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35"/>
  </p:notesMasterIdLst>
  <p:sldIdLst>
    <p:sldId id="258" r:id="rId5"/>
    <p:sldId id="257" r:id="rId6"/>
    <p:sldId id="259" r:id="rId7"/>
    <p:sldId id="260" r:id="rId8"/>
    <p:sldId id="274" r:id="rId9"/>
    <p:sldId id="299" r:id="rId10"/>
    <p:sldId id="292" r:id="rId11"/>
    <p:sldId id="293" r:id="rId12"/>
    <p:sldId id="285" r:id="rId13"/>
    <p:sldId id="286" r:id="rId14"/>
    <p:sldId id="273" r:id="rId15"/>
    <p:sldId id="275" r:id="rId16"/>
    <p:sldId id="290" r:id="rId17"/>
    <p:sldId id="295" r:id="rId18"/>
    <p:sldId id="265" r:id="rId19"/>
    <p:sldId id="262" r:id="rId20"/>
    <p:sldId id="266" r:id="rId21"/>
    <p:sldId id="263" r:id="rId22"/>
    <p:sldId id="300" r:id="rId23"/>
    <p:sldId id="267" r:id="rId24"/>
    <p:sldId id="296" r:id="rId25"/>
    <p:sldId id="268" r:id="rId26"/>
    <p:sldId id="269" r:id="rId27"/>
    <p:sldId id="270" r:id="rId28"/>
    <p:sldId id="271" r:id="rId29"/>
    <p:sldId id="278" r:id="rId30"/>
    <p:sldId id="288" r:id="rId31"/>
    <p:sldId id="289" r:id="rId32"/>
    <p:sldId id="279" r:id="rId33"/>
    <p:sldId id="297" r:id="rId3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220005-6AC6-B544-04E9-3C667CEF4A25}" name="Marcus, Claire X. (OCD)" initials="CM" userId="S::Claire.X.Marcus@mass.gov::7e7cf0f9-5209-468f-a646-f064bf8ccab9" providerId="AD"/>
  <p188:author id="{BD284211-9147-8805-905A-4D3FC9936415}" name="Thompson, Chris (EOHLC)" initials="CT" userId="S::Chris.Thompson@mass.gov::430a30b9-3c8b-4eae-98fa-52fd2b39fea5" providerId="AD"/>
  <p188:author id="{71ED2012-A76C-234C-89E8-92F42C04D94B}" name="Venguer, Nicole (A&amp;F)" initials="NV" userId="S::Nicole.Venguer@mass.gov::cd936947-338e-46e3-89ec-0bf8cee7be15" providerId="AD"/>
  <p188:author id="{AFBDBF13-EE78-6889-790F-CA5B41F03560}" name="Brown, Blair D. (EOHLC)" initials="BB" userId="S::Blair.D.Brown@mass.gov::ba355ca6-60c0-4244-89b2-f46102a7244b" providerId="AD"/>
  <p188:author id="{A390DF14-4632-B625-89BC-3AED350937E0}" name="Hernandez, Laura (A&amp;F)" initials="LH" userId="S::Laura.Hernandez2@mass.gov::d67d64e5-c664-4cc6-afce-aec683e55331" providerId="AD"/>
  <p188:author id="{8040E61C-ADA3-67E0-F8CE-1358CBF55380}" name="Basheer, Aditya W. (A&amp;F)" initials="B(" userId="S::aditya.w.basheer@mass.gov::bcde0754-384d-47eb-b387-c9ec5e4f4c2c" providerId="AD"/>
  <p188:author id="{5506E824-48CE-57E2-F70E-1241259C4804}" name="Jee, Christopher (EOHLC)" initials="" userId="S::christopher.jee@mass.gov::c5f77220-35c8-4b66-83be-e1c70af29bd5" providerId="AD"/>
  <p188:author id="{29640527-08BC-1416-26DB-9144A7EA2CA2}" name="Marcus, Claire S." initials="CM" userId="S::claire.s.marcus@accenture.com::15938662-5f1f-4d13-9d2e-664eaac8f32b" providerId="AD"/>
  <p188:author id="{0F91E23D-93BF-ADE6-C0CA-9BC9F0E04EC0}" name="Venguer, Nicole (A&amp;F)" initials="VN" userId="S::nicole.venguer@mass.gov::cd936947-338e-46e3-89ec-0bf8cee7be15" providerId="AD"/>
  <p188:author id="{40B8E93E-D6C5-5B61-359D-00B5333941A8}" name="Berg, Vita (DPH)" initials="VB" userId="S::vita.berg@mass.gov::e7500c4f-30f0-4191-86b9-9d19e3178511" providerId="AD"/>
  <p188:author id="{D7A0CC3F-E1EA-AADB-7C73-F76B3319C472}" name="Mishkin, Isabel" initials="IM" userId="S::isabel.mishkin@accenture.com::b5adb215-bb57-4971-ae53-1508e6dc6df9" providerId="AD"/>
  <p188:author id="{714E2B48-A401-0A88-FF56-DC5C6928DFEC}" name="Zeidman, Jessica (DPH)" initials="ZJ" userId="S::jessica.zeidman@mass.gov::33c3030e-80b1-478e-97c9-d1cb951975fe" providerId="AD"/>
  <p188:author id="{63C64B52-6821-BFA7-F3FF-6C39C4B58FD3}" name="Sharp, Catia Ruth (A&amp;F)" initials="S(" userId="S::catia.ruth.sharp@mass.gov::20f7adef-f264-4529-977d-46322722f69d" providerId="AD"/>
  <p188:author id="{67040557-585E-8F8E-3F2E-3D3A3B60BAF2}" name="Bovell-Ammon, Allison (EHS)" initials="AB" userId="S::Allison.Bovell-Ammon@mass.gov::da08f1d4-9db9-46ed-8dfd-818427b61db8" providerId="AD"/>
  <p188:author id="{AF41A662-7471-E9B7-48BB-F19AA53E844A}" name="O'Brien, Meghan E. (EOHLC)" initials="MO" userId="S::Meghan.E.OBrien@mass.gov::95f9ef62-939c-4bd1-b93d-95da7dd5cb23" providerId="AD"/>
  <p188:author id="{DA13AA68-32D4-8D32-8C81-7AE93149F216}" name="Mikulis, Rick (A&amp;F)" initials="RM" userId="S::Rick.Mikulis@mass.gov::daa515be-f107-473d-92de-4c1f2f39f7b0" providerId="AD"/>
  <p188:author id="{0ECC166B-59C4-47F2-B75C-3119A6D1FE35}" name="Thompson, Chris (EOHLC)" initials="TC" userId="S::chris.thompson@mass.gov::430a30b9-3c8b-4eae-98fa-52fd2b39fea5" providerId="AD"/>
  <p188:author id="{C5528E6F-8EB3-1F15-9F8B-2DD786CEBF79}" name="Cohen, Gabriel R. (EHS)" initials="GC" userId="S::Gabriel.R.Cohen@mass.gov::e20ddc8d-0929-4427-8e44-0c6a2a0adacf" providerId="AD"/>
  <p188:author id="{FD9F6672-8838-159A-4211-AFC3D17246C4}" name="Marqusee, Joanne (EHS)" initials="JM" userId="S::Joanne.Marqusee@mass.gov::42b94680-bd20-45d9-aecd-4c146d246d21" providerId="AD"/>
  <p188:author id="{5D724A7E-7E42-71AE-E626-1812BC37387F}" name="Mikulis, Rick (A&amp;F)" initials="M(" userId="S::rick.mikulis@mass.gov::daa515be-f107-473d-92de-4c1f2f39f7b0" providerId="AD"/>
  <p188:author id="{8BB92082-80D1-3FCD-B425-3D7BF608B30D}" name="Henry, Arianne M (EHS)" initials="H(" userId="S::arianne.m.henry@mass.gov::ca456296-c955-4a12-b117-6912d5e022cf" providerId="AD"/>
  <p188:author id="{10634585-942A-9061-F196-C16539795295}" name="Tisinger, Katie (A&amp;F)" initials="KT" userId="S::Katie.Tisinger@mass.gov::b780e063-053f-4353-8f63-23391e333ac0" providerId="AD"/>
  <p188:author id="{A6C22E8F-3CAE-655A-6CD5-05E1390BC8DA}" name="Hobby, Imogen (A&amp;F)" initials="HI" userId="S::imogen.hobby@mass.gov::3f5a7441-bac6-4a5b-9ee2-f3a0a42d4e24" providerId="AD"/>
  <p188:author id="{326D6194-D96C-E926-0C55-D7D7490DAD04}" name="Basheer, Aditya W. (A&amp;F)" initials="AB" userId="S::Aditya.W.Basheer@mass.gov::bcde0754-384d-47eb-b387-c9ec5e4f4c2c" providerId="AD"/>
  <p188:author id="{11BDB79E-1078-FB2A-583D-59BC407C42BC}" name="Mishkin, Isabel" initials="MI" userId="S::isabel.mishkin_accenture.com#ext#@massgov.onmicrosoft.com::2f8ac84d-ba96-4aeb-afb4-7bc7c023fa06" providerId="AD"/>
  <p188:author id="{F154B6A1-A1D2-36D6-6C30-FBDD065D8F90}" name="Zeidman, Jessica (DPH)" initials="JZ" userId="S::Jessica.Zeidman@mass.gov::33c3030e-80b1-478e-97c9-d1cb951975fe" providerId="AD"/>
  <p188:author id="{AB6B13AD-4064-51F4-4D23-9ABB26FC1AC1}" name="Hobby, Imogen (A&amp;F)" initials="IH" userId="S::Imogen.Hobby@mass.gov::3f5a7441-bac6-4a5b-9ee2-f3a0a42d4e24" providerId="AD"/>
  <p188:author id="{BA1C07B4-B3FF-6185-DDCB-38726D3D7E82}" name="Cohen, Jesse (EOHLC)" initials="CJ" userId="S::jesse.cohen@mass.gov::de239717-22e7-44d6-95d4-dec19091c871" providerId="AD"/>
  <p188:author id="{0B0975B6-FAC1-022C-6965-F73DCD9F166E}" name="Matchett, Kaley" initials="KM" userId="S::kaley.matchett@accenture.com::78af905c-12df-424c-9e1e-fc2d064a96b2" providerId="AD"/>
  <p188:author id="{BBE83BBE-B2D6-5B34-E5AA-5ED27F9B9525}" name="Sharp, Catia Ruth (A&amp;F)" initials="CS" userId="S::Catia.Ruth.Sharp@mass.gov::20f7adef-f264-4529-977d-46322722f69d" providerId="AD"/>
  <p188:author id="{442E55BF-A777-3AB3-F84E-016014610B67}" name="Bovell-Ammon, Allison (EHS)" initials="BA" userId="S::allison.bovell-ammon@mass.gov::da08f1d4-9db9-46ed-8dfd-818427b61db8" providerId="AD"/>
  <p188:author id="{B33EFEC2-470B-9C22-B604-153F5725953A}" name="Gray, Caroline G. (A&amp;F)" initials="CG" userId="S::Caroline.G.Gray@mass.gov::5d58790b-cb9a-45d4-9b49-9d0eb918a437" providerId="AD"/>
  <p188:author id="{A6D7C8D1-E64A-FA0F-4695-073BDEEBD3AB}" name="Higgins, Colin (EOHLC)" initials="HC" userId="S::colin.higgins@mass.gov::32689617-c069-43c8-b298-a842a40b63b3" providerId="AD"/>
  <p188:author id="{681CF0DB-60A0-B25D-9172-BDA2260386FE}" name="Yu, Patricia (EHS)" initials="YP" userId="S::patricia.yu@mass.gov::6bc63e59-4276-4790-b757-c3a8a9f5969a" providerId="AD"/>
  <p188:author id="{9DECA6E1-5C05-8386-5471-280B7DE2FD7B}" name="Appugliese, Joanna M. (EXT)" initials="A(" userId="S::joanna.m.appugliese_accenture.com#ext#@massgov.onmicrosoft.com::85ddb412-8c96-46da-bb45-a05381c47515" providerId="AD"/>
  <p188:author id="{2AF152E7-5562-9A2D-9C6C-A52691973868}" name="Brown, Blair D. (EOHLC)" initials="B(" userId="S::blair.d.brown@mass.gov::ba355ca6-60c0-4244-89b2-f46102a7244b" providerId="AD"/>
  <p188:author id="{565AE5F2-66BC-A6D9-4220-0190E0EA2B37}" name="McElderry, Kristin" initials="KM" userId="S::kristin.mcelderry@accenture.com::44961bcc-41a6-42d5-9c42-800ca24772a9" providerId="AD"/>
  <p188:author id="{65DE8CF9-4FC8-1C46-9251-03BCBFA0557B}" name="Arnold, Alyssa" initials="AA" userId="S::alyssa.arnold@accenture.com::ce62e9f6-e726-4af8-83ea-7fa9fe393748" providerId="AD"/>
  <p188:author id="{4A2A15FD-AA72-1C3B-06DC-60FE018EE2A9}" name="Brown, Blair (EOE)" initials="BB" userId="S::blair.brown@mass.gov::eaa79805-1faf-4275-89b9-c0d60f8c151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BAABCD"/>
    <a:srgbClr val="00B050"/>
    <a:srgbClr val="4F81BD"/>
    <a:srgbClr val="F6C51B"/>
    <a:srgbClr val="388557"/>
    <a:srgbClr val="196B24"/>
    <a:srgbClr val="356C26"/>
    <a:srgbClr val="D6CDE1"/>
    <a:srgbClr val="CCD1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020" autoAdjust="0"/>
  </p:normalViewPr>
  <p:slideViewPr>
    <p:cSldViewPr snapToGrid="0">
      <p:cViewPr>
        <p:scale>
          <a:sx n="33" d="100"/>
          <a:sy n="33" d="100"/>
        </p:scale>
        <p:origin x="228" y="6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4"/>
            <a:ext cx="3043343" cy="467071"/>
          </a:xfrm>
          <a:prstGeom prst="rect">
            <a:avLst/>
          </a:prstGeom>
        </p:spPr>
        <p:txBody>
          <a:bodyPr vert="horz" lIns="93278" tIns="46640" rIns="93278" bIns="46640" rtlCol="0"/>
          <a:lstStyle>
            <a:lvl1pPr algn="l">
              <a:defRPr sz="1300"/>
            </a:lvl1pPr>
          </a:lstStyle>
          <a:p>
            <a:endParaRPr lang="en-US"/>
          </a:p>
        </p:txBody>
      </p:sp>
      <p:sp>
        <p:nvSpPr>
          <p:cNvPr id="3" name="Date Placeholder 2"/>
          <p:cNvSpPr>
            <a:spLocks noGrp="1"/>
          </p:cNvSpPr>
          <p:nvPr>
            <p:ph type="dt" idx="1"/>
          </p:nvPr>
        </p:nvSpPr>
        <p:spPr>
          <a:xfrm>
            <a:off x="3978131" y="4"/>
            <a:ext cx="3043343" cy="467071"/>
          </a:xfrm>
          <a:prstGeom prst="rect">
            <a:avLst/>
          </a:prstGeom>
        </p:spPr>
        <p:txBody>
          <a:bodyPr vert="horz" lIns="93278" tIns="46640" rIns="93278" bIns="46640" rtlCol="0"/>
          <a:lstStyle>
            <a:lvl1pPr algn="r">
              <a:defRPr sz="1300"/>
            </a:lvl1pPr>
          </a:lstStyle>
          <a:p>
            <a:fld id="{68046354-77F4-4450-8DAD-D61483CCA46B}" type="datetimeFigureOut">
              <a:rPr lang="en-US" smtClean="0"/>
              <a:t>7/10/2026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3278" tIns="46640" rIns="93278" bIns="46640" rtlCol="0" anchor="ctr"/>
          <a:lstStyle/>
          <a:p>
            <a:endParaRPr lang="en-US"/>
          </a:p>
        </p:txBody>
      </p:sp>
      <p:sp>
        <p:nvSpPr>
          <p:cNvPr id="5" name="Notes Placeholder 4"/>
          <p:cNvSpPr>
            <a:spLocks noGrp="1"/>
          </p:cNvSpPr>
          <p:nvPr>
            <p:ph type="body" sz="quarter" idx="3"/>
          </p:nvPr>
        </p:nvSpPr>
        <p:spPr>
          <a:xfrm>
            <a:off x="702310" y="4480007"/>
            <a:ext cx="5618480" cy="3665459"/>
          </a:xfrm>
          <a:prstGeom prst="rect">
            <a:avLst/>
          </a:prstGeom>
        </p:spPr>
        <p:txBody>
          <a:bodyPr vert="horz" lIns="93278" tIns="46640" rIns="93278" bIns="4664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0"/>
          </a:xfrm>
          <a:prstGeom prst="rect">
            <a:avLst/>
          </a:prstGeom>
        </p:spPr>
        <p:txBody>
          <a:bodyPr vert="horz" lIns="93278" tIns="46640" rIns="93278" bIns="46640" rtlCol="0" anchor="b"/>
          <a:lstStyle>
            <a:lvl1pPr algn="l">
              <a:defRPr sz="1300"/>
            </a:lvl1pPr>
          </a:lstStyle>
          <a:p>
            <a:endParaRPr lang="en-US"/>
          </a:p>
        </p:txBody>
      </p:sp>
      <p:sp>
        <p:nvSpPr>
          <p:cNvPr id="7" name="Slide Number Placeholder 6"/>
          <p:cNvSpPr>
            <a:spLocks noGrp="1"/>
          </p:cNvSpPr>
          <p:nvPr>
            <p:ph type="sldNum" sz="quarter" idx="5"/>
          </p:nvPr>
        </p:nvSpPr>
        <p:spPr>
          <a:xfrm>
            <a:off x="3978131" y="8842030"/>
            <a:ext cx="3043343" cy="467070"/>
          </a:xfrm>
          <a:prstGeom prst="rect">
            <a:avLst/>
          </a:prstGeom>
        </p:spPr>
        <p:txBody>
          <a:bodyPr vert="horz" lIns="93278" tIns="46640" rIns="93278" bIns="46640" rtlCol="0" anchor="b"/>
          <a:lstStyle>
            <a:lvl1pPr algn="r">
              <a:defRPr sz="1300"/>
            </a:lvl1pPr>
          </a:lstStyle>
          <a:p>
            <a:fld id="{7B89A26A-0084-45BE-85B5-9E3EE2C8C6C3}" type="slidenum">
              <a:rPr lang="en-US" smtClean="0"/>
              <a:t>‹#›</a:t>
            </a:fld>
            <a:endParaRPr lang="en-US"/>
          </a:p>
        </p:txBody>
      </p:sp>
    </p:spTree>
    <p:extLst>
      <p:ext uri="{BB962C8B-B14F-4D97-AF65-F5344CB8AC3E}">
        <p14:creationId xmlns:p14="http://schemas.microsoft.com/office/powerpoint/2010/main" val="3519193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B89A26A-0084-45BE-85B5-9E3EE2C8C6C3}" type="slidenum">
              <a:rPr lang="en-US" smtClean="0"/>
              <a:t>28</a:t>
            </a:fld>
            <a:endParaRPr lang="en-US"/>
          </a:p>
        </p:txBody>
      </p:sp>
    </p:spTree>
    <p:extLst>
      <p:ext uri="{BB962C8B-B14F-4D97-AF65-F5344CB8AC3E}">
        <p14:creationId xmlns:p14="http://schemas.microsoft.com/office/powerpoint/2010/main" val="10474760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2.xml"/><Relationship Id="rId7" Type="http://schemas.openxmlformats.org/officeDocument/2006/relationships/oleObject" Target="../embeddings/oleObject2.bin"/><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slideMaster" Target="../slideMasters/slideMaster1.xml"/><Relationship Id="rId5" Type="http://schemas.openxmlformats.org/officeDocument/2006/relationships/tags" Target="../tags/tag24.xml"/><Relationship Id="rId10" Type="http://schemas.openxmlformats.org/officeDocument/2006/relationships/image" Target="../media/image5.png"/><Relationship Id="rId4" Type="http://schemas.openxmlformats.org/officeDocument/2006/relationships/tags" Target="../tags/tag23.xml"/><Relationship Id="rId9"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tags" Target="../tags/tag27.xml"/><Relationship Id="rId7" Type="http://schemas.openxmlformats.org/officeDocument/2006/relationships/oleObject" Target="../embeddings/oleObject2.bin"/><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slideMaster" Target="../slideMasters/slideMaster1.xml"/><Relationship Id="rId5" Type="http://schemas.openxmlformats.org/officeDocument/2006/relationships/tags" Target="../tags/tag29.xml"/><Relationship Id="rId4" Type="http://schemas.openxmlformats.org/officeDocument/2006/relationships/tags" Target="../tags/tag28.xml"/><Relationship Id="rId9"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32.xml"/><Relationship Id="rId7" Type="http://schemas.openxmlformats.org/officeDocument/2006/relationships/image" Target="../media/image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tags" Target="../tags/tag36.xml"/><Relationship Id="rId7" Type="http://schemas.openxmlformats.org/officeDocument/2006/relationships/image" Target="../media/image1.emf"/><Relationship Id="rId2" Type="http://schemas.openxmlformats.org/officeDocument/2006/relationships/tags" Target="../tags/tag35.xml"/><Relationship Id="rId1" Type="http://schemas.openxmlformats.org/officeDocument/2006/relationships/tags" Target="../tags/tag34.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37.xml"/></Relationships>
</file>

<file path=ppt/slideLayouts/_rels/slideLayout7.xml.rels><?xml version="1.0" encoding="UTF-8" standalone="yes"?>
<Relationships xmlns="http://schemas.openxmlformats.org/package/2006/relationships"><Relationship Id="rId3" Type="http://schemas.openxmlformats.org/officeDocument/2006/relationships/tags" Target="../tags/tag40.xml"/><Relationship Id="rId7" Type="http://schemas.openxmlformats.org/officeDocument/2006/relationships/image" Target="../media/image1.emf"/><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1.xml"/></Relationships>
</file>

<file path=ppt/slideLayouts/_rels/slideLayout8.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3.bin"/><Relationship Id="rId5" Type="http://schemas.openxmlformats.org/officeDocument/2006/relationships/slideMaster" Target="../slideMasters/slideMaster1.xml"/><Relationship Id="rId4" Type="http://schemas.openxmlformats.org/officeDocument/2006/relationships/tags" Target="../tags/tag45.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48.xml"/><Relationship Id="rId7" Type="http://schemas.openxmlformats.org/officeDocument/2006/relationships/image" Target="../media/image5.png"/><Relationship Id="rId2" Type="http://schemas.openxmlformats.org/officeDocument/2006/relationships/tags" Target="../tags/tag47.xml"/><Relationship Id="rId1" Type="http://schemas.openxmlformats.org/officeDocument/2006/relationships/tags" Target="../tags/tag46.xml"/><Relationship Id="rId6" Type="http://schemas.openxmlformats.org/officeDocument/2006/relationships/image" Target="../media/image3.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9F20DF4-2614-7F5A-76D3-4F3EABFDBF30}"/>
              </a:ext>
            </a:extLst>
          </p:cNvPr>
          <p:cNvSpPr/>
          <p:nvPr userDrawn="1"/>
        </p:nvSpPr>
        <p:spPr>
          <a:xfrm>
            <a:off x="0" y="0"/>
            <a:ext cx="727862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accent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6" name="Documenttype">
            <a:extLst>
              <a:ext uri="{FF2B5EF4-FFF2-40B4-BE49-F238E27FC236}">
                <a16:creationId xmlns:a16="http://schemas.microsoft.com/office/drawing/2014/main" id="{0CADA7EB-5C2E-4AD4-A32E-534A28817C8A}"/>
              </a:ext>
            </a:extLst>
          </p:cNvPr>
          <p:cNvSpPr>
            <a:spLocks noGrp="1"/>
          </p:cNvSpPr>
          <p:nvPr>
            <p:ph type="body" sz="quarter" idx="13" hasCustomPrompt="1"/>
            <p:custDataLst>
              <p:tags r:id="rId3"/>
            </p:custDataLst>
          </p:nvPr>
        </p:nvSpPr>
        <p:spPr>
          <a:xfrm>
            <a:off x="550800" y="5187276"/>
            <a:ext cx="6173979" cy="215444"/>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1400" dirty="0">
                <a:solidFill>
                  <a:schemeClr val="accent1"/>
                </a:solidFill>
              </a:defRPr>
            </a:lvl1pPr>
          </a:lstStyle>
          <a:p>
            <a:pPr marL="228600" lvl="0" indent="-228600"/>
            <a:r>
              <a:rPr lang="en-US"/>
              <a:t>Edit date or title/role</a:t>
            </a: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4"/>
            </p:custDataLst>
          </p:nvPr>
        </p:nvSpPr>
        <p:spPr>
          <a:xfrm>
            <a:off x="551941" y="4769667"/>
            <a:ext cx="6173979"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5"/>
            </p:custDataLst>
          </p:nvPr>
        </p:nvSpPr>
        <p:spPr>
          <a:xfrm>
            <a:off x="551941" y="3294404"/>
            <a:ext cx="6173979" cy="135421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6" name="Picture 5">
            <a:extLst>
              <a:ext uri="{FF2B5EF4-FFF2-40B4-BE49-F238E27FC236}">
                <a16:creationId xmlns:a16="http://schemas.microsoft.com/office/drawing/2014/main" id="{A63D0C57-9906-930F-C061-20C2B9697510}"/>
              </a:ext>
            </a:extLst>
          </p:cNvPr>
          <p:cNvPicPr>
            <a:picLocks noChangeAspect="1"/>
          </p:cNvPicPr>
          <p:nvPr userDrawn="1"/>
        </p:nvPicPr>
        <p:blipFill>
          <a:blip r:embed="rId9"/>
          <a:stretch>
            <a:fillRect/>
          </a:stretch>
        </p:blipFill>
        <p:spPr>
          <a:xfrm>
            <a:off x="7278624" y="0"/>
            <a:ext cx="4913376" cy="6858000"/>
          </a:xfrm>
          <a:prstGeom prst="rect">
            <a:avLst/>
          </a:prstGeom>
        </p:spPr>
      </p:pic>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591930" y="895739"/>
            <a:ext cx="1353127" cy="1352775"/>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Straight Connector 11">
            <a:extLst>
              <a:ext uri="{FF2B5EF4-FFF2-40B4-BE49-F238E27FC236}">
                <a16:creationId xmlns:a16="http://schemas.microsoft.com/office/drawing/2014/main" id="{1F4C31E0-FE61-6220-BFB9-B1E9B7A0E32D}"/>
              </a:ext>
            </a:extLst>
          </p:cNvPr>
          <p:cNvCxnSpPr/>
          <p:nvPr userDrawn="1"/>
        </p:nvCxnSpPr>
        <p:spPr>
          <a:xfrm>
            <a:off x="2211353" y="914236"/>
            <a:ext cx="0" cy="1334278"/>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140EB922-D971-A4F7-34F9-8EF47A437A1F}"/>
              </a:ext>
            </a:extLst>
          </p:cNvPr>
          <p:cNvSpPr txBox="1"/>
          <p:nvPr userDrawn="1"/>
        </p:nvSpPr>
        <p:spPr>
          <a:xfrm>
            <a:off x="2464027" y="1100360"/>
            <a:ext cx="3778900" cy="326823"/>
          </a:xfrm>
          <a:prstGeom prst="rect">
            <a:avLst/>
          </a:prstGeom>
          <a:ln w="6350">
            <a:noFill/>
            <a:miter lim="800000"/>
          </a:ln>
        </p:spPr>
        <p:txBody>
          <a:bodyPr vert="horz" wrap="none" lIns="0" tIns="0" rIns="0" bIns="0" rtlCol="0">
            <a:noAutofit/>
          </a:bodyPr>
          <a:lstStyle/>
          <a:p>
            <a:pPr algn="l">
              <a:spcBef>
                <a:spcPts val="300"/>
              </a:spcBef>
              <a:spcAft>
                <a:spcPts val="300"/>
              </a:spcAft>
              <a:buNone/>
            </a:pPr>
            <a:r>
              <a:rPr lang="en-US" sz="2000" b="1">
                <a:solidFill>
                  <a:schemeClr val="accent1"/>
                </a:solidFill>
              </a:rPr>
              <a:t>Commonwealth of Massachusetts</a:t>
            </a:r>
          </a:p>
        </p:txBody>
      </p:sp>
      <p:sp>
        <p:nvSpPr>
          <p:cNvPr id="14" name="TextBox 13">
            <a:extLst>
              <a:ext uri="{FF2B5EF4-FFF2-40B4-BE49-F238E27FC236}">
                <a16:creationId xmlns:a16="http://schemas.microsoft.com/office/drawing/2014/main" id="{255A5555-129C-09F4-91DC-889097E4247D}"/>
              </a:ext>
            </a:extLst>
          </p:cNvPr>
          <p:cNvSpPr txBox="1"/>
          <p:nvPr userDrawn="1"/>
        </p:nvSpPr>
        <p:spPr>
          <a:xfrm>
            <a:off x="2477650" y="1503684"/>
            <a:ext cx="4534675" cy="744830"/>
          </a:xfrm>
          <a:prstGeom prst="rect">
            <a:avLst/>
          </a:prstGeom>
          <a:ln w="6350">
            <a:noFill/>
            <a:miter lim="800000"/>
          </a:ln>
        </p:spPr>
        <p:txBody>
          <a:bodyPr vert="horz" wrap="none" lIns="0" tIns="0" rIns="0" bIns="0" rtlCol="0">
            <a:noAutofit/>
          </a:bodyPr>
          <a:lstStyle/>
          <a:p>
            <a:pPr algn="l">
              <a:spcBef>
                <a:spcPts val="0"/>
              </a:spcBef>
              <a:spcAft>
                <a:spcPts val="0"/>
              </a:spcAft>
              <a:buNone/>
            </a:pPr>
            <a:r>
              <a:rPr lang="en-US" sz="1600" b="1">
                <a:solidFill>
                  <a:schemeClr val="accent1"/>
                </a:solidFill>
              </a:rPr>
              <a:t>Executive Office of </a:t>
            </a:r>
          </a:p>
          <a:p>
            <a:pPr algn="l">
              <a:spcBef>
                <a:spcPts val="0"/>
              </a:spcBef>
              <a:spcAft>
                <a:spcPts val="0"/>
              </a:spcAft>
              <a:buNone/>
            </a:pPr>
            <a:r>
              <a:rPr lang="en-US" sz="1600" b="1">
                <a:solidFill>
                  <a:schemeClr val="accent1"/>
                </a:solidFill>
              </a:rPr>
              <a:t>Health and Human Services</a:t>
            </a:r>
          </a:p>
        </p:txBody>
      </p:sp>
    </p:spTree>
    <p:extLst>
      <p:ext uri="{BB962C8B-B14F-4D97-AF65-F5344CB8AC3E}">
        <p14:creationId xmlns:p14="http://schemas.microsoft.com/office/powerpoint/2010/main" val="2553881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slide">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3BEB373-5F79-1C5F-9FDD-7354CE14716A}"/>
              </a:ext>
            </a:extLst>
          </p:cNvPr>
          <p:cNvSpPr txBox="1"/>
          <p:nvPr userDrawn="1"/>
        </p:nvSpPr>
        <p:spPr>
          <a:xfrm>
            <a:off x="3428999" y="2560107"/>
            <a:ext cx="7245850" cy="107721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FFFF"/>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 name="Text Placeholder 5">
            <a:extLst>
              <a:ext uri="{FF2B5EF4-FFF2-40B4-BE49-F238E27FC236}">
                <a16:creationId xmlns:a16="http://schemas.microsoft.com/office/drawing/2014/main" id="{CD313F86-45E3-71FC-1433-515A5DA2C2BF}"/>
              </a:ext>
            </a:extLst>
          </p:cNvPr>
          <p:cNvSpPr>
            <a:spLocks noGrp="1"/>
          </p:cNvSpPr>
          <p:nvPr>
            <p:ph type="body" sz="quarter" idx="10" hasCustomPrompt="1"/>
          </p:nvPr>
        </p:nvSpPr>
        <p:spPr>
          <a:xfrm>
            <a:off x="3428999" y="2610660"/>
            <a:ext cx="6234112" cy="584775"/>
          </a:xfrm>
        </p:spPr>
        <p:txBody>
          <a:bodyPr/>
          <a:lstStyle>
            <a:lvl1pPr marL="0" indent="0">
              <a:spcBef>
                <a:spcPts val="0"/>
              </a:spcBef>
              <a:buNone/>
              <a:defRPr sz="3200" b="1">
                <a:solidFill>
                  <a:schemeClr val="bg1"/>
                </a:solidFill>
                <a:latin typeface="+mj-lt"/>
              </a:defRPr>
            </a:lvl1pPr>
          </a:lstStyle>
          <a:p>
            <a:pPr lvl="0"/>
            <a:r>
              <a:rPr lang="en-US" b="1"/>
              <a:t>TITLE</a:t>
            </a:r>
          </a:p>
        </p:txBody>
      </p:sp>
      <p:sp>
        <p:nvSpPr>
          <p:cNvPr id="10" name="Text Placeholder 9">
            <a:extLst>
              <a:ext uri="{FF2B5EF4-FFF2-40B4-BE49-F238E27FC236}">
                <a16:creationId xmlns:a16="http://schemas.microsoft.com/office/drawing/2014/main" id="{92EDF18D-AC77-7DC1-329C-3D61F04905C2}"/>
              </a:ext>
            </a:extLst>
          </p:cNvPr>
          <p:cNvSpPr>
            <a:spLocks noGrp="1"/>
          </p:cNvSpPr>
          <p:nvPr>
            <p:ph type="body" sz="quarter" idx="11" hasCustomPrompt="1"/>
          </p:nvPr>
        </p:nvSpPr>
        <p:spPr>
          <a:xfrm>
            <a:off x="3428999" y="3839162"/>
            <a:ext cx="5433646" cy="707886"/>
          </a:xfrm>
        </p:spPr>
        <p:txBody>
          <a:bodyPr/>
          <a:lstStyle>
            <a:lvl1pPr marL="0" indent="0">
              <a:buNone/>
              <a:defRPr sz="2000" b="0">
                <a:solidFill>
                  <a:schemeClr val="bg1"/>
                </a:solidFill>
                <a:latin typeface="+mn-lt"/>
              </a:defRPr>
            </a:lvl1pPr>
          </a:lstStyle>
          <a:p>
            <a:pPr lvl="0"/>
            <a:r>
              <a:rPr lang="en-US"/>
              <a:t>[DATE]</a:t>
            </a:r>
          </a:p>
        </p:txBody>
      </p:sp>
    </p:spTree>
    <p:extLst>
      <p:ext uri="{BB962C8B-B14F-4D97-AF65-F5344CB8AC3E}">
        <p14:creationId xmlns:p14="http://schemas.microsoft.com/office/powerpoint/2010/main" val="899822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CFBF15-1051-FCF6-43DD-23A96E7E4983}"/>
              </a:ext>
            </a:extLst>
          </p:cNvPr>
          <p:cNvSpPr/>
          <p:nvPr userDrawn="1"/>
        </p:nvSpPr>
        <p:spPr>
          <a:xfrm>
            <a:off x="0" y="0"/>
            <a:ext cx="12191404" cy="6858000"/>
          </a:xfrm>
          <a:prstGeom prst="rect">
            <a:avLst/>
          </a:prstGeom>
          <a:solidFill>
            <a:schemeClr val="bg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300"/>
              </a:spcBef>
              <a:spcAft>
                <a:spcPts val="300"/>
              </a:spcAft>
            </a:pPr>
            <a:endParaRPr lang="en-US" sz="1600">
              <a:solidFill>
                <a:schemeClr val="bg1"/>
              </a:solidFill>
            </a:endParaRPr>
          </a:p>
        </p:txBody>
      </p:sp>
      <p:graphicFrame>
        <p:nvGraphicFramePr>
          <p:cNvPr id="7" name="Object 6" hidden="1">
            <a:extLst>
              <a:ext uri="{FF2B5EF4-FFF2-40B4-BE49-F238E27FC236}">
                <a16:creationId xmlns:a16="http://schemas.microsoft.com/office/drawing/2014/main" id="{33B562A0-3D6C-45D0-9E85-8A28A804D0F1}"/>
              </a:ext>
            </a:extLst>
          </p:cNvPr>
          <p:cNvGraphicFramePr>
            <a:graphicFrameLocks noChangeAspect="1"/>
          </p:cNvGraphicFramePr>
          <p:nvPr userDrawn="1">
            <p:custDataLst>
              <p:tags r:id="rId1"/>
            </p:custDataLst>
            <p:extLst>
              <p:ext uri="{D42A27DB-BD31-4B8C-83A1-F6EECF244321}">
                <p14:modId xmlns:p14="http://schemas.microsoft.com/office/powerpoint/2010/main" val="3476964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 imgW="592" imgH="591" progId="TCLayout.ActiveDocument.1">
                  <p:embed/>
                </p:oleObj>
              </mc:Choice>
              <mc:Fallback>
                <p:oleObj name="think-cell Slide" r:id="rId7" imgW="592" imgH="591" progId="TCLayout.ActiveDocument.1">
                  <p:embed/>
                  <p:pic>
                    <p:nvPicPr>
                      <p:cNvPr id="7" name="Object 6" hidden="1">
                        <a:extLst>
                          <a:ext uri="{FF2B5EF4-FFF2-40B4-BE49-F238E27FC236}">
                            <a16:creationId xmlns:a16="http://schemas.microsoft.com/office/drawing/2014/main" id="{33B562A0-3D6C-45D0-9E85-8A28A804D0F1}"/>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CC42428D-965F-410A-AAB0-2F4E028AF07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44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18" name="Subtitle">
            <a:extLst>
              <a:ext uri="{FF2B5EF4-FFF2-40B4-BE49-F238E27FC236}">
                <a16:creationId xmlns:a16="http://schemas.microsoft.com/office/drawing/2014/main" id="{C85A1636-E33D-4640-A4BA-89E2008C1ED4}"/>
              </a:ext>
            </a:extLst>
          </p:cNvPr>
          <p:cNvSpPr>
            <a:spLocks noGrp="1"/>
          </p:cNvSpPr>
          <p:nvPr>
            <p:ph type="subTitle" idx="1"/>
            <p:custDataLst>
              <p:tags r:id="rId3"/>
            </p:custDataLst>
          </p:nvPr>
        </p:nvSpPr>
        <p:spPr>
          <a:xfrm>
            <a:off x="2893929" y="3454055"/>
            <a:ext cx="8181508" cy="307777"/>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lvl1pPr marL="0" indent="0" algn="ctr">
              <a:buNone/>
              <a:defRPr lang="en-US" sz="2000" dirty="0">
                <a:solidFill>
                  <a:schemeClr val="accent1"/>
                </a:solidFill>
              </a:defRPr>
            </a:lvl1pPr>
          </a:lstStyle>
          <a:p>
            <a:pPr marL="228600" lvl="0" indent="-228600"/>
            <a:r>
              <a:rPr lang="en-US"/>
              <a:t>Click to edit Master subtitle style</a:t>
            </a:r>
          </a:p>
        </p:txBody>
      </p:sp>
      <p:sp>
        <p:nvSpPr>
          <p:cNvPr id="20" name="Title">
            <a:extLst>
              <a:ext uri="{FF2B5EF4-FFF2-40B4-BE49-F238E27FC236}">
                <a16:creationId xmlns:a16="http://schemas.microsoft.com/office/drawing/2014/main" id="{AA4E4E19-7239-46DA-AE24-CE9556C9BE7D}"/>
              </a:ext>
            </a:extLst>
          </p:cNvPr>
          <p:cNvSpPr>
            <a:spLocks noGrp="1"/>
          </p:cNvSpPr>
          <p:nvPr>
            <p:ph type="title"/>
            <p:custDataLst>
              <p:tags r:id="rId4"/>
            </p:custDataLst>
          </p:nvPr>
        </p:nvSpPr>
        <p:spPr>
          <a:xfrm>
            <a:off x="2893929" y="2655901"/>
            <a:ext cx="8181508" cy="677108"/>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b" anchorCtr="0">
            <a:spAutoFit/>
          </a:bodyPr>
          <a:lstStyle>
            <a:lvl1pPr algn="ctr">
              <a:defRPr lang="en-US" sz="4400" dirty="0">
                <a:solidFill>
                  <a:schemeClr val="accent1"/>
                </a:solidFill>
              </a:defRPr>
            </a:lvl1pPr>
          </a:lstStyle>
          <a:p>
            <a:pPr lvl="0"/>
            <a:r>
              <a:rPr lang="en-US"/>
              <a:t>Click to edit Master title style</a:t>
            </a:r>
          </a:p>
        </p:txBody>
      </p:sp>
      <p:pic>
        <p:nvPicPr>
          <p:cNvPr id="10" name="Picture 2" descr="Seal of Massachusetts - Wikipedia">
            <a:extLst>
              <a:ext uri="{FF2B5EF4-FFF2-40B4-BE49-F238E27FC236}">
                <a16:creationId xmlns:a16="http://schemas.microsoft.com/office/drawing/2014/main" id="{240B148E-504A-11A8-DFC1-2E317A8ED152}"/>
              </a:ext>
            </a:extLst>
          </p:cNvPr>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98623" y="2305359"/>
            <a:ext cx="1778045" cy="1777582"/>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a:extLst>
              <a:ext uri="{FF2B5EF4-FFF2-40B4-BE49-F238E27FC236}">
                <a16:creationId xmlns:a16="http://schemas.microsoft.com/office/drawing/2014/main" id="{A4EEE50B-DE53-0267-B987-86DDCD5611E6}"/>
              </a:ext>
            </a:extLst>
          </p:cNvPr>
          <p:cNvSpPr>
            <a:spLocks noChangeArrowheads="1"/>
          </p:cNvSpPr>
          <p:nvPr userDrawn="1">
            <p:custDataLst>
              <p:tags r:id="rId5"/>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
        <p:nvSpPr>
          <p:cNvPr id="5" name="Rectangle 4">
            <a:extLst>
              <a:ext uri="{FF2B5EF4-FFF2-40B4-BE49-F238E27FC236}">
                <a16:creationId xmlns:a16="http://schemas.microsoft.com/office/drawing/2014/main" id="{269F6AF4-BB84-D52F-3854-7EB18558F688}"/>
              </a:ext>
            </a:extLst>
          </p:cNvPr>
          <p:cNvSpPr/>
          <p:nvPr userDrawn="1"/>
        </p:nvSpPr>
        <p:spPr>
          <a:xfrm>
            <a:off x="595" y="6684968"/>
            <a:ext cx="7234827" cy="215444"/>
          </a:xfrm>
          <a:prstGeom prst="rect">
            <a:avLst/>
          </a:prstGeom>
        </p:spPr>
        <p:txBody>
          <a:bodyPr wrap="square">
            <a:spAutoFit/>
          </a:bodyPr>
          <a:lstStyle/>
          <a:p>
            <a:pPr algn="ctr"/>
            <a:r>
              <a:rPr lang="en-US" sz="800">
                <a:solidFill>
                  <a:schemeClr val="bg1"/>
                </a:solidFill>
                <a:effectLst/>
                <a:latin typeface="+mn-lt"/>
              </a:rPr>
              <a:t>DRAFT: FOR POLICY DEVELOPMENT PURPOSES</a:t>
            </a:r>
          </a:p>
        </p:txBody>
      </p:sp>
      <p:cxnSp>
        <p:nvCxnSpPr>
          <p:cNvPr id="9" name="Straight Connector 8">
            <a:extLst>
              <a:ext uri="{FF2B5EF4-FFF2-40B4-BE49-F238E27FC236}">
                <a16:creationId xmlns:a16="http://schemas.microsoft.com/office/drawing/2014/main" id="{DDC07408-8552-DE7C-EE84-27BD15DAEB34}"/>
              </a:ext>
            </a:extLst>
          </p:cNvPr>
          <p:cNvCxnSpPr>
            <a:cxnSpLocks/>
          </p:cNvCxnSpPr>
          <p:nvPr userDrawn="1"/>
        </p:nvCxnSpPr>
        <p:spPr>
          <a:xfrm>
            <a:off x="2621900" y="2305359"/>
            <a:ext cx="0" cy="1777582"/>
          </a:xfrm>
          <a:prstGeom prst="line">
            <a:avLst/>
          </a:prstGeom>
          <a:ln w="5715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7645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Sub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7" name="Text Placeholder 12">
            <a:extLst>
              <a:ext uri="{FF2B5EF4-FFF2-40B4-BE49-F238E27FC236}">
                <a16:creationId xmlns:a16="http://schemas.microsoft.com/office/drawing/2014/main" id="{0E5C6D73-C03E-A17A-DB6A-E78B3DA81804}"/>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33518322-8913-5D27-9601-BFE9BEFB4AB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778024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881E87-CC54-AD8F-E73D-F3E938148D6F}"/>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984D1B4-F6BA-1D84-EA3F-0E3819E288B6}"/>
              </a:ext>
            </a:extLst>
          </p:cNvPr>
          <p:cNvSpPr>
            <a:spLocks noGrp="1"/>
          </p:cNvSpPr>
          <p:nvPr>
            <p:ph type="sldNum" sz="quarter" idx="10"/>
          </p:nvPr>
        </p:nvSpPr>
        <p:spPr/>
        <p:txBody>
          <a:bodyPr/>
          <a:lstStyle/>
          <a:p>
            <a:fld id="{BF6D1FA8-32CC-4431-8357-5DE9DEF9C030}" type="slidenum">
              <a:rPr lang="en-US" smtClean="0"/>
              <a:t>‹#›</a:t>
            </a:fld>
            <a:endParaRPr lang="en-US"/>
          </a:p>
        </p:txBody>
      </p:sp>
      <p:sp>
        <p:nvSpPr>
          <p:cNvPr id="4" name="Content Placeholder 2">
            <a:extLst>
              <a:ext uri="{FF2B5EF4-FFF2-40B4-BE49-F238E27FC236}">
                <a16:creationId xmlns:a16="http://schemas.microsoft.com/office/drawing/2014/main" id="{D90B8F76-F21D-2F2D-6076-7B3E836754D2}"/>
              </a:ext>
            </a:extLst>
          </p:cNvPr>
          <p:cNvSpPr>
            <a:spLocks noGrp="1"/>
          </p:cNvSpPr>
          <p:nvPr>
            <p:ph idx="1"/>
          </p:nvPr>
        </p:nvSpPr>
        <p:spPr>
          <a:xfrm>
            <a:off x="838200" y="1293962"/>
            <a:ext cx="10515600" cy="48830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Box 4">
            <a:extLst>
              <a:ext uri="{FF2B5EF4-FFF2-40B4-BE49-F238E27FC236}">
                <a16:creationId xmlns:a16="http://schemas.microsoft.com/office/drawing/2014/main" id="{18FF55E4-9929-A0D5-83A7-DDE121F1274A}"/>
              </a:ext>
            </a:extLst>
          </p:cNvPr>
          <p:cNvSpPr txBox="1"/>
          <p:nvPr userDrawn="1"/>
        </p:nvSpPr>
        <p:spPr>
          <a:xfrm>
            <a:off x="2837792" y="1902372"/>
            <a:ext cx="5772807" cy="914400"/>
          </a:xfrm>
          <a:prstGeom prst="rect">
            <a:avLst/>
          </a:prstGeom>
          <a:ln w="6350">
            <a:noFill/>
            <a:miter lim="800000"/>
          </a:ln>
        </p:spPr>
        <p:txBody>
          <a:bodyPr vert="horz" wrap="none" lIns="0" tIns="0" rIns="0" bIns="0" rtlCol="0">
            <a:noAutofit/>
          </a:bodyPr>
          <a:lstStyle/>
          <a:p>
            <a:pPr algn="l">
              <a:spcBef>
                <a:spcPts val="300"/>
              </a:spcBef>
              <a:spcAft>
                <a:spcPts val="300"/>
              </a:spcAft>
              <a:buNone/>
            </a:pPr>
            <a:endParaRPr lang="en-US" sz="1600"/>
          </a:p>
        </p:txBody>
      </p:sp>
      <p:sp>
        <p:nvSpPr>
          <p:cNvPr id="6" name="TextBox 5">
            <a:extLst>
              <a:ext uri="{FF2B5EF4-FFF2-40B4-BE49-F238E27FC236}">
                <a16:creationId xmlns:a16="http://schemas.microsoft.com/office/drawing/2014/main" id="{60ABFAFE-0042-52FC-4B1D-12103F2C7F48}"/>
              </a:ext>
            </a:extLst>
          </p:cNvPr>
          <p:cNvSpPr txBox="1"/>
          <p:nvPr userDrawn="1"/>
        </p:nvSpPr>
        <p:spPr>
          <a:xfrm rot="795799">
            <a:off x="1200150" y="1673170"/>
            <a:ext cx="5496910" cy="914400"/>
          </a:xfrm>
          <a:prstGeom prst="rect">
            <a:avLst/>
          </a:prstGeom>
          <a:ln w="6350">
            <a:noFill/>
            <a:miter lim="800000"/>
          </a:ln>
        </p:spPr>
        <p:txBody>
          <a:bodyPr vert="horz" wrap="none" lIns="0" tIns="0" rIns="0" bIns="0" rtlCol="0">
            <a:noAutofit/>
          </a:bodyPr>
          <a:lstStyle/>
          <a:p>
            <a:pPr algn="l">
              <a:spcBef>
                <a:spcPts val="300"/>
              </a:spcBef>
              <a:spcAft>
                <a:spcPts val="300"/>
              </a:spcAft>
              <a:buNone/>
            </a:pPr>
            <a:endParaRPr lang="en-US" sz="23900" dirty="0">
              <a:solidFill>
                <a:schemeClr val="bg1">
                  <a:lumMod val="65000"/>
                  <a:alpha val="8000"/>
                </a:schemeClr>
              </a:solidFill>
              <a:effectLst>
                <a:outerShdw blurRad="50800" dist="50800" dir="5400000" algn="ctr" rotWithShape="0">
                  <a:srgbClr val="000000">
                    <a:alpha val="18000"/>
                  </a:srgbClr>
                </a:outerShdw>
              </a:effectLst>
            </a:endParaRPr>
          </a:p>
        </p:txBody>
      </p:sp>
    </p:spTree>
    <p:extLst>
      <p:ext uri="{BB962C8B-B14F-4D97-AF65-F5344CB8AC3E}">
        <p14:creationId xmlns:p14="http://schemas.microsoft.com/office/powerpoint/2010/main" val="2947864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4" name="Slide Number">
            <a:extLst>
              <a:ext uri="{FF2B5EF4-FFF2-40B4-BE49-F238E27FC236}">
                <a16:creationId xmlns:a16="http://schemas.microsoft.com/office/drawing/2014/main" id="{323EB21B-95AA-2B4C-9134-1269A575FFFE}"/>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627286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037" y="1514475"/>
            <a:ext cx="11082528"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12">
            <a:extLst>
              <a:ext uri="{FF2B5EF4-FFF2-40B4-BE49-F238E27FC236}">
                <a16:creationId xmlns:a16="http://schemas.microsoft.com/office/drawing/2014/main" id="{B2E21AFB-10B9-74DC-B192-87E6947FA258}"/>
              </a:ext>
            </a:extLst>
          </p:cNvPr>
          <p:cNvSpPr>
            <a:spLocks noGrp="1"/>
          </p:cNvSpPr>
          <p:nvPr>
            <p:ph type="body" sz="quarter" idx="12"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4" name="Slide Number">
            <a:extLst>
              <a:ext uri="{FF2B5EF4-FFF2-40B4-BE49-F238E27FC236}">
                <a16:creationId xmlns:a16="http://schemas.microsoft.com/office/drawing/2014/main" id="{FDB5644E-EE7D-06EC-1B37-CA063FC4E5E3}"/>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1013271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Two Content">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D8EFF8A2-0FB9-4B25-8B8D-492353274983}"/>
              </a:ext>
            </a:extLst>
          </p:cNvPr>
          <p:cNvGraphicFramePr>
            <a:graphicFrameLocks noChangeAspect="1"/>
          </p:cNvGraphicFramePr>
          <p:nvPr userDrawn="1">
            <p:custDataLst>
              <p:tags r:id="rId1"/>
            </p:custDataLst>
            <p:extLst>
              <p:ext uri="{D42A27DB-BD31-4B8C-83A1-F6EECF244321}">
                <p14:modId xmlns:p14="http://schemas.microsoft.com/office/powerpoint/2010/main" val="402701789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413" imgH="416" progId="TCLayout.ActiveDocument.1">
                  <p:embed/>
                </p:oleObj>
              </mc:Choice>
              <mc:Fallback>
                <p:oleObj name="think-cell Slide" r:id="rId6" imgW="413" imgH="416" progId="TCLayout.ActiveDocument.1">
                  <p:embed/>
                  <p:pic>
                    <p:nvPicPr>
                      <p:cNvPr id="3" name="Object 6" hidden="1">
                        <a:extLst>
                          <a:ext uri="{FF2B5EF4-FFF2-40B4-BE49-F238E27FC236}">
                            <a16:creationId xmlns:a16="http://schemas.microsoft.com/office/drawing/2014/main" id="{D8EFF8A2-0FB9-4B25-8B8D-492353274983}"/>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5" name="Rectangle 1" hidden="1">
            <a:extLst>
              <a:ext uri="{FF2B5EF4-FFF2-40B4-BE49-F238E27FC236}">
                <a16:creationId xmlns:a16="http://schemas.microsoft.com/office/drawing/2014/main" id="{FCC3A0E6-E630-4C26-B008-93BA0B5B1109}"/>
              </a:ext>
            </a:extLst>
          </p:cNvPr>
          <p:cNvSpPr/>
          <p:nvPr userDrawn="1">
            <p:custDataLst>
              <p:tags r:id="rId2"/>
            </p:custDataLst>
          </p:nvPr>
        </p:nvSpPr>
        <p:spPr>
          <a:xfrm>
            <a:off x="0" y="0"/>
            <a:ext cx="158750" cy="158750"/>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spcBef>
                <a:spcPts val="300"/>
              </a:spcBef>
              <a:spcAft>
                <a:spcPts val="300"/>
              </a:spcAft>
            </a:pPr>
            <a:endParaRPr lang="en-US" sz="2500" b="1" i="0" baseline="0">
              <a:solidFill>
                <a:schemeClr val="bg1"/>
              </a:solidFill>
              <a:latin typeface="Arial" panose="020B0604020202020204" pitchFamily="34" charset="0"/>
              <a:ea typeface="+mj-ea"/>
              <a:cs typeface="+mj-cs"/>
              <a:sym typeface="Arial" panose="020B0604020202020204" pitchFamily="34" charset="0"/>
            </a:endParaRPr>
          </a:p>
        </p:txBody>
      </p:sp>
      <p:sp>
        <p:nvSpPr>
          <p:cNvPr id="8" name="5. Source" hidden="1">
            <a:extLst>
              <a:ext uri="{FF2B5EF4-FFF2-40B4-BE49-F238E27FC236}">
                <a16:creationId xmlns:a16="http://schemas.microsoft.com/office/drawing/2014/main" id="{9238B1D6-2095-4826-AA45-9A4E6F7D1A16}"/>
              </a:ext>
            </a:extLst>
          </p:cNvPr>
          <p:cNvSpPr txBox="1"/>
          <p:nvPr userDrawn="1">
            <p:custDataLst>
              <p:tags r:id="rId3"/>
            </p:custDataLst>
          </p:nvPr>
        </p:nvSpPr>
        <p:spPr>
          <a:xfrm>
            <a:off x="554735" y="6498754"/>
            <a:ext cx="7277861" cy="123111"/>
          </a:xfrm>
          <a:prstGeom prst="rect">
            <a:avLst/>
          </a:prstGeom>
          <a:noFill/>
          <a:ln/>
          <a:extLst>
            <a:ext uri="{909E8E84-426E-40DD-AFC4-6F175D3DCCD1}">
              <a14:hiddenFill xmlns:a14="http://schemas.microsoft.com/office/drawing/2010/main">
                <a:solidFill>
                  <a:srgbClr val="FFFFFF"/>
                </a:solidFill>
              </a14:hiddenFill>
            </a:ext>
          </a:extLst>
        </p:spPr>
        <p:txBody>
          <a:bodyPr vert="horz" wrap="square" lIns="0" tIns="0" rIns="0" bIns="0" rtlCol="0" anchor="t" anchorCtr="0">
            <a:spAutoFit/>
          </a:bodyPr>
          <a:lstStyle>
            <a:defPPr>
              <a:defRPr lang="en-US"/>
            </a:defPPr>
            <a:lvl1pPr indent="0">
              <a:lnSpc>
                <a:spcPct val="100000"/>
              </a:lnSpc>
              <a:spcBef>
                <a:spcPts val="300"/>
              </a:spcBef>
              <a:spcAft>
                <a:spcPts val="300"/>
              </a:spcAft>
              <a:buFont typeface="Segoe UI" panose="020B0502040204020203" pitchFamily="34" charset="0"/>
              <a:buChar char="​"/>
              <a:defRPr sz="80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Source: …</a:t>
            </a:r>
          </a:p>
        </p:txBody>
      </p:sp>
      <p:sp>
        <p:nvSpPr>
          <p:cNvPr id="2" name="Title 1">
            <a:extLst>
              <a:ext uri="{FF2B5EF4-FFF2-40B4-BE49-F238E27FC236}">
                <a16:creationId xmlns:a16="http://schemas.microsoft.com/office/drawing/2014/main" id="{38BBD363-9B0F-4C6C-AEB1-A224173EB797}"/>
              </a:ext>
            </a:extLst>
          </p:cNvPr>
          <p:cNvSpPr>
            <a:spLocks noGrp="1"/>
          </p:cNvSpPr>
          <p:nvPr>
            <p:ph type="title"/>
          </p:nvPr>
        </p:nvSpPr>
        <p:spPr/>
        <p:txBody>
          <a:bodyPr/>
          <a:lstStyle>
            <a:lvl1pPr>
              <a:defRPr sz="2400"/>
            </a:lvl1pPr>
          </a:lstStyle>
          <a:p>
            <a:r>
              <a:rPr lang="en-US"/>
              <a:t>Click to edit Master title style</a:t>
            </a:r>
          </a:p>
        </p:txBody>
      </p:sp>
      <p:sp>
        <p:nvSpPr>
          <p:cNvPr id="10" name="Content Placeholder 9">
            <a:extLst>
              <a:ext uri="{FF2B5EF4-FFF2-40B4-BE49-F238E27FC236}">
                <a16:creationId xmlns:a16="http://schemas.microsoft.com/office/drawing/2014/main" id="{5264D26E-6FA9-ED28-5A65-6241195C2D89}"/>
              </a:ext>
            </a:extLst>
          </p:cNvPr>
          <p:cNvSpPr>
            <a:spLocks noGrp="1"/>
          </p:cNvSpPr>
          <p:nvPr>
            <p:ph sz="quarter" idx="11"/>
          </p:nvPr>
        </p:nvSpPr>
        <p:spPr>
          <a:xfrm>
            <a:off x="554735"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9">
            <a:extLst>
              <a:ext uri="{FF2B5EF4-FFF2-40B4-BE49-F238E27FC236}">
                <a16:creationId xmlns:a16="http://schemas.microsoft.com/office/drawing/2014/main" id="{D3CB03F8-3FD8-C7CD-0FF1-0432A52AACA4}"/>
              </a:ext>
            </a:extLst>
          </p:cNvPr>
          <p:cNvSpPr>
            <a:spLocks noGrp="1"/>
          </p:cNvSpPr>
          <p:nvPr>
            <p:ph sz="quarter" idx="12"/>
          </p:nvPr>
        </p:nvSpPr>
        <p:spPr>
          <a:xfrm>
            <a:off x="6198489" y="1514475"/>
            <a:ext cx="5438775" cy="485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12">
            <a:extLst>
              <a:ext uri="{FF2B5EF4-FFF2-40B4-BE49-F238E27FC236}">
                <a16:creationId xmlns:a16="http://schemas.microsoft.com/office/drawing/2014/main" id="{454CE8EF-B3B7-CDFC-9AF7-EE2F780B20D5}"/>
              </a:ext>
            </a:extLst>
          </p:cNvPr>
          <p:cNvSpPr>
            <a:spLocks noGrp="1"/>
          </p:cNvSpPr>
          <p:nvPr>
            <p:ph type="body" sz="quarter" idx="13" hasCustomPrompt="1"/>
          </p:nvPr>
        </p:nvSpPr>
        <p:spPr>
          <a:xfrm>
            <a:off x="554037" y="1101337"/>
            <a:ext cx="11082528" cy="276999"/>
          </a:xfrm>
        </p:spPr>
        <p:txBody>
          <a:bodyPr/>
          <a:lstStyle>
            <a:lvl1pPr marL="0" indent="0">
              <a:buNone/>
              <a:defRPr b="1" i="1">
                <a:solidFill>
                  <a:schemeClr val="accent1"/>
                </a:solidFill>
              </a:defRPr>
            </a:lvl1pPr>
          </a:lstStyle>
          <a:p>
            <a:pPr lvl="0"/>
            <a:r>
              <a:rPr lang="en-US"/>
              <a:t>Click to edit subtitle</a:t>
            </a:r>
          </a:p>
        </p:txBody>
      </p:sp>
      <p:sp>
        <p:nvSpPr>
          <p:cNvPr id="7" name="Slide Number">
            <a:extLst>
              <a:ext uri="{FF2B5EF4-FFF2-40B4-BE49-F238E27FC236}">
                <a16:creationId xmlns:a16="http://schemas.microsoft.com/office/drawing/2014/main" id="{8824416D-AFE6-08A7-E4B9-0CFE919218ED}"/>
              </a:ext>
            </a:extLst>
          </p:cNvPr>
          <p:cNvSpPr>
            <a:spLocks noChangeArrowheads="1"/>
          </p:cNvSpPr>
          <p:nvPr userDrawn="1">
            <p:custDataLst>
              <p:tags r:id="rId4"/>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259859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ustom">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220E9A7C-FB74-480B-8212-8CE5C1AF5D1B}"/>
              </a:ext>
            </a:extLst>
          </p:cNvPr>
          <p:cNvGraphicFramePr>
            <a:graphicFrameLocks noChangeAspect="1"/>
          </p:cNvGraphicFramePr>
          <p:nvPr userDrawn="1">
            <p:custDataLst>
              <p:tags r:id="rId1"/>
            </p:custDataLst>
            <p:extLst>
              <p:ext uri="{D42A27DB-BD31-4B8C-83A1-F6EECF244321}">
                <p14:modId xmlns:p14="http://schemas.microsoft.com/office/powerpoint/2010/main" val="148200090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5" imgW="592" imgH="591" progId="TCLayout.ActiveDocument.1">
                  <p:embed/>
                </p:oleObj>
              </mc:Choice>
              <mc:Fallback>
                <p:oleObj name="think-cell Slide" r:id="rId5" imgW="592" imgH="591" progId="TCLayout.ActiveDocument.1">
                  <p:embed/>
                  <p:pic>
                    <p:nvPicPr>
                      <p:cNvPr id="2" name="Object 1" hidden="1">
                        <a:extLst>
                          <a:ext uri="{FF2B5EF4-FFF2-40B4-BE49-F238E27FC236}">
                            <a16:creationId xmlns:a16="http://schemas.microsoft.com/office/drawing/2014/main" id="{220E9A7C-FB74-480B-8212-8CE5C1AF5D1B}"/>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7" name="5. Source" hidden="1">
            <a:extLst>
              <a:ext uri="{FF2B5EF4-FFF2-40B4-BE49-F238E27FC236}">
                <a16:creationId xmlns:a16="http://schemas.microsoft.com/office/drawing/2014/main" id="{09F9A864-CDB7-4063-BBF8-591908AA18D0}"/>
              </a:ext>
            </a:extLst>
          </p:cNvPr>
          <p:cNvSpPr txBox="1"/>
          <p:nvPr userDrawn="1">
            <p:custDataLst>
              <p:tags r:id="rId2"/>
            </p:custDataLst>
          </p:nvPr>
        </p:nvSpPr>
        <p:spPr>
          <a:xfrm>
            <a:off x="554735" y="6501669"/>
            <a:ext cx="7277861" cy="123111"/>
          </a:xfrm>
          <a:prstGeom prst="rect">
            <a:avLst/>
          </a:prstGeom>
        </p:spPr>
        <p:txBody>
          <a:bodyPr vert="horz" wrap="square" lIns="0" tIns="0" rIns="0" bIns="0" rtlCol="0" anchor="t">
            <a:spAutoFit/>
          </a:bodyPr>
          <a:lstStyle>
            <a:lvl1pPr indent="0">
              <a:lnSpc>
                <a:spcPct val="100000"/>
              </a:lnSpc>
              <a:spcBef>
                <a:spcPts val="300"/>
              </a:spcBef>
              <a:spcAft>
                <a:spcPts val="300"/>
              </a:spcAft>
              <a:buFont typeface="Segoe UI" panose="020B0502040204020203" pitchFamily="34" charset="0"/>
              <a:buChar char="​"/>
              <a:defRPr lang="en-US" sz="900" dirty="0">
                <a:cs typeface="Arial" panose="020B0604020202020204" pitchFamily="34" charset="0"/>
              </a:defRPr>
            </a:lvl1pPr>
            <a:lvl2pPr marL="228600" indent="-225425">
              <a:lnSpc>
                <a:spcPct val="100000"/>
              </a:lnSpc>
              <a:spcBef>
                <a:spcPts val="0"/>
              </a:spcBef>
              <a:spcAft>
                <a:spcPts val="300"/>
              </a:spcAft>
              <a:buFont typeface="Wingdings" panose="05000000000000000000" pitchFamily="2" charset="2"/>
              <a:buChar char=""/>
              <a:defRPr sz="1600">
                <a:cs typeface="Arial" panose="020B0604020202020204" pitchFamily="34" charset="0"/>
              </a:defRPr>
            </a:lvl2pPr>
            <a:lvl3pPr marL="515938" indent="-287338">
              <a:lnSpc>
                <a:spcPct val="100000"/>
              </a:lnSpc>
              <a:spcBef>
                <a:spcPts val="0"/>
              </a:spcBef>
              <a:spcAft>
                <a:spcPts val="300"/>
              </a:spcAft>
              <a:buFont typeface="Arial" panose="020B0604020202020204" pitchFamily="34" charset="0"/>
              <a:buChar char="—"/>
              <a:defRPr sz="1600">
                <a:cs typeface="Arial" panose="020B0604020202020204" pitchFamily="34" charset="0"/>
              </a:defRPr>
            </a:lvl3pPr>
            <a:lvl4pPr marL="742950" indent="-182563">
              <a:lnSpc>
                <a:spcPct val="100000"/>
              </a:lnSpc>
              <a:spcBef>
                <a:spcPts val="0"/>
              </a:spcBef>
              <a:spcAft>
                <a:spcPts val="300"/>
              </a:spcAft>
              <a:buFont typeface="Arial" panose="020B0604020202020204" pitchFamily="34" charset="0"/>
              <a:buChar char="»"/>
              <a:defRPr sz="1600">
                <a:cs typeface="Arial" panose="020B0604020202020204" pitchFamily="34" charset="0"/>
              </a:defRPr>
            </a:lvl4pPr>
            <a:lvl5pPr marL="914400" indent="-136525">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r>
              <a:rPr lang="en-US" sz="800"/>
              <a:t>Source: …</a:t>
            </a:r>
          </a:p>
        </p:txBody>
      </p:sp>
      <p:pic>
        <p:nvPicPr>
          <p:cNvPr id="6" name="Picture 2" descr="Seal of Massachusetts - Wikipedia">
            <a:extLst>
              <a:ext uri="{FF2B5EF4-FFF2-40B4-BE49-F238E27FC236}">
                <a16:creationId xmlns:a16="http://schemas.microsoft.com/office/drawing/2014/main" id="{80C093E0-C817-4F0A-A377-B08ED9F22A4C}"/>
              </a:ext>
            </a:extLst>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11271380" y="65317"/>
            <a:ext cx="845972" cy="845752"/>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a:extLst>
              <a:ext uri="{FF2B5EF4-FFF2-40B4-BE49-F238E27FC236}">
                <a16:creationId xmlns:a16="http://schemas.microsoft.com/office/drawing/2014/main" id="{4A14795E-7C1B-5C31-ACF6-1E34D7B703C2}"/>
              </a:ext>
            </a:extLst>
          </p:cNvPr>
          <p:cNvSpPr>
            <a:spLocks noChangeArrowheads="1"/>
          </p:cNvSpPr>
          <p:nvPr userDrawn="1">
            <p:custDataLst>
              <p:tags r:id="rId3"/>
            </p:custDataLst>
          </p:nvPr>
        </p:nvSpPr>
        <p:spPr bwMode="black">
          <a:xfrm>
            <a:off x="11716610" y="6613594"/>
            <a:ext cx="325501" cy="138499"/>
          </a:xfrm>
          <a:prstGeom prst="rect">
            <a:avLst/>
          </a:prstGeom>
          <a:noFill/>
          <a:ln w="9525" algn="ctr">
            <a:noFill/>
            <a:miter lim="800000"/>
            <a:headEnd/>
            <a:tailEnd/>
          </a:ln>
          <a:effectLst/>
        </p:spPr>
        <p:txBody>
          <a:bodyPr wrap="square" lIns="0" tIns="0" rIns="0" bIns="0" anchor="b">
            <a:spAutoFit/>
          </a:bodyPr>
          <a:lstStyle/>
          <a:p>
            <a:pPr algn="r" defTabSz="610744" fontAlgn="auto">
              <a:spcBef>
                <a:spcPts val="0"/>
              </a:spcBef>
              <a:spcAft>
                <a:spcPts val="0"/>
              </a:spcAft>
              <a:defRPr/>
            </a:pPr>
            <a:fld id="{4ABDCABE-3F10-B64C-92F1-862014417034}" type="slidenum">
              <a:rPr lang="en-US" sz="900" b="0" smtClean="0">
                <a:solidFill>
                  <a:schemeClr val="tx1"/>
                </a:solidFill>
                <a:latin typeface="+mn-lt"/>
                <a:ea typeface="+mn-ea"/>
                <a:cs typeface="Arial" panose="020B0604020202020204" pitchFamily="34" charset="0"/>
              </a:rPr>
              <a:pPr algn="r" defTabSz="610744" fontAlgn="auto">
                <a:spcBef>
                  <a:spcPts val="0"/>
                </a:spcBef>
                <a:spcAft>
                  <a:spcPts val="0"/>
                </a:spcAft>
                <a:defRPr/>
              </a:pPr>
              <a:t>‹#›</a:t>
            </a:fld>
            <a:endParaRPr lang="en-US" sz="900" b="0">
              <a:solidFill>
                <a:schemeClr val="tx1"/>
              </a:solidFill>
              <a:latin typeface="+mn-lt"/>
              <a:ea typeface="+mn-ea"/>
              <a:cs typeface="Arial" panose="020B0604020202020204" pitchFamily="34" charset="0"/>
            </a:endParaRPr>
          </a:p>
        </p:txBody>
      </p:sp>
    </p:spTree>
    <p:extLst>
      <p:ext uri="{BB962C8B-B14F-4D97-AF65-F5344CB8AC3E}">
        <p14:creationId xmlns:p14="http://schemas.microsoft.com/office/powerpoint/2010/main" val="34422688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3.xml"/><Relationship Id="rId18" Type="http://schemas.openxmlformats.org/officeDocument/2006/relationships/tags" Target="../tags/tag8.xml"/><Relationship Id="rId26" Type="http://schemas.openxmlformats.org/officeDocument/2006/relationships/tags" Target="../tags/tag16.xml"/><Relationship Id="rId3" Type="http://schemas.openxmlformats.org/officeDocument/2006/relationships/slideLayout" Target="../slideLayouts/slideLayout3.xml"/><Relationship Id="rId21" Type="http://schemas.openxmlformats.org/officeDocument/2006/relationships/tags" Target="../tags/tag11.xml"/><Relationship Id="rId7" Type="http://schemas.openxmlformats.org/officeDocument/2006/relationships/slideLayout" Target="../slideLayouts/slideLayout7.xml"/><Relationship Id="rId12" Type="http://schemas.openxmlformats.org/officeDocument/2006/relationships/tags" Target="../tags/tag2.xml"/><Relationship Id="rId17" Type="http://schemas.openxmlformats.org/officeDocument/2006/relationships/tags" Target="../tags/tag7.xml"/><Relationship Id="rId25" Type="http://schemas.openxmlformats.org/officeDocument/2006/relationships/tags" Target="../tags/tag15.xml"/><Relationship Id="rId2" Type="http://schemas.openxmlformats.org/officeDocument/2006/relationships/slideLayout" Target="../slideLayouts/slideLayout2.xml"/><Relationship Id="rId16" Type="http://schemas.openxmlformats.org/officeDocument/2006/relationships/tags" Target="../tags/tag6.xml"/><Relationship Id="rId20" Type="http://schemas.openxmlformats.org/officeDocument/2006/relationships/tags" Target="../tags/tag10.xml"/><Relationship Id="rId29" Type="http://schemas.openxmlformats.org/officeDocument/2006/relationships/tags" Target="../tags/tag1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1.xml"/><Relationship Id="rId24" Type="http://schemas.openxmlformats.org/officeDocument/2006/relationships/tags" Target="../tags/tag14.xml"/><Relationship Id="rId32"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tags" Target="../tags/tag5.xml"/><Relationship Id="rId23" Type="http://schemas.openxmlformats.org/officeDocument/2006/relationships/tags" Target="../tags/tag13.xml"/><Relationship Id="rId28" Type="http://schemas.openxmlformats.org/officeDocument/2006/relationships/tags" Target="../tags/tag18.xml"/><Relationship Id="rId10" Type="http://schemas.openxmlformats.org/officeDocument/2006/relationships/theme" Target="../theme/theme1.xml"/><Relationship Id="rId19" Type="http://schemas.openxmlformats.org/officeDocument/2006/relationships/tags" Target="../tags/tag9.xml"/><Relationship Id="rId31"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4.xml"/><Relationship Id="rId22" Type="http://schemas.openxmlformats.org/officeDocument/2006/relationships/tags" Target="../tags/tag12.xml"/><Relationship Id="rId27" Type="http://schemas.openxmlformats.org/officeDocument/2006/relationships/tags" Target="../tags/tag17.xml"/><Relationship Id="rId30"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3" name="Object 6" hidden="1">
            <a:extLst>
              <a:ext uri="{FF2B5EF4-FFF2-40B4-BE49-F238E27FC236}">
                <a16:creationId xmlns:a16="http://schemas.microsoft.com/office/drawing/2014/main" id="{4BC40847-AF8B-4097-9A07-2349A751A051}"/>
              </a:ext>
            </a:extLst>
          </p:cNvPr>
          <p:cNvGraphicFramePr>
            <a:graphicFrameLocks noChangeAspect="1"/>
          </p:cNvGraphicFramePr>
          <p:nvPr userDrawn="1">
            <p:custDataLst>
              <p:tags r:id="rId11"/>
            </p:custDataLst>
            <p:extLst>
              <p:ext uri="{D42A27DB-BD31-4B8C-83A1-F6EECF244321}">
                <p14:modId xmlns:p14="http://schemas.microsoft.com/office/powerpoint/2010/main" val="10359142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0" imgW="413" imgH="416" progId="TCLayout.ActiveDocument.1">
                  <p:embed/>
                </p:oleObj>
              </mc:Choice>
              <mc:Fallback>
                <p:oleObj name="think-cell Slide" r:id="rId30" imgW="413" imgH="416" progId="TCLayout.ActiveDocument.1">
                  <p:embed/>
                  <p:pic>
                    <p:nvPicPr>
                      <p:cNvPr id="3" name="Object 6" hidden="1">
                        <a:extLst>
                          <a:ext uri="{FF2B5EF4-FFF2-40B4-BE49-F238E27FC236}">
                            <a16:creationId xmlns:a16="http://schemas.microsoft.com/office/drawing/2014/main" id="{4BC40847-AF8B-4097-9A07-2349A751A051}"/>
                          </a:ext>
                        </a:extLst>
                      </p:cNvPr>
                      <p:cNvPicPr/>
                      <p:nvPr/>
                    </p:nvPicPr>
                    <p:blipFill>
                      <a:blip r:embed="rId31"/>
                      <a:stretch>
                        <a:fillRect/>
                      </a:stretch>
                    </p:blipFill>
                    <p:spPr>
                      <a:xfrm>
                        <a:off x="1588" y="1588"/>
                        <a:ext cx="1588" cy="1588"/>
                      </a:xfrm>
                      <a:prstGeom prst="rect">
                        <a:avLst/>
                      </a:prstGeom>
                    </p:spPr>
                  </p:pic>
                </p:oleObj>
              </mc:Fallback>
            </mc:AlternateContent>
          </a:graphicData>
        </a:graphic>
      </p:graphicFrame>
      <p:sp>
        <p:nvSpPr>
          <p:cNvPr id="150" name="Rectangle 149">
            <a:extLst>
              <a:ext uri="{FF2B5EF4-FFF2-40B4-BE49-F238E27FC236}">
                <a16:creationId xmlns:a16="http://schemas.microsoft.com/office/drawing/2014/main" id="{FB1479BB-3467-409E-A104-0D87D27AAC4B}"/>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4. Footnote" hidden="1">
            <a:extLst>
              <a:ext uri="{FF2B5EF4-FFF2-40B4-BE49-F238E27FC236}">
                <a16:creationId xmlns:a16="http://schemas.microsoft.com/office/drawing/2014/main" id="{772E4927-517C-4D61-9929-9FFDE5F31A03}"/>
              </a:ext>
            </a:extLst>
          </p:cNvPr>
          <p:cNvSpPr txBox="1"/>
          <p:nvPr userDrawn="1">
            <p:custDataLst>
              <p:tags r:id="rId12"/>
            </p:custDataLst>
          </p:nvPr>
        </p:nvSpPr>
        <p:spPr>
          <a:xfrm>
            <a:off x="553972" y="6278400"/>
            <a:ext cx="7278624" cy="123111"/>
          </a:xfrm>
          <a:prstGeom prst="rect">
            <a:avLst/>
          </a:prstGeom>
          <a:noFill/>
        </p:spPr>
        <p:txBody>
          <a:bodyPr wrap="square" lIns="0" tIns="0" rIns="0" bIns="0" rtlCol="0" anchor="b">
            <a:noAutofit/>
          </a:bodyPr>
          <a:lstStyle>
            <a:defPPr>
              <a:defRPr lang="en-US"/>
            </a:defPPr>
            <a:lvl1pPr marL="203200" marR="0" lvl="0" indent="-212725" fontAlgn="auto">
              <a:lnSpc>
                <a:spcPct val="100000"/>
              </a:lnSpc>
              <a:spcBef>
                <a:spcPts val="0"/>
              </a:spcBef>
              <a:spcAft>
                <a:spcPts val="0"/>
              </a:spcAft>
              <a:buClrTx/>
              <a:buSzTx/>
              <a:buFontTx/>
              <a:buNone/>
              <a:tabLst/>
              <a:defRPr sz="800">
                <a:cs typeface="Arial" panose="020B0604020202020204" pitchFamily="34" charset="0"/>
              </a:defRPr>
            </a:lvl1pPr>
          </a:lstStyle>
          <a:p>
            <a:pPr lvl="0"/>
            <a:r>
              <a:rPr lang="en-US"/>
              <a:t>Footnotes</a:t>
            </a:r>
          </a:p>
        </p:txBody>
      </p:sp>
      <p:sp>
        <p:nvSpPr>
          <p:cNvPr id="57" name="2. Slide Title">
            <a:extLst>
              <a:ext uri="{FF2B5EF4-FFF2-40B4-BE49-F238E27FC236}">
                <a16:creationId xmlns:a16="http://schemas.microsoft.com/office/drawing/2014/main" id="{98FF70AE-7EF6-4E5B-9FFE-B44C852C9FBA}"/>
              </a:ext>
            </a:extLst>
          </p:cNvPr>
          <p:cNvSpPr>
            <a:spLocks noGrp="1"/>
          </p:cNvSpPr>
          <p:nvPr>
            <p:ph type="title"/>
            <p:custDataLst>
              <p:tags r:id="rId13"/>
            </p:custDataLst>
          </p:nvPr>
        </p:nvSpPr>
        <p:spPr>
          <a:xfrm>
            <a:off x="554736" y="172212"/>
            <a:ext cx="10602418" cy="731520"/>
          </a:xfrm>
          <a:prstGeom prst="rect">
            <a:avLst/>
          </a:prstGeom>
        </p:spPr>
        <p:txBody>
          <a:bodyPr vert="horz" wrap="square" lIns="0" tIns="0" rIns="0" bIns="0" rtlCol="0" anchor="b" anchorCtr="0">
            <a:noAutofit/>
          </a:bodyPr>
          <a:lstStyle/>
          <a:p>
            <a:pPr lvl="0"/>
            <a:r>
              <a:rPr lang="en-US"/>
              <a:t>Click to edit Master title style</a:t>
            </a:r>
          </a:p>
        </p:txBody>
      </p:sp>
      <p:grpSp>
        <p:nvGrpSpPr>
          <p:cNvPr id="59" name="Grid" hidden="1">
            <a:extLst>
              <a:ext uri="{FF2B5EF4-FFF2-40B4-BE49-F238E27FC236}">
                <a16:creationId xmlns:a16="http://schemas.microsoft.com/office/drawing/2014/main" id="{D35250B8-D61E-4F1A-9ACD-6E1BB958B78E}"/>
              </a:ext>
            </a:extLst>
          </p:cNvPr>
          <p:cNvGrpSpPr/>
          <p:nvPr userDrawn="1"/>
        </p:nvGrpSpPr>
        <p:grpSpPr>
          <a:xfrm>
            <a:off x="0" y="0"/>
            <a:ext cx="12190476" cy="6858000"/>
            <a:chOff x="0" y="0"/>
            <a:chExt cx="12190476" cy="6858000"/>
          </a:xfrm>
        </p:grpSpPr>
        <p:sp>
          <p:nvSpPr>
            <p:cNvPr id="60" name="slide margin">
              <a:extLst>
                <a:ext uri="{FF2B5EF4-FFF2-40B4-BE49-F238E27FC236}">
                  <a16:creationId xmlns:a16="http://schemas.microsoft.com/office/drawing/2014/main" id="{B96EBE04-E01D-4922-8601-F1AD43DC4DA0}"/>
                </a:ext>
              </a:extLst>
            </p:cNvPr>
            <p:cNvSpPr/>
            <p:nvPr/>
          </p:nvSpPr>
          <p:spPr bwMode="invGray">
            <a:xfrm>
              <a:off x="1524" y="0"/>
              <a:ext cx="12188952" cy="6858000"/>
            </a:xfrm>
            <a:custGeom>
              <a:avLst/>
              <a:gdLst>
                <a:gd name="connsiteX0" fmla="*/ 551868 w 12188952"/>
                <a:gd name="connsiteY0" fmla="*/ 1709928 h 6858000"/>
                <a:gd name="connsiteX1" fmla="*/ 551868 w 12188952"/>
                <a:gd name="connsiteY1" fmla="*/ 6217920 h 6858000"/>
                <a:gd name="connsiteX2" fmla="*/ 11636196 w 12188952"/>
                <a:gd name="connsiteY2" fmla="*/ 6217920 h 6858000"/>
                <a:gd name="connsiteX3" fmla="*/ 11636196 w 12188952"/>
                <a:gd name="connsiteY3" fmla="*/ 1709928 h 6858000"/>
                <a:gd name="connsiteX4" fmla="*/ 0 w 12188952"/>
                <a:gd name="connsiteY4" fmla="*/ 0 h 6858000"/>
                <a:gd name="connsiteX5" fmla="*/ 12188952 w 12188952"/>
                <a:gd name="connsiteY5" fmla="*/ 0 h 6858000"/>
                <a:gd name="connsiteX6" fmla="*/ 12188952 w 12188952"/>
                <a:gd name="connsiteY6" fmla="*/ 6858000 h 6858000"/>
                <a:gd name="connsiteX7" fmla="*/ 0 w 1218895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88952" h="6858000">
                  <a:moveTo>
                    <a:pt x="551868" y="1709928"/>
                  </a:moveTo>
                  <a:lnTo>
                    <a:pt x="551868" y="6217920"/>
                  </a:lnTo>
                  <a:lnTo>
                    <a:pt x="11636196" y="6217920"/>
                  </a:lnTo>
                  <a:lnTo>
                    <a:pt x="11636196" y="1709928"/>
                  </a:lnTo>
                  <a:close/>
                  <a:moveTo>
                    <a:pt x="0" y="0"/>
                  </a:moveTo>
                  <a:lnTo>
                    <a:pt x="12188952" y="0"/>
                  </a:lnTo>
                  <a:lnTo>
                    <a:pt x="12188952" y="6858000"/>
                  </a:lnTo>
                  <a:lnTo>
                    <a:pt x="0" y="6858000"/>
                  </a:lnTo>
                  <a:close/>
                </a:path>
              </a:pathLst>
            </a:custGeom>
            <a:solidFill>
              <a:srgbClr val="FF0000">
                <a:alpha val="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solidFill>
                  <a:schemeClr val="tx1"/>
                </a:solidFill>
                <a:latin typeface="+mn-lt"/>
              </a:endParaRPr>
            </a:p>
          </p:txBody>
        </p:sp>
        <p:cxnSp>
          <p:nvCxnSpPr>
            <p:cNvPr id="61" name="Straight Connector 60">
              <a:extLst>
                <a:ext uri="{FF2B5EF4-FFF2-40B4-BE49-F238E27FC236}">
                  <a16:creationId xmlns:a16="http://schemas.microsoft.com/office/drawing/2014/main" id="{5CA037B0-2A91-4357-A969-80F65F949266}"/>
                </a:ext>
              </a:extLst>
            </p:cNvPr>
            <p:cNvCxnSpPr/>
            <p:nvPr/>
          </p:nvCxnSpPr>
          <p:spPr bwMode="invGray">
            <a:xfrm>
              <a:off x="85946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BD7C67-EF90-4AA0-BA50-51299E7EEE4C}"/>
                </a:ext>
              </a:extLst>
            </p:cNvPr>
            <p:cNvCxnSpPr/>
            <p:nvPr/>
          </p:nvCxnSpPr>
          <p:spPr bwMode="invGray">
            <a:xfrm>
              <a:off x="1133254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719564A-5227-44A7-ABC0-4C6BBC1E2D6F}"/>
                </a:ext>
              </a:extLst>
            </p:cNvPr>
            <p:cNvCxnSpPr/>
            <p:nvPr/>
          </p:nvCxnSpPr>
          <p:spPr bwMode="invGray">
            <a:xfrm>
              <a:off x="1811559"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0FD85D0C-74E8-4603-86B8-FCC481122CE8}"/>
                </a:ext>
              </a:extLst>
            </p:cNvPr>
            <p:cNvCxnSpPr/>
            <p:nvPr/>
          </p:nvCxnSpPr>
          <p:spPr bwMode="invGray">
            <a:xfrm>
              <a:off x="2763658"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7F8BF8BD-68B4-4717-8162-382FFCC9BC9A}"/>
                </a:ext>
              </a:extLst>
            </p:cNvPr>
            <p:cNvCxnSpPr/>
            <p:nvPr/>
          </p:nvCxnSpPr>
          <p:spPr bwMode="invGray">
            <a:xfrm>
              <a:off x="3715757"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89DB0B65-FCD8-4DD7-833A-DEED6A420E2A}"/>
                </a:ext>
              </a:extLst>
            </p:cNvPr>
            <p:cNvCxnSpPr/>
            <p:nvPr/>
          </p:nvCxnSpPr>
          <p:spPr bwMode="invGray">
            <a:xfrm>
              <a:off x="4667856"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E18151F3-D51F-4302-95BF-AE8E806F628D}"/>
                </a:ext>
              </a:extLst>
            </p:cNvPr>
            <p:cNvCxnSpPr/>
            <p:nvPr/>
          </p:nvCxnSpPr>
          <p:spPr bwMode="invGray">
            <a:xfrm>
              <a:off x="5619955"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35A6B330-5ACC-486B-8131-B7F5407825B2}"/>
                </a:ext>
              </a:extLst>
            </p:cNvPr>
            <p:cNvCxnSpPr/>
            <p:nvPr/>
          </p:nvCxnSpPr>
          <p:spPr bwMode="invGray">
            <a:xfrm>
              <a:off x="6572054"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DA5DE7AD-CCFE-4A85-9421-C7CEA9F80DEC}"/>
                </a:ext>
              </a:extLst>
            </p:cNvPr>
            <p:cNvCxnSpPr/>
            <p:nvPr/>
          </p:nvCxnSpPr>
          <p:spPr bwMode="invGray">
            <a:xfrm>
              <a:off x="7524153"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6E2A9A81-75D1-41A9-9821-54FC36E753C1}"/>
                </a:ext>
              </a:extLst>
            </p:cNvPr>
            <p:cNvCxnSpPr/>
            <p:nvPr/>
          </p:nvCxnSpPr>
          <p:spPr bwMode="invGray">
            <a:xfrm>
              <a:off x="8476252"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86FE52AA-2DD1-4D00-A984-41CDC38B2D7F}"/>
                </a:ext>
              </a:extLst>
            </p:cNvPr>
            <p:cNvCxnSpPr/>
            <p:nvPr/>
          </p:nvCxnSpPr>
          <p:spPr bwMode="invGray">
            <a:xfrm>
              <a:off x="9428351"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85C9FC50-7177-43E6-9E56-DC9A2E6B7E6E}"/>
                </a:ext>
              </a:extLst>
            </p:cNvPr>
            <p:cNvCxnSpPr/>
            <p:nvPr/>
          </p:nvCxnSpPr>
          <p:spPr bwMode="invGray">
            <a:xfrm>
              <a:off x="10380450" y="0"/>
              <a:ext cx="0" cy="6858000"/>
            </a:xfrm>
            <a:prstGeom prst="line">
              <a:avLst/>
            </a:prstGeom>
            <a:ln>
              <a:solidFill>
                <a:srgbClr val="19D3C5">
                  <a:alpha val="40000"/>
                </a:srgbClr>
              </a:solidFill>
              <a:prstDash val="lgDash"/>
            </a:ln>
          </p:spPr>
          <p:style>
            <a:lnRef idx="1">
              <a:schemeClr val="accent1"/>
            </a:lnRef>
            <a:fillRef idx="0">
              <a:schemeClr val="accent1"/>
            </a:fillRef>
            <a:effectRef idx="0">
              <a:schemeClr val="accent1"/>
            </a:effectRef>
            <a:fontRef idx="minor">
              <a:schemeClr val="tx1"/>
            </a:fontRef>
          </p:style>
        </p:cxnSp>
        <p:sp>
          <p:nvSpPr>
            <p:cNvPr id="73" name="Freeform: Shape 72">
              <a:extLst>
                <a:ext uri="{FF2B5EF4-FFF2-40B4-BE49-F238E27FC236}">
                  <a16:creationId xmlns:a16="http://schemas.microsoft.com/office/drawing/2014/main" id="{BC97F85A-62E2-4591-B8D0-4F068B177B5D}"/>
                </a:ext>
              </a:extLst>
            </p:cNvPr>
            <p:cNvSpPr/>
            <p:nvPr/>
          </p:nvSpPr>
          <p:spPr bwMode="invGray">
            <a:xfrm>
              <a:off x="152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4" name="Freeform: Shape 73">
              <a:extLst>
                <a:ext uri="{FF2B5EF4-FFF2-40B4-BE49-F238E27FC236}">
                  <a16:creationId xmlns:a16="http://schemas.microsoft.com/office/drawing/2014/main" id="{7F4B967A-CF91-473D-8A35-2BE771F9F590}"/>
                </a:ext>
              </a:extLst>
            </p:cNvPr>
            <p:cNvSpPr/>
            <p:nvPr/>
          </p:nvSpPr>
          <p:spPr bwMode="invGray">
            <a:xfrm>
              <a:off x="1167385"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5" name="Freeform: Shape 74">
              <a:extLst>
                <a:ext uri="{FF2B5EF4-FFF2-40B4-BE49-F238E27FC236}">
                  <a16:creationId xmlns:a16="http://schemas.microsoft.com/office/drawing/2014/main" id="{5AC41621-77EA-4492-8E68-0BE34108294A}"/>
                </a:ext>
              </a:extLst>
            </p:cNvPr>
            <p:cNvSpPr/>
            <p:nvPr/>
          </p:nvSpPr>
          <p:spPr bwMode="invGray">
            <a:xfrm>
              <a:off x="2119484"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6" name="Freeform: Shape 75">
              <a:extLst>
                <a:ext uri="{FF2B5EF4-FFF2-40B4-BE49-F238E27FC236}">
                  <a16:creationId xmlns:a16="http://schemas.microsoft.com/office/drawing/2014/main" id="{31A06AD2-A9EA-45D9-B15C-089884A54107}"/>
                </a:ext>
              </a:extLst>
            </p:cNvPr>
            <p:cNvSpPr/>
            <p:nvPr/>
          </p:nvSpPr>
          <p:spPr bwMode="invGray">
            <a:xfrm>
              <a:off x="3071583"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7" name="Freeform: Shape 76">
              <a:extLst>
                <a:ext uri="{FF2B5EF4-FFF2-40B4-BE49-F238E27FC236}">
                  <a16:creationId xmlns:a16="http://schemas.microsoft.com/office/drawing/2014/main" id="{3A7B39CC-379F-4224-9E59-81B1690088A0}"/>
                </a:ext>
              </a:extLst>
            </p:cNvPr>
            <p:cNvSpPr/>
            <p:nvPr/>
          </p:nvSpPr>
          <p:spPr bwMode="invGray">
            <a:xfrm>
              <a:off x="4023681"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8" name="Freeform: Shape 77">
              <a:extLst>
                <a:ext uri="{FF2B5EF4-FFF2-40B4-BE49-F238E27FC236}">
                  <a16:creationId xmlns:a16="http://schemas.microsoft.com/office/drawing/2014/main" id="{F8002ACB-1459-4214-B28A-B38E8A1FF8A6}"/>
                </a:ext>
              </a:extLst>
            </p:cNvPr>
            <p:cNvSpPr/>
            <p:nvPr/>
          </p:nvSpPr>
          <p:spPr bwMode="invGray">
            <a:xfrm>
              <a:off x="4975780"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79" name="Freeform: Shape 78">
              <a:extLst>
                <a:ext uri="{FF2B5EF4-FFF2-40B4-BE49-F238E27FC236}">
                  <a16:creationId xmlns:a16="http://schemas.microsoft.com/office/drawing/2014/main" id="{71D59E94-AA3C-4DE0-8345-20C71667A205}"/>
                </a:ext>
              </a:extLst>
            </p:cNvPr>
            <p:cNvSpPr/>
            <p:nvPr/>
          </p:nvSpPr>
          <p:spPr bwMode="invGray">
            <a:xfrm>
              <a:off x="5927879"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0" name="Freeform: Shape 79">
              <a:extLst>
                <a:ext uri="{FF2B5EF4-FFF2-40B4-BE49-F238E27FC236}">
                  <a16:creationId xmlns:a16="http://schemas.microsoft.com/office/drawing/2014/main" id="{5805F09B-786C-43E4-8288-B1AAF94C8ADE}"/>
                </a:ext>
              </a:extLst>
            </p:cNvPr>
            <p:cNvSpPr/>
            <p:nvPr/>
          </p:nvSpPr>
          <p:spPr bwMode="invGray">
            <a:xfrm>
              <a:off x="6879978"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1" name="Freeform: Shape 80">
              <a:extLst>
                <a:ext uri="{FF2B5EF4-FFF2-40B4-BE49-F238E27FC236}">
                  <a16:creationId xmlns:a16="http://schemas.microsoft.com/office/drawing/2014/main" id="{5FB23B6E-567C-4896-8B32-DA4C452B4AE7}"/>
                </a:ext>
              </a:extLst>
            </p:cNvPr>
            <p:cNvSpPr/>
            <p:nvPr/>
          </p:nvSpPr>
          <p:spPr bwMode="invGray">
            <a:xfrm>
              <a:off x="7832077"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2" name="Freeform: Shape 81">
              <a:extLst>
                <a:ext uri="{FF2B5EF4-FFF2-40B4-BE49-F238E27FC236}">
                  <a16:creationId xmlns:a16="http://schemas.microsoft.com/office/drawing/2014/main" id="{9B792231-972E-4476-BAF2-761E10463BA8}"/>
                </a:ext>
              </a:extLst>
            </p:cNvPr>
            <p:cNvSpPr/>
            <p:nvPr/>
          </p:nvSpPr>
          <p:spPr bwMode="invGray">
            <a:xfrm>
              <a:off x="8784176" y="0"/>
              <a:ext cx="339451" cy="6858000"/>
            </a:xfrm>
            <a:custGeom>
              <a:avLst/>
              <a:gdLst>
                <a:gd name="connsiteX0" fmla="*/ 0 w 339451"/>
                <a:gd name="connsiteY0" fmla="*/ 0 h 6858000"/>
                <a:gd name="connsiteX1" fmla="*/ 339451 w 339451"/>
                <a:gd name="connsiteY1" fmla="*/ 0 h 6858000"/>
                <a:gd name="connsiteX2" fmla="*/ 339451 w 339451"/>
                <a:gd name="connsiteY2" fmla="*/ 6858000 h 6858000"/>
                <a:gd name="connsiteX3" fmla="*/ 0 w 339451"/>
                <a:gd name="connsiteY3" fmla="*/ 6858000 h 6858000"/>
                <a:gd name="connsiteX4" fmla="*/ 0 w 339451"/>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1" h="6858000">
                  <a:moveTo>
                    <a:pt x="0" y="0"/>
                  </a:moveTo>
                  <a:lnTo>
                    <a:pt x="339451" y="0"/>
                  </a:lnTo>
                  <a:lnTo>
                    <a:pt x="339451"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3" name="Freeform: Shape 82">
              <a:extLst>
                <a:ext uri="{FF2B5EF4-FFF2-40B4-BE49-F238E27FC236}">
                  <a16:creationId xmlns:a16="http://schemas.microsoft.com/office/drawing/2014/main" id="{908370B7-3D11-4F78-B977-D8F0DE2694ED}"/>
                </a:ext>
              </a:extLst>
            </p:cNvPr>
            <p:cNvSpPr/>
            <p:nvPr/>
          </p:nvSpPr>
          <p:spPr bwMode="invGray">
            <a:xfrm>
              <a:off x="9736274" y="0"/>
              <a:ext cx="339450" cy="6858000"/>
            </a:xfrm>
            <a:custGeom>
              <a:avLst/>
              <a:gdLst>
                <a:gd name="connsiteX0" fmla="*/ 0 w 339450"/>
                <a:gd name="connsiteY0" fmla="*/ 0 h 6858000"/>
                <a:gd name="connsiteX1" fmla="*/ 339450 w 339450"/>
                <a:gd name="connsiteY1" fmla="*/ 0 h 6858000"/>
                <a:gd name="connsiteX2" fmla="*/ 339450 w 339450"/>
                <a:gd name="connsiteY2" fmla="*/ 6858000 h 6858000"/>
                <a:gd name="connsiteX3" fmla="*/ 0 w 339450"/>
                <a:gd name="connsiteY3" fmla="*/ 6858000 h 6858000"/>
                <a:gd name="connsiteX4" fmla="*/ 0 w 33945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9450" h="6858000">
                  <a:moveTo>
                    <a:pt x="0" y="0"/>
                  </a:moveTo>
                  <a:lnTo>
                    <a:pt x="339450" y="0"/>
                  </a:lnTo>
                  <a:lnTo>
                    <a:pt x="339450"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4" name="Freeform: Shape 83">
              <a:extLst>
                <a:ext uri="{FF2B5EF4-FFF2-40B4-BE49-F238E27FC236}">
                  <a16:creationId xmlns:a16="http://schemas.microsoft.com/office/drawing/2014/main" id="{C11EA99D-D15D-43C2-BF4E-36554B346AB6}"/>
                </a:ext>
              </a:extLst>
            </p:cNvPr>
            <p:cNvSpPr/>
            <p:nvPr/>
          </p:nvSpPr>
          <p:spPr bwMode="invGray">
            <a:xfrm>
              <a:off x="10688372" y="0"/>
              <a:ext cx="336244" cy="6858000"/>
            </a:xfrm>
            <a:custGeom>
              <a:avLst/>
              <a:gdLst>
                <a:gd name="connsiteX0" fmla="*/ 0 w 336244"/>
                <a:gd name="connsiteY0" fmla="*/ 0 h 6858000"/>
                <a:gd name="connsiteX1" fmla="*/ 336244 w 336244"/>
                <a:gd name="connsiteY1" fmla="*/ 0 h 6858000"/>
                <a:gd name="connsiteX2" fmla="*/ 336244 w 336244"/>
                <a:gd name="connsiteY2" fmla="*/ 6858000 h 6858000"/>
                <a:gd name="connsiteX3" fmla="*/ 0 w 336244"/>
                <a:gd name="connsiteY3" fmla="*/ 6858000 h 6858000"/>
                <a:gd name="connsiteX4" fmla="*/ 0 w 336244"/>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244" h="6858000">
                  <a:moveTo>
                    <a:pt x="0" y="0"/>
                  </a:moveTo>
                  <a:lnTo>
                    <a:pt x="336244" y="0"/>
                  </a:lnTo>
                  <a:lnTo>
                    <a:pt x="336244"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5" name="Freeform: Shape 84">
              <a:extLst>
                <a:ext uri="{FF2B5EF4-FFF2-40B4-BE49-F238E27FC236}">
                  <a16:creationId xmlns:a16="http://schemas.microsoft.com/office/drawing/2014/main" id="{3A72B2F6-0AFF-4E6E-AFFF-60767DB3FA63}"/>
                </a:ext>
              </a:extLst>
            </p:cNvPr>
            <p:cNvSpPr/>
            <p:nvPr/>
          </p:nvSpPr>
          <p:spPr bwMode="invGray">
            <a:xfrm>
              <a:off x="11637264" y="0"/>
              <a:ext cx="553212" cy="6858000"/>
            </a:xfrm>
            <a:custGeom>
              <a:avLst/>
              <a:gdLst>
                <a:gd name="connsiteX0" fmla="*/ 0 w 553212"/>
                <a:gd name="connsiteY0" fmla="*/ 0 h 6858000"/>
                <a:gd name="connsiteX1" fmla="*/ 553212 w 553212"/>
                <a:gd name="connsiteY1" fmla="*/ 0 h 6858000"/>
                <a:gd name="connsiteX2" fmla="*/ 553212 w 553212"/>
                <a:gd name="connsiteY2" fmla="*/ 6858000 h 6858000"/>
                <a:gd name="connsiteX3" fmla="*/ 0 w 553212"/>
                <a:gd name="connsiteY3" fmla="*/ 6858000 h 6858000"/>
                <a:gd name="connsiteX4" fmla="*/ 0 w 5532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212" h="6858000">
                  <a:moveTo>
                    <a:pt x="0" y="0"/>
                  </a:moveTo>
                  <a:lnTo>
                    <a:pt x="553212" y="0"/>
                  </a:lnTo>
                  <a:lnTo>
                    <a:pt x="553212" y="6858000"/>
                  </a:lnTo>
                  <a:lnTo>
                    <a:pt x="0" y="6858000"/>
                  </a:lnTo>
                  <a:lnTo>
                    <a:pt x="0" y="0"/>
                  </a:lnTo>
                  <a:close/>
                </a:path>
              </a:pathLst>
            </a:custGeom>
            <a:solidFill>
              <a:srgbClr val="FF000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6" name="Freeform: Shape 85">
              <a:extLst>
                <a:ext uri="{FF2B5EF4-FFF2-40B4-BE49-F238E27FC236}">
                  <a16:creationId xmlns:a16="http://schemas.microsoft.com/office/drawing/2014/main" id="{A68F8E74-3AE4-4AF9-9F36-63344C9076D2}"/>
                </a:ext>
              </a:extLst>
            </p:cNvPr>
            <p:cNvSpPr/>
            <p:nvPr/>
          </p:nvSpPr>
          <p:spPr bwMode="invGray">
            <a:xfrm>
              <a:off x="7219428"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7" name="Freeform: Shape 86">
              <a:extLst>
                <a:ext uri="{FF2B5EF4-FFF2-40B4-BE49-F238E27FC236}">
                  <a16:creationId xmlns:a16="http://schemas.microsoft.com/office/drawing/2014/main" id="{31D5F169-E1D4-48A3-AE5B-F5F1BEF2E7CF}"/>
                </a:ext>
              </a:extLst>
            </p:cNvPr>
            <p:cNvSpPr/>
            <p:nvPr userDrawn="1"/>
          </p:nvSpPr>
          <p:spPr bwMode="invGray">
            <a:xfrm>
              <a:off x="1506835"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8" name="Freeform: Shape 87">
              <a:extLst>
                <a:ext uri="{FF2B5EF4-FFF2-40B4-BE49-F238E27FC236}">
                  <a16:creationId xmlns:a16="http://schemas.microsoft.com/office/drawing/2014/main" id="{4230F928-F9B2-4955-9800-74DE09DCE6F2}"/>
                </a:ext>
              </a:extLst>
            </p:cNvPr>
            <p:cNvSpPr/>
            <p:nvPr userDrawn="1"/>
          </p:nvSpPr>
          <p:spPr bwMode="invGray">
            <a:xfrm>
              <a:off x="2458934"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89" name="Freeform: Shape 88">
              <a:extLst>
                <a:ext uri="{FF2B5EF4-FFF2-40B4-BE49-F238E27FC236}">
                  <a16:creationId xmlns:a16="http://schemas.microsoft.com/office/drawing/2014/main" id="{37C829A9-6808-4531-8C12-A84988E6DEE1}"/>
                </a:ext>
              </a:extLst>
            </p:cNvPr>
            <p:cNvSpPr/>
            <p:nvPr userDrawn="1"/>
          </p:nvSpPr>
          <p:spPr bwMode="invGray">
            <a:xfrm>
              <a:off x="3411033"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0" name="Freeform: Shape 89">
              <a:extLst>
                <a:ext uri="{FF2B5EF4-FFF2-40B4-BE49-F238E27FC236}">
                  <a16:creationId xmlns:a16="http://schemas.microsoft.com/office/drawing/2014/main" id="{7FA5964C-E9C5-4C2F-BD6E-47BAFB5B6D17}"/>
                </a:ext>
              </a:extLst>
            </p:cNvPr>
            <p:cNvSpPr/>
            <p:nvPr userDrawn="1"/>
          </p:nvSpPr>
          <p:spPr bwMode="invGray">
            <a:xfrm>
              <a:off x="4363132"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1" name="Freeform: Shape 90">
              <a:extLst>
                <a:ext uri="{FF2B5EF4-FFF2-40B4-BE49-F238E27FC236}">
                  <a16:creationId xmlns:a16="http://schemas.microsoft.com/office/drawing/2014/main" id="{3C168D8D-76CE-4BE5-BE95-79B96300EA3F}"/>
                </a:ext>
              </a:extLst>
            </p:cNvPr>
            <p:cNvSpPr/>
            <p:nvPr userDrawn="1"/>
          </p:nvSpPr>
          <p:spPr bwMode="invGray">
            <a:xfrm>
              <a:off x="5315230"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2" name="Freeform: Shape 91">
              <a:extLst>
                <a:ext uri="{FF2B5EF4-FFF2-40B4-BE49-F238E27FC236}">
                  <a16:creationId xmlns:a16="http://schemas.microsoft.com/office/drawing/2014/main" id="{6749465C-813A-45F9-8C3E-5D06C8584929}"/>
                </a:ext>
              </a:extLst>
            </p:cNvPr>
            <p:cNvSpPr/>
            <p:nvPr userDrawn="1"/>
          </p:nvSpPr>
          <p:spPr bwMode="invGray">
            <a:xfrm>
              <a:off x="6267329"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3" name="Freeform: Shape 92">
              <a:extLst>
                <a:ext uri="{FF2B5EF4-FFF2-40B4-BE49-F238E27FC236}">
                  <a16:creationId xmlns:a16="http://schemas.microsoft.com/office/drawing/2014/main" id="{53894C26-2473-4C24-B082-48DD1E92241C}"/>
                </a:ext>
              </a:extLst>
            </p:cNvPr>
            <p:cNvSpPr/>
            <p:nvPr userDrawn="1"/>
          </p:nvSpPr>
          <p:spPr bwMode="invGray">
            <a:xfrm>
              <a:off x="8171527"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4" name="Freeform: Shape 93">
              <a:extLst>
                <a:ext uri="{FF2B5EF4-FFF2-40B4-BE49-F238E27FC236}">
                  <a16:creationId xmlns:a16="http://schemas.microsoft.com/office/drawing/2014/main" id="{BFDA0320-8435-46CA-B1B3-5203F54A419F}"/>
                </a:ext>
              </a:extLst>
            </p:cNvPr>
            <p:cNvSpPr/>
            <p:nvPr userDrawn="1"/>
          </p:nvSpPr>
          <p:spPr bwMode="invGray">
            <a:xfrm>
              <a:off x="912362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5" name="Freeform: Shape 94">
              <a:extLst>
                <a:ext uri="{FF2B5EF4-FFF2-40B4-BE49-F238E27FC236}">
                  <a16:creationId xmlns:a16="http://schemas.microsoft.com/office/drawing/2014/main" id="{A42721E4-5D12-459C-AC2E-7CE148AF9062}"/>
                </a:ext>
              </a:extLst>
            </p:cNvPr>
            <p:cNvSpPr/>
            <p:nvPr userDrawn="1"/>
          </p:nvSpPr>
          <p:spPr bwMode="invGray">
            <a:xfrm>
              <a:off x="10075725" y="0"/>
              <a:ext cx="609447" cy="6858000"/>
            </a:xfrm>
            <a:custGeom>
              <a:avLst/>
              <a:gdLst>
                <a:gd name="connsiteX0" fmla="*/ 0 w 609447"/>
                <a:gd name="connsiteY0" fmla="*/ 0 h 6858000"/>
                <a:gd name="connsiteX1" fmla="*/ 609447 w 609447"/>
                <a:gd name="connsiteY1" fmla="*/ 0 h 6858000"/>
                <a:gd name="connsiteX2" fmla="*/ 609447 w 609447"/>
                <a:gd name="connsiteY2" fmla="*/ 6858000 h 6858000"/>
                <a:gd name="connsiteX3" fmla="*/ 0 w 609447"/>
                <a:gd name="connsiteY3" fmla="*/ 6858000 h 6858000"/>
                <a:gd name="connsiteX4" fmla="*/ 0 w 609447"/>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7" h="6858000">
                  <a:moveTo>
                    <a:pt x="0" y="0"/>
                  </a:moveTo>
                  <a:lnTo>
                    <a:pt x="609447" y="0"/>
                  </a:lnTo>
                  <a:lnTo>
                    <a:pt x="609447"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6" name="Freeform: Shape 95">
              <a:extLst>
                <a:ext uri="{FF2B5EF4-FFF2-40B4-BE49-F238E27FC236}">
                  <a16:creationId xmlns:a16="http://schemas.microsoft.com/office/drawing/2014/main" id="{8BF7D46B-3779-49D0-BCB4-F2DCE091958D}"/>
                </a:ext>
              </a:extLst>
            </p:cNvPr>
            <p:cNvSpPr/>
            <p:nvPr userDrawn="1"/>
          </p:nvSpPr>
          <p:spPr bwMode="invGray">
            <a:xfrm>
              <a:off x="11027826" y="0"/>
              <a:ext cx="609438" cy="6858000"/>
            </a:xfrm>
            <a:custGeom>
              <a:avLst/>
              <a:gdLst>
                <a:gd name="connsiteX0" fmla="*/ 0 w 609438"/>
                <a:gd name="connsiteY0" fmla="*/ 0 h 6858000"/>
                <a:gd name="connsiteX1" fmla="*/ 609438 w 609438"/>
                <a:gd name="connsiteY1" fmla="*/ 0 h 6858000"/>
                <a:gd name="connsiteX2" fmla="*/ 609438 w 609438"/>
                <a:gd name="connsiteY2" fmla="*/ 6858000 h 6858000"/>
                <a:gd name="connsiteX3" fmla="*/ 0 w 609438"/>
                <a:gd name="connsiteY3" fmla="*/ 6858000 h 6858000"/>
                <a:gd name="connsiteX4" fmla="*/ 0 w 60943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38" h="6858000">
                  <a:moveTo>
                    <a:pt x="0" y="0"/>
                  </a:moveTo>
                  <a:lnTo>
                    <a:pt x="609438" y="0"/>
                  </a:lnTo>
                  <a:lnTo>
                    <a:pt x="60943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sp>
          <p:nvSpPr>
            <p:cNvPr id="97" name="Freeform: Shape 96">
              <a:extLst>
                <a:ext uri="{FF2B5EF4-FFF2-40B4-BE49-F238E27FC236}">
                  <a16:creationId xmlns:a16="http://schemas.microsoft.com/office/drawing/2014/main" id="{634464F0-BD7F-4488-85F0-EC20C24BECAA}"/>
                </a:ext>
              </a:extLst>
            </p:cNvPr>
            <p:cNvSpPr/>
            <p:nvPr userDrawn="1"/>
          </p:nvSpPr>
          <p:spPr bwMode="invGray">
            <a:xfrm>
              <a:off x="554736" y="0"/>
              <a:ext cx="609448" cy="6858000"/>
            </a:xfrm>
            <a:custGeom>
              <a:avLst/>
              <a:gdLst>
                <a:gd name="connsiteX0" fmla="*/ 0 w 609448"/>
                <a:gd name="connsiteY0" fmla="*/ 0 h 6858000"/>
                <a:gd name="connsiteX1" fmla="*/ 609448 w 609448"/>
                <a:gd name="connsiteY1" fmla="*/ 0 h 6858000"/>
                <a:gd name="connsiteX2" fmla="*/ 609448 w 609448"/>
                <a:gd name="connsiteY2" fmla="*/ 6858000 h 6858000"/>
                <a:gd name="connsiteX3" fmla="*/ 0 w 609448"/>
                <a:gd name="connsiteY3" fmla="*/ 6858000 h 6858000"/>
                <a:gd name="connsiteX4" fmla="*/ 0 w 609448"/>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9448" h="6858000">
                  <a:moveTo>
                    <a:pt x="0" y="0"/>
                  </a:moveTo>
                  <a:lnTo>
                    <a:pt x="609448" y="0"/>
                  </a:lnTo>
                  <a:lnTo>
                    <a:pt x="609448" y="6858000"/>
                  </a:lnTo>
                  <a:lnTo>
                    <a:pt x="0" y="6858000"/>
                  </a:lnTo>
                  <a:lnTo>
                    <a:pt x="0" y="0"/>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68572" tIns="34286" rIns="68572" bIns="34286" numCol="1" spcCol="0" rtlCol="0" fromWordArt="0" anchor="ctr" anchorCtr="0" forceAA="0" compatLnSpc="1">
              <a:prstTxWarp prst="textNoShape">
                <a:avLst/>
              </a:prstTxWarp>
              <a:noAutofit/>
            </a:bodyPr>
            <a:lstStyle/>
            <a:p>
              <a:pPr lvl="0" algn="ctr"/>
              <a:endParaRPr lang="en-US" sz="1323">
                <a:solidFill>
                  <a:schemeClr val="tx1"/>
                </a:solidFill>
                <a:latin typeface="+mn-lt"/>
              </a:endParaRPr>
            </a:p>
          </p:txBody>
        </p:sp>
        <p:cxnSp>
          <p:nvCxnSpPr>
            <p:cNvPr id="98" name="Straight Connector 97">
              <a:extLst>
                <a:ext uri="{FF2B5EF4-FFF2-40B4-BE49-F238E27FC236}">
                  <a16:creationId xmlns:a16="http://schemas.microsoft.com/office/drawing/2014/main" id="{82B54541-0CDD-4724-8101-AABFF1207033}"/>
                </a:ext>
              </a:extLst>
            </p:cNvPr>
            <p:cNvCxnSpPr/>
            <p:nvPr userDrawn="1"/>
          </p:nvCxnSpPr>
          <p:spPr bwMode="invGray">
            <a:xfrm>
              <a:off x="0" y="6217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45070398-8D55-4EE2-8CA4-47428E2AF03F}"/>
                </a:ext>
              </a:extLst>
            </p:cNvPr>
            <p:cNvCxnSpPr/>
            <p:nvPr userDrawn="1"/>
          </p:nvCxnSpPr>
          <p:spPr bwMode="invGray">
            <a:xfrm>
              <a:off x="0" y="3108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2166891-56D0-4EBC-B681-501401DEF9D4}"/>
                </a:ext>
              </a:extLst>
            </p:cNvPr>
            <p:cNvCxnSpPr/>
            <p:nvPr userDrawn="1"/>
          </p:nvCxnSpPr>
          <p:spPr bwMode="invGray">
            <a:xfrm>
              <a:off x="0" y="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13A87E3-D106-41FF-A8CD-C27DABF0103D}"/>
                </a:ext>
              </a:extLst>
            </p:cNvPr>
            <p:cNvCxnSpPr/>
            <p:nvPr userDrawn="1"/>
          </p:nvCxnSpPr>
          <p:spPr bwMode="invGray">
            <a:xfrm>
              <a:off x="0" y="12435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2164477D-838D-4C70-ADD7-37AD79A844AA}"/>
                </a:ext>
              </a:extLst>
            </p:cNvPr>
            <p:cNvCxnSpPr/>
            <p:nvPr userDrawn="1"/>
          </p:nvCxnSpPr>
          <p:spPr bwMode="invGray">
            <a:xfrm>
              <a:off x="0" y="9326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72B193C0-8980-4BB2-8E91-7A1C9ABE0B6C}"/>
                </a:ext>
              </a:extLst>
            </p:cNvPr>
            <p:cNvCxnSpPr/>
            <p:nvPr userDrawn="1"/>
          </p:nvCxnSpPr>
          <p:spPr bwMode="invGray">
            <a:xfrm>
              <a:off x="0" y="18653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C1A94AAA-1D98-4233-842E-2A2F52812358}"/>
                </a:ext>
              </a:extLst>
            </p:cNvPr>
            <p:cNvCxnSpPr/>
            <p:nvPr userDrawn="1"/>
          </p:nvCxnSpPr>
          <p:spPr bwMode="invGray">
            <a:xfrm>
              <a:off x="0" y="15544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E21F2B43-A2DC-42F4-8EA4-A8A4DA6D6FA7}"/>
                </a:ext>
              </a:extLst>
            </p:cNvPr>
            <p:cNvCxnSpPr/>
            <p:nvPr userDrawn="1"/>
          </p:nvCxnSpPr>
          <p:spPr bwMode="invGray">
            <a:xfrm>
              <a:off x="0" y="24871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A60F0923-6896-405D-AD16-F097448F3E3D}"/>
                </a:ext>
              </a:extLst>
            </p:cNvPr>
            <p:cNvCxnSpPr/>
            <p:nvPr userDrawn="1"/>
          </p:nvCxnSpPr>
          <p:spPr bwMode="invGray">
            <a:xfrm>
              <a:off x="0" y="21762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C70D5B1-47D7-451F-B83A-973A26731A22}"/>
                </a:ext>
              </a:extLst>
            </p:cNvPr>
            <p:cNvCxnSpPr/>
            <p:nvPr userDrawn="1"/>
          </p:nvCxnSpPr>
          <p:spPr bwMode="invGray">
            <a:xfrm>
              <a:off x="0" y="310896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3FD9A464-81FE-4829-A1C5-5CCEE42448B3}"/>
                </a:ext>
              </a:extLst>
            </p:cNvPr>
            <p:cNvCxnSpPr/>
            <p:nvPr userDrawn="1"/>
          </p:nvCxnSpPr>
          <p:spPr bwMode="invGray">
            <a:xfrm>
              <a:off x="0" y="27980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8F55CAB0-53A2-417F-9F66-C0437933E98B}"/>
                </a:ext>
              </a:extLst>
            </p:cNvPr>
            <p:cNvCxnSpPr/>
            <p:nvPr userDrawn="1"/>
          </p:nvCxnSpPr>
          <p:spPr bwMode="invGray">
            <a:xfrm>
              <a:off x="0" y="373075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1547EE77-7495-47CB-BEC9-D5C742DF2B2C}"/>
                </a:ext>
              </a:extLst>
            </p:cNvPr>
            <p:cNvCxnSpPr/>
            <p:nvPr userDrawn="1"/>
          </p:nvCxnSpPr>
          <p:spPr bwMode="invGray">
            <a:xfrm>
              <a:off x="0" y="341985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4" name="Straight Connector 113">
              <a:extLst>
                <a:ext uri="{FF2B5EF4-FFF2-40B4-BE49-F238E27FC236}">
                  <a16:creationId xmlns:a16="http://schemas.microsoft.com/office/drawing/2014/main" id="{CA942184-696A-4A78-BB9D-3D619B990987}"/>
                </a:ext>
              </a:extLst>
            </p:cNvPr>
            <p:cNvCxnSpPr/>
            <p:nvPr userDrawn="1"/>
          </p:nvCxnSpPr>
          <p:spPr bwMode="invGray">
            <a:xfrm>
              <a:off x="0" y="43525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1B5F4EE6-4D4C-4488-80DE-36C83D540765}"/>
                </a:ext>
              </a:extLst>
            </p:cNvPr>
            <p:cNvCxnSpPr/>
            <p:nvPr userDrawn="1"/>
          </p:nvCxnSpPr>
          <p:spPr bwMode="invGray">
            <a:xfrm>
              <a:off x="0" y="40416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CD3A42E3-1ED2-4BBE-8B0B-CEA491522F0A}"/>
                </a:ext>
              </a:extLst>
            </p:cNvPr>
            <p:cNvCxnSpPr/>
            <p:nvPr userDrawn="1"/>
          </p:nvCxnSpPr>
          <p:spPr bwMode="invGray">
            <a:xfrm>
              <a:off x="0" y="49743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94162AD8-9037-4220-B19F-7B3A0F44E941}"/>
                </a:ext>
              </a:extLst>
            </p:cNvPr>
            <p:cNvCxnSpPr/>
            <p:nvPr userDrawn="1"/>
          </p:nvCxnSpPr>
          <p:spPr bwMode="invGray">
            <a:xfrm>
              <a:off x="0" y="46634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4C20FB70-03E4-4D7E-BA41-546EAAB33089}"/>
                </a:ext>
              </a:extLst>
            </p:cNvPr>
            <p:cNvCxnSpPr/>
            <p:nvPr userDrawn="1"/>
          </p:nvCxnSpPr>
          <p:spPr bwMode="invGray">
            <a:xfrm>
              <a:off x="0" y="55961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A84D3C92-FDAE-47DB-9457-A9B216922E98}"/>
                </a:ext>
              </a:extLst>
            </p:cNvPr>
            <p:cNvCxnSpPr/>
            <p:nvPr userDrawn="1"/>
          </p:nvCxnSpPr>
          <p:spPr bwMode="invGray">
            <a:xfrm>
              <a:off x="0" y="52852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B5DF0860-265F-4ABC-9F65-0C1D385DAA19}"/>
                </a:ext>
              </a:extLst>
            </p:cNvPr>
            <p:cNvCxnSpPr/>
            <p:nvPr userDrawn="1"/>
          </p:nvCxnSpPr>
          <p:spPr bwMode="invGray">
            <a:xfrm>
              <a:off x="0" y="62179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D878D1D5-E6E5-4FA6-AF6E-95E8AF796777}"/>
                </a:ext>
              </a:extLst>
            </p:cNvPr>
            <p:cNvCxnSpPr/>
            <p:nvPr userDrawn="1"/>
          </p:nvCxnSpPr>
          <p:spPr bwMode="invGray">
            <a:xfrm>
              <a:off x="0" y="59070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E11FF29A-4B39-4335-9BD5-ED902309BF79}"/>
                </a:ext>
              </a:extLst>
            </p:cNvPr>
            <p:cNvCxnSpPr/>
            <p:nvPr userDrawn="1"/>
          </p:nvCxnSpPr>
          <p:spPr bwMode="invGray">
            <a:xfrm>
              <a:off x="0" y="65288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3A82A803-5E70-4523-9F20-67F308765C7E}"/>
                </a:ext>
              </a:extLst>
            </p:cNvPr>
            <p:cNvCxnSpPr/>
            <p:nvPr userDrawn="1"/>
          </p:nvCxnSpPr>
          <p:spPr bwMode="invGray">
            <a:xfrm>
              <a:off x="0" y="77724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B4208CB2-5882-4416-87C9-284BDAF3367A}"/>
                </a:ext>
              </a:extLst>
            </p:cNvPr>
            <p:cNvCxnSpPr/>
            <p:nvPr userDrawn="1"/>
          </p:nvCxnSpPr>
          <p:spPr bwMode="invGray">
            <a:xfrm>
              <a:off x="0" y="46634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D4116CD-6422-4E26-9703-D3F7C10FCD56}"/>
                </a:ext>
              </a:extLst>
            </p:cNvPr>
            <p:cNvCxnSpPr/>
            <p:nvPr userDrawn="1"/>
          </p:nvCxnSpPr>
          <p:spPr bwMode="invGray">
            <a:xfrm>
              <a:off x="0" y="15544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6" name="Straight Connector 125">
              <a:extLst>
                <a:ext uri="{FF2B5EF4-FFF2-40B4-BE49-F238E27FC236}">
                  <a16:creationId xmlns:a16="http://schemas.microsoft.com/office/drawing/2014/main" id="{31AB3A35-E2FF-4178-896B-F08E77092825}"/>
                </a:ext>
              </a:extLst>
            </p:cNvPr>
            <p:cNvCxnSpPr/>
            <p:nvPr userDrawn="1"/>
          </p:nvCxnSpPr>
          <p:spPr bwMode="invGray">
            <a:xfrm>
              <a:off x="0" y="139903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2179C539-DD6F-48AA-8F80-27BC682014AF}"/>
                </a:ext>
              </a:extLst>
            </p:cNvPr>
            <p:cNvCxnSpPr/>
            <p:nvPr userDrawn="1"/>
          </p:nvCxnSpPr>
          <p:spPr bwMode="invGray">
            <a:xfrm>
              <a:off x="0" y="108813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784004E-3271-4D1C-B1EA-CA1E334E0D03}"/>
                </a:ext>
              </a:extLst>
            </p:cNvPr>
            <p:cNvCxnSpPr/>
            <p:nvPr userDrawn="1"/>
          </p:nvCxnSpPr>
          <p:spPr bwMode="invGray">
            <a:xfrm>
              <a:off x="0" y="202082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3657725E-FBF6-491D-9BA1-E6A9727F4F2D}"/>
                </a:ext>
              </a:extLst>
            </p:cNvPr>
            <p:cNvCxnSpPr/>
            <p:nvPr userDrawn="1"/>
          </p:nvCxnSpPr>
          <p:spPr bwMode="invGray">
            <a:xfrm>
              <a:off x="0" y="170992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31244567-76A7-47AF-9353-403D05D533F0}"/>
                </a:ext>
              </a:extLst>
            </p:cNvPr>
            <p:cNvCxnSpPr/>
            <p:nvPr userDrawn="1"/>
          </p:nvCxnSpPr>
          <p:spPr bwMode="invGray">
            <a:xfrm>
              <a:off x="0" y="264261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1" name="Straight Connector 130">
              <a:extLst>
                <a:ext uri="{FF2B5EF4-FFF2-40B4-BE49-F238E27FC236}">
                  <a16:creationId xmlns:a16="http://schemas.microsoft.com/office/drawing/2014/main" id="{EEC47A2A-ED3B-4AD0-ACD5-F8ED92644229}"/>
                </a:ext>
              </a:extLst>
            </p:cNvPr>
            <p:cNvCxnSpPr/>
            <p:nvPr userDrawn="1"/>
          </p:nvCxnSpPr>
          <p:spPr bwMode="invGray">
            <a:xfrm>
              <a:off x="0" y="233172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2" name="Straight Connector 131">
              <a:extLst>
                <a:ext uri="{FF2B5EF4-FFF2-40B4-BE49-F238E27FC236}">
                  <a16:creationId xmlns:a16="http://schemas.microsoft.com/office/drawing/2014/main" id="{0F3E01E5-F569-4020-BCB0-083537701AB0}"/>
                </a:ext>
              </a:extLst>
            </p:cNvPr>
            <p:cNvCxnSpPr/>
            <p:nvPr userDrawn="1"/>
          </p:nvCxnSpPr>
          <p:spPr bwMode="invGray">
            <a:xfrm>
              <a:off x="0" y="326440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3" name="Straight Connector 132">
              <a:extLst>
                <a:ext uri="{FF2B5EF4-FFF2-40B4-BE49-F238E27FC236}">
                  <a16:creationId xmlns:a16="http://schemas.microsoft.com/office/drawing/2014/main" id="{71121A42-5912-44C8-B9A3-FDEC8EA70284}"/>
                </a:ext>
              </a:extLst>
            </p:cNvPr>
            <p:cNvCxnSpPr/>
            <p:nvPr userDrawn="1"/>
          </p:nvCxnSpPr>
          <p:spPr bwMode="invGray">
            <a:xfrm>
              <a:off x="0" y="295351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4" name="Straight Connector 133">
              <a:extLst>
                <a:ext uri="{FF2B5EF4-FFF2-40B4-BE49-F238E27FC236}">
                  <a16:creationId xmlns:a16="http://schemas.microsoft.com/office/drawing/2014/main" id="{659B1DE7-25C8-4743-8284-FA656D339F55}"/>
                </a:ext>
              </a:extLst>
            </p:cNvPr>
            <p:cNvCxnSpPr/>
            <p:nvPr userDrawn="1"/>
          </p:nvCxnSpPr>
          <p:spPr bwMode="invGray">
            <a:xfrm>
              <a:off x="0" y="388620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5" name="Straight Connector 134">
              <a:extLst>
                <a:ext uri="{FF2B5EF4-FFF2-40B4-BE49-F238E27FC236}">
                  <a16:creationId xmlns:a16="http://schemas.microsoft.com/office/drawing/2014/main" id="{526249F1-59FB-44FC-8AF9-D7F90AFBEE2C}"/>
                </a:ext>
              </a:extLst>
            </p:cNvPr>
            <p:cNvCxnSpPr/>
            <p:nvPr userDrawn="1"/>
          </p:nvCxnSpPr>
          <p:spPr bwMode="invGray">
            <a:xfrm>
              <a:off x="0" y="357530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E6D42779-D977-4405-A149-D8DE5B52134A}"/>
                </a:ext>
              </a:extLst>
            </p:cNvPr>
            <p:cNvCxnSpPr/>
            <p:nvPr userDrawn="1"/>
          </p:nvCxnSpPr>
          <p:spPr bwMode="invGray">
            <a:xfrm>
              <a:off x="0" y="450799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27EE8A2F-6AD9-4AE7-B04B-7892891F84AC}"/>
                </a:ext>
              </a:extLst>
            </p:cNvPr>
            <p:cNvCxnSpPr/>
            <p:nvPr userDrawn="1"/>
          </p:nvCxnSpPr>
          <p:spPr bwMode="invGray">
            <a:xfrm>
              <a:off x="0" y="419709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B8F4A59A-16C3-4C3A-AB79-FE22721EA641}"/>
                </a:ext>
              </a:extLst>
            </p:cNvPr>
            <p:cNvCxnSpPr/>
            <p:nvPr userDrawn="1"/>
          </p:nvCxnSpPr>
          <p:spPr bwMode="invGray">
            <a:xfrm>
              <a:off x="0" y="512978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5CA3A6CC-1A49-42F6-A318-99D9224BDC91}"/>
                </a:ext>
              </a:extLst>
            </p:cNvPr>
            <p:cNvCxnSpPr/>
            <p:nvPr userDrawn="1"/>
          </p:nvCxnSpPr>
          <p:spPr bwMode="invGray">
            <a:xfrm>
              <a:off x="0" y="481888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2DC3484E-5EF8-49C4-B1F6-75C854D50C80}"/>
                </a:ext>
              </a:extLst>
            </p:cNvPr>
            <p:cNvCxnSpPr/>
            <p:nvPr userDrawn="1"/>
          </p:nvCxnSpPr>
          <p:spPr bwMode="invGray">
            <a:xfrm>
              <a:off x="0" y="5751576"/>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33461A54-E77E-414D-B7E0-7364070D9566}"/>
                </a:ext>
              </a:extLst>
            </p:cNvPr>
            <p:cNvCxnSpPr/>
            <p:nvPr userDrawn="1"/>
          </p:nvCxnSpPr>
          <p:spPr bwMode="invGray">
            <a:xfrm>
              <a:off x="0" y="5440680"/>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29C48517-171B-43FD-A41C-58C9B531BDB5}"/>
                </a:ext>
              </a:extLst>
            </p:cNvPr>
            <p:cNvCxnSpPr/>
            <p:nvPr userDrawn="1"/>
          </p:nvCxnSpPr>
          <p:spPr bwMode="invGray">
            <a:xfrm>
              <a:off x="0" y="6373368"/>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3" name="Straight Connector 142">
              <a:extLst>
                <a:ext uri="{FF2B5EF4-FFF2-40B4-BE49-F238E27FC236}">
                  <a16:creationId xmlns:a16="http://schemas.microsoft.com/office/drawing/2014/main" id="{F429932A-1238-48FC-B171-20A3AA531D40}"/>
                </a:ext>
              </a:extLst>
            </p:cNvPr>
            <p:cNvCxnSpPr/>
            <p:nvPr userDrawn="1"/>
          </p:nvCxnSpPr>
          <p:spPr bwMode="invGray">
            <a:xfrm>
              <a:off x="0" y="6062472"/>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cxnSp>
          <p:nvCxnSpPr>
            <p:cNvPr id="144" name="Straight Connector 143">
              <a:extLst>
                <a:ext uri="{FF2B5EF4-FFF2-40B4-BE49-F238E27FC236}">
                  <a16:creationId xmlns:a16="http://schemas.microsoft.com/office/drawing/2014/main" id="{7BED7651-AF04-41D4-9476-5A43476D85BB}"/>
                </a:ext>
              </a:extLst>
            </p:cNvPr>
            <p:cNvCxnSpPr/>
            <p:nvPr userDrawn="1"/>
          </p:nvCxnSpPr>
          <p:spPr bwMode="invGray">
            <a:xfrm>
              <a:off x="0" y="6684264"/>
              <a:ext cx="12188952" cy="0"/>
            </a:xfrm>
            <a:prstGeom prst="line">
              <a:avLst/>
            </a:prstGeom>
            <a:ln w="6350">
              <a:solidFill>
                <a:srgbClr val="19D3C5">
                  <a:alpha val="20000"/>
                </a:srgbClr>
              </a:solidFill>
              <a:miter lim="800000"/>
            </a:ln>
          </p:spPr>
          <p:style>
            <a:lnRef idx="1">
              <a:schemeClr val="accent1"/>
            </a:lnRef>
            <a:fillRef idx="0">
              <a:schemeClr val="accent1"/>
            </a:fillRef>
            <a:effectRef idx="0">
              <a:schemeClr val="accent1"/>
            </a:effectRef>
            <a:fontRef idx="minor">
              <a:schemeClr val="tx1"/>
            </a:fontRef>
          </p:style>
        </p:cxnSp>
        <p:sp>
          <p:nvSpPr>
            <p:cNvPr id="145" name="main body box">
              <a:extLst>
                <a:ext uri="{FF2B5EF4-FFF2-40B4-BE49-F238E27FC236}">
                  <a16:creationId xmlns:a16="http://schemas.microsoft.com/office/drawing/2014/main" id="{100DE417-9DB9-4840-8370-B716FFA27760}"/>
                </a:ext>
              </a:extLst>
            </p:cNvPr>
            <p:cNvSpPr/>
            <p:nvPr userDrawn="1"/>
          </p:nvSpPr>
          <p:spPr bwMode="invGray">
            <a:xfrm>
              <a:off x="554736" y="1865376"/>
              <a:ext cx="11082528" cy="4352544"/>
            </a:xfrm>
            <a:prstGeom prst="rect">
              <a:avLst/>
            </a:prstGeom>
            <a:noFill/>
            <a:ln w="12700">
              <a:solidFill>
                <a:srgbClr val="19D3C5">
                  <a:alpha val="50000"/>
                </a:srgbClr>
              </a:solidFill>
            </a:ln>
          </p:spPr>
          <p:txBody>
            <a:bodyPr vert="horz" wrap="square" lIns="68572" tIns="34286" rIns="68572" bIns="34286" numCol="1" anchor="t" anchorCtr="0" compatLnSpc="1">
              <a:prstTxWarp prst="textNoShape">
                <a:avLst/>
              </a:prstTxWarp>
              <a:noAutofit/>
            </a:bodyPr>
            <a:lstStyle/>
            <a:p>
              <a:endParaRPr lang="en-US" sz="1323">
                <a:solidFill>
                  <a:schemeClr val="tx1"/>
                </a:solidFill>
                <a:latin typeface="+mn-lt"/>
              </a:endParaRPr>
            </a:p>
          </p:txBody>
        </p:sp>
        <p:cxnSp>
          <p:nvCxnSpPr>
            <p:cNvPr id="146" name="Straight Connector 145">
              <a:extLst>
                <a:ext uri="{FF2B5EF4-FFF2-40B4-BE49-F238E27FC236}">
                  <a16:creationId xmlns:a16="http://schemas.microsoft.com/office/drawing/2014/main" id="{B93A1E2B-8C80-482F-83BE-384344D09839}"/>
                </a:ext>
              </a:extLst>
            </p:cNvPr>
            <p:cNvCxnSpPr/>
            <p:nvPr userDrawn="1"/>
          </p:nvCxnSpPr>
          <p:spPr bwMode="invGray">
            <a:xfrm>
              <a:off x="554736" y="2331720"/>
              <a:ext cx="11082528" cy="0"/>
            </a:xfrm>
            <a:prstGeom prst="line">
              <a:avLst/>
            </a:prstGeom>
            <a:noFill/>
            <a:ln w="12700">
              <a:solidFill>
                <a:srgbClr val="19D3C5">
                  <a:alpha val="50000"/>
                </a:srgbClr>
              </a:solidFill>
            </a:ln>
          </p:spPr>
        </p:cxnSp>
        <p:cxnSp>
          <p:nvCxnSpPr>
            <p:cNvPr id="147" name="Straight Connector 146">
              <a:extLst>
                <a:ext uri="{FF2B5EF4-FFF2-40B4-BE49-F238E27FC236}">
                  <a16:creationId xmlns:a16="http://schemas.microsoft.com/office/drawing/2014/main" id="{BEAB22C5-0A46-4041-9158-6DC76EA2F350}"/>
                </a:ext>
              </a:extLst>
            </p:cNvPr>
            <p:cNvCxnSpPr/>
            <p:nvPr userDrawn="1"/>
          </p:nvCxnSpPr>
          <p:spPr bwMode="invGray">
            <a:xfrm>
              <a:off x="554736" y="1881633"/>
              <a:ext cx="11082528" cy="0"/>
            </a:xfrm>
            <a:prstGeom prst="line">
              <a:avLst/>
            </a:prstGeom>
            <a:noFill/>
            <a:ln w="12700">
              <a:solidFill>
                <a:srgbClr val="19D3C5">
                  <a:alpha val="50000"/>
                </a:srgbClr>
              </a:solidFill>
            </a:ln>
          </p:spPr>
        </p:cxnSp>
      </p:grpSp>
      <p:sp>
        <p:nvSpPr>
          <p:cNvPr id="4" name="Sticker" hidden="1">
            <a:extLst>
              <a:ext uri="{FF2B5EF4-FFF2-40B4-BE49-F238E27FC236}">
                <a16:creationId xmlns:a16="http://schemas.microsoft.com/office/drawing/2014/main" id="{F9BB011A-568C-4B05-AE57-EB000B2FD8BB}"/>
              </a:ext>
            </a:extLst>
          </p:cNvPr>
          <p:cNvSpPr txBox="1"/>
          <p:nvPr userDrawn="1"/>
        </p:nvSpPr>
        <p:spPr>
          <a:xfrm>
            <a:off x="554736" y="1411265"/>
            <a:ext cx="450444" cy="123111"/>
          </a:xfrm>
          <a:prstGeom prst="rect">
            <a:avLst/>
          </a:prstGeom>
          <a:noFill/>
          <a:ln w="6350">
            <a:noFill/>
            <a:miter lim="800000"/>
          </a:ln>
        </p:spPr>
        <p:txBody>
          <a:bodyPr vert="horz" wrap="none" lIns="0" tIns="0" rIns="0" bIns="0" rtlCol="0">
            <a:spAutoFit/>
          </a:bodyPr>
          <a:lstStyle>
            <a:defPPr>
              <a:defRPr lang="en-US"/>
            </a:defPPr>
            <a:lvl1pPr>
              <a:spcBef>
                <a:spcPts val="300"/>
              </a:spcBef>
              <a:spcAft>
                <a:spcPts val="300"/>
              </a:spcAft>
              <a:buNone/>
              <a:defRPr sz="800" b="1" cap="all" baseline="0"/>
            </a:lvl1pPr>
          </a:lstStyle>
          <a:p>
            <a:pPr lvl="0"/>
            <a:r>
              <a:rPr lang="en-US"/>
              <a:t>STICKER</a:t>
            </a:r>
          </a:p>
        </p:txBody>
      </p:sp>
      <p:sp>
        <p:nvSpPr>
          <p:cNvPr id="169" name="ACET" hidden="1">
            <a:extLst>
              <a:ext uri="{FF2B5EF4-FFF2-40B4-BE49-F238E27FC236}">
                <a16:creationId xmlns:a16="http://schemas.microsoft.com/office/drawing/2014/main" id="{62CF7362-20CB-4908-AFFE-D4E2B9A5DF3B}"/>
              </a:ext>
            </a:extLst>
          </p:cNvPr>
          <p:cNvSpPr txBox="1"/>
          <p:nvPr userDrawn="1">
            <p:custDataLst>
              <p:tags r:id="rId14"/>
            </p:custDataLst>
          </p:nvPr>
        </p:nvSpPr>
        <p:spPr>
          <a:xfrm>
            <a:off x="5987738" y="2170800"/>
            <a:ext cx="3049253" cy="569387"/>
          </a:xfrm>
          <a:prstGeom prst="rect">
            <a:avLst/>
          </a:prstGeom>
        </p:spPr>
        <p:txBody>
          <a:bodyPr vert="horz" wrap="square" lIns="0" tIns="0" rIns="0" bIns="0" rtlCol="0">
            <a:spAutoFit/>
          </a:bodyPr>
          <a:lstStyle>
            <a:defPPr>
              <a:defRPr lang="en-US"/>
            </a:defPPr>
            <a:lvl1pPr lvl="0" indent="0">
              <a:lnSpc>
                <a:spcPct val="100000"/>
              </a:lnSpc>
              <a:spcBef>
                <a:spcPts val="0"/>
              </a:spcBef>
              <a:spcAft>
                <a:spcPts val="600"/>
              </a:spcAft>
              <a:buFont typeface="Segoe UI" panose="020B0502040204020203" pitchFamily="34" charset="0"/>
              <a:buChar char="​"/>
              <a:defRPr sz="1600" b="1">
                <a:cs typeface="Arial" panose="020B0604020202020204" pitchFamily="34" charset="0"/>
              </a:defRPr>
            </a:lvl1pPr>
            <a:lvl2pPr marL="228600" lvl="1" indent="-225425">
              <a:lnSpc>
                <a:spcPct val="100000"/>
              </a:lnSpc>
              <a:spcBef>
                <a:spcPts val="0"/>
              </a:spcBef>
              <a:spcAft>
                <a:spcPts val="300"/>
              </a:spcAft>
              <a:buSzPct val="110000"/>
              <a:buFont typeface="Wingdings" panose="05000000000000000000" pitchFamily="2" charset="2"/>
              <a:buChar char=""/>
              <a:defRPr sz="1600"/>
            </a:lvl2pPr>
            <a:lvl3pPr marL="442913" lvl="2" indent="-214313">
              <a:lnSpc>
                <a:spcPct val="100000"/>
              </a:lnSpc>
              <a:spcBef>
                <a:spcPts val="0"/>
              </a:spcBef>
              <a:spcAft>
                <a:spcPts val="300"/>
              </a:spcAft>
              <a:buSzPct val="110000"/>
              <a:buFont typeface="Arial" panose="020B0604020202020204" pitchFamily="34" charset="0"/>
              <a:buChar char="‒"/>
              <a:defRPr sz="1600"/>
            </a:lvl3pPr>
            <a:lvl4pPr marL="598488" lvl="3" indent="-152400">
              <a:lnSpc>
                <a:spcPct val="100000"/>
              </a:lnSpc>
              <a:spcBef>
                <a:spcPts val="0"/>
              </a:spcBef>
              <a:spcAft>
                <a:spcPts val="300"/>
              </a:spcAft>
              <a:buFont typeface="Arial" panose="020B0604020202020204" pitchFamily="34" charset="0"/>
              <a:buChar char="•"/>
              <a:defRPr sz="1600"/>
            </a:lvl4pPr>
            <a:lvl5pPr marL="817563" lvl="4" indent="-147638">
              <a:lnSpc>
                <a:spcPct val="100000"/>
              </a:lnSpc>
              <a:spcBef>
                <a:spcPts val="0"/>
              </a:spcBef>
              <a:spcAft>
                <a:spcPts val="300"/>
              </a:spcAft>
              <a:buSzPct val="100000"/>
              <a:buFont typeface="Arial" panose="020B0604020202020204" pitchFamily="34" charset="0"/>
              <a:buChar char="̶"/>
              <a:defRPr sz="1600"/>
            </a:lvl5pPr>
            <a:lvl6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6pPr>
            <a:lvl7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7pPr>
            <a:lvl8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8pPr>
            <a:lvl9pPr marL="1085850" indent="-171450">
              <a:lnSpc>
                <a:spcPct val="100000"/>
              </a:lnSpc>
              <a:spcBef>
                <a:spcPts val="0"/>
              </a:spcBef>
              <a:spcAft>
                <a:spcPts val="300"/>
              </a:spcAft>
              <a:buSzPct val="100000"/>
              <a:buFont typeface="Arial" panose="020B0604020202020204" pitchFamily="34" charset="0"/>
              <a:buChar char="▫"/>
              <a:defRPr sz="1600">
                <a:cs typeface="Arial" panose="020B0604020202020204" pitchFamily="34" charset="0"/>
              </a:defRPr>
            </a:lvl9pPr>
          </a:lstStyle>
          <a:p>
            <a:pPr lvl="0"/>
            <a:r>
              <a:rPr lang="en-US"/>
              <a:t>Above Chart Exhibit Title</a:t>
            </a:r>
          </a:p>
          <a:p>
            <a:pPr lvl="0"/>
            <a:r>
              <a:rPr lang="en-US" b="0"/>
              <a:t>Unit of Measure</a:t>
            </a:r>
          </a:p>
        </p:txBody>
      </p:sp>
      <p:sp>
        <p:nvSpPr>
          <p:cNvPr id="5" name="Text Placeholder 4">
            <a:extLst>
              <a:ext uri="{FF2B5EF4-FFF2-40B4-BE49-F238E27FC236}">
                <a16:creationId xmlns:a16="http://schemas.microsoft.com/office/drawing/2014/main" id="{4C1F3293-4EFE-461D-940D-7EE66BAE31C5}"/>
              </a:ext>
            </a:extLst>
          </p:cNvPr>
          <p:cNvSpPr>
            <a:spLocks noGrp="1"/>
          </p:cNvSpPr>
          <p:nvPr>
            <p:ph type="body" idx="1"/>
          </p:nvPr>
        </p:nvSpPr>
        <p:spPr>
          <a:xfrm>
            <a:off x="554736" y="1442832"/>
            <a:ext cx="10602418" cy="153888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70" name="LegendLines" hidden="1">
            <a:extLst>
              <a:ext uri="{FF2B5EF4-FFF2-40B4-BE49-F238E27FC236}">
                <a16:creationId xmlns:a16="http://schemas.microsoft.com/office/drawing/2014/main" id="{211646D3-F78C-4B25-8400-C661FAD08A4E}"/>
              </a:ext>
            </a:extLst>
          </p:cNvPr>
          <p:cNvGrpSpPr/>
          <p:nvPr userDrawn="1"/>
        </p:nvGrpSpPr>
        <p:grpSpPr>
          <a:xfrm>
            <a:off x="10317304" y="3150223"/>
            <a:ext cx="1319960" cy="958286"/>
            <a:chOff x="10162879" y="3243772"/>
            <a:chExt cx="1319960" cy="958286"/>
          </a:xfrm>
        </p:grpSpPr>
        <p:sp>
          <p:nvSpPr>
            <p:cNvPr id="171" name="Legend1">
              <a:extLst>
                <a:ext uri="{FF2B5EF4-FFF2-40B4-BE49-F238E27FC236}">
                  <a16:creationId xmlns:a16="http://schemas.microsoft.com/office/drawing/2014/main" id="{0B021BBA-48A1-429D-AA7E-AC9A036BC7FF}"/>
                </a:ext>
              </a:extLst>
            </p:cNvPr>
            <p:cNvSpPr txBox="1"/>
            <p:nvPr/>
          </p:nvSpPr>
          <p:spPr>
            <a:xfrm>
              <a:off x="10886522" y="324377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2" name="Legend2">
              <a:extLst>
                <a:ext uri="{FF2B5EF4-FFF2-40B4-BE49-F238E27FC236}">
                  <a16:creationId xmlns:a16="http://schemas.microsoft.com/office/drawing/2014/main" id="{0AC70767-09D6-4921-87E1-C04A7A85D819}"/>
                </a:ext>
              </a:extLst>
            </p:cNvPr>
            <p:cNvSpPr txBox="1"/>
            <p:nvPr/>
          </p:nvSpPr>
          <p:spPr>
            <a:xfrm>
              <a:off x="10886522" y="3615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3" name="Legend3">
              <a:extLst>
                <a:ext uri="{FF2B5EF4-FFF2-40B4-BE49-F238E27FC236}">
                  <a16:creationId xmlns:a16="http://schemas.microsoft.com/office/drawing/2014/main" id="{9F3F402B-1959-4C86-B039-9DEA006D844A}"/>
                </a:ext>
              </a:extLst>
            </p:cNvPr>
            <p:cNvSpPr txBox="1"/>
            <p:nvPr/>
          </p:nvSpPr>
          <p:spPr>
            <a:xfrm>
              <a:off x="10886522" y="398661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74" name="LineLegend3">
              <a:extLst>
                <a:ext uri="{FF2B5EF4-FFF2-40B4-BE49-F238E27FC236}">
                  <a16:creationId xmlns:a16="http://schemas.microsoft.com/office/drawing/2014/main" id="{F117518E-15B0-4AA6-BDED-9D4E3B0E5B15}"/>
                </a:ext>
              </a:extLst>
            </p:cNvPr>
            <p:cNvSpPr>
              <a:spLocks noChangeShapeType="1"/>
            </p:cNvSpPr>
            <p:nvPr/>
          </p:nvSpPr>
          <p:spPr bwMode="gray">
            <a:xfrm>
              <a:off x="10162879" y="4092784"/>
              <a:ext cx="457200" cy="0"/>
            </a:xfrm>
            <a:prstGeom prst="line">
              <a:avLst/>
            </a:prstGeom>
            <a:noFill/>
            <a:ln w="28575">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5" name="LineLegend2">
              <a:extLst>
                <a:ext uri="{FF2B5EF4-FFF2-40B4-BE49-F238E27FC236}">
                  <a16:creationId xmlns:a16="http://schemas.microsoft.com/office/drawing/2014/main" id="{15FADA6A-22D9-4F7E-B242-9B37942876B4}"/>
                </a:ext>
              </a:extLst>
            </p:cNvPr>
            <p:cNvSpPr>
              <a:spLocks noChangeShapeType="1"/>
            </p:cNvSpPr>
            <p:nvPr/>
          </p:nvSpPr>
          <p:spPr bwMode="gray">
            <a:xfrm>
              <a:off x="10162879" y="3719425"/>
              <a:ext cx="457200" cy="0"/>
            </a:xfrm>
            <a:prstGeom prst="line">
              <a:avLst/>
            </a:prstGeom>
            <a:noFill/>
            <a:ln w="28575">
              <a:solidFill>
                <a:schemeClr val="accent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sp>
          <p:nvSpPr>
            <p:cNvPr id="176" name="LineLegend1">
              <a:extLst>
                <a:ext uri="{FF2B5EF4-FFF2-40B4-BE49-F238E27FC236}">
                  <a16:creationId xmlns:a16="http://schemas.microsoft.com/office/drawing/2014/main" id="{107AB14C-664F-48E5-B849-8B34F08AEE92}"/>
                </a:ext>
              </a:extLst>
            </p:cNvPr>
            <p:cNvSpPr>
              <a:spLocks noChangeShapeType="1"/>
            </p:cNvSpPr>
            <p:nvPr/>
          </p:nvSpPr>
          <p:spPr bwMode="gray">
            <a:xfrm>
              <a:off x="10162879" y="3351494"/>
              <a:ext cx="457200" cy="0"/>
            </a:xfrm>
            <a:prstGeom prst="line">
              <a:avLst/>
            </a:prstGeom>
            <a:noFill/>
            <a:ln w="28575">
              <a:solidFill>
                <a:schemeClr val="accent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sz="1400" baseline="0">
                <a:ea typeface="+mn-ea"/>
              </a:endParaRPr>
            </a:p>
          </p:txBody>
        </p:sp>
      </p:grpSp>
      <p:grpSp>
        <p:nvGrpSpPr>
          <p:cNvPr id="177" name="LegendMoons" hidden="1">
            <a:extLst>
              <a:ext uri="{FF2B5EF4-FFF2-40B4-BE49-F238E27FC236}">
                <a16:creationId xmlns:a16="http://schemas.microsoft.com/office/drawing/2014/main" id="{BDF7B842-1ABC-48A3-80EB-6CE45E94B1A8}"/>
              </a:ext>
            </a:extLst>
          </p:cNvPr>
          <p:cNvGrpSpPr/>
          <p:nvPr userDrawn="1"/>
        </p:nvGrpSpPr>
        <p:grpSpPr>
          <a:xfrm>
            <a:off x="10688315" y="1145373"/>
            <a:ext cx="948949" cy="1731859"/>
            <a:chOff x="7723680" y="1702457"/>
            <a:chExt cx="948949" cy="1731859"/>
          </a:xfrm>
        </p:grpSpPr>
        <p:sp>
          <p:nvSpPr>
            <p:cNvPr id="178" name="Legend1">
              <a:extLst>
                <a:ext uri="{FF2B5EF4-FFF2-40B4-BE49-F238E27FC236}">
                  <a16:creationId xmlns:a16="http://schemas.microsoft.com/office/drawing/2014/main" id="{E4295754-646D-423F-B67B-4DE55D3505A8}"/>
                </a:ext>
              </a:extLst>
            </p:cNvPr>
            <p:cNvSpPr txBox="1"/>
            <p:nvPr/>
          </p:nvSpPr>
          <p:spPr>
            <a:xfrm>
              <a:off x="8076312" y="1709816"/>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86" name="Legend2">
              <a:extLst>
                <a:ext uri="{FF2B5EF4-FFF2-40B4-BE49-F238E27FC236}">
                  <a16:creationId xmlns:a16="http://schemas.microsoft.com/office/drawing/2014/main" id="{3FFEC667-EC80-4497-8AC9-AB964A0B7419}"/>
                </a:ext>
              </a:extLst>
            </p:cNvPr>
            <p:cNvSpPr txBox="1"/>
            <p:nvPr/>
          </p:nvSpPr>
          <p:spPr>
            <a:xfrm>
              <a:off x="8076312" y="2085275"/>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8" name="Legend3">
              <a:extLst>
                <a:ext uri="{FF2B5EF4-FFF2-40B4-BE49-F238E27FC236}">
                  <a16:creationId xmlns:a16="http://schemas.microsoft.com/office/drawing/2014/main" id="{D8A52052-770F-4D10-BC37-4F3CD2A190E3}"/>
                </a:ext>
              </a:extLst>
            </p:cNvPr>
            <p:cNvSpPr txBox="1"/>
            <p:nvPr/>
          </p:nvSpPr>
          <p:spPr>
            <a:xfrm>
              <a:off x="8076312" y="246073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199" name="Legend4">
              <a:extLst>
                <a:ext uri="{FF2B5EF4-FFF2-40B4-BE49-F238E27FC236}">
                  <a16:creationId xmlns:a16="http://schemas.microsoft.com/office/drawing/2014/main" id="{0D17E38E-FA20-4D94-AAE9-C1214F8D21B0}"/>
                </a:ext>
              </a:extLst>
            </p:cNvPr>
            <p:cNvSpPr txBox="1"/>
            <p:nvPr/>
          </p:nvSpPr>
          <p:spPr>
            <a:xfrm>
              <a:off x="8076312" y="2836193"/>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00" name="Legend5">
              <a:extLst>
                <a:ext uri="{FF2B5EF4-FFF2-40B4-BE49-F238E27FC236}">
                  <a16:creationId xmlns:a16="http://schemas.microsoft.com/office/drawing/2014/main" id="{F3D7D201-9065-4BA2-8174-C06ADE0EC9E5}"/>
                </a:ext>
              </a:extLst>
            </p:cNvPr>
            <p:cNvSpPr txBox="1"/>
            <p:nvPr/>
          </p:nvSpPr>
          <p:spPr>
            <a:xfrm>
              <a:off x="8076312" y="321165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nvGrpSpPr>
            <p:cNvPr id="201" name="MoonLegend1">
              <a:extLst>
                <a:ext uri="{FF2B5EF4-FFF2-40B4-BE49-F238E27FC236}">
                  <a16:creationId xmlns:a16="http://schemas.microsoft.com/office/drawing/2014/main" id="{3CBE9DD3-6EA1-4E1C-B31C-078C64F019CC}"/>
                </a:ext>
              </a:extLst>
            </p:cNvPr>
            <p:cNvGrpSpPr>
              <a:grpSpLocks noChangeAspect="1"/>
            </p:cNvGrpSpPr>
            <p:nvPr>
              <p:custDataLst>
                <p:tags r:id="rId15"/>
              </p:custDataLst>
            </p:nvPr>
          </p:nvGrpSpPr>
          <p:grpSpPr>
            <a:xfrm>
              <a:off x="7723680" y="1702457"/>
              <a:ext cx="228600" cy="228600"/>
              <a:chOff x="762000" y="1270000"/>
              <a:chExt cx="254000" cy="254000"/>
            </a:xfrm>
          </p:grpSpPr>
          <p:sp>
            <p:nvSpPr>
              <p:cNvPr id="214" name="Oval 213">
                <a:extLst>
                  <a:ext uri="{FF2B5EF4-FFF2-40B4-BE49-F238E27FC236}">
                    <a16:creationId xmlns:a16="http://schemas.microsoft.com/office/drawing/2014/main" id="{F18EB24D-60A7-4E7B-8C92-584C918D6F28}"/>
                  </a:ext>
                </a:extLst>
              </p:cNvPr>
              <p:cNvSpPr/>
              <p:nvPr>
                <p:custDataLst>
                  <p:tags r:id="rId28"/>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5" name="Arc 214">
                <a:extLst>
                  <a:ext uri="{FF2B5EF4-FFF2-40B4-BE49-F238E27FC236}">
                    <a16:creationId xmlns:a16="http://schemas.microsoft.com/office/drawing/2014/main" id="{FA2E9A3E-201E-44F7-B8A2-EB045F5DC738}"/>
                  </a:ext>
                </a:extLst>
              </p:cNvPr>
              <p:cNvSpPr/>
              <p:nvPr>
                <p:custDataLst>
                  <p:tags r:id="rId29"/>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2" name="MoonLegend2">
              <a:extLst>
                <a:ext uri="{FF2B5EF4-FFF2-40B4-BE49-F238E27FC236}">
                  <a16:creationId xmlns:a16="http://schemas.microsoft.com/office/drawing/2014/main" id="{B8F539DC-1462-4592-8D65-533D04087074}"/>
                </a:ext>
              </a:extLst>
            </p:cNvPr>
            <p:cNvGrpSpPr>
              <a:grpSpLocks noChangeAspect="1"/>
            </p:cNvGrpSpPr>
            <p:nvPr>
              <p:custDataLst>
                <p:tags r:id="rId16"/>
              </p:custDataLst>
            </p:nvPr>
          </p:nvGrpSpPr>
          <p:grpSpPr>
            <a:xfrm>
              <a:off x="7723680" y="2078270"/>
              <a:ext cx="228600" cy="228600"/>
              <a:chOff x="762000" y="1270000"/>
              <a:chExt cx="254000" cy="254000"/>
            </a:xfrm>
          </p:grpSpPr>
          <p:sp>
            <p:nvSpPr>
              <p:cNvPr id="212" name="Oval 211">
                <a:extLst>
                  <a:ext uri="{FF2B5EF4-FFF2-40B4-BE49-F238E27FC236}">
                    <a16:creationId xmlns:a16="http://schemas.microsoft.com/office/drawing/2014/main" id="{3F42F8DB-B562-4ED4-8ED5-5A971C7B9871}"/>
                  </a:ext>
                </a:extLst>
              </p:cNvPr>
              <p:cNvSpPr/>
              <p:nvPr>
                <p:custDataLst>
                  <p:tags r:id="rId26"/>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3" name="Arc 212">
                <a:extLst>
                  <a:ext uri="{FF2B5EF4-FFF2-40B4-BE49-F238E27FC236}">
                    <a16:creationId xmlns:a16="http://schemas.microsoft.com/office/drawing/2014/main" id="{4A13A721-530D-48D9-9C3C-841459236201}"/>
                  </a:ext>
                </a:extLst>
              </p:cNvPr>
              <p:cNvSpPr/>
              <p:nvPr>
                <p:custDataLst>
                  <p:tags r:id="rId27"/>
                </p:custDataLst>
              </p:nvPr>
            </p:nvSpPr>
            <p:spPr>
              <a:xfrm>
                <a:off x="762000" y="1270000"/>
                <a:ext cx="254000" cy="254000"/>
              </a:xfrm>
              <a:prstGeom prst="arc">
                <a:avLst>
                  <a:gd name="adj1" fmla="val 16200000"/>
                  <a:gd name="adj2" fmla="val 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3" name="MoonLegend3">
              <a:extLst>
                <a:ext uri="{FF2B5EF4-FFF2-40B4-BE49-F238E27FC236}">
                  <a16:creationId xmlns:a16="http://schemas.microsoft.com/office/drawing/2014/main" id="{48D5F220-86F6-47D7-A1D1-D19205E2A598}"/>
                </a:ext>
              </a:extLst>
            </p:cNvPr>
            <p:cNvGrpSpPr>
              <a:grpSpLocks noChangeAspect="1"/>
            </p:cNvGrpSpPr>
            <p:nvPr>
              <p:custDataLst>
                <p:tags r:id="rId17"/>
              </p:custDataLst>
            </p:nvPr>
          </p:nvGrpSpPr>
          <p:grpSpPr>
            <a:xfrm>
              <a:off x="7723680" y="2454085"/>
              <a:ext cx="228600" cy="228600"/>
              <a:chOff x="762000" y="1270000"/>
              <a:chExt cx="254000" cy="254000"/>
            </a:xfrm>
          </p:grpSpPr>
          <p:sp>
            <p:nvSpPr>
              <p:cNvPr id="210" name="Oval 209">
                <a:extLst>
                  <a:ext uri="{FF2B5EF4-FFF2-40B4-BE49-F238E27FC236}">
                    <a16:creationId xmlns:a16="http://schemas.microsoft.com/office/drawing/2014/main" id="{CBF3CE22-7BA6-42A1-83BD-D41C363738B5}"/>
                  </a:ext>
                </a:extLst>
              </p:cNvPr>
              <p:cNvSpPr/>
              <p:nvPr>
                <p:custDataLst>
                  <p:tags r:id="rId24"/>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11" name="Arc 210">
                <a:extLst>
                  <a:ext uri="{FF2B5EF4-FFF2-40B4-BE49-F238E27FC236}">
                    <a16:creationId xmlns:a16="http://schemas.microsoft.com/office/drawing/2014/main" id="{6C9D0E8E-0975-4B29-A4AD-AB48A3F1BD5E}"/>
                  </a:ext>
                </a:extLst>
              </p:cNvPr>
              <p:cNvSpPr/>
              <p:nvPr>
                <p:custDataLst>
                  <p:tags r:id="rId25"/>
                </p:custDataLst>
              </p:nvPr>
            </p:nvSpPr>
            <p:spPr>
              <a:xfrm>
                <a:off x="762000" y="1270000"/>
                <a:ext cx="254000" cy="254000"/>
              </a:xfrm>
              <a:prstGeom prst="arc">
                <a:avLst>
                  <a:gd name="adj1" fmla="val 16200000"/>
                  <a:gd name="adj2" fmla="val 54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4" name="MoonLegend4">
              <a:extLst>
                <a:ext uri="{FF2B5EF4-FFF2-40B4-BE49-F238E27FC236}">
                  <a16:creationId xmlns:a16="http://schemas.microsoft.com/office/drawing/2014/main" id="{D139EA4C-B92F-4DFE-B991-1AF2ACD5B2D7}"/>
                </a:ext>
              </a:extLst>
            </p:cNvPr>
            <p:cNvGrpSpPr>
              <a:grpSpLocks noChangeAspect="1"/>
            </p:cNvGrpSpPr>
            <p:nvPr>
              <p:custDataLst>
                <p:tags r:id="rId18"/>
              </p:custDataLst>
            </p:nvPr>
          </p:nvGrpSpPr>
          <p:grpSpPr>
            <a:xfrm>
              <a:off x="7723680" y="2829900"/>
              <a:ext cx="228600" cy="228600"/>
              <a:chOff x="762000" y="1270000"/>
              <a:chExt cx="254000" cy="254000"/>
            </a:xfrm>
          </p:grpSpPr>
          <p:sp>
            <p:nvSpPr>
              <p:cNvPr id="208" name="Oval 207">
                <a:extLst>
                  <a:ext uri="{FF2B5EF4-FFF2-40B4-BE49-F238E27FC236}">
                    <a16:creationId xmlns:a16="http://schemas.microsoft.com/office/drawing/2014/main" id="{102F0F19-90EE-488E-9352-AF3D808ACB3B}"/>
                  </a:ext>
                </a:extLst>
              </p:cNvPr>
              <p:cNvSpPr/>
              <p:nvPr>
                <p:custDataLst>
                  <p:tags r:id="rId22"/>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9" name="Arc 208">
                <a:extLst>
                  <a:ext uri="{FF2B5EF4-FFF2-40B4-BE49-F238E27FC236}">
                    <a16:creationId xmlns:a16="http://schemas.microsoft.com/office/drawing/2014/main" id="{4EB8594A-A475-4AE5-8DA2-25F4DF3A7C4C}"/>
                  </a:ext>
                </a:extLst>
              </p:cNvPr>
              <p:cNvSpPr/>
              <p:nvPr>
                <p:custDataLst>
                  <p:tags r:id="rId23"/>
                </p:custDataLst>
              </p:nvPr>
            </p:nvSpPr>
            <p:spPr>
              <a:xfrm>
                <a:off x="762000" y="1270000"/>
                <a:ext cx="254000" cy="254000"/>
              </a:xfrm>
              <a:prstGeom prst="arc">
                <a:avLst>
                  <a:gd name="adj1" fmla="val 16200000"/>
                  <a:gd name="adj2" fmla="val 108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nvGrpSpPr>
            <p:cNvPr id="205" name="MoonLegend5">
              <a:extLst>
                <a:ext uri="{FF2B5EF4-FFF2-40B4-BE49-F238E27FC236}">
                  <a16:creationId xmlns:a16="http://schemas.microsoft.com/office/drawing/2014/main" id="{F037FB3B-A298-46B9-B5AC-43C63B060311}"/>
                </a:ext>
              </a:extLst>
            </p:cNvPr>
            <p:cNvGrpSpPr>
              <a:grpSpLocks noChangeAspect="1"/>
            </p:cNvGrpSpPr>
            <p:nvPr>
              <p:custDataLst>
                <p:tags r:id="rId19"/>
              </p:custDataLst>
            </p:nvPr>
          </p:nvGrpSpPr>
          <p:grpSpPr>
            <a:xfrm>
              <a:off x="7723680" y="3205716"/>
              <a:ext cx="228600" cy="228600"/>
              <a:chOff x="762000" y="1270000"/>
              <a:chExt cx="254000" cy="254000"/>
            </a:xfrm>
          </p:grpSpPr>
          <p:sp>
            <p:nvSpPr>
              <p:cNvPr id="206" name="Oval 205">
                <a:extLst>
                  <a:ext uri="{FF2B5EF4-FFF2-40B4-BE49-F238E27FC236}">
                    <a16:creationId xmlns:a16="http://schemas.microsoft.com/office/drawing/2014/main" id="{AAE0541F-C09C-4180-88B5-9D227A184922}"/>
                  </a:ext>
                </a:extLst>
              </p:cNvPr>
              <p:cNvSpPr/>
              <p:nvPr>
                <p:custDataLst>
                  <p:tags r:id="rId20"/>
                </p:custDataLst>
              </p:nvPr>
            </p:nvSpPr>
            <p:spPr>
              <a:xfrm>
                <a:off x="762000" y="1270000"/>
                <a:ext cx="254000" cy="254000"/>
              </a:xfrm>
              <a:prstGeom prst="ellipse">
                <a:avLst/>
              </a:prstGeom>
              <a:solidFill>
                <a:srgbClr val="D0D0D0"/>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solidFill>
                    <a:schemeClr val="tx1"/>
                  </a:solidFill>
                </a:endParaRPr>
              </a:p>
            </p:txBody>
          </p:sp>
          <p:sp>
            <p:nvSpPr>
              <p:cNvPr id="207" name="Arc 206">
                <a:extLst>
                  <a:ext uri="{FF2B5EF4-FFF2-40B4-BE49-F238E27FC236}">
                    <a16:creationId xmlns:a16="http://schemas.microsoft.com/office/drawing/2014/main" id="{48728647-1FDA-48A8-9913-AAAA99F369D1}"/>
                  </a:ext>
                </a:extLst>
              </p:cNvPr>
              <p:cNvSpPr/>
              <p:nvPr>
                <p:custDataLst>
                  <p:tags r:id="rId21"/>
                </p:custDataLst>
              </p:nvPr>
            </p:nvSpPr>
            <p:spPr>
              <a:xfrm>
                <a:off x="762000" y="1270000"/>
                <a:ext cx="254000" cy="254000"/>
              </a:xfrm>
              <a:prstGeom prst="arc">
                <a:avLst>
                  <a:gd name="adj1" fmla="val 16200000"/>
                  <a:gd name="adj2" fmla="val 16200000"/>
                </a:avLst>
              </a:prstGeom>
              <a:solidFill>
                <a:schemeClr val="accent1"/>
              </a:solidFill>
              <a:ln w="9525" cap="flat" cmpd="sng" algn="ctr">
                <a:noFill/>
                <a:prstDash val="solid"/>
              </a:ln>
              <a:effectLst/>
              <a:extLst>
                <a:ext uri="{91240B29-F687-4F45-9708-019B960494DF}">
                  <a14:hiddenLine xmlns:a14="http://schemas.microsoft.com/office/drawing/2010/main" w="0" cap="flat" cmpd="sng" algn="ctr">
                    <a:solidFill>
                      <a:schemeClr val="bg1"/>
                    </a:solidFill>
                    <a:prstDash val="solid"/>
                    <a:round/>
                    <a:headEnd type="none" w="med" len="med"/>
                    <a:tailEnd type="none" w="med" len="med"/>
                  </a14:hiddenLine>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400"/>
              </a:p>
            </p:txBody>
          </p:sp>
        </p:grpSp>
      </p:grpSp>
      <p:grpSp>
        <p:nvGrpSpPr>
          <p:cNvPr id="216" name="LegendBoxes" hidden="1">
            <a:extLst>
              <a:ext uri="{FF2B5EF4-FFF2-40B4-BE49-F238E27FC236}">
                <a16:creationId xmlns:a16="http://schemas.microsoft.com/office/drawing/2014/main" id="{9AC5E30E-42F9-4F3E-96F6-75B07AFB41C7}"/>
              </a:ext>
            </a:extLst>
          </p:cNvPr>
          <p:cNvGrpSpPr/>
          <p:nvPr userDrawn="1"/>
        </p:nvGrpSpPr>
        <p:grpSpPr>
          <a:xfrm>
            <a:off x="10714801" y="4381500"/>
            <a:ext cx="922463" cy="1717282"/>
            <a:chOff x="10652400" y="4322824"/>
            <a:chExt cx="922463" cy="1717282"/>
          </a:xfrm>
        </p:grpSpPr>
        <p:sp>
          <p:nvSpPr>
            <p:cNvPr id="217" name="RectangleLegend1">
              <a:extLst>
                <a:ext uri="{FF2B5EF4-FFF2-40B4-BE49-F238E27FC236}">
                  <a16:creationId xmlns:a16="http://schemas.microsoft.com/office/drawing/2014/main" id="{77E130E0-46CA-4B27-9B39-FF8BB4C297CC}"/>
                </a:ext>
              </a:extLst>
            </p:cNvPr>
            <p:cNvSpPr/>
            <p:nvPr/>
          </p:nvSpPr>
          <p:spPr>
            <a:xfrm>
              <a:off x="10652400" y="4344182"/>
              <a:ext cx="172729" cy="172729"/>
            </a:xfrm>
            <a:prstGeom prst="rect">
              <a:avLst/>
            </a:prstGeom>
            <a:solidFill>
              <a:schemeClr val="accent1"/>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8" name="RectangleLegend2">
              <a:extLst>
                <a:ext uri="{FF2B5EF4-FFF2-40B4-BE49-F238E27FC236}">
                  <a16:creationId xmlns:a16="http://schemas.microsoft.com/office/drawing/2014/main" id="{7ECA85FA-CF5C-40DE-BDB1-AEBD248992AC}"/>
                </a:ext>
              </a:extLst>
            </p:cNvPr>
            <p:cNvSpPr/>
            <p:nvPr/>
          </p:nvSpPr>
          <p:spPr>
            <a:xfrm>
              <a:off x="10652400" y="4723680"/>
              <a:ext cx="172729" cy="172729"/>
            </a:xfrm>
            <a:prstGeom prst="rect">
              <a:avLst/>
            </a:prstGeom>
            <a:solidFill>
              <a:schemeClr val="accent2"/>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19" name="RectangleLegend3">
              <a:extLst>
                <a:ext uri="{FF2B5EF4-FFF2-40B4-BE49-F238E27FC236}">
                  <a16:creationId xmlns:a16="http://schemas.microsoft.com/office/drawing/2014/main" id="{4C65CC24-94AC-4BCA-9DF2-1F7B276A854A}"/>
                </a:ext>
              </a:extLst>
            </p:cNvPr>
            <p:cNvSpPr/>
            <p:nvPr/>
          </p:nvSpPr>
          <p:spPr>
            <a:xfrm>
              <a:off x="10652400" y="5097276"/>
              <a:ext cx="172729" cy="172729"/>
            </a:xfrm>
            <a:prstGeom prst="rect">
              <a:avLst/>
            </a:prstGeom>
            <a:solidFill>
              <a:schemeClr val="accent3"/>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0" name="RectangleLegend4">
              <a:extLst>
                <a:ext uri="{FF2B5EF4-FFF2-40B4-BE49-F238E27FC236}">
                  <a16:creationId xmlns:a16="http://schemas.microsoft.com/office/drawing/2014/main" id="{56200114-E40E-4A8E-AE10-F89A1D77D4DC}"/>
                </a:ext>
              </a:extLst>
            </p:cNvPr>
            <p:cNvSpPr/>
            <p:nvPr/>
          </p:nvSpPr>
          <p:spPr>
            <a:xfrm>
              <a:off x="10652400" y="5470872"/>
              <a:ext cx="172729" cy="172729"/>
            </a:xfrm>
            <a:prstGeom prst="rect">
              <a:avLst/>
            </a:prstGeom>
            <a:solidFill>
              <a:schemeClr val="accent4"/>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1" name="RectangleLegend5">
              <a:extLst>
                <a:ext uri="{FF2B5EF4-FFF2-40B4-BE49-F238E27FC236}">
                  <a16:creationId xmlns:a16="http://schemas.microsoft.com/office/drawing/2014/main" id="{A7C0AE57-9CA5-4DCD-81B0-00B01DC04710}"/>
                </a:ext>
              </a:extLst>
            </p:cNvPr>
            <p:cNvSpPr/>
            <p:nvPr/>
          </p:nvSpPr>
          <p:spPr>
            <a:xfrm>
              <a:off x="10652400" y="5844468"/>
              <a:ext cx="172729" cy="172729"/>
            </a:xfrm>
            <a:prstGeom prst="rect">
              <a:avLst/>
            </a:prstGeom>
            <a:solidFill>
              <a:schemeClr val="accent5"/>
            </a:solidFill>
            <a:ln w="6350" cap="sq">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400">
                <a:solidFill>
                  <a:schemeClr val="tx1"/>
                </a:solidFill>
              </a:endParaRPr>
            </a:p>
          </p:txBody>
        </p:sp>
        <p:sp>
          <p:nvSpPr>
            <p:cNvPr id="222" name="Legend1">
              <a:extLst>
                <a:ext uri="{FF2B5EF4-FFF2-40B4-BE49-F238E27FC236}">
                  <a16:creationId xmlns:a16="http://schemas.microsoft.com/office/drawing/2014/main" id="{06A73F36-16E3-43A8-AB3E-09620D2FFBEC}"/>
                </a:ext>
              </a:extLst>
            </p:cNvPr>
            <p:cNvSpPr txBox="1"/>
            <p:nvPr/>
          </p:nvSpPr>
          <p:spPr>
            <a:xfrm>
              <a:off x="10978546" y="4322824"/>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3" name="Legend2">
              <a:extLst>
                <a:ext uri="{FF2B5EF4-FFF2-40B4-BE49-F238E27FC236}">
                  <a16:creationId xmlns:a16="http://schemas.microsoft.com/office/drawing/2014/main" id="{D8625409-BDD1-45C7-AD1E-3BDAEDB5094C}"/>
                </a:ext>
              </a:extLst>
            </p:cNvPr>
            <p:cNvSpPr txBox="1"/>
            <p:nvPr/>
          </p:nvSpPr>
          <p:spPr>
            <a:xfrm>
              <a:off x="10978546" y="470232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4" name="Legend3">
              <a:extLst>
                <a:ext uri="{FF2B5EF4-FFF2-40B4-BE49-F238E27FC236}">
                  <a16:creationId xmlns:a16="http://schemas.microsoft.com/office/drawing/2014/main" id="{7B8563CB-99B9-46F3-9F32-999D5EBE12F2}"/>
                </a:ext>
              </a:extLst>
            </p:cNvPr>
            <p:cNvSpPr txBox="1"/>
            <p:nvPr/>
          </p:nvSpPr>
          <p:spPr>
            <a:xfrm>
              <a:off x="10978546" y="5081820"/>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5" name="Legend4">
              <a:extLst>
                <a:ext uri="{FF2B5EF4-FFF2-40B4-BE49-F238E27FC236}">
                  <a16:creationId xmlns:a16="http://schemas.microsoft.com/office/drawing/2014/main" id="{C0D429E6-96A8-4BE1-AB91-221C57BB01AD}"/>
                </a:ext>
              </a:extLst>
            </p:cNvPr>
            <p:cNvSpPr txBox="1"/>
            <p:nvPr/>
          </p:nvSpPr>
          <p:spPr>
            <a:xfrm>
              <a:off x="10978546" y="5453241"/>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sp>
          <p:nvSpPr>
            <p:cNvPr id="226" name="Legend5">
              <a:extLst>
                <a:ext uri="{FF2B5EF4-FFF2-40B4-BE49-F238E27FC236}">
                  <a16:creationId xmlns:a16="http://schemas.microsoft.com/office/drawing/2014/main" id="{0C9A666D-7268-404F-BCEC-978D1FD5E546}"/>
                </a:ext>
              </a:extLst>
            </p:cNvPr>
            <p:cNvSpPr txBox="1"/>
            <p:nvPr/>
          </p:nvSpPr>
          <p:spPr>
            <a:xfrm>
              <a:off x="10978545" y="5824662"/>
              <a:ext cx="596317" cy="215444"/>
            </a:xfrm>
            <a:prstGeom prst="rect">
              <a:avLst/>
            </a:prstGeom>
            <a:noFill/>
            <a:ln>
              <a:noFill/>
              <a:miter lim="800000"/>
            </a:ln>
          </p:spPr>
          <p:txBody>
            <a:bodyPr wrap="none" lIns="0" tIns="0" rIns="0" bIns="0" rtlCol="0" anchor="ctr" anchorCtr="0">
              <a:spAutoFit/>
            </a:bodyPr>
            <a:lstStyle/>
            <a:p>
              <a:pPr>
                <a:spcAft>
                  <a:spcPts val="600"/>
                </a:spcAft>
              </a:pPr>
              <a:r>
                <a:rPr lang="en-US" sz="1400"/>
                <a:t>Legend</a:t>
              </a:r>
            </a:p>
          </p:txBody>
        </p:sp>
      </p:grpSp>
      <p:pic>
        <p:nvPicPr>
          <p:cNvPr id="7" name="Picture 6" descr="Logo&#10;&#10;Description automatically generated">
            <a:extLst>
              <a:ext uri="{FF2B5EF4-FFF2-40B4-BE49-F238E27FC236}">
                <a16:creationId xmlns:a16="http://schemas.microsoft.com/office/drawing/2014/main" id="{685B6943-4B16-4DBA-FC8B-554C77CC2CB0}"/>
              </a:ext>
            </a:extLst>
          </p:cNvPr>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11248293" y="76430"/>
            <a:ext cx="853046" cy="853391"/>
          </a:xfrm>
          <a:prstGeom prst="rect">
            <a:avLst/>
          </a:prstGeom>
        </p:spPr>
      </p:pic>
      <p:sp>
        <p:nvSpPr>
          <p:cNvPr id="2" name="Slide Number Placeholder 1">
            <a:extLst>
              <a:ext uri="{FF2B5EF4-FFF2-40B4-BE49-F238E27FC236}">
                <a16:creationId xmlns:a16="http://schemas.microsoft.com/office/drawing/2014/main" id="{F3694C19-BEED-3F5A-3D65-F92DFA814B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6D1FA8-32CC-4431-8357-5DE9DEF9C030}" type="slidenum">
              <a:rPr lang="en-US" smtClean="0"/>
              <a:t>‹#›</a:t>
            </a:fld>
            <a:endParaRPr lang="en-US"/>
          </a:p>
        </p:txBody>
      </p:sp>
    </p:spTree>
    <p:extLst>
      <p:ext uri="{BB962C8B-B14F-4D97-AF65-F5344CB8AC3E}">
        <p14:creationId xmlns:p14="http://schemas.microsoft.com/office/powerpoint/2010/main" val="2014296109"/>
      </p:ext>
    </p:extLst>
  </p:cSld>
  <p:clrMap bg1="lt1" tx1="dk1" bg2="lt2" tx2="dk2" accent1="accent1" accent2="accent2" accent3="accent3" accent4="accent4" accent5="accent5" accent6="accent6" hlink="hlink" folHlink="folHlink"/>
  <p:sldLayoutIdLst>
    <p:sldLayoutId id="2147483673" r:id="rId1"/>
    <p:sldLayoutId id="2147483684" r:id="rId2"/>
    <p:sldLayoutId id="2147483674" r:id="rId3"/>
    <p:sldLayoutId id="2147483675" r:id="rId4"/>
    <p:sldLayoutId id="2147483681" r:id="rId5"/>
    <p:sldLayoutId id="2147483676" r:id="rId6"/>
    <p:sldLayoutId id="2147483677" r:id="rId7"/>
    <p:sldLayoutId id="2147483678" r:id="rId8"/>
    <p:sldLayoutId id="2147483679" r:id="rId9"/>
  </p:sldLayoutIdLst>
  <p:hf hdr="0" ftr="0" dt="0"/>
  <p:txStyles>
    <p:title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464">
          <p15:clr>
            <a:srgbClr val="5ACBF0"/>
          </p15:clr>
        </p15:guide>
        <p15:guide id="3" orient="horz" pos="3912">
          <p15:clr>
            <a:srgbClr val="5ACBF0"/>
          </p15:clr>
        </p15:guide>
        <p15:guide id="4" orient="horz" pos="1176">
          <p15:clr>
            <a:srgbClr val="F26B43"/>
          </p15:clr>
        </p15:guide>
        <p15:guide id="5" pos="7329">
          <p15:clr>
            <a:srgbClr val="F26B43"/>
          </p15:clr>
        </p15:guide>
        <p15:guide id="6" pos="345">
          <p15:clr>
            <a:srgbClr val="F26B43"/>
          </p15:clr>
        </p15:guide>
        <p15:guide id="8" orient="horz" pos="4063">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hyperlink" Target="https://malegislature.gov/Laws/GeneralLaws/PartI/TitleXVI/Chapter112/Section7" TargetMode="Externa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hyperlink" Target="https://www.mass.gov/doc/telehealth-task-force-imlcc-presentation-10152025-0/download" TargetMode="External"/><Relationship Id="rId2" Type="http://schemas.openxmlformats.org/officeDocument/2006/relationships/hyperlink" Target="https://www.mass.gov/doc/telehealth-task-force-jeremy-sherer-9-17-2025-0/download" TargetMode="External"/><Relationship Id="rId1" Type="http://schemas.openxmlformats.org/officeDocument/2006/relationships/slideLayout" Target="../slideLayouts/slideLayout5.xml"/><Relationship Id="rId4" Type="http://schemas.openxmlformats.org/officeDocument/2006/relationships/hyperlink" Target="https://www.mass.gov/doc/telehealth-task-force-massachusetts-ohcsp-physician-pipeline-data-10152025-0/download"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mass.gov/doc/washington-dc-dmv-reciprocity-presentation-1/download" TargetMode="External"/><Relationship Id="rId2" Type="http://schemas.openxmlformats.org/officeDocument/2006/relationships/hyperlink" Target="https://www.mass.gov/doc/washington-medical-commission-presentation-0/download" TargetMode="External"/><Relationship Id="rId1" Type="http://schemas.openxmlformats.org/officeDocument/2006/relationships/slideLayout" Target="../slideLayouts/slideLayout5.xml"/><Relationship Id="rId4" Type="http://schemas.openxmlformats.org/officeDocument/2006/relationships/hyperlink" Target="https://www.mass.gov/doc/telehealth-task-force-borim-presentation-1-14-2026-0/download"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mass.gov/doc/telehealth-task-force-march-112026-chander-presentation-0/download" TargetMode="External"/><Relationship Id="rId2" Type="http://schemas.openxmlformats.org/officeDocument/2006/relationships/hyperlink" Target="https://www.mass.gov/doc/telehealt-task-force-march-11-2026-imlcc-presentation-0/download" TargetMode="External"/><Relationship Id="rId1" Type="http://schemas.openxmlformats.org/officeDocument/2006/relationships/slideLayout" Target="../slideLayouts/slideLayout5.xml"/><Relationship Id="rId6" Type="http://schemas.openxmlformats.org/officeDocument/2006/relationships/hyperlink" Target="https://www.mass.gov/doc/scenarios-4/download" TargetMode="External"/><Relationship Id="rId5" Type="http://schemas.openxmlformats.org/officeDocument/2006/relationships/hyperlink" Target="https://www.mass.gov/doc/borim-regional-model-based-on-exemption-from-licensure-0/download" TargetMode="External"/><Relationship Id="rId4" Type="http://schemas.openxmlformats.org/officeDocument/2006/relationships/hyperlink" Target="https://www.mass.gov/doc/telehealth-interstate-policy-options-0/download"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mass.gov/info-details/telehealth-task-force-meeting-materials" TargetMode="External"/><Relationship Id="rId2" Type="http://schemas.openxmlformats.org/officeDocument/2006/relationships/hyperlink" Target="https://malegislature.gov/Laws/SessionLaws/Acts/2025/Chapter9#:~:text=SECTION%C2%A0109.%C2%A0%C2%A0(a)%20The%20executive%20office%20of%20health%20and%20human%20services%20shall%20establish%20a%20task%20force%20to%20address%20barriers%20and%20impediments%20to%20the%20practice%20of%20telehealth%20across%20state%20lines." TargetMode="Externa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hyperlink" Target="https://imlcc.com/" TargetMode="Externa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FFC58A-9B89-2F5F-35F1-CD6793F7ABA8}"/>
              </a:ext>
            </a:extLst>
          </p:cNvPr>
          <p:cNvSpPr>
            <a:spLocks noGrp="1"/>
          </p:cNvSpPr>
          <p:nvPr>
            <p:ph type="body" sz="quarter" idx="10"/>
          </p:nvPr>
        </p:nvSpPr>
        <p:spPr>
          <a:xfrm>
            <a:off x="4062174" y="1427115"/>
            <a:ext cx="6234112" cy="4616648"/>
          </a:xfrm>
        </p:spPr>
        <p:txBody>
          <a:bodyPr vert="horz" wrap="square" lIns="0" tIns="0" rIns="0" bIns="0" rtlCol="0" anchor="t">
            <a:spAutoFit/>
          </a:bodyPr>
          <a:lstStyle/>
          <a:p>
            <a:r>
              <a:rPr lang="en-US" sz="3600" dirty="0">
                <a:cs typeface="Arial"/>
              </a:rPr>
              <a:t>Massachusetts</a:t>
            </a:r>
          </a:p>
          <a:p>
            <a:r>
              <a:rPr lang="en-US" sz="3600" dirty="0">
                <a:cs typeface="Arial"/>
              </a:rPr>
              <a:t>Telehealth Task Force</a:t>
            </a:r>
          </a:p>
          <a:p>
            <a:endParaRPr lang="en-US" sz="3600" dirty="0">
              <a:cs typeface="Arial"/>
            </a:endParaRPr>
          </a:p>
          <a:p>
            <a:endParaRPr lang="en-US" sz="3600" dirty="0">
              <a:cs typeface="Arial"/>
            </a:endParaRPr>
          </a:p>
          <a:p>
            <a:endParaRPr lang="en-US" sz="3600" dirty="0">
              <a:cs typeface="Arial"/>
            </a:endParaRPr>
          </a:p>
          <a:p>
            <a:endParaRPr lang="en-US" sz="2000" dirty="0">
              <a:cs typeface="Arial"/>
            </a:endParaRPr>
          </a:p>
          <a:p>
            <a:r>
              <a:rPr lang="en-US" sz="2000" dirty="0">
                <a:cs typeface="Arial"/>
              </a:rPr>
              <a:t>Executive Office of Health and Human Services</a:t>
            </a:r>
          </a:p>
          <a:p>
            <a:endParaRPr lang="en-US" sz="2000" dirty="0">
              <a:cs typeface="Arial"/>
            </a:endParaRPr>
          </a:p>
          <a:p>
            <a:endParaRPr lang="en-US" sz="2000" dirty="0">
              <a:cs typeface="Arial"/>
            </a:endParaRPr>
          </a:p>
          <a:p>
            <a:r>
              <a:rPr lang="en-US" sz="2000" dirty="0">
                <a:cs typeface="Arial"/>
              </a:rPr>
              <a:t>Submitted June 30, 2026</a:t>
            </a:r>
            <a:endParaRPr lang="en-US" sz="2000" dirty="0"/>
          </a:p>
        </p:txBody>
      </p:sp>
    </p:spTree>
    <p:extLst>
      <p:ext uri="{BB962C8B-B14F-4D97-AF65-F5344CB8AC3E}">
        <p14:creationId xmlns:p14="http://schemas.microsoft.com/office/powerpoint/2010/main" val="618753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F3FF6-00FB-27E0-74FD-7460AB7F11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6439F-E734-E5CE-5C8A-EE22C0EB6F3E}"/>
              </a:ext>
            </a:extLst>
          </p:cNvPr>
          <p:cNvSpPr>
            <a:spLocks noGrp="1"/>
          </p:cNvSpPr>
          <p:nvPr>
            <p:ph type="title"/>
          </p:nvPr>
        </p:nvSpPr>
        <p:spPr/>
        <p:txBody>
          <a:bodyPr anchor="ctr"/>
          <a:lstStyle/>
          <a:p>
            <a:r>
              <a:rPr lang="en-US">
                <a:solidFill>
                  <a:schemeClr val="bg1"/>
                </a:solidFill>
                <a:cs typeface="Arial"/>
              </a:rPr>
              <a:t>Interstate Medical Licensure Compact – Overview (2 of 2)</a:t>
            </a:r>
            <a:endParaRPr lang="en-US">
              <a:solidFill>
                <a:schemeClr val="bg1"/>
              </a:solidFill>
            </a:endParaRPr>
          </a:p>
        </p:txBody>
      </p:sp>
      <p:sp>
        <p:nvSpPr>
          <p:cNvPr id="3" name="Content Placeholder 2">
            <a:extLst>
              <a:ext uri="{FF2B5EF4-FFF2-40B4-BE49-F238E27FC236}">
                <a16:creationId xmlns:a16="http://schemas.microsoft.com/office/drawing/2014/main" id="{9F54C42B-6CC3-4FA9-378E-E9ED0EA5ECCB}"/>
              </a:ext>
            </a:extLst>
          </p:cNvPr>
          <p:cNvSpPr>
            <a:spLocks noGrp="1"/>
          </p:cNvSpPr>
          <p:nvPr>
            <p:ph idx="1"/>
          </p:nvPr>
        </p:nvSpPr>
        <p:spPr>
          <a:xfrm>
            <a:off x="424543" y="1283213"/>
            <a:ext cx="10853057" cy="5316840"/>
          </a:xfrm>
        </p:spPr>
        <p:txBody>
          <a:bodyPr vert="horz" wrap="square" lIns="0" tIns="0" rIns="0" bIns="0" rtlCol="0" anchor="t">
            <a:spAutoFit/>
          </a:bodyPr>
          <a:lstStyle/>
          <a:p>
            <a:pPr>
              <a:spcAft>
                <a:spcPts val="600"/>
              </a:spcAft>
            </a:pPr>
            <a:r>
              <a:rPr lang="en-US" sz="1700" dirty="0">
                <a:ea typeface="+mn-lt"/>
                <a:cs typeface="+mn-lt"/>
              </a:rPr>
              <a:t>Unlike the Nurse Licensure Compact, which enables nurses to practice in-person or provide telehealth services to patients across the country without obtaining additional licenses, the IMLC is not based on a reciprocity agreement model, but rather offers an expedited pathway to physicians to obtain medical licenses.</a:t>
            </a:r>
          </a:p>
          <a:p>
            <a:pPr>
              <a:spcAft>
                <a:spcPts val="600"/>
              </a:spcAft>
            </a:pPr>
            <a:r>
              <a:rPr lang="en-US" sz="1700" b="1" dirty="0">
                <a:ea typeface="+mn-lt"/>
                <a:cs typeface="+mn-lt"/>
              </a:rPr>
              <a:t>The licenses obtained through traditional pathways vs. Compact pathways are the same; it is the process of obtaining them that differs. However, as referenced earlier, there are implications for physicians who obtained licenses through the Compact pathway, specific to disciplinary actions</a:t>
            </a:r>
            <a:r>
              <a:rPr lang="en-US" sz="1700" dirty="0">
                <a:ea typeface="+mn-lt"/>
                <a:cs typeface="+mn-lt"/>
              </a:rPr>
              <a:t>. More detail on the implications for disciplinary action are described on Slide 13.</a:t>
            </a:r>
          </a:p>
          <a:p>
            <a:pPr>
              <a:spcAft>
                <a:spcPts val="600"/>
              </a:spcAft>
            </a:pPr>
            <a:r>
              <a:rPr lang="en-US" sz="1700" dirty="0">
                <a:ea typeface="+mn-lt"/>
                <a:cs typeface="+mn-lt"/>
              </a:rPr>
              <a:t>If a state is a member of the Compact, physicians in that state can choose to apply for licensure in other Compact states either through a </a:t>
            </a:r>
            <a:r>
              <a:rPr lang="en-US" sz="1700" u="sng" dirty="0">
                <a:ea typeface="+mn-lt"/>
                <a:cs typeface="+mn-lt"/>
              </a:rPr>
              <a:t>traditional pathway</a:t>
            </a:r>
            <a:r>
              <a:rPr lang="en-US" sz="1700" dirty="0">
                <a:ea typeface="+mn-lt"/>
                <a:cs typeface="+mn-lt"/>
              </a:rPr>
              <a:t> (i.e., the same way they would if there were no Compact) or through an </a:t>
            </a:r>
            <a:r>
              <a:rPr lang="en-US" sz="1700" u="sng" dirty="0">
                <a:ea typeface="+mn-lt"/>
                <a:cs typeface="+mn-lt"/>
              </a:rPr>
              <a:t>expedited pathway</a:t>
            </a:r>
            <a:r>
              <a:rPr lang="en-US" sz="1700" dirty="0">
                <a:ea typeface="+mn-lt"/>
                <a:cs typeface="+mn-lt"/>
              </a:rPr>
              <a:t> made possible by membership in the Compact. That is, </a:t>
            </a:r>
            <a:r>
              <a:rPr lang="en-US" sz="1700" b="1" dirty="0">
                <a:ea typeface="+mn-lt"/>
                <a:cs typeface="+mn-lt"/>
              </a:rPr>
              <a:t>if Massachusetts were to join the Compact, a Massachusetts physician would still have the option to seek licensure in other states through the traditional pathways.</a:t>
            </a:r>
          </a:p>
          <a:p>
            <a:pPr>
              <a:spcAft>
                <a:spcPts val="600"/>
              </a:spcAft>
            </a:pPr>
            <a:r>
              <a:rPr lang="en-US" sz="1700" dirty="0">
                <a:ea typeface="+mn-lt"/>
                <a:cs typeface="+mn-lt"/>
              </a:rPr>
              <a:t>Applying via the Compact pathway does </a:t>
            </a:r>
            <a:r>
              <a:rPr lang="en-US" sz="1700" b="1" dirty="0">
                <a:ea typeface="+mn-lt"/>
                <a:cs typeface="+mn-lt"/>
              </a:rPr>
              <a:t>not</a:t>
            </a:r>
            <a:r>
              <a:rPr lang="en-US" sz="1700" dirty="0">
                <a:ea typeface="+mn-lt"/>
                <a:cs typeface="+mn-lt"/>
              </a:rPr>
              <a:t> automatically reduce the time and administrative burden on physicians. In fact, obtaining a license through the Compact may increase licensure costs for some physicians and decrease costs for others, depending on how many licenses they obtain. Physicians interested in applying through the Compact pathway for a license in another Compact state must pay a fee to the Compact as well as to the state(s) boards of registration or physician licensing authorities to which they are applying. Applying through the Compact, however, can lead to cost savings for physicians applying for many licenses by reducing license verification fees applicants are required to pay when applying through the traditional pathway. </a:t>
            </a:r>
            <a:endParaRPr lang="en-US" sz="1700" dirty="0"/>
          </a:p>
        </p:txBody>
      </p:sp>
      <p:sp>
        <p:nvSpPr>
          <p:cNvPr id="4" name="Slide Number Placeholder 3">
            <a:extLst>
              <a:ext uri="{FF2B5EF4-FFF2-40B4-BE49-F238E27FC236}">
                <a16:creationId xmlns:a16="http://schemas.microsoft.com/office/drawing/2014/main" id="{F2EBFE63-A01F-483D-83D6-1726F8DBBBB6}"/>
              </a:ext>
            </a:extLst>
          </p:cNvPr>
          <p:cNvSpPr>
            <a:spLocks noGrp="1"/>
          </p:cNvSpPr>
          <p:nvPr>
            <p:ph type="sldNum" sz="quarter" idx="10"/>
          </p:nvPr>
        </p:nvSpPr>
        <p:spPr/>
        <p:txBody>
          <a:bodyPr/>
          <a:lstStyle/>
          <a:p>
            <a:fld id="{BF6D1FA8-32CC-4431-8357-5DE9DEF9C030}" type="slidenum">
              <a:rPr lang="en-US" smtClean="0"/>
              <a:t>10</a:t>
            </a:fld>
            <a:endParaRPr lang="en-US"/>
          </a:p>
        </p:txBody>
      </p:sp>
    </p:spTree>
    <p:extLst>
      <p:ext uri="{BB962C8B-B14F-4D97-AF65-F5344CB8AC3E}">
        <p14:creationId xmlns:p14="http://schemas.microsoft.com/office/powerpoint/2010/main" val="2622434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426FF-7925-1A2D-33A4-2CCF02FB7B57}"/>
              </a:ext>
            </a:extLst>
          </p:cNvPr>
          <p:cNvSpPr>
            <a:spLocks noGrp="1"/>
          </p:cNvSpPr>
          <p:nvPr>
            <p:ph type="title"/>
          </p:nvPr>
        </p:nvSpPr>
        <p:spPr>
          <a:xfrm>
            <a:off x="554736" y="172212"/>
            <a:ext cx="10799064" cy="731520"/>
          </a:xfrm>
        </p:spPr>
        <p:txBody>
          <a:bodyPr anchor="ctr"/>
          <a:lstStyle/>
          <a:p>
            <a:r>
              <a:rPr lang="en-US">
                <a:solidFill>
                  <a:schemeClr val="bg1"/>
                </a:solidFill>
                <a:cs typeface="Arial"/>
              </a:rPr>
              <a:t>Interstate Medical Licensure Compact – Advantages &amp; Concerns (1 of 3)</a:t>
            </a:r>
            <a:endParaRPr lang="en-US">
              <a:solidFill>
                <a:schemeClr val="bg1"/>
              </a:solidFill>
            </a:endParaRPr>
          </a:p>
        </p:txBody>
      </p:sp>
      <p:sp>
        <p:nvSpPr>
          <p:cNvPr id="3" name="Content Placeholder 2">
            <a:extLst>
              <a:ext uri="{FF2B5EF4-FFF2-40B4-BE49-F238E27FC236}">
                <a16:creationId xmlns:a16="http://schemas.microsoft.com/office/drawing/2014/main" id="{EA3C7207-58A8-1F24-4C15-D606D02EA3E3}"/>
              </a:ext>
            </a:extLst>
          </p:cNvPr>
          <p:cNvSpPr>
            <a:spLocks noGrp="1"/>
          </p:cNvSpPr>
          <p:nvPr>
            <p:ph idx="1"/>
          </p:nvPr>
        </p:nvSpPr>
        <p:spPr>
          <a:xfrm>
            <a:off x="554736" y="1280964"/>
            <a:ext cx="11180063" cy="5355312"/>
          </a:xfrm>
        </p:spPr>
        <p:txBody>
          <a:bodyPr/>
          <a:lstStyle/>
          <a:p>
            <a:r>
              <a:rPr lang="en-US" sz="1700" dirty="0">
                <a:cs typeface="Arial"/>
              </a:rPr>
              <a:t>The Telehealth Task Force concluded that joining the Compact could have positive impacts with regard to the ability of physicians to provide telehealth services across state lines, a stated focus of the Task Force.</a:t>
            </a:r>
          </a:p>
          <a:p>
            <a:r>
              <a:rPr lang="en-US" sz="1700" dirty="0">
                <a:cs typeface="Arial"/>
              </a:rPr>
              <a:t>In particular, belonging to the Compact may make the process for obtaining medical licenses in other states less burdensome, less costly for some, and potentially quicker for Massachusetts-based physicians. This could improve continuity of care for Massachusetts-based physicians’ </a:t>
            </a:r>
            <a:r>
              <a:rPr lang="en-US" sz="1700" dirty="0"/>
              <a:t>who have significant numbers of patients that live full-time or part-time in other states (e.g., people living in neighboring states, snowbirds, etc.). </a:t>
            </a:r>
            <a:r>
              <a:rPr lang="en-US" sz="1700" dirty="0">
                <a:cs typeface="Arial"/>
              </a:rPr>
              <a:t>It could also facilitate physicians providing highly-specialized services through telehealth to residents of other states.</a:t>
            </a:r>
          </a:p>
          <a:p>
            <a:r>
              <a:rPr lang="en-US" sz="1700" dirty="0">
                <a:cs typeface="Arial"/>
              </a:rPr>
              <a:t>Members noted that while the initial administrative burdens for applying and renewing a license may be reduced for some physicians, as noted earlier, the costs and time requirements of maintaining licensure, such as continuing medical education (CME), would be the same whether the physician has attained licensure through the traditional pathway or the Compact pathway. </a:t>
            </a:r>
          </a:p>
          <a:p>
            <a:r>
              <a:rPr lang="en-US" sz="1700" dirty="0">
                <a:cs typeface="Arial"/>
              </a:rPr>
              <a:t>It was particularly noted that even if Massachusetts joined the Compact, individual physicians could opt to obtain licenses in other states through the traditional pathway, which would not be impacted by the Compact.</a:t>
            </a:r>
            <a:endParaRPr lang="en-US" sz="1700" dirty="0">
              <a:solidFill>
                <a:srgbClr val="FF0000"/>
              </a:solidFill>
              <a:cs typeface="Arial"/>
            </a:endParaRPr>
          </a:p>
          <a:p>
            <a:r>
              <a:rPr lang="en-US" sz="1700" dirty="0">
                <a:cs typeface="Arial"/>
              </a:rPr>
              <a:t>The Task Force was unsure how many Massachusetts-based physicians would opt to seek licensure in other states through the Compact pathway, given that the fee to the Compact would only be recovered if the physician were seeking licensure in many states. However, there are clearly some Massachusetts-based physicians who would pursue the Compact pathway, given the populations they serve.</a:t>
            </a:r>
          </a:p>
          <a:p>
            <a:r>
              <a:rPr lang="en-US" sz="1700" dirty="0">
                <a:cs typeface="Arial"/>
              </a:rPr>
              <a:t>The most significant concern discussed by the Task Force with regard to Massachusetts joining the Compact was the implications if another Compact state were to take disciplinary action against the physician.</a:t>
            </a:r>
          </a:p>
        </p:txBody>
      </p:sp>
      <p:sp>
        <p:nvSpPr>
          <p:cNvPr id="4" name="Slide Number Placeholder 3">
            <a:extLst>
              <a:ext uri="{FF2B5EF4-FFF2-40B4-BE49-F238E27FC236}">
                <a16:creationId xmlns:a16="http://schemas.microsoft.com/office/drawing/2014/main" id="{71F6351A-9FEF-2F8F-9FF5-A77F91FC47C2}"/>
              </a:ext>
            </a:extLst>
          </p:cNvPr>
          <p:cNvSpPr>
            <a:spLocks noGrp="1"/>
          </p:cNvSpPr>
          <p:nvPr>
            <p:ph type="sldNum" sz="quarter" idx="10"/>
          </p:nvPr>
        </p:nvSpPr>
        <p:spPr/>
        <p:txBody>
          <a:bodyPr/>
          <a:lstStyle/>
          <a:p>
            <a:fld id="{BF6D1FA8-32CC-4431-8357-5DE9DEF9C030}" type="slidenum">
              <a:rPr lang="en-US" smtClean="0"/>
              <a:t>11</a:t>
            </a:fld>
            <a:endParaRPr lang="en-US"/>
          </a:p>
        </p:txBody>
      </p:sp>
    </p:spTree>
    <p:extLst>
      <p:ext uri="{BB962C8B-B14F-4D97-AF65-F5344CB8AC3E}">
        <p14:creationId xmlns:p14="http://schemas.microsoft.com/office/powerpoint/2010/main" val="3213631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912E-9FF7-8695-34FB-28860D7F89A0}"/>
              </a:ext>
            </a:extLst>
          </p:cNvPr>
          <p:cNvSpPr>
            <a:spLocks noGrp="1"/>
          </p:cNvSpPr>
          <p:nvPr>
            <p:ph type="title"/>
          </p:nvPr>
        </p:nvSpPr>
        <p:spPr>
          <a:xfrm>
            <a:off x="554736" y="172212"/>
            <a:ext cx="11014964" cy="731520"/>
          </a:xfrm>
        </p:spPr>
        <p:txBody>
          <a:bodyPr anchor="ctr"/>
          <a:lstStyle/>
          <a:p>
            <a:r>
              <a:rPr lang="en-US">
                <a:solidFill>
                  <a:schemeClr val="bg1"/>
                </a:solidFill>
                <a:cs typeface="Arial"/>
              </a:rPr>
              <a:t>Interstate Medical Licensure Compact – Advantages &amp; Concerns (2 of 3)</a:t>
            </a:r>
            <a:endParaRPr lang="en-US">
              <a:solidFill>
                <a:schemeClr val="bg1"/>
              </a:solidFill>
            </a:endParaRPr>
          </a:p>
        </p:txBody>
      </p:sp>
      <p:sp>
        <p:nvSpPr>
          <p:cNvPr id="3" name="Content Placeholder 2">
            <a:extLst>
              <a:ext uri="{FF2B5EF4-FFF2-40B4-BE49-F238E27FC236}">
                <a16:creationId xmlns:a16="http://schemas.microsoft.com/office/drawing/2014/main" id="{DB44B7B3-EE83-441C-3C20-930583BDD9D6}"/>
              </a:ext>
            </a:extLst>
          </p:cNvPr>
          <p:cNvSpPr>
            <a:spLocks noGrp="1"/>
          </p:cNvSpPr>
          <p:nvPr>
            <p:ph idx="1"/>
          </p:nvPr>
        </p:nvSpPr>
        <p:spPr>
          <a:xfrm>
            <a:off x="665195" y="1279930"/>
            <a:ext cx="10142505" cy="3277820"/>
          </a:xfrm>
        </p:spPr>
        <p:txBody>
          <a:bodyPr vert="horz" wrap="square" lIns="0" tIns="0" rIns="0" bIns="0" rtlCol="0" anchor="t">
            <a:spAutoFit/>
          </a:bodyPr>
          <a:lstStyle/>
          <a:p>
            <a:pPr>
              <a:spcAft>
                <a:spcPts val="600"/>
              </a:spcAft>
            </a:pPr>
            <a:r>
              <a:rPr lang="en-US">
                <a:cs typeface="Arial"/>
              </a:rPr>
              <a:t>While the IMLCC has issued policy briefs stating that member states maintain the sovereign right to determine their practice of medicine and another state may not impose their standards, the Task Force devoted significant time and attention to the implications of joining the Compact on the existing Massachusetts Shield laws. Questions and concerns focused on if/how a Massachusetts-based physician having a license obtained through the Compact pathway could be impacted if another state took disciplinary action for care that would otherwise be permitted in Massachusetts, but is not permitted in that state (e.g., reproductive care or gender affirming care).</a:t>
            </a:r>
          </a:p>
          <a:p>
            <a:pPr>
              <a:spcAft>
                <a:spcPts val="600"/>
              </a:spcAft>
            </a:pPr>
            <a:r>
              <a:rPr lang="en-US">
                <a:cs typeface="Arial"/>
              </a:rPr>
              <a:t>However, disciplinary actions taken by one state where a physician has a license attained through the Compact pathway can impact the physician in the other Compact states. Whether Massachusetts would be required to take action depends on the level of the discipline.</a:t>
            </a:r>
          </a:p>
          <a:p>
            <a:pPr>
              <a:spcAft>
                <a:spcPts val="600"/>
              </a:spcAft>
            </a:pPr>
            <a:r>
              <a:rPr lang="en-US">
                <a:cs typeface="Arial"/>
              </a:rPr>
              <a:t>The next slide provides details about the implications for disciplinary action.</a:t>
            </a:r>
          </a:p>
        </p:txBody>
      </p:sp>
      <p:sp>
        <p:nvSpPr>
          <p:cNvPr id="4" name="Slide Number Placeholder 3">
            <a:extLst>
              <a:ext uri="{FF2B5EF4-FFF2-40B4-BE49-F238E27FC236}">
                <a16:creationId xmlns:a16="http://schemas.microsoft.com/office/drawing/2014/main" id="{68E360AB-DC77-3C71-84DD-15ECF3172B2A}"/>
              </a:ext>
            </a:extLst>
          </p:cNvPr>
          <p:cNvSpPr>
            <a:spLocks noGrp="1"/>
          </p:cNvSpPr>
          <p:nvPr>
            <p:ph type="sldNum" sz="quarter" idx="10"/>
          </p:nvPr>
        </p:nvSpPr>
        <p:spPr/>
        <p:txBody>
          <a:bodyPr/>
          <a:lstStyle/>
          <a:p>
            <a:fld id="{BF6D1FA8-32CC-4431-8357-5DE9DEF9C030}" type="slidenum">
              <a:rPr lang="en-US" smtClean="0"/>
              <a:t>12</a:t>
            </a:fld>
            <a:endParaRPr lang="en-US"/>
          </a:p>
        </p:txBody>
      </p:sp>
    </p:spTree>
    <p:extLst>
      <p:ext uri="{BB962C8B-B14F-4D97-AF65-F5344CB8AC3E}">
        <p14:creationId xmlns:p14="http://schemas.microsoft.com/office/powerpoint/2010/main" val="522439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4CA1C4-5E8E-89C2-32F8-7B883D36EA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BF5F8-0C27-8C23-CA38-908BD08F35CB}"/>
              </a:ext>
            </a:extLst>
          </p:cNvPr>
          <p:cNvSpPr>
            <a:spLocks noGrp="1"/>
          </p:cNvSpPr>
          <p:nvPr>
            <p:ph type="title"/>
          </p:nvPr>
        </p:nvSpPr>
        <p:spPr>
          <a:xfrm>
            <a:off x="554736" y="172212"/>
            <a:ext cx="10799064" cy="731520"/>
          </a:xfrm>
        </p:spPr>
        <p:txBody>
          <a:bodyPr anchor="ctr"/>
          <a:lstStyle/>
          <a:p>
            <a:r>
              <a:rPr lang="en-US">
                <a:solidFill>
                  <a:schemeClr val="bg1"/>
                </a:solidFill>
                <a:cs typeface="Arial"/>
              </a:rPr>
              <a:t>Interstate Medical Licensure Compact – Advantages &amp; Concerns (3 of 3)</a:t>
            </a:r>
            <a:endParaRPr lang="en-US">
              <a:solidFill>
                <a:schemeClr val="bg1"/>
              </a:solidFill>
            </a:endParaRPr>
          </a:p>
        </p:txBody>
      </p:sp>
      <p:sp>
        <p:nvSpPr>
          <p:cNvPr id="3" name="Content Placeholder 2">
            <a:extLst>
              <a:ext uri="{FF2B5EF4-FFF2-40B4-BE49-F238E27FC236}">
                <a16:creationId xmlns:a16="http://schemas.microsoft.com/office/drawing/2014/main" id="{C743EDE5-CE07-433C-CF9B-40425F4EBFD0}"/>
              </a:ext>
            </a:extLst>
          </p:cNvPr>
          <p:cNvSpPr>
            <a:spLocks noGrp="1"/>
          </p:cNvSpPr>
          <p:nvPr>
            <p:ph idx="1"/>
          </p:nvPr>
        </p:nvSpPr>
        <p:spPr>
          <a:xfrm>
            <a:off x="438855" y="1134310"/>
            <a:ext cx="11211278" cy="5086008"/>
          </a:xfrm>
        </p:spPr>
        <p:txBody>
          <a:bodyPr vert="horz" wrap="square" lIns="0" tIns="0" rIns="0" bIns="0" rtlCol="0" anchor="t">
            <a:spAutoFit/>
          </a:bodyPr>
          <a:lstStyle/>
          <a:p>
            <a:pPr marL="571500" indent="-342900">
              <a:tabLst>
                <a:tab pos="228600" algn="l"/>
              </a:tabLst>
            </a:pPr>
            <a:r>
              <a:rPr lang="en-US" sz="1700" dirty="0"/>
              <a:t>If a Compact state revokes, suspends, or accepts the surrender of the license of a physician that attained their license through the Compact pathway, the other states in which that physician attained a license through the Compact pathway (including the state that is the physician’s SPL) must issue a 90-day suspension. If that happened to a physician licensed through the Compact pathway in Massachusetts, the Massachusetts Board of Registration in Medicine (BORIM) can re-instate the physician’s license immediately or move forward with discipline in Massachusetts, as long as the state that revoked license is not the physician’s State of Primary License (SPL). If the state that initially revoked the license is the physician’s SPL, BORIM must revoke the physician’s Massachusetts license if it was acquired through the Compact. However, BORIM can still offer the physician a license through the traditional pathway. </a:t>
            </a:r>
            <a:endParaRPr lang="en-US" sz="1700" strike="sngStrike" dirty="0">
              <a:solidFill>
                <a:srgbClr val="FF0000"/>
              </a:solidFill>
              <a:highlight>
                <a:srgbClr val="FFFF00"/>
              </a:highlight>
              <a:cs typeface="Arial" panose="020B0604020202020204" pitchFamily="34" charset="0"/>
            </a:endParaRPr>
          </a:p>
          <a:p>
            <a:pPr marL="571500" lvl="1" indent="-342900"/>
            <a:r>
              <a:rPr lang="en-US" sz="1700" dirty="0">
                <a:cs typeface="Arial"/>
              </a:rPr>
              <a:t>If the other state takes less substantial disciplinary action, it is up to the other Compact states to determine if they want to take similar actions or not.</a:t>
            </a:r>
          </a:p>
          <a:p>
            <a:pPr marL="571500" lvl="1" indent="-342900"/>
            <a:r>
              <a:rPr lang="en-US" sz="1700" dirty="0">
                <a:cs typeface="Arial"/>
              </a:rPr>
              <a:t>If Massachusetts had to revoke the license, based on another state’s action, even if it is quickly reinstated, the physician’s Massachusetts license would carry a record of the discipline. The physician would be required to note that a revocation had occurred when applying to a hospital and/or insurer for credentialling. (This would be true whether revocation had happened in a Compact state or one that the physician had a license through traditional pathway.)</a:t>
            </a:r>
          </a:p>
          <a:p>
            <a:pPr marL="571500" lvl="1" indent="-342900"/>
            <a:r>
              <a:rPr lang="en-US" sz="1700" dirty="0">
                <a:cs typeface="Arial"/>
              </a:rPr>
              <a:t>This potential impact of disciplinary action was a concern for the Task Force, as was the potential for other actions that states might take in the current political environment that could be at odds with the spirit and letter of Massachusetts Shield laws.</a:t>
            </a:r>
            <a:endParaRPr lang="en-US" sz="1700" dirty="0"/>
          </a:p>
        </p:txBody>
      </p:sp>
      <p:sp>
        <p:nvSpPr>
          <p:cNvPr id="4" name="Slide Number Placeholder 3">
            <a:extLst>
              <a:ext uri="{FF2B5EF4-FFF2-40B4-BE49-F238E27FC236}">
                <a16:creationId xmlns:a16="http://schemas.microsoft.com/office/drawing/2014/main" id="{1EB5F5AC-C7FC-F0DD-1834-95E72321ADB3}"/>
              </a:ext>
            </a:extLst>
          </p:cNvPr>
          <p:cNvSpPr>
            <a:spLocks noGrp="1"/>
          </p:cNvSpPr>
          <p:nvPr>
            <p:ph type="sldNum" sz="quarter" idx="10"/>
          </p:nvPr>
        </p:nvSpPr>
        <p:spPr/>
        <p:txBody>
          <a:bodyPr/>
          <a:lstStyle/>
          <a:p>
            <a:fld id="{BF6D1FA8-32CC-4431-8357-5DE9DEF9C030}" type="slidenum">
              <a:rPr lang="en-US" smtClean="0"/>
              <a:t>13</a:t>
            </a:fld>
            <a:endParaRPr lang="en-US"/>
          </a:p>
        </p:txBody>
      </p:sp>
    </p:spTree>
    <p:extLst>
      <p:ext uri="{BB962C8B-B14F-4D97-AF65-F5344CB8AC3E}">
        <p14:creationId xmlns:p14="http://schemas.microsoft.com/office/powerpoint/2010/main" val="23203777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A49CBB-51F6-A224-D9EC-07C32D0AC20E}"/>
              </a:ext>
            </a:extLst>
          </p:cNvPr>
          <p:cNvSpPr>
            <a:spLocks noGrp="1"/>
          </p:cNvSpPr>
          <p:nvPr>
            <p:ph type="title"/>
          </p:nvPr>
        </p:nvSpPr>
        <p:spPr/>
        <p:txBody>
          <a:bodyPr anchor="ctr"/>
          <a:lstStyle/>
          <a:p>
            <a:r>
              <a:rPr lang="en-US"/>
              <a:t>Other Models</a:t>
            </a:r>
          </a:p>
        </p:txBody>
      </p:sp>
      <p:sp>
        <p:nvSpPr>
          <p:cNvPr id="3" name="Content Placeholder 2">
            <a:extLst>
              <a:ext uri="{FF2B5EF4-FFF2-40B4-BE49-F238E27FC236}">
                <a16:creationId xmlns:a16="http://schemas.microsoft.com/office/drawing/2014/main" id="{D8FE6323-E29F-C75A-0AB7-85255AD054C3}"/>
              </a:ext>
            </a:extLst>
          </p:cNvPr>
          <p:cNvSpPr>
            <a:spLocks noGrp="1"/>
          </p:cNvSpPr>
          <p:nvPr>
            <p:ph idx="1"/>
          </p:nvPr>
        </p:nvSpPr>
        <p:spPr>
          <a:xfrm>
            <a:off x="838200" y="1293962"/>
            <a:ext cx="10515600" cy="4655121"/>
          </a:xfrm>
        </p:spPr>
        <p:txBody>
          <a:bodyPr/>
          <a:lstStyle/>
          <a:p>
            <a:r>
              <a:rPr lang="en-US"/>
              <a:t>As noted, while the IMLC appeared to offer several notable benefits given the large number of states participating, other models were considered that have the potential to facilitate the ability of physicians to provide telehealth across state lines.</a:t>
            </a:r>
          </a:p>
          <a:p>
            <a:r>
              <a:rPr lang="en-US"/>
              <a:t>The next several slides provide an overview of the three models the Task Force considered:</a:t>
            </a:r>
          </a:p>
          <a:p>
            <a:pPr marL="749300" lvl="1" indent="-342900">
              <a:buClr>
                <a:schemeClr val="tx1"/>
              </a:buClr>
              <a:buSzPct val="100000"/>
              <a:buAutoNum type="arabicPeriod"/>
            </a:pPr>
            <a:r>
              <a:rPr lang="en-US" b="1"/>
              <a:t>Exemptions to Licensing</a:t>
            </a:r>
          </a:p>
          <a:p>
            <a:pPr marL="749300" lvl="1" indent="-342900">
              <a:buClr>
                <a:schemeClr val="tx1"/>
              </a:buClr>
              <a:buSzPct val="100000"/>
              <a:buAutoNum type="arabicPeriod"/>
            </a:pPr>
            <a:r>
              <a:rPr lang="en-US" b="1"/>
              <a:t>Telehealth Registries</a:t>
            </a:r>
          </a:p>
          <a:p>
            <a:pPr marL="749300" lvl="1" indent="-342900">
              <a:buClr>
                <a:schemeClr val="tx1"/>
              </a:buClr>
              <a:buSzPct val="100000"/>
              <a:buAutoNum type="arabicPeriod"/>
            </a:pPr>
            <a:r>
              <a:rPr lang="en-US" b="1"/>
              <a:t>Regional, Compact-like Agreements</a:t>
            </a:r>
          </a:p>
          <a:p>
            <a:r>
              <a:rPr lang="en-US"/>
              <a:t>Adoption of these models would require further review, including discussions with other states, to operationalize.</a:t>
            </a:r>
          </a:p>
          <a:p>
            <a:r>
              <a:rPr lang="en-US"/>
              <a:t>It is important to note that multiple models could be implemented simultaneously by the state regardless of whether Massachusetts chose to join the IMLC.</a:t>
            </a:r>
          </a:p>
          <a:p>
            <a:r>
              <a:rPr lang="en-US"/>
              <a:t>It was recognized that options that do not require full licensure may be more appropriate for the use case of telehealth for temporary continuity of care.</a:t>
            </a:r>
          </a:p>
          <a:p>
            <a:r>
              <a:rPr lang="en-US">
                <a:cs typeface="Arial"/>
              </a:rPr>
              <a:t>A comparison of how each of the </a:t>
            </a:r>
            <a:r>
              <a:rPr lang="en-US"/>
              <a:t>various interstate licensing options above might impact patient care appears in</a:t>
            </a:r>
            <a:r>
              <a:rPr lang="en-US">
                <a:cs typeface="Arial"/>
              </a:rPr>
              <a:t> the Telehealth Patient Scenario Chart in Appendix E</a:t>
            </a:r>
            <a:r>
              <a:rPr lang="en-US"/>
              <a:t>.</a:t>
            </a:r>
          </a:p>
        </p:txBody>
      </p:sp>
      <p:sp>
        <p:nvSpPr>
          <p:cNvPr id="4" name="Slide Number Placeholder 3">
            <a:extLst>
              <a:ext uri="{FF2B5EF4-FFF2-40B4-BE49-F238E27FC236}">
                <a16:creationId xmlns:a16="http://schemas.microsoft.com/office/drawing/2014/main" id="{63444613-9500-CDBA-4853-5E731DEEC00A}"/>
              </a:ext>
            </a:extLst>
          </p:cNvPr>
          <p:cNvSpPr>
            <a:spLocks noGrp="1"/>
          </p:cNvSpPr>
          <p:nvPr>
            <p:ph type="sldNum" sz="quarter" idx="10"/>
          </p:nvPr>
        </p:nvSpPr>
        <p:spPr/>
        <p:txBody>
          <a:bodyPr/>
          <a:lstStyle/>
          <a:p>
            <a:fld id="{BF6D1FA8-32CC-4431-8357-5DE9DEF9C030}" type="slidenum">
              <a:rPr lang="en-US" smtClean="0"/>
              <a:t>14</a:t>
            </a:fld>
            <a:endParaRPr lang="en-US"/>
          </a:p>
        </p:txBody>
      </p:sp>
    </p:spTree>
    <p:extLst>
      <p:ext uri="{BB962C8B-B14F-4D97-AF65-F5344CB8AC3E}">
        <p14:creationId xmlns:p14="http://schemas.microsoft.com/office/powerpoint/2010/main" val="402817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3085A-CB53-5B2D-9E37-2D8C6487D37A}"/>
              </a:ext>
            </a:extLst>
          </p:cNvPr>
          <p:cNvSpPr>
            <a:spLocks noGrp="1"/>
          </p:cNvSpPr>
          <p:nvPr>
            <p:ph type="title"/>
          </p:nvPr>
        </p:nvSpPr>
        <p:spPr>
          <a:xfrm>
            <a:off x="465836" y="172212"/>
            <a:ext cx="10602418" cy="731520"/>
          </a:xfrm>
        </p:spPr>
        <p:txBody>
          <a:bodyPr anchor="ctr"/>
          <a:lstStyle/>
          <a:p>
            <a:r>
              <a:rPr lang="en-US">
                <a:solidFill>
                  <a:schemeClr val="bg1"/>
                </a:solidFill>
                <a:cs typeface="Arial"/>
              </a:rPr>
              <a:t> Other Models – Exemptions to Licensing</a:t>
            </a:r>
            <a:endParaRPr lang="en-US">
              <a:solidFill>
                <a:schemeClr val="bg1"/>
              </a:solidFill>
            </a:endParaRPr>
          </a:p>
        </p:txBody>
      </p:sp>
      <p:sp>
        <p:nvSpPr>
          <p:cNvPr id="3" name="Content Placeholder 2">
            <a:extLst>
              <a:ext uri="{FF2B5EF4-FFF2-40B4-BE49-F238E27FC236}">
                <a16:creationId xmlns:a16="http://schemas.microsoft.com/office/drawing/2014/main" id="{EC7F8057-041A-EAFF-380C-06DBE58B1837}"/>
              </a:ext>
            </a:extLst>
          </p:cNvPr>
          <p:cNvSpPr>
            <a:spLocks noGrp="1"/>
          </p:cNvSpPr>
          <p:nvPr>
            <p:ph idx="1"/>
          </p:nvPr>
        </p:nvSpPr>
        <p:spPr>
          <a:xfrm>
            <a:off x="838200" y="1293962"/>
            <a:ext cx="10515600" cy="4732065"/>
          </a:xfrm>
        </p:spPr>
        <p:txBody>
          <a:bodyPr vert="horz" wrap="square" lIns="0" tIns="0" rIns="0" bIns="0" rtlCol="0" anchor="t">
            <a:spAutoFit/>
          </a:bodyPr>
          <a:lstStyle/>
          <a:p>
            <a:pPr>
              <a:spcAft>
                <a:spcPts val="600"/>
              </a:spcAft>
            </a:pPr>
            <a:r>
              <a:rPr lang="en-US" dirty="0">
                <a:cs typeface="Arial"/>
              </a:rPr>
              <a:t>Many state licensing boards have exemptions that allow physicians to deliver services via telehealth and in some limited cases in-person care to patients without a license under limited circumstances.</a:t>
            </a:r>
          </a:p>
          <a:p>
            <a:pPr>
              <a:spcAft>
                <a:spcPts val="600"/>
              </a:spcAft>
            </a:pPr>
            <a:r>
              <a:rPr lang="en-US" dirty="0">
                <a:cs typeface="Arial"/>
              </a:rPr>
              <a:t>Some common circumstances are physician to physician consult, prospective patient screening, episodic follow-up care, follow-up after travel, or clinical trials. </a:t>
            </a:r>
            <a:endParaRPr lang="en-US" dirty="0"/>
          </a:p>
          <a:p>
            <a:pPr>
              <a:spcAft>
                <a:spcPts val="600"/>
              </a:spcAft>
            </a:pPr>
            <a:r>
              <a:rPr lang="en-US" dirty="0">
                <a:cs typeface="Arial"/>
              </a:rPr>
              <a:t>Massachusetts has an existing law allowing limited licensing exemptions: </a:t>
            </a:r>
            <a:r>
              <a:rPr lang="en-US" dirty="0">
                <a:solidFill>
                  <a:schemeClr val="accent3"/>
                </a:solidFill>
                <a:cs typeface="Arial"/>
                <a:hlinkClick r:id="rId2">
                  <a:extLst>
                    <a:ext uri="{A12FA001-AC4F-418D-AE19-62706E023703}">
                      <ahyp:hlinkClr xmlns:ahyp="http://schemas.microsoft.com/office/drawing/2018/hyperlinkcolor" val="tx"/>
                    </a:ext>
                  </a:extLst>
                </a:hlinkClick>
              </a:rPr>
              <a:t>Chapter 112, Section 7</a:t>
            </a:r>
            <a:endParaRPr lang="en-US" dirty="0">
              <a:solidFill>
                <a:schemeClr val="accent3"/>
              </a:solidFill>
            </a:endParaRPr>
          </a:p>
          <a:p>
            <a:pPr>
              <a:spcAft>
                <a:spcPts val="600"/>
              </a:spcAft>
            </a:pPr>
            <a:r>
              <a:rPr lang="en-US" dirty="0">
                <a:cs typeface="Arial"/>
              </a:rPr>
              <a:t>Currently three New England states have some limited exemptions to licensing within their statutes. </a:t>
            </a:r>
            <a:endParaRPr lang="en-US" dirty="0"/>
          </a:p>
          <a:p>
            <a:pPr>
              <a:spcAft>
                <a:spcPts val="600"/>
              </a:spcAft>
            </a:pPr>
            <a:r>
              <a:rPr lang="en-US" dirty="0">
                <a:cs typeface="Arial"/>
              </a:rPr>
              <a:t>The Task Force discussed the feasibility of working with neighboring states (</a:t>
            </a:r>
            <a:r>
              <a:rPr lang="en-US" dirty="0">
                <a:ea typeface="+mn-lt"/>
                <a:cs typeface="+mn-lt"/>
              </a:rPr>
              <a:t>Maine, New Hampshire, Vermont, New York, Connecticut, and Rhode Island) which would </a:t>
            </a:r>
            <a:r>
              <a:rPr lang="en-US" dirty="0">
                <a:cs typeface="Arial"/>
              </a:rPr>
              <a:t>expand exemptions to licensing requirements based on </a:t>
            </a:r>
            <a:r>
              <a:rPr lang="en-US" dirty="0">
                <a:ea typeface="+mn-lt"/>
                <a:cs typeface="+mn-lt"/>
              </a:rPr>
              <a:t>specific circumstances and physician-to-patient relationships</a:t>
            </a:r>
            <a:r>
              <a:rPr lang="en-US" dirty="0">
                <a:cs typeface="Arial"/>
              </a:rPr>
              <a:t>. The process could consist of a simple application with low cost or no fees for a registration, valid for two years. If established, BORIM would be responsible for publishing the registry of approved physicians and notifying other regional boards.</a:t>
            </a:r>
          </a:p>
          <a:p>
            <a:pPr>
              <a:spcAft>
                <a:spcPts val="600"/>
              </a:spcAft>
            </a:pPr>
            <a:r>
              <a:rPr lang="en-US" dirty="0">
                <a:ea typeface="+mn-lt"/>
                <a:cs typeface="+mn-lt"/>
              </a:rPr>
              <a:t>Such a multi-state exemption to licensing model would require new legislation. While each state in turn would need to pass similar legislation, Massachusetts law could require mutuality before exemption in Massachusetts takes effect.</a:t>
            </a:r>
          </a:p>
        </p:txBody>
      </p:sp>
      <p:sp>
        <p:nvSpPr>
          <p:cNvPr id="4" name="Slide Number Placeholder 3">
            <a:extLst>
              <a:ext uri="{FF2B5EF4-FFF2-40B4-BE49-F238E27FC236}">
                <a16:creationId xmlns:a16="http://schemas.microsoft.com/office/drawing/2014/main" id="{961CA0E7-8C46-2A99-B5E6-B19DCFBC755D}"/>
              </a:ext>
            </a:extLst>
          </p:cNvPr>
          <p:cNvSpPr>
            <a:spLocks noGrp="1"/>
          </p:cNvSpPr>
          <p:nvPr>
            <p:ph type="sldNum" sz="quarter" idx="10"/>
          </p:nvPr>
        </p:nvSpPr>
        <p:spPr/>
        <p:txBody>
          <a:bodyPr/>
          <a:lstStyle/>
          <a:p>
            <a:fld id="{BF6D1FA8-32CC-4431-8357-5DE9DEF9C030}" type="slidenum">
              <a:rPr lang="en-US" smtClean="0"/>
              <a:t>15</a:t>
            </a:fld>
            <a:endParaRPr lang="en-US"/>
          </a:p>
        </p:txBody>
      </p:sp>
    </p:spTree>
    <p:extLst>
      <p:ext uri="{BB962C8B-B14F-4D97-AF65-F5344CB8AC3E}">
        <p14:creationId xmlns:p14="http://schemas.microsoft.com/office/powerpoint/2010/main" val="410249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92D37-2604-4AF9-6CE6-84822349EAAE}"/>
              </a:ext>
            </a:extLst>
          </p:cNvPr>
          <p:cNvSpPr>
            <a:spLocks noGrp="1"/>
          </p:cNvSpPr>
          <p:nvPr>
            <p:ph type="title"/>
          </p:nvPr>
        </p:nvSpPr>
        <p:spPr>
          <a:xfrm>
            <a:off x="554736" y="172212"/>
            <a:ext cx="10602418" cy="731520"/>
          </a:xfrm>
        </p:spPr>
        <p:txBody>
          <a:bodyPr anchor="ctr"/>
          <a:lstStyle/>
          <a:p>
            <a:r>
              <a:rPr lang="en-US">
                <a:solidFill>
                  <a:schemeClr val="bg1"/>
                </a:solidFill>
                <a:cs typeface="Arial"/>
              </a:rPr>
              <a:t>Other Models – Telehealth Registries</a:t>
            </a:r>
            <a:endParaRPr lang="en-US">
              <a:solidFill>
                <a:schemeClr val="bg1"/>
              </a:solidFill>
            </a:endParaRPr>
          </a:p>
        </p:txBody>
      </p:sp>
      <p:sp>
        <p:nvSpPr>
          <p:cNvPr id="5" name="Content Placeholder 4">
            <a:extLst>
              <a:ext uri="{FF2B5EF4-FFF2-40B4-BE49-F238E27FC236}">
                <a16:creationId xmlns:a16="http://schemas.microsoft.com/office/drawing/2014/main" id="{0478A0AB-668D-D2BC-8D8E-55AEDFD13217}"/>
              </a:ext>
            </a:extLst>
          </p:cNvPr>
          <p:cNvSpPr>
            <a:spLocks noGrp="1"/>
          </p:cNvSpPr>
          <p:nvPr>
            <p:ph idx="1"/>
          </p:nvPr>
        </p:nvSpPr>
        <p:spPr>
          <a:xfrm>
            <a:off x="838200" y="1293962"/>
            <a:ext cx="10515600" cy="4062651"/>
          </a:xfrm>
        </p:spPr>
        <p:txBody>
          <a:bodyPr vert="horz" wrap="square" lIns="0" tIns="0" rIns="0" bIns="0" rtlCol="0" anchor="t">
            <a:spAutoFit/>
          </a:bodyPr>
          <a:lstStyle/>
          <a:p>
            <a:pPr>
              <a:spcAft>
                <a:spcPts val="600"/>
              </a:spcAft>
            </a:pPr>
            <a:r>
              <a:rPr lang="en-US" dirty="0">
                <a:cs typeface="Arial"/>
              </a:rPr>
              <a:t>Telehealth registries allow out-of-state physicians licensed in other states to provide telehealth services via registry or telehealth license. </a:t>
            </a:r>
          </a:p>
          <a:p>
            <a:pPr>
              <a:spcAft>
                <a:spcPts val="600"/>
              </a:spcAft>
            </a:pPr>
            <a:r>
              <a:rPr lang="en-US" dirty="0">
                <a:cs typeface="Arial"/>
              </a:rPr>
              <a:t>These registries are maintained by state boards of medicine and allow physicians licensed in other states to register or obtain a special license to deliver telehealth services only, with abbreviated applications.</a:t>
            </a:r>
            <a:endParaRPr lang="en-US" dirty="0"/>
          </a:p>
          <a:p>
            <a:pPr>
              <a:spcAft>
                <a:spcPts val="600"/>
              </a:spcAft>
            </a:pPr>
            <a:r>
              <a:rPr lang="en-US" dirty="0">
                <a:cs typeface="Arial"/>
              </a:rPr>
              <a:t>There are currently 20 states with telehealth registries or licenses within their statutes, including four New England states (Connecticut, Maine, New Hampshire, and Vermont), but it is unclear how many remain active given the expansion of the IMLC across most states and territories (currently 44 member jurisdictions).</a:t>
            </a:r>
          </a:p>
          <a:p>
            <a:pPr>
              <a:spcAft>
                <a:spcPts val="600"/>
              </a:spcAft>
            </a:pPr>
            <a:r>
              <a:rPr lang="en-US" dirty="0">
                <a:cs typeface="Arial"/>
              </a:rPr>
              <a:t>While useful during the early days of the pandemic, other interstate policy options have now gained popularity over telehealth registries. However, there may be value in Massachusetts exploring a regional telehealth registry model.</a:t>
            </a:r>
          </a:p>
          <a:p>
            <a:pPr marL="0" indent="0">
              <a:spcAft>
                <a:spcPts val="600"/>
              </a:spcAft>
              <a:buNone/>
            </a:pPr>
            <a:endParaRPr lang="en-US" dirty="0"/>
          </a:p>
        </p:txBody>
      </p:sp>
      <p:sp>
        <p:nvSpPr>
          <p:cNvPr id="3" name="Slide Number Placeholder 2">
            <a:extLst>
              <a:ext uri="{FF2B5EF4-FFF2-40B4-BE49-F238E27FC236}">
                <a16:creationId xmlns:a16="http://schemas.microsoft.com/office/drawing/2014/main" id="{F6B15059-78CC-C3B9-4EFC-4AFBF97FBFE9}"/>
              </a:ext>
            </a:extLst>
          </p:cNvPr>
          <p:cNvSpPr>
            <a:spLocks noGrp="1"/>
          </p:cNvSpPr>
          <p:nvPr>
            <p:ph type="sldNum" sz="quarter" idx="10"/>
          </p:nvPr>
        </p:nvSpPr>
        <p:spPr/>
        <p:txBody>
          <a:bodyPr/>
          <a:lstStyle/>
          <a:p>
            <a:fld id="{BF6D1FA8-32CC-4431-8357-5DE9DEF9C030}" type="slidenum">
              <a:rPr lang="en-US" smtClean="0"/>
              <a:t>16</a:t>
            </a:fld>
            <a:endParaRPr lang="en-US"/>
          </a:p>
        </p:txBody>
      </p:sp>
    </p:spTree>
    <p:extLst>
      <p:ext uri="{BB962C8B-B14F-4D97-AF65-F5344CB8AC3E}">
        <p14:creationId xmlns:p14="http://schemas.microsoft.com/office/powerpoint/2010/main" val="16530234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8F2FD-1FFE-D96E-D939-04E5BBFF76AD}"/>
              </a:ext>
            </a:extLst>
          </p:cNvPr>
          <p:cNvSpPr>
            <a:spLocks noGrp="1"/>
          </p:cNvSpPr>
          <p:nvPr>
            <p:ph type="title"/>
          </p:nvPr>
        </p:nvSpPr>
        <p:spPr>
          <a:xfrm>
            <a:off x="554736" y="172212"/>
            <a:ext cx="10602418" cy="731520"/>
          </a:xfrm>
        </p:spPr>
        <p:txBody>
          <a:bodyPr anchor="ctr"/>
          <a:lstStyle/>
          <a:p>
            <a:r>
              <a:rPr lang="en-US">
                <a:solidFill>
                  <a:schemeClr val="bg1"/>
                </a:solidFill>
                <a:cs typeface="Arial"/>
              </a:rPr>
              <a:t>Other Models – Regional Agreements</a:t>
            </a:r>
            <a:endParaRPr lang="en-US">
              <a:solidFill>
                <a:schemeClr val="bg1"/>
              </a:solidFill>
            </a:endParaRPr>
          </a:p>
        </p:txBody>
      </p:sp>
      <p:sp>
        <p:nvSpPr>
          <p:cNvPr id="3" name="Content Placeholder 2">
            <a:extLst>
              <a:ext uri="{FF2B5EF4-FFF2-40B4-BE49-F238E27FC236}">
                <a16:creationId xmlns:a16="http://schemas.microsoft.com/office/drawing/2014/main" id="{821B88E4-4BEF-4D22-0235-6D42CE448989}"/>
              </a:ext>
            </a:extLst>
          </p:cNvPr>
          <p:cNvSpPr>
            <a:spLocks noGrp="1"/>
          </p:cNvSpPr>
          <p:nvPr>
            <p:ph idx="1"/>
          </p:nvPr>
        </p:nvSpPr>
        <p:spPr>
          <a:xfrm>
            <a:off x="838200" y="1293962"/>
            <a:ext cx="10515600" cy="4385816"/>
          </a:xfrm>
        </p:spPr>
        <p:txBody>
          <a:bodyPr vert="horz" wrap="square" lIns="0" tIns="0" rIns="0" bIns="0" rtlCol="0" anchor="t">
            <a:spAutoFit/>
          </a:bodyPr>
          <a:lstStyle/>
          <a:p>
            <a:pPr>
              <a:spcAft>
                <a:spcPts val="600"/>
              </a:spcAft>
            </a:pPr>
            <a:r>
              <a:rPr lang="en-US" dirty="0">
                <a:ea typeface="+mn-lt"/>
                <a:cs typeface="+mn-lt"/>
              </a:rPr>
              <a:t>Regional agreements between neighboring states may establish expedited pathways for licensing or licensing exemptions for physicians within their jurisdiction, while offering potentially greater flexibility for participating states to set the terms of the agreement, e.g., the criteria to grant licensure, how disciplinary actions are handled, etc.</a:t>
            </a:r>
          </a:p>
          <a:p>
            <a:pPr>
              <a:spcAft>
                <a:spcPts val="600"/>
              </a:spcAft>
            </a:pPr>
            <a:r>
              <a:rPr lang="en-US" dirty="0">
                <a:ea typeface="+mn-lt"/>
                <a:cs typeface="+mn-lt"/>
              </a:rPr>
              <a:t>One such example is the agreement established between Washington, DC, Maryland, and Virgina. While only Washington, DC and MD are members of the IMLC, in March 2023, all three entered into a "Memorandum of Agreement" (MOA) recognizing medical licenses issued by other parties and creating an expedited process for licenses received from physicians located in other MOA party states.</a:t>
            </a:r>
          </a:p>
          <a:p>
            <a:pPr>
              <a:spcAft>
                <a:spcPts val="600"/>
              </a:spcAft>
            </a:pPr>
            <a:r>
              <a:rPr lang="en-US" dirty="0">
                <a:ea typeface="+mn-lt"/>
                <a:cs typeface="+mn-lt"/>
              </a:rPr>
              <a:t>The Task Force was supportive of Massachusetts further exploring the establishment of a similar regional expanded exemption agreement. Such an agreement could be implemented with neighboring states, thereby making it easier for physicians from one of those states to seek licensure in another. Further, the Task Force concluded that should such an agreement be enacted, that it not include any implications for disciplinary action beyond those that exist in the traditional pathways, e.g., sharing of information among states about disciplinary action taken.</a:t>
            </a:r>
          </a:p>
        </p:txBody>
      </p:sp>
      <p:sp>
        <p:nvSpPr>
          <p:cNvPr id="4" name="Slide Number Placeholder 3">
            <a:extLst>
              <a:ext uri="{FF2B5EF4-FFF2-40B4-BE49-F238E27FC236}">
                <a16:creationId xmlns:a16="http://schemas.microsoft.com/office/drawing/2014/main" id="{3EF0FA03-6262-310E-14E0-24F15A0BD278}"/>
              </a:ext>
            </a:extLst>
          </p:cNvPr>
          <p:cNvSpPr>
            <a:spLocks noGrp="1"/>
          </p:cNvSpPr>
          <p:nvPr>
            <p:ph type="sldNum" sz="quarter" idx="10"/>
          </p:nvPr>
        </p:nvSpPr>
        <p:spPr/>
        <p:txBody>
          <a:bodyPr/>
          <a:lstStyle/>
          <a:p>
            <a:fld id="{BF6D1FA8-32CC-4431-8357-5DE9DEF9C030}" type="slidenum">
              <a:rPr lang="en-US" smtClean="0"/>
              <a:t>17</a:t>
            </a:fld>
            <a:endParaRPr lang="en-US"/>
          </a:p>
        </p:txBody>
      </p:sp>
    </p:spTree>
    <p:extLst>
      <p:ext uri="{BB962C8B-B14F-4D97-AF65-F5344CB8AC3E}">
        <p14:creationId xmlns:p14="http://schemas.microsoft.com/office/powerpoint/2010/main" val="10158263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68173-D412-7BDD-BD8B-9BB22E84B177}"/>
              </a:ext>
            </a:extLst>
          </p:cNvPr>
          <p:cNvSpPr>
            <a:spLocks noGrp="1"/>
          </p:cNvSpPr>
          <p:nvPr>
            <p:ph type="title"/>
          </p:nvPr>
        </p:nvSpPr>
        <p:spPr>
          <a:xfrm>
            <a:off x="542036" y="172212"/>
            <a:ext cx="10602418" cy="731520"/>
          </a:xfrm>
        </p:spPr>
        <p:txBody>
          <a:bodyPr anchor="ctr"/>
          <a:lstStyle/>
          <a:p>
            <a:r>
              <a:rPr lang="en-US" dirty="0">
                <a:cs typeface="Arial"/>
              </a:rPr>
              <a:t>Task Force’s Overall Findings and Recommendations (1 of</a:t>
            </a:r>
            <a:r>
              <a:rPr lang="en-US" dirty="0">
                <a:solidFill>
                  <a:schemeClr val="bg1"/>
                </a:solidFill>
                <a:cs typeface="Arial"/>
              </a:rPr>
              <a:t> 4)</a:t>
            </a:r>
            <a:endParaRPr lang="en-US" dirty="0">
              <a:solidFill>
                <a:schemeClr val="bg1"/>
              </a:solidFill>
            </a:endParaRPr>
          </a:p>
        </p:txBody>
      </p:sp>
      <p:sp>
        <p:nvSpPr>
          <p:cNvPr id="6" name="Content Placeholder 2">
            <a:extLst>
              <a:ext uri="{FF2B5EF4-FFF2-40B4-BE49-F238E27FC236}">
                <a16:creationId xmlns:a16="http://schemas.microsoft.com/office/drawing/2014/main" id="{FE1AE43E-9E10-76D9-3B45-A99E2CF0BC18}"/>
              </a:ext>
            </a:extLst>
          </p:cNvPr>
          <p:cNvSpPr>
            <a:spLocks noGrp="1"/>
          </p:cNvSpPr>
          <p:nvPr/>
        </p:nvSpPr>
        <p:spPr>
          <a:xfrm>
            <a:off x="542036" y="1324288"/>
            <a:ext cx="11129264" cy="4732065"/>
          </a:xfrm>
          <a:prstGeom prst="rect">
            <a:avLst/>
          </a:prstGeom>
        </p:spPr>
        <p:txBody>
          <a:bodyPr vert="horz" wrap="square" lIns="0" tIns="0" rIns="0" bIns="0" rtlCol="0" anchor="t">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0" indent="0">
              <a:spcAft>
                <a:spcPts val="600"/>
              </a:spcAft>
              <a:buNone/>
            </a:pPr>
            <a:r>
              <a:rPr lang="en-US" b="1" u="sng" dirty="0">
                <a:cs typeface="Arial"/>
              </a:rPr>
              <a:t>Overall Findings</a:t>
            </a:r>
          </a:p>
          <a:p>
            <a:pPr marL="285750" indent="-285750">
              <a:spcAft>
                <a:spcPts val="600"/>
              </a:spcAft>
            </a:pPr>
            <a:r>
              <a:rPr lang="en-US" dirty="0">
                <a:cs typeface="Arial"/>
              </a:rPr>
              <a:t>The increased usage of telehealth as a modality has greatly expanded since the COVID-19 pandemic. </a:t>
            </a:r>
            <a:endParaRPr lang="en-US" dirty="0"/>
          </a:p>
          <a:p>
            <a:pPr marL="285750" indent="-285750">
              <a:spcAft>
                <a:spcPts val="600"/>
              </a:spcAft>
            </a:pPr>
            <a:r>
              <a:rPr lang="en-US" dirty="0">
                <a:cs typeface="Arial"/>
              </a:rPr>
              <a:t>There is interest in expanding telehealth services to Massachusetts residents that travel to other states (i.e., college students or older adults that travel to warmer climates). This is viewed as particularly important to maintain continuity of care.</a:t>
            </a:r>
          </a:p>
          <a:p>
            <a:pPr marL="285750" indent="-285750">
              <a:spcAft>
                <a:spcPts val="600"/>
              </a:spcAft>
            </a:pPr>
            <a:r>
              <a:rPr lang="en-US" dirty="0">
                <a:cs typeface="Arial"/>
              </a:rPr>
              <a:t>The primary purpose of the Task Force was focused on the provision of telehealth services across state lines, which necessitated a careful examination of the risks and benefits posed for Massachusetts-based physicians that electively choose to practice under the authority of another governing body (i.e. IMLC or other states board of medicine).</a:t>
            </a:r>
          </a:p>
          <a:p>
            <a:pPr marL="285750" indent="-285750">
              <a:spcAft>
                <a:spcPts val="600"/>
              </a:spcAft>
            </a:pPr>
            <a:r>
              <a:rPr lang="en-US" dirty="0">
                <a:cs typeface="Arial"/>
              </a:rPr>
              <a:t>Overall, the IMLC offered the most comprehensive pathway for physicians to obtain interstate licensure. However, the addition of other policy options such as regional agreements, exemptions to licensing, or telehealth registries offers the most flexible access for continuity of care for patients. </a:t>
            </a:r>
          </a:p>
          <a:p>
            <a:pPr marL="285750" indent="-285750">
              <a:spcAft>
                <a:spcPts val="600"/>
              </a:spcAft>
            </a:pPr>
            <a:r>
              <a:rPr lang="en-US" dirty="0">
                <a:cs typeface="Arial"/>
              </a:rPr>
              <a:t>Entering into the Compact would not dilute any of the requirements that Massachusetts has for physicians licensed in Massachusetts. All state laws and regulations would have to be followed by any physician licensed here regardless of which path they took to attain that license.</a:t>
            </a:r>
          </a:p>
        </p:txBody>
      </p:sp>
      <p:sp>
        <p:nvSpPr>
          <p:cNvPr id="3" name="Slide Number Placeholder 2">
            <a:extLst>
              <a:ext uri="{FF2B5EF4-FFF2-40B4-BE49-F238E27FC236}">
                <a16:creationId xmlns:a16="http://schemas.microsoft.com/office/drawing/2014/main" id="{256B0C38-8EB2-9089-998B-D392A96EACFB}"/>
              </a:ext>
            </a:extLst>
          </p:cNvPr>
          <p:cNvSpPr>
            <a:spLocks noGrp="1"/>
          </p:cNvSpPr>
          <p:nvPr>
            <p:ph type="sldNum" sz="quarter" idx="10"/>
          </p:nvPr>
        </p:nvSpPr>
        <p:spPr/>
        <p:txBody>
          <a:bodyPr/>
          <a:lstStyle/>
          <a:p>
            <a:fld id="{BF6D1FA8-32CC-4431-8357-5DE9DEF9C030}" type="slidenum">
              <a:rPr lang="en-US" smtClean="0"/>
              <a:t>18</a:t>
            </a:fld>
            <a:endParaRPr lang="en-US"/>
          </a:p>
        </p:txBody>
      </p:sp>
    </p:spTree>
    <p:extLst>
      <p:ext uri="{BB962C8B-B14F-4D97-AF65-F5344CB8AC3E}">
        <p14:creationId xmlns:p14="http://schemas.microsoft.com/office/powerpoint/2010/main" val="845595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A9A23-CAE7-18A9-0CD7-0CF25414AC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DEC79A-57DB-4F89-5EEC-3D4259EB61BD}"/>
              </a:ext>
            </a:extLst>
          </p:cNvPr>
          <p:cNvSpPr>
            <a:spLocks noGrp="1"/>
          </p:cNvSpPr>
          <p:nvPr>
            <p:ph type="title"/>
          </p:nvPr>
        </p:nvSpPr>
        <p:spPr>
          <a:xfrm>
            <a:off x="542036" y="172212"/>
            <a:ext cx="10602418" cy="731520"/>
          </a:xfrm>
        </p:spPr>
        <p:txBody>
          <a:bodyPr anchor="ctr"/>
          <a:lstStyle/>
          <a:p>
            <a:r>
              <a:rPr lang="en-US" dirty="0">
                <a:cs typeface="Arial"/>
              </a:rPr>
              <a:t>Task Force’s Overall Findings and Recommendation</a:t>
            </a:r>
            <a:r>
              <a:rPr lang="en-US" dirty="0">
                <a:solidFill>
                  <a:schemeClr val="bg1"/>
                </a:solidFill>
                <a:cs typeface="Arial"/>
              </a:rPr>
              <a:t>s (2 of 4)</a:t>
            </a:r>
            <a:endParaRPr lang="en-US" dirty="0">
              <a:solidFill>
                <a:schemeClr val="bg1"/>
              </a:solidFill>
            </a:endParaRPr>
          </a:p>
        </p:txBody>
      </p:sp>
      <p:sp>
        <p:nvSpPr>
          <p:cNvPr id="6" name="Content Placeholder 2">
            <a:extLst>
              <a:ext uri="{FF2B5EF4-FFF2-40B4-BE49-F238E27FC236}">
                <a16:creationId xmlns:a16="http://schemas.microsoft.com/office/drawing/2014/main" id="{1A6BB9D9-A464-E6FF-CDBF-3A8ABE0E1556}"/>
              </a:ext>
            </a:extLst>
          </p:cNvPr>
          <p:cNvSpPr>
            <a:spLocks noGrp="1"/>
          </p:cNvSpPr>
          <p:nvPr/>
        </p:nvSpPr>
        <p:spPr>
          <a:xfrm>
            <a:off x="542036" y="1298888"/>
            <a:ext cx="11129264" cy="1777410"/>
          </a:xfrm>
          <a:prstGeom prst="rect">
            <a:avLst/>
          </a:prstGeom>
        </p:spPr>
        <p:txBody>
          <a:bodyPr vert="horz" wrap="square" lIns="0" tIns="0" rIns="0" bIns="0" rtlCol="0" anchor="t">
            <a:spAutoFit/>
          </a:bodyPr>
          <a:lstStyle>
            <a:lvl1pPr marL="228600" indent="-228600" algn="l" defTabSz="914400" rtl="0" eaLnBrk="1" latinLnBrk="0" hangingPunct="1">
              <a:lnSpc>
                <a:spcPct val="100000"/>
              </a:lnSpc>
              <a:spcBef>
                <a:spcPts val="30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Arial" panose="020B0604020202020204" pitchFamily="34" charset="0"/>
              </a:defRPr>
            </a:lvl1pPr>
            <a:lvl2pPr marL="457200" indent="-225425"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2pPr>
            <a:lvl3pPr marL="685800" indent="-214313"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300"/>
              </a:spcAft>
              <a:buClr>
                <a:schemeClr val="accent1"/>
              </a:buClr>
              <a:buSzPct val="110000"/>
              <a:buFont typeface="Wingdings" panose="05000000000000000000" pitchFamily="2" charset="2"/>
              <a:buChar char="§"/>
              <a:defRPr lang="en-US" sz="1800" kern="1200" dirty="0">
                <a:solidFill>
                  <a:schemeClr val="tx1"/>
                </a:solidFill>
                <a:latin typeface="+mn-lt"/>
                <a:ea typeface="+mn-ea"/>
                <a:cs typeface="+mn-cs"/>
              </a:defRPr>
            </a:lvl5pPr>
            <a:lvl6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6pPr>
            <a:lvl7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7pPr>
            <a:lvl8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8pPr>
            <a:lvl9pPr marL="1085850" indent="-171450" algn="l" defTabSz="914400" rtl="0" eaLnBrk="1" latinLnBrk="0" hangingPunct="1">
              <a:lnSpc>
                <a:spcPct val="100000"/>
              </a:lnSpc>
              <a:spcBef>
                <a:spcPts val="0"/>
              </a:spcBef>
              <a:spcAft>
                <a:spcPts val="300"/>
              </a:spcAft>
              <a:buSzPct val="100000"/>
              <a:buFont typeface="Arial" panose="020B0604020202020204" pitchFamily="34" charset="0"/>
              <a:buChar char="▫"/>
              <a:defRPr sz="1600" kern="1200">
                <a:solidFill>
                  <a:schemeClr val="tx1"/>
                </a:solidFill>
                <a:latin typeface="+mn-lt"/>
                <a:ea typeface="+mn-ea"/>
                <a:cs typeface="Arial" panose="020B0604020202020204" pitchFamily="34" charset="0"/>
              </a:defRPr>
            </a:lvl9pPr>
          </a:lstStyle>
          <a:p>
            <a:pPr marL="285750" indent="-285750">
              <a:spcAft>
                <a:spcPts val="600"/>
              </a:spcAft>
            </a:pPr>
            <a:r>
              <a:rPr lang="en-US" dirty="0">
                <a:cs typeface="Arial"/>
              </a:rPr>
              <a:t>As outlined earlier, utilization of the IMLC pathway poses some specific risks for physicians, in light of the potential for mandatory disciplinary action based on another state’s actions. Given the current political climate on gender-affirming care and reproductive health care, this was of particularly concern for the Task Force.</a:t>
            </a:r>
          </a:p>
          <a:p>
            <a:pPr marL="285750" indent="-285750">
              <a:spcAft>
                <a:spcPts val="600"/>
              </a:spcAft>
            </a:pPr>
            <a:r>
              <a:rPr lang="en-US" dirty="0">
                <a:cs typeface="Arial"/>
              </a:rPr>
              <a:t>There were also concerns expressed that the imposition of disciplinary actions based on another state’s decision starts to blur the lines vis-à-vis standards of care being set at the state level.</a:t>
            </a:r>
          </a:p>
        </p:txBody>
      </p:sp>
      <p:sp>
        <p:nvSpPr>
          <p:cNvPr id="3" name="Slide Number Placeholder 2">
            <a:extLst>
              <a:ext uri="{FF2B5EF4-FFF2-40B4-BE49-F238E27FC236}">
                <a16:creationId xmlns:a16="http://schemas.microsoft.com/office/drawing/2014/main" id="{149AF812-7A5C-2CDE-DBEE-0FC51A0A46B0}"/>
              </a:ext>
            </a:extLst>
          </p:cNvPr>
          <p:cNvSpPr>
            <a:spLocks noGrp="1"/>
          </p:cNvSpPr>
          <p:nvPr>
            <p:ph type="sldNum" sz="quarter" idx="10"/>
          </p:nvPr>
        </p:nvSpPr>
        <p:spPr/>
        <p:txBody>
          <a:bodyPr/>
          <a:lstStyle/>
          <a:p>
            <a:fld id="{BF6D1FA8-32CC-4431-8357-5DE9DEF9C030}" type="slidenum">
              <a:rPr lang="en-US" smtClean="0"/>
              <a:t>19</a:t>
            </a:fld>
            <a:endParaRPr lang="en-US"/>
          </a:p>
        </p:txBody>
      </p:sp>
    </p:spTree>
    <p:extLst>
      <p:ext uri="{BB962C8B-B14F-4D97-AF65-F5344CB8AC3E}">
        <p14:creationId xmlns:p14="http://schemas.microsoft.com/office/powerpoint/2010/main" val="3504108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CB120-A8B9-9737-0A74-7297470D7C6E}"/>
              </a:ext>
            </a:extLst>
          </p:cNvPr>
          <p:cNvSpPr>
            <a:spLocks noGrp="1"/>
          </p:cNvSpPr>
          <p:nvPr>
            <p:ph type="title"/>
          </p:nvPr>
        </p:nvSpPr>
        <p:spPr/>
        <p:txBody>
          <a:bodyPr anchor="ctr"/>
          <a:lstStyle/>
          <a:p>
            <a:r>
              <a:rPr lang="en-US">
                <a:cs typeface="Arial"/>
              </a:rPr>
              <a:t>Table of Contents</a:t>
            </a:r>
            <a:endParaRPr lang="en-US"/>
          </a:p>
        </p:txBody>
      </p:sp>
      <p:sp>
        <p:nvSpPr>
          <p:cNvPr id="3" name="Content Placeholder 2">
            <a:extLst>
              <a:ext uri="{FF2B5EF4-FFF2-40B4-BE49-F238E27FC236}">
                <a16:creationId xmlns:a16="http://schemas.microsoft.com/office/drawing/2014/main" id="{EC716CDD-B139-CB80-A3C3-4716ECAE7063}"/>
              </a:ext>
            </a:extLst>
          </p:cNvPr>
          <p:cNvSpPr>
            <a:spLocks noGrp="1"/>
          </p:cNvSpPr>
          <p:nvPr>
            <p:ph idx="1"/>
          </p:nvPr>
        </p:nvSpPr>
        <p:spPr>
          <a:xfrm>
            <a:off x="838200" y="1177587"/>
            <a:ext cx="10515600" cy="5278368"/>
          </a:xfrm>
        </p:spPr>
        <p:txBody>
          <a:bodyPr vert="horz" wrap="square" lIns="0" tIns="0" rIns="0" bIns="0" rtlCol="0" anchor="t">
            <a:spAutoFit/>
          </a:bodyPr>
          <a:lstStyle/>
          <a:p>
            <a:pPr marL="0" indent="0">
              <a:buNone/>
            </a:pPr>
            <a:r>
              <a:rPr lang="en-US" sz="1600" b="1">
                <a:cs typeface="Arial"/>
              </a:rPr>
              <a:t>1. Overview</a:t>
            </a:r>
            <a:endParaRPr lang="en-US" sz="1600" b="1">
              <a:solidFill>
                <a:srgbClr val="FF0000"/>
              </a:solidFill>
            </a:endParaRPr>
          </a:p>
          <a:p>
            <a:pPr marL="0" indent="0">
              <a:buNone/>
            </a:pPr>
            <a:r>
              <a:rPr lang="en-US" sz="1600" b="1">
                <a:ea typeface="+mn-lt"/>
                <a:cs typeface="+mn-lt"/>
              </a:rPr>
              <a:t>2. Key Definitions</a:t>
            </a:r>
          </a:p>
          <a:p>
            <a:pPr marL="0" indent="0">
              <a:buNone/>
            </a:pPr>
            <a:r>
              <a:rPr lang="en-US" sz="1600" b="1">
                <a:ea typeface="+mn-lt"/>
                <a:cs typeface="+mn-lt"/>
              </a:rPr>
              <a:t>3. Focus of the Task Force’s Work</a:t>
            </a:r>
          </a:p>
          <a:p>
            <a:pPr marL="0" indent="0">
              <a:buNone/>
            </a:pPr>
            <a:r>
              <a:rPr lang="en-US" sz="1600" b="1">
                <a:ea typeface="+mn-lt"/>
                <a:cs typeface="+mn-lt"/>
              </a:rPr>
              <a:t>4. Models Considered</a:t>
            </a:r>
            <a:endParaRPr lang="en-US" sz="1600" b="1" strike="sngStrike">
              <a:ea typeface="+mn-lt"/>
              <a:cs typeface="+mn-lt"/>
            </a:endParaRPr>
          </a:p>
          <a:p>
            <a:pPr marL="685800" lvl="1" indent="-342900">
              <a:buFont typeface="Courier New" panose="02070309020205020404" pitchFamily="49" charset="0"/>
              <a:buChar char="o"/>
            </a:pPr>
            <a:r>
              <a:rPr lang="en-US" sz="1600">
                <a:ea typeface="+mn-lt"/>
                <a:cs typeface="+mn-lt"/>
              </a:rPr>
              <a:t>Interstate Medical Licensure Compact</a:t>
            </a:r>
          </a:p>
          <a:p>
            <a:pPr marL="1087438" lvl="2" indent="-288925">
              <a:buFont typeface="Arial" panose="020B0604020202020204" pitchFamily="34" charset="0"/>
              <a:buChar char="•"/>
            </a:pPr>
            <a:r>
              <a:rPr lang="en-US" sz="1600">
                <a:ea typeface="+mn-lt"/>
                <a:cs typeface="+mn-lt"/>
              </a:rPr>
              <a:t>Overview</a:t>
            </a:r>
          </a:p>
          <a:p>
            <a:pPr marL="1087438" lvl="2" indent="-288925">
              <a:buFont typeface="Arial" panose="020B0604020202020204" pitchFamily="34" charset="0"/>
              <a:buChar char="•"/>
            </a:pPr>
            <a:r>
              <a:rPr lang="en-US" sz="1600">
                <a:ea typeface="+mn-lt"/>
                <a:cs typeface="+mn-lt"/>
              </a:rPr>
              <a:t>Advantages &amp; Concerns</a:t>
            </a:r>
            <a:endParaRPr lang="en-US" sz="1600">
              <a:ea typeface="+mn-lt"/>
              <a:cs typeface="Arial" panose="020B0604020202020204" pitchFamily="34" charset="0"/>
            </a:endParaRPr>
          </a:p>
          <a:p>
            <a:pPr marL="685800" lvl="1" indent="-342900">
              <a:buFont typeface="Courier New" panose="02070309020205020404" pitchFamily="49" charset="0"/>
              <a:buChar char="o"/>
            </a:pPr>
            <a:r>
              <a:rPr lang="en-US" sz="1600">
                <a:ea typeface="+mn-lt"/>
                <a:cs typeface="+mn-lt"/>
              </a:rPr>
              <a:t>Other Models</a:t>
            </a:r>
          </a:p>
          <a:p>
            <a:pPr marL="1087438" lvl="2" indent="-288925">
              <a:buFont typeface="Arial" panose="020B0604020202020204" pitchFamily="34" charset="0"/>
              <a:buChar char="•"/>
            </a:pPr>
            <a:r>
              <a:rPr lang="en-US" sz="1600">
                <a:ea typeface="+mn-lt"/>
                <a:cs typeface="+mn-lt"/>
              </a:rPr>
              <a:t>Exemptions to Licensing</a:t>
            </a:r>
          </a:p>
          <a:p>
            <a:pPr marL="1087438" lvl="2" indent="-288925">
              <a:buFont typeface="Arial" panose="020B0604020202020204" pitchFamily="34" charset="0"/>
              <a:buChar char="•"/>
            </a:pPr>
            <a:r>
              <a:rPr lang="en-US" sz="1600">
                <a:ea typeface="+mn-lt"/>
                <a:cs typeface="+mn-lt"/>
              </a:rPr>
              <a:t>Telehealth Registries</a:t>
            </a:r>
          </a:p>
          <a:p>
            <a:pPr marL="1087438" lvl="2" indent="-288925">
              <a:buFont typeface="Arial" panose="020B0604020202020204" pitchFamily="34" charset="0"/>
              <a:buChar char="•"/>
            </a:pPr>
            <a:r>
              <a:rPr lang="en-US" sz="1600">
                <a:ea typeface="+mn-lt"/>
                <a:cs typeface="+mn-lt"/>
              </a:rPr>
              <a:t>Regional Agreements</a:t>
            </a:r>
          </a:p>
          <a:p>
            <a:pPr marL="0" indent="0">
              <a:buNone/>
            </a:pPr>
            <a:r>
              <a:rPr lang="en-US" sz="1600" b="1">
                <a:ea typeface="+mn-lt"/>
                <a:cs typeface="+mn-lt"/>
              </a:rPr>
              <a:t>5. Overall Findings and Recommendations </a:t>
            </a:r>
            <a:endParaRPr lang="en-US" sz="1600" b="1">
              <a:ea typeface="+mn-lt"/>
            </a:endParaRPr>
          </a:p>
          <a:p>
            <a:pPr marL="0" indent="0">
              <a:buNone/>
            </a:pPr>
            <a:r>
              <a:rPr lang="en-US" sz="1600" b="1">
                <a:ea typeface="+mn-lt"/>
                <a:cs typeface="+mn-lt"/>
              </a:rPr>
              <a:t>6. Appendices</a:t>
            </a:r>
          </a:p>
          <a:p>
            <a:pPr marL="685800" lvl="1" indent="-342900">
              <a:buFont typeface="Courier New" panose="02070309020205020404" pitchFamily="49" charset="0"/>
              <a:buChar char="o"/>
            </a:pPr>
            <a:r>
              <a:rPr lang="en-US" sz="1600">
                <a:cs typeface="Arial"/>
              </a:rPr>
              <a:t>Appendix A – Legislative Mandate</a:t>
            </a:r>
            <a:endParaRPr lang="en-US" sz="1600"/>
          </a:p>
          <a:p>
            <a:pPr marL="685800" lvl="1" indent="-342900">
              <a:buFont typeface="Courier New" panose="02070309020205020404" pitchFamily="49" charset="0"/>
              <a:buChar char="o"/>
            </a:pPr>
            <a:r>
              <a:rPr lang="en-US" sz="1600">
                <a:cs typeface="Arial"/>
              </a:rPr>
              <a:t>Appendix B – Task Force Members</a:t>
            </a:r>
            <a:endParaRPr lang="en-US" sz="1600">
              <a:solidFill>
                <a:srgbClr val="FF0000"/>
              </a:solidFill>
            </a:endParaRPr>
          </a:p>
          <a:p>
            <a:pPr marL="685800" lvl="1" indent="-342900">
              <a:buFont typeface="Courier New" panose="02070309020205020404" pitchFamily="49" charset="0"/>
              <a:buChar char="o"/>
            </a:pPr>
            <a:r>
              <a:rPr lang="en-US" sz="1600">
                <a:cs typeface="Arial"/>
              </a:rPr>
              <a:t>Appendix C – Summary of Meetings</a:t>
            </a:r>
          </a:p>
          <a:p>
            <a:pPr marL="685800" lvl="1" indent="-342900">
              <a:buFont typeface="Courier New" panose="02070309020205020404" pitchFamily="49" charset="0"/>
              <a:buChar char="o"/>
            </a:pPr>
            <a:r>
              <a:rPr lang="en-US" sz="1600">
                <a:cs typeface="Arial"/>
              </a:rPr>
              <a:t>Appendix D – Interstate Medical Licensure Compact Member States</a:t>
            </a:r>
          </a:p>
          <a:p>
            <a:pPr marL="685800" lvl="1" indent="-342900">
              <a:buFont typeface="Courier New" panose="02070309020205020404" pitchFamily="49" charset="0"/>
              <a:buChar char="o"/>
            </a:pPr>
            <a:r>
              <a:rPr lang="en-US" sz="1600">
                <a:cs typeface="Arial"/>
              </a:rPr>
              <a:t>Appendix E – Telehealth Patient Scenario Chart</a:t>
            </a:r>
          </a:p>
        </p:txBody>
      </p:sp>
      <p:sp>
        <p:nvSpPr>
          <p:cNvPr id="4" name="Slide Number Placeholder 3">
            <a:extLst>
              <a:ext uri="{FF2B5EF4-FFF2-40B4-BE49-F238E27FC236}">
                <a16:creationId xmlns:a16="http://schemas.microsoft.com/office/drawing/2014/main" id="{9D244AC0-4F9E-F34C-FC5C-558881B60EB9}"/>
              </a:ext>
            </a:extLst>
          </p:cNvPr>
          <p:cNvSpPr>
            <a:spLocks noGrp="1"/>
          </p:cNvSpPr>
          <p:nvPr>
            <p:ph type="sldNum" sz="quarter" idx="10"/>
          </p:nvPr>
        </p:nvSpPr>
        <p:spPr/>
        <p:txBody>
          <a:bodyPr/>
          <a:lstStyle/>
          <a:p>
            <a:fld id="{BF6D1FA8-32CC-4431-8357-5DE9DEF9C030}" type="slidenum">
              <a:rPr lang="en-US" smtClean="0"/>
              <a:t>2</a:t>
            </a:fld>
            <a:endParaRPr lang="en-US"/>
          </a:p>
        </p:txBody>
      </p:sp>
    </p:spTree>
    <p:extLst>
      <p:ext uri="{BB962C8B-B14F-4D97-AF65-F5344CB8AC3E}">
        <p14:creationId xmlns:p14="http://schemas.microsoft.com/office/powerpoint/2010/main" val="740149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CC99E9-BEBC-B629-6E64-43CF421150A1}"/>
              </a:ext>
            </a:extLst>
          </p:cNvPr>
          <p:cNvSpPr>
            <a:spLocks noGrp="1"/>
          </p:cNvSpPr>
          <p:nvPr>
            <p:ph idx="1"/>
          </p:nvPr>
        </p:nvSpPr>
        <p:spPr>
          <a:xfrm>
            <a:off x="457199" y="1230462"/>
            <a:ext cx="11217349" cy="4970591"/>
          </a:xfrm>
        </p:spPr>
        <p:txBody>
          <a:bodyPr vert="horz" wrap="square" lIns="0" tIns="0" rIns="0" bIns="0" rtlCol="0" anchor="t">
            <a:spAutoFit/>
          </a:bodyPr>
          <a:lstStyle/>
          <a:p>
            <a:pPr marL="0" indent="0">
              <a:spcAft>
                <a:spcPts val="600"/>
              </a:spcAft>
              <a:buNone/>
            </a:pPr>
            <a:r>
              <a:rPr lang="en-US" b="1" u="sng" dirty="0">
                <a:cs typeface="Arial"/>
              </a:rPr>
              <a:t>Recommendations</a:t>
            </a:r>
          </a:p>
          <a:p>
            <a:pPr marL="285750" indent="-285750">
              <a:spcAft>
                <a:spcPts val="600"/>
              </a:spcAft>
            </a:pPr>
            <a:r>
              <a:rPr lang="en-US" dirty="0">
                <a:cs typeface="Arial"/>
              </a:rPr>
              <a:t>While some Task Force members concluded that the risks (current and unknown future risks) were too significant to recommend that Massachusetts join the IMLC, others felt comfortable that the risk of joining the Compact could be somewhat mitigated with the following actions and would recommend that those actions be taken if the Legislature chooses to move forward:</a:t>
            </a:r>
          </a:p>
          <a:p>
            <a:pPr marL="630237" lvl="1" indent="-342900">
              <a:spcAft>
                <a:spcPts val="600"/>
              </a:spcAft>
              <a:buClr>
                <a:schemeClr val="tx1"/>
              </a:buClr>
              <a:buSzPct val="100000"/>
              <a:buFont typeface="+mj-lt"/>
              <a:buAutoNum type="alphaLcParenR"/>
            </a:pPr>
            <a:r>
              <a:rPr lang="en-US" dirty="0">
                <a:cs typeface="Arial"/>
              </a:rPr>
              <a:t>Ensure that physicians are educated that even if Massachusetts joins the Compact, it is up to individual physicians whether to apply for licensure in another state through the traditional pathway or the Compact pathway</a:t>
            </a:r>
          </a:p>
          <a:p>
            <a:pPr marL="630237" lvl="1" indent="-342900">
              <a:spcAft>
                <a:spcPts val="600"/>
              </a:spcAft>
              <a:buClr>
                <a:schemeClr val="tx1"/>
              </a:buClr>
              <a:buSzPct val="100000"/>
              <a:buFont typeface="+mj-lt"/>
              <a:buAutoNum type="alphaLcParenR"/>
            </a:pPr>
            <a:r>
              <a:rPr lang="en-US" dirty="0">
                <a:cs typeface="Arial"/>
              </a:rPr>
              <a:t>Ensure that physicians are educated about the potential disciplinary risks of pursuing licenses through the Compact pathway. </a:t>
            </a:r>
          </a:p>
          <a:p>
            <a:pPr marL="630237" lvl="1" indent="-342900">
              <a:spcAft>
                <a:spcPts val="600"/>
              </a:spcAft>
              <a:buClr>
                <a:schemeClr val="tx1"/>
              </a:buClr>
              <a:buSzPct val="100000"/>
              <a:buFont typeface="+mj-lt"/>
              <a:buAutoNum type="alphaLcParenR"/>
            </a:pPr>
            <a:r>
              <a:rPr lang="en-US" dirty="0">
                <a:cs typeface="Arial"/>
              </a:rPr>
              <a:t>Include additional statutory language that clarifies that the IMLC does not impact licenses obtained through the traditional pathway</a:t>
            </a:r>
          </a:p>
          <a:p>
            <a:pPr marL="630237" lvl="1" indent="-342900">
              <a:spcAft>
                <a:spcPts val="600"/>
              </a:spcAft>
              <a:buClr>
                <a:schemeClr val="tx1"/>
              </a:buClr>
              <a:buSzPct val="100000"/>
              <a:buFont typeface="+mj-lt"/>
              <a:buAutoNum type="alphaLcParenR"/>
            </a:pPr>
            <a:r>
              <a:rPr lang="en-US" dirty="0">
                <a:cs typeface="Arial"/>
              </a:rPr>
              <a:t>Include additional statutory language clarifying the IMLC does not supersede existing Massachusetts shield laws.</a:t>
            </a:r>
          </a:p>
          <a:p>
            <a:pPr marL="401637" indent="-342900">
              <a:spcAft>
                <a:spcPts val="600"/>
              </a:spcAft>
              <a:buClr>
                <a:schemeClr val="tx1"/>
              </a:buClr>
              <a:buSzPct val="100000"/>
            </a:pPr>
            <a:r>
              <a:rPr lang="en-US" dirty="0">
                <a:cs typeface="Arial"/>
              </a:rPr>
              <a:t>The Task Force believes that should the IMLC revise its approach to disciplinary actions, the Task Force would recommend Massachusetts again consider entering into the Compact.</a:t>
            </a:r>
          </a:p>
        </p:txBody>
      </p:sp>
      <p:sp>
        <p:nvSpPr>
          <p:cNvPr id="5" name="Title 1">
            <a:extLst>
              <a:ext uri="{FF2B5EF4-FFF2-40B4-BE49-F238E27FC236}">
                <a16:creationId xmlns:a16="http://schemas.microsoft.com/office/drawing/2014/main" id="{7DF66802-BA90-2B75-4C62-1D483BB4D76D}"/>
              </a:ext>
            </a:extLst>
          </p:cNvPr>
          <p:cNvSpPr txBox="1">
            <a:spLocks/>
          </p:cNvSpPr>
          <p:nvPr/>
        </p:nvSpPr>
        <p:spPr>
          <a:xfrm>
            <a:off x="542586" y="171706"/>
            <a:ext cx="10602418" cy="731520"/>
          </a:xfrm>
          <a:prstGeom prst="rect">
            <a:avLst/>
          </a:prstGeom>
        </p:spPr>
        <p:txBody>
          <a:bodyPr vert="horz" wrap="square" lIns="0" tIns="0" rIns="0" bIns="0" rtlCol="0" anchor="ctr" anchorCtr="0">
            <a:noAutofit/>
          </a:bodyPr>
          <a:lst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a:lstStyle>
          <a:p>
            <a:r>
              <a:rPr lang="en-US" dirty="0">
                <a:cs typeface="Arial"/>
              </a:rPr>
              <a:t>Task Force’s Overall Findings and Recommendati</a:t>
            </a:r>
            <a:r>
              <a:rPr lang="en-US" dirty="0">
                <a:solidFill>
                  <a:schemeClr val="bg1"/>
                </a:solidFill>
                <a:cs typeface="Arial"/>
              </a:rPr>
              <a:t>ons (3 of 4)</a:t>
            </a:r>
            <a:endParaRPr lang="en-US" dirty="0">
              <a:solidFill>
                <a:schemeClr val="bg1"/>
              </a:solidFill>
            </a:endParaRPr>
          </a:p>
        </p:txBody>
      </p:sp>
      <p:sp>
        <p:nvSpPr>
          <p:cNvPr id="2" name="Slide Number Placeholder 1">
            <a:extLst>
              <a:ext uri="{FF2B5EF4-FFF2-40B4-BE49-F238E27FC236}">
                <a16:creationId xmlns:a16="http://schemas.microsoft.com/office/drawing/2014/main" id="{A715D498-88D9-2F90-C604-BFAA5A7DF2F9}"/>
              </a:ext>
            </a:extLst>
          </p:cNvPr>
          <p:cNvSpPr>
            <a:spLocks noGrp="1"/>
          </p:cNvSpPr>
          <p:nvPr>
            <p:ph type="sldNum" sz="quarter" idx="10"/>
          </p:nvPr>
        </p:nvSpPr>
        <p:spPr/>
        <p:txBody>
          <a:bodyPr/>
          <a:lstStyle/>
          <a:p>
            <a:fld id="{BF6D1FA8-32CC-4431-8357-5DE9DEF9C030}" type="slidenum">
              <a:rPr lang="en-US" smtClean="0"/>
              <a:t>20</a:t>
            </a:fld>
            <a:endParaRPr lang="en-US"/>
          </a:p>
        </p:txBody>
      </p:sp>
    </p:spTree>
    <p:extLst>
      <p:ext uri="{BB962C8B-B14F-4D97-AF65-F5344CB8AC3E}">
        <p14:creationId xmlns:p14="http://schemas.microsoft.com/office/powerpoint/2010/main" val="5670045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EF7134-E4EB-FC47-0533-A45F1266B34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D48506-7281-EDC4-A52B-ABD9C75B94A4}"/>
              </a:ext>
            </a:extLst>
          </p:cNvPr>
          <p:cNvSpPr>
            <a:spLocks noGrp="1"/>
          </p:cNvSpPr>
          <p:nvPr>
            <p:ph idx="1"/>
          </p:nvPr>
        </p:nvSpPr>
        <p:spPr>
          <a:xfrm>
            <a:off x="457199" y="1293962"/>
            <a:ext cx="11217349" cy="3554819"/>
          </a:xfrm>
        </p:spPr>
        <p:txBody>
          <a:bodyPr vert="horz" wrap="square" lIns="0" tIns="0" rIns="0" bIns="0" rtlCol="0" anchor="t">
            <a:spAutoFit/>
          </a:bodyPr>
          <a:lstStyle/>
          <a:p>
            <a:pPr marL="285750" indent="-285750">
              <a:spcAft>
                <a:spcPts val="600"/>
              </a:spcAft>
            </a:pPr>
            <a:r>
              <a:rPr lang="en-US" dirty="0">
                <a:cs typeface="Arial"/>
              </a:rPr>
              <a:t>Additionally, there was consensus that two of the other three models – specifically the telehealth exemptions to licensing and the regional agreement approaches – while more limited in scope than the IMLC, should be further explored and considered for adoption to facilitating use of telehealth across state lines. (The third option – telehealth registries – does not appear to be well-utilized in most states, but could warrant further exploration.)</a:t>
            </a:r>
          </a:p>
          <a:p>
            <a:pPr marL="285750" indent="-285750">
              <a:spcAft>
                <a:spcPts val="600"/>
              </a:spcAft>
            </a:pPr>
            <a:r>
              <a:rPr lang="en-US" dirty="0">
                <a:cs typeface="Arial"/>
              </a:rPr>
              <a:t>While further discussion with other states and likely enactment of state legislation would be required, exploring these approaches could lead to improvements in continuity of care for patients and physicians. </a:t>
            </a:r>
            <a:endParaRPr lang="en-US" dirty="0">
              <a:solidFill>
                <a:srgbClr val="FF0000"/>
              </a:solidFill>
              <a:cs typeface="Arial"/>
            </a:endParaRPr>
          </a:p>
          <a:p>
            <a:pPr marL="285750" indent="-285750">
              <a:spcAft>
                <a:spcPts val="600"/>
              </a:spcAft>
            </a:pPr>
            <a:r>
              <a:rPr lang="en-US" dirty="0">
                <a:cs typeface="Arial"/>
              </a:rPr>
              <a:t>A number of topics were deemed out of scope for the Task Force but worth exploring in the future: payment parity for telehealth services; interstate licensing for non-physician providers (including what the implications are for other compacts and reciprocity licensing models); cost and timeframe of licensing across multiple states; differing states’ telehealth regulations; and continuing medical education (CME) burdens for multiple state licensing.</a:t>
            </a:r>
            <a:endParaRPr lang="en-US" dirty="0">
              <a:solidFill>
                <a:srgbClr val="FF0000"/>
              </a:solidFill>
              <a:cs typeface="Arial"/>
            </a:endParaRPr>
          </a:p>
        </p:txBody>
      </p:sp>
      <p:sp>
        <p:nvSpPr>
          <p:cNvPr id="5" name="Title 1">
            <a:extLst>
              <a:ext uri="{FF2B5EF4-FFF2-40B4-BE49-F238E27FC236}">
                <a16:creationId xmlns:a16="http://schemas.microsoft.com/office/drawing/2014/main" id="{8450133B-A924-BB9C-5636-DDE4F93AE9C5}"/>
              </a:ext>
            </a:extLst>
          </p:cNvPr>
          <p:cNvSpPr txBox="1">
            <a:spLocks/>
          </p:cNvSpPr>
          <p:nvPr/>
        </p:nvSpPr>
        <p:spPr>
          <a:xfrm>
            <a:off x="542586" y="171706"/>
            <a:ext cx="10602418" cy="731520"/>
          </a:xfrm>
          <a:prstGeom prst="rect">
            <a:avLst/>
          </a:prstGeom>
        </p:spPr>
        <p:txBody>
          <a:bodyPr vert="horz" wrap="square" lIns="0" tIns="0" rIns="0" bIns="0" rtlCol="0" anchor="ctr" anchorCtr="0">
            <a:noAutofit/>
          </a:bodyPr>
          <a:lstStyle>
            <a:lvl1pPr algn="l" defTabSz="914400" rtl="0" eaLnBrk="1" latinLnBrk="0" hangingPunct="1">
              <a:lnSpc>
                <a:spcPct val="100000"/>
              </a:lnSpc>
              <a:spcBef>
                <a:spcPct val="0"/>
              </a:spcBef>
              <a:buNone/>
              <a:defRPr lang="en-US" sz="2400" b="1" kern="1200" spc="0" baseline="0" dirty="0">
                <a:ln w="6350" cap="flat">
                  <a:noFill/>
                  <a:miter lim="800000"/>
                </a:ln>
                <a:solidFill>
                  <a:schemeClr val="bg2"/>
                </a:solidFill>
                <a:latin typeface="+mj-lt"/>
                <a:ea typeface="+mj-ea"/>
                <a:cs typeface="+mj-cs"/>
              </a:defRPr>
            </a:lvl1pPr>
          </a:lstStyle>
          <a:p>
            <a:r>
              <a:rPr lang="en-US" dirty="0">
                <a:cs typeface="Arial"/>
              </a:rPr>
              <a:t>Task Force’s Overall Findings and Recommendatio</a:t>
            </a:r>
            <a:r>
              <a:rPr lang="en-US" dirty="0">
                <a:solidFill>
                  <a:schemeClr val="bg1"/>
                </a:solidFill>
                <a:cs typeface="Arial"/>
              </a:rPr>
              <a:t>ns (4 of 4)</a:t>
            </a:r>
            <a:endParaRPr lang="en-US" dirty="0">
              <a:solidFill>
                <a:schemeClr val="bg1"/>
              </a:solidFill>
            </a:endParaRPr>
          </a:p>
        </p:txBody>
      </p:sp>
      <p:sp>
        <p:nvSpPr>
          <p:cNvPr id="2" name="Slide Number Placeholder 1">
            <a:extLst>
              <a:ext uri="{FF2B5EF4-FFF2-40B4-BE49-F238E27FC236}">
                <a16:creationId xmlns:a16="http://schemas.microsoft.com/office/drawing/2014/main" id="{24DFBF48-C583-D519-8876-334BB1589C69}"/>
              </a:ext>
            </a:extLst>
          </p:cNvPr>
          <p:cNvSpPr>
            <a:spLocks noGrp="1"/>
          </p:cNvSpPr>
          <p:nvPr>
            <p:ph type="sldNum" sz="quarter" idx="10"/>
          </p:nvPr>
        </p:nvSpPr>
        <p:spPr/>
        <p:txBody>
          <a:bodyPr/>
          <a:lstStyle/>
          <a:p>
            <a:fld id="{BF6D1FA8-32CC-4431-8357-5DE9DEF9C030}" type="slidenum">
              <a:rPr lang="en-US" smtClean="0"/>
              <a:t>21</a:t>
            </a:fld>
            <a:endParaRPr lang="en-US"/>
          </a:p>
        </p:txBody>
      </p:sp>
    </p:spTree>
    <p:extLst>
      <p:ext uri="{BB962C8B-B14F-4D97-AF65-F5344CB8AC3E}">
        <p14:creationId xmlns:p14="http://schemas.microsoft.com/office/powerpoint/2010/main" val="2806200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F9AB938-807E-363E-3320-AC715683DAC0}"/>
              </a:ext>
            </a:extLst>
          </p:cNvPr>
          <p:cNvSpPr>
            <a:spLocks noGrp="1"/>
          </p:cNvSpPr>
          <p:nvPr>
            <p:ph idx="1"/>
          </p:nvPr>
        </p:nvSpPr>
        <p:spPr>
          <a:xfrm>
            <a:off x="838200" y="3175189"/>
            <a:ext cx="10515600" cy="492443"/>
          </a:xfrm>
        </p:spPr>
        <p:txBody>
          <a:bodyPr vert="horz" wrap="square" lIns="0" tIns="0" rIns="0" bIns="0" rtlCol="0" anchor="ctr">
            <a:spAutoFit/>
          </a:bodyPr>
          <a:lstStyle/>
          <a:p>
            <a:pPr marL="0" indent="0" algn="ctr">
              <a:buNone/>
            </a:pPr>
            <a:r>
              <a:rPr lang="en-US" sz="3200" b="1">
                <a:cs typeface="Arial"/>
              </a:rPr>
              <a:t>Appendices </a:t>
            </a:r>
            <a:endParaRPr lang="en-US" sz="3200"/>
          </a:p>
        </p:txBody>
      </p:sp>
      <p:sp>
        <p:nvSpPr>
          <p:cNvPr id="2" name="Slide Number Placeholder 1">
            <a:extLst>
              <a:ext uri="{FF2B5EF4-FFF2-40B4-BE49-F238E27FC236}">
                <a16:creationId xmlns:a16="http://schemas.microsoft.com/office/drawing/2014/main" id="{F57C7D6E-7C31-8E51-70F2-03F3602A901F}"/>
              </a:ext>
            </a:extLst>
          </p:cNvPr>
          <p:cNvSpPr>
            <a:spLocks noGrp="1"/>
          </p:cNvSpPr>
          <p:nvPr>
            <p:ph type="sldNum" sz="quarter" idx="10"/>
          </p:nvPr>
        </p:nvSpPr>
        <p:spPr/>
        <p:txBody>
          <a:bodyPr/>
          <a:lstStyle/>
          <a:p>
            <a:fld id="{BF6D1FA8-32CC-4431-8357-5DE9DEF9C030}" type="slidenum">
              <a:rPr lang="en-US" smtClean="0"/>
              <a:t>22</a:t>
            </a:fld>
            <a:endParaRPr lang="en-US"/>
          </a:p>
        </p:txBody>
      </p:sp>
    </p:spTree>
    <p:extLst>
      <p:ext uri="{BB962C8B-B14F-4D97-AF65-F5344CB8AC3E}">
        <p14:creationId xmlns:p14="http://schemas.microsoft.com/office/powerpoint/2010/main" val="2648388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AF7EA-B633-2E1A-95A2-5C0252FF3AE5}"/>
              </a:ext>
            </a:extLst>
          </p:cNvPr>
          <p:cNvSpPr>
            <a:spLocks noGrp="1"/>
          </p:cNvSpPr>
          <p:nvPr>
            <p:ph type="title"/>
          </p:nvPr>
        </p:nvSpPr>
        <p:spPr/>
        <p:txBody>
          <a:bodyPr anchor="ctr"/>
          <a:lstStyle/>
          <a:p>
            <a:r>
              <a:rPr lang="en-US">
                <a:cs typeface="Arial"/>
              </a:rPr>
              <a:t>Appendix A – Legislative Mandate</a:t>
            </a:r>
            <a:endParaRPr lang="en-US"/>
          </a:p>
        </p:txBody>
      </p:sp>
      <p:sp>
        <p:nvSpPr>
          <p:cNvPr id="3" name="Content Placeholder 2">
            <a:extLst>
              <a:ext uri="{FF2B5EF4-FFF2-40B4-BE49-F238E27FC236}">
                <a16:creationId xmlns:a16="http://schemas.microsoft.com/office/drawing/2014/main" id="{5A87D7CC-CD11-18B7-6137-8975BFEDCB62}"/>
              </a:ext>
            </a:extLst>
          </p:cNvPr>
          <p:cNvSpPr>
            <a:spLocks noGrp="1"/>
          </p:cNvSpPr>
          <p:nvPr>
            <p:ph idx="1"/>
          </p:nvPr>
        </p:nvSpPr>
        <p:spPr>
          <a:xfrm>
            <a:off x="554736" y="1240488"/>
            <a:ext cx="11069574" cy="5201424"/>
          </a:xfrm>
        </p:spPr>
        <p:txBody>
          <a:bodyPr vert="horz" wrap="square" lIns="0" tIns="0" rIns="0" bIns="0" rtlCol="0" anchor="t">
            <a:spAutoFit/>
          </a:bodyPr>
          <a:lstStyle/>
          <a:p>
            <a:pPr>
              <a:buNone/>
            </a:pPr>
            <a:r>
              <a:rPr lang="en-US" sz="1050" b="1">
                <a:cs typeface="Arial"/>
              </a:rPr>
              <a:t>FY2026 Budget – Chapter 9, Section 109 of the Acts of 2025</a:t>
            </a:r>
            <a:endParaRPr lang="en-US"/>
          </a:p>
          <a:p>
            <a:pPr marL="0" indent="0">
              <a:buNone/>
            </a:pPr>
            <a:r>
              <a:rPr lang="en-US" sz="1050">
                <a:ea typeface="+mn-lt"/>
                <a:cs typeface="+mn-lt"/>
              </a:rPr>
              <a:t>a) The executive office of health and human services shall establish a task force to address barriers and impediments to the practice of telehealth across state lines. The task force shall consist of the following 9 members: the secretary of the executive office of health and human services or a designee, who shall serve as chair; the commissioner of the department of public health or a designee; the commissioner of the department of mental health or a designee; the executive director of the board of registration in medicine or a designee; the undersecretary of the office of consumer affairs and business regulation or a designee; a representative from the health policy commission; a representative from the Massachusetts Medical Society; a representative from the Massachusetts Health and Hospital Association; and a representative from the Massachusetts League of Community Health Centers.</a:t>
            </a:r>
            <a:endParaRPr lang="en-US" sz="1050"/>
          </a:p>
          <a:p>
            <a:pPr marL="0" indent="0">
              <a:buNone/>
            </a:pPr>
            <a:r>
              <a:rPr lang="en-US" sz="1050">
                <a:ea typeface="+mn-lt"/>
                <a:cs typeface="+mn-lt"/>
              </a:rPr>
              <a:t>b) The task force shall conduct an analysis and issue a report evaluating the commonwealth's options to facilitate appropriate interstate medical practice and the practice of telemedicine, including, but not limited to, consideration of the recommendations from the Federation of State Medical Boards Workgroup on telemedicine, the Telehealth Act developed by the Uniform Law Commission, model legislation developed by the American Medical Association, the interstate medical licensure compact and other licensure reciprocity agreements. </a:t>
            </a:r>
            <a:endParaRPr lang="en-US" sz="1050">
              <a:ea typeface="+mn-lt"/>
            </a:endParaRPr>
          </a:p>
          <a:p>
            <a:pPr marL="0" indent="0">
              <a:buNone/>
            </a:pPr>
            <a:r>
              <a:rPr lang="en-US" sz="1050">
                <a:ea typeface="+mn-lt"/>
                <a:cs typeface="+mn-lt"/>
              </a:rPr>
              <a:t>The analysis and report shall include, but shall not be limited to:</a:t>
            </a:r>
            <a:endParaRPr lang="en-US" sz="1050"/>
          </a:p>
          <a:p>
            <a:pPr marL="285750" indent="-285750">
              <a:buClr>
                <a:schemeClr val="tx1"/>
              </a:buClr>
              <a:buFont typeface="+mj-lt"/>
              <a:buAutoNum type="romanLcPeriod"/>
            </a:pPr>
            <a:r>
              <a:rPr lang="en-US" sz="1050">
                <a:ea typeface="+mn-lt"/>
                <a:cs typeface="+mn-lt"/>
              </a:rPr>
              <a:t>analysis of physician job vacancies in the commonwealth broken down by practice specialization and projected vacancies based on the demographics of the commonwealth's physician workforce and medical school graduate retention rates;</a:t>
            </a:r>
            <a:endParaRPr lang="en-US" sz="1050"/>
          </a:p>
          <a:p>
            <a:pPr marL="285750" indent="-285750">
              <a:buClr>
                <a:schemeClr val="tx1"/>
              </a:buClr>
              <a:buFont typeface="+mj-lt"/>
              <a:buAutoNum type="romanLcPeriod"/>
            </a:pPr>
            <a:r>
              <a:rPr lang="en-US" sz="1050">
                <a:ea typeface="+mn-lt"/>
                <a:cs typeface="+mn-lt"/>
              </a:rPr>
              <a:t>analysis of other states' entry into the interstate medical licensure compact and any impact on quality of care resulting from entry;</a:t>
            </a:r>
            <a:endParaRPr lang="en-US" sz="1050"/>
          </a:p>
          <a:p>
            <a:pPr marL="285750" indent="-285750">
              <a:buClr>
                <a:schemeClr val="tx1"/>
              </a:buClr>
              <a:buFont typeface="+mj-lt"/>
              <a:buAutoNum type="romanLcPeriod"/>
            </a:pPr>
            <a:r>
              <a:rPr lang="en-US" sz="1050">
                <a:ea typeface="+mn-lt"/>
                <a:cs typeface="+mn-lt"/>
              </a:rPr>
              <a:t>analysis of the ability of physicians to provide follow-up care across state lines, including via telehealth;</a:t>
            </a:r>
            <a:endParaRPr lang="en-US" sz="1050"/>
          </a:p>
          <a:p>
            <a:pPr marL="285750" indent="-285750">
              <a:buClr>
                <a:schemeClr val="tx1"/>
              </a:buClr>
              <a:buFont typeface="+mj-lt"/>
              <a:buAutoNum type="romanLcPeriod"/>
            </a:pPr>
            <a:r>
              <a:rPr lang="en-US" sz="1050">
                <a:ea typeface="+mn-lt"/>
                <a:cs typeface="+mn-lt"/>
              </a:rPr>
              <a:t>analysis of registration models for providers who may provide care for patients via telehealth with the provider located in one state and the patient located in another state; provided, that said analysis shall include delineation of provider responsibilities for registration and reporting to state professional licensure boards;</a:t>
            </a:r>
            <a:endParaRPr lang="en-US" sz="1050"/>
          </a:p>
          <a:p>
            <a:pPr marL="285750" indent="-285750">
              <a:buClrTx/>
              <a:buFont typeface="+mj-lt"/>
              <a:buAutoNum type="romanLcPeriod"/>
            </a:pPr>
            <a:r>
              <a:rPr lang="en-US" sz="1050">
                <a:ea typeface="+mn-lt"/>
                <a:cs typeface="+mn-lt"/>
              </a:rPr>
              <a:t>analysis of impacts to health care quality, cost and access resulting from other states' entry into a medical licensure compact and anticipated impacts to health care quality, cost and access associated with entry into an interstate medical licensure compact;</a:t>
            </a:r>
            <a:endParaRPr lang="en-US" sz="1050"/>
          </a:p>
          <a:p>
            <a:pPr marL="285750" indent="-285750">
              <a:buClrTx/>
              <a:buFont typeface="+mj-lt"/>
              <a:buAutoNum type="romanLcPeriod"/>
            </a:pPr>
            <a:r>
              <a:rPr lang="en-US" sz="1050">
                <a:ea typeface="+mn-lt"/>
                <a:cs typeface="+mn-lt"/>
              </a:rPr>
              <a:t>evaluations of barriers and solutions regarding prescribing across state lines;</a:t>
            </a:r>
            <a:endParaRPr lang="en-US" sz="1050"/>
          </a:p>
          <a:p>
            <a:pPr marL="285750" indent="-285750">
              <a:buClrTx/>
              <a:buFont typeface="+mj-lt"/>
              <a:buAutoNum type="romanLcPeriod"/>
            </a:pPr>
            <a:r>
              <a:rPr lang="en-US" sz="1050">
                <a:ea typeface="+mn-lt"/>
                <a:cs typeface="+mn-lt"/>
              </a:rPr>
              <a:t>evaluations of the feasibility of a regional reciprocity agreement allowing telemedicine across state lines both for existing patient provider relationships and the establishment of new relationships;</a:t>
            </a:r>
            <a:endParaRPr lang="en-US" sz="1050"/>
          </a:p>
          <a:p>
            <a:pPr marL="285750" indent="-285750">
              <a:buClrTx/>
              <a:buFont typeface="+mj-lt"/>
              <a:buAutoNum type="romanLcPeriod"/>
            </a:pPr>
            <a:r>
              <a:rPr lang="en-US" sz="1050">
                <a:ea typeface="+mn-lt"/>
                <a:cs typeface="+mn-lt"/>
              </a:rPr>
              <a:t>evaluations of the feasibility of the establishment of interstate proxy credentialing; and</a:t>
            </a:r>
            <a:endParaRPr lang="en-US" sz="1050"/>
          </a:p>
          <a:p>
            <a:pPr marL="285750" indent="-285750">
              <a:buClrTx/>
              <a:buFont typeface="+mj-lt"/>
              <a:buAutoNum type="romanLcPeriod"/>
            </a:pPr>
            <a:r>
              <a:rPr lang="en-US" sz="1050">
                <a:ea typeface="+mn-lt"/>
                <a:cs typeface="+mn-lt"/>
              </a:rPr>
              <a:t>recommendations to support the continuity of care for patients utilizing telehealth across state lines, including, but not limited to, recommendations to support the continuity of care for people aged 25 and under when providing telehealth across state lines.</a:t>
            </a:r>
            <a:endParaRPr lang="en-US" sz="1050"/>
          </a:p>
          <a:p>
            <a:pPr marL="0" indent="4763">
              <a:buNone/>
            </a:pPr>
            <a:r>
              <a:rPr lang="en-US" sz="1050">
                <a:ea typeface="+mn-lt"/>
                <a:cs typeface="+mn-lt"/>
              </a:rPr>
              <a:t>c) The task force shall submit its report, including any recommendations, to the clerks of the house of representatives and the senate and the joint committee on health care financing not later than July 1, 2026.</a:t>
            </a:r>
            <a:endParaRPr lang="en-US" sz="1050"/>
          </a:p>
        </p:txBody>
      </p:sp>
      <p:sp>
        <p:nvSpPr>
          <p:cNvPr id="4" name="Slide Number Placeholder 3">
            <a:extLst>
              <a:ext uri="{FF2B5EF4-FFF2-40B4-BE49-F238E27FC236}">
                <a16:creationId xmlns:a16="http://schemas.microsoft.com/office/drawing/2014/main" id="{074A3509-A245-FD16-23E7-125DD50261F2}"/>
              </a:ext>
            </a:extLst>
          </p:cNvPr>
          <p:cNvSpPr>
            <a:spLocks noGrp="1"/>
          </p:cNvSpPr>
          <p:nvPr>
            <p:ph type="sldNum" sz="quarter" idx="10"/>
          </p:nvPr>
        </p:nvSpPr>
        <p:spPr/>
        <p:txBody>
          <a:bodyPr/>
          <a:lstStyle/>
          <a:p>
            <a:fld id="{BF6D1FA8-32CC-4431-8357-5DE9DEF9C030}" type="slidenum">
              <a:rPr lang="en-US" smtClean="0"/>
              <a:t>23</a:t>
            </a:fld>
            <a:endParaRPr lang="en-US"/>
          </a:p>
        </p:txBody>
      </p:sp>
    </p:spTree>
    <p:extLst>
      <p:ext uri="{BB962C8B-B14F-4D97-AF65-F5344CB8AC3E}">
        <p14:creationId xmlns:p14="http://schemas.microsoft.com/office/powerpoint/2010/main" val="4000641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23879-297F-92D0-6FE7-03DC410323B9}"/>
              </a:ext>
            </a:extLst>
          </p:cNvPr>
          <p:cNvSpPr>
            <a:spLocks noGrp="1"/>
          </p:cNvSpPr>
          <p:nvPr>
            <p:ph type="title"/>
          </p:nvPr>
        </p:nvSpPr>
        <p:spPr/>
        <p:txBody>
          <a:bodyPr anchor="ctr"/>
          <a:lstStyle/>
          <a:p>
            <a:r>
              <a:rPr lang="en-US">
                <a:cs typeface="Arial"/>
              </a:rPr>
              <a:t>Appendix B – List of Task Force Members and Affiliations</a:t>
            </a:r>
            <a:endParaRPr lang="en-US"/>
          </a:p>
        </p:txBody>
      </p:sp>
      <p:graphicFrame>
        <p:nvGraphicFramePr>
          <p:cNvPr id="5" name="Content Placeholder 4">
            <a:extLst>
              <a:ext uri="{FF2B5EF4-FFF2-40B4-BE49-F238E27FC236}">
                <a16:creationId xmlns:a16="http://schemas.microsoft.com/office/drawing/2014/main" id="{3B92678D-F1DB-1D3A-AA91-5D48660D41EA}"/>
              </a:ext>
            </a:extLst>
          </p:cNvPr>
          <p:cNvGraphicFramePr>
            <a:graphicFrameLocks noGrp="1"/>
          </p:cNvGraphicFramePr>
          <p:nvPr>
            <p:ph idx="1"/>
            <p:extLst>
              <p:ext uri="{D42A27DB-BD31-4B8C-83A1-F6EECF244321}">
                <p14:modId xmlns:p14="http://schemas.microsoft.com/office/powerpoint/2010/main" val="2096472086"/>
              </p:ext>
            </p:extLst>
          </p:nvPr>
        </p:nvGraphicFramePr>
        <p:xfrm>
          <a:off x="838200" y="1293813"/>
          <a:ext cx="10515600" cy="5029200"/>
        </p:xfrm>
        <a:graphic>
          <a:graphicData uri="http://schemas.openxmlformats.org/drawingml/2006/table">
            <a:tbl>
              <a:tblPr bandRow="1">
                <a:tableStyleId>{5C22544A-7EE6-4342-B048-85BDC9FD1C3A}</a:tableStyleId>
              </a:tblPr>
              <a:tblGrid>
                <a:gridCol w="5257800">
                  <a:extLst>
                    <a:ext uri="{9D8B030D-6E8A-4147-A177-3AD203B41FA5}">
                      <a16:colId xmlns:a16="http://schemas.microsoft.com/office/drawing/2014/main" val="639345867"/>
                    </a:ext>
                  </a:extLst>
                </a:gridCol>
                <a:gridCol w="5257800">
                  <a:extLst>
                    <a:ext uri="{9D8B030D-6E8A-4147-A177-3AD203B41FA5}">
                      <a16:colId xmlns:a16="http://schemas.microsoft.com/office/drawing/2014/main" val="747179034"/>
                    </a:ext>
                  </a:extLst>
                </a:gridCol>
              </a:tblGrid>
              <a:tr h="0">
                <a:tc>
                  <a:txBody>
                    <a:bodyPr/>
                    <a:lstStyle/>
                    <a:p>
                      <a:pPr algn="l" fontAlgn="t">
                        <a:buNone/>
                      </a:pPr>
                      <a:r>
                        <a:rPr lang="en-US" b="1">
                          <a:effectLst/>
                        </a:rPr>
                        <a:t>Seat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l" fontAlgn="t">
                        <a:buNone/>
                      </a:pPr>
                      <a:r>
                        <a:rPr lang="en-US" b="1">
                          <a:effectLst/>
                        </a:rPr>
                        <a:t>Member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756260231"/>
                  </a:ext>
                </a:extLst>
              </a:tr>
              <a:tr h="0">
                <a:tc>
                  <a:txBody>
                    <a:bodyPr/>
                    <a:lstStyle/>
                    <a:p>
                      <a:pPr fontAlgn="t">
                        <a:buNone/>
                      </a:pPr>
                      <a:r>
                        <a:rPr lang="en-US" sz="1400">
                          <a:effectLst/>
                        </a:rPr>
                        <a:t>Designee of the Secretary of the Executive Office of Health and Human Services (EOHHS), and Chair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buNone/>
                      </a:pPr>
                      <a:r>
                        <a:rPr lang="en-US" sz="1400">
                          <a:effectLst/>
                        </a:rPr>
                        <a:t>Joanne Marqusee, Assistant Secretary, EOHHS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15732460"/>
                  </a:ext>
                </a:extLst>
              </a:tr>
              <a:tr h="0">
                <a:tc>
                  <a:txBody>
                    <a:bodyPr/>
                    <a:lstStyle/>
                    <a:p>
                      <a:pPr fontAlgn="t">
                        <a:buNone/>
                      </a:pPr>
                      <a:r>
                        <a:rPr lang="en-US" sz="1400">
                          <a:effectLst/>
                        </a:rPr>
                        <a:t>Designee of the Commissioner of the Department of Public Health (DPH)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buNone/>
                      </a:pPr>
                      <a:r>
                        <a:rPr lang="en-US" sz="1400">
                          <a:effectLst/>
                        </a:rPr>
                        <a:t>Jess Zeidman, Deputy Commissioner/ Chief Medical Officer, DPH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823755"/>
                  </a:ext>
                </a:extLst>
              </a:tr>
              <a:tr h="0">
                <a:tc>
                  <a:txBody>
                    <a:bodyPr/>
                    <a:lstStyle/>
                    <a:p>
                      <a:pPr fontAlgn="t">
                        <a:buNone/>
                      </a:pPr>
                      <a:r>
                        <a:rPr lang="en-US" sz="1400">
                          <a:effectLst/>
                        </a:rPr>
                        <a:t>Designee of the Commissioner of the Department of Mental Health (DMH)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buNone/>
                      </a:pPr>
                      <a:r>
                        <a:rPr lang="en-US" sz="1400">
                          <a:effectLst/>
                        </a:rPr>
                        <a:t>Martha Ryan, Assistant Commissioner for Clinical &amp; Professional Services/Director of Licensing, DMH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11022664"/>
                  </a:ext>
                </a:extLst>
              </a:tr>
              <a:tr h="0">
                <a:tc>
                  <a:txBody>
                    <a:bodyPr/>
                    <a:lstStyle/>
                    <a:p>
                      <a:pPr fontAlgn="t">
                        <a:buNone/>
                      </a:pPr>
                      <a:r>
                        <a:rPr lang="en-US" sz="1400">
                          <a:effectLst/>
                        </a:rPr>
                        <a:t>Designee of the Executive Director of the Board of Registration in Medicine (BORIM)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buNone/>
                      </a:pPr>
                      <a:r>
                        <a:rPr lang="en-US" sz="1400">
                          <a:effectLst/>
                        </a:rPr>
                        <a:t>Vita Berg, General Counsel, BORIM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01538343"/>
                  </a:ext>
                </a:extLst>
              </a:tr>
              <a:tr h="0">
                <a:tc>
                  <a:txBody>
                    <a:bodyPr/>
                    <a:lstStyle/>
                    <a:p>
                      <a:pPr fontAlgn="t">
                        <a:buNone/>
                      </a:pPr>
                      <a:r>
                        <a:rPr lang="en-US" sz="1400">
                          <a:effectLst/>
                        </a:rPr>
                        <a:t>Designee of the Undersecretary of the Office of Consumer Affairs and Business Regulation (OCABR)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buNone/>
                      </a:pPr>
                      <a:r>
                        <a:rPr lang="en-US" sz="1400">
                          <a:effectLst/>
                        </a:rPr>
                        <a:t>David Martin, Deputy Undersecretary, </a:t>
                      </a:r>
                      <a:r>
                        <a:rPr lang="en-US" sz="1400" err="1">
                          <a:effectLst/>
                        </a:rPr>
                        <a:t>OCABR</a:t>
                      </a:r>
                      <a:endParaRPr lang="en-US" sz="1400">
                        <a:effectLst/>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06635545"/>
                  </a:ext>
                </a:extLst>
              </a:tr>
              <a:tr h="0">
                <a:tc>
                  <a:txBody>
                    <a:bodyPr/>
                    <a:lstStyle/>
                    <a:p>
                      <a:pPr fontAlgn="t">
                        <a:buNone/>
                      </a:pPr>
                      <a:r>
                        <a:rPr lang="en-US" sz="1400">
                          <a:effectLst/>
                        </a:rPr>
                        <a:t>Representative from the Health Policy Commission (HPC)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buNone/>
                      </a:pPr>
                      <a:r>
                        <a:rPr lang="en-US" sz="1400">
                          <a:effectLst/>
                        </a:rPr>
                        <a:t>Kara Vidal, Director of HPC’s Office of Health Resource Planning (</a:t>
                      </a:r>
                      <a:r>
                        <a:rPr lang="en-US" sz="1400" err="1">
                          <a:effectLst/>
                        </a:rPr>
                        <a:t>OHRP</a:t>
                      </a:r>
                      <a:r>
                        <a:rPr lang="en-US" sz="1400">
                          <a:effectLst/>
                        </a:rPr>
                        <a: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28019956"/>
                  </a:ext>
                </a:extLst>
              </a:tr>
              <a:tr h="0">
                <a:tc>
                  <a:txBody>
                    <a:bodyPr/>
                    <a:lstStyle/>
                    <a:p>
                      <a:pPr fontAlgn="t">
                        <a:buNone/>
                      </a:pPr>
                      <a:r>
                        <a:rPr lang="en-US" sz="1400">
                          <a:effectLst/>
                        </a:rPr>
                        <a:t>Representative from the Massachusetts Medical Society (MMS)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buNone/>
                      </a:pPr>
                      <a:r>
                        <a:rPr lang="en-US" sz="1400">
                          <a:effectLst/>
                        </a:rPr>
                        <a:t>Philip Ciampa, Medical Director of Digital Health, Optum Massachusetts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00862725"/>
                  </a:ext>
                </a:extLst>
              </a:tr>
              <a:tr h="0">
                <a:tc>
                  <a:txBody>
                    <a:bodyPr/>
                    <a:lstStyle/>
                    <a:p>
                      <a:pPr fontAlgn="t">
                        <a:buNone/>
                      </a:pPr>
                      <a:r>
                        <a:rPr lang="en-US" sz="1400">
                          <a:effectLst/>
                        </a:rPr>
                        <a:t>Representative from the Massachusetts Health and Hospital Association (MHA)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buNone/>
                      </a:pPr>
                      <a:r>
                        <a:rPr lang="en-US" sz="1400">
                          <a:effectLst/>
                        </a:rPr>
                        <a:t>Adam Delmolino, Senior Director of Virtual Care and Clinical Affairs, MHA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15961746"/>
                  </a:ext>
                </a:extLst>
              </a:tr>
              <a:tr h="0">
                <a:tc>
                  <a:txBody>
                    <a:bodyPr/>
                    <a:lstStyle/>
                    <a:p>
                      <a:pPr fontAlgn="t">
                        <a:buNone/>
                      </a:pPr>
                      <a:r>
                        <a:rPr lang="en-US" sz="1400">
                          <a:effectLst/>
                        </a:rPr>
                        <a:t>Representative from the Massachusetts League of Community Health Centers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fontAlgn="t">
                        <a:buNone/>
                      </a:pPr>
                      <a:r>
                        <a:rPr lang="en-US" sz="1400">
                          <a:effectLst/>
                        </a:rPr>
                        <a:t>Zandra Kelley, Senior Vice President/Chief Medical Officer, Greater Lawrence Family Health Center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73335037"/>
                  </a:ext>
                </a:extLst>
              </a:tr>
            </a:tbl>
          </a:graphicData>
        </a:graphic>
      </p:graphicFrame>
      <p:sp>
        <p:nvSpPr>
          <p:cNvPr id="3" name="Slide Number Placeholder 2">
            <a:extLst>
              <a:ext uri="{FF2B5EF4-FFF2-40B4-BE49-F238E27FC236}">
                <a16:creationId xmlns:a16="http://schemas.microsoft.com/office/drawing/2014/main" id="{5205CA52-79D6-2D59-1024-9AC09EC5A400}"/>
              </a:ext>
            </a:extLst>
          </p:cNvPr>
          <p:cNvSpPr>
            <a:spLocks noGrp="1"/>
          </p:cNvSpPr>
          <p:nvPr>
            <p:ph type="sldNum" sz="quarter" idx="10"/>
          </p:nvPr>
        </p:nvSpPr>
        <p:spPr/>
        <p:txBody>
          <a:bodyPr/>
          <a:lstStyle/>
          <a:p>
            <a:fld id="{BF6D1FA8-32CC-4431-8357-5DE9DEF9C030}" type="slidenum">
              <a:rPr lang="en-US" smtClean="0"/>
              <a:t>24</a:t>
            </a:fld>
            <a:endParaRPr lang="en-US"/>
          </a:p>
        </p:txBody>
      </p:sp>
    </p:spTree>
    <p:extLst>
      <p:ext uri="{BB962C8B-B14F-4D97-AF65-F5344CB8AC3E}">
        <p14:creationId xmlns:p14="http://schemas.microsoft.com/office/powerpoint/2010/main" val="1278672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ED9A8-9E37-3252-81EB-D808F20D8955}"/>
              </a:ext>
            </a:extLst>
          </p:cNvPr>
          <p:cNvSpPr>
            <a:spLocks noGrp="1"/>
          </p:cNvSpPr>
          <p:nvPr>
            <p:ph type="title"/>
          </p:nvPr>
        </p:nvSpPr>
        <p:spPr/>
        <p:txBody>
          <a:bodyPr anchor="ctr"/>
          <a:lstStyle/>
          <a:p>
            <a:r>
              <a:rPr lang="en-US">
                <a:cs typeface="Arial"/>
              </a:rPr>
              <a:t>Appendix C – Summary of Meetings </a:t>
            </a:r>
            <a:endParaRPr lang="en-US"/>
          </a:p>
        </p:txBody>
      </p:sp>
      <p:graphicFrame>
        <p:nvGraphicFramePr>
          <p:cNvPr id="4" name="Content Placeholder 3">
            <a:extLst>
              <a:ext uri="{FF2B5EF4-FFF2-40B4-BE49-F238E27FC236}">
                <a16:creationId xmlns:a16="http://schemas.microsoft.com/office/drawing/2014/main" id="{3CD921F0-5569-DCF8-52FA-90321ED1F890}"/>
              </a:ext>
            </a:extLst>
          </p:cNvPr>
          <p:cNvGraphicFramePr>
            <a:graphicFrameLocks noGrp="1"/>
          </p:cNvGraphicFramePr>
          <p:nvPr>
            <p:ph idx="1"/>
            <p:extLst>
              <p:ext uri="{D42A27DB-BD31-4B8C-83A1-F6EECF244321}">
                <p14:modId xmlns:p14="http://schemas.microsoft.com/office/powerpoint/2010/main" val="2903234047"/>
              </p:ext>
            </p:extLst>
          </p:nvPr>
        </p:nvGraphicFramePr>
        <p:xfrm>
          <a:off x="554736" y="1293813"/>
          <a:ext cx="11149584" cy="4200217"/>
        </p:xfrm>
        <a:graphic>
          <a:graphicData uri="http://schemas.openxmlformats.org/drawingml/2006/table">
            <a:tbl>
              <a:tblPr firstRow="1" bandRow="1">
                <a:tableStyleId>{5C22544A-7EE6-4342-B048-85BDC9FD1C3A}</a:tableStyleId>
              </a:tblPr>
              <a:tblGrid>
                <a:gridCol w="3716528">
                  <a:extLst>
                    <a:ext uri="{9D8B030D-6E8A-4147-A177-3AD203B41FA5}">
                      <a16:colId xmlns:a16="http://schemas.microsoft.com/office/drawing/2014/main" val="326547146"/>
                    </a:ext>
                  </a:extLst>
                </a:gridCol>
                <a:gridCol w="3716528">
                  <a:extLst>
                    <a:ext uri="{9D8B030D-6E8A-4147-A177-3AD203B41FA5}">
                      <a16:colId xmlns:a16="http://schemas.microsoft.com/office/drawing/2014/main" val="4118283817"/>
                    </a:ext>
                  </a:extLst>
                </a:gridCol>
                <a:gridCol w="3716528">
                  <a:extLst>
                    <a:ext uri="{9D8B030D-6E8A-4147-A177-3AD203B41FA5}">
                      <a16:colId xmlns:a16="http://schemas.microsoft.com/office/drawing/2014/main" val="27365378"/>
                    </a:ext>
                  </a:extLst>
                </a:gridCol>
              </a:tblGrid>
              <a:tr h="640080">
                <a:tc>
                  <a:txBody>
                    <a:bodyPr/>
                    <a:lstStyle/>
                    <a:p>
                      <a:r>
                        <a:rPr lang="en-US"/>
                        <a:t>Presenters</a:t>
                      </a:r>
                    </a:p>
                  </a:txBody>
                  <a:tcPr/>
                </a:tc>
                <a:tc>
                  <a:txBody>
                    <a:bodyPr/>
                    <a:lstStyle/>
                    <a:p>
                      <a:r>
                        <a:rPr lang="en-US"/>
                        <a:t>Topics Discussed</a:t>
                      </a:r>
                    </a:p>
                  </a:txBody>
                  <a:tcPr/>
                </a:tc>
                <a:tc>
                  <a:txBody>
                    <a:bodyPr/>
                    <a:lstStyle/>
                    <a:p>
                      <a:r>
                        <a:rPr lang="en-US"/>
                        <a:t>Resources and Supporting Documents</a:t>
                      </a:r>
                    </a:p>
                  </a:txBody>
                  <a:tcPr/>
                </a:tc>
                <a:extLst>
                  <a:ext uri="{0D108BD9-81ED-4DB2-BD59-A6C34878D82A}">
                    <a16:rowId xmlns:a16="http://schemas.microsoft.com/office/drawing/2014/main" val="1236528446"/>
                  </a:ext>
                </a:extLst>
              </a:tr>
              <a:tr h="457200">
                <a:tc gridSpan="3">
                  <a:txBody>
                    <a:bodyPr/>
                    <a:lstStyle/>
                    <a:p>
                      <a:r>
                        <a:rPr lang="en-US" b="1"/>
                        <a:t>September 17, 2025</a:t>
                      </a:r>
                    </a:p>
                  </a:txBody>
                  <a:tcPr>
                    <a:solidFill>
                      <a:schemeClr val="accent1">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10490847"/>
                  </a:ext>
                </a:extLst>
              </a:tr>
              <a:tr h="942473">
                <a:tc>
                  <a:txBody>
                    <a:bodyPr/>
                    <a:lstStyle/>
                    <a:p>
                      <a:r>
                        <a:rPr lang="en-US"/>
                        <a:t>Jeremy Sherer</a:t>
                      </a:r>
                    </a:p>
                    <a:p>
                      <a:r>
                        <a:rPr lang="en-US"/>
                        <a:t>Eric Fish</a:t>
                      </a:r>
                    </a:p>
                    <a:p>
                      <a:endParaRPr lang="en-US"/>
                    </a:p>
                  </a:txBody>
                  <a:tcPr/>
                </a:tc>
                <a:tc>
                  <a:txBody>
                    <a:bodyPr/>
                    <a:lstStyle/>
                    <a:p>
                      <a:r>
                        <a:rPr lang="en-US"/>
                        <a:t>Overview of interstate licensure policies impacting telehealth</a:t>
                      </a:r>
                    </a:p>
                  </a:txBody>
                  <a:tcPr/>
                </a:tc>
                <a:tc>
                  <a:txBody>
                    <a:bodyPr/>
                    <a:lstStyle/>
                    <a:p>
                      <a:r>
                        <a:rPr lang="en-US">
                          <a:hlinkClick r:id="rId2"/>
                        </a:rPr>
                        <a:t>Interstate Licensure Approaches</a:t>
                      </a:r>
                      <a:endParaRPr lang="en-US"/>
                    </a:p>
                  </a:txBody>
                  <a:tcPr/>
                </a:tc>
                <a:extLst>
                  <a:ext uri="{0D108BD9-81ED-4DB2-BD59-A6C34878D82A}">
                    <a16:rowId xmlns:a16="http://schemas.microsoft.com/office/drawing/2014/main" val="1487898129"/>
                  </a:ext>
                </a:extLst>
              </a:tr>
              <a:tr h="457200">
                <a:tc gridSpan="3">
                  <a:txBody>
                    <a:bodyPr/>
                    <a:lstStyle/>
                    <a:p>
                      <a:r>
                        <a:rPr lang="en-US" b="1"/>
                        <a:t>October 15, 2025</a:t>
                      </a:r>
                    </a:p>
                  </a:txBody>
                  <a:tcPr>
                    <a:solidFill>
                      <a:schemeClr val="accent1">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73097467"/>
                  </a:ext>
                </a:extLst>
              </a:tr>
              <a:tr h="788864">
                <a:tc>
                  <a:txBody>
                    <a:bodyPr/>
                    <a:lstStyle/>
                    <a:p>
                      <a:r>
                        <a:rPr lang="en-US"/>
                        <a:t>Marschall Smith </a:t>
                      </a:r>
                    </a:p>
                  </a:txBody>
                  <a:tcPr/>
                </a:tc>
                <a:tc>
                  <a:txBody>
                    <a:bodyPr/>
                    <a:lstStyle/>
                    <a:p>
                      <a:r>
                        <a:rPr lang="en-US"/>
                        <a:t>Overview of the Interstate Medical Licensure Compact</a:t>
                      </a:r>
                    </a:p>
                  </a:txBody>
                  <a:tcPr/>
                </a:tc>
                <a:tc>
                  <a:txBody>
                    <a:bodyPr/>
                    <a:lstStyle/>
                    <a:p>
                      <a:r>
                        <a:rPr lang="en-US">
                          <a:hlinkClick r:id="rId3"/>
                        </a:rPr>
                        <a:t>IMLCC Presentation</a:t>
                      </a:r>
                      <a:r>
                        <a:rPr lang="en-US"/>
                        <a:t> </a:t>
                      </a:r>
                    </a:p>
                  </a:txBody>
                  <a:tcPr/>
                </a:tc>
                <a:extLst>
                  <a:ext uri="{0D108BD9-81ED-4DB2-BD59-A6C34878D82A}">
                    <a16:rowId xmlns:a16="http://schemas.microsoft.com/office/drawing/2014/main" val="2933276065"/>
                  </a:ext>
                </a:extLst>
              </a:tr>
              <a:tr h="788864">
                <a:tc>
                  <a:txBody>
                    <a:bodyPr/>
                    <a:lstStyle/>
                    <a:p>
                      <a:pPr lvl="0">
                        <a:buNone/>
                      </a:pPr>
                      <a:r>
                        <a:rPr lang="en-US" sz="1800" b="0" i="0" u="none" strike="noStrike" noProof="0">
                          <a:latin typeface="Arial"/>
                          <a:cs typeface="Arial"/>
                        </a:rPr>
                        <a:t>Department of Public Health’s Office of Health Care Strategy and Planning (OHCSP)</a:t>
                      </a:r>
                      <a:endParaRPr lang="en-US"/>
                    </a:p>
                  </a:txBody>
                  <a:tcPr/>
                </a:tc>
                <a:tc>
                  <a:txBody>
                    <a:bodyPr/>
                    <a:lstStyle/>
                    <a:p>
                      <a:r>
                        <a:rPr lang="en-US"/>
                        <a:t>Massachusetts physician workforce data</a:t>
                      </a:r>
                    </a:p>
                  </a:txBody>
                  <a:tcPr/>
                </a:tc>
                <a:tc>
                  <a:txBody>
                    <a:bodyPr/>
                    <a:lstStyle/>
                    <a:p>
                      <a:r>
                        <a:rPr lang="en-US">
                          <a:hlinkClick r:id="rId4"/>
                        </a:rPr>
                        <a:t>Physician Pipeline Data</a:t>
                      </a:r>
                      <a:endParaRPr lang="en-US"/>
                    </a:p>
                  </a:txBody>
                  <a:tcPr/>
                </a:tc>
                <a:extLst>
                  <a:ext uri="{0D108BD9-81ED-4DB2-BD59-A6C34878D82A}">
                    <a16:rowId xmlns:a16="http://schemas.microsoft.com/office/drawing/2014/main" val="3304746895"/>
                  </a:ext>
                </a:extLst>
              </a:tr>
            </a:tbl>
          </a:graphicData>
        </a:graphic>
      </p:graphicFrame>
      <p:sp>
        <p:nvSpPr>
          <p:cNvPr id="3" name="Slide Number Placeholder 2">
            <a:extLst>
              <a:ext uri="{FF2B5EF4-FFF2-40B4-BE49-F238E27FC236}">
                <a16:creationId xmlns:a16="http://schemas.microsoft.com/office/drawing/2014/main" id="{4FFAB266-3D88-7792-6882-FF0C1BD0F8DF}"/>
              </a:ext>
            </a:extLst>
          </p:cNvPr>
          <p:cNvSpPr>
            <a:spLocks noGrp="1"/>
          </p:cNvSpPr>
          <p:nvPr>
            <p:ph type="sldNum" sz="quarter" idx="10"/>
          </p:nvPr>
        </p:nvSpPr>
        <p:spPr/>
        <p:txBody>
          <a:bodyPr/>
          <a:lstStyle/>
          <a:p>
            <a:fld id="{BF6D1FA8-32CC-4431-8357-5DE9DEF9C030}" type="slidenum">
              <a:rPr lang="en-US" smtClean="0"/>
              <a:t>25</a:t>
            </a:fld>
            <a:endParaRPr lang="en-US"/>
          </a:p>
        </p:txBody>
      </p:sp>
    </p:spTree>
    <p:extLst>
      <p:ext uri="{BB962C8B-B14F-4D97-AF65-F5344CB8AC3E}">
        <p14:creationId xmlns:p14="http://schemas.microsoft.com/office/powerpoint/2010/main" val="3614031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ED9A8-9E37-3252-81EB-D808F20D8955}"/>
              </a:ext>
            </a:extLst>
          </p:cNvPr>
          <p:cNvSpPr>
            <a:spLocks noGrp="1"/>
          </p:cNvSpPr>
          <p:nvPr>
            <p:ph type="title"/>
          </p:nvPr>
        </p:nvSpPr>
        <p:spPr/>
        <p:txBody>
          <a:bodyPr anchor="ctr"/>
          <a:lstStyle/>
          <a:p>
            <a:r>
              <a:rPr lang="en-US">
                <a:cs typeface="Arial"/>
              </a:rPr>
              <a:t>Appendix C – Summary of Meetings (cont.) </a:t>
            </a:r>
            <a:endParaRPr lang="en-US"/>
          </a:p>
        </p:txBody>
      </p:sp>
      <p:graphicFrame>
        <p:nvGraphicFramePr>
          <p:cNvPr id="4" name="Content Placeholder 3">
            <a:extLst>
              <a:ext uri="{FF2B5EF4-FFF2-40B4-BE49-F238E27FC236}">
                <a16:creationId xmlns:a16="http://schemas.microsoft.com/office/drawing/2014/main" id="{3CD921F0-5569-DCF8-52FA-90321ED1F890}"/>
              </a:ext>
            </a:extLst>
          </p:cNvPr>
          <p:cNvGraphicFramePr>
            <a:graphicFrameLocks noGrp="1"/>
          </p:cNvGraphicFramePr>
          <p:nvPr>
            <p:ph idx="1"/>
            <p:extLst>
              <p:ext uri="{D42A27DB-BD31-4B8C-83A1-F6EECF244321}">
                <p14:modId xmlns:p14="http://schemas.microsoft.com/office/powerpoint/2010/main" val="512109015"/>
              </p:ext>
            </p:extLst>
          </p:nvPr>
        </p:nvGraphicFramePr>
        <p:xfrm>
          <a:off x="554736" y="1293813"/>
          <a:ext cx="11138154" cy="4134319"/>
        </p:xfrm>
        <a:graphic>
          <a:graphicData uri="http://schemas.openxmlformats.org/drawingml/2006/table">
            <a:tbl>
              <a:tblPr firstRow="1" bandRow="1">
                <a:tableStyleId>{5C22544A-7EE6-4342-B048-85BDC9FD1C3A}</a:tableStyleId>
              </a:tblPr>
              <a:tblGrid>
                <a:gridCol w="3712718">
                  <a:extLst>
                    <a:ext uri="{9D8B030D-6E8A-4147-A177-3AD203B41FA5}">
                      <a16:colId xmlns:a16="http://schemas.microsoft.com/office/drawing/2014/main" val="326547146"/>
                    </a:ext>
                  </a:extLst>
                </a:gridCol>
                <a:gridCol w="3712718">
                  <a:extLst>
                    <a:ext uri="{9D8B030D-6E8A-4147-A177-3AD203B41FA5}">
                      <a16:colId xmlns:a16="http://schemas.microsoft.com/office/drawing/2014/main" val="4118283817"/>
                    </a:ext>
                  </a:extLst>
                </a:gridCol>
                <a:gridCol w="3712718">
                  <a:extLst>
                    <a:ext uri="{9D8B030D-6E8A-4147-A177-3AD203B41FA5}">
                      <a16:colId xmlns:a16="http://schemas.microsoft.com/office/drawing/2014/main" val="27365378"/>
                    </a:ext>
                  </a:extLst>
                </a:gridCol>
              </a:tblGrid>
              <a:tr h="640080">
                <a:tc>
                  <a:txBody>
                    <a:bodyPr/>
                    <a:lstStyle/>
                    <a:p>
                      <a:r>
                        <a:rPr lang="en-US"/>
                        <a:t>Presenters</a:t>
                      </a:r>
                    </a:p>
                  </a:txBody>
                  <a:tcPr/>
                </a:tc>
                <a:tc>
                  <a:txBody>
                    <a:bodyPr/>
                    <a:lstStyle/>
                    <a:p>
                      <a:r>
                        <a:rPr lang="en-US"/>
                        <a:t>Topics Discussed </a:t>
                      </a:r>
                    </a:p>
                  </a:txBody>
                  <a:tcPr/>
                </a:tc>
                <a:tc>
                  <a:txBody>
                    <a:bodyPr/>
                    <a:lstStyle/>
                    <a:p>
                      <a:r>
                        <a:rPr lang="en-US"/>
                        <a:t>Resources and Supporting Documents</a:t>
                      </a:r>
                    </a:p>
                  </a:txBody>
                  <a:tcPr/>
                </a:tc>
                <a:extLst>
                  <a:ext uri="{0D108BD9-81ED-4DB2-BD59-A6C34878D82A}">
                    <a16:rowId xmlns:a16="http://schemas.microsoft.com/office/drawing/2014/main" val="1236528446"/>
                  </a:ext>
                </a:extLst>
              </a:tr>
              <a:tr h="457200">
                <a:tc gridSpan="3">
                  <a:txBody>
                    <a:bodyPr/>
                    <a:lstStyle/>
                    <a:p>
                      <a:r>
                        <a:rPr lang="en-US" sz="1800" b="1"/>
                        <a:t>November 12, 2025</a:t>
                      </a:r>
                    </a:p>
                  </a:txBody>
                  <a:tcPr>
                    <a:solidFill>
                      <a:schemeClr val="accent1">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10490847"/>
                  </a:ext>
                </a:extLst>
              </a:tr>
              <a:tr h="905099">
                <a:tc>
                  <a:txBody>
                    <a:bodyPr/>
                    <a:lstStyle/>
                    <a:p>
                      <a:r>
                        <a:rPr lang="en-US" sz="1800"/>
                        <a:t>Micah Matthews</a:t>
                      </a:r>
                    </a:p>
                  </a:txBody>
                  <a:tcPr/>
                </a:tc>
                <a:tc>
                  <a:txBody>
                    <a:bodyPr/>
                    <a:lstStyle/>
                    <a:p>
                      <a:r>
                        <a:rPr lang="en-US" sz="1800"/>
                        <a:t>Washington Medical Commission compact and interstate telehealth pathways</a:t>
                      </a:r>
                    </a:p>
                  </a:txBody>
                  <a:tcPr/>
                </a:tc>
                <a:tc>
                  <a:txBody>
                    <a:bodyPr/>
                    <a:lstStyle/>
                    <a:p>
                      <a:pPr lvl="0">
                        <a:buNone/>
                      </a:pPr>
                      <a:r>
                        <a:rPr lang="en-US" sz="1800" b="0" i="0" u="none" strike="noStrike" noProof="0">
                          <a:solidFill>
                            <a:srgbClr val="141414"/>
                          </a:solidFill>
                          <a:latin typeface="Arial"/>
                          <a:cs typeface="Arial"/>
                          <a:hlinkClick r:id="rId2"/>
                        </a:rPr>
                        <a:t>Washington Medical Commission presentation</a:t>
                      </a:r>
                      <a:endParaRPr lang="en-US" sz="1800"/>
                    </a:p>
                  </a:txBody>
                  <a:tcPr/>
                </a:tc>
                <a:extLst>
                  <a:ext uri="{0D108BD9-81ED-4DB2-BD59-A6C34878D82A}">
                    <a16:rowId xmlns:a16="http://schemas.microsoft.com/office/drawing/2014/main" val="1487898129"/>
                  </a:ext>
                </a:extLst>
              </a:tr>
              <a:tr h="423663">
                <a:tc>
                  <a:txBody>
                    <a:bodyPr/>
                    <a:lstStyle/>
                    <a:p>
                      <a:r>
                        <a:rPr lang="en-US" sz="1800"/>
                        <a:t>Washington, DC Office of Health Professional Licensing Boards</a:t>
                      </a:r>
                    </a:p>
                    <a:p>
                      <a:endParaRPr lang="en-US" sz="1800"/>
                    </a:p>
                  </a:txBody>
                  <a:tcPr/>
                </a:tc>
                <a:tc>
                  <a:txBody>
                    <a:bodyPr/>
                    <a:lstStyle/>
                    <a:p>
                      <a:pPr lvl="0">
                        <a:buNone/>
                      </a:pPr>
                      <a:r>
                        <a:rPr lang="en-US" sz="1800"/>
                        <a:t>Washington, DC DMV interstate pathways</a:t>
                      </a:r>
                    </a:p>
                  </a:txBody>
                  <a:tcPr/>
                </a:tc>
                <a:tc>
                  <a:txBody>
                    <a:bodyPr/>
                    <a:lstStyle/>
                    <a:p>
                      <a:pPr lvl="0">
                        <a:buNone/>
                      </a:pPr>
                      <a:r>
                        <a:rPr lang="en-US" sz="1800" b="0" i="0" u="none" strike="noStrike" noProof="0">
                          <a:solidFill>
                            <a:srgbClr val="141414"/>
                          </a:solidFill>
                          <a:latin typeface="Arial"/>
                          <a:cs typeface="Arial"/>
                          <a:hlinkClick r:id="rId3"/>
                        </a:rPr>
                        <a:t>Washington DC DMV Reciprocity presentation</a:t>
                      </a:r>
                      <a:endParaRPr lang="en-US" sz="1800"/>
                    </a:p>
                  </a:txBody>
                  <a:tcPr/>
                </a:tc>
                <a:extLst>
                  <a:ext uri="{0D108BD9-81ED-4DB2-BD59-A6C34878D82A}">
                    <a16:rowId xmlns:a16="http://schemas.microsoft.com/office/drawing/2014/main" val="2773097467"/>
                  </a:ext>
                </a:extLst>
              </a:tr>
              <a:tr h="457200">
                <a:tc gridSpan="3">
                  <a:txBody>
                    <a:bodyPr/>
                    <a:lstStyle/>
                    <a:p>
                      <a:r>
                        <a:rPr lang="en-US" sz="1800" b="1"/>
                        <a:t>January 14, 2026</a:t>
                      </a:r>
                    </a:p>
                  </a:txBody>
                  <a:tcPr>
                    <a:solidFill>
                      <a:schemeClr val="accent1">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33276065"/>
                  </a:ext>
                </a:extLst>
              </a:tr>
              <a:tr h="751039">
                <a:tc>
                  <a:txBody>
                    <a:bodyPr/>
                    <a:lstStyle/>
                    <a:p>
                      <a:pPr lvl="0">
                        <a:buNone/>
                      </a:pPr>
                      <a:r>
                        <a:rPr lang="en-US" sz="1800" b="0" i="0" u="none" strike="noStrike" noProof="0">
                          <a:latin typeface="Arial"/>
                          <a:cs typeface="Arial"/>
                        </a:rPr>
                        <a:t>Vita Berg</a:t>
                      </a:r>
                    </a:p>
                  </a:txBody>
                  <a:tcPr/>
                </a:tc>
                <a:tc>
                  <a:txBody>
                    <a:bodyPr/>
                    <a:lstStyle/>
                    <a:p>
                      <a:r>
                        <a:rPr lang="en-US" sz="1800"/>
                        <a:t>IMLC vs. Massachusetts physician licensure</a:t>
                      </a:r>
                    </a:p>
                  </a:txBody>
                  <a:tcPr/>
                </a:tc>
                <a:tc>
                  <a:txBody>
                    <a:bodyPr/>
                    <a:lstStyle/>
                    <a:p>
                      <a:r>
                        <a:rPr lang="en-US" sz="1800">
                          <a:hlinkClick r:id="rId4"/>
                        </a:rPr>
                        <a:t>BORIM Presentation</a:t>
                      </a:r>
                      <a:r>
                        <a:rPr lang="en-US" sz="1800"/>
                        <a:t> </a:t>
                      </a:r>
                    </a:p>
                  </a:txBody>
                  <a:tcPr/>
                </a:tc>
                <a:extLst>
                  <a:ext uri="{0D108BD9-81ED-4DB2-BD59-A6C34878D82A}">
                    <a16:rowId xmlns:a16="http://schemas.microsoft.com/office/drawing/2014/main" val="3304746895"/>
                  </a:ext>
                </a:extLst>
              </a:tr>
            </a:tbl>
          </a:graphicData>
        </a:graphic>
      </p:graphicFrame>
      <p:sp>
        <p:nvSpPr>
          <p:cNvPr id="3" name="Slide Number Placeholder 2">
            <a:extLst>
              <a:ext uri="{FF2B5EF4-FFF2-40B4-BE49-F238E27FC236}">
                <a16:creationId xmlns:a16="http://schemas.microsoft.com/office/drawing/2014/main" id="{DB0F2958-B203-5535-DD00-A0DDCF3015C2}"/>
              </a:ext>
            </a:extLst>
          </p:cNvPr>
          <p:cNvSpPr>
            <a:spLocks noGrp="1"/>
          </p:cNvSpPr>
          <p:nvPr>
            <p:ph type="sldNum" sz="quarter" idx="10"/>
          </p:nvPr>
        </p:nvSpPr>
        <p:spPr/>
        <p:txBody>
          <a:bodyPr/>
          <a:lstStyle/>
          <a:p>
            <a:fld id="{BF6D1FA8-32CC-4431-8357-5DE9DEF9C030}" type="slidenum">
              <a:rPr lang="en-US" smtClean="0"/>
              <a:t>26</a:t>
            </a:fld>
            <a:endParaRPr lang="en-US"/>
          </a:p>
        </p:txBody>
      </p:sp>
    </p:spTree>
    <p:extLst>
      <p:ext uri="{BB962C8B-B14F-4D97-AF65-F5344CB8AC3E}">
        <p14:creationId xmlns:p14="http://schemas.microsoft.com/office/powerpoint/2010/main" val="56719634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FA06A-9A5F-A784-8E58-7C3DF6B09D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0A3E7-BC82-EDCB-17C7-F677C3C8EAFA}"/>
              </a:ext>
            </a:extLst>
          </p:cNvPr>
          <p:cNvSpPr>
            <a:spLocks noGrp="1"/>
          </p:cNvSpPr>
          <p:nvPr>
            <p:ph type="title"/>
          </p:nvPr>
        </p:nvSpPr>
        <p:spPr/>
        <p:txBody>
          <a:bodyPr anchor="ctr"/>
          <a:lstStyle/>
          <a:p>
            <a:r>
              <a:rPr lang="en-US">
                <a:cs typeface="Arial"/>
              </a:rPr>
              <a:t>Appendix C – Summary of Meetings (cont.) </a:t>
            </a:r>
            <a:endParaRPr lang="en-US"/>
          </a:p>
        </p:txBody>
      </p:sp>
      <p:graphicFrame>
        <p:nvGraphicFramePr>
          <p:cNvPr id="4" name="Content Placeholder 3">
            <a:extLst>
              <a:ext uri="{FF2B5EF4-FFF2-40B4-BE49-F238E27FC236}">
                <a16:creationId xmlns:a16="http://schemas.microsoft.com/office/drawing/2014/main" id="{1D42E23B-4349-44B9-BA62-23F83C2E4DC9}"/>
              </a:ext>
            </a:extLst>
          </p:cNvPr>
          <p:cNvGraphicFramePr>
            <a:graphicFrameLocks noGrp="1"/>
          </p:cNvGraphicFramePr>
          <p:nvPr>
            <p:ph idx="1"/>
            <p:extLst>
              <p:ext uri="{D42A27DB-BD31-4B8C-83A1-F6EECF244321}">
                <p14:modId xmlns:p14="http://schemas.microsoft.com/office/powerpoint/2010/main" val="3799717932"/>
              </p:ext>
            </p:extLst>
          </p:nvPr>
        </p:nvGraphicFramePr>
        <p:xfrm>
          <a:off x="554736" y="1293813"/>
          <a:ext cx="11138154" cy="5143920"/>
        </p:xfrm>
        <a:graphic>
          <a:graphicData uri="http://schemas.openxmlformats.org/drawingml/2006/table">
            <a:tbl>
              <a:tblPr firstRow="1" bandRow="1">
                <a:tableStyleId>{5C22544A-7EE6-4342-B048-85BDC9FD1C3A}</a:tableStyleId>
              </a:tblPr>
              <a:tblGrid>
                <a:gridCol w="3712718">
                  <a:extLst>
                    <a:ext uri="{9D8B030D-6E8A-4147-A177-3AD203B41FA5}">
                      <a16:colId xmlns:a16="http://schemas.microsoft.com/office/drawing/2014/main" val="326547146"/>
                    </a:ext>
                  </a:extLst>
                </a:gridCol>
                <a:gridCol w="3712718">
                  <a:extLst>
                    <a:ext uri="{9D8B030D-6E8A-4147-A177-3AD203B41FA5}">
                      <a16:colId xmlns:a16="http://schemas.microsoft.com/office/drawing/2014/main" val="4118283817"/>
                    </a:ext>
                  </a:extLst>
                </a:gridCol>
                <a:gridCol w="3712718">
                  <a:extLst>
                    <a:ext uri="{9D8B030D-6E8A-4147-A177-3AD203B41FA5}">
                      <a16:colId xmlns:a16="http://schemas.microsoft.com/office/drawing/2014/main" val="27365378"/>
                    </a:ext>
                  </a:extLst>
                </a:gridCol>
              </a:tblGrid>
              <a:tr h="640080">
                <a:tc>
                  <a:txBody>
                    <a:bodyPr/>
                    <a:lstStyle/>
                    <a:p>
                      <a:r>
                        <a:rPr lang="en-US"/>
                        <a:t>Presenters</a:t>
                      </a:r>
                    </a:p>
                  </a:txBody>
                  <a:tcPr/>
                </a:tc>
                <a:tc>
                  <a:txBody>
                    <a:bodyPr/>
                    <a:lstStyle/>
                    <a:p>
                      <a:r>
                        <a:rPr lang="en-US"/>
                        <a:t>Topics Discussed </a:t>
                      </a:r>
                    </a:p>
                  </a:txBody>
                  <a:tcPr/>
                </a:tc>
                <a:tc>
                  <a:txBody>
                    <a:bodyPr/>
                    <a:lstStyle/>
                    <a:p>
                      <a:r>
                        <a:rPr lang="en-US"/>
                        <a:t>Resources and Supporting Documents</a:t>
                      </a:r>
                    </a:p>
                  </a:txBody>
                  <a:tcPr/>
                </a:tc>
                <a:extLst>
                  <a:ext uri="{0D108BD9-81ED-4DB2-BD59-A6C34878D82A}">
                    <a16:rowId xmlns:a16="http://schemas.microsoft.com/office/drawing/2014/main" val="1236528446"/>
                  </a:ext>
                </a:extLst>
              </a:tr>
              <a:tr h="457200">
                <a:tc gridSpan="3">
                  <a:txBody>
                    <a:bodyPr/>
                    <a:lstStyle/>
                    <a:p>
                      <a:r>
                        <a:rPr lang="en-US" sz="1800" b="1"/>
                        <a:t>February 11, 2026</a:t>
                      </a:r>
                    </a:p>
                  </a:txBody>
                  <a:tcPr>
                    <a:solidFill>
                      <a:schemeClr val="accent1">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10490847"/>
                  </a:ext>
                </a:extLst>
              </a:tr>
              <a:tr h="905099">
                <a:tc>
                  <a:txBody>
                    <a:bodyPr/>
                    <a:lstStyle/>
                    <a:p>
                      <a:pPr lvl="0">
                        <a:buNone/>
                      </a:pPr>
                      <a:r>
                        <a:rPr lang="en-US" sz="1800"/>
                        <a:t>Marschall Smith </a:t>
                      </a:r>
                    </a:p>
                  </a:txBody>
                  <a:tcPr/>
                </a:tc>
                <a:tc>
                  <a:txBody>
                    <a:bodyPr/>
                    <a:lstStyle/>
                    <a:p>
                      <a:pPr lvl="0">
                        <a:buNone/>
                      </a:pPr>
                      <a:r>
                        <a:rPr lang="en-US" sz="1800"/>
                        <a:t>Discussion on IMLC and Shield Laws</a:t>
                      </a:r>
                    </a:p>
                  </a:txBody>
                  <a:tcPr/>
                </a:tc>
                <a:tc>
                  <a:txBody>
                    <a:bodyPr/>
                    <a:lstStyle/>
                    <a:p>
                      <a:pPr lvl="0">
                        <a:buNone/>
                      </a:pPr>
                      <a:r>
                        <a:rPr lang="en-US" sz="1800">
                          <a:hlinkClick r:id="rId2"/>
                        </a:rPr>
                        <a:t>IMLC Presentation</a:t>
                      </a:r>
                      <a:r>
                        <a:rPr lang="en-US" sz="1800"/>
                        <a:t> </a:t>
                      </a:r>
                    </a:p>
                  </a:txBody>
                  <a:tcPr/>
                </a:tc>
                <a:extLst>
                  <a:ext uri="{0D108BD9-81ED-4DB2-BD59-A6C34878D82A}">
                    <a16:rowId xmlns:a16="http://schemas.microsoft.com/office/drawing/2014/main" val="1487898129"/>
                  </a:ext>
                </a:extLst>
              </a:tr>
              <a:tr h="423663">
                <a:tc>
                  <a:txBody>
                    <a:bodyPr/>
                    <a:lstStyle/>
                    <a:p>
                      <a:pPr lvl="0">
                        <a:buNone/>
                      </a:pPr>
                      <a:r>
                        <a:rPr lang="en-US" sz="1800"/>
                        <a:t>Suneer Chander &amp; Vivek Chander</a:t>
                      </a:r>
                    </a:p>
                  </a:txBody>
                  <a:tcPr/>
                </a:tc>
                <a:tc>
                  <a:txBody>
                    <a:bodyPr/>
                    <a:lstStyle/>
                    <a:p>
                      <a:pPr lvl="0">
                        <a:buNone/>
                      </a:pPr>
                      <a:r>
                        <a:rPr lang="en-US" sz="1800"/>
                        <a:t>Physician Experience In Multi-State Practice</a:t>
                      </a:r>
                    </a:p>
                  </a:txBody>
                  <a:tcPr/>
                </a:tc>
                <a:tc>
                  <a:txBody>
                    <a:bodyPr/>
                    <a:lstStyle/>
                    <a:p>
                      <a:pPr lvl="0">
                        <a:buNone/>
                      </a:pPr>
                      <a:r>
                        <a:rPr lang="en-US" sz="1800">
                          <a:hlinkClick r:id="rId3"/>
                        </a:rPr>
                        <a:t>Physician Experience</a:t>
                      </a:r>
                      <a:endParaRPr lang="en-US" sz="1800"/>
                    </a:p>
                  </a:txBody>
                  <a:tcPr/>
                </a:tc>
                <a:extLst>
                  <a:ext uri="{0D108BD9-81ED-4DB2-BD59-A6C34878D82A}">
                    <a16:rowId xmlns:a16="http://schemas.microsoft.com/office/drawing/2014/main" val="2773097467"/>
                  </a:ext>
                </a:extLst>
              </a:tr>
              <a:tr h="457200">
                <a:tc gridSpan="3">
                  <a:txBody>
                    <a:bodyPr/>
                    <a:lstStyle/>
                    <a:p>
                      <a:r>
                        <a:rPr lang="en-US" b="1"/>
                        <a:t>March 11, 2026</a:t>
                      </a:r>
                    </a:p>
                  </a:txBody>
                  <a:tcPr>
                    <a:solidFill>
                      <a:schemeClr val="accent1">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33276065"/>
                  </a:ext>
                </a:extLst>
              </a:tr>
              <a:tr h="751039">
                <a:tc>
                  <a:txBody>
                    <a:bodyPr/>
                    <a:lstStyle/>
                    <a:p>
                      <a:r>
                        <a:rPr lang="en-US"/>
                        <a:t>Patricia Yu</a:t>
                      </a:r>
                    </a:p>
                  </a:txBody>
                  <a:tcPr/>
                </a:tc>
                <a:tc>
                  <a:txBody>
                    <a:bodyPr/>
                    <a:lstStyle/>
                    <a:p>
                      <a:r>
                        <a:rPr lang="en-US"/>
                        <a:t>Overview of interstate telehealth policies</a:t>
                      </a:r>
                    </a:p>
                  </a:txBody>
                  <a:tcPr/>
                </a:tc>
                <a:tc>
                  <a:txBody>
                    <a:bodyPr/>
                    <a:lstStyle/>
                    <a:p>
                      <a:pPr lvl="0">
                        <a:buNone/>
                      </a:pPr>
                      <a:r>
                        <a:rPr lang="en-US" sz="1800" b="0" i="0" u="none" strike="noStrike" noProof="0">
                          <a:solidFill>
                            <a:srgbClr val="141414"/>
                          </a:solidFill>
                          <a:hlinkClick r:id="rId4"/>
                        </a:rPr>
                        <a:t>Telehealth Interstate Policy Options</a:t>
                      </a:r>
                      <a:endParaRPr lang="en-US" sz="1800"/>
                    </a:p>
                  </a:txBody>
                  <a:tcPr/>
                </a:tc>
                <a:extLst>
                  <a:ext uri="{0D108BD9-81ED-4DB2-BD59-A6C34878D82A}">
                    <a16:rowId xmlns:a16="http://schemas.microsoft.com/office/drawing/2014/main" val="3304746895"/>
                  </a:ext>
                </a:extLst>
              </a:tr>
              <a:tr h="423663">
                <a:tc>
                  <a:txBody>
                    <a:bodyPr/>
                    <a:lstStyle/>
                    <a:p>
                      <a:r>
                        <a:rPr lang="en-US"/>
                        <a:t>Vita Berg</a:t>
                      </a:r>
                    </a:p>
                  </a:txBody>
                  <a:tcPr/>
                </a:tc>
                <a:tc>
                  <a:txBody>
                    <a:bodyPr/>
                    <a:lstStyle/>
                    <a:p>
                      <a:pPr lvl="0">
                        <a:buNone/>
                      </a:pPr>
                      <a:r>
                        <a:rPr lang="en-US"/>
                        <a:t>Discussion on alternative regional model </a:t>
                      </a:r>
                    </a:p>
                  </a:txBody>
                  <a:tcPr/>
                </a:tc>
                <a:tc>
                  <a:txBody>
                    <a:bodyPr/>
                    <a:lstStyle/>
                    <a:p>
                      <a:pPr lvl="0">
                        <a:buNone/>
                      </a:pPr>
                      <a:r>
                        <a:rPr lang="en-US" sz="1800" b="0" i="0" u="none" strike="noStrike" noProof="0">
                          <a:solidFill>
                            <a:srgbClr val="141414"/>
                          </a:solidFill>
                          <a:hlinkClick r:id="rId5"/>
                        </a:rPr>
                        <a:t>Regional Model based on Exemption from Licensure</a:t>
                      </a:r>
                      <a:endParaRPr lang="en-US" sz="1800"/>
                    </a:p>
                  </a:txBody>
                  <a:tcPr/>
                </a:tc>
                <a:extLst>
                  <a:ext uri="{0D108BD9-81ED-4DB2-BD59-A6C34878D82A}">
                    <a16:rowId xmlns:a16="http://schemas.microsoft.com/office/drawing/2014/main" val="2245351935"/>
                  </a:ext>
                </a:extLst>
              </a:tr>
              <a:tr h="653142">
                <a:tc>
                  <a:txBody>
                    <a:bodyPr/>
                    <a:lstStyle/>
                    <a:p>
                      <a:r>
                        <a:rPr lang="en-US"/>
                        <a:t>Joanne Marqusee</a:t>
                      </a:r>
                    </a:p>
                  </a:txBody>
                  <a:tcPr/>
                </a:tc>
                <a:tc>
                  <a:txBody>
                    <a:bodyPr/>
                    <a:lstStyle/>
                    <a:p>
                      <a:pPr lvl="0">
                        <a:buNone/>
                      </a:pPr>
                      <a:r>
                        <a:rPr lang="en-US"/>
                        <a:t>Scenarios impacting physicians in the IMLC or traditional MA License</a:t>
                      </a:r>
                    </a:p>
                  </a:txBody>
                  <a:tcPr/>
                </a:tc>
                <a:tc>
                  <a:txBody>
                    <a:bodyPr/>
                    <a:lstStyle/>
                    <a:p>
                      <a:pPr lvl="0">
                        <a:buNone/>
                      </a:pPr>
                      <a:r>
                        <a:rPr lang="en-US">
                          <a:hlinkClick r:id="rId6"/>
                        </a:rPr>
                        <a:t>Scenarios document</a:t>
                      </a:r>
                      <a:endParaRPr lang="en-US"/>
                    </a:p>
                  </a:txBody>
                  <a:tcPr/>
                </a:tc>
                <a:extLst>
                  <a:ext uri="{0D108BD9-81ED-4DB2-BD59-A6C34878D82A}">
                    <a16:rowId xmlns:a16="http://schemas.microsoft.com/office/drawing/2014/main" val="1190496426"/>
                  </a:ext>
                </a:extLst>
              </a:tr>
            </a:tbl>
          </a:graphicData>
        </a:graphic>
      </p:graphicFrame>
      <p:sp>
        <p:nvSpPr>
          <p:cNvPr id="3" name="Slide Number Placeholder 2">
            <a:extLst>
              <a:ext uri="{FF2B5EF4-FFF2-40B4-BE49-F238E27FC236}">
                <a16:creationId xmlns:a16="http://schemas.microsoft.com/office/drawing/2014/main" id="{6255080C-74AE-A969-6349-5818843DF046}"/>
              </a:ext>
            </a:extLst>
          </p:cNvPr>
          <p:cNvSpPr>
            <a:spLocks noGrp="1"/>
          </p:cNvSpPr>
          <p:nvPr>
            <p:ph type="sldNum" sz="quarter" idx="10"/>
          </p:nvPr>
        </p:nvSpPr>
        <p:spPr/>
        <p:txBody>
          <a:bodyPr/>
          <a:lstStyle/>
          <a:p>
            <a:fld id="{BF6D1FA8-32CC-4431-8357-5DE9DEF9C030}" type="slidenum">
              <a:rPr lang="en-US" smtClean="0"/>
              <a:t>27</a:t>
            </a:fld>
            <a:endParaRPr lang="en-US"/>
          </a:p>
        </p:txBody>
      </p:sp>
    </p:spTree>
    <p:extLst>
      <p:ext uri="{BB962C8B-B14F-4D97-AF65-F5344CB8AC3E}">
        <p14:creationId xmlns:p14="http://schemas.microsoft.com/office/powerpoint/2010/main" val="4821211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C5AC6-0701-AD3F-FAEB-FC5C9DEB8E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6A7D7E-2647-7F03-59C7-642DC449A474}"/>
              </a:ext>
            </a:extLst>
          </p:cNvPr>
          <p:cNvSpPr>
            <a:spLocks noGrp="1"/>
          </p:cNvSpPr>
          <p:nvPr>
            <p:ph type="title"/>
          </p:nvPr>
        </p:nvSpPr>
        <p:spPr/>
        <p:txBody>
          <a:bodyPr anchor="ctr"/>
          <a:lstStyle/>
          <a:p>
            <a:r>
              <a:rPr lang="en-US">
                <a:cs typeface="Arial"/>
              </a:rPr>
              <a:t>Appendix C – Summary of Meetings (cont.) </a:t>
            </a:r>
            <a:endParaRPr lang="en-US"/>
          </a:p>
        </p:txBody>
      </p:sp>
      <p:graphicFrame>
        <p:nvGraphicFramePr>
          <p:cNvPr id="4" name="Content Placeholder 3">
            <a:extLst>
              <a:ext uri="{FF2B5EF4-FFF2-40B4-BE49-F238E27FC236}">
                <a16:creationId xmlns:a16="http://schemas.microsoft.com/office/drawing/2014/main" id="{AFE993EA-0485-7193-0E9C-EFC73372C7A0}"/>
              </a:ext>
            </a:extLst>
          </p:cNvPr>
          <p:cNvGraphicFramePr>
            <a:graphicFrameLocks noGrp="1"/>
          </p:cNvGraphicFramePr>
          <p:nvPr>
            <p:ph idx="1"/>
            <p:extLst>
              <p:ext uri="{D42A27DB-BD31-4B8C-83A1-F6EECF244321}">
                <p14:modId xmlns:p14="http://schemas.microsoft.com/office/powerpoint/2010/main" val="2787951093"/>
              </p:ext>
            </p:extLst>
          </p:nvPr>
        </p:nvGraphicFramePr>
        <p:xfrm>
          <a:off x="554736" y="1293813"/>
          <a:ext cx="11138154" cy="3383280"/>
        </p:xfrm>
        <a:graphic>
          <a:graphicData uri="http://schemas.openxmlformats.org/drawingml/2006/table">
            <a:tbl>
              <a:tblPr firstRow="1" bandRow="1">
                <a:tableStyleId>{5C22544A-7EE6-4342-B048-85BDC9FD1C3A}</a:tableStyleId>
              </a:tblPr>
              <a:tblGrid>
                <a:gridCol w="3712718">
                  <a:extLst>
                    <a:ext uri="{9D8B030D-6E8A-4147-A177-3AD203B41FA5}">
                      <a16:colId xmlns:a16="http://schemas.microsoft.com/office/drawing/2014/main" val="326547146"/>
                    </a:ext>
                  </a:extLst>
                </a:gridCol>
                <a:gridCol w="3712718">
                  <a:extLst>
                    <a:ext uri="{9D8B030D-6E8A-4147-A177-3AD203B41FA5}">
                      <a16:colId xmlns:a16="http://schemas.microsoft.com/office/drawing/2014/main" val="4118283817"/>
                    </a:ext>
                  </a:extLst>
                </a:gridCol>
                <a:gridCol w="3712718">
                  <a:extLst>
                    <a:ext uri="{9D8B030D-6E8A-4147-A177-3AD203B41FA5}">
                      <a16:colId xmlns:a16="http://schemas.microsoft.com/office/drawing/2014/main" val="27365378"/>
                    </a:ext>
                  </a:extLst>
                </a:gridCol>
              </a:tblGrid>
              <a:tr h="640080">
                <a:tc>
                  <a:txBody>
                    <a:bodyPr/>
                    <a:lstStyle/>
                    <a:p>
                      <a:r>
                        <a:rPr lang="en-US"/>
                        <a:t>Presenters</a:t>
                      </a:r>
                    </a:p>
                  </a:txBody>
                  <a:tcPr/>
                </a:tc>
                <a:tc>
                  <a:txBody>
                    <a:bodyPr/>
                    <a:lstStyle/>
                    <a:p>
                      <a:r>
                        <a:rPr lang="en-US"/>
                        <a:t>Topics Discussed </a:t>
                      </a:r>
                    </a:p>
                  </a:txBody>
                  <a:tcPr/>
                </a:tc>
                <a:tc>
                  <a:txBody>
                    <a:bodyPr/>
                    <a:lstStyle/>
                    <a:p>
                      <a:r>
                        <a:rPr lang="en-US"/>
                        <a:t>Resources and Supporting Documents</a:t>
                      </a:r>
                    </a:p>
                  </a:txBody>
                  <a:tcPr/>
                </a:tc>
                <a:extLst>
                  <a:ext uri="{0D108BD9-81ED-4DB2-BD59-A6C34878D82A}">
                    <a16:rowId xmlns:a16="http://schemas.microsoft.com/office/drawing/2014/main" val="1236528446"/>
                  </a:ext>
                </a:extLst>
              </a:tr>
              <a:tr h="457200">
                <a:tc gridSpan="3">
                  <a:txBody>
                    <a:bodyPr/>
                    <a:lstStyle/>
                    <a:p>
                      <a:r>
                        <a:rPr lang="en-US" sz="1800" b="1"/>
                        <a:t>April 15, 2026</a:t>
                      </a:r>
                    </a:p>
                  </a:txBody>
                  <a:tcPr>
                    <a:solidFill>
                      <a:schemeClr val="accent1">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10490847"/>
                  </a:ext>
                </a:extLst>
              </a:tr>
              <a:tr h="423663">
                <a:tc>
                  <a:txBody>
                    <a:bodyPr/>
                    <a:lstStyle/>
                    <a:p>
                      <a:pPr lvl="0">
                        <a:buNone/>
                      </a:pPr>
                      <a:r>
                        <a:rPr lang="en-US" sz="1800"/>
                        <a:t>Joanne Marqusee</a:t>
                      </a:r>
                    </a:p>
                  </a:txBody>
                  <a:tcPr/>
                </a:tc>
                <a:tc>
                  <a:txBody>
                    <a:bodyPr/>
                    <a:lstStyle/>
                    <a:p>
                      <a:pPr lvl="0">
                        <a:buNone/>
                      </a:pPr>
                      <a:r>
                        <a:rPr lang="en-US" sz="1800"/>
                        <a:t>Discussion of the Task Force’s findings and working draft of the Task Force’s report</a:t>
                      </a:r>
                    </a:p>
                  </a:txBody>
                  <a:tcPr/>
                </a:tc>
                <a:tc>
                  <a:txBody>
                    <a:bodyPr/>
                    <a:lstStyle/>
                    <a:p>
                      <a:pPr lvl="0">
                        <a:buNone/>
                      </a:pPr>
                      <a:endParaRPr lang="en-US" sz="1800"/>
                    </a:p>
                  </a:txBody>
                  <a:tcPr/>
                </a:tc>
                <a:extLst>
                  <a:ext uri="{0D108BD9-81ED-4DB2-BD59-A6C34878D82A}">
                    <a16:rowId xmlns:a16="http://schemas.microsoft.com/office/drawing/2014/main" val="2773097467"/>
                  </a:ext>
                </a:extLst>
              </a:tr>
              <a:tr h="457200">
                <a:tc gridSpan="3">
                  <a:txBody>
                    <a:bodyPr/>
                    <a:lstStyle/>
                    <a:p>
                      <a:r>
                        <a:rPr lang="en-US" b="1"/>
                        <a:t>May 13, 2026</a:t>
                      </a:r>
                    </a:p>
                  </a:txBody>
                  <a:tcPr>
                    <a:solidFill>
                      <a:schemeClr val="accent1">
                        <a:lumMod val="40000"/>
                        <a:lumOff val="60000"/>
                      </a:schemeClr>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933276065"/>
                  </a:ext>
                </a:extLst>
              </a:tr>
              <a:tr h="751039">
                <a:tc>
                  <a:txBody>
                    <a:bodyPr/>
                    <a:lstStyle/>
                    <a:p>
                      <a:r>
                        <a:rPr lang="en-US" sz="1800"/>
                        <a:t>Joanne Marqusee</a:t>
                      </a:r>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t>Discussion of the Task Force’s findings and working draft of the Task Force’s report</a:t>
                      </a:r>
                    </a:p>
                  </a:txBody>
                  <a:tcPr/>
                </a:tc>
                <a:tc>
                  <a:txBody>
                    <a:bodyPr/>
                    <a:lstStyle/>
                    <a:p>
                      <a:pPr lvl="0">
                        <a:buNone/>
                      </a:pPr>
                      <a:endParaRPr lang="en-US" sz="1800" dirty="0"/>
                    </a:p>
                  </a:txBody>
                  <a:tcPr/>
                </a:tc>
                <a:extLst>
                  <a:ext uri="{0D108BD9-81ED-4DB2-BD59-A6C34878D82A}">
                    <a16:rowId xmlns:a16="http://schemas.microsoft.com/office/drawing/2014/main" val="3304746895"/>
                  </a:ext>
                </a:extLst>
              </a:tr>
            </a:tbl>
          </a:graphicData>
        </a:graphic>
      </p:graphicFrame>
      <p:sp>
        <p:nvSpPr>
          <p:cNvPr id="3" name="Slide Number Placeholder 2">
            <a:extLst>
              <a:ext uri="{FF2B5EF4-FFF2-40B4-BE49-F238E27FC236}">
                <a16:creationId xmlns:a16="http://schemas.microsoft.com/office/drawing/2014/main" id="{3B701C94-A624-0814-1AD2-76E0F8FA0E0F}"/>
              </a:ext>
            </a:extLst>
          </p:cNvPr>
          <p:cNvSpPr>
            <a:spLocks noGrp="1"/>
          </p:cNvSpPr>
          <p:nvPr>
            <p:ph type="sldNum" sz="quarter" idx="10"/>
          </p:nvPr>
        </p:nvSpPr>
        <p:spPr/>
        <p:txBody>
          <a:bodyPr/>
          <a:lstStyle/>
          <a:p>
            <a:fld id="{BF6D1FA8-32CC-4431-8357-5DE9DEF9C030}" type="slidenum">
              <a:rPr lang="en-US" smtClean="0"/>
              <a:t>28</a:t>
            </a:fld>
            <a:endParaRPr lang="en-US"/>
          </a:p>
        </p:txBody>
      </p:sp>
    </p:spTree>
    <p:extLst>
      <p:ext uri="{BB962C8B-B14F-4D97-AF65-F5344CB8AC3E}">
        <p14:creationId xmlns:p14="http://schemas.microsoft.com/office/powerpoint/2010/main" val="1719508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FB54F-66CF-06F5-BC06-0A00353E6BCD}"/>
              </a:ext>
            </a:extLst>
          </p:cNvPr>
          <p:cNvSpPr>
            <a:spLocks noGrp="1"/>
          </p:cNvSpPr>
          <p:nvPr>
            <p:ph type="title"/>
          </p:nvPr>
        </p:nvSpPr>
        <p:spPr/>
        <p:txBody>
          <a:bodyPr anchor="ctr"/>
          <a:lstStyle/>
          <a:p>
            <a:r>
              <a:rPr lang="en-US">
                <a:solidFill>
                  <a:schemeClr val="bg1"/>
                </a:solidFill>
                <a:cs typeface="Arial"/>
              </a:rPr>
              <a:t>Appendix D – Interstate Medical Licensure Compact Member States</a:t>
            </a:r>
            <a:endParaRPr lang="en-US">
              <a:solidFill>
                <a:schemeClr val="bg1"/>
              </a:solidFill>
            </a:endParaRPr>
          </a:p>
        </p:txBody>
      </p:sp>
      <p:pic>
        <p:nvPicPr>
          <p:cNvPr id="4" name="Content Placeholder 3">
            <a:extLst>
              <a:ext uri="{FF2B5EF4-FFF2-40B4-BE49-F238E27FC236}">
                <a16:creationId xmlns:a16="http://schemas.microsoft.com/office/drawing/2014/main" id="{4F7A1489-7C61-A236-5916-F28B771F9B17}"/>
              </a:ext>
            </a:extLst>
          </p:cNvPr>
          <p:cNvPicPr>
            <a:picLocks noGrp="1" noChangeAspect="1"/>
          </p:cNvPicPr>
          <p:nvPr>
            <p:ph idx="1"/>
          </p:nvPr>
        </p:nvPicPr>
        <p:blipFill>
          <a:blip r:embed="rId2"/>
          <a:stretch>
            <a:fillRect/>
          </a:stretch>
        </p:blipFill>
        <p:spPr>
          <a:xfrm>
            <a:off x="561102" y="1253857"/>
            <a:ext cx="6952322" cy="4883001"/>
          </a:xfrm>
          <a:prstGeom prst="rect">
            <a:avLst/>
          </a:prstGeom>
        </p:spPr>
      </p:pic>
      <p:pic>
        <p:nvPicPr>
          <p:cNvPr id="6" name="Picture 5">
            <a:extLst>
              <a:ext uri="{FF2B5EF4-FFF2-40B4-BE49-F238E27FC236}">
                <a16:creationId xmlns:a16="http://schemas.microsoft.com/office/drawing/2014/main" id="{57C80505-7897-D42C-42A0-A9778BEF5890}"/>
              </a:ext>
            </a:extLst>
          </p:cNvPr>
          <p:cNvPicPr>
            <a:picLocks noChangeAspect="1"/>
          </p:cNvPicPr>
          <p:nvPr/>
        </p:nvPicPr>
        <p:blipFill>
          <a:blip r:embed="rId3"/>
          <a:stretch>
            <a:fillRect/>
          </a:stretch>
        </p:blipFill>
        <p:spPr>
          <a:xfrm>
            <a:off x="7686007" y="2852904"/>
            <a:ext cx="4252830" cy="2087982"/>
          </a:xfrm>
          <a:prstGeom prst="rect">
            <a:avLst/>
          </a:prstGeom>
        </p:spPr>
      </p:pic>
      <p:sp>
        <p:nvSpPr>
          <p:cNvPr id="3" name="Slide Number Placeholder 2">
            <a:extLst>
              <a:ext uri="{FF2B5EF4-FFF2-40B4-BE49-F238E27FC236}">
                <a16:creationId xmlns:a16="http://schemas.microsoft.com/office/drawing/2014/main" id="{C13C6C0A-7697-EA49-C744-2491B9AAAD55}"/>
              </a:ext>
            </a:extLst>
          </p:cNvPr>
          <p:cNvSpPr>
            <a:spLocks noGrp="1"/>
          </p:cNvSpPr>
          <p:nvPr>
            <p:ph type="sldNum" sz="quarter" idx="10"/>
          </p:nvPr>
        </p:nvSpPr>
        <p:spPr/>
        <p:txBody>
          <a:bodyPr/>
          <a:lstStyle/>
          <a:p>
            <a:fld id="{BF6D1FA8-32CC-4431-8357-5DE9DEF9C030}" type="slidenum">
              <a:rPr lang="en-US" smtClean="0"/>
              <a:t>29</a:t>
            </a:fld>
            <a:endParaRPr lang="en-US"/>
          </a:p>
        </p:txBody>
      </p:sp>
    </p:spTree>
    <p:extLst>
      <p:ext uri="{BB962C8B-B14F-4D97-AF65-F5344CB8AC3E}">
        <p14:creationId xmlns:p14="http://schemas.microsoft.com/office/powerpoint/2010/main" val="3156082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84023-392C-192E-4D37-C753BD994407}"/>
              </a:ext>
            </a:extLst>
          </p:cNvPr>
          <p:cNvSpPr>
            <a:spLocks noGrp="1"/>
          </p:cNvSpPr>
          <p:nvPr>
            <p:ph type="title"/>
          </p:nvPr>
        </p:nvSpPr>
        <p:spPr/>
        <p:txBody>
          <a:bodyPr anchor="ctr"/>
          <a:lstStyle/>
          <a:p>
            <a:r>
              <a:rPr lang="en-US">
                <a:cs typeface="Arial"/>
              </a:rPr>
              <a:t>Overview of the Task Force</a:t>
            </a:r>
            <a:endParaRPr lang="en-US"/>
          </a:p>
        </p:txBody>
      </p:sp>
      <p:sp>
        <p:nvSpPr>
          <p:cNvPr id="3" name="Content Placeholder 2">
            <a:extLst>
              <a:ext uri="{FF2B5EF4-FFF2-40B4-BE49-F238E27FC236}">
                <a16:creationId xmlns:a16="http://schemas.microsoft.com/office/drawing/2014/main" id="{966B1C5E-18F9-55CA-5749-3DA00782D04B}"/>
              </a:ext>
            </a:extLst>
          </p:cNvPr>
          <p:cNvSpPr>
            <a:spLocks noGrp="1"/>
          </p:cNvSpPr>
          <p:nvPr>
            <p:ph idx="1"/>
          </p:nvPr>
        </p:nvSpPr>
        <p:spPr>
          <a:xfrm>
            <a:off x="838200" y="1293962"/>
            <a:ext cx="10515600" cy="5170646"/>
          </a:xfrm>
        </p:spPr>
        <p:txBody>
          <a:bodyPr vert="horz" wrap="square" lIns="0" tIns="0" rIns="0" bIns="0" rtlCol="0" anchor="t">
            <a:spAutoFit/>
          </a:bodyPr>
          <a:lstStyle/>
          <a:p>
            <a:pPr>
              <a:spcAft>
                <a:spcPts val="600"/>
              </a:spcAft>
            </a:pPr>
            <a:r>
              <a:rPr lang="en-US" dirty="0">
                <a:ea typeface="+mn-lt"/>
                <a:cs typeface="+mn-lt"/>
              </a:rPr>
              <a:t>The Telehealth Task Force was established in July 2025 with the enactment of the FY2026 Budget (</a:t>
            </a:r>
            <a:r>
              <a:rPr lang="en-US" dirty="0">
                <a:ea typeface="+mn-lt"/>
                <a:cs typeface="+mn-lt"/>
                <a:hlinkClick r:id="rId2"/>
              </a:rPr>
              <a:t>Chapter 9, Section 109 of the Acts of 2025</a:t>
            </a:r>
            <a:r>
              <a:rPr lang="en-US" dirty="0">
                <a:ea typeface="+mn-lt"/>
                <a:cs typeface="+mn-lt"/>
              </a:rPr>
              <a:t>).</a:t>
            </a:r>
          </a:p>
          <a:p>
            <a:pPr>
              <a:spcAft>
                <a:spcPts val="600"/>
              </a:spcAft>
            </a:pPr>
            <a:r>
              <a:rPr lang="en-US" dirty="0">
                <a:ea typeface="+mn-lt"/>
                <a:cs typeface="+mn-lt"/>
              </a:rPr>
              <a:t>The Task Force was chaired by Executive Office of Health and Human Services (EOHHS) Assistant Secretary Joanne Marqusee, acting as the designee of the EOHHS Secretary. It was comprised of a diverse panel of public health professionals, representatives from community health centers, hospitals, and health care providers trade associations, as well as experts in health care administration and business regulation (see full list in Appendix B).</a:t>
            </a:r>
          </a:p>
          <a:p>
            <a:pPr>
              <a:spcAft>
                <a:spcPts val="600"/>
              </a:spcAft>
            </a:pPr>
            <a:r>
              <a:rPr lang="en-US" dirty="0">
                <a:ea typeface="+mn-lt"/>
                <a:cs typeface="+mn-lt"/>
              </a:rPr>
              <a:t>The Task Force met eight times from September 2025 through May 2026 and was charged with studying and proposing recommendations to address barriers and impediments to the practice of telehealth across state lines.</a:t>
            </a:r>
          </a:p>
          <a:p>
            <a:pPr>
              <a:spcAft>
                <a:spcPts val="600"/>
              </a:spcAft>
            </a:pPr>
            <a:r>
              <a:rPr lang="en-US" dirty="0">
                <a:ea typeface="+mn-lt"/>
                <a:cs typeface="+mn-lt"/>
              </a:rPr>
              <a:t>All meetings of the Task Force were subject to the Massachusetts Open Meeting Law; minutes were ta</a:t>
            </a:r>
            <a:r>
              <a:rPr lang="en-US" dirty="0">
                <a:solidFill>
                  <a:srgbClr val="000000"/>
                </a:solidFill>
                <a:ea typeface="+mn-lt"/>
                <a:cs typeface="+mn-lt"/>
              </a:rPr>
              <a:t>ken and approved for each meeting. Appendix C outlines the meetings and input provided, including the individuals who presented as well as their materials. All materials considered by the Task Force, including meeting minutes, are posted on a publicly-available Mass.gov webpage:</a:t>
            </a:r>
            <a:br>
              <a:rPr lang="en-US" dirty="0">
                <a:solidFill>
                  <a:srgbClr val="000000"/>
                </a:solidFill>
                <a:ea typeface="+mn-lt"/>
                <a:cs typeface="+mn-lt"/>
              </a:rPr>
            </a:br>
            <a:r>
              <a:rPr lang="en-US" dirty="0">
                <a:solidFill>
                  <a:srgbClr val="000000"/>
                </a:solidFill>
                <a:ea typeface="+mn-lt"/>
                <a:cs typeface="+mn-lt"/>
                <a:hlinkClick r:id="rId3"/>
              </a:rPr>
              <a:t>Telehealth Task Force Meeting Materials | Mass.gov</a:t>
            </a:r>
            <a:endParaRPr lang="en-US" dirty="0">
              <a:solidFill>
                <a:srgbClr val="000000"/>
              </a:solidFill>
            </a:endParaRPr>
          </a:p>
          <a:p>
            <a:pPr>
              <a:spcAft>
                <a:spcPts val="600"/>
              </a:spcAft>
            </a:pPr>
            <a:r>
              <a:rPr lang="en-US" dirty="0">
                <a:solidFill>
                  <a:srgbClr val="000000"/>
                </a:solidFill>
                <a:cs typeface="Arial"/>
              </a:rPr>
              <a:t>The Task Force was required to submit its report to the Joint Committee on Health Care Financing by July 1, 2026.</a:t>
            </a:r>
            <a:endParaRPr lang="en-US" sz="1400" dirty="0">
              <a:solidFill>
                <a:srgbClr val="FFFFFF"/>
              </a:solidFill>
              <a:highlight>
                <a:srgbClr val="14558F"/>
              </a:highlight>
            </a:endParaRPr>
          </a:p>
        </p:txBody>
      </p:sp>
      <p:sp>
        <p:nvSpPr>
          <p:cNvPr id="4" name="Slide Number Placeholder 3">
            <a:extLst>
              <a:ext uri="{FF2B5EF4-FFF2-40B4-BE49-F238E27FC236}">
                <a16:creationId xmlns:a16="http://schemas.microsoft.com/office/drawing/2014/main" id="{E8732308-F24C-651E-8448-70B9A5FD7B3A}"/>
              </a:ext>
            </a:extLst>
          </p:cNvPr>
          <p:cNvSpPr>
            <a:spLocks noGrp="1"/>
          </p:cNvSpPr>
          <p:nvPr>
            <p:ph type="sldNum" sz="quarter" idx="10"/>
          </p:nvPr>
        </p:nvSpPr>
        <p:spPr/>
        <p:txBody>
          <a:bodyPr/>
          <a:lstStyle/>
          <a:p>
            <a:fld id="{BF6D1FA8-32CC-4431-8357-5DE9DEF9C030}" type="slidenum">
              <a:rPr lang="en-US" smtClean="0"/>
              <a:t>3</a:t>
            </a:fld>
            <a:endParaRPr lang="en-US"/>
          </a:p>
        </p:txBody>
      </p:sp>
    </p:spTree>
    <p:extLst>
      <p:ext uri="{BB962C8B-B14F-4D97-AF65-F5344CB8AC3E}">
        <p14:creationId xmlns:p14="http://schemas.microsoft.com/office/powerpoint/2010/main" val="42587792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8126F-A0B5-C3DE-6C67-3EA95D7880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E63A56-7072-98AA-0D19-85F6985B03D9}"/>
              </a:ext>
            </a:extLst>
          </p:cNvPr>
          <p:cNvSpPr>
            <a:spLocks noGrp="1"/>
          </p:cNvSpPr>
          <p:nvPr>
            <p:ph type="title"/>
          </p:nvPr>
        </p:nvSpPr>
        <p:spPr/>
        <p:txBody>
          <a:bodyPr anchor="ctr"/>
          <a:lstStyle/>
          <a:p>
            <a:r>
              <a:rPr lang="en-US">
                <a:solidFill>
                  <a:schemeClr val="bg1"/>
                </a:solidFill>
                <a:cs typeface="Arial"/>
              </a:rPr>
              <a:t>Appendix E – Telehealth Patient Scenario Chart</a:t>
            </a:r>
            <a:endParaRPr lang="en-US">
              <a:solidFill>
                <a:schemeClr val="bg1"/>
              </a:solidFill>
            </a:endParaRPr>
          </a:p>
        </p:txBody>
      </p:sp>
      <p:sp>
        <p:nvSpPr>
          <p:cNvPr id="3" name="Slide Number Placeholder 2">
            <a:extLst>
              <a:ext uri="{FF2B5EF4-FFF2-40B4-BE49-F238E27FC236}">
                <a16:creationId xmlns:a16="http://schemas.microsoft.com/office/drawing/2014/main" id="{58884FE3-B348-FDCC-E067-3CABB12893D3}"/>
              </a:ext>
            </a:extLst>
          </p:cNvPr>
          <p:cNvSpPr>
            <a:spLocks noGrp="1"/>
          </p:cNvSpPr>
          <p:nvPr>
            <p:ph type="sldNum" sz="quarter" idx="10"/>
          </p:nvPr>
        </p:nvSpPr>
        <p:spPr/>
        <p:txBody>
          <a:bodyPr/>
          <a:lstStyle/>
          <a:p>
            <a:fld id="{BF6D1FA8-32CC-4431-8357-5DE9DEF9C030}" type="slidenum">
              <a:rPr lang="en-US" smtClean="0"/>
              <a:t>30</a:t>
            </a:fld>
            <a:endParaRPr lang="en-US"/>
          </a:p>
        </p:txBody>
      </p:sp>
      <p:sp>
        <p:nvSpPr>
          <p:cNvPr id="7" name="Content Placeholder 6">
            <a:extLst>
              <a:ext uri="{FF2B5EF4-FFF2-40B4-BE49-F238E27FC236}">
                <a16:creationId xmlns:a16="http://schemas.microsoft.com/office/drawing/2014/main" id="{89F7D255-C37A-A4DE-D6F9-F11DF700B657}"/>
              </a:ext>
            </a:extLst>
          </p:cNvPr>
          <p:cNvSpPr>
            <a:spLocks noGrp="1"/>
          </p:cNvSpPr>
          <p:nvPr>
            <p:ph idx="1"/>
          </p:nvPr>
        </p:nvSpPr>
        <p:spPr>
          <a:xfrm>
            <a:off x="554736" y="1198265"/>
            <a:ext cx="10799064" cy="1015663"/>
          </a:xfrm>
        </p:spPr>
        <p:txBody>
          <a:bodyPr/>
          <a:lstStyle/>
          <a:p>
            <a:pPr marL="0" indent="0">
              <a:buNone/>
            </a:pPr>
            <a:r>
              <a:rPr lang="en-US" sz="1400" b="1" u="sng"/>
              <a:t>Telehealth Patient Scenarios vs. Interstate Pathways for Physicians</a:t>
            </a:r>
          </a:p>
          <a:p>
            <a:pPr lvl="0"/>
            <a:r>
              <a:rPr lang="en-US" sz="1400"/>
              <a:t>The table below was developed during the Task Force’s deliberations to help illustrate the commonalities and distinctions between the various interstate licensing options that Massachusetts could pursue.</a:t>
            </a:r>
          </a:p>
          <a:p>
            <a:pPr lvl="0"/>
            <a:r>
              <a:rPr lang="en-US" sz="1400"/>
              <a:t>It was noted that multiple pathways could be implemented, allowing for greater flexibility and access to telehealth services for patients.</a:t>
            </a:r>
          </a:p>
        </p:txBody>
      </p:sp>
      <p:graphicFrame>
        <p:nvGraphicFramePr>
          <p:cNvPr id="5" name="Table 4">
            <a:extLst>
              <a:ext uri="{FF2B5EF4-FFF2-40B4-BE49-F238E27FC236}">
                <a16:creationId xmlns:a16="http://schemas.microsoft.com/office/drawing/2014/main" id="{899DB484-9E75-201C-C818-FDA08ACF049D}"/>
              </a:ext>
            </a:extLst>
          </p:cNvPr>
          <p:cNvGraphicFramePr>
            <a:graphicFrameLocks noGrp="1"/>
          </p:cNvGraphicFramePr>
          <p:nvPr>
            <p:extLst>
              <p:ext uri="{D42A27DB-BD31-4B8C-83A1-F6EECF244321}">
                <p14:modId xmlns:p14="http://schemas.microsoft.com/office/powerpoint/2010/main" val="4008961600"/>
              </p:ext>
            </p:extLst>
          </p:nvPr>
        </p:nvGraphicFramePr>
        <p:xfrm>
          <a:off x="244549" y="2384872"/>
          <a:ext cx="11663916" cy="3997899"/>
        </p:xfrm>
        <a:graphic>
          <a:graphicData uri="http://schemas.openxmlformats.org/drawingml/2006/table">
            <a:tbl>
              <a:tblPr firstRow="1" firstCol="1" bandRow="1">
                <a:tableStyleId>{5C22544A-7EE6-4342-B048-85BDC9FD1C3A}</a:tableStyleId>
              </a:tblPr>
              <a:tblGrid>
                <a:gridCol w="2589480">
                  <a:extLst>
                    <a:ext uri="{9D8B030D-6E8A-4147-A177-3AD203B41FA5}">
                      <a16:colId xmlns:a16="http://schemas.microsoft.com/office/drawing/2014/main" val="221583827"/>
                    </a:ext>
                  </a:extLst>
                </a:gridCol>
                <a:gridCol w="1933956">
                  <a:extLst>
                    <a:ext uri="{9D8B030D-6E8A-4147-A177-3AD203B41FA5}">
                      <a16:colId xmlns:a16="http://schemas.microsoft.com/office/drawing/2014/main" val="668085562"/>
                    </a:ext>
                  </a:extLst>
                </a:gridCol>
                <a:gridCol w="2236552">
                  <a:extLst>
                    <a:ext uri="{9D8B030D-6E8A-4147-A177-3AD203B41FA5}">
                      <a16:colId xmlns:a16="http://schemas.microsoft.com/office/drawing/2014/main" val="1101477241"/>
                    </a:ext>
                  </a:extLst>
                </a:gridCol>
                <a:gridCol w="2507979">
                  <a:extLst>
                    <a:ext uri="{9D8B030D-6E8A-4147-A177-3AD203B41FA5}">
                      <a16:colId xmlns:a16="http://schemas.microsoft.com/office/drawing/2014/main" val="3251398245"/>
                    </a:ext>
                  </a:extLst>
                </a:gridCol>
                <a:gridCol w="2395949">
                  <a:extLst>
                    <a:ext uri="{9D8B030D-6E8A-4147-A177-3AD203B41FA5}">
                      <a16:colId xmlns:a16="http://schemas.microsoft.com/office/drawing/2014/main" val="2903471470"/>
                    </a:ext>
                  </a:extLst>
                </a:gridCol>
              </a:tblGrid>
              <a:tr h="411488">
                <a:tc rowSpan="2">
                  <a:txBody>
                    <a:bodyPr/>
                    <a:lstStyle/>
                    <a:p>
                      <a:pPr marL="0" marR="0" algn="ctr">
                        <a:lnSpc>
                          <a:spcPct val="115000"/>
                        </a:lnSpc>
                        <a:spcAft>
                          <a:spcPts val="800"/>
                        </a:spcAft>
                        <a:buNone/>
                      </a:pPr>
                      <a:r>
                        <a:rPr lang="en-US" sz="1400" kern="100">
                          <a:solidFill>
                            <a:schemeClr val="bg1"/>
                          </a:solidFill>
                          <a:effectLst/>
                        </a:rPr>
                        <a:t>Patient Scenarios</a:t>
                      </a:r>
                      <a:endParaRPr lang="en-US" sz="14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algn="ctr">
                        <a:lnSpc>
                          <a:spcPct val="115000"/>
                        </a:lnSpc>
                        <a:spcAft>
                          <a:spcPts val="800"/>
                        </a:spcAft>
                        <a:buNone/>
                      </a:pPr>
                      <a:r>
                        <a:rPr lang="en-US" sz="1400" kern="100">
                          <a:solidFill>
                            <a:schemeClr val="bg1"/>
                          </a:solidFill>
                          <a:effectLst/>
                        </a:rPr>
                        <a:t>IMLC</a:t>
                      </a:r>
                    </a:p>
                  </a:txBody>
                  <a:tcPr marL="15815" marR="1581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n-US" sz="1400" kern="100">
                          <a:solidFill>
                            <a:schemeClr val="bg1"/>
                          </a:solidFill>
                          <a:effectLst/>
                        </a:rPr>
                        <a:t>Regional Agreement</a:t>
                      </a:r>
                    </a:p>
                  </a:txBody>
                  <a:tcPr marL="15815" marR="1581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algn="ctr">
                        <a:lnSpc>
                          <a:spcPct val="115000"/>
                        </a:lnSpc>
                        <a:spcAft>
                          <a:spcPts val="800"/>
                        </a:spcAft>
                        <a:buNone/>
                      </a:pPr>
                      <a:r>
                        <a:rPr lang="en-US" sz="1400" kern="100">
                          <a:solidFill>
                            <a:schemeClr val="bg1"/>
                          </a:solidFill>
                          <a:effectLst/>
                        </a:rPr>
                        <a:t>Telehealth Registry</a:t>
                      </a:r>
                    </a:p>
                  </a:txBody>
                  <a:tcPr marL="15815" marR="1581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0" algn="ctr">
                        <a:lnSpc>
                          <a:spcPct val="115000"/>
                        </a:lnSpc>
                        <a:spcAft>
                          <a:spcPts val="800"/>
                        </a:spcAft>
                        <a:buNone/>
                      </a:pPr>
                      <a:r>
                        <a:rPr lang="en-US" sz="1400" kern="100">
                          <a:solidFill>
                            <a:schemeClr val="bg1"/>
                          </a:solidFill>
                          <a:effectLst/>
                        </a:rPr>
                        <a:t>Exemptions to Licensing</a:t>
                      </a:r>
                    </a:p>
                  </a:txBody>
                  <a:tcPr marL="15815" marR="1581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340231207"/>
                  </a:ext>
                </a:extLst>
              </a:tr>
              <a:tr h="584790">
                <a:tc vMerge="1">
                  <a:txBody>
                    <a:bodyPr/>
                    <a:lstStyle/>
                    <a:p>
                      <a:endParaRPr lang="en-US"/>
                    </a:p>
                  </a:txBody>
                  <a:tcPr/>
                </a:tc>
                <a:tc>
                  <a:txBody>
                    <a:bodyPr/>
                    <a:lstStyle/>
                    <a:p>
                      <a:pPr algn="ctr"/>
                      <a:r>
                        <a:rPr lang="en-US" sz="1100" kern="100">
                          <a:solidFill>
                            <a:sysClr val="windowText" lastClr="000000"/>
                          </a:solidFill>
                          <a:effectLst/>
                        </a:rPr>
                        <a:t>Expedited pathway for full licensure</a:t>
                      </a:r>
                      <a:endParaRPr lang="en-US"/>
                    </a:p>
                  </a:txBody>
                  <a:tcPr marL="15815" marR="1581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algn="ctr">
                        <a:lnSpc>
                          <a:spcPct val="115000"/>
                        </a:lnSpc>
                        <a:spcAft>
                          <a:spcPts val="800"/>
                        </a:spcAft>
                        <a:buNone/>
                      </a:pPr>
                      <a:r>
                        <a:rPr lang="en-US" sz="1100" kern="100">
                          <a:solidFill>
                            <a:sysClr val="windowText" lastClr="000000"/>
                          </a:solidFill>
                          <a:effectLst/>
                        </a:rPr>
                        <a:t>Expedited pathway for full licensure or reciprocity agreement</a:t>
                      </a:r>
                      <a:endParaRPr lang="en-US" sz="110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n-US" sz="1100" kern="100">
                          <a:solidFill>
                            <a:sysClr val="windowText" lastClr="000000"/>
                          </a:solidFill>
                          <a:effectLst/>
                        </a:rPr>
                        <a:t>Special license or registration to deliver only telehealth service</a:t>
                      </a:r>
                      <a:endParaRPr lang="en-US" sz="110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0" lvl="0" indent="0" algn="ctr" defTabSz="914400" rtl="0" eaLnBrk="1" fontAlgn="auto" latinLnBrk="0" hangingPunct="1">
                        <a:lnSpc>
                          <a:spcPct val="115000"/>
                        </a:lnSpc>
                        <a:spcBef>
                          <a:spcPts val="0"/>
                        </a:spcBef>
                        <a:spcAft>
                          <a:spcPts val="800"/>
                        </a:spcAft>
                        <a:buClrTx/>
                        <a:buSzTx/>
                        <a:buFontTx/>
                        <a:buNone/>
                        <a:tabLst/>
                        <a:defRPr/>
                      </a:pPr>
                      <a:r>
                        <a:rPr lang="en-US" sz="1100" kern="100">
                          <a:solidFill>
                            <a:sysClr val="windowText" lastClr="000000"/>
                          </a:solidFill>
                          <a:effectLst/>
                        </a:rPr>
                        <a:t>Provide services to patients that fall under discrete circumstances</a:t>
                      </a:r>
                      <a:endParaRPr lang="en-US" sz="110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708405669"/>
                  </a:ext>
                </a:extLst>
              </a:tr>
              <a:tr h="850604">
                <a:tc>
                  <a:txBody>
                    <a:bodyPr/>
                    <a:lstStyle/>
                    <a:p>
                      <a:pPr marL="0" marR="0">
                        <a:lnSpc>
                          <a:spcPct val="115000"/>
                        </a:lnSpc>
                        <a:spcAft>
                          <a:spcPts val="800"/>
                        </a:spcAft>
                        <a:buNone/>
                      </a:pPr>
                      <a:r>
                        <a:rPr lang="en-US" sz="1100" kern="100">
                          <a:solidFill>
                            <a:sysClr val="windowText" lastClr="000000"/>
                          </a:solidFill>
                          <a:effectLst/>
                        </a:rPr>
                        <a:t>MA Resident travels to another state and needs a new diagnosis and treatment</a:t>
                      </a:r>
                      <a:endParaRPr lang="en-US" sz="110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MA Physician may treat this patient</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MA Physician may treat this patient</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MA Physician may treat this patient</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No, MA Physician may not treat this patient as it does not fall under discrete circumstances (i.e., established patient or follow-up care)</a:t>
                      </a: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extLst>
                  <a:ext uri="{0D108BD9-81ED-4DB2-BD59-A6C34878D82A}">
                    <a16:rowId xmlns:a16="http://schemas.microsoft.com/office/drawing/2014/main" val="558528991"/>
                  </a:ext>
                </a:extLst>
              </a:tr>
              <a:tr h="943354">
                <a:tc>
                  <a:txBody>
                    <a:bodyPr/>
                    <a:lstStyle/>
                    <a:p>
                      <a:pPr marL="0" marR="0">
                        <a:lnSpc>
                          <a:spcPct val="115000"/>
                        </a:lnSpc>
                        <a:spcAft>
                          <a:spcPts val="800"/>
                        </a:spcAft>
                        <a:buNone/>
                      </a:pPr>
                      <a:r>
                        <a:rPr lang="en-US" sz="1100" kern="100">
                          <a:solidFill>
                            <a:sysClr val="windowText" lastClr="000000"/>
                          </a:solidFill>
                          <a:effectLst/>
                        </a:rPr>
                        <a:t>Established MA Resident travels to another state and needs follow-up care, physician consult, prospective patient screening, or clinical trials</a:t>
                      </a:r>
                      <a:endParaRPr lang="en-US" sz="110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MA Physician may treat this patient</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MA Physician may treat this patient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MA Physician may treat this patient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MA Physician may treat this patient only under discrete circumstances</a:t>
                      </a:r>
                    </a:p>
                    <a:p>
                      <a:pPr marL="0" marR="0" algn="ctr">
                        <a:lnSpc>
                          <a:spcPct val="115000"/>
                        </a:lnSpc>
                        <a:spcAft>
                          <a:spcPts val="800"/>
                        </a:spcAft>
                        <a:buNone/>
                      </a:pPr>
                      <a:r>
                        <a:rPr lang="en-US" sz="1100" kern="100">
                          <a:effectLst/>
                        </a:rPr>
                        <a:t>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extLst>
                  <a:ext uri="{0D108BD9-81ED-4DB2-BD59-A6C34878D82A}">
                    <a16:rowId xmlns:a16="http://schemas.microsoft.com/office/drawing/2014/main" val="1366679796"/>
                  </a:ext>
                </a:extLst>
              </a:tr>
              <a:tr h="640354">
                <a:tc>
                  <a:txBody>
                    <a:bodyPr/>
                    <a:lstStyle/>
                    <a:p>
                      <a:pPr marL="0" marR="0">
                        <a:lnSpc>
                          <a:spcPct val="115000"/>
                        </a:lnSpc>
                        <a:spcAft>
                          <a:spcPts val="800"/>
                        </a:spcAft>
                        <a:buNone/>
                      </a:pPr>
                      <a:r>
                        <a:rPr lang="en-US" sz="1100" kern="100">
                          <a:solidFill>
                            <a:sysClr val="windowText" lastClr="000000"/>
                          </a:solidFill>
                          <a:effectLst/>
                        </a:rPr>
                        <a:t>Established MA Resident needs care that is outside the other state’s medical guidelines</a:t>
                      </a:r>
                      <a:endParaRPr lang="en-US" sz="110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No MA Physician must follow the other state’s guidelines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No MA Physician must follow the other state’s guidelines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No MA Physician must follow the other state’s guidelines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No MA Physician must follow the other state’s guidelines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extLst>
                  <a:ext uri="{0D108BD9-81ED-4DB2-BD59-A6C34878D82A}">
                    <a16:rowId xmlns:a16="http://schemas.microsoft.com/office/drawing/2014/main" val="3930062070"/>
                  </a:ext>
                </a:extLst>
              </a:tr>
              <a:tr h="474445">
                <a:tc>
                  <a:txBody>
                    <a:bodyPr/>
                    <a:lstStyle/>
                    <a:p>
                      <a:pPr marL="0" marR="0">
                        <a:lnSpc>
                          <a:spcPct val="115000"/>
                        </a:lnSpc>
                        <a:spcAft>
                          <a:spcPts val="800"/>
                        </a:spcAft>
                        <a:buNone/>
                      </a:pPr>
                      <a:r>
                        <a:rPr lang="en-US" sz="1100" kern="100">
                          <a:solidFill>
                            <a:sysClr val="windowText" lastClr="000000"/>
                          </a:solidFill>
                          <a:effectLst/>
                        </a:rPr>
                        <a:t>Visitor to MA seeking care from doctor from another state</a:t>
                      </a:r>
                      <a:endParaRPr lang="en-US" sz="110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Other State doctor may treat this patient</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Other State doctor may treat this patient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Other State doctor may treat this patient  </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tc>
                  <a:txBody>
                    <a:bodyPr/>
                    <a:lstStyle/>
                    <a:p>
                      <a:pPr marL="0" marR="0" algn="ctr">
                        <a:lnSpc>
                          <a:spcPct val="115000"/>
                        </a:lnSpc>
                        <a:spcAft>
                          <a:spcPts val="800"/>
                        </a:spcAft>
                        <a:buNone/>
                      </a:pPr>
                      <a:r>
                        <a:rPr lang="en-US" sz="1100" kern="100">
                          <a:effectLst/>
                        </a:rPr>
                        <a:t>Other State doctor may treat this patient only within discrete circumstances</a:t>
                      </a:r>
                      <a:endParaRPr lang="en-US" sz="1100" kern="100">
                        <a:effectLst/>
                        <a:latin typeface="Aptos" panose="020B0004020202020204" pitchFamily="34" charset="0"/>
                        <a:ea typeface="Aptos" panose="020B0004020202020204" pitchFamily="34" charset="0"/>
                        <a:cs typeface="Times New Roman" panose="02020603050405020304" pitchFamily="18" charset="0"/>
                      </a:endParaRPr>
                    </a:p>
                  </a:txBody>
                  <a:tcPr marL="15815" marR="1581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85000"/>
                      </a:schemeClr>
                    </a:solidFill>
                  </a:tcPr>
                </a:tc>
                <a:extLst>
                  <a:ext uri="{0D108BD9-81ED-4DB2-BD59-A6C34878D82A}">
                    <a16:rowId xmlns:a16="http://schemas.microsoft.com/office/drawing/2014/main" val="1855817960"/>
                  </a:ext>
                </a:extLst>
              </a:tr>
            </a:tbl>
          </a:graphicData>
        </a:graphic>
      </p:graphicFrame>
    </p:spTree>
    <p:extLst>
      <p:ext uri="{BB962C8B-B14F-4D97-AF65-F5344CB8AC3E}">
        <p14:creationId xmlns:p14="http://schemas.microsoft.com/office/powerpoint/2010/main" val="7423259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879957-B37A-ACCE-66B4-3EA810765B8A}"/>
              </a:ext>
            </a:extLst>
          </p:cNvPr>
          <p:cNvSpPr>
            <a:spLocks noGrp="1"/>
          </p:cNvSpPr>
          <p:nvPr>
            <p:ph type="title"/>
          </p:nvPr>
        </p:nvSpPr>
        <p:spPr/>
        <p:txBody>
          <a:bodyPr anchor="ctr"/>
          <a:lstStyle/>
          <a:p>
            <a:r>
              <a:rPr lang="en-US">
                <a:cs typeface="Arial"/>
              </a:rPr>
              <a:t>Key Definitions</a:t>
            </a:r>
            <a:endParaRPr lang="en-US"/>
          </a:p>
        </p:txBody>
      </p:sp>
      <p:sp>
        <p:nvSpPr>
          <p:cNvPr id="3" name="Content Placeholder 2">
            <a:extLst>
              <a:ext uri="{FF2B5EF4-FFF2-40B4-BE49-F238E27FC236}">
                <a16:creationId xmlns:a16="http://schemas.microsoft.com/office/drawing/2014/main" id="{442E055B-C237-1540-9BDB-13AFB0862B2B}"/>
              </a:ext>
            </a:extLst>
          </p:cNvPr>
          <p:cNvSpPr>
            <a:spLocks noGrp="1"/>
          </p:cNvSpPr>
          <p:nvPr>
            <p:ph idx="1"/>
          </p:nvPr>
        </p:nvSpPr>
        <p:spPr>
          <a:xfrm>
            <a:off x="838200" y="1293962"/>
            <a:ext cx="10515600" cy="5370701"/>
          </a:xfrm>
        </p:spPr>
        <p:txBody>
          <a:bodyPr vert="horz" wrap="square" lIns="0" tIns="0" rIns="0" bIns="0" rtlCol="0" anchor="t">
            <a:spAutoFit/>
          </a:bodyPr>
          <a:lstStyle/>
          <a:p>
            <a:pPr marL="285750" indent="-285750">
              <a:spcAft>
                <a:spcPts val="600"/>
              </a:spcAft>
            </a:pPr>
            <a:r>
              <a:rPr lang="en-US" sz="1600" b="1" u="sng" dirty="0">
                <a:cs typeface="Arial"/>
              </a:rPr>
              <a:t>Telemedicine</a:t>
            </a:r>
            <a:r>
              <a:rPr lang="en-US" sz="1600" u="sng" dirty="0">
                <a:cs typeface="Arial"/>
              </a:rPr>
              <a:t>:</a:t>
            </a:r>
            <a:r>
              <a:rPr lang="en-US" sz="1600" dirty="0">
                <a:cs typeface="Arial"/>
              </a:rPr>
              <a:t> t</a:t>
            </a:r>
            <a:r>
              <a:rPr lang="en-US" sz="1600" dirty="0"/>
              <a:t>he remote delivery of healthcare services, including consultations, diagnoses, and treatment, using telecommunications technology like video conferencing, smartphones, or secure messaging. It allows patients to connect with doctors from home, enhancing access to specialists, improving convenience, and reducing the need for travel or waiting room exposures. J</a:t>
            </a:r>
            <a:r>
              <a:rPr lang="en-US" sz="1600" dirty="0">
                <a:cs typeface="Arial"/>
              </a:rPr>
              <a:t>ust like in-person health care, telemedicine requires that a physician be licensed in the state the patient is located at the time the care is provided. (Note: Throughout this report, we use the terms “telemedicine” and “telehealth” interchangeably.)</a:t>
            </a:r>
          </a:p>
          <a:p>
            <a:pPr marL="285750" indent="-285750">
              <a:spcAft>
                <a:spcPts val="600"/>
              </a:spcAft>
            </a:pPr>
            <a:r>
              <a:rPr lang="en-US" sz="1600" b="1" u="sng" dirty="0">
                <a:cs typeface="Arial"/>
              </a:rPr>
              <a:t>Interstate Medical Licensure Compact (IMLC or “the Compact”)</a:t>
            </a:r>
            <a:r>
              <a:rPr lang="en-US" sz="1600" u="sng" dirty="0">
                <a:cs typeface="Arial"/>
              </a:rPr>
              <a:t>:</a:t>
            </a:r>
            <a:r>
              <a:rPr lang="en-US" sz="1600" dirty="0">
                <a:ea typeface="+mn-lt"/>
                <a:cs typeface="+mn-lt"/>
              </a:rPr>
              <a:t> agreement among participating states which adopt model legislation creating a voluntary, expedited pathway for licensure for physicians who qualify.</a:t>
            </a:r>
          </a:p>
          <a:p>
            <a:pPr marL="285750" indent="-285750">
              <a:spcAft>
                <a:spcPts val="600"/>
              </a:spcAft>
            </a:pPr>
            <a:r>
              <a:rPr lang="en-US" sz="1600" b="1" u="sng" dirty="0">
                <a:cs typeface="Arial"/>
              </a:rPr>
              <a:t>State of Principal License (SPL)</a:t>
            </a:r>
            <a:r>
              <a:rPr lang="en-US" sz="1600" u="sng" dirty="0">
                <a:cs typeface="Arial"/>
              </a:rPr>
              <a:t>:</a:t>
            </a:r>
            <a:r>
              <a:rPr lang="en-US" sz="1600" dirty="0">
                <a:cs typeface="Arial"/>
              </a:rPr>
              <a:t> Compact member state designated as the physician's primary residence and from which the physician holds a full unrestricted medical license.</a:t>
            </a:r>
          </a:p>
          <a:p>
            <a:pPr marL="285750" indent="-285750">
              <a:spcAft>
                <a:spcPts val="600"/>
              </a:spcAft>
            </a:pPr>
            <a:r>
              <a:rPr lang="en-US" sz="1600" b="1" u="sng" dirty="0">
                <a:cs typeface="Arial"/>
              </a:rPr>
              <a:t>Reciprocity Agreement</a:t>
            </a:r>
            <a:r>
              <a:rPr lang="en-US" sz="1600" u="sng" dirty="0">
                <a:cs typeface="Arial"/>
              </a:rPr>
              <a:t>:</a:t>
            </a:r>
            <a:r>
              <a:rPr lang="en-US" sz="1600" dirty="0">
                <a:cs typeface="Arial"/>
              </a:rPr>
              <a:t> in the context of telemedicine, an agreement made between neighboring states that recognize the medical licenses issued by the other state based on qualifying criteria.</a:t>
            </a:r>
          </a:p>
          <a:p>
            <a:pPr marL="285750" indent="-285750">
              <a:spcAft>
                <a:spcPts val="600"/>
              </a:spcAft>
            </a:pPr>
            <a:r>
              <a:rPr lang="en-US" sz="1600" b="1" u="sng" dirty="0">
                <a:cs typeface="Arial"/>
              </a:rPr>
              <a:t>Regional Agreement</a:t>
            </a:r>
            <a:r>
              <a:rPr lang="en-US" sz="1600" u="sng" dirty="0">
                <a:cs typeface="Arial"/>
              </a:rPr>
              <a:t>:</a:t>
            </a:r>
            <a:r>
              <a:rPr lang="en-US" sz="1600" dirty="0">
                <a:cs typeface="Arial"/>
              </a:rPr>
              <a:t> in the context of telemedicine, an agreement made between neighboring states that establishes an expedited pathway for licensing or exemptions to licensing based on qualifying criteria.</a:t>
            </a:r>
          </a:p>
          <a:p>
            <a:pPr marL="285750" indent="-285750">
              <a:spcAft>
                <a:spcPts val="600"/>
              </a:spcAft>
            </a:pPr>
            <a:r>
              <a:rPr lang="en-US" sz="1600" b="1" u="sng" dirty="0">
                <a:cs typeface="Arial"/>
              </a:rPr>
              <a:t>Shield Laws</a:t>
            </a:r>
            <a:r>
              <a:rPr lang="en-US" sz="1600" b="1" dirty="0">
                <a:cs typeface="Arial"/>
              </a:rPr>
              <a:t>:</a:t>
            </a:r>
            <a:r>
              <a:rPr lang="en-US" sz="1600" dirty="0">
                <a:cs typeface="Arial"/>
              </a:rPr>
              <a:t> legal protections enacted to protect patients and providers from out-of-state legal actions. These laws, enacted at the state level, vary in scope but aim to prevent the restriction of legally protected health care services.</a:t>
            </a:r>
          </a:p>
          <a:p>
            <a:pPr marL="285750" indent="-285750">
              <a:spcAft>
                <a:spcPts val="600"/>
              </a:spcAft>
            </a:pPr>
            <a:r>
              <a:rPr lang="en-US" sz="1600" b="1" u="sng" dirty="0">
                <a:cs typeface="Arial"/>
              </a:rPr>
              <a:t>Telehealth Registries</a:t>
            </a:r>
            <a:r>
              <a:rPr lang="en-US" sz="1600" dirty="0">
                <a:cs typeface="Arial"/>
              </a:rPr>
              <a:t>: model in which physicians licensed in other states can register with states’ boards of registration or physician licensing authorities to obtain a special license to deliver telehealth services only.</a:t>
            </a:r>
            <a:endParaRPr lang="en-US" sz="1600" dirty="0"/>
          </a:p>
        </p:txBody>
      </p:sp>
      <p:sp>
        <p:nvSpPr>
          <p:cNvPr id="4" name="Slide Number Placeholder 3">
            <a:extLst>
              <a:ext uri="{FF2B5EF4-FFF2-40B4-BE49-F238E27FC236}">
                <a16:creationId xmlns:a16="http://schemas.microsoft.com/office/drawing/2014/main" id="{5254D5C4-586D-0D3B-DE8A-4B8D6C245BC9}"/>
              </a:ext>
            </a:extLst>
          </p:cNvPr>
          <p:cNvSpPr>
            <a:spLocks noGrp="1"/>
          </p:cNvSpPr>
          <p:nvPr>
            <p:ph type="sldNum" sz="quarter" idx="10"/>
          </p:nvPr>
        </p:nvSpPr>
        <p:spPr/>
        <p:txBody>
          <a:bodyPr/>
          <a:lstStyle/>
          <a:p>
            <a:fld id="{BF6D1FA8-32CC-4431-8357-5DE9DEF9C030}" type="slidenum">
              <a:rPr lang="en-US" smtClean="0"/>
              <a:t>4</a:t>
            </a:fld>
            <a:endParaRPr lang="en-US"/>
          </a:p>
        </p:txBody>
      </p:sp>
    </p:spTree>
    <p:extLst>
      <p:ext uri="{BB962C8B-B14F-4D97-AF65-F5344CB8AC3E}">
        <p14:creationId xmlns:p14="http://schemas.microsoft.com/office/powerpoint/2010/main" val="9176892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E5F14-06D8-1E7F-FD02-FE64D47B4CAE}"/>
              </a:ext>
            </a:extLst>
          </p:cNvPr>
          <p:cNvSpPr>
            <a:spLocks noGrp="1"/>
          </p:cNvSpPr>
          <p:nvPr>
            <p:ph type="title"/>
          </p:nvPr>
        </p:nvSpPr>
        <p:spPr>
          <a:xfrm>
            <a:off x="546110" y="164405"/>
            <a:ext cx="10602418" cy="731520"/>
          </a:xfrm>
        </p:spPr>
        <p:txBody>
          <a:bodyPr anchor="ctr"/>
          <a:lstStyle/>
          <a:p>
            <a:r>
              <a:rPr lang="en-US">
                <a:solidFill>
                  <a:schemeClr val="bg1"/>
                </a:solidFill>
              </a:rPr>
              <a:t>Focus o</a:t>
            </a:r>
            <a:r>
              <a:rPr lang="en-US"/>
              <a:t>f the Telehealth Task Force’s Work (1</a:t>
            </a:r>
            <a:r>
              <a:rPr lang="en-US">
                <a:solidFill>
                  <a:schemeClr val="bg1"/>
                </a:solidFill>
              </a:rPr>
              <a:t> of 3</a:t>
            </a:r>
            <a:r>
              <a:rPr lang="en-US"/>
              <a:t>)</a:t>
            </a:r>
          </a:p>
        </p:txBody>
      </p:sp>
      <p:sp>
        <p:nvSpPr>
          <p:cNvPr id="3" name="Content Placeholder 2">
            <a:extLst>
              <a:ext uri="{FF2B5EF4-FFF2-40B4-BE49-F238E27FC236}">
                <a16:creationId xmlns:a16="http://schemas.microsoft.com/office/drawing/2014/main" id="{2B1CC8F4-1C64-E7DB-9830-CC8D1510298F}"/>
              </a:ext>
            </a:extLst>
          </p:cNvPr>
          <p:cNvSpPr>
            <a:spLocks noGrp="1"/>
          </p:cNvSpPr>
          <p:nvPr>
            <p:ph idx="1"/>
          </p:nvPr>
        </p:nvSpPr>
        <p:spPr>
          <a:xfrm>
            <a:off x="641554" y="1318478"/>
            <a:ext cx="10784092" cy="4185761"/>
          </a:xfrm>
        </p:spPr>
        <p:txBody>
          <a:bodyPr vert="horz" wrap="square" lIns="0" tIns="0" rIns="0" bIns="0" rtlCol="0" anchor="t">
            <a:spAutoFit/>
          </a:bodyPr>
          <a:lstStyle/>
          <a:p>
            <a:pPr>
              <a:spcAft>
                <a:spcPts val="600"/>
              </a:spcAft>
            </a:pPr>
            <a:r>
              <a:rPr lang="en-US"/>
              <a:t>The Task Force spent most of its time reviewing the various models that other states have taken to facilitate the provision of telehealth services across state lines.</a:t>
            </a:r>
          </a:p>
          <a:p>
            <a:pPr>
              <a:spcAft>
                <a:spcPts val="600"/>
              </a:spcAft>
            </a:pPr>
            <a:r>
              <a:rPr lang="en-US"/>
              <a:t>It was noted by the Task Force that patients are increasingly mobile, particularly with the growth of remote work since the pandemic, and thus there is increasing demand for physicians to provide telehealth to patients located in another state. As p</a:t>
            </a:r>
            <a:r>
              <a:rPr lang="en-US">
                <a:ea typeface="+mn-lt"/>
                <a:cs typeface="+mn-lt"/>
              </a:rPr>
              <a:t>hysicians can only provide care to patients located in other states (in-person or through telehealth) if they have a license from that state, physicians must adhere to the laws and regulations of the state in which the patient is located at the time the care is provided.</a:t>
            </a:r>
          </a:p>
          <a:p>
            <a:pPr>
              <a:spcAft>
                <a:spcPts val="600"/>
              </a:spcAft>
            </a:pPr>
            <a:r>
              <a:rPr lang="en-US">
                <a:cs typeface="Arial"/>
              </a:rPr>
              <a:t>The primary focus of the group’s deliberations was on facilitating telehealth practice for physicians who work in and are licensed by Massachusetts to provide care to patients in other states.</a:t>
            </a:r>
          </a:p>
          <a:p>
            <a:pPr lvl="1">
              <a:spcAft>
                <a:spcPts val="600"/>
              </a:spcAft>
              <a:buFont typeface="Courier New" panose="02070309020205020404" pitchFamily="49" charset="0"/>
              <a:buChar char="o"/>
            </a:pPr>
            <a:r>
              <a:rPr lang="en-US">
                <a:cs typeface="Arial"/>
              </a:rPr>
              <a:t>For patients who are under the care of a Massachusetts physician, facilitating licensing of Massachusetts-based physicians in other states has the potential to enable more physicians to provide continuity of care through telehealth visits when such patients are temporarily located in another state. </a:t>
            </a:r>
          </a:p>
        </p:txBody>
      </p:sp>
      <p:sp>
        <p:nvSpPr>
          <p:cNvPr id="4" name="Slide Number Placeholder 3">
            <a:extLst>
              <a:ext uri="{FF2B5EF4-FFF2-40B4-BE49-F238E27FC236}">
                <a16:creationId xmlns:a16="http://schemas.microsoft.com/office/drawing/2014/main" id="{E3B60172-A870-9277-3951-C5131DD22395}"/>
              </a:ext>
            </a:extLst>
          </p:cNvPr>
          <p:cNvSpPr>
            <a:spLocks noGrp="1"/>
          </p:cNvSpPr>
          <p:nvPr>
            <p:ph type="sldNum" sz="quarter" idx="10"/>
          </p:nvPr>
        </p:nvSpPr>
        <p:spPr/>
        <p:txBody>
          <a:bodyPr/>
          <a:lstStyle/>
          <a:p>
            <a:fld id="{BF6D1FA8-32CC-4431-8357-5DE9DEF9C030}" type="slidenum">
              <a:rPr lang="en-US" smtClean="0"/>
              <a:t>5</a:t>
            </a:fld>
            <a:endParaRPr lang="en-US"/>
          </a:p>
        </p:txBody>
      </p:sp>
    </p:spTree>
    <p:extLst>
      <p:ext uri="{BB962C8B-B14F-4D97-AF65-F5344CB8AC3E}">
        <p14:creationId xmlns:p14="http://schemas.microsoft.com/office/powerpoint/2010/main" val="16582001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7FCA8E-8DEB-EDA3-20C3-D3040F8099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770EF-C541-90E9-E843-6340A6A48E93}"/>
              </a:ext>
            </a:extLst>
          </p:cNvPr>
          <p:cNvSpPr>
            <a:spLocks noGrp="1"/>
          </p:cNvSpPr>
          <p:nvPr>
            <p:ph type="title"/>
          </p:nvPr>
        </p:nvSpPr>
        <p:spPr>
          <a:xfrm>
            <a:off x="546110" y="164405"/>
            <a:ext cx="10602418" cy="731520"/>
          </a:xfrm>
        </p:spPr>
        <p:txBody>
          <a:bodyPr anchor="ctr"/>
          <a:lstStyle/>
          <a:p>
            <a:r>
              <a:rPr lang="en-US">
                <a:solidFill>
                  <a:schemeClr val="bg1"/>
                </a:solidFill>
              </a:rPr>
              <a:t>Focus o</a:t>
            </a:r>
            <a:r>
              <a:rPr lang="en-US"/>
              <a:t>f the Telehealth Task Force’s Wor</a:t>
            </a:r>
            <a:r>
              <a:rPr lang="en-US">
                <a:solidFill>
                  <a:schemeClr val="bg1"/>
                </a:solidFill>
              </a:rPr>
              <a:t>k (2 of 3)</a:t>
            </a:r>
          </a:p>
        </p:txBody>
      </p:sp>
      <p:sp>
        <p:nvSpPr>
          <p:cNvPr id="3" name="Content Placeholder 2">
            <a:extLst>
              <a:ext uri="{FF2B5EF4-FFF2-40B4-BE49-F238E27FC236}">
                <a16:creationId xmlns:a16="http://schemas.microsoft.com/office/drawing/2014/main" id="{C2442A3D-0EED-84FA-3089-0DBD34E0A2C4}"/>
              </a:ext>
            </a:extLst>
          </p:cNvPr>
          <p:cNvSpPr>
            <a:spLocks noGrp="1"/>
          </p:cNvSpPr>
          <p:nvPr>
            <p:ph idx="1"/>
          </p:nvPr>
        </p:nvSpPr>
        <p:spPr>
          <a:xfrm>
            <a:off x="641554" y="1318478"/>
            <a:ext cx="10784092" cy="4855175"/>
          </a:xfrm>
        </p:spPr>
        <p:txBody>
          <a:bodyPr vert="horz" wrap="square" lIns="0" tIns="0" rIns="0" bIns="0" rtlCol="0" anchor="t">
            <a:spAutoFit/>
          </a:bodyPr>
          <a:lstStyle/>
          <a:p>
            <a:pPr marL="233363" lvl="1">
              <a:spcAft>
                <a:spcPts val="1200"/>
              </a:spcAft>
            </a:pPr>
            <a:r>
              <a:rPr lang="en-US" u="sng">
                <a:cs typeface="Arial"/>
              </a:rPr>
              <a:t>The Task Force recognized improving access to telehealth services would impact various stakeholders:</a:t>
            </a:r>
          </a:p>
          <a:p>
            <a:pPr marL="571500" lvl="1" indent="-342900">
              <a:buClr>
                <a:schemeClr val="tx1"/>
              </a:buClr>
              <a:buSzPct val="100000"/>
              <a:buFont typeface="+mj-lt"/>
              <a:buAutoNum type="arabicPeriod"/>
            </a:pPr>
            <a:r>
              <a:rPr lang="en-US" u="sng"/>
              <a:t>Patients</a:t>
            </a:r>
            <a:r>
              <a:rPr lang="en-US"/>
              <a:t> living in Massachusetts, but traveling out of state on a temporary basis and looking to maintain continuity of care with their healthcare team through telehealth (vacation, college, snowbirds, neighboring states);</a:t>
            </a:r>
          </a:p>
          <a:p>
            <a:pPr marL="571500" lvl="1" indent="-342900">
              <a:buClr>
                <a:schemeClr val="tx1"/>
              </a:buClr>
              <a:buSzPct val="100000"/>
              <a:buFont typeface="+mj-lt"/>
              <a:buAutoNum type="arabicPeriod"/>
            </a:pPr>
            <a:r>
              <a:rPr lang="en-US" u="sng"/>
              <a:t>Patients</a:t>
            </a:r>
            <a:r>
              <a:rPr lang="en-US"/>
              <a:t> living outside Massachusetts, but getting virtual care services by Massachusetts-based clinicians (neighboring states, access to highly specialized care);</a:t>
            </a:r>
          </a:p>
          <a:p>
            <a:pPr marL="571500" lvl="1" indent="-342900">
              <a:buClr>
                <a:schemeClr val="tx1"/>
              </a:buClr>
              <a:buSzPct val="100000"/>
              <a:buFont typeface="+mj-lt"/>
              <a:buAutoNum type="arabicPeriod"/>
            </a:pPr>
            <a:r>
              <a:rPr lang="en-US" u="sng"/>
              <a:t>Patients</a:t>
            </a:r>
            <a:r>
              <a:rPr lang="en-US"/>
              <a:t> living in Massachusetts, but seeking virtual care from providers outside the state; </a:t>
            </a:r>
          </a:p>
          <a:p>
            <a:pPr marL="571500" lvl="1" indent="-342900">
              <a:buClr>
                <a:schemeClr val="tx1"/>
              </a:buClr>
              <a:buSzPct val="100000"/>
              <a:buFont typeface="+mj-lt"/>
              <a:buAutoNum type="arabicPeriod"/>
            </a:pPr>
            <a:r>
              <a:rPr lang="en-US" u="sng"/>
              <a:t>Physicians</a:t>
            </a:r>
            <a:r>
              <a:rPr lang="en-US"/>
              <a:t> based in Massachusetts, looking to care for established patients via telehealth who are temporarily out of state as part of care continuity;</a:t>
            </a:r>
          </a:p>
          <a:p>
            <a:pPr marL="571500" lvl="1" indent="-342900">
              <a:buClr>
                <a:schemeClr val="tx1"/>
              </a:buClr>
              <a:buSzPct val="100000"/>
              <a:buFont typeface="+mj-lt"/>
              <a:buAutoNum type="arabicPeriod"/>
            </a:pPr>
            <a:r>
              <a:rPr lang="en-US" u="sng"/>
              <a:t>Physicians</a:t>
            </a:r>
            <a:r>
              <a:rPr lang="en-US"/>
              <a:t> based outside of Massachusetts, looking to care for patients who are in the state on a temporary or permanent basis;</a:t>
            </a:r>
          </a:p>
          <a:p>
            <a:pPr marL="571500" lvl="1" indent="-342900">
              <a:buClr>
                <a:schemeClr val="tx1"/>
              </a:buClr>
              <a:buSzPct val="100000"/>
              <a:buFont typeface="+mj-lt"/>
              <a:buAutoNum type="arabicPeriod"/>
            </a:pPr>
            <a:r>
              <a:rPr lang="en-US" u="sng"/>
              <a:t>Physicians</a:t>
            </a:r>
            <a:r>
              <a:rPr lang="en-US"/>
              <a:t> who are providing telehealth services exclusively and who care for patients in a multi-state or national practice.</a:t>
            </a:r>
          </a:p>
          <a:p>
            <a:pPr marL="571500" lvl="1" indent="-342900">
              <a:buClr>
                <a:srgbClr val="C00000"/>
              </a:buClr>
              <a:buFont typeface="+mj-lt"/>
              <a:buAutoNum type="arabicPeriod"/>
            </a:pPr>
            <a:endParaRPr lang="en-US"/>
          </a:p>
          <a:p>
            <a:pPr marL="228600" lvl="1" indent="0">
              <a:buClr>
                <a:srgbClr val="C00000"/>
              </a:buClr>
              <a:buNone/>
            </a:pPr>
            <a:r>
              <a:rPr lang="en-US">
                <a:cs typeface="Arial"/>
              </a:rPr>
              <a:t>Additional details regarding how each of the </a:t>
            </a:r>
            <a:r>
              <a:rPr lang="en-US"/>
              <a:t>various interstate licensing options might impact patient care appears in</a:t>
            </a:r>
            <a:r>
              <a:rPr lang="en-US">
                <a:cs typeface="Arial"/>
              </a:rPr>
              <a:t> the Telehealth Patient Scenario Chart in Appendix E</a:t>
            </a:r>
            <a:r>
              <a:rPr lang="en-US"/>
              <a:t>.</a:t>
            </a:r>
          </a:p>
        </p:txBody>
      </p:sp>
      <p:sp>
        <p:nvSpPr>
          <p:cNvPr id="4" name="Slide Number Placeholder 3">
            <a:extLst>
              <a:ext uri="{FF2B5EF4-FFF2-40B4-BE49-F238E27FC236}">
                <a16:creationId xmlns:a16="http://schemas.microsoft.com/office/drawing/2014/main" id="{DCD672CB-47D3-7EEA-248E-B9F67B87F933}"/>
              </a:ext>
            </a:extLst>
          </p:cNvPr>
          <p:cNvSpPr>
            <a:spLocks noGrp="1"/>
          </p:cNvSpPr>
          <p:nvPr>
            <p:ph type="sldNum" sz="quarter" idx="10"/>
          </p:nvPr>
        </p:nvSpPr>
        <p:spPr/>
        <p:txBody>
          <a:bodyPr/>
          <a:lstStyle/>
          <a:p>
            <a:fld id="{BF6D1FA8-32CC-4431-8357-5DE9DEF9C030}" type="slidenum">
              <a:rPr lang="en-US" smtClean="0"/>
              <a:t>6</a:t>
            </a:fld>
            <a:endParaRPr lang="en-US"/>
          </a:p>
        </p:txBody>
      </p:sp>
    </p:spTree>
    <p:extLst>
      <p:ext uri="{BB962C8B-B14F-4D97-AF65-F5344CB8AC3E}">
        <p14:creationId xmlns:p14="http://schemas.microsoft.com/office/powerpoint/2010/main" val="39022503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890A6-C8F7-1A3C-DB65-83A6338C8788}"/>
              </a:ext>
            </a:extLst>
          </p:cNvPr>
          <p:cNvSpPr>
            <a:spLocks noGrp="1"/>
          </p:cNvSpPr>
          <p:nvPr>
            <p:ph type="title"/>
          </p:nvPr>
        </p:nvSpPr>
        <p:spPr>
          <a:xfrm>
            <a:off x="545111" y="162587"/>
            <a:ext cx="10602418" cy="731520"/>
          </a:xfrm>
        </p:spPr>
        <p:txBody>
          <a:bodyPr anchor="ctr"/>
          <a:lstStyle/>
          <a:p>
            <a:r>
              <a:rPr lang="en-US">
                <a:solidFill>
                  <a:schemeClr val="bg1"/>
                </a:solidFill>
              </a:rPr>
              <a:t>Focus o</a:t>
            </a:r>
            <a:r>
              <a:rPr lang="en-US"/>
              <a:t>f the Telehealth Task Force’s Wor</a:t>
            </a:r>
            <a:r>
              <a:rPr lang="en-US">
                <a:solidFill>
                  <a:schemeClr val="bg1"/>
                </a:solidFill>
              </a:rPr>
              <a:t>k (3 of 3)</a:t>
            </a:r>
          </a:p>
        </p:txBody>
      </p:sp>
      <p:sp>
        <p:nvSpPr>
          <p:cNvPr id="3" name="Content Placeholder 2">
            <a:extLst>
              <a:ext uri="{FF2B5EF4-FFF2-40B4-BE49-F238E27FC236}">
                <a16:creationId xmlns:a16="http://schemas.microsoft.com/office/drawing/2014/main" id="{81807660-301C-59AC-7C3A-61E35D66DB4F}"/>
              </a:ext>
            </a:extLst>
          </p:cNvPr>
          <p:cNvSpPr>
            <a:spLocks noGrp="1"/>
          </p:cNvSpPr>
          <p:nvPr>
            <p:ph idx="1"/>
          </p:nvPr>
        </p:nvSpPr>
        <p:spPr>
          <a:xfrm>
            <a:off x="659219" y="1293962"/>
            <a:ext cx="10694581" cy="5093702"/>
          </a:xfrm>
        </p:spPr>
        <p:txBody>
          <a:bodyPr/>
          <a:lstStyle/>
          <a:p>
            <a:r>
              <a:rPr lang="en-US" dirty="0"/>
              <a:t>This report summarizes the learnings and recommendations of the Telehealth Task Force.</a:t>
            </a:r>
          </a:p>
          <a:p>
            <a:r>
              <a:rPr lang="en-US" dirty="0"/>
              <a:t>The majority of the Task Force’s time was spent on reviewing the Interstate Medial License Compact.  Thus, this report delves into significant details about how the Compact works, what it could accomplish for physicians and patients, as well as the risks of joining the Compact.</a:t>
            </a:r>
          </a:p>
          <a:p>
            <a:r>
              <a:rPr lang="en-US" dirty="0"/>
              <a:t>In general, the Compact appears to offer several notable benefits, namely the potential ease for Massachusetts-based physicians to apply for interstate licenses through an existing, widely-used model. It also has some distinct risks for physicians who have obtained their licenses through the Compact, with regard to another state taking disciplinary action against physicians for activities that are allowable in Massachusetts. Thus, the Task Force dedicated a fair amount of time reviewing and discussing the potential disciplinary impact. </a:t>
            </a:r>
          </a:p>
          <a:p>
            <a:r>
              <a:rPr lang="en-US" dirty="0"/>
              <a:t>Members also considered other models that could make it easier for Massachusetts-physicians to be licensed in other states and summaries of those are included in this report. While these other models are more limited in what they could accomplish, they also entail potentially less risk for physicians than if the physician pursued the Compact pathway.</a:t>
            </a:r>
          </a:p>
          <a:p>
            <a:r>
              <a:rPr lang="en-US" dirty="0"/>
              <a:t>It was noted that multiple models could be pursued simultaneously to improve continuity of care for patients. </a:t>
            </a:r>
          </a:p>
          <a:p>
            <a:r>
              <a:rPr lang="en-US" dirty="0"/>
              <a:t>This report provides further information and clarification on these issues.</a:t>
            </a:r>
          </a:p>
        </p:txBody>
      </p:sp>
      <p:sp>
        <p:nvSpPr>
          <p:cNvPr id="4" name="Slide Number Placeholder 3">
            <a:extLst>
              <a:ext uri="{FF2B5EF4-FFF2-40B4-BE49-F238E27FC236}">
                <a16:creationId xmlns:a16="http://schemas.microsoft.com/office/drawing/2014/main" id="{41524525-31C5-BE22-E3A6-096A84A4401F}"/>
              </a:ext>
            </a:extLst>
          </p:cNvPr>
          <p:cNvSpPr>
            <a:spLocks noGrp="1"/>
          </p:cNvSpPr>
          <p:nvPr>
            <p:ph type="sldNum" sz="quarter" idx="10"/>
          </p:nvPr>
        </p:nvSpPr>
        <p:spPr/>
        <p:txBody>
          <a:bodyPr/>
          <a:lstStyle/>
          <a:p>
            <a:fld id="{BF6D1FA8-32CC-4431-8357-5DE9DEF9C030}" type="slidenum">
              <a:rPr lang="en-US" smtClean="0"/>
              <a:t>7</a:t>
            </a:fld>
            <a:endParaRPr lang="en-US"/>
          </a:p>
        </p:txBody>
      </p:sp>
    </p:spTree>
    <p:extLst>
      <p:ext uri="{BB962C8B-B14F-4D97-AF65-F5344CB8AC3E}">
        <p14:creationId xmlns:p14="http://schemas.microsoft.com/office/powerpoint/2010/main" val="2202921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8585F7C-3753-2575-FC97-9AA2C222F108}"/>
              </a:ext>
            </a:extLst>
          </p:cNvPr>
          <p:cNvSpPr>
            <a:spLocks noGrp="1"/>
          </p:cNvSpPr>
          <p:nvPr>
            <p:ph idx="1"/>
          </p:nvPr>
        </p:nvSpPr>
        <p:spPr>
          <a:xfrm>
            <a:off x="838200" y="2243196"/>
            <a:ext cx="10515600" cy="3062377"/>
          </a:xfrm>
        </p:spPr>
        <p:txBody>
          <a:bodyPr/>
          <a:lstStyle/>
          <a:p>
            <a:pPr marL="0" indent="0" algn="ctr">
              <a:buNone/>
            </a:pPr>
            <a:r>
              <a:rPr lang="en-US" sz="5400"/>
              <a:t>Models Considered</a:t>
            </a:r>
          </a:p>
          <a:p>
            <a:pPr marL="0" indent="0">
              <a:buNone/>
            </a:pPr>
            <a:endParaRPr lang="en-US" sz="2400">
              <a:solidFill>
                <a:srgbClr val="FF0000"/>
              </a:solidFill>
            </a:endParaRPr>
          </a:p>
          <a:p>
            <a:pPr marL="2692400" indent="-342900"/>
            <a:r>
              <a:rPr lang="en-US" sz="2400"/>
              <a:t>Interstate Medical Licensure Compact</a:t>
            </a:r>
          </a:p>
          <a:p>
            <a:pPr marL="2692400" indent="-342900"/>
            <a:r>
              <a:rPr lang="en-US" sz="2400"/>
              <a:t>Exemptions to Licensing</a:t>
            </a:r>
          </a:p>
          <a:p>
            <a:pPr marL="2692400" indent="-342900"/>
            <a:r>
              <a:rPr lang="en-US" sz="2400"/>
              <a:t>Telehealth Registries</a:t>
            </a:r>
          </a:p>
          <a:p>
            <a:pPr marL="2692400" indent="-342900"/>
            <a:r>
              <a:rPr lang="en-US" sz="2400"/>
              <a:t>Regional Agreements</a:t>
            </a:r>
          </a:p>
        </p:txBody>
      </p:sp>
      <p:sp>
        <p:nvSpPr>
          <p:cNvPr id="4" name="Slide Number Placeholder 3">
            <a:extLst>
              <a:ext uri="{FF2B5EF4-FFF2-40B4-BE49-F238E27FC236}">
                <a16:creationId xmlns:a16="http://schemas.microsoft.com/office/drawing/2014/main" id="{932B8940-BC23-979C-7FB5-B60EA5C50461}"/>
              </a:ext>
            </a:extLst>
          </p:cNvPr>
          <p:cNvSpPr>
            <a:spLocks noGrp="1"/>
          </p:cNvSpPr>
          <p:nvPr>
            <p:ph type="sldNum" sz="quarter" idx="10"/>
          </p:nvPr>
        </p:nvSpPr>
        <p:spPr/>
        <p:txBody>
          <a:bodyPr/>
          <a:lstStyle/>
          <a:p>
            <a:fld id="{BF6D1FA8-32CC-4431-8357-5DE9DEF9C030}" type="slidenum">
              <a:rPr lang="en-US" smtClean="0"/>
              <a:t>8</a:t>
            </a:fld>
            <a:endParaRPr lang="en-US"/>
          </a:p>
        </p:txBody>
      </p:sp>
    </p:spTree>
    <p:extLst>
      <p:ext uri="{BB962C8B-B14F-4D97-AF65-F5344CB8AC3E}">
        <p14:creationId xmlns:p14="http://schemas.microsoft.com/office/powerpoint/2010/main" val="38251783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DD48A-2491-9167-195B-05FEF961AA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628227-7AE9-FC7E-3955-0C35C78C6CCB}"/>
              </a:ext>
            </a:extLst>
          </p:cNvPr>
          <p:cNvSpPr>
            <a:spLocks noGrp="1"/>
          </p:cNvSpPr>
          <p:nvPr>
            <p:ph type="title"/>
          </p:nvPr>
        </p:nvSpPr>
        <p:spPr/>
        <p:txBody>
          <a:bodyPr anchor="ctr"/>
          <a:lstStyle/>
          <a:p>
            <a:r>
              <a:rPr lang="en-US">
                <a:solidFill>
                  <a:schemeClr val="bg1"/>
                </a:solidFill>
                <a:cs typeface="Arial"/>
              </a:rPr>
              <a:t>Interstate Medical Licensure</a:t>
            </a:r>
            <a:r>
              <a:rPr lang="en-US">
                <a:solidFill>
                  <a:schemeClr val="tx1"/>
                </a:solidFill>
                <a:cs typeface="Arial"/>
              </a:rPr>
              <a:t> </a:t>
            </a:r>
            <a:r>
              <a:rPr lang="en-US">
                <a:solidFill>
                  <a:schemeClr val="bg1"/>
                </a:solidFill>
                <a:cs typeface="Arial"/>
              </a:rPr>
              <a:t>Compact – Overview (1 of 2)</a:t>
            </a:r>
            <a:endParaRPr lang="en-US">
              <a:solidFill>
                <a:schemeClr val="bg1"/>
              </a:solidFill>
            </a:endParaRPr>
          </a:p>
        </p:txBody>
      </p:sp>
      <p:sp>
        <p:nvSpPr>
          <p:cNvPr id="3" name="Content Placeholder 2">
            <a:extLst>
              <a:ext uri="{FF2B5EF4-FFF2-40B4-BE49-F238E27FC236}">
                <a16:creationId xmlns:a16="http://schemas.microsoft.com/office/drawing/2014/main" id="{432EA2B1-EA6E-5216-FDB0-03366ED1F628}"/>
              </a:ext>
            </a:extLst>
          </p:cNvPr>
          <p:cNvSpPr>
            <a:spLocks noGrp="1"/>
          </p:cNvSpPr>
          <p:nvPr>
            <p:ph idx="1"/>
          </p:nvPr>
        </p:nvSpPr>
        <p:spPr>
          <a:xfrm>
            <a:off x="429416" y="1280694"/>
            <a:ext cx="10853057" cy="4909036"/>
          </a:xfrm>
        </p:spPr>
        <p:txBody>
          <a:bodyPr vert="horz" wrap="square" lIns="0" tIns="0" rIns="0" bIns="0" rtlCol="0" anchor="t">
            <a:spAutoFit/>
          </a:bodyPr>
          <a:lstStyle/>
          <a:p>
            <a:pPr>
              <a:spcAft>
                <a:spcPts val="600"/>
              </a:spcAft>
            </a:pPr>
            <a:r>
              <a:rPr lang="en-US" sz="1700" u="sng" dirty="0">
                <a:cs typeface="Arial"/>
              </a:rPr>
              <a:t>The Interstate Medical Licensure Compact</a:t>
            </a:r>
            <a:r>
              <a:rPr lang="en-US" sz="1700" dirty="0">
                <a:cs typeface="Arial"/>
              </a:rPr>
              <a:t> (IMLC or “Compact”) </a:t>
            </a:r>
            <a:r>
              <a:rPr lang="en-US" sz="1700" dirty="0">
                <a:ea typeface="+mn-lt"/>
                <a:cs typeface="+mn-lt"/>
              </a:rPr>
              <a:t>is an expedited process for physicians to obtain full, unrestricted licenses to practice medicine issued through the Compact member states’ boards of registration or physician licensing authorities and subject to each state’s medical practice act.</a:t>
            </a:r>
          </a:p>
          <a:p>
            <a:r>
              <a:rPr lang="en-US" sz="1700" dirty="0"/>
              <a:t>The Compact is overseen by the Interstate Medical Licensure Compact Commission (</a:t>
            </a:r>
            <a:r>
              <a:rPr lang="en-US" sz="1700" dirty="0">
                <a:solidFill>
                  <a:srgbClr val="0070C0"/>
                </a:solidFill>
                <a:hlinkClick r:id="rId2">
                  <a:extLst>
                    <a:ext uri="{A12FA001-AC4F-418D-AE19-62706E023703}">
                      <ahyp:hlinkClr xmlns:ahyp="http://schemas.microsoft.com/office/drawing/2018/hyperlinkcolor" val="tx"/>
                    </a:ext>
                  </a:extLst>
                </a:hlinkClick>
              </a:rPr>
              <a:t>link</a:t>
            </a:r>
            <a:r>
              <a:rPr lang="en-US" sz="1700" dirty="0"/>
              <a:t>).</a:t>
            </a:r>
          </a:p>
          <a:p>
            <a:pPr marL="574675" lvl="1" indent="-342900">
              <a:spcAft>
                <a:spcPts val="600"/>
              </a:spcAft>
              <a:buFont typeface="Courier New" panose="02070309020205020404" pitchFamily="49" charset="0"/>
              <a:buChar char="o"/>
            </a:pPr>
            <a:r>
              <a:rPr lang="en-US" sz="1700" dirty="0">
                <a:ea typeface="+mn-lt"/>
                <a:cs typeface="+mn-lt"/>
              </a:rPr>
              <a:t>This Commission is an 80+ member body comprised of </a:t>
            </a:r>
            <a:r>
              <a:rPr lang="en-US" sz="1700" dirty="0"/>
              <a:t>physician members of state medical or osteopathic physician licensing boards, public members of such boards, or executive directors or administrators of state medical or osteopathic physician licensing boards.</a:t>
            </a:r>
          </a:p>
          <a:p>
            <a:pPr marL="571500" lvl="1" indent="-342900">
              <a:spcAft>
                <a:spcPts val="600"/>
              </a:spcAft>
              <a:buFont typeface="Courier New" panose="02070309020205020404" pitchFamily="49" charset="0"/>
              <a:buChar char="o"/>
            </a:pPr>
            <a:r>
              <a:rPr lang="en-US" sz="1700" dirty="0"/>
              <a:t>The Commission w</a:t>
            </a:r>
            <a:r>
              <a:rPr lang="en-US" sz="1700" dirty="0">
                <a:ea typeface="+mn-lt"/>
                <a:cs typeface="+mn-lt"/>
              </a:rPr>
              <a:t>as established in 2015 with assistance from the Federation of State Medical Boards, a group of state medical board executives, administrators, and attorneys, which drafted a model compact.</a:t>
            </a:r>
          </a:p>
          <a:p>
            <a:pPr>
              <a:spcAft>
                <a:spcPts val="600"/>
              </a:spcAft>
            </a:pPr>
            <a:r>
              <a:rPr lang="en-US" sz="1700" dirty="0">
                <a:ea typeface="+mn-lt"/>
                <a:cs typeface="+mn-lt"/>
              </a:rPr>
              <a:t>While the Commission oversees the </a:t>
            </a:r>
            <a:r>
              <a:rPr lang="en-US" sz="1700" dirty="0"/>
              <a:t>work of coordinating multi-state licensing activity within the Compact, t</a:t>
            </a:r>
            <a:r>
              <a:rPr lang="en-US" sz="1700" dirty="0">
                <a:ea typeface="+mn-lt"/>
                <a:cs typeface="+mn-lt"/>
              </a:rPr>
              <a:t>he </a:t>
            </a:r>
            <a:r>
              <a:rPr lang="en-US" sz="1700" b="1" dirty="0">
                <a:ea typeface="+mn-lt"/>
                <a:cs typeface="+mn-lt"/>
              </a:rPr>
              <a:t>Commission does not issue licenses. </a:t>
            </a:r>
            <a:r>
              <a:rPr lang="en-US" sz="1700" b="1" dirty="0"/>
              <a:t>Licenses are issued by the states that participate in the Compact – not by the Commission itself.</a:t>
            </a:r>
          </a:p>
          <a:p>
            <a:pPr>
              <a:spcAft>
                <a:spcPts val="600"/>
              </a:spcAft>
            </a:pPr>
            <a:r>
              <a:rPr lang="en-US" sz="1700" dirty="0">
                <a:cs typeface="Arial"/>
              </a:rPr>
              <a:t>Currently the IMLC has </a:t>
            </a:r>
            <a:r>
              <a:rPr lang="en-US" sz="1700" dirty="0">
                <a:ea typeface="+mn-lt"/>
                <a:cs typeface="+mn-lt"/>
              </a:rPr>
              <a:t>44 member jurisdictions. These states and U.S. territories have formally passed legislation to adopt the Compact. Of those, 38 states/territories are </a:t>
            </a:r>
            <a:r>
              <a:rPr lang="en-US" sz="1700" dirty="0"/>
              <a:t>active/full member jurisdictions; 3 participate through the issuance of licenses only; and 3 member jurisdictions are actively implementing but not yet participating in the Compact. </a:t>
            </a:r>
            <a:r>
              <a:rPr lang="en-US" sz="1700" dirty="0">
                <a:ea typeface="+mn-lt"/>
                <a:cs typeface="+mn-lt"/>
              </a:rPr>
              <a:t>All New England states have passed legislation to join the Compact, except Massachusetts. (See Appendix D for map of Compact member states.)</a:t>
            </a:r>
          </a:p>
        </p:txBody>
      </p:sp>
      <p:sp>
        <p:nvSpPr>
          <p:cNvPr id="4" name="Slide Number Placeholder 3">
            <a:extLst>
              <a:ext uri="{FF2B5EF4-FFF2-40B4-BE49-F238E27FC236}">
                <a16:creationId xmlns:a16="http://schemas.microsoft.com/office/drawing/2014/main" id="{908BA8C7-C34D-A895-6AF2-FB14CE80EC3E}"/>
              </a:ext>
            </a:extLst>
          </p:cNvPr>
          <p:cNvSpPr>
            <a:spLocks noGrp="1"/>
          </p:cNvSpPr>
          <p:nvPr>
            <p:ph type="sldNum" sz="quarter" idx="10"/>
          </p:nvPr>
        </p:nvSpPr>
        <p:spPr/>
        <p:txBody>
          <a:bodyPr/>
          <a:lstStyle/>
          <a:p>
            <a:fld id="{BF6D1FA8-32CC-4431-8357-5DE9DEF9C030}" type="slidenum">
              <a:rPr lang="en-US" smtClean="0"/>
              <a:t>9</a:t>
            </a:fld>
            <a:endParaRPr lang="en-US"/>
          </a:p>
        </p:txBody>
      </p:sp>
    </p:spTree>
    <p:extLst>
      <p:ext uri="{BB962C8B-B14F-4D97-AF65-F5344CB8AC3E}">
        <p14:creationId xmlns:p14="http://schemas.microsoft.com/office/powerpoint/2010/main" val="13719963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ANGLE" val="5"/>
</p:tagLst>
</file>

<file path=ppt/tags/tag11.xml><?xml version="1.0" encoding="utf-8"?>
<p:tagLst xmlns:a="http://schemas.openxmlformats.org/drawingml/2006/main" xmlns:r="http://schemas.openxmlformats.org/officeDocument/2006/relationships" xmlns:p="http://schemas.openxmlformats.org/presentationml/2006/main">
  <p:tag name="ANGLE" val="5"/>
</p:tagLst>
</file>

<file path=ppt/tags/tag12.xml><?xml version="1.0" encoding="utf-8"?>
<p:tagLst xmlns:a="http://schemas.openxmlformats.org/drawingml/2006/main" xmlns:r="http://schemas.openxmlformats.org/officeDocument/2006/relationships" xmlns:p="http://schemas.openxmlformats.org/presentationml/2006/main">
  <p:tag name="ANGLE" val="4"/>
</p:tagLst>
</file>

<file path=ppt/tags/tag13.xml><?xml version="1.0" encoding="utf-8"?>
<p:tagLst xmlns:a="http://schemas.openxmlformats.org/drawingml/2006/main" xmlns:r="http://schemas.openxmlformats.org/officeDocument/2006/relationships" xmlns:p="http://schemas.openxmlformats.org/presentationml/2006/main">
  <p:tag name="ANGLE" val="4"/>
</p:tagLst>
</file>

<file path=ppt/tags/tag14.xml><?xml version="1.0" encoding="utf-8"?>
<p:tagLst xmlns:a="http://schemas.openxmlformats.org/drawingml/2006/main" xmlns:r="http://schemas.openxmlformats.org/officeDocument/2006/relationships" xmlns:p="http://schemas.openxmlformats.org/presentationml/2006/main">
  <p:tag name="ANGLE" val="3"/>
</p:tagLst>
</file>

<file path=ppt/tags/tag15.xml><?xml version="1.0" encoding="utf-8"?>
<p:tagLst xmlns:a="http://schemas.openxmlformats.org/drawingml/2006/main" xmlns:r="http://schemas.openxmlformats.org/officeDocument/2006/relationships" xmlns:p="http://schemas.openxmlformats.org/presentationml/2006/main">
  <p:tag name="ANGLE" val="3"/>
</p:tagLst>
</file>

<file path=ppt/tags/tag16.xml><?xml version="1.0" encoding="utf-8"?>
<p:tagLst xmlns:a="http://schemas.openxmlformats.org/drawingml/2006/main" xmlns:r="http://schemas.openxmlformats.org/officeDocument/2006/relationships" xmlns:p="http://schemas.openxmlformats.org/presentationml/2006/main">
  <p:tag name="ANGLE" val="2"/>
</p:tagLst>
</file>

<file path=ppt/tags/tag17.xml><?xml version="1.0" encoding="utf-8"?>
<p:tagLst xmlns:a="http://schemas.openxmlformats.org/drawingml/2006/main" xmlns:r="http://schemas.openxmlformats.org/officeDocument/2006/relationships" xmlns:p="http://schemas.openxmlformats.org/presentationml/2006/main">
  <p:tag name="ANGLE" val="2"/>
</p:tagLst>
</file>

<file path=ppt/tags/tag18.xml><?xml version="1.0" encoding="utf-8"?>
<p:tagLst xmlns:a="http://schemas.openxmlformats.org/drawingml/2006/main" xmlns:r="http://schemas.openxmlformats.org/officeDocument/2006/relationships" xmlns:p="http://schemas.openxmlformats.org/presentationml/2006/main">
  <p:tag name="ANGLE" val="1"/>
</p:tagLst>
</file>

<file path=ppt/tags/tag19.xml><?xml version="1.0" encoding="utf-8"?>
<p:tagLst xmlns:a="http://schemas.openxmlformats.org/drawingml/2006/main" xmlns:r="http://schemas.openxmlformats.org/officeDocument/2006/relationships" xmlns:p="http://schemas.openxmlformats.org/presentationml/2006/main">
  <p:tag name="ANGLE" val="1"/>
</p:tagLst>
</file>

<file path=ppt/tags/tag2.xml><?xml version="1.0" encoding="utf-8"?>
<p:tagLst xmlns:a="http://schemas.openxmlformats.org/drawingml/2006/main" xmlns:r="http://schemas.openxmlformats.org/officeDocument/2006/relationships" xmlns:p="http://schemas.openxmlformats.org/presentationml/2006/main">
  <p:tag name="SHAPENAME" val="4. Footno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2.xml><?xml version="1.0" encoding="utf-8"?>
<p:tagLst xmlns:a="http://schemas.openxmlformats.org/drawingml/2006/main" xmlns:r="http://schemas.openxmlformats.org/officeDocument/2006/relationships" xmlns:p="http://schemas.openxmlformats.org/presentationml/2006/main">
  <p:tag name="SHAPENAME" val="Documenttype"/>
</p:tagLst>
</file>

<file path=ppt/tags/tag23.xml><?xml version="1.0" encoding="utf-8"?>
<p:tagLst xmlns:a="http://schemas.openxmlformats.org/drawingml/2006/main" xmlns:r="http://schemas.openxmlformats.org/officeDocument/2006/relationships" xmlns:p="http://schemas.openxmlformats.org/presentationml/2006/main">
  <p:tag name="SHAPENAME" val="Subtitle"/>
</p:tagLst>
</file>

<file path=ppt/tags/tag24.xml><?xml version="1.0" encoding="utf-8"?>
<p:tagLst xmlns:a="http://schemas.openxmlformats.org/drawingml/2006/main" xmlns:r="http://schemas.openxmlformats.org/officeDocument/2006/relationships" xmlns:p="http://schemas.openxmlformats.org/presentationml/2006/main">
  <p:tag name="SHAPENAME" val="Titl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Wz9_f.d6YGbJCbK0.Pg2_A"/>
</p:tagLst>
</file>

<file path=ppt/tags/tag27.xml><?xml version="1.0" encoding="utf-8"?>
<p:tagLst xmlns:a="http://schemas.openxmlformats.org/drawingml/2006/main" xmlns:r="http://schemas.openxmlformats.org/officeDocument/2006/relationships" xmlns:p="http://schemas.openxmlformats.org/presentationml/2006/main">
  <p:tag name="SHAPENAME" val="Subtitle"/>
</p:tagLst>
</file>

<file path=ppt/tags/tag28.xml><?xml version="1.0" encoding="utf-8"?>
<p:tagLst xmlns:a="http://schemas.openxmlformats.org/drawingml/2006/main" xmlns:r="http://schemas.openxmlformats.org/officeDocument/2006/relationships" xmlns:p="http://schemas.openxmlformats.org/presentationml/2006/main">
  <p:tag name="SHAPENAME" val="Title"/>
</p:tagLst>
</file>

<file path=ppt/tags/tag29.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xml><?xml version="1.0" encoding="utf-8"?>
<p:tagLst xmlns:a="http://schemas.openxmlformats.org/drawingml/2006/main" xmlns:r="http://schemas.openxmlformats.org/officeDocument/2006/relationships" xmlns:p="http://schemas.openxmlformats.org/presentationml/2006/main">
  <p:tag name="SHAPENAME" val="2. Slide Titl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2.xml><?xml version="1.0" encoding="utf-8"?>
<p:tagLst xmlns:a="http://schemas.openxmlformats.org/drawingml/2006/main" xmlns:r="http://schemas.openxmlformats.org/officeDocument/2006/relationships" xmlns:p="http://schemas.openxmlformats.org/presentationml/2006/main">
  <p:tag name="SHAPENAME" val="5. Source"/>
</p:tagLst>
</file>

<file path=ppt/tags/tag33.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36.xml><?xml version="1.0" encoding="utf-8"?>
<p:tagLst xmlns:a="http://schemas.openxmlformats.org/drawingml/2006/main" xmlns:r="http://schemas.openxmlformats.org/officeDocument/2006/relationships" xmlns:p="http://schemas.openxmlformats.org/presentationml/2006/main">
  <p:tag name="SHAPENAME" val="5. Source"/>
</p:tagLst>
</file>

<file path=ppt/tags/tag37.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xml><?xml version="1.0" encoding="utf-8"?>
<p:tagLst xmlns:a="http://schemas.openxmlformats.org/drawingml/2006/main" xmlns:r="http://schemas.openxmlformats.org/officeDocument/2006/relationships" xmlns:p="http://schemas.openxmlformats.org/presentationml/2006/main">
  <p:tag name="NAME" val="ACET"/>
</p:tagLst>
</file>

<file path=ppt/tags/tag40.xml><?xml version="1.0" encoding="utf-8"?>
<p:tagLst xmlns:a="http://schemas.openxmlformats.org/drawingml/2006/main" xmlns:r="http://schemas.openxmlformats.org/officeDocument/2006/relationships" xmlns:p="http://schemas.openxmlformats.org/presentationml/2006/main">
  <p:tag name="SHAPENAME" val="5. Source"/>
</p:tagLst>
</file>

<file path=ppt/tags/tag41.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4.oZbb0sXNdu8BCibsgsUw"/>
</p:tagLst>
</file>

<file path=ppt/tags/tag44.xml><?xml version="1.0" encoding="utf-8"?>
<p:tagLst xmlns:a="http://schemas.openxmlformats.org/drawingml/2006/main" xmlns:r="http://schemas.openxmlformats.org/officeDocument/2006/relationships" xmlns:p="http://schemas.openxmlformats.org/presentationml/2006/main">
  <p:tag name="SHAPENAME" val="5. Source"/>
</p:tagLst>
</file>

<file path=ppt/tags/tag45.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SHAPENAME" val="5. Source"/>
</p:tagLst>
</file>

<file path=ppt/tags/tag48.xml><?xml version="1.0" encoding="utf-8"?>
<p:tagLst xmlns:a="http://schemas.openxmlformats.org/drawingml/2006/main" xmlns:r="http://schemas.openxmlformats.org/officeDocument/2006/relationships" xmlns:p="http://schemas.openxmlformats.org/presentationml/2006/main">
  <p:tag name="SHAPENAME" val="Slide Number"/>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
</p:tagLst>
</file>

<file path=ppt/tags/tag8.xml><?xml version="1.0" encoding="utf-8"?>
<p:tagLst xmlns:a="http://schemas.openxmlformats.org/drawingml/2006/main" xmlns:r="http://schemas.openxmlformats.org/officeDocument/2006/relationships" xmlns:p="http://schemas.openxmlformats.org/presentationml/2006/main">
  <p:tag name="NAME" val="Moon"/>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heme/theme1.xml><?xml version="1.0" encoding="utf-8"?>
<a:theme xmlns:a="http://schemas.openxmlformats.org/drawingml/2006/main" name="HHS_General">
  <a:themeElements>
    <a:clrScheme name="Strategy Team Color Story">
      <a:dk1>
        <a:srgbClr val="000000"/>
      </a:dk1>
      <a:lt1>
        <a:srgbClr val="FFFFFF"/>
      </a:lt1>
      <a:dk2>
        <a:srgbClr val="FFFFFF"/>
      </a:dk2>
      <a:lt2>
        <a:srgbClr val="FFFFFF"/>
      </a:lt2>
      <a:accent1>
        <a:srgbClr val="0C2D83"/>
      </a:accent1>
      <a:accent2>
        <a:srgbClr val="7030A0"/>
      </a:accent2>
      <a:accent3>
        <a:srgbClr val="1B56E9"/>
      </a:accent3>
      <a:accent4>
        <a:srgbClr val="06BCC1"/>
      </a:accent4>
      <a:accent5>
        <a:srgbClr val="29CD9A"/>
      </a:accent5>
      <a:accent6>
        <a:srgbClr val="368F8B"/>
      </a:accent6>
      <a:hlink>
        <a:srgbClr val="0000FF"/>
      </a:hlink>
      <a:folHlink>
        <a:srgbClr val="800080"/>
      </a:folHlink>
    </a:clrScheme>
    <a:fontScheme name="Custom">
      <a:majorFont>
        <a:latin typeface="Arial"/>
        <a:ea typeface=""/>
        <a:cs typeface=""/>
      </a:majorFont>
      <a:minorFont>
        <a:latin typeface="Arial"/>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w="6350" cap="sq">
          <a:noFill/>
          <a:miter lim="800000"/>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300"/>
          </a:spcBef>
          <a:spcAft>
            <a:spcPts val="300"/>
          </a:spcAft>
          <a:defRPr sz="1600" dirty="0" err="1">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6350" cap="flat">
          <a:solidFill>
            <a:schemeClr val="tx1"/>
          </a:solidFill>
          <a:miter lim="800000"/>
          <a:tailEnd type="none"/>
        </a:ln>
      </a:spPr>
      <a:bodyPr/>
      <a:lstStyle/>
      <a:style>
        <a:lnRef idx="1">
          <a:schemeClr val="accent1"/>
        </a:lnRef>
        <a:fillRef idx="0">
          <a:schemeClr val="accent1"/>
        </a:fillRef>
        <a:effectRef idx="0">
          <a:schemeClr val="accent1"/>
        </a:effectRef>
        <a:fontRef idx="minor">
          <a:schemeClr val="tx1"/>
        </a:fontRef>
      </a:style>
    </a:lnDef>
    <a:txDef>
      <a:spPr>
        <a:ln w="6350">
          <a:noFill/>
          <a:miter lim="800000"/>
        </a:ln>
      </a:spPr>
      <a:bodyPr vert="horz" wrap="square" lIns="0" tIns="0" rIns="0" bIns="0" rtlCol="0">
        <a:noAutofit/>
      </a:bodyPr>
      <a:lstStyle>
        <a:defPPr algn="l">
          <a:spcBef>
            <a:spcPts val="300"/>
          </a:spcBef>
          <a:spcAft>
            <a:spcPts val="300"/>
          </a:spcAft>
          <a:buNone/>
          <a:defRPr sz="1600" dirty="0" smtClean="0"/>
        </a:defPPr>
      </a:lstStyle>
    </a:txDef>
  </a:objectDefaults>
  <a:extraClrSchemeLst>
    <a:extraClrScheme>
      <a:clrScheme name="Scheme1">
        <a:dk1>
          <a:srgbClr val="000000"/>
        </a:dk1>
        <a:lt1>
          <a:srgbClr val="FFFFFF"/>
        </a:lt1>
        <a:dk2>
          <a:srgbClr val="FFFFFF"/>
        </a:dk2>
        <a:lt2>
          <a:srgbClr val="FFFFFF"/>
        </a:lt2>
        <a:accent1>
          <a:srgbClr val="1F497D"/>
        </a:accent1>
        <a:accent2>
          <a:srgbClr val="4F81BD"/>
        </a:accent2>
        <a:accent3>
          <a:srgbClr val="C0504D"/>
        </a:accent3>
        <a:accent4>
          <a:srgbClr val="9BBB59"/>
        </a:accent4>
        <a:accent5>
          <a:srgbClr val="00269E"/>
        </a:accent5>
        <a:accent6>
          <a:srgbClr val="4D4D4D"/>
        </a:accent6>
        <a:hlink>
          <a:srgbClr val="0000FF"/>
        </a:hlink>
        <a:folHlink>
          <a:srgbClr val="800080"/>
        </a:folHlink>
      </a:clrScheme>
    </a:extraClrScheme>
  </a:extraClrSchemeLst>
  <a:custClrLst>
    <a:custClr name="Dark Gray">
      <a:srgbClr val="4D4D4D"/>
    </a:custClr>
    <a:custClr name="Mid Gray">
      <a:srgbClr val="7F7F7F"/>
    </a:custClr>
    <a:custClr name="Light Gray">
      <a:srgbClr val="B3B3B3"/>
    </a:custClr>
    <a:custClr name="Super Light Gray">
      <a:srgbClr val="D0D0D0"/>
    </a:custClr>
    <a:custClr name="Pale Gray">
      <a:srgbClr val="E6E6E6"/>
    </a:custClr>
    <a:custClr name="Custom Color6">
      <a:srgbClr val="8064A2"/>
    </a:custClr>
    <a:custClr name="Custom Color7">
      <a:srgbClr val="4BACC6"/>
    </a:custClr>
    <a:custClr name="Custom Color8">
      <a:srgbClr val="F79646"/>
    </a:custClr>
    <a:custClr name="Custom Color9">
      <a:srgbClr val="EEECE1"/>
    </a:custClr>
  </a:custClrLst>
  <a:extLst>
    <a:ext uri="{05A4C25C-085E-4340-85A3-A5531E510DB2}">
      <thm15:themeFamily xmlns:thm15="http://schemas.microsoft.com/office/thememl/2012/main" name="Presentation1" id="{5EACCAD1-C40A-423F-8143-92D6FB1C8018}" vid="{A6051FD7-6845-4A86-8517-DFE9F67B7D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1C1864718A39147B181156AC2299AFD" ma:contentTypeVersion="16" ma:contentTypeDescription="Create a new document." ma:contentTypeScope="" ma:versionID="6494204d1c05ebd51a5bb2c8513d4b6e">
  <xsd:schema xmlns:xsd="http://www.w3.org/2001/XMLSchema" xmlns:xs="http://www.w3.org/2001/XMLSchema" xmlns:p="http://schemas.microsoft.com/office/2006/metadata/properties" xmlns:ns2="fb24ca43-2bae-443f-90ae-91266017e648" xmlns:ns3="900d5874-448c-4cb7-9bae-bdc429d5eec5" targetNamespace="http://schemas.microsoft.com/office/2006/metadata/properties" ma:root="true" ma:fieldsID="9a2040f8440acb939b15ab9feb9962c3" ns2:_="" ns3:_="">
    <xsd:import namespace="fb24ca43-2bae-443f-90ae-91266017e648"/>
    <xsd:import namespace="900d5874-448c-4cb7-9bae-bdc429d5eec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SearchProperties" minOccurs="0"/>
                <xsd:element ref="ns2:MediaServiceDateTaken"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b24ca43-2bae-443f-90ae-91266017e6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0d5874-448c-4cb7-9bae-bdc429d5eec5"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47be021a-fc01-4e66-a10b-316b730c7540}" ma:internalName="TaxCatchAll" ma:showField="CatchAllData" ma:web="900d5874-448c-4cb7-9bae-bdc429d5eec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b24ca43-2bae-443f-90ae-91266017e648">
      <Terms xmlns="http://schemas.microsoft.com/office/infopath/2007/PartnerControls"/>
    </lcf76f155ced4ddcb4097134ff3c332f>
    <TaxCatchAll xmlns="900d5874-448c-4cb7-9bae-bdc429d5eec5" xsi:nil="true"/>
  </documentManagement>
</p:properties>
</file>

<file path=customXml/itemProps1.xml><?xml version="1.0" encoding="utf-8"?>
<ds:datastoreItem xmlns:ds="http://schemas.openxmlformats.org/officeDocument/2006/customXml" ds:itemID="{7A995E55-EDD4-439F-B2D2-95EBC92ACFE3}">
  <ds:schemaRefs>
    <ds:schemaRef ds:uri="http://schemas.microsoft.com/sharepoint/v3/contenttype/forms"/>
  </ds:schemaRefs>
</ds:datastoreItem>
</file>

<file path=customXml/itemProps2.xml><?xml version="1.0" encoding="utf-8"?>
<ds:datastoreItem xmlns:ds="http://schemas.openxmlformats.org/officeDocument/2006/customXml" ds:itemID="{558DA6D8-A903-4162-9BE5-DD1E8852721A}">
  <ds:schemaRefs>
    <ds:schemaRef ds:uri="900d5874-448c-4cb7-9bae-bdc429d5eec5"/>
    <ds:schemaRef ds:uri="fb24ca43-2bae-443f-90ae-91266017e64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customXml/itemProps3.xml><?xml version="1.0" encoding="utf-8"?>
<ds:datastoreItem xmlns:ds="http://schemas.openxmlformats.org/officeDocument/2006/customXml" ds:itemID="{C1E30EB8-0331-4D89-9297-AFB9E85558E4}">
  <ds:schemaRefs>
    <ds:schemaRef ds:uri="http://schemas.microsoft.com/office/2006/metadata/properties"/>
    <ds:schemaRef ds:uri="http://purl.org/dc/elements/1.1/"/>
    <ds:schemaRef ds:uri="http://purl.org/dc/dcmitype/"/>
    <ds:schemaRef ds:uri="http://schemas.microsoft.com/office/2006/documentManagement/types"/>
    <ds:schemaRef ds:uri="http://schemas.openxmlformats.org/package/2006/metadata/core-properties"/>
    <ds:schemaRef ds:uri="http://schemas.microsoft.com/office/infopath/2007/PartnerControls"/>
    <ds:schemaRef ds:uri="900d5874-448c-4cb7-9bae-bdc429d5eec5"/>
    <ds:schemaRef ds:uri="fb24ca43-2bae-443f-90ae-91266017e648"/>
    <ds:schemaRef ds:uri="http://www.w3.org/XML/1998/namespace"/>
    <ds:schemaRef ds:uri="http://purl.org/dc/terms/"/>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emplate>Strategy Team Template</Template>
  <TotalTime>139</TotalTime>
  <Words>5625</Words>
  <Application>Microsoft Office PowerPoint</Application>
  <PresentationFormat>Widescreen</PresentationFormat>
  <Paragraphs>311</Paragraphs>
  <Slides>30</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8" baseType="lpstr">
      <vt:lpstr>Aptos</vt:lpstr>
      <vt:lpstr>Arial</vt:lpstr>
      <vt:lpstr>Calibri</vt:lpstr>
      <vt:lpstr>Courier New</vt:lpstr>
      <vt:lpstr>Segoe UI</vt:lpstr>
      <vt:lpstr>Wingdings</vt:lpstr>
      <vt:lpstr>HHS_General</vt:lpstr>
      <vt:lpstr>think-cell Slide</vt:lpstr>
      <vt:lpstr>PowerPoint Presentation</vt:lpstr>
      <vt:lpstr>Table of Contents</vt:lpstr>
      <vt:lpstr>Overview of the Task Force</vt:lpstr>
      <vt:lpstr>Key Definitions</vt:lpstr>
      <vt:lpstr>Focus of the Telehealth Task Force’s Work (1 of 3)</vt:lpstr>
      <vt:lpstr>Focus of the Telehealth Task Force’s Work (2 of 3)</vt:lpstr>
      <vt:lpstr>Focus of the Telehealth Task Force’s Work (3 of 3)</vt:lpstr>
      <vt:lpstr>PowerPoint Presentation</vt:lpstr>
      <vt:lpstr>Interstate Medical Licensure Compact – Overview (1 of 2)</vt:lpstr>
      <vt:lpstr>Interstate Medical Licensure Compact – Overview (2 of 2)</vt:lpstr>
      <vt:lpstr>Interstate Medical Licensure Compact – Advantages &amp; Concerns (1 of 3)</vt:lpstr>
      <vt:lpstr>Interstate Medical Licensure Compact – Advantages &amp; Concerns (2 of 3)</vt:lpstr>
      <vt:lpstr>Interstate Medical Licensure Compact – Advantages &amp; Concerns (3 of 3)</vt:lpstr>
      <vt:lpstr>Other Models</vt:lpstr>
      <vt:lpstr> Other Models – Exemptions to Licensing</vt:lpstr>
      <vt:lpstr>Other Models – Telehealth Registries</vt:lpstr>
      <vt:lpstr>Other Models – Regional Agreements</vt:lpstr>
      <vt:lpstr>Task Force’s Overall Findings and Recommendations (1 of 4)</vt:lpstr>
      <vt:lpstr>Task Force’s Overall Findings and Recommendations (2 of 4)</vt:lpstr>
      <vt:lpstr>PowerPoint Presentation</vt:lpstr>
      <vt:lpstr>PowerPoint Presentation</vt:lpstr>
      <vt:lpstr>PowerPoint Presentation</vt:lpstr>
      <vt:lpstr>Appendix A – Legislative Mandate</vt:lpstr>
      <vt:lpstr>Appendix B – List of Task Force Members and Affiliations</vt:lpstr>
      <vt:lpstr>Appendix C – Summary of Meetings </vt:lpstr>
      <vt:lpstr>Appendix C – Summary of Meetings (cont.) </vt:lpstr>
      <vt:lpstr>Appendix C – Summary of Meetings (cont.) </vt:lpstr>
      <vt:lpstr>Appendix C – Summary of Meetings (cont.) </vt:lpstr>
      <vt:lpstr>Appendix D – Interstate Medical Licensure Compact Member States</vt:lpstr>
      <vt:lpstr>Appendix E – Telehealth Patient Scenario Chart</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 Patricia (EHS)</dc:creator>
  <cp:lastModifiedBy>Cohen, Gabriel R. (EHS)</cp:lastModifiedBy>
  <cp:revision>26</cp:revision>
  <cp:lastPrinted>2025-02-26T01:57:22Z</cp:lastPrinted>
  <dcterms:created xsi:type="dcterms:W3CDTF">2026-03-06T17:23:00Z</dcterms:created>
  <dcterms:modified xsi:type="dcterms:W3CDTF">2026-07-10T15:36:38Z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0x010100A1C1864718A39147B181156AC2299AFD</vt:lpwstr>
  </property>
  <property fmtid="{D5CDD505-2E9C-101B-9397-08002B2CF9AE}" pid="3" name="MediaServiceImageTags">
    <vt:lpwstr/>
  </property>
</Properties>
</file>