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8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9" name="Line 7"/>
          <p:cNvSpPr>
            <a:spLocks noChangeShapeType="1"/>
          </p:cNvSpPr>
          <p:nvPr userDrawn="1"/>
        </p:nvSpPr>
        <p:spPr bwMode="auto">
          <a:xfrm>
            <a:off x="0" y="747713"/>
            <a:ext cx="12192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/>
          </a:p>
        </p:txBody>
      </p:sp>
      <p:sp>
        <p:nvSpPr>
          <p:cNvPr id="105483" name="Line 11"/>
          <p:cNvSpPr>
            <a:spLocks noChangeShapeType="1"/>
          </p:cNvSpPr>
          <p:nvPr userDrawn="1"/>
        </p:nvSpPr>
        <p:spPr bwMode="auto">
          <a:xfrm>
            <a:off x="3127344" y="3522028"/>
            <a:ext cx="8290560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/>
          </a:p>
        </p:txBody>
      </p:sp>
      <p:pic>
        <p:nvPicPr>
          <p:cNvPr id="1026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382" y="2030668"/>
            <a:ext cx="1820636" cy="136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033293" y="1823597"/>
            <a:ext cx="8384611" cy="184343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spcAft>
                <a:spcPts val="600"/>
              </a:spcAft>
              <a:defRPr>
                <a:solidFill>
                  <a:srgbClr val="002060"/>
                </a:solidFill>
              </a:defRPr>
            </a:lvl1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Commonwealth of Massachusetts</a:t>
            </a:r>
            <a:br>
              <a:rPr lang="en-US" sz="2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6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[SECRETARIAT]</a:t>
            </a:r>
            <a:br>
              <a:rPr lang="en-US" sz="1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0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Presentation to the Governor</a:t>
            </a:r>
            <a:endParaRPr lang="en-US" sz="2400" dirty="0">
              <a:solidFill>
                <a:srgbClr val="00269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4200042" y="6513685"/>
            <a:ext cx="37919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0" dirty="0">
                <a:solidFill>
                  <a:srgbClr val="FF0000"/>
                </a:solidFill>
              </a:rPr>
              <a:t>Draft for Discussion Purposes Only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2000" b="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17067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269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990600"/>
            <a:ext cx="7315200" cy="3736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958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873125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269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876301"/>
            <a:ext cx="6815667" cy="5249863"/>
          </a:xfrm>
          <a:prstGeom prst="rect">
            <a:avLst/>
          </a:prstGeo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028825"/>
            <a:ext cx="4011084" cy="4097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2108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343026"/>
            <a:ext cx="10972800" cy="4783138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00269E"/>
              </a:buClr>
              <a:defRPr/>
            </a:lvl1pPr>
            <a:lvl2pPr>
              <a:buClr>
                <a:srgbClr val="00269E"/>
              </a:buClr>
              <a:defRPr/>
            </a:lvl2pPr>
            <a:lvl3pPr>
              <a:buClr>
                <a:srgbClr val="00269E"/>
              </a:buClr>
              <a:defRPr/>
            </a:lvl3pPr>
            <a:lvl4pPr>
              <a:buClr>
                <a:srgbClr val="00269E"/>
              </a:buClr>
              <a:defRPr/>
            </a:lvl4pPr>
            <a:lvl5pPr>
              <a:buClr>
                <a:srgbClr val="00269E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609600"/>
          </a:xfrm>
          <a:prstGeom prst="rect">
            <a:avLst/>
          </a:prstGeom>
        </p:spPr>
        <p:txBody>
          <a:bodyPr/>
          <a:lstStyle>
            <a:lvl1pPr>
              <a:defRPr lang="en-US" sz="2400" b="1" i="0" dirty="0">
                <a:solidFill>
                  <a:srgbClr val="00269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None/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44142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160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752601"/>
            <a:ext cx="5386917" cy="4373563"/>
          </a:xfrm>
          <a:prstGeom prst="rect">
            <a:avLst/>
          </a:prstGeom>
        </p:spPr>
        <p:txBody>
          <a:bodyPr/>
          <a:lstStyle>
            <a:lvl1pPr>
              <a:buClr>
                <a:srgbClr val="00269E"/>
              </a:buClr>
              <a:defRPr sz="2400"/>
            </a:lvl1pPr>
            <a:lvl2pPr>
              <a:buClr>
                <a:srgbClr val="00269E"/>
              </a:buClr>
              <a:defRPr sz="2000"/>
            </a:lvl2pPr>
            <a:lvl3pPr>
              <a:buClr>
                <a:srgbClr val="00269E"/>
              </a:buClr>
              <a:defRPr sz="1800"/>
            </a:lvl3pPr>
            <a:lvl4pPr>
              <a:buClr>
                <a:srgbClr val="00269E"/>
              </a:buClr>
              <a:defRPr sz="1600"/>
            </a:lvl4pPr>
            <a:lvl5pPr>
              <a:buClr>
                <a:srgbClr val="00269E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1160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752601"/>
            <a:ext cx="5389033" cy="4373563"/>
          </a:xfrm>
          <a:prstGeom prst="rect">
            <a:avLst/>
          </a:prstGeom>
        </p:spPr>
        <p:txBody>
          <a:bodyPr/>
          <a:lstStyle>
            <a:lvl1pPr>
              <a:buClr>
                <a:srgbClr val="00269E"/>
              </a:buClr>
              <a:defRPr sz="2400"/>
            </a:lvl1pPr>
            <a:lvl2pPr>
              <a:buClr>
                <a:srgbClr val="00269E"/>
              </a:buClr>
              <a:defRPr sz="2000"/>
            </a:lvl2pPr>
            <a:lvl3pPr>
              <a:buClr>
                <a:srgbClr val="00269E"/>
              </a:buClr>
              <a:defRPr sz="1800"/>
            </a:lvl3pPr>
            <a:lvl4pPr>
              <a:buClr>
                <a:srgbClr val="00269E"/>
              </a:buClr>
              <a:defRPr sz="1600"/>
            </a:lvl4pPr>
            <a:lvl5pPr>
              <a:buClr>
                <a:srgbClr val="00269E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609600"/>
          </a:xfrm>
          <a:prstGeom prst="rect">
            <a:avLst/>
          </a:prstGeom>
        </p:spPr>
        <p:txBody>
          <a:bodyPr/>
          <a:lstStyle>
            <a:lvl1pPr>
              <a:defRPr lang="en-US" sz="2400" b="1" i="0" dirty="0">
                <a:solidFill>
                  <a:srgbClr val="00269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None/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44953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9" name="Line 7"/>
          <p:cNvSpPr>
            <a:spLocks noChangeShapeType="1"/>
          </p:cNvSpPr>
          <p:nvPr userDrawn="1"/>
        </p:nvSpPr>
        <p:spPr bwMode="auto">
          <a:xfrm>
            <a:off x="0" y="747713"/>
            <a:ext cx="12192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/>
          </a:p>
        </p:txBody>
      </p:sp>
      <p:sp>
        <p:nvSpPr>
          <p:cNvPr id="105483" name="Line 11"/>
          <p:cNvSpPr>
            <a:spLocks noChangeShapeType="1"/>
          </p:cNvSpPr>
          <p:nvPr userDrawn="1"/>
        </p:nvSpPr>
        <p:spPr bwMode="auto">
          <a:xfrm>
            <a:off x="3127344" y="3522028"/>
            <a:ext cx="8290560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/>
          </a:p>
        </p:txBody>
      </p:sp>
      <p:pic>
        <p:nvPicPr>
          <p:cNvPr id="1026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382" y="2030668"/>
            <a:ext cx="1820636" cy="136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033293" y="1823597"/>
            <a:ext cx="8384611" cy="184343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spcAft>
                <a:spcPts val="600"/>
              </a:spcAft>
              <a:defRPr/>
            </a:lvl1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Commonwealth of Massachusetts</a:t>
            </a:r>
            <a:br>
              <a:rPr lang="en-US" sz="2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6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[SECRETARIAT]</a:t>
            </a:r>
            <a:br>
              <a:rPr lang="en-US" sz="1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0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Presentation to the Governor</a:t>
            </a:r>
            <a:endParaRPr lang="en-US" sz="2400" dirty="0">
              <a:solidFill>
                <a:srgbClr val="00269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4200042" y="6513685"/>
            <a:ext cx="37919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0" dirty="0">
                <a:solidFill>
                  <a:srgbClr val="FF0000"/>
                </a:solidFill>
              </a:rPr>
              <a:t>Draft for Discussion Purposes Only</a:t>
            </a:r>
          </a:p>
        </p:txBody>
      </p:sp>
    </p:spTree>
    <p:extLst>
      <p:ext uri="{BB962C8B-B14F-4D97-AF65-F5344CB8AC3E}">
        <p14:creationId xmlns:p14="http://schemas.microsoft.com/office/powerpoint/2010/main" val="177916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box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8"/>
          <p:cNvSpPr>
            <a:spLocks noGrp="1"/>
          </p:cNvSpPr>
          <p:nvPr>
            <p:ph sz="quarter" idx="14"/>
          </p:nvPr>
        </p:nvSpPr>
        <p:spPr>
          <a:xfrm>
            <a:off x="626668" y="1032387"/>
            <a:ext cx="11016691" cy="532191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16914" y="546472"/>
            <a:ext cx="10335396" cy="37449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600" b="1">
                <a:solidFill>
                  <a:srgbClr val="00269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512063" y="139253"/>
            <a:ext cx="10067884" cy="24388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100" b="1" baseline="0">
                <a:solidFill>
                  <a:srgbClr val="00269E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X. [Insert presentation or section title]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16" hasCustomPrompt="1"/>
          </p:nvPr>
        </p:nvSpPr>
        <p:spPr>
          <a:xfrm>
            <a:off x="501903" y="6431297"/>
            <a:ext cx="1899920" cy="17528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8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[Click to insert Secretariat]</a:t>
            </a:r>
          </a:p>
        </p:txBody>
      </p:sp>
    </p:spTree>
    <p:extLst>
      <p:ext uri="{BB962C8B-B14F-4D97-AF65-F5344CB8AC3E}">
        <p14:creationId xmlns:p14="http://schemas.microsoft.com/office/powerpoint/2010/main" val="890059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box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8"/>
          <p:cNvSpPr>
            <a:spLocks noGrp="1"/>
          </p:cNvSpPr>
          <p:nvPr>
            <p:ph sz="quarter" idx="14"/>
          </p:nvPr>
        </p:nvSpPr>
        <p:spPr>
          <a:xfrm>
            <a:off x="637773" y="1084299"/>
            <a:ext cx="5271683" cy="527000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16914" y="546473"/>
            <a:ext cx="10335396" cy="37449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600" b="1">
                <a:solidFill>
                  <a:srgbClr val="00269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Content Placeholder 8"/>
          <p:cNvSpPr>
            <a:spLocks noGrp="1"/>
          </p:cNvSpPr>
          <p:nvPr>
            <p:ph sz="quarter" idx="15"/>
          </p:nvPr>
        </p:nvSpPr>
        <p:spPr>
          <a:xfrm>
            <a:off x="6371676" y="1084299"/>
            <a:ext cx="5271683" cy="527000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Content Placeholder 8"/>
          <p:cNvSpPr>
            <a:spLocks noGrp="1"/>
          </p:cNvSpPr>
          <p:nvPr>
            <p:ph sz="quarter" idx="16" hasCustomPrompt="1"/>
          </p:nvPr>
        </p:nvSpPr>
        <p:spPr>
          <a:xfrm>
            <a:off x="512063" y="139255"/>
            <a:ext cx="10067884" cy="24388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100" b="1" baseline="0">
                <a:solidFill>
                  <a:srgbClr val="00269E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X. [Insert presentation or section title]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7" hasCustomPrompt="1"/>
          </p:nvPr>
        </p:nvSpPr>
        <p:spPr>
          <a:xfrm>
            <a:off x="501903" y="6431297"/>
            <a:ext cx="1899920" cy="17528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8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[Click to insert Secretariat]</a:t>
            </a:r>
          </a:p>
        </p:txBody>
      </p:sp>
    </p:spTree>
    <p:extLst>
      <p:ext uri="{BB962C8B-B14F-4D97-AF65-F5344CB8AC3E}">
        <p14:creationId xmlns:p14="http://schemas.microsoft.com/office/powerpoint/2010/main" val="81787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54984" y="85242"/>
            <a:ext cx="11820041" cy="6772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57648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54984" y="85242"/>
            <a:ext cx="11820041" cy="6772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6744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609600"/>
          </a:xfrm>
          <a:prstGeom prst="rect">
            <a:avLst/>
          </a:prstGeom>
        </p:spPr>
        <p:txBody>
          <a:bodyPr/>
          <a:lstStyle>
            <a:lvl1pPr>
              <a:defRPr lang="en-US" sz="2400" b="1" i="0" dirty="0">
                <a:solidFill>
                  <a:srgbClr val="00269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None/>
            </a:pPr>
            <a:r>
              <a:rPr lang="en-US" dirty="0"/>
              <a:t>Click to edit Master title style</a:t>
            </a:r>
          </a:p>
        </p:txBody>
      </p:sp>
      <p:sp>
        <p:nvSpPr>
          <p:cNvPr id="7" name="Content Placeholder 8"/>
          <p:cNvSpPr>
            <a:spLocks noGrp="1"/>
          </p:cNvSpPr>
          <p:nvPr>
            <p:ph sz="quarter" idx="15"/>
          </p:nvPr>
        </p:nvSpPr>
        <p:spPr>
          <a:xfrm>
            <a:off x="637773" y="1084299"/>
            <a:ext cx="10944627" cy="527000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09629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609600"/>
          </a:xfrm>
          <a:prstGeom prst="rect">
            <a:avLst/>
          </a:prstGeom>
        </p:spPr>
        <p:txBody>
          <a:bodyPr/>
          <a:lstStyle>
            <a:lvl1pPr>
              <a:defRPr lang="en-US" sz="2400" b="1" i="0" dirty="0">
                <a:solidFill>
                  <a:srgbClr val="00269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None/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0957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8"/>
          <p:cNvSpPr>
            <a:spLocks noGrp="1"/>
          </p:cNvSpPr>
          <p:nvPr>
            <p:ph sz="quarter" idx="15"/>
          </p:nvPr>
        </p:nvSpPr>
        <p:spPr>
          <a:xfrm>
            <a:off x="637773" y="1084299"/>
            <a:ext cx="5271683" cy="527000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16"/>
          </p:nvPr>
        </p:nvSpPr>
        <p:spPr>
          <a:xfrm>
            <a:off x="6314673" y="1074774"/>
            <a:ext cx="5271683" cy="527000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609600"/>
          </a:xfrm>
          <a:prstGeom prst="rect">
            <a:avLst/>
          </a:prstGeom>
        </p:spPr>
        <p:txBody>
          <a:bodyPr/>
          <a:lstStyle>
            <a:lvl1pPr>
              <a:defRPr lang="en-US" sz="2400" b="1" i="0" dirty="0">
                <a:solidFill>
                  <a:srgbClr val="00269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None/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4226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 userDrawn="1"/>
        </p:nvCxnSpPr>
        <p:spPr>
          <a:xfrm>
            <a:off x="597877" y="367010"/>
            <a:ext cx="9999003" cy="0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 userDrawn="1"/>
        </p:nvCxnSpPr>
        <p:spPr>
          <a:xfrm>
            <a:off x="597877" y="867737"/>
            <a:ext cx="1109472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>
            <a:off x="597877" y="6440441"/>
            <a:ext cx="1109472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lide Number Placeholder 6"/>
          <p:cNvSpPr txBox="1">
            <a:spLocks/>
          </p:cNvSpPr>
          <p:nvPr userDrawn="1"/>
        </p:nvSpPr>
        <p:spPr>
          <a:xfrm>
            <a:off x="10769600" y="6599221"/>
            <a:ext cx="10160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FA4524-850C-6D4F-85BC-70D4F7341579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1" name="Content Placeholder 8"/>
          <p:cNvSpPr txBox="1">
            <a:spLocks/>
          </p:cNvSpPr>
          <p:nvPr userDrawn="1"/>
        </p:nvSpPr>
        <p:spPr>
          <a:xfrm>
            <a:off x="626668" y="1698958"/>
            <a:ext cx="11131296" cy="44384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ts val="100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rabicPeriod"/>
              <a:defRPr sz="1300" b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0050" indent="-1778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›"/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»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–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857250" indent="-1143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Char char="»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endParaRPr lang="en-US" sz="1300" dirty="0"/>
          </a:p>
        </p:txBody>
      </p:sp>
      <p:pic>
        <p:nvPicPr>
          <p:cNvPr id="12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3328" y="163923"/>
            <a:ext cx="768544" cy="576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/>
          <p:cNvSpPr txBox="1">
            <a:spLocks/>
          </p:cNvSpPr>
          <p:nvPr userDrawn="1"/>
        </p:nvSpPr>
        <p:spPr>
          <a:xfrm>
            <a:off x="9956800" y="6430282"/>
            <a:ext cx="1828800" cy="20984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sz="800" dirty="0"/>
              <a:t>Updated: </a:t>
            </a:r>
            <a:fld id="{2C37D8C4-C6B7-4C1A-9D05-DCC293D70813}" type="datetime1">
              <a:rPr lang="en-US" sz="800" smtClean="0"/>
              <a:t>9/30/2020</a:t>
            </a:fld>
            <a:endParaRPr lang="en-US" sz="800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4200042" y="6513685"/>
            <a:ext cx="37919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0" dirty="0">
                <a:solidFill>
                  <a:srgbClr val="FF0000"/>
                </a:solidFill>
              </a:rPr>
              <a:t>Draft for Discussion Purposes Only</a:t>
            </a:r>
          </a:p>
        </p:txBody>
      </p:sp>
    </p:spTree>
    <p:extLst>
      <p:ext uri="{BB962C8B-B14F-4D97-AF65-F5344CB8AC3E}">
        <p14:creationId xmlns:p14="http://schemas.microsoft.com/office/powerpoint/2010/main" val="3147593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33CC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lvl="1"/>
            <a:r>
              <a:rPr lang="en-US" sz="2400" dirty="0"/>
              <a:t>Need to evaluate 26 tax expenditures for the March 2021 report</a:t>
            </a:r>
          </a:p>
          <a:p>
            <a:pPr marL="457200" lvl="1" indent="0">
              <a:buNone/>
            </a:pPr>
            <a:endParaRPr lang="en-US" sz="700" dirty="0"/>
          </a:p>
          <a:p>
            <a:pPr lvl="1"/>
            <a:r>
              <a:rPr lang="en-US" sz="2400" dirty="0"/>
              <a:t>Reviewed 7 so far </a:t>
            </a:r>
          </a:p>
          <a:p>
            <a:pPr lvl="2"/>
            <a:r>
              <a:rPr lang="en-US" sz="2000" dirty="0"/>
              <a:t>1.020 and 2.002 Exemption of Income from the Sale, Lease, or Transfer of Certain Patents</a:t>
            </a:r>
          </a:p>
          <a:p>
            <a:pPr lvl="2"/>
            <a:r>
              <a:rPr lang="en-US" sz="2000" dirty="0"/>
              <a:t>1.201 Capital Gains Deduction for Collectibles</a:t>
            </a:r>
          </a:p>
          <a:p>
            <a:pPr lvl="2"/>
            <a:r>
              <a:rPr lang="en-US" sz="2000" dirty="0"/>
              <a:t>1.413 Exemption of Interest on Savings in Massachusetts Banks</a:t>
            </a:r>
          </a:p>
          <a:p>
            <a:pPr lvl="2"/>
            <a:r>
              <a:rPr lang="en-US" sz="2000" dirty="0"/>
              <a:t>1.421 Deduction for Clean Fuel Vehicles and Certain Refueling Property</a:t>
            </a:r>
          </a:p>
          <a:p>
            <a:pPr lvl="2"/>
            <a:r>
              <a:rPr lang="en-US" sz="2000" dirty="0"/>
              <a:t>1.601 Renewable Energy Source Credit (tax credit)</a:t>
            </a:r>
          </a:p>
          <a:p>
            <a:pPr lvl="2"/>
            <a:r>
              <a:rPr lang="en-US" sz="2000" dirty="0"/>
              <a:t>1.613 and 2.615 Medical Device User Fee Credit</a:t>
            </a:r>
          </a:p>
          <a:p>
            <a:pPr lvl="2"/>
            <a:r>
              <a:rPr lang="en-US" sz="2000" dirty="0"/>
              <a:t>2.602 Investment Tax Credit 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Discussion of work to date</a:t>
            </a:r>
            <a:endParaRPr lang="en-US" sz="12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Update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US" dirty="0"/>
              <a:t>Tax Expenditure Review Commission Meeting, October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182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19 tax expenditures remaining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Proposed timeline:</a:t>
            </a:r>
          </a:p>
          <a:p>
            <a:pPr lvl="1"/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Rollout of remaining expenditures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US" dirty="0"/>
              <a:t>Tax Expenditure Review Commission Meeting, October 1</a:t>
            </a:r>
          </a:p>
          <a:p>
            <a:endParaRPr lang="en-US" dirty="0"/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id="{C1C8DA27-3905-4557-A7F2-959E57F4DA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2714429"/>
              </p:ext>
            </p:extLst>
          </p:nvPr>
        </p:nvGraphicFramePr>
        <p:xfrm>
          <a:off x="2176850" y="2533651"/>
          <a:ext cx="7838299" cy="695224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99CCFF">
                        <a:tint val="50000"/>
                        <a:satMod val="300000"/>
                      </a:srgbClr>
                    </a:gs>
                    <a:gs pos="35000">
                      <a:srgbClr val="99CCFF">
                        <a:tint val="37000"/>
                        <a:satMod val="300000"/>
                      </a:srgbClr>
                    </a:gs>
                    <a:gs pos="100000">
                      <a:srgbClr val="99CCFF">
                        <a:tint val="15000"/>
                        <a:satMod val="350000"/>
                      </a:srgbClr>
                    </a:gs>
                  </a:gsLst>
                  <a:lin ang="16200000" scaled="1"/>
                </a:gradFill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:tblPr>
              <a:tblGrid>
                <a:gridCol w="1282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2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8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273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52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October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557" marR="41557" marT="40327" marB="40327" anchor="ctr" anchorCtr="1" horzOverflow="overflow">
                    <a:lnL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November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557" marR="41557" marT="40327" marB="40327" anchor="ctr" anchorCtr="1" horzOverflow="overflow">
                    <a:lnL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December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1557" marR="41557" marT="40327" marB="40327" anchor="ctr" anchorCtr="1" horzOverflow="overflow">
                    <a:lnL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  <a:cs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January- March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1557" marR="41557" marT="40327" marB="40327" anchor="ctr" anchorCtr="1" horzOverflow="overflow">
                    <a:lnL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9CCFF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4725771-8384-4E8C-A3E7-57F4031BE7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185286"/>
              </p:ext>
            </p:extLst>
          </p:nvPr>
        </p:nvGraphicFramePr>
        <p:xfrm>
          <a:off x="2176850" y="3347720"/>
          <a:ext cx="7795825" cy="15720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4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79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95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0273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 draft reports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 draft reports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 draft reports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Scoring, evaluation,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submitting final report</a:t>
                      </a:r>
                      <a:br>
                        <a:rPr lang="en-US" sz="2000" dirty="0"/>
                      </a:br>
                      <a:endParaRPr lang="en-US" sz="2000" dirty="0"/>
                    </a:p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33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Monthly Meetings to discuss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7665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5494533"/>
      </p:ext>
    </p:extLst>
  </p:cSld>
  <p:clrMapOvr>
    <a:masterClrMapping/>
  </p:clrMapOvr>
</p:sld>
</file>

<file path=ppt/theme/theme1.xml><?xml version="1.0" encoding="utf-8"?>
<a:theme xmlns:a="http://schemas.openxmlformats.org/drawingml/2006/main" name="Gov's Office Master Template by Jonathan 110119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138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Verdana</vt:lpstr>
      <vt:lpstr>Wingdings</vt:lpstr>
      <vt:lpstr>Gov's Office Master Template by Jonathan 110119</vt:lpstr>
      <vt:lpstr>Status Update</vt:lpstr>
      <vt:lpstr>Rollout of remaining expenditures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Ozyurt, Kazim P. (DOR)</dc:creator>
  <cp:lastModifiedBy>Scannell, Rachel (DOR)</cp:lastModifiedBy>
  <cp:revision>13</cp:revision>
  <dcterms:created xsi:type="dcterms:W3CDTF">2020-09-30T15:07:06Z</dcterms:created>
  <dcterms:modified xsi:type="dcterms:W3CDTF">2020-09-30T18:59:36Z</dcterms:modified>
</cp:coreProperties>
</file>