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9"/>
  </p:notesMasterIdLst>
  <p:handoutMasterIdLst>
    <p:handoutMasterId r:id="rId20"/>
  </p:handoutMasterIdLst>
  <p:sldIdLst>
    <p:sldId id="326" r:id="rId2"/>
    <p:sldId id="441" r:id="rId3"/>
    <p:sldId id="448" r:id="rId4"/>
    <p:sldId id="454" r:id="rId5"/>
    <p:sldId id="384" r:id="rId6"/>
    <p:sldId id="410" r:id="rId7"/>
    <p:sldId id="442" r:id="rId8"/>
    <p:sldId id="460" r:id="rId9"/>
    <p:sldId id="455" r:id="rId10"/>
    <p:sldId id="397" r:id="rId11"/>
    <p:sldId id="393" r:id="rId12"/>
    <p:sldId id="392" r:id="rId13"/>
    <p:sldId id="456" r:id="rId14"/>
    <p:sldId id="457" r:id="rId15"/>
    <p:sldId id="458" r:id="rId16"/>
    <p:sldId id="459" r:id="rId17"/>
    <p:sldId id="434" r:id="rId18"/>
  </p:sldIdLst>
  <p:sldSz cx="9144000" cy="6858000" type="screen4x3"/>
  <p:notesSz cx="6881813" cy="92964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412"/>
    <a:srgbClr val="70063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46" autoAdjust="0"/>
    <p:restoredTop sz="89594" autoAdjust="0"/>
  </p:normalViewPr>
  <p:slideViewPr>
    <p:cSldViewPr>
      <p:cViewPr>
        <p:scale>
          <a:sx n="90" d="100"/>
          <a:sy n="90" d="100"/>
        </p:scale>
        <p:origin x="-690" y="36"/>
      </p:cViewPr>
      <p:guideLst>
        <p:guide orient="horz" pos="2160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78"/>
    </p:cViewPr>
  </p:sorter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notesMaster" Target="notesMasters/notesMaster1.xml"/>
  <Relationship Id="rId2" Type="http://schemas.openxmlformats.org/officeDocument/2006/relationships/slide" Target="slides/slide1.xml"/>
  <Relationship Id="rId20" Type="http://schemas.openxmlformats.org/officeDocument/2006/relationships/handoutMaster" Target="handoutMasters/handoutMaster1.xml"/>
  <Relationship Id="rId21" Type="http://schemas.openxmlformats.org/officeDocument/2006/relationships/tags" Target="tags/tag1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heme" Target="theme/theme1.xml"/>
  <Relationship Id="rId25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299B2-BC21-48F2-A684-87AC1328B708}" type="doc">
      <dgm:prSet loTypeId="urn:microsoft.com/office/officeart/2005/8/layout/pyramid1" loCatId="pyramid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47674A09-9520-420F-9F0B-B150E9454BB5}">
      <dgm:prSet phldrT="[Text]"/>
      <dgm:spPr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</dgm:spPr>
      <dgm:t>
        <a:bodyPr/>
        <a:lstStyle/>
        <a:p>
          <a:endParaRPr lang="en-US" dirty="0"/>
        </a:p>
      </dgm:t>
    </dgm:pt>
    <dgm:pt modelId="{17AC5E81-0041-4101-895C-98BE2850C46A}" type="parTrans" cxnId="{68C3F246-9BB9-4D54-B673-B092AFDA64D2}">
      <dgm:prSet/>
      <dgm:spPr/>
      <dgm:t>
        <a:bodyPr/>
        <a:lstStyle/>
        <a:p>
          <a:endParaRPr lang="en-US"/>
        </a:p>
      </dgm:t>
    </dgm:pt>
    <dgm:pt modelId="{69D3A9A9-48BA-4DFA-A1E1-838D09D8D868}" type="sibTrans" cxnId="{68C3F246-9BB9-4D54-B673-B092AFDA64D2}">
      <dgm:prSet/>
      <dgm:spPr/>
      <dgm:t>
        <a:bodyPr/>
        <a:lstStyle/>
        <a:p>
          <a:endParaRPr lang="en-US"/>
        </a:p>
      </dgm:t>
    </dgm:pt>
    <dgm:pt modelId="{860136A2-BC36-4BC2-AC9F-4F15965CAAF2}" type="pres">
      <dgm:prSet presAssocID="{C23299B2-BC21-48F2-A684-87AC1328B7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E2F9FD-84D6-47A0-B0C2-3E100271E551}" type="pres">
      <dgm:prSet presAssocID="{47674A09-9520-420F-9F0B-B150E9454BB5}" presName="Name8" presStyleCnt="0"/>
      <dgm:spPr/>
    </dgm:pt>
    <dgm:pt modelId="{CEF699C1-73B8-4B5E-AE13-87B8A23DED2D}" type="pres">
      <dgm:prSet presAssocID="{47674A09-9520-420F-9F0B-B150E9454BB5}" presName="level" presStyleLbl="node1" presStyleIdx="0" presStyleCnt="1" custLinFactNeighborX="-12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AD7BB-BE5A-4291-A469-A249A6DDF639}" type="pres">
      <dgm:prSet presAssocID="{47674A09-9520-420F-9F0B-B150E9454B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C3F246-9BB9-4D54-B673-B092AFDA64D2}" srcId="{C23299B2-BC21-48F2-A684-87AC1328B708}" destId="{47674A09-9520-420F-9F0B-B150E9454BB5}" srcOrd="0" destOrd="0" parTransId="{17AC5E81-0041-4101-895C-98BE2850C46A}" sibTransId="{69D3A9A9-48BA-4DFA-A1E1-838D09D8D868}"/>
    <dgm:cxn modelId="{E8119E9B-8856-4182-97BB-4FD335E1C796}" type="presOf" srcId="{47674A09-9520-420F-9F0B-B150E9454BB5}" destId="{CEF699C1-73B8-4B5E-AE13-87B8A23DED2D}" srcOrd="0" destOrd="0" presId="urn:microsoft.com/office/officeart/2005/8/layout/pyramid1"/>
    <dgm:cxn modelId="{8D214183-295B-4FFF-8514-CAE7D0C20E3A}" type="presOf" srcId="{47674A09-9520-420F-9F0B-B150E9454BB5}" destId="{E56AD7BB-BE5A-4291-A469-A249A6DDF639}" srcOrd="1" destOrd="0" presId="urn:microsoft.com/office/officeart/2005/8/layout/pyramid1"/>
    <dgm:cxn modelId="{8C094136-0AC3-445F-9E3E-C566156C1FC2}" type="presOf" srcId="{C23299B2-BC21-48F2-A684-87AC1328B708}" destId="{860136A2-BC36-4BC2-AC9F-4F15965CAAF2}" srcOrd="0" destOrd="0" presId="urn:microsoft.com/office/officeart/2005/8/layout/pyramid1"/>
    <dgm:cxn modelId="{E0958C49-7B5D-4E14-A895-39F75861C580}" type="presParOf" srcId="{860136A2-BC36-4BC2-AC9F-4F15965CAAF2}" destId="{5DE2F9FD-84D6-47A0-B0C2-3E100271E551}" srcOrd="0" destOrd="0" presId="urn:microsoft.com/office/officeart/2005/8/layout/pyramid1"/>
    <dgm:cxn modelId="{85CE06E4-E126-4D0F-B759-A032FFA1DD8C}" type="presParOf" srcId="{5DE2F9FD-84D6-47A0-B0C2-3E100271E551}" destId="{CEF699C1-73B8-4B5E-AE13-87B8A23DED2D}" srcOrd="0" destOrd="0" presId="urn:microsoft.com/office/officeart/2005/8/layout/pyramid1"/>
    <dgm:cxn modelId="{57410CE4-4070-4478-8954-761B87DFC60E}" type="presParOf" srcId="{5DE2F9FD-84D6-47A0-B0C2-3E100271E551}" destId="{E56AD7BB-BE5A-4291-A469-A249A6DDF63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3299B2-BC21-48F2-A684-87AC1328B708}" type="doc">
      <dgm:prSet loTypeId="urn:microsoft.com/office/officeart/2005/8/layout/pyramid1" loCatId="pyramid" qsTypeId="urn:microsoft.com/office/officeart/2005/8/quickstyle/simple1#7" qsCatId="simple" csTypeId="urn:microsoft.com/office/officeart/2005/8/colors/accent1_2#8" csCatId="accent1" phldr="1"/>
      <dgm:spPr/>
    </dgm:pt>
    <dgm:pt modelId="{47674A09-9520-420F-9F0B-B150E9454BB5}">
      <dgm:prSet phldrT="[Text]"/>
      <dgm:spPr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</dgm:spPr>
      <dgm:t>
        <a:bodyPr/>
        <a:lstStyle/>
        <a:p>
          <a:endParaRPr lang="en-US" dirty="0"/>
        </a:p>
      </dgm:t>
    </dgm:pt>
    <dgm:pt modelId="{17AC5E81-0041-4101-895C-98BE2850C46A}" type="parTrans" cxnId="{68C3F246-9BB9-4D54-B673-B092AFDA64D2}">
      <dgm:prSet/>
      <dgm:spPr/>
      <dgm:t>
        <a:bodyPr/>
        <a:lstStyle/>
        <a:p>
          <a:endParaRPr lang="en-US"/>
        </a:p>
      </dgm:t>
    </dgm:pt>
    <dgm:pt modelId="{69D3A9A9-48BA-4DFA-A1E1-838D09D8D868}" type="sibTrans" cxnId="{68C3F246-9BB9-4D54-B673-B092AFDA64D2}">
      <dgm:prSet/>
      <dgm:spPr/>
      <dgm:t>
        <a:bodyPr/>
        <a:lstStyle/>
        <a:p>
          <a:endParaRPr lang="en-US"/>
        </a:p>
      </dgm:t>
    </dgm:pt>
    <dgm:pt modelId="{860136A2-BC36-4BC2-AC9F-4F15965CAAF2}" type="pres">
      <dgm:prSet presAssocID="{C23299B2-BC21-48F2-A684-87AC1328B708}" presName="Name0" presStyleCnt="0">
        <dgm:presLayoutVars>
          <dgm:dir/>
          <dgm:animLvl val="lvl"/>
          <dgm:resizeHandles val="exact"/>
        </dgm:presLayoutVars>
      </dgm:prSet>
      <dgm:spPr/>
    </dgm:pt>
    <dgm:pt modelId="{5DE2F9FD-84D6-47A0-B0C2-3E100271E551}" type="pres">
      <dgm:prSet presAssocID="{47674A09-9520-420F-9F0B-B150E9454BB5}" presName="Name8" presStyleCnt="0"/>
      <dgm:spPr/>
    </dgm:pt>
    <dgm:pt modelId="{CEF699C1-73B8-4B5E-AE13-87B8A23DED2D}" type="pres">
      <dgm:prSet presAssocID="{47674A09-9520-420F-9F0B-B150E9454BB5}" presName="level" presStyleLbl="node1" presStyleIdx="0" presStyleCnt="1" custLinFactNeighborX="-12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AD7BB-BE5A-4291-A469-A249A6DDF639}" type="pres">
      <dgm:prSet presAssocID="{47674A09-9520-420F-9F0B-B150E9454BB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C3F246-9BB9-4D54-B673-B092AFDA64D2}" srcId="{C23299B2-BC21-48F2-A684-87AC1328B708}" destId="{47674A09-9520-420F-9F0B-B150E9454BB5}" srcOrd="0" destOrd="0" parTransId="{17AC5E81-0041-4101-895C-98BE2850C46A}" sibTransId="{69D3A9A9-48BA-4DFA-A1E1-838D09D8D868}"/>
    <dgm:cxn modelId="{8C2C3E9E-1836-455C-8B4F-3A111D65CC72}" type="presOf" srcId="{47674A09-9520-420F-9F0B-B150E9454BB5}" destId="{CEF699C1-73B8-4B5E-AE13-87B8A23DED2D}" srcOrd="0" destOrd="0" presId="urn:microsoft.com/office/officeart/2005/8/layout/pyramid1"/>
    <dgm:cxn modelId="{C163B065-97B0-4EC6-B13D-02D461D2566A}" type="presOf" srcId="{C23299B2-BC21-48F2-A684-87AC1328B708}" destId="{860136A2-BC36-4BC2-AC9F-4F15965CAAF2}" srcOrd="0" destOrd="0" presId="urn:microsoft.com/office/officeart/2005/8/layout/pyramid1"/>
    <dgm:cxn modelId="{A79781B7-A950-4264-8931-46B763382F5B}" type="presOf" srcId="{47674A09-9520-420F-9F0B-B150E9454BB5}" destId="{E56AD7BB-BE5A-4291-A469-A249A6DDF639}" srcOrd="1" destOrd="0" presId="urn:microsoft.com/office/officeart/2005/8/layout/pyramid1"/>
    <dgm:cxn modelId="{861D287A-518A-4CBF-BAF0-266CB25CF2B8}" type="presParOf" srcId="{860136A2-BC36-4BC2-AC9F-4F15965CAAF2}" destId="{5DE2F9FD-84D6-47A0-B0C2-3E100271E551}" srcOrd="0" destOrd="0" presId="urn:microsoft.com/office/officeart/2005/8/layout/pyramid1"/>
    <dgm:cxn modelId="{D8EE55EF-A6EA-4DF2-9DFD-3E302C93E8B8}" type="presParOf" srcId="{5DE2F9FD-84D6-47A0-B0C2-3E100271E551}" destId="{CEF699C1-73B8-4B5E-AE13-87B8A23DED2D}" srcOrd="0" destOrd="0" presId="urn:microsoft.com/office/officeart/2005/8/layout/pyramid1"/>
    <dgm:cxn modelId="{9A1AD2F6-B197-4728-8608-C7EB5F309533}" type="presParOf" srcId="{5DE2F9FD-84D6-47A0-B0C2-3E100271E551}" destId="{E56AD7BB-BE5A-4291-A469-A249A6DDF63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39768E-39A6-4FA9-A4B1-F5CD4CB6EEAE}" type="doc">
      <dgm:prSet loTypeId="urn:microsoft.com/office/officeart/2005/8/layout/arrow2" loCatId="process" qsTypeId="urn:microsoft.com/office/officeart/2005/8/quickstyle/simple1#8" qsCatId="simple" csTypeId="urn:microsoft.com/office/officeart/2005/8/colors/accent1_2#9" csCatId="accent1" phldr="1"/>
      <dgm:spPr/>
    </dgm:pt>
    <dgm:pt modelId="{18A232E2-9330-45BA-8F3D-94B65CEB4C6E}">
      <dgm:prSet phldrT="[Text]" custT="1"/>
      <dgm:spPr/>
      <dgm:t>
        <a:bodyPr/>
        <a:lstStyle/>
        <a:p>
          <a:pPr algn="ctr"/>
          <a:r>
            <a:rPr lang="en-US" sz="3600" dirty="0" smtClean="0"/>
            <a:t>Universal</a:t>
          </a:r>
          <a:endParaRPr lang="en-US" sz="3600" dirty="0"/>
        </a:p>
      </dgm:t>
    </dgm:pt>
    <dgm:pt modelId="{2F4A1E04-5D2B-4792-BBEF-41391C61F16F}" type="parTrans" cxnId="{74A68F44-20A8-4AB5-8443-C9992E378513}">
      <dgm:prSet/>
      <dgm:spPr/>
      <dgm:t>
        <a:bodyPr/>
        <a:lstStyle/>
        <a:p>
          <a:endParaRPr lang="en-US"/>
        </a:p>
      </dgm:t>
    </dgm:pt>
    <dgm:pt modelId="{90900876-D263-4D27-9390-F2D23E76F6C1}" type="sibTrans" cxnId="{74A68F44-20A8-4AB5-8443-C9992E378513}">
      <dgm:prSet/>
      <dgm:spPr/>
      <dgm:t>
        <a:bodyPr/>
        <a:lstStyle/>
        <a:p>
          <a:endParaRPr lang="en-US"/>
        </a:p>
      </dgm:t>
    </dgm:pt>
    <dgm:pt modelId="{636B6905-8B07-4A8A-9920-CB8277CBCEC8}">
      <dgm:prSet phldrT="[Text]" custT="1"/>
      <dgm:spPr/>
      <dgm:t>
        <a:bodyPr/>
        <a:lstStyle/>
        <a:p>
          <a:pPr algn="ctr"/>
          <a:r>
            <a:rPr lang="en-US" sz="3600" dirty="0" smtClean="0"/>
            <a:t>Targeted</a:t>
          </a:r>
          <a:endParaRPr lang="en-US" sz="3600" dirty="0"/>
        </a:p>
      </dgm:t>
    </dgm:pt>
    <dgm:pt modelId="{1F4EB6FC-6070-47DA-9E35-F176490CE62F}" type="parTrans" cxnId="{236C4353-A200-48EB-89CB-BD45285A3F41}">
      <dgm:prSet/>
      <dgm:spPr/>
      <dgm:t>
        <a:bodyPr/>
        <a:lstStyle/>
        <a:p>
          <a:endParaRPr lang="en-US"/>
        </a:p>
      </dgm:t>
    </dgm:pt>
    <dgm:pt modelId="{465F3017-FBCE-4CE5-8C7F-08B964924BB3}" type="sibTrans" cxnId="{236C4353-A200-48EB-89CB-BD45285A3F41}">
      <dgm:prSet/>
      <dgm:spPr/>
      <dgm:t>
        <a:bodyPr/>
        <a:lstStyle/>
        <a:p>
          <a:endParaRPr lang="en-US"/>
        </a:p>
      </dgm:t>
    </dgm:pt>
    <dgm:pt modelId="{B60BBE5F-A665-46F2-B919-1153C04CBD02}">
      <dgm:prSet phldrT="[Text]" custT="1"/>
      <dgm:spPr/>
      <dgm:t>
        <a:bodyPr/>
        <a:lstStyle/>
        <a:p>
          <a:pPr algn="ctr"/>
          <a:r>
            <a:rPr lang="en-US" sz="3600" dirty="0" smtClean="0"/>
            <a:t>Intensive</a:t>
          </a:r>
          <a:endParaRPr lang="en-US" sz="3600" dirty="0"/>
        </a:p>
      </dgm:t>
    </dgm:pt>
    <dgm:pt modelId="{28C11DF1-E077-4BD6-8C00-84F9E2513899}" type="parTrans" cxnId="{AC3544F8-F557-4E2E-AD61-E1C71E59215A}">
      <dgm:prSet/>
      <dgm:spPr/>
      <dgm:t>
        <a:bodyPr/>
        <a:lstStyle/>
        <a:p>
          <a:endParaRPr lang="en-US"/>
        </a:p>
      </dgm:t>
    </dgm:pt>
    <dgm:pt modelId="{438A6466-CB0A-45CD-849A-77563B0BD182}" type="sibTrans" cxnId="{AC3544F8-F557-4E2E-AD61-E1C71E59215A}">
      <dgm:prSet/>
      <dgm:spPr/>
      <dgm:t>
        <a:bodyPr/>
        <a:lstStyle/>
        <a:p>
          <a:endParaRPr lang="en-US"/>
        </a:p>
      </dgm:t>
    </dgm:pt>
    <dgm:pt modelId="{C418DCAE-306E-4AF7-A07C-93313C08AC51}" type="pres">
      <dgm:prSet presAssocID="{7A39768E-39A6-4FA9-A4B1-F5CD4CB6EEAE}" presName="arrowDiagram" presStyleCnt="0">
        <dgm:presLayoutVars>
          <dgm:chMax val="5"/>
          <dgm:dir/>
          <dgm:resizeHandles val="exact"/>
        </dgm:presLayoutVars>
      </dgm:prSet>
      <dgm:spPr/>
    </dgm:pt>
    <dgm:pt modelId="{71BCD42B-AD35-4119-8173-705E9B203F4E}" type="pres">
      <dgm:prSet presAssocID="{7A39768E-39A6-4FA9-A4B1-F5CD4CB6EEAE}" presName="arrow" presStyleLbl="bgShp" presStyleIdx="0" presStyleCnt="1" custAng="20026820" custScaleY="136097" custLinFactNeighborY="-6017"/>
      <dgm:spPr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  <a:effectLst>
          <a:innerShdw blurRad="393700" dist="279400">
            <a:srgbClr val="00B050"/>
          </a:innerShdw>
        </a:effectLst>
      </dgm:spPr>
    </dgm:pt>
    <dgm:pt modelId="{1DC85ACA-369C-4434-B04E-417D8B11B123}" type="pres">
      <dgm:prSet presAssocID="{7A39768E-39A6-4FA9-A4B1-F5CD4CB6EEAE}" presName="arrowDiagram3" presStyleCnt="0"/>
      <dgm:spPr/>
    </dgm:pt>
    <dgm:pt modelId="{7A58CA06-7CF4-4880-8AFF-C27C46361B7A}" type="pres">
      <dgm:prSet presAssocID="{18A232E2-9330-45BA-8F3D-94B65CEB4C6E}" presName="bullet3a" presStyleLbl="node1" presStyleIdx="0" presStyleCnt="3" custScaleX="326242" custScaleY="326244" custLinFactX="103393" custLinFactY="573634" custLinFactNeighborX="200000" custLinFactNeighborY="600000"/>
      <dgm:spPr>
        <a:noFill/>
        <a:ln>
          <a:noFill/>
        </a:ln>
      </dgm:spPr>
    </dgm:pt>
    <dgm:pt modelId="{CBF801E5-F605-4B6B-AD44-734A83015E31}" type="pres">
      <dgm:prSet presAssocID="{18A232E2-9330-45BA-8F3D-94B65CEB4C6E}" presName="textBox3a" presStyleLbl="revTx" presStyleIdx="0" presStyleCnt="3" custScaleX="217016" custScaleY="68260" custLinFactNeighborX="22949" custLinFactNeighborY="53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B20C5-91A5-4C36-8053-3B9ACF3D938D}" type="pres">
      <dgm:prSet presAssocID="{636B6905-8B07-4A8A-9920-CB8277CBCEC8}" presName="bullet3b" presStyleLbl="node1" presStyleIdx="1" presStyleCnt="3" custLinFactX="100000" custLinFactY="-100000" custLinFactNeighborX="174030" custLinFactNeighborY="-109595"/>
      <dgm:spPr>
        <a:noFill/>
        <a:ln>
          <a:noFill/>
        </a:ln>
      </dgm:spPr>
    </dgm:pt>
    <dgm:pt modelId="{762E8C8B-CBB3-47CF-BB93-4E34DA5A865B}" type="pres">
      <dgm:prSet presAssocID="{636B6905-8B07-4A8A-9920-CB8277CBCEC8}" presName="textBox3b" presStyleLbl="revTx" presStyleIdx="1" presStyleCnt="3" custScaleX="182476" custScaleY="35842" custLinFactNeighborX="8456" custLinFactNeighborY="-994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DC6BB-4BD5-444C-A232-89F7B6D9B5AD}" type="pres">
      <dgm:prSet presAssocID="{B60BBE5F-A665-46F2-B919-1153C04CBD02}" presName="bullet3c" presStyleLbl="node1" presStyleIdx="2" presStyleCnt="3" custLinFactX="12896" custLinFactY="-100000" custLinFactNeighborX="100000" custLinFactNeighborY="-186633"/>
      <dgm:spPr>
        <a:noFill/>
        <a:ln>
          <a:noFill/>
        </a:ln>
      </dgm:spPr>
    </dgm:pt>
    <dgm:pt modelId="{D6BFCB8B-9EFA-490C-AAD3-ED7928DE275A}" type="pres">
      <dgm:prSet presAssocID="{B60BBE5F-A665-46F2-B919-1153C04CBD02}" presName="textBox3c" presStyleLbl="revTx" presStyleIdx="2" presStyleCnt="3" custScaleX="185784" custScaleY="21879" custLinFactY="-18776" custLinFactNeighborX="-8100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49ED3E-11F2-4312-A737-E477AA6ACDB0}" type="presOf" srcId="{7A39768E-39A6-4FA9-A4B1-F5CD4CB6EEAE}" destId="{C418DCAE-306E-4AF7-A07C-93313C08AC51}" srcOrd="0" destOrd="0" presId="urn:microsoft.com/office/officeart/2005/8/layout/arrow2"/>
    <dgm:cxn modelId="{9A5E9DD4-BCA0-4DF6-89C8-9B5FB7E6BA48}" type="presOf" srcId="{18A232E2-9330-45BA-8F3D-94B65CEB4C6E}" destId="{CBF801E5-F605-4B6B-AD44-734A83015E31}" srcOrd="0" destOrd="0" presId="urn:microsoft.com/office/officeart/2005/8/layout/arrow2"/>
    <dgm:cxn modelId="{AC3544F8-F557-4E2E-AD61-E1C71E59215A}" srcId="{7A39768E-39A6-4FA9-A4B1-F5CD4CB6EEAE}" destId="{B60BBE5F-A665-46F2-B919-1153C04CBD02}" srcOrd="2" destOrd="0" parTransId="{28C11DF1-E077-4BD6-8C00-84F9E2513899}" sibTransId="{438A6466-CB0A-45CD-849A-77563B0BD182}"/>
    <dgm:cxn modelId="{9A7A05EF-96EF-4E9C-9954-390A369C5D52}" type="presOf" srcId="{B60BBE5F-A665-46F2-B919-1153C04CBD02}" destId="{D6BFCB8B-9EFA-490C-AAD3-ED7928DE275A}" srcOrd="0" destOrd="0" presId="urn:microsoft.com/office/officeart/2005/8/layout/arrow2"/>
    <dgm:cxn modelId="{236C4353-A200-48EB-89CB-BD45285A3F41}" srcId="{7A39768E-39A6-4FA9-A4B1-F5CD4CB6EEAE}" destId="{636B6905-8B07-4A8A-9920-CB8277CBCEC8}" srcOrd="1" destOrd="0" parTransId="{1F4EB6FC-6070-47DA-9E35-F176490CE62F}" sibTransId="{465F3017-FBCE-4CE5-8C7F-08B964924BB3}"/>
    <dgm:cxn modelId="{74A68F44-20A8-4AB5-8443-C9992E378513}" srcId="{7A39768E-39A6-4FA9-A4B1-F5CD4CB6EEAE}" destId="{18A232E2-9330-45BA-8F3D-94B65CEB4C6E}" srcOrd="0" destOrd="0" parTransId="{2F4A1E04-5D2B-4792-BBEF-41391C61F16F}" sibTransId="{90900876-D263-4D27-9390-F2D23E76F6C1}"/>
    <dgm:cxn modelId="{5202D361-67CB-4C5E-9CF5-A26230A5843F}" type="presOf" srcId="{636B6905-8B07-4A8A-9920-CB8277CBCEC8}" destId="{762E8C8B-CBB3-47CF-BB93-4E34DA5A865B}" srcOrd="0" destOrd="0" presId="urn:microsoft.com/office/officeart/2005/8/layout/arrow2"/>
    <dgm:cxn modelId="{0B55BFB9-7827-4044-8B77-70A5E84DBA2D}" type="presParOf" srcId="{C418DCAE-306E-4AF7-A07C-93313C08AC51}" destId="{71BCD42B-AD35-4119-8173-705E9B203F4E}" srcOrd="0" destOrd="0" presId="urn:microsoft.com/office/officeart/2005/8/layout/arrow2"/>
    <dgm:cxn modelId="{1D7E1AD4-A57E-4557-AB14-C7B3047AFFF4}" type="presParOf" srcId="{C418DCAE-306E-4AF7-A07C-93313C08AC51}" destId="{1DC85ACA-369C-4434-B04E-417D8B11B123}" srcOrd="1" destOrd="0" presId="urn:microsoft.com/office/officeart/2005/8/layout/arrow2"/>
    <dgm:cxn modelId="{0C687998-7BF7-4B16-80DA-2BEB332E0034}" type="presParOf" srcId="{1DC85ACA-369C-4434-B04E-417D8B11B123}" destId="{7A58CA06-7CF4-4880-8AFF-C27C46361B7A}" srcOrd="0" destOrd="0" presId="urn:microsoft.com/office/officeart/2005/8/layout/arrow2"/>
    <dgm:cxn modelId="{6BB79D79-829A-4CFE-8574-44395D80FFEA}" type="presParOf" srcId="{1DC85ACA-369C-4434-B04E-417D8B11B123}" destId="{CBF801E5-F605-4B6B-AD44-734A83015E31}" srcOrd="1" destOrd="0" presId="urn:microsoft.com/office/officeart/2005/8/layout/arrow2"/>
    <dgm:cxn modelId="{BE7669C2-D249-413A-8C69-6C9BECC9CF90}" type="presParOf" srcId="{1DC85ACA-369C-4434-B04E-417D8B11B123}" destId="{486B20C5-91A5-4C36-8053-3B9ACF3D938D}" srcOrd="2" destOrd="0" presId="urn:microsoft.com/office/officeart/2005/8/layout/arrow2"/>
    <dgm:cxn modelId="{D56480E0-6519-41CB-9A13-CE5330344BD5}" type="presParOf" srcId="{1DC85ACA-369C-4434-B04E-417D8B11B123}" destId="{762E8C8B-CBB3-47CF-BB93-4E34DA5A865B}" srcOrd="3" destOrd="0" presId="urn:microsoft.com/office/officeart/2005/8/layout/arrow2"/>
    <dgm:cxn modelId="{DA167634-A3E3-4EBB-A68D-0561A2C41249}" type="presParOf" srcId="{1DC85ACA-369C-4434-B04E-417D8B11B123}" destId="{CC2DC6BB-4BD5-444C-A232-89F7B6D9B5AD}" srcOrd="4" destOrd="0" presId="urn:microsoft.com/office/officeart/2005/8/layout/arrow2"/>
    <dgm:cxn modelId="{1C4980F5-2E69-4F35-A5E1-943052B6126A}" type="presParOf" srcId="{1DC85ACA-369C-4434-B04E-417D8B11B123}" destId="{D6BFCB8B-9EFA-490C-AAD3-ED7928DE275A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F699C1-73B8-4B5E-AE13-87B8A23DED2D}">
      <dsp:nvSpPr>
        <dsp:cNvPr id="0" name=""/>
        <dsp:cNvSpPr/>
      </dsp:nvSpPr>
      <dsp:spPr>
        <a:xfrm>
          <a:off x="0" y="0"/>
          <a:ext cx="6096000" cy="5740400"/>
        </a:xfrm>
        <a:prstGeom prst="trapezoid">
          <a:avLst>
            <a:gd name="adj" fmla="val 53097"/>
          </a:avLst>
        </a:prstGeom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6096000" cy="57404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F699C1-73B8-4B5E-AE13-87B8A23DED2D}">
      <dsp:nvSpPr>
        <dsp:cNvPr id="0" name=""/>
        <dsp:cNvSpPr/>
      </dsp:nvSpPr>
      <dsp:spPr>
        <a:xfrm>
          <a:off x="0" y="0"/>
          <a:ext cx="5583647" cy="5049367"/>
        </a:xfrm>
        <a:prstGeom prst="trapezoid">
          <a:avLst>
            <a:gd name="adj" fmla="val 55291"/>
          </a:avLst>
        </a:prstGeom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5583647" cy="50493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BCD42B-AD35-4119-8173-705E9B203F4E}">
      <dsp:nvSpPr>
        <dsp:cNvPr id="0" name=""/>
        <dsp:cNvSpPr/>
      </dsp:nvSpPr>
      <dsp:spPr>
        <a:xfrm rot="20026820">
          <a:off x="-18839" y="543556"/>
          <a:ext cx="4744922" cy="4036060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CC0000"/>
            </a:gs>
            <a:gs pos="18000">
              <a:srgbClr val="FFFF99"/>
            </a:gs>
            <a:gs pos="50000">
              <a:srgbClr val="66FF33"/>
            </a:gs>
            <a:gs pos="65000">
              <a:srgbClr val="33CC33"/>
            </a:gs>
            <a:gs pos="82000">
              <a:srgbClr val="009900"/>
            </a:gs>
          </a:gsLst>
          <a:lin ang="5400000" scaled="0"/>
        </a:gradFill>
        <a:ln>
          <a:noFill/>
        </a:ln>
        <a:effectLst>
          <a:innerShdw blurRad="393700" dist="279400">
            <a:srgbClr val="00B050"/>
          </a:inn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8CA06-7CF4-4880-8AFF-C27C46361B7A}">
      <dsp:nvSpPr>
        <dsp:cNvPr id="0" name=""/>
        <dsp:cNvSpPr/>
      </dsp:nvSpPr>
      <dsp:spPr>
        <a:xfrm>
          <a:off x="818500" y="4612409"/>
          <a:ext cx="402478" cy="402480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F801E5-F605-4B6B-AD44-734A83015E31}">
      <dsp:nvSpPr>
        <dsp:cNvPr id="0" name=""/>
        <dsp:cNvSpPr/>
      </dsp:nvSpPr>
      <dsp:spPr>
        <a:xfrm>
          <a:off x="252321" y="3957607"/>
          <a:ext cx="2399256" cy="58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70" tIns="0" rIns="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Universal</a:t>
          </a:r>
          <a:endParaRPr lang="en-US" sz="3600" kern="1200" dirty="0"/>
        </a:p>
      </dsp:txBody>
      <dsp:txXfrm>
        <a:off x="252321" y="3957607"/>
        <a:ext cx="2399256" cy="585023"/>
      </dsp:txXfrm>
    </dsp:sp>
    <dsp:sp modelId="{486B20C5-91A5-4C36-8053-3B9ACF3D938D}">
      <dsp:nvSpPr>
        <dsp:cNvPr id="0" name=""/>
        <dsp:cNvSpPr/>
      </dsp:nvSpPr>
      <dsp:spPr>
        <a:xfrm>
          <a:off x="2283843" y="2030613"/>
          <a:ext cx="223011" cy="223011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E8C8B-CBB3-47CF-BB93-4E34DA5A865B}">
      <dsp:nvSpPr>
        <dsp:cNvPr id="0" name=""/>
        <dsp:cNvSpPr/>
      </dsp:nvSpPr>
      <dsp:spPr>
        <a:xfrm>
          <a:off x="1410915" y="1522161"/>
          <a:ext cx="2078002" cy="578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69" tIns="0" rIns="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Targeted</a:t>
          </a:r>
          <a:endParaRPr lang="en-US" sz="3600" kern="1200" dirty="0"/>
        </a:p>
      </dsp:txBody>
      <dsp:txXfrm>
        <a:off x="1410915" y="1522161"/>
        <a:ext cx="2078002" cy="578229"/>
      </dsp:txXfrm>
    </dsp:sp>
    <dsp:sp modelId="{CC2DC6BB-4BD5-444C-A232-89F7B6D9B5AD}">
      <dsp:nvSpPr>
        <dsp:cNvPr id="0" name=""/>
        <dsp:cNvSpPr/>
      </dsp:nvSpPr>
      <dsp:spPr>
        <a:xfrm>
          <a:off x="3330517" y="1123494"/>
          <a:ext cx="308419" cy="308419"/>
        </a:xfrm>
        <a:prstGeom prst="ellipse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FCB8B-9EFA-490C-AAD3-ED7928DE275A}">
      <dsp:nvSpPr>
        <dsp:cNvPr id="0" name=""/>
        <dsp:cNvSpPr/>
      </dsp:nvSpPr>
      <dsp:spPr>
        <a:xfrm>
          <a:off x="1725618" y="518740"/>
          <a:ext cx="2115673" cy="450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25" tIns="0" rIns="0" bIns="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Intensive</a:t>
          </a:r>
          <a:endParaRPr lang="en-US" sz="3600" kern="1200" dirty="0"/>
        </a:p>
      </dsp:txBody>
      <dsp:txXfrm>
        <a:off x="1725618" y="518740"/>
        <a:ext cx="2115673" cy="450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t" anchorCtr="0" compatLnSpc="1">
            <a:prstTxWarp prst="textNoShape">
              <a:avLst/>
            </a:prstTxWarp>
          </a:bodyPr>
          <a:lstStyle>
            <a:lvl1pPr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97313" y="1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t" anchorCtr="0" compatLnSpc="1">
            <a:prstTxWarp prst="textNoShape">
              <a:avLst/>
            </a:prstTxWarp>
          </a:bodyPr>
          <a:lstStyle>
            <a:lvl1pPr algn="r"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466787-3349-439C-BBEA-82189651CE52}" type="datetimeFigureOut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b" anchorCtr="0" compatLnSpc="1">
            <a:prstTxWarp prst="textNoShape">
              <a:avLst/>
            </a:prstTxWarp>
          </a:bodyPr>
          <a:lstStyle>
            <a:lvl1pPr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b" anchorCtr="0" compatLnSpc="1">
            <a:prstTxWarp prst="textNoShape">
              <a:avLst/>
            </a:prstTxWarp>
          </a:bodyPr>
          <a:lstStyle>
            <a:lvl1pPr algn="r"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357F2D-A5B8-4047-9623-C972045BD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414095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1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t" anchorCtr="0" compatLnSpc="1">
            <a:prstTxWarp prst="textNoShape">
              <a:avLst/>
            </a:prstTxWarp>
          </a:bodyPr>
          <a:lstStyle>
            <a:lvl1pPr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97313" y="1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t" anchorCtr="0" compatLnSpc="1">
            <a:prstTxWarp prst="textNoShape">
              <a:avLst/>
            </a:prstTxWarp>
          </a:bodyPr>
          <a:lstStyle>
            <a:lvl1pPr algn="r"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EDC187-A118-4028-972E-599AB175A5A3}" type="datetimeFigureOut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416428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3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b" anchorCtr="0" compatLnSpc="1">
            <a:prstTxWarp prst="textNoShape">
              <a:avLst/>
            </a:prstTxWarp>
          </a:bodyPr>
          <a:lstStyle>
            <a:lvl1pPr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1" tIns="46568" rIns="93141" bIns="46568" numCol="1" anchor="b" anchorCtr="0" compatLnSpc="1">
            <a:prstTxWarp prst="textNoShape">
              <a:avLst/>
            </a:prstTxWarp>
          </a:bodyPr>
          <a:lstStyle>
            <a:lvl1pPr algn="r" defTabSz="929965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465323-EA8D-4720-BB72-AF62D773A2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94276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465323-EA8D-4720-BB72-AF62D773A2D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46C01D-8776-4766-8801-77A67F57FC6F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MS PGothic" pitchFamily="34" charset="-128"/>
            </a:endParaRPr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97513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26" tIns="46062" rIns="92126" bIns="46062" anchor="b"/>
          <a:lstStyle/>
          <a:p>
            <a:pPr algn="r" defTabSz="906463"/>
            <a:fld id="{849C963C-60E6-4AE0-853B-D755BDDE0994}" type="slidenum">
              <a:rPr lang="en-US" sz="1200">
                <a:solidFill>
                  <a:srgbClr val="000000"/>
                </a:solidFill>
              </a:rPr>
              <a:pPr algn="r" defTabSz="906463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17" tIns="46057" rIns="92117" bIns="46057" anchor="b"/>
          <a:lstStyle/>
          <a:p>
            <a:pPr algn="r" defTabSz="906373"/>
            <a:fld id="{27DDC84D-BEA5-4C5A-B061-EE89A5B32FD2}" type="slidenum">
              <a:rPr lang="en-US" sz="1200"/>
              <a:pPr algn="r" defTabSz="906373"/>
              <a:t>9</a:t>
            </a:fld>
            <a:endParaRPr lang="en-US" sz="1200" dirty="0"/>
          </a:p>
        </p:txBody>
      </p:sp>
      <p:sp>
        <p:nvSpPr>
          <p:cNvPr id="7065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70661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17" tIns="46057" rIns="92117" bIns="46057" anchor="b"/>
          <a:lstStyle/>
          <a:p>
            <a:pPr algn="r" defTabSz="906373"/>
            <a:fld id="{440F26E6-C804-4320-9D04-F1BAA2241E6B}" type="slidenum">
              <a:rPr lang="en-US" sz="1200"/>
              <a:pPr algn="r" defTabSz="906373"/>
              <a:t>9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xfrm>
            <a:off x="915989" y="4416426"/>
            <a:ext cx="5049837" cy="4183063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900489" y="8831264"/>
            <a:ext cx="29813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2" tIns="46581" rIns="93162" bIns="46581" anchor="b"/>
          <a:lstStyle/>
          <a:p>
            <a:pPr algn="r" defTabSz="930183"/>
            <a:fld id="{ED14688F-7EBE-466E-B175-E539D5BC8D46}" type="slidenum">
              <a:rPr lang="en-US" sz="1200">
                <a:solidFill>
                  <a:srgbClr val="000000"/>
                </a:solidFill>
                <a:latin typeface="Times New Roman" pitchFamily="18" charset="0"/>
              </a:rPr>
              <a:pPr algn="r" defTabSz="930183"/>
              <a:t>10</a:t>
            </a:fld>
            <a:endParaRPr lang="en-US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17" tIns="46057" rIns="92117" bIns="46057" anchor="b"/>
          <a:lstStyle/>
          <a:p>
            <a:pPr algn="r" defTabSz="906373"/>
            <a:fld id="{002C9461-9D22-45E8-AA7F-FFA50B150605}" type="slidenum">
              <a:rPr lang="en-US" sz="1200"/>
              <a:pPr algn="r" defTabSz="906373"/>
              <a:t>12</a:t>
            </a:fld>
            <a:endParaRPr lang="en-US" sz="1200" dirty="0"/>
          </a:p>
        </p:txBody>
      </p:sp>
      <p:sp>
        <p:nvSpPr>
          <p:cNvPr id="7168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71685" name="Slide Number Placeholder 3"/>
          <p:cNvSpPr txBox="1">
            <a:spLocks noGrp="1"/>
          </p:cNvSpPr>
          <p:nvPr/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17" tIns="46057" rIns="92117" bIns="46057" anchor="b"/>
          <a:lstStyle/>
          <a:p>
            <a:pPr algn="r" defTabSz="906373"/>
            <a:fld id="{DFCE31EB-813C-419D-8C66-408E048D25BB}" type="slidenum">
              <a:rPr lang="en-US" sz="1200"/>
              <a:pPr algn="r" defTabSz="906373"/>
              <a:t>12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465323-EA8D-4720-BB72-AF62D773A2D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png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png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r="77994"/>
          <a:stretch>
            <a:fillRect/>
          </a:stretch>
        </p:blipFill>
        <p:spPr bwMode="auto">
          <a:xfrm>
            <a:off x="5867400" y="-381000"/>
            <a:ext cx="3505200" cy="774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ESE Logo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 bwMode="auto">
          <a:xfrm>
            <a:off x="533400" y="5322888"/>
            <a:ext cx="2611438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990601"/>
            <a:ext cx="7772400" cy="19050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64008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 Left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285750"/>
            <a:ext cx="4191000" cy="1162050"/>
          </a:xfrm>
        </p:spPr>
        <p:txBody>
          <a:bodyPr anchor="b">
            <a:noAutofit/>
          </a:bodyPr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648200" y="1524000"/>
            <a:ext cx="3886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1FABB-303A-410A-BBAE-7F267A9C69D6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400664E-DC8C-4E58-A3B4-774B3F9A5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7620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12775"/>
            <a:ext cx="76200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7620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7158D-C0D1-4939-B129-324C004D0C63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6E1D5-0D4F-4D20-A096-DC77B2F4A3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65A5A-ECB2-4FDA-A096-5574AB6CB5AD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5A992-ABFC-4C54-918C-F8A31B8539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274638"/>
            <a:ext cx="5410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27645-20BA-49B5-BA49-F74EF131A269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75F67-9A21-4B68-AD6A-B4C303BD99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29A8DF-9C24-42BD-B6E7-8D519A2B6556}" type="datetime1">
              <a:rPr lang="en-US" smtClean="0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B563E-00DE-4D49-BE09-1A8D5BF287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0F6BE-5BA6-4FEB-9DCF-A47AE3B16FD3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9CCC2-C29E-4A99-914B-AE41F3F27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79248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79248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D6B1C-123C-47E2-BE87-749920F3887D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C35DF-6494-42C4-A7AB-57262A0C00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4" r="79430" b="6541"/>
          <a:stretch>
            <a:fillRect/>
          </a:stretch>
        </p:blipFill>
        <p:spPr bwMode="auto">
          <a:xfrm>
            <a:off x="6894513" y="1828800"/>
            <a:ext cx="224948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ESE Logo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 bwMode="auto">
          <a:xfrm>
            <a:off x="5486400" y="6019800"/>
            <a:ext cx="18288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ESE Logo"/>
          <p:cNvPicPr>
            <a:picLocks noChangeAspect="1"/>
          </p:cNvPicPr>
          <p:nvPr/>
        </p:nvPicPr>
        <p:blipFill>
          <a:blip r:embed="rId2" cstate="print">
            <a:lum bright="20000"/>
          </a:blip>
          <a:srcRect t="-1144" r="79430" b="6541"/>
          <a:stretch>
            <a:fillRect/>
          </a:stretch>
        </p:blipFill>
        <p:spPr bwMode="auto">
          <a:xfrm>
            <a:off x="6894513" y="1828800"/>
            <a:ext cx="224948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ESE_StarLogo_695x338_color.gif"/>
          <p:cNvPicPr>
            <a:picLocks noChangeAspect="1"/>
          </p:cNvPicPr>
          <p:nvPr/>
        </p:nvPicPr>
        <p:blipFill>
          <a:blip r:embed="rId3" cstate="print"/>
          <a:srcRect l="22374" t="42899"/>
          <a:stretch>
            <a:fillRect/>
          </a:stretch>
        </p:blipFill>
        <p:spPr bwMode="auto">
          <a:xfrm>
            <a:off x="5486400" y="6019800"/>
            <a:ext cx="18288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09800"/>
            <a:ext cx="6781800" cy="2895600"/>
          </a:xfrm>
        </p:spPr>
        <p:txBody>
          <a:bodyPr anchor="b">
            <a:noAutofit/>
          </a:bodyPr>
          <a:lstStyle>
            <a:lvl1pPr algn="l"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05401"/>
            <a:ext cx="6781800" cy="68580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85800" y="381000"/>
            <a:ext cx="67818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638EF-190D-4BC1-B1B1-F3AB171BD742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9705D-EFC7-4A69-9122-7F63A36052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3810000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3810000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2904" y="1535113"/>
            <a:ext cx="3811496" cy="63976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2904" y="2174875"/>
            <a:ext cx="3811496" cy="3951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70584-C887-4AD4-8646-1D5D8D728E56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647CF-DAE5-4A98-AF77-7A1F0A4CC4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DB8EB-1FA0-4026-9ABB-F743863A399E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FF513-11F0-4E33-81E9-FCCFA8E334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CFA1-DB73-44F6-9E5E-DF247C8A9164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15E15-C033-4AC2-BBF4-C60A3514D5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theme" Target="../theme/theme1.xml"/>
  <Relationship Id="rId16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SE_StarLogo_2881_1401_transparent_color.gif"/>
          <p:cNvPicPr>
            <a:picLocks noChangeAspect="1"/>
          </p:cNvPicPr>
          <p:nvPr/>
        </p:nvPicPr>
        <p:blipFill>
          <a:blip r:embed="rId16" cstate="print">
            <a:lum bright="40000"/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7" descr="ESE_StarLogo_2881_1401_transparent_color.gif"/>
          <p:cNvPicPr>
            <a:picLocks noChangeAspect="1"/>
          </p:cNvPicPr>
          <p:nvPr/>
        </p:nvPicPr>
        <p:blipFill>
          <a:blip r:embed="rId16" cstate="print">
            <a:lum bright="40000"/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6" descr="ESE Logo"/>
          <p:cNvPicPr>
            <a:picLocks noChangeAspect="1"/>
          </p:cNvPicPr>
          <p:nvPr/>
        </p:nvPicPr>
        <p:blipFill>
          <a:blip r:embed="rId16" cstate="print">
            <a:lum bright="40000"/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524000"/>
            <a:ext cx="79248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29A8DF-9C24-42BD-B6E7-8D519A2B6556}" type="datetime1">
              <a:rPr lang="en-US"/>
              <a:pPr>
                <a:defRPr/>
              </a:pPr>
              <a:t>11/20/2012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10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A8BA1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Massachusetts Department of Elementary and Secondary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6775" y="5257800"/>
            <a:ext cx="533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EE9B563E-00DE-4D49-BE09-1A8D5BF287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23" r:id="rId2"/>
    <p:sldLayoutId id="2147483924" r:id="rId3"/>
    <p:sldLayoutId id="2147483933" r:id="rId4"/>
    <p:sldLayoutId id="2147483934" r:id="rId5"/>
    <p:sldLayoutId id="2147483925" r:id="rId6"/>
    <p:sldLayoutId id="2147483926" r:id="rId7"/>
    <p:sldLayoutId id="2147483927" r:id="rId8"/>
    <p:sldLayoutId id="2147483928" r:id="rId9"/>
    <p:sldLayoutId id="2147483935" r:id="rId10"/>
    <p:sldLayoutId id="2147483929" r:id="rId11"/>
    <p:sldLayoutId id="2147483930" r:id="rId12"/>
    <p:sldLayoutId id="2147483931" r:id="rId13"/>
    <p:sldLayoutId id="2147483936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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tags" Target="../tags/tag2.xml"/>
  <Relationship Id="rId2" Type="http://schemas.openxmlformats.org/officeDocument/2006/relationships/slideLayout" Target="../slideLayouts/slideLayout1.xml"/>
  <Relationship Id="rId3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tags" Target="../tags/tag5.xml"/>
  <Relationship Id="rId10" Type="http://schemas.openxmlformats.org/officeDocument/2006/relationships/diagramData" Target="../diagrams/data3.xml"/>
  <Relationship Id="rId11" Type="http://schemas.openxmlformats.org/officeDocument/2006/relationships/diagramLayout" Target="../diagrams/layout3.xml"/>
  <Relationship Id="rId12" Type="http://schemas.openxmlformats.org/officeDocument/2006/relationships/diagramQuickStyle" Target="../diagrams/quickStyle3.xml"/>
  <Relationship Id="rId13" Type="http://schemas.openxmlformats.org/officeDocument/2006/relationships/diagramColors" Target="../diagrams/colors3.xml"/>
  <Relationship Id="rId14" Type="http://schemas.microsoft.com/office/2007/relationships/diagramDrawing" Target="../diagrams/drawing3.xml"/>
  <Relationship Id="rId2" Type="http://schemas.openxmlformats.org/officeDocument/2006/relationships/slideLayout" Target="../slideLayouts/slideLayout9.xml"/>
  <Relationship Id="rId3" Type="http://schemas.openxmlformats.org/officeDocument/2006/relationships/notesSlide" Target="../notesSlides/notesSlide6.xml"/>
  <Relationship Id="rId4" Type="http://schemas.openxmlformats.org/officeDocument/2006/relationships/image" Target="../media/image10.wmf"/>
  <Relationship Id="rId5" Type="http://schemas.openxmlformats.org/officeDocument/2006/relationships/diagramData" Target="../diagrams/data2.xml"/>
  <Relationship Id="rId6" Type="http://schemas.openxmlformats.org/officeDocument/2006/relationships/diagramLayout" Target="../diagrams/layout2.xml"/>
  <Relationship Id="rId7" Type="http://schemas.openxmlformats.org/officeDocument/2006/relationships/diagramQuickStyle" Target="../diagrams/quickStyle2.xml"/>
  <Relationship Id="rId8" Type="http://schemas.openxmlformats.org/officeDocument/2006/relationships/diagramColors" Target="../diagrams/colors2.xml"/>
  <Relationship Id="rId9" Type="http://schemas.microsoft.com/office/2007/relationships/diagramDrawing" Target="../diagrams/drawing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tags" Target="../tags/tag6.xml"/>
  <Relationship Id="rId2" Type="http://schemas.openxmlformats.org/officeDocument/2006/relationships/slideLayout" Target="../slideLayouts/slideLayout9.xml"/>
  <Relationship Id="rId3" Type="http://schemas.openxmlformats.org/officeDocument/2006/relationships/notesSlide" Target="../notesSlides/notesSlide7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tags" Target="../tags/tag7.xml"/>
  <Relationship Id="rId2" Type="http://schemas.openxmlformats.org/officeDocument/2006/relationships/slideLayout" Target="../slideLayouts/slideLayout9.xml"/>
  <Relationship Id="rId3" Type="http://schemas.openxmlformats.org/officeDocument/2006/relationships/notesSlide" Target="../notesSlides/notesSlide8.xml"/>
  <Relationship Id="rId4" Type="http://schemas.openxmlformats.org/officeDocument/2006/relationships/image" Target="../media/image11.pn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9.xml"/>
  <Relationship Id="rId3" Type="http://schemas.openxmlformats.org/officeDocument/2006/relationships/hyperlink" TargetMode="External" Target="http://www.doe.mass.edu/mtss"/>
  <Relationship Id="rId4" Type="http://schemas.openxmlformats.org/officeDocument/2006/relationships/hyperlink" TargetMode="External" Target="mailto:mtss@doe.mass.edu"/>
  <Relationship Id="rId5" Type="http://schemas.openxmlformats.org/officeDocument/2006/relationships/hyperlink" TargetMode="External" Target="mailto:DConnell@k12.somerville.ma.us"/>
  <Relationship Id="rId6" Type="http://schemas.openxmlformats.org/officeDocument/2006/relationships/hyperlink" TargetMode="External" Target="mailto:clandanno@winchendonk12.org"/>
  <Relationship Id="rId7" Type="http://schemas.openxmlformats.org/officeDocument/2006/relationships/hyperlink" TargetMode="External" Target="mailto:jripley@winchendonk12.or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tags" Target="../tags/tag3.xml"/>
  <Relationship Id="rId2" Type="http://schemas.openxmlformats.org/officeDocument/2006/relationships/slideLayout" Target="../slideLayouts/slideLayout2.xml"/>
  <Relationship Id="rId3" Type="http://schemas.openxmlformats.org/officeDocument/2006/relationships/notesSlide" Target="../notesSlides/notesSlide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2" Type="http://schemas.openxmlformats.org/officeDocument/2006/relationships/notesSlide" Target="../notesSlides/notesSlide3.xml"/>
  <Relationship Id="rId3" Type="http://schemas.openxmlformats.org/officeDocument/2006/relationships/image" Target="../media/image4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doe.mass.edu/mtss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9.xml"/>
  <Relationship Id="rId10" Type="http://schemas.openxmlformats.org/officeDocument/2006/relationships/image" Target="../media/image7.jpeg"/>
  <Relationship Id="rId11" Type="http://schemas.openxmlformats.org/officeDocument/2006/relationships/image" Target="../media/image8.png"/>
  <Relationship Id="rId12" Type="http://schemas.openxmlformats.org/officeDocument/2006/relationships/image" Target="../media/image9.jpeg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5.png"/>
  <Relationship Id="rId4" Type="http://schemas.openxmlformats.org/officeDocument/2006/relationships/diagramData" Target="../diagrams/data1.xml"/>
  <Relationship Id="rId5" Type="http://schemas.openxmlformats.org/officeDocument/2006/relationships/diagramLayout" Target="../diagrams/layout1.xml"/>
  <Relationship Id="rId6" Type="http://schemas.openxmlformats.org/officeDocument/2006/relationships/diagramQuickStyle" Target="../diagrams/quickStyle1.xml"/>
  <Relationship Id="rId7" Type="http://schemas.openxmlformats.org/officeDocument/2006/relationships/diagramColors" Target="../diagrams/colors1.xml"/>
  <Relationship Id="rId8" Type="http://schemas.microsoft.com/office/2007/relationships/diagramDrawing" Target="../diagrams/drawing1.xml"/>
  <Relationship Id="rId9" Type="http://schemas.openxmlformats.org/officeDocument/2006/relationships/image" Target="../media/image6.jpe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tags" Target="../tags/tag4.xml"/>
  <Relationship Id="rId2" Type="http://schemas.openxmlformats.org/officeDocument/2006/relationships/slideLayout" Target="../slideLayouts/slideLayout9.xml"/>
  <Relationship Id="rId3" Type="http://schemas.openxmlformats.org/officeDocument/2006/relationships/notesSlide" Target="../notesSlides/notesSlide5.xml"/>
  <Relationship Id="rId4" Type="http://schemas.openxmlformats.org/officeDocument/2006/relationships/image" Target="../media/image5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7315200" cy="4800600"/>
          </a:xfrm>
        </p:spPr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</a:rPr>
              <a:t>Massachusetts Tiered System of Support (MTSS)</a:t>
            </a:r>
            <a:endParaRPr lang="en-US" sz="1100" dirty="0" smtClean="0">
              <a:solidFill>
                <a:schemeClr val="tx2"/>
              </a:solidFill>
            </a:endParaRPr>
          </a:p>
          <a:p>
            <a:endParaRPr lang="en-US" sz="1100" dirty="0" smtClean="0">
              <a:solidFill>
                <a:schemeClr val="tx2"/>
              </a:solidFill>
            </a:endParaRPr>
          </a:p>
          <a:p>
            <a:endParaRPr lang="en-US" sz="11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Office of Tiered System of Supports (OTSS)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Somerville Public Schools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Winchendon Public Schools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October 26, 2012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83136-0A22-468C-AFA2-5BBFAA03856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6" name="Slide Number Placeholder 5"/>
          <p:cNvSpPr txBox="1">
            <a:spLocks noGrp="1"/>
          </p:cNvSpPr>
          <p:nvPr/>
        </p:nvSpPr>
        <p:spPr>
          <a:xfrm>
            <a:off x="8486775" y="5257800"/>
            <a:ext cx="533400" cy="4572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6406F8F-4513-4D23-B995-3852966F08B9}" type="slidenum">
              <a:rPr lang="en-US" sz="1600">
                <a:solidFill>
                  <a:schemeClr val="tx1">
                    <a:tint val="75000"/>
                  </a:schemeClr>
                </a:solidFill>
                <a:latin typeface="+mj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600" dirty="0">
              <a:solidFill>
                <a:schemeClr val="tx1">
                  <a:tint val="75000"/>
                </a:schemeClr>
              </a:solidFill>
              <a:latin typeface="+mj-lt"/>
              <a:cs typeface="+mn-cs"/>
            </a:endParaRPr>
          </a:p>
        </p:txBody>
      </p:sp>
      <p:cxnSp>
        <p:nvCxnSpPr>
          <p:cNvPr id="17414" name="Straight Connector 45"/>
          <p:cNvCxnSpPr>
            <a:cxnSpLocks noChangeShapeType="1"/>
          </p:cNvCxnSpPr>
          <p:nvPr/>
        </p:nvCxnSpPr>
        <p:spPr bwMode="auto">
          <a:xfrm flipV="1">
            <a:off x="4327525" y="1431925"/>
            <a:ext cx="228600" cy="76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410200" y="5029200"/>
            <a:ext cx="173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Social  skills</a:t>
            </a:r>
          </a:p>
        </p:txBody>
      </p:sp>
      <p:sp>
        <p:nvSpPr>
          <p:cNvPr id="35" name="Rounded Rectangle 34"/>
          <p:cNvSpPr>
            <a:spLocks noChangeArrowheads="1"/>
          </p:cNvSpPr>
          <p:nvPr/>
        </p:nvSpPr>
        <p:spPr bwMode="auto">
          <a:xfrm>
            <a:off x="533400" y="5562600"/>
            <a:ext cx="63246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Label skills and behavior…</a:t>
            </a:r>
          </a:p>
          <a:p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 students in specific tiers</a:t>
            </a:r>
          </a:p>
        </p:txBody>
      </p:sp>
      <p:pic>
        <p:nvPicPr>
          <p:cNvPr id="17422" name="Picture 28" descr="boy blowing a bub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304800"/>
            <a:ext cx="234473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Text Box 25"/>
          <p:cNvSpPr txBox="1">
            <a:spLocks noChangeArrowheads="1"/>
          </p:cNvSpPr>
          <p:nvPr/>
        </p:nvSpPr>
        <p:spPr bwMode="auto">
          <a:xfrm>
            <a:off x="0" y="44958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grpSp>
        <p:nvGrpSpPr>
          <p:cNvPr id="31" name="Group 30" descr="A graph with triangle background depicting skills and behaviors.  It is important to label the skills and behaviors and not students in the specific tiers.&#10;An arrow pointing from the bottom to the top of triangle on the left side of the graph with bottom labeled &quot;univeral&quot;, middle labeled &quot;targeted&quot;, and top labeled &quot;intensive&quot; &#10;"/>
          <p:cNvGrpSpPr/>
          <p:nvPr/>
        </p:nvGrpSpPr>
        <p:grpSpPr>
          <a:xfrm>
            <a:off x="-381001" y="311150"/>
            <a:ext cx="7848601" cy="5480050"/>
            <a:chOff x="-679450" y="311150"/>
            <a:chExt cx="8570913" cy="6121400"/>
          </a:xfrm>
        </p:grpSpPr>
        <p:graphicFrame>
          <p:nvGraphicFramePr>
            <p:cNvPr id="3" name="Diagram 2"/>
            <p:cNvGraphicFramePr/>
            <p:nvPr/>
          </p:nvGraphicFramePr>
          <p:xfrm>
            <a:off x="1675643" y="456443"/>
            <a:ext cx="6097514" cy="564031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graphicFrame>
          <p:nvGraphicFramePr>
            <p:cNvPr id="4" name="Diagram 3"/>
            <p:cNvGraphicFramePr/>
            <p:nvPr/>
          </p:nvGraphicFramePr>
          <p:xfrm>
            <a:off x="-679450" y="311150"/>
            <a:ext cx="5181600" cy="6121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0" r:lo="rId11" r:qs="rId12" r:cs="rId13"/>
            </a:graphicData>
          </a:graphic>
        </p:graphicFrame>
        <p:grpSp>
          <p:nvGrpSpPr>
            <p:cNvPr id="5" name="Group 30"/>
            <p:cNvGrpSpPr>
              <a:grpSpLocks/>
            </p:cNvGrpSpPr>
            <p:nvPr/>
          </p:nvGrpSpPr>
          <p:grpSpPr bwMode="auto">
            <a:xfrm>
              <a:off x="3032125" y="898525"/>
              <a:ext cx="3276600" cy="5181600"/>
              <a:chOff x="3200400" y="990600"/>
              <a:chExt cx="3276600" cy="5181600"/>
            </a:xfrm>
          </p:grpSpPr>
          <p:cxnSp>
            <p:nvCxnSpPr>
              <p:cNvPr id="17425" name="Straight Connector 19"/>
              <p:cNvCxnSpPr>
                <a:cxnSpLocks noChangeShapeType="1"/>
              </p:cNvCxnSpPr>
              <p:nvPr/>
            </p:nvCxnSpPr>
            <p:spPr bwMode="auto">
              <a:xfrm rot="16200000" flipH="1">
                <a:off x="2667000" y="4876800"/>
                <a:ext cx="1371600" cy="304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26" name="Straight Connector 23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2400300" y="4152900"/>
                <a:ext cx="2667000" cy="457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27" name="Straight Connector 25"/>
              <p:cNvCxnSpPr>
                <a:cxnSpLocks noChangeShapeType="1"/>
              </p:cNvCxnSpPr>
              <p:nvPr/>
            </p:nvCxnSpPr>
            <p:spPr bwMode="auto">
              <a:xfrm rot="16200000" flipH="1">
                <a:off x="3695700" y="3314700"/>
                <a:ext cx="914400" cy="3810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28" name="Straight Connector 27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238500" y="2705100"/>
                <a:ext cx="236220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29" name="Straight Connector 29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533900" y="1181100"/>
                <a:ext cx="53340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0" name="Straight Connector 31"/>
              <p:cNvCxnSpPr>
                <a:cxnSpLocks noChangeShapeType="1"/>
              </p:cNvCxnSpPr>
              <p:nvPr/>
            </p:nvCxnSpPr>
            <p:spPr bwMode="auto">
              <a:xfrm rot="5400000">
                <a:off x="4305301" y="4381500"/>
                <a:ext cx="2362200" cy="317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1" name="Straight Connector 33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800600" y="4419600"/>
                <a:ext cx="1828800" cy="457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2" name="Straight Connector 35"/>
              <p:cNvCxnSpPr>
                <a:cxnSpLocks noChangeShapeType="1"/>
              </p:cNvCxnSpPr>
              <p:nvPr/>
            </p:nvCxnSpPr>
            <p:spPr bwMode="auto">
              <a:xfrm rot="16200000" flipH="1">
                <a:off x="4991100" y="4686300"/>
                <a:ext cx="2438400" cy="533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3" name="Straight Connector 39"/>
              <p:cNvCxnSpPr>
                <a:cxnSpLocks noChangeShapeType="1"/>
              </p:cNvCxnSpPr>
              <p:nvPr/>
            </p:nvCxnSpPr>
            <p:spPr bwMode="auto">
              <a:xfrm rot="16200000" flipH="1">
                <a:off x="4076700" y="2400300"/>
                <a:ext cx="2209800" cy="1524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4" name="Straight Connector 47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181600" y="3276600"/>
                <a:ext cx="381000" cy="2286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7435" name="Straight Connector 49"/>
              <p:cNvCxnSpPr>
                <a:cxnSpLocks noChangeShapeType="1"/>
              </p:cNvCxnSpPr>
              <p:nvPr/>
            </p:nvCxnSpPr>
            <p:spPr bwMode="auto">
              <a:xfrm rot="16200000" flipV="1">
                <a:off x="4800600" y="1066800"/>
                <a:ext cx="381000" cy="2286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2286000" y="3505200"/>
              <a:ext cx="24241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Math Calculations</a:t>
              </a: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2667000" y="2362200"/>
              <a:ext cx="32035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Reading Comprehension</a:t>
              </a: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3429000" y="1295400"/>
              <a:ext cx="28908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Math problem solving</a:t>
              </a:r>
            </a:p>
          </p:txBody>
        </p:sp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2438400" y="5029200"/>
              <a:ext cx="22558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Reading Fluency</a:t>
              </a:r>
            </a:p>
          </p:txBody>
        </p:sp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6019800" y="4267200"/>
              <a:ext cx="187166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Scientific </a:t>
              </a:r>
              <a:r>
                <a:rPr lang="en-US" dirty="0"/>
                <a:t> 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inquiry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7CCFD4-7367-4B21-9089-8FE72A6B0A7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3200" dirty="0" smtClean="0"/>
              <a:t>Special Education Eligibility </a:t>
            </a:r>
            <a:br>
              <a:rPr lang="en-US" sz="3200" dirty="0" smtClean="0"/>
            </a:br>
            <a:r>
              <a:rPr lang="en-US" sz="3200" dirty="0" smtClean="0"/>
              <a:t>Specific Learning Disabilities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6400"/>
            <a:ext cx="8686800" cy="33528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 2" pitchFamily="18" charset="2"/>
              <a:buNone/>
            </a:pPr>
            <a:r>
              <a:rPr lang="en-US" sz="2400" b="1" dirty="0" smtClean="0"/>
              <a:t>Evaluation Method</a:t>
            </a: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Districts MAY use a scientific, research-based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>    intervention model as an eligibility determination process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>    (Model of Tiered Instruction)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Districts MAY use the IQ / achievement  discrepancy model as an eligibility determination procedure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4953000"/>
            <a:ext cx="7467600" cy="1569660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either instance, the principles of MTSS including universal screening, progress monitoring, and tiered levels of support yield data essential to the determination of SLD.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1AEE7-C42E-42F6-86CF-71590B3BD3CB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5" name="Text Box 8"/>
          <p:cNvSpPr txBox="1">
            <a:spLocks noChangeArrowheads="1"/>
          </p:cNvSpPr>
          <p:nvPr/>
        </p:nvSpPr>
        <p:spPr bwMode="auto">
          <a:xfrm>
            <a:off x="304800" y="228600"/>
            <a:ext cx="6781800" cy="1169551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rebuchet MS" pitchFamily="34" charset="0"/>
              </a:rPr>
              <a:t>Special Education in the 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Trebuchet MS" pitchFamily="34" charset="0"/>
              </a:rPr>
              <a:t>Flexible </a:t>
            </a:r>
            <a:r>
              <a:rPr lang="en-US" sz="2800" dirty="0">
                <a:latin typeface="Trebuchet MS" pitchFamily="34" charset="0"/>
              </a:rPr>
              <a:t>Tiers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27660" name="Rectangle 14"/>
          <p:cNvSpPr>
            <a:spLocks noChangeArrowheads="1"/>
          </p:cNvSpPr>
          <p:nvPr/>
        </p:nvSpPr>
        <p:spPr bwMode="auto">
          <a:xfrm>
            <a:off x="-76200" y="1871663"/>
            <a:ext cx="29718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b="1" i="1" dirty="0">
                <a:solidFill>
                  <a:srgbClr val="0099FF"/>
                </a:solidFill>
              </a:rPr>
              <a:t>Data</a:t>
            </a:r>
            <a:r>
              <a:rPr lang="en-US" dirty="0"/>
              <a:t> from continuous</a:t>
            </a:r>
          </a:p>
          <a:p>
            <a:pPr lvl="1"/>
            <a:r>
              <a:rPr lang="en-US" dirty="0"/>
              <a:t> </a:t>
            </a:r>
            <a:r>
              <a:rPr lang="en-US" b="1" i="1" dirty="0">
                <a:solidFill>
                  <a:srgbClr val="0099FF"/>
                </a:solidFill>
              </a:rPr>
              <a:t>progress monitoring</a:t>
            </a:r>
            <a:r>
              <a:rPr lang="en-US" dirty="0"/>
              <a:t> drives </a:t>
            </a:r>
          </a:p>
          <a:p>
            <a:pPr lvl="1"/>
            <a:r>
              <a:rPr lang="en-US" dirty="0"/>
              <a:t>instructional </a:t>
            </a:r>
            <a:r>
              <a:rPr lang="en-US" b="1" i="1" dirty="0">
                <a:solidFill>
                  <a:srgbClr val="0099FF"/>
                </a:solidFill>
              </a:rPr>
              <a:t>decisions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throughout the </a:t>
            </a:r>
          </a:p>
          <a:p>
            <a:pPr lvl="1"/>
            <a:r>
              <a:rPr lang="en-US" dirty="0"/>
              <a:t>tiered process</a:t>
            </a:r>
          </a:p>
        </p:txBody>
      </p:sp>
      <p:sp>
        <p:nvSpPr>
          <p:cNvPr id="27662" name="Rectangle 17"/>
          <p:cNvSpPr>
            <a:spLocks noChangeArrowheads="1"/>
          </p:cNvSpPr>
          <p:nvPr/>
        </p:nvSpPr>
        <p:spPr bwMode="auto">
          <a:xfrm>
            <a:off x="5029200" y="1600200"/>
            <a:ext cx="3962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r"/>
            <a:r>
              <a:rPr lang="en-US" b="1" dirty="0" smtClean="0"/>
              <a:t>Tiers </a:t>
            </a:r>
            <a:r>
              <a:rPr lang="en-US" b="1" dirty="0"/>
              <a:t>describe the </a:t>
            </a:r>
            <a:r>
              <a:rPr lang="en-US" b="1" dirty="0" smtClean="0"/>
              <a:t>intensity </a:t>
            </a:r>
            <a:r>
              <a:rPr lang="en-US" b="1" dirty="0" smtClean="0"/>
              <a:t>o</a:t>
            </a:r>
            <a:r>
              <a:rPr lang="en-US" b="1" dirty="0" smtClean="0"/>
              <a:t>f</a:t>
            </a:r>
            <a:r>
              <a:rPr lang="en-US" b="1" dirty="0" smtClean="0"/>
              <a:t> </a:t>
            </a:r>
            <a:r>
              <a:rPr lang="en-US" b="1" dirty="0" smtClean="0"/>
              <a:t>instruction</a:t>
            </a:r>
            <a:r>
              <a:rPr lang="en-US" b="1" dirty="0"/>
              <a:t>; not a </a:t>
            </a:r>
            <a:r>
              <a:rPr lang="en-US" b="1" dirty="0" smtClean="0"/>
              <a:t>placement </a:t>
            </a:r>
            <a:r>
              <a:rPr lang="en-US" b="1" dirty="0"/>
              <a:t>or steps in a process</a:t>
            </a:r>
            <a:r>
              <a:rPr lang="en-US" b="1" dirty="0" smtClean="0"/>
              <a:t>.</a:t>
            </a:r>
          </a:p>
          <a:p>
            <a:pPr lvl="1" algn="r"/>
            <a:endParaRPr lang="en-US" b="1" dirty="0" smtClean="0"/>
          </a:p>
          <a:p>
            <a:pPr lvl="1" algn="r"/>
            <a:endParaRPr lang="en-US" b="1" dirty="0" smtClean="0"/>
          </a:p>
          <a:p>
            <a:pPr lvl="1" algn="r"/>
            <a:r>
              <a:rPr lang="en-US" b="1" dirty="0" smtClean="0"/>
              <a:t>The </a:t>
            </a:r>
            <a:r>
              <a:rPr lang="en-US" b="1" dirty="0" smtClean="0"/>
              <a:t>type </a:t>
            </a:r>
            <a:r>
              <a:rPr lang="en-US" b="1" dirty="0" smtClean="0"/>
              <a:t>and intensity of</a:t>
            </a:r>
          </a:p>
          <a:p>
            <a:pPr lvl="1" algn="r"/>
            <a:r>
              <a:rPr lang="en-US" b="1" dirty="0" smtClean="0"/>
              <a:t>The instruction is</a:t>
            </a:r>
          </a:p>
          <a:p>
            <a:pPr lvl="1" algn="r"/>
            <a:r>
              <a:rPr lang="en-US" b="1" dirty="0" smtClean="0"/>
              <a:t> determined by the data.</a:t>
            </a:r>
            <a:endParaRPr lang="en-US" b="1" dirty="0"/>
          </a:p>
        </p:txBody>
      </p:sp>
      <p:pic>
        <p:nvPicPr>
          <p:cNvPr id="27663" name="Picture 1" descr="MTTS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600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664" name="Straight Connector 17"/>
          <p:cNvCxnSpPr>
            <a:cxnSpLocks noChangeShapeType="1"/>
          </p:cNvCxnSpPr>
          <p:nvPr/>
        </p:nvCxnSpPr>
        <p:spPr bwMode="auto">
          <a:xfrm>
            <a:off x="3276600" y="3276600"/>
            <a:ext cx="2743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</p:spPr>
      </p:cxnSp>
      <p:grpSp>
        <p:nvGrpSpPr>
          <p:cNvPr id="18" name="Group 17" descr="&quot;Flexible Tiers triangle&quot; with three cores: Core Instruction/Universal Behavior Supports, supplemental &amp; Core&quot; and Core &amp;  Intense&#10;&#10;"/>
          <p:cNvGrpSpPr/>
          <p:nvPr/>
        </p:nvGrpSpPr>
        <p:grpSpPr>
          <a:xfrm>
            <a:off x="1981200" y="457200"/>
            <a:ext cx="5334000" cy="5403850"/>
            <a:chOff x="1981200" y="457200"/>
            <a:chExt cx="5334000" cy="5403850"/>
          </a:xfrm>
        </p:grpSpPr>
        <p:sp>
          <p:nvSpPr>
            <p:cNvPr id="27651" name="AutoShape 2"/>
            <p:cNvSpPr>
              <a:spLocks noChangeArrowheads="1"/>
            </p:cNvSpPr>
            <p:nvPr/>
          </p:nvSpPr>
          <p:spPr bwMode="auto">
            <a:xfrm>
              <a:off x="1981200" y="457200"/>
              <a:ext cx="5334000" cy="5334000"/>
            </a:xfrm>
            <a:prstGeom prst="triangle">
              <a:avLst>
                <a:gd name="adj" fmla="val 50000"/>
              </a:avLst>
            </a:prstGeom>
            <a:solidFill>
              <a:srgbClr val="FFFFCC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652" name="Text Box 5"/>
            <p:cNvSpPr txBox="1">
              <a:spLocks noChangeArrowheads="1"/>
            </p:cNvSpPr>
            <p:nvPr/>
          </p:nvSpPr>
          <p:spPr bwMode="auto">
            <a:xfrm>
              <a:off x="3810000" y="1371600"/>
              <a:ext cx="1676400" cy="646331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Core &amp; Intense</a:t>
              </a:r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3" name="Text Box 6"/>
            <p:cNvSpPr txBox="1">
              <a:spLocks noChangeArrowheads="1"/>
            </p:cNvSpPr>
            <p:nvPr/>
          </p:nvSpPr>
          <p:spPr bwMode="auto">
            <a:xfrm>
              <a:off x="3429000" y="2667000"/>
              <a:ext cx="2667000" cy="784830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rebuchet MS" pitchFamily="34" charset="0"/>
                </a:rPr>
                <a:t>Core</a:t>
              </a:r>
              <a:r>
                <a:rPr lang="en-US" dirty="0" smtClean="0"/>
                <a:t> &amp; Supplemental</a:t>
              </a:r>
              <a:endParaRPr lang="en-US" dirty="0"/>
            </a:p>
            <a:p>
              <a:pPr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27654" name="Text Box 7"/>
            <p:cNvSpPr txBox="1">
              <a:spLocks noChangeArrowheads="1"/>
            </p:cNvSpPr>
            <p:nvPr/>
          </p:nvSpPr>
          <p:spPr bwMode="auto">
            <a:xfrm>
              <a:off x="3200400" y="3810000"/>
              <a:ext cx="2895600" cy="923330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smtClean="0">
                  <a:latin typeface="Trebuchet MS" pitchFamily="34" charset="0"/>
                </a:rPr>
                <a:t>Core </a:t>
              </a:r>
              <a:r>
                <a:rPr lang="en-US" b="1" dirty="0">
                  <a:latin typeface="Trebuchet MS" pitchFamily="34" charset="0"/>
                </a:rPr>
                <a:t>Instruction/ Universal Behavior Supports</a:t>
              </a:r>
            </a:p>
          </p:txBody>
        </p:sp>
        <p:sp>
          <p:nvSpPr>
            <p:cNvPr id="27656" name="AutoShape 9"/>
            <p:cNvSpPr>
              <a:spLocks noChangeArrowheads="1"/>
            </p:cNvSpPr>
            <p:nvPr/>
          </p:nvSpPr>
          <p:spPr bwMode="auto">
            <a:xfrm rot="1525063">
              <a:off x="2362200" y="609600"/>
              <a:ext cx="727075" cy="5251450"/>
            </a:xfrm>
            <a:prstGeom prst="upDownArrow">
              <a:avLst>
                <a:gd name="adj1" fmla="val 50000"/>
                <a:gd name="adj2" fmla="val 144454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657" name="Text Box 10"/>
            <p:cNvSpPr txBox="1">
              <a:spLocks noChangeArrowheads="1"/>
            </p:cNvSpPr>
            <p:nvPr/>
          </p:nvSpPr>
          <p:spPr bwMode="auto">
            <a:xfrm rot="-3899539">
              <a:off x="1126356" y="3008803"/>
              <a:ext cx="3203971" cy="369332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latin typeface="Trebuchet MS" pitchFamily="34" charset="0"/>
                </a:rPr>
                <a:t>Special Education Services</a:t>
              </a:r>
            </a:p>
          </p:txBody>
        </p:sp>
        <p:sp>
          <p:nvSpPr>
            <p:cNvPr id="27658" name="AutoShape 11"/>
            <p:cNvSpPr>
              <a:spLocks noChangeArrowheads="1"/>
            </p:cNvSpPr>
            <p:nvPr/>
          </p:nvSpPr>
          <p:spPr bwMode="auto">
            <a:xfrm>
              <a:off x="3352800" y="2971800"/>
              <a:ext cx="152400" cy="914400"/>
            </a:xfrm>
            <a:prstGeom prst="upDownArrow">
              <a:avLst>
                <a:gd name="adj1" fmla="val 50000"/>
                <a:gd name="adj2" fmla="val 160000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 dirty="0"/>
            </a:p>
          </p:txBody>
        </p:sp>
        <p:sp>
          <p:nvSpPr>
            <p:cNvPr id="27659" name="AutoShape 12"/>
            <p:cNvSpPr>
              <a:spLocks noChangeArrowheads="1"/>
            </p:cNvSpPr>
            <p:nvPr/>
          </p:nvSpPr>
          <p:spPr bwMode="auto">
            <a:xfrm>
              <a:off x="5181600" y="1981200"/>
              <a:ext cx="152400" cy="762000"/>
            </a:xfrm>
            <a:prstGeom prst="upDownArrow">
              <a:avLst>
                <a:gd name="adj1" fmla="val 50000"/>
                <a:gd name="adj2" fmla="val 160000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 dirty="0"/>
            </a:p>
          </p:txBody>
        </p:sp>
        <p:cxnSp>
          <p:nvCxnSpPr>
            <p:cNvPr id="27665" name="Straight Connector 21"/>
            <p:cNvCxnSpPr>
              <a:cxnSpLocks noChangeShapeType="1"/>
            </p:cNvCxnSpPr>
            <p:nvPr/>
          </p:nvCxnSpPr>
          <p:spPr bwMode="auto">
            <a:xfrm>
              <a:off x="3886200" y="2133600"/>
              <a:ext cx="1524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sysDash"/>
              <a:round/>
              <a:headEnd/>
              <a:tailEnd/>
            </a:ln>
          </p:spPr>
        </p:cxn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Panel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Overview of MTSS in your district</a:t>
            </a:r>
            <a:r>
              <a:rPr lang="en-US" dirty="0" smtClean="0"/>
              <a:t> </a:t>
            </a:r>
          </a:p>
          <a:p>
            <a:r>
              <a:rPr lang="en-US" dirty="0" smtClean="0"/>
              <a:t>Briefly describe your district’s journey towards implementing a tiered system of support based on the MTSS conceptual blueprint?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Panel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Eligibility for special education for a specific learning disability</a:t>
            </a:r>
            <a:r>
              <a:rPr lang="en-US" dirty="0" smtClean="0"/>
              <a:t> </a:t>
            </a:r>
          </a:p>
          <a:p>
            <a:r>
              <a:rPr lang="en-US" dirty="0" smtClean="0"/>
              <a:t>Has your district provided guidance on the relationship between a tiered system of support and the special education referral process?</a:t>
            </a:r>
          </a:p>
          <a:p>
            <a:r>
              <a:rPr lang="en-US" dirty="0" smtClean="0"/>
              <a:t>Are you using data collected through the tiered process for determining eligibility for specific learning disabilities?</a:t>
            </a:r>
          </a:p>
          <a:p>
            <a:r>
              <a:rPr lang="en-US" dirty="0" smtClean="0"/>
              <a:t>Do you also include other assessments (e.g., cognitive) in the determination process?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Panel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Students with disabilities within the Massachusetts Tiered System of Support</a:t>
            </a:r>
            <a:endParaRPr lang="en-US" dirty="0" smtClean="0"/>
          </a:p>
          <a:p>
            <a:r>
              <a:rPr lang="en-US" dirty="0" smtClean="0"/>
              <a:t>How do you ensure that the tiered system (academic and non-academic) is responsive to the individual needs of students with disabilities?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Panel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Specially Designed Instruction</a:t>
            </a:r>
            <a:endParaRPr lang="en-US" dirty="0" smtClean="0"/>
          </a:p>
          <a:p>
            <a:r>
              <a:rPr lang="en-US" dirty="0" smtClean="0"/>
              <a:t>Has the role of special educators changed in schools where tiered system of supports are provided?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28600"/>
            <a:ext cx="3429000" cy="1143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239000" cy="1905000"/>
          </a:xfrm>
        </p:spPr>
        <p:txBody>
          <a:bodyPr/>
          <a:lstStyle/>
          <a:p>
            <a:r>
              <a:rPr lang="en-US" sz="2000" dirty="0" smtClean="0">
                <a:hlinkClick r:id="rId3"/>
              </a:rPr>
              <a:t>www.doe.mass.edu/mtss</a:t>
            </a:r>
            <a:endParaRPr lang="en-US" sz="2000" dirty="0" smtClean="0"/>
          </a:p>
          <a:p>
            <a:r>
              <a:rPr lang="en-US" sz="2000" dirty="0" smtClean="0"/>
              <a:t>781-338-3380</a:t>
            </a:r>
          </a:p>
          <a:p>
            <a:r>
              <a:rPr lang="en-US" sz="2000" dirty="0" smtClean="0">
                <a:hlinkClick r:id="rId4"/>
              </a:rPr>
              <a:t>mtss@doe.mass.edu</a:t>
            </a:r>
            <a:endParaRPr lang="en-US" sz="2000" dirty="0" smtClean="0"/>
          </a:p>
          <a:p>
            <a:r>
              <a:rPr lang="en-US" sz="1600" b="1" dirty="0" smtClean="0"/>
              <a:t>Shawn Connelly</a:t>
            </a:r>
          </a:p>
          <a:p>
            <a:r>
              <a:rPr lang="en-US" sz="1600" b="1" smtClean="0"/>
              <a:t>Mary-Ellen Efferen</a:t>
            </a:r>
            <a:endParaRPr lang="en-US" sz="16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1242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Debbie Connell </a:t>
            </a:r>
            <a:r>
              <a:rPr lang="en-US" dirty="0" smtClean="0"/>
              <a:t>– Director of Special Education – Somerville Public Schools - (617) 625-6600 x 6810</a:t>
            </a:r>
          </a:p>
          <a:p>
            <a:r>
              <a:rPr lang="en-US" dirty="0" smtClean="0">
                <a:hlinkClick r:id="rId5"/>
              </a:rPr>
              <a:t>DConnell@k12.somerville.ma.us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Cindy </a:t>
            </a:r>
            <a:r>
              <a:rPr lang="en-US" b="1" dirty="0" err="1" smtClean="0"/>
              <a:t>Landanno</a:t>
            </a:r>
            <a:r>
              <a:rPr lang="en-US" b="1" dirty="0" smtClean="0"/>
              <a:t>-  </a:t>
            </a:r>
            <a:r>
              <a:rPr lang="en-US" dirty="0" smtClean="0"/>
              <a:t>Director of Special Education – Winchendon Public Schools  -978-297-1850 </a:t>
            </a:r>
            <a:r>
              <a:rPr lang="en-US" dirty="0" smtClean="0">
                <a:hlinkClick r:id="rId6"/>
              </a:rPr>
              <a:t>clandanno@winchendonk12.org</a:t>
            </a:r>
            <a:endParaRPr lang="en-US" dirty="0" smtClean="0"/>
          </a:p>
          <a:p>
            <a:r>
              <a:rPr lang="en-US" b="1" dirty="0" smtClean="0"/>
              <a:t>Jane Ripley</a:t>
            </a:r>
            <a:r>
              <a:rPr lang="en-US" dirty="0" smtClean="0"/>
              <a:t>, Director of Curriculum and Instruction – 978-297-0031</a:t>
            </a:r>
          </a:p>
          <a:p>
            <a:r>
              <a:rPr lang="en-US" dirty="0" smtClean="0">
                <a:hlinkClick r:id="rId7"/>
              </a:rPr>
              <a:t>jripley@winchendonk12.org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MTSS</a:t>
            </a:r>
          </a:p>
          <a:p>
            <a:r>
              <a:rPr lang="en-US" dirty="0" smtClean="0"/>
              <a:t>Panel discussion </a:t>
            </a:r>
          </a:p>
          <a:p>
            <a:pPr lvl="1"/>
            <a:r>
              <a:rPr lang="en-US" dirty="0" smtClean="0"/>
              <a:t>Somerville Public Schools –    Debbie Connell</a:t>
            </a:r>
          </a:p>
          <a:p>
            <a:pPr lvl="1"/>
            <a:r>
              <a:rPr lang="en-US" dirty="0" smtClean="0"/>
              <a:t>Winchendon Public Schools – Cindy </a:t>
            </a:r>
            <a:r>
              <a:rPr lang="en-US" dirty="0" err="1" smtClean="0"/>
              <a:t>Landanno</a:t>
            </a:r>
            <a:endParaRPr lang="en-US" dirty="0" smtClean="0"/>
          </a:p>
          <a:p>
            <a:pPr lvl="8">
              <a:buNone/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Jane Ripley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458200" cy="792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 smtClean="0"/>
              <a:t>What </a:t>
            </a:r>
            <a:r>
              <a:rPr lang="en-US" sz="3200" b="1" dirty="0" smtClean="0"/>
              <a:t>is going on in your district?</a:t>
            </a:r>
            <a:endParaRPr lang="en-US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990600"/>
            <a:ext cx="7924800" cy="4800600"/>
          </a:xfrm>
        </p:spPr>
        <p:txBody>
          <a:bodyPr/>
          <a:lstStyle/>
          <a:p>
            <a:r>
              <a:rPr lang="en-US" sz="2400" dirty="0" smtClean="0"/>
              <a:t>Has your district developed a tiered system of support?</a:t>
            </a:r>
          </a:p>
          <a:p>
            <a:pPr lvl="1"/>
            <a:r>
              <a:rPr lang="en-US" sz="2000" dirty="0" smtClean="0"/>
              <a:t>In what stage of implementation?</a:t>
            </a:r>
          </a:p>
          <a:p>
            <a:r>
              <a:rPr lang="en-US" sz="2400" dirty="0" smtClean="0"/>
              <a:t>Has your district provided guidance on the relationship between a tiered system of support and the special education referral process? </a:t>
            </a:r>
          </a:p>
          <a:p>
            <a:pPr lvl="1"/>
            <a:r>
              <a:rPr lang="en-US" sz="2000" dirty="0" smtClean="0"/>
              <a:t>If yes, do you also include other assessments (e.g., cognitive) in the determination process?	</a:t>
            </a:r>
          </a:p>
          <a:p>
            <a:r>
              <a:rPr lang="en-US" sz="2400" dirty="0" smtClean="0"/>
              <a:t>Are you using data collected through the tiered process for determining eligibility for specific learning disabilities?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B563E-00DE-4D49-BE09-1A8D5BF287C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600200"/>
            <a:ext cx="7924800" cy="4419600"/>
          </a:xfrm>
        </p:spPr>
        <p:txBody>
          <a:bodyPr/>
          <a:lstStyle/>
          <a:p>
            <a:r>
              <a:rPr lang="en-US" dirty="0" smtClean="0"/>
              <a:t>Have you heard a MTSS presentation before?</a:t>
            </a:r>
          </a:p>
          <a:p>
            <a:r>
              <a:rPr lang="en-US" dirty="0" smtClean="0"/>
              <a:t>Are you familiar with Universal Design for Learning?</a:t>
            </a:r>
          </a:p>
          <a:p>
            <a:r>
              <a:rPr lang="en-US" dirty="0" smtClean="0"/>
              <a:t>Do your district responsibilities include more than just Special Education oversight?</a:t>
            </a:r>
          </a:p>
          <a:p>
            <a:pPr lvl="1"/>
            <a:r>
              <a:rPr lang="en-US" dirty="0" smtClean="0"/>
              <a:t>Title I and Special Education?</a:t>
            </a:r>
          </a:p>
          <a:p>
            <a:pPr lvl="1"/>
            <a:r>
              <a:rPr lang="en-US" dirty="0" smtClean="0"/>
              <a:t>Student Support Services (including Special Education)</a:t>
            </a:r>
          </a:p>
          <a:p>
            <a:pPr lvl="1"/>
            <a:r>
              <a:rPr lang="en-US" dirty="0" smtClean="0"/>
              <a:t>Other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Who </a:t>
            </a:r>
            <a:r>
              <a:rPr lang="en-US" dirty="0" smtClean="0"/>
              <a:t>is in the audience?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1E04B-2048-474D-AF42-19E74B31B237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Slide Number Placeholder 5"/>
          <p:cNvSpPr txBox="1">
            <a:spLocks noGrp="1"/>
          </p:cNvSpPr>
          <p:nvPr/>
        </p:nvSpPr>
        <p:spPr>
          <a:xfrm>
            <a:off x="8486775" y="5257800"/>
            <a:ext cx="533400" cy="4572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F1C8D52C-B1B0-4949-8782-75D502E0F42C}" type="slidenum">
              <a:rPr lang="en-US" sz="1600">
                <a:solidFill>
                  <a:schemeClr val="tx1">
                    <a:tint val="75000"/>
                  </a:schemeClr>
                </a:solidFill>
                <a:latin typeface="+mj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600" dirty="0">
              <a:solidFill>
                <a:schemeClr val="tx1">
                  <a:tint val="75000"/>
                </a:schemeClr>
              </a:solidFill>
              <a:latin typeface="+mj-lt"/>
              <a:cs typeface="+mn-cs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dirty="0" smtClean="0"/>
              <a:t>The Massachusetts Tiered System of Support (MTSS)</a:t>
            </a:r>
          </a:p>
        </p:txBody>
      </p:sp>
      <p:sp>
        <p:nvSpPr>
          <p:cNvPr id="21509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5029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sz="2600" dirty="0" smtClean="0"/>
              <a:t>   </a:t>
            </a:r>
            <a:r>
              <a:rPr lang="en-US" sz="2600" i="1" dirty="0" smtClean="0"/>
              <a:t>MTSS focuses on </a:t>
            </a:r>
            <a:r>
              <a:rPr lang="en-US" sz="2600" b="1" dirty="0" smtClean="0"/>
              <a:t>system structures and supports </a:t>
            </a:r>
            <a:r>
              <a:rPr lang="en-US" sz="2600" i="1" dirty="0" smtClean="0"/>
              <a:t>across the </a:t>
            </a:r>
            <a:r>
              <a:rPr lang="en-US" sz="2600" b="1" dirty="0" smtClean="0"/>
              <a:t>district, school</a:t>
            </a:r>
            <a:r>
              <a:rPr lang="en-US" sz="2600" dirty="0" smtClean="0"/>
              <a:t>,</a:t>
            </a:r>
            <a:r>
              <a:rPr lang="en-US" sz="2600" b="1" dirty="0" smtClean="0"/>
              <a:t> </a:t>
            </a:r>
            <a:r>
              <a:rPr lang="en-US" sz="2600" i="1" dirty="0" smtClean="0"/>
              <a:t>and </a:t>
            </a:r>
            <a:r>
              <a:rPr lang="en-US" sz="2600" b="1" dirty="0" smtClean="0"/>
              <a:t>classroom</a:t>
            </a:r>
            <a:r>
              <a:rPr lang="en-US" sz="2600" dirty="0" smtClean="0"/>
              <a:t> </a:t>
            </a:r>
            <a:r>
              <a:rPr lang="en-US" sz="2600" i="1" dirty="0" smtClean="0"/>
              <a:t>to meet the </a:t>
            </a:r>
            <a:r>
              <a:rPr lang="en-US" sz="2600" b="1" dirty="0" smtClean="0">
                <a:solidFill>
                  <a:srgbClr val="0000CC"/>
                </a:solidFill>
              </a:rPr>
              <a:t>academic</a:t>
            </a:r>
            <a:r>
              <a:rPr lang="en-US" sz="2600" dirty="0" smtClean="0"/>
              <a:t> </a:t>
            </a:r>
            <a:r>
              <a:rPr lang="en-US" sz="2600" i="1" dirty="0" smtClean="0"/>
              <a:t>and</a:t>
            </a:r>
            <a:r>
              <a:rPr lang="en-US" sz="2600" dirty="0" smtClean="0"/>
              <a:t> </a:t>
            </a:r>
            <a:r>
              <a:rPr lang="en-US" sz="2600" b="1" dirty="0" smtClean="0">
                <a:solidFill>
                  <a:srgbClr val="0000CC"/>
                </a:solidFill>
              </a:rPr>
              <a:t>non-academic</a:t>
            </a:r>
            <a:r>
              <a:rPr lang="en-US" sz="2600" dirty="0" smtClean="0"/>
              <a:t> </a:t>
            </a:r>
            <a:r>
              <a:rPr lang="en-US" sz="2600" i="1" dirty="0" smtClean="0"/>
              <a:t>needs of </a:t>
            </a:r>
            <a:r>
              <a:rPr lang="en-US" sz="2600" b="1" dirty="0" smtClean="0">
                <a:solidFill>
                  <a:srgbClr val="0000CC"/>
                </a:solidFill>
              </a:rPr>
              <a:t>all students</a:t>
            </a:r>
            <a:r>
              <a:rPr lang="en-US" sz="2600" dirty="0" smtClean="0"/>
              <a:t>, </a:t>
            </a:r>
            <a:r>
              <a:rPr lang="en-US" sz="2600" i="1" dirty="0" smtClean="0"/>
              <a:t>including</a:t>
            </a:r>
            <a:r>
              <a:rPr lang="en-US" sz="2600" dirty="0" smtClean="0"/>
              <a:t> </a:t>
            </a:r>
            <a:r>
              <a:rPr lang="en-US" sz="2600" b="1" dirty="0" smtClean="0">
                <a:solidFill>
                  <a:srgbClr val="00B050"/>
                </a:solidFill>
              </a:rPr>
              <a:t>students with disabilities,</a:t>
            </a:r>
            <a:r>
              <a:rPr lang="en-US" sz="2600" b="1" dirty="0" smtClean="0"/>
              <a:t> </a:t>
            </a:r>
            <a:r>
              <a:rPr lang="en-US" sz="2600" b="1" dirty="0" smtClean="0">
                <a:solidFill>
                  <a:srgbClr val="00B050"/>
                </a:solidFill>
              </a:rPr>
              <a:t>English language learners,</a:t>
            </a:r>
            <a:r>
              <a:rPr lang="en-US" sz="2600" dirty="0" smtClean="0"/>
              <a:t> </a:t>
            </a:r>
            <a:r>
              <a:rPr lang="en-US" sz="2600" i="1" dirty="0" smtClean="0"/>
              <a:t>and</a:t>
            </a:r>
            <a:r>
              <a:rPr lang="en-US" sz="2600" dirty="0" smtClean="0"/>
              <a:t> </a:t>
            </a:r>
            <a:r>
              <a:rPr lang="en-US" sz="2600" b="1" dirty="0" smtClean="0">
                <a:solidFill>
                  <a:srgbClr val="00B050"/>
                </a:solidFill>
              </a:rPr>
              <a:t>students who have already demonstrated mastery of the concepts and skills being taught. 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539365-EDEB-4FB6-89DE-9EA94E25A24C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304800" y="381000"/>
            <a:ext cx="86106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/>
              <a:t>Blueprint for the Massachusetts Tiered System of Support</a:t>
            </a: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 wrap="none" anchor="ctr">
            <a:spAutoFit/>
          </a:bodyPr>
          <a:lstStyle/>
          <a:p>
            <a:endParaRPr lang="en-US" dirty="0"/>
          </a:p>
        </p:txBody>
      </p:sp>
      <p:pic>
        <p:nvPicPr>
          <p:cNvPr id="22533" name="Picture 1" descr="MTSS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250" y="1066800"/>
            <a:ext cx="7702550" cy="522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www.doe.mass.edu/mtss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9CCC2-C29E-4A99-914B-AE41F3F27C6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25735-4F9F-41B9-9AC5-D6B1B9C0E270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2291" name="TextBox 14"/>
          <p:cNvSpPr txBox="1">
            <a:spLocks noChangeArrowheads="1"/>
          </p:cNvSpPr>
          <p:nvPr/>
        </p:nvSpPr>
        <p:spPr bwMode="auto">
          <a:xfrm>
            <a:off x="3581400" y="6091238"/>
            <a:ext cx="2362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292" name="TextBox 19"/>
          <p:cNvSpPr txBox="1">
            <a:spLocks noChangeArrowheads="1"/>
          </p:cNvSpPr>
          <p:nvPr/>
        </p:nvSpPr>
        <p:spPr bwMode="auto">
          <a:xfrm>
            <a:off x="-508000" y="37719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293" name="Picture 1" descr="Massachusetts Tiered System of Suppo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04800"/>
            <a:ext cx="2057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4" descr="This diagram depicts &quot;Flexible Tiers with the MTSS&quot; with &quot;interrelated non-academic and academic support&quot; and &quot;Non-related non-academic and Academic Supports&quot;."/>
          <p:cNvGrpSpPr>
            <a:grpSpLocks/>
          </p:cNvGrpSpPr>
          <p:nvPr/>
        </p:nvGrpSpPr>
        <p:grpSpPr bwMode="auto">
          <a:xfrm>
            <a:off x="0" y="304800"/>
            <a:ext cx="9144000" cy="5746750"/>
            <a:chOff x="0" y="304800"/>
            <a:chExt cx="9144000" cy="5746750"/>
          </a:xfrm>
        </p:grpSpPr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524000" y="304800"/>
              <a:ext cx="6096000" cy="5740400"/>
              <a:chOff x="1524000" y="304800"/>
              <a:chExt cx="6096000" cy="5740400"/>
            </a:xfrm>
          </p:grpSpPr>
          <p:graphicFrame>
            <p:nvGraphicFramePr>
              <p:cNvPr id="3" name="Diagram 2" descr="triangle - flexible tiers within mtss "/>
              <p:cNvGraphicFramePr/>
              <p:nvPr/>
            </p:nvGraphicFramePr>
            <p:xfrm>
              <a:off x="1524000" y="304800"/>
              <a:ext cx="6096000" cy="57404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4" r:lo="rId5" r:qs="rId6" r:cs="rId7"/>
              </a:graphicData>
            </a:graphic>
          </p:graphicFrame>
          <p:sp>
            <p:nvSpPr>
              <p:cNvPr id="12321" name="TextBox 13"/>
              <p:cNvSpPr txBox="1">
                <a:spLocks noChangeArrowheads="1"/>
              </p:cNvSpPr>
              <p:nvPr/>
            </p:nvSpPr>
            <p:spPr bwMode="auto">
              <a:xfrm>
                <a:off x="2895600" y="3581400"/>
                <a:ext cx="3352800" cy="1920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4000" dirty="0">
                    <a:solidFill>
                      <a:srgbClr val="0000FF"/>
                    </a:solidFill>
                  </a:rPr>
                  <a:t>Flexible Tiers within the MTSS</a:t>
                </a:r>
              </a:p>
            </p:txBody>
          </p:sp>
        </p:grpSp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228600" y="304800"/>
              <a:ext cx="3657600" cy="5715000"/>
              <a:chOff x="228600" y="304800"/>
              <a:chExt cx="3657600" cy="5715000"/>
            </a:xfrm>
          </p:grpSpPr>
          <p:sp>
            <p:nvSpPr>
              <p:cNvPr id="12318" name="Right Triangle 16" descr="Left side of triangle - academic supports"/>
              <p:cNvSpPr>
                <a:spLocks noChangeArrowheads="1"/>
              </p:cNvSpPr>
              <p:nvPr/>
            </p:nvSpPr>
            <p:spPr bwMode="auto">
              <a:xfrm flipH="1">
                <a:off x="228600" y="304800"/>
                <a:ext cx="3657600" cy="5715000"/>
              </a:xfrm>
              <a:prstGeom prst="rtTriangle">
                <a:avLst/>
              </a:prstGeom>
              <a:gradFill rotWithShape="1">
                <a:gsLst>
                  <a:gs pos="0">
                    <a:srgbClr val="FF0000"/>
                  </a:gs>
                  <a:gs pos="24001">
                    <a:srgbClr val="FFFF00"/>
                  </a:gs>
                  <a:gs pos="100000">
                    <a:srgbClr val="008000"/>
                  </a:gs>
                </a:gsLst>
                <a:lin ang="5400000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>
                  <a:ea typeface="Osaka"/>
                  <a:cs typeface="Osaka"/>
                </a:endParaRPr>
              </a:p>
            </p:txBody>
          </p:sp>
          <p:sp>
            <p:nvSpPr>
              <p:cNvPr id="12319" name="TextBox 17"/>
              <p:cNvSpPr txBox="1">
                <a:spLocks noChangeArrowheads="1"/>
              </p:cNvSpPr>
              <p:nvPr/>
            </p:nvSpPr>
            <p:spPr bwMode="auto">
              <a:xfrm>
                <a:off x="228600" y="2590800"/>
                <a:ext cx="3352800" cy="641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3600">
                    <a:solidFill>
                      <a:srgbClr val="0000FF"/>
                    </a:solidFill>
                  </a:rPr>
                  <a:t>Academic</a:t>
                </a:r>
              </a:p>
            </p:txBody>
          </p:sp>
        </p:grpSp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5334000" y="304800"/>
              <a:ext cx="3810000" cy="5715000"/>
              <a:chOff x="5334000" y="304800"/>
              <a:chExt cx="3810000" cy="5715000"/>
            </a:xfrm>
          </p:grpSpPr>
          <p:sp>
            <p:nvSpPr>
              <p:cNvPr id="12316" name="Right Triangle 15" descr="Right side triangle - non-academic support&#10;"/>
              <p:cNvSpPr>
                <a:spLocks noChangeArrowheads="1"/>
              </p:cNvSpPr>
              <p:nvPr/>
            </p:nvSpPr>
            <p:spPr bwMode="auto">
              <a:xfrm>
                <a:off x="5334000" y="304800"/>
                <a:ext cx="3657600" cy="5715000"/>
              </a:xfrm>
              <a:prstGeom prst="rtTriangle">
                <a:avLst/>
              </a:prstGeom>
              <a:gradFill rotWithShape="1">
                <a:gsLst>
                  <a:gs pos="0">
                    <a:srgbClr val="FF0000"/>
                  </a:gs>
                  <a:gs pos="24001">
                    <a:srgbClr val="FFFF00"/>
                  </a:gs>
                  <a:gs pos="100000">
                    <a:srgbClr val="008000"/>
                  </a:gs>
                </a:gsLst>
                <a:lin ang="5400000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17" name="TextBox 18"/>
              <p:cNvSpPr txBox="1">
                <a:spLocks noChangeArrowheads="1"/>
              </p:cNvSpPr>
              <p:nvPr/>
            </p:nvSpPr>
            <p:spPr bwMode="auto">
              <a:xfrm>
                <a:off x="5791200" y="2667000"/>
                <a:ext cx="3352800" cy="641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3600" dirty="0">
                    <a:solidFill>
                      <a:srgbClr val="0000FF"/>
                    </a:solidFill>
                  </a:rPr>
                  <a:t>Non-academic </a:t>
                </a:r>
              </a:p>
            </p:txBody>
          </p:sp>
        </p:grpSp>
        <p:grpSp>
          <p:nvGrpSpPr>
            <p:cNvPr id="7" name="Group 34" descr="non-related non academic and academic supports and a girl in a oval"/>
            <p:cNvGrpSpPr>
              <a:grpSpLocks/>
            </p:cNvGrpSpPr>
            <p:nvPr/>
          </p:nvGrpSpPr>
          <p:grpSpPr bwMode="auto">
            <a:xfrm>
              <a:off x="0" y="5181600"/>
              <a:ext cx="5927725" cy="869950"/>
              <a:chOff x="0" y="5181600"/>
              <a:chExt cx="5927725" cy="869949"/>
            </a:xfrm>
          </p:grpSpPr>
          <p:sp>
            <p:nvSpPr>
              <p:cNvPr id="12313" name="Oval 9"/>
              <p:cNvSpPr>
                <a:spLocks noChangeArrowheads="1"/>
              </p:cNvSpPr>
              <p:nvPr/>
            </p:nvSpPr>
            <p:spPr bwMode="auto">
              <a:xfrm>
                <a:off x="4114800" y="5181600"/>
                <a:ext cx="1812925" cy="858837"/>
              </a:xfrm>
              <a:prstGeom prst="ellips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ea typeface="Osaka"/>
                  <a:cs typeface="Osaka"/>
                </a:endParaRPr>
              </a:p>
            </p:txBody>
          </p:sp>
          <p:pic>
            <p:nvPicPr>
              <p:cNvPr id="12314" name="Picture 24" descr="Girl&#10;&#10;"/>
              <p:cNvPicPr>
                <a:picLocks noChangeAspect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4495800" y="5334000"/>
                <a:ext cx="933450" cy="623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315" name="Rectangle 26"/>
              <p:cNvSpPr>
                <a:spLocks noChangeArrowheads="1"/>
              </p:cNvSpPr>
              <p:nvPr/>
            </p:nvSpPr>
            <p:spPr bwMode="auto">
              <a:xfrm>
                <a:off x="0" y="5410200"/>
                <a:ext cx="4572000" cy="6413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>
                    <a:ea typeface="Osaka"/>
                    <a:cs typeface="Osaka"/>
                  </a:rPr>
                  <a:t>Non-related Non-academic and Academic Supports</a:t>
                </a:r>
              </a:p>
            </p:txBody>
          </p:sp>
        </p:grpSp>
        <p:grpSp>
          <p:nvGrpSpPr>
            <p:cNvPr id="8" name="Group 32" descr="Non-academic supports and picture of a boy in a oval"/>
            <p:cNvGrpSpPr>
              <a:grpSpLocks/>
            </p:cNvGrpSpPr>
            <p:nvPr/>
          </p:nvGrpSpPr>
          <p:grpSpPr bwMode="auto">
            <a:xfrm>
              <a:off x="5464175" y="4038600"/>
              <a:ext cx="2635250" cy="1392238"/>
              <a:chOff x="5464555" y="4038600"/>
              <a:chExt cx="2634852" cy="1392238"/>
            </a:xfrm>
          </p:grpSpPr>
          <p:grpSp>
            <p:nvGrpSpPr>
              <p:cNvPr id="9" name="Group 30"/>
              <p:cNvGrpSpPr>
                <a:grpSpLocks/>
              </p:cNvGrpSpPr>
              <p:nvPr/>
            </p:nvGrpSpPr>
            <p:grpSpPr bwMode="auto">
              <a:xfrm>
                <a:off x="6172200" y="4572000"/>
                <a:ext cx="1814512" cy="858838"/>
                <a:chOff x="1107928" y="4891722"/>
                <a:chExt cx="1813805" cy="857590"/>
              </a:xfrm>
            </p:grpSpPr>
            <p:sp>
              <p:nvSpPr>
                <p:cNvPr id="12311" name="Oval 20"/>
                <p:cNvSpPr>
                  <a:spLocks noChangeArrowheads="1"/>
                </p:cNvSpPr>
                <p:nvPr/>
              </p:nvSpPr>
              <p:spPr bwMode="auto">
                <a:xfrm>
                  <a:off x="1107928" y="4891722"/>
                  <a:ext cx="1813805" cy="857590"/>
                </a:xfrm>
                <a:prstGeom prst="ellips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endParaRPr lang="en-US">
                    <a:ea typeface="Osaka"/>
                    <a:cs typeface="Osaka"/>
                  </a:endParaRPr>
                </a:p>
              </p:txBody>
            </p:sp>
            <p:pic>
              <p:nvPicPr>
                <p:cNvPr id="12312" name="Picture 26" descr="boy&#10;"/>
                <p:cNvPicPr>
                  <a:picLocks noChangeAspect="1"/>
                </p:cNvPicPr>
                <p:nvPr/>
              </p:nvPicPr>
              <p:blipFill>
                <a:blip r:embed="rId10" cstate="print"/>
                <a:srcRect/>
                <a:stretch>
                  <a:fillRect/>
                </a:stretch>
              </p:blipFill>
              <p:spPr bwMode="auto">
                <a:xfrm>
                  <a:off x="1360549" y="5047834"/>
                  <a:ext cx="701805" cy="5614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</p:pic>
          </p:grpSp>
          <p:sp>
            <p:nvSpPr>
              <p:cNvPr id="12310" name="Rectangle 27"/>
              <p:cNvSpPr>
                <a:spLocks noChangeArrowheads="1"/>
              </p:cNvSpPr>
              <p:nvPr/>
            </p:nvSpPr>
            <p:spPr bwMode="auto">
              <a:xfrm>
                <a:off x="5464555" y="4038600"/>
                <a:ext cx="2634852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>
                    <a:ea typeface="Osaka"/>
                    <a:cs typeface="Osaka"/>
                  </a:rPr>
                  <a:t>Non-academic Supports</a:t>
                </a:r>
              </a:p>
            </p:txBody>
          </p:sp>
        </p:grpSp>
        <p:grpSp>
          <p:nvGrpSpPr>
            <p:cNvPr id="10" name="Group 30" descr="Interrelated Non-academic and academic supports and a picture of a boy in a oval"/>
            <p:cNvGrpSpPr>
              <a:grpSpLocks/>
            </p:cNvGrpSpPr>
            <p:nvPr/>
          </p:nvGrpSpPr>
          <p:grpSpPr bwMode="auto">
            <a:xfrm>
              <a:off x="2438400" y="1143000"/>
              <a:ext cx="4572000" cy="1544638"/>
              <a:chOff x="2438400" y="1371600"/>
              <a:chExt cx="4572000" cy="1544638"/>
            </a:xfrm>
          </p:grpSpPr>
          <p:sp>
            <p:nvSpPr>
              <p:cNvPr id="12306" name="Oval 15"/>
              <p:cNvSpPr>
                <a:spLocks noChangeArrowheads="1"/>
              </p:cNvSpPr>
              <p:nvPr/>
            </p:nvSpPr>
            <p:spPr bwMode="auto">
              <a:xfrm>
                <a:off x="3733800" y="2057400"/>
                <a:ext cx="1812925" cy="858838"/>
              </a:xfrm>
              <a:prstGeom prst="ellips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ea typeface="Osaka"/>
                  <a:cs typeface="Osaka"/>
                </a:endParaRPr>
              </a:p>
            </p:txBody>
          </p:sp>
          <p:pic>
            <p:nvPicPr>
              <p:cNvPr id="21" name="Picture 5" descr="boy&#10;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4081463" y="2209800"/>
                <a:ext cx="498475" cy="5984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38099" dir="2700000" algn="ctr" rotWithShape="0">
                  <a:schemeClr val="bg2">
                    <a:alpha val="74997"/>
                  </a:schemeClr>
                </a:outerShdw>
              </a:effectLst>
            </p:spPr>
          </p:pic>
          <p:sp>
            <p:nvSpPr>
              <p:cNvPr id="12308" name="Rectangle 28"/>
              <p:cNvSpPr>
                <a:spLocks noChangeArrowheads="1"/>
              </p:cNvSpPr>
              <p:nvPr/>
            </p:nvSpPr>
            <p:spPr bwMode="auto">
              <a:xfrm>
                <a:off x="2438400" y="1371600"/>
                <a:ext cx="4572000" cy="641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>
                    <a:ea typeface="Osaka"/>
                    <a:cs typeface="Osaka"/>
                  </a:rPr>
                  <a:t>Interrelated Non-academic and Academic Supports</a:t>
                </a:r>
              </a:p>
            </p:txBody>
          </p:sp>
        </p:grpSp>
      </p:grpSp>
      <p:grpSp>
        <p:nvGrpSpPr>
          <p:cNvPr id="11" name="Group 31" descr="academic supports and a picture of a boy in a oval"/>
          <p:cNvGrpSpPr>
            <a:grpSpLocks/>
          </p:cNvGrpSpPr>
          <p:nvPr/>
        </p:nvGrpSpPr>
        <p:grpSpPr bwMode="auto">
          <a:xfrm>
            <a:off x="1406525" y="2362200"/>
            <a:ext cx="2465388" cy="1316038"/>
            <a:chOff x="1406525" y="2362200"/>
            <a:chExt cx="2465388" cy="1316038"/>
          </a:xfrm>
        </p:grpSpPr>
        <p:grpSp>
          <p:nvGrpSpPr>
            <p:cNvPr id="12" name="Group 27"/>
            <p:cNvGrpSpPr>
              <a:grpSpLocks/>
            </p:cNvGrpSpPr>
            <p:nvPr/>
          </p:nvGrpSpPr>
          <p:grpSpPr bwMode="auto">
            <a:xfrm>
              <a:off x="2057400" y="2819400"/>
              <a:ext cx="1814513" cy="858838"/>
              <a:chOff x="5569342" y="4348943"/>
              <a:chExt cx="1813805" cy="857590"/>
            </a:xfrm>
          </p:grpSpPr>
          <p:pic>
            <p:nvPicPr>
              <p:cNvPr id="12298" name="Picture 25" descr="boy&#10;"/>
              <p:cNvPicPr>
                <a:picLocks noChangeAspect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5813163" y="4494202"/>
                <a:ext cx="564785" cy="56478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12299" name="Oval 18"/>
              <p:cNvSpPr>
                <a:spLocks noChangeArrowheads="1"/>
              </p:cNvSpPr>
              <p:nvPr/>
            </p:nvSpPr>
            <p:spPr bwMode="auto">
              <a:xfrm>
                <a:off x="5569342" y="4348943"/>
                <a:ext cx="1813805" cy="857590"/>
              </a:xfrm>
              <a:prstGeom prst="ellips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>
                  <a:ea typeface="Osaka"/>
                  <a:cs typeface="Osaka"/>
                </a:endParaRPr>
              </a:p>
            </p:txBody>
          </p:sp>
        </p:grpSp>
        <p:sp>
          <p:nvSpPr>
            <p:cNvPr id="12297" name="Rectangle 30"/>
            <p:cNvSpPr>
              <a:spLocks noChangeArrowheads="1"/>
            </p:cNvSpPr>
            <p:nvPr/>
          </p:nvSpPr>
          <p:spPr bwMode="auto">
            <a:xfrm>
              <a:off x="1406525" y="2362200"/>
              <a:ext cx="2165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ea typeface="Osaka"/>
                  <a:cs typeface="Osaka"/>
                </a:rPr>
                <a:t>Academic Supports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27CCC3-2732-4F43-B11F-DAB409D9C7F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6639" name="Picture 1" descr="MTSS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04800"/>
            <a:ext cx="2057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 descr="&quot;Flexible Tiers triangle&quot; with three tiers: tier 1, &quot;Core Instruction/Universal Behavior Supports&quot; which shows &quot;80-90% of total student  population learn the key concepts through instruction in this tier.&quot;, Tier 1 is Robust and Responsive based on the principles of UDL.&#10;  Tier 2, &quot;supplemental &amp; Core&quot; which shows 5-10% of total student population receive &#10;instruction through supplemental interventions&#10;&quot;, and Tier 3, &quot;Intense &amp; Core&quot; which shows &quot;1-5% of total student population receive instruction through these intense interventions&quot;"/>
          <p:cNvGrpSpPr/>
          <p:nvPr/>
        </p:nvGrpSpPr>
        <p:grpSpPr>
          <a:xfrm>
            <a:off x="1981200" y="533400"/>
            <a:ext cx="7483475" cy="5334000"/>
            <a:chOff x="1981200" y="533400"/>
            <a:chExt cx="7483475" cy="5334000"/>
          </a:xfrm>
        </p:grpSpPr>
        <p:sp>
          <p:nvSpPr>
            <p:cNvPr id="12290" name="AutoShape 2"/>
            <p:cNvSpPr>
              <a:spLocks noChangeArrowheads="1"/>
            </p:cNvSpPr>
            <p:nvPr/>
          </p:nvSpPr>
          <p:spPr bwMode="auto">
            <a:xfrm>
              <a:off x="1981200" y="533400"/>
              <a:ext cx="5334000" cy="5334000"/>
            </a:xfrm>
            <a:prstGeom prst="triangle">
              <a:avLst>
                <a:gd name="adj" fmla="val 50000"/>
              </a:avLst>
            </a:prstGeom>
            <a:solidFill>
              <a:srgbClr val="FFFFCC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3810000" y="1219200"/>
              <a:ext cx="1676400" cy="1061829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Trebuchet MS" pitchFamily="34" charset="0"/>
                </a:rPr>
                <a:t>Tier 3</a:t>
              </a:r>
            </a:p>
            <a:p>
              <a:pPr algn="ctr">
                <a:spcBef>
                  <a:spcPct val="50000"/>
                </a:spcBef>
              </a:pPr>
              <a:r>
                <a:rPr lang="en-US" b="1" dirty="0" smtClean="0">
                  <a:latin typeface="Trebuchet MS" pitchFamily="34" charset="0"/>
                </a:rPr>
                <a:t>Core &amp; Intense </a:t>
              </a:r>
              <a:endParaRPr lang="en-US" b="1" dirty="0">
                <a:latin typeface="Trebuchet MS" pitchFamily="34" charset="0"/>
              </a:endParaRPr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3276600" y="2362200"/>
              <a:ext cx="2667000" cy="1192213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Trebuchet MS" pitchFamily="34" charset="0"/>
                </a:rPr>
                <a:t>Tier 2</a:t>
              </a:r>
            </a:p>
            <a:p>
              <a:pPr algn="ctr">
                <a:spcBef>
                  <a:spcPct val="50000"/>
                </a:spcBef>
              </a:pPr>
              <a:r>
                <a:rPr lang="en-US" b="1" dirty="0" smtClean="0">
                  <a:latin typeface="Trebuchet MS" pitchFamily="34" charset="0"/>
                </a:rPr>
                <a:t>Core &amp; Supplemental</a:t>
              </a:r>
              <a:r>
                <a:rPr lang="en-US" dirty="0" smtClean="0"/>
                <a:t> </a:t>
              </a:r>
              <a:endParaRPr lang="en-US" dirty="0"/>
            </a:p>
            <a:p>
              <a:pPr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2895600" y="4648200"/>
              <a:ext cx="3352800" cy="1062038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Trebuchet MS" pitchFamily="34" charset="0"/>
                </a:rPr>
                <a:t>Tier 1</a:t>
              </a:r>
            </a:p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Trebuchet MS" pitchFamily="34" charset="0"/>
                </a:rPr>
                <a:t>Core Instruction/ Universal Behavior Supports</a:t>
              </a:r>
            </a:p>
          </p:txBody>
        </p:sp>
        <p:sp>
          <p:nvSpPr>
            <p:cNvPr id="26631" name="AutoShape 9"/>
            <p:cNvSpPr>
              <a:spLocks noChangeArrowheads="1"/>
            </p:cNvSpPr>
            <p:nvPr/>
          </p:nvSpPr>
          <p:spPr bwMode="auto">
            <a:xfrm rot="1525063">
              <a:off x="2362200" y="609600"/>
              <a:ext cx="727075" cy="5251450"/>
            </a:xfrm>
            <a:prstGeom prst="upDownArrow">
              <a:avLst>
                <a:gd name="adj1" fmla="val 50000"/>
                <a:gd name="adj2" fmla="val 144454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632" name="Text Box 10"/>
            <p:cNvSpPr txBox="1">
              <a:spLocks noChangeArrowheads="1"/>
            </p:cNvSpPr>
            <p:nvPr/>
          </p:nvSpPr>
          <p:spPr bwMode="auto">
            <a:xfrm rot="17700461">
              <a:off x="1086564" y="3056182"/>
              <a:ext cx="3236183" cy="369332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Trebuchet MS" pitchFamily="34" charset="0"/>
                </a:rPr>
                <a:t>Flexible Tiers</a:t>
              </a:r>
            </a:p>
          </p:txBody>
        </p:sp>
        <p:sp>
          <p:nvSpPr>
            <p:cNvPr id="7178" name="AutoShape 11"/>
            <p:cNvSpPr>
              <a:spLocks noChangeArrowheads="1"/>
            </p:cNvSpPr>
            <p:nvPr/>
          </p:nvSpPr>
          <p:spPr bwMode="auto">
            <a:xfrm>
              <a:off x="3429000" y="3048000"/>
              <a:ext cx="152400" cy="990600"/>
            </a:xfrm>
            <a:prstGeom prst="upDownArrow">
              <a:avLst>
                <a:gd name="adj1" fmla="val 50000"/>
                <a:gd name="adj2" fmla="val 160002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 dirty="0"/>
            </a:p>
          </p:txBody>
        </p:sp>
        <p:sp>
          <p:nvSpPr>
            <p:cNvPr id="7179" name="AutoShape 12"/>
            <p:cNvSpPr>
              <a:spLocks noChangeArrowheads="1"/>
            </p:cNvSpPr>
            <p:nvPr/>
          </p:nvSpPr>
          <p:spPr bwMode="auto">
            <a:xfrm>
              <a:off x="5181600" y="1828800"/>
              <a:ext cx="152400" cy="990600"/>
            </a:xfrm>
            <a:prstGeom prst="upDownArrow">
              <a:avLst>
                <a:gd name="adj1" fmla="val 50000"/>
                <a:gd name="adj2" fmla="val 160002"/>
              </a:avLst>
            </a:prstGeom>
            <a:solidFill>
              <a:srgbClr val="FF9900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 dirty="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400800" y="3429000"/>
              <a:ext cx="27432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80-90% of total student  population learn the key concepts through instruction in this tier.</a:t>
              </a:r>
              <a:endParaRPr lang="en-US" sz="1400" dirty="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5486400" y="2209800"/>
              <a:ext cx="3978275" cy="738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5-10% of total student population receive </a:t>
              </a:r>
            </a:p>
            <a:p>
              <a:r>
                <a:rPr lang="en-US" sz="1400" b="1" dirty="0">
                  <a:solidFill>
                    <a:srgbClr val="FF0000"/>
                  </a:solidFill>
                </a:rPr>
                <a:t>instruction through supplemental interventions</a:t>
              </a:r>
              <a:endParaRPr lang="en-US" sz="1400" dirty="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029200" y="1066800"/>
              <a:ext cx="3505200" cy="738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1"/>
              <a:r>
                <a:rPr lang="en-US" sz="1400" b="1" dirty="0">
                  <a:solidFill>
                    <a:srgbClr val="FF0000"/>
                  </a:solidFill>
                </a:rPr>
                <a:t>1-5% of total student population receive instruction through these intense interventions</a:t>
              </a:r>
            </a:p>
          </p:txBody>
        </p:sp>
        <p:cxnSp>
          <p:nvCxnSpPr>
            <p:cNvPr id="26640" name="Straight Connector 17"/>
            <p:cNvCxnSpPr>
              <a:cxnSpLocks noChangeShapeType="1"/>
            </p:cNvCxnSpPr>
            <p:nvPr/>
          </p:nvCxnSpPr>
          <p:spPr bwMode="auto">
            <a:xfrm>
              <a:off x="3276600" y="3352800"/>
              <a:ext cx="27432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sysDash"/>
              <a:round/>
              <a:headEnd/>
              <a:tailEnd/>
            </a:ln>
          </p:spPr>
        </p:cxnSp>
        <p:cxnSp>
          <p:nvCxnSpPr>
            <p:cNvPr id="26641" name="Straight Connector 17"/>
            <p:cNvCxnSpPr>
              <a:cxnSpLocks noChangeShapeType="1"/>
            </p:cNvCxnSpPr>
            <p:nvPr/>
          </p:nvCxnSpPr>
          <p:spPr bwMode="auto">
            <a:xfrm>
              <a:off x="3810000" y="2209800"/>
              <a:ext cx="1676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sysDash"/>
              <a:round/>
              <a:headEnd/>
              <a:tailEnd/>
            </a:ln>
          </p:spPr>
        </p:cxnSp>
        <p:sp>
          <p:nvSpPr>
            <p:cNvPr id="20" name="TextBox 19"/>
            <p:cNvSpPr txBox="1"/>
            <p:nvPr/>
          </p:nvSpPr>
          <p:spPr>
            <a:xfrm>
              <a:off x="2819400" y="3962400"/>
              <a:ext cx="3581400" cy="584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CC"/>
                  </a:solidFill>
                </a:rPr>
                <a:t>Robust and Responsive based on the principles of UDL</a:t>
              </a:r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0" y="1981200"/>
            <a:ext cx="2590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Increase progress monitoring and provide targeted instruction/supports in a more individualized way.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6019800"/>
            <a:ext cx="7848600" cy="461963"/>
          </a:xfrm>
          <a:prstGeom prst="rect">
            <a:avLst/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00CC"/>
                </a:solidFill>
              </a:rPr>
              <a:t>The principles of UDL are applied throughout all of the tiers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DELIMITERS" val="3.1"/>
  <p:tag name="TPFULLVERSION" val="4.2.3.225"/>
  <p:tag name="ADVANCEDSETTINGSVI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2007_ESE_Template">
  <a:themeElements>
    <a:clrScheme name="ESE">
      <a:dk1>
        <a:srgbClr val="0D1969"/>
      </a:dk1>
      <a:lt1>
        <a:sysClr val="window" lastClr="FFFFFF"/>
      </a:lt1>
      <a:dk2>
        <a:srgbClr val="0D1969"/>
      </a:dk2>
      <a:lt2>
        <a:srgbClr val="EEECE1"/>
      </a:lt2>
      <a:accent1>
        <a:srgbClr val="E86B01"/>
      </a:accent1>
      <a:accent2>
        <a:srgbClr val="0D1969"/>
      </a:accent2>
      <a:accent3>
        <a:srgbClr val="FBC40E"/>
      </a:accent3>
      <a:accent4>
        <a:srgbClr val="006600"/>
      </a:accent4>
      <a:accent5>
        <a:srgbClr val="C00000"/>
      </a:accent5>
      <a:accent6>
        <a:srgbClr val="800080"/>
      </a:accent6>
      <a:hlink>
        <a:srgbClr val="0000FF"/>
      </a:hlink>
      <a:folHlink>
        <a:srgbClr val="7F7F7F"/>
      </a:folHlink>
    </a:clrScheme>
    <a:fontScheme name="ES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2007_ESE_Template</Template>
  <TotalTime>3911</TotalTime>
  <Words>761</Words>
  <Application>Microsoft Office PowerPoint</Application>
  <PresentationFormat>On-screen Show (4:3)</PresentationFormat>
  <Paragraphs>154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2007_ESE_Template</vt:lpstr>
      <vt:lpstr>Slide 1</vt:lpstr>
      <vt:lpstr>Agenda </vt:lpstr>
      <vt:lpstr>What is going on in your district?</vt:lpstr>
      <vt:lpstr>Who is in the audience?</vt:lpstr>
      <vt:lpstr>The Massachusetts Tiered System of Support (MTSS)</vt:lpstr>
      <vt:lpstr>Slide 6</vt:lpstr>
      <vt:lpstr>Website introduction</vt:lpstr>
      <vt:lpstr>Slide 8</vt:lpstr>
      <vt:lpstr>Slide 9</vt:lpstr>
      <vt:lpstr>Slide 10</vt:lpstr>
      <vt:lpstr>Special Education Eligibility  Specific Learning Disabilities</vt:lpstr>
      <vt:lpstr>Slide 12</vt:lpstr>
      <vt:lpstr>Panel Discussion</vt:lpstr>
      <vt:lpstr>Panel Discussion</vt:lpstr>
      <vt:lpstr>Panel Discussion</vt:lpstr>
      <vt:lpstr>Panel Discussion</vt:lpstr>
      <vt:lpstr> Thank you!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2011-10-11T12:50:49Z</dcterms:created>
  <lastModifiedBy>ese</lastModifiedBy>
  <lastPrinted>2012-05-05T16:42:27Z</lastPrinted>
  <dcterms:modified xsi:type="dcterms:W3CDTF">2012-11-20T16:37:50Z</dcterms:modified>
  <revision>837</revision>
  <dc:title>Massachusetts Tiered System of Support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Nov 20, 2012</vt:lpwstr>
  </property>
</Properties>
</file>