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B8C0C-991A-4FAF-06EA-3CACC73BCED6}" name="Gurcan, Anil S. (DOT)" initials="AG" userId="S::Anil.S.Gurcan@dot.state.ma.us::a356eebb-876c-4b31-96c3-6525b1b3d50c" providerId="AD"/>
  <p188:author id="{C1780B6E-466A-342C-A79E-48B15253249C}" name="Flanary, Michael (DOT)" initials="MF" userId="S::Michael.Flanary@dot.state.ma.us::0380ac59-5627-456e-8228-0e729fd6479f" providerId="AD"/>
  <p188:author id="{C7DEDE6E-B543-8D94-7B0C-C073D55ED7CB}" name="Nicholas Zavolas" initials="NZ" userId="ZtrM5RYlJYz7gq5KfSlC7YKVSFObDsBtSpHs5oiwfis=" providerId="None"/>
  <p188:author id="{40174DCB-55F3-23C5-AA97-839F3D30DE10}" name="Yin, Hao M. (DOT)" initials="HY" userId="S::hao.m.yin@dot.state.ma.us::f0e6e4d3-2bb5-4667-b1c9-261cbdbefb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elfel, Steve (DOT)" initials="WS(" lastIdx="44" clrIdx="0">
    <p:extLst>
      <p:ext uri="{19B8F6BF-5375-455C-9EA6-DF929625EA0E}">
        <p15:presenceInfo xmlns:p15="http://schemas.microsoft.com/office/powerpoint/2012/main" userId="S::Steve.Woelfel@dot.state.ma.us::18b73e61-62bb-42aa-b097-c323ef4c3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F5597"/>
    <a:srgbClr val="F99B67"/>
    <a:srgbClr val="FF8F4D"/>
    <a:srgbClr val="FF8329"/>
    <a:srgbClr val="FC9036"/>
    <a:srgbClr val="EA8B00"/>
    <a:srgbClr val="CC6600"/>
    <a:srgbClr val="99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A839B-A80B-4717-ADBC-85605E9A5178}" v="12" dt="2025-07-24T17:03:21.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574"/>
  </p:normalViewPr>
  <p:slideViewPr>
    <p:cSldViewPr snapToGrid="0" snapToObjects="1">
      <p:cViewPr varScale="1">
        <p:scale>
          <a:sx n="66" d="100"/>
          <a:sy n="66" d="100"/>
        </p:scale>
        <p:origin x="2636" y="3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can, Anil S. (DOT)" userId="a356eebb-876c-4b31-96c3-6525b1b3d50c" providerId="ADAL" clId="{AB2A839B-A80B-4717-ADBC-85605E9A5178}"/>
    <pc:docChg chg="undo custSel delSld modSld">
      <pc:chgData name="Gurcan, Anil S. (DOT)" userId="a356eebb-876c-4b31-96c3-6525b1b3d50c" providerId="ADAL" clId="{AB2A839B-A80B-4717-ADBC-85605E9A5178}" dt="2025-07-24T17:03:48.639" v="204" actId="14100"/>
      <pc:docMkLst>
        <pc:docMk/>
      </pc:docMkLst>
      <pc:sldChg chg="addSp delSp modSp mod">
        <pc:chgData name="Gurcan, Anil S. (DOT)" userId="a356eebb-876c-4b31-96c3-6525b1b3d50c" providerId="ADAL" clId="{AB2A839B-A80B-4717-ADBC-85605E9A5178}" dt="2025-07-24T17:03:48.639" v="204" actId="14100"/>
        <pc:sldMkLst>
          <pc:docMk/>
          <pc:sldMk cId="741380094" sldId="256"/>
        </pc:sldMkLst>
        <pc:spChg chg="mod">
          <ac:chgData name="Gurcan, Anil S. (DOT)" userId="a356eebb-876c-4b31-96c3-6525b1b3d50c" providerId="ADAL" clId="{AB2A839B-A80B-4717-ADBC-85605E9A5178}" dt="2025-07-24T17:02:19.019" v="191" actId="1076"/>
          <ac:spMkLst>
            <pc:docMk/>
            <pc:sldMk cId="741380094" sldId="256"/>
            <ac:spMk id="5" creationId="{38582E9C-BF00-F64D-A761-956B82BE5BB1}"/>
          </ac:spMkLst>
        </pc:spChg>
        <pc:spChg chg="mod">
          <ac:chgData name="Gurcan, Anil S. (DOT)" userId="a356eebb-876c-4b31-96c3-6525b1b3d50c" providerId="ADAL" clId="{AB2A839B-A80B-4717-ADBC-85605E9A5178}" dt="2025-07-23T20:07:49.464" v="120" actId="20577"/>
          <ac:spMkLst>
            <pc:docMk/>
            <pc:sldMk cId="741380094" sldId="256"/>
            <ac:spMk id="7" creationId="{C0647F18-9369-3C45-A5F2-54783E160715}"/>
          </ac:spMkLst>
        </pc:spChg>
        <pc:spChg chg="mod">
          <ac:chgData name="Gurcan, Anil S. (DOT)" userId="a356eebb-876c-4b31-96c3-6525b1b3d50c" providerId="ADAL" clId="{AB2A839B-A80B-4717-ADBC-85605E9A5178}" dt="2025-07-23T20:08:53.118" v="135" actId="20577"/>
          <ac:spMkLst>
            <pc:docMk/>
            <pc:sldMk cId="741380094" sldId="256"/>
            <ac:spMk id="8" creationId="{BF82D30A-AB2B-5E4D-BF71-2671FC914CCF}"/>
          </ac:spMkLst>
        </pc:spChg>
        <pc:spChg chg="mod">
          <ac:chgData name="Gurcan, Anil S. (DOT)" userId="a356eebb-876c-4b31-96c3-6525b1b3d50c" providerId="ADAL" clId="{AB2A839B-A80B-4717-ADBC-85605E9A5178}" dt="2025-07-23T20:10:11.811" v="144" actId="1076"/>
          <ac:spMkLst>
            <pc:docMk/>
            <pc:sldMk cId="741380094" sldId="256"/>
            <ac:spMk id="9" creationId="{A752D884-BDCD-CC44-907B-02996EC81477}"/>
          </ac:spMkLst>
        </pc:spChg>
        <pc:spChg chg="mod">
          <ac:chgData name="Gurcan, Anil S. (DOT)" userId="a356eebb-876c-4b31-96c3-6525b1b3d50c" providerId="ADAL" clId="{AB2A839B-A80B-4717-ADBC-85605E9A5178}" dt="2025-07-23T20:10:18.936" v="145" actId="1076"/>
          <ac:spMkLst>
            <pc:docMk/>
            <pc:sldMk cId="741380094" sldId="256"/>
            <ac:spMk id="10" creationId="{6DA98F3D-5B00-8540-A221-C07C827B2062}"/>
          </ac:spMkLst>
        </pc:spChg>
        <pc:spChg chg="mod">
          <ac:chgData name="Gurcan, Anil S. (DOT)" userId="a356eebb-876c-4b31-96c3-6525b1b3d50c" providerId="ADAL" clId="{AB2A839B-A80B-4717-ADBC-85605E9A5178}" dt="2025-07-24T17:03:42.219" v="203" actId="14100"/>
          <ac:spMkLst>
            <pc:docMk/>
            <pc:sldMk cId="741380094" sldId="256"/>
            <ac:spMk id="11" creationId="{BBD3DCBF-2CD4-D247-8342-240173191473}"/>
          </ac:spMkLst>
        </pc:spChg>
        <pc:spChg chg="add mod">
          <ac:chgData name="Gurcan, Anil S. (DOT)" userId="a356eebb-876c-4b31-96c3-6525b1b3d50c" providerId="ADAL" clId="{AB2A839B-A80B-4717-ADBC-85605E9A5178}" dt="2025-07-24T17:03:48.639" v="204" actId="14100"/>
          <ac:spMkLst>
            <pc:docMk/>
            <pc:sldMk cId="741380094" sldId="256"/>
            <ac:spMk id="12" creationId="{519B1090-DE56-81C7-0DE4-1FE981385DBB}"/>
          </ac:spMkLst>
        </pc:spChg>
        <pc:spChg chg="del mod">
          <ac:chgData name="Gurcan, Anil S. (DOT)" userId="a356eebb-876c-4b31-96c3-6525b1b3d50c" providerId="ADAL" clId="{AB2A839B-A80B-4717-ADBC-85605E9A5178}" dt="2025-07-23T20:09:24.467" v="138" actId="478"/>
          <ac:spMkLst>
            <pc:docMk/>
            <pc:sldMk cId="741380094" sldId="256"/>
            <ac:spMk id="14" creationId="{63240AA7-AA5B-C004-3465-136E24F0236D}"/>
          </ac:spMkLst>
        </pc:spChg>
        <pc:spChg chg="add mod">
          <ac:chgData name="Gurcan, Anil S. (DOT)" userId="a356eebb-876c-4b31-96c3-6525b1b3d50c" providerId="ADAL" clId="{AB2A839B-A80B-4717-ADBC-85605E9A5178}" dt="2025-07-23T20:12:52.463" v="161" actId="1076"/>
          <ac:spMkLst>
            <pc:docMk/>
            <pc:sldMk cId="741380094" sldId="256"/>
            <ac:spMk id="15" creationId="{F6E0070E-5735-A4E4-D45E-A61342062D94}"/>
          </ac:spMkLst>
        </pc:spChg>
        <pc:picChg chg="add mod">
          <ac:chgData name="Gurcan, Anil S. (DOT)" userId="a356eebb-876c-4b31-96c3-6525b1b3d50c" providerId="ADAL" clId="{AB2A839B-A80B-4717-ADBC-85605E9A5178}" dt="2025-07-23T20:10:49.388" v="148" actId="14100"/>
          <ac:picMkLst>
            <pc:docMk/>
            <pc:sldMk cId="741380094" sldId="256"/>
            <ac:picMk id="3" creationId="{5AF0AAD9-6233-F2DE-414D-4075C737A36E}"/>
          </ac:picMkLst>
        </pc:picChg>
        <pc:picChg chg="add mod">
          <ac:chgData name="Gurcan, Anil S. (DOT)" userId="a356eebb-876c-4b31-96c3-6525b1b3d50c" providerId="ADAL" clId="{AB2A839B-A80B-4717-ADBC-85605E9A5178}" dt="2025-07-23T20:12:27.586" v="160" actId="1076"/>
          <ac:picMkLst>
            <pc:docMk/>
            <pc:sldMk cId="741380094" sldId="256"/>
            <ac:picMk id="6" creationId="{4CC9E6CC-0A09-B1BE-D6D0-6B96A027F044}"/>
          </ac:picMkLst>
        </pc:picChg>
        <pc:picChg chg="add mod">
          <ac:chgData name="Gurcan, Anil S. (DOT)" userId="a356eebb-876c-4b31-96c3-6525b1b3d50c" providerId="ADAL" clId="{AB2A839B-A80B-4717-ADBC-85605E9A5178}" dt="2025-07-23T20:12:15.668" v="158" actId="14100"/>
          <ac:picMkLst>
            <pc:docMk/>
            <pc:sldMk cId="741380094" sldId="256"/>
            <ac:picMk id="13" creationId="{B3B01098-00A3-2583-6500-3DD07AFE9435}"/>
          </ac:picMkLst>
        </pc:picChg>
      </pc:sldChg>
      <pc:sldChg chg="delSp modSp del mod">
        <pc:chgData name="Gurcan, Anil S. (DOT)" userId="a356eebb-876c-4b31-96c3-6525b1b3d50c" providerId="ADAL" clId="{AB2A839B-A80B-4717-ADBC-85605E9A5178}" dt="2025-07-23T19:58:15.378" v="9" actId="2696"/>
        <pc:sldMkLst>
          <pc:docMk/>
          <pc:sldMk cId="2773642397" sldId="258"/>
        </pc:sldMkLst>
        <pc:spChg chg="del mod">
          <ac:chgData name="Gurcan, Anil S. (DOT)" userId="a356eebb-876c-4b31-96c3-6525b1b3d50c" providerId="ADAL" clId="{AB2A839B-A80B-4717-ADBC-85605E9A5178}" dt="2025-07-23T19:58:00.268" v="5" actId="21"/>
          <ac:spMkLst>
            <pc:docMk/>
            <pc:sldMk cId="2773642397" sldId="258"/>
            <ac:spMk id="4" creationId="{8AAB3EBE-40A5-95A6-123E-86060FC61CCE}"/>
          </ac:spMkLst>
        </pc:spChg>
        <pc:spChg chg="del mod">
          <ac:chgData name="Gurcan, Anil S. (DOT)" userId="a356eebb-876c-4b31-96c3-6525b1b3d50c" providerId="ADAL" clId="{AB2A839B-A80B-4717-ADBC-85605E9A5178}" dt="2025-07-23T19:57:54.684" v="3" actId="478"/>
          <ac:spMkLst>
            <pc:docMk/>
            <pc:sldMk cId="2773642397" sldId="258"/>
            <ac:spMk id="8" creationId="{10FBAD6C-B23A-6E45-8AF2-D64270E3438F}"/>
          </ac:spMkLst>
        </pc:spChg>
      </pc:sldChg>
      <pc:sldChg chg="del">
        <pc:chgData name="Gurcan, Anil S. (DOT)" userId="a356eebb-876c-4b31-96c3-6525b1b3d50c" providerId="ADAL" clId="{AB2A839B-A80B-4717-ADBC-85605E9A5178}" dt="2025-07-23T19:58:33.837" v="11" actId="2696"/>
        <pc:sldMkLst>
          <pc:docMk/>
          <pc:sldMk cId="3722025175" sldId="267"/>
        </pc:sldMkLst>
      </pc:sldChg>
      <pc:sldChg chg="del">
        <pc:chgData name="Gurcan, Anil S. (DOT)" userId="a356eebb-876c-4b31-96c3-6525b1b3d50c" providerId="ADAL" clId="{AB2A839B-A80B-4717-ADBC-85605E9A5178}" dt="2025-07-23T19:58:36.494" v="12" actId="2696"/>
        <pc:sldMkLst>
          <pc:docMk/>
          <pc:sldMk cId="4239234787" sldId="269"/>
        </pc:sldMkLst>
      </pc:sldChg>
      <pc:sldChg chg="del">
        <pc:chgData name="Gurcan, Anil S. (DOT)" userId="a356eebb-876c-4b31-96c3-6525b1b3d50c" providerId="ADAL" clId="{AB2A839B-A80B-4717-ADBC-85605E9A5178}" dt="2025-07-23T19:57:38.443" v="0" actId="2696"/>
        <pc:sldMkLst>
          <pc:docMk/>
          <pc:sldMk cId="2414162254" sldId="275"/>
        </pc:sldMkLst>
      </pc:sldChg>
      <pc:sldChg chg="del">
        <pc:chgData name="Gurcan, Anil S. (DOT)" userId="a356eebb-876c-4b31-96c3-6525b1b3d50c" providerId="ADAL" clId="{AB2A839B-A80B-4717-ADBC-85605E9A5178}" dt="2025-07-23T19:57:45.651" v="1" actId="2696"/>
        <pc:sldMkLst>
          <pc:docMk/>
          <pc:sldMk cId="2191349833" sldId="276"/>
        </pc:sldMkLst>
      </pc:sldChg>
      <pc:sldChg chg="del">
        <pc:chgData name="Gurcan, Anil S. (DOT)" userId="a356eebb-876c-4b31-96c3-6525b1b3d50c" providerId="ADAL" clId="{AB2A839B-A80B-4717-ADBC-85605E9A5178}" dt="2025-07-23T19:58:21.895" v="10" actId="2696"/>
        <pc:sldMkLst>
          <pc:docMk/>
          <pc:sldMk cId="1720480408"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9E02ED-8A33-0E4A-9EA7-92921CB1FD7C}" type="datetimeFigureOut">
              <a:rPr lang="en-US" smtClean="0"/>
              <a:t>7/24/2025</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DC1-0F5C-9240-A07B-F569FD27F2CA}" type="slidenum">
              <a:rPr lang="en-US" smtClean="0"/>
              <a:t>‹#›</a:t>
            </a:fld>
            <a:endParaRPr lang="en-US" dirty="0"/>
          </a:p>
        </p:txBody>
      </p:sp>
    </p:spTree>
    <p:extLst>
      <p:ext uri="{BB962C8B-B14F-4D97-AF65-F5344CB8AC3E}">
        <p14:creationId xmlns:p14="http://schemas.microsoft.com/office/powerpoint/2010/main" val="342864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C2DC1-0F5C-9240-A07B-F569FD27F2CA}" type="slidenum">
              <a:rPr lang="en-US" smtClean="0"/>
              <a:t>1</a:t>
            </a:fld>
            <a:endParaRPr lang="en-US"/>
          </a:p>
        </p:txBody>
      </p:sp>
    </p:spTree>
    <p:extLst>
      <p:ext uri="{BB962C8B-B14F-4D97-AF65-F5344CB8AC3E}">
        <p14:creationId xmlns:p14="http://schemas.microsoft.com/office/powerpoint/2010/main" val="98200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235753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6872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121319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38163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107702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155049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143341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36549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35989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145693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E76FBCA-BC8D-114D-AEF8-CAC7A359C991}" type="datetimeFigureOut">
              <a:rPr lang="en-US" smtClean="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B7B1-5699-ED48-B4BD-AEE07BD6AEC2}" type="slidenum">
              <a:rPr lang="en-US" smtClean="0"/>
              <a:t>‹#›</a:t>
            </a:fld>
            <a:endParaRPr lang="en-US" dirty="0"/>
          </a:p>
        </p:txBody>
      </p:sp>
    </p:spTree>
    <p:extLst>
      <p:ext uri="{BB962C8B-B14F-4D97-AF65-F5344CB8AC3E}">
        <p14:creationId xmlns:p14="http://schemas.microsoft.com/office/powerpoint/2010/main" val="36015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6FBCA-BC8D-114D-AEF8-CAC7A359C991}" type="datetimeFigureOut">
              <a:rPr lang="en-US" smtClean="0"/>
              <a:t>7/24/2025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138B7B1-5699-ED48-B4BD-AEE07BD6AEC2}" type="slidenum">
              <a:rPr lang="en-US" smtClean="0"/>
              <a:t>‹#›</a:t>
            </a:fld>
            <a:endParaRPr lang="en-US" dirty="0"/>
          </a:p>
        </p:txBody>
      </p:sp>
    </p:spTree>
    <p:extLst>
      <p:ext uri="{BB962C8B-B14F-4D97-AF65-F5344CB8AC3E}">
        <p14:creationId xmlns:p14="http://schemas.microsoft.com/office/powerpoint/2010/main" val="3214422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rian.kelleher@dot.state.ma.us" TargetMode="External"/><Relationship Id="rId3" Type="http://schemas.openxmlformats.org/officeDocument/2006/relationships/image" Target="../media/image1.jpeg"/><Relationship Id="rId7" Type="http://schemas.openxmlformats.org/officeDocument/2006/relationships/hyperlink" Target="mailto:shannon.t.henry@dot.state.m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ass.gov/research-and-technology-transfer"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DOT logo">
            <a:extLst>
              <a:ext uri="{FF2B5EF4-FFF2-40B4-BE49-F238E27FC236}">
                <a16:creationId xmlns:a16="http://schemas.microsoft.com/office/drawing/2014/main" id="{FCB32BBE-139C-934B-9232-6CF9FD4292D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38450" y="296849"/>
            <a:ext cx="2095500" cy="426720"/>
          </a:xfrm>
          <a:prstGeom prst="rect">
            <a:avLst/>
          </a:prstGeom>
        </p:spPr>
      </p:pic>
      <p:sp>
        <p:nvSpPr>
          <p:cNvPr id="5" name="Text Box 3">
            <a:extLst>
              <a:ext uri="{FF2B5EF4-FFF2-40B4-BE49-F238E27FC236}">
                <a16:creationId xmlns:a16="http://schemas.microsoft.com/office/drawing/2014/main" id="{38582E9C-BF00-F64D-A761-956B82BE5BB1}"/>
              </a:ext>
            </a:extLst>
          </p:cNvPr>
          <p:cNvSpPr txBox="1"/>
          <p:nvPr/>
        </p:nvSpPr>
        <p:spPr>
          <a:xfrm>
            <a:off x="153452" y="826728"/>
            <a:ext cx="7353300"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Transportation Research and Technology Transfer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0647F18-9369-3C45-A5F2-54783E160715}"/>
              </a:ext>
            </a:extLst>
          </p:cNvPr>
          <p:cNvSpPr txBox="1"/>
          <p:nvPr/>
        </p:nvSpPr>
        <p:spPr>
          <a:xfrm>
            <a:off x="331946" y="1646707"/>
            <a:ext cx="7122954" cy="274320"/>
          </a:xfrm>
          <a:prstGeom prst="rect">
            <a:avLst/>
          </a:prstGeom>
          <a:solidFill>
            <a:schemeClr val="tx1">
              <a:lumMod val="75000"/>
              <a:lumOff val="2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100" i="1" dirty="0">
                <a:solidFill>
                  <a:srgbClr val="FFFFFF"/>
                </a:solidFill>
                <a:effectLst/>
                <a:latin typeface="Calibri"/>
                <a:ea typeface="Calibri" panose="020F0502020204030204" pitchFamily="34" charset="0"/>
                <a:cs typeface="Times New Roman"/>
              </a:rPr>
              <a:t>Providing highlights of MassDOT’s transportation research activities and other helpful information</a:t>
            </a:r>
            <a:r>
              <a:rPr lang="en-US" sz="1100" i="1" dirty="0">
                <a:solidFill>
                  <a:srgbClr val="FFFFFF"/>
                </a:solidFill>
                <a:latin typeface="Calibri"/>
                <a:ea typeface="Calibri" panose="020F0502020204030204" pitchFamily="34" charset="0"/>
                <a:cs typeface="Times New Roman"/>
              </a:rPr>
              <a:t>                      </a:t>
            </a:r>
            <a:r>
              <a:rPr lang="en-US" sz="1100" b="1" i="1" dirty="0">
                <a:solidFill>
                  <a:srgbClr val="FFFFFF"/>
                </a:solidFill>
                <a:latin typeface="Calibri"/>
                <a:ea typeface="Calibri" panose="020F0502020204030204" pitchFamily="34" charset="0"/>
                <a:cs typeface="Times New Roman"/>
              </a:rPr>
              <a:t> </a:t>
            </a:r>
            <a:r>
              <a:rPr lang="en-US" sz="1100" b="1" i="1" dirty="0">
                <a:solidFill>
                  <a:srgbClr val="FFFFFF"/>
                </a:solidFill>
                <a:effectLst/>
                <a:latin typeface="Calibri"/>
                <a:ea typeface="Calibri" panose="020F0502020204030204" pitchFamily="34" charset="0"/>
                <a:cs typeface="Times New Roman"/>
              </a:rPr>
              <a:t>2025 </a:t>
            </a:r>
            <a:endParaRPr lang="en-US" sz="1200" dirty="0">
              <a:effectLst/>
              <a:latin typeface="Calibri"/>
              <a:ea typeface="Calibri" panose="020F0502020204030204" pitchFamily="34" charset="0"/>
              <a:cs typeface="Times New Roman"/>
            </a:endParaRPr>
          </a:p>
        </p:txBody>
      </p:sp>
      <p:sp>
        <p:nvSpPr>
          <p:cNvPr id="8" name="Text Box 5">
            <a:extLst>
              <a:ext uri="{FF2B5EF4-FFF2-40B4-BE49-F238E27FC236}">
                <a16:creationId xmlns:a16="http://schemas.microsoft.com/office/drawing/2014/main" id="{BF82D30A-AB2B-5E4D-BF71-2671FC914CCF}"/>
              </a:ext>
            </a:extLst>
          </p:cNvPr>
          <p:cNvSpPr txBox="1"/>
          <p:nvPr/>
        </p:nvSpPr>
        <p:spPr>
          <a:xfrm>
            <a:off x="265471" y="2052342"/>
            <a:ext cx="7297379" cy="1371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rmAutofit/>
          </a:bodyPr>
          <a:lstStyle/>
          <a:p>
            <a:pPr marL="0" marR="0">
              <a:spcBef>
                <a:spcPts val="0"/>
              </a:spcBef>
              <a:spcAft>
                <a:spcPts val="0"/>
              </a:spcAft>
            </a:pPr>
            <a:r>
              <a:rPr lang="en-US" sz="16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Wentworth Institute of Technology and MassDOT Celebrate Completion of 8th Construction Management Professional Certificate Program</a:t>
            </a:r>
            <a:r>
              <a:rPr lang="en-US" sz="1600" dirty="0"/>
              <a:t> 		</a:t>
            </a:r>
          </a:p>
          <a:p>
            <a:r>
              <a:rPr lang="en-US" sz="1600" dirty="0"/>
              <a:t>												</a:t>
            </a:r>
            <a:endParaRPr lang="en-US" sz="1900" i="1" dirty="0"/>
          </a:p>
        </p:txBody>
      </p:sp>
      <p:sp>
        <p:nvSpPr>
          <p:cNvPr id="9" name="Rectangle 8">
            <a:extLst>
              <a:ext uri="{FF2B5EF4-FFF2-40B4-BE49-F238E27FC236}">
                <a16:creationId xmlns:a16="http://schemas.microsoft.com/office/drawing/2014/main" id="{A752D884-BDCD-CC44-907B-02996EC81477}"/>
              </a:ext>
            </a:extLst>
          </p:cNvPr>
          <p:cNvSpPr/>
          <p:nvPr/>
        </p:nvSpPr>
        <p:spPr>
          <a:xfrm>
            <a:off x="254390" y="2617733"/>
            <a:ext cx="3211657" cy="8867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92D050"/>
              </a:solidFill>
              <a:highlight>
                <a:srgbClr val="FFFF00"/>
              </a:highlight>
            </a:endParaRPr>
          </a:p>
        </p:txBody>
      </p:sp>
      <p:sp>
        <p:nvSpPr>
          <p:cNvPr id="10" name="Text Box 8">
            <a:extLst>
              <a:ext uri="{FF2B5EF4-FFF2-40B4-BE49-F238E27FC236}">
                <a16:creationId xmlns:a16="http://schemas.microsoft.com/office/drawing/2014/main" id="{6DA98F3D-5B00-8540-A221-C07C827B2062}"/>
              </a:ext>
            </a:extLst>
          </p:cNvPr>
          <p:cNvSpPr txBox="1"/>
          <p:nvPr/>
        </p:nvSpPr>
        <p:spPr>
          <a:xfrm>
            <a:off x="331946" y="2725369"/>
            <a:ext cx="2747243" cy="7060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About the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1">
            <a:extLst>
              <a:ext uri="{FF2B5EF4-FFF2-40B4-BE49-F238E27FC236}">
                <a16:creationId xmlns:a16="http://schemas.microsoft.com/office/drawing/2014/main" id="{BBD3DCBF-2CD4-D247-8342-240173191473}"/>
              </a:ext>
            </a:extLst>
          </p:cNvPr>
          <p:cNvSpPr txBox="1"/>
          <p:nvPr/>
        </p:nvSpPr>
        <p:spPr>
          <a:xfrm>
            <a:off x="265648" y="3546271"/>
            <a:ext cx="3200399" cy="5383869"/>
          </a:xfrm>
          <a:prstGeom prst="rect">
            <a:avLst/>
          </a:prstGeom>
          <a:solidFill>
            <a:schemeClr val="accent6">
              <a:lumMod val="20000"/>
              <a:lumOff val="80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t" anchorCtr="0" forceAA="0" compatLnSpc="1">
            <a:prstTxWarp prst="textNoShape">
              <a:avLst/>
            </a:prstTxWarp>
            <a:normAutofit/>
          </a:bodyPr>
          <a:lstStyle/>
          <a:p>
            <a:pPr marL="182880" marR="0">
              <a:spcAft>
                <a:spcPts val="600"/>
              </a:spcAft>
              <a:tabLst>
                <a:tab pos="285750" algn="l"/>
              </a:tabLst>
            </a:pPr>
            <a:endParaRPr lang="en-US" sz="1900" dirty="0">
              <a:solidFill>
                <a:schemeClr val="tx1"/>
              </a:solidFill>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3071049-B7D6-7946-9930-B6CDB404C513}"/>
              </a:ext>
            </a:extLst>
          </p:cNvPr>
          <p:cNvSpPr/>
          <p:nvPr/>
        </p:nvSpPr>
        <p:spPr>
          <a:xfrm>
            <a:off x="3793834" y="4473751"/>
            <a:ext cx="184731" cy="923330"/>
          </a:xfrm>
          <a:prstGeom prst="rect">
            <a:avLst/>
          </a:prstGeom>
          <a:noFill/>
        </p:spPr>
        <p:txBody>
          <a:bodyPr wrap="none" lIns="91440" tIns="45720" rIns="91440" bIns="45720">
            <a:spAutoFit/>
          </a:bodyPr>
          <a:lstStyle/>
          <a:p>
            <a:pPr algn="ctr"/>
            <a:endParaRPr lang="en-US" sz="5400" b="0" i="1" cap="none" spc="0" dirty="0">
              <a:ln w="0"/>
              <a:solidFill>
                <a:schemeClr val="accent1"/>
              </a:solidFill>
              <a:effectLst>
                <a:outerShdw blurRad="38100" dist="25400" dir="5400000" algn="ctr" rotWithShape="0">
                  <a:srgbClr val="6E747A">
                    <a:alpha val="43000"/>
                  </a:srgbClr>
                </a:outerShdw>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9C5DD6-32EA-4679-ADC4-2B5E14B3F44C}"/>
              </a:ext>
            </a:extLst>
          </p:cNvPr>
          <p:cNvSpPr txBox="1"/>
          <p:nvPr/>
        </p:nvSpPr>
        <p:spPr>
          <a:xfrm>
            <a:off x="210312" y="9531013"/>
            <a:ext cx="7141845" cy="430887"/>
          </a:xfrm>
          <a:prstGeom prst="rect">
            <a:avLst/>
          </a:prstGeom>
          <a:noFill/>
        </p:spPr>
        <p:txBody>
          <a:bodyPr wrap="square" rtlCol="0">
            <a:spAutoFit/>
          </a:bodyPr>
          <a:lstStyle/>
          <a:p>
            <a:pPr algn="ctr"/>
            <a:endParaRPr lang="en-US" sz="1100" dirty="0">
              <a:solidFill>
                <a:schemeClr val="tx1">
                  <a:lumMod val="65000"/>
                  <a:lumOff val="35000"/>
                </a:schemeClr>
              </a:solidFill>
            </a:endParaRPr>
          </a:p>
          <a:p>
            <a:pPr algn="ctr"/>
            <a:r>
              <a:rPr lang="en-US" sz="1100" dirty="0">
                <a:solidFill>
                  <a:schemeClr val="tx1">
                    <a:lumMod val="65000"/>
                    <a:lumOff val="35000"/>
                  </a:schemeClr>
                </a:solidFill>
              </a:rPr>
              <a:t>Visit the MassDOT Research Section web site </a:t>
            </a:r>
            <a:r>
              <a:rPr lang="en-US" sz="1100" dirty="0">
                <a:solidFill>
                  <a:schemeClr val="tx1">
                    <a:lumMod val="65000"/>
                    <a:lumOff val="35000"/>
                  </a:schemeClr>
                </a:solidFill>
                <a:hlinkClick r:id="rId4"/>
              </a:rPr>
              <a:t>www.mass.gov/research-and-technology-transfer</a:t>
            </a:r>
            <a:r>
              <a:rPr lang="en-US" sz="1100" dirty="0">
                <a:solidFill>
                  <a:schemeClr val="tx1">
                    <a:lumMod val="65000"/>
                    <a:lumOff val="35000"/>
                  </a:schemeClr>
                </a:solidFill>
              </a:rPr>
              <a:t> </a:t>
            </a:r>
          </a:p>
        </p:txBody>
      </p:sp>
      <p:pic>
        <p:nvPicPr>
          <p:cNvPr id="3" name="Picture 2">
            <a:extLst>
              <a:ext uri="{FF2B5EF4-FFF2-40B4-BE49-F238E27FC236}">
                <a16:creationId xmlns:a16="http://schemas.microsoft.com/office/drawing/2014/main" id="{5AF0AAD9-6233-F2DE-414D-4075C737A36E}"/>
              </a:ext>
            </a:extLst>
          </p:cNvPr>
          <p:cNvPicPr>
            <a:picLocks noChangeAspect="1"/>
          </p:cNvPicPr>
          <p:nvPr/>
        </p:nvPicPr>
        <p:blipFill>
          <a:blip r:embed="rId5"/>
          <a:stretch>
            <a:fillRect/>
          </a:stretch>
        </p:blipFill>
        <p:spPr>
          <a:xfrm>
            <a:off x="3483047" y="2644408"/>
            <a:ext cx="4023705" cy="6458011"/>
          </a:xfrm>
          <a:prstGeom prst="rect">
            <a:avLst/>
          </a:prstGeom>
        </p:spPr>
      </p:pic>
      <p:pic>
        <p:nvPicPr>
          <p:cNvPr id="6" name="Picture 5">
            <a:extLst>
              <a:ext uri="{FF2B5EF4-FFF2-40B4-BE49-F238E27FC236}">
                <a16:creationId xmlns:a16="http://schemas.microsoft.com/office/drawing/2014/main" id="{4CC9E6CC-0A09-B1BE-D6D0-6B96A027F044}"/>
              </a:ext>
            </a:extLst>
          </p:cNvPr>
          <p:cNvPicPr>
            <a:picLocks noChangeAspect="1"/>
          </p:cNvPicPr>
          <p:nvPr/>
        </p:nvPicPr>
        <p:blipFill>
          <a:blip r:embed="rId6"/>
          <a:stretch>
            <a:fillRect/>
          </a:stretch>
        </p:blipFill>
        <p:spPr>
          <a:xfrm>
            <a:off x="3493114" y="7947561"/>
            <a:ext cx="971742" cy="982579"/>
          </a:xfrm>
          <a:prstGeom prst="rect">
            <a:avLst/>
          </a:prstGeom>
        </p:spPr>
      </p:pic>
      <p:sp>
        <p:nvSpPr>
          <p:cNvPr id="12" name="TextBox 11">
            <a:extLst>
              <a:ext uri="{FF2B5EF4-FFF2-40B4-BE49-F238E27FC236}">
                <a16:creationId xmlns:a16="http://schemas.microsoft.com/office/drawing/2014/main" id="{519B1090-DE56-81C7-0DE4-1FE981385DBB}"/>
              </a:ext>
            </a:extLst>
          </p:cNvPr>
          <p:cNvSpPr txBox="1"/>
          <p:nvPr/>
        </p:nvSpPr>
        <p:spPr>
          <a:xfrm>
            <a:off x="153452" y="3592828"/>
            <a:ext cx="3290269" cy="6324808"/>
          </a:xfrm>
          <a:prstGeom prst="rect">
            <a:avLst/>
          </a:prstGeom>
          <a:noFill/>
        </p:spPr>
        <p:txBody>
          <a:bodyPr wrap="square" rtlCol="0">
            <a:spAutoFit/>
          </a:bodyPr>
          <a:lstStyle/>
          <a:p>
            <a:pPr marL="182880" marR="0">
              <a:spcAft>
                <a:spcPts val="600"/>
              </a:spcAft>
              <a:tabLst>
                <a:tab pos="285750" algn="l"/>
              </a:tabLst>
            </a:pPr>
            <a:r>
              <a:rPr lang="en-US" sz="13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The MassDOT/Wentworth Construction Management Certificate Program is a 7-week, 35-hour in-person training, designed specifically for MassDOT Highway Division employees at the CE 2 level and above. With supervisor recommendation and participation in MassDOT’s Highway Core Curriculum, employees from across the state are invited to engage in this professional development opportunity. Instruction is delivered weekly at MassDOT’s Research and Materials facility in Hopkinton, MA.</a:t>
            </a:r>
          </a:p>
          <a:p>
            <a:pPr marL="182880" marR="0">
              <a:spcAft>
                <a:spcPts val="600"/>
              </a:spcAft>
              <a:tabLst>
                <a:tab pos="285750" algn="l"/>
              </a:tabLst>
            </a:pPr>
            <a:r>
              <a:rPr lang="en-US" sz="13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Upon successful completion, participants receive 3.5 CEUs and a Wentworth-verified certificate and digital credential, supporting their professional advancement and contributing to a more skilled, knowledgeable workforce within the Commonwealth’s transportation sector.</a:t>
            </a:r>
          </a:p>
          <a:p>
            <a:pPr marL="182880" marR="0">
              <a:spcAft>
                <a:spcPts val="600"/>
              </a:spcAft>
              <a:tabLst>
                <a:tab pos="285750" algn="l"/>
              </a:tabLst>
            </a:pPr>
            <a:r>
              <a:rPr lang="en-US" sz="13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Wentworth Institute of Technology is honored to support MassDOT in this important workforce initiative and looks forward to continuing this successful partnership in upcoming cohorts.</a:t>
            </a:r>
            <a:endParaRPr lang="en-US" sz="1300" dirty="0"/>
          </a:p>
          <a:p>
            <a:endParaRPr lang="en-US" sz="1300" dirty="0"/>
          </a:p>
          <a:p>
            <a:r>
              <a:rPr lang="en-US" sz="1300" dirty="0"/>
              <a:t>MassDOT Highway contacts: </a:t>
            </a:r>
            <a:r>
              <a:rPr lang="en-US" sz="1300" dirty="0">
                <a:hlinkClick r:id="rId7"/>
              </a:rPr>
              <a:t>shannon.t.henry@dot.state.ma.us</a:t>
            </a:r>
            <a:r>
              <a:rPr lang="en-US" sz="1300" dirty="0"/>
              <a:t>  </a:t>
            </a:r>
            <a:r>
              <a:rPr lang="en-US" sz="1300" dirty="0">
                <a:hlinkClick r:id="rId8"/>
              </a:rPr>
              <a:t>brian.kelleher@dot.state.ma.us</a:t>
            </a:r>
            <a:r>
              <a:rPr lang="en-US" sz="1300" dirty="0"/>
              <a:t> </a:t>
            </a:r>
          </a:p>
          <a:p>
            <a:r>
              <a:rPr lang="en-US" sz="1300" dirty="0"/>
              <a:t> </a:t>
            </a:r>
          </a:p>
        </p:txBody>
      </p:sp>
      <p:pic>
        <p:nvPicPr>
          <p:cNvPr id="13" name="Picture 12">
            <a:extLst>
              <a:ext uri="{FF2B5EF4-FFF2-40B4-BE49-F238E27FC236}">
                <a16:creationId xmlns:a16="http://schemas.microsoft.com/office/drawing/2014/main" id="{B3B01098-00A3-2583-6500-3DD07AFE9435}"/>
              </a:ext>
            </a:extLst>
          </p:cNvPr>
          <p:cNvPicPr>
            <a:picLocks noChangeAspect="1"/>
          </p:cNvPicPr>
          <p:nvPr/>
        </p:nvPicPr>
        <p:blipFill>
          <a:blip r:embed="rId9"/>
          <a:stretch>
            <a:fillRect/>
          </a:stretch>
        </p:blipFill>
        <p:spPr>
          <a:xfrm>
            <a:off x="4514248" y="6410887"/>
            <a:ext cx="3048602" cy="3283598"/>
          </a:xfrm>
          <a:prstGeom prst="rect">
            <a:avLst/>
          </a:prstGeom>
        </p:spPr>
      </p:pic>
      <p:sp>
        <p:nvSpPr>
          <p:cNvPr id="15" name="TextBox 14">
            <a:extLst>
              <a:ext uri="{FF2B5EF4-FFF2-40B4-BE49-F238E27FC236}">
                <a16:creationId xmlns:a16="http://schemas.microsoft.com/office/drawing/2014/main" id="{F6E0070E-5735-A4E4-D45E-A61342062D94}"/>
              </a:ext>
            </a:extLst>
          </p:cNvPr>
          <p:cNvSpPr txBox="1"/>
          <p:nvPr/>
        </p:nvSpPr>
        <p:spPr>
          <a:xfrm>
            <a:off x="3510197" y="2668852"/>
            <a:ext cx="3944703" cy="3893374"/>
          </a:xfrm>
          <a:prstGeom prst="rect">
            <a:avLst/>
          </a:prstGeom>
          <a:noFill/>
        </p:spPr>
        <p:txBody>
          <a:bodyPr wrap="square" rtlCol="0">
            <a:spAutoFit/>
          </a:bodyPr>
          <a:lstStyle/>
          <a:p>
            <a:r>
              <a:rPr lang="en-US" sz="1300" dirty="0"/>
              <a:t>This past winter, from January through March, Wentworth Institute of Technology proudly partnered with the Massachusetts Department of Transportation (MassDOT) to deliver the 8th cohort of the MassDOT/Wentworth Construction Management Professional Certificate Program (CMCP). This initiative reflects a shared commitment to advancing the skills and professional development of the Commonwealth’s transportation workforce.</a:t>
            </a:r>
          </a:p>
          <a:p>
            <a:r>
              <a:rPr lang="en-US" sz="1300" dirty="0"/>
              <a:t>A total of 36 participants, including employees from MassDOT’s Highway Division, successfully completed the 7-week program, earning 3.5 Continuing Education Units (CEUs) along with a Wentworth-verified Professional Certificate and digital micro-credential. This cohort represents one of the largest classes to date, underscoring the Commonwealth’s ongoing investment in developing its workforce to enhance the quality and effectiveness of the services and expertise it provides.</a:t>
            </a:r>
          </a:p>
        </p:txBody>
      </p:sp>
    </p:spTree>
    <p:extLst>
      <p:ext uri="{BB962C8B-B14F-4D97-AF65-F5344CB8AC3E}">
        <p14:creationId xmlns:p14="http://schemas.microsoft.com/office/powerpoint/2010/main" val="74138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51D56F50C3D24FBF40D3FD73935EAE" ma:contentTypeVersion="14" ma:contentTypeDescription="Create a new document." ma:contentTypeScope="" ma:versionID="3717b01dc91e61f036918555e42fa5d0">
  <xsd:schema xmlns:xsd="http://www.w3.org/2001/XMLSchema" xmlns:xs="http://www.w3.org/2001/XMLSchema" xmlns:p="http://schemas.microsoft.com/office/2006/metadata/properties" xmlns:ns3="205278ef-f766-41b7-9f46-3286b7aa0d74" xmlns:ns4="72f7519f-5953-4a08-a9d7-6a68a9f375ed" targetNamespace="http://schemas.microsoft.com/office/2006/metadata/properties" ma:root="true" ma:fieldsID="dc9a3e59236aef15c81bfe5f2d07abaa" ns3:_="" ns4:_="">
    <xsd:import namespace="205278ef-f766-41b7-9f46-3286b7aa0d74"/>
    <xsd:import namespace="72f7519f-5953-4a08-a9d7-6a68a9f375e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Location"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278ef-f766-41b7-9f46-3286b7aa0d7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f7519f-5953-4a08-a9d7-6a68a9f375e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5278ef-f766-41b7-9f46-3286b7aa0d74" xsi:nil="true"/>
  </documentManagement>
</p:properties>
</file>

<file path=customXml/itemProps1.xml><?xml version="1.0" encoding="utf-8"?>
<ds:datastoreItem xmlns:ds="http://schemas.openxmlformats.org/officeDocument/2006/customXml" ds:itemID="{7C371833-BCAC-471C-AF94-D94BAA5FD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278ef-f766-41b7-9f46-3286b7aa0d74"/>
    <ds:schemaRef ds:uri="72f7519f-5953-4a08-a9d7-6a68a9f37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B19274-D345-4B2B-AF76-37049FF9C750}">
  <ds:schemaRefs>
    <ds:schemaRef ds:uri="http://schemas.microsoft.com/sharepoint/v3/contenttype/forms"/>
  </ds:schemaRefs>
</ds:datastoreItem>
</file>

<file path=customXml/itemProps3.xml><?xml version="1.0" encoding="utf-8"?>
<ds:datastoreItem xmlns:ds="http://schemas.openxmlformats.org/officeDocument/2006/customXml" ds:itemID="{5E7E6D8D-6C71-47F3-8EEA-2DA7E7962D2E}">
  <ds:schemaRefs>
    <ds:schemaRef ds:uri="http://purl.org/dc/terms/"/>
    <ds:schemaRef ds:uri="205278ef-f766-41b7-9f46-3286b7aa0d74"/>
    <ds:schemaRef ds:uri="72f7519f-5953-4a08-a9d7-6a68a9f375ed"/>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40897</TotalTime>
  <Words>358</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Aldo Villani</dc:creator>
  <cp:lastModifiedBy>Gurcan, Anil S. (DOT)</cp:lastModifiedBy>
  <cp:revision>966</cp:revision>
  <cp:lastPrinted>2025-04-02T18:50:40Z</cp:lastPrinted>
  <dcterms:created xsi:type="dcterms:W3CDTF">2020-10-06T16:11:49Z</dcterms:created>
  <dcterms:modified xsi:type="dcterms:W3CDTF">2025-07-24T17:03:52Z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0x0101009F51D56F50C3D24FBF40D3FD73935EAE</vt:lpwstr>
  </property>
</Properties>
</file>