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1" r:id="rId1"/>
    <p:sldMasterId id="2147483685" r:id="rId2"/>
  </p:sldMasterIdLst>
  <p:notesMasterIdLst>
    <p:notesMasterId r:id="rId52"/>
  </p:notesMasterIdLst>
  <p:handoutMasterIdLst>
    <p:handoutMasterId r:id="rId53"/>
  </p:handoutMasterIdLst>
  <p:sldIdLst>
    <p:sldId id="302" r:id="rId3"/>
    <p:sldId id="271" r:id="rId4"/>
    <p:sldId id="303" r:id="rId5"/>
    <p:sldId id="304" r:id="rId6"/>
    <p:sldId id="260" r:id="rId7"/>
    <p:sldId id="305" r:id="rId8"/>
    <p:sldId id="306" r:id="rId9"/>
    <p:sldId id="307" r:id="rId10"/>
    <p:sldId id="283" r:id="rId11"/>
    <p:sldId id="309" r:id="rId12"/>
    <p:sldId id="310" r:id="rId13"/>
    <p:sldId id="308" r:id="rId14"/>
    <p:sldId id="311" r:id="rId15"/>
    <p:sldId id="313" r:id="rId16"/>
    <p:sldId id="314" r:id="rId17"/>
    <p:sldId id="323" r:id="rId18"/>
    <p:sldId id="345" r:id="rId19"/>
    <p:sldId id="315" r:id="rId20"/>
    <p:sldId id="316" r:id="rId21"/>
    <p:sldId id="317" r:id="rId22"/>
    <p:sldId id="318" r:id="rId23"/>
    <p:sldId id="319" r:id="rId24"/>
    <p:sldId id="321" r:id="rId25"/>
    <p:sldId id="320" r:id="rId26"/>
    <p:sldId id="322" r:id="rId27"/>
    <p:sldId id="312" r:id="rId28"/>
    <p:sldId id="326" r:id="rId29"/>
    <p:sldId id="329" r:id="rId30"/>
    <p:sldId id="280" r:id="rId31"/>
    <p:sldId id="327" r:id="rId32"/>
    <p:sldId id="328" r:id="rId33"/>
    <p:sldId id="274" r:id="rId34"/>
    <p:sldId id="331" r:id="rId35"/>
    <p:sldId id="332" r:id="rId36"/>
    <p:sldId id="333" r:id="rId37"/>
    <p:sldId id="339" r:id="rId38"/>
    <p:sldId id="344" r:id="rId39"/>
    <p:sldId id="334" r:id="rId40"/>
    <p:sldId id="335" r:id="rId41"/>
    <p:sldId id="340" r:id="rId42"/>
    <p:sldId id="341" r:id="rId43"/>
    <p:sldId id="336" r:id="rId44"/>
    <p:sldId id="346" r:id="rId45"/>
    <p:sldId id="342" r:id="rId46"/>
    <p:sldId id="337" r:id="rId47"/>
    <p:sldId id="343" r:id="rId48"/>
    <p:sldId id="338" r:id="rId49"/>
    <p:sldId id="324" r:id="rId50"/>
    <p:sldId id="325" r:id="rId5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6FDA73BD-818C-704A-AC59-0E692FD48234}">
          <p14:sldIdLst>
            <p14:sldId id="302"/>
            <p14:sldId id="271"/>
            <p14:sldId id="303"/>
            <p14:sldId id="304"/>
            <p14:sldId id="260"/>
            <p14:sldId id="305"/>
            <p14:sldId id="306"/>
            <p14:sldId id="307"/>
            <p14:sldId id="283"/>
            <p14:sldId id="309"/>
            <p14:sldId id="310"/>
            <p14:sldId id="308"/>
            <p14:sldId id="311"/>
            <p14:sldId id="313"/>
            <p14:sldId id="314"/>
            <p14:sldId id="323"/>
            <p14:sldId id="345"/>
            <p14:sldId id="315"/>
            <p14:sldId id="316"/>
            <p14:sldId id="317"/>
            <p14:sldId id="318"/>
            <p14:sldId id="319"/>
            <p14:sldId id="321"/>
            <p14:sldId id="320"/>
            <p14:sldId id="322"/>
            <p14:sldId id="312"/>
            <p14:sldId id="326"/>
            <p14:sldId id="329"/>
            <p14:sldId id="280"/>
            <p14:sldId id="327"/>
            <p14:sldId id="328"/>
            <p14:sldId id="274"/>
            <p14:sldId id="331"/>
            <p14:sldId id="332"/>
            <p14:sldId id="333"/>
            <p14:sldId id="339"/>
            <p14:sldId id="344"/>
            <p14:sldId id="334"/>
            <p14:sldId id="335"/>
            <p14:sldId id="340"/>
            <p14:sldId id="341"/>
            <p14:sldId id="336"/>
            <p14:sldId id="346"/>
            <p14:sldId id="342"/>
            <p14:sldId id="337"/>
            <p14:sldId id="343"/>
            <p14:sldId id="338"/>
            <p14:sldId id="324"/>
            <p14:sldId id="32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DCDC"/>
    <a:srgbClr val="4395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37"/>
    <p:restoredTop sz="91433" autoAdjust="0"/>
  </p:normalViewPr>
  <p:slideViewPr>
    <p:cSldViewPr snapToGrid="0" snapToObjects="1">
      <p:cViewPr varScale="1">
        <p:scale>
          <a:sx n="78" d="100"/>
          <a:sy n="78" d="100"/>
        </p:scale>
        <p:origin x="1926" y="84"/>
      </p:cViewPr>
      <p:guideLst>
        <p:guide orient="horz" pos="2160"/>
        <p:guide pos="2880"/>
      </p:guideLst>
    </p:cSldViewPr>
  </p:slideViewPr>
  <p:notesTextViewPr>
    <p:cViewPr>
      <p:scale>
        <a:sx n="1" d="1"/>
        <a:sy n="1" d="1"/>
      </p:scale>
      <p:origin x="0" y="0"/>
    </p:cViewPr>
  </p:notesTextViewPr>
  <p:notesViewPr>
    <p:cSldViewPr snapToGrid="0" snapToObjects="1">
      <p:cViewPr varScale="1">
        <p:scale>
          <a:sx n="99" d="100"/>
          <a:sy n="99" d="100"/>
        </p:scale>
        <p:origin x="-3564"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rier, Daniel (EOTSS)" userId="42906234-86b1-4a45-a043-a0284bd63555" providerId="ADAL" clId="{4B6106CE-B04B-4F83-A2D0-B41FFD1D91D1}"/>
    <pc:docChg chg="modSld">
      <pc:chgData name="Marrier, Daniel (EOTSS)" userId="42906234-86b1-4a45-a043-a0284bd63555" providerId="ADAL" clId="{4B6106CE-B04B-4F83-A2D0-B41FFD1D91D1}" dt="2024-10-02T12:08:14.375" v="1" actId="20577"/>
      <pc:docMkLst>
        <pc:docMk/>
      </pc:docMkLst>
      <pc:sldChg chg="modSp mod">
        <pc:chgData name="Marrier, Daniel (EOTSS)" userId="42906234-86b1-4a45-a043-a0284bd63555" providerId="ADAL" clId="{4B6106CE-B04B-4F83-A2D0-B41FFD1D91D1}" dt="2024-10-02T12:08:14.375" v="1" actId="20577"/>
        <pc:sldMkLst>
          <pc:docMk/>
          <pc:sldMk cId="1859469152" sldId="303"/>
        </pc:sldMkLst>
        <pc:spChg chg="mod">
          <ac:chgData name="Marrier, Daniel (EOTSS)" userId="42906234-86b1-4a45-a043-a0284bd63555" providerId="ADAL" clId="{4B6106CE-B04B-4F83-A2D0-B41FFD1D91D1}" dt="2024-10-02T12:08:14.375" v="1" actId="20577"/>
          <ac:spMkLst>
            <pc:docMk/>
            <pc:sldMk cId="1859469152" sldId="303"/>
            <ac:spMk id="3"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1C56F328-03FA-4F36-9F5C-C584A7E78F66}" type="datetimeFigureOut">
              <a:rPr lang="en-US" smtClean="0"/>
              <a:t>10/22/2024</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A670E5EE-8732-4FE4-8274-E83EFBE2A579}" type="slidenum">
              <a:rPr lang="en-US" smtClean="0"/>
              <a:t>‹#›</a:t>
            </a:fld>
            <a:endParaRPr lang="en-US" dirty="0"/>
          </a:p>
        </p:txBody>
      </p:sp>
    </p:spTree>
    <p:extLst>
      <p:ext uri="{BB962C8B-B14F-4D97-AF65-F5344CB8AC3E}">
        <p14:creationId xmlns:p14="http://schemas.microsoft.com/office/powerpoint/2010/main" val="1333835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8E8FDED-3446-7C46-BC97-051558D473E5}" type="datetimeFigureOut">
              <a:rPr lang="en-US" smtClean="0"/>
              <a:t>10/22/2024</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D145C5A-15E2-5046-A257-D463A8A69DB3}" type="slidenum">
              <a:rPr lang="en-US" smtClean="0"/>
              <a:t>‹#›</a:t>
            </a:fld>
            <a:endParaRPr lang="en-US" dirty="0"/>
          </a:p>
        </p:txBody>
      </p:sp>
    </p:spTree>
    <p:extLst>
      <p:ext uri="{BB962C8B-B14F-4D97-AF65-F5344CB8AC3E}">
        <p14:creationId xmlns:p14="http://schemas.microsoft.com/office/powerpoint/2010/main" val="1295871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say “Parcels”, it intended to represent both the tax map properties and all of their associated CAMA attributes</a:t>
            </a:r>
          </a:p>
        </p:txBody>
      </p:sp>
      <p:sp>
        <p:nvSpPr>
          <p:cNvPr id="4" name="Slide Number Placeholder 3"/>
          <p:cNvSpPr>
            <a:spLocks noGrp="1"/>
          </p:cNvSpPr>
          <p:nvPr>
            <p:ph type="sldNum" sz="quarter" idx="5"/>
          </p:nvPr>
        </p:nvSpPr>
        <p:spPr/>
        <p:txBody>
          <a:bodyPr/>
          <a:lstStyle/>
          <a:p>
            <a:fld id="{AD145C5A-15E2-5046-A257-D463A8A69DB3}" type="slidenum">
              <a:rPr lang="en-US" smtClean="0"/>
              <a:t>3</a:t>
            </a:fld>
            <a:endParaRPr lang="en-US" dirty="0"/>
          </a:p>
        </p:txBody>
      </p:sp>
    </p:spTree>
    <p:extLst>
      <p:ext uri="{BB962C8B-B14F-4D97-AF65-F5344CB8AC3E}">
        <p14:creationId xmlns:p14="http://schemas.microsoft.com/office/powerpoint/2010/main" val="2016995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current master street names are actually feature names and need to be identified and moved to site names table.  </a:t>
            </a:r>
          </a:p>
        </p:txBody>
      </p:sp>
      <p:sp>
        <p:nvSpPr>
          <p:cNvPr id="4" name="Slide Number Placeholder 3"/>
          <p:cNvSpPr>
            <a:spLocks noGrp="1"/>
          </p:cNvSpPr>
          <p:nvPr>
            <p:ph type="sldNum" sz="quarter" idx="5"/>
          </p:nvPr>
        </p:nvSpPr>
        <p:spPr/>
        <p:txBody>
          <a:bodyPr/>
          <a:lstStyle/>
          <a:p>
            <a:fld id="{AD145C5A-15E2-5046-A257-D463A8A69DB3}" type="slidenum">
              <a:rPr lang="en-US" smtClean="0"/>
              <a:t>12</a:t>
            </a:fld>
            <a:endParaRPr lang="en-US" dirty="0"/>
          </a:p>
        </p:txBody>
      </p:sp>
    </p:spTree>
    <p:extLst>
      <p:ext uri="{BB962C8B-B14F-4D97-AF65-F5344CB8AC3E}">
        <p14:creationId xmlns:p14="http://schemas.microsoft.com/office/powerpoint/2010/main" val="3511496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other attributes not shown, including subaddressing.  Segue into ADDRESS_POINT_ID…</a:t>
            </a:r>
          </a:p>
        </p:txBody>
      </p:sp>
      <p:sp>
        <p:nvSpPr>
          <p:cNvPr id="4" name="Slide Number Placeholder 3"/>
          <p:cNvSpPr>
            <a:spLocks noGrp="1"/>
          </p:cNvSpPr>
          <p:nvPr>
            <p:ph type="sldNum" sz="quarter" idx="5"/>
          </p:nvPr>
        </p:nvSpPr>
        <p:spPr/>
        <p:txBody>
          <a:bodyPr/>
          <a:lstStyle/>
          <a:p>
            <a:fld id="{AD145C5A-15E2-5046-A257-D463A8A69DB3}" type="slidenum">
              <a:rPr lang="en-US" smtClean="0"/>
              <a:t>13</a:t>
            </a:fld>
            <a:endParaRPr lang="en-US" dirty="0"/>
          </a:p>
        </p:txBody>
      </p:sp>
    </p:spTree>
    <p:extLst>
      <p:ext uri="{BB962C8B-B14F-4D97-AF65-F5344CB8AC3E}">
        <p14:creationId xmlns:p14="http://schemas.microsoft.com/office/powerpoint/2010/main" val="1434474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fld id="{19C466F4-0E70-4640-B556-7BBCA221510F}" type="slidenum">
              <a:rPr lang="en-US">
                <a:solidFill>
                  <a:prstClr val="black"/>
                </a:solidFill>
                <a:latin typeface="Calibri" panose="020F0502020204030204"/>
              </a:rPr>
              <a:pPr defTabSz="966612"/>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02153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 term holy grail goal is elimination of nearly all multipart points (with a few exceptions), but it requires both a major effort to differentiate primary/secondary structures and unique addresses for every parcel.  Geocoding services can’t use multipart geometry points, so simple point geometry centroids are maintained in unison with their address point counterparts.</a:t>
            </a:r>
          </a:p>
        </p:txBody>
      </p:sp>
      <p:sp>
        <p:nvSpPr>
          <p:cNvPr id="4" name="Slide Number Placeholder 3"/>
          <p:cNvSpPr>
            <a:spLocks noGrp="1"/>
          </p:cNvSpPr>
          <p:nvPr>
            <p:ph type="sldNum" sz="quarter" idx="5"/>
          </p:nvPr>
        </p:nvSpPr>
        <p:spPr/>
        <p:txBody>
          <a:bodyPr/>
          <a:lstStyle/>
          <a:p>
            <a:fld id="{AD145C5A-15E2-5046-A257-D463A8A69DB3}" type="slidenum">
              <a:rPr lang="en-US" smtClean="0"/>
              <a:t>15</a:t>
            </a:fld>
            <a:endParaRPr lang="en-US" dirty="0"/>
          </a:p>
        </p:txBody>
      </p:sp>
    </p:spTree>
    <p:extLst>
      <p:ext uri="{BB962C8B-B14F-4D97-AF65-F5344CB8AC3E}">
        <p14:creationId xmlns:p14="http://schemas.microsoft.com/office/powerpoint/2010/main" val="2099894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Those familiar with LOC_ID construction should understand the address point id generation.  Structure status is going to be a future major effort.  Again, parcels are critical to POINT_TYPE classification because they establish the boundaries and extent to associate the address(es) with the contained building(s).</a:t>
            </a:r>
          </a:p>
        </p:txBody>
      </p:sp>
      <p:sp>
        <p:nvSpPr>
          <p:cNvPr id="4" name="Slide Number Placeholder 3"/>
          <p:cNvSpPr>
            <a:spLocks noGrp="1"/>
          </p:cNvSpPr>
          <p:nvPr>
            <p:ph type="sldNum" sz="quarter" idx="5"/>
          </p:nvPr>
        </p:nvSpPr>
        <p:spPr/>
        <p:txBody>
          <a:bodyPr/>
          <a:lstStyle/>
          <a:p>
            <a:fld id="{AD145C5A-15E2-5046-A257-D463A8A69DB3}" type="slidenum">
              <a:rPr lang="en-US" smtClean="0"/>
              <a:t>16</a:t>
            </a:fld>
            <a:endParaRPr lang="en-US" dirty="0"/>
          </a:p>
        </p:txBody>
      </p:sp>
    </p:spTree>
    <p:extLst>
      <p:ext uri="{BB962C8B-B14F-4D97-AF65-F5344CB8AC3E}">
        <p14:creationId xmlns:p14="http://schemas.microsoft.com/office/powerpoint/2010/main" val="3204727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145C5A-15E2-5046-A257-D463A8A69DB3}" type="slidenum">
              <a:rPr lang="en-US" smtClean="0"/>
              <a:t>17</a:t>
            </a:fld>
            <a:endParaRPr lang="en-US" dirty="0"/>
          </a:p>
        </p:txBody>
      </p:sp>
    </p:spTree>
    <p:extLst>
      <p:ext uri="{BB962C8B-B14F-4D97-AF65-F5344CB8AC3E}">
        <p14:creationId xmlns:p14="http://schemas.microsoft.com/office/powerpoint/2010/main" val="1323677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PC Points serve as a placeholder for a future address if none has been assigned yet.  If a PC point co-exists with any structure-derived address point that is not a planned ABC, it can potentially indicate questionable parcel boundary linework, or a structure built on the wrong property, or missing assessing information about Year Built or a building valuation.  Requiring address points for every parcel, even those without assigned addresses, facilitates QA routines where it is relatively easy to identify parcels with no points in them or the logical co-existence checks that might indicate a problem.</a:t>
            </a:r>
          </a:p>
        </p:txBody>
      </p:sp>
      <p:sp>
        <p:nvSpPr>
          <p:cNvPr id="4" name="Slide Number Placeholder 3"/>
          <p:cNvSpPr>
            <a:spLocks noGrp="1"/>
          </p:cNvSpPr>
          <p:nvPr>
            <p:ph type="sldNum" sz="quarter" idx="5"/>
          </p:nvPr>
        </p:nvSpPr>
        <p:spPr/>
        <p:txBody>
          <a:bodyPr/>
          <a:lstStyle/>
          <a:p>
            <a:fld id="{AD145C5A-15E2-5046-A257-D463A8A69DB3}" type="slidenum">
              <a:rPr lang="en-US" smtClean="0"/>
              <a:t>18</a:t>
            </a:fld>
            <a:endParaRPr lang="en-US" dirty="0"/>
          </a:p>
        </p:txBody>
      </p:sp>
    </p:spTree>
    <p:extLst>
      <p:ext uri="{BB962C8B-B14F-4D97-AF65-F5344CB8AC3E}">
        <p14:creationId xmlns:p14="http://schemas.microsoft.com/office/powerpoint/2010/main" val="2509197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Co-existence can include a 109 property or multiple unattached condos or a large campus.  Primary structures without an assigned address are a public safety concern.  Optional address linkage for secondary structures includes a residential garage turned into an at-home business or a detached IN-LAW apt.</a:t>
            </a:r>
          </a:p>
        </p:txBody>
      </p:sp>
      <p:sp>
        <p:nvSpPr>
          <p:cNvPr id="4" name="Slide Number Placeholder 3"/>
          <p:cNvSpPr>
            <a:spLocks noGrp="1"/>
          </p:cNvSpPr>
          <p:nvPr>
            <p:ph type="sldNum" sz="quarter" idx="5"/>
          </p:nvPr>
        </p:nvSpPr>
        <p:spPr/>
        <p:txBody>
          <a:bodyPr/>
          <a:lstStyle/>
          <a:p>
            <a:fld id="{AD145C5A-15E2-5046-A257-D463A8A69DB3}" type="slidenum">
              <a:rPr lang="en-US" smtClean="0"/>
              <a:t>19</a:t>
            </a:fld>
            <a:endParaRPr lang="en-US" dirty="0"/>
          </a:p>
        </p:txBody>
      </p:sp>
    </p:spTree>
    <p:extLst>
      <p:ext uri="{BB962C8B-B14F-4D97-AF65-F5344CB8AC3E}">
        <p14:creationId xmlns:p14="http://schemas.microsoft.com/office/powerpoint/2010/main" val="17497202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FDC.  When MassGIS is notified of planned development (typically via Notify 911), ABC points are created and linked to the anticipated address.  They front run the expected public safety need, proactively preparing for it.  They can also be added if a structure is visible on aerial photo but not yet captured as a structure polygon.  Also, during structure review, parcels are helpful with the YEAR_BUILT attribute, or where BLDG_VAL &gt; 0 and no structure polygons found yet.</a:t>
            </a:r>
          </a:p>
        </p:txBody>
      </p:sp>
      <p:sp>
        <p:nvSpPr>
          <p:cNvPr id="4" name="Slide Number Placeholder 3"/>
          <p:cNvSpPr>
            <a:spLocks noGrp="1"/>
          </p:cNvSpPr>
          <p:nvPr>
            <p:ph type="sldNum" sz="quarter" idx="5"/>
          </p:nvPr>
        </p:nvSpPr>
        <p:spPr/>
        <p:txBody>
          <a:bodyPr/>
          <a:lstStyle/>
          <a:p>
            <a:fld id="{AD145C5A-15E2-5046-A257-D463A8A69DB3}" type="slidenum">
              <a:rPr lang="en-US" smtClean="0"/>
              <a:t>20</a:t>
            </a:fld>
            <a:endParaRPr lang="en-US" dirty="0"/>
          </a:p>
        </p:txBody>
      </p:sp>
    </p:spTree>
    <p:extLst>
      <p:ext uri="{BB962C8B-B14F-4D97-AF65-F5344CB8AC3E}">
        <p14:creationId xmlns:p14="http://schemas.microsoft.com/office/powerpoint/2010/main" val="17277658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Multipart geometry (as explained earlier).  Structure-area weighted centroids.  Public safety consideration… at least get to right cluster of structures.  Very often represents houses + garages/sheds, but can also be things like a campus or a multi-building commercial center.  Prefer to have local authorities make the distinction between primary/secondary buildings.  (and that distinction is building usage consistent with the primary property use as indicated by the use code) </a:t>
            </a:r>
          </a:p>
        </p:txBody>
      </p:sp>
      <p:sp>
        <p:nvSpPr>
          <p:cNvPr id="4" name="Slide Number Placeholder 3"/>
          <p:cNvSpPr>
            <a:spLocks noGrp="1"/>
          </p:cNvSpPr>
          <p:nvPr>
            <p:ph type="sldNum" sz="quarter" idx="5"/>
          </p:nvPr>
        </p:nvSpPr>
        <p:spPr/>
        <p:txBody>
          <a:bodyPr/>
          <a:lstStyle/>
          <a:p>
            <a:fld id="{AD145C5A-15E2-5046-A257-D463A8A69DB3}" type="slidenum">
              <a:rPr lang="en-US" smtClean="0"/>
              <a:t>21</a:t>
            </a:fld>
            <a:endParaRPr lang="en-US" dirty="0"/>
          </a:p>
        </p:txBody>
      </p:sp>
    </p:spTree>
    <p:extLst>
      <p:ext uri="{BB962C8B-B14F-4D97-AF65-F5344CB8AC3E}">
        <p14:creationId xmlns:p14="http://schemas.microsoft.com/office/powerpoint/2010/main" val="1555785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1971, 1985, 1999</a:t>
            </a:r>
          </a:p>
        </p:txBody>
      </p:sp>
      <p:sp>
        <p:nvSpPr>
          <p:cNvPr id="4" name="Slide Number Placeholder 3"/>
          <p:cNvSpPr>
            <a:spLocks noGrp="1"/>
          </p:cNvSpPr>
          <p:nvPr>
            <p:ph type="sldNum" sz="quarter" idx="5"/>
          </p:nvPr>
        </p:nvSpPr>
        <p:spPr/>
        <p:txBody>
          <a:bodyPr/>
          <a:lstStyle/>
          <a:p>
            <a:fld id="{AD145C5A-15E2-5046-A257-D463A8A69DB3}" type="slidenum">
              <a:rPr lang="en-US" smtClean="0"/>
              <a:t>4</a:t>
            </a:fld>
            <a:endParaRPr lang="en-US" dirty="0"/>
          </a:p>
        </p:txBody>
      </p:sp>
    </p:spTree>
    <p:extLst>
      <p:ext uri="{BB962C8B-B14F-4D97-AF65-F5344CB8AC3E}">
        <p14:creationId xmlns:p14="http://schemas.microsoft.com/office/powerpoint/2010/main" val="3832823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 BMPC is “630 Shore Road”… all individual buildings link to address records that include a specific UNIT value.  BMPCs allow the parent address of the parcel to be associated with a unique point location, otherwise it would either remain unlinked or linked to a specific structure inappropriately.  Continues to show high regard for addresses assigned to parcels even if not in use by anybody else for other purposes like mailing or 911.</a:t>
            </a:r>
          </a:p>
        </p:txBody>
      </p:sp>
      <p:sp>
        <p:nvSpPr>
          <p:cNvPr id="4" name="Slide Number Placeholder 3"/>
          <p:cNvSpPr>
            <a:spLocks noGrp="1"/>
          </p:cNvSpPr>
          <p:nvPr>
            <p:ph type="sldNum" sz="quarter" idx="5"/>
          </p:nvPr>
        </p:nvSpPr>
        <p:spPr/>
        <p:txBody>
          <a:bodyPr/>
          <a:lstStyle/>
          <a:p>
            <a:fld id="{AD145C5A-15E2-5046-A257-D463A8A69DB3}" type="slidenum">
              <a:rPr lang="en-US" smtClean="0"/>
              <a:t>22</a:t>
            </a:fld>
            <a:endParaRPr lang="en-US" dirty="0"/>
          </a:p>
        </p:txBody>
      </p:sp>
    </p:spTree>
    <p:extLst>
      <p:ext uri="{BB962C8B-B14F-4D97-AF65-F5344CB8AC3E}">
        <p14:creationId xmlns:p14="http://schemas.microsoft.com/office/powerpoint/2010/main" val="1195362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address is 13 Finn Street for all 3 parcels.  Each is a 101 with a different owner.  But owner addresses are 13, 13 ½, and 13A.</a:t>
            </a:r>
          </a:p>
          <a:p>
            <a:r>
              <a:rPr lang="en-US" dirty="0"/>
              <a:t>Cluster of buildings at 42 Tilda Hill Road.  But the 0 Tilda Hill Road parcel has same owner as the 52 Tilda Hill road property, so possible encroachment.</a:t>
            </a:r>
          </a:p>
          <a:p>
            <a:r>
              <a:rPr lang="en-US" dirty="0"/>
              <a:t>83 West St and 85 West St look distinctly different, but looking at older vintage parcels shows the split that took place.</a:t>
            </a:r>
          </a:p>
          <a:p>
            <a:endParaRPr lang="en-US" dirty="0"/>
          </a:p>
        </p:txBody>
      </p:sp>
      <p:sp>
        <p:nvSpPr>
          <p:cNvPr id="4" name="Slide Number Placeholder 3"/>
          <p:cNvSpPr>
            <a:spLocks noGrp="1"/>
          </p:cNvSpPr>
          <p:nvPr>
            <p:ph type="sldNum" sz="quarter" idx="5"/>
          </p:nvPr>
        </p:nvSpPr>
        <p:spPr/>
        <p:txBody>
          <a:bodyPr/>
          <a:lstStyle/>
          <a:p>
            <a:fld id="{AD145C5A-15E2-5046-A257-D463A8A69DB3}" type="slidenum">
              <a:rPr lang="en-US" smtClean="0"/>
              <a:t>23</a:t>
            </a:fld>
            <a:endParaRPr lang="en-US" dirty="0"/>
          </a:p>
        </p:txBody>
      </p:sp>
    </p:spTree>
    <p:extLst>
      <p:ext uri="{BB962C8B-B14F-4D97-AF65-F5344CB8AC3E}">
        <p14:creationId xmlns:p14="http://schemas.microsoft.com/office/powerpoint/2010/main" val="864757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Gillette Stadium parking lot </a:t>
            </a:r>
            <a:r>
              <a:rPr lang="en-US" dirty="0" err="1"/>
              <a:t>lightpoles</a:t>
            </a:r>
            <a:r>
              <a:rPr lang="en-US" dirty="0"/>
              <a:t>.  Pump houses generally &lt; 150 sq. ft. so don’t get a structure polygon.  But database rules check to make sure every structure-based point has an associated structure polygon.  NBSCs create the allowable exception.</a:t>
            </a:r>
          </a:p>
        </p:txBody>
      </p:sp>
      <p:sp>
        <p:nvSpPr>
          <p:cNvPr id="4" name="Slide Number Placeholder 3"/>
          <p:cNvSpPr>
            <a:spLocks noGrp="1"/>
          </p:cNvSpPr>
          <p:nvPr>
            <p:ph type="sldNum" sz="quarter" idx="5"/>
          </p:nvPr>
        </p:nvSpPr>
        <p:spPr/>
        <p:txBody>
          <a:bodyPr/>
          <a:lstStyle/>
          <a:p>
            <a:fld id="{AD145C5A-15E2-5046-A257-D463A8A69DB3}" type="slidenum">
              <a:rPr lang="en-US" smtClean="0"/>
              <a:t>24</a:t>
            </a:fld>
            <a:endParaRPr lang="en-US" dirty="0"/>
          </a:p>
        </p:txBody>
      </p:sp>
    </p:spTree>
    <p:extLst>
      <p:ext uri="{BB962C8B-B14F-4D97-AF65-F5344CB8AC3E}">
        <p14:creationId xmlns:p14="http://schemas.microsoft.com/office/powerpoint/2010/main" val="2306056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image = campground.  Less common example is a named recreational field part of a larger school property.  Second image… single-family residential property, owner self-identifies as 1 Carole Way and even named his private ROW as such.  We have to consider both the legitimacy of the deeded address recorded by the assessor and the public safety concerns if a call originates from someone at “1 Carole Way”.  This is the unideal compromise solution if the addressing authority can’t or won’t enforce a single address.  Follows a philosophy that by default, an address assigned to a property represents the property and any primary buildings on it jointly unless a specific different address is assigned and approved by the addressing authority.  This scenario is considered “passive acceptance”.</a:t>
            </a:r>
          </a:p>
        </p:txBody>
      </p:sp>
      <p:sp>
        <p:nvSpPr>
          <p:cNvPr id="4" name="Slide Number Placeholder 3"/>
          <p:cNvSpPr>
            <a:spLocks noGrp="1"/>
          </p:cNvSpPr>
          <p:nvPr>
            <p:ph type="sldNum" sz="quarter" idx="5"/>
          </p:nvPr>
        </p:nvSpPr>
        <p:spPr/>
        <p:txBody>
          <a:bodyPr/>
          <a:lstStyle/>
          <a:p>
            <a:fld id="{AD145C5A-15E2-5046-A257-D463A8A69DB3}" type="slidenum">
              <a:rPr lang="en-US" smtClean="0"/>
              <a:t>25</a:t>
            </a:fld>
            <a:endParaRPr lang="en-US" dirty="0"/>
          </a:p>
        </p:txBody>
      </p:sp>
    </p:spTree>
    <p:extLst>
      <p:ext uri="{BB962C8B-B14F-4D97-AF65-F5344CB8AC3E}">
        <p14:creationId xmlns:p14="http://schemas.microsoft.com/office/powerpoint/2010/main" val="3298046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BEP and BIP not really in widespread use yet.  Logical consistency checks include structure-based points only exist inside structure polygons, PC points don’t co-exist with structures, NBSC have some kind of value in “NON_BUILDING_STRUCTURE_NAME” or “OTHER_LOCATION” in associated master addresses.  Some analytic queries are “How many buildings are currently planned to be built in each town and where?”, “Without having to do a spatial query, </a:t>
            </a:r>
            <a:r>
              <a:rPr lang="en-US" sz="1800" dirty="0">
                <a:effectLst/>
                <a:latin typeface="Aptos"/>
                <a:ea typeface="Aptos"/>
                <a:cs typeface="Times New Roman" panose="02020603050405020304" pitchFamily="18" charset="0"/>
              </a:rPr>
              <a:t>how many parcels have more than x number of structures greater than 500 sq. ft.?</a:t>
            </a:r>
            <a:r>
              <a:rPr lang="en-US" dirty="0"/>
              <a:t>“, Where is there possible encroaching development into adjacent parcels?”  In the weekly 911 product that MassGIS produces, certain types of points are suppressed because they are not relevant for first response. (PC points that don’t link a non-zero numbered address and BMPC points).  And points specific to 911 concerns, like NBSC and NBAC, can be suppressed for other non-911 entities for things like generating mailing lists.</a:t>
            </a:r>
          </a:p>
        </p:txBody>
      </p:sp>
      <p:sp>
        <p:nvSpPr>
          <p:cNvPr id="4" name="Slide Number Placeholder 3"/>
          <p:cNvSpPr>
            <a:spLocks noGrp="1"/>
          </p:cNvSpPr>
          <p:nvPr>
            <p:ph type="sldNum" sz="quarter" idx="5"/>
          </p:nvPr>
        </p:nvSpPr>
        <p:spPr/>
        <p:txBody>
          <a:bodyPr/>
          <a:lstStyle/>
          <a:p>
            <a:fld id="{AD145C5A-15E2-5046-A257-D463A8A69DB3}" type="slidenum">
              <a:rPr lang="en-US" smtClean="0"/>
              <a:t>26</a:t>
            </a:fld>
            <a:endParaRPr lang="en-US" dirty="0"/>
          </a:p>
        </p:txBody>
      </p:sp>
    </p:spTree>
    <p:extLst>
      <p:ext uri="{BB962C8B-B14F-4D97-AF65-F5344CB8AC3E}">
        <p14:creationId xmlns:p14="http://schemas.microsoft.com/office/powerpoint/2010/main" val="1047065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dominant use of MAD is for 911, it was designed to be used for many purposes, some of which may include mailing addresses.  USPS does not maintain an official zip code map.</a:t>
            </a:r>
          </a:p>
        </p:txBody>
      </p:sp>
      <p:sp>
        <p:nvSpPr>
          <p:cNvPr id="4" name="Slide Number Placeholder 3"/>
          <p:cNvSpPr>
            <a:spLocks noGrp="1"/>
          </p:cNvSpPr>
          <p:nvPr>
            <p:ph type="sldNum" sz="quarter" idx="5"/>
          </p:nvPr>
        </p:nvSpPr>
        <p:spPr/>
        <p:txBody>
          <a:bodyPr/>
          <a:lstStyle/>
          <a:p>
            <a:fld id="{AD145C5A-15E2-5046-A257-D463A8A69DB3}" type="slidenum">
              <a:rPr lang="en-US" smtClean="0"/>
              <a:t>27</a:t>
            </a:fld>
            <a:endParaRPr lang="en-US" dirty="0"/>
          </a:p>
        </p:txBody>
      </p:sp>
    </p:spTree>
    <p:extLst>
      <p:ext uri="{BB962C8B-B14F-4D97-AF65-F5344CB8AC3E}">
        <p14:creationId xmlns:p14="http://schemas.microsoft.com/office/powerpoint/2010/main" val="1614692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Secondary bonus is improving the USPS ZIP+4 product by identifying errors or obsolete entries.  </a:t>
            </a:r>
            <a:r>
              <a:rPr lang="en-US" dirty="0" err="1"/>
              <a:t>MassGIS</a:t>
            </a:r>
            <a:r>
              <a:rPr lang="en-US" dirty="0"/>
              <a:t> has an open dialogue with the address management systems manager for MA/RI District.</a:t>
            </a:r>
          </a:p>
        </p:txBody>
      </p:sp>
      <p:sp>
        <p:nvSpPr>
          <p:cNvPr id="4" name="Slide Number Placeholder 3"/>
          <p:cNvSpPr>
            <a:spLocks noGrp="1"/>
          </p:cNvSpPr>
          <p:nvPr>
            <p:ph type="sldNum" sz="quarter" idx="5"/>
          </p:nvPr>
        </p:nvSpPr>
        <p:spPr/>
        <p:txBody>
          <a:bodyPr/>
          <a:lstStyle/>
          <a:p>
            <a:fld id="{AD145C5A-15E2-5046-A257-D463A8A69DB3}" type="slidenum">
              <a:rPr lang="en-US" smtClean="0"/>
              <a:t>28</a:t>
            </a:fld>
            <a:endParaRPr lang="en-US" dirty="0"/>
          </a:p>
        </p:txBody>
      </p:sp>
    </p:spTree>
    <p:extLst>
      <p:ext uri="{BB962C8B-B14F-4D97-AF65-F5344CB8AC3E}">
        <p14:creationId xmlns:p14="http://schemas.microsoft.com/office/powerpoint/2010/main" val="798379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Been working on this since February 2024.  The whole process currently uses over 8000 lines of code and runs for over 7 hours and still very much a work in progress.</a:t>
            </a:r>
          </a:p>
        </p:txBody>
      </p:sp>
      <p:sp>
        <p:nvSpPr>
          <p:cNvPr id="4" name="Slide Number Placeholder 3"/>
          <p:cNvSpPr>
            <a:spLocks noGrp="1"/>
          </p:cNvSpPr>
          <p:nvPr>
            <p:ph type="sldNum" sz="quarter" idx="5"/>
          </p:nvPr>
        </p:nvSpPr>
        <p:spPr/>
        <p:txBody>
          <a:bodyPr/>
          <a:lstStyle/>
          <a:p>
            <a:fld id="{AD145C5A-15E2-5046-A257-D463A8A69DB3}" type="slidenum">
              <a:rPr lang="en-US" smtClean="0"/>
              <a:t>29</a:t>
            </a:fld>
            <a:endParaRPr lang="en-US" dirty="0"/>
          </a:p>
        </p:txBody>
      </p:sp>
    </p:spTree>
    <p:extLst>
      <p:ext uri="{BB962C8B-B14F-4D97-AF65-F5344CB8AC3E}">
        <p14:creationId xmlns:p14="http://schemas.microsoft.com/office/powerpoint/2010/main" val="3132410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showing some subaddressing fields like building name and units. Over 960,000 ZIP+4 records in Massachusetts as of August 2024, representing 677 unique zip codes.  (about 510K are ranges, 450K are single street numbers) Almost 1100 more records between March and August 2024.   This stage heavily uses street name variants and the master street name table in the MAD.  About 5K street names could not be matched and </a:t>
            </a:r>
            <a:r>
              <a:rPr lang="en-US" dirty="0" err="1"/>
              <a:t>MassGIS</a:t>
            </a:r>
            <a:r>
              <a:rPr lang="en-US" dirty="0"/>
              <a:t> is currently researching them all.  20 different matching codes assigned in current process using hierarchical process of confidence level in the match type.  ALT_COMMUNITY_NAME comes into play when the address exists in a neighboring community.</a:t>
            </a:r>
          </a:p>
        </p:txBody>
      </p:sp>
      <p:sp>
        <p:nvSpPr>
          <p:cNvPr id="4" name="Slide Number Placeholder 3"/>
          <p:cNvSpPr>
            <a:spLocks noGrp="1"/>
          </p:cNvSpPr>
          <p:nvPr>
            <p:ph type="sldNum" sz="quarter" idx="5"/>
          </p:nvPr>
        </p:nvSpPr>
        <p:spPr/>
        <p:txBody>
          <a:bodyPr/>
          <a:lstStyle/>
          <a:p>
            <a:fld id="{AD145C5A-15E2-5046-A257-D463A8A69DB3}" type="slidenum">
              <a:rPr lang="en-US" smtClean="0"/>
              <a:t>30</a:t>
            </a:fld>
            <a:endParaRPr lang="en-US" dirty="0"/>
          </a:p>
        </p:txBody>
      </p:sp>
    </p:spTree>
    <p:extLst>
      <p:ext uri="{BB962C8B-B14F-4D97-AF65-F5344CB8AC3E}">
        <p14:creationId xmlns:p14="http://schemas.microsoft.com/office/powerpoint/2010/main" val="32969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takeaway:  when the owner of a property also receives mail there, the OWNER information in assessor data is extremely helpful to confirm the USPS data.</a:t>
            </a:r>
          </a:p>
        </p:txBody>
      </p:sp>
      <p:sp>
        <p:nvSpPr>
          <p:cNvPr id="4" name="Slide Number Placeholder 3"/>
          <p:cNvSpPr>
            <a:spLocks noGrp="1"/>
          </p:cNvSpPr>
          <p:nvPr>
            <p:ph type="sldNum" sz="quarter" idx="5"/>
          </p:nvPr>
        </p:nvSpPr>
        <p:spPr/>
        <p:txBody>
          <a:bodyPr/>
          <a:lstStyle/>
          <a:p>
            <a:fld id="{AD145C5A-15E2-5046-A257-D463A8A69DB3}" type="slidenum">
              <a:rPr lang="en-US" smtClean="0"/>
              <a:t>31</a:t>
            </a:fld>
            <a:endParaRPr lang="en-US" dirty="0"/>
          </a:p>
        </p:txBody>
      </p:sp>
    </p:spTree>
    <p:extLst>
      <p:ext uri="{BB962C8B-B14F-4D97-AF65-F5344CB8AC3E}">
        <p14:creationId xmlns:p14="http://schemas.microsoft.com/office/powerpoint/2010/main" val="557814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20-year old screenshot of pilot, done in ArcMap 8.  These were the parcels developed for the buildout project (nominally level 2, but sometimes a mixed bag)  Difference between “land cover” and “land use”.</a:t>
            </a:r>
          </a:p>
        </p:txBody>
      </p:sp>
      <p:sp>
        <p:nvSpPr>
          <p:cNvPr id="4" name="Slide Number Placeholder 3"/>
          <p:cNvSpPr>
            <a:spLocks noGrp="1"/>
          </p:cNvSpPr>
          <p:nvPr>
            <p:ph type="sldNum" sz="quarter" idx="5"/>
          </p:nvPr>
        </p:nvSpPr>
        <p:spPr/>
        <p:txBody>
          <a:bodyPr/>
          <a:lstStyle/>
          <a:p>
            <a:fld id="{AD145C5A-15E2-5046-A257-D463A8A69DB3}" type="slidenum">
              <a:rPr lang="en-US" smtClean="0"/>
              <a:t>5</a:t>
            </a:fld>
            <a:endParaRPr lang="en-US" dirty="0"/>
          </a:p>
        </p:txBody>
      </p:sp>
    </p:spTree>
    <p:extLst>
      <p:ext uri="{BB962C8B-B14F-4D97-AF65-F5344CB8AC3E}">
        <p14:creationId xmlns:p14="http://schemas.microsoft.com/office/powerpoint/2010/main" val="2264766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ZIP+4 match, also substitute in a USPS building name to MAD building name and a MAD UNIT to USPS address number match.</a:t>
            </a:r>
            <a:br>
              <a:rPr lang="en-US" dirty="0"/>
            </a:br>
            <a:r>
              <a:rPr lang="en-US" dirty="0"/>
              <a:t>Parcel matching much more involved.  </a:t>
            </a:r>
          </a:p>
        </p:txBody>
      </p:sp>
      <p:sp>
        <p:nvSpPr>
          <p:cNvPr id="4" name="Slide Number Placeholder 3"/>
          <p:cNvSpPr>
            <a:spLocks noGrp="1"/>
          </p:cNvSpPr>
          <p:nvPr>
            <p:ph type="sldNum" sz="quarter" idx="5"/>
          </p:nvPr>
        </p:nvSpPr>
        <p:spPr/>
        <p:txBody>
          <a:bodyPr/>
          <a:lstStyle/>
          <a:p>
            <a:fld id="{AD145C5A-15E2-5046-A257-D463A8A69DB3}" type="slidenum">
              <a:rPr lang="en-US" smtClean="0"/>
              <a:t>32</a:t>
            </a:fld>
            <a:endParaRPr lang="en-US" dirty="0"/>
          </a:p>
        </p:txBody>
      </p:sp>
    </p:spTree>
    <p:extLst>
      <p:ext uri="{BB962C8B-B14F-4D97-AF65-F5344CB8AC3E}">
        <p14:creationId xmlns:p14="http://schemas.microsoft.com/office/powerpoint/2010/main" val="2667761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Where there are disagreements between USPS-assigned ZIP codes and Parcel-assigned ZIP codes, logical checks are applied to decide on one.</a:t>
            </a:r>
          </a:p>
          <a:p>
            <a:r>
              <a:rPr lang="en-US" dirty="0"/>
              <a:t>These categories directly affect the logic applied during zip code disagreements.</a:t>
            </a:r>
          </a:p>
        </p:txBody>
      </p:sp>
      <p:sp>
        <p:nvSpPr>
          <p:cNvPr id="4" name="Slide Number Placeholder 3"/>
          <p:cNvSpPr>
            <a:spLocks noGrp="1"/>
          </p:cNvSpPr>
          <p:nvPr>
            <p:ph type="sldNum" sz="quarter" idx="5"/>
          </p:nvPr>
        </p:nvSpPr>
        <p:spPr/>
        <p:txBody>
          <a:bodyPr/>
          <a:lstStyle/>
          <a:p>
            <a:fld id="{AD145C5A-15E2-5046-A257-D463A8A69DB3}" type="slidenum">
              <a:rPr lang="en-US" smtClean="0"/>
              <a:t>33</a:t>
            </a:fld>
            <a:endParaRPr lang="en-US" dirty="0"/>
          </a:p>
        </p:txBody>
      </p:sp>
    </p:spTree>
    <p:extLst>
      <p:ext uri="{BB962C8B-B14F-4D97-AF65-F5344CB8AC3E}">
        <p14:creationId xmlns:p14="http://schemas.microsoft.com/office/powerpoint/2010/main" val="26325509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 Variants is used when the address point’s LOC_ID is ‘MULTIPLE’, or address point ID in master address is “MULTI_*”  </a:t>
            </a:r>
            <a:br>
              <a:rPr lang="en-US" dirty="0"/>
            </a:br>
            <a:r>
              <a:rPr lang="en-US" dirty="0"/>
              <a:t>*Note:  There are closer to 2.2 million parcel polygons, but when joining address records to them, the joined product has over 2.55 million to account for the properties with multiple ownership records (like condos)</a:t>
            </a:r>
          </a:p>
        </p:txBody>
      </p:sp>
      <p:sp>
        <p:nvSpPr>
          <p:cNvPr id="4" name="Slide Number Placeholder 3"/>
          <p:cNvSpPr>
            <a:spLocks noGrp="1"/>
          </p:cNvSpPr>
          <p:nvPr>
            <p:ph type="sldNum" sz="quarter" idx="5"/>
          </p:nvPr>
        </p:nvSpPr>
        <p:spPr/>
        <p:txBody>
          <a:bodyPr/>
          <a:lstStyle/>
          <a:p>
            <a:fld id="{AD145C5A-15E2-5046-A257-D463A8A69DB3}" type="slidenum">
              <a:rPr lang="en-US" smtClean="0"/>
              <a:t>34</a:t>
            </a:fld>
            <a:endParaRPr lang="en-US" dirty="0"/>
          </a:p>
        </p:txBody>
      </p:sp>
    </p:spTree>
    <p:extLst>
      <p:ext uri="{BB962C8B-B14F-4D97-AF65-F5344CB8AC3E}">
        <p14:creationId xmlns:p14="http://schemas.microsoft.com/office/powerpoint/2010/main" val="4153399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various matching codes through the ZIP code processing are evidence that working to create matches remains complicated and nuanced.  And the ZIP Code map is only as good as the underlying data, so errors by USPS or in the parcels or incorrect assumptions in the matching heuristics can potentially propagate through into the final product.</a:t>
            </a:r>
          </a:p>
        </p:txBody>
      </p:sp>
      <p:sp>
        <p:nvSpPr>
          <p:cNvPr id="4" name="Slide Number Placeholder 3"/>
          <p:cNvSpPr>
            <a:spLocks noGrp="1"/>
          </p:cNvSpPr>
          <p:nvPr>
            <p:ph type="sldNum" sz="quarter" idx="5"/>
          </p:nvPr>
        </p:nvSpPr>
        <p:spPr/>
        <p:txBody>
          <a:bodyPr/>
          <a:lstStyle/>
          <a:p>
            <a:fld id="{AD145C5A-15E2-5046-A257-D463A8A69DB3}" type="slidenum">
              <a:rPr lang="en-US" smtClean="0"/>
              <a:t>35</a:t>
            </a:fld>
            <a:endParaRPr lang="en-US" dirty="0"/>
          </a:p>
        </p:txBody>
      </p:sp>
    </p:spTree>
    <p:extLst>
      <p:ext uri="{BB962C8B-B14F-4D97-AF65-F5344CB8AC3E}">
        <p14:creationId xmlns:p14="http://schemas.microsoft.com/office/powerpoint/2010/main" val="11057704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property is mixed use on a corner lot.  Restaurant/bar on the first floor and apartments on the upper floors.  Separate entrances on different streets.  This project is still very much in draft mode and undergoing internal review for accuracy and processing efficiency.</a:t>
            </a:r>
          </a:p>
        </p:txBody>
      </p:sp>
      <p:sp>
        <p:nvSpPr>
          <p:cNvPr id="4" name="Slide Number Placeholder 3"/>
          <p:cNvSpPr>
            <a:spLocks noGrp="1"/>
          </p:cNvSpPr>
          <p:nvPr>
            <p:ph type="sldNum" sz="quarter" idx="5"/>
          </p:nvPr>
        </p:nvSpPr>
        <p:spPr/>
        <p:txBody>
          <a:bodyPr/>
          <a:lstStyle/>
          <a:p>
            <a:fld id="{AD145C5A-15E2-5046-A257-D463A8A69DB3}" type="slidenum">
              <a:rPr lang="en-US" smtClean="0"/>
              <a:t>36</a:t>
            </a:fld>
            <a:endParaRPr lang="en-US" dirty="0"/>
          </a:p>
        </p:txBody>
      </p:sp>
    </p:spTree>
    <p:extLst>
      <p:ext uri="{BB962C8B-B14F-4D97-AF65-F5344CB8AC3E}">
        <p14:creationId xmlns:p14="http://schemas.microsoft.com/office/powerpoint/2010/main" val="1275046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ZIP assignment also follows the same paradigm for properties that get their mail at P.O. Boxes instead of on </a:t>
            </a:r>
            <a:r>
              <a:rPr lang="en-US" dirty="0" err="1"/>
              <a:t>premesis</a:t>
            </a:r>
            <a:r>
              <a:rPr lang="en-US" dirty="0"/>
              <a:t> (usually rural)  USPS ZIP+4 has range 2-12 Elm Street, and 2, 4, 8, 10 are developed but 6 is not.  6 will still match to that zip code during USPS -&gt; MAD matching even though the USPS will not acknowledge it as a deliverable location.  The scenario of common ownership between adjacent parcels typically has one parcel with the “primary” structure and other potentially containing “secondary” structures, and sometimes the structures will overlap into both parcels.</a:t>
            </a:r>
          </a:p>
        </p:txBody>
      </p:sp>
      <p:sp>
        <p:nvSpPr>
          <p:cNvPr id="4" name="Slide Number Placeholder 3"/>
          <p:cNvSpPr>
            <a:spLocks noGrp="1"/>
          </p:cNvSpPr>
          <p:nvPr>
            <p:ph type="sldNum" sz="quarter" idx="5"/>
          </p:nvPr>
        </p:nvSpPr>
        <p:spPr/>
        <p:txBody>
          <a:bodyPr/>
          <a:lstStyle/>
          <a:p>
            <a:fld id="{AD145C5A-15E2-5046-A257-D463A8A69DB3}" type="slidenum">
              <a:rPr lang="en-US" smtClean="0"/>
              <a:t>37</a:t>
            </a:fld>
            <a:endParaRPr lang="en-US" dirty="0"/>
          </a:p>
        </p:txBody>
      </p:sp>
    </p:spTree>
    <p:extLst>
      <p:ext uri="{BB962C8B-B14F-4D97-AF65-F5344CB8AC3E}">
        <p14:creationId xmlns:p14="http://schemas.microsoft.com/office/powerpoint/2010/main" val="3022958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Certain assessor attributes figure largely in past and present </a:t>
            </a:r>
            <a:r>
              <a:rPr lang="en-US" sz="1200" dirty="0" err="1"/>
              <a:t>MassGIS</a:t>
            </a:r>
            <a:r>
              <a:rPr lang="en-US" sz="1200" dirty="0"/>
              <a:t> projects…  these 3 are of considerable focus and scrutiny.</a:t>
            </a:r>
          </a:p>
          <a:p>
            <a:endParaRPr lang="en-US" dirty="0"/>
          </a:p>
        </p:txBody>
      </p:sp>
      <p:sp>
        <p:nvSpPr>
          <p:cNvPr id="4" name="Slide Number Placeholder 3"/>
          <p:cNvSpPr>
            <a:spLocks noGrp="1"/>
          </p:cNvSpPr>
          <p:nvPr>
            <p:ph type="sldNum" sz="quarter" idx="5"/>
          </p:nvPr>
        </p:nvSpPr>
        <p:spPr/>
        <p:txBody>
          <a:bodyPr/>
          <a:lstStyle/>
          <a:p>
            <a:fld id="{AD145C5A-15E2-5046-A257-D463A8A69DB3}" type="slidenum">
              <a:rPr lang="en-US" smtClean="0"/>
              <a:t>38</a:t>
            </a:fld>
            <a:endParaRPr lang="en-US" dirty="0"/>
          </a:p>
        </p:txBody>
      </p:sp>
    </p:spTree>
    <p:extLst>
      <p:ext uri="{BB962C8B-B14F-4D97-AF65-F5344CB8AC3E}">
        <p14:creationId xmlns:p14="http://schemas.microsoft.com/office/powerpoint/2010/main" val="34386337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codes are significantly relied upon in land use classification.  They are also regularly used to respond to requests from various state agencies (e.g. find all residential properties that meet various criteria) and they are being used heavily to inform </a:t>
            </a:r>
            <a:r>
              <a:rPr lang="en-US" dirty="0" err="1"/>
              <a:t>subaddressing</a:t>
            </a:r>
            <a:r>
              <a:rPr lang="en-US" dirty="0"/>
              <a:t> logic.</a:t>
            </a:r>
          </a:p>
        </p:txBody>
      </p:sp>
      <p:sp>
        <p:nvSpPr>
          <p:cNvPr id="4" name="Slide Number Placeholder 3"/>
          <p:cNvSpPr>
            <a:spLocks noGrp="1"/>
          </p:cNvSpPr>
          <p:nvPr>
            <p:ph type="sldNum" sz="quarter" idx="5"/>
          </p:nvPr>
        </p:nvSpPr>
        <p:spPr/>
        <p:txBody>
          <a:bodyPr/>
          <a:lstStyle/>
          <a:p>
            <a:fld id="{AD145C5A-15E2-5046-A257-D463A8A69DB3}" type="slidenum">
              <a:rPr lang="en-US" smtClean="0"/>
              <a:t>39</a:t>
            </a:fld>
            <a:endParaRPr lang="en-US" dirty="0"/>
          </a:p>
        </p:txBody>
      </p:sp>
    </p:spTree>
    <p:extLst>
      <p:ext uri="{BB962C8B-B14F-4D97-AF65-F5344CB8AC3E}">
        <p14:creationId xmlns:p14="http://schemas.microsoft.com/office/powerpoint/2010/main" val="32849063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303 standard “default” classification codes in the </a:t>
            </a:r>
            <a:r>
              <a:rPr lang="en-US" dirty="0" err="1"/>
              <a:t>MassGIS</a:t>
            </a:r>
            <a:r>
              <a:rPr lang="en-US" dirty="0"/>
              <a:t> template for the UC_LUT table.  Those are doubled to account for 4-digit values that nominally end in “0”.  If </a:t>
            </a:r>
            <a:r>
              <a:rPr lang="en-US" dirty="0" err="1"/>
              <a:t>MassGIS</a:t>
            </a:r>
            <a:r>
              <a:rPr lang="en-US" dirty="0"/>
              <a:t> remains faithful to the DOR/BLA definitions, the presence of a leading “0” when the intended classification is not mixed-use creates incorrect interpretations of use in large-scale analyses that use pattern matching.</a:t>
            </a:r>
          </a:p>
        </p:txBody>
      </p:sp>
      <p:sp>
        <p:nvSpPr>
          <p:cNvPr id="4" name="Slide Number Placeholder 3"/>
          <p:cNvSpPr>
            <a:spLocks noGrp="1"/>
          </p:cNvSpPr>
          <p:nvPr>
            <p:ph type="sldNum" sz="quarter" idx="5"/>
          </p:nvPr>
        </p:nvSpPr>
        <p:spPr/>
        <p:txBody>
          <a:bodyPr/>
          <a:lstStyle/>
          <a:p>
            <a:fld id="{AD145C5A-15E2-5046-A257-D463A8A69DB3}" type="slidenum">
              <a:rPr lang="en-US" smtClean="0"/>
              <a:t>40</a:t>
            </a:fld>
            <a:endParaRPr lang="en-US" dirty="0"/>
          </a:p>
        </p:txBody>
      </p:sp>
    </p:spTree>
    <p:extLst>
      <p:ext uri="{BB962C8B-B14F-4D97-AF65-F5344CB8AC3E}">
        <p14:creationId xmlns:p14="http://schemas.microsoft.com/office/powerpoint/2010/main" val="2735498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even more problematic than ambiguous abbreviations are the presence of no descriptions at all (some become IMPUTED but the rest remain UNKNOWN). It’s dubious that the existing “mixed use” descriptions are accurate… they appear to be a literal interpretation of the guidance document without a true understanding of the actual property usage or the likelihood that it should be the DOR description for a 316. The two asks are for consistency of use codes and inclusion of useful and easy to understand descriptions of custom codes</a:t>
            </a:r>
          </a:p>
        </p:txBody>
      </p:sp>
      <p:sp>
        <p:nvSpPr>
          <p:cNvPr id="4" name="Slide Number Placeholder 3"/>
          <p:cNvSpPr>
            <a:spLocks noGrp="1"/>
          </p:cNvSpPr>
          <p:nvPr>
            <p:ph type="sldNum" sz="quarter" idx="5"/>
          </p:nvPr>
        </p:nvSpPr>
        <p:spPr/>
        <p:txBody>
          <a:bodyPr/>
          <a:lstStyle/>
          <a:p>
            <a:fld id="{AD145C5A-15E2-5046-A257-D463A8A69DB3}" type="slidenum">
              <a:rPr lang="en-US" smtClean="0"/>
              <a:t>41</a:t>
            </a:fld>
            <a:endParaRPr lang="en-US" dirty="0"/>
          </a:p>
        </p:txBody>
      </p:sp>
    </p:spTree>
    <p:extLst>
      <p:ext uri="{BB962C8B-B14F-4D97-AF65-F5344CB8AC3E}">
        <p14:creationId xmlns:p14="http://schemas.microsoft.com/office/powerpoint/2010/main" val="754603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Going forward, will refer to the master address database as the “MAD”.  These aren’t all the reasons, but represent some of the ones relevant to MassGIS.  Linear geocoding in urban areas is reasonable, but in more rural towns the results can be significantly displaced from the location they are intended to represent, both due to the interpolation and the building setbacks from roads.</a:t>
            </a:r>
          </a:p>
        </p:txBody>
      </p:sp>
      <p:sp>
        <p:nvSpPr>
          <p:cNvPr id="4" name="Slide Number Placeholder 3"/>
          <p:cNvSpPr>
            <a:spLocks noGrp="1"/>
          </p:cNvSpPr>
          <p:nvPr>
            <p:ph type="sldNum" sz="quarter" idx="5"/>
          </p:nvPr>
        </p:nvSpPr>
        <p:spPr/>
        <p:txBody>
          <a:bodyPr/>
          <a:lstStyle/>
          <a:p>
            <a:fld id="{AD145C5A-15E2-5046-A257-D463A8A69DB3}" type="slidenum">
              <a:rPr lang="en-US" smtClean="0"/>
              <a:t>6</a:t>
            </a:fld>
            <a:endParaRPr lang="en-US" dirty="0"/>
          </a:p>
        </p:txBody>
      </p:sp>
    </p:spTree>
    <p:extLst>
      <p:ext uri="{BB962C8B-B14F-4D97-AF65-F5344CB8AC3E}">
        <p14:creationId xmlns:p14="http://schemas.microsoft.com/office/powerpoint/2010/main" val="7707809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145C5A-15E2-5046-A257-D463A8A69DB3}" type="slidenum">
              <a:rPr lang="en-US" smtClean="0"/>
              <a:t>42</a:t>
            </a:fld>
            <a:endParaRPr lang="en-US" dirty="0"/>
          </a:p>
        </p:txBody>
      </p:sp>
    </p:spTree>
    <p:extLst>
      <p:ext uri="{BB962C8B-B14F-4D97-AF65-F5344CB8AC3E}">
        <p14:creationId xmlns:p14="http://schemas.microsoft.com/office/powerpoint/2010/main" val="2747943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145C5A-15E2-5046-A257-D463A8A69DB3}" type="slidenum">
              <a:rPr lang="en-US" smtClean="0"/>
              <a:t>43</a:t>
            </a:fld>
            <a:endParaRPr lang="en-US" dirty="0"/>
          </a:p>
        </p:txBody>
      </p:sp>
    </p:spTree>
    <p:extLst>
      <p:ext uri="{BB962C8B-B14F-4D97-AF65-F5344CB8AC3E}">
        <p14:creationId xmlns:p14="http://schemas.microsoft.com/office/powerpoint/2010/main" val="2032215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difficulty of working with owner addresses is they are not parsed into the same address components as site address, so some of the kinds of matching techniques that work on site address won’t work on owner address.  One method of checking for resident ownership is pattern matching to see if FULL_STR exists in OWN_ADDR or the non-numeric portion of OWN_ADDR exists in SITE_ADDR.  In this example both fail, but fortunately the USPS ZIP and Parcel ZIP match, so it doesn’t come into play as a deciding criterion.</a:t>
            </a:r>
          </a:p>
        </p:txBody>
      </p:sp>
      <p:sp>
        <p:nvSpPr>
          <p:cNvPr id="4" name="Slide Number Placeholder 3"/>
          <p:cNvSpPr>
            <a:spLocks noGrp="1"/>
          </p:cNvSpPr>
          <p:nvPr>
            <p:ph type="sldNum" sz="quarter" idx="5"/>
          </p:nvPr>
        </p:nvSpPr>
        <p:spPr/>
        <p:txBody>
          <a:bodyPr/>
          <a:lstStyle/>
          <a:p>
            <a:fld id="{AD145C5A-15E2-5046-A257-D463A8A69DB3}" type="slidenum">
              <a:rPr lang="en-US" smtClean="0"/>
              <a:t>44</a:t>
            </a:fld>
            <a:endParaRPr lang="en-US" dirty="0"/>
          </a:p>
        </p:txBody>
      </p:sp>
    </p:spTree>
    <p:extLst>
      <p:ext uri="{BB962C8B-B14F-4D97-AF65-F5344CB8AC3E}">
        <p14:creationId xmlns:p14="http://schemas.microsoft.com/office/powerpoint/2010/main" val="30711493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4-digits is usually an easy fix (“dropped 0”)  Also the replacement of 0 with “O” is an issue.  One question:  if OWN_ZIP is incorrect, do the tax bills still get delivered or are any returned?  </a:t>
            </a:r>
          </a:p>
        </p:txBody>
      </p:sp>
      <p:sp>
        <p:nvSpPr>
          <p:cNvPr id="4" name="Slide Number Placeholder 3"/>
          <p:cNvSpPr>
            <a:spLocks noGrp="1"/>
          </p:cNvSpPr>
          <p:nvPr>
            <p:ph type="sldNum" sz="quarter" idx="5"/>
          </p:nvPr>
        </p:nvSpPr>
        <p:spPr/>
        <p:txBody>
          <a:bodyPr/>
          <a:lstStyle/>
          <a:p>
            <a:fld id="{AD145C5A-15E2-5046-A257-D463A8A69DB3}" type="slidenum">
              <a:rPr lang="en-US" smtClean="0"/>
              <a:t>45</a:t>
            </a:fld>
            <a:endParaRPr lang="en-US" dirty="0"/>
          </a:p>
        </p:txBody>
      </p:sp>
    </p:spTree>
    <p:extLst>
      <p:ext uri="{BB962C8B-B14F-4D97-AF65-F5344CB8AC3E}">
        <p14:creationId xmlns:p14="http://schemas.microsoft.com/office/powerpoint/2010/main" val="4041139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observed and confirmed with USPS that the presence of the +4 component of a ZIP value indicates a deliverable location.  The absence of the +4 component seems to indicate a potential “alias” record to help mail delivery, but does not really represent the officially accepted address by the USPS.</a:t>
            </a:r>
          </a:p>
        </p:txBody>
      </p:sp>
      <p:sp>
        <p:nvSpPr>
          <p:cNvPr id="4" name="Slide Number Placeholder 3"/>
          <p:cNvSpPr>
            <a:spLocks noGrp="1"/>
          </p:cNvSpPr>
          <p:nvPr>
            <p:ph type="sldNum" sz="quarter" idx="5"/>
          </p:nvPr>
        </p:nvSpPr>
        <p:spPr/>
        <p:txBody>
          <a:bodyPr/>
          <a:lstStyle/>
          <a:p>
            <a:fld id="{AD145C5A-15E2-5046-A257-D463A8A69DB3}" type="slidenum">
              <a:rPr lang="en-US" smtClean="0"/>
              <a:t>46</a:t>
            </a:fld>
            <a:endParaRPr lang="en-US" dirty="0"/>
          </a:p>
        </p:txBody>
      </p:sp>
    </p:spTree>
    <p:extLst>
      <p:ext uri="{BB962C8B-B14F-4D97-AF65-F5344CB8AC3E}">
        <p14:creationId xmlns:p14="http://schemas.microsoft.com/office/powerpoint/2010/main" val="2000716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use code usage in </a:t>
            </a:r>
            <a:r>
              <a:rPr lang="en-US" dirty="0" err="1"/>
              <a:t>subaddressing</a:t>
            </a:r>
            <a:r>
              <a:rPr lang="en-US" dirty="0"/>
              <a:t> and resulting questions produced for town-by-town outreach.  Addressing Consensus is particularly important for public safety as </a:t>
            </a:r>
            <a:r>
              <a:rPr lang="en-US" dirty="0" err="1"/>
              <a:t>ambuity</a:t>
            </a:r>
            <a:r>
              <a:rPr lang="en-US" dirty="0"/>
              <a:t> can lead to delayed response and literally every second counts.</a:t>
            </a:r>
          </a:p>
        </p:txBody>
      </p:sp>
      <p:sp>
        <p:nvSpPr>
          <p:cNvPr id="4" name="Slide Number Placeholder 3"/>
          <p:cNvSpPr>
            <a:spLocks noGrp="1"/>
          </p:cNvSpPr>
          <p:nvPr>
            <p:ph type="sldNum" sz="quarter" idx="5"/>
          </p:nvPr>
        </p:nvSpPr>
        <p:spPr/>
        <p:txBody>
          <a:bodyPr/>
          <a:lstStyle/>
          <a:p>
            <a:fld id="{AD145C5A-15E2-5046-A257-D463A8A69DB3}" type="slidenum">
              <a:rPr lang="en-US" smtClean="0"/>
              <a:t>47</a:t>
            </a:fld>
            <a:endParaRPr lang="en-US" dirty="0"/>
          </a:p>
        </p:txBody>
      </p:sp>
    </p:spTree>
    <p:extLst>
      <p:ext uri="{BB962C8B-B14F-4D97-AF65-F5344CB8AC3E}">
        <p14:creationId xmlns:p14="http://schemas.microsoft.com/office/powerpoint/2010/main" val="11977703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rolled out on Facebook messenger.   Ask it to imagine something and it attempts to create a picture of it.  I’m hoping this is not how everybody feels right now, but if you think you might want to learn more or request some potential data products…  (next slide)</a:t>
            </a:r>
          </a:p>
        </p:txBody>
      </p:sp>
      <p:sp>
        <p:nvSpPr>
          <p:cNvPr id="4" name="Slide Number Placeholder 3"/>
          <p:cNvSpPr>
            <a:spLocks noGrp="1"/>
          </p:cNvSpPr>
          <p:nvPr>
            <p:ph type="sldNum" sz="quarter" idx="5"/>
          </p:nvPr>
        </p:nvSpPr>
        <p:spPr/>
        <p:txBody>
          <a:bodyPr/>
          <a:lstStyle/>
          <a:p>
            <a:fld id="{AD145C5A-15E2-5046-A257-D463A8A69DB3}" type="slidenum">
              <a:rPr lang="en-US" smtClean="0"/>
              <a:t>48</a:t>
            </a:fld>
            <a:endParaRPr lang="en-US" dirty="0"/>
          </a:p>
        </p:txBody>
      </p:sp>
    </p:spTree>
    <p:extLst>
      <p:ext uri="{BB962C8B-B14F-4D97-AF65-F5344CB8AC3E}">
        <p14:creationId xmlns:p14="http://schemas.microsoft.com/office/powerpoint/2010/main" val="42181552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145C5A-15E2-5046-A257-D463A8A69DB3}" type="slidenum">
              <a:rPr lang="en-US" smtClean="0"/>
              <a:t>49</a:t>
            </a:fld>
            <a:endParaRPr lang="en-US" dirty="0"/>
          </a:p>
        </p:txBody>
      </p:sp>
    </p:spTree>
    <p:extLst>
      <p:ext uri="{BB962C8B-B14F-4D97-AF65-F5344CB8AC3E}">
        <p14:creationId xmlns:p14="http://schemas.microsoft.com/office/powerpoint/2010/main" val="3584680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145C5A-15E2-5046-A257-D463A8A69DB3}" type="slidenum">
              <a:rPr lang="en-US" smtClean="0"/>
              <a:t>7</a:t>
            </a:fld>
            <a:endParaRPr lang="en-US" dirty="0"/>
          </a:p>
        </p:txBody>
      </p:sp>
    </p:spTree>
    <p:extLst>
      <p:ext uri="{BB962C8B-B14F-4D97-AF65-F5344CB8AC3E}">
        <p14:creationId xmlns:p14="http://schemas.microsoft.com/office/powerpoint/2010/main" val="2279287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Primary key shown in black italicized text.  Green: represent input tables.  Blue: represent master tables.   Solid line = a primary key in linked table.  MSAG communities excluded because they are specific to 911 needs and may not be necessary for a more generic master address model.  Towns pre-dated the MAD by decades as a GIS layer, but used for town IDs.  (But also had no room on slide to fit them)  Parcels included due to their critical nature… only original source that associated addresses with geography.</a:t>
            </a:r>
          </a:p>
        </p:txBody>
      </p:sp>
      <p:sp>
        <p:nvSpPr>
          <p:cNvPr id="4" name="Slide Number Placeholder 3"/>
          <p:cNvSpPr>
            <a:spLocks noGrp="1"/>
          </p:cNvSpPr>
          <p:nvPr>
            <p:ph type="sldNum" sz="quarter" idx="5"/>
          </p:nvPr>
        </p:nvSpPr>
        <p:spPr/>
        <p:txBody>
          <a:bodyPr/>
          <a:lstStyle/>
          <a:p>
            <a:fld id="{19C466F4-0E70-4640-B556-7BBCA221510F}" type="slidenum">
              <a:rPr lang="en-US" smtClean="0"/>
              <a:t>8</a:t>
            </a:fld>
            <a:endParaRPr lang="en-US" dirty="0"/>
          </a:p>
        </p:txBody>
      </p:sp>
    </p:spTree>
    <p:extLst>
      <p:ext uri="{BB962C8B-B14F-4D97-AF65-F5344CB8AC3E}">
        <p14:creationId xmlns:p14="http://schemas.microsoft.com/office/powerpoint/2010/main" val="236144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145C5A-15E2-5046-A257-D463A8A69DB3}" type="slidenum">
              <a:rPr lang="en-US" smtClean="0"/>
              <a:t>9</a:t>
            </a:fld>
            <a:endParaRPr lang="en-US" dirty="0"/>
          </a:p>
        </p:txBody>
      </p:sp>
    </p:spTree>
    <p:extLst>
      <p:ext uri="{BB962C8B-B14F-4D97-AF65-F5344CB8AC3E}">
        <p14:creationId xmlns:p14="http://schemas.microsoft.com/office/powerpoint/2010/main" val="2428235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“OFF” and “REAR” issues with FULL_STR.  </a:t>
            </a:r>
          </a:p>
        </p:txBody>
      </p:sp>
      <p:sp>
        <p:nvSpPr>
          <p:cNvPr id="4" name="Slide Number Placeholder 3"/>
          <p:cNvSpPr>
            <a:spLocks noGrp="1"/>
          </p:cNvSpPr>
          <p:nvPr>
            <p:ph type="sldNum" sz="quarter" idx="5"/>
          </p:nvPr>
        </p:nvSpPr>
        <p:spPr/>
        <p:txBody>
          <a:bodyPr/>
          <a:lstStyle/>
          <a:p>
            <a:fld id="{AD145C5A-15E2-5046-A257-D463A8A69DB3}" type="slidenum">
              <a:rPr lang="en-US" smtClean="0"/>
              <a:t>10</a:t>
            </a:fld>
            <a:endParaRPr lang="en-US" dirty="0"/>
          </a:p>
        </p:txBody>
      </p:sp>
    </p:spTree>
    <p:extLst>
      <p:ext uri="{BB962C8B-B14F-4D97-AF65-F5344CB8AC3E}">
        <p14:creationId xmlns:p14="http://schemas.microsoft.com/office/powerpoint/2010/main" val="586370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 DIFFERENT VARIATIONS OF MASSACHUSETTS AVENUE IN STREET NAME VARIANTS.  When MSAG was received every 6 months, some persistent records would actually have different versions of the same street name.</a:t>
            </a:r>
          </a:p>
        </p:txBody>
      </p:sp>
      <p:sp>
        <p:nvSpPr>
          <p:cNvPr id="4" name="Slide Number Placeholder 3"/>
          <p:cNvSpPr>
            <a:spLocks noGrp="1"/>
          </p:cNvSpPr>
          <p:nvPr>
            <p:ph type="sldNum" sz="quarter" idx="5"/>
          </p:nvPr>
        </p:nvSpPr>
        <p:spPr/>
        <p:txBody>
          <a:bodyPr/>
          <a:lstStyle/>
          <a:p>
            <a:pPr defTabSz="966612"/>
            <a:fld id="{19C466F4-0E70-4640-B556-7BBCA221510F}" type="slidenum">
              <a:rPr lang="en-US">
                <a:solidFill>
                  <a:prstClr val="black"/>
                </a:solidFill>
                <a:latin typeface="Calibri" panose="020F0502020204030204"/>
              </a:rPr>
              <a:pPr defTabSz="966612"/>
              <a:t>11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969380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hape 19"/>
          <p:cNvSpPr>
            <a:spLocks noGrp="1"/>
          </p:cNvSpPr>
          <p:nvPr>
            <p:ph type="body" sz="half" idx="20" hasCustomPrompt="1"/>
          </p:nvPr>
        </p:nvSpPr>
        <p:spPr>
          <a:xfrm>
            <a:off x="1532859" y="468567"/>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6" name="TextBox 5"/>
          <p:cNvSpPr txBox="1"/>
          <p:nvPr userDrawn="1"/>
        </p:nvSpPr>
        <p:spPr>
          <a:xfrm>
            <a:off x="7061106" y="365125"/>
            <a:ext cx="1454244" cy="246221"/>
          </a:xfrm>
          <a:prstGeom prst="rect">
            <a:avLst/>
          </a:prstGeom>
          <a:noFill/>
        </p:spPr>
        <p:txBody>
          <a:bodyPr wrap="none" rtlCol="0">
            <a:spAutoFit/>
          </a:bodyPr>
          <a:lstStyle/>
          <a:p>
            <a:r>
              <a:rPr lang="en-US" sz="1000" kern="1000" cap="none" baseline="0" dirty="0">
                <a:solidFill>
                  <a:schemeClr val="accent1"/>
                </a:solidFill>
              </a:rPr>
              <a:t>Private &amp; Confidential</a:t>
            </a:r>
          </a:p>
        </p:txBody>
      </p:sp>
      <p:sp>
        <p:nvSpPr>
          <p:cNvPr id="3" name="Title 2"/>
          <p:cNvSpPr>
            <a:spLocks noGrp="1"/>
          </p:cNvSpPr>
          <p:nvPr>
            <p:ph type="title" hasCustomPrompt="1"/>
          </p:nvPr>
        </p:nvSpPr>
        <p:spPr>
          <a:xfrm>
            <a:off x="1142999" y="991054"/>
            <a:ext cx="6858000" cy="2522536"/>
          </a:xfrm>
          <a:noFill/>
        </p:spPr>
        <p:txBody>
          <a:bodyPr anchor="b">
            <a:normAutofit/>
          </a:bodyPr>
          <a:lstStyle>
            <a:lvl1pPr>
              <a:defRPr sz="3600" baseline="0">
                <a:solidFill>
                  <a:schemeClr val="accent1"/>
                </a:solidFill>
              </a:defRPr>
            </a:lvl1pPr>
          </a:lstStyle>
          <a:p>
            <a:r>
              <a:rPr lang="en-US" dirty="0"/>
              <a:t>Click to add title </a:t>
            </a:r>
          </a:p>
        </p:txBody>
      </p:sp>
      <p:sp>
        <p:nvSpPr>
          <p:cNvPr id="12" name="Subtitle 2"/>
          <p:cNvSpPr>
            <a:spLocks noGrp="1"/>
          </p:cNvSpPr>
          <p:nvPr>
            <p:ph type="subTitle" idx="1" hasCustomPrompt="1"/>
          </p:nvPr>
        </p:nvSpPr>
        <p:spPr>
          <a:xfrm>
            <a:off x="1143000" y="3602038"/>
            <a:ext cx="6858000" cy="646834"/>
          </a:xfrm>
          <a:noFill/>
        </p:spPr>
        <p:txBody>
          <a:bodyPr>
            <a:normAutofit/>
          </a:bodyPr>
          <a:lstStyle>
            <a:lvl1pPr marL="0" indent="0" algn="l">
              <a:buNone/>
              <a:defRPr sz="2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32"/>
          <p:cNvSpPr/>
          <p:nvPr userDrawn="1"/>
        </p:nvSpPr>
        <p:spPr>
          <a:xfrm>
            <a:off x="2" y="5488101"/>
            <a:ext cx="9144001" cy="360501"/>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7" name="Shape 33"/>
          <p:cNvSpPr/>
          <p:nvPr userDrawn="1"/>
        </p:nvSpPr>
        <p:spPr>
          <a:xfrm>
            <a:off x="0" y="5542155"/>
            <a:ext cx="9144001" cy="400254"/>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8" name="Shape 34"/>
          <p:cNvSpPr/>
          <p:nvPr userDrawn="1"/>
        </p:nvSpPr>
        <p:spPr>
          <a:xfrm>
            <a:off x="1" y="5656517"/>
            <a:ext cx="9144001" cy="1201483"/>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9" name="Slide Number Placeholder 5"/>
          <p:cNvSpPr txBox="1">
            <a:spLocks/>
          </p:cNvSpPr>
          <p:nvPr userDrawn="1"/>
        </p:nvSpPr>
        <p:spPr>
          <a:xfrm>
            <a:off x="8330619" y="6400412"/>
            <a:ext cx="184731" cy="276999"/>
          </a:xfrm>
          <a:prstGeom prst="rect">
            <a:avLst/>
          </a:prstGeom>
          <a:ln w="12700">
            <a:miter lim="400000"/>
          </a:ln>
        </p:spPr>
        <p:txBody>
          <a:bodyPr vert="horz" wrap="none" lIns="91440" tIns="45720" rIns="91440" bIns="4572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dirty="0">
              <a:solidFill>
                <a:schemeClr val="bg1"/>
              </a:solidFill>
            </a:endParaRPr>
          </a:p>
        </p:txBody>
      </p:sp>
      <p:sp>
        <p:nvSpPr>
          <p:cNvPr id="20" name="Shape 17"/>
          <p:cNvSpPr/>
          <p:nvPr userDrawn="1"/>
        </p:nvSpPr>
        <p:spPr>
          <a:xfrm>
            <a:off x="1541720" y="5930077"/>
            <a:ext cx="6903033" cy="550920"/>
          </a:xfrm>
          <a:prstGeom prst="rect">
            <a:avLst/>
          </a:prstGeom>
          <a:ln w="12700">
            <a:miter lim="400000"/>
          </a:ln>
          <a:extLst>
            <a:ext uri="{C572A759-6A51-4108-AA02-DFA0A04FC94B}">
              <ma14:wrappingTextBoxFlag xmlns:ma14="http://schemas.microsoft.com/office/mac/drawingml/2011/main" xmlns="" val="1"/>
            </a:ext>
          </a:extLst>
        </p:spPr>
        <p:txBody>
          <a:bodyPr lIns="36576" tIns="36576" rIns="36576" bIns="36576" anchor="ctr">
            <a:spAutoFit/>
          </a:bodyPr>
          <a:lstStyle/>
          <a:p>
            <a:pPr>
              <a:defRPr sz="1000" b="1">
                <a:solidFill>
                  <a:srgbClr val="FFFFFF"/>
                </a:solidFill>
              </a:defRPr>
            </a:pPr>
            <a:r>
              <a:rPr sz="1100" dirty="0">
                <a:solidFill>
                  <a:schemeClr val="bg1"/>
                </a:solidFill>
              </a:rPr>
              <a:t>Executive Office of Technology Services and Security </a:t>
            </a:r>
            <a:r>
              <a:rPr lang="en-US" sz="1100" dirty="0">
                <a:solidFill>
                  <a:schemeClr val="bg1"/>
                </a:solidFill>
              </a:rPr>
              <a:t>(</a:t>
            </a:r>
            <a:r>
              <a:rPr sz="1100" dirty="0">
                <a:solidFill>
                  <a:schemeClr val="bg1"/>
                </a:solidFill>
              </a:rPr>
              <a:t>EOTSS</a:t>
            </a:r>
            <a:r>
              <a:rPr lang="en-US" sz="1100" dirty="0">
                <a:solidFill>
                  <a:schemeClr val="bg1"/>
                </a:solidFill>
              </a:rPr>
              <a:t>)</a:t>
            </a:r>
            <a:endParaRPr sz="1100" dirty="0">
              <a:solidFill>
                <a:schemeClr val="bg1"/>
              </a:solidFill>
            </a:endParaRPr>
          </a:p>
          <a:p>
            <a:pPr>
              <a:defRPr sz="1000">
                <a:solidFill>
                  <a:srgbClr val="FFFFFF"/>
                </a:solidFill>
              </a:defRPr>
            </a:pPr>
            <a:r>
              <a:rPr i="1" dirty="0">
                <a:solidFill>
                  <a:schemeClr val="bg1"/>
                </a:solidFill>
              </a:rPr>
              <a:t>EOT</a:t>
            </a:r>
            <a:r>
              <a:rPr lang="en-US" i="1" dirty="0">
                <a:solidFill>
                  <a:schemeClr val="bg1"/>
                </a:solidFill>
              </a:rPr>
              <a:t>S</a:t>
            </a:r>
            <a:r>
              <a:rPr i="1" dirty="0">
                <a:solidFill>
                  <a:schemeClr val="bg1"/>
                </a:solidFill>
              </a:rPr>
              <a:t>S Mission: </a:t>
            </a:r>
            <a:r>
              <a:rPr lang="en-US" sz="1000" b="0" i="1" kern="1200" dirty="0">
                <a:solidFill>
                  <a:schemeClr val="bg1"/>
                </a:solidFill>
                <a:effectLst/>
                <a:latin typeface="+mn-lt"/>
                <a:ea typeface="+mn-ea"/>
                <a:cs typeface="+mn-cs"/>
              </a:rPr>
              <a:t>To provide</a:t>
            </a:r>
            <a:r>
              <a:rPr lang="en-US" sz="1000" b="0" i="1" kern="1200" baseline="0" dirty="0">
                <a:solidFill>
                  <a:schemeClr val="bg1"/>
                </a:solidFill>
                <a:effectLst/>
                <a:latin typeface="+mn-lt"/>
                <a:ea typeface="+mn-ea"/>
                <a:cs typeface="+mn-cs"/>
              </a:rPr>
              <a:t> </a:t>
            </a:r>
            <a:r>
              <a:rPr lang="en-US" sz="1000" b="0" i="1" kern="1200" dirty="0">
                <a:solidFill>
                  <a:schemeClr val="bg1"/>
                </a:solidFill>
                <a:effectLst/>
                <a:latin typeface="+mn-lt"/>
                <a:ea typeface="+mn-ea"/>
                <a:cs typeface="+mn-cs"/>
              </a:rPr>
              <a:t>secure and quality digital information, services, and tools to constituents and service providers</a:t>
            </a:r>
            <a:r>
              <a:rPr lang="en-US" sz="1000" b="0" i="1" kern="1200" baseline="0" dirty="0">
                <a:solidFill>
                  <a:schemeClr val="bg1"/>
                </a:solidFill>
                <a:effectLst/>
                <a:latin typeface="+mn-lt"/>
                <a:ea typeface="+mn-ea"/>
                <a:cs typeface="+mn-cs"/>
              </a:rPr>
              <a:t> </a:t>
            </a:r>
            <a:r>
              <a:rPr lang="en-US" sz="1000" b="0" i="1" kern="1200" dirty="0">
                <a:solidFill>
                  <a:schemeClr val="bg1"/>
                </a:solidFill>
                <a:effectLst/>
                <a:latin typeface="+mn-lt"/>
                <a:ea typeface="+mn-ea"/>
                <a:cs typeface="+mn-cs"/>
              </a:rPr>
              <a:t>when and where they need them.</a:t>
            </a:r>
            <a:endParaRPr i="1" dirty="0">
              <a:solidFill>
                <a:schemeClr val="bg1"/>
              </a:solidFill>
            </a:endParaRPr>
          </a:p>
        </p:txBody>
      </p:sp>
      <p:sp>
        <p:nvSpPr>
          <p:cNvPr id="27" name="Shape 19"/>
          <p:cNvSpPr>
            <a:spLocks noGrp="1"/>
          </p:cNvSpPr>
          <p:nvPr>
            <p:ph type="body" sz="half" idx="19" hasCustomPrompt="1"/>
          </p:nvPr>
        </p:nvSpPr>
        <p:spPr>
          <a:xfrm>
            <a:off x="1142999" y="4295975"/>
            <a:ext cx="6857999" cy="403714"/>
          </a:xfrm>
          <a:prstGeom prst="rect">
            <a:avLst/>
          </a:prstGeom>
          <a:noFill/>
        </p:spPr>
        <p:txBody>
          <a:bodyPr anchor="b">
            <a:normAutofit/>
          </a:bodyPr>
          <a:lstStyle>
            <a:lvl1pPr marL="0" indent="0">
              <a:buClrTx/>
              <a:buSzTx/>
              <a:buFontTx/>
              <a:buNone/>
              <a:defRPr sz="1600" b="1" baseline="0">
                <a:solidFill>
                  <a:schemeClr val="tx2"/>
                </a:solidFill>
              </a:defRPr>
            </a:lvl1pPr>
          </a:lstStyle>
          <a:p>
            <a:r>
              <a:rPr lang="en-US" dirty="0"/>
              <a:t>Presenter’s name here</a:t>
            </a:r>
          </a:p>
        </p:txBody>
      </p:sp>
      <p:sp>
        <p:nvSpPr>
          <p:cNvPr id="28" name="Shape 19"/>
          <p:cNvSpPr>
            <a:spLocks noGrp="1"/>
          </p:cNvSpPr>
          <p:nvPr>
            <p:ph type="body" sz="half" idx="21" hasCustomPrompt="1"/>
          </p:nvPr>
        </p:nvSpPr>
        <p:spPr>
          <a:xfrm>
            <a:off x="1143000" y="4699689"/>
            <a:ext cx="6857998" cy="403714"/>
          </a:xfrm>
          <a:prstGeom prst="rect">
            <a:avLst/>
          </a:prstGeom>
          <a:noFill/>
        </p:spPr>
        <p:txBody>
          <a:bodyPr anchor="t">
            <a:normAutofit/>
          </a:bodyPr>
          <a:lstStyle>
            <a:lvl1pPr marL="0" indent="0">
              <a:buClrTx/>
              <a:buSzTx/>
              <a:buFontTx/>
              <a:buNone/>
              <a:defRPr sz="1400" b="0" baseline="0">
                <a:solidFill>
                  <a:schemeClr val="tx2"/>
                </a:solidFill>
              </a:defRPr>
            </a:lvl1pPr>
          </a:lstStyle>
          <a:p>
            <a:r>
              <a:rPr lang="en-US" dirty="0"/>
              <a:t>Presenter’s title here</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367" y="5767557"/>
            <a:ext cx="979402" cy="97940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15" name="image4.jpeg"/>
          <p:cNvPicPr>
            <a:picLocks noChangeAspect="1"/>
          </p:cNvPicPr>
          <p:nvPr userDrawn="1"/>
        </p:nvPicPr>
        <p:blipFill rotWithShape="1">
          <a:blip r:embed="rId2" cstate="print">
            <a:extLst>
              <a:ext uri="{28A0092B-C50C-407E-A947-70E740481C1C}">
                <a14:useLocalDpi xmlns:a14="http://schemas.microsoft.com/office/drawing/2010/main" val="0"/>
              </a:ext>
            </a:extLst>
          </a:blip>
          <a:srcRect t="2716" r="8386" b="13456"/>
          <a:stretch/>
        </p:blipFill>
        <p:spPr>
          <a:xfrm>
            <a:off x="0" y="0"/>
            <a:ext cx="9144000" cy="5577915"/>
          </a:xfrm>
          <a:prstGeom prst="rect">
            <a:avLst/>
          </a:prstGeom>
          <a:ln w="12700">
            <a:miter lim="400000"/>
          </a:ln>
        </p:spPr>
      </p:pic>
      <p:sp>
        <p:nvSpPr>
          <p:cNvPr id="21" name="Shape 99"/>
          <p:cNvSpPr/>
          <p:nvPr userDrawn="1"/>
        </p:nvSpPr>
        <p:spPr>
          <a:xfrm>
            <a:off x="0" y="-1"/>
            <a:ext cx="9144002" cy="5639554"/>
          </a:xfrm>
          <a:prstGeom prst="rect">
            <a:avLst/>
          </a:prstGeom>
          <a:solidFill>
            <a:srgbClr val="000000">
              <a:alpha val="56918"/>
            </a:srgbClr>
          </a:solidFill>
          <a:ln w="12700">
            <a:miter lim="400000"/>
          </a:ln>
        </p:spPr>
        <p:txBody>
          <a:bodyPr lIns="45718" tIns="45718" rIns="45718" bIns="45718" anchor="ctr"/>
          <a:lstStyle/>
          <a:p>
            <a:pPr>
              <a:defRPr>
                <a:latin typeface="Verdana"/>
                <a:ea typeface="Verdana"/>
                <a:cs typeface="Verdana"/>
                <a:sym typeface="Verdana"/>
              </a:defRPr>
            </a:pPr>
            <a:endParaRPr dirty="0"/>
          </a:p>
        </p:txBody>
      </p:sp>
      <p:sp>
        <p:nvSpPr>
          <p:cNvPr id="7" name="Shape 19"/>
          <p:cNvSpPr>
            <a:spLocks noGrp="1"/>
          </p:cNvSpPr>
          <p:nvPr>
            <p:ph type="body" sz="half" idx="20" hasCustomPrompt="1"/>
          </p:nvPr>
        </p:nvSpPr>
        <p:spPr>
          <a:xfrm>
            <a:off x="1532859" y="468567"/>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6" name="TextBox 5"/>
          <p:cNvSpPr txBox="1"/>
          <p:nvPr userDrawn="1"/>
        </p:nvSpPr>
        <p:spPr>
          <a:xfrm>
            <a:off x="7061106" y="365125"/>
            <a:ext cx="1454244" cy="246221"/>
          </a:xfrm>
          <a:prstGeom prst="rect">
            <a:avLst/>
          </a:prstGeom>
          <a:noFill/>
        </p:spPr>
        <p:txBody>
          <a:bodyPr wrap="none" rtlCol="0">
            <a:spAutoFit/>
          </a:bodyPr>
          <a:lstStyle/>
          <a:p>
            <a:r>
              <a:rPr lang="en-US" sz="1000" kern="1000" cap="none" baseline="0" dirty="0">
                <a:solidFill>
                  <a:schemeClr val="bg1"/>
                </a:solidFill>
              </a:rPr>
              <a:t>Private &amp; Confidential</a:t>
            </a:r>
          </a:p>
        </p:txBody>
      </p:sp>
      <p:sp>
        <p:nvSpPr>
          <p:cNvPr id="3" name="Title 2"/>
          <p:cNvSpPr>
            <a:spLocks noGrp="1"/>
          </p:cNvSpPr>
          <p:nvPr>
            <p:ph type="title" hasCustomPrompt="1"/>
          </p:nvPr>
        </p:nvSpPr>
        <p:spPr>
          <a:xfrm>
            <a:off x="1142999" y="976471"/>
            <a:ext cx="6858000" cy="2537119"/>
          </a:xfrm>
        </p:spPr>
        <p:txBody>
          <a:bodyPr anchor="b">
            <a:normAutofit/>
          </a:bodyPr>
          <a:lstStyle>
            <a:lvl1pPr>
              <a:defRPr sz="3600">
                <a:solidFill>
                  <a:schemeClr val="bg1"/>
                </a:solidFill>
              </a:defRPr>
            </a:lvl1pPr>
          </a:lstStyle>
          <a:p>
            <a:r>
              <a:rPr lang="en-US" dirty="0"/>
              <a:t>Click to add title</a:t>
            </a:r>
          </a:p>
        </p:txBody>
      </p:sp>
      <p:sp>
        <p:nvSpPr>
          <p:cNvPr id="12" name="Subtitle 2"/>
          <p:cNvSpPr>
            <a:spLocks noGrp="1"/>
          </p:cNvSpPr>
          <p:nvPr>
            <p:ph type="subTitle" idx="1" hasCustomPrompt="1"/>
          </p:nvPr>
        </p:nvSpPr>
        <p:spPr>
          <a:xfrm>
            <a:off x="1143000" y="3602038"/>
            <a:ext cx="6858000" cy="646834"/>
          </a:xfrm>
          <a:noFill/>
        </p:spPr>
        <p:txBody>
          <a:bodyPr>
            <a:normAutofit/>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32"/>
          <p:cNvSpPr/>
          <p:nvPr userDrawn="1"/>
        </p:nvSpPr>
        <p:spPr>
          <a:xfrm>
            <a:off x="2" y="5488101"/>
            <a:ext cx="9144001" cy="360501"/>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7" name="Shape 33"/>
          <p:cNvSpPr/>
          <p:nvPr userDrawn="1"/>
        </p:nvSpPr>
        <p:spPr>
          <a:xfrm>
            <a:off x="0" y="5542155"/>
            <a:ext cx="9144001" cy="400254"/>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8" name="Shape 34"/>
          <p:cNvSpPr/>
          <p:nvPr userDrawn="1"/>
        </p:nvSpPr>
        <p:spPr>
          <a:xfrm>
            <a:off x="1" y="5656517"/>
            <a:ext cx="9144001" cy="1201483"/>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9" name="Slide Number Placeholder 5"/>
          <p:cNvSpPr txBox="1">
            <a:spLocks/>
          </p:cNvSpPr>
          <p:nvPr userDrawn="1"/>
        </p:nvSpPr>
        <p:spPr>
          <a:xfrm>
            <a:off x="8330619" y="6400412"/>
            <a:ext cx="184731" cy="276999"/>
          </a:xfrm>
          <a:prstGeom prst="rect">
            <a:avLst/>
          </a:prstGeom>
          <a:ln w="12700">
            <a:miter lim="400000"/>
          </a:ln>
        </p:spPr>
        <p:txBody>
          <a:bodyPr vert="horz" wrap="none" lIns="91440" tIns="45720" rIns="91440" bIns="4572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dirty="0">
              <a:solidFill>
                <a:schemeClr val="bg1"/>
              </a:solidFill>
            </a:endParaRPr>
          </a:p>
        </p:txBody>
      </p:sp>
      <p:sp>
        <p:nvSpPr>
          <p:cNvPr id="20" name="Shape 17"/>
          <p:cNvSpPr/>
          <p:nvPr userDrawn="1"/>
        </p:nvSpPr>
        <p:spPr>
          <a:xfrm>
            <a:off x="1541720" y="5937771"/>
            <a:ext cx="6903033" cy="535531"/>
          </a:xfrm>
          <a:prstGeom prst="rect">
            <a:avLst/>
          </a:prstGeom>
          <a:ln w="12700">
            <a:miter lim="400000"/>
          </a:ln>
          <a:extLst>
            <a:ext uri="{C572A759-6A51-4108-AA02-DFA0A04FC94B}">
              <ma14:wrappingTextBoxFlag xmlns:ma14="http://schemas.microsoft.com/office/mac/drawingml/2011/main" xmlns="" val="1"/>
            </a:ext>
          </a:extLst>
        </p:spPr>
        <p:txBody>
          <a:bodyPr lIns="36576" tIns="36576" rIns="36576" bIns="36576" anchor="ctr">
            <a:spAutoFit/>
          </a:bodyPr>
          <a:lstStyle/>
          <a:p>
            <a:pPr>
              <a:defRPr sz="1000" b="1">
                <a:solidFill>
                  <a:srgbClr val="FFFFFF"/>
                </a:solidFill>
              </a:defRPr>
            </a:pPr>
            <a:r>
              <a:rPr dirty="0">
                <a:solidFill>
                  <a:schemeClr val="bg1"/>
                </a:solidFill>
              </a:rPr>
              <a:t>Executive Office of Technology Services and Security </a:t>
            </a:r>
            <a:r>
              <a:rPr lang="en-US" dirty="0">
                <a:solidFill>
                  <a:schemeClr val="bg1"/>
                </a:solidFill>
              </a:rPr>
              <a:t>(</a:t>
            </a:r>
            <a:r>
              <a:rPr dirty="0">
                <a:solidFill>
                  <a:schemeClr val="bg1"/>
                </a:solidFill>
              </a:rPr>
              <a:t>EOTSS</a:t>
            </a:r>
            <a:r>
              <a:rPr lang="en-US" dirty="0">
                <a:solidFill>
                  <a:schemeClr val="bg1"/>
                </a:solidFill>
              </a:rPr>
              <a:t>)</a:t>
            </a:r>
            <a:endParaRPr dirty="0">
              <a:solidFill>
                <a:schemeClr val="bg1"/>
              </a:solidFill>
            </a:endParaRPr>
          </a:p>
          <a:p>
            <a:pPr>
              <a:defRPr sz="1000">
                <a:solidFill>
                  <a:srgbClr val="FFFFFF"/>
                </a:solidFill>
              </a:defRPr>
            </a:pPr>
            <a:r>
              <a:rPr lang="en-US" i="0" dirty="0">
                <a:solidFill>
                  <a:schemeClr val="bg1"/>
                </a:solidFill>
              </a:rPr>
              <a:t>EOTSS Mission: </a:t>
            </a:r>
            <a:r>
              <a:rPr lang="en-US" sz="1000" b="0" i="0" kern="1200" dirty="0">
                <a:solidFill>
                  <a:schemeClr val="bg1"/>
                </a:solidFill>
                <a:effectLst/>
                <a:latin typeface="+mn-lt"/>
                <a:ea typeface="+mn-ea"/>
                <a:cs typeface="+mn-cs"/>
              </a:rPr>
              <a:t>To provide</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secure and quality digital information, services, and tools to constituents and service providers</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when and where they need them.</a:t>
            </a:r>
            <a:endParaRPr lang="en-US" i="0" dirty="0">
              <a:solidFill>
                <a:schemeClr val="bg1"/>
              </a:solidFill>
            </a:endParaRPr>
          </a:p>
        </p:txBody>
      </p:sp>
      <p:sp>
        <p:nvSpPr>
          <p:cNvPr id="27" name="Shape 19"/>
          <p:cNvSpPr>
            <a:spLocks noGrp="1"/>
          </p:cNvSpPr>
          <p:nvPr>
            <p:ph type="body" sz="half" idx="19" hasCustomPrompt="1"/>
          </p:nvPr>
        </p:nvSpPr>
        <p:spPr>
          <a:xfrm>
            <a:off x="1142999" y="4295975"/>
            <a:ext cx="6857999" cy="403714"/>
          </a:xfrm>
          <a:prstGeom prst="rect">
            <a:avLst/>
          </a:prstGeom>
          <a:noFill/>
        </p:spPr>
        <p:txBody>
          <a:bodyPr anchor="b">
            <a:normAutofit/>
          </a:bodyPr>
          <a:lstStyle>
            <a:lvl1pPr marL="0" indent="0">
              <a:buClrTx/>
              <a:buSzTx/>
              <a:buFontTx/>
              <a:buNone/>
              <a:defRPr sz="1600" b="1" baseline="0">
                <a:solidFill>
                  <a:schemeClr val="bg1"/>
                </a:solidFill>
              </a:defRPr>
            </a:lvl1pPr>
          </a:lstStyle>
          <a:p>
            <a:r>
              <a:rPr lang="en-US" dirty="0"/>
              <a:t>Presenter’s name here</a:t>
            </a:r>
          </a:p>
        </p:txBody>
      </p:sp>
      <p:sp>
        <p:nvSpPr>
          <p:cNvPr id="28" name="Shape 19"/>
          <p:cNvSpPr>
            <a:spLocks noGrp="1"/>
          </p:cNvSpPr>
          <p:nvPr>
            <p:ph type="body" sz="half" idx="21" hasCustomPrompt="1"/>
          </p:nvPr>
        </p:nvSpPr>
        <p:spPr>
          <a:xfrm>
            <a:off x="1143000" y="4699689"/>
            <a:ext cx="6857998" cy="403714"/>
          </a:xfrm>
          <a:prstGeom prst="rect">
            <a:avLst/>
          </a:prstGeom>
          <a:noFill/>
        </p:spPr>
        <p:txBody>
          <a:bodyPr anchor="t">
            <a:normAutofit/>
          </a:bodyPr>
          <a:lstStyle>
            <a:lvl1pPr marL="0" indent="0">
              <a:buClrTx/>
              <a:buSzTx/>
              <a:buFontTx/>
              <a:buNone/>
              <a:defRPr sz="1400" b="0" baseline="0">
                <a:solidFill>
                  <a:schemeClr val="bg1"/>
                </a:solidFill>
              </a:defRPr>
            </a:lvl1pPr>
          </a:lstStyle>
          <a:p>
            <a:r>
              <a:rPr lang="en-US" dirty="0"/>
              <a:t>Presenter’s title here</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367" y="5767557"/>
            <a:ext cx="979402" cy="97940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23" name="image4.jpeg"/>
          <p:cNvPicPr>
            <a:picLocks noChangeAspect="1"/>
          </p:cNvPicPr>
          <p:nvPr userDrawn="1"/>
        </p:nvPicPr>
        <p:blipFill rotWithShape="1">
          <a:blip r:embed="rId2" cstate="print">
            <a:extLst>
              <a:ext uri="{28A0092B-C50C-407E-A947-70E740481C1C}">
                <a14:useLocalDpi xmlns:a14="http://schemas.microsoft.com/office/drawing/2010/main" val="0"/>
              </a:ext>
            </a:extLst>
          </a:blip>
          <a:srcRect l="6851" t="3084" r="3943"/>
          <a:stretch/>
        </p:blipFill>
        <p:spPr>
          <a:xfrm>
            <a:off x="-2" y="0"/>
            <a:ext cx="9144002" cy="5588000"/>
          </a:xfrm>
          <a:prstGeom prst="rect">
            <a:avLst/>
          </a:prstGeom>
          <a:ln w="12700">
            <a:miter lim="400000"/>
          </a:ln>
        </p:spPr>
      </p:pic>
      <p:sp>
        <p:nvSpPr>
          <p:cNvPr id="7" name="Shape 19"/>
          <p:cNvSpPr>
            <a:spLocks noGrp="1"/>
          </p:cNvSpPr>
          <p:nvPr>
            <p:ph type="body" sz="half" idx="20" hasCustomPrompt="1"/>
          </p:nvPr>
        </p:nvSpPr>
        <p:spPr>
          <a:xfrm>
            <a:off x="1532859" y="468567"/>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6" name="TextBox 5"/>
          <p:cNvSpPr txBox="1"/>
          <p:nvPr userDrawn="1"/>
        </p:nvSpPr>
        <p:spPr>
          <a:xfrm>
            <a:off x="7061106" y="365125"/>
            <a:ext cx="1454244" cy="246221"/>
          </a:xfrm>
          <a:prstGeom prst="rect">
            <a:avLst/>
          </a:prstGeom>
          <a:noFill/>
        </p:spPr>
        <p:txBody>
          <a:bodyPr wrap="none" rtlCol="0">
            <a:spAutoFit/>
          </a:bodyPr>
          <a:lstStyle/>
          <a:p>
            <a:r>
              <a:rPr lang="en-US" sz="1000" kern="1000" cap="none" baseline="0" dirty="0">
                <a:solidFill>
                  <a:schemeClr val="accent1"/>
                </a:solidFill>
              </a:rPr>
              <a:t>Private &amp; Confidential</a:t>
            </a:r>
          </a:p>
        </p:txBody>
      </p:sp>
      <p:sp>
        <p:nvSpPr>
          <p:cNvPr id="3" name="Title 2"/>
          <p:cNvSpPr>
            <a:spLocks noGrp="1"/>
          </p:cNvSpPr>
          <p:nvPr>
            <p:ph type="title" hasCustomPrompt="1"/>
          </p:nvPr>
        </p:nvSpPr>
        <p:spPr>
          <a:xfrm>
            <a:off x="1142999" y="976471"/>
            <a:ext cx="6858000" cy="2537119"/>
          </a:xfrm>
        </p:spPr>
        <p:txBody>
          <a:bodyPr anchor="b">
            <a:normAutofit/>
          </a:bodyPr>
          <a:lstStyle>
            <a:lvl1pPr>
              <a:defRPr sz="3600">
                <a:solidFill>
                  <a:schemeClr val="accent1"/>
                </a:solidFill>
              </a:defRPr>
            </a:lvl1pPr>
          </a:lstStyle>
          <a:p>
            <a:r>
              <a:rPr lang="en-US" dirty="0"/>
              <a:t>Click to add title</a:t>
            </a:r>
          </a:p>
        </p:txBody>
      </p:sp>
      <p:sp>
        <p:nvSpPr>
          <p:cNvPr id="12" name="Subtitle 2"/>
          <p:cNvSpPr>
            <a:spLocks noGrp="1"/>
          </p:cNvSpPr>
          <p:nvPr>
            <p:ph type="subTitle" idx="1" hasCustomPrompt="1"/>
          </p:nvPr>
        </p:nvSpPr>
        <p:spPr>
          <a:xfrm>
            <a:off x="1143000" y="3602038"/>
            <a:ext cx="6858000" cy="646834"/>
          </a:xfrm>
          <a:noFill/>
        </p:spPr>
        <p:txBody>
          <a:bodyPr>
            <a:normAutofit/>
          </a:bodyPr>
          <a:lstStyle>
            <a:lvl1pPr marL="0" indent="0" algn="l">
              <a:buNone/>
              <a:defRPr sz="24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32"/>
          <p:cNvSpPr/>
          <p:nvPr userDrawn="1"/>
        </p:nvSpPr>
        <p:spPr>
          <a:xfrm>
            <a:off x="2" y="5488101"/>
            <a:ext cx="9144001" cy="360501"/>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7" name="Shape 33"/>
          <p:cNvSpPr/>
          <p:nvPr userDrawn="1"/>
        </p:nvSpPr>
        <p:spPr>
          <a:xfrm>
            <a:off x="0" y="5542155"/>
            <a:ext cx="9144001" cy="400254"/>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8" name="Shape 34"/>
          <p:cNvSpPr/>
          <p:nvPr userDrawn="1"/>
        </p:nvSpPr>
        <p:spPr>
          <a:xfrm>
            <a:off x="1" y="5656517"/>
            <a:ext cx="9144001" cy="1201483"/>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9" name="Slide Number Placeholder 5"/>
          <p:cNvSpPr txBox="1">
            <a:spLocks/>
          </p:cNvSpPr>
          <p:nvPr userDrawn="1"/>
        </p:nvSpPr>
        <p:spPr>
          <a:xfrm>
            <a:off x="8330619" y="6400412"/>
            <a:ext cx="184731" cy="276999"/>
          </a:xfrm>
          <a:prstGeom prst="rect">
            <a:avLst/>
          </a:prstGeom>
          <a:ln w="12700">
            <a:miter lim="400000"/>
          </a:ln>
        </p:spPr>
        <p:txBody>
          <a:bodyPr vert="horz" wrap="none" lIns="91440" tIns="45720" rIns="91440" bIns="4572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dirty="0">
              <a:solidFill>
                <a:schemeClr val="bg1"/>
              </a:solidFill>
            </a:endParaRPr>
          </a:p>
        </p:txBody>
      </p:sp>
      <p:sp>
        <p:nvSpPr>
          <p:cNvPr id="20" name="Shape 17"/>
          <p:cNvSpPr/>
          <p:nvPr userDrawn="1"/>
        </p:nvSpPr>
        <p:spPr>
          <a:xfrm>
            <a:off x="1541720" y="5937771"/>
            <a:ext cx="6903033" cy="535531"/>
          </a:xfrm>
          <a:prstGeom prst="rect">
            <a:avLst/>
          </a:prstGeom>
          <a:ln w="12700">
            <a:miter lim="400000"/>
          </a:ln>
          <a:extLst>
            <a:ext uri="{C572A759-6A51-4108-AA02-DFA0A04FC94B}">
              <ma14:wrappingTextBoxFlag xmlns:ma14="http://schemas.microsoft.com/office/mac/drawingml/2011/main" xmlns="" val="1"/>
            </a:ext>
          </a:extLst>
        </p:spPr>
        <p:txBody>
          <a:bodyPr lIns="36576" tIns="36576" rIns="36576" bIns="36576" anchor="ctr">
            <a:spAutoFit/>
          </a:bodyPr>
          <a:lstStyle/>
          <a:p>
            <a:pPr>
              <a:defRPr sz="1000" b="1">
                <a:solidFill>
                  <a:srgbClr val="FFFFFF"/>
                </a:solidFill>
              </a:defRPr>
            </a:pPr>
            <a:r>
              <a:rPr dirty="0">
                <a:solidFill>
                  <a:schemeClr val="bg1"/>
                </a:solidFill>
              </a:rPr>
              <a:t>Executive Office of Technology Services and Security </a:t>
            </a:r>
            <a:r>
              <a:rPr lang="en-US" dirty="0">
                <a:solidFill>
                  <a:schemeClr val="bg1"/>
                </a:solidFill>
              </a:rPr>
              <a:t>(</a:t>
            </a:r>
            <a:r>
              <a:rPr dirty="0">
                <a:solidFill>
                  <a:schemeClr val="bg1"/>
                </a:solidFill>
              </a:rPr>
              <a:t>EOTSS</a:t>
            </a:r>
            <a:r>
              <a:rPr lang="en-US" dirty="0">
                <a:solidFill>
                  <a:schemeClr val="bg1"/>
                </a:solidFill>
              </a:rPr>
              <a:t>)</a:t>
            </a:r>
            <a:endParaRPr dirty="0">
              <a:solidFill>
                <a:schemeClr val="bg1"/>
              </a:solidFill>
            </a:endParaRPr>
          </a:p>
          <a:p>
            <a:pPr>
              <a:defRPr sz="1000">
                <a:solidFill>
                  <a:srgbClr val="FFFFFF"/>
                </a:solidFill>
              </a:defRPr>
            </a:pPr>
            <a:r>
              <a:rPr lang="en-US" i="0" dirty="0">
                <a:solidFill>
                  <a:schemeClr val="bg1"/>
                </a:solidFill>
              </a:rPr>
              <a:t>EOTSS Mission: </a:t>
            </a:r>
            <a:r>
              <a:rPr lang="en-US" sz="1000" b="0" i="0" kern="1200" dirty="0">
                <a:solidFill>
                  <a:schemeClr val="bg1"/>
                </a:solidFill>
                <a:effectLst/>
                <a:latin typeface="+mn-lt"/>
                <a:ea typeface="+mn-ea"/>
                <a:cs typeface="+mn-cs"/>
              </a:rPr>
              <a:t>To provide</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secure and quality digital information, services, and tools to constituents and service providers</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when and where they need them.</a:t>
            </a:r>
            <a:endParaRPr lang="en-US" i="0" dirty="0">
              <a:solidFill>
                <a:schemeClr val="bg1"/>
              </a:solidFill>
            </a:endParaRPr>
          </a:p>
        </p:txBody>
      </p:sp>
      <p:sp>
        <p:nvSpPr>
          <p:cNvPr id="27" name="Shape 19"/>
          <p:cNvSpPr>
            <a:spLocks noGrp="1"/>
          </p:cNvSpPr>
          <p:nvPr>
            <p:ph type="body" sz="half" idx="19" hasCustomPrompt="1"/>
          </p:nvPr>
        </p:nvSpPr>
        <p:spPr>
          <a:xfrm>
            <a:off x="1142999" y="4295975"/>
            <a:ext cx="6857999" cy="403714"/>
          </a:xfrm>
          <a:prstGeom prst="rect">
            <a:avLst/>
          </a:prstGeom>
          <a:noFill/>
        </p:spPr>
        <p:txBody>
          <a:bodyPr anchor="b">
            <a:normAutofit/>
          </a:bodyPr>
          <a:lstStyle>
            <a:lvl1pPr marL="0" indent="0">
              <a:buClrTx/>
              <a:buSzTx/>
              <a:buFontTx/>
              <a:buNone/>
              <a:defRPr sz="1600" b="1" baseline="0">
                <a:solidFill>
                  <a:schemeClr val="accent1"/>
                </a:solidFill>
              </a:defRPr>
            </a:lvl1pPr>
          </a:lstStyle>
          <a:p>
            <a:r>
              <a:rPr lang="en-US" dirty="0"/>
              <a:t>Presenter’s name here</a:t>
            </a:r>
          </a:p>
        </p:txBody>
      </p:sp>
      <p:sp>
        <p:nvSpPr>
          <p:cNvPr id="28" name="Shape 19"/>
          <p:cNvSpPr>
            <a:spLocks noGrp="1"/>
          </p:cNvSpPr>
          <p:nvPr>
            <p:ph type="body" sz="half" idx="21" hasCustomPrompt="1"/>
          </p:nvPr>
        </p:nvSpPr>
        <p:spPr>
          <a:xfrm>
            <a:off x="1143000" y="4699689"/>
            <a:ext cx="6857998" cy="403714"/>
          </a:xfrm>
          <a:prstGeom prst="rect">
            <a:avLst/>
          </a:prstGeom>
          <a:noFill/>
        </p:spPr>
        <p:txBody>
          <a:bodyPr anchor="t">
            <a:normAutofit/>
          </a:bodyPr>
          <a:lstStyle>
            <a:lvl1pPr marL="0" indent="0">
              <a:buClrTx/>
              <a:buSzTx/>
              <a:buFontTx/>
              <a:buNone/>
              <a:defRPr sz="1400" b="0" baseline="0">
                <a:solidFill>
                  <a:schemeClr val="accent1"/>
                </a:solidFill>
              </a:defRPr>
            </a:lvl1pPr>
          </a:lstStyle>
          <a:p>
            <a:r>
              <a:rPr lang="en-US" dirty="0"/>
              <a:t>Presenter’s title here</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367" y="5767557"/>
            <a:ext cx="979402" cy="97940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24" name="image4.jpeg"/>
          <p:cNvPicPr>
            <a:picLocks noChangeAspect="1"/>
          </p:cNvPicPr>
          <p:nvPr userDrawn="1"/>
        </p:nvPicPr>
        <p:blipFill>
          <a:blip r:embed="rId2"/>
          <a:srcRect l="431" t="1374" r="169" b="5827"/>
          <a:stretch>
            <a:fillRect/>
          </a:stretch>
        </p:blipFill>
        <p:spPr>
          <a:xfrm>
            <a:off x="0" y="-8934"/>
            <a:ext cx="9144002" cy="5712719"/>
          </a:xfrm>
          <a:prstGeom prst="rect">
            <a:avLst/>
          </a:prstGeom>
          <a:ln w="12700">
            <a:miter lim="400000"/>
          </a:ln>
        </p:spPr>
      </p:pic>
      <p:sp>
        <p:nvSpPr>
          <p:cNvPr id="21" name="Shape 99"/>
          <p:cNvSpPr/>
          <p:nvPr userDrawn="1"/>
        </p:nvSpPr>
        <p:spPr>
          <a:xfrm>
            <a:off x="1" y="-8935"/>
            <a:ext cx="9144001" cy="5558041"/>
          </a:xfrm>
          <a:prstGeom prst="rect">
            <a:avLst/>
          </a:prstGeom>
          <a:solidFill>
            <a:srgbClr val="000000">
              <a:alpha val="56918"/>
            </a:srgbClr>
          </a:solidFill>
          <a:ln w="12700">
            <a:miter lim="400000"/>
          </a:ln>
        </p:spPr>
        <p:txBody>
          <a:bodyPr lIns="45718" tIns="45718" rIns="45718" bIns="45718" anchor="ctr"/>
          <a:lstStyle/>
          <a:p>
            <a:pPr>
              <a:defRPr>
                <a:latin typeface="Verdana"/>
                <a:ea typeface="Verdana"/>
                <a:cs typeface="Verdana"/>
                <a:sym typeface="Verdana"/>
              </a:defRPr>
            </a:pPr>
            <a:endParaRPr dirty="0"/>
          </a:p>
        </p:txBody>
      </p:sp>
      <p:sp>
        <p:nvSpPr>
          <p:cNvPr id="7" name="Shape 19"/>
          <p:cNvSpPr>
            <a:spLocks noGrp="1"/>
          </p:cNvSpPr>
          <p:nvPr>
            <p:ph type="body" sz="half" idx="20" hasCustomPrompt="1"/>
          </p:nvPr>
        </p:nvSpPr>
        <p:spPr>
          <a:xfrm>
            <a:off x="1532859" y="468567"/>
            <a:ext cx="6078281" cy="468433"/>
          </a:xfrm>
          <a:prstGeom prst="rect">
            <a:avLst/>
          </a:prstGeom>
          <a:noFill/>
          <a:ln>
            <a:noFill/>
          </a:ln>
        </p:spPr>
        <p:txBody>
          <a:bodyPr anchor="t">
            <a:normAutofit/>
          </a:bodyPr>
          <a:lstStyle>
            <a:lvl1pPr marL="0" indent="0" algn="ctr">
              <a:buClrTx/>
              <a:buSzTx/>
              <a:buFontTx/>
              <a:buNone/>
              <a:defRPr sz="1400" b="1" baseline="0">
                <a:solidFill>
                  <a:srgbClr val="FF0000"/>
                </a:solidFill>
              </a:defRPr>
            </a:lvl1pPr>
          </a:lstStyle>
          <a:p>
            <a:r>
              <a:rPr lang="en-US" dirty="0"/>
              <a:t>DRAFT</a:t>
            </a:r>
            <a:endParaRPr dirty="0"/>
          </a:p>
        </p:txBody>
      </p:sp>
      <p:sp>
        <p:nvSpPr>
          <p:cNvPr id="6" name="TextBox 5"/>
          <p:cNvSpPr txBox="1"/>
          <p:nvPr userDrawn="1"/>
        </p:nvSpPr>
        <p:spPr>
          <a:xfrm>
            <a:off x="7061106" y="365125"/>
            <a:ext cx="1454244" cy="246221"/>
          </a:xfrm>
          <a:prstGeom prst="rect">
            <a:avLst/>
          </a:prstGeom>
          <a:noFill/>
        </p:spPr>
        <p:txBody>
          <a:bodyPr wrap="none" rtlCol="0">
            <a:spAutoFit/>
          </a:bodyPr>
          <a:lstStyle/>
          <a:p>
            <a:r>
              <a:rPr lang="en-US" sz="1000" kern="1000" cap="none" baseline="0" dirty="0">
                <a:solidFill>
                  <a:schemeClr val="bg1"/>
                </a:solidFill>
              </a:rPr>
              <a:t>Private &amp; Confidential</a:t>
            </a:r>
          </a:p>
        </p:txBody>
      </p:sp>
      <p:sp>
        <p:nvSpPr>
          <p:cNvPr id="3" name="Title 2"/>
          <p:cNvSpPr>
            <a:spLocks noGrp="1"/>
          </p:cNvSpPr>
          <p:nvPr>
            <p:ph type="title" hasCustomPrompt="1"/>
          </p:nvPr>
        </p:nvSpPr>
        <p:spPr>
          <a:xfrm>
            <a:off x="1142999" y="976471"/>
            <a:ext cx="6858000" cy="2537119"/>
          </a:xfrm>
        </p:spPr>
        <p:txBody>
          <a:bodyPr anchor="b">
            <a:normAutofit/>
          </a:bodyPr>
          <a:lstStyle>
            <a:lvl1pPr>
              <a:defRPr sz="3600">
                <a:solidFill>
                  <a:schemeClr val="bg1"/>
                </a:solidFill>
              </a:defRPr>
            </a:lvl1pPr>
          </a:lstStyle>
          <a:p>
            <a:r>
              <a:rPr lang="en-US" dirty="0"/>
              <a:t>Click to add title</a:t>
            </a:r>
          </a:p>
        </p:txBody>
      </p:sp>
      <p:sp>
        <p:nvSpPr>
          <p:cNvPr id="12" name="Subtitle 2"/>
          <p:cNvSpPr>
            <a:spLocks noGrp="1"/>
          </p:cNvSpPr>
          <p:nvPr>
            <p:ph type="subTitle" idx="1" hasCustomPrompt="1"/>
          </p:nvPr>
        </p:nvSpPr>
        <p:spPr>
          <a:xfrm>
            <a:off x="1143000" y="3602038"/>
            <a:ext cx="6858000" cy="646834"/>
          </a:xfrm>
          <a:noFill/>
        </p:spPr>
        <p:txBody>
          <a:bodyPr>
            <a:normAutofit/>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32"/>
          <p:cNvSpPr/>
          <p:nvPr userDrawn="1"/>
        </p:nvSpPr>
        <p:spPr>
          <a:xfrm>
            <a:off x="2" y="5488101"/>
            <a:ext cx="9144001" cy="360501"/>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7" name="Shape 33"/>
          <p:cNvSpPr/>
          <p:nvPr userDrawn="1"/>
        </p:nvSpPr>
        <p:spPr>
          <a:xfrm>
            <a:off x="0" y="5542155"/>
            <a:ext cx="9144001" cy="400254"/>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8" name="Shape 34"/>
          <p:cNvSpPr/>
          <p:nvPr userDrawn="1"/>
        </p:nvSpPr>
        <p:spPr>
          <a:xfrm>
            <a:off x="1" y="5656517"/>
            <a:ext cx="9144001" cy="1201483"/>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9" name="Slide Number Placeholder 5"/>
          <p:cNvSpPr txBox="1">
            <a:spLocks/>
          </p:cNvSpPr>
          <p:nvPr userDrawn="1"/>
        </p:nvSpPr>
        <p:spPr>
          <a:xfrm>
            <a:off x="8330619" y="6400412"/>
            <a:ext cx="184731" cy="276999"/>
          </a:xfrm>
          <a:prstGeom prst="rect">
            <a:avLst/>
          </a:prstGeom>
          <a:ln w="12700">
            <a:miter lim="400000"/>
          </a:ln>
        </p:spPr>
        <p:txBody>
          <a:bodyPr vert="horz" wrap="none" lIns="91440" tIns="45720" rIns="91440" bIns="4572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dirty="0">
              <a:solidFill>
                <a:schemeClr val="bg1"/>
              </a:solidFill>
            </a:endParaRPr>
          </a:p>
        </p:txBody>
      </p:sp>
      <p:sp>
        <p:nvSpPr>
          <p:cNvPr id="20" name="Shape 17"/>
          <p:cNvSpPr/>
          <p:nvPr userDrawn="1"/>
        </p:nvSpPr>
        <p:spPr>
          <a:xfrm>
            <a:off x="1541720" y="5937771"/>
            <a:ext cx="6903033" cy="535531"/>
          </a:xfrm>
          <a:prstGeom prst="rect">
            <a:avLst/>
          </a:prstGeom>
          <a:ln w="12700">
            <a:miter lim="400000"/>
          </a:ln>
          <a:extLst>
            <a:ext uri="{C572A759-6A51-4108-AA02-DFA0A04FC94B}">
              <ma14:wrappingTextBoxFlag xmlns:ma14="http://schemas.microsoft.com/office/mac/drawingml/2011/main" xmlns="" val="1"/>
            </a:ext>
          </a:extLst>
        </p:spPr>
        <p:txBody>
          <a:bodyPr lIns="36576" tIns="36576" rIns="36576" bIns="36576" anchor="ctr">
            <a:spAutoFit/>
          </a:bodyPr>
          <a:lstStyle/>
          <a:p>
            <a:pPr>
              <a:defRPr sz="1000" b="1">
                <a:solidFill>
                  <a:srgbClr val="FFFFFF"/>
                </a:solidFill>
              </a:defRPr>
            </a:pPr>
            <a:r>
              <a:rPr dirty="0">
                <a:solidFill>
                  <a:schemeClr val="bg1"/>
                </a:solidFill>
              </a:rPr>
              <a:t>Executive Office of Technology Services and Security </a:t>
            </a:r>
            <a:r>
              <a:rPr lang="en-US" dirty="0">
                <a:solidFill>
                  <a:schemeClr val="bg1"/>
                </a:solidFill>
              </a:rPr>
              <a:t>(</a:t>
            </a:r>
            <a:r>
              <a:rPr dirty="0">
                <a:solidFill>
                  <a:schemeClr val="bg1"/>
                </a:solidFill>
              </a:rPr>
              <a:t>EOTSS</a:t>
            </a:r>
            <a:r>
              <a:rPr lang="en-US" dirty="0">
                <a:solidFill>
                  <a:schemeClr val="bg1"/>
                </a:solidFill>
              </a:rPr>
              <a:t>)</a:t>
            </a:r>
            <a:endParaRPr dirty="0">
              <a:solidFill>
                <a:schemeClr val="bg1"/>
              </a:solidFill>
            </a:endParaRPr>
          </a:p>
          <a:p>
            <a:pPr>
              <a:defRPr sz="1000">
                <a:solidFill>
                  <a:srgbClr val="FFFFFF"/>
                </a:solidFill>
              </a:defRPr>
            </a:pPr>
            <a:r>
              <a:rPr lang="en-US" i="0" dirty="0">
                <a:solidFill>
                  <a:schemeClr val="bg1"/>
                </a:solidFill>
              </a:rPr>
              <a:t>EOTSS Mission: </a:t>
            </a:r>
            <a:r>
              <a:rPr lang="en-US" sz="1000" b="0" i="0" kern="1200" dirty="0">
                <a:solidFill>
                  <a:schemeClr val="bg1"/>
                </a:solidFill>
                <a:effectLst/>
                <a:latin typeface="+mn-lt"/>
                <a:ea typeface="+mn-ea"/>
                <a:cs typeface="+mn-cs"/>
              </a:rPr>
              <a:t>To provide</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secure and quality digital information, services, and tools to constituents and service providers</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when and where they need them.</a:t>
            </a:r>
            <a:endParaRPr lang="en-US" i="0" dirty="0">
              <a:solidFill>
                <a:schemeClr val="bg1"/>
              </a:solidFill>
            </a:endParaRPr>
          </a:p>
        </p:txBody>
      </p:sp>
      <p:sp>
        <p:nvSpPr>
          <p:cNvPr id="27" name="Shape 19"/>
          <p:cNvSpPr>
            <a:spLocks noGrp="1"/>
          </p:cNvSpPr>
          <p:nvPr>
            <p:ph type="body" sz="half" idx="19" hasCustomPrompt="1"/>
          </p:nvPr>
        </p:nvSpPr>
        <p:spPr>
          <a:xfrm>
            <a:off x="1142999" y="4295975"/>
            <a:ext cx="6857999" cy="403714"/>
          </a:xfrm>
          <a:prstGeom prst="rect">
            <a:avLst/>
          </a:prstGeom>
          <a:noFill/>
        </p:spPr>
        <p:txBody>
          <a:bodyPr anchor="b">
            <a:normAutofit/>
          </a:bodyPr>
          <a:lstStyle>
            <a:lvl1pPr marL="0" indent="0">
              <a:buClrTx/>
              <a:buSzTx/>
              <a:buFontTx/>
              <a:buNone/>
              <a:defRPr sz="1600" b="1" baseline="0">
                <a:solidFill>
                  <a:schemeClr val="bg1"/>
                </a:solidFill>
              </a:defRPr>
            </a:lvl1pPr>
          </a:lstStyle>
          <a:p>
            <a:r>
              <a:rPr lang="en-US" dirty="0"/>
              <a:t>Presenter’s name here</a:t>
            </a:r>
          </a:p>
        </p:txBody>
      </p:sp>
      <p:sp>
        <p:nvSpPr>
          <p:cNvPr id="28" name="Shape 19"/>
          <p:cNvSpPr>
            <a:spLocks noGrp="1"/>
          </p:cNvSpPr>
          <p:nvPr>
            <p:ph type="body" sz="half" idx="21" hasCustomPrompt="1"/>
          </p:nvPr>
        </p:nvSpPr>
        <p:spPr>
          <a:xfrm>
            <a:off x="1143000" y="4699689"/>
            <a:ext cx="6857998" cy="403714"/>
          </a:xfrm>
          <a:prstGeom prst="rect">
            <a:avLst/>
          </a:prstGeom>
          <a:noFill/>
        </p:spPr>
        <p:txBody>
          <a:bodyPr anchor="t">
            <a:normAutofit/>
          </a:bodyPr>
          <a:lstStyle>
            <a:lvl1pPr marL="0" indent="0">
              <a:buClrTx/>
              <a:buSzTx/>
              <a:buFontTx/>
              <a:buNone/>
              <a:defRPr sz="1400" b="0" baseline="0">
                <a:solidFill>
                  <a:schemeClr val="bg1"/>
                </a:solidFill>
              </a:defRPr>
            </a:lvl1pPr>
          </a:lstStyle>
          <a:p>
            <a:r>
              <a:rPr lang="en-US" dirty="0"/>
              <a:t>Presenter’s title here</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367" y="5767557"/>
            <a:ext cx="979402" cy="97940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dirty="0"/>
              <a:t>Date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144346287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Date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51979830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7" name="TextBox 6">
            <a:extLst>
              <a:ext uri="{FF2B5EF4-FFF2-40B4-BE49-F238E27FC236}">
                <a16:creationId xmlns:a16="http://schemas.microsoft.com/office/drawing/2014/main" id="{2ACBD00F-15EE-59F6-7E45-8B711019996A}"/>
              </a:ext>
            </a:extLst>
          </p:cNvPr>
          <p:cNvSpPr txBox="1"/>
          <p:nvPr userDrawn="1"/>
        </p:nvSpPr>
        <p:spPr>
          <a:xfrm>
            <a:off x="7061106" y="365129"/>
            <a:ext cx="1050288" cy="207749"/>
          </a:xfrm>
          <a:prstGeom prst="rect">
            <a:avLst/>
          </a:prstGeom>
          <a:noFill/>
        </p:spPr>
        <p:txBody>
          <a:bodyPr wrap="none" rtlCol="0">
            <a:spAutoFit/>
          </a:bodyPr>
          <a:lstStyle/>
          <a:p>
            <a:r>
              <a:rPr lang="en-US" sz="750" kern="1000" cap="none" baseline="0" dirty="0">
                <a:solidFill>
                  <a:schemeClr val="accent1"/>
                </a:solidFill>
              </a:rPr>
              <a:t>Private &amp; Confidential</a:t>
            </a:r>
          </a:p>
        </p:txBody>
      </p:sp>
      <p:sp>
        <p:nvSpPr>
          <p:cNvPr id="8" name="Shape 32">
            <a:extLst>
              <a:ext uri="{FF2B5EF4-FFF2-40B4-BE49-F238E27FC236}">
                <a16:creationId xmlns:a16="http://schemas.microsoft.com/office/drawing/2014/main" id="{45BDB494-F398-D95B-7883-559A8CDDEB7E}"/>
              </a:ext>
            </a:extLst>
          </p:cNvPr>
          <p:cNvSpPr/>
          <p:nvPr userDrawn="1"/>
        </p:nvSpPr>
        <p:spPr>
          <a:xfrm>
            <a:off x="4" y="5488102"/>
            <a:ext cx="9144001" cy="54054"/>
          </a:xfrm>
          <a:prstGeom prst="rect">
            <a:avLst/>
          </a:prstGeom>
          <a:solidFill>
            <a:srgbClr val="F9CE20"/>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9" name="Shape 33">
            <a:extLst>
              <a:ext uri="{FF2B5EF4-FFF2-40B4-BE49-F238E27FC236}">
                <a16:creationId xmlns:a16="http://schemas.microsoft.com/office/drawing/2014/main" id="{131142AB-0849-D8E9-90B6-51DC5AAFC59D}"/>
              </a:ext>
            </a:extLst>
          </p:cNvPr>
          <p:cNvSpPr/>
          <p:nvPr userDrawn="1"/>
        </p:nvSpPr>
        <p:spPr>
          <a:xfrm>
            <a:off x="2" y="5542155"/>
            <a:ext cx="9144001" cy="114362"/>
          </a:xfrm>
          <a:prstGeom prst="rect">
            <a:avLst/>
          </a:prstGeom>
          <a:solidFill>
            <a:srgbClr val="14558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0" name="Shape 34">
            <a:extLst>
              <a:ext uri="{FF2B5EF4-FFF2-40B4-BE49-F238E27FC236}">
                <a16:creationId xmlns:a16="http://schemas.microsoft.com/office/drawing/2014/main" id="{0A3773B3-F1CA-90DC-FD4B-0F9B5AE5EBAB}"/>
              </a:ext>
            </a:extLst>
          </p:cNvPr>
          <p:cNvSpPr/>
          <p:nvPr userDrawn="1"/>
        </p:nvSpPr>
        <p:spPr>
          <a:xfrm>
            <a:off x="3" y="5656521"/>
            <a:ext cx="9144001" cy="1201483"/>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1" name="Slide Number Placeholder 5">
            <a:extLst>
              <a:ext uri="{FF2B5EF4-FFF2-40B4-BE49-F238E27FC236}">
                <a16:creationId xmlns:a16="http://schemas.microsoft.com/office/drawing/2014/main" id="{0124A7D0-E25A-291F-F85E-748E54EEECD4}"/>
              </a:ext>
            </a:extLst>
          </p:cNvPr>
          <p:cNvSpPr txBox="1">
            <a:spLocks/>
          </p:cNvSpPr>
          <p:nvPr userDrawn="1"/>
        </p:nvSpPr>
        <p:spPr>
          <a:xfrm>
            <a:off x="8376788" y="6435039"/>
            <a:ext cx="138564" cy="207749"/>
          </a:xfrm>
          <a:prstGeom prst="rect">
            <a:avLst/>
          </a:prstGeom>
          <a:ln w="12700">
            <a:miter lim="400000"/>
          </a:ln>
        </p:spPr>
        <p:txBody>
          <a:bodyPr vert="horz" wrap="none" lIns="68580" tIns="34290" rIns="68580" bIns="3429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sz="900" dirty="0">
              <a:solidFill>
                <a:schemeClr val="bg1"/>
              </a:solidFill>
            </a:endParaRPr>
          </a:p>
        </p:txBody>
      </p:sp>
      <p:sp>
        <p:nvSpPr>
          <p:cNvPr id="12" name="Shape 17">
            <a:extLst>
              <a:ext uri="{FF2B5EF4-FFF2-40B4-BE49-F238E27FC236}">
                <a16:creationId xmlns:a16="http://schemas.microsoft.com/office/drawing/2014/main" id="{743CDD31-BD1F-550A-0377-EBB99C33F912}"/>
              </a:ext>
            </a:extLst>
          </p:cNvPr>
          <p:cNvSpPr/>
          <p:nvPr userDrawn="1"/>
        </p:nvSpPr>
        <p:spPr>
          <a:xfrm>
            <a:off x="1541720" y="6062424"/>
            <a:ext cx="6903033" cy="286232"/>
          </a:xfrm>
          <a:prstGeom prst="rect">
            <a:avLst/>
          </a:prstGeom>
          <a:ln w="12700">
            <a:miter lim="400000"/>
          </a:ln>
          <a:extLst>
            <a:ext uri="{C572A759-6A51-4108-AA02-DFA0A04FC94B}">
              <ma14:wrappingTextBoxFlag xmlns:ma14="http://schemas.microsoft.com/office/mac/drawingml/2011/main" xmlns="" val="1"/>
            </a:ext>
          </a:extLst>
        </p:spPr>
        <p:txBody>
          <a:bodyPr lIns="27432" tIns="27432" rIns="27432" bIns="27432" anchor="ctr">
            <a:spAutoFit/>
          </a:bodyPr>
          <a:lstStyle/>
          <a:p>
            <a:pPr>
              <a:defRPr sz="1000" b="1">
                <a:solidFill>
                  <a:srgbClr val="FFFFFF"/>
                </a:solidFill>
              </a:defRPr>
            </a:pPr>
            <a:r>
              <a:rPr sz="750" dirty="0">
                <a:solidFill>
                  <a:schemeClr val="bg1"/>
                </a:solidFill>
              </a:rPr>
              <a:t>Executive Office of Technology Services and Security </a:t>
            </a:r>
            <a:r>
              <a:rPr lang="en-US" sz="750" dirty="0">
                <a:solidFill>
                  <a:schemeClr val="bg1"/>
                </a:solidFill>
              </a:rPr>
              <a:t>(</a:t>
            </a:r>
            <a:r>
              <a:rPr sz="750" dirty="0">
                <a:solidFill>
                  <a:schemeClr val="bg1"/>
                </a:solidFill>
              </a:rPr>
              <a:t>EOTSS</a:t>
            </a:r>
            <a:r>
              <a:rPr lang="en-US" sz="750" dirty="0">
                <a:solidFill>
                  <a:schemeClr val="bg1"/>
                </a:solidFill>
              </a:rPr>
              <a:t>)</a:t>
            </a:r>
            <a:endParaRPr sz="750" dirty="0">
              <a:solidFill>
                <a:schemeClr val="bg1"/>
              </a:solidFill>
            </a:endParaRPr>
          </a:p>
          <a:p>
            <a:pPr>
              <a:defRPr sz="1000">
                <a:solidFill>
                  <a:srgbClr val="FFFFFF"/>
                </a:solidFill>
              </a:defRPr>
            </a:pPr>
            <a:r>
              <a:rPr lang="en-US" sz="750" i="0" dirty="0">
                <a:solidFill>
                  <a:schemeClr val="bg1"/>
                </a:solidFill>
              </a:rPr>
              <a:t>EOTSS Mission: </a:t>
            </a:r>
            <a:r>
              <a:rPr lang="en-US" sz="750" b="0" i="0" kern="1200" dirty="0">
                <a:solidFill>
                  <a:schemeClr val="bg1"/>
                </a:solidFill>
                <a:effectLst/>
                <a:latin typeface="+mn-lt"/>
                <a:ea typeface="+mn-ea"/>
                <a:cs typeface="+mn-cs"/>
              </a:rPr>
              <a:t>To provide</a:t>
            </a:r>
            <a:r>
              <a:rPr lang="en-US" sz="750" b="0" i="0" kern="1200" baseline="0" dirty="0">
                <a:solidFill>
                  <a:schemeClr val="bg1"/>
                </a:solidFill>
                <a:effectLst/>
                <a:latin typeface="+mn-lt"/>
                <a:ea typeface="+mn-ea"/>
                <a:cs typeface="+mn-cs"/>
              </a:rPr>
              <a:t> </a:t>
            </a:r>
            <a:r>
              <a:rPr lang="en-US" sz="750" b="0" i="0" kern="1200" dirty="0">
                <a:solidFill>
                  <a:schemeClr val="bg1"/>
                </a:solidFill>
                <a:effectLst/>
                <a:latin typeface="+mn-lt"/>
                <a:ea typeface="+mn-ea"/>
                <a:cs typeface="+mn-cs"/>
              </a:rPr>
              <a:t>secure and quality digital information, services, and tools to constituents and service providers</a:t>
            </a:r>
            <a:r>
              <a:rPr lang="en-US" sz="750" b="0" i="0" kern="1200" baseline="0" dirty="0">
                <a:solidFill>
                  <a:schemeClr val="bg1"/>
                </a:solidFill>
                <a:effectLst/>
                <a:latin typeface="+mn-lt"/>
                <a:ea typeface="+mn-ea"/>
                <a:cs typeface="+mn-cs"/>
              </a:rPr>
              <a:t> </a:t>
            </a:r>
            <a:r>
              <a:rPr lang="en-US" sz="750" b="0" i="0" kern="1200" dirty="0">
                <a:solidFill>
                  <a:schemeClr val="bg1"/>
                </a:solidFill>
                <a:effectLst/>
                <a:latin typeface="+mn-lt"/>
                <a:ea typeface="+mn-ea"/>
                <a:cs typeface="+mn-cs"/>
              </a:rPr>
              <a:t>when and where they need them.</a:t>
            </a:r>
            <a:endParaRPr lang="en-US" sz="750" i="0" dirty="0">
              <a:solidFill>
                <a:schemeClr val="bg1"/>
              </a:solidFill>
            </a:endParaRPr>
          </a:p>
        </p:txBody>
      </p:sp>
      <p:pic>
        <p:nvPicPr>
          <p:cNvPr id="13" name="Picture 12">
            <a:extLst>
              <a:ext uri="{FF2B5EF4-FFF2-40B4-BE49-F238E27FC236}">
                <a16:creationId xmlns:a16="http://schemas.microsoft.com/office/drawing/2014/main" id="{84ECCB92-37CF-E280-A82E-7CF6066ACB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369" y="5767557"/>
            <a:ext cx="979402" cy="979402"/>
          </a:xfrm>
          <a:prstGeom prst="rect">
            <a:avLst/>
          </a:prstGeom>
        </p:spPr>
      </p:pic>
    </p:spTree>
    <p:extLst>
      <p:ext uri="{BB962C8B-B14F-4D97-AF65-F5344CB8AC3E}">
        <p14:creationId xmlns:p14="http://schemas.microsoft.com/office/powerpoint/2010/main" val="1166427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dirty="0"/>
              <a:t>Date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dirty="0"/>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215521288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dirty="0"/>
              <a:t>Date</a:t>
            </a:r>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r>
              <a:rPr lang="en-US" dirty="0"/>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346970476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dirty="0"/>
              <a:t>Date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r>
              <a:rPr lang="en-US" dirty="0"/>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112421584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a:t>Date</a:t>
            </a: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r>
              <a:rPr lang="en-US" dirty="0"/>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3390596414"/>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TextBox 5"/>
          <p:cNvSpPr txBox="1"/>
          <p:nvPr userDrawn="1"/>
        </p:nvSpPr>
        <p:spPr>
          <a:xfrm>
            <a:off x="7061106" y="365125"/>
            <a:ext cx="1454244" cy="246221"/>
          </a:xfrm>
          <a:prstGeom prst="rect">
            <a:avLst/>
          </a:prstGeom>
          <a:noFill/>
        </p:spPr>
        <p:txBody>
          <a:bodyPr wrap="none" rtlCol="0">
            <a:spAutoFit/>
          </a:bodyPr>
          <a:lstStyle/>
          <a:p>
            <a:r>
              <a:rPr lang="en-US" sz="1000" kern="1000" cap="none" baseline="0" dirty="0">
                <a:solidFill>
                  <a:schemeClr val="accent1"/>
                </a:solidFill>
              </a:rPr>
              <a:t>Private &amp; Confidential</a:t>
            </a:r>
          </a:p>
        </p:txBody>
      </p:sp>
      <p:sp>
        <p:nvSpPr>
          <p:cNvPr id="3" name="Title 2"/>
          <p:cNvSpPr>
            <a:spLocks noGrp="1"/>
          </p:cNvSpPr>
          <p:nvPr>
            <p:ph type="title" hasCustomPrompt="1"/>
          </p:nvPr>
        </p:nvSpPr>
        <p:spPr>
          <a:xfrm>
            <a:off x="1657350" y="3519337"/>
            <a:ext cx="6858000" cy="649224"/>
          </a:xfrm>
        </p:spPr>
        <p:txBody>
          <a:bodyPr>
            <a:normAutofit/>
          </a:bodyPr>
          <a:lstStyle>
            <a:lvl1pPr>
              <a:defRPr sz="3600">
                <a:solidFill>
                  <a:schemeClr val="accent1"/>
                </a:solidFill>
              </a:defRPr>
            </a:lvl1pPr>
          </a:lstStyle>
          <a:p>
            <a:r>
              <a:rPr lang="en-US" dirty="0"/>
              <a:t>Click to add title </a:t>
            </a:r>
          </a:p>
        </p:txBody>
      </p:sp>
      <p:sp>
        <p:nvSpPr>
          <p:cNvPr id="12" name="Subtitle 2"/>
          <p:cNvSpPr>
            <a:spLocks noGrp="1"/>
          </p:cNvSpPr>
          <p:nvPr>
            <p:ph type="subTitle" idx="1" hasCustomPrompt="1"/>
          </p:nvPr>
        </p:nvSpPr>
        <p:spPr>
          <a:xfrm>
            <a:off x="1657350" y="4222615"/>
            <a:ext cx="6858000" cy="880788"/>
          </a:xfrm>
          <a:noFill/>
        </p:spPr>
        <p:txBody>
          <a:bodyPr>
            <a:normAutofit/>
          </a:bodyPr>
          <a:lstStyle>
            <a:lvl1pPr marL="0" indent="0" algn="l">
              <a:buNone/>
              <a:defRPr sz="2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16" name="Shape 32"/>
          <p:cNvSpPr/>
          <p:nvPr userDrawn="1"/>
        </p:nvSpPr>
        <p:spPr>
          <a:xfrm>
            <a:off x="2" y="5488102"/>
            <a:ext cx="9144001" cy="5405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7" name="Shape 33"/>
          <p:cNvSpPr/>
          <p:nvPr userDrawn="1"/>
        </p:nvSpPr>
        <p:spPr>
          <a:xfrm>
            <a:off x="0" y="5542155"/>
            <a:ext cx="9144001" cy="11436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8" name="Shape 34"/>
          <p:cNvSpPr/>
          <p:nvPr userDrawn="1"/>
        </p:nvSpPr>
        <p:spPr>
          <a:xfrm>
            <a:off x="1" y="5656517"/>
            <a:ext cx="9144001" cy="1201483"/>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9" name="Slide Number Placeholder 5"/>
          <p:cNvSpPr txBox="1">
            <a:spLocks/>
          </p:cNvSpPr>
          <p:nvPr userDrawn="1"/>
        </p:nvSpPr>
        <p:spPr>
          <a:xfrm>
            <a:off x="8330619" y="6400412"/>
            <a:ext cx="184731" cy="276999"/>
          </a:xfrm>
          <a:prstGeom prst="rect">
            <a:avLst/>
          </a:prstGeom>
          <a:ln w="12700">
            <a:miter lim="400000"/>
          </a:ln>
        </p:spPr>
        <p:txBody>
          <a:bodyPr vert="horz" wrap="none" lIns="91440" tIns="45720" rIns="91440" bIns="4572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dirty="0">
              <a:solidFill>
                <a:schemeClr val="bg1"/>
              </a:solidFill>
            </a:endParaRPr>
          </a:p>
        </p:txBody>
      </p:sp>
      <p:sp>
        <p:nvSpPr>
          <p:cNvPr id="20" name="Shape 17"/>
          <p:cNvSpPr/>
          <p:nvPr userDrawn="1"/>
        </p:nvSpPr>
        <p:spPr>
          <a:xfrm>
            <a:off x="1541720" y="5937771"/>
            <a:ext cx="6903033" cy="535531"/>
          </a:xfrm>
          <a:prstGeom prst="rect">
            <a:avLst/>
          </a:prstGeom>
          <a:ln w="12700">
            <a:miter lim="400000"/>
          </a:ln>
          <a:extLst>
            <a:ext uri="{C572A759-6A51-4108-AA02-DFA0A04FC94B}">
              <ma14:wrappingTextBoxFlag xmlns:ma14="http://schemas.microsoft.com/office/mac/drawingml/2011/main" xmlns="" val="1"/>
            </a:ext>
          </a:extLst>
        </p:spPr>
        <p:txBody>
          <a:bodyPr lIns="36576" tIns="36576" rIns="36576" bIns="36576" anchor="ctr">
            <a:spAutoFit/>
          </a:bodyPr>
          <a:lstStyle/>
          <a:p>
            <a:pPr>
              <a:defRPr sz="1000" b="1">
                <a:solidFill>
                  <a:srgbClr val="FFFFFF"/>
                </a:solidFill>
              </a:defRPr>
            </a:pPr>
            <a:r>
              <a:rPr dirty="0">
                <a:solidFill>
                  <a:schemeClr val="bg1"/>
                </a:solidFill>
              </a:rPr>
              <a:t>Executive Office of Technology Services and Security </a:t>
            </a:r>
            <a:r>
              <a:rPr lang="en-US" dirty="0">
                <a:solidFill>
                  <a:schemeClr val="bg1"/>
                </a:solidFill>
              </a:rPr>
              <a:t>(</a:t>
            </a:r>
            <a:r>
              <a:rPr dirty="0">
                <a:solidFill>
                  <a:schemeClr val="bg1"/>
                </a:solidFill>
              </a:rPr>
              <a:t>EOTSS</a:t>
            </a:r>
            <a:r>
              <a:rPr lang="en-US" dirty="0">
                <a:solidFill>
                  <a:schemeClr val="bg1"/>
                </a:solidFill>
              </a:rPr>
              <a:t>)</a:t>
            </a:r>
            <a:endParaRPr dirty="0">
              <a:solidFill>
                <a:schemeClr val="bg1"/>
              </a:solidFill>
            </a:endParaRPr>
          </a:p>
          <a:p>
            <a:pPr>
              <a:defRPr sz="1000">
                <a:solidFill>
                  <a:srgbClr val="FFFFFF"/>
                </a:solidFill>
              </a:defRPr>
            </a:pPr>
            <a:r>
              <a:rPr lang="en-US" i="0" dirty="0">
                <a:solidFill>
                  <a:schemeClr val="bg1"/>
                </a:solidFill>
              </a:rPr>
              <a:t>EOTSS Mission: </a:t>
            </a:r>
            <a:r>
              <a:rPr lang="en-US" sz="1000" b="0" i="0" kern="1200" dirty="0">
                <a:solidFill>
                  <a:schemeClr val="bg1"/>
                </a:solidFill>
                <a:effectLst/>
                <a:latin typeface="+mn-lt"/>
                <a:ea typeface="+mn-ea"/>
                <a:cs typeface="+mn-cs"/>
              </a:rPr>
              <a:t>To provide</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secure and quality digital information, services, and tools to constituents and service providers</a:t>
            </a:r>
            <a:r>
              <a:rPr lang="en-US" sz="1000" b="0" i="0" kern="1200" baseline="0" dirty="0">
                <a:solidFill>
                  <a:schemeClr val="bg1"/>
                </a:solidFill>
                <a:effectLst/>
                <a:latin typeface="+mn-lt"/>
                <a:ea typeface="+mn-ea"/>
                <a:cs typeface="+mn-cs"/>
              </a:rPr>
              <a:t> </a:t>
            </a:r>
            <a:r>
              <a:rPr lang="en-US" sz="1000" b="0" i="0" kern="1200" dirty="0">
                <a:solidFill>
                  <a:schemeClr val="bg1"/>
                </a:solidFill>
                <a:effectLst/>
                <a:latin typeface="+mn-lt"/>
                <a:ea typeface="+mn-ea"/>
                <a:cs typeface="+mn-cs"/>
              </a:rPr>
              <a:t>when and where they need them.</a:t>
            </a:r>
            <a:endParaRPr lang="en-US" i="0" dirty="0">
              <a:solidFill>
                <a:schemeClr val="bg1"/>
              </a:solidFill>
            </a:endParaRPr>
          </a:p>
        </p:txBody>
      </p:sp>
      <p:pic>
        <p:nvPicPr>
          <p:cNvPr id="22" name="Picture 2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367" y="5767557"/>
            <a:ext cx="979402" cy="97940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Date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dirty="0"/>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261972591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dirty="0"/>
              <a:t>Date</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r>
              <a:rPr lang="en-US" dirty="0"/>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138158034"/>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Date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1826816232"/>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dirty="0"/>
              <a:t>Date</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2654619420"/>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Slide 4">
    <p:spTree>
      <p:nvGrpSpPr>
        <p:cNvPr id="1" name=""/>
        <p:cNvGrpSpPr/>
        <p:nvPr/>
      </p:nvGrpSpPr>
      <p:grpSpPr>
        <a:xfrm>
          <a:off x="0" y="0"/>
          <a:ext cx="0" cy="0"/>
          <a:chOff x="0" y="0"/>
          <a:chExt cx="0" cy="0"/>
        </a:xfrm>
      </p:grpSpPr>
      <p:pic>
        <p:nvPicPr>
          <p:cNvPr id="24" name="image4.jpeg"/>
          <p:cNvPicPr>
            <a:picLocks noChangeAspect="1"/>
          </p:cNvPicPr>
          <p:nvPr userDrawn="1"/>
        </p:nvPicPr>
        <p:blipFill>
          <a:blip r:embed="rId2"/>
          <a:srcRect l="431" t="1374" r="169" b="5827"/>
          <a:stretch>
            <a:fillRect/>
          </a:stretch>
        </p:blipFill>
        <p:spPr>
          <a:xfrm>
            <a:off x="1" y="-8934"/>
            <a:ext cx="9144002" cy="5712719"/>
          </a:xfrm>
          <a:prstGeom prst="rect">
            <a:avLst/>
          </a:prstGeom>
          <a:ln w="12700">
            <a:miter lim="400000"/>
          </a:ln>
        </p:spPr>
      </p:pic>
      <p:sp>
        <p:nvSpPr>
          <p:cNvPr id="21" name="Shape 99"/>
          <p:cNvSpPr/>
          <p:nvPr userDrawn="1"/>
        </p:nvSpPr>
        <p:spPr>
          <a:xfrm>
            <a:off x="3" y="-8935"/>
            <a:ext cx="9144001" cy="5558041"/>
          </a:xfrm>
          <a:prstGeom prst="rect">
            <a:avLst/>
          </a:prstGeom>
          <a:solidFill>
            <a:srgbClr val="000000">
              <a:alpha val="56918"/>
            </a:srgbClr>
          </a:solidFill>
          <a:ln w="12700">
            <a:miter lim="400000"/>
          </a:ln>
        </p:spPr>
        <p:txBody>
          <a:bodyPr lIns="34289" tIns="34289" rIns="34289" bIns="34289" anchor="ctr"/>
          <a:lstStyle/>
          <a:p>
            <a:pPr>
              <a:defRPr>
                <a:latin typeface="Verdana"/>
                <a:ea typeface="Verdana"/>
                <a:cs typeface="Verdana"/>
                <a:sym typeface="Verdana"/>
              </a:defRPr>
            </a:pPr>
            <a:endParaRPr sz="1350" dirty="0"/>
          </a:p>
        </p:txBody>
      </p:sp>
      <p:sp>
        <p:nvSpPr>
          <p:cNvPr id="7" name="Shape 19"/>
          <p:cNvSpPr>
            <a:spLocks noGrp="1"/>
          </p:cNvSpPr>
          <p:nvPr>
            <p:ph type="body" sz="half" idx="20" hasCustomPrompt="1"/>
          </p:nvPr>
        </p:nvSpPr>
        <p:spPr>
          <a:xfrm>
            <a:off x="1532861" y="468571"/>
            <a:ext cx="6078281" cy="468433"/>
          </a:xfrm>
          <a:prstGeom prst="rect">
            <a:avLst/>
          </a:prstGeom>
          <a:noFill/>
          <a:ln>
            <a:noFill/>
          </a:ln>
        </p:spPr>
        <p:txBody>
          <a:bodyPr anchor="t">
            <a:normAutofit/>
          </a:bodyPr>
          <a:lstStyle>
            <a:lvl1pPr marL="0" indent="0" algn="ctr">
              <a:buClrTx/>
              <a:buSzTx/>
              <a:buFontTx/>
              <a:buNone/>
              <a:defRPr sz="1050" b="1" baseline="0">
                <a:solidFill>
                  <a:srgbClr val="FF0000"/>
                </a:solidFill>
              </a:defRPr>
            </a:lvl1pPr>
          </a:lstStyle>
          <a:p>
            <a:r>
              <a:rPr lang="en-US" dirty="0"/>
              <a:t>DRAFT</a:t>
            </a:r>
            <a:endParaRPr dirty="0"/>
          </a:p>
        </p:txBody>
      </p:sp>
      <p:sp>
        <p:nvSpPr>
          <p:cNvPr id="6" name="TextBox 5"/>
          <p:cNvSpPr txBox="1"/>
          <p:nvPr userDrawn="1"/>
        </p:nvSpPr>
        <p:spPr>
          <a:xfrm>
            <a:off x="7061106" y="365129"/>
            <a:ext cx="1050288" cy="207749"/>
          </a:xfrm>
          <a:prstGeom prst="rect">
            <a:avLst/>
          </a:prstGeom>
          <a:noFill/>
        </p:spPr>
        <p:txBody>
          <a:bodyPr wrap="none" rtlCol="0">
            <a:spAutoFit/>
          </a:bodyPr>
          <a:lstStyle/>
          <a:p>
            <a:r>
              <a:rPr lang="en-US" sz="750" kern="1000" cap="none" baseline="0" dirty="0">
                <a:solidFill>
                  <a:schemeClr val="bg1"/>
                </a:solidFill>
              </a:rPr>
              <a:t>Private &amp; Confidential</a:t>
            </a:r>
          </a:p>
        </p:txBody>
      </p:sp>
      <p:sp>
        <p:nvSpPr>
          <p:cNvPr id="3" name="Title 2"/>
          <p:cNvSpPr>
            <a:spLocks noGrp="1"/>
          </p:cNvSpPr>
          <p:nvPr>
            <p:ph type="title" hasCustomPrompt="1"/>
          </p:nvPr>
        </p:nvSpPr>
        <p:spPr>
          <a:xfrm>
            <a:off x="1142999" y="976475"/>
            <a:ext cx="6858000" cy="2537119"/>
          </a:xfrm>
        </p:spPr>
        <p:txBody>
          <a:bodyPr anchor="b">
            <a:normAutofit/>
          </a:bodyPr>
          <a:lstStyle>
            <a:lvl1pPr>
              <a:defRPr sz="2700">
                <a:solidFill>
                  <a:schemeClr val="bg1"/>
                </a:solidFill>
              </a:defRPr>
            </a:lvl1pPr>
          </a:lstStyle>
          <a:p>
            <a:r>
              <a:rPr lang="en-US" dirty="0"/>
              <a:t>Click to add title</a:t>
            </a:r>
          </a:p>
        </p:txBody>
      </p:sp>
      <p:sp>
        <p:nvSpPr>
          <p:cNvPr id="12" name="Subtitle 2"/>
          <p:cNvSpPr>
            <a:spLocks noGrp="1"/>
          </p:cNvSpPr>
          <p:nvPr>
            <p:ph type="subTitle" idx="1" hasCustomPrompt="1"/>
          </p:nvPr>
        </p:nvSpPr>
        <p:spPr>
          <a:xfrm>
            <a:off x="1143000" y="3602038"/>
            <a:ext cx="6858000" cy="646834"/>
          </a:xfrm>
          <a:noFill/>
        </p:spPr>
        <p:txBody>
          <a:bodyPr>
            <a:normAutofit/>
          </a:bodyPr>
          <a:lstStyle>
            <a:lvl1pPr marL="0" indent="0" algn="l">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add subtitle</a:t>
            </a:r>
          </a:p>
        </p:txBody>
      </p:sp>
      <p:sp>
        <p:nvSpPr>
          <p:cNvPr id="16" name="Shape 32"/>
          <p:cNvSpPr/>
          <p:nvPr userDrawn="1"/>
        </p:nvSpPr>
        <p:spPr>
          <a:xfrm>
            <a:off x="4" y="5488105"/>
            <a:ext cx="9144001" cy="360501"/>
          </a:xfrm>
          <a:prstGeom prst="rect">
            <a:avLst/>
          </a:prstGeom>
          <a:solidFill>
            <a:srgbClr val="F9CE20"/>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7" name="Shape 33"/>
          <p:cNvSpPr/>
          <p:nvPr userDrawn="1"/>
        </p:nvSpPr>
        <p:spPr>
          <a:xfrm>
            <a:off x="2" y="5542155"/>
            <a:ext cx="9144001" cy="400254"/>
          </a:xfrm>
          <a:prstGeom prst="rect">
            <a:avLst/>
          </a:prstGeom>
          <a:solidFill>
            <a:srgbClr val="14558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8" name="Shape 34"/>
          <p:cNvSpPr/>
          <p:nvPr userDrawn="1"/>
        </p:nvSpPr>
        <p:spPr>
          <a:xfrm>
            <a:off x="3" y="5656521"/>
            <a:ext cx="9144001" cy="1201483"/>
          </a:xfrm>
          <a:prstGeom prst="rect">
            <a:avLst/>
          </a:prstGeom>
          <a:solidFill>
            <a:srgbClr val="43956F"/>
          </a:solidFill>
          <a:ln w="12700">
            <a:miter lim="400000"/>
          </a:ln>
        </p:spPr>
        <p:txBody>
          <a:bodyPr lIns="34289" tIns="34289" rIns="34289" bIns="34289" anchor="ctr"/>
          <a:lstStyle/>
          <a:p>
            <a:pPr algn="ctr">
              <a:defRPr>
                <a:solidFill>
                  <a:srgbClr val="FFFFFF"/>
                </a:solidFill>
                <a:latin typeface="Verdana"/>
                <a:ea typeface="Verdana"/>
                <a:cs typeface="Verdana"/>
                <a:sym typeface="Verdana"/>
              </a:defRPr>
            </a:pPr>
            <a:endParaRPr sz="1350" dirty="0"/>
          </a:p>
        </p:txBody>
      </p:sp>
      <p:sp>
        <p:nvSpPr>
          <p:cNvPr id="19" name="Slide Number Placeholder 5"/>
          <p:cNvSpPr txBox="1">
            <a:spLocks/>
          </p:cNvSpPr>
          <p:nvPr userDrawn="1"/>
        </p:nvSpPr>
        <p:spPr>
          <a:xfrm>
            <a:off x="8376788" y="6435039"/>
            <a:ext cx="138564" cy="207749"/>
          </a:xfrm>
          <a:prstGeom prst="rect">
            <a:avLst/>
          </a:prstGeom>
          <a:ln w="12700">
            <a:miter lim="400000"/>
          </a:ln>
        </p:spPr>
        <p:txBody>
          <a:bodyPr vert="horz" wrap="none" lIns="68580" tIns="34290" rIns="68580" bIns="3429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chemeClr val="tx1">
                    <a:tint val="75000"/>
                  </a:schemeClr>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rial"/>
              </a:defRPr>
            </a:lvl9pPr>
          </a:lstStyle>
          <a:p>
            <a:endParaRPr lang="en-US" sz="900" dirty="0">
              <a:solidFill>
                <a:schemeClr val="bg1"/>
              </a:solidFill>
            </a:endParaRPr>
          </a:p>
        </p:txBody>
      </p:sp>
      <p:sp>
        <p:nvSpPr>
          <p:cNvPr id="20" name="Shape 17"/>
          <p:cNvSpPr/>
          <p:nvPr userDrawn="1"/>
        </p:nvSpPr>
        <p:spPr>
          <a:xfrm>
            <a:off x="1541720" y="6062424"/>
            <a:ext cx="6903033" cy="286232"/>
          </a:xfrm>
          <a:prstGeom prst="rect">
            <a:avLst/>
          </a:prstGeom>
          <a:ln w="12700">
            <a:miter lim="400000"/>
          </a:ln>
          <a:extLst>
            <a:ext uri="{C572A759-6A51-4108-AA02-DFA0A04FC94B}">
              <ma14:wrappingTextBoxFlag xmlns:ma14="http://schemas.microsoft.com/office/mac/drawingml/2011/main" xmlns="" val="1"/>
            </a:ext>
          </a:extLst>
        </p:spPr>
        <p:txBody>
          <a:bodyPr lIns="27432" tIns="27432" rIns="27432" bIns="27432" anchor="ctr">
            <a:spAutoFit/>
          </a:bodyPr>
          <a:lstStyle/>
          <a:p>
            <a:pPr>
              <a:defRPr sz="1000" b="1">
                <a:solidFill>
                  <a:srgbClr val="FFFFFF"/>
                </a:solidFill>
              </a:defRPr>
            </a:pPr>
            <a:r>
              <a:rPr sz="750" dirty="0">
                <a:solidFill>
                  <a:schemeClr val="bg1"/>
                </a:solidFill>
              </a:rPr>
              <a:t>Executive Office of Technology Services and Security </a:t>
            </a:r>
            <a:r>
              <a:rPr lang="en-US" sz="750" dirty="0">
                <a:solidFill>
                  <a:schemeClr val="bg1"/>
                </a:solidFill>
              </a:rPr>
              <a:t>(</a:t>
            </a:r>
            <a:r>
              <a:rPr sz="750" dirty="0">
                <a:solidFill>
                  <a:schemeClr val="bg1"/>
                </a:solidFill>
              </a:rPr>
              <a:t>EOTSS</a:t>
            </a:r>
            <a:r>
              <a:rPr lang="en-US" sz="750" dirty="0">
                <a:solidFill>
                  <a:schemeClr val="bg1"/>
                </a:solidFill>
              </a:rPr>
              <a:t>)</a:t>
            </a:r>
            <a:endParaRPr sz="750" dirty="0">
              <a:solidFill>
                <a:schemeClr val="bg1"/>
              </a:solidFill>
            </a:endParaRPr>
          </a:p>
          <a:p>
            <a:pPr>
              <a:defRPr sz="1000">
                <a:solidFill>
                  <a:srgbClr val="FFFFFF"/>
                </a:solidFill>
              </a:defRPr>
            </a:pPr>
            <a:r>
              <a:rPr lang="en-US" sz="750" i="0" dirty="0">
                <a:solidFill>
                  <a:schemeClr val="bg1"/>
                </a:solidFill>
              </a:rPr>
              <a:t>EOTSS Mission: </a:t>
            </a:r>
            <a:r>
              <a:rPr lang="en-US" sz="750" b="0" i="0" kern="1200" dirty="0">
                <a:solidFill>
                  <a:schemeClr val="bg1"/>
                </a:solidFill>
                <a:effectLst/>
                <a:latin typeface="+mn-lt"/>
                <a:ea typeface="+mn-ea"/>
                <a:cs typeface="+mn-cs"/>
              </a:rPr>
              <a:t>To provide</a:t>
            </a:r>
            <a:r>
              <a:rPr lang="en-US" sz="750" b="0" i="0" kern="1200" baseline="0" dirty="0">
                <a:solidFill>
                  <a:schemeClr val="bg1"/>
                </a:solidFill>
                <a:effectLst/>
                <a:latin typeface="+mn-lt"/>
                <a:ea typeface="+mn-ea"/>
                <a:cs typeface="+mn-cs"/>
              </a:rPr>
              <a:t> </a:t>
            </a:r>
            <a:r>
              <a:rPr lang="en-US" sz="750" b="0" i="0" kern="1200" dirty="0">
                <a:solidFill>
                  <a:schemeClr val="bg1"/>
                </a:solidFill>
                <a:effectLst/>
                <a:latin typeface="+mn-lt"/>
                <a:ea typeface="+mn-ea"/>
                <a:cs typeface="+mn-cs"/>
              </a:rPr>
              <a:t>secure and quality digital information, services, and tools to constituents and service providers</a:t>
            </a:r>
            <a:r>
              <a:rPr lang="en-US" sz="750" b="0" i="0" kern="1200" baseline="0" dirty="0">
                <a:solidFill>
                  <a:schemeClr val="bg1"/>
                </a:solidFill>
                <a:effectLst/>
                <a:latin typeface="+mn-lt"/>
                <a:ea typeface="+mn-ea"/>
                <a:cs typeface="+mn-cs"/>
              </a:rPr>
              <a:t> </a:t>
            </a:r>
            <a:r>
              <a:rPr lang="en-US" sz="750" b="0" i="0" kern="1200" dirty="0">
                <a:solidFill>
                  <a:schemeClr val="bg1"/>
                </a:solidFill>
                <a:effectLst/>
                <a:latin typeface="+mn-lt"/>
                <a:ea typeface="+mn-ea"/>
                <a:cs typeface="+mn-cs"/>
              </a:rPr>
              <a:t>when and where they need them.</a:t>
            </a:r>
            <a:endParaRPr lang="en-US" sz="750" i="0" dirty="0">
              <a:solidFill>
                <a:schemeClr val="bg1"/>
              </a:solidFill>
            </a:endParaRPr>
          </a:p>
        </p:txBody>
      </p:sp>
      <p:sp>
        <p:nvSpPr>
          <p:cNvPr id="27" name="Shape 19"/>
          <p:cNvSpPr>
            <a:spLocks noGrp="1"/>
          </p:cNvSpPr>
          <p:nvPr>
            <p:ph type="body" sz="half" idx="19" hasCustomPrompt="1"/>
          </p:nvPr>
        </p:nvSpPr>
        <p:spPr>
          <a:xfrm>
            <a:off x="1143001" y="4295975"/>
            <a:ext cx="6857999" cy="403714"/>
          </a:xfrm>
          <a:prstGeom prst="rect">
            <a:avLst/>
          </a:prstGeom>
          <a:noFill/>
        </p:spPr>
        <p:txBody>
          <a:bodyPr anchor="b">
            <a:normAutofit/>
          </a:bodyPr>
          <a:lstStyle>
            <a:lvl1pPr marL="0" indent="0">
              <a:buClrTx/>
              <a:buSzTx/>
              <a:buFontTx/>
              <a:buNone/>
              <a:defRPr sz="1200" b="1" baseline="0">
                <a:solidFill>
                  <a:schemeClr val="bg1"/>
                </a:solidFill>
              </a:defRPr>
            </a:lvl1pPr>
          </a:lstStyle>
          <a:p>
            <a:r>
              <a:rPr lang="en-US" dirty="0"/>
              <a:t>Presenter’s name here</a:t>
            </a:r>
          </a:p>
        </p:txBody>
      </p:sp>
      <p:sp>
        <p:nvSpPr>
          <p:cNvPr id="28" name="Shape 19"/>
          <p:cNvSpPr>
            <a:spLocks noGrp="1"/>
          </p:cNvSpPr>
          <p:nvPr>
            <p:ph type="body" sz="half" idx="21" hasCustomPrompt="1"/>
          </p:nvPr>
        </p:nvSpPr>
        <p:spPr>
          <a:xfrm>
            <a:off x="1143000" y="4699689"/>
            <a:ext cx="6857998" cy="403714"/>
          </a:xfrm>
          <a:prstGeom prst="rect">
            <a:avLst/>
          </a:prstGeom>
          <a:noFill/>
        </p:spPr>
        <p:txBody>
          <a:bodyPr anchor="t">
            <a:normAutofit/>
          </a:bodyPr>
          <a:lstStyle>
            <a:lvl1pPr marL="0" indent="0">
              <a:buClrTx/>
              <a:buSzTx/>
              <a:buFontTx/>
              <a:buNone/>
              <a:defRPr sz="1050" b="0" baseline="0">
                <a:solidFill>
                  <a:schemeClr val="bg1"/>
                </a:solidFill>
              </a:defRPr>
            </a:lvl1pPr>
          </a:lstStyle>
          <a:p>
            <a:r>
              <a:rPr lang="en-US" dirty="0"/>
              <a:t>Presenter’s title here</a:t>
            </a:r>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3369" y="5767557"/>
            <a:ext cx="979402" cy="979402"/>
          </a:xfrm>
          <a:prstGeom prst="rect">
            <a:avLst/>
          </a:prstGeom>
        </p:spPr>
      </p:pic>
    </p:spTree>
    <p:extLst>
      <p:ext uri="{BB962C8B-B14F-4D97-AF65-F5344CB8AC3E}">
        <p14:creationId xmlns:p14="http://schemas.microsoft.com/office/powerpoint/2010/main" val="52079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a:noFill/>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1" name="Text Placeholder 14"/>
          <p:cNvSpPr>
            <a:spLocks noGrp="1"/>
          </p:cNvSpPr>
          <p:nvPr>
            <p:ph idx="1" hasCustomPrompt="1"/>
          </p:nvPr>
        </p:nvSpPr>
        <p:spPr>
          <a:xfrm>
            <a:off x="628650" y="1734693"/>
            <a:ext cx="7886700" cy="435133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2"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lvl1pPr algn="l">
              <a:defRPr baseline="0"/>
            </a:lvl1pPr>
          </a:lstStyle>
          <a:p>
            <a:r>
              <a:rPr lang="en-US" dirty="0"/>
              <a:t>Click to add title</a:t>
            </a:r>
          </a:p>
        </p:txBody>
      </p:sp>
      <p:sp>
        <p:nvSpPr>
          <p:cNvPr id="19" name="Content Placeholder 18"/>
          <p:cNvSpPr>
            <a:spLocks noGrp="1"/>
          </p:cNvSpPr>
          <p:nvPr>
            <p:ph sz="quarter" idx="10" hasCustomPrompt="1"/>
          </p:nvPr>
        </p:nvSpPr>
        <p:spPr>
          <a:xfrm>
            <a:off x="1703070" y="721709"/>
            <a:ext cx="6812280" cy="585216"/>
          </a:xfrm>
          <a:noFill/>
        </p:spPr>
        <p:txBody>
          <a:bodyPr>
            <a:normAutofit/>
          </a:bodyPr>
          <a:lstStyle>
            <a:lvl1pPr marL="0" indent="0">
              <a:buFont typeface="Arial" charset="0"/>
              <a:buNone/>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Tree>
    <p:extLst>
      <p:ext uri="{BB962C8B-B14F-4D97-AF65-F5344CB8AC3E}">
        <p14:creationId xmlns:p14="http://schemas.microsoft.com/office/powerpoint/2010/main" val="1836409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Vertical">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1" name="Text Placeholder 14"/>
          <p:cNvSpPr>
            <a:spLocks noGrp="1"/>
          </p:cNvSpPr>
          <p:nvPr>
            <p:ph idx="1" hasCustomPrompt="1"/>
          </p:nvPr>
        </p:nvSpPr>
        <p:spPr>
          <a:xfrm>
            <a:off x="628650" y="2071335"/>
            <a:ext cx="3867912" cy="4014216"/>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p>
            <a:r>
              <a:rPr lang="en-US" dirty="0"/>
              <a:t>Click to add title</a:t>
            </a:r>
          </a:p>
        </p:txBody>
      </p:sp>
      <p:sp>
        <p:nvSpPr>
          <p:cNvPr id="19" name="Content Placeholder 18"/>
          <p:cNvSpPr>
            <a:spLocks noGrp="1"/>
          </p:cNvSpPr>
          <p:nvPr>
            <p:ph sz="quarter" idx="10" hasCustomPrompt="1"/>
          </p:nvPr>
        </p:nvSpPr>
        <p:spPr>
          <a:xfrm>
            <a:off x="1703070" y="721709"/>
            <a:ext cx="6812280" cy="585216"/>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
        <p:nvSpPr>
          <p:cNvPr id="14" name="Text Placeholder 14"/>
          <p:cNvSpPr>
            <a:spLocks noGrp="1"/>
          </p:cNvSpPr>
          <p:nvPr>
            <p:ph idx="15" hasCustomPrompt="1"/>
          </p:nvPr>
        </p:nvSpPr>
        <p:spPr>
          <a:xfrm>
            <a:off x="4645200" y="2071335"/>
            <a:ext cx="3867912" cy="4014216"/>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23"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1" name="Text Placeholder 14"/>
          <p:cNvSpPr>
            <a:spLocks noGrp="1"/>
          </p:cNvSpPr>
          <p:nvPr>
            <p:ph idx="1" hasCustomPrompt="1"/>
          </p:nvPr>
        </p:nvSpPr>
        <p:spPr>
          <a:xfrm>
            <a:off x="628650" y="2071335"/>
            <a:ext cx="789127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p>
            <a:r>
              <a:rPr lang="en-US" dirty="0"/>
              <a:t>Click to add title</a:t>
            </a:r>
          </a:p>
        </p:txBody>
      </p:sp>
      <p:sp>
        <p:nvSpPr>
          <p:cNvPr id="19" name="Content Placeholder 18"/>
          <p:cNvSpPr>
            <a:spLocks noGrp="1"/>
          </p:cNvSpPr>
          <p:nvPr>
            <p:ph sz="quarter" idx="10" hasCustomPrompt="1"/>
          </p:nvPr>
        </p:nvSpPr>
        <p:spPr>
          <a:xfrm>
            <a:off x="1707642" y="721709"/>
            <a:ext cx="6812280" cy="585216"/>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
        <p:nvSpPr>
          <p:cNvPr id="17" name="Text Placeholder 14"/>
          <p:cNvSpPr>
            <a:spLocks noGrp="1"/>
          </p:cNvSpPr>
          <p:nvPr>
            <p:ph idx="16" hasCustomPrompt="1"/>
          </p:nvPr>
        </p:nvSpPr>
        <p:spPr>
          <a:xfrm>
            <a:off x="628650" y="4284183"/>
            <a:ext cx="789127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22"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1-2)">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1" name="Text Placeholder 14"/>
          <p:cNvSpPr>
            <a:spLocks noGrp="1"/>
          </p:cNvSpPr>
          <p:nvPr>
            <p:ph idx="1" hasCustomPrompt="1"/>
          </p:nvPr>
        </p:nvSpPr>
        <p:spPr>
          <a:xfrm>
            <a:off x="628650" y="2071335"/>
            <a:ext cx="3867912" cy="4014216"/>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p>
            <a:r>
              <a:rPr lang="en-US" dirty="0"/>
              <a:t>Click to add title</a:t>
            </a:r>
          </a:p>
        </p:txBody>
      </p:sp>
      <p:sp>
        <p:nvSpPr>
          <p:cNvPr id="19" name="Content Placeholder 18"/>
          <p:cNvSpPr>
            <a:spLocks noGrp="1"/>
          </p:cNvSpPr>
          <p:nvPr>
            <p:ph sz="quarter" idx="10" hasCustomPrompt="1"/>
          </p:nvPr>
        </p:nvSpPr>
        <p:spPr>
          <a:xfrm>
            <a:off x="1703070" y="721709"/>
            <a:ext cx="6812280" cy="585216"/>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
        <p:nvSpPr>
          <p:cNvPr id="14" name="Text Placeholder 14"/>
          <p:cNvSpPr>
            <a:spLocks noGrp="1"/>
          </p:cNvSpPr>
          <p:nvPr>
            <p:ph idx="15" hasCustomPrompt="1"/>
          </p:nvPr>
        </p:nvSpPr>
        <p:spPr>
          <a:xfrm>
            <a:off x="4645200" y="2071335"/>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p:cNvSpPr>
            <a:spLocks noGrp="1"/>
          </p:cNvSpPr>
          <p:nvPr>
            <p:ph idx="16" hasCustomPrompt="1"/>
          </p:nvPr>
        </p:nvSpPr>
        <p:spPr>
          <a:xfrm>
            <a:off x="4645200" y="4284183"/>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22"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2-1)">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1" name="Text Placeholder 14"/>
          <p:cNvSpPr>
            <a:spLocks noGrp="1"/>
          </p:cNvSpPr>
          <p:nvPr>
            <p:ph idx="1" hasCustomPrompt="1"/>
          </p:nvPr>
        </p:nvSpPr>
        <p:spPr>
          <a:xfrm>
            <a:off x="4645200" y="2071335"/>
            <a:ext cx="3867912" cy="4014216"/>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p>
            <a:r>
              <a:rPr lang="en-US"/>
              <a:t>Click to add title</a:t>
            </a:r>
            <a:endParaRPr lang="en-US" dirty="0"/>
          </a:p>
        </p:txBody>
      </p:sp>
      <p:sp>
        <p:nvSpPr>
          <p:cNvPr id="19" name="Content Placeholder 18"/>
          <p:cNvSpPr>
            <a:spLocks noGrp="1"/>
          </p:cNvSpPr>
          <p:nvPr>
            <p:ph sz="quarter" idx="10" hasCustomPrompt="1"/>
          </p:nvPr>
        </p:nvSpPr>
        <p:spPr>
          <a:xfrm>
            <a:off x="1703070" y="721709"/>
            <a:ext cx="6812280" cy="585216"/>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
        <p:nvSpPr>
          <p:cNvPr id="14" name="Text Placeholder 14"/>
          <p:cNvSpPr>
            <a:spLocks noGrp="1"/>
          </p:cNvSpPr>
          <p:nvPr>
            <p:ph idx="15" hasCustomPrompt="1"/>
          </p:nvPr>
        </p:nvSpPr>
        <p:spPr>
          <a:xfrm>
            <a:off x="628650" y="2071335"/>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p:cNvSpPr>
            <a:spLocks noGrp="1"/>
          </p:cNvSpPr>
          <p:nvPr>
            <p:ph idx="16" hasCustomPrompt="1"/>
          </p:nvPr>
        </p:nvSpPr>
        <p:spPr>
          <a:xfrm>
            <a:off x="628650" y="4284183"/>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22"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p>
            <a:r>
              <a:rPr lang="en-US" dirty="0"/>
              <a:t>Click to add title</a:t>
            </a:r>
          </a:p>
        </p:txBody>
      </p:sp>
      <p:sp>
        <p:nvSpPr>
          <p:cNvPr id="19" name="Content Placeholder 18"/>
          <p:cNvSpPr>
            <a:spLocks noGrp="1"/>
          </p:cNvSpPr>
          <p:nvPr>
            <p:ph sz="quarter" idx="10" hasCustomPrompt="1"/>
          </p:nvPr>
        </p:nvSpPr>
        <p:spPr>
          <a:xfrm>
            <a:off x="1703070" y="721709"/>
            <a:ext cx="6812280" cy="585216"/>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
        <p:nvSpPr>
          <p:cNvPr id="14" name="Text Placeholder 14"/>
          <p:cNvSpPr>
            <a:spLocks noGrp="1"/>
          </p:cNvSpPr>
          <p:nvPr>
            <p:ph idx="15" hasCustomPrompt="1"/>
          </p:nvPr>
        </p:nvSpPr>
        <p:spPr>
          <a:xfrm>
            <a:off x="628650" y="2071335"/>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4"/>
          <p:cNvSpPr>
            <a:spLocks noGrp="1"/>
          </p:cNvSpPr>
          <p:nvPr>
            <p:ph idx="16" hasCustomPrompt="1"/>
          </p:nvPr>
        </p:nvSpPr>
        <p:spPr>
          <a:xfrm>
            <a:off x="628650" y="4284183"/>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4"/>
          <p:cNvSpPr>
            <a:spLocks noGrp="1"/>
          </p:cNvSpPr>
          <p:nvPr>
            <p:ph idx="17" hasCustomPrompt="1"/>
          </p:nvPr>
        </p:nvSpPr>
        <p:spPr>
          <a:xfrm>
            <a:off x="4645200" y="2071335"/>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14"/>
          <p:cNvSpPr>
            <a:spLocks noGrp="1"/>
          </p:cNvSpPr>
          <p:nvPr>
            <p:ph idx="18" hasCustomPrompt="1"/>
          </p:nvPr>
        </p:nvSpPr>
        <p:spPr>
          <a:xfrm>
            <a:off x="4645200" y="4288558"/>
            <a:ext cx="3867912" cy="1801368"/>
          </a:xfrm>
          <a:prstGeom prst="rect">
            <a:avLst/>
          </a:prstGeom>
          <a:noFill/>
          <a:ln>
            <a:noFill/>
          </a:ln>
        </p:spPr>
        <p:style>
          <a:lnRef idx="2">
            <a:schemeClr val="accent2"/>
          </a:lnRef>
          <a:fillRef idx="1">
            <a:schemeClr val="lt1"/>
          </a:fillRef>
          <a:effectRef idx="0">
            <a:schemeClr val="accent2"/>
          </a:effectRef>
          <a:fontRef idx="none"/>
        </p:style>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24"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0" name="Text Placeholder 17"/>
          <p:cNvSpPr>
            <a:spLocks noGrp="1"/>
          </p:cNvSpPr>
          <p:nvPr>
            <p:ph type="body" sz="quarter" idx="14" hasCustomPrompt="1"/>
          </p:nvPr>
        </p:nvSpPr>
        <p:spPr>
          <a:xfrm>
            <a:off x="628650" y="6292691"/>
            <a:ext cx="6984000" cy="246221"/>
          </a:xfrm>
        </p:spPr>
        <p:txBody>
          <a:bodyPr>
            <a:normAutofit/>
          </a:bodyPr>
          <a:lstStyle>
            <a:lvl1pPr marL="0" indent="0">
              <a:buNone/>
              <a:defRPr sz="1000" baseline="0"/>
            </a:lvl1pPr>
          </a:lstStyle>
          <a:p>
            <a:pPr lvl="0"/>
            <a:r>
              <a:rPr lang="en-US" dirty="0"/>
              <a:t>Click to add source</a:t>
            </a:r>
          </a:p>
        </p:txBody>
      </p:sp>
      <p:sp>
        <p:nvSpPr>
          <p:cNvPr id="7"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8"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3" name="Shape 4"/>
          <p:cNvSpPr/>
          <p:nvPr userDrawn="1"/>
        </p:nvSpPr>
        <p:spPr>
          <a:xfrm>
            <a:off x="-1" y="-1"/>
            <a:ext cx="9144001" cy="1346201"/>
          </a:xfrm>
          <a:prstGeom prst="rect">
            <a:avLst/>
          </a:prstGeom>
          <a:solidFill>
            <a:srgbClr val="43956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83398"/>
            <a:ext cx="979402" cy="979402"/>
          </a:xfrm>
          <a:prstGeom prst="rect">
            <a:avLst/>
          </a:prstGeom>
        </p:spPr>
      </p:pic>
      <p:sp>
        <p:nvSpPr>
          <p:cNvPr id="16" name="Title Placeholder 15"/>
          <p:cNvSpPr>
            <a:spLocks noGrp="1"/>
          </p:cNvSpPr>
          <p:nvPr>
            <p:ph type="title" hasCustomPrompt="1"/>
          </p:nvPr>
        </p:nvSpPr>
        <p:spPr>
          <a:xfrm>
            <a:off x="1673400" y="186098"/>
            <a:ext cx="6839712" cy="541575"/>
          </a:xfrm>
          <a:prstGeom prst="rect">
            <a:avLst/>
          </a:prstGeom>
          <a:ln>
            <a:noFill/>
          </a:ln>
        </p:spPr>
        <p:txBody>
          <a:bodyPr vert="horz" lIns="91440" tIns="45720" rIns="91440" bIns="45720" rtlCol="0" anchor="ctr">
            <a:normAutofit/>
          </a:bodyPr>
          <a:lstStyle/>
          <a:p>
            <a:r>
              <a:rPr lang="en-US" dirty="0"/>
              <a:t>Click to add title</a:t>
            </a:r>
          </a:p>
        </p:txBody>
      </p:sp>
      <p:sp>
        <p:nvSpPr>
          <p:cNvPr id="19" name="Content Placeholder 18"/>
          <p:cNvSpPr>
            <a:spLocks noGrp="1"/>
          </p:cNvSpPr>
          <p:nvPr>
            <p:ph sz="quarter" idx="10" hasCustomPrompt="1"/>
          </p:nvPr>
        </p:nvSpPr>
        <p:spPr>
          <a:xfrm>
            <a:off x="1703070" y="721709"/>
            <a:ext cx="6812280" cy="585216"/>
          </a:xfrm>
          <a:noFill/>
        </p:spPr>
        <p:txBody>
          <a:bodyPr>
            <a:normAutofit/>
          </a:bodyPr>
          <a:lstStyle>
            <a:lvl1pPr marL="228600" marR="0" indent="-228600" algn="l" defTabSz="914400" rtl="0" eaLnBrk="1" fontAlgn="auto" latinLnBrk="0" hangingPunct="1">
              <a:lnSpc>
                <a:spcPct val="90000"/>
              </a:lnSpc>
              <a:spcBef>
                <a:spcPts val="1000"/>
              </a:spcBef>
              <a:spcAft>
                <a:spcPts val="0"/>
              </a:spcAft>
              <a:buClr>
                <a:schemeClr val="accent1"/>
              </a:buClr>
              <a:buSzTx/>
              <a:buNone/>
              <a:tabLst/>
              <a:defRPr sz="1600" baseline="0">
                <a:solidFill>
                  <a:schemeClr val="bg1"/>
                </a:solidFill>
                <a:latin typeface="+mn-lt"/>
              </a:defRPr>
            </a:lvl1pPr>
          </a:lstStyle>
          <a:p>
            <a:pPr marL="228600" marR="0" lvl="0" indent="-228600" algn="l" defTabSz="914400" rtl="0" eaLnBrk="1" fontAlgn="auto" latinLnBrk="0" hangingPunct="1">
              <a:lnSpc>
                <a:spcPct val="90000"/>
              </a:lnSpc>
              <a:spcBef>
                <a:spcPts val="1000"/>
              </a:spcBef>
              <a:spcAft>
                <a:spcPts val="0"/>
              </a:spcAft>
              <a:buClr>
                <a:schemeClr val="accent1"/>
              </a:buClr>
              <a:buSzTx/>
              <a:tabLst/>
              <a:defRPr/>
            </a:pPr>
            <a:r>
              <a:rPr lang="en-US" dirty="0"/>
              <a:t>Click to add subtitle</a:t>
            </a:r>
          </a:p>
        </p:txBody>
      </p:sp>
      <p:cxnSp>
        <p:nvCxnSpPr>
          <p:cNvPr id="21" name="Straight Connector 20"/>
          <p:cNvCxnSpPr/>
          <p:nvPr userDrawn="1"/>
        </p:nvCxnSpPr>
        <p:spPr>
          <a:xfrm flipV="1">
            <a:off x="628650" y="6538910"/>
            <a:ext cx="6699250" cy="2"/>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ADB5EE19-2DDD-0949-9666-AAFFBAB67E53}" type="slidenum">
              <a:rPr lang="en-US" smtClean="0"/>
              <a:pPr/>
              <a:t>‹#›</a:t>
            </a:fld>
            <a:endParaRPr lang="en-US" dirty="0"/>
          </a:p>
        </p:txBody>
      </p:sp>
      <p:sp>
        <p:nvSpPr>
          <p:cNvPr id="14" name="Shape 2"/>
          <p:cNvSpPr/>
          <p:nvPr userDrawn="1"/>
        </p:nvSpPr>
        <p:spPr>
          <a:xfrm>
            <a:off x="-5" y="1465072"/>
            <a:ext cx="9144001" cy="54864"/>
          </a:xfrm>
          <a:prstGeom prst="rect">
            <a:avLst/>
          </a:prstGeom>
          <a:solidFill>
            <a:srgbClr val="F9CE20"/>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
        <p:nvSpPr>
          <p:cNvPr id="17" name="Shape 3"/>
          <p:cNvSpPr/>
          <p:nvPr userDrawn="1"/>
        </p:nvSpPr>
        <p:spPr>
          <a:xfrm>
            <a:off x="-4" y="1346200"/>
            <a:ext cx="9144001" cy="118872"/>
          </a:xfrm>
          <a:prstGeom prst="rect">
            <a:avLst/>
          </a:prstGeom>
          <a:solidFill>
            <a:srgbClr val="14558F"/>
          </a:solidFill>
          <a:ln w="12700">
            <a:miter lim="400000"/>
          </a:ln>
        </p:spPr>
        <p:txBody>
          <a:bodyPr lIns="45718" tIns="45718" rIns="45718" bIns="45718" anchor="ctr"/>
          <a:lstStyle/>
          <a:p>
            <a:pPr algn="ctr">
              <a:defRPr>
                <a:solidFill>
                  <a:srgbClr val="FFFFFF"/>
                </a:solidFill>
                <a:latin typeface="Verdana"/>
                <a:ea typeface="Verdana"/>
                <a:cs typeface="Verdana"/>
                <a:sym typeface="Verdana"/>
              </a:defRPr>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accent1"/>
                </a:solidFill>
                <a:latin typeface="+mn-lt"/>
              </a:defRPr>
            </a:lvl1pPr>
          </a:lstStyle>
          <a:p>
            <a:r>
              <a:rPr lang="en-US" dirty="0"/>
              <a:t>EOTSS  |  </a:t>
            </a:r>
            <a:fld id="{438E4305-7D25-894B-99D8-B239362B8F40}" type="slidenum">
              <a:rPr lang="en-US" smtClean="0"/>
              <a:pPr/>
              <a:t>‹#›</a:t>
            </a:fld>
            <a:endParaRPr lang="en-US" dirty="0"/>
          </a:p>
        </p:txBody>
      </p:sp>
      <p:sp>
        <p:nvSpPr>
          <p:cNvPr id="15" name="Text Placeholder 14"/>
          <p:cNvSpPr>
            <a:spLocks noGrp="1"/>
          </p:cNvSpPr>
          <p:nvPr>
            <p:ph type="body" idx="1"/>
          </p:nvPr>
        </p:nvSpPr>
        <p:spPr>
          <a:xfrm>
            <a:off x="628650" y="1734693"/>
            <a:ext cx="7886700" cy="4351338"/>
          </a:xfrm>
          <a:prstGeom prst="rect">
            <a:avLst/>
          </a:prstGeom>
          <a:noFill/>
          <a:ln>
            <a:noFill/>
          </a:ln>
        </p:spPr>
        <p:style>
          <a:lnRef idx="2">
            <a:schemeClr val="accent1"/>
          </a:lnRef>
          <a:fillRef idx="1">
            <a:schemeClr val="lt1"/>
          </a:fillRef>
          <a:effectRef idx="0">
            <a:schemeClr val="accent1"/>
          </a:effectRef>
          <a:fontRef idx="none"/>
        </p:style>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5"/>
          <p:cNvSpPr>
            <a:spLocks noGrp="1"/>
          </p:cNvSpPr>
          <p:nvPr>
            <p:ph type="title"/>
          </p:nvPr>
        </p:nvSpPr>
        <p:spPr>
          <a:xfrm>
            <a:off x="624078" y="138493"/>
            <a:ext cx="7891272" cy="1325880"/>
          </a:xfrm>
          <a:prstGeom prst="rect">
            <a:avLst/>
          </a:prstGeom>
          <a:ln>
            <a:noFill/>
          </a:ln>
        </p:spPr>
        <p:txBody>
          <a:bodyPr vert="horz" lIns="91440" tIns="45720" rIns="91440" bIns="45720" rtlCol="0" anchor="ctr">
            <a:normAutofit/>
          </a:bodyPr>
          <a:lstStyle/>
          <a:p>
            <a:r>
              <a:rPr lang="en-US" dirty="0"/>
              <a:t>Click to edit Master title style</a:t>
            </a:r>
          </a:p>
        </p:txBody>
      </p:sp>
      <p:sp>
        <p:nvSpPr>
          <p:cNvPr id="2" name="Footer Placeholder 1"/>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078283293"/>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ftr="0" dt="0"/>
  <p:txStyles>
    <p:titleStyle>
      <a:lvl1pPr algn="l" defTabSz="914400" rtl="0" eaLnBrk="1" latinLnBrk="0" hangingPunct="1">
        <a:lnSpc>
          <a:spcPct val="90000"/>
        </a:lnSpc>
        <a:spcBef>
          <a:spcPct val="0"/>
        </a:spcBef>
        <a:buNone/>
        <a:defRPr sz="2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Date</a:t>
            </a: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a:t>EOTSS  |  </a:t>
            </a:r>
            <a:fld id="{438E4305-7D25-894B-99D8-B239362B8F40}" type="slidenum">
              <a:rPr lang="en-US" smtClean="0"/>
              <a:pPr/>
              <a:t>‹#›</a:t>
            </a:fld>
            <a:endParaRPr lang="en-US" dirty="0"/>
          </a:p>
        </p:txBody>
      </p:sp>
    </p:spTree>
    <p:extLst>
      <p:ext uri="{BB962C8B-B14F-4D97-AF65-F5344CB8AC3E}">
        <p14:creationId xmlns:p14="http://schemas.microsoft.com/office/powerpoint/2010/main" val="196210830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tif"/><Relationship Id="rId7" Type="http://schemas.openxmlformats.org/officeDocument/2006/relationships/image" Target="../media/image19.tif"/><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tif"/><Relationship Id="rId5" Type="http://schemas.openxmlformats.org/officeDocument/2006/relationships/image" Target="../media/image17.tif"/><Relationship Id="rId4" Type="http://schemas.openxmlformats.org/officeDocument/2006/relationships/image" Target="../media/image16.tif"/></Relationships>
</file>

<file path=ppt/slides/_rels/slide15.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1.tif"/></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tif"/><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1.tif"/><Relationship Id="rId5" Type="http://schemas.openxmlformats.org/officeDocument/2006/relationships/image" Target="../media/image30.tif"/><Relationship Id="rId4" Type="http://schemas.openxmlformats.org/officeDocument/2006/relationships/image" Target="../media/image29.tif"/></Relationships>
</file>

<file path=ppt/slides/_rels/slide24.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4.ti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s://massreal-massgis.hub.arcgis.com/" TargetMode="Externa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hyperlink" Target="https://www.mass.gov/info-details/massgis-impacts-and-stori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tif"/></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tif"/><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6.xml.rels><?xml version="1.0" encoding="UTF-8" standalone="yes"?>
<Relationships xmlns="http://schemas.openxmlformats.org/package/2006/relationships"><Relationship Id="rId3" Type="http://schemas.openxmlformats.org/officeDocument/2006/relationships/hyperlink" Target="https://tools.usps.com/zip-code-lookup.htm?byaddress" TargetMode="External"/><Relationship Id="rId2" Type="http://schemas.openxmlformats.org/officeDocument/2006/relationships/notesSlide" Target="../notesSlides/notesSlide44.xml"/><Relationship Id="rId1" Type="http://schemas.openxmlformats.org/officeDocument/2006/relationships/slideLayout" Target="../slideLayouts/slideLayout9.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75.jpg"/><Relationship Id="rId11" Type="http://schemas.openxmlformats.org/officeDocument/2006/relationships/image" Target="../media/image80.jpg"/><Relationship Id="rId5" Type="http://schemas.openxmlformats.org/officeDocument/2006/relationships/image" Target="../media/image74.jpg"/><Relationship Id="rId10" Type="http://schemas.openxmlformats.org/officeDocument/2006/relationships/image" Target="../media/image79.jpg"/><Relationship Id="rId4" Type="http://schemas.openxmlformats.org/officeDocument/2006/relationships/image" Target="../media/image73.jpg"/><Relationship Id="rId9" Type="http://schemas.openxmlformats.org/officeDocument/2006/relationships/image" Target="../media/image78.jpg"/></Relationships>
</file>

<file path=ppt/slides/_rels/slide49.xml.rels><?xml version="1.0" encoding="UTF-8" standalone="yes"?>
<Relationships xmlns="http://schemas.openxmlformats.org/package/2006/relationships"><Relationship Id="rId3" Type="http://schemas.openxmlformats.org/officeDocument/2006/relationships/hyperlink" Target="mailto:daniel.marrier@mass.gov"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07CDFF54-511A-5655-ED70-6E081632E182}"/>
              </a:ext>
            </a:extLst>
          </p:cNvPr>
          <p:cNvSpPr>
            <a:spLocks noGrp="1"/>
          </p:cNvSpPr>
          <p:nvPr>
            <p:ph type="title"/>
          </p:nvPr>
        </p:nvSpPr>
        <p:spPr>
          <a:xfrm>
            <a:off x="278780" y="1616934"/>
            <a:ext cx="8631044" cy="782142"/>
          </a:xfrm>
        </p:spPr>
        <p:txBody>
          <a:bodyPr>
            <a:noAutofit/>
          </a:bodyPr>
          <a:lstStyle/>
          <a:p>
            <a:pPr algn="ctr"/>
            <a:r>
              <a:rPr lang="en-US" sz="4000" b="1" dirty="0"/>
              <a:t>Standardized Assessing Data &amp; MassGIS</a:t>
            </a:r>
          </a:p>
        </p:txBody>
      </p:sp>
      <p:sp>
        <p:nvSpPr>
          <p:cNvPr id="18" name="Subtitle 17">
            <a:extLst>
              <a:ext uri="{FF2B5EF4-FFF2-40B4-BE49-F238E27FC236}">
                <a16:creationId xmlns:a16="http://schemas.microsoft.com/office/drawing/2014/main" id="{CDE742B8-5F4E-5699-0EAF-ECBD45B945BB}"/>
              </a:ext>
            </a:extLst>
          </p:cNvPr>
          <p:cNvSpPr>
            <a:spLocks noGrp="1"/>
          </p:cNvSpPr>
          <p:nvPr>
            <p:ph type="subTitle" idx="1"/>
          </p:nvPr>
        </p:nvSpPr>
        <p:spPr>
          <a:xfrm>
            <a:off x="1077685" y="2925949"/>
            <a:ext cx="7334794" cy="862147"/>
          </a:xfrm>
        </p:spPr>
        <p:txBody>
          <a:bodyPr>
            <a:normAutofit fontScale="92500"/>
          </a:bodyPr>
          <a:lstStyle/>
          <a:p>
            <a:pPr algn="ctr"/>
            <a:r>
              <a:rPr lang="en-US" u="sng" kern="100" dirty="0">
                <a:latin typeface="Calibri" panose="020F0502020204030204" pitchFamily="34" charset="0"/>
                <a:ea typeface="Calibri" panose="020F0502020204030204" pitchFamily="34" charset="0"/>
                <a:cs typeface="Times New Roman" panose="02020603050405020304" pitchFamily="18" charset="0"/>
              </a:rPr>
              <a:t>The Utility and Importance of Parcels and Assessor Records In MassGIS Projects</a:t>
            </a:r>
          </a:p>
          <a:p>
            <a:pPr algn="ctr"/>
            <a:r>
              <a:rPr lang="en-US" kern="100" dirty="0">
                <a:latin typeface="Calibri" panose="020F0502020204030204" pitchFamily="34" charset="0"/>
                <a:ea typeface="Calibri" panose="020F0502020204030204" pitchFamily="34" charset="0"/>
                <a:cs typeface="Times New Roman" panose="02020603050405020304" pitchFamily="18" charset="0"/>
              </a:rPr>
              <a:t>(Prepared for MAAO Conference - October 2, 2024)</a:t>
            </a:r>
          </a:p>
          <a:p>
            <a:pPr algn="ct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algn="ctr"/>
            <a:endParaRPr lang="en-US" dirty="0"/>
          </a:p>
        </p:txBody>
      </p:sp>
      <p:sp>
        <p:nvSpPr>
          <p:cNvPr id="19" name="Text Placeholder 18">
            <a:extLst>
              <a:ext uri="{FF2B5EF4-FFF2-40B4-BE49-F238E27FC236}">
                <a16:creationId xmlns:a16="http://schemas.microsoft.com/office/drawing/2014/main" id="{34A3B751-CB24-91AC-5FC7-039978319DB5}"/>
              </a:ext>
            </a:extLst>
          </p:cNvPr>
          <p:cNvSpPr>
            <a:spLocks noGrp="1"/>
          </p:cNvSpPr>
          <p:nvPr>
            <p:ph type="body" sz="half" idx="19"/>
          </p:nvPr>
        </p:nvSpPr>
        <p:spPr>
          <a:xfrm>
            <a:off x="2239454" y="4181385"/>
            <a:ext cx="4665093" cy="862148"/>
          </a:xfrm>
        </p:spPr>
        <p:txBody>
          <a:bodyPr>
            <a:noAutofit/>
          </a:bodyPr>
          <a:lstStyle/>
          <a:p>
            <a:r>
              <a:rPr lang="en-US" sz="1400" dirty="0"/>
              <a:t>Dan Marrier – Senior GIS Analyst and Database Architect</a:t>
            </a:r>
            <a:br>
              <a:rPr lang="en-US" sz="1400" dirty="0"/>
            </a:br>
            <a:r>
              <a:rPr lang="en-US" sz="1400" dirty="0"/>
              <a:t>Massachusetts Bureau of Geographic Information (MassGIS)</a:t>
            </a:r>
          </a:p>
          <a:p>
            <a:r>
              <a:rPr lang="en-US" sz="1400" dirty="0"/>
              <a:t>Executive Office of Technology Services and Security (EOTSS)</a:t>
            </a:r>
          </a:p>
        </p:txBody>
      </p:sp>
      <p:pic>
        <p:nvPicPr>
          <p:cNvPr id="23" name="Picture 22">
            <a:extLst>
              <a:ext uri="{FF2B5EF4-FFF2-40B4-BE49-F238E27FC236}">
                <a16:creationId xmlns:a16="http://schemas.microsoft.com/office/drawing/2014/main" id="{5E98951B-997C-C37C-D25B-086228B9D2FE}"/>
              </a:ext>
            </a:extLst>
          </p:cNvPr>
          <p:cNvPicPr>
            <a:picLocks noChangeAspect="1"/>
          </p:cNvPicPr>
          <p:nvPr/>
        </p:nvPicPr>
        <p:blipFill>
          <a:blip r:embed="rId2"/>
          <a:stretch>
            <a:fillRect/>
          </a:stretch>
        </p:blipFill>
        <p:spPr>
          <a:xfrm>
            <a:off x="7093295" y="336431"/>
            <a:ext cx="1066419" cy="266605"/>
          </a:xfrm>
          <a:prstGeom prst="rect">
            <a:avLst/>
          </a:prstGeom>
        </p:spPr>
      </p:pic>
    </p:spTree>
    <p:extLst>
      <p:ext uri="{BB962C8B-B14F-4D97-AF65-F5344CB8AC3E}">
        <p14:creationId xmlns:p14="http://schemas.microsoft.com/office/powerpoint/2010/main" val="2033032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2160543"/>
            <a:ext cx="7891273" cy="4351468"/>
          </a:xfrm>
        </p:spPr>
        <p:txBody>
          <a:bodyPr>
            <a:noAutofit/>
          </a:bodyPr>
          <a:lstStyle/>
          <a:p>
            <a:r>
              <a:rPr lang="en-US" sz="1600" dirty="0"/>
              <a:t>Initially parsed into 3 fields if not already delivered as such...</a:t>
            </a:r>
          </a:p>
          <a:p>
            <a:r>
              <a:rPr lang="en-US" sz="1600" dirty="0"/>
              <a:t>FULL_STR values are standardized, fully spelled out, and re-parsed into individual street name components per addressing standards (if FULL_STR is not a street name, it can be re-interpreted as a SITE NAME or something else)</a:t>
            </a:r>
          </a:p>
          <a:p>
            <a:r>
              <a:rPr lang="en-US" sz="1600" dirty="0"/>
              <a:t>ADDR_NUM values also standardized for spacing and consistency of value representation (dashes, spaces, fractions, “&amp;”)</a:t>
            </a:r>
          </a:p>
          <a:p>
            <a:r>
              <a:rPr lang="en-US" sz="1600" dirty="0"/>
              <a:t>LOCATION can contain…</a:t>
            </a:r>
          </a:p>
          <a:p>
            <a:pPr lvl="1"/>
            <a:r>
              <a:rPr lang="en-US" sz="1400" dirty="0"/>
              <a:t>subaddressing values like building names, floors, and units – these are recorded in various subaddress attributes in the MAD</a:t>
            </a:r>
          </a:p>
          <a:p>
            <a:pPr lvl="1"/>
            <a:r>
              <a:rPr lang="en-US" sz="1400" dirty="0"/>
              <a:t>or “feature” names like “Lot 3A”, “Monument Beach”, “Cochituate State Park”, “Montague Town Line”, etc... Many of these feature or place names are recorded as SITE NAMES in the MAD and sometimes site area extents (polygons) are built from dissolved parcels</a:t>
            </a:r>
          </a:p>
          <a:p>
            <a:pPr marL="457200" lvl="1" indent="0">
              <a:buNone/>
            </a:pPr>
            <a:r>
              <a:rPr lang="en-US" sz="1400" dirty="0"/>
              <a:t>It is an on-going and challenging process to interpret and standardize LOCATION information due to its freeform nature (abbreviations, inconsistencies in unit types…)</a:t>
            </a:r>
          </a:p>
        </p:txBody>
      </p:sp>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Assessor address processing</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10</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059876188"/>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Assessor Property Addresses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57530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Street Name Variants and Master Street Names</a:t>
            </a:r>
          </a:p>
          <a:p>
            <a:endParaRPr lang="en-US" dirty="0"/>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558F"/>
                </a:solidFill>
                <a:effectLst/>
                <a:uLnTx/>
                <a:uFillTx/>
                <a:latin typeface="Arial"/>
                <a:ea typeface="+mn-ea"/>
                <a:cs typeface="+mn-cs"/>
              </a:rPr>
              <a:t>EOTSS  |  </a:t>
            </a:r>
            <a:fld id="{ADB5EE19-2DDD-0949-9666-AAFFBAB67E53}" type="slidenum">
              <a:rPr kumimoji="0" lang="en-US" sz="1200" b="0" i="0" u="none" strike="noStrike" kern="1200" cap="none" spc="0" normalizeH="0" baseline="0" noProof="0" smtClean="0">
                <a:ln>
                  <a:noFill/>
                </a:ln>
                <a:solidFill>
                  <a:srgbClr val="14558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14558F"/>
              </a:solidFill>
              <a:effectLst/>
              <a:uLnTx/>
              <a:uFillTx/>
              <a:latin typeface="Arial"/>
              <a:ea typeface="+mn-ea"/>
              <a:cs typeface="+mn-cs"/>
            </a:endParaRPr>
          </a:p>
        </p:txBody>
      </p:sp>
      <p:graphicFrame>
        <p:nvGraphicFramePr>
          <p:cNvPr id="8" name="Table 7"/>
          <p:cNvGraphicFramePr>
            <a:graphicFrameLocks noGrp="1"/>
          </p:cNvGraphicFramePr>
          <p:nvPr/>
        </p:nvGraphicFramePr>
        <p:xfrm>
          <a:off x="4126830" y="1572695"/>
          <a:ext cx="4610840" cy="970037"/>
        </p:xfrm>
        <a:graphic>
          <a:graphicData uri="http://schemas.openxmlformats.org/drawingml/2006/table">
            <a:tbl>
              <a:tblPr firstRow="1" bandRow="1">
                <a:tableStyleId>{2D5ABB26-0587-4C30-8999-92F81FD0307C}</a:tableStyleId>
              </a:tblPr>
              <a:tblGrid>
                <a:gridCol w="4610840">
                  <a:extLst>
                    <a:ext uri="{9D8B030D-6E8A-4147-A177-3AD203B41FA5}">
                      <a16:colId xmlns:a16="http://schemas.microsoft.com/office/drawing/2014/main" val="20000"/>
                    </a:ext>
                  </a:extLst>
                </a:gridCol>
              </a:tblGrid>
              <a:tr h="970037">
                <a:tc>
                  <a:txBody>
                    <a:bodyPr/>
                    <a:lstStyle/>
                    <a:p>
                      <a:r>
                        <a:rPr lang="en-US" sz="1600" b="1" i="0" dirty="0">
                          <a:latin typeface="Avenir Next Demi Bold" charset="0"/>
                          <a:ea typeface="Avenir Next Demi Bold" charset="0"/>
                          <a:cs typeface="Avenir Next Demi Bold" charset="0"/>
                        </a:rPr>
                        <a:t>Street Name Variants contribute to Master Street Names the same way Address Variants contribute to Master Addresses.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Rounded Rectangle 7">
            <a:extLst>
              <a:ext uri="{FF2B5EF4-FFF2-40B4-BE49-F238E27FC236}">
                <a16:creationId xmlns:a16="http://schemas.microsoft.com/office/drawing/2014/main" id="{DC88B0A2-6919-37A8-6448-E8167680B600}"/>
              </a:ext>
            </a:extLst>
          </p:cNvPr>
          <p:cNvSpPr/>
          <p:nvPr/>
        </p:nvSpPr>
        <p:spPr>
          <a:xfrm>
            <a:off x="322106" y="1688492"/>
            <a:ext cx="1554480" cy="914400"/>
          </a:xfrm>
          <a:prstGeom prst="roundRect">
            <a:avLst/>
          </a:prstGeom>
          <a:solidFill>
            <a:srgbClr val="43956F"/>
          </a:solidFill>
          <a:ln w="22225">
            <a:solidFill>
              <a:schemeClr val="bg1">
                <a:lumMod val="10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ea typeface="Avenir Next Medium" charset="0"/>
                <a:cs typeface="Avenir Next Demi Bold"/>
              </a:rPr>
              <a:t>Street Name Variants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10" name="Rounded Rectangle 7">
            <a:extLst>
              <a:ext uri="{FF2B5EF4-FFF2-40B4-BE49-F238E27FC236}">
                <a16:creationId xmlns:a16="http://schemas.microsoft.com/office/drawing/2014/main" id="{9CDC0B74-DE3D-520C-E184-A34C0DAB11DD}"/>
              </a:ext>
            </a:extLst>
          </p:cNvPr>
          <p:cNvSpPr/>
          <p:nvPr/>
        </p:nvSpPr>
        <p:spPr>
          <a:xfrm>
            <a:off x="2483150" y="1688492"/>
            <a:ext cx="1554480" cy="914400"/>
          </a:xfrm>
          <a:prstGeom prst="roundRect">
            <a:avLst/>
          </a:prstGeom>
          <a:solidFill>
            <a:schemeClr val="accent1">
              <a:lumMod val="60000"/>
              <a:lumOff val="40000"/>
            </a:schemeClr>
          </a:solidFill>
          <a:ln w="22225">
            <a:solidFill>
              <a:schemeClr val="bg1">
                <a:lumMod val="10000"/>
                <a:alpha val="87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ea typeface="Avenir Next Medium" charset="0"/>
                <a:cs typeface="Avenir Next Demi Bold"/>
              </a:rPr>
              <a:t>Master Street Names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cxnSp>
        <p:nvCxnSpPr>
          <p:cNvPr id="11" name="Connector: Elbow 10">
            <a:extLst>
              <a:ext uri="{FF2B5EF4-FFF2-40B4-BE49-F238E27FC236}">
                <a16:creationId xmlns:a16="http://schemas.microsoft.com/office/drawing/2014/main" id="{F141ABC0-170C-3B14-B32A-E4B105F7F6E3}"/>
              </a:ext>
            </a:extLst>
          </p:cNvPr>
          <p:cNvCxnSpPr>
            <a:cxnSpLocks/>
          </p:cNvCxnSpPr>
          <p:nvPr/>
        </p:nvCxnSpPr>
        <p:spPr>
          <a:xfrm rot="10800000">
            <a:off x="1975720" y="2171348"/>
            <a:ext cx="457200"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non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47188A8-12F6-3E51-782B-B9C86194AC2E}"/>
              </a:ext>
            </a:extLst>
          </p:cNvPr>
          <p:cNvSpPr txBox="1"/>
          <p:nvPr/>
        </p:nvSpPr>
        <p:spPr>
          <a:xfrm>
            <a:off x="560234" y="3613309"/>
            <a:ext cx="1644085" cy="307777"/>
          </a:xfrm>
          <a:prstGeom prst="rect">
            <a:avLst/>
          </a:prstGeom>
          <a:pattFill prst="wdUpDiag">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Aptos"/>
              </a:rPr>
              <a:t>“MASCHSTS AV”</a:t>
            </a:r>
          </a:p>
        </p:txBody>
      </p:sp>
      <p:sp>
        <p:nvSpPr>
          <p:cNvPr id="17" name="TextBox 16">
            <a:extLst>
              <a:ext uri="{FF2B5EF4-FFF2-40B4-BE49-F238E27FC236}">
                <a16:creationId xmlns:a16="http://schemas.microsoft.com/office/drawing/2014/main" id="{5C40474D-3FDD-F6D1-60E5-81FA517A216E}"/>
              </a:ext>
            </a:extLst>
          </p:cNvPr>
          <p:cNvSpPr txBox="1"/>
          <p:nvPr/>
        </p:nvSpPr>
        <p:spPr>
          <a:xfrm>
            <a:off x="3477666" y="6159356"/>
            <a:ext cx="1972639" cy="307777"/>
          </a:xfrm>
          <a:prstGeom prst="rect">
            <a:avLst/>
          </a:prstGeom>
          <a:pattFill prst="pct40">
            <a:fgClr>
              <a:schemeClr val="bg2">
                <a:lumMod val="75000"/>
              </a:schemeClr>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Merriweather" panose="00000500000000000000" pitchFamily="2" charset="0"/>
              </a:rPr>
              <a:t>“MASCHSTS AVE”</a:t>
            </a:r>
          </a:p>
        </p:txBody>
      </p:sp>
      <p:sp>
        <p:nvSpPr>
          <p:cNvPr id="18" name="TextBox 17">
            <a:extLst>
              <a:ext uri="{FF2B5EF4-FFF2-40B4-BE49-F238E27FC236}">
                <a16:creationId xmlns:a16="http://schemas.microsoft.com/office/drawing/2014/main" id="{51B87FCD-EBCC-0ECA-D37D-E58C568FABD9}"/>
              </a:ext>
            </a:extLst>
          </p:cNvPr>
          <p:cNvSpPr txBox="1"/>
          <p:nvPr/>
        </p:nvSpPr>
        <p:spPr>
          <a:xfrm>
            <a:off x="429519" y="4470549"/>
            <a:ext cx="2604071" cy="307777"/>
          </a:xfrm>
          <a:prstGeom prst="rect">
            <a:avLst/>
          </a:prstGeom>
          <a:pattFill prst="zigZag">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Roboto" pitchFamily="2" charset="0"/>
                <a:ea typeface="Roboto" pitchFamily="2" charset="0"/>
              </a:rPr>
              <a:t>“MASCHSTS AVENUE”</a:t>
            </a:r>
          </a:p>
        </p:txBody>
      </p:sp>
      <p:sp>
        <p:nvSpPr>
          <p:cNvPr id="19" name="TextBox 18">
            <a:extLst>
              <a:ext uri="{FF2B5EF4-FFF2-40B4-BE49-F238E27FC236}">
                <a16:creationId xmlns:a16="http://schemas.microsoft.com/office/drawing/2014/main" id="{F5430B3F-6E39-F235-5F95-EDFBAF3D0061}"/>
              </a:ext>
            </a:extLst>
          </p:cNvPr>
          <p:cNvSpPr txBox="1"/>
          <p:nvPr/>
        </p:nvSpPr>
        <p:spPr>
          <a:xfrm>
            <a:off x="6237083" y="4631010"/>
            <a:ext cx="1148269" cy="307777"/>
          </a:xfrm>
          <a:prstGeom prst="rect">
            <a:avLst/>
          </a:prstGeom>
          <a:pattFill prst="solidDmnd">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t>“MASS AV”</a:t>
            </a:r>
          </a:p>
        </p:txBody>
      </p:sp>
      <p:sp>
        <p:nvSpPr>
          <p:cNvPr id="20" name="TextBox 19">
            <a:extLst>
              <a:ext uri="{FF2B5EF4-FFF2-40B4-BE49-F238E27FC236}">
                <a16:creationId xmlns:a16="http://schemas.microsoft.com/office/drawing/2014/main" id="{A73BF969-CD7B-3113-60C6-2224F268C73D}"/>
              </a:ext>
            </a:extLst>
          </p:cNvPr>
          <p:cNvSpPr txBox="1"/>
          <p:nvPr/>
        </p:nvSpPr>
        <p:spPr>
          <a:xfrm>
            <a:off x="237715" y="5631976"/>
            <a:ext cx="1167452" cy="307777"/>
          </a:xfrm>
          <a:prstGeom prst="rect">
            <a:avLst/>
          </a:prstGeom>
          <a:pattFill prst="narVert">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PT Sans" panose="020B0503020203020204" pitchFamily="34" charset="0"/>
              </a:rPr>
              <a:t>“MASS AVE”</a:t>
            </a:r>
          </a:p>
        </p:txBody>
      </p:sp>
      <p:sp>
        <p:nvSpPr>
          <p:cNvPr id="21" name="TextBox 20">
            <a:extLst>
              <a:ext uri="{FF2B5EF4-FFF2-40B4-BE49-F238E27FC236}">
                <a16:creationId xmlns:a16="http://schemas.microsoft.com/office/drawing/2014/main" id="{EF6EF4BE-0FE7-E82A-C2CE-44D5810C0E93}"/>
              </a:ext>
            </a:extLst>
          </p:cNvPr>
          <p:cNvSpPr txBox="1"/>
          <p:nvPr/>
        </p:nvSpPr>
        <p:spPr>
          <a:xfrm>
            <a:off x="6056153" y="5548931"/>
            <a:ext cx="2067436" cy="307777"/>
          </a:xfrm>
          <a:prstGeom prst="rect">
            <a:avLst/>
          </a:prstGeom>
          <a:pattFill prst="pct25">
            <a:fgClr>
              <a:schemeClr val="bg2">
                <a:lumMod val="75000"/>
              </a:schemeClr>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Univers Extended" panose="020B0605030502020204" pitchFamily="34" charset="0"/>
              </a:rPr>
              <a:t>“MASS AVENUE”</a:t>
            </a:r>
          </a:p>
        </p:txBody>
      </p:sp>
      <p:sp>
        <p:nvSpPr>
          <p:cNvPr id="22" name="TextBox 21">
            <a:extLst>
              <a:ext uri="{FF2B5EF4-FFF2-40B4-BE49-F238E27FC236}">
                <a16:creationId xmlns:a16="http://schemas.microsoft.com/office/drawing/2014/main" id="{EDD29399-1EEF-DC10-EAB5-20C16AD24CDB}"/>
              </a:ext>
            </a:extLst>
          </p:cNvPr>
          <p:cNvSpPr txBox="1"/>
          <p:nvPr/>
        </p:nvSpPr>
        <p:spPr>
          <a:xfrm>
            <a:off x="3124406" y="5247607"/>
            <a:ext cx="2057400" cy="307777"/>
          </a:xfrm>
          <a:prstGeom prst="rect">
            <a:avLst/>
          </a:prstGeom>
          <a:pattFill prst="dashUpDiag">
            <a:fgClr>
              <a:schemeClr val="bg2">
                <a:lumMod val="75000"/>
              </a:schemeClr>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Segoe UI Semibold" panose="020B0702040204020203" pitchFamily="34" charset="0"/>
                <a:cs typeface="Segoe UI Semibold" panose="020B0702040204020203" pitchFamily="34" charset="0"/>
              </a:rPr>
              <a:t>“MASSACHUSETT AVE”</a:t>
            </a:r>
          </a:p>
        </p:txBody>
      </p:sp>
      <p:sp>
        <p:nvSpPr>
          <p:cNvPr id="23" name="TextBox 22">
            <a:extLst>
              <a:ext uri="{FF2B5EF4-FFF2-40B4-BE49-F238E27FC236}">
                <a16:creationId xmlns:a16="http://schemas.microsoft.com/office/drawing/2014/main" id="{BF407E15-0D6A-16F8-C75B-BF18CF1B600C}"/>
              </a:ext>
            </a:extLst>
          </p:cNvPr>
          <p:cNvSpPr txBox="1"/>
          <p:nvPr/>
        </p:nvSpPr>
        <p:spPr>
          <a:xfrm>
            <a:off x="5835714" y="3621998"/>
            <a:ext cx="1986113" cy="307777"/>
          </a:xfrm>
          <a:prstGeom prst="rect">
            <a:avLst/>
          </a:prstGeom>
          <a:pattFill prst="horzBrick">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Bahnschrift" panose="020B0502040204020203" pitchFamily="34" charset="0"/>
              </a:rPr>
              <a:t>“MASSACHUSETTS”</a:t>
            </a:r>
          </a:p>
        </p:txBody>
      </p:sp>
      <p:sp>
        <p:nvSpPr>
          <p:cNvPr id="24" name="TextBox 23">
            <a:extLst>
              <a:ext uri="{FF2B5EF4-FFF2-40B4-BE49-F238E27FC236}">
                <a16:creationId xmlns:a16="http://schemas.microsoft.com/office/drawing/2014/main" id="{47569A53-0446-F246-DAF5-5F3B23D964A0}"/>
              </a:ext>
            </a:extLst>
          </p:cNvPr>
          <p:cNvSpPr txBox="1"/>
          <p:nvPr/>
        </p:nvSpPr>
        <p:spPr>
          <a:xfrm>
            <a:off x="3347550" y="4424848"/>
            <a:ext cx="2102755" cy="307777"/>
          </a:xfrm>
          <a:prstGeom prst="rect">
            <a:avLst/>
          </a:prstGeom>
          <a:pattFill prst="wdDnDiag">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Lucida Sans" panose="020B0602030504020204" pitchFamily="34" charset="0"/>
              </a:rPr>
              <a:t>“MASSACHUSETTS AV”</a:t>
            </a:r>
          </a:p>
        </p:txBody>
      </p:sp>
      <p:sp>
        <p:nvSpPr>
          <p:cNvPr id="25" name="TextBox 24">
            <a:extLst>
              <a:ext uri="{FF2B5EF4-FFF2-40B4-BE49-F238E27FC236}">
                <a16:creationId xmlns:a16="http://schemas.microsoft.com/office/drawing/2014/main" id="{27B0F2AE-C257-92DB-50E7-D1F8FFF713B6}"/>
              </a:ext>
            </a:extLst>
          </p:cNvPr>
          <p:cNvSpPr txBox="1"/>
          <p:nvPr/>
        </p:nvSpPr>
        <p:spPr>
          <a:xfrm>
            <a:off x="633628" y="6151992"/>
            <a:ext cx="2112061" cy="307777"/>
          </a:xfrm>
          <a:prstGeom prst="rect">
            <a:avLst/>
          </a:prstGeom>
          <a:pattFill prst="divot">
            <a:fgClr>
              <a:schemeClr val="bg2">
                <a:lumMod val="75000"/>
              </a:schemeClr>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Univers Condensed" panose="020B0606020202060204" pitchFamily="34" charset="0"/>
              </a:rPr>
              <a:t>“MASSACHUSETTS AVE”</a:t>
            </a:r>
          </a:p>
        </p:txBody>
      </p:sp>
      <p:sp>
        <p:nvSpPr>
          <p:cNvPr id="26" name="TextBox 25">
            <a:extLst>
              <a:ext uri="{FF2B5EF4-FFF2-40B4-BE49-F238E27FC236}">
                <a16:creationId xmlns:a16="http://schemas.microsoft.com/office/drawing/2014/main" id="{452FB519-FB32-AE1B-5AC9-C64CB7B79CCE}"/>
              </a:ext>
            </a:extLst>
          </p:cNvPr>
          <p:cNvSpPr txBox="1"/>
          <p:nvPr/>
        </p:nvSpPr>
        <p:spPr>
          <a:xfrm>
            <a:off x="5560226" y="4131204"/>
            <a:ext cx="2983266" cy="307777"/>
          </a:xfrm>
          <a:prstGeom prst="rect">
            <a:avLst/>
          </a:prstGeom>
          <a:pattFill prst="openDmnd">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High Tower Text" panose="02040502050506030303" pitchFamily="18" charset="0"/>
              </a:rPr>
              <a:t>“MASSACHUSETTS AVENU”</a:t>
            </a:r>
          </a:p>
        </p:txBody>
      </p:sp>
      <p:sp>
        <p:nvSpPr>
          <p:cNvPr id="27" name="TextBox 26">
            <a:extLst>
              <a:ext uri="{FF2B5EF4-FFF2-40B4-BE49-F238E27FC236}">
                <a16:creationId xmlns:a16="http://schemas.microsoft.com/office/drawing/2014/main" id="{F97C729F-785B-F609-15FE-59B952DE4C37}"/>
              </a:ext>
            </a:extLst>
          </p:cNvPr>
          <p:cNvSpPr txBox="1"/>
          <p:nvPr/>
        </p:nvSpPr>
        <p:spPr>
          <a:xfrm>
            <a:off x="142179" y="4995138"/>
            <a:ext cx="2817589" cy="307777"/>
          </a:xfrm>
          <a:prstGeom prst="rect">
            <a:avLst/>
          </a:prstGeom>
          <a:pattFill prst="smGrid">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Tahoma" panose="020B0604030504040204" pitchFamily="34" charset="0"/>
                <a:ea typeface="Tahoma" panose="020B0604030504040204" pitchFamily="34" charset="0"/>
                <a:cs typeface="Tahoma" panose="020B0604030504040204" pitchFamily="34" charset="0"/>
              </a:rPr>
              <a:t>“MASSACHUSETTS AVENUE”</a:t>
            </a:r>
          </a:p>
        </p:txBody>
      </p:sp>
      <p:sp>
        <p:nvSpPr>
          <p:cNvPr id="28" name="TextBox 27">
            <a:extLst>
              <a:ext uri="{FF2B5EF4-FFF2-40B4-BE49-F238E27FC236}">
                <a16:creationId xmlns:a16="http://schemas.microsoft.com/office/drawing/2014/main" id="{CE6E0634-D648-3076-2CDE-255292B00582}"/>
              </a:ext>
            </a:extLst>
          </p:cNvPr>
          <p:cNvSpPr txBox="1"/>
          <p:nvPr/>
        </p:nvSpPr>
        <p:spPr>
          <a:xfrm>
            <a:off x="2745690" y="3536950"/>
            <a:ext cx="2382364" cy="307777"/>
          </a:xfrm>
          <a:prstGeom prst="rect">
            <a:avLst/>
          </a:prstGeom>
          <a:pattFill prst="lgCheck">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Arial Narrow" panose="020B0606020202030204" pitchFamily="34" charset="0"/>
              </a:rPr>
              <a:t>“MASSACHUSETTS AVENUE”</a:t>
            </a:r>
          </a:p>
        </p:txBody>
      </p:sp>
      <p:sp>
        <p:nvSpPr>
          <p:cNvPr id="29" name="TextBox 28">
            <a:extLst>
              <a:ext uri="{FF2B5EF4-FFF2-40B4-BE49-F238E27FC236}">
                <a16:creationId xmlns:a16="http://schemas.microsoft.com/office/drawing/2014/main" id="{21147B14-189D-83E1-F3AA-4ECF5E571590}"/>
              </a:ext>
            </a:extLst>
          </p:cNvPr>
          <p:cNvSpPr txBox="1"/>
          <p:nvPr/>
        </p:nvSpPr>
        <p:spPr>
          <a:xfrm>
            <a:off x="1186351" y="4026611"/>
            <a:ext cx="3694478" cy="307777"/>
          </a:xfrm>
          <a:prstGeom prst="rect">
            <a:avLst/>
          </a:prstGeom>
          <a:pattFill prst="pct80">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Book Antiqua" panose="02040602050305030304" pitchFamily="18" charset="0"/>
              </a:rPr>
              <a:t>“MASSACHUSETTS AVENUE BRANCH”</a:t>
            </a:r>
          </a:p>
        </p:txBody>
      </p:sp>
      <p:sp>
        <p:nvSpPr>
          <p:cNvPr id="30" name="TextBox 29">
            <a:extLst>
              <a:ext uri="{FF2B5EF4-FFF2-40B4-BE49-F238E27FC236}">
                <a16:creationId xmlns:a16="http://schemas.microsoft.com/office/drawing/2014/main" id="{346D1277-A268-3E57-60CF-00FDC1EDFFDC}"/>
              </a:ext>
            </a:extLst>
          </p:cNvPr>
          <p:cNvSpPr txBox="1"/>
          <p:nvPr/>
        </p:nvSpPr>
        <p:spPr>
          <a:xfrm>
            <a:off x="7684324" y="4587463"/>
            <a:ext cx="1148268" cy="307777"/>
          </a:xfrm>
          <a:prstGeom prst="rect">
            <a:avLst/>
          </a:prstGeom>
          <a:pattFill prst="lgConfetti">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Imprint MT Shadow" panose="04020605060303030202" pitchFamily="82" charset="0"/>
              </a:rPr>
              <a:t>“Mass Ave”</a:t>
            </a:r>
          </a:p>
        </p:txBody>
      </p:sp>
      <p:sp>
        <p:nvSpPr>
          <p:cNvPr id="31" name="TextBox 30">
            <a:extLst>
              <a:ext uri="{FF2B5EF4-FFF2-40B4-BE49-F238E27FC236}">
                <a16:creationId xmlns:a16="http://schemas.microsoft.com/office/drawing/2014/main" id="{64B5E069-CF74-3F67-23A5-A49E114ABEFC}"/>
              </a:ext>
            </a:extLst>
          </p:cNvPr>
          <p:cNvSpPr txBox="1"/>
          <p:nvPr/>
        </p:nvSpPr>
        <p:spPr>
          <a:xfrm>
            <a:off x="4164386" y="5629423"/>
            <a:ext cx="1659700" cy="307777"/>
          </a:xfrm>
          <a:prstGeom prst="rect">
            <a:avLst/>
          </a:prstGeom>
          <a:pattFill prst="smConfetti">
            <a:fgClr>
              <a:schemeClr val="bg2">
                <a:lumMod val="75000"/>
              </a:schemeClr>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MS Reference Sans Serif" panose="020B0604030504040204" pitchFamily="34" charset="0"/>
              </a:rPr>
              <a:t>“Massachusetts”</a:t>
            </a:r>
          </a:p>
        </p:txBody>
      </p:sp>
      <p:sp>
        <p:nvSpPr>
          <p:cNvPr id="32" name="TextBox 31">
            <a:extLst>
              <a:ext uri="{FF2B5EF4-FFF2-40B4-BE49-F238E27FC236}">
                <a16:creationId xmlns:a16="http://schemas.microsoft.com/office/drawing/2014/main" id="{304505E2-8713-6253-EA52-BE932B0326BD}"/>
              </a:ext>
            </a:extLst>
          </p:cNvPr>
          <p:cNvSpPr txBox="1"/>
          <p:nvPr/>
        </p:nvSpPr>
        <p:spPr>
          <a:xfrm>
            <a:off x="4071464" y="4831377"/>
            <a:ext cx="2057400" cy="307777"/>
          </a:xfrm>
          <a:prstGeom prst="rect">
            <a:avLst/>
          </a:prstGeom>
          <a:pattFill prst="dashVert">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Georgia" panose="02040502050405020303" pitchFamily="18" charset="0"/>
                <a:cs typeface="Mongolian Baiti" panose="03000500000000000000" pitchFamily="66" charset="0"/>
              </a:rPr>
              <a:t>“Massachusetts Ave”</a:t>
            </a:r>
          </a:p>
        </p:txBody>
      </p:sp>
      <p:sp>
        <p:nvSpPr>
          <p:cNvPr id="33" name="TextBox 32">
            <a:extLst>
              <a:ext uri="{FF2B5EF4-FFF2-40B4-BE49-F238E27FC236}">
                <a16:creationId xmlns:a16="http://schemas.microsoft.com/office/drawing/2014/main" id="{B375C6E3-31FD-E7B9-FC4E-74E8EBCE983F}"/>
              </a:ext>
            </a:extLst>
          </p:cNvPr>
          <p:cNvSpPr txBox="1"/>
          <p:nvPr/>
        </p:nvSpPr>
        <p:spPr>
          <a:xfrm>
            <a:off x="1793980" y="5722027"/>
            <a:ext cx="1738952" cy="307777"/>
          </a:xfrm>
          <a:prstGeom prst="rect">
            <a:avLst/>
          </a:prstGeom>
          <a:pattFill prst="pct10">
            <a:fgClr>
              <a:schemeClr val="bg2">
                <a:lumMod val="75000"/>
              </a:schemeClr>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Calibri Light" panose="020F0302020204030204" pitchFamily="34" charset="0"/>
                <a:cs typeface="Calibri Light" panose="020F0302020204030204" pitchFamily="34" charset="0"/>
              </a:rPr>
              <a:t>“Massacusetts Ave”</a:t>
            </a:r>
          </a:p>
        </p:txBody>
      </p:sp>
      <p:sp>
        <p:nvSpPr>
          <p:cNvPr id="34" name="TextBox 33">
            <a:extLst>
              <a:ext uri="{FF2B5EF4-FFF2-40B4-BE49-F238E27FC236}">
                <a16:creationId xmlns:a16="http://schemas.microsoft.com/office/drawing/2014/main" id="{5A9E3803-1988-AB7C-12E4-930C3980F1E2}"/>
              </a:ext>
            </a:extLst>
          </p:cNvPr>
          <p:cNvSpPr txBox="1"/>
          <p:nvPr/>
        </p:nvSpPr>
        <p:spPr>
          <a:xfrm>
            <a:off x="6416891" y="5105981"/>
            <a:ext cx="2320779" cy="307777"/>
          </a:xfrm>
          <a:prstGeom prst="rect">
            <a:avLst/>
          </a:prstGeom>
          <a:pattFill prst="dkHorz">
            <a:fgClr>
              <a:schemeClr val="bg2"/>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Overpass" pitchFamily="2" charset="0"/>
              </a:rPr>
              <a:t>“S MASSACHUSETTS AV”</a:t>
            </a:r>
          </a:p>
        </p:txBody>
      </p:sp>
      <p:sp>
        <p:nvSpPr>
          <p:cNvPr id="35" name="TextBox 34">
            <a:extLst>
              <a:ext uri="{FF2B5EF4-FFF2-40B4-BE49-F238E27FC236}">
                <a16:creationId xmlns:a16="http://schemas.microsoft.com/office/drawing/2014/main" id="{A6138292-7919-AC46-5C04-360D1058702E}"/>
              </a:ext>
            </a:extLst>
          </p:cNvPr>
          <p:cNvSpPr txBox="1"/>
          <p:nvPr/>
        </p:nvSpPr>
        <p:spPr>
          <a:xfrm>
            <a:off x="5997084" y="6054760"/>
            <a:ext cx="2635072" cy="307777"/>
          </a:xfrm>
          <a:prstGeom prst="rect">
            <a:avLst/>
          </a:prstGeom>
          <a:pattFill prst="smCheck">
            <a:fgClr>
              <a:schemeClr val="bg2">
                <a:lumMod val="90000"/>
              </a:schemeClr>
            </a:fgClr>
            <a:bgClr>
              <a:schemeClr val="bg1"/>
            </a:bgClr>
          </a:pattFill>
          <a:ln>
            <a:solidFill>
              <a:schemeClr val="tx1">
                <a:lumMod val="75000"/>
                <a:lumOff val="25000"/>
              </a:schemeClr>
            </a:solidFill>
          </a:ln>
        </p:spPr>
        <p:txBody>
          <a:bodyPr wrap="square" rtlCol="0" anchor="ctr" anchorCtr="1">
            <a:spAutoFit/>
          </a:bodyPr>
          <a:lstStyle/>
          <a:p>
            <a:r>
              <a:rPr lang="en-US" sz="1400" dirty="0">
                <a:latin typeface="Century Schoolbook" panose="02040604050505020304" pitchFamily="18" charset="0"/>
              </a:rPr>
              <a:t>“S MASSACHUSETTS AVE”</a:t>
            </a:r>
          </a:p>
        </p:txBody>
      </p:sp>
      <p:pic>
        <p:nvPicPr>
          <p:cNvPr id="37" name="Picture 36">
            <a:extLst>
              <a:ext uri="{FF2B5EF4-FFF2-40B4-BE49-F238E27FC236}">
                <a16:creationId xmlns:a16="http://schemas.microsoft.com/office/drawing/2014/main" id="{F2EE2A27-C7DE-12B0-79E1-7B9CB6E8A26E}"/>
              </a:ext>
            </a:extLst>
          </p:cNvPr>
          <p:cNvPicPr>
            <a:picLocks noChangeAspect="1"/>
          </p:cNvPicPr>
          <p:nvPr/>
        </p:nvPicPr>
        <p:blipFill>
          <a:blip r:embed="rId3"/>
          <a:stretch>
            <a:fillRect/>
          </a:stretch>
        </p:blipFill>
        <p:spPr>
          <a:xfrm>
            <a:off x="3212432" y="2708196"/>
            <a:ext cx="5867059" cy="732740"/>
          </a:xfrm>
          <a:prstGeom prst="rect">
            <a:avLst/>
          </a:prstGeom>
        </p:spPr>
      </p:pic>
      <p:sp>
        <p:nvSpPr>
          <p:cNvPr id="38" name="TextBox 37">
            <a:extLst>
              <a:ext uri="{FF2B5EF4-FFF2-40B4-BE49-F238E27FC236}">
                <a16:creationId xmlns:a16="http://schemas.microsoft.com/office/drawing/2014/main" id="{D8A2FE6C-4160-B9AB-546C-5CFE78DC2330}"/>
              </a:ext>
            </a:extLst>
          </p:cNvPr>
          <p:cNvSpPr txBox="1"/>
          <p:nvPr/>
        </p:nvSpPr>
        <p:spPr>
          <a:xfrm>
            <a:off x="21858" y="2871871"/>
            <a:ext cx="3157243" cy="461665"/>
          </a:xfrm>
          <a:prstGeom prst="rect">
            <a:avLst/>
          </a:prstGeom>
          <a:noFill/>
        </p:spPr>
        <p:txBody>
          <a:bodyPr wrap="square" rtlCol="0">
            <a:spAutoFit/>
          </a:bodyPr>
          <a:lstStyle/>
          <a:p>
            <a:pPr algn="r"/>
            <a:r>
              <a:rPr lang="en-US" sz="1200" b="1" u="sng" dirty="0"/>
              <a:t>42 COMMUNITIES IN MASSACHUSETTS     </a:t>
            </a:r>
          </a:p>
          <a:p>
            <a:pPr algn="r"/>
            <a:r>
              <a:rPr lang="en-US" sz="1200" b="1" u="sng" dirty="0"/>
              <a:t>HAVE A STREET NAMED</a:t>
            </a:r>
            <a:r>
              <a:rPr lang="en-US" sz="1200" b="1" dirty="0"/>
              <a:t>:</a:t>
            </a:r>
          </a:p>
        </p:txBody>
      </p:sp>
    </p:spTree>
    <p:extLst>
      <p:ext uri="{BB962C8B-B14F-4D97-AF65-F5344CB8AC3E}">
        <p14:creationId xmlns:p14="http://schemas.microsoft.com/office/powerpoint/2010/main" val="422519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500"/>
                                  </p:stCondLst>
                                  <p:childTnLst>
                                    <p:set>
                                      <p:cBhvr>
                                        <p:cTn id="9" dur="1" fill="hold">
                                          <p:stCondLst>
                                            <p:cond delay="0"/>
                                          </p:stCondLst>
                                        </p:cTn>
                                        <p:tgtEl>
                                          <p:spTgt spid="28"/>
                                        </p:tgtEl>
                                        <p:attrNameLst>
                                          <p:attrName>style.visibility</p:attrName>
                                        </p:attrNameLst>
                                      </p:cBhvr>
                                      <p:to>
                                        <p:strVal val="visible"/>
                                      </p:to>
                                    </p:set>
                                  </p:childTnLst>
                                </p:cTn>
                              </p:par>
                            </p:childTnLst>
                          </p:cTn>
                        </p:par>
                        <p:par>
                          <p:cTn id="10" fill="hold">
                            <p:stCondLst>
                              <p:cond delay="750"/>
                            </p:stCondLst>
                            <p:childTnLst>
                              <p:par>
                                <p:cTn id="11" presetID="1" presetClass="entr" presetSubtype="0" fill="hold" grpId="0" nodeType="afterEffect">
                                  <p:stCondLst>
                                    <p:cond delay="500"/>
                                  </p:stCondLst>
                                  <p:childTnLst>
                                    <p:set>
                                      <p:cBhvr>
                                        <p:cTn id="12" dur="1" fill="hold">
                                          <p:stCondLst>
                                            <p:cond delay="0"/>
                                          </p:stCondLst>
                                        </p:cTn>
                                        <p:tgtEl>
                                          <p:spTgt spid="23"/>
                                        </p:tgtEl>
                                        <p:attrNameLst>
                                          <p:attrName>style.visibility</p:attrName>
                                        </p:attrNameLst>
                                      </p:cBhvr>
                                      <p:to>
                                        <p:strVal val="visible"/>
                                      </p:to>
                                    </p:set>
                                  </p:childTnLst>
                                </p:cTn>
                              </p:par>
                            </p:childTnLst>
                          </p:cTn>
                        </p:par>
                        <p:par>
                          <p:cTn id="13" fill="hold">
                            <p:stCondLst>
                              <p:cond delay="1250"/>
                            </p:stCondLst>
                            <p:childTnLst>
                              <p:par>
                                <p:cTn id="14" presetID="1" presetClass="entr" presetSubtype="0" fill="hold" grpId="0" nodeType="afterEffect">
                                  <p:stCondLst>
                                    <p:cond delay="500"/>
                                  </p:stCondLst>
                                  <p:childTnLst>
                                    <p:set>
                                      <p:cBhvr>
                                        <p:cTn id="15" dur="1" fill="hold">
                                          <p:stCondLst>
                                            <p:cond delay="0"/>
                                          </p:stCondLst>
                                        </p:cTn>
                                        <p:tgtEl>
                                          <p:spTgt spid="29"/>
                                        </p:tgtEl>
                                        <p:attrNameLst>
                                          <p:attrName>style.visibility</p:attrName>
                                        </p:attrNameLst>
                                      </p:cBhvr>
                                      <p:to>
                                        <p:strVal val="visible"/>
                                      </p:to>
                                    </p:set>
                                  </p:childTnLst>
                                </p:cTn>
                              </p:par>
                            </p:childTnLst>
                          </p:cTn>
                        </p:par>
                        <p:par>
                          <p:cTn id="16" fill="hold">
                            <p:stCondLst>
                              <p:cond delay="1750"/>
                            </p:stCondLst>
                            <p:childTnLst>
                              <p:par>
                                <p:cTn id="17" presetID="1" presetClass="entr" presetSubtype="0" fill="hold" grpId="0" nodeType="afterEffect">
                                  <p:stCondLst>
                                    <p:cond delay="500"/>
                                  </p:stCondLst>
                                  <p:childTnLst>
                                    <p:set>
                                      <p:cBhvr>
                                        <p:cTn id="18" dur="1" fill="hold">
                                          <p:stCondLst>
                                            <p:cond delay="0"/>
                                          </p:stCondLst>
                                        </p:cTn>
                                        <p:tgtEl>
                                          <p:spTgt spid="26"/>
                                        </p:tgtEl>
                                        <p:attrNameLst>
                                          <p:attrName>style.visibility</p:attrName>
                                        </p:attrNameLst>
                                      </p:cBhvr>
                                      <p:to>
                                        <p:strVal val="visible"/>
                                      </p:to>
                                    </p:set>
                                  </p:childTnLst>
                                </p:cTn>
                              </p:par>
                            </p:childTnLst>
                          </p:cTn>
                        </p:par>
                        <p:par>
                          <p:cTn id="19" fill="hold">
                            <p:stCondLst>
                              <p:cond delay="2250"/>
                            </p:stCondLst>
                            <p:childTnLst>
                              <p:par>
                                <p:cTn id="20" presetID="1" presetClass="entr" presetSubtype="0" fill="hold" grpId="0" nodeType="afterEffect">
                                  <p:stCondLst>
                                    <p:cond delay="5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2750"/>
                            </p:stCondLst>
                            <p:childTnLst>
                              <p:par>
                                <p:cTn id="23" presetID="1" presetClass="entr" presetSubtype="0" fill="hold" grpId="0" nodeType="afterEffect">
                                  <p:stCondLst>
                                    <p:cond delay="500"/>
                                  </p:stCondLst>
                                  <p:childTnLst>
                                    <p:set>
                                      <p:cBhvr>
                                        <p:cTn id="24" dur="1" fill="hold">
                                          <p:stCondLst>
                                            <p:cond delay="0"/>
                                          </p:stCondLst>
                                        </p:cTn>
                                        <p:tgtEl>
                                          <p:spTgt spid="24"/>
                                        </p:tgtEl>
                                        <p:attrNameLst>
                                          <p:attrName>style.visibility</p:attrName>
                                        </p:attrNameLst>
                                      </p:cBhvr>
                                      <p:to>
                                        <p:strVal val="visible"/>
                                      </p:to>
                                    </p:set>
                                  </p:childTnLst>
                                </p:cTn>
                              </p:par>
                            </p:childTnLst>
                          </p:cTn>
                        </p:par>
                        <p:par>
                          <p:cTn id="25" fill="hold">
                            <p:stCondLst>
                              <p:cond delay="3250"/>
                            </p:stCondLst>
                            <p:childTnLst>
                              <p:par>
                                <p:cTn id="26" presetID="1" presetClass="entr" presetSubtype="0" fill="hold" grpId="0" nodeType="afterEffect">
                                  <p:stCondLst>
                                    <p:cond delay="50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p:stCondLst>
                              <p:cond delay="3750"/>
                            </p:stCondLst>
                            <p:childTnLst>
                              <p:par>
                                <p:cTn id="29" presetID="1" presetClass="entr" presetSubtype="0" fill="hold" grpId="0" nodeType="afterEffect">
                                  <p:stCondLst>
                                    <p:cond delay="500"/>
                                  </p:stCondLst>
                                  <p:childTnLst>
                                    <p:set>
                                      <p:cBhvr>
                                        <p:cTn id="30" dur="1" fill="hold">
                                          <p:stCondLst>
                                            <p:cond delay="0"/>
                                          </p:stCondLst>
                                        </p:cTn>
                                        <p:tgtEl>
                                          <p:spTgt spid="32"/>
                                        </p:tgtEl>
                                        <p:attrNameLst>
                                          <p:attrName>style.visibility</p:attrName>
                                        </p:attrNameLst>
                                      </p:cBhvr>
                                      <p:to>
                                        <p:strVal val="visible"/>
                                      </p:to>
                                    </p:set>
                                  </p:childTnLst>
                                </p:cTn>
                              </p:par>
                            </p:childTnLst>
                          </p:cTn>
                        </p:par>
                        <p:par>
                          <p:cTn id="31" fill="hold">
                            <p:stCondLst>
                              <p:cond delay="4250"/>
                            </p:stCondLst>
                            <p:childTnLst>
                              <p:par>
                                <p:cTn id="32" presetID="1" presetClass="entr" presetSubtype="0" fill="hold" grpId="0" nodeType="afterEffect">
                                  <p:stCondLst>
                                    <p:cond delay="50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4750"/>
                            </p:stCondLst>
                            <p:childTnLst>
                              <p:par>
                                <p:cTn id="35" presetID="1" presetClass="entr" presetSubtype="0" fill="hold" grpId="0" nodeType="afterEffect">
                                  <p:stCondLst>
                                    <p:cond delay="500"/>
                                  </p:stCondLst>
                                  <p:childTnLst>
                                    <p:set>
                                      <p:cBhvr>
                                        <p:cTn id="36" dur="1" fill="hold">
                                          <p:stCondLst>
                                            <p:cond delay="0"/>
                                          </p:stCondLst>
                                        </p:cTn>
                                        <p:tgtEl>
                                          <p:spTgt spid="30"/>
                                        </p:tgtEl>
                                        <p:attrNameLst>
                                          <p:attrName>style.visibility</p:attrName>
                                        </p:attrNameLst>
                                      </p:cBhvr>
                                      <p:to>
                                        <p:strVal val="visible"/>
                                      </p:to>
                                    </p:set>
                                  </p:childTnLst>
                                </p:cTn>
                              </p:par>
                            </p:childTnLst>
                          </p:cTn>
                        </p:par>
                        <p:par>
                          <p:cTn id="37" fill="hold">
                            <p:stCondLst>
                              <p:cond delay="5250"/>
                            </p:stCondLst>
                            <p:childTnLst>
                              <p:par>
                                <p:cTn id="38" presetID="1" presetClass="entr" presetSubtype="0" fill="hold" grpId="0" nodeType="afterEffect">
                                  <p:stCondLst>
                                    <p:cond delay="500"/>
                                  </p:stCondLst>
                                  <p:childTnLst>
                                    <p:set>
                                      <p:cBhvr>
                                        <p:cTn id="39" dur="1" fill="hold">
                                          <p:stCondLst>
                                            <p:cond delay="0"/>
                                          </p:stCondLst>
                                        </p:cTn>
                                        <p:tgtEl>
                                          <p:spTgt spid="22"/>
                                        </p:tgtEl>
                                        <p:attrNameLst>
                                          <p:attrName>style.visibility</p:attrName>
                                        </p:attrNameLst>
                                      </p:cBhvr>
                                      <p:to>
                                        <p:strVal val="visible"/>
                                      </p:to>
                                    </p:set>
                                  </p:childTnLst>
                                </p:cTn>
                              </p:par>
                            </p:childTnLst>
                          </p:cTn>
                        </p:par>
                        <p:par>
                          <p:cTn id="40" fill="hold">
                            <p:stCondLst>
                              <p:cond delay="5750"/>
                            </p:stCondLst>
                            <p:childTnLst>
                              <p:par>
                                <p:cTn id="41" presetID="1" presetClass="entr" presetSubtype="0" fill="hold" grpId="0" nodeType="afterEffect">
                                  <p:stCondLst>
                                    <p:cond delay="500"/>
                                  </p:stCondLst>
                                  <p:childTnLst>
                                    <p:set>
                                      <p:cBhvr>
                                        <p:cTn id="42" dur="1" fill="hold">
                                          <p:stCondLst>
                                            <p:cond delay="0"/>
                                          </p:stCondLst>
                                        </p:cTn>
                                        <p:tgtEl>
                                          <p:spTgt spid="34"/>
                                        </p:tgtEl>
                                        <p:attrNameLst>
                                          <p:attrName>style.visibility</p:attrName>
                                        </p:attrNameLst>
                                      </p:cBhvr>
                                      <p:to>
                                        <p:strVal val="visible"/>
                                      </p:to>
                                    </p:set>
                                  </p:childTnLst>
                                </p:cTn>
                              </p:par>
                            </p:childTnLst>
                          </p:cTn>
                        </p:par>
                        <p:par>
                          <p:cTn id="43" fill="hold">
                            <p:stCondLst>
                              <p:cond delay="6250"/>
                            </p:stCondLst>
                            <p:childTnLst>
                              <p:par>
                                <p:cTn id="44" presetID="1" presetClass="entr" presetSubtype="0" fill="hold" grpId="0" nodeType="afterEffect">
                                  <p:stCondLst>
                                    <p:cond delay="50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6750"/>
                            </p:stCondLst>
                            <p:childTnLst>
                              <p:par>
                                <p:cTn id="47" presetID="1" presetClass="entr" presetSubtype="0" fill="hold" grpId="0" nodeType="afterEffect">
                                  <p:stCondLst>
                                    <p:cond delay="500"/>
                                  </p:stCondLst>
                                  <p:childTnLst>
                                    <p:set>
                                      <p:cBhvr>
                                        <p:cTn id="48" dur="1" fill="hold">
                                          <p:stCondLst>
                                            <p:cond delay="0"/>
                                          </p:stCondLst>
                                        </p:cTn>
                                        <p:tgtEl>
                                          <p:spTgt spid="33"/>
                                        </p:tgtEl>
                                        <p:attrNameLst>
                                          <p:attrName>style.visibility</p:attrName>
                                        </p:attrNameLst>
                                      </p:cBhvr>
                                      <p:to>
                                        <p:strVal val="visible"/>
                                      </p:to>
                                    </p:set>
                                  </p:childTnLst>
                                </p:cTn>
                              </p:par>
                            </p:childTnLst>
                          </p:cTn>
                        </p:par>
                        <p:par>
                          <p:cTn id="49" fill="hold">
                            <p:stCondLst>
                              <p:cond delay="7250"/>
                            </p:stCondLst>
                            <p:childTnLst>
                              <p:par>
                                <p:cTn id="50" presetID="1" presetClass="entr" presetSubtype="0" fill="hold" grpId="0" nodeType="afterEffect">
                                  <p:stCondLst>
                                    <p:cond delay="500"/>
                                  </p:stCondLst>
                                  <p:childTnLst>
                                    <p:set>
                                      <p:cBhvr>
                                        <p:cTn id="51" dur="1" fill="hold">
                                          <p:stCondLst>
                                            <p:cond delay="0"/>
                                          </p:stCondLst>
                                        </p:cTn>
                                        <p:tgtEl>
                                          <p:spTgt spid="31"/>
                                        </p:tgtEl>
                                        <p:attrNameLst>
                                          <p:attrName>style.visibility</p:attrName>
                                        </p:attrNameLst>
                                      </p:cBhvr>
                                      <p:to>
                                        <p:strVal val="visible"/>
                                      </p:to>
                                    </p:set>
                                  </p:childTnLst>
                                </p:cTn>
                              </p:par>
                            </p:childTnLst>
                          </p:cTn>
                        </p:par>
                        <p:par>
                          <p:cTn id="52" fill="hold">
                            <p:stCondLst>
                              <p:cond delay="7750"/>
                            </p:stCondLst>
                            <p:childTnLst>
                              <p:par>
                                <p:cTn id="53" presetID="1" presetClass="entr" presetSubtype="0" fill="hold" grpId="0" nodeType="afterEffect">
                                  <p:stCondLst>
                                    <p:cond delay="500"/>
                                  </p:stCondLst>
                                  <p:childTnLst>
                                    <p:set>
                                      <p:cBhvr>
                                        <p:cTn id="54" dur="1" fill="hold">
                                          <p:stCondLst>
                                            <p:cond delay="0"/>
                                          </p:stCondLst>
                                        </p:cTn>
                                        <p:tgtEl>
                                          <p:spTgt spid="21"/>
                                        </p:tgtEl>
                                        <p:attrNameLst>
                                          <p:attrName>style.visibility</p:attrName>
                                        </p:attrNameLst>
                                      </p:cBhvr>
                                      <p:to>
                                        <p:strVal val="visible"/>
                                      </p:to>
                                    </p:set>
                                  </p:childTnLst>
                                </p:cTn>
                              </p:par>
                            </p:childTnLst>
                          </p:cTn>
                        </p:par>
                        <p:par>
                          <p:cTn id="55" fill="hold">
                            <p:stCondLst>
                              <p:cond delay="8250"/>
                            </p:stCondLst>
                            <p:childTnLst>
                              <p:par>
                                <p:cTn id="56" presetID="1" presetClass="entr" presetSubtype="0" fill="hold" grpId="0" nodeType="afterEffect">
                                  <p:stCondLst>
                                    <p:cond delay="500"/>
                                  </p:stCondLst>
                                  <p:childTnLst>
                                    <p:set>
                                      <p:cBhvr>
                                        <p:cTn id="57" dur="1" fill="hold">
                                          <p:stCondLst>
                                            <p:cond delay="0"/>
                                          </p:stCondLst>
                                        </p:cTn>
                                        <p:tgtEl>
                                          <p:spTgt spid="25"/>
                                        </p:tgtEl>
                                        <p:attrNameLst>
                                          <p:attrName>style.visibility</p:attrName>
                                        </p:attrNameLst>
                                      </p:cBhvr>
                                      <p:to>
                                        <p:strVal val="visible"/>
                                      </p:to>
                                    </p:set>
                                  </p:childTnLst>
                                </p:cTn>
                              </p:par>
                            </p:childTnLst>
                          </p:cTn>
                        </p:par>
                        <p:par>
                          <p:cTn id="58" fill="hold">
                            <p:stCondLst>
                              <p:cond delay="8750"/>
                            </p:stCondLst>
                            <p:childTnLst>
                              <p:par>
                                <p:cTn id="59" presetID="1" presetClass="entr" presetSubtype="0" fill="hold" grpId="0" nodeType="afterEffect">
                                  <p:stCondLst>
                                    <p:cond delay="500"/>
                                  </p:stCondLst>
                                  <p:childTnLst>
                                    <p:set>
                                      <p:cBhvr>
                                        <p:cTn id="60" dur="1" fill="hold">
                                          <p:stCondLst>
                                            <p:cond delay="0"/>
                                          </p:stCondLst>
                                        </p:cTn>
                                        <p:tgtEl>
                                          <p:spTgt spid="17"/>
                                        </p:tgtEl>
                                        <p:attrNameLst>
                                          <p:attrName>style.visibility</p:attrName>
                                        </p:attrNameLst>
                                      </p:cBhvr>
                                      <p:to>
                                        <p:strVal val="visible"/>
                                      </p:to>
                                    </p:set>
                                  </p:childTnLst>
                                </p:cTn>
                              </p:par>
                            </p:childTnLst>
                          </p:cTn>
                        </p:par>
                        <p:par>
                          <p:cTn id="61" fill="hold">
                            <p:stCondLst>
                              <p:cond delay="9250"/>
                            </p:stCondLst>
                            <p:childTnLst>
                              <p:par>
                                <p:cTn id="62" presetID="1" presetClass="entr" presetSubtype="0" fill="hold" grpId="0" nodeType="afterEffect">
                                  <p:stCondLst>
                                    <p:cond delay="500"/>
                                  </p:stCondLst>
                                  <p:childTnLst>
                                    <p:set>
                                      <p:cBhvr>
                                        <p:cTn id="63"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Street Name Variants and Master Street Names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12</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035724170"/>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Fully Standardized Street Names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Content Placeholder 2">
            <a:extLst>
              <a:ext uri="{FF2B5EF4-FFF2-40B4-BE49-F238E27FC236}">
                <a16:creationId xmlns:a16="http://schemas.microsoft.com/office/drawing/2014/main" id="{811F75BD-39FC-2F73-F8AD-A02094239022}"/>
              </a:ext>
            </a:extLst>
          </p:cNvPr>
          <p:cNvSpPr>
            <a:spLocks noGrp="1"/>
          </p:cNvSpPr>
          <p:nvPr>
            <p:ph idx="1"/>
          </p:nvPr>
        </p:nvSpPr>
        <p:spPr>
          <a:xfrm>
            <a:off x="628649" y="2259399"/>
            <a:ext cx="7891273" cy="365760"/>
          </a:xfrm>
        </p:spPr>
        <p:txBody>
          <a:bodyPr>
            <a:noAutofit/>
          </a:bodyPr>
          <a:lstStyle/>
          <a:p>
            <a:pPr marL="0" indent="0">
              <a:buNone/>
            </a:pPr>
            <a:r>
              <a:rPr lang="en-US" sz="1600" u="sng" dirty="0"/>
              <a:t>STREET NAME VARIANTS</a:t>
            </a:r>
          </a:p>
        </p:txBody>
      </p:sp>
      <p:sp>
        <p:nvSpPr>
          <p:cNvPr id="12" name="Content Placeholder 2">
            <a:extLst>
              <a:ext uri="{FF2B5EF4-FFF2-40B4-BE49-F238E27FC236}">
                <a16:creationId xmlns:a16="http://schemas.microsoft.com/office/drawing/2014/main" id="{71A3D072-795E-2ABB-6DED-AC64B3C37628}"/>
              </a:ext>
            </a:extLst>
          </p:cNvPr>
          <p:cNvSpPr txBox="1">
            <a:spLocks/>
          </p:cNvSpPr>
          <p:nvPr/>
        </p:nvSpPr>
        <p:spPr>
          <a:xfrm>
            <a:off x="630936" y="4079762"/>
            <a:ext cx="7891273" cy="365760"/>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u="sng" dirty="0"/>
              <a:t>MASTER STREET NAME</a:t>
            </a:r>
          </a:p>
        </p:txBody>
      </p:sp>
      <p:sp>
        <p:nvSpPr>
          <p:cNvPr id="17" name="Content Placeholder 2">
            <a:extLst>
              <a:ext uri="{FF2B5EF4-FFF2-40B4-BE49-F238E27FC236}">
                <a16:creationId xmlns:a16="http://schemas.microsoft.com/office/drawing/2014/main" id="{A3B7D463-0799-8274-CE7C-68EE115AF9F7}"/>
              </a:ext>
            </a:extLst>
          </p:cNvPr>
          <p:cNvSpPr txBox="1">
            <a:spLocks/>
          </p:cNvSpPr>
          <p:nvPr/>
        </p:nvSpPr>
        <p:spPr>
          <a:xfrm>
            <a:off x="646508" y="5293613"/>
            <a:ext cx="8061056" cy="1062738"/>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As of late September, 2024…</a:t>
            </a:r>
          </a:p>
          <a:p>
            <a:r>
              <a:rPr lang="en-US" sz="1800" dirty="0"/>
              <a:t>Number of unique street name records in street name variants:  </a:t>
            </a:r>
            <a:r>
              <a:rPr lang="en-US" sz="1800" b="1" dirty="0"/>
              <a:t>1,162,443</a:t>
            </a:r>
            <a:endParaRPr lang="en-US" sz="1800" dirty="0"/>
          </a:p>
          <a:p>
            <a:r>
              <a:rPr lang="en-US" sz="1800" dirty="0"/>
              <a:t>Number of unique street name records in the master streets table:  </a:t>
            </a:r>
            <a:r>
              <a:rPr lang="en-US" sz="1800" b="1" dirty="0"/>
              <a:t>136,340</a:t>
            </a:r>
          </a:p>
        </p:txBody>
      </p:sp>
      <p:pic>
        <p:nvPicPr>
          <p:cNvPr id="3" name="Picture 2">
            <a:extLst>
              <a:ext uri="{FF2B5EF4-FFF2-40B4-BE49-F238E27FC236}">
                <a16:creationId xmlns:a16="http://schemas.microsoft.com/office/drawing/2014/main" id="{512F5A0F-130E-8AF8-E43B-7D69EB9E66CF}"/>
              </a:ext>
            </a:extLst>
          </p:cNvPr>
          <p:cNvPicPr>
            <a:picLocks noChangeAspect="1"/>
          </p:cNvPicPr>
          <p:nvPr/>
        </p:nvPicPr>
        <p:blipFill>
          <a:blip r:embed="rId3"/>
          <a:stretch>
            <a:fillRect/>
          </a:stretch>
        </p:blipFill>
        <p:spPr>
          <a:xfrm>
            <a:off x="304716" y="2663737"/>
            <a:ext cx="8489347" cy="1144245"/>
          </a:xfrm>
          <a:prstGeom prst="rect">
            <a:avLst/>
          </a:prstGeom>
          <a:ln>
            <a:solidFill>
              <a:schemeClr val="accent1"/>
            </a:solidFill>
          </a:ln>
        </p:spPr>
      </p:pic>
      <p:pic>
        <p:nvPicPr>
          <p:cNvPr id="10" name="Picture 9">
            <a:extLst>
              <a:ext uri="{FF2B5EF4-FFF2-40B4-BE49-F238E27FC236}">
                <a16:creationId xmlns:a16="http://schemas.microsoft.com/office/drawing/2014/main" id="{98E179B2-CF54-97F6-0109-514D7A45B8AD}"/>
              </a:ext>
            </a:extLst>
          </p:cNvPr>
          <p:cNvPicPr>
            <a:picLocks noChangeAspect="1"/>
          </p:cNvPicPr>
          <p:nvPr/>
        </p:nvPicPr>
        <p:blipFill>
          <a:blip r:embed="rId4"/>
          <a:stretch>
            <a:fillRect/>
          </a:stretch>
        </p:blipFill>
        <p:spPr>
          <a:xfrm>
            <a:off x="255724" y="4479634"/>
            <a:ext cx="8587330" cy="412767"/>
          </a:xfrm>
          <a:prstGeom prst="rect">
            <a:avLst/>
          </a:prstGeom>
          <a:ln>
            <a:solidFill>
              <a:schemeClr val="accent1"/>
            </a:solidFill>
          </a:ln>
        </p:spPr>
      </p:pic>
    </p:spTree>
    <p:extLst>
      <p:ext uri="{BB962C8B-B14F-4D97-AF65-F5344CB8AC3E}">
        <p14:creationId xmlns:p14="http://schemas.microsoft.com/office/powerpoint/2010/main" val="2951154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Variants and Master Addresses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13</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773196696"/>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Fully Standardized Addresses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Content Placeholder 2">
            <a:extLst>
              <a:ext uri="{FF2B5EF4-FFF2-40B4-BE49-F238E27FC236}">
                <a16:creationId xmlns:a16="http://schemas.microsoft.com/office/drawing/2014/main" id="{811F75BD-39FC-2F73-F8AD-A02094239022}"/>
              </a:ext>
            </a:extLst>
          </p:cNvPr>
          <p:cNvSpPr>
            <a:spLocks noGrp="1"/>
          </p:cNvSpPr>
          <p:nvPr>
            <p:ph idx="1"/>
          </p:nvPr>
        </p:nvSpPr>
        <p:spPr>
          <a:xfrm>
            <a:off x="628649" y="2259399"/>
            <a:ext cx="7891273" cy="365760"/>
          </a:xfrm>
        </p:spPr>
        <p:txBody>
          <a:bodyPr>
            <a:noAutofit/>
          </a:bodyPr>
          <a:lstStyle/>
          <a:p>
            <a:pPr marL="0" indent="0">
              <a:buNone/>
            </a:pPr>
            <a:r>
              <a:rPr lang="en-US" sz="1600" u="sng" dirty="0"/>
              <a:t>ADDRESS VARIANTS</a:t>
            </a:r>
          </a:p>
        </p:txBody>
      </p:sp>
      <p:sp>
        <p:nvSpPr>
          <p:cNvPr id="12" name="Content Placeholder 2">
            <a:extLst>
              <a:ext uri="{FF2B5EF4-FFF2-40B4-BE49-F238E27FC236}">
                <a16:creationId xmlns:a16="http://schemas.microsoft.com/office/drawing/2014/main" id="{71A3D072-795E-2ABB-6DED-AC64B3C37628}"/>
              </a:ext>
            </a:extLst>
          </p:cNvPr>
          <p:cNvSpPr txBox="1">
            <a:spLocks/>
          </p:cNvSpPr>
          <p:nvPr/>
        </p:nvSpPr>
        <p:spPr>
          <a:xfrm>
            <a:off x="630936" y="3634928"/>
            <a:ext cx="7891273" cy="365760"/>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u="sng" dirty="0"/>
              <a:t>MASTER ADDRESS</a:t>
            </a:r>
          </a:p>
        </p:txBody>
      </p:sp>
      <p:sp>
        <p:nvSpPr>
          <p:cNvPr id="17" name="Content Placeholder 2">
            <a:extLst>
              <a:ext uri="{FF2B5EF4-FFF2-40B4-BE49-F238E27FC236}">
                <a16:creationId xmlns:a16="http://schemas.microsoft.com/office/drawing/2014/main" id="{71853EA9-C850-D2D8-308E-1AB56A9B360A}"/>
              </a:ext>
            </a:extLst>
          </p:cNvPr>
          <p:cNvSpPr txBox="1">
            <a:spLocks/>
          </p:cNvSpPr>
          <p:nvPr/>
        </p:nvSpPr>
        <p:spPr>
          <a:xfrm>
            <a:off x="646508" y="4827144"/>
            <a:ext cx="8061056" cy="1590992"/>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As of late September, 2024…</a:t>
            </a:r>
          </a:p>
          <a:p>
            <a:r>
              <a:rPr lang="en-US" sz="1800" dirty="0"/>
              <a:t>Number of input address records in the address variants table:   </a:t>
            </a:r>
            <a:r>
              <a:rPr lang="en-US" sz="1800" b="1" dirty="0"/>
              <a:t>10,082,918</a:t>
            </a:r>
          </a:p>
          <a:p>
            <a:r>
              <a:rPr lang="en-US" sz="1800" dirty="0"/>
              <a:t>Number of master address records in the master address table:  </a:t>
            </a:r>
            <a:r>
              <a:rPr lang="en-US" sz="1800" b="1" dirty="0"/>
              <a:t>3,479,756</a:t>
            </a:r>
          </a:p>
          <a:p>
            <a:r>
              <a:rPr lang="en-US" sz="1800" dirty="0"/>
              <a:t>Number of features in the statewide address points data layer:    </a:t>
            </a:r>
            <a:r>
              <a:rPr lang="en-US" sz="1800" b="1" dirty="0"/>
              <a:t>2,187,098</a:t>
            </a:r>
          </a:p>
        </p:txBody>
      </p:sp>
      <p:pic>
        <p:nvPicPr>
          <p:cNvPr id="7" name="Picture 6">
            <a:extLst>
              <a:ext uri="{FF2B5EF4-FFF2-40B4-BE49-F238E27FC236}">
                <a16:creationId xmlns:a16="http://schemas.microsoft.com/office/drawing/2014/main" id="{34354027-FD9E-76B3-CC7D-AF939770D04E}"/>
              </a:ext>
            </a:extLst>
          </p:cNvPr>
          <p:cNvPicPr>
            <a:picLocks noChangeAspect="1"/>
          </p:cNvPicPr>
          <p:nvPr/>
        </p:nvPicPr>
        <p:blipFill>
          <a:blip r:embed="rId3"/>
          <a:stretch>
            <a:fillRect/>
          </a:stretch>
        </p:blipFill>
        <p:spPr>
          <a:xfrm>
            <a:off x="376881" y="2589100"/>
            <a:ext cx="8390238" cy="821901"/>
          </a:xfrm>
          <a:prstGeom prst="rect">
            <a:avLst/>
          </a:prstGeom>
          <a:ln>
            <a:solidFill>
              <a:schemeClr val="accent1"/>
            </a:solidFill>
          </a:ln>
        </p:spPr>
      </p:pic>
      <p:pic>
        <p:nvPicPr>
          <p:cNvPr id="10" name="Picture 9">
            <a:extLst>
              <a:ext uri="{FF2B5EF4-FFF2-40B4-BE49-F238E27FC236}">
                <a16:creationId xmlns:a16="http://schemas.microsoft.com/office/drawing/2014/main" id="{5749B574-D218-DF00-FF52-86F64B176D1D}"/>
              </a:ext>
            </a:extLst>
          </p:cNvPr>
          <p:cNvPicPr>
            <a:picLocks noChangeAspect="1"/>
          </p:cNvPicPr>
          <p:nvPr/>
        </p:nvPicPr>
        <p:blipFill>
          <a:blip r:embed="rId4"/>
          <a:stretch>
            <a:fillRect/>
          </a:stretch>
        </p:blipFill>
        <p:spPr>
          <a:xfrm>
            <a:off x="218218" y="3987654"/>
            <a:ext cx="8707564" cy="365584"/>
          </a:xfrm>
          <a:prstGeom prst="rect">
            <a:avLst/>
          </a:prstGeom>
          <a:ln>
            <a:solidFill>
              <a:schemeClr val="accent1"/>
            </a:solidFill>
          </a:ln>
        </p:spPr>
      </p:pic>
    </p:spTree>
    <p:extLst>
      <p:ext uri="{BB962C8B-B14F-4D97-AF65-F5344CB8AC3E}">
        <p14:creationId xmlns:p14="http://schemas.microsoft.com/office/powerpoint/2010/main" val="1392709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erial view of a neighborhood&#10;&#10;Description automatically generated">
            <a:extLst>
              <a:ext uri="{FF2B5EF4-FFF2-40B4-BE49-F238E27FC236}">
                <a16:creationId xmlns:a16="http://schemas.microsoft.com/office/drawing/2014/main" id="{71F8B4CC-ADCA-63D6-D0CC-B469E8471FC0}"/>
              </a:ext>
            </a:extLst>
          </p:cNvPr>
          <p:cNvPicPr>
            <a:picLocks noChangeAspect="1"/>
          </p:cNvPicPr>
          <p:nvPr/>
        </p:nvPicPr>
        <p:blipFill>
          <a:blip r:embed="rId3"/>
          <a:stretch>
            <a:fillRect/>
          </a:stretch>
        </p:blipFill>
        <p:spPr>
          <a:xfrm>
            <a:off x="4251960" y="2743200"/>
            <a:ext cx="4572000" cy="3657600"/>
          </a:xfrm>
          <a:prstGeom prst="rect">
            <a:avLst/>
          </a:prstGeom>
        </p:spPr>
      </p:pic>
      <p:sp>
        <p:nvSpPr>
          <p:cNvPr id="4" name="Title 3"/>
          <p:cNvSpPr>
            <a:spLocks noGrp="1"/>
          </p:cNvSpPr>
          <p:nvPr>
            <p:ph type="title"/>
          </p:nvPr>
        </p:nvSpPr>
        <p:spPr/>
        <p:txBody>
          <a:bodyPr>
            <a:normAutofit/>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a:p>
            <a:endParaRPr lang="en-US" dirty="0"/>
          </a:p>
        </p:txBody>
      </p:sp>
      <p:sp>
        <p:nvSpPr>
          <p:cNvPr id="6" name="Slide Number Placehold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558F"/>
                </a:solidFill>
                <a:effectLst/>
                <a:uLnTx/>
                <a:uFillTx/>
                <a:latin typeface="Arial"/>
                <a:ea typeface="+mn-ea"/>
                <a:cs typeface="+mn-cs"/>
              </a:rPr>
              <a:t>EOTSS  |  </a:t>
            </a:r>
            <a:fld id="{ADB5EE19-2DDD-0949-9666-AAFFBAB67E53}" type="slidenum">
              <a:rPr kumimoji="0" lang="en-US" sz="1200" b="0" i="0" u="none" strike="noStrike" kern="1200" cap="none" spc="0" normalizeH="0" baseline="0" noProof="0" smtClean="0">
                <a:ln>
                  <a:noFill/>
                </a:ln>
                <a:solidFill>
                  <a:srgbClr val="14558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14558F"/>
              </a:solidFill>
              <a:effectLst/>
              <a:uLnTx/>
              <a:uFillTx/>
              <a:latin typeface="Arial"/>
              <a:ea typeface="+mn-ea"/>
              <a:cs typeface="+mn-cs"/>
            </a:endParaRPr>
          </a:p>
        </p:txBody>
      </p:sp>
      <p:graphicFrame>
        <p:nvGraphicFramePr>
          <p:cNvPr id="8" name="Table 7"/>
          <p:cNvGraphicFramePr>
            <a:graphicFrameLocks noGrp="1"/>
          </p:cNvGraphicFramePr>
          <p:nvPr>
            <p:extLst>
              <p:ext uri="{D42A27DB-BD31-4B8C-83A1-F6EECF244321}">
                <p14:modId xmlns:p14="http://schemas.microsoft.com/office/powerpoint/2010/main" val="523877601"/>
              </p:ext>
            </p:extLst>
          </p:nvPr>
        </p:nvGraphicFramePr>
        <p:xfrm>
          <a:off x="4283242" y="1632855"/>
          <a:ext cx="4514588" cy="954897"/>
        </p:xfrm>
        <a:graphic>
          <a:graphicData uri="http://schemas.openxmlformats.org/drawingml/2006/table">
            <a:tbl>
              <a:tblPr firstRow="1" bandRow="1">
                <a:tableStyleId>{2D5ABB26-0587-4C30-8999-92F81FD0307C}</a:tableStyleId>
              </a:tblPr>
              <a:tblGrid>
                <a:gridCol w="4514588">
                  <a:extLst>
                    <a:ext uri="{9D8B030D-6E8A-4147-A177-3AD203B41FA5}">
                      <a16:colId xmlns:a16="http://schemas.microsoft.com/office/drawing/2014/main" val="20000"/>
                    </a:ext>
                  </a:extLst>
                </a:gridCol>
              </a:tblGrid>
              <a:tr h="954897">
                <a:tc>
                  <a:txBody>
                    <a:bodyPr/>
                    <a:lstStyle/>
                    <a:p>
                      <a:r>
                        <a:rPr lang="en-US" sz="1800" b="1" i="0" dirty="0">
                          <a:latin typeface="Avenir Next Demi Bold" charset="0"/>
                          <a:ea typeface="Avenir Next Demi Bold" charset="0"/>
                          <a:cs typeface="Avenir Next Demi Bold" charset="0"/>
                        </a:rPr>
                        <a:t>Address Points and their centroids were created together and are intrinsically related but maintained as separate feature classes.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 name="Content Placeholder 2">
            <a:extLst>
              <a:ext uri="{FF2B5EF4-FFF2-40B4-BE49-F238E27FC236}">
                <a16:creationId xmlns:a16="http://schemas.microsoft.com/office/drawing/2014/main" id="{4D05A253-C5EE-F796-C076-18A821F460E8}"/>
              </a:ext>
            </a:extLst>
          </p:cNvPr>
          <p:cNvSpPr txBox="1">
            <a:spLocks/>
          </p:cNvSpPr>
          <p:nvPr/>
        </p:nvSpPr>
        <p:spPr>
          <a:xfrm>
            <a:off x="578579" y="2776136"/>
            <a:ext cx="3246120" cy="425232"/>
          </a:xfrm>
          <a:prstGeom prst="rect">
            <a:avLst/>
          </a:prstGeom>
          <a:noFill/>
          <a:ln w="12700" cap="flat" cmpd="sng" algn="ctr">
            <a:noFill/>
            <a:prstDash val="solid"/>
            <a:miter lim="800000"/>
          </a:ln>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buClr>
                <a:srgbClr val="14558F"/>
              </a:buClr>
              <a:buNone/>
            </a:pPr>
            <a:r>
              <a:rPr lang="en-US" sz="1300" b="1" dirty="0">
                <a:solidFill>
                  <a:srgbClr val="141414"/>
                </a:solidFill>
                <a:latin typeface="Arial"/>
              </a:rPr>
              <a:t>1. </a:t>
            </a:r>
            <a:r>
              <a:rPr lang="en-US" sz="1300" b="1" dirty="0">
                <a:solidFill>
                  <a:srgbClr val="141414"/>
                </a:solidFill>
              </a:rPr>
              <a:t>Statewide Aerial Photos acquired in 2011/2012</a:t>
            </a:r>
            <a:endParaRPr kumimoji="0" lang="en-US" sz="1300" b="1" i="0" strike="noStrike" kern="1200" cap="none" spc="0" normalizeH="0" baseline="0" noProof="0" dirty="0">
              <a:ln>
                <a:noFill/>
              </a:ln>
              <a:solidFill>
                <a:srgbClr val="141414"/>
              </a:solidFill>
              <a:effectLst/>
              <a:uLnTx/>
              <a:uFillTx/>
              <a:latin typeface="Arial"/>
              <a:ea typeface="+mn-ea"/>
              <a:cs typeface="+mn-cs"/>
            </a:endParaRPr>
          </a:p>
        </p:txBody>
      </p:sp>
      <p:sp>
        <p:nvSpPr>
          <p:cNvPr id="9" name="Rounded Rectangle 12">
            <a:extLst>
              <a:ext uri="{FF2B5EF4-FFF2-40B4-BE49-F238E27FC236}">
                <a16:creationId xmlns:a16="http://schemas.microsoft.com/office/drawing/2014/main" id="{5A07152B-6DA2-A9D6-BA23-24201EA8DF95}"/>
              </a:ext>
            </a:extLst>
          </p:cNvPr>
          <p:cNvSpPr/>
          <p:nvPr/>
        </p:nvSpPr>
        <p:spPr>
          <a:xfrm>
            <a:off x="320040" y="1673352"/>
            <a:ext cx="1554480" cy="914400"/>
          </a:xfrm>
          <a:prstGeom prst="roundRect">
            <a:avLst/>
          </a:prstGeom>
          <a:solidFill>
            <a:srgbClr val="A34796">
              <a:alpha val="69804"/>
            </a:srgbClr>
          </a:solidFill>
          <a:ln w="31750">
            <a:solidFill>
              <a:srgbClr val="FF0000"/>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2F2F2"/>
                </a:solidFill>
                <a:latin typeface="Bahnschrift SemiBold SemiConden" panose="020B0502040204020203" pitchFamily="34" charset="0"/>
                <a:ea typeface="Avenir Next Medium" charset="0"/>
                <a:cs typeface="Avenir Next Demi Bold"/>
              </a:rPr>
              <a:t>Address Points (Multipoints)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cxnSp>
        <p:nvCxnSpPr>
          <p:cNvPr id="12" name="Connector: Elbow 11">
            <a:extLst>
              <a:ext uri="{FF2B5EF4-FFF2-40B4-BE49-F238E27FC236}">
                <a16:creationId xmlns:a16="http://schemas.microsoft.com/office/drawing/2014/main" id="{2CCF0B9D-CD7D-9EEC-92B5-B69C6451AB31}"/>
              </a:ext>
            </a:extLst>
          </p:cNvPr>
          <p:cNvCxnSpPr>
            <a:cxnSpLocks/>
          </p:cNvCxnSpPr>
          <p:nvPr/>
        </p:nvCxnSpPr>
        <p:spPr>
          <a:xfrm rot="10800000">
            <a:off x="1975720" y="2171348"/>
            <a:ext cx="457200"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sp>
        <p:nvSpPr>
          <p:cNvPr id="13" name="Rounded Rectangle 12">
            <a:extLst>
              <a:ext uri="{FF2B5EF4-FFF2-40B4-BE49-F238E27FC236}">
                <a16:creationId xmlns:a16="http://schemas.microsoft.com/office/drawing/2014/main" id="{3F67F74D-1ABE-D811-5191-45DA0AED1B47}"/>
              </a:ext>
            </a:extLst>
          </p:cNvPr>
          <p:cNvSpPr/>
          <p:nvPr/>
        </p:nvSpPr>
        <p:spPr>
          <a:xfrm>
            <a:off x="2534119" y="1673352"/>
            <a:ext cx="1554480" cy="914400"/>
          </a:xfrm>
          <a:prstGeom prst="roundRect">
            <a:avLst/>
          </a:prstGeom>
          <a:solidFill>
            <a:srgbClr val="A34796">
              <a:alpha val="69804"/>
            </a:srgbClr>
          </a:solidFill>
          <a:ln w="31750">
            <a:solidFill>
              <a:srgbClr val="FF0000"/>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ea typeface="Avenir Next Medium" charset="0"/>
                <a:cs typeface="Avenir Next Demi Bold"/>
              </a:rPr>
              <a:t>Address 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F2F2F2"/>
                </a:solidFill>
                <a:effectLst/>
                <a:uLnTx/>
                <a:uFillTx/>
                <a:latin typeface="Bahnschrift SemiBold SemiConden" panose="020B0502040204020203" pitchFamily="34" charset="0"/>
                <a:ea typeface="Avenir Next Medium" charset="0"/>
                <a:cs typeface="Avenir Next Demi Bold"/>
              </a:rPr>
              <a:t>Centroids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18" name="Content Placeholder 2">
            <a:extLst>
              <a:ext uri="{FF2B5EF4-FFF2-40B4-BE49-F238E27FC236}">
                <a16:creationId xmlns:a16="http://schemas.microsoft.com/office/drawing/2014/main" id="{D670CA31-1FC9-6135-FE90-6093BCE1C258}"/>
              </a:ext>
            </a:extLst>
          </p:cNvPr>
          <p:cNvSpPr txBox="1">
            <a:spLocks/>
          </p:cNvSpPr>
          <p:nvPr/>
        </p:nvSpPr>
        <p:spPr>
          <a:xfrm>
            <a:off x="578578" y="3263845"/>
            <a:ext cx="3246120" cy="425232"/>
          </a:xfrm>
          <a:prstGeom prst="rect">
            <a:avLst/>
          </a:prstGeom>
          <a:noFill/>
          <a:ln w="12700" cap="flat" cmpd="sng" algn="ctr">
            <a:noFill/>
            <a:prstDash val="solid"/>
            <a:miter lim="800000"/>
          </a:ln>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r">
              <a:buClr>
                <a:srgbClr val="14558F"/>
              </a:buClr>
              <a:buNone/>
            </a:pPr>
            <a:r>
              <a:rPr lang="en-US" sz="1300" b="1" dirty="0">
                <a:solidFill>
                  <a:srgbClr val="141414"/>
                </a:solidFill>
                <a:latin typeface="Arial"/>
              </a:rPr>
              <a:t>2. </a:t>
            </a:r>
            <a:r>
              <a:rPr lang="en-US" sz="1300" b="1" dirty="0">
                <a:solidFill>
                  <a:srgbClr val="141414"/>
                </a:solidFill>
              </a:rPr>
              <a:t>Statewide Standardized Tax parcels acquired in 2010-2013</a:t>
            </a:r>
            <a:endParaRPr kumimoji="0" lang="en-US" sz="1300" b="1" i="0" strike="noStrike" kern="1200" cap="none" spc="0" normalizeH="0" baseline="0" noProof="0" dirty="0">
              <a:ln>
                <a:noFill/>
              </a:ln>
              <a:solidFill>
                <a:srgbClr val="141414"/>
              </a:solidFill>
              <a:effectLst/>
              <a:uLnTx/>
              <a:uFillTx/>
              <a:latin typeface="Arial"/>
              <a:ea typeface="+mn-ea"/>
              <a:cs typeface="+mn-cs"/>
            </a:endParaRPr>
          </a:p>
        </p:txBody>
      </p:sp>
      <p:sp>
        <p:nvSpPr>
          <p:cNvPr id="19" name="Content Placeholder 2">
            <a:extLst>
              <a:ext uri="{FF2B5EF4-FFF2-40B4-BE49-F238E27FC236}">
                <a16:creationId xmlns:a16="http://schemas.microsoft.com/office/drawing/2014/main" id="{624DD58C-2D83-F670-DD0E-AE98B349CBF4}"/>
              </a:ext>
            </a:extLst>
          </p:cNvPr>
          <p:cNvSpPr txBox="1">
            <a:spLocks/>
          </p:cNvSpPr>
          <p:nvPr/>
        </p:nvSpPr>
        <p:spPr>
          <a:xfrm>
            <a:off x="580984" y="3770205"/>
            <a:ext cx="3246120" cy="425232"/>
          </a:xfrm>
          <a:prstGeom prst="rect">
            <a:avLst/>
          </a:prstGeom>
          <a:noFill/>
          <a:ln w="12700" cap="flat" cmpd="sng" algn="ctr">
            <a:noFill/>
            <a:prstDash val="solid"/>
            <a:miter lim="800000"/>
          </a:ln>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14558F"/>
              </a:buClr>
              <a:buSzTx/>
              <a:buFont typeface="Wingdings" charset="2"/>
              <a:buNone/>
              <a:tabLst/>
              <a:defRPr/>
            </a:pPr>
            <a:r>
              <a:rPr lang="en-US" sz="1300" b="1" dirty="0">
                <a:solidFill>
                  <a:srgbClr val="141414"/>
                </a:solidFill>
                <a:latin typeface="Arial"/>
              </a:rPr>
              <a:t>3. Statewide Structure Polygons Photointerpreted in 2012-2013</a:t>
            </a:r>
            <a:endParaRPr kumimoji="0" lang="en-US" sz="1300" b="1" i="0" strike="noStrike" kern="1200" cap="none" spc="0" normalizeH="0" baseline="0" noProof="0" dirty="0">
              <a:ln>
                <a:noFill/>
              </a:ln>
              <a:solidFill>
                <a:srgbClr val="141414"/>
              </a:solidFill>
              <a:effectLst/>
              <a:uLnTx/>
              <a:uFillTx/>
              <a:latin typeface="Arial"/>
              <a:ea typeface="+mn-ea"/>
              <a:cs typeface="+mn-cs"/>
            </a:endParaRPr>
          </a:p>
        </p:txBody>
      </p:sp>
      <p:sp>
        <p:nvSpPr>
          <p:cNvPr id="24" name="Content Placeholder 2">
            <a:extLst>
              <a:ext uri="{FF2B5EF4-FFF2-40B4-BE49-F238E27FC236}">
                <a16:creationId xmlns:a16="http://schemas.microsoft.com/office/drawing/2014/main" id="{88AB4C10-A70A-D147-8058-FF9F62F7636F}"/>
              </a:ext>
            </a:extLst>
          </p:cNvPr>
          <p:cNvSpPr txBox="1">
            <a:spLocks/>
          </p:cNvSpPr>
          <p:nvPr/>
        </p:nvSpPr>
        <p:spPr>
          <a:xfrm>
            <a:off x="383067" y="4257914"/>
            <a:ext cx="3441032" cy="425232"/>
          </a:xfrm>
          <a:prstGeom prst="rect">
            <a:avLst/>
          </a:prstGeom>
          <a:noFill/>
          <a:ln w="12700" cap="flat" cmpd="sng" algn="ctr">
            <a:noFill/>
            <a:prstDash val="solid"/>
            <a:miter lim="800000"/>
          </a:ln>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14558F"/>
              </a:buClr>
              <a:buSzTx/>
              <a:buFont typeface="Wingdings" charset="2"/>
              <a:buNone/>
              <a:tabLst/>
              <a:defRPr/>
            </a:pPr>
            <a:r>
              <a:rPr lang="en-US" sz="1300" b="1" dirty="0">
                <a:solidFill>
                  <a:srgbClr val="141414"/>
                </a:solidFill>
                <a:latin typeface="Arial"/>
              </a:rPr>
              <a:t>4. Statewide Address Points Created From Parcels &amp; Structures in 2013-2014</a:t>
            </a:r>
            <a:endParaRPr kumimoji="0" lang="en-US" sz="1300" b="1" i="0" strike="noStrike" kern="1200" cap="none" spc="0" normalizeH="0" baseline="0" noProof="0" dirty="0">
              <a:ln>
                <a:noFill/>
              </a:ln>
              <a:solidFill>
                <a:srgbClr val="141414"/>
              </a:solidFill>
              <a:effectLst/>
              <a:uLnTx/>
              <a:uFillTx/>
              <a:latin typeface="Arial"/>
              <a:ea typeface="+mn-ea"/>
              <a:cs typeface="+mn-cs"/>
            </a:endParaRPr>
          </a:p>
        </p:txBody>
      </p:sp>
      <p:sp>
        <p:nvSpPr>
          <p:cNvPr id="25" name="Content Placeholder 2">
            <a:extLst>
              <a:ext uri="{FF2B5EF4-FFF2-40B4-BE49-F238E27FC236}">
                <a16:creationId xmlns:a16="http://schemas.microsoft.com/office/drawing/2014/main" id="{1868BB73-2E69-523E-F95A-B979D1AD5255}"/>
              </a:ext>
            </a:extLst>
          </p:cNvPr>
          <p:cNvSpPr txBox="1">
            <a:spLocks/>
          </p:cNvSpPr>
          <p:nvPr/>
        </p:nvSpPr>
        <p:spPr>
          <a:xfrm>
            <a:off x="396898" y="4788988"/>
            <a:ext cx="3441032" cy="425232"/>
          </a:xfrm>
          <a:prstGeom prst="rect">
            <a:avLst/>
          </a:prstGeom>
          <a:noFill/>
          <a:ln w="12700" cap="flat" cmpd="sng" algn="ctr">
            <a:noFill/>
            <a:prstDash val="solid"/>
            <a:miter lim="800000"/>
          </a:ln>
          <a:effec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14558F"/>
              </a:buClr>
              <a:buSzTx/>
              <a:buFont typeface="Wingdings" charset="2"/>
              <a:buNone/>
              <a:tabLst/>
              <a:defRPr/>
            </a:pPr>
            <a:r>
              <a:rPr lang="en-US" sz="1300" b="1" dirty="0">
                <a:solidFill>
                  <a:srgbClr val="141414"/>
                </a:solidFill>
                <a:latin typeface="Arial"/>
              </a:rPr>
              <a:t>5. Address Point Centroids Created From Address Points &amp; Parcels in 2013-2014</a:t>
            </a:r>
            <a:endParaRPr kumimoji="0" lang="en-US" sz="1300" b="1" i="0" strike="noStrike" kern="1200" cap="none" spc="0" normalizeH="0" baseline="0" noProof="0" dirty="0">
              <a:ln>
                <a:noFill/>
              </a:ln>
              <a:solidFill>
                <a:srgbClr val="141414"/>
              </a:solidFill>
              <a:effectLst/>
              <a:uLnTx/>
              <a:uFillTx/>
              <a:latin typeface="Arial"/>
              <a:ea typeface="+mn-ea"/>
              <a:cs typeface="+mn-cs"/>
            </a:endParaRPr>
          </a:p>
        </p:txBody>
      </p:sp>
      <p:pic>
        <p:nvPicPr>
          <p:cNvPr id="3" name="Picture 2" descr="Aerial view of a neighborhood&#10;&#10;Description automatically generated">
            <a:extLst>
              <a:ext uri="{FF2B5EF4-FFF2-40B4-BE49-F238E27FC236}">
                <a16:creationId xmlns:a16="http://schemas.microsoft.com/office/drawing/2014/main" id="{A0770509-43E9-D001-D271-55DAF77947DB}"/>
              </a:ext>
            </a:extLst>
          </p:cNvPr>
          <p:cNvPicPr>
            <a:picLocks noChangeAspect="1"/>
          </p:cNvPicPr>
          <p:nvPr/>
        </p:nvPicPr>
        <p:blipFill>
          <a:blip r:embed="rId3"/>
          <a:stretch>
            <a:fillRect/>
          </a:stretch>
        </p:blipFill>
        <p:spPr>
          <a:xfrm>
            <a:off x="4254536" y="2743200"/>
            <a:ext cx="4572000" cy="3657600"/>
          </a:xfrm>
          <a:prstGeom prst="rect">
            <a:avLst/>
          </a:prstGeom>
        </p:spPr>
      </p:pic>
      <p:pic>
        <p:nvPicPr>
          <p:cNvPr id="11" name="Picture 10" descr="Aerial view of a neighborhood&#10;&#10;Description automatically generated">
            <a:extLst>
              <a:ext uri="{FF2B5EF4-FFF2-40B4-BE49-F238E27FC236}">
                <a16:creationId xmlns:a16="http://schemas.microsoft.com/office/drawing/2014/main" id="{CDAB0D82-796F-504F-11C3-62950473BD39}"/>
              </a:ext>
            </a:extLst>
          </p:cNvPr>
          <p:cNvPicPr>
            <a:picLocks noChangeAspect="1"/>
          </p:cNvPicPr>
          <p:nvPr/>
        </p:nvPicPr>
        <p:blipFill>
          <a:blip r:embed="rId4"/>
          <a:stretch>
            <a:fillRect/>
          </a:stretch>
        </p:blipFill>
        <p:spPr>
          <a:xfrm>
            <a:off x="4251960" y="2743200"/>
            <a:ext cx="4572000" cy="3657600"/>
          </a:xfrm>
          <a:prstGeom prst="rect">
            <a:avLst/>
          </a:prstGeom>
        </p:spPr>
      </p:pic>
      <p:pic>
        <p:nvPicPr>
          <p:cNvPr id="16" name="Picture 15" descr="A aerial view of a neighborhood&#10;&#10;Description automatically generated">
            <a:extLst>
              <a:ext uri="{FF2B5EF4-FFF2-40B4-BE49-F238E27FC236}">
                <a16:creationId xmlns:a16="http://schemas.microsoft.com/office/drawing/2014/main" id="{35802BCE-E916-D496-D531-D33184530120}"/>
              </a:ext>
            </a:extLst>
          </p:cNvPr>
          <p:cNvPicPr>
            <a:picLocks noChangeAspect="1"/>
          </p:cNvPicPr>
          <p:nvPr/>
        </p:nvPicPr>
        <p:blipFill>
          <a:blip r:embed="rId5"/>
          <a:stretch>
            <a:fillRect/>
          </a:stretch>
        </p:blipFill>
        <p:spPr>
          <a:xfrm>
            <a:off x="4251960" y="2743200"/>
            <a:ext cx="4572000" cy="3657600"/>
          </a:xfrm>
          <a:prstGeom prst="rect">
            <a:avLst/>
          </a:prstGeom>
        </p:spPr>
      </p:pic>
      <p:pic>
        <p:nvPicPr>
          <p:cNvPr id="22" name="Picture 21" descr="A aerial view of a neighborhood&#10;&#10;Description automatically generated">
            <a:extLst>
              <a:ext uri="{FF2B5EF4-FFF2-40B4-BE49-F238E27FC236}">
                <a16:creationId xmlns:a16="http://schemas.microsoft.com/office/drawing/2014/main" id="{3EBEB5EF-C0C3-13FB-02C1-AC94087CF2AF}"/>
              </a:ext>
            </a:extLst>
          </p:cNvPr>
          <p:cNvPicPr>
            <a:picLocks noChangeAspect="1"/>
          </p:cNvPicPr>
          <p:nvPr/>
        </p:nvPicPr>
        <p:blipFill>
          <a:blip r:embed="rId6"/>
          <a:stretch>
            <a:fillRect/>
          </a:stretch>
        </p:blipFill>
        <p:spPr>
          <a:xfrm>
            <a:off x="4251960" y="2743200"/>
            <a:ext cx="4572000" cy="3657600"/>
          </a:xfrm>
          <a:prstGeom prst="rect">
            <a:avLst/>
          </a:prstGeom>
        </p:spPr>
      </p:pic>
      <p:pic>
        <p:nvPicPr>
          <p:cNvPr id="28" name="Picture 27" descr="A aerial view of a neighborhood&#10;&#10;Description automatically generated">
            <a:extLst>
              <a:ext uri="{FF2B5EF4-FFF2-40B4-BE49-F238E27FC236}">
                <a16:creationId xmlns:a16="http://schemas.microsoft.com/office/drawing/2014/main" id="{05493DDF-2115-FE63-0D3C-29D442D4D8EE}"/>
              </a:ext>
            </a:extLst>
          </p:cNvPr>
          <p:cNvPicPr>
            <a:picLocks noChangeAspect="1"/>
          </p:cNvPicPr>
          <p:nvPr/>
        </p:nvPicPr>
        <p:blipFill>
          <a:blip r:embed="rId7"/>
          <a:stretch>
            <a:fillRect/>
          </a:stretch>
        </p:blipFill>
        <p:spPr>
          <a:xfrm>
            <a:off x="4251960" y="2743200"/>
            <a:ext cx="4572000" cy="3657600"/>
          </a:xfrm>
          <a:prstGeom prst="rect">
            <a:avLst/>
          </a:prstGeom>
        </p:spPr>
      </p:pic>
      <p:sp>
        <p:nvSpPr>
          <p:cNvPr id="2" name="Content Placeholder 2">
            <a:extLst>
              <a:ext uri="{FF2B5EF4-FFF2-40B4-BE49-F238E27FC236}">
                <a16:creationId xmlns:a16="http://schemas.microsoft.com/office/drawing/2014/main" id="{6BCEE813-B291-4212-82C8-462DCFA1171C}"/>
              </a:ext>
            </a:extLst>
          </p:cNvPr>
          <p:cNvSpPr txBox="1">
            <a:spLocks/>
          </p:cNvSpPr>
          <p:nvPr/>
        </p:nvSpPr>
        <p:spPr>
          <a:xfrm>
            <a:off x="330998" y="5341878"/>
            <a:ext cx="3441032" cy="1014473"/>
          </a:xfrm>
          <a:prstGeom prst="rect">
            <a:avLst/>
          </a:prstGeom>
          <a:solidFill>
            <a:schemeClr val="accent3">
              <a:lumMod val="20000"/>
              <a:lumOff val="80000"/>
            </a:schemeClr>
          </a:solidFill>
          <a:ln w="12700" cap="flat" cmpd="sng" algn="ctr">
            <a:solidFill>
              <a:schemeClr val="accent1"/>
            </a:solid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t>Centroid</a:t>
            </a:r>
            <a:r>
              <a:rPr lang="en-US" sz="1600" dirty="0"/>
              <a:t>: “The geometric center or average location of a spatial feature.“</a:t>
            </a:r>
          </a:p>
          <a:p>
            <a:pPr marL="0" indent="0">
              <a:buNone/>
            </a:pPr>
            <a:r>
              <a:rPr lang="en-US" sz="1050" dirty="0"/>
              <a:t>https://support.esri.com/en-us/gis-dictionary/centroid</a:t>
            </a:r>
          </a:p>
        </p:txBody>
      </p:sp>
    </p:spTree>
    <p:extLst>
      <p:ext uri="{BB962C8B-B14F-4D97-AF65-F5344CB8AC3E}">
        <p14:creationId xmlns:p14="http://schemas.microsoft.com/office/powerpoint/2010/main" val="318415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15</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8597559"/>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Multipart Geometry Usage in Address Points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Content Placeholder 2">
            <a:extLst>
              <a:ext uri="{FF2B5EF4-FFF2-40B4-BE49-F238E27FC236}">
                <a16:creationId xmlns:a16="http://schemas.microsoft.com/office/drawing/2014/main" id="{811F75BD-39FC-2F73-F8AD-A02094239022}"/>
              </a:ext>
            </a:extLst>
          </p:cNvPr>
          <p:cNvSpPr>
            <a:spLocks noGrp="1"/>
          </p:cNvSpPr>
          <p:nvPr>
            <p:ph idx="1"/>
          </p:nvPr>
        </p:nvSpPr>
        <p:spPr>
          <a:xfrm>
            <a:off x="5486397" y="2674599"/>
            <a:ext cx="3227376" cy="2762374"/>
          </a:xfrm>
        </p:spPr>
        <p:txBody>
          <a:bodyPr>
            <a:noAutofit/>
          </a:bodyPr>
          <a:lstStyle/>
          <a:p>
            <a:pPr marL="0" indent="0">
              <a:buNone/>
            </a:pPr>
            <a:r>
              <a:rPr lang="en-US" sz="1500" dirty="0"/>
              <a:t>Example: Multiple buildings in a parcel (condominium) and there are multiple assessor records associated with the parcel.</a:t>
            </a:r>
          </a:p>
          <a:p>
            <a:pPr marL="0" indent="0">
              <a:buNone/>
            </a:pPr>
            <a:r>
              <a:rPr lang="en-US" sz="1500" dirty="0"/>
              <a:t>Each building receives a structure-based address point.</a:t>
            </a:r>
          </a:p>
          <a:p>
            <a:pPr marL="0" indent="0">
              <a:buNone/>
            </a:pPr>
            <a:r>
              <a:rPr lang="en-US" sz="1500" dirty="0"/>
              <a:t>Each point has a unique X and Y coordinate.</a:t>
            </a:r>
          </a:p>
          <a:p>
            <a:pPr marL="0" indent="0">
              <a:buNone/>
            </a:pPr>
            <a:r>
              <a:rPr lang="en-US" sz="1500" dirty="0"/>
              <a:t>Each address record can only reference a single address point ID but not immediately clear which address belongs to each building…</a:t>
            </a:r>
          </a:p>
        </p:txBody>
      </p:sp>
      <p:pic>
        <p:nvPicPr>
          <p:cNvPr id="3" name="Picture 2" descr="A aerial view of a neighborhood&#10;&#10;Description automatically generated">
            <a:extLst>
              <a:ext uri="{FF2B5EF4-FFF2-40B4-BE49-F238E27FC236}">
                <a16:creationId xmlns:a16="http://schemas.microsoft.com/office/drawing/2014/main" id="{EFB6F7F9-3852-3855-3122-D89A54BF039A}"/>
              </a:ext>
            </a:extLst>
          </p:cNvPr>
          <p:cNvPicPr>
            <a:picLocks noChangeAspect="1"/>
          </p:cNvPicPr>
          <p:nvPr/>
        </p:nvPicPr>
        <p:blipFill>
          <a:blip r:embed="rId3"/>
          <a:stretch>
            <a:fillRect/>
          </a:stretch>
        </p:blipFill>
        <p:spPr>
          <a:xfrm>
            <a:off x="871398" y="2691549"/>
            <a:ext cx="4343400" cy="3474720"/>
          </a:xfrm>
          <a:prstGeom prst="rect">
            <a:avLst/>
          </a:prstGeom>
        </p:spPr>
      </p:pic>
      <p:cxnSp>
        <p:nvCxnSpPr>
          <p:cNvPr id="13" name="Straight Arrow Connector 12">
            <a:extLst>
              <a:ext uri="{FF2B5EF4-FFF2-40B4-BE49-F238E27FC236}">
                <a16:creationId xmlns:a16="http://schemas.microsoft.com/office/drawing/2014/main" id="{4526C8FC-6E47-3A93-FF51-4697FFB659AD}"/>
              </a:ext>
            </a:extLst>
          </p:cNvPr>
          <p:cNvCxnSpPr>
            <a:cxnSpLocks/>
          </p:cNvCxnSpPr>
          <p:nvPr/>
        </p:nvCxnSpPr>
        <p:spPr>
          <a:xfrm flipV="1">
            <a:off x="815547" y="2587752"/>
            <a:ext cx="0" cy="3629063"/>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6" name="Straight Arrow Connector 15">
            <a:extLst>
              <a:ext uri="{FF2B5EF4-FFF2-40B4-BE49-F238E27FC236}">
                <a16:creationId xmlns:a16="http://schemas.microsoft.com/office/drawing/2014/main" id="{AD754A11-E8D2-529E-2E02-29E308FB8343}"/>
              </a:ext>
            </a:extLst>
          </p:cNvPr>
          <p:cNvCxnSpPr>
            <a:cxnSpLocks/>
          </p:cNvCxnSpPr>
          <p:nvPr/>
        </p:nvCxnSpPr>
        <p:spPr>
          <a:xfrm flipV="1">
            <a:off x="815547" y="6204138"/>
            <a:ext cx="4522572" cy="12677"/>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Content Placeholder 2">
            <a:extLst>
              <a:ext uri="{FF2B5EF4-FFF2-40B4-BE49-F238E27FC236}">
                <a16:creationId xmlns:a16="http://schemas.microsoft.com/office/drawing/2014/main" id="{E3ADA713-AE93-0F3F-35AC-9624CF206442}"/>
              </a:ext>
            </a:extLst>
          </p:cNvPr>
          <p:cNvSpPr txBox="1">
            <a:spLocks/>
          </p:cNvSpPr>
          <p:nvPr/>
        </p:nvSpPr>
        <p:spPr>
          <a:xfrm>
            <a:off x="2960578" y="6205527"/>
            <a:ext cx="375336" cy="296226"/>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X</a:t>
            </a:r>
          </a:p>
        </p:txBody>
      </p:sp>
      <p:sp>
        <p:nvSpPr>
          <p:cNvPr id="19" name="Content Placeholder 2">
            <a:extLst>
              <a:ext uri="{FF2B5EF4-FFF2-40B4-BE49-F238E27FC236}">
                <a16:creationId xmlns:a16="http://schemas.microsoft.com/office/drawing/2014/main" id="{D4559E95-EBFD-09BA-3290-222A12A22777}"/>
              </a:ext>
            </a:extLst>
          </p:cNvPr>
          <p:cNvSpPr txBox="1">
            <a:spLocks/>
          </p:cNvSpPr>
          <p:nvPr/>
        </p:nvSpPr>
        <p:spPr>
          <a:xfrm>
            <a:off x="430225" y="4202858"/>
            <a:ext cx="375336" cy="296226"/>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t>Y</a:t>
            </a:r>
          </a:p>
        </p:txBody>
      </p:sp>
      <p:pic>
        <p:nvPicPr>
          <p:cNvPr id="27" name="Picture 26" descr="A aerial view of a neighborhood&#10;&#10;Description automatically generated">
            <a:extLst>
              <a:ext uri="{FF2B5EF4-FFF2-40B4-BE49-F238E27FC236}">
                <a16:creationId xmlns:a16="http://schemas.microsoft.com/office/drawing/2014/main" id="{452E18C1-0B58-A72A-EAC1-C1FF9050E598}"/>
              </a:ext>
            </a:extLst>
          </p:cNvPr>
          <p:cNvPicPr>
            <a:picLocks noChangeAspect="1"/>
          </p:cNvPicPr>
          <p:nvPr/>
        </p:nvPicPr>
        <p:blipFill>
          <a:blip r:embed="rId4"/>
          <a:stretch>
            <a:fillRect/>
          </a:stretch>
        </p:blipFill>
        <p:spPr>
          <a:xfrm>
            <a:off x="870903" y="2686955"/>
            <a:ext cx="4343584" cy="3474867"/>
          </a:xfrm>
          <a:prstGeom prst="rect">
            <a:avLst/>
          </a:prstGeom>
        </p:spPr>
      </p:pic>
      <p:sp>
        <p:nvSpPr>
          <p:cNvPr id="28" name="Content Placeholder 2">
            <a:extLst>
              <a:ext uri="{FF2B5EF4-FFF2-40B4-BE49-F238E27FC236}">
                <a16:creationId xmlns:a16="http://schemas.microsoft.com/office/drawing/2014/main" id="{1E766ACB-3D44-E26D-55CE-C7789FB74C24}"/>
              </a:ext>
            </a:extLst>
          </p:cNvPr>
          <p:cNvSpPr txBox="1">
            <a:spLocks/>
          </p:cNvSpPr>
          <p:nvPr/>
        </p:nvSpPr>
        <p:spPr>
          <a:xfrm>
            <a:off x="661389" y="2142294"/>
            <a:ext cx="7879075" cy="415975"/>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ADDRESS_POINT_ID = Unique ID for each address point constructed from location of the feature in Massachusetts State Plane NAD 83 Meters projection.  (e.g. “M_&lt;X-Coord&gt;_&lt;Y-Coord&gt;”)</a:t>
            </a:r>
          </a:p>
        </p:txBody>
      </p:sp>
      <p:sp>
        <p:nvSpPr>
          <p:cNvPr id="36" name="Content Placeholder 2">
            <a:extLst>
              <a:ext uri="{FF2B5EF4-FFF2-40B4-BE49-F238E27FC236}">
                <a16:creationId xmlns:a16="http://schemas.microsoft.com/office/drawing/2014/main" id="{931F2FFD-2578-C099-97F5-5B4ED29E5E68}"/>
              </a:ext>
            </a:extLst>
          </p:cNvPr>
          <p:cNvSpPr txBox="1">
            <a:spLocks/>
          </p:cNvSpPr>
          <p:nvPr/>
        </p:nvSpPr>
        <p:spPr>
          <a:xfrm>
            <a:off x="5486086" y="5577477"/>
            <a:ext cx="3227376" cy="724473"/>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500" dirty="0"/>
              <a:t>…so points are dissolved into a multipart feature and its centroid is generated with its own unique X/Y.</a:t>
            </a:r>
          </a:p>
        </p:txBody>
      </p:sp>
    </p:spTree>
    <p:extLst>
      <p:ext uri="{BB962C8B-B14F-4D97-AF65-F5344CB8AC3E}">
        <p14:creationId xmlns:p14="http://schemas.microsoft.com/office/powerpoint/2010/main" val="20354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16</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11098762"/>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Address Point Attribution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Content Placeholder 2">
            <a:extLst>
              <a:ext uri="{FF2B5EF4-FFF2-40B4-BE49-F238E27FC236}">
                <a16:creationId xmlns:a16="http://schemas.microsoft.com/office/drawing/2014/main" id="{811F75BD-39FC-2F73-F8AD-A02094239022}"/>
              </a:ext>
            </a:extLst>
          </p:cNvPr>
          <p:cNvSpPr>
            <a:spLocks noGrp="1"/>
          </p:cNvSpPr>
          <p:nvPr>
            <p:ph idx="1"/>
          </p:nvPr>
        </p:nvSpPr>
        <p:spPr>
          <a:xfrm>
            <a:off x="621791" y="4662233"/>
            <a:ext cx="7891273" cy="1800351"/>
          </a:xfrm>
        </p:spPr>
        <p:txBody>
          <a:bodyPr>
            <a:noAutofit/>
          </a:bodyPr>
          <a:lstStyle/>
          <a:p>
            <a:pPr marL="0" indent="0">
              <a:buNone/>
            </a:pPr>
            <a:r>
              <a:rPr lang="en-US" sz="1500" dirty="0"/>
              <a:t>LOC_ID = Unique ID of the parcel that the address point exists within.  “MULTIPLE” when a point feature exists across multiple parcels.</a:t>
            </a:r>
          </a:p>
          <a:p>
            <a:pPr marL="0" indent="0">
              <a:buNone/>
            </a:pPr>
            <a:r>
              <a:rPr lang="en-US" sz="1500" dirty="0"/>
              <a:t>STRUCTURE_STATUS = Primary (“</a:t>
            </a:r>
            <a:r>
              <a:rPr lang="en-US" sz="1500" b="1" dirty="0"/>
              <a:t>P</a:t>
            </a:r>
            <a:r>
              <a:rPr lang="en-US" sz="1500" dirty="0"/>
              <a:t>”) vs. Secondary (“</a:t>
            </a:r>
            <a:r>
              <a:rPr lang="en-US" sz="1500" b="1" dirty="0"/>
              <a:t>S</a:t>
            </a:r>
            <a:r>
              <a:rPr lang="en-US" sz="1500" dirty="0"/>
              <a:t>”) distinction of the structure represented by the point.  “</a:t>
            </a:r>
            <a:r>
              <a:rPr lang="en-US" sz="1500" b="1" dirty="0"/>
              <a:t>N</a:t>
            </a:r>
            <a:r>
              <a:rPr lang="en-US" sz="1500" dirty="0"/>
              <a:t>” means “No structure” and “</a:t>
            </a:r>
            <a:r>
              <a:rPr lang="en-US" sz="1500" b="1" dirty="0"/>
              <a:t>M</a:t>
            </a:r>
            <a:r>
              <a:rPr lang="en-US" sz="1500" dirty="0"/>
              <a:t>” means “Mixed” or undetermined.</a:t>
            </a:r>
          </a:p>
          <a:p>
            <a:pPr marL="0" indent="0">
              <a:buNone/>
            </a:pPr>
            <a:r>
              <a:rPr lang="en-US" sz="1500" dirty="0"/>
              <a:t>POINT_TYPE = a classification attribute in the address points that provides information about the constituent structure(s) and/or the underlying parcel(s)…</a:t>
            </a:r>
          </a:p>
        </p:txBody>
      </p:sp>
      <p:pic>
        <p:nvPicPr>
          <p:cNvPr id="7" name="Picture 6">
            <a:extLst>
              <a:ext uri="{FF2B5EF4-FFF2-40B4-BE49-F238E27FC236}">
                <a16:creationId xmlns:a16="http://schemas.microsoft.com/office/drawing/2014/main" id="{F59FD797-DAA8-F013-B722-80A6CC0FEC7A}"/>
              </a:ext>
            </a:extLst>
          </p:cNvPr>
          <p:cNvPicPr>
            <a:picLocks noChangeAspect="1"/>
          </p:cNvPicPr>
          <p:nvPr/>
        </p:nvPicPr>
        <p:blipFill>
          <a:blip r:embed="rId3"/>
          <a:stretch>
            <a:fillRect/>
          </a:stretch>
        </p:blipFill>
        <p:spPr>
          <a:xfrm>
            <a:off x="770075" y="2251404"/>
            <a:ext cx="7610475" cy="2286000"/>
          </a:xfrm>
          <a:prstGeom prst="rect">
            <a:avLst/>
          </a:prstGeom>
          <a:ln>
            <a:solidFill>
              <a:schemeClr val="accent1"/>
            </a:solidFill>
          </a:ln>
        </p:spPr>
      </p:pic>
    </p:spTree>
    <p:extLst>
      <p:ext uri="{BB962C8B-B14F-4D97-AF65-F5344CB8AC3E}">
        <p14:creationId xmlns:p14="http://schemas.microsoft.com/office/powerpoint/2010/main" val="9748917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17</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461935018"/>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Address Point Classification Domain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 name="Content Placeholder 2">
            <a:extLst>
              <a:ext uri="{FF2B5EF4-FFF2-40B4-BE49-F238E27FC236}">
                <a16:creationId xmlns:a16="http://schemas.microsoft.com/office/drawing/2014/main" id="{BF5E8380-8D6A-A717-B5AF-59A2CE074493}"/>
              </a:ext>
            </a:extLst>
          </p:cNvPr>
          <p:cNvSpPr txBox="1">
            <a:spLocks/>
          </p:cNvSpPr>
          <p:nvPr/>
        </p:nvSpPr>
        <p:spPr>
          <a:xfrm>
            <a:off x="543705" y="2252302"/>
            <a:ext cx="5560533" cy="4104049"/>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PC – “Parcel Centroid”</a:t>
            </a:r>
          </a:p>
          <a:p>
            <a:r>
              <a:rPr lang="en-US" sz="1800" dirty="0"/>
              <a:t>BC – “Building Centroid”</a:t>
            </a:r>
          </a:p>
          <a:p>
            <a:r>
              <a:rPr lang="en-US" sz="1800" dirty="0"/>
              <a:t>ABC – “Assumed/Approximate Building Centroid”</a:t>
            </a:r>
          </a:p>
          <a:p>
            <a:r>
              <a:rPr lang="en-US" sz="1800" dirty="0"/>
              <a:t>BMP – “Building Multipoint”</a:t>
            </a:r>
          </a:p>
          <a:p>
            <a:r>
              <a:rPr lang="en-US" sz="1800" dirty="0"/>
              <a:t>BMPC – “Building Multipoint Centroid”</a:t>
            </a:r>
          </a:p>
          <a:p>
            <a:r>
              <a:rPr lang="en-US" sz="1800" dirty="0"/>
              <a:t>DBMP – “Dissolved Building Multipoint”</a:t>
            </a:r>
          </a:p>
          <a:p>
            <a:r>
              <a:rPr lang="en-US" sz="1800" dirty="0"/>
              <a:t>NBSC – “Non-Building Structure Centroid”</a:t>
            </a:r>
          </a:p>
          <a:p>
            <a:r>
              <a:rPr lang="en-US" sz="1800" dirty="0"/>
              <a:t>NBAC – “Non-Building Area Centroid”</a:t>
            </a:r>
          </a:p>
          <a:p>
            <a:r>
              <a:rPr lang="en-US" sz="1800" dirty="0"/>
              <a:t>BEP* – “Building Entry Point”</a:t>
            </a:r>
          </a:p>
          <a:p>
            <a:r>
              <a:rPr lang="en-US" sz="1800" dirty="0"/>
              <a:t>BIP* – “Building Interior Point”</a:t>
            </a:r>
          </a:p>
          <a:p>
            <a:pPr marL="0" indent="0">
              <a:buNone/>
            </a:pPr>
            <a:endParaRPr lang="en-US" sz="1500" dirty="0"/>
          </a:p>
          <a:p>
            <a:endParaRPr lang="en-US" sz="1800" dirty="0"/>
          </a:p>
        </p:txBody>
      </p:sp>
      <p:sp>
        <p:nvSpPr>
          <p:cNvPr id="7" name="Content Placeholder 2">
            <a:extLst>
              <a:ext uri="{FF2B5EF4-FFF2-40B4-BE49-F238E27FC236}">
                <a16:creationId xmlns:a16="http://schemas.microsoft.com/office/drawing/2014/main" id="{8E6A242A-A73A-77E5-653D-99168A4D4976}"/>
              </a:ext>
            </a:extLst>
          </p:cNvPr>
          <p:cNvSpPr txBox="1">
            <a:spLocks/>
          </p:cNvSpPr>
          <p:nvPr/>
        </p:nvSpPr>
        <p:spPr>
          <a:xfrm>
            <a:off x="6104238" y="5384176"/>
            <a:ext cx="2588679" cy="1194601"/>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BEP and BIP are not fully implemented in the MAD yet because they require a review of legacy code to incorporate properly.</a:t>
            </a:r>
          </a:p>
        </p:txBody>
      </p:sp>
    </p:spTree>
    <p:extLst>
      <p:ext uri="{BB962C8B-B14F-4D97-AF65-F5344CB8AC3E}">
        <p14:creationId xmlns:p14="http://schemas.microsoft.com/office/powerpoint/2010/main" val="1448762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18</a:t>
            </a:fld>
            <a:endParaRPr lang="en-US" dirty="0"/>
          </a:p>
        </p:txBody>
      </p:sp>
      <p:graphicFrame>
        <p:nvGraphicFramePr>
          <p:cNvPr id="8" name="Table 7"/>
          <p:cNvGraphicFramePr>
            <a:graphicFrameLocks noGrp="1"/>
          </p:cNvGraphicFramePr>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Address Point Classification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Content Placeholder 2">
            <a:extLst>
              <a:ext uri="{FF2B5EF4-FFF2-40B4-BE49-F238E27FC236}">
                <a16:creationId xmlns:a16="http://schemas.microsoft.com/office/drawing/2014/main" id="{A1078B4D-5261-8E25-849A-173A528CF307}"/>
              </a:ext>
            </a:extLst>
          </p:cNvPr>
          <p:cNvSpPr txBox="1">
            <a:spLocks/>
          </p:cNvSpPr>
          <p:nvPr/>
        </p:nvSpPr>
        <p:spPr>
          <a:xfrm>
            <a:off x="234776" y="2166819"/>
            <a:ext cx="3385751" cy="4295763"/>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u="sng" dirty="0"/>
              <a:t>PC – “Parcel Centroid”</a:t>
            </a:r>
          </a:p>
          <a:p>
            <a:r>
              <a:rPr lang="en-US" sz="1600" dirty="0"/>
              <a:t>Represents vacant/undeveloped parcels.</a:t>
            </a:r>
          </a:p>
          <a:p>
            <a:r>
              <a:rPr lang="en-US" sz="1600" dirty="0"/>
              <a:t>Should not co-exist with any other building-based address point in the same parcel, except for possible NBSC, NBAC, and “PLANNED” ABC points.</a:t>
            </a:r>
          </a:p>
          <a:p>
            <a:r>
              <a:rPr lang="en-US" sz="1600" dirty="0"/>
              <a:t>Every undeveloped parcel polygon that is not a public ROW or a body of water is supposed to receive a PC point regardless if an address has been assigned to the parcel or not.</a:t>
            </a:r>
          </a:p>
          <a:p>
            <a:pPr marL="0" indent="0">
              <a:buNone/>
            </a:pPr>
            <a:endParaRPr lang="en-US" sz="1600" dirty="0"/>
          </a:p>
        </p:txBody>
      </p:sp>
      <p:pic>
        <p:nvPicPr>
          <p:cNvPr id="3" name="Picture 2" descr="A aerial view of a neighborhood&#10;&#10;Description automatically generated">
            <a:extLst>
              <a:ext uri="{FF2B5EF4-FFF2-40B4-BE49-F238E27FC236}">
                <a16:creationId xmlns:a16="http://schemas.microsoft.com/office/drawing/2014/main" id="{D85D1495-C97E-BA2D-E5A6-DEDFB517C519}"/>
              </a:ext>
            </a:extLst>
          </p:cNvPr>
          <p:cNvPicPr>
            <a:picLocks noChangeAspect="1"/>
          </p:cNvPicPr>
          <p:nvPr/>
        </p:nvPicPr>
        <p:blipFill>
          <a:blip r:embed="rId3"/>
          <a:stretch>
            <a:fillRect/>
          </a:stretch>
        </p:blipFill>
        <p:spPr>
          <a:xfrm>
            <a:off x="3694669" y="2237370"/>
            <a:ext cx="5166269" cy="4133015"/>
          </a:xfrm>
          <a:prstGeom prst="rect">
            <a:avLst/>
          </a:prstGeom>
          <a:ln w="38100">
            <a:solidFill>
              <a:schemeClr val="accent1"/>
            </a:solidFill>
          </a:ln>
        </p:spPr>
      </p:pic>
    </p:spTree>
    <p:extLst>
      <p:ext uri="{BB962C8B-B14F-4D97-AF65-F5344CB8AC3E}">
        <p14:creationId xmlns:p14="http://schemas.microsoft.com/office/powerpoint/2010/main" val="1112523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19</a:t>
            </a:fld>
            <a:endParaRPr lang="en-US" dirty="0"/>
          </a:p>
        </p:txBody>
      </p:sp>
      <p:graphicFrame>
        <p:nvGraphicFramePr>
          <p:cNvPr id="8" name="Table 7"/>
          <p:cNvGraphicFramePr>
            <a:graphicFrameLocks noGrp="1"/>
          </p:cNvGraphicFramePr>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Address Point Classification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Content Placeholder 2">
            <a:extLst>
              <a:ext uri="{FF2B5EF4-FFF2-40B4-BE49-F238E27FC236}">
                <a16:creationId xmlns:a16="http://schemas.microsoft.com/office/drawing/2014/main" id="{A1078B4D-5261-8E25-849A-173A528CF307}"/>
              </a:ext>
            </a:extLst>
          </p:cNvPr>
          <p:cNvSpPr txBox="1">
            <a:spLocks/>
          </p:cNvSpPr>
          <p:nvPr/>
        </p:nvSpPr>
        <p:spPr>
          <a:xfrm>
            <a:off x="234776" y="2166819"/>
            <a:ext cx="3385751" cy="4295763"/>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u="sng" dirty="0"/>
              <a:t>BC – “Building Centroid”</a:t>
            </a:r>
          </a:p>
          <a:p>
            <a:r>
              <a:rPr lang="en-US" dirty="0"/>
              <a:t>Represents individual structures in a parcel with a building footprint greater than 150 sq. ft. (and 250 sq. ft. going forward)</a:t>
            </a:r>
          </a:p>
          <a:p>
            <a:r>
              <a:rPr lang="en-US" dirty="0"/>
              <a:t>Can co-exist with other structure-based address points in the same parcel if those buildings have different addresses.</a:t>
            </a:r>
          </a:p>
          <a:p>
            <a:r>
              <a:rPr lang="en-US" dirty="0"/>
              <a:t>There is an expectation that every BC point not identified as “secondary” in nature should be associated with an address record.  BC points on ancillary use structures may optionally link to an address record.</a:t>
            </a:r>
          </a:p>
          <a:p>
            <a:r>
              <a:rPr lang="en-US" dirty="0"/>
              <a:t>Multiple BC points can exist in same building until BEP and BIP points formally implemented.</a:t>
            </a:r>
          </a:p>
          <a:p>
            <a:pPr marL="0" indent="0">
              <a:buNone/>
            </a:pPr>
            <a:endParaRPr lang="en-US" sz="1600" dirty="0"/>
          </a:p>
        </p:txBody>
      </p:sp>
      <p:pic>
        <p:nvPicPr>
          <p:cNvPr id="3" name="Picture 2">
            <a:extLst>
              <a:ext uri="{FF2B5EF4-FFF2-40B4-BE49-F238E27FC236}">
                <a16:creationId xmlns:a16="http://schemas.microsoft.com/office/drawing/2014/main" id="{D85D1495-C97E-BA2D-E5A6-DEDFB517C519}"/>
              </a:ext>
            </a:extLst>
          </p:cNvPr>
          <p:cNvPicPr>
            <a:picLocks noChangeAspect="1"/>
          </p:cNvPicPr>
          <p:nvPr/>
        </p:nvPicPr>
        <p:blipFill>
          <a:blip r:embed="rId3"/>
          <a:srcRect/>
          <a:stretch/>
        </p:blipFill>
        <p:spPr>
          <a:xfrm>
            <a:off x="3694669" y="2237370"/>
            <a:ext cx="5166268" cy="4133015"/>
          </a:xfrm>
          <a:prstGeom prst="rect">
            <a:avLst/>
          </a:prstGeom>
          <a:ln w="38100">
            <a:solidFill>
              <a:schemeClr val="accent1"/>
            </a:solidFill>
          </a:ln>
        </p:spPr>
      </p:pic>
    </p:spTree>
    <p:extLst>
      <p:ext uri="{BB962C8B-B14F-4D97-AF65-F5344CB8AC3E}">
        <p14:creationId xmlns:p14="http://schemas.microsoft.com/office/powerpoint/2010/main" val="1319557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MassGIS</a:t>
            </a:r>
          </a:p>
        </p:txBody>
      </p:sp>
      <p:sp>
        <p:nvSpPr>
          <p:cNvPr id="4" name="Content Placeholder 3"/>
          <p:cNvSpPr>
            <a:spLocks noGrp="1"/>
          </p:cNvSpPr>
          <p:nvPr>
            <p:ph sz="quarter" idx="10"/>
          </p:nvPr>
        </p:nvSpPr>
        <p:spPr/>
        <p:txBody>
          <a:bodyPr/>
          <a:lstStyle/>
          <a:p>
            <a:r>
              <a:rPr lang="en-US" dirty="0"/>
              <a:t>Presentation Topics</a:t>
            </a:r>
          </a:p>
          <a:p>
            <a:endParaRPr lang="en-US" dirty="0"/>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2</a:t>
            </a:fld>
            <a:endParaRPr lang="en-US" dirty="0"/>
          </a:p>
        </p:txBody>
      </p:sp>
      <p:sp>
        <p:nvSpPr>
          <p:cNvPr id="7" name="Rectangle 6"/>
          <p:cNvSpPr/>
          <p:nvPr/>
        </p:nvSpPr>
        <p:spPr>
          <a:xfrm>
            <a:off x="628650" y="1737360"/>
            <a:ext cx="720000" cy="7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srgbClr val="FFFFFF"/>
                </a:solidFill>
                <a:latin typeface="Avenir Next"/>
              </a:rPr>
              <a:t>1</a:t>
            </a:r>
          </a:p>
        </p:txBody>
      </p:sp>
      <p:sp>
        <p:nvSpPr>
          <p:cNvPr id="8" name="TextBox 7"/>
          <p:cNvSpPr txBox="1"/>
          <p:nvPr/>
        </p:nvSpPr>
        <p:spPr>
          <a:xfrm>
            <a:off x="1545336" y="1737360"/>
            <a:ext cx="6967728" cy="720000"/>
          </a:xfrm>
          <a:prstGeom prst="rect">
            <a:avLst/>
          </a:prstGeom>
          <a:solidFill>
            <a:schemeClr val="tx1">
              <a:lumMod val="10000"/>
              <a:lumOff val="90000"/>
            </a:schemeClr>
          </a:solidFill>
        </p:spPr>
        <p:txBody>
          <a:bodyPr wrap="square" rtlCol="0" anchor="ctr">
            <a:normAutofit/>
          </a:bodyPr>
          <a:lstStyle/>
          <a:p>
            <a:r>
              <a:rPr lang="en-US" dirty="0"/>
              <a:t>Miscellaneous Projects And Requests From Various Agencies</a:t>
            </a:r>
          </a:p>
        </p:txBody>
      </p:sp>
      <p:sp>
        <p:nvSpPr>
          <p:cNvPr id="9" name="Rectangle 8"/>
          <p:cNvSpPr/>
          <p:nvPr/>
        </p:nvSpPr>
        <p:spPr>
          <a:xfrm>
            <a:off x="628650" y="2642616"/>
            <a:ext cx="720000" cy="722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srgbClr val="FFFFFF"/>
                </a:solidFill>
                <a:latin typeface="Avenir Next"/>
              </a:rPr>
              <a:t>2</a:t>
            </a:r>
          </a:p>
        </p:txBody>
      </p:sp>
      <p:sp>
        <p:nvSpPr>
          <p:cNvPr id="10" name="TextBox 9"/>
          <p:cNvSpPr txBox="1"/>
          <p:nvPr/>
        </p:nvSpPr>
        <p:spPr>
          <a:xfrm>
            <a:off x="1545336" y="2642616"/>
            <a:ext cx="6967728" cy="722376"/>
          </a:xfrm>
          <a:prstGeom prst="rect">
            <a:avLst/>
          </a:prstGeom>
          <a:solidFill>
            <a:schemeClr val="tx1">
              <a:lumMod val="10000"/>
              <a:lumOff val="90000"/>
            </a:schemeClr>
          </a:solidFill>
        </p:spPr>
        <p:txBody>
          <a:bodyPr wrap="square" rtlCol="0" anchor="ctr">
            <a:normAutofit/>
          </a:bodyPr>
          <a:lstStyle/>
          <a:p>
            <a:r>
              <a:rPr lang="en-US" dirty="0"/>
              <a:t>Supporting Land Use Classification</a:t>
            </a:r>
          </a:p>
        </p:txBody>
      </p:sp>
      <p:sp>
        <p:nvSpPr>
          <p:cNvPr id="11" name="Rectangle 10"/>
          <p:cNvSpPr/>
          <p:nvPr/>
        </p:nvSpPr>
        <p:spPr>
          <a:xfrm>
            <a:off x="628650" y="3547872"/>
            <a:ext cx="722376" cy="72237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srgbClr val="FFFFFF"/>
                </a:solidFill>
                <a:latin typeface="Avenir Next"/>
              </a:rPr>
              <a:t>3</a:t>
            </a:r>
          </a:p>
        </p:txBody>
      </p:sp>
      <p:sp>
        <p:nvSpPr>
          <p:cNvPr id="12" name="TextBox 11"/>
          <p:cNvSpPr txBox="1"/>
          <p:nvPr/>
        </p:nvSpPr>
        <p:spPr>
          <a:xfrm>
            <a:off x="1545336" y="3547872"/>
            <a:ext cx="6967728" cy="722376"/>
          </a:xfrm>
          <a:prstGeom prst="rect">
            <a:avLst/>
          </a:prstGeom>
          <a:solidFill>
            <a:schemeClr val="tx1">
              <a:lumMod val="10000"/>
              <a:lumOff val="90000"/>
            </a:schemeClr>
          </a:solidFill>
        </p:spPr>
        <p:txBody>
          <a:bodyPr wrap="square" rtlCol="0" anchor="ctr">
            <a:normAutofit/>
          </a:bodyPr>
          <a:lstStyle/>
          <a:p>
            <a:r>
              <a:rPr lang="en-US" dirty="0"/>
              <a:t>Master Address Database &amp; Next Gen 911</a:t>
            </a:r>
          </a:p>
        </p:txBody>
      </p:sp>
      <p:sp>
        <p:nvSpPr>
          <p:cNvPr id="13" name="Rectangle 12"/>
          <p:cNvSpPr/>
          <p:nvPr/>
        </p:nvSpPr>
        <p:spPr>
          <a:xfrm>
            <a:off x="628650" y="5358384"/>
            <a:ext cx="72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srgbClr val="FFFFFF"/>
                </a:solidFill>
                <a:latin typeface="Avenir Next"/>
              </a:rPr>
              <a:t>5</a:t>
            </a:r>
          </a:p>
        </p:txBody>
      </p:sp>
      <p:sp>
        <p:nvSpPr>
          <p:cNvPr id="14" name="TextBox 13"/>
          <p:cNvSpPr txBox="1"/>
          <p:nvPr/>
        </p:nvSpPr>
        <p:spPr>
          <a:xfrm>
            <a:off x="1545336" y="5358384"/>
            <a:ext cx="6967728" cy="720000"/>
          </a:xfrm>
          <a:prstGeom prst="rect">
            <a:avLst/>
          </a:prstGeom>
          <a:solidFill>
            <a:schemeClr val="tx1">
              <a:lumMod val="10000"/>
              <a:lumOff val="90000"/>
            </a:schemeClr>
          </a:solidFill>
        </p:spPr>
        <p:txBody>
          <a:bodyPr wrap="square" rtlCol="0" anchor="ctr">
            <a:normAutofit/>
          </a:bodyPr>
          <a:lstStyle/>
          <a:p>
            <a:r>
              <a:rPr lang="en-US" dirty="0"/>
              <a:t>Challenges of working with statewide parcels and assessing data</a:t>
            </a:r>
          </a:p>
        </p:txBody>
      </p:sp>
      <p:sp>
        <p:nvSpPr>
          <p:cNvPr id="15" name="Rectangle 14"/>
          <p:cNvSpPr/>
          <p:nvPr/>
        </p:nvSpPr>
        <p:spPr>
          <a:xfrm>
            <a:off x="628650" y="4453128"/>
            <a:ext cx="72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1400" b="1" dirty="0">
                <a:solidFill>
                  <a:srgbClr val="FFFFFF"/>
                </a:solidFill>
                <a:latin typeface="Avenir Next"/>
              </a:rPr>
              <a:t>4</a:t>
            </a:r>
          </a:p>
        </p:txBody>
      </p:sp>
      <p:sp>
        <p:nvSpPr>
          <p:cNvPr id="16" name="TextBox 15"/>
          <p:cNvSpPr txBox="1"/>
          <p:nvPr/>
        </p:nvSpPr>
        <p:spPr>
          <a:xfrm>
            <a:off x="1545336" y="4453128"/>
            <a:ext cx="6967728" cy="720000"/>
          </a:xfrm>
          <a:prstGeom prst="rect">
            <a:avLst/>
          </a:prstGeom>
          <a:solidFill>
            <a:schemeClr val="tx1">
              <a:lumMod val="10000"/>
              <a:lumOff val="90000"/>
            </a:schemeClr>
          </a:solidFill>
        </p:spPr>
        <p:txBody>
          <a:bodyPr wrap="square" rtlCol="0" anchor="ctr">
            <a:normAutofit/>
          </a:bodyPr>
          <a:lstStyle/>
          <a:p>
            <a:r>
              <a:rPr lang="en-US" dirty="0"/>
              <a:t>Zip Code Mapping</a:t>
            </a:r>
          </a:p>
        </p:txBody>
      </p:sp>
    </p:spTree>
    <p:extLst>
      <p:ext uri="{BB962C8B-B14F-4D97-AF65-F5344CB8AC3E}">
        <p14:creationId xmlns:p14="http://schemas.microsoft.com/office/powerpoint/2010/main" val="1624606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20</a:t>
            </a:fld>
            <a:endParaRPr lang="en-US" dirty="0"/>
          </a:p>
        </p:txBody>
      </p:sp>
      <p:graphicFrame>
        <p:nvGraphicFramePr>
          <p:cNvPr id="8" name="Table 7"/>
          <p:cNvGraphicFramePr>
            <a:graphicFrameLocks noGrp="1"/>
          </p:cNvGraphicFramePr>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Address Point Classification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Content Placeholder 2">
            <a:extLst>
              <a:ext uri="{FF2B5EF4-FFF2-40B4-BE49-F238E27FC236}">
                <a16:creationId xmlns:a16="http://schemas.microsoft.com/office/drawing/2014/main" id="{A1078B4D-5261-8E25-849A-173A528CF307}"/>
              </a:ext>
            </a:extLst>
          </p:cNvPr>
          <p:cNvSpPr txBox="1">
            <a:spLocks/>
          </p:cNvSpPr>
          <p:nvPr/>
        </p:nvSpPr>
        <p:spPr>
          <a:xfrm>
            <a:off x="234776" y="2166819"/>
            <a:ext cx="3385751" cy="4295763"/>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u="sng" dirty="0"/>
              <a:t>ABC – “Assumed/Approximate Building Centroid”</a:t>
            </a:r>
          </a:p>
          <a:p>
            <a:r>
              <a:rPr lang="en-US" sz="1500" dirty="0"/>
              <a:t>Represents individual buildings that are either planned development or existing structures possibly missing from the MAD.</a:t>
            </a:r>
          </a:p>
          <a:p>
            <a:r>
              <a:rPr lang="en-US" sz="1500" dirty="0"/>
              <a:t>Once the planned structure has been built and/or the existing building confirmed on recent aerial photos and a structure polygon has been delineated, the ABC is converted to another point type.</a:t>
            </a:r>
          </a:p>
          <a:p>
            <a:r>
              <a:rPr lang="en-US" sz="1500" dirty="0"/>
              <a:t>ABC points should link to an address record.</a:t>
            </a:r>
          </a:p>
          <a:p>
            <a:r>
              <a:rPr lang="en-US" sz="1500" dirty="0"/>
              <a:t>ABC points are highly useful indicators during annual structure inventory review by MassGIS.</a:t>
            </a:r>
            <a:endParaRPr lang="en-US" sz="1600" dirty="0"/>
          </a:p>
          <a:p>
            <a:endParaRPr lang="en-US" sz="1500" dirty="0"/>
          </a:p>
        </p:txBody>
      </p:sp>
      <p:pic>
        <p:nvPicPr>
          <p:cNvPr id="3" name="Picture 2">
            <a:extLst>
              <a:ext uri="{FF2B5EF4-FFF2-40B4-BE49-F238E27FC236}">
                <a16:creationId xmlns:a16="http://schemas.microsoft.com/office/drawing/2014/main" id="{D85D1495-C97E-BA2D-E5A6-DEDFB517C519}"/>
              </a:ext>
            </a:extLst>
          </p:cNvPr>
          <p:cNvPicPr>
            <a:picLocks noChangeAspect="1"/>
          </p:cNvPicPr>
          <p:nvPr/>
        </p:nvPicPr>
        <p:blipFill>
          <a:blip r:embed="rId3"/>
          <a:srcRect/>
          <a:stretch/>
        </p:blipFill>
        <p:spPr>
          <a:xfrm>
            <a:off x="3694669" y="2237370"/>
            <a:ext cx="5166268" cy="4133014"/>
          </a:xfrm>
          <a:prstGeom prst="rect">
            <a:avLst/>
          </a:prstGeom>
          <a:ln w="38100">
            <a:solidFill>
              <a:schemeClr val="accent1"/>
            </a:solidFill>
          </a:ln>
        </p:spPr>
      </p:pic>
    </p:spTree>
    <p:extLst>
      <p:ext uri="{BB962C8B-B14F-4D97-AF65-F5344CB8AC3E}">
        <p14:creationId xmlns:p14="http://schemas.microsoft.com/office/powerpoint/2010/main" val="339192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21</a:t>
            </a:fld>
            <a:endParaRPr lang="en-US" dirty="0"/>
          </a:p>
        </p:txBody>
      </p:sp>
      <p:graphicFrame>
        <p:nvGraphicFramePr>
          <p:cNvPr id="8" name="Table 7"/>
          <p:cNvGraphicFramePr>
            <a:graphicFrameLocks noGrp="1"/>
          </p:cNvGraphicFramePr>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Address Point Classification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Content Placeholder 2">
            <a:extLst>
              <a:ext uri="{FF2B5EF4-FFF2-40B4-BE49-F238E27FC236}">
                <a16:creationId xmlns:a16="http://schemas.microsoft.com/office/drawing/2014/main" id="{A1078B4D-5261-8E25-849A-173A528CF307}"/>
              </a:ext>
            </a:extLst>
          </p:cNvPr>
          <p:cNvSpPr txBox="1">
            <a:spLocks/>
          </p:cNvSpPr>
          <p:nvPr/>
        </p:nvSpPr>
        <p:spPr>
          <a:xfrm>
            <a:off x="234776" y="2166819"/>
            <a:ext cx="3385751" cy="4295763"/>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u="sng" dirty="0"/>
              <a:t>BMP – “Building Multipoint”</a:t>
            </a:r>
          </a:p>
          <a:p>
            <a:r>
              <a:rPr lang="en-US" sz="1500" dirty="0"/>
              <a:t>Represents multiple buildings within the same parcel linked to the same address record.</a:t>
            </a:r>
          </a:p>
          <a:p>
            <a:r>
              <a:rPr lang="en-US" sz="1500" dirty="0"/>
              <a:t>BMPs are necessary to be able to generate a unique Address Point ID to populate in a master address record when it is uncertain which structure is most appropriate.</a:t>
            </a:r>
          </a:p>
          <a:p>
            <a:r>
              <a:rPr lang="en-US" sz="1500" dirty="0"/>
              <a:t>Every BMP is a candidate to be split up into individual Primary and Secondary structure-based points.</a:t>
            </a:r>
          </a:p>
          <a:p>
            <a:r>
              <a:rPr lang="en-US" sz="1500" dirty="0"/>
              <a:t>Building footprint area is not a reliable indicator of which buildings are Primary and which are Secondary.</a:t>
            </a:r>
          </a:p>
        </p:txBody>
      </p:sp>
      <p:pic>
        <p:nvPicPr>
          <p:cNvPr id="3" name="Picture 2">
            <a:extLst>
              <a:ext uri="{FF2B5EF4-FFF2-40B4-BE49-F238E27FC236}">
                <a16:creationId xmlns:a16="http://schemas.microsoft.com/office/drawing/2014/main" id="{D85D1495-C97E-BA2D-E5A6-DEDFB517C519}"/>
              </a:ext>
            </a:extLst>
          </p:cNvPr>
          <p:cNvPicPr>
            <a:picLocks noChangeAspect="1"/>
          </p:cNvPicPr>
          <p:nvPr/>
        </p:nvPicPr>
        <p:blipFill>
          <a:blip r:embed="rId3"/>
          <a:srcRect/>
          <a:stretch/>
        </p:blipFill>
        <p:spPr>
          <a:xfrm>
            <a:off x="3694669" y="2237370"/>
            <a:ext cx="5166267" cy="4133014"/>
          </a:xfrm>
          <a:prstGeom prst="rect">
            <a:avLst/>
          </a:prstGeom>
          <a:ln w="38100">
            <a:solidFill>
              <a:schemeClr val="accent1"/>
            </a:solidFill>
          </a:ln>
        </p:spPr>
      </p:pic>
    </p:spTree>
    <p:extLst>
      <p:ext uri="{BB962C8B-B14F-4D97-AF65-F5344CB8AC3E}">
        <p14:creationId xmlns:p14="http://schemas.microsoft.com/office/powerpoint/2010/main" val="3684538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22</a:t>
            </a:fld>
            <a:endParaRPr lang="en-US" dirty="0"/>
          </a:p>
        </p:txBody>
      </p:sp>
      <p:graphicFrame>
        <p:nvGraphicFramePr>
          <p:cNvPr id="8" name="Table 7"/>
          <p:cNvGraphicFramePr>
            <a:graphicFrameLocks noGrp="1"/>
          </p:cNvGraphicFramePr>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Address Point Classification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Content Placeholder 2">
            <a:extLst>
              <a:ext uri="{FF2B5EF4-FFF2-40B4-BE49-F238E27FC236}">
                <a16:creationId xmlns:a16="http://schemas.microsoft.com/office/drawing/2014/main" id="{A1078B4D-5261-8E25-849A-173A528CF307}"/>
              </a:ext>
            </a:extLst>
          </p:cNvPr>
          <p:cNvSpPr txBox="1">
            <a:spLocks/>
          </p:cNvSpPr>
          <p:nvPr/>
        </p:nvSpPr>
        <p:spPr>
          <a:xfrm>
            <a:off x="234776" y="2166819"/>
            <a:ext cx="3385751" cy="4295763"/>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u="sng" dirty="0"/>
              <a:t>BMPC – “Building Multipoint Centroid”</a:t>
            </a:r>
          </a:p>
          <a:p>
            <a:r>
              <a:rPr lang="en-US" sz="1500" dirty="0"/>
              <a:t>Represents a generally centralized location between two or more buildings in the same parcel where the address associated with the BMPC represents the property and/or buildings </a:t>
            </a:r>
            <a:r>
              <a:rPr lang="en-US" sz="1500" i="1" u="sng" dirty="0"/>
              <a:t>collectively</a:t>
            </a:r>
            <a:r>
              <a:rPr lang="en-US" sz="1500" dirty="0"/>
              <a:t> instead of any individual structure.</a:t>
            </a:r>
          </a:p>
          <a:p>
            <a:r>
              <a:rPr lang="en-US" sz="1500" dirty="0"/>
              <a:t>Most commonly used for “parent” or “master” condominium records.</a:t>
            </a:r>
          </a:p>
          <a:p>
            <a:r>
              <a:rPr lang="en-US" sz="1500" dirty="0"/>
              <a:t>The associated address may have a single address number with no subaddress information or may have an address number range.</a:t>
            </a:r>
          </a:p>
          <a:p>
            <a:endParaRPr lang="en-US" sz="1500" dirty="0"/>
          </a:p>
        </p:txBody>
      </p:sp>
      <p:pic>
        <p:nvPicPr>
          <p:cNvPr id="3" name="Picture 2">
            <a:extLst>
              <a:ext uri="{FF2B5EF4-FFF2-40B4-BE49-F238E27FC236}">
                <a16:creationId xmlns:a16="http://schemas.microsoft.com/office/drawing/2014/main" id="{D85D1495-C97E-BA2D-E5A6-DEDFB517C519}"/>
              </a:ext>
            </a:extLst>
          </p:cNvPr>
          <p:cNvPicPr>
            <a:picLocks noChangeAspect="1"/>
          </p:cNvPicPr>
          <p:nvPr/>
        </p:nvPicPr>
        <p:blipFill>
          <a:blip r:embed="rId3"/>
          <a:srcRect/>
          <a:stretch/>
        </p:blipFill>
        <p:spPr>
          <a:xfrm>
            <a:off x="3694669" y="2237370"/>
            <a:ext cx="5166267" cy="4133014"/>
          </a:xfrm>
          <a:prstGeom prst="rect">
            <a:avLst/>
          </a:prstGeom>
          <a:ln w="38100">
            <a:solidFill>
              <a:schemeClr val="accent1"/>
            </a:solidFill>
          </a:ln>
        </p:spPr>
      </p:pic>
    </p:spTree>
    <p:extLst>
      <p:ext uri="{BB962C8B-B14F-4D97-AF65-F5344CB8AC3E}">
        <p14:creationId xmlns:p14="http://schemas.microsoft.com/office/powerpoint/2010/main" val="2041867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23</a:t>
            </a:fld>
            <a:endParaRPr lang="en-US" dirty="0"/>
          </a:p>
        </p:txBody>
      </p:sp>
      <p:graphicFrame>
        <p:nvGraphicFramePr>
          <p:cNvPr id="8" name="Table 7"/>
          <p:cNvGraphicFramePr>
            <a:graphicFrameLocks noGrp="1"/>
          </p:cNvGraphicFramePr>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Address Point Classification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Content Placeholder 2">
            <a:extLst>
              <a:ext uri="{FF2B5EF4-FFF2-40B4-BE49-F238E27FC236}">
                <a16:creationId xmlns:a16="http://schemas.microsoft.com/office/drawing/2014/main" id="{A1078B4D-5261-8E25-849A-173A528CF307}"/>
              </a:ext>
            </a:extLst>
          </p:cNvPr>
          <p:cNvSpPr txBox="1">
            <a:spLocks/>
          </p:cNvSpPr>
          <p:nvPr/>
        </p:nvSpPr>
        <p:spPr>
          <a:xfrm>
            <a:off x="234776" y="2166819"/>
            <a:ext cx="3385751" cy="1132435"/>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u="sng" dirty="0"/>
              <a:t>DBMP – “Dissolved Building Multipoint”</a:t>
            </a:r>
          </a:p>
          <a:p>
            <a:pPr marL="0" indent="0">
              <a:buNone/>
            </a:pPr>
            <a:r>
              <a:rPr lang="en-US" sz="1500" dirty="0"/>
              <a:t>Can represent three different         situations…</a:t>
            </a:r>
          </a:p>
          <a:p>
            <a:pPr marL="0" indent="0">
              <a:buNone/>
            </a:pPr>
            <a:endParaRPr lang="en-US" sz="1500" dirty="0"/>
          </a:p>
        </p:txBody>
      </p:sp>
      <p:pic>
        <p:nvPicPr>
          <p:cNvPr id="3" name="Picture 2">
            <a:extLst>
              <a:ext uri="{FF2B5EF4-FFF2-40B4-BE49-F238E27FC236}">
                <a16:creationId xmlns:a16="http://schemas.microsoft.com/office/drawing/2014/main" id="{D85D1495-C97E-BA2D-E5A6-DEDFB517C519}"/>
              </a:ext>
            </a:extLst>
          </p:cNvPr>
          <p:cNvPicPr>
            <a:picLocks noChangeAspect="1"/>
          </p:cNvPicPr>
          <p:nvPr/>
        </p:nvPicPr>
        <p:blipFill>
          <a:blip r:embed="rId3"/>
          <a:srcRect/>
          <a:stretch/>
        </p:blipFill>
        <p:spPr>
          <a:xfrm>
            <a:off x="3694669" y="2237370"/>
            <a:ext cx="5166267" cy="4133014"/>
          </a:xfrm>
          <a:prstGeom prst="rect">
            <a:avLst/>
          </a:prstGeom>
          <a:ln w="38100">
            <a:solidFill>
              <a:schemeClr val="accent1"/>
            </a:solidFill>
          </a:ln>
        </p:spPr>
      </p:pic>
      <p:sp>
        <p:nvSpPr>
          <p:cNvPr id="2" name="Content Placeholder 2">
            <a:extLst>
              <a:ext uri="{FF2B5EF4-FFF2-40B4-BE49-F238E27FC236}">
                <a16:creationId xmlns:a16="http://schemas.microsoft.com/office/drawing/2014/main" id="{FA72C3DA-44AD-6070-9F02-91CA697DA4DB}"/>
              </a:ext>
            </a:extLst>
          </p:cNvPr>
          <p:cNvSpPr txBox="1">
            <a:spLocks/>
          </p:cNvSpPr>
          <p:nvPr/>
        </p:nvSpPr>
        <p:spPr>
          <a:xfrm>
            <a:off x="234776" y="3420761"/>
            <a:ext cx="3385751" cy="976187"/>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Structures on two or more parcels where the parcels have been assigned identical non-zero numbered addresses</a:t>
            </a:r>
          </a:p>
        </p:txBody>
      </p:sp>
      <p:sp>
        <p:nvSpPr>
          <p:cNvPr id="7" name="Content Placeholder 2">
            <a:extLst>
              <a:ext uri="{FF2B5EF4-FFF2-40B4-BE49-F238E27FC236}">
                <a16:creationId xmlns:a16="http://schemas.microsoft.com/office/drawing/2014/main" id="{79DDA198-376A-B57F-A2AE-931CDF04956D}"/>
              </a:ext>
            </a:extLst>
          </p:cNvPr>
          <p:cNvSpPr txBox="1">
            <a:spLocks/>
          </p:cNvSpPr>
          <p:nvPr/>
        </p:nvSpPr>
        <p:spPr>
          <a:xfrm>
            <a:off x="234775" y="4359878"/>
            <a:ext cx="3385751" cy="1132435"/>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Structures on two or more parcels where the parcels have different addresses but fieldwork implies the structures are all associated with each other</a:t>
            </a:r>
          </a:p>
        </p:txBody>
      </p:sp>
      <p:sp>
        <p:nvSpPr>
          <p:cNvPr id="10" name="Content Placeholder 2">
            <a:extLst>
              <a:ext uri="{FF2B5EF4-FFF2-40B4-BE49-F238E27FC236}">
                <a16:creationId xmlns:a16="http://schemas.microsoft.com/office/drawing/2014/main" id="{BFBAFF2A-8703-C907-D8CD-01D4543456A6}"/>
              </a:ext>
            </a:extLst>
          </p:cNvPr>
          <p:cNvSpPr txBox="1">
            <a:spLocks/>
          </p:cNvSpPr>
          <p:nvPr/>
        </p:nvSpPr>
        <p:spPr>
          <a:xfrm>
            <a:off x="234774" y="5507001"/>
            <a:ext cx="3385751" cy="976187"/>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Structures on two more parcels where the parcel has been split and an address update is likely needed in the MAD.</a:t>
            </a:r>
          </a:p>
        </p:txBody>
      </p:sp>
      <p:pic>
        <p:nvPicPr>
          <p:cNvPr id="12" name="Picture 11" descr="A aerial view of a neighborhood&#10;&#10;Description automatically generated">
            <a:extLst>
              <a:ext uri="{FF2B5EF4-FFF2-40B4-BE49-F238E27FC236}">
                <a16:creationId xmlns:a16="http://schemas.microsoft.com/office/drawing/2014/main" id="{713D34F4-B9E6-5931-2E73-3CA142DEB048}"/>
              </a:ext>
            </a:extLst>
          </p:cNvPr>
          <p:cNvPicPr>
            <a:picLocks noChangeAspect="1"/>
          </p:cNvPicPr>
          <p:nvPr/>
        </p:nvPicPr>
        <p:blipFill>
          <a:blip r:embed="rId4"/>
          <a:stretch>
            <a:fillRect/>
          </a:stretch>
        </p:blipFill>
        <p:spPr>
          <a:xfrm>
            <a:off x="3694176" y="2240280"/>
            <a:ext cx="5166360" cy="4133088"/>
          </a:xfrm>
          <a:prstGeom prst="rect">
            <a:avLst/>
          </a:prstGeom>
        </p:spPr>
      </p:pic>
      <p:pic>
        <p:nvPicPr>
          <p:cNvPr id="14" name="Picture 13" descr="A aerial view of a land&#10;&#10;Description automatically generated">
            <a:extLst>
              <a:ext uri="{FF2B5EF4-FFF2-40B4-BE49-F238E27FC236}">
                <a16:creationId xmlns:a16="http://schemas.microsoft.com/office/drawing/2014/main" id="{3C9F6B30-EFBE-F192-EB1B-2D3C8B76FCB7}"/>
              </a:ext>
            </a:extLst>
          </p:cNvPr>
          <p:cNvPicPr>
            <a:picLocks noChangeAspect="1"/>
          </p:cNvPicPr>
          <p:nvPr/>
        </p:nvPicPr>
        <p:blipFill>
          <a:blip r:embed="rId5"/>
          <a:stretch>
            <a:fillRect/>
          </a:stretch>
        </p:blipFill>
        <p:spPr>
          <a:xfrm>
            <a:off x="3694176" y="2240280"/>
            <a:ext cx="5166360" cy="4133088"/>
          </a:xfrm>
          <a:prstGeom prst="rect">
            <a:avLst/>
          </a:prstGeom>
        </p:spPr>
      </p:pic>
      <p:pic>
        <p:nvPicPr>
          <p:cNvPr id="16" name="Picture 15" descr="A aerial view of a land&#10;&#10;Description automatically generated">
            <a:extLst>
              <a:ext uri="{FF2B5EF4-FFF2-40B4-BE49-F238E27FC236}">
                <a16:creationId xmlns:a16="http://schemas.microsoft.com/office/drawing/2014/main" id="{ADDBEBB3-25BD-09C1-8109-C4928A4E694D}"/>
              </a:ext>
            </a:extLst>
          </p:cNvPr>
          <p:cNvPicPr>
            <a:picLocks noChangeAspect="1"/>
          </p:cNvPicPr>
          <p:nvPr/>
        </p:nvPicPr>
        <p:blipFill>
          <a:blip r:embed="rId6"/>
          <a:stretch>
            <a:fillRect/>
          </a:stretch>
        </p:blipFill>
        <p:spPr>
          <a:xfrm>
            <a:off x="3694176" y="2240280"/>
            <a:ext cx="5166360" cy="4133088"/>
          </a:xfrm>
          <a:prstGeom prst="rect">
            <a:avLst/>
          </a:prstGeom>
        </p:spPr>
      </p:pic>
    </p:spTree>
    <p:extLst>
      <p:ext uri="{BB962C8B-B14F-4D97-AF65-F5344CB8AC3E}">
        <p14:creationId xmlns:p14="http://schemas.microsoft.com/office/powerpoint/2010/main" val="96582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24</a:t>
            </a:fld>
            <a:endParaRPr lang="en-US" dirty="0"/>
          </a:p>
        </p:txBody>
      </p:sp>
      <p:graphicFrame>
        <p:nvGraphicFramePr>
          <p:cNvPr id="8" name="Table 7"/>
          <p:cNvGraphicFramePr>
            <a:graphicFrameLocks noGrp="1"/>
          </p:cNvGraphicFramePr>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Address Point Classification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Content Placeholder 2">
            <a:extLst>
              <a:ext uri="{FF2B5EF4-FFF2-40B4-BE49-F238E27FC236}">
                <a16:creationId xmlns:a16="http://schemas.microsoft.com/office/drawing/2014/main" id="{A1078B4D-5261-8E25-849A-173A528CF307}"/>
              </a:ext>
            </a:extLst>
          </p:cNvPr>
          <p:cNvSpPr txBox="1">
            <a:spLocks/>
          </p:cNvSpPr>
          <p:nvPr/>
        </p:nvSpPr>
        <p:spPr>
          <a:xfrm>
            <a:off x="234776" y="2166819"/>
            <a:ext cx="3385751" cy="4295763"/>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u="sng" dirty="0"/>
              <a:t>NBSC – “Non-Building Structure Centroid”</a:t>
            </a:r>
          </a:p>
          <a:p>
            <a:r>
              <a:rPr lang="en-US" sz="1500" dirty="0"/>
              <a:t>Represents locations of structures not considered “buildings**” that have been assigned a civic address, typically to facilitate a public safety response.</a:t>
            </a:r>
          </a:p>
          <a:p>
            <a:r>
              <a:rPr lang="en-US" sz="1500" dirty="0"/>
              <a:t>Commonly used for police call boxes with a landline, but also other structures like pump houses, cell towers, solar arrays, etc…</a:t>
            </a:r>
          </a:p>
          <a:p>
            <a:endParaRPr lang="en-US" sz="1500" dirty="0"/>
          </a:p>
          <a:p>
            <a:r>
              <a:rPr lang="en-US" sz="1500" dirty="0"/>
              <a:t>** The distinction between a “building” and a “structure” continues to evolve, but usually involves discussion of walls, a ceiling, and intended occupancy.</a:t>
            </a:r>
          </a:p>
        </p:txBody>
      </p:sp>
      <p:pic>
        <p:nvPicPr>
          <p:cNvPr id="3" name="Picture 2">
            <a:extLst>
              <a:ext uri="{FF2B5EF4-FFF2-40B4-BE49-F238E27FC236}">
                <a16:creationId xmlns:a16="http://schemas.microsoft.com/office/drawing/2014/main" id="{D85D1495-C97E-BA2D-E5A6-DEDFB517C519}"/>
              </a:ext>
            </a:extLst>
          </p:cNvPr>
          <p:cNvPicPr>
            <a:picLocks noChangeAspect="1"/>
          </p:cNvPicPr>
          <p:nvPr/>
        </p:nvPicPr>
        <p:blipFill>
          <a:blip r:embed="rId3"/>
          <a:srcRect/>
          <a:stretch/>
        </p:blipFill>
        <p:spPr>
          <a:xfrm>
            <a:off x="3694669" y="2237370"/>
            <a:ext cx="5166267" cy="4133014"/>
          </a:xfrm>
          <a:prstGeom prst="rect">
            <a:avLst/>
          </a:prstGeom>
          <a:ln w="38100">
            <a:solidFill>
              <a:schemeClr val="accent1"/>
            </a:solidFill>
          </a:ln>
        </p:spPr>
      </p:pic>
    </p:spTree>
    <p:extLst>
      <p:ext uri="{BB962C8B-B14F-4D97-AF65-F5344CB8AC3E}">
        <p14:creationId xmlns:p14="http://schemas.microsoft.com/office/powerpoint/2010/main" val="19520618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25</a:t>
            </a:fld>
            <a:endParaRPr lang="en-US" dirty="0"/>
          </a:p>
        </p:txBody>
      </p:sp>
      <p:graphicFrame>
        <p:nvGraphicFramePr>
          <p:cNvPr id="8" name="Table 7"/>
          <p:cNvGraphicFramePr>
            <a:graphicFrameLocks noGrp="1"/>
          </p:cNvGraphicFramePr>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Address Point Classification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Content Placeholder 2">
            <a:extLst>
              <a:ext uri="{FF2B5EF4-FFF2-40B4-BE49-F238E27FC236}">
                <a16:creationId xmlns:a16="http://schemas.microsoft.com/office/drawing/2014/main" id="{A1078B4D-5261-8E25-849A-173A528CF307}"/>
              </a:ext>
            </a:extLst>
          </p:cNvPr>
          <p:cNvSpPr txBox="1">
            <a:spLocks/>
          </p:cNvSpPr>
          <p:nvPr/>
        </p:nvSpPr>
        <p:spPr>
          <a:xfrm>
            <a:off x="481913" y="2166820"/>
            <a:ext cx="3126257" cy="1093300"/>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u="sng" dirty="0"/>
              <a:t>NBAC – “Non-Building Area Centroid”</a:t>
            </a:r>
          </a:p>
          <a:p>
            <a:pPr marL="0" indent="0">
              <a:buNone/>
            </a:pPr>
            <a:r>
              <a:rPr lang="en-US" sz="1500" dirty="0"/>
              <a:t>Can represent two different  situations…</a:t>
            </a:r>
          </a:p>
          <a:p>
            <a:pPr marL="0" indent="0">
              <a:buNone/>
            </a:pPr>
            <a:endParaRPr lang="en-US" sz="1500" dirty="0"/>
          </a:p>
          <a:p>
            <a:endParaRPr lang="en-US" sz="1500" dirty="0"/>
          </a:p>
        </p:txBody>
      </p:sp>
      <p:pic>
        <p:nvPicPr>
          <p:cNvPr id="3" name="Picture 2">
            <a:extLst>
              <a:ext uri="{FF2B5EF4-FFF2-40B4-BE49-F238E27FC236}">
                <a16:creationId xmlns:a16="http://schemas.microsoft.com/office/drawing/2014/main" id="{D85D1495-C97E-BA2D-E5A6-DEDFB517C519}"/>
              </a:ext>
            </a:extLst>
          </p:cNvPr>
          <p:cNvPicPr>
            <a:picLocks noChangeAspect="1"/>
          </p:cNvPicPr>
          <p:nvPr/>
        </p:nvPicPr>
        <p:blipFill>
          <a:blip r:embed="rId3"/>
          <a:srcRect/>
          <a:stretch/>
        </p:blipFill>
        <p:spPr>
          <a:xfrm>
            <a:off x="3694669" y="2237370"/>
            <a:ext cx="5166267" cy="4133014"/>
          </a:xfrm>
          <a:prstGeom prst="rect">
            <a:avLst/>
          </a:prstGeom>
          <a:ln w="38100">
            <a:solidFill>
              <a:schemeClr val="accent1"/>
            </a:solidFill>
          </a:ln>
        </p:spPr>
      </p:pic>
      <p:sp>
        <p:nvSpPr>
          <p:cNvPr id="2" name="Content Placeholder 2">
            <a:extLst>
              <a:ext uri="{FF2B5EF4-FFF2-40B4-BE49-F238E27FC236}">
                <a16:creationId xmlns:a16="http://schemas.microsoft.com/office/drawing/2014/main" id="{4D364404-7B02-4E84-15E4-EED4D94592A0}"/>
              </a:ext>
            </a:extLst>
          </p:cNvPr>
          <p:cNvSpPr txBox="1">
            <a:spLocks/>
          </p:cNvSpPr>
          <p:nvPr/>
        </p:nvSpPr>
        <p:spPr>
          <a:xfrm>
            <a:off x="234776" y="3371333"/>
            <a:ext cx="3385751" cy="1093300"/>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Non-structure locations commonly assigned a unique location identifier, or less commonly a civic address for public safety purposes.</a:t>
            </a:r>
          </a:p>
        </p:txBody>
      </p:sp>
      <p:sp>
        <p:nvSpPr>
          <p:cNvPr id="7" name="Content Placeholder 2">
            <a:extLst>
              <a:ext uri="{FF2B5EF4-FFF2-40B4-BE49-F238E27FC236}">
                <a16:creationId xmlns:a16="http://schemas.microsoft.com/office/drawing/2014/main" id="{CAD1A570-D78F-E897-12FC-690EE7E362E9}"/>
              </a:ext>
            </a:extLst>
          </p:cNvPr>
          <p:cNvSpPr txBox="1">
            <a:spLocks/>
          </p:cNvSpPr>
          <p:nvPr/>
        </p:nvSpPr>
        <p:spPr>
          <a:xfrm>
            <a:off x="234775" y="4471080"/>
            <a:ext cx="3385751" cy="1709205"/>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An undeveloped location on a parcel, co-existing with but separate from a building where the address assigned to the parcel is different than the address assigned to the building, but the addressing authority has not enforced a single official address.</a:t>
            </a:r>
          </a:p>
        </p:txBody>
      </p:sp>
      <p:pic>
        <p:nvPicPr>
          <p:cNvPr id="12" name="Picture 11" descr="A aerial view of a neighborhood&#10;&#10;Description automatically generated">
            <a:extLst>
              <a:ext uri="{FF2B5EF4-FFF2-40B4-BE49-F238E27FC236}">
                <a16:creationId xmlns:a16="http://schemas.microsoft.com/office/drawing/2014/main" id="{B8C84F2A-E1EF-B7FA-7B15-F9C5C399832B}"/>
              </a:ext>
            </a:extLst>
          </p:cNvPr>
          <p:cNvPicPr>
            <a:picLocks noChangeAspect="1"/>
          </p:cNvPicPr>
          <p:nvPr/>
        </p:nvPicPr>
        <p:blipFill>
          <a:blip r:embed="rId4"/>
          <a:stretch>
            <a:fillRect/>
          </a:stretch>
        </p:blipFill>
        <p:spPr>
          <a:xfrm>
            <a:off x="3694176" y="2240280"/>
            <a:ext cx="5166360" cy="4133088"/>
          </a:xfrm>
          <a:prstGeom prst="rect">
            <a:avLst/>
          </a:prstGeom>
        </p:spPr>
      </p:pic>
    </p:spTree>
    <p:extLst>
      <p:ext uri="{BB962C8B-B14F-4D97-AF65-F5344CB8AC3E}">
        <p14:creationId xmlns:p14="http://schemas.microsoft.com/office/powerpoint/2010/main" val="11956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Address Points in the MAD</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26</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861587780"/>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Address Point Classification Summary</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3" name="Content Placeholder 2">
            <a:extLst>
              <a:ext uri="{FF2B5EF4-FFF2-40B4-BE49-F238E27FC236}">
                <a16:creationId xmlns:a16="http://schemas.microsoft.com/office/drawing/2014/main" id="{BF5E8380-8D6A-A717-B5AF-59A2CE074493}"/>
              </a:ext>
            </a:extLst>
          </p:cNvPr>
          <p:cNvSpPr txBox="1">
            <a:spLocks/>
          </p:cNvSpPr>
          <p:nvPr/>
        </p:nvSpPr>
        <p:spPr>
          <a:xfrm>
            <a:off x="543705" y="2252303"/>
            <a:ext cx="4571999" cy="1800702"/>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PC – “Parcel Centroid”</a:t>
            </a:r>
          </a:p>
          <a:p>
            <a:r>
              <a:rPr lang="en-US" sz="1500" dirty="0"/>
              <a:t>ABC – “Assumed/Approximate Building Centroid”</a:t>
            </a:r>
          </a:p>
          <a:p>
            <a:r>
              <a:rPr lang="en-US" sz="1500" dirty="0"/>
              <a:t>BMPC – “Building Multipoint Centroid”</a:t>
            </a:r>
          </a:p>
          <a:p>
            <a:r>
              <a:rPr lang="en-US" sz="1500" dirty="0"/>
              <a:t>NBSC – “Non-Building Structure Centroid”</a:t>
            </a:r>
          </a:p>
          <a:p>
            <a:r>
              <a:rPr lang="en-US" sz="1500" dirty="0"/>
              <a:t>BEP* – “Building Entry Point”</a:t>
            </a:r>
          </a:p>
          <a:p>
            <a:endParaRPr lang="en-US" sz="1800" dirty="0"/>
          </a:p>
        </p:txBody>
      </p:sp>
      <p:sp>
        <p:nvSpPr>
          <p:cNvPr id="7" name="Content Placeholder 2">
            <a:extLst>
              <a:ext uri="{FF2B5EF4-FFF2-40B4-BE49-F238E27FC236}">
                <a16:creationId xmlns:a16="http://schemas.microsoft.com/office/drawing/2014/main" id="{8E6A242A-A73A-77E5-653D-99168A4D4976}"/>
              </a:ext>
            </a:extLst>
          </p:cNvPr>
          <p:cNvSpPr txBox="1">
            <a:spLocks/>
          </p:cNvSpPr>
          <p:nvPr/>
        </p:nvSpPr>
        <p:spPr>
          <a:xfrm>
            <a:off x="5101204" y="2249698"/>
            <a:ext cx="3882160" cy="1803308"/>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500" dirty="0"/>
              <a:t>BC – “Building Centroid”</a:t>
            </a:r>
          </a:p>
          <a:p>
            <a:r>
              <a:rPr lang="en-US" sz="1500" dirty="0"/>
              <a:t>BMP – “Building Multipoint”</a:t>
            </a:r>
          </a:p>
          <a:p>
            <a:r>
              <a:rPr lang="en-US" sz="1500" dirty="0"/>
              <a:t>DBMP – “Dissolved Building Multipoint”</a:t>
            </a:r>
          </a:p>
          <a:p>
            <a:r>
              <a:rPr lang="en-US" sz="1500" dirty="0"/>
              <a:t>NBAC – “Non-Building Area Centroid”</a:t>
            </a:r>
          </a:p>
          <a:p>
            <a:r>
              <a:rPr lang="en-US" sz="1500" dirty="0"/>
              <a:t>BIP* – “Building Interior Point”</a:t>
            </a:r>
          </a:p>
          <a:p>
            <a:endParaRPr lang="en-US" sz="1800" dirty="0"/>
          </a:p>
        </p:txBody>
      </p:sp>
      <p:sp>
        <p:nvSpPr>
          <p:cNvPr id="10" name="Content Placeholder 2">
            <a:extLst>
              <a:ext uri="{FF2B5EF4-FFF2-40B4-BE49-F238E27FC236}">
                <a16:creationId xmlns:a16="http://schemas.microsoft.com/office/drawing/2014/main" id="{48CFFE7E-3FAB-101B-ACC2-B5663F7F4C91}"/>
              </a:ext>
            </a:extLst>
          </p:cNvPr>
          <p:cNvSpPr txBox="1">
            <a:spLocks/>
          </p:cNvSpPr>
          <p:nvPr/>
        </p:nvSpPr>
        <p:spPr>
          <a:xfrm>
            <a:off x="543697" y="4464278"/>
            <a:ext cx="7976225" cy="1892071"/>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POINT_TYPE serves multiple purposes…</a:t>
            </a:r>
          </a:p>
          <a:p>
            <a:r>
              <a:rPr lang="en-US" sz="1800" dirty="0"/>
              <a:t>Allows for logical consistency checks to maintain data integrity</a:t>
            </a:r>
          </a:p>
          <a:p>
            <a:r>
              <a:rPr lang="en-US" sz="1800" dirty="0"/>
              <a:t>Utility in crafting analytic queries</a:t>
            </a:r>
          </a:p>
          <a:p>
            <a:r>
              <a:rPr lang="en-US" sz="1800" dirty="0"/>
              <a:t>Filter for inclusion or suppression of certain types of address points</a:t>
            </a:r>
          </a:p>
        </p:txBody>
      </p:sp>
    </p:spTree>
    <p:extLst>
      <p:ext uri="{BB962C8B-B14F-4D97-AF65-F5344CB8AC3E}">
        <p14:creationId xmlns:p14="http://schemas.microsoft.com/office/powerpoint/2010/main" val="3233544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2172900"/>
            <a:ext cx="4103161" cy="4183451"/>
          </a:xfrm>
        </p:spPr>
        <p:txBody>
          <a:bodyPr>
            <a:noAutofit/>
          </a:bodyPr>
          <a:lstStyle/>
          <a:p>
            <a:pPr marL="0" indent="0">
              <a:buNone/>
            </a:pPr>
            <a:r>
              <a:rPr lang="en-US" sz="1600" u="sng" dirty="0"/>
              <a:t>Why MassGIS Is Working With ZIP Codes</a:t>
            </a:r>
          </a:p>
          <a:p>
            <a:r>
              <a:rPr lang="en-US" sz="1600" dirty="0"/>
              <a:t>One attribute of the Master Address table is “ZIPCODE”.  But it is not well-populated or maintained.</a:t>
            </a:r>
          </a:p>
          <a:p>
            <a:r>
              <a:rPr lang="en-US" sz="1600" dirty="0"/>
              <a:t>A ZIP Code’s purpose is to facilitate mail delivery.  They are primarily assigned to address ranges/numbers along a street, and occasionally to individual buildings. They are not natively maintained as polygons that would make for an easier GIS solution.</a:t>
            </a:r>
          </a:p>
          <a:p>
            <a:r>
              <a:rPr lang="en-US" sz="1600" dirty="0"/>
              <a:t>Most ZIP Code maps we’ve seen have some level of inaccuracy.  And since ZIP Codes are not static, even those maps can quickly become obsolete.</a:t>
            </a:r>
          </a:p>
          <a:p>
            <a:endParaRPr lang="en-US" sz="1600" dirty="0"/>
          </a:p>
        </p:txBody>
      </p:sp>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USPS ZIP Code Mapping</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27</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568071875"/>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ZIP Codes, Addresses, and Parcels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 name="Picture 8" descr="A close up of a card&#10;&#10;Description automatically generated">
            <a:extLst>
              <a:ext uri="{FF2B5EF4-FFF2-40B4-BE49-F238E27FC236}">
                <a16:creationId xmlns:a16="http://schemas.microsoft.com/office/drawing/2014/main" id="{91D44229-0A7B-FE51-3D65-DBDCF65FDDC5}"/>
              </a:ext>
            </a:extLst>
          </p:cNvPr>
          <p:cNvPicPr>
            <a:picLocks noChangeAspect="1"/>
          </p:cNvPicPr>
          <p:nvPr/>
        </p:nvPicPr>
        <p:blipFill>
          <a:blip r:embed="rId3"/>
          <a:stretch>
            <a:fillRect/>
          </a:stretch>
        </p:blipFill>
        <p:spPr>
          <a:xfrm>
            <a:off x="4731811" y="2255043"/>
            <a:ext cx="3781253" cy="2835939"/>
          </a:xfrm>
          <a:prstGeom prst="rect">
            <a:avLst/>
          </a:prstGeom>
          <a:ln>
            <a:solidFill>
              <a:schemeClr val="accent1"/>
            </a:solidFill>
          </a:ln>
        </p:spPr>
      </p:pic>
    </p:spTree>
    <p:extLst>
      <p:ext uri="{BB962C8B-B14F-4D97-AF65-F5344CB8AC3E}">
        <p14:creationId xmlns:p14="http://schemas.microsoft.com/office/powerpoint/2010/main" val="2712082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USPS ZIP Code Mapping</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28</a:t>
            </a:fld>
            <a:endParaRPr lang="en-US" dirty="0"/>
          </a:p>
        </p:txBody>
      </p:sp>
      <p:graphicFrame>
        <p:nvGraphicFramePr>
          <p:cNvPr id="8" name="Table 7"/>
          <p:cNvGraphicFramePr>
            <a:graphicFrameLocks noGrp="1"/>
          </p:cNvGraphicFramePr>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ZIP Codes, Addresses, and Parcels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7" name="Content Placeholder 2">
            <a:extLst>
              <a:ext uri="{FF2B5EF4-FFF2-40B4-BE49-F238E27FC236}">
                <a16:creationId xmlns:a16="http://schemas.microsoft.com/office/drawing/2014/main" id="{FE66CFAC-F3C8-331A-A023-62262BB8BE25}"/>
              </a:ext>
            </a:extLst>
          </p:cNvPr>
          <p:cNvSpPr txBox="1">
            <a:spLocks/>
          </p:cNvSpPr>
          <p:nvPr/>
        </p:nvSpPr>
        <p:spPr>
          <a:xfrm>
            <a:off x="608056" y="2219851"/>
            <a:ext cx="7891273" cy="2060563"/>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u="sng" dirty="0"/>
              <a:t>Goals</a:t>
            </a:r>
          </a:p>
          <a:p>
            <a:r>
              <a:rPr lang="en-US" sz="1600" dirty="0"/>
              <a:t>More fully populate ZIP Code values in the MAD and do so on a regular basis using a monthly USPS ZIP+4 product to keep it a useful resource.</a:t>
            </a:r>
          </a:p>
          <a:p>
            <a:r>
              <a:rPr lang="en-US" sz="1600" dirty="0"/>
              <a:t>Generate a parcel-based map of ZIP Codes that is superior to all current commercial alternatives.</a:t>
            </a:r>
          </a:p>
          <a:p>
            <a:r>
              <a:rPr lang="en-US" sz="1600" dirty="0"/>
              <a:t>Bonus:  Use the USPS ZIP+4 to identify missing streets, typically associated with new development MassGIS has not yet heard about.</a:t>
            </a:r>
          </a:p>
          <a:p>
            <a:endParaRPr lang="en-US" sz="1600" dirty="0"/>
          </a:p>
        </p:txBody>
      </p:sp>
      <p:pic>
        <p:nvPicPr>
          <p:cNvPr id="11" name="Picture 10">
            <a:extLst>
              <a:ext uri="{FF2B5EF4-FFF2-40B4-BE49-F238E27FC236}">
                <a16:creationId xmlns:a16="http://schemas.microsoft.com/office/drawing/2014/main" id="{F3619EA3-72C9-D73A-9C59-001A1E6D0D98}"/>
              </a:ext>
            </a:extLst>
          </p:cNvPr>
          <p:cNvPicPr>
            <a:picLocks noChangeAspect="1"/>
          </p:cNvPicPr>
          <p:nvPr/>
        </p:nvPicPr>
        <p:blipFill>
          <a:blip r:embed="rId3"/>
          <a:stretch>
            <a:fillRect/>
          </a:stretch>
        </p:blipFill>
        <p:spPr>
          <a:xfrm>
            <a:off x="4609074" y="4283946"/>
            <a:ext cx="3820886" cy="2057400"/>
          </a:xfrm>
          <a:prstGeom prst="rect">
            <a:avLst/>
          </a:prstGeom>
          <a:ln>
            <a:solidFill>
              <a:schemeClr val="accent1"/>
            </a:solidFill>
          </a:ln>
        </p:spPr>
      </p:pic>
      <p:pic>
        <p:nvPicPr>
          <p:cNvPr id="17" name="Picture 16">
            <a:extLst>
              <a:ext uri="{FF2B5EF4-FFF2-40B4-BE49-F238E27FC236}">
                <a16:creationId xmlns:a16="http://schemas.microsoft.com/office/drawing/2014/main" id="{C4AA7042-14B7-C9E8-0D3C-0DD67FABAF64}"/>
              </a:ext>
            </a:extLst>
          </p:cNvPr>
          <p:cNvPicPr>
            <a:picLocks noChangeAspect="1"/>
          </p:cNvPicPr>
          <p:nvPr/>
        </p:nvPicPr>
        <p:blipFill>
          <a:blip r:embed="rId4"/>
          <a:stretch>
            <a:fillRect/>
          </a:stretch>
        </p:blipFill>
        <p:spPr>
          <a:xfrm>
            <a:off x="550651" y="4283946"/>
            <a:ext cx="3952374" cy="2057400"/>
          </a:xfrm>
          <a:prstGeom prst="rect">
            <a:avLst/>
          </a:prstGeom>
          <a:ln>
            <a:solidFill>
              <a:schemeClr val="accent1"/>
            </a:solidFill>
          </a:ln>
        </p:spPr>
      </p:pic>
      <p:sp>
        <p:nvSpPr>
          <p:cNvPr id="18" name="Rectangle 17">
            <a:extLst>
              <a:ext uri="{FF2B5EF4-FFF2-40B4-BE49-F238E27FC236}">
                <a16:creationId xmlns:a16="http://schemas.microsoft.com/office/drawing/2014/main" id="{E547A6EF-3B7A-0889-CFC2-EE976F81EAB5}"/>
              </a:ext>
            </a:extLst>
          </p:cNvPr>
          <p:cNvSpPr/>
          <p:nvPr/>
        </p:nvSpPr>
        <p:spPr>
          <a:xfrm>
            <a:off x="4065371" y="4283947"/>
            <a:ext cx="438912" cy="205740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813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560528"/>
            <a:ext cx="2560320" cy="3520440"/>
          </a:xfrm>
          <a:ln>
            <a:solidFill>
              <a:schemeClr val="accent1"/>
            </a:solidFill>
          </a:ln>
        </p:spPr>
        <p:txBody>
          <a:bodyPr/>
          <a:lstStyle/>
          <a:p>
            <a:r>
              <a:rPr lang="en-US" dirty="0"/>
              <a:t>Unzip, append, and format ZIP+4 files</a:t>
            </a:r>
          </a:p>
          <a:p>
            <a:r>
              <a:rPr lang="en-US" dirty="0"/>
              <a:t>Upload to MassGIS enterprise database</a:t>
            </a:r>
          </a:p>
          <a:p>
            <a:r>
              <a:rPr lang="en-US" dirty="0"/>
              <a:t>Add and populate additional fields to facilitate comparison to the MAD</a:t>
            </a:r>
          </a:p>
          <a:p>
            <a:r>
              <a:rPr lang="en-US" dirty="0"/>
              <a:t>Employ multiple matching techniques to assign a MAD STREET_NAME_ID to each USPS Street Name in each community</a:t>
            </a:r>
          </a:p>
          <a:p>
            <a:endParaRPr lang="en-US" dirty="0"/>
          </a:p>
        </p:txBody>
      </p:sp>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ZIP Code Processing – A Python &amp; SQL scripted workflow</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29</a:t>
            </a:fld>
            <a:endParaRPr lang="en-US" dirty="0"/>
          </a:p>
        </p:txBody>
      </p:sp>
      <p:sp>
        <p:nvSpPr>
          <p:cNvPr id="7" name="Content Placeholder 6"/>
          <p:cNvSpPr>
            <a:spLocks noGrp="1"/>
          </p:cNvSpPr>
          <p:nvPr>
            <p:ph idx="15"/>
          </p:nvPr>
        </p:nvSpPr>
        <p:spPr>
          <a:xfrm>
            <a:off x="3291840" y="2560528"/>
            <a:ext cx="2560320" cy="3520440"/>
          </a:xfrm>
          <a:ln>
            <a:solidFill>
              <a:schemeClr val="accent1"/>
            </a:solidFill>
          </a:ln>
        </p:spPr>
        <p:txBody>
          <a:bodyPr>
            <a:normAutofit fontScale="92500" lnSpcReduction="10000"/>
          </a:bodyPr>
          <a:lstStyle/>
          <a:p>
            <a:r>
              <a:rPr lang="en-US" dirty="0"/>
              <a:t>Create a copy of the MAD Master Address Table</a:t>
            </a:r>
          </a:p>
          <a:p>
            <a:r>
              <a:rPr lang="en-US" dirty="0"/>
              <a:t>Add new fields for…</a:t>
            </a:r>
          </a:p>
          <a:p>
            <a:pPr lvl="1"/>
            <a:r>
              <a:rPr lang="en-US" dirty="0"/>
              <a:t>USPS ZIP</a:t>
            </a:r>
          </a:p>
          <a:p>
            <a:pPr lvl="1"/>
            <a:r>
              <a:rPr lang="en-US" dirty="0"/>
              <a:t>Parcel site address ZIP</a:t>
            </a:r>
          </a:p>
          <a:p>
            <a:pPr lvl="1"/>
            <a:r>
              <a:rPr lang="en-US" dirty="0"/>
              <a:t>Parcel owner ZIP</a:t>
            </a:r>
          </a:p>
          <a:p>
            <a:pPr lvl="1"/>
            <a:r>
              <a:rPr lang="en-US" dirty="0"/>
              <a:t>Matching type codes for each of the 3 ZIP fields</a:t>
            </a:r>
          </a:p>
          <a:p>
            <a:r>
              <a:rPr lang="en-US" dirty="0"/>
              <a:t>Populate USPS ZIP values where matches can be made</a:t>
            </a:r>
          </a:p>
          <a:p>
            <a:r>
              <a:rPr lang="en-US" dirty="0"/>
              <a:t>Populate Parcel site address ZIP and owner ZIP values where matches can be made</a:t>
            </a:r>
          </a:p>
          <a:p>
            <a:r>
              <a:rPr lang="en-US" dirty="0"/>
              <a:t>Compare USPS, Parcel, and Owner ZIP values and decide which is correct where they are different</a:t>
            </a:r>
          </a:p>
        </p:txBody>
      </p:sp>
      <p:sp>
        <p:nvSpPr>
          <p:cNvPr id="8" name="Content Placeholder 7"/>
          <p:cNvSpPr>
            <a:spLocks noGrp="1"/>
          </p:cNvSpPr>
          <p:nvPr>
            <p:ph idx="16"/>
          </p:nvPr>
        </p:nvSpPr>
        <p:spPr>
          <a:xfrm>
            <a:off x="5952744" y="2560528"/>
            <a:ext cx="2560320" cy="3520440"/>
          </a:xfrm>
          <a:noFill/>
          <a:ln>
            <a:solidFill>
              <a:schemeClr val="accent1"/>
            </a:solidFill>
          </a:ln>
        </p:spPr>
        <p:txBody>
          <a:bodyPr/>
          <a:lstStyle/>
          <a:p>
            <a:r>
              <a:rPr lang="en-US" dirty="0"/>
              <a:t>Create a copy of the most recent statewide municipal parcels</a:t>
            </a:r>
          </a:p>
          <a:p>
            <a:r>
              <a:rPr lang="en-US" dirty="0"/>
              <a:t>Assign ZIP Code values and match type codes to parcels that can be associated with master address records via address points</a:t>
            </a:r>
          </a:p>
          <a:p>
            <a:r>
              <a:rPr lang="en-US" dirty="0"/>
              <a:t>Employ address relationships and geographic techniques to populate unassigned parcels until none remain</a:t>
            </a:r>
          </a:p>
        </p:txBody>
      </p:sp>
      <p:sp>
        <p:nvSpPr>
          <p:cNvPr id="9" name="TextBox 8"/>
          <p:cNvSpPr txBox="1"/>
          <p:nvPr/>
        </p:nvSpPr>
        <p:spPr>
          <a:xfrm>
            <a:off x="1082040" y="1902323"/>
            <a:ext cx="1371600" cy="338554"/>
          </a:xfrm>
          <a:prstGeom prst="rect">
            <a:avLst/>
          </a:prstGeom>
          <a:noFill/>
        </p:spPr>
        <p:txBody>
          <a:bodyPr wrap="square" rtlCol="0">
            <a:spAutoFit/>
          </a:bodyPr>
          <a:lstStyle/>
          <a:p>
            <a:pPr algn="ctr"/>
            <a:r>
              <a:rPr lang="en-US" sz="1600" dirty="0">
                <a:solidFill>
                  <a:schemeClr val="bg1"/>
                </a:solidFill>
                <a:latin typeface="Georgia" panose="02040502050405020303" pitchFamily="18" charset="0"/>
              </a:rPr>
              <a:t>Step 1</a:t>
            </a:r>
          </a:p>
        </p:txBody>
      </p:sp>
      <p:sp>
        <p:nvSpPr>
          <p:cNvPr id="10" name="TextBox 9"/>
          <p:cNvSpPr txBox="1"/>
          <p:nvPr/>
        </p:nvSpPr>
        <p:spPr>
          <a:xfrm>
            <a:off x="3848100" y="1902323"/>
            <a:ext cx="1371600" cy="338554"/>
          </a:xfrm>
          <a:prstGeom prst="rect">
            <a:avLst/>
          </a:prstGeom>
          <a:noFill/>
        </p:spPr>
        <p:txBody>
          <a:bodyPr wrap="square" rtlCol="0">
            <a:spAutoFit/>
          </a:bodyPr>
          <a:lstStyle/>
          <a:p>
            <a:pPr algn="ctr"/>
            <a:r>
              <a:rPr lang="en-US" sz="1600" dirty="0">
                <a:solidFill>
                  <a:schemeClr val="bg1"/>
                </a:solidFill>
                <a:latin typeface="Georgia" panose="02040502050405020303" pitchFamily="18" charset="0"/>
              </a:rPr>
              <a:t>Step 2</a:t>
            </a:r>
          </a:p>
        </p:txBody>
      </p:sp>
      <p:grpSp>
        <p:nvGrpSpPr>
          <p:cNvPr id="11" name="Group 10"/>
          <p:cNvGrpSpPr/>
          <p:nvPr/>
        </p:nvGrpSpPr>
        <p:grpSpPr>
          <a:xfrm>
            <a:off x="3291840" y="1737360"/>
            <a:ext cx="2560320" cy="731520"/>
            <a:chOff x="3248366" y="1638171"/>
            <a:chExt cx="2560320" cy="731520"/>
          </a:xfrm>
        </p:grpSpPr>
        <p:sp>
          <p:nvSpPr>
            <p:cNvPr id="12" name="Chevron 11"/>
            <p:cNvSpPr/>
            <p:nvPr/>
          </p:nvSpPr>
          <p:spPr bwMode="auto">
            <a:xfrm>
              <a:off x="3248366" y="1638171"/>
              <a:ext cx="2560320" cy="731520"/>
            </a:xfrm>
            <a:prstGeom prst="chevron">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dirty="0">
                <a:ln>
                  <a:noFill/>
                </a:ln>
                <a:solidFill>
                  <a:schemeClr val="tx1"/>
                </a:solidFill>
                <a:effectLst/>
                <a:latin typeface="+mj-lt"/>
              </a:endParaRPr>
            </a:p>
          </p:txBody>
        </p:sp>
        <p:sp>
          <p:nvSpPr>
            <p:cNvPr id="13" name="TextBox 12"/>
            <p:cNvSpPr txBox="1"/>
            <p:nvPr/>
          </p:nvSpPr>
          <p:spPr>
            <a:xfrm>
              <a:off x="3842726" y="1819414"/>
              <a:ext cx="1371600" cy="338554"/>
            </a:xfrm>
            <a:prstGeom prst="rect">
              <a:avLst/>
            </a:prstGeom>
            <a:noFill/>
          </p:spPr>
          <p:txBody>
            <a:bodyPr wrap="square" rtlCol="0">
              <a:spAutoFit/>
            </a:bodyPr>
            <a:lstStyle/>
            <a:p>
              <a:pPr algn="ctr"/>
              <a:r>
                <a:rPr lang="en-US" sz="1600" b="1" u="sng" dirty="0">
                  <a:solidFill>
                    <a:schemeClr val="bg1"/>
                  </a:solidFill>
                  <a:latin typeface="+mj-lt"/>
                </a:rPr>
                <a:t>ZIP MATCH</a:t>
              </a:r>
            </a:p>
          </p:txBody>
        </p:sp>
      </p:grpSp>
      <p:grpSp>
        <p:nvGrpSpPr>
          <p:cNvPr id="14" name="Group 13"/>
          <p:cNvGrpSpPr/>
          <p:nvPr/>
        </p:nvGrpSpPr>
        <p:grpSpPr>
          <a:xfrm>
            <a:off x="5952744" y="1737360"/>
            <a:ext cx="2560320" cy="731520"/>
            <a:chOff x="5955030" y="1687656"/>
            <a:chExt cx="2560320" cy="731520"/>
          </a:xfrm>
        </p:grpSpPr>
        <p:sp>
          <p:nvSpPr>
            <p:cNvPr id="15" name="Chevron 14"/>
            <p:cNvSpPr/>
            <p:nvPr/>
          </p:nvSpPr>
          <p:spPr bwMode="auto">
            <a:xfrm>
              <a:off x="5955030" y="1687656"/>
              <a:ext cx="2560320" cy="731520"/>
            </a:xfrm>
            <a:prstGeom prst="chevron">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dirty="0">
                <a:ln>
                  <a:noFill/>
                </a:ln>
                <a:solidFill>
                  <a:schemeClr val="tx1"/>
                </a:solidFill>
                <a:effectLst/>
                <a:latin typeface="+mj-lt"/>
              </a:endParaRPr>
            </a:p>
          </p:txBody>
        </p:sp>
        <p:sp>
          <p:nvSpPr>
            <p:cNvPr id="16" name="TextBox 15"/>
            <p:cNvSpPr txBox="1"/>
            <p:nvPr/>
          </p:nvSpPr>
          <p:spPr>
            <a:xfrm>
              <a:off x="6549390" y="1868899"/>
              <a:ext cx="1371600" cy="338554"/>
            </a:xfrm>
            <a:prstGeom prst="rect">
              <a:avLst/>
            </a:prstGeom>
            <a:noFill/>
          </p:spPr>
          <p:txBody>
            <a:bodyPr wrap="square" rtlCol="0">
              <a:spAutoFit/>
            </a:bodyPr>
            <a:lstStyle/>
            <a:p>
              <a:pPr algn="ctr"/>
              <a:r>
                <a:rPr lang="en-US" sz="1600" b="1" u="sng" dirty="0">
                  <a:solidFill>
                    <a:schemeClr val="bg1"/>
                  </a:solidFill>
                  <a:latin typeface="+mj-lt"/>
                </a:rPr>
                <a:t>ZIP MAP</a:t>
              </a:r>
            </a:p>
          </p:txBody>
        </p:sp>
      </p:grpSp>
      <p:grpSp>
        <p:nvGrpSpPr>
          <p:cNvPr id="17" name="Group 16"/>
          <p:cNvGrpSpPr/>
          <p:nvPr/>
        </p:nvGrpSpPr>
        <p:grpSpPr>
          <a:xfrm>
            <a:off x="630936" y="1737360"/>
            <a:ext cx="2560320" cy="731520"/>
            <a:chOff x="3248366" y="1638171"/>
            <a:chExt cx="2560320" cy="731520"/>
          </a:xfrm>
        </p:grpSpPr>
        <p:sp>
          <p:nvSpPr>
            <p:cNvPr id="18" name="Chevron 17"/>
            <p:cNvSpPr/>
            <p:nvPr/>
          </p:nvSpPr>
          <p:spPr bwMode="auto">
            <a:xfrm>
              <a:off x="3248366" y="1638171"/>
              <a:ext cx="2560320" cy="731520"/>
            </a:xfrm>
            <a:prstGeom prst="chevron">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i="0" u="none" strike="noStrike" cap="none" normalizeH="0" baseline="0" dirty="0">
                <a:ln>
                  <a:noFill/>
                </a:ln>
                <a:solidFill>
                  <a:schemeClr val="tx1"/>
                </a:solidFill>
                <a:effectLst/>
                <a:latin typeface="+mj-lt"/>
              </a:endParaRPr>
            </a:p>
          </p:txBody>
        </p:sp>
        <p:sp>
          <p:nvSpPr>
            <p:cNvPr id="19" name="TextBox 18"/>
            <p:cNvSpPr txBox="1"/>
            <p:nvPr/>
          </p:nvSpPr>
          <p:spPr>
            <a:xfrm>
              <a:off x="3842726" y="1819414"/>
              <a:ext cx="1371600" cy="338554"/>
            </a:xfrm>
            <a:prstGeom prst="rect">
              <a:avLst/>
            </a:prstGeom>
            <a:noFill/>
          </p:spPr>
          <p:txBody>
            <a:bodyPr wrap="square" rtlCol="0">
              <a:spAutoFit/>
            </a:bodyPr>
            <a:lstStyle/>
            <a:p>
              <a:pPr algn="ctr"/>
              <a:r>
                <a:rPr lang="en-US" sz="1600" b="1" u="sng" dirty="0">
                  <a:solidFill>
                    <a:schemeClr val="bg1"/>
                  </a:solidFill>
                  <a:latin typeface="+mj-lt"/>
                </a:rPr>
                <a:t>ZIP PREP</a:t>
              </a:r>
            </a:p>
          </p:txBody>
        </p:sp>
      </p:grpSp>
    </p:spTree>
    <p:extLst>
      <p:ext uri="{BB962C8B-B14F-4D97-AF65-F5344CB8AC3E}">
        <p14:creationId xmlns:p14="http://schemas.microsoft.com/office/powerpoint/2010/main" val="2057973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160543"/>
            <a:ext cx="7891272" cy="4195808"/>
          </a:xfrm>
        </p:spPr>
        <p:txBody>
          <a:bodyPr>
            <a:noAutofit/>
          </a:bodyPr>
          <a:lstStyle/>
          <a:p>
            <a:r>
              <a:rPr lang="en-US" sz="1600" dirty="0"/>
              <a:t>Buildout Project</a:t>
            </a:r>
          </a:p>
          <a:p>
            <a:r>
              <a:rPr lang="en-US" sz="1600" dirty="0"/>
              <a:t>Open Space Mapping Maintenance</a:t>
            </a:r>
          </a:p>
          <a:p>
            <a:r>
              <a:rPr lang="en-US" sz="1600" dirty="0"/>
              <a:t>Corroboration of state-owned properties with DCAM inventory and to support the MassReal service… </a:t>
            </a:r>
          </a:p>
          <a:p>
            <a:pPr marL="0" indent="0">
              <a:buNone/>
            </a:pPr>
            <a:r>
              <a:rPr lang="en-US" sz="1600" dirty="0"/>
              <a:t>    </a:t>
            </a:r>
            <a:r>
              <a:rPr lang="en-US" sz="1600" dirty="0">
                <a:hlinkClick r:id="rId3"/>
              </a:rPr>
              <a:t>https://massreal-massgis.hub.arcgis.com/</a:t>
            </a:r>
            <a:endParaRPr lang="en-US" sz="1600" dirty="0"/>
          </a:p>
          <a:p>
            <a:r>
              <a:rPr lang="en-US" sz="1600" dirty="0"/>
              <a:t>Massachusetts Interactive Property Map…</a:t>
            </a:r>
          </a:p>
          <a:p>
            <a:r>
              <a:rPr lang="en-US" sz="1600" dirty="0"/>
              <a:t>Neighborhood Profiles of Properties In Proximity of Mass Transit</a:t>
            </a:r>
          </a:p>
          <a:p>
            <a:r>
              <a:rPr lang="en-US" sz="1600" dirty="0"/>
              <a:t>Wind Energy Siting</a:t>
            </a:r>
          </a:p>
          <a:p>
            <a:r>
              <a:rPr lang="en-US" sz="1600" dirty="0"/>
              <a:t>Crumbling Concrete Commission Mapping</a:t>
            </a:r>
          </a:p>
          <a:p>
            <a:r>
              <a:rPr lang="en-US" sz="1600" dirty="0"/>
              <a:t>Broadband Service Area Maps</a:t>
            </a:r>
          </a:p>
          <a:p>
            <a:endParaRPr lang="en-US" sz="2000" dirty="0">
              <a:hlinkClick r:id="rId4"/>
            </a:endParaRPr>
          </a:p>
          <a:p>
            <a:r>
              <a:rPr lang="en-US" sz="2000" dirty="0">
                <a:hlinkClick r:id="rId4"/>
              </a:rPr>
              <a:t>https://www.mass.gov/info-details/massgis-impacts-and-stories</a:t>
            </a:r>
            <a:endParaRPr lang="en-US" sz="2000" dirty="0"/>
          </a:p>
          <a:p>
            <a:pPr marL="0" indent="0">
              <a:buNone/>
            </a:pPr>
            <a:endParaRPr lang="en-US" sz="1800" dirty="0"/>
          </a:p>
        </p:txBody>
      </p:sp>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Supporting Policy Across the Commonwealth</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3</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095635917"/>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Miscellaneous Projects And Analyses Involving Parcels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59469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ZIP Code Processing – Stage 1</a:t>
            </a:r>
          </a:p>
        </p:txBody>
      </p:sp>
      <p:sp>
        <p:nvSpPr>
          <p:cNvPr id="6" name="Slide Number Placeholder 5"/>
          <p:cNvSpPr>
            <a:spLocks noGrp="1"/>
          </p:cNvSpPr>
          <p:nvPr>
            <p:ph type="sldNum" sz="quarter" idx="4"/>
          </p:nvPr>
        </p:nvSpPr>
        <p:spPr>
          <a:xfrm>
            <a:off x="6457950" y="6356351"/>
            <a:ext cx="2057400" cy="365125"/>
          </a:xfrm>
        </p:spPr>
        <p:txBody>
          <a:bodyPr/>
          <a:lstStyle/>
          <a:p>
            <a:r>
              <a:rPr lang="en-US" dirty="0"/>
              <a:t>EOTSS  |  </a:t>
            </a:r>
            <a:fld id="{ADB5EE19-2DDD-0949-9666-AAFFBAB67E53}" type="slidenum">
              <a:rPr lang="en-US" smtClean="0"/>
              <a:pPr/>
              <a:t>30</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765529367"/>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ZIP PREP</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Content Placeholder 2">
            <a:extLst>
              <a:ext uri="{FF2B5EF4-FFF2-40B4-BE49-F238E27FC236}">
                <a16:creationId xmlns:a16="http://schemas.microsoft.com/office/drawing/2014/main" id="{811F75BD-39FC-2F73-F8AD-A02094239022}"/>
              </a:ext>
            </a:extLst>
          </p:cNvPr>
          <p:cNvSpPr>
            <a:spLocks noGrp="1"/>
          </p:cNvSpPr>
          <p:nvPr>
            <p:ph idx="1"/>
          </p:nvPr>
        </p:nvSpPr>
        <p:spPr>
          <a:xfrm>
            <a:off x="628649" y="2148186"/>
            <a:ext cx="7891273" cy="365760"/>
          </a:xfrm>
        </p:spPr>
        <p:txBody>
          <a:bodyPr>
            <a:noAutofit/>
          </a:bodyPr>
          <a:lstStyle/>
          <a:p>
            <a:pPr marL="0" indent="0">
              <a:buNone/>
            </a:pPr>
            <a:r>
              <a:rPr lang="en-US" sz="1600" u="sng" dirty="0"/>
              <a:t>USPS ZIP+4 Attributes (subset)</a:t>
            </a:r>
          </a:p>
        </p:txBody>
      </p:sp>
      <p:sp>
        <p:nvSpPr>
          <p:cNvPr id="12" name="Content Placeholder 2">
            <a:extLst>
              <a:ext uri="{FF2B5EF4-FFF2-40B4-BE49-F238E27FC236}">
                <a16:creationId xmlns:a16="http://schemas.microsoft.com/office/drawing/2014/main" id="{71A3D072-795E-2ABB-6DED-AC64B3C37628}"/>
              </a:ext>
            </a:extLst>
          </p:cNvPr>
          <p:cNvSpPr txBox="1">
            <a:spLocks/>
          </p:cNvSpPr>
          <p:nvPr/>
        </p:nvSpPr>
        <p:spPr>
          <a:xfrm>
            <a:off x="630936" y="4363966"/>
            <a:ext cx="7891273" cy="365760"/>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u="sng" dirty="0" err="1"/>
              <a:t>MassGIS</a:t>
            </a:r>
            <a:r>
              <a:rPr lang="en-US" sz="1600" u="sng" dirty="0"/>
              <a:t> Added Attributes</a:t>
            </a:r>
          </a:p>
        </p:txBody>
      </p:sp>
      <p:pic>
        <p:nvPicPr>
          <p:cNvPr id="3" name="Picture 2">
            <a:extLst>
              <a:ext uri="{FF2B5EF4-FFF2-40B4-BE49-F238E27FC236}">
                <a16:creationId xmlns:a16="http://schemas.microsoft.com/office/drawing/2014/main" id="{0770B5D0-BC3B-3ECD-B35E-D1ECDFDC6C46}"/>
              </a:ext>
            </a:extLst>
          </p:cNvPr>
          <p:cNvPicPr>
            <a:picLocks noChangeAspect="1"/>
          </p:cNvPicPr>
          <p:nvPr/>
        </p:nvPicPr>
        <p:blipFill>
          <a:blip r:embed="rId3"/>
          <a:stretch>
            <a:fillRect/>
          </a:stretch>
        </p:blipFill>
        <p:spPr>
          <a:xfrm>
            <a:off x="98856" y="2464277"/>
            <a:ext cx="8946292" cy="1815189"/>
          </a:xfrm>
          <a:prstGeom prst="rect">
            <a:avLst/>
          </a:prstGeom>
          <a:ln>
            <a:solidFill>
              <a:schemeClr val="dk1"/>
            </a:solidFill>
          </a:ln>
        </p:spPr>
      </p:pic>
      <p:pic>
        <p:nvPicPr>
          <p:cNvPr id="10" name="Picture 9">
            <a:extLst>
              <a:ext uri="{FF2B5EF4-FFF2-40B4-BE49-F238E27FC236}">
                <a16:creationId xmlns:a16="http://schemas.microsoft.com/office/drawing/2014/main" id="{D488E66C-C94B-C64E-489E-4C917C8B9DC1}"/>
              </a:ext>
            </a:extLst>
          </p:cNvPr>
          <p:cNvPicPr>
            <a:picLocks noChangeAspect="1"/>
          </p:cNvPicPr>
          <p:nvPr/>
        </p:nvPicPr>
        <p:blipFill>
          <a:blip r:embed="rId4"/>
          <a:stretch>
            <a:fillRect/>
          </a:stretch>
        </p:blipFill>
        <p:spPr>
          <a:xfrm>
            <a:off x="98860" y="4667816"/>
            <a:ext cx="8946292" cy="1760957"/>
          </a:xfrm>
          <a:prstGeom prst="rect">
            <a:avLst/>
          </a:prstGeom>
          <a:ln>
            <a:solidFill>
              <a:schemeClr val="dk1"/>
            </a:solidFill>
          </a:ln>
        </p:spPr>
      </p:pic>
    </p:spTree>
    <p:extLst>
      <p:ext uri="{BB962C8B-B14F-4D97-AF65-F5344CB8AC3E}">
        <p14:creationId xmlns:p14="http://schemas.microsoft.com/office/powerpoint/2010/main" val="2841364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ZIP Code Processing – Stage 1</a:t>
            </a:r>
          </a:p>
        </p:txBody>
      </p:sp>
      <p:sp>
        <p:nvSpPr>
          <p:cNvPr id="6" name="Slide Number Placeholder 5"/>
          <p:cNvSpPr>
            <a:spLocks noGrp="1"/>
          </p:cNvSpPr>
          <p:nvPr>
            <p:ph type="sldNum" sz="quarter" idx="4"/>
          </p:nvPr>
        </p:nvSpPr>
        <p:spPr>
          <a:xfrm>
            <a:off x="6457950" y="6356351"/>
            <a:ext cx="2057400" cy="365125"/>
          </a:xfrm>
        </p:spPr>
        <p:txBody>
          <a:bodyPr/>
          <a:lstStyle/>
          <a:p>
            <a:r>
              <a:rPr lang="en-US" dirty="0"/>
              <a:t>EOTSS  |  </a:t>
            </a:r>
            <a:fld id="{ADB5EE19-2DDD-0949-9666-AAFFBAB67E53}" type="slidenum">
              <a:rPr lang="en-US" smtClean="0"/>
              <a:pPr/>
              <a:t>31</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294716733"/>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ZIP PREP – Alternate Community Name</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Content Placeholder 2">
            <a:extLst>
              <a:ext uri="{FF2B5EF4-FFF2-40B4-BE49-F238E27FC236}">
                <a16:creationId xmlns:a16="http://schemas.microsoft.com/office/drawing/2014/main" id="{811F75BD-39FC-2F73-F8AD-A02094239022}"/>
              </a:ext>
            </a:extLst>
          </p:cNvPr>
          <p:cNvSpPr>
            <a:spLocks noGrp="1"/>
          </p:cNvSpPr>
          <p:nvPr>
            <p:ph idx="1"/>
          </p:nvPr>
        </p:nvSpPr>
        <p:spPr>
          <a:xfrm>
            <a:off x="6018467" y="2833744"/>
            <a:ext cx="2853674" cy="3480598"/>
          </a:xfrm>
        </p:spPr>
        <p:txBody>
          <a:bodyPr>
            <a:noAutofit/>
          </a:bodyPr>
          <a:lstStyle/>
          <a:p>
            <a:pPr marL="0" indent="0" algn="ctr">
              <a:buNone/>
            </a:pPr>
            <a:r>
              <a:rPr lang="en-US" sz="1600" u="sng" dirty="0"/>
              <a:t>Alt Community Match</a:t>
            </a:r>
          </a:p>
          <a:p>
            <a:pPr marL="0" indent="0">
              <a:buNone/>
            </a:pPr>
            <a:r>
              <a:rPr lang="en-US" sz="1500" dirty="0"/>
              <a:t>SPRING HILL ROAD is associated with the USPS community of CONCORD.</a:t>
            </a:r>
          </a:p>
          <a:p>
            <a:pPr marL="0" indent="0">
              <a:buNone/>
            </a:pPr>
            <a:r>
              <a:rPr lang="en-US" sz="1500" dirty="0"/>
              <a:t>But SPRING HILL ROAD does not geographically exist within CONCORD.  Of Concord’s neighboring towns, it only exists in ACTON.</a:t>
            </a:r>
          </a:p>
          <a:p>
            <a:pPr marL="0" indent="0">
              <a:buNone/>
            </a:pPr>
            <a:r>
              <a:rPr lang="en-US" sz="1500" dirty="0"/>
              <a:t>Acton parcels corroborate the ZIP Code is correct.</a:t>
            </a:r>
          </a:p>
        </p:txBody>
      </p:sp>
      <p:pic>
        <p:nvPicPr>
          <p:cNvPr id="7" name="Picture 6" descr="A map of a neighborhood&#10;&#10;Description automatically generated">
            <a:extLst>
              <a:ext uri="{FF2B5EF4-FFF2-40B4-BE49-F238E27FC236}">
                <a16:creationId xmlns:a16="http://schemas.microsoft.com/office/drawing/2014/main" id="{62F274B4-EE14-41FD-9453-947399BA7601}"/>
              </a:ext>
            </a:extLst>
          </p:cNvPr>
          <p:cNvPicPr>
            <a:picLocks noChangeAspect="1"/>
          </p:cNvPicPr>
          <p:nvPr/>
        </p:nvPicPr>
        <p:blipFill>
          <a:blip r:embed="rId3"/>
          <a:stretch>
            <a:fillRect/>
          </a:stretch>
        </p:blipFill>
        <p:spPr>
          <a:xfrm>
            <a:off x="1364416" y="2828137"/>
            <a:ext cx="4487499" cy="3589999"/>
          </a:xfrm>
          <a:prstGeom prst="rect">
            <a:avLst/>
          </a:prstGeom>
          <a:ln>
            <a:solidFill>
              <a:schemeClr val="dk1"/>
            </a:solidFill>
          </a:ln>
        </p:spPr>
      </p:pic>
      <p:pic>
        <p:nvPicPr>
          <p:cNvPr id="15" name="Picture 14">
            <a:extLst>
              <a:ext uri="{FF2B5EF4-FFF2-40B4-BE49-F238E27FC236}">
                <a16:creationId xmlns:a16="http://schemas.microsoft.com/office/drawing/2014/main" id="{22F0223E-851E-CEC1-D2F7-226D612DC679}"/>
              </a:ext>
            </a:extLst>
          </p:cNvPr>
          <p:cNvPicPr>
            <a:picLocks noChangeAspect="1"/>
          </p:cNvPicPr>
          <p:nvPr/>
        </p:nvPicPr>
        <p:blipFill>
          <a:blip r:embed="rId4"/>
          <a:stretch>
            <a:fillRect/>
          </a:stretch>
        </p:blipFill>
        <p:spPr>
          <a:xfrm>
            <a:off x="135921" y="2185833"/>
            <a:ext cx="8847438" cy="535460"/>
          </a:xfrm>
          <a:prstGeom prst="rect">
            <a:avLst/>
          </a:prstGeom>
          <a:ln>
            <a:solidFill>
              <a:schemeClr val="dk1"/>
            </a:solidFill>
          </a:ln>
        </p:spPr>
      </p:pic>
      <p:pic>
        <p:nvPicPr>
          <p:cNvPr id="17" name="Picture 16">
            <a:extLst>
              <a:ext uri="{FF2B5EF4-FFF2-40B4-BE49-F238E27FC236}">
                <a16:creationId xmlns:a16="http://schemas.microsoft.com/office/drawing/2014/main" id="{044D7996-09A0-D06D-2DA5-F46501C972E5}"/>
              </a:ext>
            </a:extLst>
          </p:cNvPr>
          <p:cNvPicPr>
            <a:picLocks noChangeAspect="1"/>
          </p:cNvPicPr>
          <p:nvPr/>
        </p:nvPicPr>
        <p:blipFill>
          <a:blip r:embed="rId5"/>
          <a:stretch>
            <a:fillRect/>
          </a:stretch>
        </p:blipFill>
        <p:spPr>
          <a:xfrm>
            <a:off x="160635" y="3649629"/>
            <a:ext cx="1661932" cy="2625371"/>
          </a:xfrm>
          <a:prstGeom prst="rect">
            <a:avLst/>
          </a:prstGeom>
          <a:ln>
            <a:solidFill>
              <a:schemeClr val="dk1"/>
            </a:solidFill>
          </a:ln>
        </p:spPr>
      </p:pic>
      <p:sp>
        <p:nvSpPr>
          <p:cNvPr id="18" name="Rectangle 17">
            <a:extLst>
              <a:ext uri="{FF2B5EF4-FFF2-40B4-BE49-F238E27FC236}">
                <a16:creationId xmlns:a16="http://schemas.microsoft.com/office/drawing/2014/main" id="{C0103A86-06CE-6BA9-DE53-7084BEB7962F}"/>
              </a:ext>
            </a:extLst>
          </p:cNvPr>
          <p:cNvSpPr/>
          <p:nvPr/>
        </p:nvSpPr>
        <p:spPr>
          <a:xfrm>
            <a:off x="5901343" y="2185833"/>
            <a:ext cx="3106736" cy="53546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C7BA2C7-6DF4-68BD-C7DE-2F206D2250B2}"/>
              </a:ext>
            </a:extLst>
          </p:cNvPr>
          <p:cNvSpPr/>
          <p:nvPr/>
        </p:nvSpPr>
        <p:spPr>
          <a:xfrm>
            <a:off x="160635" y="5702468"/>
            <a:ext cx="1661932" cy="587159"/>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23D16E8-C152-0E8C-56FE-9220EEE3767C}"/>
              </a:ext>
            </a:extLst>
          </p:cNvPr>
          <p:cNvSpPr/>
          <p:nvPr/>
        </p:nvSpPr>
        <p:spPr>
          <a:xfrm>
            <a:off x="840259" y="5548184"/>
            <a:ext cx="833141" cy="154284"/>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3564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ZIP Code Processing – Stage 2</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32</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sp>
        <p:nvSpPr>
          <p:cNvPr id="8" name="Freeform 7"/>
          <p:cNvSpPr/>
          <p:nvPr/>
        </p:nvSpPr>
        <p:spPr>
          <a:xfrm>
            <a:off x="3633851" y="4270704"/>
            <a:ext cx="1876296" cy="1529557"/>
          </a:xfrm>
          <a:custGeom>
            <a:avLst/>
            <a:gdLst>
              <a:gd name="connsiteX0" fmla="*/ 0 w 1876296"/>
              <a:gd name="connsiteY0" fmla="*/ 0 h 1529557"/>
              <a:gd name="connsiteX1" fmla="*/ 1876296 w 1876296"/>
              <a:gd name="connsiteY1" fmla="*/ 0 h 1529557"/>
              <a:gd name="connsiteX2" fmla="*/ 1876296 w 1876296"/>
              <a:gd name="connsiteY2" fmla="*/ 1529557 h 1529557"/>
              <a:gd name="connsiteX3" fmla="*/ 0 w 1876296"/>
              <a:gd name="connsiteY3" fmla="*/ 1529557 h 1529557"/>
              <a:gd name="connsiteX4" fmla="*/ 0 w 1876296"/>
              <a:gd name="connsiteY4" fmla="*/ 0 h 152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296" h="1529557">
                <a:moveTo>
                  <a:pt x="0" y="0"/>
                </a:moveTo>
                <a:lnTo>
                  <a:pt x="1876296" y="0"/>
                </a:lnTo>
                <a:lnTo>
                  <a:pt x="1876296" y="1529557"/>
                </a:lnTo>
                <a:lnTo>
                  <a:pt x="0" y="1529557"/>
                </a:lnTo>
                <a:lnTo>
                  <a:pt x="0" y="0"/>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dirty="0">
                <a:latin typeface="Avenir Next Demi Bold" charset="0"/>
                <a:ea typeface="Avenir Next Demi Bold" charset="0"/>
                <a:cs typeface="Avenir Next Demi Bold" charset="0"/>
              </a:rPr>
              <a:t> </a:t>
            </a:r>
            <a:r>
              <a:rPr lang="en-US" b="1" dirty="0">
                <a:latin typeface="Avenir Next Demi Bold" charset="0"/>
                <a:ea typeface="Avenir Next Demi Bold" charset="0"/>
                <a:cs typeface="Avenir Next Demi Bold" charset="0"/>
              </a:rPr>
              <a:t>Master </a:t>
            </a:r>
          </a:p>
          <a:p>
            <a:pPr lvl="0" algn="ctr" defTabSz="711200">
              <a:lnSpc>
                <a:spcPct val="90000"/>
              </a:lnSpc>
              <a:spcBef>
                <a:spcPct val="0"/>
              </a:spcBef>
              <a:spcAft>
                <a:spcPct val="35000"/>
              </a:spcAft>
            </a:pPr>
            <a:r>
              <a:rPr lang="en-US" b="1" dirty="0">
                <a:latin typeface="Avenir Next Demi Bold" charset="0"/>
                <a:ea typeface="Avenir Next Demi Bold" charset="0"/>
                <a:cs typeface="Avenir Next Demi Bold" charset="0"/>
              </a:rPr>
              <a:t>Address </a:t>
            </a:r>
          </a:p>
          <a:p>
            <a:pPr lvl="0" algn="ctr" defTabSz="711200">
              <a:lnSpc>
                <a:spcPct val="90000"/>
              </a:lnSpc>
              <a:spcBef>
                <a:spcPct val="0"/>
              </a:spcBef>
              <a:spcAft>
                <a:spcPct val="35000"/>
              </a:spcAft>
            </a:pPr>
            <a:r>
              <a:rPr lang="en-US" b="1" dirty="0">
                <a:latin typeface="Avenir Next Demi Bold" charset="0"/>
                <a:ea typeface="Avenir Next Demi Bold" charset="0"/>
                <a:cs typeface="Avenir Next Demi Bold" charset="0"/>
              </a:rPr>
              <a:t>Table</a:t>
            </a:r>
            <a:endParaRPr lang="en-US" b="1" i="0" kern="1200" dirty="0">
              <a:latin typeface="Avenir Next Demi Bold" charset="0"/>
              <a:ea typeface="Avenir Next Demi Bold" charset="0"/>
              <a:cs typeface="Avenir Next Demi Bold" charset="0"/>
            </a:endParaRPr>
          </a:p>
        </p:txBody>
      </p:sp>
      <p:sp>
        <p:nvSpPr>
          <p:cNvPr id="9" name="Left Arrow 8"/>
          <p:cNvSpPr/>
          <p:nvPr/>
        </p:nvSpPr>
        <p:spPr>
          <a:xfrm rot="10800000">
            <a:off x="1850934" y="4771750"/>
            <a:ext cx="1684856" cy="52746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10" name="Freeform 9"/>
          <p:cNvSpPr/>
          <p:nvPr/>
        </p:nvSpPr>
        <p:spPr>
          <a:xfrm>
            <a:off x="1124395" y="4454251"/>
            <a:ext cx="1453079" cy="1162463"/>
          </a:xfrm>
          <a:custGeom>
            <a:avLst/>
            <a:gdLst>
              <a:gd name="connsiteX0" fmla="*/ 0 w 1453079"/>
              <a:gd name="connsiteY0" fmla="*/ 0 h 1162463"/>
              <a:gd name="connsiteX1" fmla="*/ 1453079 w 1453079"/>
              <a:gd name="connsiteY1" fmla="*/ 0 h 1162463"/>
              <a:gd name="connsiteX2" fmla="*/ 1453079 w 1453079"/>
              <a:gd name="connsiteY2" fmla="*/ 1162463 h 1162463"/>
              <a:gd name="connsiteX3" fmla="*/ 0 w 1453079"/>
              <a:gd name="connsiteY3" fmla="*/ 1162463 h 1162463"/>
              <a:gd name="connsiteX4" fmla="*/ 0 w 1453079"/>
              <a:gd name="connsiteY4" fmla="*/ 0 h 1162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079" h="1162463">
                <a:moveTo>
                  <a:pt x="0" y="0"/>
                </a:moveTo>
                <a:lnTo>
                  <a:pt x="1453079" y="0"/>
                </a:lnTo>
                <a:lnTo>
                  <a:pt x="1453079" y="1162463"/>
                </a:lnTo>
                <a:lnTo>
                  <a:pt x="0" y="1162463"/>
                </a:lnTo>
                <a:lnTo>
                  <a:pt x="0" y="0"/>
                </a:lnTo>
                <a:close/>
              </a:path>
            </a:pathLst>
          </a:custGeom>
          <a:solidFill>
            <a:srgbClr val="92D050"/>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dirty="0">
                <a:solidFill>
                  <a:schemeClr val="tx1"/>
                </a:solidFill>
              </a:rPr>
              <a:t>USPS ZIP+4 (processed)</a:t>
            </a:r>
            <a:endParaRPr lang="en-US" sz="1400" b="1" kern="1200" dirty="0">
              <a:solidFill>
                <a:schemeClr val="tx1"/>
              </a:solidFill>
            </a:endParaRPr>
          </a:p>
        </p:txBody>
      </p:sp>
      <p:sp>
        <p:nvSpPr>
          <p:cNvPr id="13" name="Left Arrow 12"/>
          <p:cNvSpPr/>
          <p:nvPr/>
        </p:nvSpPr>
        <p:spPr>
          <a:xfrm rot="16200000">
            <a:off x="3647654" y="2975031"/>
            <a:ext cx="1848690" cy="52746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14" name="Freeform 13"/>
          <p:cNvSpPr/>
          <p:nvPr/>
        </p:nvSpPr>
        <p:spPr>
          <a:xfrm>
            <a:off x="3845460" y="1733186"/>
            <a:ext cx="1453079" cy="1162463"/>
          </a:xfrm>
          <a:custGeom>
            <a:avLst/>
            <a:gdLst>
              <a:gd name="connsiteX0" fmla="*/ 0 w 1453079"/>
              <a:gd name="connsiteY0" fmla="*/ 0 h 1162463"/>
              <a:gd name="connsiteX1" fmla="*/ 1453079 w 1453079"/>
              <a:gd name="connsiteY1" fmla="*/ 0 h 1162463"/>
              <a:gd name="connsiteX2" fmla="*/ 1453079 w 1453079"/>
              <a:gd name="connsiteY2" fmla="*/ 1162463 h 1162463"/>
              <a:gd name="connsiteX3" fmla="*/ 0 w 1453079"/>
              <a:gd name="connsiteY3" fmla="*/ 1162463 h 1162463"/>
              <a:gd name="connsiteX4" fmla="*/ 0 w 1453079"/>
              <a:gd name="connsiteY4" fmla="*/ 0 h 1162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079" h="1162463">
                <a:moveTo>
                  <a:pt x="0" y="0"/>
                </a:moveTo>
                <a:lnTo>
                  <a:pt x="1453079" y="0"/>
                </a:lnTo>
                <a:lnTo>
                  <a:pt x="1453079" y="1162463"/>
                </a:lnTo>
                <a:lnTo>
                  <a:pt x="0" y="1162463"/>
                </a:lnTo>
                <a:lnTo>
                  <a:pt x="0" y="0"/>
                </a:lnTo>
                <a:close/>
              </a:path>
            </a:pathLst>
          </a:custGeom>
          <a:solidFill>
            <a:schemeClr val="accent6">
              <a:lumMod val="40000"/>
              <a:lumOff val="60000"/>
            </a:schemeClr>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dirty="0">
                <a:solidFill>
                  <a:schemeClr val="tx1"/>
                </a:solidFill>
              </a:rPr>
              <a:t>Parcel/Assessor Site ZIP Code</a:t>
            </a:r>
          </a:p>
        </p:txBody>
      </p:sp>
      <p:sp>
        <p:nvSpPr>
          <p:cNvPr id="17" name="Left Arrow 16"/>
          <p:cNvSpPr/>
          <p:nvPr/>
        </p:nvSpPr>
        <p:spPr>
          <a:xfrm>
            <a:off x="5608208" y="4771750"/>
            <a:ext cx="1684856" cy="52746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18" name="Freeform 17"/>
          <p:cNvSpPr/>
          <p:nvPr/>
        </p:nvSpPr>
        <p:spPr>
          <a:xfrm>
            <a:off x="6566524" y="4454251"/>
            <a:ext cx="1453079" cy="1162463"/>
          </a:xfrm>
          <a:custGeom>
            <a:avLst/>
            <a:gdLst>
              <a:gd name="connsiteX0" fmla="*/ 0 w 1453079"/>
              <a:gd name="connsiteY0" fmla="*/ 0 h 1162463"/>
              <a:gd name="connsiteX1" fmla="*/ 1453079 w 1453079"/>
              <a:gd name="connsiteY1" fmla="*/ 0 h 1162463"/>
              <a:gd name="connsiteX2" fmla="*/ 1453079 w 1453079"/>
              <a:gd name="connsiteY2" fmla="*/ 1162463 h 1162463"/>
              <a:gd name="connsiteX3" fmla="*/ 0 w 1453079"/>
              <a:gd name="connsiteY3" fmla="*/ 1162463 h 1162463"/>
              <a:gd name="connsiteX4" fmla="*/ 0 w 1453079"/>
              <a:gd name="connsiteY4" fmla="*/ 0 h 1162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3079" h="1162463">
                <a:moveTo>
                  <a:pt x="0" y="0"/>
                </a:moveTo>
                <a:lnTo>
                  <a:pt x="1453079" y="0"/>
                </a:lnTo>
                <a:lnTo>
                  <a:pt x="1453079" y="1162463"/>
                </a:lnTo>
                <a:lnTo>
                  <a:pt x="0" y="1162463"/>
                </a:lnTo>
                <a:lnTo>
                  <a:pt x="0" y="0"/>
                </a:lnTo>
                <a:close/>
              </a:path>
            </a:pathLst>
          </a:custGeom>
          <a:solidFill>
            <a:schemeClr val="accent6">
              <a:lumMod val="40000"/>
              <a:lumOff val="60000"/>
            </a:schemeClr>
          </a:solidFill>
          <a:ln w="190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en-US" sz="1400" b="1" dirty="0">
                <a:solidFill>
                  <a:schemeClr val="tx1"/>
                </a:solidFill>
              </a:rPr>
              <a:t>Parcel/Assessor Owner ZIP Code</a:t>
            </a:r>
          </a:p>
        </p:txBody>
      </p:sp>
      <p:graphicFrame>
        <p:nvGraphicFramePr>
          <p:cNvPr id="6" name="Table 5">
            <a:extLst>
              <a:ext uri="{FF2B5EF4-FFF2-40B4-BE49-F238E27FC236}">
                <a16:creationId xmlns:a16="http://schemas.microsoft.com/office/drawing/2014/main" id="{39150772-2005-F6B4-E8C1-8D846B38FDC3}"/>
              </a:ext>
            </a:extLst>
          </p:cNvPr>
          <p:cNvGraphicFramePr>
            <a:graphicFrameLocks noGrp="1"/>
          </p:cNvGraphicFramePr>
          <p:nvPr>
            <p:extLst>
              <p:ext uri="{D42A27DB-BD31-4B8C-83A1-F6EECF244321}">
                <p14:modId xmlns:p14="http://schemas.microsoft.com/office/powerpoint/2010/main" val="3407808069"/>
              </p:ext>
            </p:extLst>
          </p:nvPr>
        </p:nvGraphicFramePr>
        <p:xfrm>
          <a:off x="630936" y="1737360"/>
          <a:ext cx="2751717" cy="365760"/>
        </p:xfrm>
        <a:graphic>
          <a:graphicData uri="http://schemas.openxmlformats.org/drawingml/2006/table">
            <a:tbl>
              <a:tblPr firstRow="1" bandRow="1">
                <a:tableStyleId>{2D5ABB26-0587-4C30-8999-92F81FD0307C}</a:tableStyleId>
              </a:tblPr>
              <a:tblGrid>
                <a:gridCol w="2751717">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ZIP MATCH - Methodology</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450601" y="2592036"/>
            <a:ext cx="2326565" cy="1653953"/>
          </a:xfrm>
          <a:prstGeom prst="rect">
            <a:avLst/>
          </a:prstGeom>
          <a:solidFill>
            <a:schemeClr val="bg1"/>
          </a:solidFill>
          <a:ln w="19050">
            <a:solidFill>
              <a:srgbClr val="92D050"/>
            </a:solid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a:t>Match each master address record to the ZIP+4 using STREET_NAME_ID, TOWN_ID, and an address number within the USPS range</a:t>
            </a:r>
            <a:endParaRPr lang="en-US" sz="1500" dirty="0"/>
          </a:p>
        </p:txBody>
      </p:sp>
      <p:sp>
        <p:nvSpPr>
          <p:cNvPr id="21" name="Content Placeholder 2">
            <a:extLst>
              <a:ext uri="{FF2B5EF4-FFF2-40B4-BE49-F238E27FC236}">
                <a16:creationId xmlns:a16="http://schemas.microsoft.com/office/drawing/2014/main" id="{B3C7C635-26AC-3D92-86AE-A56E22BDAE05}"/>
              </a:ext>
            </a:extLst>
          </p:cNvPr>
          <p:cNvSpPr txBox="1">
            <a:spLocks/>
          </p:cNvSpPr>
          <p:nvPr/>
        </p:nvSpPr>
        <p:spPr>
          <a:xfrm>
            <a:off x="5958000" y="2319020"/>
            <a:ext cx="2774718" cy="1653953"/>
          </a:xfrm>
          <a:prstGeom prst="rect">
            <a:avLst/>
          </a:prstGeom>
          <a:ln w="19050">
            <a:solidFill>
              <a:schemeClr val="accent6">
                <a:lumMod val="40000"/>
                <a:lumOff val="60000"/>
              </a:schemeClr>
            </a:solid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a:t>Match each master address record to the parcels using either PROP_ID from address variant sources, or various address value matching techniques (both exact and approximate)</a:t>
            </a:r>
            <a:endParaRPr lang="en-US" sz="1500" dirty="0"/>
          </a:p>
        </p:txBody>
      </p:sp>
    </p:spTree>
    <p:extLst>
      <p:ext uri="{BB962C8B-B14F-4D97-AF65-F5344CB8AC3E}">
        <p14:creationId xmlns:p14="http://schemas.microsoft.com/office/powerpoint/2010/main" val="1074676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ZIP Code Processing – Stage 2</a:t>
            </a:r>
          </a:p>
        </p:txBody>
      </p:sp>
      <p:sp>
        <p:nvSpPr>
          <p:cNvPr id="6" name="Slide Number Placeholder 5"/>
          <p:cNvSpPr>
            <a:spLocks noGrp="1"/>
          </p:cNvSpPr>
          <p:nvPr>
            <p:ph type="sldNum" sz="quarter" idx="4"/>
          </p:nvPr>
        </p:nvSpPr>
        <p:spPr>
          <a:xfrm>
            <a:off x="6457950" y="6356351"/>
            <a:ext cx="2057400" cy="365125"/>
          </a:xfrm>
        </p:spPr>
        <p:txBody>
          <a:bodyPr/>
          <a:lstStyle/>
          <a:p>
            <a:r>
              <a:rPr lang="en-US" dirty="0"/>
              <a:t>EOTSS  |  </a:t>
            </a:r>
            <a:fld id="{ADB5EE19-2DDD-0949-9666-AAFFBAB67E53}" type="slidenum">
              <a:rPr lang="en-US" smtClean="0"/>
              <a:pPr/>
              <a:t>33</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284735519"/>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ZIP MATCH – Final ZIP Assignment</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1" name="Content Placeholder 2">
            <a:extLst>
              <a:ext uri="{FF2B5EF4-FFF2-40B4-BE49-F238E27FC236}">
                <a16:creationId xmlns:a16="http://schemas.microsoft.com/office/drawing/2014/main" id="{811F75BD-39FC-2F73-F8AD-A02094239022}"/>
              </a:ext>
            </a:extLst>
          </p:cNvPr>
          <p:cNvSpPr>
            <a:spLocks noGrp="1"/>
          </p:cNvSpPr>
          <p:nvPr>
            <p:ph idx="1"/>
          </p:nvPr>
        </p:nvSpPr>
        <p:spPr>
          <a:xfrm>
            <a:off x="628649" y="2123472"/>
            <a:ext cx="7891273" cy="365760"/>
          </a:xfrm>
        </p:spPr>
        <p:txBody>
          <a:bodyPr>
            <a:noAutofit/>
          </a:bodyPr>
          <a:lstStyle/>
          <a:p>
            <a:pPr marL="0" indent="0">
              <a:buNone/>
            </a:pPr>
            <a:r>
              <a:rPr lang="en-US" sz="1600" u="sng" dirty="0"/>
              <a:t>Master Address Match Records</a:t>
            </a:r>
          </a:p>
        </p:txBody>
      </p:sp>
      <p:pic>
        <p:nvPicPr>
          <p:cNvPr id="7" name="Picture 6">
            <a:extLst>
              <a:ext uri="{FF2B5EF4-FFF2-40B4-BE49-F238E27FC236}">
                <a16:creationId xmlns:a16="http://schemas.microsoft.com/office/drawing/2014/main" id="{4BE8BED2-0CA6-E29F-7BC2-98CC962ADA27}"/>
              </a:ext>
            </a:extLst>
          </p:cNvPr>
          <p:cNvPicPr>
            <a:picLocks noChangeAspect="1"/>
          </p:cNvPicPr>
          <p:nvPr/>
        </p:nvPicPr>
        <p:blipFill>
          <a:blip r:embed="rId3"/>
          <a:stretch>
            <a:fillRect/>
          </a:stretch>
        </p:blipFill>
        <p:spPr>
          <a:xfrm>
            <a:off x="488098" y="2452161"/>
            <a:ext cx="8198708" cy="2572282"/>
          </a:xfrm>
          <a:prstGeom prst="rect">
            <a:avLst/>
          </a:prstGeom>
          <a:ln>
            <a:solidFill>
              <a:schemeClr val="accent1"/>
            </a:solidFill>
          </a:ln>
        </p:spPr>
      </p:pic>
      <p:sp>
        <p:nvSpPr>
          <p:cNvPr id="22" name="Content Placeholder 2">
            <a:extLst>
              <a:ext uri="{FF2B5EF4-FFF2-40B4-BE49-F238E27FC236}">
                <a16:creationId xmlns:a16="http://schemas.microsoft.com/office/drawing/2014/main" id="{85B29102-8264-E1F5-B93D-476819797462}"/>
              </a:ext>
            </a:extLst>
          </p:cNvPr>
          <p:cNvSpPr txBox="1">
            <a:spLocks/>
          </p:cNvSpPr>
          <p:nvPr/>
        </p:nvSpPr>
        <p:spPr>
          <a:xfrm>
            <a:off x="5656043" y="5113623"/>
            <a:ext cx="3125500" cy="365125"/>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u="sng" dirty="0"/>
              <a:t>Variety Of Match Types</a:t>
            </a:r>
          </a:p>
        </p:txBody>
      </p:sp>
      <p:grpSp>
        <p:nvGrpSpPr>
          <p:cNvPr id="16" name="Group 15">
            <a:extLst>
              <a:ext uri="{FF2B5EF4-FFF2-40B4-BE49-F238E27FC236}">
                <a16:creationId xmlns:a16="http://schemas.microsoft.com/office/drawing/2014/main" id="{362B5FF0-67ED-E00D-A846-9211FE168C91}"/>
              </a:ext>
            </a:extLst>
          </p:cNvPr>
          <p:cNvGrpSpPr/>
          <p:nvPr/>
        </p:nvGrpSpPr>
        <p:grpSpPr>
          <a:xfrm>
            <a:off x="418580" y="5477666"/>
            <a:ext cx="5297575" cy="880485"/>
            <a:chOff x="418580" y="5539451"/>
            <a:chExt cx="5297575" cy="880485"/>
          </a:xfrm>
        </p:grpSpPr>
        <p:sp>
          <p:nvSpPr>
            <p:cNvPr id="9" name="Content Placeholder 2">
              <a:extLst>
                <a:ext uri="{FF2B5EF4-FFF2-40B4-BE49-F238E27FC236}">
                  <a16:creationId xmlns:a16="http://schemas.microsoft.com/office/drawing/2014/main" id="{D20753BB-99EC-BECD-AE52-E50A771AA13C}"/>
                </a:ext>
              </a:extLst>
            </p:cNvPr>
            <p:cNvSpPr txBox="1">
              <a:spLocks/>
            </p:cNvSpPr>
            <p:nvPr/>
          </p:nvSpPr>
          <p:spPr>
            <a:xfrm>
              <a:off x="418580" y="5539451"/>
              <a:ext cx="2707675" cy="880485"/>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“OWN_RES” – owner is a resident or receives mail at the property</a:t>
              </a:r>
            </a:p>
            <a:p>
              <a:pPr marL="0" indent="0">
                <a:buNone/>
              </a:pPr>
              <a:r>
                <a:rPr lang="en-US" sz="1200" dirty="0"/>
                <a:t>“OWN_NOT_RES” – owner receives mail at a different property in MA</a:t>
              </a:r>
            </a:p>
          </p:txBody>
        </p:sp>
        <p:sp>
          <p:nvSpPr>
            <p:cNvPr id="13" name="Content Placeholder 2">
              <a:extLst>
                <a:ext uri="{FF2B5EF4-FFF2-40B4-BE49-F238E27FC236}">
                  <a16:creationId xmlns:a16="http://schemas.microsoft.com/office/drawing/2014/main" id="{F9264B66-5968-FC00-79FE-EFC9529A9D09}"/>
                </a:ext>
              </a:extLst>
            </p:cNvPr>
            <p:cNvSpPr txBox="1">
              <a:spLocks/>
            </p:cNvSpPr>
            <p:nvPr/>
          </p:nvSpPr>
          <p:spPr>
            <a:xfrm>
              <a:off x="3008480" y="5539451"/>
              <a:ext cx="2707675" cy="880485"/>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“OWN_PO_BOX” –owner receives mail at a P.O. Box</a:t>
              </a:r>
            </a:p>
            <a:p>
              <a:pPr marL="0" indent="0">
                <a:buNone/>
              </a:pPr>
              <a:r>
                <a:rPr lang="en-US" sz="1200" dirty="0"/>
                <a:t>“OWN_NOT_MA” – owner does not receive mail at an address in MA</a:t>
              </a:r>
            </a:p>
          </p:txBody>
        </p:sp>
      </p:grpSp>
      <p:sp>
        <p:nvSpPr>
          <p:cNvPr id="14" name="Content Placeholder 2">
            <a:extLst>
              <a:ext uri="{FF2B5EF4-FFF2-40B4-BE49-F238E27FC236}">
                <a16:creationId xmlns:a16="http://schemas.microsoft.com/office/drawing/2014/main" id="{B74ED45F-88A8-3C06-F3E5-6CF518E025A1}"/>
              </a:ext>
            </a:extLst>
          </p:cNvPr>
          <p:cNvSpPr txBox="1">
            <a:spLocks/>
          </p:cNvSpPr>
          <p:nvPr/>
        </p:nvSpPr>
        <p:spPr>
          <a:xfrm>
            <a:off x="1713530" y="5112988"/>
            <a:ext cx="2707675" cy="365760"/>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500" u="sng" dirty="0"/>
              <a:t>Parcel Ownership Categories</a:t>
            </a:r>
          </a:p>
        </p:txBody>
      </p:sp>
      <p:sp>
        <p:nvSpPr>
          <p:cNvPr id="15" name="Content Placeholder 2">
            <a:extLst>
              <a:ext uri="{FF2B5EF4-FFF2-40B4-BE49-F238E27FC236}">
                <a16:creationId xmlns:a16="http://schemas.microsoft.com/office/drawing/2014/main" id="{81DA465D-72B3-76B9-4A47-78ED85A05E54}"/>
              </a:ext>
            </a:extLst>
          </p:cNvPr>
          <p:cNvSpPr txBox="1">
            <a:spLocks/>
          </p:cNvSpPr>
          <p:nvPr/>
        </p:nvSpPr>
        <p:spPr>
          <a:xfrm>
            <a:off x="5656043" y="5477666"/>
            <a:ext cx="3125500" cy="840631"/>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 of unique USPS_ZIP_MATCH types: 11</a:t>
            </a:r>
          </a:p>
          <a:p>
            <a:pPr marL="0" indent="0">
              <a:buNone/>
            </a:pPr>
            <a:r>
              <a:rPr lang="en-US" sz="1200" dirty="0"/>
              <a:t># of unique PAR_ZIP_MATCH types: 32</a:t>
            </a:r>
          </a:p>
          <a:p>
            <a:pPr marL="0" indent="0">
              <a:buNone/>
            </a:pPr>
            <a:r>
              <a:rPr lang="en-US" sz="1200" dirty="0"/>
              <a:t># of unique FINAL_ZIP_MATCH types: 40</a:t>
            </a:r>
          </a:p>
        </p:txBody>
      </p:sp>
      <p:cxnSp>
        <p:nvCxnSpPr>
          <p:cNvPr id="18" name="Straight Connector 17">
            <a:extLst>
              <a:ext uri="{FF2B5EF4-FFF2-40B4-BE49-F238E27FC236}">
                <a16:creationId xmlns:a16="http://schemas.microsoft.com/office/drawing/2014/main" id="{1F1CED27-6544-6AAA-03DB-BA9D9D2E49CE}"/>
              </a:ext>
            </a:extLst>
          </p:cNvPr>
          <p:cNvCxnSpPr>
            <a:cxnSpLocks/>
          </p:cNvCxnSpPr>
          <p:nvPr/>
        </p:nvCxnSpPr>
        <p:spPr>
          <a:xfrm>
            <a:off x="5606615" y="5125980"/>
            <a:ext cx="0" cy="1244528"/>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248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ZIP Code Processing – Stage 3</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34</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sp>
        <p:nvSpPr>
          <p:cNvPr id="8" name="Freeform 7"/>
          <p:cNvSpPr/>
          <p:nvPr/>
        </p:nvSpPr>
        <p:spPr>
          <a:xfrm>
            <a:off x="388143" y="3259690"/>
            <a:ext cx="1876296" cy="1529557"/>
          </a:xfrm>
          <a:custGeom>
            <a:avLst/>
            <a:gdLst>
              <a:gd name="connsiteX0" fmla="*/ 0 w 1876296"/>
              <a:gd name="connsiteY0" fmla="*/ 0 h 1529557"/>
              <a:gd name="connsiteX1" fmla="*/ 1876296 w 1876296"/>
              <a:gd name="connsiteY1" fmla="*/ 0 h 1529557"/>
              <a:gd name="connsiteX2" fmla="*/ 1876296 w 1876296"/>
              <a:gd name="connsiteY2" fmla="*/ 1529557 h 1529557"/>
              <a:gd name="connsiteX3" fmla="*/ 0 w 1876296"/>
              <a:gd name="connsiteY3" fmla="*/ 1529557 h 1529557"/>
              <a:gd name="connsiteX4" fmla="*/ 0 w 1876296"/>
              <a:gd name="connsiteY4" fmla="*/ 0 h 152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296" h="1529557">
                <a:moveTo>
                  <a:pt x="0" y="0"/>
                </a:moveTo>
                <a:lnTo>
                  <a:pt x="1876296" y="0"/>
                </a:lnTo>
                <a:lnTo>
                  <a:pt x="1876296" y="1529557"/>
                </a:lnTo>
                <a:lnTo>
                  <a:pt x="0" y="1529557"/>
                </a:lnTo>
                <a:lnTo>
                  <a:pt x="0" y="0"/>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b="1" dirty="0">
                <a:latin typeface="Avenir Next Demi Bold" charset="0"/>
                <a:ea typeface="Avenir Next Demi Bold" charset="0"/>
                <a:cs typeface="Avenir Next Demi Bold" charset="0"/>
              </a:rPr>
              <a:t>MASTER ADDRESS TABLE</a:t>
            </a:r>
          </a:p>
          <a:p>
            <a:pPr lvl="0" algn="ctr" defTabSz="711200">
              <a:lnSpc>
                <a:spcPct val="90000"/>
              </a:lnSpc>
              <a:spcBef>
                <a:spcPct val="0"/>
              </a:spcBef>
              <a:spcAft>
                <a:spcPct val="35000"/>
              </a:spcAft>
            </a:pPr>
            <a:r>
              <a:rPr lang="en-US" b="1" dirty="0">
                <a:latin typeface="Avenir Next Demi Bold" charset="0"/>
                <a:ea typeface="Avenir Next Demi Bold" charset="0"/>
                <a:cs typeface="Avenir Next Demi Bold" charset="0"/>
              </a:rPr>
              <a:t> (with “final” assigned ZIP Code)</a:t>
            </a:r>
            <a:endParaRPr lang="en-US" b="1" i="0" kern="1200" dirty="0">
              <a:latin typeface="Avenir Next Demi Bold" charset="0"/>
              <a:ea typeface="Avenir Next Demi Bold" charset="0"/>
              <a:cs typeface="Avenir Next Demi Bold" charset="0"/>
            </a:endParaRPr>
          </a:p>
        </p:txBody>
      </p:sp>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86495" y="6090677"/>
            <a:ext cx="9020433" cy="302745"/>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dirty="0"/>
              <a:t>Out of 2.5 million+ attributed parcel polygons* in Massachusetts, 2.1 million+ receive a ZIP Code value this way</a:t>
            </a:r>
          </a:p>
        </p:txBody>
      </p:sp>
      <p:sp>
        <p:nvSpPr>
          <p:cNvPr id="2" name="Freeform 7">
            <a:extLst>
              <a:ext uri="{FF2B5EF4-FFF2-40B4-BE49-F238E27FC236}">
                <a16:creationId xmlns:a16="http://schemas.microsoft.com/office/drawing/2014/main" id="{9AE9F118-4A8F-1D89-EE23-79E1D4F5FE67}"/>
              </a:ext>
            </a:extLst>
          </p:cNvPr>
          <p:cNvSpPr/>
          <p:nvPr/>
        </p:nvSpPr>
        <p:spPr>
          <a:xfrm>
            <a:off x="3601565" y="4310018"/>
            <a:ext cx="1876296" cy="1529557"/>
          </a:xfrm>
          <a:custGeom>
            <a:avLst/>
            <a:gdLst>
              <a:gd name="connsiteX0" fmla="*/ 0 w 1876296"/>
              <a:gd name="connsiteY0" fmla="*/ 0 h 1529557"/>
              <a:gd name="connsiteX1" fmla="*/ 1876296 w 1876296"/>
              <a:gd name="connsiteY1" fmla="*/ 0 h 1529557"/>
              <a:gd name="connsiteX2" fmla="*/ 1876296 w 1876296"/>
              <a:gd name="connsiteY2" fmla="*/ 1529557 h 1529557"/>
              <a:gd name="connsiteX3" fmla="*/ 0 w 1876296"/>
              <a:gd name="connsiteY3" fmla="*/ 1529557 h 1529557"/>
              <a:gd name="connsiteX4" fmla="*/ 0 w 1876296"/>
              <a:gd name="connsiteY4" fmla="*/ 0 h 152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296" h="1529557">
                <a:moveTo>
                  <a:pt x="0" y="0"/>
                </a:moveTo>
                <a:lnTo>
                  <a:pt x="1876296" y="0"/>
                </a:lnTo>
                <a:lnTo>
                  <a:pt x="1876296" y="1529557"/>
                </a:lnTo>
                <a:lnTo>
                  <a:pt x="0" y="1529557"/>
                </a:lnTo>
                <a:lnTo>
                  <a:pt x="0" y="0"/>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b="1" dirty="0">
                <a:latin typeface="Avenir Next Demi Bold" charset="0"/>
                <a:ea typeface="Avenir Next Demi Bold" charset="0"/>
                <a:cs typeface="Avenir Next Demi Bold" charset="0"/>
              </a:rPr>
              <a:t>ADDRESS POINTS</a:t>
            </a:r>
            <a:endParaRPr lang="en-US" b="1" i="0" kern="1200" dirty="0">
              <a:latin typeface="Avenir Next Demi Bold" charset="0"/>
              <a:ea typeface="Avenir Next Demi Bold" charset="0"/>
              <a:cs typeface="Avenir Next Demi Bold" charset="0"/>
            </a:endParaRPr>
          </a:p>
        </p:txBody>
      </p:sp>
      <p:sp>
        <p:nvSpPr>
          <p:cNvPr id="11" name="Freeform 7">
            <a:extLst>
              <a:ext uri="{FF2B5EF4-FFF2-40B4-BE49-F238E27FC236}">
                <a16:creationId xmlns:a16="http://schemas.microsoft.com/office/drawing/2014/main" id="{F89CCE56-45E7-1727-1979-7A40B1377937}"/>
              </a:ext>
            </a:extLst>
          </p:cNvPr>
          <p:cNvSpPr/>
          <p:nvPr/>
        </p:nvSpPr>
        <p:spPr>
          <a:xfrm>
            <a:off x="6814988" y="3259690"/>
            <a:ext cx="1876296" cy="1529557"/>
          </a:xfrm>
          <a:custGeom>
            <a:avLst/>
            <a:gdLst>
              <a:gd name="connsiteX0" fmla="*/ 0 w 1876296"/>
              <a:gd name="connsiteY0" fmla="*/ 0 h 1529557"/>
              <a:gd name="connsiteX1" fmla="*/ 1876296 w 1876296"/>
              <a:gd name="connsiteY1" fmla="*/ 0 h 1529557"/>
              <a:gd name="connsiteX2" fmla="*/ 1876296 w 1876296"/>
              <a:gd name="connsiteY2" fmla="*/ 1529557 h 1529557"/>
              <a:gd name="connsiteX3" fmla="*/ 0 w 1876296"/>
              <a:gd name="connsiteY3" fmla="*/ 1529557 h 1529557"/>
              <a:gd name="connsiteX4" fmla="*/ 0 w 1876296"/>
              <a:gd name="connsiteY4" fmla="*/ 0 h 152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296" h="1529557">
                <a:moveTo>
                  <a:pt x="0" y="0"/>
                </a:moveTo>
                <a:lnTo>
                  <a:pt x="1876296" y="0"/>
                </a:lnTo>
                <a:lnTo>
                  <a:pt x="1876296" y="1529557"/>
                </a:lnTo>
                <a:lnTo>
                  <a:pt x="0" y="1529557"/>
                </a:lnTo>
                <a:lnTo>
                  <a:pt x="0" y="0"/>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b="1" dirty="0">
                <a:latin typeface="Avenir Next Demi Bold" charset="0"/>
                <a:ea typeface="Avenir Next Demi Bold" charset="0"/>
                <a:cs typeface="Avenir Next Demi Bold" charset="0"/>
              </a:rPr>
              <a:t>PARCELS</a:t>
            </a:r>
            <a:endParaRPr lang="en-US" b="1" i="0" kern="1200" dirty="0">
              <a:latin typeface="Avenir Next Demi Bold" charset="0"/>
              <a:ea typeface="Avenir Next Demi Bold" charset="0"/>
              <a:cs typeface="Avenir Next Demi Bold" charset="0"/>
            </a:endParaRPr>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extLst>
              <p:ext uri="{D42A27DB-BD31-4B8C-83A1-F6EECF244321}">
                <p14:modId xmlns:p14="http://schemas.microsoft.com/office/powerpoint/2010/main" val="2403255995"/>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ZIP MAP – Match to MAD</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Left Arrow 8"/>
          <p:cNvSpPr/>
          <p:nvPr/>
        </p:nvSpPr>
        <p:spPr>
          <a:xfrm rot="12300000">
            <a:off x="2301571" y="4539221"/>
            <a:ext cx="1280160" cy="52746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12" name="Left Arrow 8">
            <a:extLst>
              <a:ext uri="{FF2B5EF4-FFF2-40B4-BE49-F238E27FC236}">
                <a16:creationId xmlns:a16="http://schemas.microsoft.com/office/drawing/2014/main" id="{63FCE685-975A-1681-F89D-184A27380FBD}"/>
              </a:ext>
            </a:extLst>
          </p:cNvPr>
          <p:cNvSpPr/>
          <p:nvPr/>
        </p:nvSpPr>
        <p:spPr>
          <a:xfrm rot="9579565">
            <a:off x="5514993" y="4578974"/>
            <a:ext cx="1280160" cy="52746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21" name="Content Placeholder 2">
            <a:extLst>
              <a:ext uri="{FF2B5EF4-FFF2-40B4-BE49-F238E27FC236}">
                <a16:creationId xmlns:a16="http://schemas.microsoft.com/office/drawing/2014/main" id="{B3C7C635-26AC-3D92-86AE-A56E22BDAE05}"/>
              </a:ext>
            </a:extLst>
          </p:cNvPr>
          <p:cNvSpPr txBox="1">
            <a:spLocks/>
          </p:cNvSpPr>
          <p:nvPr/>
        </p:nvSpPr>
        <p:spPr>
          <a:xfrm rot="1500000">
            <a:off x="1653642" y="5064772"/>
            <a:ext cx="1968108" cy="363828"/>
          </a:xfrm>
          <a:prstGeom prst="rect">
            <a:avLst/>
          </a:prstGeom>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charset="2"/>
              <a:buNone/>
            </a:pPr>
            <a:r>
              <a:rPr lang="en-US" sz="1100" b="1" dirty="0"/>
              <a:t>ADDRESS_POINT_ID</a:t>
            </a:r>
          </a:p>
        </p:txBody>
      </p:sp>
      <p:sp>
        <p:nvSpPr>
          <p:cNvPr id="20" name="Content Placeholder 2">
            <a:extLst>
              <a:ext uri="{FF2B5EF4-FFF2-40B4-BE49-F238E27FC236}">
                <a16:creationId xmlns:a16="http://schemas.microsoft.com/office/drawing/2014/main" id="{AA7307B2-09EA-E9EC-182C-AD02D29964E1}"/>
              </a:ext>
            </a:extLst>
          </p:cNvPr>
          <p:cNvSpPr txBox="1">
            <a:spLocks/>
          </p:cNvSpPr>
          <p:nvPr/>
        </p:nvSpPr>
        <p:spPr>
          <a:xfrm rot="20400000">
            <a:off x="5287994" y="5145359"/>
            <a:ext cx="1968108" cy="363828"/>
          </a:xfrm>
          <a:prstGeom prst="rect">
            <a:avLst/>
          </a:prstGeom>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charset="2"/>
              <a:buNone/>
            </a:pPr>
            <a:r>
              <a:rPr lang="en-US" sz="1100" b="1" dirty="0"/>
              <a:t>LOC_ID</a:t>
            </a:r>
          </a:p>
        </p:txBody>
      </p:sp>
      <p:sp>
        <p:nvSpPr>
          <p:cNvPr id="22" name="Freeform 7">
            <a:extLst>
              <a:ext uri="{FF2B5EF4-FFF2-40B4-BE49-F238E27FC236}">
                <a16:creationId xmlns:a16="http://schemas.microsoft.com/office/drawing/2014/main" id="{ADB7E6B8-D4C4-60C8-2D36-1E50242883C4}"/>
              </a:ext>
            </a:extLst>
          </p:cNvPr>
          <p:cNvSpPr/>
          <p:nvPr/>
        </p:nvSpPr>
        <p:spPr>
          <a:xfrm>
            <a:off x="3601565" y="2362365"/>
            <a:ext cx="1876296" cy="1529557"/>
          </a:xfrm>
          <a:custGeom>
            <a:avLst/>
            <a:gdLst>
              <a:gd name="connsiteX0" fmla="*/ 0 w 1876296"/>
              <a:gd name="connsiteY0" fmla="*/ 0 h 1529557"/>
              <a:gd name="connsiteX1" fmla="*/ 1876296 w 1876296"/>
              <a:gd name="connsiteY1" fmla="*/ 0 h 1529557"/>
              <a:gd name="connsiteX2" fmla="*/ 1876296 w 1876296"/>
              <a:gd name="connsiteY2" fmla="*/ 1529557 h 1529557"/>
              <a:gd name="connsiteX3" fmla="*/ 0 w 1876296"/>
              <a:gd name="connsiteY3" fmla="*/ 1529557 h 1529557"/>
              <a:gd name="connsiteX4" fmla="*/ 0 w 1876296"/>
              <a:gd name="connsiteY4" fmla="*/ 0 h 1529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6296" h="1529557">
                <a:moveTo>
                  <a:pt x="0" y="0"/>
                </a:moveTo>
                <a:lnTo>
                  <a:pt x="1876296" y="0"/>
                </a:lnTo>
                <a:lnTo>
                  <a:pt x="1876296" y="1529557"/>
                </a:lnTo>
                <a:lnTo>
                  <a:pt x="0" y="1529557"/>
                </a:lnTo>
                <a:lnTo>
                  <a:pt x="0" y="0"/>
                </a:lnTo>
                <a:close/>
              </a:path>
            </a:pathLst>
          </a:custGeom>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b="1" dirty="0">
                <a:latin typeface="Avenir Next Demi Bold" charset="0"/>
                <a:ea typeface="Avenir Next Demi Bold" charset="0"/>
                <a:cs typeface="Avenir Next Demi Bold" charset="0"/>
              </a:rPr>
              <a:t>ADDRESS VARIANTS TABLE</a:t>
            </a:r>
            <a:endParaRPr lang="en-US" b="1" i="0" kern="1200" dirty="0">
              <a:latin typeface="Avenir Next Demi Bold" charset="0"/>
              <a:ea typeface="Avenir Next Demi Bold" charset="0"/>
              <a:cs typeface="Avenir Next Demi Bold" charset="0"/>
            </a:endParaRPr>
          </a:p>
        </p:txBody>
      </p:sp>
      <p:sp>
        <p:nvSpPr>
          <p:cNvPr id="24" name="Left Arrow 8">
            <a:extLst>
              <a:ext uri="{FF2B5EF4-FFF2-40B4-BE49-F238E27FC236}">
                <a16:creationId xmlns:a16="http://schemas.microsoft.com/office/drawing/2014/main" id="{EBF31E25-7775-40BF-3F0C-D3F710DDD01D}"/>
              </a:ext>
            </a:extLst>
          </p:cNvPr>
          <p:cNvSpPr/>
          <p:nvPr/>
        </p:nvSpPr>
        <p:spPr>
          <a:xfrm rot="9579565">
            <a:off x="2303525" y="3045385"/>
            <a:ext cx="1280160" cy="52746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25" name="Left Arrow 8">
            <a:extLst>
              <a:ext uri="{FF2B5EF4-FFF2-40B4-BE49-F238E27FC236}">
                <a16:creationId xmlns:a16="http://schemas.microsoft.com/office/drawing/2014/main" id="{14447B1C-D235-DF28-92E3-B7F6BBBA206A}"/>
              </a:ext>
            </a:extLst>
          </p:cNvPr>
          <p:cNvSpPr/>
          <p:nvPr/>
        </p:nvSpPr>
        <p:spPr>
          <a:xfrm rot="12300000">
            <a:off x="5519896" y="3085138"/>
            <a:ext cx="1280160" cy="527465"/>
          </a:xfrm>
          <a:prstGeom prst="lef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US" dirty="0"/>
          </a:p>
        </p:txBody>
      </p:sp>
      <p:sp>
        <p:nvSpPr>
          <p:cNvPr id="26" name="Content Placeholder 2">
            <a:extLst>
              <a:ext uri="{FF2B5EF4-FFF2-40B4-BE49-F238E27FC236}">
                <a16:creationId xmlns:a16="http://schemas.microsoft.com/office/drawing/2014/main" id="{7E6FC00E-8213-DA05-4C1A-C5BC7543DD89}"/>
              </a:ext>
            </a:extLst>
          </p:cNvPr>
          <p:cNvSpPr txBox="1">
            <a:spLocks/>
          </p:cNvSpPr>
          <p:nvPr/>
        </p:nvSpPr>
        <p:spPr>
          <a:xfrm rot="1500000">
            <a:off x="5364307" y="2680276"/>
            <a:ext cx="1968108" cy="363828"/>
          </a:xfrm>
          <a:prstGeom prst="rect">
            <a:avLst/>
          </a:prstGeom>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charset="2"/>
              <a:buNone/>
            </a:pPr>
            <a:r>
              <a:rPr lang="en-US" sz="1100" b="1" dirty="0"/>
              <a:t>ID_IN_ORIG_SOURCE</a:t>
            </a:r>
            <a:br>
              <a:rPr lang="en-US" sz="1100" b="1" dirty="0"/>
            </a:br>
            <a:r>
              <a:rPr lang="en-US" sz="1100" b="1" dirty="0"/>
              <a:t>&amp; PROP_ID</a:t>
            </a:r>
          </a:p>
        </p:txBody>
      </p:sp>
      <p:sp>
        <p:nvSpPr>
          <p:cNvPr id="27" name="Content Placeholder 2">
            <a:extLst>
              <a:ext uri="{FF2B5EF4-FFF2-40B4-BE49-F238E27FC236}">
                <a16:creationId xmlns:a16="http://schemas.microsoft.com/office/drawing/2014/main" id="{81C70055-4B85-2B27-8A9E-40C7A842C771}"/>
              </a:ext>
            </a:extLst>
          </p:cNvPr>
          <p:cNvSpPr txBox="1">
            <a:spLocks/>
          </p:cNvSpPr>
          <p:nvPr/>
        </p:nvSpPr>
        <p:spPr>
          <a:xfrm rot="20400000">
            <a:off x="1785168" y="2703162"/>
            <a:ext cx="1968108" cy="363828"/>
          </a:xfrm>
          <a:prstGeom prst="rect">
            <a:avLst/>
          </a:prstGeom>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charset="2"/>
              <a:buNone/>
            </a:pPr>
            <a:r>
              <a:rPr lang="en-US" sz="1100" b="1" dirty="0"/>
              <a:t>MASTER_ADDRESS_ID</a:t>
            </a:r>
          </a:p>
        </p:txBody>
      </p:sp>
    </p:spTree>
    <p:extLst>
      <p:ext uri="{BB962C8B-B14F-4D97-AF65-F5344CB8AC3E}">
        <p14:creationId xmlns:p14="http://schemas.microsoft.com/office/powerpoint/2010/main" val="4169724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AEBD90D-812E-B4E9-DDBB-84AE5781C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579" y="2749580"/>
            <a:ext cx="4873927" cy="33288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ZIP Code Processing – Stage 3</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35</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630936" y="2193192"/>
            <a:ext cx="8426568" cy="585216"/>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a:t>The remaining ~400,000 parcel polygons without an assigned ZIP Code are matched with a combination of techniques that include geographic adjacency and proximity checks…</a:t>
            </a:r>
            <a:endParaRPr lang="en-US" sz="1500" dirty="0"/>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extLst>
              <p:ext uri="{D42A27DB-BD31-4B8C-83A1-F6EECF244321}">
                <p14:modId xmlns:p14="http://schemas.microsoft.com/office/powerpoint/2010/main" val="674723135"/>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ZIP MAP – Remainder Match &amp; Final Product</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028" name="Picture 4">
            <a:extLst>
              <a:ext uri="{FF2B5EF4-FFF2-40B4-BE49-F238E27FC236}">
                <a16:creationId xmlns:a16="http://schemas.microsoft.com/office/drawing/2014/main" id="{4269F8D5-4458-5E13-6424-3C3494743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6583" y="3118224"/>
            <a:ext cx="3049844" cy="268940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0649EF18-3E88-7B78-0758-DFC960333BEB}"/>
              </a:ext>
            </a:extLst>
          </p:cNvPr>
          <p:cNvSpPr txBox="1">
            <a:spLocks/>
          </p:cNvSpPr>
          <p:nvPr/>
        </p:nvSpPr>
        <p:spPr>
          <a:xfrm>
            <a:off x="1703070" y="6182798"/>
            <a:ext cx="5476206" cy="329966"/>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 of unique MGIS_ZIP_MATCH classification types: 24</a:t>
            </a:r>
          </a:p>
        </p:txBody>
      </p:sp>
    </p:spTree>
    <p:extLst>
      <p:ext uri="{BB962C8B-B14F-4D97-AF65-F5344CB8AC3E}">
        <p14:creationId xmlns:p14="http://schemas.microsoft.com/office/powerpoint/2010/main" val="995780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ZIP Code Processing – Stage 3</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36</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630936" y="2193192"/>
            <a:ext cx="8426568" cy="376313"/>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a:t>It is possible for a single property/parcel to be represented by more than one ZIP Code…</a:t>
            </a:r>
            <a:endParaRPr lang="en-US" sz="1500" dirty="0"/>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extLst>
              <p:ext uri="{D42A27DB-BD31-4B8C-83A1-F6EECF244321}">
                <p14:modId xmlns:p14="http://schemas.microsoft.com/office/powerpoint/2010/main" val="3249337457"/>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ZIP MAP – “MULTI” ZIP parcels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6" name="Content Placeholder 2">
            <a:extLst>
              <a:ext uri="{FF2B5EF4-FFF2-40B4-BE49-F238E27FC236}">
                <a16:creationId xmlns:a16="http://schemas.microsoft.com/office/drawing/2014/main" id="{0649EF18-3E88-7B78-0758-DFC960333BEB}"/>
              </a:ext>
            </a:extLst>
          </p:cNvPr>
          <p:cNvSpPr txBox="1">
            <a:spLocks/>
          </p:cNvSpPr>
          <p:nvPr/>
        </p:nvSpPr>
        <p:spPr>
          <a:xfrm>
            <a:off x="630936" y="6143571"/>
            <a:ext cx="7734588" cy="329966"/>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WORCESTER: 187 Washington St – ZIP 01610, 11 Lafayette St. – ZIP 01608</a:t>
            </a:r>
          </a:p>
        </p:txBody>
      </p:sp>
      <p:pic>
        <p:nvPicPr>
          <p:cNvPr id="10" name="Picture 9">
            <a:extLst>
              <a:ext uri="{FF2B5EF4-FFF2-40B4-BE49-F238E27FC236}">
                <a16:creationId xmlns:a16="http://schemas.microsoft.com/office/drawing/2014/main" id="{58FFEC98-EA69-88E6-7E72-E6FB69FC65C6}"/>
              </a:ext>
            </a:extLst>
          </p:cNvPr>
          <p:cNvPicPr>
            <a:picLocks noChangeAspect="1"/>
          </p:cNvPicPr>
          <p:nvPr/>
        </p:nvPicPr>
        <p:blipFill>
          <a:blip r:embed="rId3"/>
          <a:stretch>
            <a:fillRect/>
          </a:stretch>
        </p:blipFill>
        <p:spPr>
          <a:xfrm>
            <a:off x="5435132" y="4536660"/>
            <a:ext cx="3424675" cy="1407364"/>
          </a:xfrm>
          <a:prstGeom prst="rect">
            <a:avLst/>
          </a:prstGeom>
          <a:ln>
            <a:solidFill>
              <a:schemeClr val="accent1"/>
            </a:solidFill>
          </a:ln>
        </p:spPr>
      </p:pic>
      <p:pic>
        <p:nvPicPr>
          <p:cNvPr id="12" name="Picture 11">
            <a:extLst>
              <a:ext uri="{FF2B5EF4-FFF2-40B4-BE49-F238E27FC236}">
                <a16:creationId xmlns:a16="http://schemas.microsoft.com/office/drawing/2014/main" id="{303F18DB-2111-77BC-2CF5-B0D172189B8D}"/>
              </a:ext>
            </a:extLst>
          </p:cNvPr>
          <p:cNvPicPr>
            <a:picLocks noChangeAspect="1"/>
          </p:cNvPicPr>
          <p:nvPr/>
        </p:nvPicPr>
        <p:blipFill>
          <a:blip r:embed="rId4"/>
          <a:stretch>
            <a:fillRect/>
          </a:stretch>
        </p:blipFill>
        <p:spPr>
          <a:xfrm>
            <a:off x="5649498" y="2594219"/>
            <a:ext cx="2943306" cy="1820502"/>
          </a:xfrm>
          <a:prstGeom prst="rect">
            <a:avLst/>
          </a:prstGeom>
          <a:ln>
            <a:solidFill>
              <a:schemeClr val="accent1"/>
            </a:solidFill>
          </a:ln>
        </p:spPr>
      </p:pic>
      <p:pic>
        <p:nvPicPr>
          <p:cNvPr id="17" name="Picture 16">
            <a:extLst>
              <a:ext uri="{FF2B5EF4-FFF2-40B4-BE49-F238E27FC236}">
                <a16:creationId xmlns:a16="http://schemas.microsoft.com/office/drawing/2014/main" id="{D10939A3-6694-03CB-4105-6577F48A37F0}"/>
              </a:ext>
            </a:extLst>
          </p:cNvPr>
          <p:cNvPicPr>
            <a:picLocks noChangeAspect="1"/>
          </p:cNvPicPr>
          <p:nvPr/>
        </p:nvPicPr>
        <p:blipFill>
          <a:blip r:embed="rId5"/>
          <a:stretch>
            <a:fillRect/>
          </a:stretch>
        </p:blipFill>
        <p:spPr>
          <a:xfrm>
            <a:off x="630936" y="2552301"/>
            <a:ext cx="4693090" cy="3393560"/>
          </a:xfrm>
          <a:prstGeom prst="rect">
            <a:avLst/>
          </a:prstGeom>
          <a:ln>
            <a:solidFill>
              <a:schemeClr val="accent1"/>
            </a:solidFill>
          </a:ln>
        </p:spPr>
      </p:pic>
    </p:spTree>
    <p:extLst>
      <p:ext uri="{BB962C8B-B14F-4D97-AF65-F5344CB8AC3E}">
        <p14:creationId xmlns:p14="http://schemas.microsoft.com/office/powerpoint/2010/main" val="1701459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C6ED79F-83FF-6EC5-D0A1-F0F66D34591C}"/>
              </a:ext>
            </a:extLst>
          </p:cNvPr>
          <p:cNvSpPr txBox="1">
            <a:spLocks/>
          </p:cNvSpPr>
          <p:nvPr/>
        </p:nvSpPr>
        <p:spPr>
          <a:xfrm>
            <a:off x="630936" y="3974748"/>
            <a:ext cx="4634808" cy="2569779"/>
          </a:xfrm>
          <a:prstGeom prst="rect">
            <a:avLst/>
          </a:prstGeom>
          <a:no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a:t>Assignment of ZIP Codes to vacant parcels without a street name and address number can be tricky, relying on shared attributes and/or geographic relationships to make a “best” guess.</a:t>
            </a:r>
          </a:p>
          <a:p>
            <a:pPr marL="0" indent="0">
              <a:buFont typeface="Wingdings" charset="2"/>
              <a:buNone/>
            </a:pPr>
            <a:r>
              <a:rPr lang="en-US" sz="1460" dirty="0"/>
              <a:t>In this example, 3 Bay View Avenue exists at the boundary between 02638 and 02641.  Even though all other Bay View Ave. parcels are assigned to 02641, this parcel will map to 02638 because its owner is the same as the adjacent property southeast of it.  If the property is sold and/or developed with Bay View Avenue egress, the ZIP code could change</a:t>
            </a:r>
            <a:r>
              <a:rPr lang="en-US" sz="1500" dirty="0"/>
              <a:t>. </a:t>
            </a:r>
            <a:endParaRPr lang="en-US" sz="1600" dirty="0"/>
          </a:p>
        </p:txBody>
      </p:sp>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ZIP Code Processing – Stage 3</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37</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630936" y="2193191"/>
            <a:ext cx="7981723" cy="1829571"/>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a:t>The intent is for complete parcel coverage, except for public ROWs and Water bodies.  This means vacant/undeveloped parcels will be assigned a ZIP Code, despite not being eligible for mail delivery.  They are mapped as if they “could” receive mail. </a:t>
            </a:r>
          </a:p>
          <a:p>
            <a:pPr marL="0" indent="0">
              <a:buFont typeface="Wingdings" charset="2"/>
              <a:buNone/>
            </a:pPr>
            <a:r>
              <a:rPr lang="en-US" sz="1600" dirty="0"/>
              <a:t>Because the USPS ZIP+4 represents address ranges, any vacant property with an assigned street name and street number that falls within a ZIP+4 record’s range will receive a ZIP Code anyway.  It would be inconsistent and “</a:t>
            </a:r>
            <a:r>
              <a:rPr lang="en-US" sz="1600" dirty="0" err="1"/>
              <a:t>patchworky</a:t>
            </a:r>
            <a:r>
              <a:rPr lang="en-US" sz="1600" dirty="0"/>
              <a:t>” to have some vacant parcels assigned ZIP Codes and some not. </a:t>
            </a:r>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extLst>
              <p:ext uri="{D42A27DB-BD31-4B8C-83A1-F6EECF244321}">
                <p14:modId xmlns:p14="http://schemas.microsoft.com/office/powerpoint/2010/main" val="1741768279"/>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ZIP MAP – Vacant parcels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 name="Picture 8">
            <a:extLst>
              <a:ext uri="{FF2B5EF4-FFF2-40B4-BE49-F238E27FC236}">
                <a16:creationId xmlns:a16="http://schemas.microsoft.com/office/drawing/2014/main" id="{3B3AE5EB-E133-4321-4DB5-D3F280651758}"/>
              </a:ext>
            </a:extLst>
          </p:cNvPr>
          <p:cNvPicPr>
            <a:picLocks noChangeAspect="1"/>
          </p:cNvPicPr>
          <p:nvPr/>
        </p:nvPicPr>
        <p:blipFill>
          <a:blip r:embed="rId3"/>
          <a:stretch>
            <a:fillRect/>
          </a:stretch>
        </p:blipFill>
        <p:spPr>
          <a:xfrm>
            <a:off x="5278101" y="3740323"/>
            <a:ext cx="3149208" cy="2640742"/>
          </a:xfrm>
          <a:prstGeom prst="rect">
            <a:avLst/>
          </a:prstGeom>
          <a:ln>
            <a:solidFill>
              <a:schemeClr val="accent1"/>
            </a:solidFill>
          </a:ln>
        </p:spPr>
      </p:pic>
    </p:spTree>
    <p:extLst>
      <p:ext uri="{BB962C8B-B14F-4D97-AF65-F5344CB8AC3E}">
        <p14:creationId xmlns:p14="http://schemas.microsoft.com/office/powerpoint/2010/main" val="1171660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The Challenges When Using Current Parcel Data</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38</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sp>
        <p:nvSpPr>
          <p:cNvPr id="2" name="Oval 1">
            <a:extLst>
              <a:ext uri="{FF2B5EF4-FFF2-40B4-BE49-F238E27FC236}">
                <a16:creationId xmlns:a16="http://schemas.microsoft.com/office/drawing/2014/main" id="{321CDA10-AC25-94A5-A6CF-70E49A45FE04}"/>
              </a:ext>
            </a:extLst>
          </p:cNvPr>
          <p:cNvSpPr/>
          <p:nvPr/>
        </p:nvSpPr>
        <p:spPr>
          <a:xfrm>
            <a:off x="625096" y="2134640"/>
            <a:ext cx="1346704" cy="1346704"/>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500" b="1" dirty="0"/>
              <a:t>Use Codes</a:t>
            </a:r>
          </a:p>
        </p:txBody>
      </p:sp>
      <p:sp>
        <p:nvSpPr>
          <p:cNvPr id="6" name="Oval 5">
            <a:extLst>
              <a:ext uri="{FF2B5EF4-FFF2-40B4-BE49-F238E27FC236}">
                <a16:creationId xmlns:a16="http://schemas.microsoft.com/office/drawing/2014/main" id="{689F8027-D489-F423-C939-76B0ABF5B079}"/>
              </a:ext>
            </a:extLst>
          </p:cNvPr>
          <p:cNvSpPr/>
          <p:nvPr/>
        </p:nvSpPr>
        <p:spPr>
          <a:xfrm>
            <a:off x="630936" y="3629187"/>
            <a:ext cx="1346704" cy="1346704"/>
          </a:xfrm>
          <a:prstGeom prst="ellipse">
            <a:avLst/>
          </a:prstGeom>
          <a:solidFill>
            <a:schemeClr val="accent1">
              <a:alpha val="8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500" b="1" dirty="0"/>
              <a:t>Addresses </a:t>
            </a:r>
          </a:p>
          <a:p>
            <a:pPr algn="ctr"/>
            <a:r>
              <a:rPr lang="en-US" sz="1500" b="1" dirty="0"/>
              <a:t>(both site </a:t>
            </a:r>
          </a:p>
          <a:p>
            <a:pPr algn="ctr"/>
            <a:r>
              <a:rPr lang="en-US" sz="1500" b="1" dirty="0"/>
              <a:t>and owner)</a:t>
            </a:r>
          </a:p>
        </p:txBody>
      </p:sp>
      <p:sp>
        <p:nvSpPr>
          <p:cNvPr id="8" name="Oval 7">
            <a:extLst>
              <a:ext uri="{FF2B5EF4-FFF2-40B4-BE49-F238E27FC236}">
                <a16:creationId xmlns:a16="http://schemas.microsoft.com/office/drawing/2014/main" id="{505FA589-D872-3942-1235-36C3B23A98CF}"/>
              </a:ext>
            </a:extLst>
          </p:cNvPr>
          <p:cNvSpPr/>
          <p:nvPr/>
        </p:nvSpPr>
        <p:spPr>
          <a:xfrm>
            <a:off x="628650" y="5152160"/>
            <a:ext cx="1346704" cy="1346704"/>
          </a:xfrm>
          <a:prstGeom prst="ellips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498BFF92-C55F-F862-B8A7-16E53745F684}"/>
              </a:ext>
            </a:extLst>
          </p:cNvPr>
          <p:cNvSpPr/>
          <p:nvPr/>
        </p:nvSpPr>
        <p:spPr>
          <a:xfrm>
            <a:off x="630936" y="5137947"/>
            <a:ext cx="1346704" cy="1346704"/>
          </a:xfrm>
          <a:prstGeom prst="ellipse">
            <a:avLst/>
          </a:prstGeom>
          <a:solidFill>
            <a:schemeClr val="accent1">
              <a:alpha val="6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1500" b="1" dirty="0"/>
              <a:t>ZIP Codes</a:t>
            </a:r>
            <a:br>
              <a:rPr lang="en-US" sz="1500" b="1" dirty="0"/>
            </a:br>
            <a:r>
              <a:rPr lang="en-US" sz="1500" b="1" dirty="0"/>
              <a:t>(both site</a:t>
            </a:r>
            <a:br>
              <a:rPr lang="en-US" sz="1500" b="1" dirty="0"/>
            </a:br>
            <a:r>
              <a:rPr lang="en-US" sz="1500" b="1" dirty="0"/>
              <a:t>and owner)</a:t>
            </a:r>
          </a:p>
        </p:txBody>
      </p:sp>
      <p:sp>
        <p:nvSpPr>
          <p:cNvPr id="10" name="Content Placeholder 1">
            <a:extLst>
              <a:ext uri="{FF2B5EF4-FFF2-40B4-BE49-F238E27FC236}">
                <a16:creationId xmlns:a16="http://schemas.microsoft.com/office/drawing/2014/main" id="{F0DE5CDC-30F6-D279-7651-EB90CD8429D4}"/>
              </a:ext>
            </a:extLst>
          </p:cNvPr>
          <p:cNvSpPr txBox="1">
            <a:spLocks/>
          </p:cNvSpPr>
          <p:nvPr/>
        </p:nvSpPr>
        <p:spPr>
          <a:xfrm>
            <a:off x="2002536" y="5137947"/>
            <a:ext cx="6509660" cy="1346704"/>
          </a:xfrm>
          <a:prstGeom prst="rect">
            <a:avLst/>
          </a:prstGeom>
          <a:noFill/>
        </p:spPr>
        <p:txBody>
          <a:bodyPr anchor="ctr">
            <a:norm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600" dirty="0"/>
              <a:t>Missing, inconsistent, and incorrect ZIP Codes influence the accuracy of a potential ZIP Code map and any mailing lists or address validation the MAD is used for</a:t>
            </a:r>
          </a:p>
        </p:txBody>
      </p:sp>
      <p:sp>
        <p:nvSpPr>
          <p:cNvPr id="12" name="Content Placeholder 1">
            <a:extLst>
              <a:ext uri="{FF2B5EF4-FFF2-40B4-BE49-F238E27FC236}">
                <a16:creationId xmlns:a16="http://schemas.microsoft.com/office/drawing/2014/main" id="{2B0EEED2-745C-5F65-EE19-E5B4F1D88FFB}"/>
              </a:ext>
            </a:extLst>
          </p:cNvPr>
          <p:cNvSpPr txBox="1">
            <a:spLocks/>
          </p:cNvSpPr>
          <p:nvPr/>
        </p:nvSpPr>
        <p:spPr>
          <a:xfrm>
            <a:off x="2002536" y="3629187"/>
            <a:ext cx="6509660" cy="1346704"/>
          </a:xfrm>
          <a:prstGeom prst="rect">
            <a:avLst/>
          </a:prstGeom>
        </p:spPr>
        <p:txBody>
          <a:bodyPr anchor="ct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600" dirty="0"/>
              <a:t>Missing, inconsistent/non-standardized, and incorrect addresses pose a public safety risk and create confusion in data that should be synchronized</a:t>
            </a:r>
          </a:p>
        </p:txBody>
      </p:sp>
      <p:sp>
        <p:nvSpPr>
          <p:cNvPr id="13" name="Content Placeholder 1">
            <a:extLst>
              <a:ext uri="{FF2B5EF4-FFF2-40B4-BE49-F238E27FC236}">
                <a16:creationId xmlns:a16="http://schemas.microsoft.com/office/drawing/2014/main" id="{693F2554-E01E-E3B7-545E-A5506B5B4B11}"/>
              </a:ext>
            </a:extLst>
          </p:cNvPr>
          <p:cNvSpPr txBox="1">
            <a:spLocks/>
          </p:cNvSpPr>
          <p:nvPr/>
        </p:nvSpPr>
        <p:spPr>
          <a:xfrm>
            <a:off x="2002536" y="2154960"/>
            <a:ext cx="6509660" cy="1346704"/>
          </a:xfrm>
          <a:prstGeom prst="rect">
            <a:avLst/>
          </a:prstGeom>
        </p:spPr>
        <p:txBody>
          <a:bodyPr anchor="ct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US" sz="1600" dirty="0"/>
              <a:t>Inconsistency in recording and interpretation of use codes and their descriptions leads to ambiguity in large scale analyses</a:t>
            </a:r>
          </a:p>
        </p:txBody>
      </p:sp>
      <p:graphicFrame>
        <p:nvGraphicFramePr>
          <p:cNvPr id="14" name="Table 13">
            <a:extLst>
              <a:ext uri="{FF2B5EF4-FFF2-40B4-BE49-F238E27FC236}">
                <a16:creationId xmlns:a16="http://schemas.microsoft.com/office/drawing/2014/main" id="{BE0A842E-9C38-2D8D-734D-CDCF162F3142}"/>
              </a:ext>
            </a:extLst>
          </p:cNvPr>
          <p:cNvGraphicFramePr>
            <a:graphicFrameLocks noGrp="1"/>
          </p:cNvGraphicFramePr>
          <p:nvPr>
            <p:extLst>
              <p:ext uri="{D42A27DB-BD31-4B8C-83A1-F6EECF244321}">
                <p14:modId xmlns:p14="http://schemas.microsoft.com/office/powerpoint/2010/main" val="3057339021"/>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Three focus areas for assessor attributes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16707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The Challenges When Using Current Parcel Data</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39</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4113511" y="2178399"/>
            <a:ext cx="4523861" cy="1936401"/>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a:t>The MA Dept. of Revenue’s Bureau of Local Assessment provides guidance about standardized property classification codes…</a:t>
            </a:r>
          </a:p>
          <a:p>
            <a:pPr marL="0" indent="0">
              <a:buFont typeface="Wingdings" charset="2"/>
              <a:buNone/>
            </a:pPr>
            <a:r>
              <a:rPr lang="en-US" sz="1600" i="1" dirty="0"/>
              <a:t>“The coding structure has three digit level of detail. The first digit indicates a major classification. The second digit is a major division and the third digit is a subdivision, both within the major classification of property.”</a:t>
            </a:r>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extLst>
              <p:ext uri="{D42A27DB-BD31-4B8C-83A1-F6EECF244321}">
                <p14:modId xmlns:p14="http://schemas.microsoft.com/office/powerpoint/2010/main" val="273047135"/>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USE CODE</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4E4FD171-42D8-D150-DB14-01CB88C3FF15}"/>
              </a:ext>
            </a:extLst>
          </p:cNvPr>
          <p:cNvPicPr>
            <a:picLocks noChangeAspect="1"/>
          </p:cNvPicPr>
          <p:nvPr/>
        </p:nvPicPr>
        <p:blipFill>
          <a:blip r:embed="rId3"/>
          <a:stretch>
            <a:fillRect/>
          </a:stretch>
        </p:blipFill>
        <p:spPr>
          <a:xfrm>
            <a:off x="629714" y="2170592"/>
            <a:ext cx="3323710" cy="4296651"/>
          </a:xfrm>
          <a:prstGeom prst="rect">
            <a:avLst/>
          </a:prstGeom>
        </p:spPr>
      </p:pic>
      <p:pic>
        <p:nvPicPr>
          <p:cNvPr id="9" name="Picture 8">
            <a:extLst>
              <a:ext uri="{FF2B5EF4-FFF2-40B4-BE49-F238E27FC236}">
                <a16:creationId xmlns:a16="http://schemas.microsoft.com/office/drawing/2014/main" id="{AE73F40E-E9FF-9FB8-27F9-8C735A433BD7}"/>
              </a:ext>
            </a:extLst>
          </p:cNvPr>
          <p:cNvPicPr>
            <a:picLocks noChangeAspect="1"/>
          </p:cNvPicPr>
          <p:nvPr/>
        </p:nvPicPr>
        <p:blipFill>
          <a:blip r:embed="rId4"/>
          <a:stretch>
            <a:fillRect/>
          </a:stretch>
        </p:blipFill>
        <p:spPr>
          <a:xfrm>
            <a:off x="4479126" y="4195725"/>
            <a:ext cx="3323710" cy="2182340"/>
          </a:xfrm>
          <a:prstGeom prst="rect">
            <a:avLst/>
          </a:prstGeom>
          <a:ln>
            <a:solidFill>
              <a:schemeClr val="accent1"/>
            </a:solidFill>
          </a:ln>
        </p:spPr>
      </p:pic>
    </p:spTree>
    <p:extLst>
      <p:ext uri="{BB962C8B-B14F-4D97-AF65-F5344CB8AC3E}">
        <p14:creationId xmlns:p14="http://schemas.microsoft.com/office/powerpoint/2010/main" val="1276607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2160543"/>
            <a:ext cx="7891273" cy="604959"/>
          </a:xfrm>
        </p:spPr>
        <p:txBody>
          <a:bodyPr>
            <a:noAutofit/>
          </a:bodyPr>
          <a:lstStyle/>
          <a:p>
            <a:r>
              <a:rPr lang="en-US" sz="1800" dirty="0"/>
              <a:t>Prior to 2005, land use mapping provided to MassGIS was done at UMass Amherst by visual interpretation of orthophotos. </a:t>
            </a:r>
          </a:p>
          <a:p>
            <a:endParaRPr lang="en-US" sz="1800" dirty="0"/>
          </a:p>
          <a:p>
            <a:endParaRPr lang="en-US" sz="1800" dirty="0"/>
          </a:p>
        </p:txBody>
      </p:sp>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Parcels and Land Use Classification</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4</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100523929"/>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How was GIS data for land use in Massachusetts historically generated?</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7" name="Picture 6" descr="Aerial view of a city&#10;&#10;Description automatically generated">
            <a:extLst>
              <a:ext uri="{FF2B5EF4-FFF2-40B4-BE49-F238E27FC236}">
                <a16:creationId xmlns:a16="http://schemas.microsoft.com/office/drawing/2014/main" id="{CFD330E2-B848-0B8A-359E-D1F0B03E68E8}"/>
              </a:ext>
            </a:extLst>
          </p:cNvPr>
          <p:cNvPicPr>
            <a:picLocks noChangeAspect="1"/>
          </p:cNvPicPr>
          <p:nvPr/>
        </p:nvPicPr>
        <p:blipFill>
          <a:blip r:embed="rId3"/>
          <a:stretch>
            <a:fillRect/>
          </a:stretch>
        </p:blipFill>
        <p:spPr>
          <a:xfrm>
            <a:off x="334952" y="2830060"/>
            <a:ext cx="4000500" cy="3200400"/>
          </a:xfrm>
          <a:prstGeom prst="rect">
            <a:avLst/>
          </a:prstGeom>
          <a:ln>
            <a:solidFill>
              <a:schemeClr val="accent1"/>
            </a:solidFill>
          </a:ln>
        </p:spPr>
      </p:pic>
      <p:pic>
        <p:nvPicPr>
          <p:cNvPr id="10" name="Picture 9" descr="A colorful pattern on a white background&#10;&#10;Description automatically generated">
            <a:extLst>
              <a:ext uri="{FF2B5EF4-FFF2-40B4-BE49-F238E27FC236}">
                <a16:creationId xmlns:a16="http://schemas.microsoft.com/office/drawing/2014/main" id="{FA0CDD62-0E08-C721-9352-414DA7DD1182}"/>
              </a:ext>
            </a:extLst>
          </p:cNvPr>
          <p:cNvPicPr>
            <a:picLocks noChangeAspect="1"/>
          </p:cNvPicPr>
          <p:nvPr/>
        </p:nvPicPr>
        <p:blipFill>
          <a:blip r:embed="rId4"/>
          <a:stretch>
            <a:fillRect/>
          </a:stretch>
        </p:blipFill>
        <p:spPr>
          <a:xfrm>
            <a:off x="4848097" y="2830060"/>
            <a:ext cx="4000500" cy="3200400"/>
          </a:xfrm>
          <a:prstGeom prst="rect">
            <a:avLst/>
          </a:prstGeom>
          <a:ln>
            <a:solidFill>
              <a:schemeClr val="accent1"/>
            </a:solidFill>
          </a:ln>
        </p:spPr>
      </p:pic>
      <p:sp>
        <p:nvSpPr>
          <p:cNvPr id="12" name="Arrow: Right 11">
            <a:extLst>
              <a:ext uri="{FF2B5EF4-FFF2-40B4-BE49-F238E27FC236}">
                <a16:creationId xmlns:a16="http://schemas.microsoft.com/office/drawing/2014/main" id="{95DB311F-FF48-B74B-F151-4DEF8724F8A0}"/>
              </a:ext>
            </a:extLst>
          </p:cNvPr>
          <p:cNvSpPr/>
          <p:nvPr/>
        </p:nvSpPr>
        <p:spPr>
          <a:xfrm>
            <a:off x="4426611" y="4251844"/>
            <a:ext cx="348062" cy="32016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713909FC-6878-5447-66B3-B73B25427A8D}"/>
              </a:ext>
            </a:extLst>
          </p:cNvPr>
          <p:cNvSpPr txBox="1">
            <a:spLocks/>
          </p:cNvSpPr>
          <p:nvPr/>
        </p:nvSpPr>
        <p:spPr>
          <a:xfrm>
            <a:off x="938182" y="6121961"/>
            <a:ext cx="7891273" cy="365125"/>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t>(this methodology was sometimes subjective and prone to human error)</a:t>
            </a:r>
          </a:p>
          <a:p>
            <a:endParaRPr lang="en-US" sz="1800" dirty="0"/>
          </a:p>
        </p:txBody>
      </p:sp>
    </p:spTree>
    <p:extLst>
      <p:ext uri="{BB962C8B-B14F-4D97-AF65-F5344CB8AC3E}">
        <p14:creationId xmlns:p14="http://schemas.microsoft.com/office/powerpoint/2010/main" val="27899049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The Challenges When Using Current Parcel Data</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40</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569395" y="2148066"/>
            <a:ext cx="8260280" cy="818437"/>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2000" i="1" dirty="0"/>
              <a:t>“The first digit of multiple-use property is always a zero (0). The second and third digits are the major classification of the property represented. The digits following zero (0) are listed in the order of major importance.”</a:t>
            </a:r>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extLst>
              <p:ext uri="{D42A27DB-BD31-4B8C-83A1-F6EECF244321}">
                <p14:modId xmlns:p14="http://schemas.microsoft.com/office/powerpoint/2010/main" val="1494671823"/>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USE CODE - Multi-use properties and the use of “0”</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2" name="Picture 11">
            <a:extLst>
              <a:ext uri="{FF2B5EF4-FFF2-40B4-BE49-F238E27FC236}">
                <a16:creationId xmlns:a16="http://schemas.microsoft.com/office/drawing/2014/main" id="{838E4AEE-0E72-B7E4-1C5A-B6C50E7C1E89}"/>
              </a:ext>
            </a:extLst>
          </p:cNvPr>
          <p:cNvPicPr>
            <a:picLocks noChangeAspect="1"/>
          </p:cNvPicPr>
          <p:nvPr/>
        </p:nvPicPr>
        <p:blipFill>
          <a:blip r:embed="rId3"/>
          <a:stretch>
            <a:fillRect/>
          </a:stretch>
        </p:blipFill>
        <p:spPr>
          <a:xfrm>
            <a:off x="628650" y="3133040"/>
            <a:ext cx="4772025" cy="3248025"/>
          </a:xfrm>
          <a:prstGeom prst="rect">
            <a:avLst/>
          </a:prstGeom>
          <a:ln>
            <a:solidFill>
              <a:schemeClr val="accent1"/>
            </a:solidFill>
          </a:ln>
        </p:spPr>
      </p:pic>
      <p:sp>
        <p:nvSpPr>
          <p:cNvPr id="13" name="Content Placeholder 2">
            <a:extLst>
              <a:ext uri="{FF2B5EF4-FFF2-40B4-BE49-F238E27FC236}">
                <a16:creationId xmlns:a16="http://schemas.microsoft.com/office/drawing/2014/main" id="{AE72F2E4-4D57-8AFB-3857-E172473DC6CE}"/>
              </a:ext>
            </a:extLst>
          </p:cNvPr>
          <p:cNvSpPr txBox="1">
            <a:spLocks/>
          </p:cNvSpPr>
          <p:nvPr/>
        </p:nvSpPr>
        <p:spPr>
          <a:xfrm>
            <a:off x="5548826" y="3146599"/>
            <a:ext cx="3280849" cy="3209751"/>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a:t>4-digit/character codes are common in the use codes </a:t>
            </a:r>
            <a:r>
              <a:rPr lang="en-US" sz="1600" dirty="0" err="1"/>
              <a:t>MassGIS</a:t>
            </a:r>
            <a:r>
              <a:rPr lang="en-US" sz="1600" dirty="0"/>
              <a:t> has observed in municipal parcel submissions</a:t>
            </a:r>
          </a:p>
          <a:p>
            <a:pPr marL="0" indent="0">
              <a:buFont typeface="Wingdings" charset="2"/>
              <a:buNone/>
            </a:pPr>
            <a:r>
              <a:rPr lang="en-US" sz="1600" dirty="0"/>
              <a:t>But leading 0’s are sometimes used incorrectly and can cause confusion in interpretation…</a:t>
            </a:r>
          </a:p>
          <a:p>
            <a:pPr marL="0" indent="0">
              <a:buFont typeface="Wingdings" charset="2"/>
              <a:buNone/>
            </a:pPr>
            <a:r>
              <a:rPr lang="en-US" sz="1600" dirty="0"/>
              <a:t>Common examples:</a:t>
            </a:r>
          </a:p>
          <a:p>
            <a:pPr marL="0" indent="0">
              <a:buFont typeface="Wingdings" charset="2"/>
              <a:buNone/>
            </a:pPr>
            <a:r>
              <a:rPr lang="en-US" sz="1600" dirty="0"/>
              <a:t>“0130” – “130” or “013”?</a:t>
            </a:r>
          </a:p>
          <a:p>
            <a:pPr marL="0" indent="0">
              <a:buFont typeface="Wingdings" charset="2"/>
              <a:buNone/>
            </a:pPr>
            <a:r>
              <a:rPr lang="en-US" sz="1600" dirty="0"/>
              <a:t>“0310” – “031” or “310”?</a:t>
            </a:r>
          </a:p>
          <a:p>
            <a:pPr marL="0" indent="0">
              <a:buFont typeface="Wingdings" charset="2"/>
              <a:buNone/>
            </a:pPr>
            <a:endParaRPr lang="en-US" sz="1600" dirty="0"/>
          </a:p>
        </p:txBody>
      </p:sp>
    </p:spTree>
    <p:extLst>
      <p:ext uri="{BB962C8B-B14F-4D97-AF65-F5344CB8AC3E}">
        <p14:creationId xmlns:p14="http://schemas.microsoft.com/office/powerpoint/2010/main" val="3129832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5C613781-5346-2250-45DF-53B854245A80}"/>
              </a:ext>
            </a:extLst>
          </p:cNvPr>
          <p:cNvSpPr txBox="1">
            <a:spLocks/>
          </p:cNvSpPr>
          <p:nvPr/>
        </p:nvSpPr>
        <p:spPr>
          <a:xfrm>
            <a:off x="532079" y="6047753"/>
            <a:ext cx="8241218" cy="473893"/>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116 municipalities (about 1/3 of state) have a mix of 3 and 4 digit/character use codes and have some 4-digit codes that start with “0”</a:t>
            </a:r>
            <a:endParaRPr lang="en-US" sz="1500" dirty="0"/>
          </a:p>
        </p:txBody>
      </p:sp>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The Challenges When Using Current Parcel Data</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41</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extLst>
              <p:ext uri="{D42A27DB-BD31-4B8C-83A1-F6EECF244321}">
                <p14:modId xmlns:p14="http://schemas.microsoft.com/office/powerpoint/2010/main" val="1187832209"/>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USE CODE – Inconsistency in interpretation and description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3" name="Content Placeholder 2">
            <a:extLst>
              <a:ext uri="{FF2B5EF4-FFF2-40B4-BE49-F238E27FC236}">
                <a16:creationId xmlns:a16="http://schemas.microsoft.com/office/drawing/2014/main" id="{AE72F2E4-4D57-8AFB-3857-E172473DC6CE}"/>
              </a:ext>
            </a:extLst>
          </p:cNvPr>
          <p:cNvSpPr txBox="1">
            <a:spLocks/>
          </p:cNvSpPr>
          <p:nvPr/>
        </p:nvSpPr>
        <p:spPr>
          <a:xfrm>
            <a:off x="6796217" y="2150568"/>
            <a:ext cx="2162430" cy="3422329"/>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dirty="0"/>
              <a:t>Some towns think “0316” is mixed use while others seem to interpret it as the standard use code “316”.</a:t>
            </a:r>
          </a:p>
          <a:p>
            <a:pPr marL="0" indent="0">
              <a:buFont typeface="Wingdings" charset="2"/>
              <a:buNone/>
            </a:pPr>
            <a:endParaRPr lang="en-US" dirty="0"/>
          </a:p>
          <a:p>
            <a:pPr marL="0" indent="0">
              <a:buFont typeface="Wingdings" charset="2"/>
              <a:buNone/>
            </a:pPr>
            <a:r>
              <a:rPr lang="en-US" dirty="0"/>
              <a:t>Additionally, entries in USE_DESC often use abbreviations that may not be obvious to users of the data.</a:t>
            </a:r>
          </a:p>
          <a:p>
            <a:pPr marL="0" indent="0">
              <a:buFont typeface="Wingdings" charset="2"/>
              <a:buNone/>
            </a:pPr>
            <a:endParaRPr lang="en-US" dirty="0"/>
          </a:p>
          <a:p>
            <a:pPr marL="0" indent="0">
              <a:buFont typeface="Wingdings" charset="2"/>
              <a:buNone/>
            </a:pPr>
            <a:r>
              <a:rPr lang="en-US" dirty="0"/>
              <a:t>Number of custom codes currently in use across MA?</a:t>
            </a:r>
            <a:endParaRPr lang="en-US" b="1" dirty="0"/>
          </a:p>
        </p:txBody>
      </p:sp>
      <p:pic>
        <p:nvPicPr>
          <p:cNvPr id="6" name="Picture 5">
            <a:extLst>
              <a:ext uri="{FF2B5EF4-FFF2-40B4-BE49-F238E27FC236}">
                <a16:creationId xmlns:a16="http://schemas.microsoft.com/office/drawing/2014/main" id="{409B253D-6A67-9B1B-F283-612F7BB697AC}"/>
              </a:ext>
            </a:extLst>
          </p:cNvPr>
          <p:cNvPicPr>
            <a:picLocks noChangeAspect="1"/>
          </p:cNvPicPr>
          <p:nvPr/>
        </p:nvPicPr>
        <p:blipFill>
          <a:blip r:embed="rId3"/>
          <a:stretch>
            <a:fillRect/>
          </a:stretch>
        </p:blipFill>
        <p:spPr>
          <a:xfrm>
            <a:off x="628650" y="2170309"/>
            <a:ext cx="5994572" cy="3806830"/>
          </a:xfrm>
          <a:prstGeom prst="rect">
            <a:avLst/>
          </a:prstGeom>
          <a:ln>
            <a:solidFill>
              <a:schemeClr val="accent1"/>
            </a:solidFill>
          </a:ln>
        </p:spPr>
      </p:pic>
      <p:sp>
        <p:nvSpPr>
          <p:cNvPr id="8" name="Content Placeholder 2">
            <a:extLst>
              <a:ext uri="{FF2B5EF4-FFF2-40B4-BE49-F238E27FC236}">
                <a16:creationId xmlns:a16="http://schemas.microsoft.com/office/drawing/2014/main" id="{6ABDFAC3-1AFB-8F80-CCE5-36B754BC840C}"/>
              </a:ext>
            </a:extLst>
          </p:cNvPr>
          <p:cNvSpPr txBox="1">
            <a:spLocks/>
          </p:cNvSpPr>
          <p:nvPr/>
        </p:nvSpPr>
        <p:spPr>
          <a:xfrm>
            <a:off x="7427430" y="5560800"/>
            <a:ext cx="690955" cy="282658"/>
          </a:xfrm>
          <a:prstGeom prst="rect">
            <a:avLst/>
          </a:prstGeom>
          <a:solidFill>
            <a:srgbClr val="92D050"/>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b="1" dirty="0"/>
              <a:t>9,181</a:t>
            </a:r>
          </a:p>
        </p:txBody>
      </p:sp>
      <p:sp>
        <p:nvSpPr>
          <p:cNvPr id="11" name="Content Placeholder 2">
            <a:extLst>
              <a:ext uri="{FF2B5EF4-FFF2-40B4-BE49-F238E27FC236}">
                <a16:creationId xmlns:a16="http://schemas.microsoft.com/office/drawing/2014/main" id="{02B9B352-D68A-891B-3148-6562FF852F4A}"/>
              </a:ext>
            </a:extLst>
          </p:cNvPr>
          <p:cNvSpPr txBox="1">
            <a:spLocks/>
          </p:cNvSpPr>
          <p:nvPr/>
        </p:nvSpPr>
        <p:spPr>
          <a:xfrm>
            <a:off x="653364" y="2363769"/>
            <a:ext cx="520530" cy="3588655"/>
          </a:xfrm>
          <a:prstGeom prst="rect">
            <a:avLst/>
          </a:prstGeom>
          <a:solidFill>
            <a:schemeClr val="bg1">
              <a:lumMod val="90000"/>
            </a:schemeClr>
          </a:solidFill>
          <a:ln w="19050">
            <a:noFill/>
          </a:ln>
        </p:spPr>
        <p:txBody>
          <a:bodyPr vert="wordArtVert" anchor="ct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b="1" dirty="0"/>
          </a:p>
        </p:txBody>
      </p:sp>
    </p:spTree>
    <p:extLst>
      <p:ext uri="{BB962C8B-B14F-4D97-AF65-F5344CB8AC3E}">
        <p14:creationId xmlns:p14="http://schemas.microsoft.com/office/powerpoint/2010/main" val="45116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The Challenges When Using Current Parcel Data</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42</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630936" y="2193192"/>
            <a:ext cx="8426568" cy="2279954"/>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a:t>Accurate addressing is obviously important for the MAD.</a:t>
            </a:r>
          </a:p>
          <a:p>
            <a:pPr marL="0" indent="0">
              <a:buFont typeface="Wingdings" charset="2"/>
              <a:buNone/>
            </a:pPr>
            <a:r>
              <a:rPr lang="en-US" sz="1500" dirty="0"/>
              <a:t>Ideally, SITE_ADDR is identical to the concatenation of ADDR_NUM and FULL_STR and LOCATION in the standardized parcel deliverables to </a:t>
            </a:r>
            <a:r>
              <a:rPr lang="en-US" sz="1500" dirty="0" err="1"/>
              <a:t>MassGIS</a:t>
            </a:r>
            <a:r>
              <a:rPr lang="en-US" sz="1500" dirty="0"/>
              <a:t>, with proper spacing and consistent values.</a:t>
            </a:r>
          </a:p>
          <a:p>
            <a:pPr marL="0" indent="0">
              <a:buFont typeface="Wingdings" charset="2"/>
              <a:buNone/>
            </a:pPr>
            <a:r>
              <a:rPr lang="en-US" sz="1500" dirty="0"/>
              <a:t>Even more ideally, the correct parts of the address are recorded in the correct fields.</a:t>
            </a:r>
          </a:p>
          <a:p>
            <a:pPr marL="0" indent="0">
              <a:buFont typeface="Wingdings" charset="2"/>
              <a:buNone/>
            </a:pPr>
            <a:r>
              <a:rPr lang="en-US" sz="1500" dirty="0"/>
              <a:t>EXAMPLES:</a:t>
            </a:r>
          </a:p>
          <a:p>
            <a:pPr marL="0" indent="0">
              <a:buFont typeface="Wingdings" charset="2"/>
              <a:buNone/>
            </a:pPr>
            <a:endParaRPr lang="en-US" sz="1500" dirty="0"/>
          </a:p>
          <a:p>
            <a:pPr marL="0" indent="0">
              <a:buFont typeface="Wingdings" charset="2"/>
              <a:buNone/>
            </a:pPr>
            <a:endParaRPr lang="en-US" sz="1600" dirty="0"/>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extLst>
              <p:ext uri="{D42A27DB-BD31-4B8C-83A1-F6EECF244321}">
                <p14:modId xmlns:p14="http://schemas.microsoft.com/office/powerpoint/2010/main" val="4040160322"/>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Site Address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D657BDA1-2FF0-12D1-D581-38C5AC10D764}"/>
              </a:ext>
            </a:extLst>
          </p:cNvPr>
          <p:cNvPicPr>
            <a:picLocks noChangeAspect="1"/>
          </p:cNvPicPr>
          <p:nvPr/>
        </p:nvPicPr>
        <p:blipFill>
          <a:blip r:embed="rId3"/>
          <a:stretch>
            <a:fillRect/>
          </a:stretch>
        </p:blipFill>
        <p:spPr>
          <a:xfrm>
            <a:off x="818455" y="3901476"/>
            <a:ext cx="3695700" cy="1795054"/>
          </a:xfrm>
          <a:prstGeom prst="rect">
            <a:avLst/>
          </a:prstGeom>
          <a:ln>
            <a:solidFill>
              <a:schemeClr val="accent1"/>
            </a:solidFill>
          </a:ln>
        </p:spPr>
      </p:pic>
      <p:pic>
        <p:nvPicPr>
          <p:cNvPr id="9" name="Picture 8">
            <a:extLst>
              <a:ext uri="{FF2B5EF4-FFF2-40B4-BE49-F238E27FC236}">
                <a16:creationId xmlns:a16="http://schemas.microsoft.com/office/drawing/2014/main" id="{E66C84C8-EE82-CBC4-8CCD-D94C135BB060}"/>
              </a:ext>
            </a:extLst>
          </p:cNvPr>
          <p:cNvPicPr>
            <a:picLocks noChangeAspect="1"/>
          </p:cNvPicPr>
          <p:nvPr/>
        </p:nvPicPr>
        <p:blipFill>
          <a:blip r:embed="rId4"/>
          <a:stretch>
            <a:fillRect/>
          </a:stretch>
        </p:blipFill>
        <p:spPr>
          <a:xfrm>
            <a:off x="4640680" y="3880085"/>
            <a:ext cx="2892119" cy="365670"/>
          </a:xfrm>
          <a:prstGeom prst="rect">
            <a:avLst/>
          </a:prstGeom>
          <a:ln>
            <a:solidFill>
              <a:schemeClr val="accent1"/>
            </a:solidFill>
          </a:ln>
        </p:spPr>
      </p:pic>
      <p:pic>
        <p:nvPicPr>
          <p:cNvPr id="11" name="Picture 10">
            <a:extLst>
              <a:ext uri="{FF2B5EF4-FFF2-40B4-BE49-F238E27FC236}">
                <a16:creationId xmlns:a16="http://schemas.microsoft.com/office/drawing/2014/main" id="{C92BC8BD-FEE3-AF4D-FBDD-A5572EFC7767}"/>
              </a:ext>
            </a:extLst>
          </p:cNvPr>
          <p:cNvPicPr>
            <a:picLocks noChangeAspect="1"/>
          </p:cNvPicPr>
          <p:nvPr/>
        </p:nvPicPr>
        <p:blipFill>
          <a:blip r:embed="rId5"/>
          <a:stretch>
            <a:fillRect/>
          </a:stretch>
        </p:blipFill>
        <p:spPr>
          <a:xfrm>
            <a:off x="4640680" y="4302918"/>
            <a:ext cx="2842255" cy="365670"/>
          </a:xfrm>
          <a:prstGeom prst="rect">
            <a:avLst/>
          </a:prstGeom>
          <a:ln>
            <a:solidFill>
              <a:schemeClr val="accent1"/>
            </a:solidFill>
          </a:ln>
        </p:spPr>
      </p:pic>
      <p:pic>
        <p:nvPicPr>
          <p:cNvPr id="13" name="Picture 12">
            <a:extLst>
              <a:ext uri="{FF2B5EF4-FFF2-40B4-BE49-F238E27FC236}">
                <a16:creationId xmlns:a16="http://schemas.microsoft.com/office/drawing/2014/main" id="{97D86DCF-7008-815E-6A9D-AE06C136628E}"/>
              </a:ext>
            </a:extLst>
          </p:cNvPr>
          <p:cNvPicPr>
            <a:picLocks noChangeAspect="1"/>
          </p:cNvPicPr>
          <p:nvPr/>
        </p:nvPicPr>
        <p:blipFill>
          <a:blip r:embed="rId6"/>
          <a:stretch>
            <a:fillRect/>
          </a:stretch>
        </p:blipFill>
        <p:spPr>
          <a:xfrm>
            <a:off x="4640680" y="4759094"/>
            <a:ext cx="4086225" cy="409575"/>
          </a:xfrm>
          <a:prstGeom prst="rect">
            <a:avLst/>
          </a:prstGeom>
          <a:ln>
            <a:solidFill>
              <a:schemeClr val="accent1"/>
            </a:solidFill>
          </a:ln>
        </p:spPr>
      </p:pic>
      <p:pic>
        <p:nvPicPr>
          <p:cNvPr id="16" name="Picture 15">
            <a:extLst>
              <a:ext uri="{FF2B5EF4-FFF2-40B4-BE49-F238E27FC236}">
                <a16:creationId xmlns:a16="http://schemas.microsoft.com/office/drawing/2014/main" id="{56AC62D2-131D-0128-4592-76D2EDAAB6B5}"/>
              </a:ext>
            </a:extLst>
          </p:cNvPr>
          <p:cNvPicPr>
            <a:picLocks noChangeAspect="1"/>
          </p:cNvPicPr>
          <p:nvPr/>
        </p:nvPicPr>
        <p:blipFill>
          <a:blip r:embed="rId7"/>
          <a:stretch>
            <a:fillRect/>
          </a:stretch>
        </p:blipFill>
        <p:spPr>
          <a:xfrm>
            <a:off x="4640680" y="5218998"/>
            <a:ext cx="4248150" cy="390525"/>
          </a:xfrm>
          <a:prstGeom prst="rect">
            <a:avLst/>
          </a:prstGeom>
          <a:ln>
            <a:solidFill>
              <a:schemeClr val="accent1"/>
            </a:solidFill>
          </a:ln>
        </p:spPr>
      </p:pic>
      <p:pic>
        <p:nvPicPr>
          <p:cNvPr id="18" name="Picture 17">
            <a:extLst>
              <a:ext uri="{FF2B5EF4-FFF2-40B4-BE49-F238E27FC236}">
                <a16:creationId xmlns:a16="http://schemas.microsoft.com/office/drawing/2014/main" id="{AD443472-160B-E994-BB8D-2E31921F8F89}"/>
              </a:ext>
            </a:extLst>
          </p:cNvPr>
          <p:cNvPicPr>
            <a:picLocks noChangeAspect="1"/>
          </p:cNvPicPr>
          <p:nvPr/>
        </p:nvPicPr>
        <p:blipFill>
          <a:blip r:embed="rId8"/>
          <a:stretch>
            <a:fillRect/>
          </a:stretch>
        </p:blipFill>
        <p:spPr>
          <a:xfrm>
            <a:off x="4640680" y="5698391"/>
            <a:ext cx="4228173" cy="655531"/>
          </a:xfrm>
          <a:prstGeom prst="rect">
            <a:avLst/>
          </a:prstGeom>
          <a:ln>
            <a:solidFill>
              <a:schemeClr val="accent1"/>
            </a:solidFill>
          </a:ln>
        </p:spPr>
      </p:pic>
      <p:pic>
        <p:nvPicPr>
          <p:cNvPr id="21" name="Picture 20">
            <a:extLst>
              <a:ext uri="{FF2B5EF4-FFF2-40B4-BE49-F238E27FC236}">
                <a16:creationId xmlns:a16="http://schemas.microsoft.com/office/drawing/2014/main" id="{39BDB2A3-4E08-C8E0-F549-34D3EFB22903}"/>
              </a:ext>
            </a:extLst>
          </p:cNvPr>
          <p:cNvPicPr>
            <a:picLocks noChangeAspect="1"/>
          </p:cNvPicPr>
          <p:nvPr/>
        </p:nvPicPr>
        <p:blipFill>
          <a:blip r:embed="rId9"/>
          <a:stretch>
            <a:fillRect/>
          </a:stretch>
        </p:blipFill>
        <p:spPr>
          <a:xfrm>
            <a:off x="559224" y="5893270"/>
            <a:ext cx="3954931" cy="369127"/>
          </a:xfrm>
          <a:prstGeom prst="rect">
            <a:avLst/>
          </a:prstGeom>
          <a:ln>
            <a:solidFill>
              <a:schemeClr val="accent1"/>
            </a:solidFill>
          </a:ln>
        </p:spPr>
      </p:pic>
    </p:spTree>
    <p:extLst>
      <p:ext uri="{BB962C8B-B14F-4D97-AF65-F5344CB8AC3E}">
        <p14:creationId xmlns:p14="http://schemas.microsoft.com/office/powerpoint/2010/main" val="37674902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The Challenges When Using Current Parcel Data</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43</a:t>
            </a:fld>
            <a:endParaRPr lang="en-US" dirty="0"/>
          </a:p>
        </p:txBody>
      </p:sp>
      <p:sp>
        <p:nvSpPr>
          <p:cNvPr id="7" name="Rectangle 6"/>
          <p:cNvSpPr/>
          <p:nvPr/>
        </p:nvSpPr>
        <p:spPr>
          <a:xfrm>
            <a:off x="628650" y="1591057"/>
            <a:ext cx="7886700" cy="1575620"/>
          </a:xfrm>
          <a:prstGeom prst="rect">
            <a:avLst/>
          </a:prstGeom>
          <a:ln w="9525" cap="flat" cmpd="sng" algn="ctr">
            <a:noFill/>
            <a:prstDash val="solid"/>
            <a:round/>
            <a:headEnd type="none" w="med" len="med"/>
            <a:tailEnd type="none" w="med" len="med"/>
          </a:ln>
        </p:spPr>
        <p:txBody>
          <a:bodyPr/>
          <a:lstStyle/>
          <a:p>
            <a:endParaRPr lang="en-US" dirty="0"/>
          </a:p>
        </p:txBody>
      </p:sp>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630936" y="2193191"/>
            <a:ext cx="2643605" cy="3836906"/>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And even more ideally the site address assigned to a parcel actually represents that particular property…</a:t>
            </a:r>
          </a:p>
          <a:p>
            <a:pPr marL="0" indent="0">
              <a:buFont typeface="Wingdings" charset="2"/>
              <a:buNone/>
            </a:pPr>
            <a:endParaRPr lang="en-US" sz="1500" dirty="0"/>
          </a:p>
          <a:p>
            <a:pPr marL="0" indent="0">
              <a:buFont typeface="Wingdings" charset="2"/>
              <a:buNone/>
            </a:pPr>
            <a:r>
              <a:rPr lang="en-US" sz="1500" dirty="0"/>
              <a:t>Address numbers in the MAD are in ORANGE.  These have been researched extensively.</a:t>
            </a:r>
          </a:p>
          <a:p>
            <a:pPr marL="0" indent="0">
              <a:buFont typeface="Wingdings" charset="2"/>
              <a:buNone/>
            </a:pPr>
            <a:r>
              <a:rPr lang="en-US" sz="1500" dirty="0"/>
              <a:t>Address numbers in the assessor records are YELLOW.</a:t>
            </a:r>
          </a:p>
          <a:p>
            <a:pPr marL="0" indent="0">
              <a:buFont typeface="Wingdings" charset="2"/>
              <a:buNone/>
            </a:pPr>
            <a:r>
              <a:rPr lang="en-US" sz="1500" dirty="0"/>
              <a:t>There appears to be a parcel shift.</a:t>
            </a:r>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extLst>
              <p:ext uri="{D42A27DB-BD31-4B8C-83A1-F6EECF244321}">
                <p14:modId xmlns:p14="http://schemas.microsoft.com/office/powerpoint/2010/main" val="354619529"/>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Site Address Linkage To Parcels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 name="Picture 8" descr="A aerial view of a neighborhood&#10;&#10;Description automatically generated">
            <a:extLst>
              <a:ext uri="{FF2B5EF4-FFF2-40B4-BE49-F238E27FC236}">
                <a16:creationId xmlns:a16="http://schemas.microsoft.com/office/drawing/2014/main" id="{24974ED9-DDAD-CF25-AA6F-4F341C475AC4}"/>
              </a:ext>
            </a:extLst>
          </p:cNvPr>
          <p:cNvPicPr>
            <a:picLocks noChangeAspect="1"/>
          </p:cNvPicPr>
          <p:nvPr/>
        </p:nvPicPr>
        <p:blipFill>
          <a:blip r:embed="rId3"/>
          <a:stretch>
            <a:fillRect/>
          </a:stretch>
        </p:blipFill>
        <p:spPr>
          <a:xfrm>
            <a:off x="3459892" y="2210752"/>
            <a:ext cx="4932166" cy="4145599"/>
          </a:xfrm>
          <a:prstGeom prst="rect">
            <a:avLst/>
          </a:prstGeom>
          <a:ln>
            <a:solidFill>
              <a:schemeClr val="accent1"/>
            </a:solidFill>
          </a:ln>
        </p:spPr>
      </p:pic>
    </p:spTree>
    <p:extLst>
      <p:ext uri="{BB962C8B-B14F-4D97-AF65-F5344CB8AC3E}">
        <p14:creationId xmlns:p14="http://schemas.microsoft.com/office/powerpoint/2010/main" val="29779018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The Challenges When Using Current Parcel Data</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44</a:t>
            </a:fld>
            <a:endParaRPr lang="en-US" dirty="0"/>
          </a:p>
        </p:txBody>
      </p:sp>
      <p:sp>
        <p:nvSpPr>
          <p:cNvPr id="7" name="Rectangle 6"/>
          <p:cNvSpPr/>
          <p:nvPr/>
        </p:nvSpPr>
        <p:spPr>
          <a:xfrm>
            <a:off x="628650" y="1591057"/>
            <a:ext cx="7886700" cy="1575620"/>
          </a:xfrm>
          <a:prstGeom prst="rect">
            <a:avLst/>
          </a:prstGeom>
          <a:ln w="9525" cap="flat" cmpd="sng" algn="ctr">
            <a:noFill/>
            <a:prstDash val="solid"/>
            <a:round/>
            <a:headEnd type="none" w="med" len="med"/>
            <a:tailEnd type="none" w="med" len="med"/>
          </a:ln>
        </p:spPr>
        <p:txBody>
          <a:bodyPr/>
          <a:lstStyle/>
          <a:p>
            <a:endParaRPr lang="en-US" dirty="0"/>
          </a:p>
        </p:txBody>
      </p:sp>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630936" y="2193191"/>
            <a:ext cx="8426568" cy="1575619"/>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500" dirty="0"/>
              <a:t>And even more ideally the owner address information matches the site address information if the tax bill is sent to that property and is consistent between multiple properties owned by the same entity…</a:t>
            </a:r>
          </a:p>
          <a:p>
            <a:pPr marL="0" indent="0">
              <a:buNone/>
            </a:pPr>
            <a:r>
              <a:rPr lang="en-US" sz="1500" dirty="0"/>
              <a:t>EXAMPLE:</a:t>
            </a:r>
          </a:p>
          <a:p>
            <a:pPr marL="0" indent="0">
              <a:buFont typeface="Wingdings" charset="2"/>
              <a:buNone/>
            </a:pPr>
            <a:endParaRPr lang="en-US" sz="1500" dirty="0"/>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Site Address and Owner Address</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BD60BC3F-4313-5A42-AA7A-8B7BAAD382F2}"/>
              </a:ext>
            </a:extLst>
          </p:cNvPr>
          <p:cNvPicPr>
            <a:picLocks noChangeAspect="1"/>
          </p:cNvPicPr>
          <p:nvPr/>
        </p:nvPicPr>
        <p:blipFill>
          <a:blip r:embed="rId3"/>
          <a:stretch>
            <a:fillRect/>
          </a:stretch>
        </p:blipFill>
        <p:spPr>
          <a:xfrm>
            <a:off x="234778" y="3236680"/>
            <a:ext cx="8674444" cy="364890"/>
          </a:xfrm>
          <a:prstGeom prst="rect">
            <a:avLst/>
          </a:prstGeom>
          <a:ln>
            <a:solidFill>
              <a:schemeClr val="accent1"/>
            </a:solidFill>
          </a:ln>
        </p:spPr>
      </p:pic>
      <p:sp>
        <p:nvSpPr>
          <p:cNvPr id="8" name="Rectangle 7">
            <a:extLst>
              <a:ext uri="{FF2B5EF4-FFF2-40B4-BE49-F238E27FC236}">
                <a16:creationId xmlns:a16="http://schemas.microsoft.com/office/drawing/2014/main" id="{506D8E87-9766-65A4-ECBC-BF63CCAA777A}"/>
              </a:ext>
            </a:extLst>
          </p:cNvPr>
          <p:cNvSpPr/>
          <p:nvPr/>
        </p:nvSpPr>
        <p:spPr>
          <a:xfrm>
            <a:off x="5543764" y="3236680"/>
            <a:ext cx="3365457" cy="36489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5B51541-CE49-6277-AC21-0AA25E7A44AD}"/>
              </a:ext>
            </a:extLst>
          </p:cNvPr>
          <p:cNvPicPr>
            <a:picLocks noChangeAspect="1"/>
          </p:cNvPicPr>
          <p:nvPr/>
        </p:nvPicPr>
        <p:blipFill>
          <a:blip r:embed="rId4"/>
          <a:stretch>
            <a:fillRect/>
          </a:stretch>
        </p:blipFill>
        <p:spPr>
          <a:xfrm>
            <a:off x="4965982" y="3730619"/>
            <a:ext cx="3006364" cy="2661371"/>
          </a:xfrm>
          <a:prstGeom prst="rect">
            <a:avLst/>
          </a:prstGeom>
          <a:ln>
            <a:solidFill>
              <a:schemeClr val="accent1"/>
            </a:solidFill>
          </a:ln>
        </p:spPr>
      </p:pic>
      <p:pic>
        <p:nvPicPr>
          <p:cNvPr id="12" name="Picture 11">
            <a:extLst>
              <a:ext uri="{FF2B5EF4-FFF2-40B4-BE49-F238E27FC236}">
                <a16:creationId xmlns:a16="http://schemas.microsoft.com/office/drawing/2014/main" id="{8C2DFA0D-C6BB-1F3D-851D-5EFBA4D9B397}"/>
              </a:ext>
            </a:extLst>
          </p:cNvPr>
          <p:cNvPicPr>
            <a:picLocks noChangeAspect="1"/>
          </p:cNvPicPr>
          <p:nvPr/>
        </p:nvPicPr>
        <p:blipFill>
          <a:blip r:embed="rId5"/>
          <a:stretch>
            <a:fillRect/>
          </a:stretch>
        </p:blipFill>
        <p:spPr>
          <a:xfrm>
            <a:off x="1281477" y="3730852"/>
            <a:ext cx="3205619" cy="2660904"/>
          </a:xfrm>
          <a:prstGeom prst="rect">
            <a:avLst/>
          </a:prstGeom>
          <a:ln>
            <a:solidFill>
              <a:schemeClr val="accent1"/>
            </a:solidFill>
          </a:ln>
        </p:spPr>
      </p:pic>
    </p:spTree>
    <p:extLst>
      <p:ext uri="{BB962C8B-B14F-4D97-AF65-F5344CB8AC3E}">
        <p14:creationId xmlns:p14="http://schemas.microsoft.com/office/powerpoint/2010/main" val="2751166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The Challenges When Using Current Parcel Data</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45</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717432" y="3477051"/>
            <a:ext cx="7969368" cy="585216"/>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a:t>It is expected that a ZIP Code would not be assigned to vacant/undeveloped parcels.</a:t>
            </a:r>
          </a:p>
          <a:p>
            <a:pPr marL="0" indent="0">
              <a:buFont typeface="Wingdings" charset="2"/>
              <a:buNone/>
            </a:pPr>
            <a:r>
              <a:rPr lang="en-US" sz="1600" dirty="0"/>
              <a:t>But for both parcel ZIP and owner ZIP, there are some problematic values…</a:t>
            </a:r>
            <a:endParaRPr lang="en-US" sz="1500" dirty="0"/>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extLst>
              <p:ext uri="{D42A27DB-BD31-4B8C-83A1-F6EECF244321}">
                <p14:modId xmlns:p14="http://schemas.microsoft.com/office/powerpoint/2010/main" val="2818383524"/>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ZIP CODE and OWN_ZIP</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graphicFrame>
        <p:nvGraphicFramePr>
          <p:cNvPr id="2" name="Table 1">
            <a:extLst>
              <a:ext uri="{FF2B5EF4-FFF2-40B4-BE49-F238E27FC236}">
                <a16:creationId xmlns:a16="http://schemas.microsoft.com/office/drawing/2014/main" id="{C8515921-AFA3-671C-3DD7-09CCE3C64C2B}"/>
              </a:ext>
            </a:extLst>
          </p:cNvPr>
          <p:cNvGraphicFramePr>
            <a:graphicFrameLocks noGrp="1"/>
          </p:cNvGraphicFramePr>
          <p:nvPr>
            <p:extLst>
              <p:ext uri="{D42A27DB-BD31-4B8C-83A1-F6EECF244321}">
                <p14:modId xmlns:p14="http://schemas.microsoft.com/office/powerpoint/2010/main" val="3647660407"/>
              </p:ext>
            </p:extLst>
          </p:nvPr>
        </p:nvGraphicFramePr>
        <p:xfrm>
          <a:off x="628650" y="2258473"/>
          <a:ext cx="8058150" cy="1112520"/>
        </p:xfrm>
        <a:graphic>
          <a:graphicData uri="http://schemas.openxmlformats.org/drawingml/2006/table">
            <a:tbl>
              <a:tblPr firstRow="1" bandRow="1">
                <a:tableStyleId>{5C22544A-7EE6-4342-B048-85BDC9FD1C3A}</a:tableStyleId>
              </a:tblPr>
              <a:tblGrid>
                <a:gridCol w="6773047">
                  <a:extLst>
                    <a:ext uri="{9D8B030D-6E8A-4147-A177-3AD203B41FA5}">
                      <a16:colId xmlns:a16="http://schemas.microsoft.com/office/drawing/2014/main" val="1430178142"/>
                    </a:ext>
                  </a:extLst>
                </a:gridCol>
                <a:gridCol w="1285103">
                  <a:extLst>
                    <a:ext uri="{9D8B030D-6E8A-4147-A177-3AD203B41FA5}">
                      <a16:colId xmlns:a16="http://schemas.microsoft.com/office/drawing/2014/main" val="54661950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 of current parcels statewide in </a:t>
                      </a:r>
                      <a:r>
                        <a:rPr lang="en-US" sz="1800" dirty="0" err="1"/>
                        <a:t>MassGIS</a:t>
                      </a:r>
                      <a:r>
                        <a:rPr lang="en-US" sz="1800" dirty="0"/>
                        <a:t> data: </a:t>
                      </a:r>
                    </a:p>
                  </a:txBody>
                  <a:tcPr/>
                </a:tc>
                <a:tc>
                  <a:txBody>
                    <a:bodyPr/>
                    <a:lstStyle/>
                    <a:p>
                      <a:r>
                        <a:rPr lang="en-US" dirty="0"/>
                        <a:t>2,194,796</a:t>
                      </a:r>
                    </a:p>
                  </a:txBody>
                  <a:tcPr/>
                </a:tc>
                <a:extLst>
                  <a:ext uri="{0D108BD9-81ED-4DB2-BD59-A6C34878D82A}">
                    <a16:rowId xmlns:a16="http://schemas.microsoft.com/office/drawing/2014/main" val="62335830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1"/>
                          </a:solidFill>
                        </a:rPr>
                        <a:t># of current parcels statewide with a parcel ZIP assigned: </a:t>
                      </a:r>
                    </a:p>
                  </a:txBody>
                  <a:tcPr/>
                </a:tc>
                <a:tc>
                  <a:txBody>
                    <a:bodyPr/>
                    <a:lstStyle/>
                    <a:p>
                      <a:r>
                        <a:rPr lang="en-US" b="1" dirty="0">
                          <a:solidFill>
                            <a:schemeClr val="accent1"/>
                          </a:solidFill>
                        </a:rPr>
                        <a:t>1,390,621</a:t>
                      </a:r>
                    </a:p>
                  </a:txBody>
                  <a:tcPr/>
                </a:tc>
                <a:extLst>
                  <a:ext uri="{0D108BD9-81ED-4DB2-BD59-A6C34878D82A}">
                    <a16:rowId xmlns:a16="http://schemas.microsoft.com/office/drawing/2014/main" val="42416277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1"/>
                          </a:solidFill>
                        </a:rPr>
                        <a:t># of current parcels statewide with an OWNER ZIP assigned: </a:t>
                      </a:r>
                    </a:p>
                  </a:txBody>
                  <a:tcPr/>
                </a:tc>
                <a:tc>
                  <a:txBody>
                    <a:bodyPr/>
                    <a:lstStyle/>
                    <a:p>
                      <a:r>
                        <a:rPr lang="en-US" b="1" dirty="0">
                          <a:solidFill>
                            <a:schemeClr val="accent1"/>
                          </a:solidFill>
                        </a:rPr>
                        <a:t>2,153,571</a:t>
                      </a:r>
                    </a:p>
                  </a:txBody>
                  <a:tcPr/>
                </a:tc>
                <a:extLst>
                  <a:ext uri="{0D108BD9-81ED-4DB2-BD59-A6C34878D82A}">
                    <a16:rowId xmlns:a16="http://schemas.microsoft.com/office/drawing/2014/main" val="599940624"/>
                  </a:ext>
                </a:extLst>
              </a:tr>
            </a:tbl>
          </a:graphicData>
        </a:graphic>
      </p:graphicFrame>
      <p:pic>
        <p:nvPicPr>
          <p:cNvPr id="8" name="Picture 7">
            <a:extLst>
              <a:ext uri="{FF2B5EF4-FFF2-40B4-BE49-F238E27FC236}">
                <a16:creationId xmlns:a16="http://schemas.microsoft.com/office/drawing/2014/main" id="{55352B04-2A84-D573-8A88-7B60A8B2DA5D}"/>
              </a:ext>
            </a:extLst>
          </p:cNvPr>
          <p:cNvPicPr>
            <a:picLocks noChangeAspect="1"/>
          </p:cNvPicPr>
          <p:nvPr/>
        </p:nvPicPr>
        <p:blipFill>
          <a:blip r:embed="rId3"/>
          <a:stretch>
            <a:fillRect/>
          </a:stretch>
        </p:blipFill>
        <p:spPr>
          <a:xfrm>
            <a:off x="606219" y="4182296"/>
            <a:ext cx="4267200" cy="1371600"/>
          </a:xfrm>
          <a:prstGeom prst="rect">
            <a:avLst/>
          </a:prstGeom>
          <a:ln>
            <a:solidFill>
              <a:schemeClr val="accent1"/>
            </a:solidFill>
          </a:ln>
        </p:spPr>
      </p:pic>
      <p:pic>
        <p:nvPicPr>
          <p:cNvPr id="10" name="Picture 9">
            <a:extLst>
              <a:ext uri="{FF2B5EF4-FFF2-40B4-BE49-F238E27FC236}">
                <a16:creationId xmlns:a16="http://schemas.microsoft.com/office/drawing/2014/main" id="{70387CC9-96FD-A77C-2547-543AC144F85E}"/>
              </a:ext>
            </a:extLst>
          </p:cNvPr>
          <p:cNvPicPr>
            <a:picLocks noChangeAspect="1"/>
          </p:cNvPicPr>
          <p:nvPr/>
        </p:nvPicPr>
        <p:blipFill>
          <a:blip r:embed="rId4"/>
          <a:stretch>
            <a:fillRect/>
          </a:stretch>
        </p:blipFill>
        <p:spPr>
          <a:xfrm>
            <a:off x="4969828" y="4170437"/>
            <a:ext cx="3348989" cy="1470096"/>
          </a:xfrm>
          <a:prstGeom prst="rect">
            <a:avLst/>
          </a:prstGeom>
          <a:ln>
            <a:solidFill>
              <a:schemeClr val="accent1"/>
            </a:solidFill>
          </a:ln>
        </p:spPr>
      </p:pic>
      <p:pic>
        <p:nvPicPr>
          <p:cNvPr id="12" name="Picture 11">
            <a:extLst>
              <a:ext uri="{FF2B5EF4-FFF2-40B4-BE49-F238E27FC236}">
                <a16:creationId xmlns:a16="http://schemas.microsoft.com/office/drawing/2014/main" id="{92E75131-D080-E244-57CF-44C5AB06B90F}"/>
              </a:ext>
            </a:extLst>
          </p:cNvPr>
          <p:cNvPicPr>
            <a:picLocks noChangeAspect="1"/>
          </p:cNvPicPr>
          <p:nvPr/>
        </p:nvPicPr>
        <p:blipFill>
          <a:blip r:embed="rId5"/>
          <a:stretch>
            <a:fillRect/>
          </a:stretch>
        </p:blipFill>
        <p:spPr>
          <a:xfrm>
            <a:off x="825183" y="5639216"/>
            <a:ext cx="3948112" cy="747679"/>
          </a:xfrm>
          <a:prstGeom prst="rect">
            <a:avLst/>
          </a:prstGeom>
          <a:ln>
            <a:solidFill>
              <a:schemeClr val="accent1"/>
            </a:solidFill>
          </a:ln>
        </p:spPr>
      </p:pic>
      <p:pic>
        <p:nvPicPr>
          <p:cNvPr id="14" name="Picture 13">
            <a:extLst>
              <a:ext uri="{FF2B5EF4-FFF2-40B4-BE49-F238E27FC236}">
                <a16:creationId xmlns:a16="http://schemas.microsoft.com/office/drawing/2014/main" id="{FFA6500B-D7DB-E75A-62DF-830064E40B21}"/>
              </a:ext>
            </a:extLst>
          </p:cNvPr>
          <p:cNvPicPr>
            <a:picLocks noChangeAspect="1"/>
          </p:cNvPicPr>
          <p:nvPr/>
        </p:nvPicPr>
        <p:blipFill>
          <a:blip r:embed="rId6"/>
          <a:stretch>
            <a:fillRect/>
          </a:stretch>
        </p:blipFill>
        <p:spPr>
          <a:xfrm>
            <a:off x="4864482" y="5711187"/>
            <a:ext cx="3698746" cy="669530"/>
          </a:xfrm>
          <a:prstGeom prst="rect">
            <a:avLst/>
          </a:prstGeom>
          <a:ln>
            <a:solidFill>
              <a:schemeClr val="accent1"/>
            </a:solidFill>
          </a:ln>
        </p:spPr>
      </p:pic>
    </p:spTree>
    <p:extLst>
      <p:ext uri="{BB962C8B-B14F-4D97-AF65-F5344CB8AC3E}">
        <p14:creationId xmlns:p14="http://schemas.microsoft.com/office/powerpoint/2010/main" val="1104369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The Challenges When Using Current Parcel Data</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46</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630936" y="2193192"/>
            <a:ext cx="8426568" cy="541575"/>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a:t>The USPS website is a valuable resource when attempting to confirm individual address ZIP code values…   </a:t>
            </a:r>
            <a:r>
              <a:rPr lang="en-US" sz="1600" dirty="0">
                <a:hlinkClick r:id="rId3"/>
              </a:rPr>
              <a:t>https://tools.usps.com/zip-code-lookup.htm?byaddress</a:t>
            </a:r>
            <a:endParaRPr lang="en-US" sz="1500" dirty="0"/>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extLst>
              <p:ext uri="{D42A27DB-BD31-4B8C-83A1-F6EECF244321}">
                <p14:modId xmlns:p14="http://schemas.microsoft.com/office/powerpoint/2010/main" val="1592067649"/>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ZIP CODE Validation</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6" name="Picture 5">
            <a:extLst>
              <a:ext uri="{FF2B5EF4-FFF2-40B4-BE49-F238E27FC236}">
                <a16:creationId xmlns:a16="http://schemas.microsoft.com/office/drawing/2014/main" id="{6967A985-33A4-3D21-8A40-72496C0129E6}"/>
              </a:ext>
            </a:extLst>
          </p:cNvPr>
          <p:cNvPicPr>
            <a:picLocks noChangeAspect="1"/>
          </p:cNvPicPr>
          <p:nvPr/>
        </p:nvPicPr>
        <p:blipFill>
          <a:blip r:embed="rId4"/>
          <a:stretch>
            <a:fillRect/>
          </a:stretch>
        </p:blipFill>
        <p:spPr>
          <a:xfrm>
            <a:off x="4097996" y="2822495"/>
            <a:ext cx="2252906" cy="3474720"/>
          </a:xfrm>
          <a:prstGeom prst="rect">
            <a:avLst/>
          </a:prstGeom>
          <a:ln>
            <a:solidFill>
              <a:schemeClr val="accent1"/>
            </a:solidFill>
          </a:ln>
        </p:spPr>
      </p:pic>
      <p:pic>
        <p:nvPicPr>
          <p:cNvPr id="9" name="Picture 8">
            <a:extLst>
              <a:ext uri="{FF2B5EF4-FFF2-40B4-BE49-F238E27FC236}">
                <a16:creationId xmlns:a16="http://schemas.microsoft.com/office/drawing/2014/main" id="{590D3318-4925-CF2E-D23D-AD80DCA3864F}"/>
              </a:ext>
            </a:extLst>
          </p:cNvPr>
          <p:cNvPicPr>
            <a:picLocks noChangeAspect="1"/>
          </p:cNvPicPr>
          <p:nvPr/>
        </p:nvPicPr>
        <p:blipFill>
          <a:blip r:embed="rId5"/>
          <a:stretch>
            <a:fillRect/>
          </a:stretch>
        </p:blipFill>
        <p:spPr>
          <a:xfrm>
            <a:off x="6497697" y="2822495"/>
            <a:ext cx="2306547" cy="3474720"/>
          </a:xfrm>
          <a:prstGeom prst="rect">
            <a:avLst/>
          </a:prstGeom>
          <a:ln>
            <a:solidFill>
              <a:schemeClr val="accent1"/>
            </a:solidFill>
          </a:ln>
        </p:spPr>
      </p:pic>
      <p:pic>
        <p:nvPicPr>
          <p:cNvPr id="11" name="Picture 10">
            <a:extLst>
              <a:ext uri="{FF2B5EF4-FFF2-40B4-BE49-F238E27FC236}">
                <a16:creationId xmlns:a16="http://schemas.microsoft.com/office/drawing/2014/main" id="{4A1EF761-5F8B-AF6D-A5D2-CD63F287C9AF}"/>
              </a:ext>
            </a:extLst>
          </p:cNvPr>
          <p:cNvPicPr>
            <a:picLocks noChangeAspect="1"/>
          </p:cNvPicPr>
          <p:nvPr/>
        </p:nvPicPr>
        <p:blipFill>
          <a:blip r:embed="rId6"/>
          <a:stretch>
            <a:fillRect/>
          </a:stretch>
        </p:blipFill>
        <p:spPr>
          <a:xfrm>
            <a:off x="339756" y="2822495"/>
            <a:ext cx="3611445" cy="3474720"/>
          </a:xfrm>
          <a:prstGeom prst="rect">
            <a:avLst/>
          </a:prstGeom>
          <a:ln>
            <a:solidFill>
              <a:schemeClr val="accent1"/>
            </a:solidFill>
          </a:ln>
        </p:spPr>
      </p:pic>
      <p:sp>
        <p:nvSpPr>
          <p:cNvPr id="12" name="Oval 11">
            <a:extLst>
              <a:ext uri="{FF2B5EF4-FFF2-40B4-BE49-F238E27FC236}">
                <a16:creationId xmlns:a16="http://schemas.microsoft.com/office/drawing/2014/main" id="{3A81543D-BF14-E89E-A3EE-CDCB58AA29F8}"/>
              </a:ext>
            </a:extLst>
          </p:cNvPr>
          <p:cNvSpPr/>
          <p:nvPr/>
        </p:nvSpPr>
        <p:spPr>
          <a:xfrm>
            <a:off x="8377882" y="5165125"/>
            <a:ext cx="321334" cy="11417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9737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a:t>
            </a:r>
            <a:r>
              <a:rPr lang="en-US" dirty="0" err="1"/>
              <a:t>MassGIS</a:t>
            </a:r>
            <a:endParaRPr lang="en-US" dirty="0"/>
          </a:p>
        </p:txBody>
      </p:sp>
      <p:sp>
        <p:nvSpPr>
          <p:cNvPr id="4" name="Content Placeholder 3"/>
          <p:cNvSpPr>
            <a:spLocks noGrp="1"/>
          </p:cNvSpPr>
          <p:nvPr>
            <p:ph sz="quarter" idx="10"/>
          </p:nvPr>
        </p:nvSpPr>
        <p:spPr/>
        <p:txBody>
          <a:bodyPr/>
          <a:lstStyle/>
          <a:p>
            <a:r>
              <a:rPr lang="en-US" dirty="0"/>
              <a:t>The Challenges When Using Current Parcel Data</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47</a:t>
            </a:fld>
            <a:endParaRPr lang="en-US" dirty="0"/>
          </a:p>
        </p:txBody>
      </p:sp>
      <p:sp>
        <p:nvSpPr>
          <p:cNvPr id="7" name="Rectangle 6"/>
          <p:cNvSpPr/>
          <p:nvPr/>
        </p:nvSpPr>
        <p:spPr>
          <a:xfrm>
            <a:off x="628650" y="1591056"/>
            <a:ext cx="7886700" cy="4351337"/>
          </a:xfrm>
          <a:prstGeom prst="rect">
            <a:avLst/>
          </a:prstGeom>
          <a:ln w="9525" cap="flat" cmpd="sng" algn="ctr">
            <a:noFill/>
            <a:prstDash val="solid"/>
            <a:round/>
            <a:headEnd type="none" w="med" len="med"/>
            <a:tailEnd type="none" w="med" len="med"/>
          </a:ln>
        </p:spPr>
        <p:txBody>
          <a:bodyPr/>
          <a:lstStyle/>
          <a:p>
            <a:endParaRPr lang="en-US" dirty="0"/>
          </a:p>
        </p:txBody>
      </p:sp>
      <p:sp>
        <p:nvSpPr>
          <p:cNvPr id="19" name="Content Placeholder 2">
            <a:extLst>
              <a:ext uri="{FF2B5EF4-FFF2-40B4-BE49-F238E27FC236}">
                <a16:creationId xmlns:a16="http://schemas.microsoft.com/office/drawing/2014/main" id="{1BDCFA29-398B-B042-EFAE-184D5600EA99}"/>
              </a:ext>
            </a:extLst>
          </p:cNvPr>
          <p:cNvSpPr txBox="1">
            <a:spLocks/>
          </p:cNvSpPr>
          <p:nvPr/>
        </p:nvSpPr>
        <p:spPr>
          <a:xfrm>
            <a:off x="630936" y="2193191"/>
            <a:ext cx="7981723" cy="4163160"/>
          </a:xfrm>
          <a:prstGeom prst="rect">
            <a:avLst/>
          </a:prstGeom>
          <a:solidFill>
            <a:schemeClr val="bg1"/>
          </a:solidFill>
          <a:ln w="19050">
            <a:noFill/>
          </a:ln>
        </p:spPr>
        <p:txBody>
          <a:bodyPr>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charset="2"/>
              <a:buNone/>
            </a:pPr>
            <a:r>
              <a:rPr lang="en-US" sz="1600" dirty="0" err="1"/>
              <a:t>MassGIS</a:t>
            </a:r>
            <a:r>
              <a:rPr lang="en-US" sz="1600" dirty="0"/>
              <a:t> staff have a level of technical expertise, familiarity with the data, and an understanding of the impacts on many state GIS products/services, and can share this knowledge to improve everyone’s data…</a:t>
            </a:r>
          </a:p>
          <a:p>
            <a:r>
              <a:rPr lang="en-US" sz="1600" dirty="0"/>
              <a:t>Mini-MADs – Town-specific extracts of the statewide MAD exported into a file geodatabase.</a:t>
            </a:r>
          </a:p>
          <a:p>
            <a:r>
              <a:rPr lang="en-US" sz="1600" dirty="0"/>
              <a:t>Customized reports – Many of our existing workflows produce output that can be simplified and sent as a spreadsheet, Word doc, or GIS export along with a discussion of the issues and possible resolutions.  (Currently engaged in initial “town-by-town” outreach)</a:t>
            </a:r>
          </a:p>
          <a:p>
            <a:r>
              <a:rPr lang="en-US" sz="1600" dirty="0"/>
              <a:t>Facilitate dialogue – We maintain relationships with various municipal staff as well as some of our GIS counterparts in state and federal agencies and the private sector.  In particular, we would like to collaborate with addressing authorities and other municipal departments to achieve consensus on “correct” addresses.</a:t>
            </a:r>
          </a:p>
          <a:p>
            <a:r>
              <a:rPr lang="en-US" sz="1600" dirty="0"/>
              <a:t>Muni Mapper – Interested communities can request a </a:t>
            </a:r>
            <a:r>
              <a:rPr lang="en-US" sz="1600" dirty="0" err="1"/>
              <a:t>MassGIS</a:t>
            </a:r>
            <a:r>
              <a:rPr lang="en-US" sz="1600" dirty="0"/>
              <a:t>-hosted web mapping service focused on their city/town.  (come back for tomorrow’s presentation!)</a:t>
            </a:r>
            <a:endParaRPr lang="en-US" sz="1500" dirty="0"/>
          </a:p>
        </p:txBody>
      </p:sp>
      <p:graphicFrame>
        <p:nvGraphicFramePr>
          <p:cNvPr id="15" name="Table 14">
            <a:extLst>
              <a:ext uri="{FF2B5EF4-FFF2-40B4-BE49-F238E27FC236}">
                <a16:creationId xmlns:a16="http://schemas.microsoft.com/office/drawing/2014/main" id="{C5E3E410-1FB2-A7F2-4103-56C939EA14AA}"/>
              </a:ext>
            </a:extLst>
          </p:cNvPr>
          <p:cNvGraphicFramePr>
            <a:graphicFrameLocks noGrp="1"/>
          </p:cNvGraphicFramePr>
          <p:nvPr>
            <p:extLst>
              <p:ext uri="{D42A27DB-BD31-4B8C-83A1-F6EECF244321}">
                <p14:modId xmlns:p14="http://schemas.microsoft.com/office/powerpoint/2010/main" val="2396155121"/>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What can </a:t>
                      </a:r>
                      <a:r>
                        <a:rPr lang="en-US" sz="1800" b="1" i="0" dirty="0" err="1">
                          <a:latin typeface="Avenir Next Demi Bold" charset="0"/>
                          <a:ea typeface="Avenir Next Demi Bold" charset="0"/>
                          <a:cs typeface="Avenir Next Demi Bold" charset="0"/>
                        </a:rPr>
                        <a:t>MassGIS</a:t>
                      </a:r>
                      <a:r>
                        <a:rPr lang="en-US" sz="1800" b="1" i="0" dirty="0">
                          <a:latin typeface="Avenir Next Demi Bold" charset="0"/>
                          <a:ea typeface="Avenir Next Demi Bold" charset="0"/>
                          <a:cs typeface="Avenir Next Demi Bold" charset="0"/>
                        </a:rPr>
                        <a:t> do to help?</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848457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Meta AI Expectations</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48</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421954213"/>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Post-Presentation Impact</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9" name="Picture 8" descr="A blue rectangular sign with white text&#10;&#10;Description automatically generated">
            <a:extLst>
              <a:ext uri="{FF2B5EF4-FFF2-40B4-BE49-F238E27FC236}">
                <a16:creationId xmlns:a16="http://schemas.microsoft.com/office/drawing/2014/main" id="{C51A4E54-E9CE-BCEA-3B18-22B9B66AF305}"/>
              </a:ext>
            </a:extLst>
          </p:cNvPr>
          <p:cNvPicPr>
            <a:picLocks noChangeAspect="1"/>
          </p:cNvPicPr>
          <p:nvPr/>
        </p:nvPicPr>
        <p:blipFill>
          <a:blip r:embed="rId3"/>
          <a:stretch>
            <a:fillRect/>
          </a:stretch>
        </p:blipFill>
        <p:spPr>
          <a:xfrm>
            <a:off x="6157121" y="712931"/>
            <a:ext cx="2653246" cy="1325206"/>
          </a:xfrm>
          <a:prstGeom prst="rect">
            <a:avLst/>
          </a:prstGeom>
        </p:spPr>
      </p:pic>
      <p:pic>
        <p:nvPicPr>
          <p:cNvPr id="12" name="Picture 11" descr="A person sitting in a room with a presentation&#10;&#10;Description automatically generated">
            <a:extLst>
              <a:ext uri="{FF2B5EF4-FFF2-40B4-BE49-F238E27FC236}">
                <a16:creationId xmlns:a16="http://schemas.microsoft.com/office/drawing/2014/main" id="{11A41C9F-CF1F-1294-B6B7-6A102C01303B}"/>
              </a:ext>
            </a:extLst>
          </p:cNvPr>
          <p:cNvPicPr>
            <a:picLocks noChangeAspect="1"/>
          </p:cNvPicPr>
          <p:nvPr/>
        </p:nvPicPr>
        <p:blipFill>
          <a:blip r:embed="rId4"/>
          <a:stretch>
            <a:fillRect/>
          </a:stretch>
        </p:blipFill>
        <p:spPr>
          <a:xfrm>
            <a:off x="4619039" y="2214737"/>
            <a:ext cx="2057400" cy="2057400"/>
          </a:xfrm>
          <a:prstGeom prst="rect">
            <a:avLst/>
          </a:prstGeom>
        </p:spPr>
      </p:pic>
      <p:pic>
        <p:nvPicPr>
          <p:cNvPr id="14" name="Picture 13" descr="A person in a suit sitting at a desk with a surprised expression&#10;&#10;Description automatically generated">
            <a:extLst>
              <a:ext uri="{FF2B5EF4-FFF2-40B4-BE49-F238E27FC236}">
                <a16:creationId xmlns:a16="http://schemas.microsoft.com/office/drawing/2014/main" id="{21B9F67A-2840-3AEA-612A-9552B098F19D}"/>
              </a:ext>
            </a:extLst>
          </p:cNvPr>
          <p:cNvPicPr>
            <a:picLocks noChangeAspect="1"/>
          </p:cNvPicPr>
          <p:nvPr/>
        </p:nvPicPr>
        <p:blipFill>
          <a:blip r:embed="rId5"/>
          <a:stretch>
            <a:fillRect/>
          </a:stretch>
        </p:blipFill>
        <p:spPr>
          <a:xfrm>
            <a:off x="6737029" y="4314114"/>
            <a:ext cx="2057400" cy="2057400"/>
          </a:xfrm>
          <a:prstGeom prst="rect">
            <a:avLst/>
          </a:prstGeom>
        </p:spPr>
      </p:pic>
      <p:pic>
        <p:nvPicPr>
          <p:cNvPr id="16" name="Picture 15" descr="A person in a suit sitting at a table&#10;&#10;Description automatically generated">
            <a:extLst>
              <a:ext uri="{FF2B5EF4-FFF2-40B4-BE49-F238E27FC236}">
                <a16:creationId xmlns:a16="http://schemas.microsoft.com/office/drawing/2014/main" id="{C0EC9548-AAE8-4152-3423-7776998BCB8C}"/>
              </a:ext>
            </a:extLst>
          </p:cNvPr>
          <p:cNvPicPr>
            <a:picLocks noChangeAspect="1"/>
          </p:cNvPicPr>
          <p:nvPr/>
        </p:nvPicPr>
        <p:blipFill>
          <a:blip r:embed="rId6"/>
          <a:stretch>
            <a:fillRect/>
          </a:stretch>
        </p:blipFill>
        <p:spPr>
          <a:xfrm>
            <a:off x="383059" y="2214737"/>
            <a:ext cx="2057400" cy="2057400"/>
          </a:xfrm>
          <a:prstGeom prst="rect">
            <a:avLst/>
          </a:prstGeom>
        </p:spPr>
      </p:pic>
      <p:pic>
        <p:nvPicPr>
          <p:cNvPr id="20" name="Picture 19" descr="A person sitting in a conference room&#10;&#10;Description automatically generated">
            <a:extLst>
              <a:ext uri="{FF2B5EF4-FFF2-40B4-BE49-F238E27FC236}">
                <a16:creationId xmlns:a16="http://schemas.microsoft.com/office/drawing/2014/main" id="{36DDD0DA-210B-E34B-215A-FA3F6886F3DA}"/>
              </a:ext>
            </a:extLst>
          </p:cNvPr>
          <p:cNvPicPr>
            <a:picLocks noChangeAspect="1"/>
          </p:cNvPicPr>
          <p:nvPr/>
        </p:nvPicPr>
        <p:blipFill>
          <a:blip r:embed="rId7"/>
          <a:stretch>
            <a:fillRect/>
          </a:stretch>
        </p:blipFill>
        <p:spPr>
          <a:xfrm>
            <a:off x="2501049" y="2214737"/>
            <a:ext cx="2057400" cy="2057400"/>
          </a:xfrm>
          <a:prstGeom prst="rect">
            <a:avLst/>
          </a:prstGeom>
        </p:spPr>
      </p:pic>
      <p:pic>
        <p:nvPicPr>
          <p:cNvPr id="22" name="Picture 21" descr="A person sitting at a table with her hands folded&#10;&#10;Description automatically generated">
            <a:extLst>
              <a:ext uri="{FF2B5EF4-FFF2-40B4-BE49-F238E27FC236}">
                <a16:creationId xmlns:a16="http://schemas.microsoft.com/office/drawing/2014/main" id="{B39E7828-EDA5-1B84-4F67-AE64A87D0C6A}"/>
              </a:ext>
            </a:extLst>
          </p:cNvPr>
          <p:cNvPicPr>
            <a:picLocks noChangeAspect="1"/>
          </p:cNvPicPr>
          <p:nvPr/>
        </p:nvPicPr>
        <p:blipFill>
          <a:blip r:embed="rId8"/>
          <a:stretch>
            <a:fillRect/>
          </a:stretch>
        </p:blipFill>
        <p:spPr>
          <a:xfrm>
            <a:off x="383059" y="4314114"/>
            <a:ext cx="2057400" cy="2057400"/>
          </a:xfrm>
          <a:prstGeom prst="rect">
            <a:avLst/>
          </a:prstGeom>
        </p:spPr>
      </p:pic>
      <p:pic>
        <p:nvPicPr>
          <p:cNvPr id="24" name="Picture 23" descr="A person sitting at a table with a group of people in the background&#10;&#10;Description automatically generated">
            <a:extLst>
              <a:ext uri="{FF2B5EF4-FFF2-40B4-BE49-F238E27FC236}">
                <a16:creationId xmlns:a16="http://schemas.microsoft.com/office/drawing/2014/main" id="{D036F49B-BFF0-D4AB-B168-5804EE74FB39}"/>
              </a:ext>
            </a:extLst>
          </p:cNvPr>
          <p:cNvPicPr>
            <a:picLocks noChangeAspect="1"/>
          </p:cNvPicPr>
          <p:nvPr/>
        </p:nvPicPr>
        <p:blipFill>
          <a:blip r:embed="rId9"/>
          <a:stretch>
            <a:fillRect/>
          </a:stretch>
        </p:blipFill>
        <p:spPr>
          <a:xfrm>
            <a:off x="2501049" y="4314114"/>
            <a:ext cx="2057400" cy="2057400"/>
          </a:xfrm>
          <a:prstGeom prst="rect">
            <a:avLst/>
          </a:prstGeom>
        </p:spPr>
      </p:pic>
      <p:pic>
        <p:nvPicPr>
          <p:cNvPr id="26" name="Picture 25" descr="A person sitting in a conference room&#10;&#10;Description automatically generated">
            <a:extLst>
              <a:ext uri="{FF2B5EF4-FFF2-40B4-BE49-F238E27FC236}">
                <a16:creationId xmlns:a16="http://schemas.microsoft.com/office/drawing/2014/main" id="{17B5BCBE-D839-E8A7-EF6C-5FA238CFC4CE}"/>
              </a:ext>
            </a:extLst>
          </p:cNvPr>
          <p:cNvPicPr>
            <a:picLocks noChangeAspect="1"/>
          </p:cNvPicPr>
          <p:nvPr/>
        </p:nvPicPr>
        <p:blipFill>
          <a:blip r:embed="rId10"/>
          <a:stretch>
            <a:fillRect/>
          </a:stretch>
        </p:blipFill>
        <p:spPr>
          <a:xfrm>
            <a:off x="4619039" y="4314114"/>
            <a:ext cx="2057400" cy="2057400"/>
          </a:xfrm>
          <a:prstGeom prst="rect">
            <a:avLst/>
          </a:prstGeom>
        </p:spPr>
      </p:pic>
      <p:pic>
        <p:nvPicPr>
          <p:cNvPr id="28" name="Picture 27" descr="A person sitting at a table with a pen and papers&#10;&#10;Description automatically generated">
            <a:extLst>
              <a:ext uri="{FF2B5EF4-FFF2-40B4-BE49-F238E27FC236}">
                <a16:creationId xmlns:a16="http://schemas.microsoft.com/office/drawing/2014/main" id="{8C35F864-0CFF-7BBE-0D26-C93424DCA8B7}"/>
              </a:ext>
            </a:extLst>
          </p:cNvPr>
          <p:cNvPicPr>
            <a:picLocks noChangeAspect="1"/>
          </p:cNvPicPr>
          <p:nvPr/>
        </p:nvPicPr>
        <p:blipFill>
          <a:blip r:embed="rId11"/>
          <a:stretch>
            <a:fillRect/>
          </a:stretch>
        </p:blipFill>
        <p:spPr>
          <a:xfrm>
            <a:off x="6737029" y="2214737"/>
            <a:ext cx="2057400" cy="2057400"/>
          </a:xfrm>
          <a:prstGeom prst="rect">
            <a:avLst/>
          </a:prstGeom>
        </p:spPr>
      </p:pic>
    </p:spTree>
    <p:extLst>
      <p:ext uri="{BB962C8B-B14F-4D97-AF65-F5344CB8AC3E}">
        <p14:creationId xmlns:p14="http://schemas.microsoft.com/office/powerpoint/2010/main" val="345335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Standardized Assessing Data &amp; MassGIS</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49</a:t>
            </a:fld>
            <a:endParaRPr lang="en-US" dirty="0"/>
          </a:p>
        </p:txBody>
      </p:sp>
      <p:sp>
        <p:nvSpPr>
          <p:cNvPr id="10" name="Content Placeholder 2">
            <a:extLst>
              <a:ext uri="{FF2B5EF4-FFF2-40B4-BE49-F238E27FC236}">
                <a16:creationId xmlns:a16="http://schemas.microsoft.com/office/drawing/2014/main" id="{48CFFE7E-3FAB-101B-ACC2-B5663F7F4C91}"/>
              </a:ext>
            </a:extLst>
          </p:cNvPr>
          <p:cNvSpPr txBox="1">
            <a:spLocks/>
          </p:cNvSpPr>
          <p:nvPr/>
        </p:nvSpPr>
        <p:spPr>
          <a:xfrm>
            <a:off x="630937" y="2087817"/>
            <a:ext cx="7888986" cy="4268534"/>
          </a:xfrm>
          <a:prstGeom prst="rect">
            <a:avLst/>
          </a:prstGeom>
          <a:noFill/>
          <a:ln w="12700" cap="flat" cmpd="sng" algn="ctr">
            <a:noFill/>
            <a:prstDash val="solid"/>
            <a:miter lim="800000"/>
          </a:ln>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accent1"/>
              </a:buClr>
              <a:buFont typeface="Wingdings" charset="2"/>
              <a:buChar char="§"/>
              <a:defRPr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Wingdings" charset="2"/>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Wingdings" charset="2"/>
              <a:buChar char="§"/>
              <a:defRPr sz="11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Wingdings" charset="2"/>
              <a:buChar char="§"/>
              <a:defRPr sz="1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Wingdings" charset="2"/>
              <a:buChar char="§"/>
              <a:defRPr sz="9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p>
          <a:p>
            <a:pPr marL="0" indent="0" algn="ctr">
              <a:buNone/>
            </a:pPr>
            <a:endParaRPr lang="en-US" sz="3200" dirty="0">
              <a:hlinkClick r:id="rId3"/>
            </a:endParaRPr>
          </a:p>
          <a:p>
            <a:pPr marL="0" indent="0" algn="ctr">
              <a:buNone/>
            </a:pPr>
            <a:r>
              <a:rPr lang="en-US" sz="3200" dirty="0">
                <a:hlinkClick r:id="rId3"/>
              </a:rPr>
              <a:t>daniel.marrier@mass.gov</a:t>
            </a:r>
            <a:endParaRPr lang="en-US" sz="3200" dirty="0"/>
          </a:p>
          <a:p>
            <a:pPr marL="0" indent="0" algn="ctr">
              <a:buNone/>
            </a:pPr>
            <a:endParaRPr lang="en-US" sz="3200" dirty="0"/>
          </a:p>
          <a:p>
            <a:pPr marL="0" indent="0" algn="ctr">
              <a:buNone/>
            </a:pPr>
            <a:r>
              <a:rPr lang="en-US" sz="3200" dirty="0"/>
              <a:t>Questions??</a:t>
            </a:r>
          </a:p>
        </p:txBody>
      </p:sp>
      <p:pic>
        <p:nvPicPr>
          <p:cNvPr id="20" name="Picture 19" descr="A green and red letters&#10;&#10;Description automatically generated with medium confidence">
            <a:extLst>
              <a:ext uri="{FF2B5EF4-FFF2-40B4-BE49-F238E27FC236}">
                <a16:creationId xmlns:a16="http://schemas.microsoft.com/office/drawing/2014/main" id="{446F550B-1B21-F9A4-AF0E-863FDD8F7AD6}"/>
              </a:ext>
            </a:extLst>
          </p:cNvPr>
          <p:cNvPicPr>
            <a:picLocks noChangeAspect="1"/>
          </p:cNvPicPr>
          <p:nvPr/>
        </p:nvPicPr>
        <p:blipFill>
          <a:blip r:embed="rId4"/>
          <a:stretch>
            <a:fillRect/>
          </a:stretch>
        </p:blipFill>
        <p:spPr>
          <a:xfrm>
            <a:off x="2242812" y="2194154"/>
            <a:ext cx="4658375" cy="962159"/>
          </a:xfrm>
          <a:prstGeom prst="rect">
            <a:avLst/>
          </a:prstGeom>
        </p:spPr>
      </p:pic>
    </p:spTree>
    <p:extLst>
      <p:ext uri="{BB962C8B-B14F-4D97-AF65-F5344CB8AC3E}">
        <p14:creationId xmlns:p14="http://schemas.microsoft.com/office/powerpoint/2010/main" val="4095510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2160543"/>
            <a:ext cx="4735087" cy="4262714"/>
          </a:xfrm>
        </p:spPr>
        <p:txBody>
          <a:bodyPr>
            <a:noAutofit/>
          </a:bodyPr>
          <a:lstStyle/>
          <a:p>
            <a:endParaRPr lang="en-US" sz="1800" dirty="0"/>
          </a:p>
          <a:p>
            <a:endParaRPr lang="en-US" sz="1800" dirty="0"/>
          </a:p>
          <a:p>
            <a:endParaRPr lang="en-US" sz="1800" dirty="0"/>
          </a:p>
        </p:txBody>
      </p:sp>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Parcels and Land Use Classification</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5</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504917695"/>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After 2005, parcels provided an ancillary data source to validate land use…</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1" name="Picture 10">
            <a:extLst>
              <a:ext uri="{FF2B5EF4-FFF2-40B4-BE49-F238E27FC236}">
                <a16:creationId xmlns:a16="http://schemas.microsoft.com/office/drawing/2014/main" id="{A2C7B89D-3100-30D5-5AA9-1609B0386880}"/>
              </a:ext>
            </a:extLst>
          </p:cNvPr>
          <p:cNvPicPr>
            <a:picLocks noChangeAspect="1"/>
          </p:cNvPicPr>
          <p:nvPr/>
        </p:nvPicPr>
        <p:blipFill>
          <a:blip r:embed="rId3"/>
          <a:stretch>
            <a:fillRect/>
          </a:stretch>
        </p:blipFill>
        <p:spPr>
          <a:xfrm>
            <a:off x="5740329" y="2194646"/>
            <a:ext cx="3081569" cy="4114800"/>
          </a:xfrm>
          <a:prstGeom prst="rect">
            <a:avLst/>
          </a:prstGeom>
        </p:spPr>
      </p:pic>
      <p:pic>
        <p:nvPicPr>
          <p:cNvPr id="13" name="Picture 12">
            <a:extLst>
              <a:ext uri="{FF2B5EF4-FFF2-40B4-BE49-F238E27FC236}">
                <a16:creationId xmlns:a16="http://schemas.microsoft.com/office/drawing/2014/main" id="{822E8A6C-E6BE-3D57-BBD8-34DCC764B4E8}"/>
              </a:ext>
            </a:extLst>
          </p:cNvPr>
          <p:cNvPicPr>
            <a:picLocks noChangeAspect="1"/>
          </p:cNvPicPr>
          <p:nvPr/>
        </p:nvPicPr>
        <p:blipFill>
          <a:blip r:embed="rId4"/>
          <a:stretch>
            <a:fillRect/>
          </a:stretch>
        </p:blipFill>
        <p:spPr>
          <a:xfrm>
            <a:off x="261010" y="2194646"/>
            <a:ext cx="5441282" cy="4114800"/>
          </a:xfrm>
          <a:prstGeom prst="rect">
            <a:avLst/>
          </a:prstGeom>
        </p:spPr>
      </p:pic>
    </p:spTree>
    <p:extLst>
      <p:ext uri="{BB962C8B-B14F-4D97-AF65-F5344CB8AC3E}">
        <p14:creationId xmlns:p14="http://schemas.microsoft.com/office/powerpoint/2010/main" val="716457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2111115"/>
            <a:ext cx="7891273" cy="2433759"/>
          </a:xfrm>
        </p:spPr>
        <p:txBody>
          <a:bodyPr>
            <a:noAutofit/>
          </a:bodyPr>
          <a:lstStyle/>
          <a:p>
            <a:r>
              <a:rPr lang="en-US" sz="1600" dirty="0"/>
              <a:t>In the early 2010s, Massachusetts 911 needed to evolve from the existing E911 system to the new NextGen 911 system (NG911).  The scope of NG911 included a GIS component that recommended addresses be associated with building locations.</a:t>
            </a:r>
          </a:p>
          <a:p>
            <a:r>
              <a:rPr lang="en-US" sz="1600" dirty="0"/>
              <a:t>Multiple address lists maintained across the state for specific purposes, but none of them were individually comprehensive, and comparing addresses between lists was difficult without standardization in place. </a:t>
            </a:r>
          </a:p>
          <a:p>
            <a:r>
              <a:rPr lang="en-US" sz="1600" dirty="0"/>
              <a:t>Limitations of linear geocoding</a:t>
            </a:r>
          </a:p>
          <a:p>
            <a:endParaRPr lang="en-US" sz="1800" dirty="0"/>
          </a:p>
          <a:p>
            <a:endParaRPr lang="en-US" sz="1800" dirty="0"/>
          </a:p>
        </p:txBody>
      </p:sp>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The Master Address Database (MAD) and NextGen 911</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6</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924919686"/>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Why did the Master Address Database (MAD) need to be created?</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Content Placeholder 6">
            <a:extLst>
              <a:ext uri="{FF2B5EF4-FFF2-40B4-BE49-F238E27FC236}">
                <a16:creationId xmlns:a16="http://schemas.microsoft.com/office/drawing/2014/main" id="{A88CDC94-7D10-6FFC-84B8-442D861F7ECC}"/>
              </a:ext>
            </a:extLst>
          </p:cNvPr>
          <p:cNvSpPr>
            <a:spLocks noGrp="1"/>
          </p:cNvSpPr>
          <p:nvPr>
            <p:ph idx="16"/>
          </p:nvPr>
        </p:nvSpPr>
        <p:spPr>
          <a:xfrm>
            <a:off x="628650" y="4698929"/>
            <a:ext cx="7891272" cy="1935902"/>
          </a:xfrm>
        </p:spPr>
        <p:txBody>
          <a:bodyPr>
            <a:noAutofit/>
          </a:bodyPr>
          <a:lstStyle/>
          <a:p>
            <a:r>
              <a:rPr lang="en-US" sz="1600" dirty="0"/>
              <a:t>Various address lists (individual town assessor records, ESL, VRIS, Warren Group) stored in a single table known as the “MAF” (Master Address File)</a:t>
            </a:r>
          </a:p>
          <a:p>
            <a:r>
              <a:rPr lang="en-US" sz="1600" dirty="0"/>
              <a:t>Various street name lists (MSAG, Census 2010, Dept. of Transportation) stored in a single table known as “MSTR3”</a:t>
            </a:r>
          </a:p>
          <a:p>
            <a:r>
              <a:rPr lang="en-US" sz="1600" dirty="0"/>
              <a:t>A streets layer with attribution from 911/Navteq/DoT</a:t>
            </a:r>
          </a:p>
          <a:p>
            <a:r>
              <a:rPr lang="en-US" sz="1600" dirty="0"/>
              <a:t>No address points or statewide standardized parcels or structure polygons</a:t>
            </a:r>
          </a:p>
        </p:txBody>
      </p:sp>
      <p:graphicFrame>
        <p:nvGraphicFramePr>
          <p:cNvPr id="9" name="Table 8">
            <a:extLst>
              <a:ext uri="{FF2B5EF4-FFF2-40B4-BE49-F238E27FC236}">
                <a16:creationId xmlns:a16="http://schemas.microsoft.com/office/drawing/2014/main" id="{FF5FD81C-B32D-754A-04A6-E463E12706D1}"/>
              </a:ext>
            </a:extLst>
          </p:cNvPr>
          <p:cNvGraphicFramePr>
            <a:graphicFrameLocks noGrp="1"/>
          </p:cNvGraphicFramePr>
          <p:nvPr>
            <p:extLst>
              <p:ext uri="{D42A27DB-BD31-4B8C-83A1-F6EECF244321}">
                <p14:modId xmlns:p14="http://schemas.microsoft.com/office/powerpoint/2010/main" val="2873445671"/>
              </p:ext>
            </p:extLst>
          </p:nvPr>
        </p:nvGraphicFramePr>
        <p:xfrm>
          <a:off x="630936" y="4352353"/>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What existed prior to creation of the MAD?</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97323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2160543"/>
            <a:ext cx="7891273" cy="2433759"/>
          </a:xfrm>
        </p:spPr>
        <p:txBody>
          <a:bodyPr>
            <a:noAutofit/>
          </a:bodyPr>
          <a:lstStyle/>
          <a:p>
            <a:pPr marL="0" indent="0">
              <a:buNone/>
            </a:pPr>
            <a:r>
              <a:rPr lang="en-US" u="sng" dirty="0"/>
              <a:t>Develop A Database Model</a:t>
            </a:r>
          </a:p>
          <a:p>
            <a:r>
              <a:rPr lang="en-US" dirty="0"/>
              <a:t>A normalized database model was designed to identify 16 critical tables and feature classes that contribute to a robust addressing solution along with their tabular and geographic relationships.</a:t>
            </a:r>
          </a:p>
          <a:p>
            <a:pPr marL="0" indent="0">
              <a:buNone/>
            </a:pPr>
            <a:r>
              <a:rPr lang="en-US" u="sng" dirty="0"/>
              <a:t>Acquire New Or Missing Data</a:t>
            </a:r>
          </a:p>
          <a:p>
            <a:r>
              <a:rPr lang="en-US" dirty="0"/>
              <a:t>MassGIS developed a municipal tax assessment parcel standard and administered a grant program from 2010-2013 to acquire statewide standardized parcel data for 351 cities/towns.</a:t>
            </a:r>
          </a:p>
          <a:p>
            <a:r>
              <a:rPr lang="en-US" dirty="0"/>
              <a:t>A 2011/2012 aerial orthophotography update was conducted, and a 3</a:t>
            </a:r>
            <a:r>
              <a:rPr lang="en-US" baseline="30000" dirty="0"/>
              <a:t>rd</a:t>
            </a:r>
            <a:r>
              <a:rPr lang="en-US" dirty="0"/>
              <a:t> party vendor was contracted to produce photo-interpreted structure polygons using it as a base.</a:t>
            </a:r>
          </a:p>
          <a:p>
            <a:pPr marL="0" indent="0">
              <a:buNone/>
            </a:pPr>
            <a:r>
              <a:rPr lang="en-US" u="sng" dirty="0"/>
              <a:t>Process New and Existing Data</a:t>
            </a:r>
          </a:p>
          <a:p>
            <a:r>
              <a:rPr lang="en-US" dirty="0"/>
              <a:t>Parsing and standardization of assessor property addresses and addresses from other sources</a:t>
            </a:r>
          </a:p>
          <a:p>
            <a:r>
              <a:rPr lang="en-US" dirty="0"/>
              <a:t>Creation of address points via spatial overlay of parcels and structure polygons</a:t>
            </a:r>
          </a:p>
          <a:p>
            <a:r>
              <a:rPr lang="en-US" dirty="0"/>
              <a:t>Review of street names for legitimacy and official spelling, and street geometry</a:t>
            </a:r>
          </a:p>
          <a:p>
            <a:r>
              <a:rPr lang="en-US" dirty="0"/>
              <a:t>Development of python and SQL scripts to process all data inputs into the new data model</a:t>
            </a:r>
          </a:p>
          <a:p>
            <a:endParaRPr lang="en-US" sz="1800" dirty="0"/>
          </a:p>
        </p:txBody>
      </p:sp>
      <p:sp>
        <p:nvSpPr>
          <p:cNvPr id="4" name="Title 3"/>
          <p:cNvSpPr>
            <a:spLocks noGrp="1"/>
          </p:cNvSpPr>
          <p:nvPr>
            <p:ph type="title"/>
          </p:nvPr>
        </p:nvSpPr>
        <p:spPr/>
        <p:txBody>
          <a:bodyPr/>
          <a:lstStyle/>
          <a:p>
            <a:r>
              <a:rPr lang="en-US" dirty="0"/>
              <a:t>Standardized Assessing Data &amp; MassGIS</a:t>
            </a:r>
          </a:p>
        </p:txBody>
      </p:sp>
      <p:sp>
        <p:nvSpPr>
          <p:cNvPr id="5" name="Content Placeholder 4"/>
          <p:cNvSpPr>
            <a:spLocks noGrp="1"/>
          </p:cNvSpPr>
          <p:nvPr>
            <p:ph sz="quarter" idx="10"/>
          </p:nvPr>
        </p:nvSpPr>
        <p:spPr/>
        <p:txBody>
          <a:bodyPr/>
          <a:lstStyle/>
          <a:p>
            <a:r>
              <a:rPr lang="en-US" dirty="0"/>
              <a:t>The Master Address Database (MAD) and NextGen 911</a:t>
            </a:r>
          </a:p>
        </p:txBody>
      </p:sp>
      <p:sp>
        <p:nvSpPr>
          <p:cNvPr id="6" name="Slide Number Placeholder 5"/>
          <p:cNvSpPr>
            <a:spLocks noGrp="1"/>
          </p:cNvSpPr>
          <p:nvPr>
            <p:ph type="sldNum" sz="quarter" idx="4"/>
          </p:nvPr>
        </p:nvSpPr>
        <p:spPr/>
        <p:txBody>
          <a:bodyPr/>
          <a:lstStyle/>
          <a:p>
            <a:r>
              <a:rPr lang="en-US" dirty="0"/>
              <a:t>EOTSS  |  </a:t>
            </a:r>
            <a:fld id="{ADB5EE19-2DDD-0949-9666-AAFFBAB67E53}" type="slidenum">
              <a:rPr lang="en-US" smtClean="0"/>
              <a:pPr/>
              <a:t>7</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306499896"/>
              </p:ext>
            </p:extLst>
          </p:nvPr>
        </p:nvGraphicFramePr>
        <p:xfrm>
          <a:off x="630936" y="1737360"/>
          <a:ext cx="7882128" cy="365760"/>
        </p:xfrm>
        <a:graphic>
          <a:graphicData uri="http://schemas.openxmlformats.org/drawingml/2006/table">
            <a:tbl>
              <a:tblPr firstRow="1" bandRow="1">
                <a:tableStyleId>{2D5ABB26-0587-4C30-8999-92F81FD0307C}</a:tableStyleId>
              </a:tblPr>
              <a:tblGrid>
                <a:gridCol w="7882128">
                  <a:extLst>
                    <a:ext uri="{9D8B030D-6E8A-4147-A177-3AD203B41FA5}">
                      <a16:colId xmlns:a16="http://schemas.microsoft.com/office/drawing/2014/main" val="20000"/>
                    </a:ext>
                  </a:extLst>
                </a:gridCol>
              </a:tblGrid>
              <a:tr h="0">
                <a:tc>
                  <a:txBody>
                    <a:bodyPr/>
                    <a:lstStyle/>
                    <a:p>
                      <a:r>
                        <a:rPr lang="en-US" sz="1800" b="1" i="0" dirty="0">
                          <a:latin typeface="Avenir Next Demi Bold" charset="0"/>
                          <a:ea typeface="Avenir Next Demi Bold" charset="0"/>
                          <a:cs typeface="Avenir Next Demi Bold" charset="0"/>
                        </a:rPr>
                        <a:t>What did MassGIS do to create the MAD?</a:t>
                      </a:r>
                    </a:p>
                  </a:txBody>
                  <a:tcPr>
                    <a:lnB w="190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702987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Rounded Rectangle 7">
            <a:extLst>
              <a:ext uri="{FF2B5EF4-FFF2-40B4-BE49-F238E27FC236}">
                <a16:creationId xmlns:a16="http://schemas.microsoft.com/office/drawing/2014/main" id="{4D691971-657C-8E3B-04DA-9B54A6ABF7AB}"/>
              </a:ext>
            </a:extLst>
          </p:cNvPr>
          <p:cNvSpPr/>
          <p:nvPr/>
        </p:nvSpPr>
        <p:spPr>
          <a:xfrm>
            <a:off x="4794046" y="5536748"/>
            <a:ext cx="1554480" cy="914400"/>
          </a:xfrm>
          <a:prstGeom prst="roundRect">
            <a:avLst/>
          </a:prstGeom>
          <a:solidFill>
            <a:schemeClr val="accent6">
              <a:lumMod val="75000"/>
            </a:schemeClr>
          </a:solidFill>
          <a:ln w="31750">
            <a:solidFill>
              <a:srgbClr val="FF0000">
                <a:alpha val="87000"/>
              </a:srgb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ea typeface="Avenir Next Medium" charset="0"/>
                <a:cs typeface="Avenir Next Demi Bold"/>
              </a:rPr>
              <a:t>Site Polygons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3" name="Title 2"/>
          <p:cNvSpPr>
            <a:spLocks noGrp="1"/>
          </p:cNvSpPr>
          <p:nvPr>
            <p:ph type="title"/>
          </p:nvPr>
        </p:nvSpPr>
        <p:spPr/>
        <p:txBody>
          <a:bodyPr>
            <a:normAutofit/>
          </a:bodyPr>
          <a:lstStyle/>
          <a:p>
            <a:r>
              <a:rPr lang="en-US" dirty="0"/>
              <a:t>Standardized Assessing Data &amp; MassGIS</a:t>
            </a:r>
          </a:p>
        </p:txBody>
      </p:sp>
      <p:sp>
        <p:nvSpPr>
          <p:cNvPr id="4" name="Content Placeholder 3"/>
          <p:cNvSpPr>
            <a:spLocks noGrp="1"/>
          </p:cNvSpPr>
          <p:nvPr>
            <p:ph sz="quarter" idx="10"/>
          </p:nvPr>
        </p:nvSpPr>
        <p:spPr>
          <a:xfrm>
            <a:off x="1703070" y="721709"/>
            <a:ext cx="7364210" cy="585216"/>
          </a:xfrm>
        </p:spPr>
        <p:txBody>
          <a:bodyPr/>
          <a:lstStyle/>
          <a:p>
            <a:r>
              <a:rPr lang="en-US" dirty="0"/>
              <a:t>MAD Model Architecture   (not shown: MSAG Community Polygons, MA Towns)</a:t>
            </a:r>
          </a:p>
        </p:txBody>
      </p:sp>
      <p:sp>
        <p:nvSpPr>
          <p:cNvPr id="5" name="Slide Number Placeholder 4"/>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4558F"/>
                </a:solidFill>
                <a:effectLst/>
                <a:uLnTx/>
                <a:uFillTx/>
                <a:latin typeface="Arial"/>
                <a:ea typeface="+mn-ea"/>
                <a:cs typeface="+mn-cs"/>
              </a:rPr>
              <a:t>EOTSS  |  </a:t>
            </a:r>
            <a:fld id="{ADB5EE19-2DDD-0949-9666-AAFFBAB67E53}" type="slidenum">
              <a:rPr kumimoji="0" lang="en-US" sz="1200" b="0" i="0" u="none" strike="noStrike" kern="1200" cap="none" spc="0" normalizeH="0" baseline="0" noProof="0" smtClean="0">
                <a:ln>
                  <a:noFill/>
                </a:ln>
                <a:solidFill>
                  <a:srgbClr val="14558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14558F"/>
              </a:solidFill>
              <a:effectLst/>
              <a:uLnTx/>
              <a:uFillTx/>
              <a:latin typeface="Arial"/>
              <a:ea typeface="+mn-ea"/>
              <a:cs typeface="+mn-cs"/>
            </a:endParaRPr>
          </a:p>
        </p:txBody>
      </p:sp>
      <p:sp>
        <p:nvSpPr>
          <p:cNvPr id="8" name="Rounded Rectangle 7"/>
          <p:cNvSpPr/>
          <p:nvPr/>
        </p:nvSpPr>
        <p:spPr>
          <a:xfrm>
            <a:off x="286665" y="1701448"/>
            <a:ext cx="1554480" cy="914400"/>
          </a:xfrm>
          <a:prstGeom prst="roundRect">
            <a:avLst/>
          </a:prstGeom>
          <a:solidFill>
            <a:srgbClr val="43956F"/>
          </a:solidFill>
          <a:ln w="22225">
            <a:solidFill>
              <a:schemeClr val="bg1">
                <a:lumMod val="10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ea typeface="Avenir Next Medium" charset="0"/>
                <a:cs typeface="Avenir Next Demi Bold"/>
              </a:rPr>
              <a:t>Address Variants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outerShdw blurRad="38100" dist="50800" dir="5400000" algn="ctr" rotWithShape="0">
                  <a:srgbClr val="000000">
                    <a:alpha val="43137"/>
                  </a:srgbClr>
                </a:outerShdw>
              </a:effectLst>
              <a:uLnTx/>
              <a:uFillTx/>
              <a:latin typeface="Bahnschrift SemiBold SemiConden" panose="020B0502040204020203" pitchFamily="34" charset="0"/>
              <a:ea typeface="Avenir Next Medium" charset="0"/>
              <a:cs typeface="Avenir Next Demi Bold"/>
            </a:endParaRPr>
          </a:p>
        </p:txBody>
      </p:sp>
      <p:sp>
        <p:nvSpPr>
          <p:cNvPr id="13" name="Rounded Rectangle 12"/>
          <p:cNvSpPr/>
          <p:nvPr/>
        </p:nvSpPr>
        <p:spPr>
          <a:xfrm>
            <a:off x="4786228" y="1701448"/>
            <a:ext cx="1554480" cy="914400"/>
          </a:xfrm>
          <a:prstGeom prst="roundRect">
            <a:avLst/>
          </a:prstGeom>
          <a:solidFill>
            <a:srgbClr val="A34796">
              <a:alpha val="69804"/>
            </a:srgbClr>
          </a:solidFill>
          <a:ln w="31750">
            <a:solidFill>
              <a:srgbClr val="FF0000"/>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F2F2F2"/>
                </a:solidFill>
                <a:latin typeface="Bahnschrift SemiBold SemiConden" panose="020B0502040204020203" pitchFamily="34" charset="0"/>
                <a:ea typeface="Avenir Next Medium" charset="0"/>
                <a:cs typeface="Avenir Next Demi Bold"/>
              </a:rPr>
              <a:t>Address Points (Multipoints)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26" name="Rounded Rectangle 7">
            <a:extLst>
              <a:ext uri="{FF2B5EF4-FFF2-40B4-BE49-F238E27FC236}">
                <a16:creationId xmlns:a16="http://schemas.microsoft.com/office/drawing/2014/main" id="{D976D98D-C6EF-A3A7-3A4F-DC9047EC4798}"/>
              </a:ext>
            </a:extLst>
          </p:cNvPr>
          <p:cNvSpPr/>
          <p:nvPr/>
        </p:nvSpPr>
        <p:spPr>
          <a:xfrm>
            <a:off x="261452" y="2977653"/>
            <a:ext cx="1554480" cy="914400"/>
          </a:xfrm>
          <a:prstGeom prst="roundRect">
            <a:avLst/>
          </a:prstGeom>
          <a:solidFill>
            <a:srgbClr val="43956F"/>
          </a:solidFill>
          <a:ln w="22225">
            <a:solidFill>
              <a:schemeClr val="bg1">
                <a:lumMod val="10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ea typeface="Avenir Next Medium" charset="0"/>
                <a:cs typeface="Avenir Next Demi Bold"/>
              </a:rPr>
              <a:t>Street Name Variants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27" name="Rounded Rectangle 7">
            <a:extLst>
              <a:ext uri="{FF2B5EF4-FFF2-40B4-BE49-F238E27FC236}">
                <a16:creationId xmlns:a16="http://schemas.microsoft.com/office/drawing/2014/main" id="{509A827C-FBC0-9947-40B2-A8CDDFA2AB1B}"/>
              </a:ext>
            </a:extLst>
          </p:cNvPr>
          <p:cNvSpPr/>
          <p:nvPr/>
        </p:nvSpPr>
        <p:spPr>
          <a:xfrm>
            <a:off x="2530207" y="2977653"/>
            <a:ext cx="1554480" cy="914400"/>
          </a:xfrm>
          <a:prstGeom prst="roundRect">
            <a:avLst/>
          </a:prstGeom>
          <a:solidFill>
            <a:schemeClr val="accent1">
              <a:lumMod val="60000"/>
              <a:lumOff val="40000"/>
            </a:schemeClr>
          </a:solidFill>
          <a:ln w="22225">
            <a:solidFill>
              <a:schemeClr val="bg1">
                <a:lumMod val="10000"/>
                <a:alpha val="87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ea typeface="Avenir Next Medium" charset="0"/>
                <a:cs typeface="Avenir Next Demi Bold"/>
              </a:rPr>
              <a:t>Master Street Names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29" name="Rounded Rectangle 12">
            <a:extLst>
              <a:ext uri="{FF2B5EF4-FFF2-40B4-BE49-F238E27FC236}">
                <a16:creationId xmlns:a16="http://schemas.microsoft.com/office/drawing/2014/main" id="{B50914A9-310F-D67F-1F5D-0560E1A31CA5}"/>
              </a:ext>
            </a:extLst>
          </p:cNvPr>
          <p:cNvSpPr/>
          <p:nvPr/>
        </p:nvSpPr>
        <p:spPr>
          <a:xfrm>
            <a:off x="4786228" y="2977653"/>
            <a:ext cx="1554480" cy="914400"/>
          </a:xfrm>
          <a:prstGeom prst="roundRect">
            <a:avLst/>
          </a:prstGeom>
          <a:solidFill>
            <a:srgbClr val="A34796">
              <a:alpha val="69804"/>
            </a:srgbClr>
          </a:solidFill>
          <a:ln w="31750">
            <a:solidFill>
              <a:srgbClr val="FF0000"/>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ea typeface="Avenir Next Medium" charset="0"/>
                <a:cs typeface="Avenir Next Demi Bold"/>
              </a:rPr>
              <a:t>Address 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F2F2F2"/>
                </a:solidFill>
                <a:effectLst/>
                <a:uLnTx/>
                <a:uFillTx/>
                <a:latin typeface="Bahnschrift SemiBold SemiConden" panose="020B0502040204020203" pitchFamily="34" charset="0"/>
                <a:ea typeface="Avenir Next Medium" charset="0"/>
                <a:cs typeface="Avenir Next Demi Bold"/>
              </a:rPr>
              <a:t>Centroids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30" name="Rounded Rectangle 8">
            <a:extLst>
              <a:ext uri="{FF2B5EF4-FFF2-40B4-BE49-F238E27FC236}">
                <a16:creationId xmlns:a16="http://schemas.microsoft.com/office/drawing/2014/main" id="{DE549496-B169-0959-7230-A5E2337289D2}"/>
              </a:ext>
            </a:extLst>
          </p:cNvPr>
          <p:cNvSpPr/>
          <p:nvPr/>
        </p:nvSpPr>
        <p:spPr>
          <a:xfrm>
            <a:off x="7017290" y="2977653"/>
            <a:ext cx="1554480" cy="914400"/>
          </a:xfrm>
          <a:prstGeom prst="roundRect">
            <a:avLst/>
          </a:prstGeom>
          <a:solidFill>
            <a:srgbClr val="6C5604"/>
          </a:solidFill>
          <a:ln w="31750">
            <a:solidFill>
              <a:srgbClr val="FF0000"/>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cs typeface="Avenir Next Demi Bold"/>
              </a:rPr>
              <a:t>Structure Polygons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F2F2F2"/>
              </a:solidFill>
              <a:effectLst/>
              <a:uLnTx/>
              <a:uFillTx/>
              <a:latin typeface="Arial"/>
              <a:ea typeface="+mn-ea"/>
              <a:cs typeface="Avenir Next Demi Bold"/>
            </a:endParaRPr>
          </a:p>
        </p:txBody>
      </p:sp>
      <p:sp>
        <p:nvSpPr>
          <p:cNvPr id="31" name="Rounded Rectangle 7">
            <a:extLst>
              <a:ext uri="{FF2B5EF4-FFF2-40B4-BE49-F238E27FC236}">
                <a16:creationId xmlns:a16="http://schemas.microsoft.com/office/drawing/2014/main" id="{EFF1FE73-FE0A-AAA8-4060-169A27E3CDB8}"/>
              </a:ext>
            </a:extLst>
          </p:cNvPr>
          <p:cNvSpPr/>
          <p:nvPr/>
        </p:nvSpPr>
        <p:spPr>
          <a:xfrm>
            <a:off x="2530207" y="5530063"/>
            <a:ext cx="1554480" cy="914400"/>
          </a:xfrm>
          <a:prstGeom prst="roundRect">
            <a:avLst/>
          </a:prstGeom>
          <a:solidFill>
            <a:schemeClr val="accent1">
              <a:lumMod val="60000"/>
              <a:lumOff val="40000"/>
            </a:schemeClr>
          </a:solidFill>
          <a:ln w="22225">
            <a:solidFill>
              <a:schemeClr val="bg1">
                <a:lumMod val="10000"/>
                <a:alpha val="87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ea typeface="Avenir Next Medium" charset="0"/>
                <a:cs typeface="Avenir Next Demi Bold"/>
              </a:rPr>
              <a:t>Site Names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32" name="Rounded Rectangle 7">
            <a:extLst>
              <a:ext uri="{FF2B5EF4-FFF2-40B4-BE49-F238E27FC236}">
                <a16:creationId xmlns:a16="http://schemas.microsoft.com/office/drawing/2014/main" id="{53E97F4E-D82E-286C-DACD-8BE357A6559B}"/>
              </a:ext>
            </a:extLst>
          </p:cNvPr>
          <p:cNvSpPr/>
          <p:nvPr/>
        </p:nvSpPr>
        <p:spPr>
          <a:xfrm>
            <a:off x="2530207" y="4253858"/>
            <a:ext cx="1554480" cy="914400"/>
          </a:xfrm>
          <a:prstGeom prst="roundRect">
            <a:avLst/>
          </a:prstGeom>
          <a:solidFill>
            <a:schemeClr val="accent1">
              <a:lumMod val="60000"/>
              <a:lumOff val="40000"/>
            </a:schemeClr>
          </a:solidFill>
          <a:ln w="22225">
            <a:solidFill>
              <a:schemeClr val="bg1">
                <a:lumMod val="10000"/>
                <a:alpha val="87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cap="none" spc="0" normalizeH="0" baseline="0" noProof="0" dirty="0">
                <a:ln>
                  <a:noFill/>
                </a:ln>
                <a:solidFill>
                  <a:srgbClr val="F2F2F2"/>
                </a:solidFill>
                <a:effectLst/>
                <a:uLnTx/>
                <a:uFillTx/>
                <a:latin typeface="Bahnschrift SemiBold SemiConden" panose="020B0502040204020203" pitchFamily="34" charset="0"/>
                <a:ea typeface="Avenir Next Medium" charset="0"/>
                <a:cs typeface="Avenir Next Demi Bold"/>
              </a:rPr>
              <a:t>Base Range Variants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33" name="Rounded Rectangle 8">
            <a:extLst>
              <a:ext uri="{FF2B5EF4-FFF2-40B4-BE49-F238E27FC236}">
                <a16:creationId xmlns:a16="http://schemas.microsoft.com/office/drawing/2014/main" id="{691074F6-2493-0FC1-13B7-99D8F49B424A}"/>
              </a:ext>
            </a:extLst>
          </p:cNvPr>
          <p:cNvSpPr/>
          <p:nvPr/>
        </p:nvSpPr>
        <p:spPr>
          <a:xfrm>
            <a:off x="4786228" y="4253858"/>
            <a:ext cx="1554480" cy="914400"/>
          </a:xfrm>
          <a:prstGeom prst="roundRect">
            <a:avLst/>
          </a:prstGeom>
          <a:solidFill>
            <a:schemeClr val="tx2">
              <a:lumMod val="60000"/>
              <a:lumOff val="40000"/>
            </a:schemeClr>
          </a:solidFill>
          <a:ln w="31750" cmpd="sng">
            <a:solidFill>
              <a:srgbClr val="FF0000"/>
            </a:solidFill>
            <a:prstDash val="solid"/>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cs typeface="Avenir Next Demi Bold"/>
              </a:rPr>
              <a:t>Base Street Arcs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F2F2F2"/>
              </a:solidFill>
              <a:effectLst/>
              <a:uLnTx/>
              <a:uFillTx/>
              <a:latin typeface="Arial"/>
              <a:ea typeface="+mn-ea"/>
              <a:cs typeface="Avenir Next Demi Bold"/>
            </a:endParaRPr>
          </a:p>
        </p:txBody>
      </p:sp>
      <p:sp>
        <p:nvSpPr>
          <p:cNvPr id="34" name="Rounded Rectangle 8">
            <a:extLst>
              <a:ext uri="{FF2B5EF4-FFF2-40B4-BE49-F238E27FC236}">
                <a16:creationId xmlns:a16="http://schemas.microsoft.com/office/drawing/2014/main" id="{4277D5E7-D29F-47C1-8D38-BDA65FC323FC}"/>
              </a:ext>
            </a:extLst>
          </p:cNvPr>
          <p:cNvSpPr/>
          <p:nvPr/>
        </p:nvSpPr>
        <p:spPr>
          <a:xfrm>
            <a:off x="7017290" y="4253858"/>
            <a:ext cx="1554480" cy="914400"/>
          </a:xfrm>
          <a:prstGeom prst="roundRect">
            <a:avLst/>
          </a:prstGeom>
          <a:solidFill>
            <a:srgbClr val="CEA200"/>
          </a:solidFill>
          <a:ln w="31750">
            <a:solidFill>
              <a:srgbClr val="FF0000"/>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50" dirty="0">
                <a:solidFill>
                  <a:srgbClr val="F2F2F2"/>
                </a:solidFill>
                <a:latin typeface="Bahnschrift SemiBold SemiConden" panose="020B0502040204020203" pitchFamily="34" charset="0"/>
                <a:cs typeface="Avenir Next Demi Bold"/>
              </a:rPr>
              <a:t>Parcel Polygons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50" dirty="0">
                <a:solidFill>
                  <a:srgbClr val="F2F2F2"/>
                </a:solidFill>
                <a:latin typeface="Bahnschrift SemiBold SemiConden" panose="020B0502040204020203" pitchFamily="34" charset="0"/>
                <a:cs typeface="Avenir Next Demi Bold"/>
              </a:rPr>
              <a:t>&amp; Assessor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u="none" strike="noStrike" kern="1200" cap="none" spc="0" normalizeH="0" baseline="0" noProof="0" dirty="0">
              <a:ln>
                <a:noFill/>
              </a:ln>
              <a:solidFill>
                <a:srgbClr val="F2F2F2"/>
              </a:solidFill>
              <a:effectLst/>
              <a:uLnTx/>
              <a:uFillTx/>
              <a:latin typeface="Arial"/>
              <a:ea typeface="+mn-ea"/>
              <a:cs typeface="Avenir Next Demi Bold"/>
            </a:endParaRPr>
          </a:p>
        </p:txBody>
      </p:sp>
      <p:sp>
        <p:nvSpPr>
          <p:cNvPr id="36" name="Rounded Rectangle 8">
            <a:extLst>
              <a:ext uri="{FF2B5EF4-FFF2-40B4-BE49-F238E27FC236}">
                <a16:creationId xmlns:a16="http://schemas.microsoft.com/office/drawing/2014/main" id="{FC7AA76E-541F-05C7-0834-667963E04B91}"/>
              </a:ext>
            </a:extLst>
          </p:cNvPr>
          <p:cNvSpPr/>
          <p:nvPr/>
        </p:nvSpPr>
        <p:spPr>
          <a:xfrm>
            <a:off x="7017290" y="1701448"/>
            <a:ext cx="1554480" cy="914400"/>
          </a:xfrm>
          <a:prstGeom prst="roundRect">
            <a:avLst/>
          </a:prstGeom>
          <a:gradFill>
            <a:gsLst>
              <a:gs pos="0">
                <a:srgbClr val="A34796"/>
              </a:gs>
              <a:gs pos="97000">
                <a:srgbClr val="6C5604"/>
              </a:gs>
            </a:gsLst>
            <a:lin ang="5400000" scaled="1"/>
          </a:gradFill>
          <a:ln w="22225">
            <a:solidFill>
              <a:schemeClr val="bg1">
                <a:lumMod val="10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u="none" strike="noStrike" kern="1200" cap="none" spc="0" normalizeH="0" baseline="0" noProof="0" dirty="0">
                <a:ln>
                  <a:noFill/>
                </a:ln>
                <a:solidFill>
                  <a:srgbClr val="F2F2F2"/>
                </a:solidFill>
                <a:effectLst/>
                <a:uLnTx/>
                <a:uFillTx/>
                <a:latin typeface="Bahnschrift SemiBold SemiConden" panose="020B0502040204020203" pitchFamily="34" charset="0"/>
                <a:cs typeface="Avenir Next Demi Bold"/>
              </a:rPr>
              <a:t>Address Points</a:t>
            </a:r>
            <a:endParaRPr lang="en-US" sz="1700" dirty="0">
              <a:solidFill>
                <a:srgbClr val="F2F2F2"/>
              </a:solidFill>
              <a:latin typeface="Bahnschrift SemiBold SemiConden" panose="020B0502040204020203" pitchFamily="34" charset="0"/>
              <a:cs typeface="Avenir Next Demi Bold"/>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u="none" strike="noStrike" kern="1200" cap="none" spc="0" normalizeH="0" baseline="0" noProof="0" dirty="0">
                <a:ln>
                  <a:noFill/>
                </a:ln>
                <a:solidFill>
                  <a:srgbClr val="F2F2F2"/>
                </a:solidFill>
                <a:effectLst/>
                <a:uLnTx/>
                <a:uFillTx/>
                <a:latin typeface="Bahnschrift SemiBold SemiConden" panose="020B0502040204020203" pitchFamily="34" charset="0"/>
                <a:cs typeface="Avenir Next Demi Bold"/>
              </a:rPr>
              <a:t> &amp; Structure Lookup Table</a:t>
            </a:r>
          </a:p>
        </p:txBody>
      </p:sp>
      <p:cxnSp>
        <p:nvCxnSpPr>
          <p:cNvPr id="56" name="Connector: Elbow 55">
            <a:extLst>
              <a:ext uri="{FF2B5EF4-FFF2-40B4-BE49-F238E27FC236}">
                <a16:creationId xmlns:a16="http://schemas.microsoft.com/office/drawing/2014/main" id="{14EDC888-8932-B325-36CD-422EBD3205EC}"/>
              </a:ext>
            </a:extLst>
          </p:cNvPr>
          <p:cNvCxnSpPr>
            <a:cxnSpLocks/>
          </p:cNvCxnSpPr>
          <p:nvPr/>
        </p:nvCxnSpPr>
        <p:spPr>
          <a:xfrm rot="10800000">
            <a:off x="6331579" y="3664921"/>
            <a:ext cx="682763" cy="0"/>
          </a:xfrm>
          <a:prstGeom prst="bentConnector3">
            <a:avLst>
              <a:gd name="adj1" fmla="val 50000"/>
            </a:avLst>
          </a:prstGeom>
          <a:ln w="44450" cap="rnd"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62" name="Connector: Elbow 61">
            <a:extLst>
              <a:ext uri="{FF2B5EF4-FFF2-40B4-BE49-F238E27FC236}">
                <a16:creationId xmlns:a16="http://schemas.microsoft.com/office/drawing/2014/main" id="{8295E135-0BE0-81A4-A4C6-2F81C1DF2FAF}"/>
              </a:ext>
            </a:extLst>
          </p:cNvPr>
          <p:cNvCxnSpPr>
            <a:cxnSpLocks/>
          </p:cNvCxnSpPr>
          <p:nvPr/>
        </p:nvCxnSpPr>
        <p:spPr>
          <a:xfrm rot="10800000" flipH="1" flipV="1">
            <a:off x="264185" y="2436503"/>
            <a:ext cx="3069388" cy="3067433"/>
          </a:xfrm>
          <a:prstGeom prst="bentConnector4">
            <a:avLst>
              <a:gd name="adj1" fmla="val -5696"/>
              <a:gd name="adj2" fmla="val 95331"/>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63" name="Connector: Elbow 62">
            <a:extLst>
              <a:ext uri="{FF2B5EF4-FFF2-40B4-BE49-F238E27FC236}">
                <a16:creationId xmlns:a16="http://schemas.microsoft.com/office/drawing/2014/main" id="{153F6732-DC62-96A5-2133-DD064F0B9479}"/>
              </a:ext>
            </a:extLst>
          </p:cNvPr>
          <p:cNvCxnSpPr>
            <a:cxnSpLocks/>
            <a:stCxn id="30" idx="1"/>
            <a:endCxn id="187" idx="3"/>
          </p:cNvCxnSpPr>
          <p:nvPr/>
        </p:nvCxnSpPr>
        <p:spPr>
          <a:xfrm rot="10800000">
            <a:off x="6308062" y="2489525"/>
            <a:ext cx="709229" cy="945329"/>
          </a:xfrm>
          <a:prstGeom prst="bentConnector3">
            <a:avLst>
              <a:gd name="adj1" fmla="val 66956"/>
            </a:avLst>
          </a:prstGeom>
          <a:ln w="44450" cap="rnd"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445A2A8B-BD44-191B-C1AD-695D823CC35A}"/>
              </a:ext>
            </a:extLst>
          </p:cNvPr>
          <p:cNvCxnSpPr>
            <a:cxnSpLocks/>
            <a:endCxn id="31" idx="3"/>
          </p:cNvCxnSpPr>
          <p:nvPr/>
        </p:nvCxnSpPr>
        <p:spPr>
          <a:xfrm rot="10800000">
            <a:off x="4084687" y="5999963"/>
            <a:ext cx="722444"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99" name="Connector: Elbow 98">
            <a:extLst>
              <a:ext uri="{FF2B5EF4-FFF2-40B4-BE49-F238E27FC236}">
                <a16:creationId xmlns:a16="http://schemas.microsoft.com/office/drawing/2014/main" id="{66687E70-15C7-A9A4-1C61-4896FBDCCC0A}"/>
              </a:ext>
            </a:extLst>
          </p:cNvPr>
          <p:cNvCxnSpPr>
            <a:cxnSpLocks/>
            <a:stCxn id="31" idx="1"/>
          </p:cNvCxnSpPr>
          <p:nvPr/>
        </p:nvCxnSpPr>
        <p:spPr>
          <a:xfrm rot="10800000" flipH="1">
            <a:off x="2530206" y="2610355"/>
            <a:ext cx="500365" cy="3376908"/>
          </a:xfrm>
          <a:prstGeom prst="bentConnector4">
            <a:avLst>
              <a:gd name="adj1" fmla="val -39298"/>
              <a:gd name="adj2" fmla="val 946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105" name="Connector: Elbow 104">
            <a:extLst>
              <a:ext uri="{FF2B5EF4-FFF2-40B4-BE49-F238E27FC236}">
                <a16:creationId xmlns:a16="http://schemas.microsoft.com/office/drawing/2014/main" id="{D5AF3D97-4270-DB17-D485-DC9D1B1827B0}"/>
              </a:ext>
            </a:extLst>
          </p:cNvPr>
          <p:cNvCxnSpPr>
            <a:cxnSpLocks/>
          </p:cNvCxnSpPr>
          <p:nvPr/>
        </p:nvCxnSpPr>
        <p:spPr>
          <a:xfrm rot="10800000">
            <a:off x="6321509" y="2314713"/>
            <a:ext cx="709229" cy="2221534"/>
          </a:xfrm>
          <a:prstGeom prst="bentConnector3">
            <a:avLst>
              <a:gd name="adj1" fmla="val 50000"/>
            </a:avLst>
          </a:prstGeom>
          <a:ln w="44450" cap="rnd"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123" name="Connector: Elbow 122">
            <a:extLst>
              <a:ext uri="{FF2B5EF4-FFF2-40B4-BE49-F238E27FC236}">
                <a16:creationId xmlns:a16="http://schemas.microsoft.com/office/drawing/2014/main" id="{A3D8F5D3-D076-9A5D-2FF0-0BFAAAA3E725}"/>
              </a:ext>
            </a:extLst>
          </p:cNvPr>
          <p:cNvCxnSpPr>
            <a:cxnSpLocks/>
          </p:cNvCxnSpPr>
          <p:nvPr/>
        </p:nvCxnSpPr>
        <p:spPr>
          <a:xfrm flipH="1" flipV="1">
            <a:off x="3919439" y="2623439"/>
            <a:ext cx="891804" cy="3059027"/>
          </a:xfrm>
          <a:prstGeom prst="bentConnector4">
            <a:avLst>
              <a:gd name="adj1" fmla="val 48192"/>
              <a:gd name="adj2" fmla="val 93812"/>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152" name="Connector: Elbow 151">
            <a:extLst>
              <a:ext uri="{FF2B5EF4-FFF2-40B4-BE49-F238E27FC236}">
                <a16:creationId xmlns:a16="http://schemas.microsoft.com/office/drawing/2014/main" id="{7311A228-6202-262F-DB3D-4BEA479968EC}"/>
              </a:ext>
            </a:extLst>
          </p:cNvPr>
          <p:cNvCxnSpPr>
            <a:cxnSpLocks/>
          </p:cNvCxnSpPr>
          <p:nvPr/>
        </p:nvCxnSpPr>
        <p:spPr>
          <a:xfrm rot="10800000">
            <a:off x="1828082" y="2171348"/>
            <a:ext cx="689062"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155" name="Connector: Elbow 154">
            <a:extLst>
              <a:ext uri="{FF2B5EF4-FFF2-40B4-BE49-F238E27FC236}">
                <a16:creationId xmlns:a16="http://schemas.microsoft.com/office/drawing/2014/main" id="{173468C7-8492-9970-F7A6-D6499B169062}"/>
              </a:ext>
            </a:extLst>
          </p:cNvPr>
          <p:cNvCxnSpPr>
            <a:cxnSpLocks/>
            <a:endCxn id="13" idx="0"/>
          </p:cNvCxnSpPr>
          <p:nvPr/>
        </p:nvCxnSpPr>
        <p:spPr>
          <a:xfrm flipH="1" flipV="1">
            <a:off x="5563468" y="1701448"/>
            <a:ext cx="777240" cy="4590612"/>
          </a:xfrm>
          <a:prstGeom prst="bentConnector4">
            <a:avLst>
              <a:gd name="adj1" fmla="val -349679"/>
              <a:gd name="adj2" fmla="val 102930"/>
            </a:avLst>
          </a:prstGeom>
          <a:ln w="44450" cap="sq"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sp>
        <p:nvSpPr>
          <p:cNvPr id="185" name="TextBox 184">
            <a:extLst>
              <a:ext uri="{FF2B5EF4-FFF2-40B4-BE49-F238E27FC236}">
                <a16:creationId xmlns:a16="http://schemas.microsoft.com/office/drawing/2014/main" id="{28D7C3CE-D3F4-8DEF-4B1A-812398A8444D}"/>
              </a:ext>
            </a:extLst>
          </p:cNvPr>
          <p:cNvSpPr txBox="1"/>
          <p:nvPr/>
        </p:nvSpPr>
        <p:spPr>
          <a:xfrm>
            <a:off x="238059" y="2339519"/>
            <a:ext cx="1651414" cy="246221"/>
          </a:xfrm>
          <a:prstGeom prst="rect">
            <a:avLst/>
          </a:prstGeom>
          <a:noFill/>
        </p:spPr>
        <p:txBody>
          <a:bodyPr wrap="none" rtlCol="0">
            <a:spAutoFit/>
          </a:bodyPr>
          <a:lstStyle/>
          <a:p>
            <a:r>
              <a:rPr lang="en-US" sz="1000" b="1" i="1" u="sng" dirty="0"/>
              <a:t>ADDRESS_VARIANT_ID</a:t>
            </a:r>
          </a:p>
        </p:txBody>
      </p:sp>
      <p:sp>
        <p:nvSpPr>
          <p:cNvPr id="187" name="TextBox 186">
            <a:extLst>
              <a:ext uri="{FF2B5EF4-FFF2-40B4-BE49-F238E27FC236}">
                <a16:creationId xmlns:a16="http://schemas.microsoft.com/office/drawing/2014/main" id="{F407A158-8B5B-5094-7C5B-192C646FE385}"/>
              </a:ext>
            </a:extLst>
          </p:cNvPr>
          <p:cNvSpPr txBox="1"/>
          <p:nvPr/>
        </p:nvSpPr>
        <p:spPr>
          <a:xfrm>
            <a:off x="4836183" y="2366413"/>
            <a:ext cx="1471878" cy="246221"/>
          </a:xfrm>
          <a:prstGeom prst="rect">
            <a:avLst/>
          </a:prstGeom>
          <a:noFill/>
        </p:spPr>
        <p:txBody>
          <a:bodyPr wrap="none" rtlCol="0">
            <a:spAutoFit/>
          </a:bodyPr>
          <a:lstStyle/>
          <a:p>
            <a:r>
              <a:rPr lang="en-US" sz="1000" b="1" i="1" u="sng" dirty="0"/>
              <a:t>ADDRESS_POINT_ID</a:t>
            </a:r>
          </a:p>
        </p:txBody>
      </p:sp>
      <p:sp>
        <p:nvSpPr>
          <p:cNvPr id="188" name="TextBox 187">
            <a:extLst>
              <a:ext uri="{FF2B5EF4-FFF2-40B4-BE49-F238E27FC236}">
                <a16:creationId xmlns:a16="http://schemas.microsoft.com/office/drawing/2014/main" id="{AF8D542A-0F1D-347E-35CB-4441789510FB}"/>
              </a:ext>
            </a:extLst>
          </p:cNvPr>
          <p:cNvSpPr txBox="1"/>
          <p:nvPr/>
        </p:nvSpPr>
        <p:spPr>
          <a:xfrm>
            <a:off x="5056849" y="3636506"/>
            <a:ext cx="1053494" cy="246221"/>
          </a:xfrm>
          <a:prstGeom prst="rect">
            <a:avLst/>
          </a:prstGeom>
          <a:noFill/>
        </p:spPr>
        <p:txBody>
          <a:bodyPr wrap="none" rtlCol="0">
            <a:spAutoFit/>
          </a:bodyPr>
          <a:lstStyle/>
          <a:p>
            <a:r>
              <a:rPr lang="en-US" sz="1000" b="1" i="1" u="sng" dirty="0"/>
              <a:t>CENTROID_ID</a:t>
            </a:r>
          </a:p>
        </p:txBody>
      </p:sp>
      <p:sp>
        <p:nvSpPr>
          <p:cNvPr id="190" name="TextBox 189">
            <a:extLst>
              <a:ext uri="{FF2B5EF4-FFF2-40B4-BE49-F238E27FC236}">
                <a16:creationId xmlns:a16="http://schemas.microsoft.com/office/drawing/2014/main" id="{21B5F5DD-6977-A09A-AB53-3C1FBBA72544}"/>
              </a:ext>
            </a:extLst>
          </p:cNvPr>
          <p:cNvSpPr txBox="1"/>
          <p:nvPr/>
        </p:nvSpPr>
        <p:spPr>
          <a:xfrm>
            <a:off x="2622383" y="3664921"/>
            <a:ext cx="1337226" cy="246221"/>
          </a:xfrm>
          <a:prstGeom prst="rect">
            <a:avLst/>
          </a:prstGeom>
          <a:noFill/>
        </p:spPr>
        <p:txBody>
          <a:bodyPr wrap="none" rtlCol="0">
            <a:spAutoFit/>
          </a:bodyPr>
          <a:lstStyle/>
          <a:p>
            <a:r>
              <a:rPr lang="en-US" sz="1000" b="1" i="1" u="sng" dirty="0"/>
              <a:t>STREET_NAME_ID</a:t>
            </a:r>
          </a:p>
        </p:txBody>
      </p:sp>
      <p:sp>
        <p:nvSpPr>
          <p:cNvPr id="191" name="TextBox 190">
            <a:extLst>
              <a:ext uri="{FF2B5EF4-FFF2-40B4-BE49-F238E27FC236}">
                <a16:creationId xmlns:a16="http://schemas.microsoft.com/office/drawing/2014/main" id="{E760EB81-16BA-BFD4-0218-6DD9F2D2CAF8}"/>
              </a:ext>
            </a:extLst>
          </p:cNvPr>
          <p:cNvSpPr txBox="1"/>
          <p:nvPr/>
        </p:nvSpPr>
        <p:spPr>
          <a:xfrm>
            <a:off x="4849365" y="4886279"/>
            <a:ext cx="1443024" cy="246221"/>
          </a:xfrm>
          <a:prstGeom prst="rect">
            <a:avLst/>
          </a:prstGeom>
          <a:noFill/>
        </p:spPr>
        <p:txBody>
          <a:bodyPr wrap="none" rtlCol="0">
            <a:spAutoFit/>
          </a:bodyPr>
          <a:lstStyle/>
          <a:p>
            <a:r>
              <a:rPr lang="en-US" sz="1000" b="1" i="1" u="sng" dirty="0"/>
              <a:t>BASE_SEGMENT_ID</a:t>
            </a:r>
          </a:p>
        </p:txBody>
      </p:sp>
      <p:sp>
        <p:nvSpPr>
          <p:cNvPr id="192" name="TextBox 191">
            <a:extLst>
              <a:ext uri="{FF2B5EF4-FFF2-40B4-BE49-F238E27FC236}">
                <a16:creationId xmlns:a16="http://schemas.microsoft.com/office/drawing/2014/main" id="{8C321B18-1373-5799-7BFC-52D42F359905}"/>
              </a:ext>
            </a:extLst>
          </p:cNvPr>
          <p:cNvSpPr txBox="1"/>
          <p:nvPr/>
        </p:nvSpPr>
        <p:spPr>
          <a:xfrm>
            <a:off x="7226228" y="3643360"/>
            <a:ext cx="1175322" cy="246221"/>
          </a:xfrm>
          <a:prstGeom prst="rect">
            <a:avLst/>
          </a:prstGeom>
          <a:noFill/>
        </p:spPr>
        <p:txBody>
          <a:bodyPr wrap="none" rtlCol="0">
            <a:spAutoFit/>
          </a:bodyPr>
          <a:lstStyle/>
          <a:p>
            <a:r>
              <a:rPr lang="en-US" sz="1000" b="1" i="1" u="sng" dirty="0"/>
              <a:t>STRUCTURE_ID</a:t>
            </a:r>
          </a:p>
        </p:txBody>
      </p:sp>
      <p:sp>
        <p:nvSpPr>
          <p:cNvPr id="194" name="TextBox 193">
            <a:extLst>
              <a:ext uri="{FF2B5EF4-FFF2-40B4-BE49-F238E27FC236}">
                <a16:creationId xmlns:a16="http://schemas.microsoft.com/office/drawing/2014/main" id="{5FD73FE9-8321-5B18-3A2C-71134A6D18D6}"/>
              </a:ext>
            </a:extLst>
          </p:cNvPr>
          <p:cNvSpPr txBox="1"/>
          <p:nvPr/>
        </p:nvSpPr>
        <p:spPr>
          <a:xfrm>
            <a:off x="2527617" y="4920776"/>
            <a:ext cx="1571264" cy="215444"/>
          </a:xfrm>
          <a:prstGeom prst="rect">
            <a:avLst/>
          </a:prstGeom>
          <a:noFill/>
        </p:spPr>
        <p:txBody>
          <a:bodyPr wrap="none" rtlCol="0">
            <a:spAutoFit/>
          </a:bodyPr>
          <a:lstStyle/>
          <a:p>
            <a:r>
              <a:rPr lang="en-US" sz="800" b="1" i="1" u="sng" dirty="0"/>
              <a:t>BASE_RANGE_VARIANT_ID</a:t>
            </a:r>
          </a:p>
        </p:txBody>
      </p:sp>
      <p:sp>
        <p:nvSpPr>
          <p:cNvPr id="195" name="TextBox 194">
            <a:extLst>
              <a:ext uri="{FF2B5EF4-FFF2-40B4-BE49-F238E27FC236}">
                <a16:creationId xmlns:a16="http://schemas.microsoft.com/office/drawing/2014/main" id="{9FA81936-B932-8EA3-0423-2DE7F221FB02}"/>
              </a:ext>
            </a:extLst>
          </p:cNvPr>
          <p:cNvSpPr txBox="1"/>
          <p:nvPr/>
        </p:nvSpPr>
        <p:spPr>
          <a:xfrm>
            <a:off x="5238285" y="6151833"/>
            <a:ext cx="667170" cy="246221"/>
          </a:xfrm>
          <a:prstGeom prst="rect">
            <a:avLst/>
          </a:prstGeom>
          <a:noFill/>
        </p:spPr>
        <p:txBody>
          <a:bodyPr wrap="none" rtlCol="0">
            <a:spAutoFit/>
          </a:bodyPr>
          <a:lstStyle/>
          <a:p>
            <a:r>
              <a:rPr lang="en-US" sz="1000" b="1" i="1" u="sng" dirty="0"/>
              <a:t>SITE_ID</a:t>
            </a:r>
          </a:p>
        </p:txBody>
      </p:sp>
      <p:sp>
        <p:nvSpPr>
          <p:cNvPr id="196" name="TextBox 195">
            <a:extLst>
              <a:ext uri="{FF2B5EF4-FFF2-40B4-BE49-F238E27FC236}">
                <a16:creationId xmlns:a16="http://schemas.microsoft.com/office/drawing/2014/main" id="{8A1479F0-A27A-CB5F-4776-C24E9C77DF69}"/>
              </a:ext>
            </a:extLst>
          </p:cNvPr>
          <p:cNvSpPr txBox="1"/>
          <p:nvPr/>
        </p:nvSpPr>
        <p:spPr>
          <a:xfrm>
            <a:off x="2738422" y="6151557"/>
            <a:ext cx="1116011" cy="246221"/>
          </a:xfrm>
          <a:prstGeom prst="rect">
            <a:avLst/>
          </a:prstGeom>
          <a:noFill/>
        </p:spPr>
        <p:txBody>
          <a:bodyPr wrap="none" rtlCol="0">
            <a:spAutoFit/>
          </a:bodyPr>
          <a:lstStyle/>
          <a:p>
            <a:r>
              <a:rPr lang="en-US" sz="1000" b="1" i="1" u="sng" dirty="0"/>
              <a:t>SITE_NAME_ID</a:t>
            </a:r>
          </a:p>
        </p:txBody>
      </p:sp>
      <p:sp>
        <p:nvSpPr>
          <p:cNvPr id="197" name="TextBox 196">
            <a:extLst>
              <a:ext uri="{FF2B5EF4-FFF2-40B4-BE49-F238E27FC236}">
                <a16:creationId xmlns:a16="http://schemas.microsoft.com/office/drawing/2014/main" id="{966439A5-62B7-02EC-3490-055290DA9C32}"/>
              </a:ext>
            </a:extLst>
          </p:cNvPr>
          <p:cNvSpPr txBox="1"/>
          <p:nvPr/>
        </p:nvSpPr>
        <p:spPr>
          <a:xfrm>
            <a:off x="7485979" y="4873883"/>
            <a:ext cx="654346" cy="246221"/>
          </a:xfrm>
          <a:prstGeom prst="rect">
            <a:avLst/>
          </a:prstGeom>
          <a:noFill/>
        </p:spPr>
        <p:txBody>
          <a:bodyPr wrap="none" rtlCol="0">
            <a:spAutoFit/>
          </a:bodyPr>
          <a:lstStyle/>
          <a:p>
            <a:r>
              <a:rPr lang="en-US" sz="1000" b="1" i="1" u="sng" dirty="0"/>
              <a:t>LOC_ID</a:t>
            </a:r>
          </a:p>
        </p:txBody>
      </p:sp>
      <p:sp>
        <p:nvSpPr>
          <p:cNvPr id="198" name="TextBox 197">
            <a:extLst>
              <a:ext uri="{FF2B5EF4-FFF2-40B4-BE49-F238E27FC236}">
                <a16:creationId xmlns:a16="http://schemas.microsoft.com/office/drawing/2014/main" id="{DF1AD6F7-44E8-7046-3835-214D5D3DCABA}"/>
              </a:ext>
            </a:extLst>
          </p:cNvPr>
          <p:cNvSpPr txBox="1"/>
          <p:nvPr/>
        </p:nvSpPr>
        <p:spPr>
          <a:xfrm>
            <a:off x="234068" y="3665367"/>
            <a:ext cx="1622560" cy="215444"/>
          </a:xfrm>
          <a:prstGeom prst="rect">
            <a:avLst/>
          </a:prstGeom>
          <a:noFill/>
        </p:spPr>
        <p:txBody>
          <a:bodyPr wrap="none" rtlCol="0">
            <a:spAutoFit/>
          </a:bodyPr>
          <a:lstStyle/>
          <a:p>
            <a:r>
              <a:rPr lang="en-US" sz="800" b="1" i="1" u="sng" dirty="0"/>
              <a:t>STREET_NAME_VARIANT_ID</a:t>
            </a:r>
          </a:p>
        </p:txBody>
      </p:sp>
      <p:sp>
        <p:nvSpPr>
          <p:cNvPr id="203" name="TextBox 202">
            <a:extLst>
              <a:ext uri="{FF2B5EF4-FFF2-40B4-BE49-F238E27FC236}">
                <a16:creationId xmlns:a16="http://schemas.microsoft.com/office/drawing/2014/main" id="{B5AEC741-1D7F-8BAC-7337-03CB15A77E50}"/>
              </a:ext>
            </a:extLst>
          </p:cNvPr>
          <p:cNvSpPr txBox="1"/>
          <p:nvPr/>
        </p:nvSpPr>
        <p:spPr>
          <a:xfrm>
            <a:off x="6716697" y="5694851"/>
            <a:ext cx="1946367" cy="276999"/>
          </a:xfrm>
          <a:prstGeom prst="rect">
            <a:avLst/>
          </a:prstGeom>
          <a:noFill/>
        </p:spPr>
        <p:txBody>
          <a:bodyPr wrap="none" rtlCol="0">
            <a:spAutoFit/>
          </a:bodyPr>
          <a:lstStyle/>
          <a:p>
            <a:r>
              <a:rPr lang="en-US" sz="1200" dirty="0"/>
              <a:t>(geographic relationships)</a:t>
            </a:r>
          </a:p>
        </p:txBody>
      </p:sp>
      <p:sp>
        <p:nvSpPr>
          <p:cNvPr id="207" name="Rounded Rectangle 8">
            <a:extLst>
              <a:ext uri="{FF2B5EF4-FFF2-40B4-BE49-F238E27FC236}">
                <a16:creationId xmlns:a16="http://schemas.microsoft.com/office/drawing/2014/main" id="{F6D3B458-F561-585E-7AF3-F8A4C38DD3F9}"/>
              </a:ext>
            </a:extLst>
          </p:cNvPr>
          <p:cNvSpPr/>
          <p:nvPr/>
        </p:nvSpPr>
        <p:spPr>
          <a:xfrm>
            <a:off x="340945" y="5615314"/>
            <a:ext cx="1387847" cy="247328"/>
          </a:xfrm>
          <a:prstGeom prst="roundRect">
            <a:avLst/>
          </a:prstGeom>
          <a:solidFill>
            <a:schemeClr val="bg1"/>
          </a:solidFill>
          <a:ln w="22225">
            <a:solidFill>
              <a:schemeClr val="bg1">
                <a:lumMod val="10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outerShdw blurRad="50800" dist="50800" dir="5400000" algn="ctr" rotWithShape="0">
                    <a:schemeClr val="bg1"/>
                  </a:outerShdw>
                </a:effectLst>
                <a:latin typeface="Bahnschrift SemiBold SemiConden" panose="020B0502040204020203" pitchFamily="34" charset="0"/>
                <a:cs typeface="Avenir Next Demi Bold"/>
              </a:rPr>
              <a:t>Table</a:t>
            </a:r>
          </a:p>
        </p:txBody>
      </p:sp>
      <p:sp>
        <p:nvSpPr>
          <p:cNvPr id="208" name="Rounded Rectangle 8">
            <a:extLst>
              <a:ext uri="{FF2B5EF4-FFF2-40B4-BE49-F238E27FC236}">
                <a16:creationId xmlns:a16="http://schemas.microsoft.com/office/drawing/2014/main" id="{6CC99354-692E-4B8C-1387-D6251D0FDAF0}"/>
              </a:ext>
            </a:extLst>
          </p:cNvPr>
          <p:cNvSpPr/>
          <p:nvPr/>
        </p:nvSpPr>
        <p:spPr>
          <a:xfrm>
            <a:off x="340945" y="5976149"/>
            <a:ext cx="1387847" cy="247328"/>
          </a:xfrm>
          <a:prstGeom prst="roundRect">
            <a:avLst/>
          </a:prstGeom>
          <a:solidFill>
            <a:schemeClr val="bg1"/>
          </a:solidFill>
          <a:ln w="31750">
            <a:solidFill>
              <a:srgbClr val="FF0000"/>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effectLst>
                  <a:outerShdw blurRad="50800" dist="50800" dir="5400000" algn="ctr" rotWithShape="0">
                    <a:schemeClr val="bg1"/>
                  </a:outerShdw>
                </a:effectLst>
                <a:latin typeface="Bahnschrift SemiBold SemiConden" panose="020B0502040204020203" pitchFamily="34" charset="0"/>
                <a:cs typeface="Avenir Next Demi Bold"/>
              </a:rPr>
              <a:t>Feature Class</a:t>
            </a:r>
          </a:p>
        </p:txBody>
      </p:sp>
      <p:cxnSp>
        <p:nvCxnSpPr>
          <p:cNvPr id="292" name="Connector: Elbow 291">
            <a:extLst>
              <a:ext uri="{FF2B5EF4-FFF2-40B4-BE49-F238E27FC236}">
                <a16:creationId xmlns:a16="http://schemas.microsoft.com/office/drawing/2014/main" id="{2E79B595-8C18-6F3A-88FF-16DEDB54ED08}"/>
              </a:ext>
            </a:extLst>
          </p:cNvPr>
          <p:cNvCxnSpPr>
            <a:cxnSpLocks/>
            <a:stCxn id="34" idx="3"/>
          </p:cNvCxnSpPr>
          <p:nvPr/>
        </p:nvCxnSpPr>
        <p:spPr>
          <a:xfrm flipH="1">
            <a:off x="6340708" y="4711058"/>
            <a:ext cx="2231062" cy="971408"/>
          </a:xfrm>
          <a:prstGeom prst="bentConnector3">
            <a:avLst>
              <a:gd name="adj1" fmla="val -10246"/>
            </a:avLst>
          </a:prstGeom>
          <a:ln w="44450" cap="rnd"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sp>
        <p:nvSpPr>
          <p:cNvPr id="303" name="Rounded Rectangle 7">
            <a:extLst>
              <a:ext uri="{FF2B5EF4-FFF2-40B4-BE49-F238E27FC236}">
                <a16:creationId xmlns:a16="http://schemas.microsoft.com/office/drawing/2014/main" id="{56E0CDEC-55EC-A3F7-DAF1-BD35B7E50D9B}"/>
              </a:ext>
            </a:extLst>
          </p:cNvPr>
          <p:cNvSpPr/>
          <p:nvPr/>
        </p:nvSpPr>
        <p:spPr>
          <a:xfrm>
            <a:off x="256186" y="4253858"/>
            <a:ext cx="1554480" cy="914400"/>
          </a:xfrm>
          <a:prstGeom prst="roundRect">
            <a:avLst/>
          </a:prstGeom>
          <a:solidFill>
            <a:srgbClr val="43956F"/>
          </a:solidFill>
          <a:ln w="22225">
            <a:solidFill>
              <a:schemeClr val="bg1">
                <a:lumMod val="10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ea typeface="Avenir Next Medium" charset="0"/>
                <a:cs typeface="Avenir Next Demi Bold"/>
              </a:rPr>
              <a:t>Source Table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305" name="TextBox 304">
            <a:extLst>
              <a:ext uri="{FF2B5EF4-FFF2-40B4-BE49-F238E27FC236}">
                <a16:creationId xmlns:a16="http://schemas.microsoft.com/office/drawing/2014/main" id="{4755E0EA-712A-F018-252D-E6D51B15DF38}"/>
              </a:ext>
            </a:extLst>
          </p:cNvPr>
          <p:cNvSpPr txBox="1"/>
          <p:nvPr/>
        </p:nvSpPr>
        <p:spPr>
          <a:xfrm>
            <a:off x="348480" y="4907993"/>
            <a:ext cx="1380506" cy="246221"/>
          </a:xfrm>
          <a:prstGeom prst="rect">
            <a:avLst/>
          </a:prstGeom>
          <a:noFill/>
        </p:spPr>
        <p:txBody>
          <a:bodyPr wrap="none" rtlCol="0">
            <a:spAutoFit/>
          </a:bodyPr>
          <a:lstStyle/>
          <a:p>
            <a:r>
              <a:rPr lang="en-US" sz="1000" b="1" i="1" u="sng" dirty="0"/>
              <a:t>SOURCE_NAME_ID</a:t>
            </a:r>
          </a:p>
        </p:txBody>
      </p:sp>
      <p:cxnSp>
        <p:nvCxnSpPr>
          <p:cNvPr id="351" name="Connector: Elbow 350">
            <a:extLst>
              <a:ext uri="{FF2B5EF4-FFF2-40B4-BE49-F238E27FC236}">
                <a16:creationId xmlns:a16="http://schemas.microsoft.com/office/drawing/2014/main" id="{92E4B6F8-2236-C2BB-EF15-BAD976FD6A91}"/>
              </a:ext>
            </a:extLst>
          </p:cNvPr>
          <p:cNvCxnSpPr>
            <a:cxnSpLocks/>
          </p:cNvCxnSpPr>
          <p:nvPr/>
        </p:nvCxnSpPr>
        <p:spPr>
          <a:xfrm rot="5400000">
            <a:off x="3134734" y="2770545"/>
            <a:ext cx="342716"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352" name="Connector: Elbow 351">
            <a:extLst>
              <a:ext uri="{FF2B5EF4-FFF2-40B4-BE49-F238E27FC236}">
                <a16:creationId xmlns:a16="http://schemas.microsoft.com/office/drawing/2014/main" id="{627DE7C9-A3C0-2869-16FF-D241A0F8E6BF}"/>
              </a:ext>
            </a:extLst>
          </p:cNvPr>
          <p:cNvCxnSpPr>
            <a:cxnSpLocks/>
          </p:cNvCxnSpPr>
          <p:nvPr/>
        </p:nvCxnSpPr>
        <p:spPr>
          <a:xfrm rot="5400000">
            <a:off x="880115" y="2775028"/>
            <a:ext cx="342716"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353" name="Connector: Elbow 352">
            <a:extLst>
              <a:ext uri="{FF2B5EF4-FFF2-40B4-BE49-F238E27FC236}">
                <a16:creationId xmlns:a16="http://schemas.microsoft.com/office/drawing/2014/main" id="{DF81BDA8-8A6E-48A6-C579-33979C3E6E03}"/>
              </a:ext>
            </a:extLst>
          </p:cNvPr>
          <p:cNvCxnSpPr>
            <a:cxnSpLocks/>
          </p:cNvCxnSpPr>
          <p:nvPr/>
        </p:nvCxnSpPr>
        <p:spPr>
          <a:xfrm rot="16200000" flipH="1">
            <a:off x="5382590" y="2781292"/>
            <a:ext cx="365760" cy="3"/>
          </a:xfrm>
          <a:prstGeom prst="bentConnector3">
            <a:avLst>
              <a:gd name="adj1" fmla="val 50000"/>
            </a:avLst>
          </a:prstGeom>
          <a:ln w="44450" cap="rnd"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358" name="Connector: Elbow 357">
            <a:extLst>
              <a:ext uri="{FF2B5EF4-FFF2-40B4-BE49-F238E27FC236}">
                <a16:creationId xmlns:a16="http://schemas.microsoft.com/office/drawing/2014/main" id="{EDBE017B-56DD-DE07-9472-BD32CB10F3C5}"/>
              </a:ext>
            </a:extLst>
          </p:cNvPr>
          <p:cNvCxnSpPr>
            <a:cxnSpLocks/>
          </p:cNvCxnSpPr>
          <p:nvPr/>
        </p:nvCxnSpPr>
        <p:spPr>
          <a:xfrm rot="10800000">
            <a:off x="6312798" y="2150231"/>
            <a:ext cx="701541"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359" name="Connector: Elbow 358">
            <a:extLst>
              <a:ext uri="{FF2B5EF4-FFF2-40B4-BE49-F238E27FC236}">
                <a16:creationId xmlns:a16="http://schemas.microsoft.com/office/drawing/2014/main" id="{2071CCFA-9BA6-AF57-5286-88B898EA2456}"/>
              </a:ext>
            </a:extLst>
          </p:cNvPr>
          <p:cNvCxnSpPr>
            <a:cxnSpLocks/>
          </p:cNvCxnSpPr>
          <p:nvPr/>
        </p:nvCxnSpPr>
        <p:spPr>
          <a:xfrm rot="5400000">
            <a:off x="7630146" y="2788091"/>
            <a:ext cx="342716" cy="0"/>
          </a:xfrm>
          <a:prstGeom prst="bentConnector3">
            <a:avLst>
              <a:gd name="adj1" fmla="val 46076"/>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478" name="Connector: Elbow 477">
            <a:extLst>
              <a:ext uri="{FF2B5EF4-FFF2-40B4-BE49-F238E27FC236}">
                <a16:creationId xmlns:a16="http://schemas.microsoft.com/office/drawing/2014/main" id="{F2BBF2B5-B495-7F8F-CEC9-D686375882CD}"/>
              </a:ext>
            </a:extLst>
          </p:cNvPr>
          <p:cNvCxnSpPr>
            <a:cxnSpLocks/>
          </p:cNvCxnSpPr>
          <p:nvPr/>
        </p:nvCxnSpPr>
        <p:spPr>
          <a:xfrm rot="10800000">
            <a:off x="1831208" y="2360656"/>
            <a:ext cx="781017" cy="648917"/>
          </a:xfrm>
          <a:prstGeom prst="bentConnector3">
            <a:avLst>
              <a:gd name="adj1" fmla="val 45378"/>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484" name="Connector: Elbow 483">
            <a:extLst>
              <a:ext uri="{FF2B5EF4-FFF2-40B4-BE49-F238E27FC236}">
                <a16:creationId xmlns:a16="http://schemas.microsoft.com/office/drawing/2014/main" id="{005AF71F-EE1D-D641-72F8-44DD7C8B59CE}"/>
              </a:ext>
            </a:extLst>
          </p:cNvPr>
          <p:cNvCxnSpPr>
            <a:cxnSpLocks/>
          </p:cNvCxnSpPr>
          <p:nvPr/>
        </p:nvCxnSpPr>
        <p:spPr>
          <a:xfrm rot="10800000">
            <a:off x="6317971" y="3842703"/>
            <a:ext cx="709229" cy="945329"/>
          </a:xfrm>
          <a:prstGeom prst="bentConnector3">
            <a:avLst>
              <a:gd name="adj1" fmla="val 66956"/>
            </a:avLst>
          </a:prstGeom>
          <a:ln w="44450" cap="rnd" cmpd="sng">
            <a:solidFill>
              <a:schemeClr val="tx1">
                <a:lumMod val="75000"/>
                <a:lumOff val="25000"/>
              </a:schemeClr>
            </a:solidFill>
            <a:prstDash val="sysDot"/>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486" name="Connector: Elbow 485">
            <a:extLst>
              <a:ext uri="{FF2B5EF4-FFF2-40B4-BE49-F238E27FC236}">
                <a16:creationId xmlns:a16="http://schemas.microsoft.com/office/drawing/2014/main" id="{379CDE29-73F1-1529-DEAD-89585E633550}"/>
              </a:ext>
            </a:extLst>
          </p:cNvPr>
          <p:cNvCxnSpPr>
            <a:cxnSpLocks/>
            <a:stCxn id="303" idx="3"/>
          </p:cNvCxnSpPr>
          <p:nvPr/>
        </p:nvCxnSpPr>
        <p:spPr>
          <a:xfrm flipH="1" flipV="1">
            <a:off x="1347800" y="2585740"/>
            <a:ext cx="462866" cy="2125318"/>
          </a:xfrm>
          <a:prstGeom prst="bentConnector4">
            <a:avLst>
              <a:gd name="adj1" fmla="val -49388"/>
              <a:gd name="adj2" fmla="val 878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493" name="Connector: Elbow 492">
            <a:extLst>
              <a:ext uri="{FF2B5EF4-FFF2-40B4-BE49-F238E27FC236}">
                <a16:creationId xmlns:a16="http://schemas.microsoft.com/office/drawing/2014/main" id="{D27877CF-47ED-6FA3-9B62-80E9D82238A7}"/>
              </a:ext>
            </a:extLst>
          </p:cNvPr>
          <p:cNvCxnSpPr>
            <a:cxnSpLocks/>
          </p:cNvCxnSpPr>
          <p:nvPr/>
        </p:nvCxnSpPr>
        <p:spPr>
          <a:xfrm rot="5400000" flipH="1" flipV="1">
            <a:off x="1565924" y="1923144"/>
            <a:ext cx="2664690" cy="3797450"/>
          </a:xfrm>
          <a:prstGeom prst="bentConnector4">
            <a:avLst>
              <a:gd name="adj1" fmla="val -5147"/>
              <a:gd name="adj2" fmla="val 85919"/>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526" name="Connector: Elbow 525">
            <a:extLst>
              <a:ext uri="{FF2B5EF4-FFF2-40B4-BE49-F238E27FC236}">
                <a16:creationId xmlns:a16="http://schemas.microsoft.com/office/drawing/2014/main" id="{4F811FDD-C867-9BA1-ADA6-9039F4521FF9}"/>
              </a:ext>
            </a:extLst>
          </p:cNvPr>
          <p:cNvCxnSpPr>
            <a:cxnSpLocks/>
          </p:cNvCxnSpPr>
          <p:nvPr/>
        </p:nvCxnSpPr>
        <p:spPr>
          <a:xfrm rot="10800000">
            <a:off x="1828082" y="2508955"/>
            <a:ext cx="689062" cy="3828615"/>
          </a:xfrm>
          <a:prstGeom prst="bentConnector3">
            <a:avLst>
              <a:gd name="adj1" fmla="val 52345"/>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546" name="Connector: Elbow 545">
            <a:extLst>
              <a:ext uri="{FF2B5EF4-FFF2-40B4-BE49-F238E27FC236}">
                <a16:creationId xmlns:a16="http://schemas.microsoft.com/office/drawing/2014/main" id="{E02E8E32-374D-FE84-3DE3-08AE742DC795}"/>
              </a:ext>
            </a:extLst>
          </p:cNvPr>
          <p:cNvCxnSpPr>
            <a:cxnSpLocks/>
          </p:cNvCxnSpPr>
          <p:nvPr/>
        </p:nvCxnSpPr>
        <p:spPr>
          <a:xfrm rot="5400000" flipH="1" flipV="1">
            <a:off x="7396221" y="3308900"/>
            <a:ext cx="2338864" cy="38360"/>
          </a:xfrm>
          <a:prstGeom prst="bentConnector4">
            <a:avLst>
              <a:gd name="adj1" fmla="val 14"/>
              <a:gd name="adj2" fmla="val 1036465"/>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22" name="Connector: Elbow 21">
            <a:extLst>
              <a:ext uri="{FF2B5EF4-FFF2-40B4-BE49-F238E27FC236}">
                <a16:creationId xmlns:a16="http://schemas.microsoft.com/office/drawing/2014/main" id="{214CE904-B473-09D3-48D7-484B286C053E}"/>
              </a:ext>
            </a:extLst>
          </p:cNvPr>
          <p:cNvCxnSpPr>
            <a:cxnSpLocks/>
          </p:cNvCxnSpPr>
          <p:nvPr/>
        </p:nvCxnSpPr>
        <p:spPr>
          <a:xfrm flipH="1">
            <a:off x="294730" y="1990200"/>
            <a:ext cx="4487083" cy="12700"/>
          </a:xfrm>
          <a:prstGeom prst="bentConnector5">
            <a:avLst>
              <a:gd name="adj1" fmla="val 10189"/>
              <a:gd name="adj2" fmla="val -2842102"/>
              <a:gd name="adj3" fmla="val 104593"/>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sp>
        <p:nvSpPr>
          <p:cNvPr id="28" name="Rounded Rectangle 7">
            <a:extLst>
              <a:ext uri="{FF2B5EF4-FFF2-40B4-BE49-F238E27FC236}">
                <a16:creationId xmlns:a16="http://schemas.microsoft.com/office/drawing/2014/main" id="{FA821FCE-646C-7764-DA37-4E2719B2726C}"/>
              </a:ext>
            </a:extLst>
          </p:cNvPr>
          <p:cNvSpPr/>
          <p:nvPr/>
        </p:nvSpPr>
        <p:spPr>
          <a:xfrm>
            <a:off x="2530207" y="1701448"/>
            <a:ext cx="1554480" cy="914400"/>
          </a:xfrm>
          <a:prstGeom prst="roundRect">
            <a:avLst/>
          </a:prstGeom>
          <a:solidFill>
            <a:schemeClr val="accent1">
              <a:lumMod val="60000"/>
              <a:lumOff val="40000"/>
            </a:schemeClr>
          </a:solidFill>
          <a:ln w="22225">
            <a:solidFill>
              <a:schemeClr val="bg1">
                <a:lumMod val="10000"/>
                <a:alpha val="87000"/>
              </a:schemeClr>
            </a:solidFill>
          </a:ln>
          <a:effectLst>
            <a:glow rad="63500">
              <a:schemeClr val="tx1">
                <a:alpha val="40000"/>
              </a:schemeClr>
            </a:glow>
            <a:softEdge rad="0"/>
          </a:effectLst>
          <a:scene3d>
            <a:camera prst="orthographicFront"/>
            <a:lightRig rig="threePt" dir="t"/>
          </a:scene3d>
          <a:sp3d extrusionH="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2F2F2"/>
                </a:solidFill>
                <a:latin typeface="Bahnschrift SemiBold SemiConden" panose="020B0502040204020203" pitchFamily="34" charset="0"/>
                <a:ea typeface="Avenir Next Medium" charset="0"/>
                <a:cs typeface="Avenir Next Demi Bold"/>
              </a:rPr>
              <a:t>Master Address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2F2F2"/>
              </a:solidFill>
              <a:effectLst/>
              <a:uLnTx/>
              <a:uFillTx/>
              <a:latin typeface="Arial"/>
              <a:ea typeface="Avenir Next Medium" charset="0"/>
              <a:cs typeface="Avenir Next Demi Bold"/>
            </a:endParaRPr>
          </a:p>
        </p:txBody>
      </p:sp>
      <p:sp>
        <p:nvSpPr>
          <p:cNvPr id="186" name="TextBox 185">
            <a:extLst>
              <a:ext uri="{FF2B5EF4-FFF2-40B4-BE49-F238E27FC236}">
                <a16:creationId xmlns:a16="http://schemas.microsoft.com/office/drawing/2014/main" id="{6B8BA4DE-D67C-7378-C871-5055F4A1C020}"/>
              </a:ext>
            </a:extLst>
          </p:cNvPr>
          <p:cNvSpPr txBox="1"/>
          <p:nvPr/>
        </p:nvSpPr>
        <p:spPr>
          <a:xfrm>
            <a:off x="2506879" y="2339519"/>
            <a:ext cx="1622560" cy="246221"/>
          </a:xfrm>
          <a:prstGeom prst="rect">
            <a:avLst/>
          </a:prstGeom>
          <a:noFill/>
        </p:spPr>
        <p:txBody>
          <a:bodyPr wrap="none" rtlCol="0">
            <a:spAutoFit/>
          </a:bodyPr>
          <a:lstStyle/>
          <a:p>
            <a:r>
              <a:rPr lang="en-US" sz="1000" b="1" i="1" u="sng" dirty="0"/>
              <a:t>MASTER_ADDRESS_ID</a:t>
            </a:r>
          </a:p>
        </p:txBody>
      </p:sp>
      <p:cxnSp>
        <p:nvCxnSpPr>
          <p:cNvPr id="344" name="Connector: Elbow 343">
            <a:extLst>
              <a:ext uri="{FF2B5EF4-FFF2-40B4-BE49-F238E27FC236}">
                <a16:creationId xmlns:a16="http://schemas.microsoft.com/office/drawing/2014/main" id="{4181B2C6-33FC-C6C4-BAEF-FD80B739000C}"/>
              </a:ext>
            </a:extLst>
          </p:cNvPr>
          <p:cNvCxnSpPr>
            <a:cxnSpLocks/>
          </p:cNvCxnSpPr>
          <p:nvPr/>
        </p:nvCxnSpPr>
        <p:spPr>
          <a:xfrm rot="10800000">
            <a:off x="1821595" y="3458859"/>
            <a:ext cx="689062"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491" name="Connector: Elbow 490">
            <a:extLst>
              <a:ext uri="{FF2B5EF4-FFF2-40B4-BE49-F238E27FC236}">
                <a16:creationId xmlns:a16="http://schemas.microsoft.com/office/drawing/2014/main" id="{B4CA6E3F-D490-3232-D2F6-BE42DEAAD9FD}"/>
              </a:ext>
            </a:extLst>
          </p:cNvPr>
          <p:cNvCxnSpPr>
            <a:cxnSpLocks/>
          </p:cNvCxnSpPr>
          <p:nvPr/>
        </p:nvCxnSpPr>
        <p:spPr>
          <a:xfrm rot="10800000">
            <a:off x="1832719" y="4890827"/>
            <a:ext cx="689062"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9E374255-E562-F489-90BD-AE26904BA3D3}"/>
              </a:ext>
            </a:extLst>
          </p:cNvPr>
          <p:cNvCxnSpPr>
            <a:cxnSpLocks/>
            <a:stCxn id="34" idx="2"/>
            <a:endCxn id="8" idx="0"/>
          </p:cNvCxnSpPr>
          <p:nvPr/>
        </p:nvCxnSpPr>
        <p:spPr>
          <a:xfrm rot="5400000" flipH="1">
            <a:off x="2695813" y="69541"/>
            <a:ext cx="3466810" cy="6730625"/>
          </a:xfrm>
          <a:prstGeom prst="bentConnector5">
            <a:avLst>
              <a:gd name="adj1" fmla="val -6594"/>
              <a:gd name="adj2" fmla="val 48581"/>
              <a:gd name="adj3" fmla="val 104267"/>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D92BDC38-D595-196A-D78D-5FF691B4577B}"/>
              </a:ext>
            </a:extLst>
          </p:cNvPr>
          <p:cNvCxnSpPr>
            <a:cxnSpLocks/>
            <a:stCxn id="13" idx="1"/>
            <a:endCxn id="28" idx="3"/>
          </p:cNvCxnSpPr>
          <p:nvPr/>
        </p:nvCxnSpPr>
        <p:spPr>
          <a:xfrm rot="10800000">
            <a:off x="4084688" y="2171348"/>
            <a:ext cx="701541"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83" name="Connector: Elbow 82">
            <a:extLst>
              <a:ext uri="{FF2B5EF4-FFF2-40B4-BE49-F238E27FC236}">
                <a16:creationId xmlns:a16="http://schemas.microsoft.com/office/drawing/2014/main" id="{22F8C68E-5F39-3843-5B7B-D93CFA2285F8}"/>
              </a:ext>
            </a:extLst>
          </p:cNvPr>
          <p:cNvCxnSpPr>
            <a:cxnSpLocks/>
            <a:stCxn id="33" idx="1"/>
            <a:endCxn id="32" idx="3"/>
          </p:cNvCxnSpPr>
          <p:nvPr/>
        </p:nvCxnSpPr>
        <p:spPr>
          <a:xfrm rot="10800000">
            <a:off x="4084688" y="4723758"/>
            <a:ext cx="701541"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513" name="Connector: Elbow 512">
            <a:extLst>
              <a:ext uri="{FF2B5EF4-FFF2-40B4-BE49-F238E27FC236}">
                <a16:creationId xmlns:a16="http://schemas.microsoft.com/office/drawing/2014/main" id="{05B05AA5-18D8-3F79-3779-D4B78CF0D1DF}"/>
              </a:ext>
            </a:extLst>
          </p:cNvPr>
          <p:cNvCxnSpPr>
            <a:cxnSpLocks/>
            <a:stCxn id="303" idx="1"/>
            <a:endCxn id="30" idx="3"/>
          </p:cNvCxnSpPr>
          <p:nvPr/>
        </p:nvCxnSpPr>
        <p:spPr>
          <a:xfrm rot="10800000" flipH="1">
            <a:off x="256186" y="3434854"/>
            <a:ext cx="8315584" cy="1276205"/>
          </a:xfrm>
          <a:prstGeom prst="bentConnector5">
            <a:avLst>
              <a:gd name="adj1" fmla="val -2749"/>
              <a:gd name="adj2" fmla="val 54794"/>
              <a:gd name="adj3" fmla="val 102749"/>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A8EF7D43-2877-387A-EF2B-35349E80C125}"/>
              </a:ext>
            </a:extLst>
          </p:cNvPr>
          <p:cNvCxnSpPr>
            <a:cxnSpLocks/>
          </p:cNvCxnSpPr>
          <p:nvPr/>
        </p:nvCxnSpPr>
        <p:spPr>
          <a:xfrm rot="16200000" flipV="1">
            <a:off x="3490938" y="1976805"/>
            <a:ext cx="12700" cy="4530042"/>
          </a:xfrm>
          <a:prstGeom prst="bentConnector3">
            <a:avLst>
              <a:gd name="adj1" fmla="val 1326315"/>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98" name="Connector: Elbow 97">
            <a:extLst>
              <a:ext uri="{FF2B5EF4-FFF2-40B4-BE49-F238E27FC236}">
                <a16:creationId xmlns:a16="http://schemas.microsoft.com/office/drawing/2014/main" id="{478C7A4B-6BCE-5AA3-9E21-4656275474E5}"/>
              </a:ext>
            </a:extLst>
          </p:cNvPr>
          <p:cNvCxnSpPr>
            <a:cxnSpLocks/>
          </p:cNvCxnSpPr>
          <p:nvPr/>
        </p:nvCxnSpPr>
        <p:spPr>
          <a:xfrm rot="5400000">
            <a:off x="3144228" y="4055606"/>
            <a:ext cx="342716"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cxnSp>
        <p:nvCxnSpPr>
          <p:cNvPr id="490" name="Connector: Elbow 489">
            <a:extLst>
              <a:ext uri="{FF2B5EF4-FFF2-40B4-BE49-F238E27FC236}">
                <a16:creationId xmlns:a16="http://schemas.microsoft.com/office/drawing/2014/main" id="{11108660-C69D-811A-D72C-AF5CD07DB582}"/>
              </a:ext>
            </a:extLst>
          </p:cNvPr>
          <p:cNvCxnSpPr>
            <a:cxnSpLocks/>
          </p:cNvCxnSpPr>
          <p:nvPr/>
        </p:nvCxnSpPr>
        <p:spPr>
          <a:xfrm rot="5400000">
            <a:off x="875759" y="4063895"/>
            <a:ext cx="342716" cy="0"/>
          </a:xfrm>
          <a:prstGeom prst="bentConnector3">
            <a:avLst>
              <a:gd name="adj1" fmla="val 50000"/>
            </a:avLst>
          </a:prstGeom>
          <a:ln w="44450" cap="sq" cmpd="sng">
            <a:solidFill>
              <a:schemeClr val="tx1">
                <a:lumMod val="75000"/>
                <a:lumOff val="25000"/>
              </a:schemeClr>
            </a:solidFill>
            <a:prstDash val="solid"/>
            <a:miter lim="800000"/>
            <a:headEnd type="triangle" w="med" len="med"/>
            <a:tailEnd type="triangle" w="med" len="med"/>
          </a:ln>
          <a:effectLst>
            <a:outerShdw blurRad="50800" dist="50800" dir="5400000" algn="ctr" rotWithShape="0">
              <a:schemeClr val="bg2"/>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42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Standardized Assessing Data &amp; MassGIS</a:t>
            </a:r>
          </a:p>
        </p:txBody>
      </p:sp>
      <p:sp>
        <p:nvSpPr>
          <p:cNvPr id="4" name="Content Placeholder 3"/>
          <p:cNvSpPr>
            <a:spLocks noGrp="1"/>
          </p:cNvSpPr>
          <p:nvPr>
            <p:ph sz="quarter" idx="10"/>
          </p:nvPr>
        </p:nvSpPr>
        <p:spPr/>
        <p:txBody>
          <a:bodyPr>
            <a:normAutofit/>
          </a:bodyPr>
          <a:lstStyle/>
          <a:p>
            <a:r>
              <a:rPr lang="en-US" dirty="0"/>
              <a:t>General workflow of parcel data inclusion into the MAD</a:t>
            </a:r>
          </a:p>
        </p:txBody>
      </p:sp>
      <p:sp>
        <p:nvSpPr>
          <p:cNvPr id="5" name="Slide Number Placeholder 4"/>
          <p:cNvSpPr>
            <a:spLocks noGrp="1"/>
          </p:cNvSpPr>
          <p:nvPr>
            <p:ph type="sldNum" sz="quarter" idx="4"/>
          </p:nvPr>
        </p:nvSpPr>
        <p:spPr/>
        <p:txBody>
          <a:bodyPr/>
          <a:lstStyle/>
          <a:p>
            <a:r>
              <a:rPr lang="en-US" dirty="0"/>
              <a:t>EOTSS  |  </a:t>
            </a:r>
            <a:fld id="{ADB5EE19-2DDD-0949-9666-AAFFBAB67E53}" type="slidenum">
              <a:rPr lang="en-US" smtClean="0"/>
              <a:pPr/>
              <a:t>9</a:t>
            </a:fld>
            <a:endParaRPr lang="en-US" dirty="0"/>
          </a:p>
        </p:txBody>
      </p:sp>
      <p:sp>
        <p:nvSpPr>
          <p:cNvPr id="7" name="Right Arrow 6"/>
          <p:cNvSpPr/>
          <p:nvPr/>
        </p:nvSpPr>
        <p:spPr>
          <a:xfrm>
            <a:off x="352909" y="1738097"/>
            <a:ext cx="8408032" cy="4352544"/>
          </a:xfrm>
          <a:prstGeom prst="rightArrow">
            <a:avLst/>
          </a:prstGeom>
          <a:solidFill>
            <a:schemeClr val="accent1">
              <a:lumMod val="75000"/>
              <a:alpha val="25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Freeform 7"/>
          <p:cNvSpPr/>
          <p:nvPr/>
        </p:nvSpPr>
        <p:spPr>
          <a:xfrm>
            <a:off x="433224" y="3026664"/>
            <a:ext cx="1554480" cy="1773936"/>
          </a:xfrm>
          <a:custGeom>
            <a:avLst/>
            <a:gdLst>
              <a:gd name="connsiteX0" fmla="*/ 0 w 1533384"/>
              <a:gd name="connsiteY0" fmla="*/ 255569 h 1842926"/>
              <a:gd name="connsiteX1" fmla="*/ 255569 w 1533384"/>
              <a:gd name="connsiteY1" fmla="*/ 0 h 1842926"/>
              <a:gd name="connsiteX2" fmla="*/ 1277815 w 1533384"/>
              <a:gd name="connsiteY2" fmla="*/ 0 h 1842926"/>
              <a:gd name="connsiteX3" fmla="*/ 1533384 w 1533384"/>
              <a:gd name="connsiteY3" fmla="*/ 255569 h 1842926"/>
              <a:gd name="connsiteX4" fmla="*/ 1533384 w 1533384"/>
              <a:gd name="connsiteY4" fmla="*/ 1587357 h 1842926"/>
              <a:gd name="connsiteX5" fmla="*/ 1277815 w 1533384"/>
              <a:gd name="connsiteY5" fmla="*/ 1842926 h 1842926"/>
              <a:gd name="connsiteX6" fmla="*/ 255569 w 1533384"/>
              <a:gd name="connsiteY6" fmla="*/ 1842926 h 1842926"/>
              <a:gd name="connsiteX7" fmla="*/ 0 w 1533384"/>
              <a:gd name="connsiteY7" fmla="*/ 1587357 h 1842926"/>
              <a:gd name="connsiteX8" fmla="*/ 0 w 1533384"/>
              <a:gd name="connsiteY8" fmla="*/ 255569 h 184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384" h="1842926">
                <a:moveTo>
                  <a:pt x="0" y="255569"/>
                </a:moveTo>
                <a:cubicBezTo>
                  <a:pt x="0" y="114422"/>
                  <a:pt x="114422" y="0"/>
                  <a:pt x="255569" y="0"/>
                </a:cubicBezTo>
                <a:lnTo>
                  <a:pt x="1277815" y="0"/>
                </a:lnTo>
                <a:cubicBezTo>
                  <a:pt x="1418962" y="0"/>
                  <a:pt x="1533384" y="114422"/>
                  <a:pt x="1533384" y="255569"/>
                </a:cubicBezTo>
                <a:lnTo>
                  <a:pt x="1533384" y="1587357"/>
                </a:lnTo>
                <a:cubicBezTo>
                  <a:pt x="1533384" y="1728504"/>
                  <a:pt x="1418962" y="1842926"/>
                  <a:pt x="1277815" y="1842926"/>
                </a:cubicBezTo>
                <a:lnTo>
                  <a:pt x="255569" y="1842926"/>
                </a:lnTo>
                <a:cubicBezTo>
                  <a:pt x="114422" y="1842926"/>
                  <a:pt x="0" y="1728504"/>
                  <a:pt x="0" y="1587357"/>
                </a:cubicBezTo>
                <a:lnTo>
                  <a:pt x="0" y="255569"/>
                </a:lnTo>
                <a:close/>
              </a:path>
            </a:pathLst>
          </a:custGeom>
          <a:solidFill>
            <a:schemeClr val="accent1">
              <a:hueOff val="0"/>
              <a:satOff val="0"/>
              <a:lumOff val="0"/>
              <a:satMod val="103000"/>
              <a:lumMod val="102000"/>
              <a:tint val="94000"/>
              <a:alpha val="75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20574" tIns="120574" rIns="120574" bIns="120574" numCol="1" spcCol="1270" anchor="ctr" anchorCtr="0">
            <a:noAutofit/>
          </a:bodyPr>
          <a:lstStyle/>
          <a:p>
            <a:pPr lvl="0" algn="ctr" defTabSz="533400">
              <a:lnSpc>
                <a:spcPct val="90000"/>
              </a:lnSpc>
              <a:spcBef>
                <a:spcPct val="0"/>
              </a:spcBef>
              <a:spcAft>
                <a:spcPct val="35000"/>
              </a:spcAft>
            </a:pPr>
            <a:r>
              <a:rPr lang="en-US" sz="1600" dirty="0">
                <a:latin typeface="Avenir Next Demi Bold"/>
                <a:cs typeface="Avenir Next Demi Bold"/>
              </a:rPr>
              <a:t>Processing of Assessor Site Addresses</a:t>
            </a:r>
          </a:p>
        </p:txBody>
      </p:sp>
      <p:sp>
        <p:nvSpPr>
          <p:cNvPr id="9" name="Freeform 8"/>
          <p:cNvSpPr/>
          <p:nvPr/>
        </p:nvSpPr>
        <p:spPr>
          <a:xfrm>
            <a:off x="2052702" y="3026664"/>
            <a:ext cx="1554480" cy="1773936"/>
          </a:xfrm>
          <a:custGeom>
            <a:avLst/>
            <a:gdLst>
              <a:gd name="connsiteX0" fmla="*/ 0 w 1533384"/>
              <a:gd name="connsiteY0" fmla="*/ 255569 h 1842926"/>
              <a:gd name="connsiteX1" fmla="*/ 255569 w 1533384"/>
              <a:gd name="connsiteY1" fmla="*/ 0 h 1842926"/>
              <a:gd name="connsiteX2" fmla="*/ 1277815 w 1533384"/>
              <a:gd name="connsiteY2" fmla="*/ 0 h 1842926"/>
              <a:gd name="connsiteX3" fmla="*/ 1533384 w 1533384"/>
              <a:gd name="connsiteY3" fmla="*/ 255569 h 1842926"/>
              <a:gd name="connsiteX4" fmla="*/ 1533384 w 1533384"/>
              <a:gd name="connsiteY4" fmla="*/ 1587357 h 1842926"/>
              <a:gd name="connsiteX5" fmla="*/ 1277815 w 1533384"/>
              <a:gd name="connsiteY5" fmla="*/ 1842926 h 1842926"/>
              <a:gd name="connsiteX6" fmla="*/ 255569 w 1533384"/>
              <a:gd name="connsiteY6" fmla="*/ 1842926 h 1842926"/>
              <a:gd name="connsiteX7" fmla="*/ 0 w 1533384"/>
              <a:gd name="connsiteY7" fmla="*/ 1587357 h 1842926"/>
              <a:gd name="connsiteX8" fmla="*/ 0 w 1533384"/>
              <a:gd name="connsiteY8" fmla="*/ 255569 h 184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384" h="1842926">
                <a:moveTo>
                  <a:pt x="0" y="255569"/>
                </a:moveTo>
                <a:cubicBezTo>
                  <a:pt x="0" y="114422"/>
                  <a:pt x="114422" y="0"/>
                  <a:pt x="255569" y="0"/>
                </a:cubicBezTo>
                <a:lnTo>
                  <a:pt x="1277815" y="0"/>
                </a:lnTo>
                <a:cubicBezTo>
                  <a:pt x="1418962" y="0"/>
                  <a:pt x="1533384" y="114422"/>
                  <a:pt x="1533384" y="255569"/>
                </a:cubicBezTo>
                <a:lnTo>
                  <a:pt x="1533384" y="1587357"/>
                </a:lnTo>
                <a:cubicBezTo>
                  <a:pt x="1533384" y="1728504"/>
                  <a:pt x="1418962" y="1842926"/>
                  <a:pt x="1277815" y="1842926"/>
                </a:cubicBezTo>
                <a:lnTo>
                  <a:pt x="255569" y="1842926"/>
                </a:lnTo>
                <a:cubicBezTo>
                  <a:pt x="114422" y="1842926"/>
                  <a:pt x="0" y="1728504"/>
                  <a:pt x="0" y="1587357"/>
                </a:cubicBezTo>
                <a:lnTo>
                  <a:pt x="0" y="255569"/>
                </a:lnTo>
                <a:close/>
              </a:path>
            </a:pathLst>
          </a:custGeom>
          <a:solidFill>
            <a:schemeClr val="accent1">
              <a:alpha val="7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20574" tIns="120574" rIns="120574" bIns="120574" numCol="1" spcCol="1270" anchor="ctr" anchorCtr="0">
            <a:noAutofit/>
          </a:bodyPr>
          <a:lstStyle/>
          <a:p>
            <a:pPr algn="ctr" defTabSz="533400">
              <a:lnSpc>
                <a:spcPct val="90000"/>
              </a:lnSpc>
              <a:spcBef>
                <a:spcPct val="0"/>
              </a:spcBef>
              <a:spcAft>
                <a:spcPct val="35000"/>
              </a:spcAft>
            </a:pPr>
            <a:endParaRPr lang="en-US" sz="1600" kern="1200" dirty="0">
              <a:latin typeface="Avenir Next Demi Bold"/>
              <a:cs typeface="Avenir Next Demi Bold"/>
            </a:endParaRPr>
          </a:p>
          <a:p>
            <a:pPr algn="ctr" defTabSz="533400">
              <a:lnSpc>
                <a:spcPct val="90000"/>
              </a:lnSpc>
              <a:spcBef>
                <a:spcPct val="0"/>
              </a:spcBef>
              <a:spcAft>
                <a:spcPct val="35000"/>
              </a:spcAft>
            </a:pPr>
            <a:r>
              <a:rPr lang="en-US" sz="1600" kern="1200" dirty="0">
                <a:latin typeface="Avenir Next Demi Bold"/>
                <a:cs typeface="Avenir Next Demi Bold"/>
              </a:rPr>
              <a:t>Sites/Features Identification</a:t>
            </a:r>
            <a:endParaRPr lang="en-US" sz="1600" kern="1200" dirty="0"/>
          </a:p>
          <a:p>
            <a:pPr lvl="0" algn="ctr" defTabSz="533400">
              <a:lnSpc>
                <a:spcPct val="90000"/>
              </a:lnSpc>
              <a:spcBef>
                <a:spcPct val="0"/>
              </a:spcBef>
              <a:spcAft>
                <a:spcPct val="35000"/>
              </a:spcAft>
            </a:pPr>
            <a:endParaRPr lang="en-US" sz="1400" kern="1200" dirty="0">
              <a:latin typeface="Avenir Next Demi Bold"/>
              <a:cs typeface="Avenir Next Demi Bold"/>
            </a:endParaRPr>
          </a:p>
        </p:txBody>
      </p:sp>
      <p:sp>
        <p:nvSpPr>
          <p:cNvPr id="10" name="Freeform 9"/>
          <p:cNvSpPr/>
          <p:nvPr/>
        </p:nvSpPr>
        <p:spPr>
          <a:xfrm>
            <a:off x="3672180" y="3026664"/>
            <a:ext cx="1554480" cy="1773936"/>
          </a:xfrm>
          <a:custGeom>
            <a:avLst/>
            <a:gdLst>
              <a:gd name="connsiteX0" fmla="*/ 0 w 1533384"/>
              <a:gd name="connsiteY0" fmla="*/ 255569 h 1842926"/>
              <a:gd name="connsiteX1" fmla="*/ 255569 w 1533384"/>
              <a:gd name="connsiteY1" fmla="*/ 0 h 1842926"/>
              <a:gd name="connsiteX2" fmla="*/ 1277815 w 1533384"/>
              <a:gd name="connsiteY2" fmla="*/ 0 h 1842926"/>
              <a:gd name="connsiteX3" fmla="*/ 1533384 w 1533384"/>
              <a:gd name="connsiteY3" fmla="*/ 255569 h 1842926"/>
              <a:gd name="connsiteX4" fmla="*/ 1533384 w 1533384"/>
              <a:gd name="connsiteY4" fmla="*/ 1587357 h 1842926"/>
              <a:gd name="connsiteX5" fmla="*/ 1277815 w 1533384"/>
              <a:gd name="connsiteY5" fmla="*/ 1842926 h 1842926"/>
              <a:gd name="connsiteX6" fmla="*/ 255569 w 1533384"/>
              <a:gd name="connsiteY6" fmla="*/ 1842926 h 1842926"/>
              <a:gd name="connsiteX7" fmla="*/ 0 w 1533384"/>
              <a:gd name="connsiteY7" fmla="*/ 1587357 h 1842926"/>
              <a:gd name="connsiteX8" fmla="*/ 0 w 1533384"/>
              <a:gd name="connsiteY8" fmla="*/ 255569 h 184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384" h="1842926">
                <a:moveTo>
                  <a:pt x="0" y="255569"/>
                </a:moveTo>
                <a:cubicBezTo>
                  <a:pt x="0" y="114422"/>
                  <a:pt x="114422" y="0"/>
                  <a:pt x="255569" y="0"/>
                </a:cubicBezTo>
                <a:lnTo>
                  <a:pt x="1277815" y="0"/>
                </a:lnTo>
                <a:cubicBezTo>
                  <a:pt x="1418962" y="0"/>
                  <a:pt x="1533384" y="114422"/>
                  <a:pt x="1533384" y="255569"/>
                </a:cubicBezTo>
                <a:lnTo>
                  <a:pt x="1533384" y="1587357"/>
                </a:lnTo>
                <a:cubicBezTo>
                  <a:pt x="1533384" y="1728504"/>
                  <a:pt x="1418962" y="1842926"/>
                  <a:pt x="1277815" y="1842926"/>
                </a:cubicBezTo>
                <a:lnTo>
                  <a:pt x="255569" y="1842926"/>
                </a:lnTo>
                <a:cubicBezTo>
                  <a:pt x="114422" y="1842926"/>
                  <a:pt x="0" y="1728504"/>
                  <a:pt x="0" y="1587357"/>
                </a:cubicBezTo>
                <a:lnTo>
                  <a:pt x="0" y="255569"/>
                </a:lnTo>
                <a:close/>
              </a:path>
            </a:pathLst>
          </a:custGeom>
          <a:solidFill>
            <a:schemeClr val="accent1">
              <a:alpha val="80000"/>
            </a:schemeClr>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spcFirstLastPara="0" vert="horz" wrap="square" lIns="120574" tIns="120574" rIns="120574" bIns="120574" numCol="1" spcCol="1270" anchor="ctr" anchorCtr="0">
            <a:noAutofit/>
          </a:bodyPr>
          <a:lstStyle/>
          <a:p>
            <a:pPr algn="ctr" defTabSz="533400">
              <a:lnSpc>
                <a:spcPct val="90000"/>
              </a:lnSpc>
              <a:spcBef>
                <a:spcPct val="0"/>
              </a:spcBef>
              <a:spcAft>
                <a:spcPct val="35000"/>
              </a:spcAft>
            </a:pPr>
            <a:r>
              <a:rPr lang="en-US" sz="1600" kern="1200" dirty="0">
                <a:latin typeface="Avenir Next Demi Bold"/>
                <a:cs typeface="Avenir Next Demi Bold"/>
              </a:rPr>
              <a:t>Address Matching With Other Sources</a:t>
            </a:r>
          </a:p>
        </p:txBody>
      </p:sp>
      <p:sp>
        <p:nvSpPr>
          <p:cNvPr id="11" name="Freeform 10"/>
          <p:cNvSpPr/>
          <p:nvPr/>
        </p:nvSpPr>
        <p:spPr>
          <a:xfrm>
            <a:off x="5291658" y="3026664"/>
            <a:ext cx="1554480" cy="1773936"/>
          </a:xfrm>
          <a:custGeom>
            <a:avLst/>
            <a:gdLst>
              <a:gd name="connsiteX0" fmla="*/ 0 w 1533384"/>
              <a:gd name="connsiteY0" fmla="*/ 255569 h 1842926"/>
              <a:gd name="connsiteX1" fmla="*/ 255569 w 1533384"/>
              <a:gd name="connsiteY1" fmla="*/ 0 h 1842926"/>
              <a:gd name="connsiteX2" fmla="*/ 1277815 w 1533384"/>
              <a:gd name="connsiteY2" fmla="*/ 0 h 1842926"/>
              <a:gd name="connsiteX3" fmla="*/ 1533384 w 1533384"/>
              <a:gd name="connsiteY3" fmla="*/ 255569 h 1842926"/>
              <a:gd name="connsiteX4" fmla="*/ 1533384 w 1533384"/>
              <a:gd name="connsiteY4" fmla="*/ 1587357 h 1842926"/>
              <a:gd name="connsiteX5" fmla="*/ 1277815 w 1533384"/>
              <a:gd name="connsiteY5" fmla="*/ 1842926 h 1842926"/>
              <a:gd name="connsiteX6" fmla="*/ 255569 w 1533384"/>
              <a:gd name="connsiteY6" fmla="*/ 1842926 h 1842926"/>
              <a:gd name="connsiteX7" fmla="*/ 0 w 1533384"/>
              <a:gd name="connsiteY7" fmla="*/ 1587357 h 1842926"/>
              <a:gd name="connsiteX8" fmla="*/ 0 w 1533384"/>
              <a:gd name="connsiteY8" fmla="*/ 255569 h 184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384" h="1842926">
                <a:moveTo>
                  <a:pt x="0" y="255569"/>
                </a:moveTo>
                <a:cubicBezTo>
                  <a:pt x="0" y="114422"/>
                  <a:pt x="114422" y="0"/>
                  <a:pt x="255569" y="0"/>
                </a:cubicBezTo>
                <a:lnTo>
                  <a:pt x="1277815" y="0"/>
                </a:lnTo>
                <a:cubicBezTo>
                  <a:pt x="1418962" y="0"/>
                  <a:pt x="1533384" y="114422"/>
                  <a:pt x="1533384" y="255569"/>
                </a:cubicBezTo>
                <a:lnTo>
                  <a:pt x="1533384" y="1587357"/>
                </a:lnTo>
                <a:cubicBezTo>
                  <a:pt x="1533384" y="1728504"/>
                  <a:pt x="1418962" y="1842926"/>
                  <a:pt x="1277815" y="1842926"/>
                </a:cubicBezTo>
                <a:lnTo>
                  <a:pt x="255569" y="1842926"/>
                </a:lnTo>
                <a:cubicBezTo>
                  <a:pt x="114422" y="1842926"/>
                  <a:pt x="0" y="1728504"/>
                  <a:pt x="0" y="1587357"/>
                </a:cubicBezTo>
                <a:lnTo>
                  <a:pt x="0" y="255569"/>
                </a:lnTo>
                <a:close/>
              </a:path>
            </a:pathLst>
          </a:custGeom>
          <a:solidFill>
            <a:schemeClr val="accent1">
              <a:alpha val="90000"/>
            </a:schemeClr>
          </a:solidFill>
          <a:ln>
            <a:solidFill>
              <a:schemeClr val="accent1"/>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20574" tIns="120574" rIns="120574" bIns="120574" numCol="1" spcCol="1270" anchor="ctr" anchorCtr="0">
            <a:noAutofit/>
          </a:bodyPr>
          <a:lstStyle/>
          <a:p>
            <a:pPr algn="ctr" defTabSz="533400">
              <a:lnSpc>
                <a:spcPct val="90000"/>
              </a:lnSpc>
              <a:spcBef>
                <a:spcPct val="0"/>
              </a:spcBef>
              <a:spcAft>
                <a:spcPct val="35000"/>
              </a:spcAft>
            </a:pPr>
            <a:r>
              <a:rPr lang="en-US" sz="1600" dirty="0">
                <a:latin typeface="Avenir Next Demi Bold"/>
                <a:cs typeface="Avenir Next Demi Bold"/>
              </a:rPr>
              <a:t>Address Points Creation and Classification</a:t>
            </a:r>
            <a:endParaRPr lang="en-US" sz="1200" kern="1200" dirty="0"/>
          </a:p>
        </p:txBody>
      </p:sp>
      <p:sp>
        <p:nvSpPr>
          <p:cNvPr id="12" name="Freeform 11"/>
          <p:cNvSpPr/>
          <p:nvPr/>
        </p:nvSpPr>
        <p:spPr>
          <a:xfrm>
            <a:off x="6911136" y="3026664"/>
            <a:ext cx="1554480" cy="1773936"/>
          </a:xfrm>
          <a:custGeom>
            <a:avLst/>
            <a:gdLst>
              <a:gd name="connsiteX0" fmla="*/ 0 w 1533384"/>
              <a:gd name="connsiteY0" fmla="*/ 255569 h 1842926"/>
              <a:gd name="connsiteX1" fmla="*/ 255569 w 1533384"/>
              <a:gd name="connsiteY1" fmla="*/ 0 h 1842926"/>
              <a:gd name="connsiteX2" fmla="*/ 1277815 w 1533384"/>
              <a:gd name="connsiteY2" fmla="*/ 0 h 1842926"/>
              <a:gd name="connsiteX3" fmla="*/ 1533384 w 1533384"/>
              <a:gd name="connsiteY3" fmla="*/ 255569 h 1842926"/>
              <a:gd name="connsiteX4" fmla="*/ 1533384 w 1533384"/>
              <a:gd name="connsiteY4" fmla="*/ 1587357 h 1842926"/>
              <a:gd name="connsiteX5" fmla="*/ 1277815 w 1533384"/>
              <a:gd name="connsiteY5" fmla="*/ 1842926 h 1842926"/>
              <a:gd name="connsiteX6" fmla="*/ 255569 w 1533384"/>
              <a:gd name="connsiteY6" fmla="*/ 1842926 h 1842926"/>
              <a:gd name="connsiteX7" fmla="*/ 0 w 1533384"/>
              <a:gd name="connsiteY7" fmla="*/ 1587357 h 1842926"/>
              <a:gd name="connsiteX8" fmla="*/ 0 w 1533384"/>
              <a:gd name="connsiteY8" fmla="*/ 255569 h 184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3384" h="1842926">
                <a:moveTo>
                  <a:pt x="0" y="255569"/>
                </a:moveTo>
                <a:cubicBezTo>
                  <a:pt x="0" y="114422"/>
                  <a:pt x="114422" y="0"/>
                  <a:pt x="255569" y="0"/>
                </a:cubicBezTo>
                <a:lnTo>
                  <a:pt x="1277815" y="0"/>
                </a:lnTo>
                <a:cubicBezTo>
                  <a:pt x="1418962" y="0"/>
                  <a:pt x="1533384" y="114422"/>
                  <a:pt x="1533384" y="255569"/>
                </a:cubicBezTo>
                <a:lnTo>
                  <a:pt x="1533384" y="1587357"/>
                </a:lnTo>
                <a:cubicBezTo>
                  <a:pt x="1533384" y="1728504"/>
                  <a:pt x="1418962" y="1842926"/>
                  <a:pt x="1277815" y="1842926"/>
                </a:cubicBezTo>
                <a:lnTo>
                  <a:pt x="255569" y="1842926"/>
                </a:lnTo>
                <a:cubicBezTo>
                  <a:pt x="114422" y="1842926"/>
                  <a:pt x="0" y="1728504"/>
                  <a:pt x="0" y="1587357"/>
                </a:cubicBezTo>
                <a:lnTo>
                  <a:pt x="0" y="255569"/>
                </a:lnTo>
                <a:close/>
              </a:path>
            </a:pathLst>
          </a:custGeom>
          <a:solidFill>
            <a:schemeClr val="accent1"/>
          </a:solidFill>
          <a:ln>
            <a:solidFill>
              <a:schemeClr val="accent1"/>
            </a:solidFill>
          </a:ln>
        </p:spPr>
        <p:style>
          <a:lnRef idx="0">
            <a:scrgbClr r="0" g="0" b="0"/>
          </a:lnRef>
          <a:fillRef idx="3">
            <a:scrgbClr r="0" g="0" b="0"/>
          </a:fillRef>
          <a:effectRef idx="2">
            <a:schemeClr val="accent1">
              <a:hueOff val="0"/>
              <a:satOff val="0"/>
              <a:lumOff val="0"/>
              <a:alphaOff val="0"/>
            </a:schemeClr>
          </a:effectRef>
          <a:fontRef idx="minor">
            <a:schemeClr val="lt1"/>
          </a:fontRef>
        </p:style>
        <p:txBody>
          <a:bodyPr spcFirstLastPara="0" vert="horz" wrap="square" lIns="120574" tIns="120574" rIns="120574" bIns="120574" numCol="1" spcCol="1270" anchor="ctr" anchorCtr="0">
            <a:noAutofit/>
          </a:bodyPr>
          <a:lstStyle/>
          <a:p>
            <a:pPr lvl="0" algn="ctr" defTabSz="533400">
              <a:lnSpc>
                <a:spcPct val="90000"/>
              </a:lnSpc>
              <a:spcBef>
                <a:spcPct val="0"/>
              </a:spcBef>
              <a:spcAft>
                <a:spcPct val="35000"/>
              </a:spcAft>
            </a:pPr>
            <a:r>
              <a:rPr lang="en-US" sz="1600" kern="1200" dirty="0">
                <a:latin typeface="Avenir Next Demi Bold"/>
                <a:cs typeface="Avenir Next Demi Bold"/>
              </a:rPr>
              <a:t>Association of Standardized </a:t>
            </a:r>
            <a:r>
              <a:rPr lang="en-US" sz="1600" dirty="0">
                <a:latin typeface="Avenir Next Demi Bold"/>
                <a:cs typeface="Avenir Next Demi Bold"/>
              </a:rPr>
              <a:t>A</a:t>
            </a:r>
            <a:r>
              <a:rPr lang="en-US" sz="1600" kern="1200" dirty="0">
                <a:latin typeface="Avenir Next Demi Bold"/>
                <a:cs typeface="Avenir Next Demi Bold"/>
              </a:rPr>
              <a:t>ddresses with Address </a:t>
            </a:r>
            <a:r>
              <a:rPr lang="en-US" sz="1600" dirty="0">
                <a:latin typeface="Avenir Next Demi Bold"/>
                <a:cs typeface="Avenir Next Demi Bold"/>
              </a:rPr>
              <a:t>P</a:t>
            </a:r>
            <a:r>
              <a:rPr lang="en-US" sz="1600" kern="1200" dirty="0">
                <a:latin typeface="Avenir Next Demi Bold"/>
                <a:cs typeface="Avenir Next Demi Bold"/>
              </a:rPr>
              <a:t>oints</a:t>
            </a:r>
          </a:p>
        </p:txBody>
      </p:sp>
    </p:spTree>
    <p:extLst>
      <p:ext uri="{BB962C8B-B14F-4D97-AF65-F5344CB8AC3E}">
        <p14:creationId xmlns:p14="http://schemas.microsoft.com/office/powerpoint/2010/main" val="173263702"/>
      </p:ext>
    </p:extLst>
  </p:cSld>
  <p:clrMapOvr>
    <a:masterClrMapping/>
  </p:clrMapOvr>
</p:sld>
</file>

<file path=ppt/theme/theme1.xml><?xml version="1.0" encoding="utf-8"?>
<a:theme xmlns:a="http://schemas.openxmlformats.org/drawingml/2006/main" name="EOTSS Theme">
  <a:themeElements>
    <a:clrScheme name="EOTSS Color Scheme">
      <a:dk1>
        <a:srgbClr val="141414"/>
      </a:dk1>
      <a:lt1>
        <a:srgbClr val="F2F2F2"/>
      </a:lt1>
      <a:dk2>
        <a:srgbClr val="535353"/>
      </a:dk2>
      <a:lt2>
        <a:srgbClr val="DCDCDC"/>
      </a:lt2>
      <a:accent1>
        <a:srgbClr val="14558F"/>
      </a:accent1>
      <a:accent2>
        <a:srgbClr val="43956F"/>
      </a:accent2>
      <a:accent3>
        <a:srgbClr val="F6C51B"/>
      </a:accent3>
      <a:accent4>
        <a:srgbClr val="A97405"/>
      </a:accent4>
      <a:accent5>
        <a:srgbClr val="A91B05"/>
      </a:accent5>
      <a:accent6>
        <a:srgbClr val="3BAEBA"/>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emplate/>
  <TotalTime>10686</TotalTime>
  <Words>7312</Words>
  <Application>Microsoft Office PowerPoint</Application>
  <PresentationFormat>On-screen Show (4:3)</PresentationFormat>
  <Paragraphs>611</Paragraphs>
  <Slides>49</Slides>
  <Notes>47</Notes>
  <HiddenSlides>0</HiddenSlides>
  <MMClips>0</MMClips>
  <ScaleCrop>false</ScaleCrop>
  <HeadingPairs>
    <vt:vector size="6" baseType="variant">
      <vt:variant>
        <vt:lpstr>Fonts Used</vt:lpstr>
      </vt:variant>
      <vt:variant>
        <vt:i4>25</vt:i4>
      </vt:variant>
      <vt:variant>
        <vt:lpstr>Theme</vt:lpstr>
      </vt:variant>
      <vt:variant>
        <vt:i4>2</vt:i4>
      </vt:variant>
      <vt:variant>
        <vt:lpstr>Slide Titles</vt:lpstr>
      </vt:variant>
      <vt:variant>
        <vt:i4>49</vt:i4>
      </vt:variant>
    </vt:vector>
  </HeadingPairs>
  <TitlesOfParts>
    <vt:vector size="76" baseType="lpstr">
      <vt:lpstr>Aptos</vt:lpstr>
      <vt:lpstr>Arial</vt:lpstr>
      <vt:lpstr>Arial Narrow</vt:lpstr>
      <vt:lpstr>Avenir Next</vt:lpstr>
      <vt:lpstr>Avenir Next Demi Bold</vt:lpstr>
      <vt:lpstr>Bahnschrift</vt:lpstr>
      <vt:lpstr>Bahnschrift SemiBold SemiConden</vt:lpstr>
      <vt:lpstr>Book Antiqua</vt:lpstr>
      <vt:lpstr>Calibri</vt:lpstr>
      <vt:lpstr>Calibri Light</vt:lpstr>
      <vt:lpstr>Century Schoolbook</vt:lpstr>
      <vt:lpstr>Georgia</vt:lpstr>
      <vt:lpstr>High Tower Text</vt:lpstr>
      <vt:lpstr>Imprint MT Shadow</vt:lpstr>
      <vt:lpstr>Lucida Sans</vt:lpstr>
      <vt:lpstr>Merriweather</vt:lpstr>
      <vt:lpstr>MS Reference Sans Serif</vt:lpstr>
      <vt:lpstr>Overpass</vt:lpstr>
      <vt:lpstr>PT Sans</vt:lpstr>
      <vt:lpstr>Roboto</vt:lpstr>
      <vt:lpstr>Segoe UI Semibold</vt:lpstr>
      <vt:lpstr>Tahoma</vt:lpstr>
      <vt:lpstr>Univers Condensed</vt:lpstr>
      <vt:lpstr>Univers Extended</vt:lpstr>
      <vt:lpstr>Wingdings</vt:lpstr>
      <vt:lpstr>EOTSS Theme</vt:lpstr>
      <vt:lpstr>Office Theme</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lpstr>Standardized Assessing Data &amp; MassGIS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Utility and Importance of Parcels and Assessor Records In MassGIS Projects</dc:title>
  <dc:creator>daniel.marrier@mass.gov</dc:creator>
  <cp:lastModifiedBy>Trust, Michael (ES)</cp:lastModifiedBy>
  <cp:revision>370</cp:revision>
  <cp:lastPrinted>2017-07-27T13:08:27Z</cp:lastPrinted>
  <dcterms:created xsi:type="dcterms:W3CDTF">2017-07-24T17:43:52Z</dcterms:created>
  <dcterms:modified xsi:type="dcterms:W3CDTF">2024-10-22T14:11:30Z</dcterms:modified>
</cp:coreProperties>
</file>