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5" r:id="rId4"/>
    <p:sldId id="259" r:id="rId5"/>
    <p:sldId id="262" r:id="rId6"/>
    <p:sldId id="264" r:id="rId7"/>
    <p:sldId id="266" r:id="rId8"/>
    <p:sldId id="267"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924"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38F50CD-FF11-47FC-A9C4-9890BC2D5591}" type="datetimeFigureOut">
              <a:rPr lang="en-US" smtClean="0"/>
              <a:t>10/26/2017</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D475DC94-73FD-49A6-9A69-53284B89BEFD}"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8F50CD-FF11-47FC-A9C4-9890BC2D5591}"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5DC94-73FD-49A6-9A69-53284B89BEF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38F50CD-FF11-47FC-A9C4-9890BC2D5591}"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5DC94-73FD-49A6-9A69-53284B89BEFD}"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38F50CD-FF11-47FC-A9C4-9890BC2D5591}" type="datetimeFigureOut">
              <a:rPr lang="en-US" smtClean="0"/>
              <a:t>10/26/2017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75DC94-73FD-49A6-9A69-53284B89BEFD}"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38F50CD-FF11-47FC-A9C4-9890BC2D5591}" type="datetimeFigureOut">
              <a:rPr lang="en-US" smtClean="0"/>
              <a:t>10/26/2017</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D475DC94-73FD-49A6-9A69-53284B89BEFD}"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38F50CD-FF11-47FC-A9C4-9890BC2D5591}"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5DC94-73FD-49A6-9A69-53284B89BEFD}"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38F50CD-FF11-47FC-A9C4-9890BC2D5591}" type="datetimeFigureOut">
              <a:rPr lang="en-US" smtClean="0"/>
              <a:t>10/26/2017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75DC94-73FD-49A6-9A69-53284B89BEFD}"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38F50CD-FF11-47FC-A9C4-9890BC2D5591}" type="datetimeFigureOut">
              <a:rPr lang="en-US" smtClean="0"/>
              <a:t>10/26/2017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75DC94-73FD-49A6-9A69-53284B89BEFD}"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8F50CD-FF11-47FC-A9C4-9890BC2D5591}" type="datetimeFigureOut">
              <a:rPr lang="en-US" smtClean="0"/>
              <a:t>10/26/2017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75DC94-73FD-49A6-9A69-53284B89BEFD}"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38F50CD-FF11-47FC-A9C4-9890BC2D5591}"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5DC94-73FD-49A6-9A69-53284B89BEFD}"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38F50CD-FF11-47FC-A9C4-9890BC2D5591}" type="datetimeFigureOut">
              <a:rPr lang="en-US" smtClean="0"/>
              <a:t>10/26/2017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75DC94-73FD-49A6-9A69-53284B89BEFD}"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38F50CD-FF11-47FC-A9C4-9890BC2D5591}" type="datetimeFigureOut">
              <a:rPr lang="en-US" smtClean="0"/>
              <a:t>10/26/2017</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475DC94-73FD-49A6-9A69-53284B89BEFD}"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Implementation Council Suggestions for Three-way Contract Amendments</a:t>
            </a:r>
            <a:endParaRPr lang="en-US" dirty="0"/>
          </a:p>
        </p:txBody>
      </p:sp>
      <p:sp>
        <p:nvSpPr>
          <p:cNvPr id="3" name="Subtitle 2"/>
          <p:cNvSpPr>
            <a:spLocks noGrp="1"/>
          </p:cNvSpPr>
          <p:nvPr>
            <p:ph type="subTitle" idx="1"/>
          </p:nvPr>
        </p:nvSpPr>
        <p:spPr/>
        <p:txBody>
          <a:bodyPr/>
          <a:lstStyle/>
          <a:p>
            <a:r>
              <a:rPr lang="en-US" dirty="0" smtClean="0"/>
              <a:t>May 13, 2016</a:t>
            </a:r>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3651687441"/>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To use lessons learned from nearly 3 years of Demonstration experience to strengthen the three-way contract</a:t>
            </a:r>
          </a:p>
          <a:p>
            <a:r>
              <a:rPr lang="en-US" dirty="0" smtClean="0"/>
              <a:t>Clarify responsibilities within three-way contract to improve:</a:t>
            </a:r>
          </a:p>
          <a:p>
            <a:pPr marL="731520" lvl="1" indent="-457200">
              <a:buFont typeface="+mj-lt"/>
              <a:buAutoNum type="arabicPeriod"/>
            </a:pPr>
            <a:r>
              <a:rPr lang="en-US" dirty="0" smtClean="0"/>
              <a:t>Objective measures and data collection</a:t>
            </a:r>
          </a:p>
          <a:p>
            <a:pPr marL="731520" lvl="1" indent="-457200">
              <a:buFont typeface="+mj-lt"/>
              <a:buAutoNum type="arabicPeriod"/>
            </a:pPr>
            <a:r>
              <a:rPr lang="en-US" dirty="0" smtClean="0"/>
              <a:t>Passive enrollment process</a:t>
            </a:r>
          </a:p>
          <a:p>
            <a:pPr marL="731520" lvl="1" indent="-457200">
              <a:buFont typeface="+mj-lt"/>
              <a:buAutoNum type="arabicPeriod"/>
            </a:pPr>
            <a:r>
              <a:rPr lang="en-US" dirty="0" smtClean="0"/>
              <a:t>Alternative Payment Models strategies and expectations</a:t>
            </a:r>
          </a:p>
          <a:p>
            <a:pPr marL="731520" lvl="1" indent="-457200">
              <a:buFont typeface="+mj-lt"/>
              <a:buAutoNum type="arabicPeriod"/>
            </a:pPr>
            <a:r>
              <a:rPr lang="en-US" dirty="0" smtClean="0"/>
              <a:t>Delivery of LTSS and outcome metrics</a:t>
            </a:r>
          </a:p>
          <a:p>
            <a:pPr marL="731520" lvl="1" indent="-457200">
              <a:buFont typeface="+mj-lt"/>
              <a:buAutoNum type="arabicPeriod"/>
            </a:pPr>
            <a:r>
              <a:rPr lang="en-US" dirty="0" smtClean="0"/>
              <a:t>Assessment process</a:t>
            </a:r>
          </a:p>
          <a:p>
            <a:pPr marL="731520" lvl="1" indent="-457200">
              <a:buFont typeface="+mj-lt"/>
              <a:buAutoNum type="arabicPeriod"/>
            </a:pPr>
            <a:r>
              <a:rPr lang="en-US" dirty="0" smtClean="0"/>
              <a:t>Care plan and care team development</a:t>
            </a:r>
          </a:p>
          <a:p>
            <a:pPr marL="731520" lvl="1" indent="-457200">
              <a:buFont typeface="+mj-lt"/>
              <a:buAutoNum type="arabicPeriod"/>
            </a:pPr>
            <a:r>
              <a:rPr lang="en-US" dirty="0" smtClean="0"/>
              <a:t>Behavioral Health</a:t>
            </a:r>
          </a:p>
          <a:p>
            <a:pPr marL="731520" lvl="1" indent="-457200">
              <a:buFont typeface="+mj-lt"/>
              <a:buAutoNum type="arabicPeriod"/>
            </a:pPr>
            <a:r>
              <a:rPr lang="en-US" dirty="0" smtClean="0"/>
              <a:t>Education around enrollee rights and provider responsibilities</a:t>
            </a:r>
          </a:p>
          <a:p>
            <a:pPr marL="731520" lvl="1" indent="-457200">
              <a:buFont typeface="+mj-lt"/>
              <a:buAutoNum type="arabicPeriod"/>
            </a:pPr>
            <a:r>
              <a:rPr lang="en-US" dirty="0" smtClean="0"/>
              <a:t>Role of One Care Ombudsman </a:t>
            </a:r>
          </a:p>
          <a:p>
            <a:pPr marL="731520" lvl="1" indent="-457200">
              <a:buFont typeface="+mj-lt"/>
              <a:buAutoNum type="arabicPeriod"/>
            </a:pPr>
            <a:r>
              <a:rPr lang="en-US" dirty="0" smtClean="0"/>
              <a:t>Program sustainability</a:t>
            </a:r>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62732941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a:t>
            </a:r>
            <a:endParaRPr lang="en-US" dirty="0"/>
          </a:p>
        </p:txBody>
      </p:sp>
      <p:sp>
        <p:nvSpPr>
          <p:cNvPr id="3" name="Content Placeholder 2"/>
          <p:cNvSpPr>
            <a:spLocks noGrp="1"/>
          </p:cNvSpPr>
          <p:nvPr>
            <p:ph sz="quarter" idx="1"/>
          </p:nvPr>
        </p:nvSpPr>
        <p:spPr/>
        <p:txBody>
          <a:bodyPr/>
          <a:lstStyle/>
          <a:p>
            <a:r>
              <a:rPr lang="en-US" dirty="0" smtClean="0"/>
              <a:t>Objective Measures and Consistent Data collection across plans</a:t>
            </a:r>
          </a:p>
          <a:p>
            <a:pPr lvl="1"/>
            <a:r>
              <a:rPr lang="en-US" dirty="0" smtClean="0"/>
              <a:t>Allow for “apples to apples” comparison</a:t>
            </a:r>
          </a:p>
          <a:p>
            <a:pPr lvl="1"/>
            <a:r>
              <a:rPr lang="en-US" dirty="0" smtClean="0"/>
              <a:t>Streamline reporting and sharing of information with stakeholders</a:t>
            </a:r>
          </a:p>
          <a:p>
            <a:pPr marL="274320" lvl="1" indent="0">
              <a:buNone/>
            </a:pPr>
            <a:endParaRPr lang="en-US" dirty="0" smtClean="0"/>
          </a:p>
          <a:p>
            <a:r>
              <a:rPr lang="en-US" dirty="0" smtClean="0"/>
              <a:t>Passive Enrollment Process</a:t>
            </a:r>
          </a:p>
          <a:p>
            <a:pPr lvl="1"/>
            <a:r>
              <a:rPr lang="en-US" dirty="0" smtClean="0"/>
              <a:t>Use of objective measures when determining plan capacity to take on new members including quality metrics</a:t>
            </a:r>
          </a:p>
          <a:p>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796703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 - Continued</a:t>
            </a:r>
            <a:endParaRPr lang="en-US" dirty="0"/>
          </a:p>
        </p:txBody>
      </p:sp>
      <p:sp>
        <p:nvSpPr>
          <p:cNvPr id="3" name="Content Placeholder 2"/>
          <p:cNvSpPr>
            <a:spLocks noGrp="1"/>
          </p:cNvSpPr>
          <p:nvPr>
            <p:ph sz="quarter" idx="1"/>
          </p:nvPr>
        </p:nvSpPr>
        <p:spPr/>
        <p:txBody>
          <a:bodyPr>
            <a:normAutofit lnSpcReduction="10000"/>
          </a:bodyPr>
          <a:lstStyle/>
          <a:p>
            <a:r>
              <a:rPr lang="en-US" dirty="0"/>
              <a:t>Alternative Payment </a:t>
            </a:r>
            <a:r>
              <a:rPr lang="en-US" dirty="0" smtClean="0"/>
              <a:t>Models (APMs)</a:t>
            </a:r>
          </a:p>
          <a:p>
            <a:pPr lvl="1"/>
            <a:r>
              <a:rPr lang="en-US" dirty="0" smtClean="0"/>
              <a:t>Clearer guidance on use of APMs within One Care</a:t>
            </a:r>
          </a:p>
          <a:p>
            <a:pPr lvl="1"/>
            <a:r>
              <a:rPr lang="en-US" dirty="0" smtClean="0"/>
              <a:t>Stronger expectation of use of APMs for payments to providers</a:t>
            </a:r>
          </a:p>
          <a:p>
            <a:pPr lvl="1"/>
            <a:r>
              <a:rPr lang="en-US" dirty="0" smtClean="0"/>
              <a:t>Guidance on use of value-based purchasing in medical, behavioral health, and LTSS</a:t>
            </a:r>
          </a:p>
          <a:p>
            <a:pPr marL="274320" lvl="1" indent="0">
              <a:buNone/>
            </a:pPr>
            <a:endParaRPr lang="en-US" dirty="0" smtClean="0"/>
          </a:p>
          <a:p>
            <a:r>
              <a:rPr lang="en-US" dirty="0" smtClean="0"/>
              <a:t>Long Term Services and Supports</a:t>
            </a:r>
          </a:p>
          <a:p>
            <a:pPr lvl="1"/>
            <a:r>
              <a:rPr lang="en-US" dirty="0" smtClean="0"/>
              <a:t>Consistent assessment process</a:t>
            </a:r>
          </a:p>
          <a:p>
            <a:pPr lvl="1"/>
            <a:r>
              <a:rPr lang="en-US" dirty="0" smtClean="0"/>
              <a:t>Development and incorporation of LTSS outcome metrics</a:t>
            </a:r>
          </a:p>
          <a:p>
            <a:pPr lvl="1"/>
            <a:r>
              <a:rPr lang="en-US" dirty="0"/>
              <a:t>Role of </a:t>
            </a:r>
            <a:r>
              <a:rPr lang="en-US" dirty="0" smtClean="0"/>
              <a:t>IL-LTSS-Coordinator</a:t>
            </a:r>
          </a:p>
          <a:p>
            <a:pPr lvl="1"/>
            <a:r>
              <a:rPr lang="en-US" dirty="0" smtClean="0"/>
              <a:t>Timeline for service authorizations </a:t>
            </a:r>
            <a:endParaRPr lang="en-US" dirty="0"/>
          </a:p>
          <a:p>
            <a:pPr lvl="1"/>
            <a:endParaRPr lang="en-US" dirty="0" smtClean="0"/>
          </a:p>
          <a:p>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3211489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 - Continued</a:t>
            </a:r>
            <a:endParaRPr lang="en-US" dirty="0"/>
          </a:p>
        </p:txBody>
      </p:sp>
      <p:sp>
        <p:nvSpPr>
          <p:cNvPr id="3" name="Content Placeholder 2"/>
          <p:cNvSpPr>
            <a:spLocks noGrp="1"/>
          </p:cNvSpPr>
          <p:nvPr>
            <p:ph sz="quarter" idx="1"/>
          </p:nvPr>
        </p:nvSpPr>
        <p:spPr/>
        <p:txBody>
          <a:bodyPr>
            <a:normAutofit/>
          </a:bodyPr>
          <a:lstStyle/>
          <a:p>
            <a:r>
              <a:rPr lang="en-US" dirty="0"/>
              <a:t>Comprehensive Assessment </a:t>
            </a:r>
            <a:r>
              <a:rPr lang="en-US" dirty="0" smtClean="0"/>
              <a:t>Process</a:t>
            </a:r>
          </a:p>
          <a:p>
            <a:pPr lvl="1"/>
            <a:r>
              <a:rPr lang="en-US" dirty="0" smtClean="0"/>
              <a:t>Use </a:t>
            </a:r>
            <a:r>
              <a:rPr lang="en-US" dirty="0"/>
              <a:t>of uniform LTSS tool across </a:t>
            </a:r>
            <a:r>
              <a:rPr lang="en-US" dirty="0" smtClean="0"/>
              <a:t>plans</a:t>
            </a:r>
          </a:p>
          <a:p>
            <a:pPr lvl="1"/>
            <a:r>
              <a:rPr lang="en-US" dirty="0"/>
              <a:t>IL-LTSS Coordinator assessment for all enrollees</a:t>
            </a:r>
          </a:p>
          <a:p>
            <a:pPr lvl="1"/>
            <a:r>
              <a:rPr lang="en-US" dirty="0" smtClean="0"/>
              <a:t>LGBT Data Collection</a:t>
            </a:r>
          </a:p>
          <a:p>
            <a:pPr lvl="1"/>
            <a:r>
              <a:rPr lang="en-US" dirty="0" smtClean="0"/>
              <a:t>Oral health assessment</a:t>
            </a:r>
          </a:p>
          <a:p>
            <a:pPr marL="274320" lvl="1" indent="0">
              <a:buNone/>
            </a:pPr>
            <a:endParaRPr lang="en-US" dirty="0" smtClean="0"/>
          </a:p>
          <a:p>
            <a:r>
              <a:rPr lang="en-US" sz="2700" dirty="0" smtClean="0"/>
              <a:t>Care </a:t>
            </a:r>
            <a:r>
              <a:rPr lang="en-US" sz="2700" dirty="0"/>
              <a:t>Plan &amp; Care Team Development Process</a:t>
            </a:r>
            <a:r>
              <a:rPr lang="en-US" dirty="0" smtClean="0"/>
              <a:t> </a:t>
            </a:r>
            <a:endParaRPr lang="en-US" dirty="0"/>
          </a:p>
          <a:p>
            <a:pPr lvl="1"/>
            <a:r>
              <a:rPr lang="en-US" dirty="0" smtClean="0"/>
              <a:t>Clarification </a:t>
            </a:r>
            <a:r>
              <a:rPr lang="en-US" dirty="0"/>
              <a:t>of requirements around Care Plan development and </a:t>
            </a:r>
            <a:r>
              <a:rPr lang="en-US" dirty="0" smtClean="0"/>
              <a:t>approval</a:t>
            </a:r>
          </a:p>
          <a:p>
            <a:pPr lvl="1"/>
            <a:r>
              <a:rPr lang="en-US" dirty="0" smtClean="0"/>
              <a:t>Clarified procedure for identifying Care Team members</a:t>
            </a:r>
          </a:p>
          <a:p>
            <a:pPr lvl="1"/>
            <a:r>
              <a:rPr lang="en-US" dirty="0" smtClean="0"/>
              <a:t>Enrollee training on integrated care</a:t>
            </a:r>
            <a:endParaRPr lang="en-US" dirty="0"/>
          </a:p>
          <a:p>
            <a:pPr lvl="1"/>
            <a:endParaRPr lang="en-US" dirty="0"/>
          </a:p>
          <a:p>
            <a:pPr lvl="1"/>
            <a:endParaRPr lang="en-US" dirty="0"/>
          </a:p>
          <a:p>
            <a:endParaRPr lang="en-US" dirty="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310927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Themes - Continued</a:t>
            </a:r>
            <a:endParaRPr lang="en-US" dirty="0"/>
          </a:p>
        </p:txBody>
      </p:sp>
      <p:sp>
        <p:nvSpPr>
          <p:cNvPr id="3" name="Content Placeholder 2"/>
          <p:cNvSpPr>
            <a:spLocks noGrp="1"/>
          </p:cNvSpPr>
          <p:nvPr>
            <p:ph sz="quarter" idx="1"/>
          </p:nvPr>
        </p:nvSpPr>
        <p:spPr/>
        <p:txBody>
          <a:bodyPr>
            <a:normAutofit/>
          </a:bodyPr>
          <a:lstStyle/>
          <a:p>
            <a:r>
              <a:rPr lang="en-US" dirty="0" smtClean="0"/>
              <a:t>Behavioral Health</a:t>
            </a:r>
          </a:p>
          <a:p>
            <a:pPr lvl="1"/>
            <a:r>
              <a:rPr lang="en-US" dirty="0" smtClean="0"/>
              <a:t>Requirement </a:t>
            </a:r>
            <a:r>
              <a:rPr lang="en-US" dirty="0"/>
              <a:t>to contract with providers who support chronically homeless enrollees to obtain and remain in low threshold supportive </a:t>
            </a:r>
            <a:r>
              <a:rPr lang="en-US" dirty="0" smtClean="0"/>
              <a:t>housing</a:t>
            </a:r>
            <a:endParaRPr lang="en-US" dirty="0"/>
          </a:p>
          <a:p>
            <a:pPr lvl="1"/>
            <a:r>
              <a:rPr lang="en-US" dirty="0" smtClean="0"/>
              <a:t>Refined definition of Certified Peer Specialist (CPS) with greater clarity provided on the skills and opportunities of integrating peer roles on care teams including IL-LTS-C, CHW, CPS</a:t>
            </a:r>
          </a:p>
          <a:p>
            <a:pPr lvl="1"/>
            <a:r>
              <a:rPr lang="en-US" dirty="0" smtClean="0"/>
              <a:t>Provide guidance to plans and providers on best practices around behavioral health privacy</a:t>
            </a:r>
          </a:p>
          <a:p>
            <a:pPr marL="274320" lvl="1" indent="0">
              <a:buNone/>
            </a:pPr>
            <a:endParaRPr lang="en-US" dirty="0" smtClean="0"/>
          </a:p>
          <a:p>
            <a:endParaRPr lang="en-US" dirty="0" smtClean="0"/>
          </a:p>
        </p:txBody>
      </p:sp>
      <p:sp>
        <p:nvSpPr>
          <p:cNvPr id="4" name="Footer Placeholder 3"/>
          <p:cNvSpPr>
            <a:spLocks noGrp="1"/>
          </p:cNvSpPr>
          <p:nvPr>
            <p:ph type="ftr" sz="quarter" idx="11"/>
          </p:nvPr>
        </p:nvSpPr>
        <p:spPr>
          <a:xfrm>
            <a:off x="533400" y="6400800"/>
            <a:ext cx="8305800" cy="365760"/>
          </a:xfrm>
        </p:spPr>
        <p:txBody>
          <a:bodyPr/>
          <a:lstStyle/>
          <a:p>
            <a:pPr algn="l"/>
            <a:r>
              <a:rPr lang="en-US" sz="1000" dirty="0" smtClean="0"/>
              <a:t>This document is presented by the One Care Implementation Council.  Any information or opinions contained herein are the express views of the authors and are not endorsed by or binding on EOHHS or </a:t>
            </a:r>
            <a:r>
              <a:rPr lang="en-US" sz="1000" dirty="0" err="1" smtClean="0"/>
              <a:t>MassHealth</a:t>
            </a:r>
            <a:endParaRPr lang="en-US" sz="1000" dirty="0"/>
          </a:p>
        </p:txBody>
      </p:sp>
    </p:spTree>
    <p:extLst>
      <p:ext uri="{BB962C8B-B14F-4D97-AF65-F5344CB8AC3E}">
        <p14:creationId xmlns:p14="http://schemas.microsoft.com/office/powerpoint/2010/main" val="206772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 - Continued</a:t>
            </a:r>
            <a:endParaRPr lang="en-US" dirty="0"/>
          </a:p>
        </p:txBody>
      </p:sp>
      <p:sp>
        <p:nvSpPr>
          <p:cNvPr id="3" name="Content Placeholder 2"/>
          <p:cNvSpPr>
            <a:spLocks noGrp="1"/>
          </p:cNvSpPr>
          <p:nvPr>
            <p:ph sz="quarter" idx="1"/>
          </p:nvPr>
        </p:nvSpPr>
        <p:spPr/>
        <p:txBody>
          <a:bodyPr/>
          <a:lstStyle/>
          <a:p>
            <a:r>
              <a:rPr lang="en-US" dirty="0"/>
              <a:t>Enrollee Rights &amp; Provider Responsibilities</a:t>
            </a:r>
          </a:p>
          <a:p>
            <a:pPr lvl="1"/>
            <a:r>
              <a:rPr lang="en-US" dirty="0"/>
              <a:t>Enrollee access to medical records </a:t>
            </a:r>
          </a:p>
          <a:p>
            <a:pPr lvl="1"/>
            <a:r>
              <a:rPr lang="en-US" dirty="0"/>
              <a:t>Americans with Disabilities Act (ADA) Compliance</a:t>
            </a:r>
          </a:p>
          <a:p>
            <a:pPr lvl="1"/>
            <a:r>
              <a:rPr lang="en-US" dirty="0"/>
              <a:t>Cultural Competency requirements</a:t>
            </a:r>
          </a:p>
          <a:p>
            <a:pPr lvl="1"/>
            <a:r>
              <a:rPr lang="en-US" dirty="0" smtClean="0"/>
              <a:t>Appropriate use </a:t>
            </a:r>
            <a:r>
              <a:rPr lang="en-US" dirty="0"/>
              <a:t>of  Video Remote Interpreting (VRI)</a:t>
            </a:r>
          </a:p>
          <a:p>
            <a:pPr lvl="1"/>
            <a:r>
              <a:rPr lang="en-US" dirty="0"/>
              <a:t>Role of One Care Ombudsman </a:t>
            </a:r>
            <a:endParaRPr lang="en-US" dirty="0" smtClean="0"/>
          </a:p>
          <a:p>
            <a:pPr marL="274320" lvl="1" indent="0">
              <a:buNone/>
            </a:pPr>
            <a:endParaRPr lang="en-US" dirty="0" smtClean="0"/>
          </a:p>
          <a:p>
            <a:r>
              <a:rPr lang="en-US" dirty="0" smtClean="0"/>
              <a:t>Role of One Care Ombudsman</a:t>
            </a:r>
          </a:p>
          <a:p>
            <a:pPr lvl="1"/>
            <a:r>
              <a:rPr lang="en-US" dirty="0" smtClean="0"/>
              <a:t>Definition of One Care Ombudsman</a:t>
            </a:r>
          </a:p>
          <a:p>
            <a:pPr lvl="1"/>
            <a:r>
              <a:rPr lang="en-US" dirty="0" smtClean="0"/>
              <a:t>Strengthen awareness of contractor, staff and enrollee of OCO role and availability during the grievance and appeals process</a:t>
            </a:r>
            <a:endParaRPr lang="en-US" dirty="0"/>
          </a:p>
          <a:p>
            <a:endParaRPr lang="en-US" dirty="0"/>
          </a:p>
        </p:txBody>
      </p:sp>
    </p:spTree>
    <p:extLst>
      <p:ext uri="{BB962C8B-B14F-4D97-AF65-F5344CB8AC3E}">
        <p14:creationId xmlns:p14="http://schemas.microsoft.com/office/powerpoint/2010/main" val="2096841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Themes - Continued</a:t>
            </a:r>
            <a:endParaRPr lang="en-US" dirty="0"/>
          </a:p>
        </p:txBody>
      </p:sp>
      <p:sp>
        <p:nvSpPr>
          <p:cNvPr id="3" name="Content Placeholder 2"/>
          <p:cNvSpPr>
            <a:spLocks noGrp="1"/>
          </p:cNvSpPr>
          <p:nvPr>
            <p:ph sz="quarter" idx="1"/>
          </p:nvPr>
        </p:nvSpPr>
        <p:spPr/>
        <p:txBody>
          <a:bodyPr/>
          <a:lstStyle/>
          <a:p>
            <a:r>
              <a:rPr lang="en-US" dirty="0" smtClean="0"/>
              <a:t>Program Sustainability</a:t>
            </a:r>
          </a:p>
          <a:p>
            <a:pPr lvl="1"/>
            <a:r>
              <a:rPr lang="en-US" dirty="0" smtClean="0"/>
              <a:t>Mitigation of overcharging by providers </a:t>
            </a:r>
            <a:r>
              <a:rPr lang="en-US" sz="1800" dirty="0" smtClean="0">
                <a:solidFill>
                  <a:srgbClr val="FF0000"/>
                </a:solidFill>
              </a:rPr>
              <a:t>(after Council discussion, this comment was removed)</a:t>
            </a:r>
          </a:p>
          <a:p>
            <a:pPr lvl="1"/>
            <a:r>
              <a:rPr lang="en-US" dirty="0" smtClean="0"/>
              <a:t>Assurance of adequate rates for community-based organizations </a:t>
            </a:r>
            <a:endParaRPr lang="en-US" dirty="0"/>
          </a:p>
        </p:txBody>
      </p:sp>
    </p:spTree>
    <p:extLst>
      <p:ext uri="{BB962C8B-B14F-4D97-AF65-F5344CB8AC3E}">
        <p14:creationId xmlns:p14="http://schemas.microsoft.com/office/powerpoint/2010/main" val="13210609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Override1.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ppt/theme/themeOverride2.xml><?xml version="1.0" encoding="utf-8"?>
<a:themeOverride xmlns:a="http://schemas.openxmlformats.org/drawingml/2006/main">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themeOverride>
</file>

<file path=docProps/app.xml><?xml version="1.0" encoding="utf-8"?>
<Properties xmlns="http://schemas.openxmlformats.org/officeDocument/2006/extended-properties" xmlns:vt="http://schemas.openxmlformats.org/officeDocument/2006/docPropsVTypes">
  <Template/>
  <TotalTime>1491</TotalTime>
  <Words>613</Words>
  <Application>Microsoft Office PowerPoint</Application>
  <PresentationFormat>On-screen Show (4:3)</PresentationFormat>
  <Paragraphs>71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1_Origin</vt:lpstr>
      <vt:lpstr>Implementation Council Suggestions for Three-way Contract Amendments</vt:lpstr>
      <vt:lpstr>Objectives</vt:lpstr>
      <vt:lpstr>Themes</vt:lpstr>
      <vt:lpstr>Themes - Continued</vt:lpstr>
      <vt:lpstr>Themes - Continued</vt:lpstr>
      <vt:lpstr>Themes - Continued</vt:lpstr>
      <vt:lpstr>Themes - Continued</vt:lpstr>
      <vt:lpstr>Themes - Continued</vt:lpstr>
    </vt:vector>
  </TitlesOfParts>
  <Company>UMASS Medical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Implementation Council Suggestions for 3-way Contract Amendments</dc:title>
  <dc:creator>Russell, Kate</dc:creator>
  <cp:lastModifiedBy>Jenna</cp:lastModifiedBy>
  <cp:revision>17</cp:revision>
  <dcterms:created xsi:type="dcterms:W3CDTF">2016-05-09T19:38:22Z</dcterms:created>
  <dcterms:modified xsi:type="dcterms:W3CDTF">2017-10-26T14:52:54Z</dcterms:modified>
</cp:coreProperties>
</file>