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5" r:id="rId4"/>
    <p:sldId id="259" r:id="rId5"/>
    <p:sldId id="262" r:id="rId6"/>
    <p:sldId id="264" r:id="rId7"/>
    <p:sldId id="266"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92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38F50CD-FF11-47FC-A9C4-9890BC2D5591}" type="datetimeFigureOut">
              <a:rPr lang="en-US" smtClean="0"/>
              <a:t>10/26/2017</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D475DC94-73FD-49A6-9A69-53284B89BEFD}"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8F50CD-FF11-47FC-A9C4-9890BC2D5591}"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5DC94-73FD-49A6-9A69-53284B89BE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8F50CD-FF11-47FC-A9C4-9890BC2D5591}"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5DC94-73FD-49A6-9A69-53284B89BEFD}"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38F50CD-FF11-47FC-A9C4-9890BC2D5591}"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5DC94-73FD-49A6-9A69-53284B89BEFD}"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38F50CD-FF11-47FC-A9C4-9890BC2D5591}" type="datetimeFigureOut">
              <a:rPr lang="en-US" smtClean="0"/>
              <a:t>10/26/2017</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D475DC94-73FD-49A6-9A69-53284B89BEFD}"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38F50CD-FF11-47FC-A9C4-9890BC2D5591}"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5DC94-73FD-49A6-9A69-53284B89BEFD}"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38F50CD-FF11-47FC-A9C4-9890BC2D5591}" type="datetimeFigureOut">
              <a:rPr lang="en-US" smtClean="0"/>
              <a:t>10/26/2017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75DC94-73FD-49A6-9A69-53284B89BEFD}"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8F50CD-FF11-47FC-A9C4-9890BC2D5591}" type="datetimeFigureOut">
              <a:rPr lang="en-US" smtClean="0"/>
              <a:t>10/26/2017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75DC94-73FD-49A6-9A69-53284B89BEFD}"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F50CD-FF11-47FC-A9C4-9890BC2D5591}" type="datetimeFigureOut">
              <a:rPr lang="en-US" smtClean="0"/>
              <a:t>10/26/2017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75DC94-73FD-49A6-9A69-53284B89BEFD}"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8F50CD-FF11-47FC-A9C4-9890BC2D5591}"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5DC94-73FD-49A6-9A69-53284B89BEFD}"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8F50CD-FF11-47FC-A9C4-9890BC2D5591}"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5DC94-73FD-49A6-9A69-53284B89BEFD}"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38F50CD-FF11-47FC-A9C4-9890BC2D5591}" type="datetimeFigureOut">
              <a:rPr lang="en-US" smtClean="0"/>
              <a:t>10/26/2017</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475DC94-73FD-49A6-9A69-53284B89BEFD}"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Implementation Council Suggestions for Three-way Contract Amendments</a:t>
            </a:r>
            <a:endParaRPr lang="en-US" dirty="0"/>
          </a:p>
        </p:txBody>
      </p:sp>
      <p:sp>
        <p:nvSpPr>
          <p:cNvPr id="3" name="Subtitle 2"/>
          <p:cNvSpPr>
            <a:spLocks noGrp="1"/>
          </p:cNvSpPr>
          <p:nvPr>
            <p:ph type="subTitle" idx="1"/>
          </p:nvPr>
        </p:nvSpPr>
        <p:spPr/>
        <p:txBody>
          <a:bodyPr/>
          <a:lstStyle/>
          <a:p>
            <a:r>
              <a:rPr lang="en-US" dirty="0" smtClean="0"/>
              <a:t>May 13, 2016</a:t>
            </a:r>
            <a:endParaRPr lang="en-US" dirty="0"/>
          </a:p>
        </p:txBody>
      </p:sp>
      <p:sp>
        <p:nvSpPr>
          <p:cNvPr id="4"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3651687441"/>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To use lessons learned from nearly 3 years of Demonstration experience to strengthen the three-way contract</a:t>
            </a:r>
          </a:p>
          <a:p>
            <a:r>
              <a:rPr lang="en-US" dirty="0" smtClean="0"/>
              <a:t>Clarify responsibilities within three-way contract to improve:</a:t>
            </a:r>
          </a:p>
          <a:p>
            <a:pPr marL="731520" lvl="1" indent="-457200">
              <a:buFont typeface="+mj-lt"/>
              <a:buAutoNum type="arabicPeriod"/>
            </a:pPr>
            <a:r>
              <a:rPr lang="en-US" dirty="0" smtClean="0"/>
              <a:t>Objective measures and data collection</a:t>
            </a:r>
          </a:p>
          <a:p>
            <a:pPr marL="731520" lvl="1" indent="-457200">
              <a:buFont typeface="+mj-lt"/>
              <a:buAutoNum type="arabicPeriod"/>
            </a:pPr>
            <a:r>
              <a:rPr lang="en-US" dirty="0" smtClean="0"/>
              <a:t>Passive enrollment process</a:t>
            </a:r>
          </a:p>
          <a:p>
            <a:pPr marL="731520" lvl="1" indent="-457200">
              <a:buFont typeface="+mj-lt"/>
              <a:buAutoNum type="arabicPeriod"/>
            </a:pPr>
            <a:r>
              <a:rPr lang="en-US" dirty="0" smtClean="0"/>
              <a:t>Alternative Payment Models strategies and expectations</a:t>
            </a:r>
          </a:p>
          <a:p>
            <a:pPr marL="731520" lvl="1" indent="-457200">
              <a:buFont typeface="+mj-lt"/>
              <a:buAutoNum type="arabicPeriod"/>
            </a:pPr>
            <a:r>
              <a:rPr lang="en-US" dirty="0" smtClean="0"/>
              <a:t>Delivery of LTSS and outcome metrics</a:t>
            </a:r>
          </a:p>
          <a:p>
            <a:pPr marL="731520" lvl="1" indent="-457200">
              <a:buFont typeface="+mj-lt"/>
              <a:buAutoNum type="arabicPeriod"/>
            </a:pPr>
            <a:r>
              <a:rPr lang="en-US" dirty="0" smtClean="0"/>
              <a:t>Assessment process</a:t>
            </a:r>
          </a:p>
          <a:p>
            <a:pPr marL="731520" lvl="1" indent="-457200">
              <a:buFont typeface="+mj-lt"/>
              <a:buAutoNum type="arabicPeriod"/>
            </a:pPr>
            <a:r>
              <a:rPr lang="en-US" dirty="0" smtClean="0"/>
              <a:t>Care plan and care team development</a:t>
            </a:r>
          </a:p>
          <a:p>
            <a:pPr marL="731520" lvl="1" indent="-457200">
              <a:buFont typeface="+mj-lt"/>
              <a:buAutoNum type="arabicPeriod"/>
            </a:pPr>
            <a:r>
              <a:rPr lang="en-US" dirty="0" smtClean="0"/>
              <a:t>Behavioral Health</a:t>
            </a:r>
          </a:p>
          <a:p>
            <a:pPr marL="731520" lvl="1" indent="-457200">
              <a:buFont typeface="+mj-lt"/>
              <a:buAutoNum type="arabicPeriod"/>
            </a:pPr>
            <a:r>
              <a:rPr lang="en-US" dirty="0" smtClean="0"/>
              <a:t>Education around enrollee rights and provider responsibilities</a:t>
            </a:r>
          </a:p>
          <a:p>
            <a:pPr marL="731520" lvl="1" indent="-457200">
              <a:buFont typeface="+mj-lt"/>
              <a:buAutoNum type="arabicPeriod"/>
            </a:pPr>
            <a:r>
              <a:rPr lang="en-US" dirty="0" smtClean="0"/>
              <a:t>Role of One Care Ombudsman </a:t>
            </a:r>
          </a:p>
          <a:p>
            <a:pPr marL="731520" lvl="1" indent="-457200">
              <a:buFont typeface="+mj-lt"/>
              <a:buAutoNum type="arabicPeriod"/>
            </a:pPr>
            <a:r>
              <a:rPr lang="en-US" dirty="0" smtClean="0"/>
              <a:t>Program sustainability</a:t>
            </a:r>
          </a:p>
        </p:txBody>
      </p:sp>
      <p:sp>
        <p:nvSpPr>
          <p:cNvPr id="4"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62732941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sz="quarter" idx="1"/>
          </p:nvPr>
        </p:nvSpPr>
        <p:spPr/>
        <p:txBody>
          <a:bodyPr/>
          <a:lstStyle/>
          <a:p>
            <a:r>
              <a:rPr lang="en-US" dirty="0" smtClean="0"/>
              <a:t>Objective Measures and Consistent Data collection across plans</a:t>
            </a:r>
          </a:p>
          <a:p>
            <a:pPr lvl="1"/>
            <a:r>
              <a:rPr lang="en-US" dirty="0" smtClean="0"/>
              <a:t>Allow for “apples to apples” comparison</a:t>
            </a:r>
          </a:p>
          <a:p>
            <a:pPr lvl="1"/>
            <a:r>
              <a:rPr lang="en-US" dirty="0" smtClean="0"/>
              <a:t>Streamline reporting and sharing of information with stakeholders</a:t>
            </a:r>
          </a:p>
          <a:p>
            <a:pPr marL="274320" lvl="1" indent="0">
              <a:buNone/>
            </a:pPr>
            <a:endParaRPr lang="en-US" dirty="0" smtClean="0"/>
          </a:p>
          <a:p>
            <a:r>
              <a:rPr lang="en-US" dirty="0" smtClean="0"/>
              <a:t>Passive Enrollment Process</a:t>
            </a:r>
          </a:p>
          <a:p>
            <a:pPr lvl="1"/>
            <a:r>
              <a:rPr lang="en-US" dirty="0" smtClean="0"/>
              <a:t>Use of objective measures when determining plan capacity to take on new members including quality metrics</a:t>
            </a:r>
          </a:p>
          <a:p>
            <a:endParaRPr lang="en-US" dirty="0"/>
          </a:p>
        </p:txBody>
      </p:sp>
      <p:sp>
        <p:nvSpPr>
          <p:cNvPr id="4"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796703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 Continued</a:t>
            </a:r>
            <a:endParaRPr lang="en-US" dirty="0"/>
          </a:p>
        </p:txBody>
      </p:sp>
      <p:sp>
        <p:nvSpPr>
          <p:cNvPr id="3" name="Content Placeholder 2"/>
          <p:cNvSpPr>
            <a:spLocks noGrp="1"/>
          </p:cNvSpPr>
          <p:nvPr>
            <p:ph sz="quarter" idx="1"/>
          </p:nvPr>
        </p:nvSpPr>
        <p:spPr/>
        <p:txBody>
          <a:bodyPr>
            <a:normAutofit lnSpcReduction="10000"/>
          </a:bodyPr>
          <a:lstStyle/>
          <a:p>
            <a:r>
              <a:rPr lang="en-US" dirty="0"/>
              <a:t>Alternative Payment </a:t>
            </a:r>
            <a:r>
              <a:rPr lang="en-US" dirty="0" smtClean="0"/>
              <a:t>Models (APMs)</a:t>
            </a:r>
          </a:p>
          <a:p>
            <a:pPr lvl="1"/>
            <a:r>
              <a:rPr lang="en-US" dirty="0" smtClean="0"/>
              <a:t>Clearer guidance on use of APMs within One Care</a:t>
            </a:r>
          </a:p>
          <a:p>
            <a:pPr lvl="1"/>
            <a:r>
              <a:rPr lang="en-US" dirty="0" smtClean="0"/>
              <a:t>Stronger expectation of use of APMs for payments to providers</a:t>
            </a:r>
          </a:p>
          <a:p>
            <a:pPr lvl="1"/>
            <a:r>
              <a:rPr lang="en-US" dirty="0" smtClean="0"/>
              <a:t>Guidance on use of value-based purchasing in medical, behavioral health, and LTSS</a:t>
            </a:r>
          </a:p>
          <a:p>
            <a:pPr marL="274320" lvl="1" indent="0">
              <a:buNone/>
            </a:pPr>
            <a:endParaRPr lang="en-US" dirty="0" smtClean="0"/>
          </a:p>
          <a:p>
            <a:r>
              <a:rPr lang="en-US" dirty="0" smtClean="0"/>
              <a:t>Long Term Services and Supports</a:t>
            </a:r>
          </a:p>
          <a:p>
            <a:pPr lvl="1"/>
            <a:r>
              <a:rPr lang="en-US" dirty="0" smtClean="0"/>
              <a:t>Consistent assessment process</a:t>
            </a:r>
          </a:p>
          <a:p>
            <a:pPr lvl="1"/>
            <a:r>
              <a:rPr lang="en-US" dirty="0" smtClean="0"/>
              <a:t>Development and incorporation of LTSS outcome metrics</a:t>
            </a:r>
          </a:p>
          <a:p>
            <a:pPr lvl="1"/>
            <a:r>
              <a:rPr lang="en-US" dirty="0"/>
              <a:t>Role of </a:t>
            </a:r>
            <a:r>
              <a:rPr lang="en-US" dirty="0" smtClean="0"/>
              <a:t>IL-LTSS-Coordinator</a:t>
            </a:r>
          </a:p>
          <a:p>
            <a:pPr lvl="1"/>
            <a:r>
              <a:rPr lang="en-US" dirty="0" smtClean="0"/>
              <a:t>Timeline for service authorizations </a:t>
            </a:r>
            <a:endParaRPr lang="en-US" dirty="0"/>
          </a:p>
          <a:p>
            <a:pPr lvl="1"/>
            <a:endParaRPr lang="en-US" dirty="0" smtClean="0"/>
          </a:p>
          <a:p>
            <a:endParaRPr lang="en-US" dirty="0"/>
          </a:p>
        </p:txBody>
      </p:sp>
      <p:sp>
        <p:nvSpPr>
          <p:cNvPr id="4"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3211489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 Continued</a:t>
            </a:r>
            <a:endParaRPr lang="en-US" dirty="0"/>
          </a:p>
        </p:txBody>
      </p:sp>
      <p:sp>
        <p:nvSpPr>
          <p:cNvPr id="3" name="Content Placeholder 2"/>
          <p:cNvSpPr>
            <a:spLocks noGrp="1"/>
          </p:cNvSpPr>
          <p:nvPr>
            <p:ph sz="quarter" idx="1"/>
          </p:nvPr>
        </p:nvSpPr>
        <p:spPr/>
        <p:txBody>
          <a:bodyPr>
            <a:normAutofit/>
          </a:bodyPr>
          <a:lstStyle/>
          <a:p>
            <a:r>
              <a:rPr lang="en-US" dirty="0"/>
              <a:t>Comprehensive Assessment </a:t>
            </a:r>
            <a:r>
              <a:rPr lang="en-US" dirty="0" smtClean="0"/>
              <a:t>Process</a:t>
            </a:r>
          </a:p>
          <a:p>
            <a:pPr lvl="1"/>
            <a:r>
              <a:rPr lang="en-US" dirty="0" smtClean="0"/>
              <a:t>Use </a:t>
            </a:r>
            <a:r>
              <a:rPr lang="en-US" dirty="0"/>
              <a:t>of uniform LTSS tool across </a:t>
            </a:r>
            <a:r>
              <a:rPr lang="en-US" dirty="0" smtClean="0"/>
              <a:t>plans</a:t>
            </a:r>
          </a:p>
          <a:p>
            <a:pPr lvl="1"/>
            <a:r>
              <a:rPr lang="en-US" dirty="0"/>
              <a:t>IL-LTSS Coordinator assessment for all enrollees</a:t>
            </a:r>
          </a:p>
          <a:p>
            <a:pPr lvl="1"/>
            <a:r>
              <a:rPr lang="en-US" dirty="0" smtClean="0"/>
              <a:t>LGBT Data Collection</a:t>
            </a:r>
          </a:p>
          <a:p>
            <a:pPr lvl="1"/>
            <a:r>
              <a:rPr lang="en-US" dirty="0" smtClean="0"/>
              <a:t>Oral health assessment</a:t>
            </a:r>
          </a:p>
          <a:p>
            <a:pPr marL="274320" lvl="1" indent="0">
              <a:buNone/>
            </a:pPr>
            <a:endParaRPr lang="en-US" dirty="0" smtClean="0"/>
          </a:p>
          <a:p>
            <a:r>
              <a:rPr lang="en-US" sz="2700" dirty="0" smtClean="0"/>
              <a:t>Care </a:t>
            </a:r>
            <a:r>
              <a:rPr lang="en-US" sz="2700" dirty="0"/>
              <a:t>Plan &amp; Care Team Development Process</a:t>
            </a:r>
            <a:r>
              <a:rPr lang="en-US" dirty="0" smtClean="0"/>
              <a:t> </a:t>
            </a:r>
            <a:endParaRPr lang="en-US" dirty="0"/>
          </a:p>
          <a:p>
            <a:pPr lvl="1"/>
            <a:r>
              <a:rPr lang="en-US" dirty="0" smtClean="0"/>
              <a:t>Clarification </a:t>
            </a:r>
            <a:r>
              <a:rPr lang="en-US" dirty="0"/>
              <a:t>of requirements around Care Plan development and </a:t>
            </a:r>
            <a:r>
              <a:rPr lang="en-US" dirty="0" smtClean="0"/>
              <a:t>approval</a:t>
            </a:r>
          </a:p>
          <a:p>
            <a:pPr lvl="1"/>
            <a:r>
              <a:rPr lang="en-US" dirty="0" smtClean="0"/>
              <a:t>Clarified procedure for identifying Care Team members</a:t>
            </a:r>
          </a:p>
          <a:p>
            <a:pPr lvl="1"/>
            <a:r>
              <a:rPr lang="en-US" dirty="0" smtClean="0"/>
              <a:t>Enrollee training on integrated care</a:t>
            </a:r>
            <a:endParaRPr lang="en-US" dirty="0"/>
          </a:p>
          <a:p>
            <a:pPr lvl="1"/>
            <a:endParaRPr lang="en-US" dirty="0"/>
          </a:p>
          <a:p>
            <a:pPr lvl="1"/>
            <a:endParaRPr lang="en-US" dirty="0"/>
          </a:p>
          <a:p>
            <a:endParaRPr lang="en-US" dirty="0"/>
          </a:p>
        </p:txBody>
      </p:sp>
      <p:sp>
        <p:nvSpPr>
          <p:cNvPr id="4"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3109275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Themes - Continued</a:t>
            </a:r>
            <a:endParaRPr lang="en-US" dirty="0"/>
          </a:p>
        </p:txBody>
      </p:sp>
      <p:sp>
        <p:nvSpPr>
          <p:cNvPr id="3" name="Content Placeholder 2"/>
          <p:cNvSpPr>
            <a:spLocks noGrp="1"/>
          </p:cNvSpPr>
          <p:nvPr>
            <p:ph sz="quarter" idx="1"/>
          </p:nvPr>
        </p:nvSpPr>
        <p:spPr/>
        <p:txBody>
          <a:bodyPr>
            <a:normAutofit/>
          </a:bodyPr>
          <a:lstStyle/>
          <a:p>
            <a:r>
              <a:rPr lang="en-US" dirty="0" smtClean="0"/>
              <a:t>Behavioral Health</a:t>
            </a:r>
          </a:p>
          <a:p>
            <a:pPr lvl="1"/>
            <a:r>
              <a:rPr lang="en-US" dirty="0" smtClean="0"/>
              <a:t>Requirement </a:t>
            </a:r>
            <a:r>
              <a:rPr lang="en-US" dirty="0"/>
              <a:t>to contract with providers who support chronically homeless enrollees to obtain and remain in low threshold supportive </a:t>
            </a:r>
            <a:r>
              <a:rPr lang="en-US" dirty="0" smtClean="0"/>
              <a:t>housing</a:t>
            </a:r>
            <a:endParaRPr lang="en-US" dirty="0"/>
          </a:p>
          <a:p>
            <a:pPr lvl="1"/>
            <a:r>
              <a:rPr lang="en-US" dirty="0" smtClean="0"/>
              <a:t>Refined definition of Certified Peer Specialist (CPS) with greater clarity provided on the skills and opportunities of integrating peer roles on care teams including IL-LTS-C, CHW, CPS</a:t>
            </a:r>
          </a:p>
          <a:p>
            <a:pPr lvl="1"/>
            <a:r>
              <a:rPr lang="en-US" dirty="0" smtClean="0"/>
              <a:t>Provide guidance to plans and providers on best practices around behavioral health privacy</a:t>
            </a:r>
          </a:p>
          <a:p>
            <a:pPr marL="274320" lvl="1" indent="0">
              <a:buNone/>
            </a:pPr>
            <a:endParaRPr lang="en-US" dirty="0" smtClean="0"/>
          </a:p>
          <a:p>
            <a:endParaRPr lang="en-US" dirty="0" smtClean="0"/>
          </a:p>
        </p:txBody>
      </p:sp>
      <p:sp>
        <p:nvSpPr>
          <p:cNvPr id="4"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206772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 Continued</a:t>
            </a:r>
            <a:endParaRPr lang="en-US" dirty="0"/>
          </a:p>
        </p:txBody>
      </p:sp>
      <p:sp>
        <p:nvSpPr>
          <p:cNvPr id="3" name="Content Placeholder 2"/>
          <p:cNvSpPr>
            <a:spLocks noGrp="1"/>
          </p:cNvSpPr>
          <p:nvPr>
            <p:ph sz="quarter" idx="1"/>
          </p:nvPr>
        </p:nvSpPr>
        <p:spPr/>
        <p:txBody>
          <a:bodyPr/>
          <a:lstStyle/>
          <a:p>
            <a:r>
              <a:rPr lang="en-US" dirty="0"/>
              <a:t>Enrollee Rights &amp; Provider Responsibilities</a:t>
            </a:r>
          </a:p>
          <a:p>
            <a:pPr lvl="1"/>
            <a:r>
              <a:rPr lang="en-US" dirty="0"/>
              <a:t>Enrollee access to medical records </a:t>
            </a:r>
          </a:p>
          <a:p>
            <a:pPr lvl="1"/>
            <a:r>
              <a:rPr lang="en-US" dirty="0"/>
              <a:t>Americans with Disabilities Act (ADA) Compliance</a:t>
            </a:r>
          </a:p>
          <a:p>
            <a:pPr lvl="1"/>
            <a:r>
              <a:rPr lang="en-US" dirty="0"/>
              <a:t>Cultural Competency requirements</a:t>
            </a:r>
          </a:p>
          <a:p>
            <a:pPr lvl="1"/>
            <a:r>
              <a:rPr lang="en-US" dirty="0" smtClean="0"/>
              <a:t>Appropriate use </a:t>
            </a:r>
            <a:r>
              <a:rPr lang="en-US" dirty="0"/>
              <a:t>of  Video Remote Interpreting (VRI)</a:t>
            </a:r>
          </a:p>
          <a:p>
            <a:pPr lvl="1"/>
            <a:r>
              <a:rPr lang="en-US" dirty="0"/>
              <a:t>Role of One Care Ombudsman </a:t>
            </a:r>
            <a:endParaRPr lang="en-US" dirty="0" smtClean="0"/>
          </a:p>
          <a:p>
            <a:pPr marL="274320" lvl="1" indent="0">
              <a:buNone/>
            </a:pPr>
            <a:endParaRPr lang="en-US" dirty="0" smtClean="0"/>
          </a:p>
          <a:p>
            <a:r>
              <a:rPr lang="en-US" dirty="0" smtClean="0"/>
              <a:t>Role of One Care Ombudsman</a:t>
            </a:r>
          </a:p>
          <a:p>
            <a:pPr lvl="1"/>
            <a:r>
              <a:rPr lang="en-US" dirty="0" smtClean="0"/>
              <a:t>Definition of One Care Ombudsman</a:t>
            </a:r>
          </a:p>
          <a:p>
            <a:pPr lvl="1"/>
            <a:r>
              <a:rPr lang="en-US" dirty="0" smtClean="0"/>
              <a:t>Strengthen awareness of contractor, staff and enrollee of OCO role and availability during the grievance and appeals process</a:t>
            </a:r>
            <a:endParaRPr lang="en-US" dirty="0"/>
          </a:p>
          <a:p>
            <a:endParaRPr lang="en-US" dirty="0"/>
          </a:p>
        </p:txBody>
      </p:sp>
    </p:spTree>
    <p:extLst>
      <p:ext uri="{BB962C8B-B14F-4D97-AF65-F5344CB8AC3E}">
        <p14:creationId xmlns:p14="http://schemas.microsoft.com/office/powerpoint/2010/main" val="2096841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 Continued</a:t>
            </a:r>
            <a:endParaRPr lang="en-US" dirty="0"/>
          </a:p>
        </p:txBody>
      </p:sp>
      <p:sp>
        <p:nvSpPr>
          <p:cNvPr id="3" name="Content Placeholder 2"/>
          <p:cNvSpPr>
            <a:spLocks noGrp="1"/>
          </p:cNvSpPr>
          <p:nvPr>
            <p:ph sz="quarter" idx="1"/>
          </p:nvPr>
        </p:nvSpPr>
        <p:spPr/>
        <p:txBody>
          <a:bodyPr/>
          <a:lstStyle/>
          <a:p>
            <a:r>
              <a:rPr lang="en-US" dirty="0" smtClean="0"/>
              <a:t>Program Sustainability</a:t>
            </a:r>
          </a:p>
          <a:p>
            <a:pPr lvl="1"/>
            <a:r>
              <a:rPr lang="en-US" dirty="0" smtClean="0"/>
              <a:t>Mitigation of overcharging by providers </a:t>
            </a:r>
            <a:r>
              <a:rPr lang="en-US" sz="1800" dirty="0" smtClean="0">
                <a:solidFill>
                  <a:srgbClr val="FF0000"/>
                </a:solidFill>
              </a:rPr>
              <a:t>(after Council discussion, this comment was removed)</a:t>
            </a:r>
          </a:p>
          <a:p>
            <a:pPr lvl="1"/>
            <a:r>
              <a:rPr lang="en-US" dirty="0" smtClean="0"/>
              <a:t>Assurance of adequate rates for community-based organizations </a:t>
            </a:r>
            <a:endParaRPr lang="en-US" dirty="0"/>
          </a:p>
        </p:txBody>
      </p:sp>
    </p:spTree>
    <p:extLst>
      <p:ext uri="{BB962C8B-B14F-4D97-AF65-F5344CB8AC3E}">
        <p14:creationId xmlns:p14="http://schemas.microsoft.com/office/powerpoint/2010/main" val="13210609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
  <TotalTime>1491</TotalTime>
  <Words>613</Words>
  <Application>Microsoft Office PowerPoint</Application>
  <PresentationFormat>On-screen Show (4:3)</PresentationFormat>
  <Paragraphs>71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1_Origin</vt:lpstr>
      <vt:lpstr>Implementation Council Suggestions for Three-way Contract Amendments</vt:lpstr>
      <vt:lpstr>Objectives</vt:lpstr>
      <vt:lpstr>Themes</vt:lpstr>
      <vt:lpstr>Themes - Continued</vt:lpstr>
      <vt:lpstr>Themes - Continued</vt:lpstr>
      <vt:lpstr>Themes - Continued</vt:lpstr>
      <vt:lpstr>Themes - Continued</vt:lpstr>
      <vt:lpstr>Themes - Continued</vt:lpstr>
    </vt:vector>
  </TitlesOfParts>
  <Company>UMASS Medical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Council Suggestions for 3-way Contract Amendments</dc:title>
  <dc:creator>Russell, Kate</dc:creator>
  <cp:lastModifiedBy>Jenna</cp:lastModifiedBy>
  <cp:revision>17</cp:revision>
  <dcterms:created xsi:type="dcterms:W3CDTF">2016-05-09T19:38:22Z</dcterms:created>
  <dcterms:modified xsi:type="dcterms:W3CDTF">2017-10-26T14:52:54Z</dcterms:modified>
</cp:coreProperties>
</file>