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5"/>
  </p:notesMasterIdLst>
  <p:sldIdLst>
    <p:sldId id="259" r:id="rId5"/>
    <p:sldId id="323" r:id="rId6"/>
    <p:sldId id="256" r:id="rId7"/>
    <p:sldId id="285" r:id="rId8"/>
    <p:sldId id="322" r:id="rId9"/>
    <p:sldId id="287" r:id="rId10"/>
    <p:sldId id="288" r:id="rId11"/>
    <p:sldId id="291" r:id="rId12"/>
    <p:sldId id="289" r:id="rId13"/>
    <p:sldId id="290" r:id="rId14"/>
    <p:sldId id="308" r:id="rId15"/>
    <p:sldId id="292" r:id="rId16"/>
    <p:sldId id="293" r:id="rId17"/>
    <p:sldId id="294" r:id="rId18"/>
    <p:sldId id="296" r:id="rId19"/>
    <p:sldId id="297" r:id="rId20"/>
    <p:sldId id="295" r:id="rId21"/>
    <p:sldId id="298" r:id="rId22"/>
    <p:sldId id="299" r:id="rId23"/>
    <p:sldId id="300" r:id="rId24"/>
    <p:sldId id="301" r:id="rId25"/>
    <p:sldId id="302" r:id="rId26"/>
    <p:sldId id="303" r:id="rId27"/>
    <p:sldId id="304" r:id="rId28"/>
    <p:sldId id="305" r:id="rId29"/>
    <p:sldId id="306" r:id="rId30"/>
    <p:sldId id="309" r:id="rId31"/>
    <p:sldId id="310" r:id="rId32"/>
    <p:sldId id="311" r:id="rId33"/>
    <p:sldId id="314" r:id="rId34"/>
    <p:sldId id="321" r:id="rId35"/>
    <p:sldId id="312" r:id="rId36"/>
    <p:sldId id="313" r:id="rId37"/>
    <p:sldId id="316" r:id="rId38"/>
    <p:sldId id="286" r:id="rId39"/>
    <p:sldId id="258" r:id="rId40"/>
    <p:sldId id="317" r:id="rId41"/>
    <p:sldId id="318" r:id="rId42"/>
    <p:sldId id="319" r:id="rId43"/>
    <p:sldId id="320" r:id="rId44"/>
  </p:sldIdLst>
  <p:sldSz cx="9144000" cy="6858000" type="screen4x3"/>
  <p:notesSz cx="6858000" cy="9144000"/>
  <p:defaultTextStyle>
    <a:defPPr>
      <a:defRPr lang="en-US"/>
    </a:defPPr>
    <a:lvl1pPr algn="l" defTabSz="913090" rtl="0" fontAlgn="base">
      <a:spcBef>
        <a:spcPct val="0"/>
      </a:spcBef>
      <a:spcAft>
        <a:spcPct val="0"/>
      </a:spcAft>
      <a:defRPr sz="1800" kern="1200">
        <a:solidFill>
          <a:schemeClr val="tx1"/>
        </a:solidFill>
        <a:latin typeface="Calibri" pitchFamily="34" charset="0"/>
        <a:ea typeface="+mn-ea"/>
        <a:cs typeface="Arial" charset="0"/>
      </a:defRPr>
    </a:lvl1pPr>
    <a:lvl2pPr marL="455808" indent="-30978" algn="l" defTabSz="913090" rtl="0" fontAlgn="base">
      <a:spcBef>
        <a:spcPct val="0"/>
      </a:spcBef>
      <a:spcAft>
        <a:spcPct val="0"/>
      </a:spcAft>
      <a:defRPr sz="1800" kern="1200">
        <a:solidFill>
          <a:schemeClr val="tx1"/>
        </a:solidFill>
        <a:latin typeface="Calibri" pitchFamily="34" charset="0"/>
        <a:ea typeface="+mn-ea"/>
        <a:cs typeface="Arial" charset="0"/>
      </a:defRPr>
    </a:lvl2pPr>
    <a:lvl3pPr marL="913090" indent="-63430" algn="l" defTabSz="913090" rtl="0" fontAlgn="base">
      <a:spcBef>
        <a:spcPct val="0"/>
      </a:spcBef>
      <a:spcAft>
        <a:spcPct val="0"/>
      </a:spcAft>
      <a:defRPr sz="1800" kern="1200">
        <a:solidFill>
          <a:schemeClr val="tx1"/>
        </a:solidFill>
        <a:latin typeface="Calibri" pitchFamily="34" charset="0"/>
        <a:ea typeface="+mn-ea"/>
        <a:cs typeface="Arial" charset="0"/>
      </a:defRPr>
    </a:lvl3pPr>
    <a:lvl4pPr marL="1370373" indent="-95882" algn="l" defTabSz="913090" rtl="0" fontAlgn="base">
      <a:spcBef>
        <a:spcPct val="0"/>
      </a:spcBef>
      <a:spcAft>
        <a:spcPct val="0"/>
      </a:spcAft>
      <a:defRPr sz="1800" kern="1200">
        <a:solidFill>
          <a:schemeClr val="tx1"/>
        </a:solidFill>
        <a:latin typeface="Calibri" pitchFamily="34" charset="0"/>
        <a:ea typeface="+mn-ea"/>
        <a:cs typeface="Arial" charset="0"/>
      </a:defRPr>
    </a:lvl4pPr>
    <a:lvl5pPr marL="1827656" indent="-128335" algn="l" defTabSz="913090" rtl="0" fontAlgn="base">
      <a:spcBef>
        <a:spcPct val="0"/>
      </a:spcBef>
      <a:spcAft>
        <a:spcPct val="0"/>
      </a:spcAft>
      <a:defRPr sz="1800" kern="1200">
        <a:solidFill>
          <a:schemeClr val="tx1"/>
        </a:solidFill>
        <a:latin typeface="Calibri" pitchFamily="34" charset="0"/>
        <a:ea typeface="+mn-ea"/>
        <a:cs typeface="Arial" charset="0"/>
      </a:defRPr>
    </a:lvl5pPr>
    <a:lvl6pPr marL="2124151" algn="l" defTabSz="849660" rtl="0" eaLnBrk="1" latinLnBrk="0" hangingPunct="1">
      <a:defRPr sz="1800" kern="1200">
        <a:solidFill>
          <a:schemeClr val="tx1"/>
        </a:solidFill>
        <a:latin typeface="Calibri" pitchFamily="34" charset="0"/>
        <a:ea typeface="+mn-ea"/>
        <a:cs typeface="Arial" charset="0"/>
      </a:defRPr>
    </a:lvl6pPr>
    <a:lvl7pPr marL="2548981" algn="l" defTabSz="849660" rtl="0" eaLnBrk="1" latinLnBrk="0" hangingPunct="1">
      <a:defRPr sz="1800" kern="1200">
        <a:solidFill>
          <a:schemeClr val="tx1"/>
        </a:solidFill>
        <a:latin typeface="Calibri" pitchFamily="34" charset="0"/>
        <a:ea typeface="+mn-ea"/>
        <a:cs typeface="Arial" charset="0"/>
      </a:defRPr>
    </a:lvl7pPr>
    <a:lvl8pPr marL="2973812" algn="l" defTabSz="849660" rtl="0" eaLnBrk="1" latinLnBrk="0" hangingPunct="1">
      <a:defRPr sz="1800" kern="1200">
        <a:solidFill>
          <a:schemeClr val="tx1"/>
        </a:solidFill>
        <a:latin typeface="Calibri" pitchFamily="34" charset="0"/>
        <a:ea typeface="+mn-ea"/>
        <a:cs typeface="Arial" charset="0"/>
      </a:defRPr>
    </a:lvl8pPr>
    <a:lvl9pPr marL="3398642" algn="l" defTabSz="849660" rtl="0" eaLnBrk="1" latinLnBrk="0" hangingPunct="1">
      <a:defRPr sz="18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9290134-5758-44C4-B164-79DA7AA23BD8}" name="Caunter, Zachary (DPU)" initials="CZ" userId="S::zachary.caunter@mass.gov::0ecda11b-4ed8-4b6c-bc80-a566d02a8ba3" providerId="AD"/>
  <p188:author id="{051D5D35-F3E6-A267-A703-9BF59127BBC9}" name="Kelly, Alanna (DPU)" initials="KA(" userId="S::Alanna.Kelly@mass.gov::43d92799-b2bb-4459-8bbc-136a6cbd2d8f" providerId="AD"/>
  <p188:author id="{23B44D76-72E6-DA58-B023-FFE6F23A8924}" name="Rubin, Staci (DPU)" initials="SR" userId="S::staci.rubin@mass.gov::231564f5-4d27-4a00-b3b3-22e5f117f67e" providerId="AD"/>
  <p188:author id="{2AC63292-6EA9-3AB2-3CD4-E7667707A186}" name="Kelly, Alanna (DPU)" initials="KA" userId="S::alanna.kelly@mass.gov::43d92799-b2bb-4459-8bbc-136a6cbd2d8f" providerId="AD"/>
  <p188:author id="{C135FBCB-D128-7AD4-88C8-0926D91CF235}" name="Caunter, Zachary (DPU)" initials="ZC" userId="S::Zachary.Caunter@mass.gov::0ecda11b-4ed8-4b6c-bc80-a566d02a8ba3" providerId="AD"/>
  <p188:author id="{DA4F15D1-BBA4-873B-BDE4-A02A3A121035}" name="Lyons, David B (DPU)" initials="DL" userId="S::David.B.Lyons@mass.gov::c0c46828-667e-40b7-af21-fc1fb323f18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3917CB-EDB1-425E-A574-A27CF9B21267}" v="757" dt="2026-06-05T17:19:54.573"/>
    <p1510:client id="{40351E9F-2C32-4088-87D9-5BCC866BFF32}" v="452" dt="2026-06-05T21:02:11.790"/>
    <p1510:client id="{4D950A29-FBF5-4138-B6F9-1E137664BB25}" v="5" dt="2026-06-05T17:49:55.7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51" Type="http://schemas.microsoft.com/office/2018/10/relationships/authors" Targe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Franklin Gothic Book" panose="020B05030201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Franklin Gothic Book" panose="020B0503020102020204" pitchFamily="34" charset="0"/>
              </a:defRPr>
            </a:lvl1pPr>
          </a:lstStyle>
          <a:p>
            <a:fld id="{14B69A66-082F-4E0E-83EC-86374CABA423}" type="datetimeFigureOut">
              <a:rPr lang="en-US" smtClean="0"/>
              <a:pPr/>
              <a:t>6/10/2026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Franklin Gothic Book" panose="020B05030201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Franklin Gothic Book" panose="020B0503020102020204" pitchFamily="34" charset="0"/>
              </a:defRPr>
            </a:lvl1pPr>
          </a:lstStyle>
          <a:p>
            <a:fld id="{A89DF1EB-5BDA-48DE-A62F-2FE2FDA92D0A}" type="slidenum">
              <a:rPr lang="en-US" smtClean="0"/>
              <a:pPr/>
              <a:t>‹#›</a:t>
            </a:fld>
            <a:endParaRPr lang="en-US"/>
          </a:p>
        </p:txBody>
      </p:sp>
    </p:spTree>
    <p:extLst>
      <p:ext uri="{BB962C8B-B14F-4D97-AF65-F5344CB8AC3E}">
        <p14:creationId xmlns:p14="http://schemas.microsoft.com/office/powerpoint/2010/main" val="2366750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Franklin Gothic Book" panose="020B05030201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87114-FED2-F3AC-840D-374019286E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3F1674-EDB7-2638-27F1-321DE2FB97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E0F145-3D68-63A9-88A9-D24E2CCFF195}"/>
              </a:ext>
            </a:extLst>
          </p:cNvPr>
          <p:cNvSpPr>
            <a:spLocks noGrp="1"/>
          </p:cNvSpPr>
          <p:nvPr>
            <p:ph type="body" idx="1"/>
          </p:nvPr>
        </p:nvSpPr>
        <p:spPr/>
        <p:txBody>
          <a:bodyPr/>
          <a:lstStyle/>
          <a:p>
            <a:r>
              <a:rPr lang="en-US"/>
              <a:t>(ERG Presents)</a:t>
            </a:r>
          </a:p>
        </p:txBody>
      </p:sp>
      <p:sp>
        <p:nvSpPr>
          <p:cNvPr id="4" name="Slide Number Placeholder 3">
            <a:extLst>
              <a:ext uri="{FF2B5EF4-FFF2-40B4-BE49-F238E27FC236}">
                <a16:creationId xmlns:a16="http://schemas.microsoft.com/office/drawing/2014/main" id="{FE447AAC-2B15-3073-4ADC-24ED2C20E73B}"/>
              </a:ext>
            </a:extLst>
          </p:cNvPr>
          <p:cNvSpPr>
            <a:spLocks noGrp="1"/>
          </p:cNvSpPr>
          <p:nvPr>
            <p:ph type="sldNum" sz="quarter" idx="5"/>
          </p:nvPr>
        </p:nvSpPr>
        <p:spPr/>
        <p:txBody>
          <a:bodyPr/>
          <a:lstStyle/>
          <a:p>
            <a:pPr defTabSz="465887">
              <a:defRPr/>
            </a:pPr>
            <a:fld id="{E2521E3C-DD79-4707-888A-605568559392}" type="slidenum">
              <a:rPr lang="en-US">
                <a:solidFill>
                  <a:prstClr val="black"/>
                </a:solidFill>
              </a:rPr>
              <a:pPr defTabSz="465887">
                <a:defRPr/>
              </a:pPr>
              <a:t>2</a:t>
            </a:fld>
            <a:endParaRPr lang="en-US">
              <a:solidFill>
                <a:prstClr val="black"/>
              </a:solidFill>
            </a:endParaRPr>
          </a:p>
        </p:txBody>
      </p:sp>
    </p:spTree>
    <p:extLst>
      <p:ext uri="{BB962C8B-B14F-4D97-AF65-F5344CB8AC3E}">
        <p14:creationId xmlns:p14="http://schemas.microsoft.com/office/powerpoint/2010/main" val="1433006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60" indent="0" algn="ctr">
              <a:buNone/>
              <a:defRPr>
                <a:solidFill>
                  <a:schemeClr val="tx1">
                    <a:tint val="75000"/>
                  </a:schemeClr>
                </a:solidFill>
              </a:defRPr>
            </a:lvl2pPr>
            <a:lvl3pPr marL="914320" indent="0" algn="ctr">
              <a:buNone/>
              <a:defRPr>
                <a:solidFill>
                  <a:schemeClr val="tx1">
                    <a:tint val="75000"/>
                  </a:schemeClr>
                </a:solidFill>
              </a:defRPr>
            </a:lvl3pPr>
            <a:lvl4pPr marL="1371480" indent="0" algn="ctr">
              <a:buNone/>
              <a:defRPr>
                <a:solidFill>
                  <a:schemeClr val="tx1">
                    <a:tint val="75000"/>
                  </a:schemeClr>
                </a:solidFill>
              </a:defRPr>
            </a:lvl4pPr>
            <a:lvl5pPr marL="1828640" indent="0" algn="ctr">
              <a:buNone/>
              <a:defRPr>
                <a:solidFill>
                  <a:schemeClr val="tx1">
                    <a:tint val="75000"/>
                  </a:schemeClr>
                </a:solidFill>
              </a:defRPr>
            </a:lvl5pPr>
            <a:lvl6pPr marL="2285799" indent="0" algn="ctr">
              <a:buNone/>
              <a:defRPr>
                <a:solidFill>
                  <a:schemeClr val="tx1">
                    <a:tint val="75000"/>
                  </a:schemeClr>
                </a:solidFill>
              </a:defRPr>
            </a:lvl6pPr>
            <a:lvl7pPr marL="2742959" indent="0" algn="ctr">
              <a:buNone/>
              <a:defRPr>
                <a:solidFill>
                  <a:schemeClr val="tx1">
                    <a:tint val="75000"/>
                  </a:schemeClr>
                </a:solidFill>
              </a:defRPr>
            </a:lvl7pPr>
            <a:lvl8pPr marL="3200118" indent="0" algn="ctr">
              <a:buNone/>
              <a:defRPr>
                <a:solidFill>
                  <a:schemeClr val="tx1">
                    <a:tint val="75000"/>
                  </a:schemeClr>
                </a:solidFill>
              </a:defRPr>
            </a:lvl8pPr>
            <a:lvl9pPr marL="3657278"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a:xfrm>
            <a:off x="1857376" y="4278961"/>
            <a:ext cx="2134195" cy="364477"/>
          </a:xfrm>
        </p:spPr>
        <p:txBody>
          <a:bodyPr/>
          <a:lstStyle>
            <a:lvl1pPr>
              <a:defRPr/>
            </a:lvl1pPr>
          </a:lstStyle>
          <a:p>
            <a:pPr>
              <a:defRPr/>
            </a:pPr>
            <a:fld id="{A3098C4D-FF87-4C5C-8449-ED4E9833450E}" type="datetime1">
              <a:rPr lang="en-US" smtClean="0"/>
              <a:t>6/10/2026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B5F68F-B1EB-4305-A7B8-318E17E81A37}" type="slidenum">
              <a:rPr lang="en-US"/>
              <a:pPr>
                <a:defRPr/>
              </a:pPr>
              <a:t>‹#›</a:t>
            </a:fld>
            <a:endParaRPr lang="en-US"/>
          </a:p>
        </p:txBody>
      </p:sp>
    </p:spTree>
    <p:extLst>
      <p:ext uri="{BB962C8B-B14F-4D97-AF65-F5344CB8AC3E}">
        <p14:creationId xmlns:p14="http://schemas.microsoft.com/office/powerpoint/2010/main" val="99412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60" indent="0" algn="ctr">
              <a:buNone/>
              <a:defRPr>
                <a:solidFill>
                  <a:schemeClr val="tx1">
                    <a:tint val="75000"/>
                  </a:schemeClr>
                </a:solidFill>
              </a:defRPr>
            </a:lvl2pPr>
            <a:lvl3pPr marL="914320" indent="0" algn="ctr">
              <a:buNone/>
              <a:defRPr>
                <a:solidFill>
                  <a:schemeClr val="tx1">
                    <a:tint val="75000"/>
                  </a:schemeClr>
                </a:solidFill>
              </a:defRPr>
            </a:lvl3pPr>
            <a:lvl4pPr marL="1371480" indent="0" algn="ctr">
              <a:buNone/>
              <a:defRPr>
                <a:solidFill>
                  <a:schemeClr val="tx1">
                    <a:tint val="75000"/>
                  </a:schemeClr>
                </a:solidFill>
              </a:defRPr>
            </a:lvl4pPr>
            <a:lvl5pPr marL="1828640" indent="0" algn="ctr">
              <a:buNone/>
              <a:defRPr>
                <a:solidFill>
                  <a:schemeClr val="tx1">
                    <a:tint val="75000"/>
                  </a:schemeClr>
                </a:solidFill>
              </a:defRPr>
            </a:lvl5pPr>
            <a:lvl6pPr marL="2285799" indent="0" algn="ctr">
              <a:buNone/>
              <a:defRPr>
                <a:solidFill>
                  <a:schemeClr val="tx1">
                    <a:tint val="75000"/>
                  </a:schemeClr>
                </a:solidFill>
              </a:defRPr>
            </a:lvl6pPr>
            <a:lvl7pPr marL="2742959" indent="0" algn="ctr">
              <a:buNone/>
              <a:defRPr>
                <a:solidFill>
                  <a:schemeClr val="tx1">
                    <a:tint val="75000"/>
                  </a:schemeClr>
                </a:solidFill>
              </a:defRPr>
            </a:lvl7pPr>
            <a:lvl8pPr marL="3200118" indent="0" algn="ctr">
              <a:buNone/>
              <a:defRPr>
                <a:solidFill>
                  <a:schemeClr val="tx1">
                    <a:tint val="75000"/>
                  </a:schemeClr>
                </a:solidFill>
              </a:defRPr>
            </a:lvl8pPr>
            <a:lvl9pPr marL="3657278"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a:xfrm>
            <a:off x="1857376" y="4278961"/>
            <a:ext cx="2134195" cy="364477"/>
          </a:xfrm>
        </p:spPr>
        <p:txBody>
          <a:bodyPr/>
          <a:lstStyle>
            <a:lvl1pPr>
              <a:defRPr/>
            </a:lvl1pPr>
          </a:lstStyle>
          <a:p>
            <a:pPr>
              <a:defRPr/>
            </a:pPr>
            <a:fld id="{16F5FF6D-2DCB-4A67-9356-4FF7D9B8F28E}" type="datetime1">
              <a:rPr lang="en-US" smtClean="0"/>
              <a:t>6/10/2026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D363A67-5542-4187-87DF-F6FA1FA4ECA6}" type="slidenum">
              <a:rPr lang="en-US"/>
              <a:pPr>
                <a:defRPr/>
              </a:pPr>
              <a:t>‹#›</a:t>
            </a:fld>
            <a:endParaRPr lang="en-US"/>
          </a:p>
        </p:txBody>
      </p:sp>
    </p:spTree>
    <p:extLst>
      <p:ext uri="{BB962C8B-B14F-4D97-AF65-F5344CB8AC3E}">
        <p14:creationId xmlns:p14="http://schemas.microsoft.com/office/powerpoint/2010/main" val="1982801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60" indent="0" algn="ctr">
              <a:buNone/>
              <a:defRPr>
                <a:solidFill>
                  <a:schemeClr val="tx1">
                    <a:tint val="75000"/>
                  </a:schemeClr>
                </a:solidFill>
              </a:defRPr>
            </a:lvl2pPr>
            <a:lvl3pPr marL="914320" indent="0" algn="ctr">
              <a:buNone/>
              <a:defRPr>
                <a:solidFill>
                  <a:schemeClr val="tx1">
                    <a:tint val="75000"/>
                  </a:schemeClr>
                </a:solidFill>
              </a:defRPr>
            </a:lvl3pPr>
            <a:lvl4pPr marL="1371480" indent="0" algn="ctr">
              <a:buNone/>
              <a:defRPr>
                <a:solidFill>
                  <a:schemeClr val="tx1">
                    <a:tint val="75000"/>
                  </a:schemeClr>
                </a:solidFill>
              </a:defRPr>
            </a:lvl4pPr>
            <a:lvl5pPr marL="1828640" indent="0" algn="ctr">
              <a:buNone/>
              <a:defRPr>
                <a:solidFill>
                  <a:schemeClr val="tx1">
                    <a:tint val="75000"/>
                  </a:schemeClr>
                </a:solidFill>
              </a:defRPr>
            </a:lvl5pPr>
            <a:lvl6pPr marL="2285799" indent="0" algn="ctr">
              <a:buNone/>
              <a:defRPr>
                <a:solidFill>
                  <a:schemeClr val="tx1">
                    <a:tint val="75000"/>
                  </a:schemeClr>
                </a:solidFill>
              </a:defRPr>
            </a:lvl6pPr>
            <a:lvl7pPr marL="2742959" indent="0" algn="ctr">
              <a:buNone/>
              <a:defRPr>
                <a:solidFill>
                  <a:schemeClr val="tx1">
                    <a:tint val="75000"/>
                  </a:schemeClr>
                </a:solidFill>
              </a:defRPr>
            </a:lvl7pPr>
            <a:lvl8pPr marL="3200118" indent="0" algn="ctr">
              <a:buNone/>
              <a:defRPr>
                <a:solidFill>
                  <a:schemeClr val="tx1">
                    <a:tint val="75000"/>
                  </a:schemeClr>
                </a:solidFill>
              </a:defRPr>
            </a:lvl8pPr>
            <a:lvl9pPr marL="3657278"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a:xfrm>
            <a:off x="1857376" y="4278961"/>
            <a:ext cx="2134195" cy="364477"/>
          </a:xfrm>
        </p:spPr>
        <p:txBody>
          <a:bodyPr/>
          <a:lstStyle>
            <a:lvl1pPr>
              <a:defRPr/>
            </a:lvl1pPr>
          </a:lstStyle>
          <a:p>
            <a:pPr>
              <a:defRPr/>
            </a:pPr>
            <a:fld id="{13787EDF-52C4-4184-9A7C-4F9D105DC374}" type="datetime1">
              <a:rPr lang="en-US" smtClean="0"/>
              <a:t>6/10/2026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3507348-D118-4C6A-AE35-09A228161B58}" type="slidenum">
              <a:rPr lang="en-US"/>
              <a:pPr>
                <a:defRPr/>
              </a:pPr>
              <a:t>‹#›</a:t>
            </a:fld>
            <a:endParaRPr lang="en-US"/>
          </a:p>
        </p:txBody>
      </p:sp>
    </p:spTree>
    <p:extLst>
      <p:ext uri="{BB962C8B-B14F-4D97-AF65-F5344CB8AC3E}">
        <p14:creationId xmlns:p14="http://schemas.microsoft.com/office/powerpoint/2010/main" val="780681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1433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DPU sea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32368"/>
            <a:ext cx="1372371" cy="1339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1214437" y="139959"/>
            <a:ext cx="6472536" cy="717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ctr"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456903" y="1600783"/>
            <a:ext cx="8230195" cy="4525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6903" y="6356480"/>
            <a:ext cx="2134195" cy="364477"/>
          </a:xfrm>
          <a:prstGeom prst="rect">
            <a:avLst/>
          </a:prstGeom>
        </p:spPr>
        <p:txBody>
          <a:bodyPr vert="horz" lIns="91432" tIns="45716" rIns="91432" bIns="45716" rtlCol="0" anchor="ctr"/>
          <a:lstStyle>
            <a:lvl1pPr algn="l" defTabSz="914320" fontAlgn="auto">
              <a:spcBef>
                <a:spcPts val="0"/>
              </a:spcBef>
              <a:spcAft>
                <a:spcPts val="0"/>
              </a:spcAft>
              <a:defRPr sz="1200" smtClean="0">
                <a:solidFill>
                  <a:schemeClr val="tx1">
                    <a:tint val="75000"/>
                  </a:schemeClr>
                </a:solidFill>
                <a:latin typeface="Franklin Gothic Book" panose="020B0503020102020204" pitchFamily="34" charset="0"/>
                <a:cs typeface="+mn-cs"/>
              </a:defRPr>
            </a:lvl1pPr>
          </a:lstStyle>
          <a:p>
            <a:pPr>
              <a:defRPr/>
            </a:pPr>
            <a:fld id="{749A8F41-7B04-4362-96E1-EF89A39DB243}" type="datetime1">
              <a:rPr lang="en-US" smtClean="0"/>
              <a:pPr>
                <a:defRPr/>
              </a:pPr>
              <a:t>6/10/2026</a:t>
            </a:fld>
            <a:endParaRPr lang="en-US"/>
          </a:p>
        </p:txBody>
      </p:sp>
      <p:sp>
        <p:nvSpPr>
          <p:cNvPr id="5" name="Footer Placeholder 4"/>
          <p:cNvSpPr>
            <a:spLocks noGrp="1"/>
          </p:cNvSpPr>
          <p:nvPr>
            <p:ph type="ftr" sz="quarter" idx="3"/>
          </p:nvPr>
        </p:nvSpPr>
        <p:spPr>
          <a:xfrm>
            <a:off x="3123903" y="6356480"/>
            <a:ext cx="2896195" cy="364477"/>
          </a:xfrm>
          <a:prstGeom prst="rect">
            <a:avLst/>
          </a:prstGeom>
        </p:spPr>
        <p:txBody>
          <a:bodyPr vert="horz" lIns="91432" tIns="45716" rIns="91432" bIns="45716" rtlCol="0" anchor="ctr"/>
          <a:lstStyle>
            <a:lvl1pPr algn="ctr" defTabSz="914320" fontAlgn="auto">
              <a:spcBef>
                <a:spcPts val="0"/>
              </a:spcBef>
              <a:spcAft>
                <a:spcPts val="0"/>
              </a:spcAft>
              <a:defRPr sz="1200">
                <a:solidFill>
                  <a:schemeClr val="tx1">
                    <a:tint val="75000"/>
                  </a:schemeClr>
                </a:solidFill>
                <a:latin typeface="Franklin Gothic Book" panose="020B0503020102020204" pitchFamily="34" charset="0"/>
                <a:cs typeface="+mn-cs"/>
              </a:defRPr>
            </a:lvl1pPr>
          </a:lstStyle>
          <a:p>
            <a:pPr>
              <a:defRPr/>
            </a:pPr>
            <a:endParaRPr lang="en-US"/>
          </a:p>
        </p:txBody>
      </p:sp>
      <p:sp>
        <p:nvSpPr>
          <p:cNvPr id="6" name="Slide Number Placeholder 5"/>
          <p:cNvSpPr>
            <a:spLocks noGrp="1"/>
          </p:cNvSpPr>
          <p:nvPr>
            <p:ph type="sldNum" sz="quarter" idx="4"/>
          </p:nvPr>
        </p:nvSpPr>
        <p:spPr>
          <a:xfrm>
            <a:off x="6552903" y="6356480"/>
            <a:ext cx="2134195" cy="364477"/>
          </a:xfrm>
          <a:prstGeom prst="rect">
            <a:avLst/>
          </a:prstGeom>
        </p:spPr>
        <p:txBody>
          <a:bodyPr vert="horz" lIns="91432" tIns="45716" rIns="91432" bIns="45716" rtlCol="0" anchor="ctr"/>
          <a:lstStyle>
            <a:lvl1pPr algn="r" defTabSz="914320" fontAlgn="auto">
              <a:spcBef>
                <a:spcPts val="0"/>
              </a:spcBef>
              <a:spcAft>
                <a:spcPts val="0"/>
              </a:spcAft>
              <a:defRPr sz="1200" smtClean="0">
                <a:solidFill>
                  <a:schemeClr val="tx1">
                    <a:tint val="75000"/>
                  </a:schemeClr>
                </a:solidFill>
                <a:latin typeface="Franklin Gothic Book" panose="020B0503020102020204" pitchFamily="34" charset="0"/>
                <a:cs typeface="+mn-cs"/>
              </a:defRPr>
            </a:lvl1pPr>
          </a:lstStyle>
          <a:p>
            <a:pPr>
              <a:defRPr/>
            </a:pPr>
            <a:fld id="{9EE6413E-4967-4043-9D82-40C8E7BC04D5}" type="slidenum">
              <a:rPr lang="en-US" smtClean="0"/>
              <a:pPr>
                <a:defRPr/>
              </a:pPr>
              <a:t>‹#›</a:t>
            </a:fld>
            <a:endParaRPr lang="en-US"/>
          </a:p>
        </p:txBody>
      </p:sp>
      <p:grpSp>
        <p:nvGrpSpPr>
          <p:cNvPr id="1032" name="Group 10"/>
          <p:cNvGrpSpPr>
            <a:grpSpLocks/>
          </p:cNvGrpSpPr>
          <p:nvPr/>
        </p:nvGrpSpPr>
        <p:grpSpPr bwMode="auto">
          <a:xfrm>
            <a:off x="-16371" y="0"/>
            <a:ext cx="9144001" cy="6858000"/>
            <a:chOff x="0" y="0"/>
            <a:chExt cx="9753600" cy="7467746"/>
          </a:xfrm>
        </p:grpSpPr>
        <p:sp>
          <p:nvSpPr>
            <p:cNvPr id="7" name="Right Triangle 6"/>
            <p:cNvSpPr/>
            <p:nvPr/>
          </p:nvSpPr>
          <p:spPr>
            <a:xfrm>
              <a:off x="0" y="0"/>
              <a:ext cx="685801" cy="7467746"/>
            </a:xfrm>
            <a:prstGeom prst="rtTriangle">
              <a:avLst/>
            </a:prstGeom>
            <a:solidFill>
              <a:srgbClr val="0033CC">
                <a:alpha val="29000"/>
              </a:srgb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320" fontAlgn="auto">
                <a:spcBef>
                  <a:spcPts val="0"/>
                </a:spcBef>
                <a:spcAft>
                  <a:spcPts val="0"/>
                </a:spcAft>
                <a:defRPr/>
              </a:pPr>
              <a:endParaRPr lang="en-US">
                <a:latin typeface="Franklin Gothic Book" panose="020B0503020102020204" pitchFamily="34" charset="0"/>
              </a:endParaRPr>
            </a:p>
          </p:txBody>
        </p:sp>
        <p:sp>
          <p:nvSpPr>
            <p:cNvPr id="8" name="Right Triangle 7"/>
            <p:cNvSpPr/>
            <p:nvPr/>
          </p:nvSpPr>
          <p:spPr>
            <a:xfrm rot="5400000" flipH="1">
              <a:off x="3271036" y="3271180"/>
              <a:ext cx="925530" cy="7467600"/>
            </a:xfrm>
            <a:prstGeom prst="rtTriangle">
              <a:avLst/>
            </a:prstGeom>
            <a:solidFill>
              <a:srgbClr val="0033CC">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320" fontAlgn="auto">
                <a:spcBef>
                  <a:spcPts val="0"/>
                </a:spcBef>
                <a:spcAft>
                  <a:spcPts val="0"/>
                </a:spcAft>
                <a:defRPr/>
              </a:pPr>
              <a:endParaRPr lang="en-US">
                <a:latin typeface="Franklin Gothic Book" panose="020B0503020102020204" pitchFamily="34" charset="0"/>
              </a:endParaRPr>
            </a:p>
          </p:txBody>
        </p:sp>
        <p:sp>
          <p:nvSpPr>
            <p:cNvPr id="9" name="Right Triangle 8"/>
            <p:cNvSpPr/>
            <p:nvPr/>
          </p:nvSpPr>
          <p:spPr>
            <a:xfrm rot="10800000" flipV="1">
              <a:off x="2590801" y="6569203"/>
              <a:ext cx="7162799" cy="898543"/>
            </a:xfrm>
            <a:prstGeom prst="rtTriangle">
              <a:avLst/>
            </a:prstGeom>
            <a:solidFill>
              <a:srgbClr val="0033CC">
                <a:alpha val="8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320" fontAlgn="auto">
                <a:spcBef>
                  <a:spcPts val="0"/>
                </a:spcBef>
                <a:spcAft>
                  <a:spcPts val="0"/>
                </a:spcAft>
                <a:defRPr/>
              </a:pPr>
              <a:endParaRPr lang="en-US">
                <a:latin typeface="Franklin Gothic Book" panose="020B0503020102020204" pitchFamily="34" charset="0"/>
              </a:endParaRPr>
            </a:p>
          </p:txBody>
        </p:sp>
      </p:gr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Lst>
  <p:hf hdr="0" ftr="0" dt="0"/>
  <p:txStyles>
    <p:titleStyle>
      <a:lvl1pPr algn="ctr" defTabSz="913090" rtl="0" eaLnBrk="1" fontAlgn="base" hangingPunct="1">
        <a:spcBef>
          <a:spcPct val="0"/>
        </a:spcBef>
        <a:spcAft>
          <a:spcPct val="0"/>
        </a:spcAft>
        <a:defRPr sz="4400" kern="1200">
          <a:solidFill>
            <a:schemeClr val="tx1"/>
          </a:solidFill>
          <a:latin typeface="Franklin Gothic Book" panose="020B0503020102020204" pitchFamily="34" charset="0"/>
          <a:ea typeface="+mj-ea"/>
          <a:cs typeface="+mj-cs"/>
        </a:defRPr>
      </a:lvl1pPr>
      <a:lvl2pPr algn="ctr" defTabSz="913090" rtl="0" eaLnBrk="1" fontAlgn="base" hangingPunct="1">
        <a:spcBef>
          <a:spcPct val="0"/>
        </a:spcBef>
        <a:spcAft>
          <a:spcPct val="0"/>
        </a:spcAft>
        <a:defRPr sz="4400">
          <a:solidFill>
            <a:schemeClr val="tx1"/>
          </a:solidFill>
          <a:latin typeface="Calibri" pitchFamily="34" charset="0"/>
        </a:defRPr>
      </a:lvl2pPr>
      <a:lvl3pPr algn="ctr" defTabSz="913090" rtl="0" eaLnBrk="1" fontAlgn="base" hangingPunct="1">
        <a:spcBef>
          <a:spcPct val="0"/>
        </a:spcBef>
        <a:spcAft>
          <a:spcPct val="0"/>
        </a:spcAft>
        <a:defRPr sz="4400">
          <a:solidFill>
            <a:schemeClr val="tx1"/>
          </a:solidFill>
          <a:latin typeface="Calibri" pitchFamily="34" charset="0"/>
        </a:defRPr>
      </a:lvl3pPr>
      <a:lvl4pPr algn="ctr" defTabSz="913090" rtl="0" eaLnBrk="1" fontAlgn="base" hangingPunct="1">
        <a:spcBef>
          <a:spcPct val="0"/>
        </a:spcBef>
        <a:spcAft>
          <a:spcPct val="0"/>
        </a:spcAft>
        <a:defRPr sz="4400">
          <a:solidFill>
            <a:schemeClr val="tx1"/>
          </a:solidFill>
          <a:latin typeface="Calibri" pitchFamily="34" charset="0"/>
        </a:defRPr>
      </a:lvl4pPr>
      <a:lvl5pPr algn="ctr" defTabSz="913090" rtl="0" eaLnBrk="1" fontAlgn="base" hangingPunct="1">
        <a:spcBef>
          <a:spcPct val="0"/>
        </a:spcBef>
        <a:spcAft>
          <a:spcPct val="0"/>
        </a:spcAft>
        <a:defRPr sz="4400">
          <a:solidFill>
            <a:schemeClr val="tx1"/>
          </a:solidFill>
          <a:latin typeface="Calibri" pitchFamily="34" charset="0"/>
        </a:defRPr>
      </a:lvl5pPr>
      <a:lvl6pPr marL="424830" algn="ctr" defTabSz="913090" rtl="0" eaLnBrk="1" fontAlgn="base" hangingPunct="1">
        <a:spcBef>
          <a:spcPct val="0"/>
        </a:spcBef>
        <a:spcAft>
          <a:spcPct val="0"/>
        </a:spcAft>
        <a:defRPr sz="4400">
          <a:solidFill>
            <a:schemeClr val="tx1"/>
          </a:solidFill>
          <a:latin typeface="Calibri" pitchFamily="34" charset="0"/>
        </a:defRPr>
      </a:lvl6pPr>
      <a:lvl7pPr marL="849660" algn="ctr" defTabSz="913090" rtl="0" eaLnBrk="1" fontAlgn="base" hangingPunct="1">
        <a:spcBef>
          <a:spcPct val="0"/>
        </a:spcBef>
        <a:spcAft>
          <a:spcPct val="0"/>
        </a:spcAft>
        <a:defRPr sz="4400">
          <a:solidFill>
            <a:schemeClr val="tx1"/>
          </a:solidFill>
          <a:latin typeface="Calibri" pitchFamily="34" charset="0"/>
        </a:defRPr>
      </a:lvl7pPr>
      <a:lvl8pPr marL="1274491" algn="ctr" defTabSz="913090" rtl="0" eaLnBrk="1" fontAlgn="base" hangingPunct="1">
        <a:spcBef>
          <a:spcPct val="0"/>
        </a:spcBef>
        <a:spcAft>
          <a:spcPct val="0"/>
        </a:spcAft>
        <a:defRPr sz="4400">
          <a:solidFill>
            <a:schemeClr val="tx1"/>
          </a:solidFill>
          <a:latin typeface="Calibri" pitchFamily="34" charset="0"/>
        </a:defRPr>
      </a:lvl8pPr>
      <a:lvl9pPr marL="1699321" algn="ctr" defTabSz="913090" rtl="0" eaLnBrk="1" fontAlgn="base" hangingPunct="1">
        <a:spcBef>
          <a:spcPct val="0"/>
        </a:spcBef>
        <a:spcAft>
          <a:spcPct val="0"/>
        </a:spcAft>
        <a:defRPr sz="4400">
          <a:solidFill>
            <a:schemeClr val="tx1"/>
          </a:solidFill>
          <a:latin typeface="Calibri" pitchFamily="34" charset="0"/>
        </a:defRPr>
      </a:lvl9pPr>
    </p:titleStyle>
    <p:bodyStyle>
      <a:lvl1pPr marL="342224" indent="-342224" algn="l" defTabSz="913090" rtl="0" eaLnBrk="1" fontAlgn="base" hangingPunct="1">
        <a:spcBef>
          <a:spcPct val="20000"/>
        </a:spcBef>
        <a:spcAft>
          <a:spcPct val="0"/>
        </a:spcAft>
        <a:buFont typeface="Arial" charset="0"/>
        <a:buChar char="•"/>
        <a:defRPr sz="3200" kern="1200">
          <a:solidFill>
            <a:schemeClr val="tx1"/>
          </a:solidFill>
          <a:latin typeface="Franklin Gothic Book" panose="020B0503020102020204" pitchFamily="34" charset="0"/>
          <a:ea typeface="+mn-ea"/>
          <a:cs typeface="+mn-cs"/>
        </a:defRPr>
      </a:lvl1pPr>
      <a:lvl2pPr marL="741978" indent="-284696" algn="l" defTabSz="913090" rtl="0" eaLnBrk="1" fontAlgn="base" hangingPunct="1">
        <a:spcBef>
          <a:spcPct val="20000"/>
        </a:spcBef>
        <a:spcAft>
          <a:spcPct val="0"/>
        </a:spcAft>
        <a:buFont typeface="Arial" charset="0"/>
        <a:buChar char="–"/>
        <a:defRPr sz="2800" kern="1200">
          <a:solidFill>
            <a:schemeClr val="tx1"/>
          </a:solidFill>
          <a:latin typeface="Franklin Gothic Book" panose="020B0503020102020204" pitchFamily="34" charset="0"/>
          <a:ea typeface="+mn-ea"/>
          <a:cs typeface="+mn-cs"/>
        </a:defRPr>
      </a:lvl2pPr>
      <a:lvl3pPr marL="1141731" indent="-227166" algn="l" defTabSz="913090" rtl="0" eaLnBrk="1" fontAlgn="base" hangingPunct="1">
        <a:spcBef>
          <a:spcPct val="20000"/>
        </a:spcBef>
        <a:spcAft>
          <a:spcPct val="0"/>
        </a:spcAft>
        <a:buFont typeface="Arial" charset="0"/>
        <a:buChar char="•"/>
        <a:defRPr sz="2400" kern="1200">
          <a:solidFill>
            <a:schemeClr val="tx1"/>
          </a:solidFill>
          <a:latin typeface="Franklin Gothic Book" panose="020B0503020102020204" pitchFamily="34" charset="0"/>
          <a:ea typeface="+mn-ea"/>
          <a:cs typeface="+mn-cs"/>
        </a:defRPr>
      </a:lvl3pPr>
      <a:lvl4pPr marL="1599014" indent="-227166" algn="l" defTabSz="913090" rtl="0" eaLnBrk="1" fontAlgn="base" hangingPunct="1">
        <a:spcBef>
          <a:spcPct val="20000"/>
        </a:spcBef>
        <a:spcAft>
          <a:spcPct val="0"/>
        </a:spcAft>
        <a:buFont typeface="Arial" charset="0"/>
        <a:buChar char="–"/>
        <a:defRPr sz="2000" kern="1200">
          <a:solidFill>
            <a:schemeClr val="tx1"/>
          </a:solidFill>
          <a:latin typeface="Franklin Gothic Book" panose="020B0503020102020204" pitchFamily="34" charset="0"/>
          <a:ea typeface="+mn-ea"/>
          <a:cs typeface="+mn-cs"/>
        </a:defRPr>
      </a:lvl4pPr>
      <a:lvl5pPr marL="2056296" indent="-227166" algn="l" defTabSz="913090" rtl="0" eaLnBrk="1" fontAlgn="base" hangingPunct="1">
        <a:spcBef>
          <a:spcPct val="20000"/>
        </a:spcBef>
        <a:spcAft>
          <a:spcPct val="0"/>
        </a:spcAft>
        <a:buFont typeface="Arial" charset="0"/>
        <a:buChar char="»"/>
        <a:defRPr sz="2000" kern="1200">
          <a:solidFill>
            <a:schemeClr val="tx1"/>
          </a:solidFill>
          <a:latin typeface="Franklin Gothic Book" panose="020B0503020102020204" pitchFamily="34" charset="0"/>
          <a:ea typeface="+mn-ea"/>
          <a:cs typeface="+mn-cs"/>
        </a:defRPr>
      </a:lvl5pPr>
      <a:lvl6pPr marL="251437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3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69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85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20" rtl="0" eaLnBrk="1" latinLnBrk="0" hangingPunct="1">
        <a:defRPr sz="1800" kern="1200">
          <a:solidFill>
            <a:schemeClr val="tx1"/>
          </a:solidFill>
          <a:latin typeface="+mn-lt"/>
          <a:ea typeface="+mn-ea"/>
          <a:cs typeface="+mn-cs"/>
        </a:defRPr>
      </a:lvl1pPr>
      <a:lvl2pPr marL="457160" algn="l" defTabSz="914320" rtl="0" eaLnBrk="1" latinLnBrk="0" hangingPunct="1">
        <a:defRPr sz="1800" kern="1200">
          <a:solidFill>
            <a:schemeClr val="tx1"/>
          </a:solidFill>
          <a:latin typeface="+mn-lt"/>
          <a:ea typeface="+mn-ea"/>
          <a:cs typeface="+mn-cs"/>
        </a:defRPr>
      </a:lvl2pPr>
      <a:lvl3pPr marL="914320" algn="l" defTabSz="914320" rtl="0" eaLnBrk="1" latinLnBrk="0" hangingPunct="1">
        <a:defRPr sz="1800" kern="1200">
          <a:solidFill>
            <a:schemeClr val="tx1"/>
          </a:solidFill>
          <a:latin typeface="+mn-lt"/>
          <a:ea typeface="+mn-ea"/>
          <a:cs typeface="+mn-cs"/>
        </a:defRPr>
      </a:lvl3pPr>
      <a:lvl4pPr marL="1371480" algn="l" defTabSz="914320" rtl="0" eaLnBrk="1" latinLnBrk="0" hangingPunct="1">
        <a:defRPr sz="1800" kern="1200">
          <a:solidFill>
            <a:schemeClr val="tx1"/>
          </a:solidFill>
          <a:latin typeface="+mn-lt"/>
          <a:ea typeface="+mn-ea"/>
          <a:cs typeface="+mn-cs"/>
        </a:defRPr>
      </a:lvl4pPr>
      <a:lvl5pPr marL="1828640" algn="l" defTabSz="914320" rtl="0" eaLnBrk="1" latinLnBrk="0" hangingPunct="1">
        <a:defRPr sz="1800" kern="1200">
          <a:solidFill>
            <a:schemeClr val="tx1"/>
          </a:solidFill>
          <a:latin typeface="+mn-lt"/>
          <a:ea typeface="+mn-ea"/>
          <a:cs typeface="+mn-cs"/>
        </a:defRPr>
      </a:lvl5pPr>
      <a:lvl6pPr marL="2285799" algn="l" defTabSz="914320" rtl="0" eaLnBrk="1" latinLnBrk="0" hangingPunct="1">
        <a:defRPr sz="1800" kern="1200">
          <a:solidFill>
            <a:schemeClr val="tx1"/>
          </a:solidFill>
          <a:latin typeface="+mn-lt"/>
          <a:ea typeface="+mn-ea"/>
          <a:cs typeface="+mn-cs"/>
        </a:defRPr>
      </a:lvl6pPr>
      <a:lvl7pPr marL="2742959" algn="l" defTabSz="914320" rtl="0" eaLnBrk="1" latinLnBrk="0" hangingPunct="1">
        <a:defRPr sz="1800" kern="1200">
          <a:solidFill>
            <a:schemeClr val="tx1"/>
          </a:solidFill>
          <a:latin typeface="+mn-lt"/>
          <a:ea typeface="+mn-ea"/>
          <a:cs typeface="+mn-cs"/>
        </a:defRPr>
      </a:lvl7pPr>
      <a:lvl8pPr marL="3200118" algn="l" defTabSz="914320" rtl="0" eaLnBrk="1" latinLnBrk="0" hangingPunct="1">
        <a:defRPr sz="1800" kern="1200">
          <a:solidFill>
            <a:schemeClr val="tx1"/>
          </a:solidFill>
          <a:latin typeface="+mn-lt"/>
          <a:ea typeface="+mn-ea"/>
          <a:cs typeface="+mn-cs"/>
        </a:defRPr>
      </a:lvl8pPr>
      <a:lvl9pPr marL="3657278" algn="l" defTabSz="91432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Zachary.caunter@mass.gov" TargetMode="External"/><Relationship Id="rId2" Type="http://schemas.openxmlformats.org/officeDocument/2006/relationships/hyperlink" Target="mailto:dpu.efiling@mass.gov"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mailto:zachary.caunter@mass.gov" TargetMode="External"/><Relationship Id="rId2" Type="http://schemas.openxmlformats.org/officeDocument/2006/relationships/hyperlink" Target="mailto:dpu.efiling@mass.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mass.gov/info-details/proposed-changes-to-tnc-regulations" TargetMode="External"/><Relationship Id="rId2" Type="http://schemas.openxmlformats.org/officeDocument/2006/relationships/hyperlink" Target="https://us06web.zoom.us/j/8345820152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AB017-B53C-0F37-F64D-D846E55C7F33}"/>
              </a:ext>
            </a:extLst>
          </p:cNvPr>
          <p:cNvSpPr>
            <a:spLocks noGrp="1"/>
          </p:cNvSpPr>
          <p:nvPr>
            <p:ph type="ctrTitle"/>
          </p:nvPr>
        </p:nvSpPr>
        <p:spPr>
          <a:xfrm>
            <a:off x="685800" y="1501774"/>
            <a:ext cx="7772400" cy="1470025"/>
          </a:xfrm>
        </p:spPr>
        <p:txBody>
          <a:bodyPr/>
          <a:lstStyle/>
          <a:p>
            <a:r>
              <a:rPr lang="en-US" b="1">
                <a:latin typeface="Franklin Gothic Book" panose="020B0503020102020204" pitchFamily="34" charset="0"/>
              </a:rPr>
              <a:t>DPU Rulemaking on Transportation Network Company Oversight</a:t>
            </a:r>
          </a:p>
        </p:txBody>
      </p:sp>
      <p:sp>
        <p:nvSpPr>
          <p:cNvPr id="3" name="Subtitle 2">
            <a:extLst>
              <a:ext uri="{FF2B5EF4-FFF2-40B4-BE49-F238E27FC236}">
                <a16:creationId xmlns:a16="http://schemas.microsoft.com/office/drawing/2014/main" id="{7032CB5B-8689-D4FE-7A2B-0880CC07AAF1}"/>
              </a:ext>
            </a:extLst>
          </p:cNvPr>
          <p:cNvSpPr>
            <a:spLocks noGrp="1"/>
          </p:cNvSpPr>
          <p:nvPr>
            <p:ph type="subTitle" idx="1"/>
          </p:nvPr>
        </p:nvSpPr>
        <p:spPr>
          <a:xfrm>
            <a:off x="304800" y="3787839"/>
            <a:ext cx="8534400" cy="1752600"/>
          </a:xfrm>
        </p:spPr>
        <p:txBody>
          <a:bodyPr/>
          <a:lstStyle/>
          <a:p>
            <a:r>
              <a:rPr lang="en-US">
                <a:solidFill>
                  <a:schemeClr val="tx1"/>
                </a:solidFill>
                <a:latin typeface="Franklin Gothic Book" panose="020B0503020102020204" pitchFamily="34" charset="0"/>
              </a:rPr>
              <a:t>D.P.U. 26-90</a:t>
            </a:r>
          </a:p>
          <a:p>
            <a:r>
              <a:rPr lang="en-US">
                <a:solidFill>
                  <a:schemeClr val="tx1"/>
                </a:solidFill>
                <a:latin typeface="Franklin Gothic Book" panose="020B0503020102020204" pitchFamily="34" charset="0"/>
              </a:rPr>
              <a:t>Public Comment Hearing </a:t>
            </a:r>
          </a:p>
          <a:p>
            <a:r>
              <a:rPr lang="en-US">
                <a:solidFill>
                  <a:schemeClr val="tx1"/>
                </a:solidFill>
                <a:latin typeface="Franklin Gothic Book" panose="020B0503020102020204" pitchFamily="34" charset="0"/>
              </a:rPr>
              <a:t>June 8, 2026, 10:00 a.m.</a:t>
            </a:r>
          </a:p>
          <a:p>
            <a:r>
              <a:rPr lang="en-US">
                <a:solidFill>
                  <a:schemeClr val="tx1"/>
                </a:solidFill>
                <a:latin typeface="Franklin Gothic Book" panose="020B0503020102020204" pitchFamily="34" charset="0"/>
              </a:rPr>
              <a:t>Proposed Regulations 220 CMR 274.00-277.00</a:t>
            </a:r>
          </a:p>
        </p:txBody>
      </p:sp>
      <p:sp>
        <p:nvSpPr>
          <p:cNvPr id="4" name="Slide Number Placeholder 3">
            <a:extLst>
              <a:ext uri="{FF2B5EF4-FFF2-40B4-BE49-F238E27FC236}">
                <a16:creationId xmlns:a16="http://schemas.microsoft.com/office/drawing/2014/main" id="{87EE70B9-E66A-CB81-A943-2FE0C2B311C5}"/>
              </a:ext>
            </a:extLst>
          </p:cNvPr>
          <p:cNvSpPr>
            <a:spLocks noGrp="1"/>
          </p:cNvSpPr>
          <p:nvPr>
            <p:ph type="sldNum" sz="quarter" idx="12"/>
          </p:nvPr>
        </p:nvSpPr>
        <p:spPr/>
        <p:txBody>
          <a:bodyPr/>
          <a:lstStyle/>
          <a:p>
            <a:pPr>
              <a:defRPr/>
            </a:pPr>
            <a:fld id="{4D363A67-5542-4187-87DF-F6FA1FA4ECA6}" type="slidenum">
              <a:rPr lang="en-US" smtClean="0"/>
              <a:pPr>
                <a:defRPr/>
              </a:pPr>
              <a:t>1</a:t>
            </a:fld>
            <a:endParaRPr lang="en-US"/>
          </a:p>
        </p:txBody>
      </p:sp>
    </p:spTree>
    <p:extLst>
      <p:ext uri="{BB962C8B-B14F-4D97-AF65-F5344CB8AC3E}">
        <p14:creationId xmlns:p14="http://schemas.microsoft.com/office/powerpoint/2010/main" val="1523919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E203A-BB4A-039F-8A16-4AE170382AC7}"/>
              </a:ext>
            </a:extLst>
          </p:cNvPr>
          <p:cNvSpPr>
            <a:spLocks noGrp="1"/>
          </p:cNvSpPr>
          <p:nvPr>
            <p:ph type="ctrTitle"/>
          </p:nvPr>
        </p:nvSpPr>
        <p:spPr>
          <a:xfrm>
            <a:off x="1066800" y="0"/>
            <a:ext cx="7772400" cy="1470025"/>
          </a:xfrm>
        </p:spPr>
        <p:txBody>
          <a:bodyPr/>
          <a:lstStyle/>
          <a:p>
            <a:r>
              <a:rPr lang="en-US"/>
              <a:t>Updated Definition of a TNC </a:t>
            </a:r>
          </a:p>
        </p:txBody>
      </p:sp>
      <p:sp>
        <p:nvSpPr>
          <p:cNvPr id="4" name="Slide Number Placeholder 3">
            <a:extLst>
              <a:ext uri="{FF2B5EF4-FFF2-40B4-BE49-F238E27FC236}">
                <a16:creationId xmlns:a16="http://schemas.microsoft.com/office/drawing/2014/main" id="{7D890625-0C1E-C91F-522D-EF5F1A66231F}"/>
              </a:ext>
            </a:extLst>
          </p:cNvPr>
          <p:cNvSpPr>
            <a:spLocks noGrp="1"/>
          </p:cNvSpPr>
          <p:nvPr>
            <p:ph type="sldNum" sz="quarter" idx="12"/>
          </p:nvPr>
        </p:nvSpPr>
        <p:spPr/>
        <p:txBody>
          <a:bodyPr/>
          <a:lstStyle/>
          <a:p>
            <a:pPr>
              <a:defRPr/>
            </a:pPr>
            <a:fld id="{4D363A67-5542-4187-87DF-F6FA1FA4ECA6}" type="slidenum">
              <a:rPr lang="en-US" smtClean="0"/>
              <a:pPr>
                <a:defRPr/>
              </a:pPr>
              <a:t>10</a:t>
            </a:fld>
            <a:endParaRPr lang="en-US"/>
          </a:p>
        </p:txBody>
      </p:sp>
      <p:sp>
        <p:nvSpPr>
          <p:cNvPr id="3" name="TextBox 2">
            <a:extLst>
              <a:ext uri="{FF2B5EF4-FFF2-40B4-BE49-F238E27FC236}">
                <a16:creationId xmlns:a16="http://schemas.microsoft.com/office/drawing/2014/main" id="{0931E7D9-B1CF-A9EB-722C-E8C8EA64C00C}"/>
              </a:ext>
            </a:extLst>
          </p:cNvPr>
          <p:cNvSpPr txBox="1"/>
          <p:nvPr/>
        </p:nvSpPr>
        <p:spPr>
          <a:xfrm>
            <a:off x="675967" y="2095500"/>
            <a:ext cx="7810499"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u="sng">
                <a:latin typeface="Calibri"/>
                <a:ea typeface="Calibri"/>
                <a:cs typeface="Arial"/>
              </a:rPr>
              <a:t>Transportation Network Company or TNC</a:t>
            </a:r>
            <a:r>
              <a:rPr lang="en-US" sz="2400" b="1">
                <a:latin typeface="Calibri"/>
                <a:ea typeface="Calibri"/>
                <a:cs typeface="Arial"/>
              </a:rPr>
              <a:t>: </a:t>
            </a:r>
            <a:r>
              <a:rPr lang="en-US" sz="2400">
                <a:latin typeface="Calibri"/>
                <a:ea typeface="Calibri"/>
                <a:cs typeface="Arial"/>
              </a:rPr>
              <a:t>a corporation, partnership, sole proprietorship or other entity that </a:t>
            </a:r>
            <a:r>
              <a:rPr lang="en-US" sz="2400" u="sng">
                <a:solidFill>
                  <a:srgbClr val="7030A0"/>
                </a:solidFill>
                <a:latin typeface="Calibri"/>
                <a:ea typeface="Calibri"/>
                <a:cs typeface="Arial"/>
              </a:rPr>
              <a:t>offers or</a:t>
            </a:r>
            <a:r>
              <a:rPr lang="en-US" sz="2400">
                <a:latin typeface="Calibri"/>
                <a:ea typeface="Calibri"/>
                <a:cs typeface="Arial"/>
              </a:rPr>
              <a:t> uses a Digital Network to connect Transportation Network Riders to Transportation Network Drivers </a:t>
            </a:r>
            <a:r>
              <a:rPr lang="en-US" sz="2400" u="sng">
                <a:solidFill>
                  <a:srgbClr val="7030A0"/>
                </a:solidFill>
                <a:latin typeface="Calibri"/>
                <a:ea typeface="Calibri"/>
                <a:cs typeface="Arial"/>
              </a:rPr>
              <a:t>and Transportation Network Vehicles </a:t>
            </a:r>
            <a:r>
              <a:rPr lang="en-US" sz="2400">
                <a:latin typeface="Calibri"/>
                <a:ea typeface="Calibri"/>
                <a:cs typeface="Arial"/>
              </a:rPr>
              <a:t>to pre-arrange and provide transportation. </a:t>
            </a:r>
            <a:r>
              <a:rPr lang="en-US" sz="2400" u="sng">
                <a:solidFill>
                  <a:srgbClr val="7030A0"/>
                </a:solidFill>
                <a:latin typeface="Calibri"/>
                <a:ea typeface="Calibri"/>
                <a:cs typeface="Arial"/>
              </a:rPr>
              <a:t>The provider of a Digital Network may be construed to be a TNC if that entity controls or manages a TNC. </a:t>
            </a:r>
            <a:endParaRPr lang="en-US" sz="2400" u="sng">
              <a:solidFill>
                <a:srgbClr val="7030A0"/>
              </a:solidFill>
              <a:ea typeface="Calibri"/>
            </a:endParaRPr>
          </a:p>
        </p:txBody>
      </p:sp>
    </p:spTree>
    <p:extLst>
      <p:ext uri="{BB962C8B-B14F-4D97-AF65-F5344CB8AC3E}">
        <p14:creationId xmlns:p14="http://schemas.microsoft.com/office/powerpoint/2010/main" val="2563552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53A1E-0AD3-D142-AAFC-FD568F13FD72}"/>
              </a:ext>
            </a:extLst>
          </p:cNvPr>
          <p:cNvSpPr>
            <a:spLocks noGrp="1"/>
          </p:cNvSpPr>
          <p:nvPr>
            <p:ph type="ctrTitle"/>
          </p:nvPr>
        </p:nvSpPr>
        <p:spPr>
          <a:xfrm>
            <a:off x="762000" y="-152400"/>
            <a:ext cx="7772400" cy="1470025"/>
          </a:xfrm>
        </p:spPr>
        <p:txBody>
          <a:bodyPr/>
          <a:lstStyle/>
          <a:p>
            <a:r>
              <a:rPr lang="en-US"/>
              <a:t>   TNC Permit Application Fee</a:t>
            </a:r>
          </a:p>
        </p:txBody>
      </p:sp>
      <p:sp>
        <p:nvSpPr>
          <p:cNvPr id="4" name="Slide Number Placeholder 3">
            <a:extLst>
              <a:ext uri="{FF2B5EF4-FFF2-40B4-BE49-F238E27FC236}">
                <a16:creationId xmlns:a16="http://schemas.microsoft.com/office/drawing/2014/main" id="{8C69B182-568F-884A-D412-D3ABDB092ED1}"/>
              </a:ext>
            </a:extLst>
          </p:cNvPr>
          <p:cNvSpPr>
            <a:spLocks noGrp="1"/>
          </p:cNvSpPr>
          <p:nvPr>
            <p:ph type="sldNum" sz="quarter" idx="12"/>
          </p:nvPr>
        </p:nvSpPr>
        <p:spPr/>
        <p:txBody>
          <a:bodyPr/>
          <a:lstStyle/>
          <a:p>
            <a:pPr>
              <a:defRPr/>
            </a:pPr>
            <a:fld id="{4D363A67-5542-4187-87DF-F6FA1FA4ECA6}" type="slidenum">
              <a:rPr lang="en-US" smtClean="0"/>
              <a:pPr>
                <a:defRPr/>
              </a:pPr>
              <a:t>11</a:t>
            </a:fld>
            <a:endParaRPr lang="en-US"/>
          </a:p>
        </p:txBody>
      </p:sp>
      <p:sp>
        <p:nvSpPr>
          <p:cNvPr id="5" name="TextBox 4">
            <a:extLst>
              <a:ext uri="{FF2B5EF4-FFF2-40B4-BE49-F238E27FC236}">
                <a16:creationId xmlns:a16="http://schemas.microsoft.com/office/drawing/2014/main" id="{457522AE-36E5-3BDE-9D4F-2C247A6B667E}"/>
              </a:ext>
            </a:extLst>
          </p:cNvPr>
          <p:cNvSpPr txBox="1"/>
          <p:nvPr/>
        </p:nvSpPr>
        <p:spPr>
          <a:xfrm>
            <a:off x="609600" y="1638300"/>
            <a:ext cx="3505200" cy="3539430"/>
          </a:xfrm>
          <a:prstGeom prst="rect">
            <a:avLst/>
          </a:prstGeom>
          <a:noFill/>
        </p:spPr>
        <p:txBody>
          <a:bodyPr wrap="square" rtlCol="0">
            <a:spAutoFit/>
          </a:bodyPr>
          <a:lstStyle/>
          <a:p>
            <a:r>
              <a:rPr lang="en-US" sz="1600" b="1">
                <a:latin typeface="Franklin Gothic Book" panose="020B0503020102020204" pitchFamily="34" charset="0"/>
              </a:rPr>
              <a:t>Current fee: $0</a:t>
            </a:r>
          </a:p>
          <a:p>
            <a:endParaRPr lang="en-US" sz="1600">
              <a:latin typeface="Franklin Gothic Book" panose="020B0503020102020204" pitchFamily="34" charset="0"/>
            </a:endParaRPr>
          </a:p>
          <a:p>
            <a:r>
              <a:rPr lang="en-US" sz="1600">
                <a:latin typeface="Franklin Gothic Book" panose="020B0503020102020204" pitchFamily="34" charset="0"/>
              </a:rPr>
              <a:t>Proposed Initial Application Fee: $5,000</a:t>
            </a:r>
          </a:p>
          <a:p>
            <a:r>
              <a:rPr lang="en-US" sz="1600">
                <a:latin typeface="Franklin Gothic Book" panose="020B0503020102020204" pitchFamily="34" charset="0"/>
              </a:rPr>
              <a:t>Proposed Renewal Fee: $2,500</a:t>
            </a:r>
          </a:p>
          <a:p>
            <a:endParaRPr lang="en-US" sz="1600">
              <a:latin typeface="Franklin Gothic Book" panose="020B0503020102020204" pitchFamily="34" charset="0"/>
            </a:endParaRPr>
          </a:p>
          <a:p>
            <a:r>
              <a:rPr lang="en-US" sz="1600" i="1">
                <a:solidFill>
                  <a:srgbClr val="FF0000"/>
                </a:solidFill>
                <a:latin typeface="Franklin Gothic Book" panose="020B0503020102020204" pitchFamily="34" charset="0"/>
              </a:rPr>
              <a:t>“</a:t>
            </a:r>
            <a:r>
              <a:rPr lang="en-US" sz="1600" i="1">
                <a:solidFill>
                  <a:srgbClr val="333333"/>
                </a:solidFill>
                <a:latin typeface="Franklin Gothic Book" panose="020B0503020102020204" pitchFamily="34" charset="0"/>
              </a:rPr>
              <a:t>The division shall calculate and the secretary of administration and finance shall determine, pursuant to section 3B of chapter 7, the </a:t>
            </a:r>
            <a:r>
              <a:rPr lang="en-US" sz="1600" b="1" i="1">
                <a:solidFill>
                  <a:srgbClr val="333333"/>
                </a:solidFill>
                <a:latin typeface="Franklin Gothic Book" panose="020B0503020102020204" pitchFamily="34" charset="0"/>
              </a:rPr>
              <a:t>cost associated with the division's review of an application for a transportation network company permit, for renewal of the permit</a:t>
            </a:r>
            <a:r>
              <a:rPr lang="en-US" sz="1600">
                <a:solidFill>
                  <a:srgbClr val="333333"/>
                </a:solidFill>
                <a:latin typeface="Franklin Gothic Book" panose="020B0503020102020204" pitchFamily="34" charset="0"/>
              </a:rPr>
              <a:t>. . .</a:t>
            </a:r>
            <a:r>
              <a:rPr lang="en-US" sz="1600">
                <a:solidFill>
                  <a:srgbClr val="FF0000"/>
                </a:solidFill>
                <a:latin typeface="Franklin Gothic Book" panose="020B0503020102020204" pitchFamily="34" charset="0"/>
              </a:rPr>
              <a:t>”</a:t>
            </a:r>
            <a:r>
              <a:rPr lang="en-US" sz="1600">
                <a:solidFill>
                  <a:srgbClr val="333333"/>
                </a:solidFill>
                <a:latin typeface="Franklin Gothic Book" panose="020B0503020102020204" pitchFamily="34" charset="0"/>
              </a:rPr>
              <a:t> </a:t>
            </a:r>
            <a:r>
              <a:rPr lang="en-US" sz="1600">
                <a:latin typeface="Franklin Gothic Book" panose="020B0503020102020204" pitchFamily="34" charset="0"/>
              </a:rPr>
              <a:t>G.L. c. 159A½ §3(e)</a:t>
            </a:r>
            <a:endParaRPr lang="en-US" sz="1600" b="1">
              <a:latin typeface="Franklin Gothic Book" panose="020B0503020102020204" pitchFamily="34" charset="0"/>
            </a:endParaRPr>
          </a:p>
        </p:txBody>
      </p:sp>
      <p:sp>
        <p:nvSpPr>
          <p:cNvPr id="6" name="TextBox 5">
            <a:extLst>
              <a:ext uri="{FF2B5EF4-FFF2-40B4-BE49-F238E27FC236}">
                <a16:creationId xmlns:a16="http://schemas.microsoft.com/office/drawing/2014/main" id="{B3290EEF-FD5B-E336-B41C-BED4161260A9}"/>
              </a:ext>
            </a:extLst>
          </p:cNvPr>
          <p:cNvSpPr txBox="1"/>
          <p:nvPr/>
        </p:nvSpPr>
        <p:spPr>
          <a:xfrm>
            <a:off x="4242816" y="1688208"/>
            <a:ext cx="4889090" cy="3170099"/>
          </a:xfrm>
          <a:prstGeom prst="rect">
            <a:avLst/>
          </a:prstGeom>
          <a:noFill/>
        </p:spPr>
        <p:txBody>
          <a:bodyPr wrap="square" lIns="91440" tIns="45720" rIns="91440" bIns="45720" rtlCol="0" anchor="t">
            <a:spAutoFit/>
          </a:bodyPr>
          <a:lstStyle/>
          <a:p>
            <a:pPr algn="ctr"/>
            <a:r>
              <a:rPr lang="en-US" sz="2000" b="1">
                <a:latin typeface="Franklin Gothic Book"/>
                <a:cs typeface="Arial"/>
              </a:rPr>
              <a:t>Other Jurisdictions:</a:t>
            </a:r>
            <a:br>
              <a:rPr lang="en-US" sz="2000" b="1">
                <a:latin typeface="Franklin Gothic Book" panose="020B0503020102020204" pitchFamily="34" charset="0"/>
              </a:rPr>
            </a:br>
            <a:endParaRPr lang="en-US" sz="2000" b="1">
              <a:latin typeface="Franklin Gothic Book" panose="020B0503020102020204" pitchFamily="34" charset="0"/>
            </a:endParaRPr>
          </a:p>
          <a:p>
            <a:pPr marL="285750" indent="-285750">
              <a:buFont typeface="Arial" panose="020B0604020202020204" pitchFamily="34" charset="0"/>
              <a:buChar char="•"/>
            </a:pPr>
            <a:r>
              <a:rPr lang="en-US" sz="2000">
                <a:latin typeface="Franklin Gothic Book"/>
                <a:cs typeface="Arial"/>
              </a:rPr>
              <a:t>NY State: $100k filing fee + $60k Renewal </a:t>
            </a:r>
          </a:p>
          <a:p>
            <a:pPr marL="285750" indent="-285750">
              <a:buFont typeface="Arial" panose="020B0604020202020204" pitchFamily="34" charset="0"/>
              <a:buChar char="•"/>
            </a:pPr>
            <a:r>
              <a:rPr lang="en-US" sz="2000">
                <a:latin typeface="Franklin Gothic Book"/>
                <a:cs typeface="Arial"/>
              </a:rPr>
              <a:t>California: $1,000 initial, $500 renewal</a:t>
            </a:r>
          </a:p>
          <a:p>
            <a:pPr marL="285750" indent="-285750">
              <a:buFont typeface="Arial" panose="020B0604020202020204" pitchFamily="34" charset="0"/>
              <a:buChar char="•"/>
            </a:pPr>
            <a:r>
              <a:rPr lang="en-US" sz="2000">
                <a:latin typeface="Franklin Gothic Book"/>
                <a:cs typeface="Arial"/>
              </a:rPr>
              <a:t>Washington DC: $25k initial, $1,000 renewal</a:t>
            </a:r>
          </a:p>
          <a:p>
            <a:pPr marL="285750" indent="-285750">
              <a:buFont typeface="Arial" panose="020B0604020202020204" pitchFamily="34" charset="0"/>
              <a:buChar char="•"/>
            </a:pPr>
            <a:r>
              <a:rPr lang="en-US" sz="2000">
                <a:latin typeface="Franklin Gothic Book"/>
                <a:cs typeface="Arial"/>
              </a:rPr>
              <a:t>Colorado: $16k - $111k based on tiering system</a:t>
            </a:r>
          </a:p>
          <a:p>
            <a:pPr marL="285750" indent="-285750">
              <a:buFont typeface="Arial" panose="020B0604020202020204" pitchFamily="34" charset="0"/>
              <a:buChar char="•"/>
            </a:pPr>
            <a:r>
              <a:rPr lang="en-US" sz="2000">
                <a:latin typeface="Franklin Gothic Book"/>
                <a:cs typeface="Arial"/>
              </a:rPr>
              <a:t>Texas: $10k initial, then $7.5k annually.  </a:t>
            </a:r>
          </a:p>
        </p:txBody>
      </p:sp>
    </p:spTree>
    <p:extLst>
      <p:ext uri="{BB962C8B-B14F-4D97-AF65-F5344CB8AC3E}">
        <p14:creationId xmlns:p14="http://schemas.microsoft.com/office/powerpoint/2010/main" val="1997452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ADF43-26A5-E7A6-D938-277F85F872EC}"/>
              </a:ext>
            </a:extLst>
          </p:cNvPr>
          <p:cNvSpPr>
            <a:spLocks noGrp="1"/>
          </p:cNvSpPr>
          <p:nvPr>
            <p:ph type="ctrTitle"/>
          </p:nvPr>
        </p:nvSpPr>
        <p:spPr>
          <a:xfrm>
            <a:off x="890314" y="-76200"/>
            <a:ext cx="7772400" cy="1470025"/>
          </a:xfrm>
        </p:spPr>
        <p:txBody>
          <a:bodyPr/>
          <a:lstStyle/>
          <a:p>
            <a:r>
              <a:rPr lang="en-US"/>
              <a:t>Proposed</a:t>
            </a:r>
            <a:r>
              <a:rPr lang="en-US">
                <a:solidFill>
                  <a:srgbClr val="FF0000"/>
                </a:solidFill>
              </a:rPr>
              <a:t> </a:t>
            </a:r>
            <a:r>
              <a:rPr lang="en-US"/>
              <a:t>New Driver Requirements</a:t>
            </a:r>
          </a:p>
        </p:txBody>
      </p:sp>
      <p:sp>
        <p:nvSpPr>
          <p:cNvPr id="4" name="Slide Number Placeholder 3">
            <a:extLst>
              <a:ext uri="{FF2B5EF4-FFF2-40B4-BE49-F238E27FC236}">
                <a16:creationId xmlns:a16="http://schemas.microsoft.com/office/drawing/2014/main" id="{3E943F31-E4A3-DE2E-2C66-B0EC85DE3E5E}"/>
              </a:ext>
            </a:extLst>
          </p:cNvPr>
          <p:cNvSpPr>
            <a:spLocks noGrp="1"/>
          </p:cNvSpPr>
          <p:nvPr>
            <p:ph type="sldNum" sz="quarter" idx="12"/>
          </p:nvPr>
        </p:nvSpPr>
        <p:spPr/>
        <p:txBody>
          <a:bodyPr/>
          <a:lstStyle/>
          <a:p>
            <a:pPr>
              <a:defRPr/>
            </a:pPr>
            <a:fld id="{4D363A67-5542-4187-87DF-F6FA1FA4ECA6}" type="slidenum">
              <a:rPr lang="en-US" smtClean="0"/>
              <a:pPr>
                <a:defRPr/>
              </a:pPr>
              <a:t>12</a:t>
            </a:fld>
            <a:endParaRPr lang="en-US"/>
          </a:p>
        </p:txBody>
      </p:sp>
      <p:sp>
        <p:nvSpPr>
          <p:cNvPr id="7" name="TextBox 6">
            <a:extLst>
              <a:ext uri="{FF2B5EF4-FFF2-40B4-BE49-F238E27FC236}">
                <a16:creationId xmlns:a16="http://schemas.microsoft.com/office/drawing/2014/main" id="{E9CA8F91-BAFE-0D0F-330F-2740742CE394}"/>
              </a:ext>
            </a:extLst>
          </p:cNvPr>
          <p:cNvSpPr txBox="1"/>
          <p:nvPr/>
        </p:nvSpPr>
        <p:spPr>
          <a:xfrm>
            <a:off x="304800" y="1643475"/>
            <a:ext cx="8534400" cy="4339650"/>
          </a:xfrm>
          <a:prstGeom prst="rect">
            <a:avLst/>
          </a:prstGeom>
          <a:noFill/>
        </p:spPr>
        <p:txBody>
          <a:bodyPr wrap="square" lIns="91440" tIns="45720" rIns="91440" bIns="45720" numCol="2" rtlCol="0" anchor="t">
            <a:spAutoFit/>
          </a:bodyPr>
          <a:lstStyle/>
          <a:p>
            <a:r>
              <a:rPr lang="en-US">
                <a:latin typeface="Franklin Gothic Book"/>
                <a:cs typeface="Arial"/>
              </a:rPr>
              <a:t>	</a:t>
            </a:r>
            <a:r>
              <a:rPr lang="en-US" sz="2200" b="1">
                <a:latin typeface="Franklin Gothic Book"/>
                <a:cs typeface="Arial"/>
              </a:rPr>
              <a:t>Driver Identity Verification</a:t>
            </a:r>
            <a:br>
              <a:rPr lang="en-US" sz="2000" u="sng">
                <a:latin typeface="Franklin Gothic Book" panose="020B0503020102020204" pitchFamily="34" charset="0"/>
              </a:rPr>
            </a:br>
            <a:endParaRPr lang="en-US" u="sng">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Drivers must provide at least two documents to TNCs establishing their identity:</a:t>
            </a:r>
          </a:p>
          <a:p>
            <a:r>
              <a:rPr lang="en-US">
                <a:latin typeface="Franklin Gothic Book" panose="020B0503020102020204" pitchFamily="34" charset="0"/>
              </a:rPr>
              <a:t>	1. Documentation proving the 	applicant’s full Social Security 	Number; and </a:t>
            </a:r>
          </a:p>
          <a:p>
            <a:r>
              <a:rPr lang="en-US">
                <a:latin typeface="Franklin Gothic Book" panose="020B0503020102020204" pitchFamily="34" charset="0"/>
              </a:rPr>
              <a:t>	2. A valid driver’s license with    	date of birth and a photograph of 	the applicant.  </a:t>
            </a:r>
          </a:p>
          <a:p>
            <a:r>
              <a:rPr lang="en-US">
                <a:latin typeface="Franklin Gothic Book" panose="020B0503020102020204" pitchFamily="34" charset="0"/>
              </a:rPr>
              <a:t>	(220 CMR 274.04(3))</a:t>
            </a:r>
          </a:p>
          <a:p>
            <a:r>
              <a:rPr lang="en-US">
                <a:latin typeface="Franklin Gothic Book" panose="020B0503020102020204" pitchFamily="34" charset="0"/>
              </a:rPr>
              <a:t>	</a:t>
            </a:r>
          </a:p>
          <a:p>
            <a:endParaRPr lang="en-US" u="sng">
              <a:latin typeface="Franklin Gothic Book" panose="020B0503020102020204" pitchFamily="34" charset="0"/>
            </a:endParaRPr>
          </a:p>
          <a:p>
            <a:endParaRPr lang="en-US" sz="2000" u="sng">
              <a:latin typeface="Franklin Gothic Book" panose="020B0503020102020204" pitchFamily="34" charset="0"/>
            </a:endParaRPr>
          </a:p>
          <a:p>
            <a:r>
              <a:rPr lang="en-US" sz="2000">
                <a:latin typeface="Franklin Gothic Book"/>
                <a:cs typeface="Arial"/>
              </a:rPr>
              <a:t>	</a:t>
            </a:r>
            <a:r>
              <a:rPr lang="en-US" sz="2200" b="1">
                <a:latin typeface="Franklin Gothic Book"/>
                <a:cs typeface="Arial"/>
              </a:rPr>
              <a:t>     Driver Training</a:t>
            </a:r>
          </a:p>
          <a:p>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At onboarding then annually, and at no expense to the Driver, TNCs must provide training to all Drivers on the following:</a:t>
            </a:r>
          </a:p>
          <a:p>
            <a:pPr marL="741558" lvl="1" indent="-285750">
              <a:buFont typeface="Arial" panose="020B0604020202020204" pitchFamily="34" charset="0"/>
              <a:buChar char="•"/>
            </a:pPr>
            <a:r>
              <a:rPr lang="en-US">
                <a:latin typeface="Franklin Gothic Book" panose="020B0503020102020204" pitchFamily="34" charset="0"/>
              </a:rPr>
              <a:t>Road safety/Defense driving;</a:t>
            </a:r>
          </a:p>
          <a:p>
            <a:pPr marL="741558" lvl="1" indent="-285750">
              <a:buFont typeface="Arial" panose="020B0604020202020204" pitchFamily="34" charset="0"/>
              <a:buChar char="•"/>
            </a:pPr>
            <a:r>
              <a:rPr lang="en-US">
                <a:latin typeface="Franklin Gothic Book" panose="020B0503020102020204" pitchFamily="34" charset="0"/>
              </a:rPr>
              <a:t>Assisting those requiring special accommodations;</a:t>
            </a:r>
          </a:p>
          <a:p>
            <a:pPr marL="741558" lvl="1" indent="-285750">
              <a:buFont typeface="Arial" panose="020B0604020202020204" pitchFamily="34" charset="0"/>
              <a:buChar char="•"/>
            </a:pPr>
            <a:r>
              <a:rPr lang="en-US">
                <a:latin typeface="Franklin Gothic Book" panose="020B0503020102020204" pitchFamily="34" charset="0"/>
              </a:rPr>
              <a:t>Human trafficking awareness;</a:t>
            </a:r>
          </a:p>
          <a:p>
            <a:pPr marL="741558" lvl="1" indent="-285750">
              <a:buFont typeface="Arial" panose="020B0604020202020204" pitchFamily="34" charset="0"/>
              <a:buChar char="•"/>
            </a:pPr>
            <a:r>
              <a:rPr lang="en-US">
                <a:latin typeface="Franklin Gothic Book" panose="020B0503020102020204" pitchFamily="34" charset="0"/>
              </a:rPr>
              <a:t>Distracted driving prevention; and </a:t>
            </a:r>
          </a:p>
          <a:p>
            <a:pPr marL="741558" lvl="1" indent="-285750">
              <a:buFont typeface="Arial" panose="020B0604020202020204" pitchFamily="34" charset="0"/>
              <a:buChar char="•"/>
            </a:pPr>
            <a:r>
              <a:rPr lang="en-US">
                <a:latin typeface="Franklin Gothic Book" panose="020B0503020102020204" pitchFamily="34" charset="0"/>
              </a:rPr>
              <a:t>De-escalation techniques.</a:t>
            </a:r>
          </a:p>
          <a:p>
            <a:r>
              <a:rPr lang="en-US">
                <a:latin typeface="Franklin Gothic Book" panose="020B0503020102020204" pitchFamily="34" charset="0"/>
              </a:rPr>
              <a:t>         (220 CMR 274.04(4))</a:t>
            </a:r>
          </a:p>
          <a:p>
            <a:endParaRPr lang="en-US" u="sng">
              <a:latin typeface="Franklin Gothic Book" panose="020B0503020102020204" pitchFamily="34" charset="0"/>
            </a:endParaRPr>
          </a:p>
          <a:p>
            <a:endParaRPr lang="en-US" u="sng">
              <a:latin typeface="Franklin Gothic Book" panose="020B0503020102020204" pitchFamily="34" charset="0"/>
            </a:endParaRPr>
          </a:p>
        </p:txBody>
      </p:sp>
    </p:spTree>
    <p:extLst>
      <p:ext uri="{BB962C8B-B14F-4D97-AF65-F5344CB8AC3E}">
        <p14:creationId xmlns:p14="http://schemas.microsoft.com/office/powerpoint/2010/main" val="377807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5C26E-5BC4-29A0-1C10-E7002FC41271}"/>
              </a:ext>
            </a:extLst>
          </p:cNvPr>
          <p:cNvSpPr>
            <a:spLocks noGrp="1"/>
          </p:cNvSpPr>
          <p:nvPr>
            <p:ph type="ctrTitle"/>
          </p:nvPr>
        </p:nvSpPr>
        <p:spPr>
          <a:xfrm>
            <a:off x="1066800" y="21336"/>
            <a:ext cx="7772400" cy="1470025"/>
          </a:xfrm>
        </p:spPr>
        <p:txBody>
          <a:bodyPr/>
          <a:lstStyle/>
          <a:p>
            <a:r>
              <a:rPr lang="en-US" sz="4000"/>
              <a:t>Proposed</a:t>
            </a:r>
            <a:r>
              <a:rPr lang="en-US" sz="4000">
                <a:solidFill>
                  <a:srgbClr val="FF0000"/>
                </a:solidFill>
              </a:rPr>
              <a:t> </a:t>
            </a:r>
            <a:r>
              <a:rPr lang="en-US" sz="4000"/>
              <a:t>Enhanced Background Check Requirements </a:t>
            </a:r>
          </a:p>
        </p:txBody>
      </p:sp>
      <p:sp>
        <p:nvSpPr>
          <p:cNvPr id="4" name="Slide Number Placeholder 3">
            <a:extLst>
              <a:ext uri="{FF2B5EF4-FFF2-40B4-BE49-F238E27FC236}">
                <a16:creationId xmlns:a16="http://schemas.microsoft.com/office/drawing/2014/main" id="{7F2888F4-9D83-B346-607F-FA13B524B56F}"/>
              </a:ext>
            </a:extLst>
          </p:cNvPr>
          <p:cNvSpPr>
            <a:spLocks noGrp="1"/>
          </p:cNvSpPr>
          <p:nvPr>
            <p:ph type="sldNum" sz="quarter" idx="12"/>
          </p:nvPr>
        </p:nvSpPr>
        <p:spPr/>
        <p:txBody>
          <a:bodyPr/>
          <a:lstStyle/>
          <a:p>
            <a:pPr>
              <a:defRPr/>
            </a:pPr>
            <a:fld id="{4D363A67-5542-4187-87DF-F6FA1FA4ECA6}" type="slidenum">
              <a:rPr lang="en-US" smtClean="0"/>
              <a:pPr>
                <a:defRPr/>
              </a:pPr>
              <a:t>13</a:t>
            </a:fld>
            <a:endParaRPr lang="en-US"/>
          </a:p>
        </p:txBody>
      </p:sp>
      <p:sp>
        <p:nvSpPr>
          <p:cNvPr id="7" name="TextBox 6">
            <a:extLst>
              <a:ext uri="{FF2B5EF4-FFF2-40B4-BE49-F238E27FC236}">
                <a16:creationId xmlns:a16="http://schemas.microsoft.com/office/drawing/2014/main" id="{E5C6C6A4-CB3A-1FAB-2F33-12FF6E75BCB6}"/>
              </a:ext>
            </a:extLst>
          </p:cNvPr>
          <p:cNvSpPr txBox="1"/>
          <p:nvPr/>
        </p:nvSpPr>
        <p:spPr>
          <a:xfrm>
            <a:off x="533400" y="1752600"/>
            <a:ext cx="4038600" cy="4247317"/>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Require review of criminal/driving history in all states the Driver has been licensed in the past 7 years.</a:t>
            </a:r>
          </a:p>
          <a:p>
            <a:r>
              <a:rPr lang="en-US">
                <a:latin typeface="Franklin Gothic Book" panose="020B0503020102020204" pitchFamily="34" charset="0"/>
              </a:rPr>
              <a:t>     (220 CMR 274.06(2)).</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Additional collection of driver information for transmission to the TNC Division, including:</a:t>
            </a:r>
          </a:p>
          <a:p>
            <a:pPr marL="741558" lvl="1" indent="-285750">
              <a:buFont typeface="Arial" panose="020B0604020202020204" pitchFamily="34" charset="0"/>
              <a:buChar char="•"/>
            </a:pPr>
            <a:r>
              <a:rPr lang="en-US">
                <a:latin typeface="Franklin Gothic Book" panose="020B0503020102020204" pitchFamily="34" charset="0"/>
              </a:rPr>
              <a:t>Address on driver’s license;</a:t>
            </a:r>
          </a:p>
          <a:p>
            <a:pPr marL="741558" lvl="1" indent="-285750">
              <a:buFont typeface="Arial" panose="020B0604020202020204" pitchFamily="34" charset="0"/>
              <a:buChar char="•"/>
            </a:pPr>
            <a:r>
              <a:rPr lang="en-US">
                <a:latin typeface="Franklin Gothic Book" panose="020B0503020102020204" pitchFamily="34" charset="0"/>
              </a:rPr>
              <a:t>Driver’s license expiration date;</a:t>
            </a:r>
          </a:p>
          <a:p>
            <a:pPr marL="741558" lvl="1" indent="-285750">
              <a:buFont typeface="Arial" panose="020B0604020202020204" pitchFamily="34" charset="0"/>
              <a:buChar char="•"/>
            </a:pPr>
            <a:r>
              <a:rPr lang="en-US">
                <a:latin typeface="Franklin Gothic Book" panose="020B0503020102020204" pitchFamily="34" charset="0"/>
              </a:rPr>
              <a:t>Full SSN;</a:t>
            </a:r>
          </a:p>
          <a:p>
            <a:pPr marL="741558" lvl="1" indent="-285750">
              <a:buFont typeface="Arial" panose="020B0604020202020204" pitchFamily="34" charset="0"/>
              <a:buChar char="•"/>
            </a:pPr>
            <a:r>
              <a:rPr lang="en-US">
                <a:latin typeface="Franklin Gothic Book" panose="020B0503020102020204" pitchFamily="34" charset="0"/>
              </a:rPr>
              <a:t>Universally unique identifier;</a:t>
            </a:r>
          </a:p>
          <a:p>
            <a:pPr marL="741558" lvl="1" indent="-285750">
              <a:buFont typeface="Arial" panose="020B0604020202020204" pitchFamily="34" charset="0"/>
              <a:buChar char="•"/>
            </a:pPr>
            <a:r>
              <a:rPr lang="en-US">
                <a:latin typeface="Franklin Gothic Book" panose="020B0503020102020204" pitchFamily="34" charset="0"/>
              </a:rPr>
              <a:t>Mailing address;</a:t>
            </a:r>
          </a:p>
          <a:p>
            <a:pPr marL="741558" lvl="1" indent="-285750">
              <a:buFont typeface="Arial" panose="020B0604020202020204" pitchFamily="34" charset="0"/>
              <a:buChar char="•"/>
            </a:pPr>
            <a:r>
              <a:rPr lang="en-US">
                <a:latin typeface="Franklin Gothic Book" panose="020B0503020102020204" pitchFamily="34" charset="0"/>
              </a:rPr>
              <a:t>Cell phone number.</a:t>
            </a:r>
          </a:p>
          <a:p>
            <a:pPr lvl="1" indent="0"/>
            <a:r>
              <a:rPr lang="en-US">
                <a:latin typeface="Franklin Gothic Book" panose="020B0503020102020204" pitchFamily="34" charset="0"/>
              </a:rPr>
              <a:t>(220 CMR 274.06(1)(c)). </a:t>
            </a:r>
          </a:p>
        </p:txBody>
      </p:sp>
      <p:sp>
        <p:nvSpPr>
          <p:cNvPr id="8" name="TextBox 7">
            <a:extLst>
              <a:ext uri="{FF2B5EF4-FFF2-40B4-BE49-F238E27FC236}">
                <a16:creationId xmlns:a16="http://schemas.microsoft.com/office/drawing/2014/main" id="{7B7C98F3-EDB1-0D0F-CD71-B217A32A25E3}"/>
              </a:ext>
            </a:extLst>
          </p:cNvPr>
          <p:cNvSpPr txBox="1"/>
          <p:nvPr/>
        </p:nvSpPr>
        <p:spPr>
          <a:xfrm>
            <a:off x="4800600" y="1752600"/>
            <a:ext cx="3962400" cy="3139321"/>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latin typeface="Franklin Gothic Book" panose="020B0503020102020204" pitchFamily="34" charset="0"/>
              </a:rPr>
              <a:t>Upon learning that a Driver updated their personal information, a TNC must conduct a new background check to ensure this information is current and accurate.                      (220 CMR 274.06(1)(e))</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A TNC must also engage in continuous monitoring of a Driver’s criminal and driving record. </a:t>
            </a:r>
          </a:p>
          <a:p>
            <a:r>
              <a:rPr lang="en-US">
                <a:latin typeface="Franklin Gothic Book"/>
                <a:cs typeface="Arial"/>
              </a:rPr>
              <a:t>     (220 CMR 274.06(2)(c))</a:t>
            </a:r>
          </a:p>
        </p:txBody>
      </p:sp>
    </p:spTree>
    <p:extLst>
      <p:ext uri="{BB962C8B-B14F-4D97-AF65-F5344CB8AC3E}">
        <p14:creationId xmlns:p14="http://schemas.microsoft.com/office/powerpoint/2010/main" val="3434233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0CC96-4E52-0335-9A0C-10EB8EB4E7E5}"/>
              </a:ext>
            </a:extLst>
          </p:cNvPr>
          <p:cNvSpPr>
            <a:spLocks noGrp="1"/>
          </p:cNvSpPr>
          <p:nvPr>
            <p:ph type="ctrTitle"/>
          </p:nvPr>
        </p:nvSpPr>
        <p:spPr>
          <a:xfrm>
            <a:off x="1371600" y="-76200"/>
            <a:ext cx="7772400" cy="1470025"/>
          </a:xfrm>
        </p:spPr>
        <p:txBody>
          <a:bodyPr/>
          <a:lstStyle/>
          <a:p>
            <a:r>
              <a:rPr lang="en-US" sz="4000"/>
              <a:t>Proposed</a:t>
            </a:r>
            <a:r>
              <a:rPr lang="en-US" sz="4000">
                <a:solidFill>
                  <a:srgbClr val="FF0000"/>
                </a:solidFill>
              </a:rPr>
              <a:t> </a:t>
            </a:r>
            <a:r>
              <a:rPr lang="en-US" sz="4000"/>
              <a:t>Background Check Processing Fee</a:t>
            </a:r>
          </a:p>
        </p:txBody>
      </p:sp>
      <p:sp>
        <p:nvSpPr>
          <p:cNvPr id="4" name="Slide Number Placeholder 3">
            <a:extLst>
              <a:ext uri="{FF2B5EF4-FFF2-40B4-BE49-F238E27FC236}">
                <a16:creationId xmlns:a16="http://schemas.microsoft.com/office/drawing/2014/main" id="{E7F3C624-1B24-9168-F0A1-598D743E2724}"/>
              </a:ext>
            </a:extLst>
          </p:cNvPr>
          <p:cNvSpPr>
            <a:spLocks noGrp="1"/>
          </p:cNvSpPr>
          <p:nvPr>
            <p:ph type="sldNum" sz="quarter" idx="12"/>
          </p:nvPr>
        </p:nvSpPr>
        <p:spPr/>
        <p:txBody>
          <a:bodyPr/>
          <a:lstStyle/>
          <a:p>
            <a:pPr>
              <a:defRPr/>
            </a:pPr>
            <a:fld id="{4D363A67-5542-4187-87DF-F6FA1FA4ECA6}" type="slidenum">
              <a:rPr lang="en-US" smtClean="0"/>
              <a:pPr>
                <a:defRPr/>
              </a:pPr>
              <a:t>14</a:t>
            </a:fld>
            <a:endParaRPr lang="en-US"/>
          </a:p>
        </p:txBody>
      </p:sp>
      <p:sp>
        <p:nvSpPr>
          <p:cNvPr id="5" name="TextBox 4">
            <a:extLst>
              <a:ext uri="{FF2B5EF4-FFF2-40B4-BE49-F238E27FC236}">
                <a16:creationId xmlns:a16="http://schemas.microsoft.com/office/drawing/2014/main" id="{9B372BD1-02D8-79F2-3DB1-93791B648F70}"/>
              </a:ext>
            </a:extLst>
          </p:cNvPr>
          <p:cNvSpPr txBox="1"/>
          <p:nvPr/>
        </p:nvSpPr>
        <p:spPr>
          <a:xfrm>
            <a:off x="914400" y="1828800"/>
            <a:ext cx="2514600" cy="4247317"/>
          </a:xfrm>
          <a:prstGeom prst="rect">
            <a:avLst/>
          </a:prstGeom>
          <a:noFill/>
        </p:spPr>
        <p:txBody>
          <a:bodyPr wrap="square" rtlCol="0">
            <a:spAutoFit/>
          </a:bodyPr>
          <a:lstStyle/>
          <a:p>
            <a:r>
              <a:rPr lang="en-US" sz="1400" i="1">
                <a:solidFill>
                  <a:srgbClr val="FF0000"/>
                </a:solidFill>
                <a:latin typeface="Franklin Gothic Book" panose="020B0503020102020204" pitchFamily="34" charset="0"/>
              </a:rPr>
              <a:t>“</a:t>
            </a:r>
            <a:r>
              <a:rPr lang="en-US" sz="1400" i="1">
                <a:solidFill>
                  <a:srgbClr val="333333"/>
                </a:solidFill>
                <a:latin typeface="Franklin Gothic Book" panose="020B0503020102020204" pitchFamily="34" charset="0"/>
              </a:rPr>
              <a:t>The division shall calculate and the secretary of administration and finance shall determine, pursuant to section 3B of chapter 7, the cost associated with the division's review of an application for a transportation network company permit, for renewal of the permit and </a:t>
            </a:r>
            <a:r>
              <a:rPr lang="en-US" sz="1400" b="1" i="1">
                <a:solidFill>
                  <a:srgbClr val="333333"/>
                </a:solidFill>
                <a:latin typeface="Franklin Gothic Book" panose="020B0503020102020204" pitchFamily="34" charset="0"/>
              </a:rPr>
              <a:t>to issue background check clearance certificates</a:t>
            </a:r>
            <a:r>
              <a:rPr lang="en-US" sz="1400" i="1">
                <a:solidFill>
                  <a:srgbClr val="333333"/>
                </a:solidFill>
                <a:latin typeface="Franklin Gothic Book" panose="020B0503020102020204" pitchFamily="34" charset="0"/>
              </a:rPr>
              <a:t>. The division may charge the transportation network company a reasonable fee to cover the costs.</a:t>
            </a:r>
            <a:r>
              <a:rPr lang="en-US" sz="1400" i="1">
                <a:solidFill>
                  <a:srgbClr val="FF0000"/>
                </a:solidFill>
                <a:latin typeface="Franklin Gothic Book" panose="020B0503020102020204" pitchFamily="34" charset="0"/>
              </a:rPr>
              <a:t>”</a:t>
            </a:r>
            <a:br>
              <a:rPr lang="en-US" sz="1400" i="1">
                <a:solidFill>
                  <a:srgbClr val="333333"/>
                </a:solidFill>
                <a:latin typeface="Franklin Gothic Book" panose="020B0503020102020204" pitchFamily="34" charset="0"/>
              </a:rPr>
            </a:br>
            <a:r>
              <a:rPr lang="en-US" sz="1400">
                <a:solidFill>
                  <a:srgbClr val="333333"/>
                </a:solidFill>
                <a:latin typeface="Franklin Gothic Book" panose="020B0503020102020204" pitchFamily="34" charset="0"/>
              </a:rPr>
              <a:t>M.G.L. c. 159A½, § 3(e).  </a:t>
            </a:r>
            <a:endParaRPr lang="en-US" sz="1400" i="1">
              <a:latin typeface="Franklin Gothic Book" panose="020B0503020102020204" pitchFamily="34" charset="0"/>
            </a:endParaRPr>
          </a:p>
          <a:p>
            <a:endParaRPr lang="en-US">
              <a:latin typeface="Franklin Gothic Book" panose="020B0503020102020204" pitchFamily="34" charset="0"/>
            </a:endParaRPr>
          </a:p>
        </p:txBody>
      </p:sp>
      <p:sp>
        <p:nvSpPr>
          <p:cNvPr id="6" name="TextBox 5">
            <a:extLst>
              <a:ext uri="{FF2B5EF4-FFF2-40B4-BE49-F238E27FC236}">
                <a16:creationId xmlns:a16="http://schemas.microsoft.com/office/drawing/2014/main" id="{2723299C-1D3D-01A4-612F-E9DD9217F19C}"/>
              </a:ext>
            </a:extLst>
          </p:cNvPr>
          <p:cNvSpPr txBox="1"/>
          <p:nvPr/>
        </p:nvSpPr>
        <p:spPr>
          <a:xfrm>
            <a:off x="4457254" y="1828800"/>
            <a:ext cx="4191298" cy="4247317"/>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Introducing a new background check processing fee</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Currently, the TNC Division does not charge any fee for processing and reviewing background checks. </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t>Proposed </a:t>
            </a:r>
            <a:r>
              <a:rPr lang="en-US">
                <a:latin typeface="Franklin Gothic Book" panose="020B0503020102020204" pitchFamily="34" charset="0"/>
              </a:rPr>
              <a:t>new fee:</a:t>
            </a:r>
          </a:p>
          <a:p>
            <a:pPr marL="741558" lvl="1" indent="-285750">
              <a:buFont typeface="Arial" panose="020B0604020202020204" pitchFamily="34" charset="0"/>
              <a:buChar char="•"/>
            </a:pPr>
            <a:r>
              <a:rPr lang="en-US">
                <a:latin typeface="Franklin Gothic Book" panose="020B0503020102020204" pitchFamily="34" charset="0"/>
              </a:rPr>
              <a:t>$20 for initial applications</a:t>
            </a:r>
          </a:p>
          <a:p>
            <a:pPr marL="741558" lvl="1" indent="-285750">
              <a:buFont typeface="Arial" panose="020B0604020202020204" pitchFamily="34" charset="0"/>
              <a:buChar char="•"/>
            </a:pPr>
            <a:r>
              <a:rPr lang="en-US">
                <a:latin typeface="Franklin Gothic Book" panose="020B0503020102020204" pitchFamily="34" charset="0"/>
              </a:rPr>
              <a:t>$10 for annual re-runs. </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This cost can not be passed on to the Driver.</a:t>
            </a:r>
          </a:p>
          <a:p>
            <a:pPr marL="285750" indent="-285750">
              <a:buFont typeface="Arial" panose="020B0604020202020204" pitchFamily="34" charset="0"/>
              <a:buChar char="•"/>
            </a:pPr>
            <a:endParaRPr lang="en-US">
              <a:latin typeface="Franklin Gothic Book" panose="020B0503020102020204" pitchFamily="34" charset="0"/>
            </a:endParaRPr>
          </a:p>
          <a:p>
            <a:r>
              <a:rPr lang="en-US">
                <a:latin typeface="Franklin Gothic Book" panose="020B0503020102020204" pitchFamily="34" charset="0"/>
              </a:rPr>
              <a:t>(220 CMR 274.06(3)(f))</a:t>
            </a:r>
          </a:p>
        </p:txBody>
      </p:sp>
    </p:spTree>
    <p:extLst>
      <p:ext uri="{BB962C8B-B14F-4D97-AF65-F5344CB8AC3E}">
        <p14:creationId xmlns:p14="http://schemas.microsoft.com/office/powerpoint/2010/main" val="3517270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D40BC-45FD-B127-B5B0-71D19C321C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6FE62-32E6-2ED8-AAFA-5B8E80311635}"/>
              </a:ext>
            </a:extLst>
          </p:cNvPr>
          <p:cNvSpPr>
            <a:spLocks noGrp="1"/>
          </p:cNvSpPr>
          <p:nvPr>
            <p:ph type="ctrTitle"/>
          </p:nvPr>
        </p:nvSpPr>
        <p:spPr>
          <a:xfrm>
            <a:off x="441960" y="0"/>
            <a:ext cx="7772400" cy="1470025"/>
          </a:xfrm>
        </p:spPr>
        <p:txBody>
          <a:bodyPr/>
          <a:lstStyle/>
          <a:p>
            <a:r>
              <a:rPr lang="en-US" sz="4000"/>
              <a:t>Proposed</a:t>
            </a:r>
            <a:r>
              <a:rPr lang="en-US" sz="4000">
                <a:solidFill>
                  <a:srgbClr val="FF0000"/>
                </a:solidFill>
              </a:rPr>
              <a:t> </a:t>
            </a:r>
            <a:br>
              <a:rPr lang="en-US" sz="4000">
                <a:solidFill>
                  <a:srgbClr val="FF0000"/>
                </a:solidFill>
              </a:rPr>
            </a:br>
            <a:r>
              <a:rPr lang="en-US" sz="4000"/>
              <a:t>Vehicle Requirements </a:t>
            </a:r>
          </a:p>
        </p:txBody>
      </p:sp>
      <p:sp>
        <p:nvSpPr>
          <p:cNvPr id="4" name="Slide Number Placeholder 3">
            <a:extLst>
              <a:ext uri="{FF2B5EF4-FFF2-40B4-BE49-F238E27FC236}">
                <a16:creationId xmlns:a16="http://schemas.microsoft.com/office/drawing/2014/main" id="{E437548E-AC71-5FC2-17E9-99F3D6E4DFFF}"/>
              </a:ext>
            </a:extLst>
          </p:cNvPr>
          <p:cNvSpPr>
            <a:spLocks noGrp="1"/>
          </p:cNvSpPr>
          <p:nvPr>
            <p:ph type="sldNum" sz="quarter" idx="12"/>
          </p:nvPr>
        </p:nvSpPr>
        <p:spPr/>
        <p:txBody>
          <a:bodyPr/>
          <a:lstStyle/>
          <a:p>
            <a:pPr>
              <a:defRPr/>
            </a:pPr>
            <a:fld id="{4D363A67-5542-4187-87DF-F6FA1FA4ECA6}" type="slidenum">
              <a:rPr lang="en-US" smtClean="0"/>
              <a:pPr>
                <a:defRPr/>
              </a:pPr>
              <a:t>15</a:t>
            </a:fld>
            <a:endParaRPr lang="en-US"/>
          </a:p>
        </p:txBody>
      </p:sp>
      <p:sp>
        <p:nvSpPr>
          <p:cNvPr id="5" name="TextBox 4">
            <a:extLst>
              <a:ext uri="{FF2B5EF4-FFF2-40B4-BE49-F238E27FC236}">
                <a16:creationId xmlns:a16="http://schemas.microsoft.com/office/drawing/2014/main" id="{BB6509B0-3DA4-E0F7-F7F1-3EC5F00A757F}"/>
              </a:ext>
            </a:extLst>
          </p:cNvPr>
          <p:cNvSpPr txBox="1"/>
          <p:nvPr/>
        </p:nvSpPr>
        <p:spPr>
          <a:xfrm>
            <a:off x="441960" y="1817225"/>
            <a:ext cx="3581400" cy="4801314"/>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Clarifies types of vehicles which may be used for rideshare services, such as a sedan, or light-duty vehicle, including a van, minivan, sport utility vehicle, pickup truck, hatchback and convertibles, and that these vehicles have a clean title. (220 CMR 274.08(1),(2))</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Provides clarity on trade dress (signage) requirements, and on-vehicle advertising, focusing on vehicle safety.                           (220 CMR 274.08(3))</a:t>
            </a:r>
          </a:p>
          <a:p>
            <a:endParaRPr lang="en-US">
              <a:latin typeface="Franklin Gothic Book" panose="020B0503020102020204" pitchFamily="34" charset="0"/>
            </a:endParaRPr>
          </a:p>
          <a:p>
            <a:pPr marL="285750" indent="-285750">
              <a:buFont typeface="Arial" panose="020B0604020202020204" pitchFamily="34" charset="0"/>
              <a:buChar char="•"/>
            </a:pPr>
            <a:endParaRPr lang="en-US">
              <a:latin typeface="Franklin Gothic Book" panose="020B0503020102020204" pitchFamily="34" charset="0"/>
            </a:endParaRPr>
          </a:p>
        </p:txBody>
      </p:sp>
      <p:sp>
        <p:nvSpPr>
          <p:cNvPr id="6" name="TextBox 5">
            <a:extLst>
              <a:ext uri="{FF2B5EF4-FFF2-40B4-BE49-F238E27FC236}">
                <a16:creationId xmlns:a16="http://schemas.microsoft.com/office/drawing/2014/main" id="{FA2F4DF3-20F1-C22B-717D-A424322685AD}"/>
              </a:ext>
            </a:extLst>
          </p:cNvPr>
          <p:cNvSpPr txBox="1"/>
          <p:nvPr/>
        </p:nvSpPr>
        <p:spPr>
          <a:xfrm>
            <a:off x="4457254" y="1828800"/>
            <a:ext cx="4191298" cy="2031325"/>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Requirement for all TNCs to perform searches for open safety-related vehicle recalls prior to onboarding a vehicle and then once annually.                     (220 CMR 274.08(10))</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endParaRPr lang="en-US">
              <a:latin typeface="Franklin Gothic Book" panose="020B0503020102020204" pitchFamily="34" charset="0"/>
            </a:endParaRPr>
          </a:p>
        </p:txBody>
      </p:sp>
    </p:spTree>
    <p:extLst>
      <p:ext uri="{BB962C8B-B14F-4D97-AF65-F5344CB8AC3E}">
        <p14:creationId xmlns:p14="http://schemas.microsoft.com/office/powerpoint/2010/main" val="2523403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25211-A7D9-8AFD-E86C-A33C0B854279}"/>
              </a:ext>
            </a:extLst>
          </p:cNvPr>
          <p:cNvSpPr>
            <a:spLocks noGrp="1"/>
          </p:cNvSpPr>
          <p:nvPr>
            <p:ph type="ctrTitle"/>
          </p:nvPr>
        </p:nvSpPr>
        <p:spPr>
          <a:xfrm>
            <a:off x="1295400" y="-17399"/>
            <a:ext cx="7772400" cy="1470025"/>
          </a:xfrm>
        </p:spPr>
        <p:txBody>
          <a:bodyPr/>
          <a:lstStyle/>
          <a:p>
            <a:r>
              <a:rPr lang="en-US" sz="4000"/>
              <a:t>Proposed</a:t>
            </a:r>
            <a:r>
              <a:rPr lang="en-US" sz="4000">
                <a:solidFill>
                  <a:srgbClr val="FF0000"/>
                </a:solidFill>
              </a:rPr>
              <a:t> </a:t>
            </a:r>
            <a:br>
              <a:rPr lang="en-US" sz="4000">
                <a:solidFill>
                  <a:srgbClr val="FF0000"/>
                </a:solidFill>
              </a:rPr>
            </a:br>
            <a:r>
              <a:rPr lang="en-US" sz="4000"/>
              <a:t>Enhanced Rider Safety Features </a:t>
            </a:r>
          </a:p>
        </p:txBody>
      </p:sp>
      <p:sp>
        <p:nvSpPr>
          <p:cNvPr id="4" name="Slide Number Placeholder 3">
            <a:extLst>
              <a:ext uri="{FF2B5EF4-FFF2-40B4-BE49-F238E27FC236}">
                <a16:creationId xmlns:a16="http://schemas.microsoft.com/office/drawing/2014/main" id="{165D449E-56A2-3E2E-AD26-B4F71EF85D51}"/>
              </a:ext>
            </a:extLst>
          </p:cNvPr>
          <p:cNvSpPr>
            <a:spLocks noGrp="1"/>
          </p:cNvSpPr>
          <p:nvPr>
            <p:ph type="sldNum" sz="quarter" idx="12"/>
          </p:nvPr>
        </p:nvSpPr>
        <p:spPr/>
        <p:txBody>
          <a:bodyPr/>
          <a:lstStyle/>
          <a:p>
            <a:pPr>
              <a:defRPr/>
            </a:pPr>
            <a:fld id="{4D363A67-5542-4187-87DF-F6FA1FA4ECA6}" type="slidenum">
              <a:rPr lang="en-US" smtClean="0"/>
              <a:pPr>
                <a:defRPr/>
              </a:pPr>
              <a:t>16</a:t>
            </a:fld>
            <a:endParaRPr lang="en-US"/>
          </a:p>
        </p:txBody>
      </p:sp>
      <p:sp>
        <p:nvSpPr>
          <p:cNvPr id="5" name="TextBox 4">
            <a:extLst>
              <a:ext uri="{FF2B5EF4-FFF2-40B4-BE49-F238E27FC236}">
                <a16:creationId xmlns:a16="http://schemas.microsoft.com/office/drawing/2014/main" id="{2E409782-200A-E138-5018-AD5B576E9913}"/>
              </a:ext>
            </a:extLst>
          </p:cNvPr>
          <p:cNvSpPr txBox="1"/>
          <p:nvPr/>
        </p:nvSpPr>
        <p:spPr>
          <a:xfrm>
            <a:off x="762000" y="1905000"/>
            <a:ext cx="7848600" cy="4524315"/>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Require TNCs to develop a Rider/Driver authentication system to ensure Rider enter the correct vehicle. </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Mandate that TNCs include a “share my trip” function for Riders.</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Mandate TNCs implement a real-time driver verification system to prevent “account sharing” or “account renting.”</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Directs TNCs to maintain certain records indefinitely, such as reasons related to a Driver’s deactivation from its platform and the material evidence relied upon in reaching this determination.</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Prohibit minors (defined as a passenger 15 years old or younger) from riding unless accompanied by an individual who is 18 years old or older. </a:t>
            </a:r>
          </a:p>
          <a:p>
            <a:pPr marL="285750" indent="-285750">
              <a:buFont typeface="Arial" panose="020B0604020202020204" pitchFamily="34" charset="0"/>
              <a:buChar char="•"/>
            </a:pPr>
            <a:endParaRPr lang="en-US">
              <a:latin typeface="Franklin Gothic Book" panose="020B0503020102020204" pitchFamily="34" charset="0"/>
            </a:endParaRPr>
          </a:p>
          <a:p>
            <a:r>
              <a:rPr lang="en-US">
                <a:latin typeface="Franklin Gothic Book" panose="020B0503020102020204" pitchFamily="34" charset="0"/>
              </a:rPr>
              <a:t>			      (220 CMR 274.10)</a:t>
            </a:r>
          </a:p>
        </p:txBody>
      </p:sp>
    </p:spTree>
    <p:extLst>
      <p:ext uri="{BB962C8B-B14F-4D97-AF65-F5344CB8AC3E}">
        <p14:creationId xmlns:p14="http://schemas.microsoft.com/office/powerpoint/2010/main" val="719960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1D118-96DC-7DA2-E1B7-705AE282C24B}"/>
              </a:ext>
            </a:extLst>
          </p:cNvPr>
          <p:cNvSpPr>
            <a:spLocks noGrp="1"/>
          </p:cNvSpPr>
          <p:nvPr>
            <p:ph type="ctrTitle"/>
          </p:nvPr>
        </p:nvSpPr>
        <p:spPr>
          <a:xfrm>
            <a:off x="914698" y="0"/>
            <a:ext cx="7772400" cy="1470025"/>
          </a:xfrm>
        </p:spPr>
        <p:txBody>
          <a:bodyPr/>
          <a:lstStyle/>
          <a:p>
            <a:r>
              <a:rPr lang="en-US"/>
              <a:t>Proposed</a:t>
            </a:r>
            <a:r>
              <a:rPr lang="en-US">
                <a:solidFill>
                  <a:srgbClr val="FF0000"/>
                </a:solidFill>
              </a:rPr>
              <a:t> </a:t>
            </a:r>
            <a:r>
              <a:rPr lang="en-US"/>
              <a:t>Updated </a:t>
            </a:r>
            <a:br>
              <a:rPr lang="en-US"/>
            </a:br>
            <a:r>
              <a:rPr lang="en-US"/>
              <a:t>Data Reporting Requirements</a:t>
            </a:r>
          </a:p>
        </p:txBody>
      </p:sp>
      <p:sp>
        <p:nvSpPr>
          <p:cNvPr id="4" name="Slide Number Placeholder 3">
            <a:extLst>
              <a:ext uri="{FF2B5EF4-FFF2-40B4-BE49-F238E27FC236}">
                <a16:creationId xmlns:a16="http://schemas.microsoft.com/office/drawing/2014/main" id="{3337A909-039E-833C-828F-3CDAA5CE0FF2}"/>
              </a:ext>
            </a:extLst>
          </p:cNvPr>
          <p:cNvSpPr>
            <a:spLocks noGrp="1"/>
          </p:cNvSpPr>
          <p:nvPr>
            <p:ph type="sldNum" sz="quarter" idx="12"/>
          </p:nvPr>
        </p:nvSpPr>
        <p:spPr/>
        <p:txBody>
          <a:bodyPr/>
          <a:lstStyle/>
          <a:p>
            <a:pPr>
              <a:defRPr/>
            </a:pPr>
            <a:fld id="{4D363A67-5542-4187-87DF-F6FA1FA4ECA6}" type="slidenum">
              <a:rPr lang="en-US" smtClean="0"/>
              <a:pPr>
                <a:defRPr/>
              </a:pPr>
              <a:t>17</a:t>
            </a:fld>
            <a:endParaRPr lang="en-US"/>
          </a:p>
        </p:txBody>
      </p:sp>
      <p:sp>
        <p:nvSpPr>
          <p:cNvPr id="6" name="TextBox 5">
            <a:extLst>
              <a:ext uri="{FF2B5EF4-FFF2-40B4-BE49-F238E27FC236}">
                <a16:creationId xmlns:a16="http://schemas.microsoft.com/office/drawing/2014/main" id="{AD262082-9908-D58C-2ED9-97C947573938}"/>
              </a:ext>
            </a:extLst>
          </p:cNvPr>
          <p:cNvSpPr txBox="1"/>
          <p:nvPr/>
        </p:nvSpPr>
        <p:spPr>
          <a:xfrm>
            <a:off x="685800" y="1828800"/>
            <a:ext cx="7924800" cy="3970318"/>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latin typeface="Franklin Gothic Book"/>
                <a:cs typeface="Arial"/>
              </a:rPr>
              <a:t>Creates trip-level data reporting requirements in addition to those required by G.L. c. 159A½, § 12. (220 CMR 274.12)(2))</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Codifies complaint reporting categories established by D.P.U. 23-33 for uniform complaint categories. (220 CMR 274.12(4))</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Codifies deactivation reporting of Driver removed from a TNC’s platform for reasons related to public safety. (220 CMR 274.12(5))</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Eliminates redundancy in data breach reporting, allowing for the Massachusetts Attorney General’s Office to take lead into data breach investigations. (Current regulation 220 CMR 274.11)</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endParaRPr lang="en-US">
              <a:latin typeface="Franklin Gothic Book" panose="020B0503020102020204" pitchFamily="34" charset="0"/>
            </a:endParaRPr>
          </a:p>
        </p:txBody>
      </p:sp>
    </p:spTree>
    <p:extLst>
      <p:ext uri="{BB962C8B-B14F-4D97-AF65-F5344CB8AC3E}">
        <p14:creationId xmlns:p14="http://schemas.microsoft.com/office/powerpoint/2010/main" val="4010202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46848-E184-7576-10E2-DF290B2140D4}"/>
              </a:ext>
            </a:extLst>
          </p:cNvPr>
          <p:cNvSpPr>
            <a:spLocks noGrp="1"/>
          </p:cNvSpPr>
          <p:nvPr>
            <p:ph type="ctrTitle"/>
          </p:nvPr>
        </p:nvSpPr>
        <p:spPr>
          <a:xfrm>
            <a:off x="1219200" y="30480"/>
            <a:ext cx="7772400" cy="1470025"/>
          </a:xfrm>
        </p:spPr>
        <p:txBody>
          <a:bodyPr/>
          <a:lstStyle/>
          <a:p>
            <a:r>
              <a:rPr lang="en-US"/>
              <a:t>Proposed</a:t>
            </a:r>
            <a:r>
              <a:rPr lang="en-US">
                <a:solidFill>
                  <a:srgbClr val="FF0000"/>
                </a:solidFill>
              </a:rPr>
              <a:t> </a:t>
            </a:r>
            <a:r>
              <a:rPr lang="en-US"/>
              <a:t>220 CMR 275.00: Suitability Standards for Drivers</a:t>
            </a:r>
          </a:p>
        </p:txBody>
      </p:sp>
      <p:sp>
        <p:nvSpPr>
          <p:cNvPr id="4" name="Slide Number Placeholder 3">
            <a:extLst>
              <a:ext uri="{FF2B5EF4-FFF2-40B4-BE49-F238E27FC236}">
                <a16:creationId xmlns:a16="http://schemas.microsoft.com/office/drawing/2014/main" id="{412B1661-AF13-3DE5-57E9-CB85DE2BE239}"/>
              </a:ext>
            </a:extLst>
          </p:cNvPr>
          <p:cNvSpPr>
            <a:spLocks noGrp="1"/>
          </p:cNvSpPr>
          <p:nvPr>
            <p:ph type="sldNum" sz="quarter" idx="12"/>
          </p:nvPr>
        </p:nvSpPr>
        <p:spPr/>
        <p:txBody>
          <a:bodyPr/>
          <a:lstStyle/>
          <a:p>
            <a:pPr>
              <a:defRPr/>
            </a:pPr>
            <a:fld id="{4D363A67-5542-4187-87DF-F6FA1FA4ECA6}" type="slidenum">
              <a:rPr lang="en-US" smtClean="0"/>
              <a:pPr>
                <a:defRPr/>
              </a:pPr>
              <a:t>18</a:t>
            </a:fld>
            <a:endParaRPr lang="en-US"/>
          </a:p>
        </p:txBody>
      </p:sp>
      <p:sp>
        <p:nvSpPr>
          <p:cNvPr id="5" name="TextBox 4">
            <a:extLst>
              <a:ext uri="{FF2B5EF4-FFF2-40B4-BE49-F238E27FC236}">
                <a16:creationId xmlns:a16="http://schemas.microsoft.com/office/drawing/2014/main" id="{40D62B1A-BDBE-1997-1385-AA9F40CFEFF4}"/>
              </a:ext>
            </a:extLst>
          </p:cNvPr>
          <p:cNvSpPr txBox="1"/>
          <p:nvPr/>
        </p:nvSpPr>
        <p:spPr>
          <a:xfrm>
            <a:off x="697992" y="2286000"/>
            <a:ext cx="7772400" cy="3139321"/>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Recodification from 220 CMR 274.21 to 220 CMR 275.00.</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Proposed updated suitability standards is built upon TNC Division experience in conducting over 800,000 background checks, processing several thousand driver appeals, and reviewing large volumes of police reports and court dockets. </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With these proposed changes, the Department seeks to promote the safe, equitable, and efficient administration of Driver suitability determinations. </a:t>
            </a:r>
          </a:p>
          <a:p>
            <a:endParaRPr lang="en-US">
              <a:latin typeface="Franklin Gothic Book" panose="020B050302010202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4026406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674E0-C561-A3B6-AB01-423C75D969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09ACA0-F788-6D16-BC47-A02F7B991EB4}"/>
              </a:ext>
            </a:extLst>
          </p:cNvPr>
          <p:cNvSpPr>
            <a:spLocks noGrp="1"/>
          </p:cNvSpPr>
          <p:nvPr>
            <p:ph type="ctrTitle"/>
          </p:nvPr>
        </p:nvSpPr>
        <p:spPr>
          <a:xfrm>
            <a:off x="1219200" y="30480"/>
            <a:ext cx="7772400" cy="1470025"/>
          </a:xfrm>
        </p:spPr>
        <p:txBody>
          <a:bodyPr/>
          <a:lstStyle/>
          <a:p>
            <a:r>
              <a:rPr lang="en-US"/>
              <a:t>Proposed</a:t>
            </a:r>
            <a:r>
              <a:rPr lang="en-US">
                <a:solidFill>
                  <a:srgbClr val="FF0000"/>
                </a:solidFill>
              </a:rPr>
              <a:t> </a:t>
            </a:r>
            <a:r>
              <a:rPr lang="en-US"/>
              <a:t>220 CMR 275.00: Scope and Construction</a:t>
            </a:r>
          </a:p>
        </p:txBody>
      </p:sp>
      <p:sp>
        <p:nvSpPr>
          <p:cNvPr id="4" name="Slide Number Placeholder 3">
            <a:extLst>
              <a:ext uri="{FF2B5EF4-FFF2-40B4-BE49-F238E27FC236}">
                <a16:creationId xmlns:a16="http://schemas.microsoft.com/office/drawing/2014/main" id="{9AE98D20-DDD8-9E4E-C4AC-682EA1E593D3}"/>
              </a:ext>
            </a:extLst>
          </p:cNvPr>
          <p:cNvSpPr>
            <a:spLocks noGrp="1"/>
          </p:cNvSpPr>
          <p:nvPr>
            <p:ph type="sldNum" sz="quarter" idx="12"/>
          </p:nvPr>
        </p:nvSpPr>
        <p:spPr/>
        <p:txBody>
          <a:bodyPr/>
          <a:lstStyle/>
          <a:p>
            <a:pPr>
              <a:defRPr/>
            </a:pPr>
            <a:fld id="{4D363A67-5542-4187-87DF-F6FA1FA4ECA6}" type="slidenum">
              <a:rPr lang="en-US" smtClean="0"/>
              <a:pPr>
                <a:defRPr/>
              </a:pPr>
              <a:t>19</a:t>
            </a:fld>
            <a:endParaRPr lang="en-US"/>
          </a:p>
        </p:txBody>
      </p:sp>
      <p:sp>
        <p:nvSpPr>
          <p:cNvPr id="5" name="TextBox 4">
            <a:extLst>
              <a:ext uri="{FF2B5EF4-FFF2-40B4-BE49-F238E27FC236}">
                <a16:creationId xmlns:a16="http://schemas.microsoft.com/office/drawing/2014/main" id="{D567FB07-58DB-6D64-304C-FD604B430894}"/>
              </a:ext>
            </a:extLst>
          </p:cNvPr>
          <p:cNvSpPr txBox="1"/>
          <p:nvPr/>
        </p:nvSpPr>
        <p:spPr>
          <a:xfrm>
            <a:off x="697992" y="2286000"/>
            <a:ext cx="7772400" cy="3693319"/>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Codify Department practice of not considering a Driver’s juvenile record as a factor in determining Driver suitability. (220 CMR 275.01(1)(d))</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Amends look-back start dates for motor vehicle offenses to begin on the date of the incident, rather than date of disposition (</a:t>
            </a:r>
            <a:r>
              <a:rPr lang="en-US" u="sng">
                <a:latin typeface="Franklin Gothic Book" panose="020B0503020102020204" pitchFamily="34" charset="0"/>
              </a:rPr>
              <a:t>e.g.</a:t>
            </a:r>
            <a:r>
              <a:rPr lang="en-US">
                <a:latin typeface="Franklin Gothic Book" panose="020B0503020102020204" pitchFamily="34" charset="0"/>
              </a:rPr>
              <a:t>, responsible or not responsible). (220 CMR 275.02(b))</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Treats the criminal dispositions of Not Guilty by Reason of Insanity or a dismissed criminal case for reasons of incompetence as mandatory disqualifications within relevant look-back periods. (220 CMR 275.01(2)(a))</a:t>
            </a:r>
          </a:p>
          <a:p>
            <a:pPr marL="285750" indent="-285750">
              <a:buFont typeface="Arial" panose="020B0604020202020204" pitchFamily="34" charset="0"/>
              <a:buChar char="•"/>
            </a:pPr>
            <a:endParaRPr lang="en-US">
              <a:latin typeface="Franklin Gothic Book" panose="020B0503020102020204" pitchFamily="34" charset="0"/>
            </a:endParaRPr>
          </a:p>
          <a:p>
            <a:endParaRPr lang="en-US">
              <a:latin typeface="Franklin Gothic Book" panose="020B050302010202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2355594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2F8C8-7131-CD0A-931C-BE4E2244937F}"/>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B6D86F11-5E16-3A80-FE4D-4C019BBCCCD6}"/>
              </a:ext>
              <a:ext uri="{C183D7F6-B498-43B3-948B-1728B52AA6E4}">
                <adec:decorative xmlns:adec="http://schemas.microsoft.com/office/drawing/2017/decorative" val="1"/>
              </a:ext>
            </a:extLst>
          </p:cNvPr>
          <p:cNvSpPr>
            <a:spLocks/>
          </p:cNvSpPr>
          <p:nvPr/>
        </p:nvSpPr>
        <p:spPr>
          <a:xfrm>
            <a:off x="0" y="916844"/>
            <a:ext cx="9144000" cy="51229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42900" fontAlgn="auto">
              <a:spcBef>
                <a:spcPts val="0"/>
              </a:spcBef>
              <a:spcAft>
                <a:spcPts val="0"/>
              </a:spcAft>
              <a:defRPr/>
            </a:pPr>
            <a:endParaRPr lang="en-US" sz="1350">
              <a:solidFill>
                <a:prstClr val="white"/>
              </a:solidFill>
              <a:latin typeface="Trebuchet MS" panose="020B0603020202020204"/>
            </a:endParaRPr>
          </a:p>
        </p:txBody>
      </p:sp>
      <p:pic>
        <p:nvPicPr>
          <p:cNvPr id="12" name="Picture 2">
            <a:extLst>
              <a:ext uri="{FF2B5EF4-FFF2-40B4-BE49-F238E27FC236}">
                <a16:creationId xmlns:a16="http://schemas.microsoft.com/office/drawing/2014/main" id="{AF699FC7-9B4D-8271-FF40-13EF9EB28CD1}"/>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3810" t="84579" r="9599" b="1051"/>
          <a:stretch/>
        </p:blipFill>
        <p:spPr bwMode="auto">
          <a:xfrm>
            <a:off x="6793974" y="5175123"/>
            <a:ext cx="332691" cy="26138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Graphic of how to select your preferred language if needing translation services for the hearing">
            <a:extLst>
              <a:ext uri="{FF2B5EF4-FFF2-40B4-BE49-F238E27FC236}">
                <a16:creationId xmlns:a16="http://schemas.microsoft.com/office/drawing/2014/main" id="{83365C7E-690B-DF09-B773-B9C1C7923C8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8743" t="2996" r="9599" b="1050"/>
          <a:stretch/>
        </p:blipFill>
        <p:spPr bwMode="auto">
          <a:xfrm>
            <a:off x="6742607" y="3691169"/>
            <a:ext cx="1597972" cy="1745343"/>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21FCDAB2-A7DB-8489-1004-2BD09D6EF11D}"/>
              </a:ext>
            </a:extLst>
          </p:cNvPr>
          <p:cNvSpPr txBox="1"/>
          <p:nvPr/>
        </p:nvSpPr>
        <p:spPr>
          <a:xfrm>
            <a:off x="6295764" y="2135905"/>
            <a:ext cx="2851491" cy="1210588"/>
          </a:xfrm>
          <a:prstGeom prst="rect">
            <a:avLst/>
          </a:prstGeom>
          <a:noFill/>
        </p:spPr>
        <p:txBody>
          <a:bodyPr wrap="square" lIns="68580" tIns="34290" rIns="68580" bIns="34290" anchor="t">
            <a:spAutoFit/>
          </a:bodyPr>
          <a:lstStyle/>
          <a:p>
            <a:pPr marL="171450" indent="-171450" defTabSz="342900" fontAlgn="auto">
              <a:spcBef>
                <a:spcPts val="750"/>
              </a:spcBef>
              <a:spcAft>
                <a:spcPts val="0"/>
              </a:spcAft>
              <a:buClr>
                <a:srgbClr val="203864"/>
              </a:buClr>
              <a:buSzPct val="120000"/>
              <a:buFont typeface="Wingdings" panose="05000000000000000000" pitchFamily="2" charset="2"/>
              <a:buChar char=""/>
              <a:defRPr/>
            </a:pPr>
            <a:r>
              <a:rPr lang="en-US" sz="1350" b="1" kern="0">
                <a:solidFill>
                  <a:srgbClr val="203864"/>
                </a:solidFill>
                <a:latin typeface="Trebuchet MS" panose="020B0603020202020204"/>
                <a:cs typeface="+mn-cs"/>
              </a:rPr>
              <a:t>Please speak slowly.</a:t>
            </a:r>
          </a:p>
          <a:p>
            <a:pPr marL="171450" indent="-171450" defTabSz="342900" fontAlgn="auto">
              <a:spcBef>
                <a:spcPts val="750"/>
              </a:spcBef>
              <a:spcAft>
                <a:spcPts val="0"/>
              </a:spcAft>
              <a:buClr>
                <a:srgbClr val="203864"/>
              </a:buClr>
              <a:buSzPct val="120000"/>
              <a:buFont typeface="Wingdings" panose="05000000000000000000" pitchFamily="2" charset="2"/>
              <a:buChar char=""/>
              <a:defRPr/>
            </a:pPr>
            <a:r>
              <a:rPr lang="en-US" sz="1350" b="1" kern="0">
                <a:solidFill>
                  <a:srgbClr val="203864"/>
                </a:solidFill>
                <a:latin typeface="Trebuchet MS" panose="020B0603020202020204"/>
                <a:cs typeface="+mn-cs"/>
              </a:rPr>
              <a:t>All attendees must select a language channel, even if viewing the presentation in English.</a:t>
            </a:r>
          </a:p>
        </p:txBody>
      </p:sp>
      <p:sp>
        <p:nvSpPr>
          <p:cNvPr id="4" name="TextBox 19">
            <a:extLst>
              <a:ext uri="{FF2B5EF4-FFF2-40B4-BE49-F238E27FC236}">
                <a16:creationId xmlns:a16="http://schemas.microsoft.com/office/drawing/2014/main" id="{9949F573-8365-219F-762E-507698A7A791}"/>
              </a:ext>
            </a:extLst>
          </p:cNvPr>
          <p:cNvSpPr txBox="1"/>
          <p:nvPr/>
        </p:nvSpPr>
        <p:spPr>
          <a:xfrm>
            <a:off x="167866" y="1729080"/>
            <a:ext cx="6055281" cy="4603824"/>
          </a:xfrm>
          <a:prstGeom prst="rect">
            <a:avLst/>
          </a:prstGeom>
          <a:noFill/>
        </p:spPr>
        <p:txBody>
          <a:bodyPr wrap="square" lIns="68580" tIns="34290" rIns="68580" bIns="3429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342900" fontAlgn="auto">
              <a:buClr>
                <a:srgbClr val="203864"/>
              </a:buClr>
              <a:buSzPct val="110000"/>
              <a:defRPr/>
            </a:pPr>
            <a:r>
              <a:rPr lang="en-US" sz="1500" b="1" kern="0">
                <a:solidFill>
                  <a:srgbClr val="000000"/>
                </a:solidFill>
                <a:latin typeface="Arial"/>
                <a:cs typeface="Arial"/>
              </a:rPr>
              <a:t>Language Interpretation </a:t>
            </a:r>
            <a:r>
              <a:rPr lang="en-US" sz="1500" kern="0">
                <a:solidFill>
                  <a:srgbClr val="000000"/>
                </a:solidFill>
                <a:latin typeface="Arial"/>
                <a:cs typeface="Arial"/>
              </a:rPr>
              <a:t>is being offered in:</a:t>
            </a:r>
            <a:endParaRPr lang="en-US">
              <a:solidFill>
                <a:srgbClr val="000000"/>
              </a:solidFill>
              <a:latin typeface="Calibri"/>
              <a:ea typeface="Calibri"/>
              <a:cs typeface="Calibri"/>
            </a:endParaRPr>
          </a:p>
          <a:p>
            <a:pPr defTabSz="342900">
              <a:defRPr/>
            </a:pPr>
            <a:endParaRPr lang="en-US" sz="1500" kern="0">
              <a:solidFill>
                <a:srgbClr val="000000"/>
              </a:solidFill>
              <a:latin typeface="Arial"/>
              <a:cs typeface="Arial"/>
            </a:endParaRPr>
          </a:p>
          <a:p>
            <a:pPr defTabSz="342900">
              <a:defRPr/>
            </a:pPr>
            <a:r>
              <a:rPr lang="en-US" sz="1500" kern="0">
                <a:solidFill>
                  <a:srgbClr val="000000"/>
                </a:solidFill>
                <a:latin typeface="Arial"/>
                <a:cs typeface="Arial"/>
              </a:rPr>
              <a:t>Español, </a:t>
            </a:r>
            <a:r>
              <a:rPr lang="en-US" sz="1500" kern="0" err="1">
                <a:solidFill>
                  <a:srgbClr val="000000"/>
                </a:solidFill>
                <a:latin typeface="Arial"/>
                <a:cs typeface="Arial"/>
              </a:rPr>
              <a:t>Kreyòl</a:t>
            </a:r>
            <a:r>
              <a:rPr lang="en-US" sz="1500" kern="0">
                <a:solidFill>
                  <a:srgbClr val="000000"/>
                </a:solidFill>
                <a:latin typeface="Arial"/>
                <a:cs typeface="Arial"/>
              </a:rPr>
              <a:t> </a:t>
            </a:r>
            <a:r>
              <a:rPr lang="en-US" sz="1500" kern="0" err="1">
                <a:solidFill>
                  <a:srgbClr val="000000"/>
                </a:solidFill>
                <a:latin typeface="Arial"/>
                <a:cs typeface="Arial"/>
              </a:rPr>
              <a:t>ayisyen</a:t>
            </a:r>
            <a:r>
              <a:rPr lang="en-US" sz="1500" kern="0">
                <a:solidFill>
                  <a:srgbClr val="000000"/>
                </a:solidFill>
                <a:latin typeface="Arial"/>
                <a:cs typeface="Arial"/>
              </a:rPr>
              <a:t>, </a:t>
            </a:r>
            <a:r>
              <a:rPr lang="en-US" sz="1500" kern="0" err="1">
                <a:solidFill>
                  <a:srgbClr val="000000"/>
                </a:solidFill>
                <a:latin typeface="Arial"/>
                <a:cs typeface="Arial"/>
              </a:rPr>
              <a:t>Português</a:t>
            </a:r>
            <a:r>
              <a:rPr lang="en-US" sz="1500" kern="0">
                <a:solidFill>
                  <a:srgbClr val="000000"/>
                </a:solidFill>
                <a:latin typeface="Arial"/>
                <a:cs typeface="Arial"/>
              </a:rPr>
              <a:t>,  </a:t>
            </a:r>
            <a:r>
              <a:rPr lang="ja-JP" altLang="en-US" sz="1500" kern="0">
                <a:solidFill>
                  <a:srgbClr val="000000"/>
                </a:solidFill>
                <a:latin typeface="Meiryo"/>
                <a:ea typeface="Meiryo"/>
              </a:rPr>
              <a:t>普通话</a:t>
            </a:r>
            <a:r>
              <a:rPr lang="en-US" sz="1500" kern="0">
                <a:solidFill>
                  <a:srgbClr val="000000"/>
                </a:solidFill>
                <a:latin typeface="Arial"/>
                <a:ea typeface="メイリオ"/>
                <a:cs typeface="Arial"/>
              </a:rPr>
              <a:t>, </a:t>
            </a:r>
            <a:r>
              <a:rPr lang="en-US" sz="1500" kern="0" err="1">
                <a:solidFill>
                  <a:srgbClr val="242424"/>
                </a:solidFill>
                <a:latin typeface="Arial"/>
                <a:cs typeface="Arial"/>
              </a:rPr>
              <a:t>Tiếng</a:t>
            </a:r>
            <a:r>
              <a:rPr lang="en-US" sz="1500" kern="0">
                <a:solidFill>
                  <a:srgbClr val="242424"/>
                </a:solidFill>
                <a:latin typeface="Arial"/>
                <a:cs typeface="Arial"/>
              </a:rPr>
              <a:t> Việt, </a:t>
            </a:r>
            <a:r>
              <a:rPr lang="en-US" sz="1500" kern="0">
                <a:solidFill>
                  <a:srgbClr val="000000"/>
                </a:solidFill>
                <a:latin typeface="Arial"/>
                <a:cs typeface="Arial"/>
              </a:rPr>
              <a:t>and </a:t>
            </a:r>
            <a:r>
              <a:rPr lang="en-US" sz="1500" kern="0" err="1">
                <a:solidFill>
                  <a:srgbClr val="242424"/>
                </a:solidFill>
                <a:latin typeface="Arial"/>
                <a:cs typeface="Arial"/>
              </a:rPr>
              <a:t>Kriôlu</a:t>
            </a:r>
            <a:r>
              <a:rPr lang="en-US" sz="1500" kern="0">
                <a:solidFill>
                  <a:srgbClr val="242424"/>
                </a:solidFill>
                <a:latin typeface="Arial"/>
                <a:cs typeface="Arial"/>
              </a:rPr>
              <a:t> </a:t>
            </a:r>
            <a:r>
              <a:rPr lang="en-US" sz="1500" kern="0" err="1">
                <a:solidFill>
                  <a:srgbClr val="242424"/>
                </a:solidFill>
                <a:latin typeface="Arial"/>
                <a:cs typeface="Arial"/>
              </a:rPr>
              <a:t>Kabuverdianu</a:t>
            </a:r>
            <a:r>
              <a:rPr lang="en-US" sz="1500" kern="0">
                <a:solidFill>
                  <a:srgbClr val="242424"/>
                </a:solidFill>
                <a:latin typeface="Arial"/>
                <a:cs typeface="Arial"/>
              </a:rPr>
              <a:t>. </a:t>
            </a:r>
            <a:endParaRPr lang="en-US">
              <a:ea typeface="Calibri"/>
              <a:cs typeface="Calibri"/>
            </a:endParaRPr>
          </a:p>
          <a:p>
            <a:pPr defTabSz="342900">
              <a:defRPr/>
            </a:pPr>
            <a:endParaRPr lang="en-US" sz="1500" kern="0">
              <a:solidFill>
                <a:srgbClr val="242424"/>
              </a:solidFill>
              <a:latin typeface="Arial"/>
              <a:cs typeface="Arial"/>
            </a:endParaRPr>
          </a:p>
          <a:p>
            <a:pPr lvl="1" indent="-30480" defTabSz="342900">
              <a:buClr>
                <a:srgbClr val="203864"/>
              </a:buClr>
              <a:buSzPct val="110000"/>
              <a:buFont typeface="Arial" panose="05000000000000000000" pitchFamily="2" charset="2"/>
              <a:buChar char="•"/>
              <a:defRPr/>
            </a:pPr>
            <a:r>
              <a:rPr lang="en-US" sz="1500" kern="0">
                <a:solidFill>
                  <a:prstClr val="black"/>
                </a:solidFill>
                <a:latin typeface="Arial"/>
                <a:cs typeface="Arial"/>
              </a:rPr>
              <a:t>To participate in English, click the “Globe” icon and select English.</a:t>
            </a:r>
            <a:endParaRPr lang="en-US">
              <a:solidFill>
                <a:prstClr val="black"/>
              </a:solidFill>
              <a:latin typeface="Arial"/>
              <a:cs typeface="Arial"/>
            </a:endParaRPr>
          </a:p>
          <a:p>
            <a:pPr lvl="1" indent="-30480" defTabSz="342900">
              <a:buClr>
                <a:srgbClr val="203864"/>
              </a:buClr>
              <a:buSzPct val="110000"/>
              <a:buFont typeface="Arial" panose="05000000000000000000" pitchFamily="2" charset="2"/>
              <a:buChar char="•"/>
              <a:defRPr/>
            </a:pPr>
            <a:r>
              <a:rPr lang="en-US" sz="1500" kern="0">
                <a:solidFill>
                  <a:prstClr val="black"/>
                </a:solidFill>
                <a:latin typeface="Arial"/>
                <a:cs typeface="Arial"/>
              </a:rPr>
              <a:t>Para </a:t>
            </a:r>
            <a:r>
              <a:rPr lang="en-US" sz="1500" kern="0" err="1">
                <a:solidFill>
                  <a:prstClr val="black"/>
                </a:solidFill>
                <a:latin typeface="Arial"/>
                <a:cs typeface="Arial"/>
              </a:rPr>
              <a:t>entrar</a:t>
            </a:r>
            <a:r>
              <a:rPr lang="en-US" sz="1500" kern="0">
                <a:solidFill>
                  <a:prstClr val="black"/>
                </a:solidFill>
                <a:latin typeface="Arial"/>
                <a:cs typeface="Arial"/>
              </a:rPr>
              <a:t> no canal </a:t>
            </a:r>
            <a:r>
              <a:rPr lang="en-US" sz="1500" kern="0" err="1">
                <a:solidFill>
                  <a:prstClr val="black"/>
                </a:solidFill>
                <a:latin typeface="Arial"/>
                <a:cs typeface="Arial"/>
              </a:rPr>
              <a:t>em</a:t>
            </a:r>
            <a:r>
              <a:rPr lang="en-US" sz="1500" kern="0">
                <a:solidFill>
                  <a:prstClr val="black"/>
                </a:solidFill>
                <a:latin typeface="Arial"/>
                <a:cs typeface="Arial"/>
              </a:rPr>
              <a:t> </a:t>
            </a:r>
            <a:r>
              <a:rPr lang="en-US" sz="1500" kern="0" err="1">
                <a:solidFill>
                  <a:prstClr val="black"/>
                </a:solidFill>
                <a:latin typeface="Arial"/>
                <a:cs typeface="Arial"/>
              </a:rPr>
              <a:t>português</a:t>
            </a:r>
            <a:r>
              <a:rPr lang="en-US" sz="1500" kern="0">
                <a:solidFill>
                  <a:prstClr val="black"/>
                </a:solidFill>
                <a:latin typeface="Arial"/>
                <a:cs typeface="Arial"/>
              </a:rPr>
              <a:t>, clique no </a:t>
            </a:r>
            <a:r>
              <a:rPr lang="en-US" sz="1500" kern="0" err="1">
                <a:solidFill>
                  <a:prstClr val="black"/>
                </a:solidFill>
                <a:latin typeface="Arial"/>
                <a:cs typeface="Arial"/>
              </a:rPr>
              <a:t>ícone</a:t>
            </a:r>
            <a:r>
              <a:rPr lang="en-US" sz="1500" kern="0">
                <a:solidFill>
                  <a:prstClr val="black"/>
                </a:solidFill>
                <a:latin typeface="Arial"/>
                <a:cs typeface="Arial"/>
              </a:rPr>
              <a:t> “Globe” e </a:t>
            </a:r>
            <a:r>
              <a:rPr lang="en-US" sz="1500" kern="0" err="1">
                <a:solidFill>
                  <a:prstClr val="black"/>
                </a:solidFill>
                <a:latin typeface="Arial"/>
                <a:cs typeface="Arial"/>
              </a:rPr>
              <a:t>selecione</a:t>
            </a:r>
            <a:r>
              <a:rPr lang="en-US" sz="1500" kern="0">
                <a:solidFill>
                  <a:prstClr val="black"/>
                </a:solidFill>
                <a:latin typeface="Arial"/>
                <a:cs typeface="Arial"/>
              </a:rPr>
              <a:t> “Portuguese” </a:t>
            </a:r>
            <a:endParaRPr lang="en-US">
              <a:solidFill>
                <a:prstClr val="black"/>
              </a:solidFill>
              <a:ea typeface="Calibri"/>
              <a:cs typeface="Calibri"/>
            </a:endParaRPr>
          </a:p>
          <a:p>
            <a:pPr lvl="1" indent="-30480" defTabSz="342900">
              <a:buClr>
                <a:srgbClr val="203864"/>
              </a:buClr>
              <a:buSzPct val="110000"/>
              <a:buFont typeface="Arial" panose="05000000000000000000" pitchFamily="2" charset="2"/>
              <a:buChar char="•"/>
              <a:defRPr/>
            </a:pPr>
            <a:r>
              <a:rPr lang="en-US" sz="1500" kern="0">
                <a:solidFill>
                  <a:prstClr val="black"/>
                </a:solidFill>
                <a:latin typeface="Arial"/>
                <a:cs typeface="Arial"/>
              </a:rPr>
              <a:t>Si </a:t>
            </a:r>
            <a:r>
              <a:rPr lang="en-US" sz="1500" kern="0" err="1">
                <a:solidFill>
                  <a:prstClr val="black"/>
                </a:solidFill>
                <a:latin typeface="Arial"/>
                <a:cs typeface="Arial"/>
              </a:rPr>
              <a:t>alguien</a:t>
            </a:r>
            <a:r>
              <a:rPr lang="en-US" sz="1500" kern="0">
                <a:solidFill>
                  <a:prstClr val="black"/>
                </a:solidFill>
                <a:latin typeface="Arial"/>
                <a:cs typeface="Arial"/>
              </a:rPr>
              <a:t> </a:t>
            </a:r>
            <a:r>
              <a:rPr lang="en-US" sz="1500" kern="0" err="1">
                <a:solidFill>
                  <a:prstClr val="black"/>
                </a:solidFill>
                <a:latin typeface="Arial"/>
                <a:cs typeface="Arial"/>
              </a:rPr>
              <a:t>desea</a:t>
            </a:r>
            <a:r>
              <a:rPr lang="en-US" sz="1500" kern="0">
                <a:solidFill>
                  <a:prstClr val="black"/>
                </a:solidFill>
                <a:latin typeface="Arial"/>
                <a:cs typeface="Arial"/>
              </a:rPr>
              <a:t> </a:t>
            </a:r>
            <a:r>
              <a:rPr lang="en-US" sz="1500" kern="0" err="1">
                <a:solidFill>
                  <a:prstClr val="black"/>
                </a:solidFill>
                <a:latin typeface="Arial"/>
                <a:cs typeface="Arial"/>
              </a:rPr>
              <a:t>interpretación</a:t>
            </a:r>
            <a:r>
              <a:rPr lang="en-US" sz="1500" kern="0">
                <a:solidFill>
                  <a:prstClr val="black"/>
                </a:solidFill>
                <a:latin typeface="Arial"/>
                <a:cs typeface="Arial"/>
              </a:rPr>
              <a:t> </a:t>
            </a:r>
            <a:r>
              <a:rPr lang="en-US" sz="1500" kern="0" err="1">
                <a:solidFill>
                  <a:prstClr val="black"/>
                </a:solidFill>
                <a:latin typeface="Arial"/>
                <a:cs typeface="Arial"/>
              </a:rPr>
              <a:t>en</a:t>
            </a:r>
            <a:r>
              <a:rPr lang="en-US" sz="1500" kern="0">
                <a:solidFill>
                  <a:prstClr val="black"/>
                </a:solidFill>
                <a:latin typeface="Arial"/>
                <a:cs typeface="Arial"/>
              </a:rPr>
              <a:t> </a:t>
            </a:r>
            <a:r>
              <a:rPr lang="en-US" sz="1500" kern="0" err="1">
                <a:solidFill>
                  <a:prstClr val="black"/>
                </a:solidFill>
                <a:latin typeface="Arial"/>
                <a:cs typeface="Arial"/>
              </a:rPr>
              <a:t>español</a:t>
            </a:r>
            <a:r>
              <a:rPr lang="en-US" sz="1500" kern="0">
                <a:solidFill>
                  <a:prstClr val="black"/>
                </a:solidFill>
                <a:latin typeface="Arial"/>
                <a:cs typeface="Arial"/>
              </a:rPr>
              <a:t>, </a:t>
            </a:r>
            <a:r>
              <a:rPr lang="en-US" sz="1500" kern="0" err="1">
                <a:solidFill>
                  <a:prstClr val="black"/>
                </a:solidFill>
                <a:latin typeface="Arial"/>
                <a:cs typeface="Arial"/>
              </a:rPr>
              <a:t>haga</a:t>
            </a:r>
            <a:r>
              <a:rPr lang="en-US" sz="1500" kern="0">
                <a:solidFill>
                  <a:prstClr val="black"/>
                </a:solidFill>
                <a:latin typeface="Arial"/>
                <a:cs typeface="Arial"/>
              </a:rPr>
              <a:t> </a:t>
            </a:r>
            <a:r>
              <a:rPr lang="en-US" sz="1500" kern="0" err="1">
                <a:solidFill>
                  <a:prstClr val="black"/>
                </a:solidFill>
                <a:latin typeface="Arial"/>
                <a:cs typeface="Arial"/>
              </a:rPr>
              <a:t>clic</a:t>
            </a:r>
            <a:r>
              <a:rPr lang="en-US" sz="1500" kern="0">
                <a:solidFill>
                  <a:prstClr val="black"/>
                </a:solidFill>
                <a:latin typeface="Arial"/>
                <a:cs typeface="Arial"/>
              </a:rPr>
              <a:t> </a:t>
            </a:r>
            <a:r>
              <a:rPr lang="en-US" sz="1500" kern="0" err="1">
                <a:solidFill>
                  <a:prstClr val="black"/>
                </a:solidFill>
                <a:latin typeface="Arial"/>
                <a:cs typeface="Arial"/>
              </a:rPr>
              <a:t>en</a:t>
            </a:r>
            <a:r>
              <a:rPr lang="en-US" sz="1500" kern="0">
                <a:solidFill>
                  <a:prstClr val="black"/>
                </a:solidFill>
                <a:latin typeface="Arial"/>
                <a:cs typeface="Arial"/>
              </a:rPr>
              <a:t> “Globe” y </a:t>
            </a:r>
            <a:r>
              <a:rPr lang="en-US" sz="1500" kern="0" err="1">
                <a:solidFill>
                  <a:prstClr val="black"/>
                </a:solidFill>
                <a:latin typeface="Arial"/>
                <a:cs typeface="Arial"/>
              </a:rPr>
              <a:t>seleccione</a:t>
            </a:r>
            <a:r>
              <a:rPr lang="en-US" sz="1500" kern="0">
                <a:solidFill>
                  <a:prstClr val="black"/>
                </a:solidFill>
                <a:latin typeface="Arial"/>
                <a:cs typeface="Arial"/>
              </a:rPr>
              <a:t> “Spanish”</a:t>
            </a:r>
            <a:endParaRPr lang="es-ES">
              <a:solidFill>
                <a:prstClr val="black"/>
              </a:solidFill>
              <a:latin typeface="Calibri"/>
              <a:ea typeface="Calibri"/>
              <a:cs typeface="Calibri"/>
            </a:endParaRPr>
          </a:p>
          <a:p>
            <a:pPr lvl="1" indent="-30480" defTabSz="342900">
              <a:buClr>
                <a:srgbClr val="203864"/>
              </a:buClr>
              <a:buSzPct val="110000"/>
              <a:buFont typeface="Arial" panose="05000000000000000000" pitchFamily="2" charset="2"/>
              <a:buChar char="•"/>
              <a:defRPr/>
            </a:pPr>
            <a:r>
              <a:rPr lang="en-US" sz="1500" kern="0">
                <a:solidFill>
                  <a:prstClr val="black"/>
                </a:solidFill>
                <a:latin typeface="Arial"/>
                <a:cs typeface="Arial"/>
              </a:rPr>
              <a:t>Pou </a:t>
            </a:r>
            <a:r>
              <a:rPr lang="en-US" sz="1500" kern="0" err="1">
                <a:solidFill>
                  <a:prstClr val="black"/>
                </a:solidFill>
                <a:latin typeface="Arial"/>
                <a:cs typeface="Arial"/>
              </a:rPr>
              <a:t>rantre</a:t>
            </a:r>
            <a:r>
              <a:rPr lang="en-US" sz="1500" kern="0">
                <a:solidFill>
                  <a:prstClr val="black"/>
                </a:solidFill>
                <a:latin typeface="Arial"/>
                <a:cs typeface="Arial"/>
              </a:rPr>
              <a:t> nan </a:t>
            </a:r>
            <a:r>
              <a:rPr lang="en-US" sz="1500" kern="0" err="1">
                <a:solidFill>
                  <a:prstClr val="black"/>
                </a:solidFill>
                <a:latin typeface="Arial"/>
                <a:cs typeface="Arial"/>
              </a:rPr>
              <a:t>chanèl</a:t>
            </a:r>
            <a:r>
              <a:rPr lang="en-US" sz="1500" kern="0">
                <a:solidFill>
                  <a:prstClr val="black"/>
                </a:solidFill>
                <a:latin typeface="Arial"/>
                <a:cs typeface="Arial"/>
              </a:rPr>
              <a:t> </a:t>
            </a:r>
            <a:r>
              <a:rPr lang="en-US" sz="1500" kern="0" err="1">
                <a:solidFill>
                  <a:prstClr val="black"/>
                </a:solidFill>
                <a:latin typeface="Arial"/>
                <a:cs typeface="Arial"/>
              </a:rPr>
              <a:t>kreyòl</a:t>
            </a:r>
            <a:r>
              <a:rPr lang="en-US" sz="1500" kern="0">
                <a:solidFill>
                  <a:prstClr val="black"/>
                </a:solidFill>
                <a:latin typeface="Arial"/>
                <a:cs typeface="Arial"/>
              </a:rPr>
              <a:t> </a:t>
            </a:r>
            <a:r>
              <a:rPr lang="en-US" sz="1500" kern="0" err="1">
                <a:solidFill>
                  <a:prstClr val="black"/>
                </a:solidFill>
                <a:latin typeface="Arial"/>
                <a:cs typeface="Arial"/>
              </a:rPr>
              <a:t>ayisyen</a:t>
            </a:r>
            <a:r>
              <a:rPr lang="en-US" sz="1500" kern="0">
                <a:solidFill>
                  <a:prstClr val="black"/>
                </a:solidFill>
                <a:latin typeface="Arial"/>
                <a:cs typeface="Arial"/>
              </a:rPr>
              <a:t> an, </a:t>
            </a:r>
            <a:r>
              <a:rPr lang="en-US" sz="1500" kern="0" err="1">
                <a:solidFill>
                  <a:prstClr val="black"/>
                </a:solidFill>
                <a:latin typeface="Arial"/>
                <a:cs typeface="Arial"/>
              </a:rPr>
              <a:t>klike</a:t>
            </a:r>
            <a:r>
              <a:rPr lang="en-US" sz="1500" kern="0">
                <a:solidFill>
                  <a:prstClr val="black"/>
                </a:solidFill>
                <a:latin typeface="Arial"/>
                <a:cs typeface="Arial"/>
              </a:rPr>
              <a:t> sou </a:t>
            </a:r>
            <a:r>
              <a:rPr lang="en-US" sz="1500" kern="0" err="1">
                <a:solidFill>
                  <a:prstClr val="black"/>
                </a:solidFill>
                <a:latin typeface="Arial"/>
                <a:cs typeface="Arial"/>
              </a:rPr>
              <a:t>ikòn</a:t>
            </a:r>
            <a:r>
              <a:rPr lang="en-US" sz="1500" kern="0">
                <a:solidFill>
                  <a:prstClr val="black"/>
                </a:solidFill>
                <a:latin typeface="Arial"/>
                <a:cs typeface="Arial"/>
              </a:rPr>
              <a:t> “Globe” an epi </a:t>
            </a:r>
            <a:r>
              <a:rPr lang="en-US" sz="1500" kern="0" err="1">
                <a:solidFill>
                  <a:prstClr val="black"/>
                </a:solidFill>
                <a:latin typeface="Arial"/>
                <a:cs typeface="Arial"/>
              </a:rPr>
              <a:t>chwazi</a:t>
            </a:r>
            <a:r>
              <a:rPr lang="en-US" sz="1500" kern="0">
                <a:solidFill>
                  <a:prstClr val="black"/>
                </a:solidFill>
                <a:latin typeface="Arial"/>
                <a:cs typeface="Arial"/>
              </a:rPr>
              <a:t> “Haitian Creole”</a:t>
            </a:r>
            <a:endParaRPr lang="es-ES">
              <a:solidFill>
                <a:prstClr val="black"/>
              </a:solidFill>
              <a:ea typeface="Calibri"/>
              <a:cs typeface="Calibri"/>
            </a:endParaRPr>
          </a:p>
          <a:p>
            <a:pPr lvl="1" indent="-30480" defTabSz="342900">
              <a:buClr>
                <a:srgbClr val="203864"/>
              </a:buClr>
              <a:buSzPct val="110000"/>
              <a:buFont typeface="Arial" panose="05000000000000000000" pitchFamily="2" charset="2"/>
              <a:buChar char="•"/>
              <a:defRPr/>
            </a:pPr>
            <a:r>
              <a:rPr lang="ja-JP" altLang="en-US" sz="1500" kern="0">
                <a:solidFill>
                  <a:prstClr val="black"/>
                </a:solidFill>
                <a:latin typeface="Meiryo"/>
                <a:ea typeface="Meiryo"/>
                <a:cs typeface="Arial"/>
              </a:rPr>
              <a:t>要以普通话参加会议，请单击口语图标并选择</a:t>
            </a:r>
            <a:r>
              <a:rPr lang="en-US" altLang="ja-JP" sz="1500" kern="0">
                <a:solidFill>
                  <a:prstClr val="black"/>
                </a:solidFill>
                <a:latin typeface="Meiryo"/>
                <a:ea typeface="Meiryo"/>
                <a:cs typeface="Arial"/>
              </a:rPr>
              <a:t> </a:t>
            </a:r>
            <a:r>
              <a:rPr lang="en-US" sz="1500" kern="0">
                <a:solidFill>
                  <a:prstClr val="black"/>
                </a:solidFill>
                <a:latin typeface="Arial"/>
                <a:ea typeface="メイリオ"/>
                <a:cs typeface="Arial"/>
              </a:rPr>
              <a:t>"Chinese</a:t>
            </a:r>
            <a:r>
              <a:rPr lang="en-US" sz="1500" kern="0">
                <a:solidFill>
                  <a:prstClr val="black"/>
                </a:solidFill>
                <a:latin typeface="Arial"/>
                <a:cs typeface="Arial"/>
              </a:rPr>
              <a:t>”.</a:t>
            </a:r>
            <a:endParaRPr lang="en-US">
              <a:solidFill>
                <a:prstClr val="black"/>
              </a:solidFill>
              <a:latin typeface="Arial"/>
              <a:cs typeface="Arial"/>
            </a:endParaRPr>
          </a:p>
          <a:p>
            <a:pPr lvl="1" indent="-30480" defTabSz="342900">
              <a:buClr>
                <a:srgbClr val="203864"/>
              </a:buClr>
              <a:buSzPct val="110000"/>
              <a:buFont typeface="Arial" panose="05000000000000000000" pitchFamily="2" charset="2"/>
              <a:buChar char="•"/>
              <a:defRPr/>
            </a:pPr>
            <a:r>
              <a:rPr lang="en-US" sz="1500" kern="0" err="1">
                <a:solidFill>
                  <a:srgbClr val="242424"/>
                </a:solidFill>
                <a:latin typeface="Arial"/>
                <a:cs typeface="Arial"/>
              </a:rPr>
              <a:t>Để</a:t>
            </a:r>
            <a:r>
              <a:rPr lang="en-US" sz="1500" kern="0">
                <a:solidFill>
                  <a:srgbClr val="242424"/>
                </a:solidFill>
                <a:latin typeface="Arial"/>
                <a:cs typeface="Arial"/>
              </a:rPr>
              <a:t> </a:t>
            </a:r>
            <a:r>
              <a:rPr lang="en-US" sz="1500" kern="0" err="1">
                <a:solidFill>
                  <a:srgbClr val="242424"/>
                </a:solidFill>
                <a:latin typeface="Arial"/>
                <a:cs typeface="Arial"/>
              </a:rPr>
              <a:t>tham</a:t>
            </a:r>
            <a:r>
              <a:rPr lang="en-US" sz="1500" kern="0">
                <a:solidFill>
                  <a:srgbClr val="242424"/>
                </a:solidFill>
                <a:latin typeface="Arial"/>
                <a:cs typeface="Arial"/>
              </a:rPr>
              <a:t> </a:t>
            </a:r>
            <a:r>
              <a:rPr lang="en-US" sz="1500" kern="0" err="1">
                <a:solidFill>
                  <a:srgbClr val="242424"/>
                </a:solidFill>
                <a:latin typeface="Arial"/>
                <a:cs typeface="Arial"/>
              </a:rPr>
              <a:t>gia</a:t>
            </a:r>
            <a:r>
              <a:rPr lang="en-US" sz="1500" kern="0">
                <a:solidFill>
                  <a:srgbClr val="242424"/>
                </a:solidFill>
                <a:latin typeface="Arial"/>
                <a:cs typeface="Arial"/>
              </a:rPr>
              <a:t> </a:t>
            </a:r>
            <a:r>
              <a:rPr lang="en-US" sz="1500" kern="0" err="1">
                <a:solidFill>
                  <a:srgbClr val="242424"/>
                </a:solidFill>
                <a:latin typeface="Arial"/>
                <a:cs typeface="Arial"/>
              </a:rPr>
              <a:t>bằng</a:t>
            </a:r>
            <a:r>
              <a:rPr lang="en-US" sz="1500" kern="0">
                <a:solidFill>
                  <a:srgbClr val="242424"/>
                </a:solidFill>
                <a:latin typeface="Arial"/>
                <a:cs typeface="Arial"/>
              </a:rPr>
              <a:t> </a:t>
            </a:r>
            <a:r>
              <a:rPr lang="en-US" sz="1500" kern="0" err="1">
                <a:solidFill>
                  <a:srgbClr val="242424"/>
                </a:solidFill>
                <a:latin typeface="Arial"/>
                <a:cs typeface="Arial"/>
              </a:rPr>
              <a:t>tiếng</a:t>
            </a:r>
            <a:r>
              <a:rPr lang="en-US" sz="1500" kern="0">
                <a:solidFill>
                  <a:srgbClr val="242424"/>
                </a:solidFill>
                <a:latin typeface="Arial"/>
                <a:cs typeface="Arial"/>
              </a:rPr>
              <a:t> Việt, </a:t>
            </a:r>
            <a:r>
              <a:rPr lang="en-US" sz="1500" kern="0" err="1">
                <a:solidFill>
                  <a:srgbClr val="242424"/>
                </a:solidFill>
                <a:latin typeface="Arial"/>
                <a:cs typeface="Arial"/>
              </a:rPr>
              <a:t>hãy</a:t>
            </a:r>
            <a:r>
              <a:rPr lang="en-US" sz="1500" kern="0">
                <a:solidFill>
                  <a:srgbClr val="242424"/>
                </a:solidFill>
                <a:latin typeface="Arial"/>
                <a:cs typeface="Arial"/>
              </a:rPr>
              <a:t> </a:t>
            </a:r>
            <a:r>
              <a:rPr lang="en-US" sz="1500" kern="0" err="1">
                <a:solidFill>
                  <a:srgbClr val="242424"/>
                </a:solidFill>
                <a:latin typeface="Arial"/>
                <a:cs typeface="Arial"/>
              </a:rPr>
              <a:t>bấm</a:t>
            </a:r>
            <a:r>
              <a:rPr lang="en-US" sz="1500" kern="0">
                <a:solidFill>
                  <a:srgbClr val="242424"/>
                </a:solidFill>
                <a:latin typeface="Arial"/>
                <a:cs typeface="Arial"/>
              </a:rPr>
              <a:t> </a:t>
            </a:r>
            <a:r>
              <a:rPr lang="en-US" sz="1500" kern="0" err="1">
                <a:solidFill>
                  <a:srgbClr val="242424"/>
                </a:solidFill>
                <a:latin typeface="Arial"/>
                <a:cs typeface="Arial"/>
              </a:rPr>
              <a:t>vào</a:t>
            </a:r>
            <a:r>
              <a:rPr lang="en-US" sz="1500" kern="0">
                <a:solidFill>
                  <a:srgbClr val="242424"/>
                </a:solidFill>
                <a:latin typeface="Arial"/>
                <a:cs typeface="Arial"/>
              </a:rPr>
              <a:t> </a:t>
            </a:r>
            <a:r>
              <a:rPr lang="en-US" sz="1500" kern="0" err="1">
                <a:solidFill>
                  <a:srgbClr val="242424"/>
                </a:solidFill>
                <a:latin typeface="Arial"/>
                <a:cs typeface="Arial"/>
              </a:rPr>
              <a:t>biểu</a:t>
            </a:r>
            <a:r>
              <a:rPr lang="en-US" sz="1500" kern="0">
                <a:solidFill>
                  <a:srgbClr val="242424"/>
                </a:solidFill>
                <a:latin typeface="Arial"/>
                <a:cs typeface="Arial"/>
              </a:rPr>
              <a:t> </a:t>
            </a:r>
            <a:r>
              <a:rPr lang="en-US" sz="1500" kern="0" err="1">
                <a:solidFill>
                  <a:srgbClr val="242424"/>
                </a:solidFill>
                <a:latin typeface="Arial"/>
                <a:cs typeface="Arial"/>
              </a:rPr>
              <a:t>tượng</a:t>
            </a:r>
            <a:r>
              <a:rPr lang="en-US" sz="1500" kern="0">
                <a:solidFill>
                  <a:srgbClr val="242424"/>
                </a:solidFill>
                <a:latin typeface="Arial"/>
                <a:cs typeface="Arial"/>
              </a:rPr>
              <a:t> "</a:t>
            </a:r>
            <a:r>
              <a:rPr lang="en-US" sz="1500" kern="0" err="1">
                <a:solidFill>
                  <a:srgbClr val="242424"/>
                </a:solidFill>
                <a:latin typeface="Arial"/>
                <a:cs typeface="Arial"/>
              </a:rPr>
              <a:t>Quả</a:t>
            </a:r>
            <a:r>
              <a:rPr lang="en-US" sz="1500" kern="0">
                <a:solidFill>
                  <a:srgbClr val="242424"/>
                </a:solidFill>
                <a:latin typeface="Arial"/>
                <a:cs typeface="Arial"/>
              </a:rPr>
              <a:t> </a:t>
            </a:r>
            <a:r>
              <a:rPr lang="en-US" sz="1500" kern="0" err="1">
                <a:solidFill>
                  <a:srgbClr val="242424"/>
                </a:solidFill>
                <a:latin typeface="Arial"/>
                <a:cs typeface="Arial"/>
              </a:rPr>
              <a:t>địa</a:t>
            </a:r>
            <a:r>
              <a:rPr lang="en-US" sz="1500" kern="0">
                <a:solidFill>
                  <a:srgbClr val="242424"/>
                </a:solidFill>
                <a:latin typeface="Arial"/>
                <a:cs typeface="Arial"/>
              </a:rPr>
              <a:t> </a:t>
            </a:r>
            <a:r>
              <a:rPr lang="en-US" sz="1500" kern="0" err="1">
                <a:solidFill>
                  <a:srgbClr val="242424"/>
                </a:solidFill>
                <a:latin typeface="Arial"/>
                <a:cs typeface="Arial"/>
              </a:rPr>
              <a:t>cầu</a:t>
            </a:r>
            <a:r>
              <a:rPr lang="en-US" sz="1500" kern="0">
                <a:solidFill>
                  <a:srgbClr val="242424"/>
                </a:solidFill>
                <a:latin typeface="Arial"/>
                <a:cs typeface="Arial"/>
              </a:rPr>
              <a:t>" </a:t>
            </a:r>
            <a:r>
              <a:rPr lang="en-US" sz="1500" kern="0" err="1">
                <a:solidFill>
                  <a:srgbClr val="242424"/>
                </a:solidFill>
                <a:latin typeface="Arial"/>
                <a:cs typeface="Arial"/>
              </a:rPr>
              <a:t>và</a:t>
            </a:r>
            <a:r>
              <a:rPr lang="en-US" sz="1500" kern="0">
                <a:solidFill>
                  <a:srgbClr val="242424"/>
                </a:solidFill>
                <a:latin typeface="Arial"/>
                <a:cs typeface="Arial"/>
              </a:rPr>
              <a:t> </a:t>
            </a:r>
            <a:r>
              <a:rPr lang="en-US" sz="1500" kern="0" err="1">
                <a:solidFill>
                  <a:srgbClr val="242424"/>
                </a:solidFill>
                <a:latin typeface="Arial"/>
                <a:cs typeface="Arial"/>
              </a:rPr>
              <a:t>chọn</a:t>
            </a:r>
            <a:r>
              <a:rPr lang="en-US" sz="1500" kern="0">
                <a:solidFill>
                  <a:srgbClr val="242424"/>
                </a:solidFill>
                <a:latin typeface="Arial"/>
                <a:cs typeface="Arial"/>
              </a:rPr>
              <a:t> </a:t>
            </a:r>
            <a:r>
              <a:rPr lang="en-US" sz="1500" kern="0" err="1">
                <a:solidFill>
                  <a:srgbClr val="242424"/>
                </a:solidFill>
                <a:latin typeface="Arial"/>
                <a:cs typeface="Arial"/>
              </a:rPr>
              <a:t>Tiếng</a:t>
            </a:r>
            <a:r>
              <a:rPr lang="en-US" sz="1500" kern="0">
                <a:solidFill>
                  <a:srgbClr val="242424"/>
                </a:solidFill>
                <a:latin typeface="Arial"/>
                <a:cs typeface="Arial"/>
              </a:rPr>
              <a:t> Việt.</a:t>
            </a:r>
            <a:endParaRPr lang="vi-VN">
              <a:latin typeface="Arial"/>
              <a:cs typeface="Arial" panose="020B0604020202020204" pitchFamily="34" charset="0"/>
            </a:endParaRPr>
          </a:p>
          <a:p>
            <a:pPr lvl="1" indent="-30480" defTabSz="342900">
              <a:buClr>
                <a:srgbClr val="203864"/>
              </a:buClr>
              <a:buSzPct val="110000"/>
              <a:buFont typeface="Arial" panose="05000000000000000000" pitchFamily="2" charset="2"/>
              <a:buChar char="•"/>
              <a:defRPr/>
            </a:pPr>
            <a:r>
              <a:rPr lang="en-US" sz="1500" kern="0">
                <a:solidFill>
                  <a:srgbClr val="242424"/>
                </a:solidFill>
                <a:latin typeface="Arial"/>
                <a:cs typeface="Arial"/>
              </a:rPr>
              <a:t>Pa </a:t>
            </a:r>
            <a:r>
              <a:rPr lang="en-US" sz="1500" kern="0" err="1">
                <a:solidFill>
                  <a:srgbClr val="242424"/>
                </a:solidFill>
                <a:latin typeface="Arial"/>
                <a:cs typeface="Arial"/>
              </a:rPr>
              <a:t>partisipa</a:t>
            </a:r>
            <a:r>
              <a:rPr lang="en-US" sz="1500" kern="0">
                <a:solidFill>
                  <a:srgbClr val="242424"/>
                </a:solidFill>
                <a:latin typeface="Arial"/>
                <a:cs typeface="Arial"/>
              </a:rPr>
              <a:t> </a:t>
            </a:r>
            <a:r>
              <a:rPr lang="en-US" sz="1500" kern="0" err="1">
                <a:solidFill>
                  <a:srgbClr val="242424"/>
                </a:solidFill>
                <a:latin typeface="Arial"/>
                <a:cs typeface="Arial"/>
              </a:rPr>
              <a:t>na</a:t>
            </a:r>
            <a:r>
              <a:rPr lang="en-US" sz="1500" kern="0">
                <a:solidFill>
                  <a:srgbClr val="242424"/>
                </a:solidFill>
                <a:latin typeface="Arial"/>
                <a:cs typeface="Arial"/>
              </a:rPr>
              <a:t> </a:t>
            </a:r>
            <a:r>
              <a:rPr lang="en-US" sz="1500" kern="0" err="1">
                <a:solidFill>
                  <a:srgbClr val="242424"/>
                </a:solidFill>
                <a:latin typeface="Arial"/>
                <a:cs typeface="Arial"/>
              </a:rPr>
              <a:t>Kriôlu</a:t>
            </a:r>
            <a:r>
              <a:rPr lang="en-US" sz="1500" kern="0">
                <a:solidFill>
                  <a:srgbClr val="242424"/>
                </a:solidFill>
                <a:latin typeface="Arial"/>
                <a:cs typeface="Arial"/>
              </a:rPr>
              <a:t> </a:t>
            </a:r>
            <a:r>
              <a:rPr lang="en-US" sz="1500" kern="0" err="1">
                <a:solidFill>
                  <a:srgbClr val="242424"/>
                </a:solidFill>
                <a:latin typeface="Arial"/>
                <a:cs typeface="Arial"/>
              </a:rPr>
              <a:t>Kabuverdianu</a:t>
            </a:r>
            <a:r>
              <a:rPr lang="en-US" sz="1500" kern="0">
                <a:solidFill>
                  <a:srgbClr val="242424"/>
                </a:solidFill>
                <a:latin typeface="Arial"/>
                <a:cs typeface="Arial"/>
              </a:rPr>
              <a:t>, </a:t>
            </a:r>
            <a:r>
              <a:rPr lang="en-US" sz="1500" kern="0" err="1">
                <a:solidFill>
                  <a:srgbClr val="242424"/>
                </a:solidFill>
                <a:latin typeface="Arial"/>
                <a:cs typeface="Arial"/>
              </a:rPr>
              <a:t>kalka</a:t>
            </a:r>
            <a:r>
              <a:rPr lang="en-US" sz="1500" kern="0">
                <a:solidFill>
                  <a:srgbClr val="242424"/>
                </a:solidFill>
                <a:latin typeface="Arial"/>
                <a:cs typeface="Arial"/>
              </a:rPr>
              <a:t> </a:t>
            </a:r>
            <a:r>
              <a:rPr lang="en-US" sz="1500" kern="0" err="1">
                <a:solidFill>
                  <a:srgbClr val="242424"/>
                </a:solidFill>
                <a:latin typeface="Arial"/>
                <a:cs typeface="Arial"/>
              </a:rPr>
              <a:t>na</a:t>
            </a:r>
            <a:r>
              <a:rPr lang="en-US" sz="1500" kern="0">
                <a:solidFill>
                  <a:srgbClr val="242424"/>
                </a:solidFill>
                <a:latin typeface="Arial"/>
                <a:cs typeface="Arial"/>
              </a:rPr>
              <a:t> “</a:t>
            </a:r>
            <a:r>
              <a:rPr lang="en-US" sz="1500" kern="0" err="1">
                <a:solidFill>
                  <a:srgbClr val="242424"/>
                </a:solidFill>
                <a:latin typeface="Arial"/>
                <a:cs typeface="Arial"/>
              </a:rPr>
              <a:t>Globu</a:t>
            </a:r>
            <a:r>
              <a:rPr lang="en-US" sz="1500" kern="0">
                <a:solidFill>
                  <a:srgbClr val="242424"/>
                </a:solidFill>
                <a:latin typeface="Arial"/>
                <a:cs typeface="Arial"/>
              </a:rPr>
              <a:t>” y </a:t>
            </a:r>
            <a:r>
              <a:rPr lang="en-US" sz="1500" kern="0" err="1">
                <a:solidFill>
                  <a:srgbClr val="242424"/>
                </a:solidFill>
                <a:latin typeface="Arial"/>
                <a:cs typeface="Arial"/>
              </a:rPr>
              <a:t>selesiona</a:t>
            </a:r>
            <a:r>
              <a:rPr lang="en-US" sz="1500" kern="0">
                <a:solidFill>
                  <a:srgbClr val="242424"/>
                </a:solidFill>
                <a:latin typeface="Arial"/>
                <a:cs typeface="Arial"/>
              </a:rPr>
              <a:t> </a:t>
            </a:r>
            <a:r>
              <a:rPr lang="en-US" sz="1500" kern="0" err="1">
                <a:solidFill>
                  <a:srgbClr val="242424"/>
                </a:solidFill>
                <a:latin typeface="Arial"/>
                <a:cs typeface="Arial"/>
              </a:rPr>
              <a:t>Kriôlu</a:t>
            </a:r>
            <a:r>
              <a:rPr lang="en-US" sz="1500" kern="0">
                <a:solidFill>
                  <a:srgbClr val="242424"/>
                </a:solidFill>
                <a:latin typeface="Arial"/>
                <a:cs typeface="Arial"/>
              </a:rPr>
              <a:t> </a:t>
            </a:r>
            <a:r>
              <a:rPr lang="en-US" sz="1500" kern="0" err="1">
                <a:solidFill>
                  <a:srgbClr val="242424"/>
                </a:solidFill>
                <a:latin typeface="Arial"/>
                <a:cs typeface="Arial"/>
              </a:rPr>
              <a:t>Kabuverdianu</a:t>
            </a:r>
            <a:r>
              <a:rPr lang="en-US" sz="1500" kern="0">
                <a:solidFill>
                  <a:srgbClr val="242424"/>
                </a:solidFill>
                <a:latin typeface="Arial"/>
                <a:cs typeface="Arial"/>
              </a:rPr>
              <a:t>. </a:t>
            </a:r>
            <a:endParaRPr lang="vi-VN">
              <a:cs typeface="Arial" panose="020B0604020202020204" pitchFamily="34" charset="0"/>
            </a:endParaRPr>
          </a:p>
          <a:p>
            <a:pPr marL="216535" indent="-216535" defTabSz="342900">
              <a:spcBef>
                <a:spcPts val="750"/>
              </a:spcBef>
              <a:spcAft>
                <a:spcPts val="750"/>
              </a:spcAft>
              <a:buClr>
                <a:srgbClr val="203864"/>
              </a:buClr>
              <a:buSzPct val="110000"/>
              <a:buFont typeface="Wingdings" panose="05000000000000000000" pitchFamily="2" charset="2"/>
              <a:buChar char="Ü"/>
              <a:defRPr/>
            </a:pPr>
            <a:endParaRPr lang="en-US" b="1" kern="0">
              <a:solidFill>
                <a:srgbClr val="002060"/>
              </a:solidFill>
              <a:latin typeface="Trebuchet MS"/>
              <a:cs typeface="Arial"/>
            </a:endParaRPr>
          </a:p>
        </p:txBody>
      </p:sp>
      <p:sp>
        <p:nvSpPr>
          <p:cNvPr id="32" name="Rectangle 31">
            <a:extLst>
              <a:ext uri="{FF2B5EF4-FFF2-40B4-BE49-F238E27FC236}">
                <a16:creationId xmlns:a16="http://schemas.microsoft.com/office/drawing/2014/main" id="{DB336E12-6706-29B4-99F9-FD983ACC4631}"/>
              </a:ext>
              <a:ext uri="{C183D7F6-B498-43B3-948B-1728B52AA6E4}">
                <adec:decorative xmlns:adec="http://schemas.microsoft.com/office/drawing/2017/decorative" val="1"/>
              </a:ext>
            </a:extLst>
          </p:cNvPr>
          <p:cNvSpPr/>
          <p:nvPr/>
        </p:nvSpPr>
        <p:spPr>
          <a:xfrm flipH="1">
            <a:off x="-11" y="855547"/>
            <a:ext cx="9144000" cy="820617"/>
          </a:xfrm>
          <a:prstGeom prst="rect">
            <a:avLst/>
          </a:prstGeom>
          <a:solidFill>
            <a:srgbClr val="5A9973"/>
          </a:solidFill>
          <a:ln>
            <a:noFill/>
          </a:ln>
        </p:spPr>
        <p:style>
          <a:lnRef idx="2">
            <a:schemeClr val="accent1">
              <a:shade val="50000"/>
            </a:schemeClr>
          </a:lnRef>
          <a:fillRef idx="1">
            <a:schemeClr val="accent1"/>
          </a:fillRef>
          <a:effectRef idx="0">
            <a:schemeClr val="accent1"/>
          </a:effectRef>
          <a:fontRef idx="minor">
            <a:schemeClr val="lt1"/>
          </a:fontRef>
        </p:style>
        <p:txBody>
          <a:bodyPr rIns="137160" rtlCol="0" anchor="ctr"/>
          <a:lstStyle/>
          <a:p>
            <a:pPr algn="r" defTabSz="342900" fontAlgn="auto">
              <a:spcBef>
                <a:spcPts val="0"/>
              </a:spcBef>
              <a:spcAft>
                <a:spcPts val="0"/>
              </a:spcAft>
              <a:defRPr/>
            </a:pPr>
            <a:endParaRPr lang="en-US" sz="375" b="1">
              <a:solidFill>
                <a:prstClr val="white"/>
              </a:solidFill>
              <a:latin typeface="Trebuchet MS" panose="020B0603020202020204" pitchFamily="34" charset="0"/>
            </a:endParaRPr>
          </a:p>
        </p:txBody>
      </p:sp>
      <p:sp>
        <p:nvSpPr>
          <p:cNvPr id="16" name="Title 15">
            <a:extLst>
              <a:ext uri="{FF2B5EF4-FFF2-40B4-BE49-F238E27FC236}">
                <a16:creationId xmlns:a16="http://schemas.microsoft.com/office/drawing/2014/main" id="{DFCA7630-EEEB-3901-EEA0-EFECD3792636}"/>
              </a:ext>
            </a:extLst>
          </p:cNvPr>
          <p:cNvSpPr txBox="1">
            <a:spLocks noGrp="1"/>
          </p:cNvSpPr>
          <p:nvPr>
            <p:ph type="title" idx="4294967295"/>
          </p:nvPr>
        </p:nvSpPr>
        <p:spPr>
          <a:xfrm>
            <a:off x="246242" y="1000398"/>
            <a:ext cx="8466215" cy="530915"/>
          </a:xfrm>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marL="0" marR="0" lvl="0" indent="0" defTabSz="3429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Trebuchet MS" panose="020B0603020202020204"/>
                <a:ea typeface="+mn-ea"/>
                <a:cs typeface="+mn-cs"/>
              </a:rPr>
              <a:t>Interpretation Logistics</a:t>
            </a:r>
            <a:endParaRPr lang="en-US">
              <a:ea typeface="+mn-ea"/>
              <a:cs typeface="+mn-cs"/>
            </a:endParaRPr>
          </a:p>
        </p:txBody>
      </p:sp>
      <p:sp>
        <p:nvSpPr>
          <p:cNvPr id="2" name="Rectangle 1">
            <a:extLst>
              <a:ext uri="{FF2B5EF4-FFF2-40B4-BE49-F238E27FC236}">
                <a16:creationId xmlns:a16="http://schemas.microsoft.com/office/drawing/2014/main" id="{66CCA78F-7E98-453F-2F3C-6F217885E75C}"/>
              </a:ext>
              <a:ext uri="{C183D7F6-B498-43B3-948B-1728B52AA6E4}">
                <adec:decorative xmlns:adec="http://schemas.microsoft.com/office/drawing/2017/decorative" val="1"/>
              </a:ext>
            </a:extLst>
          </p:cNvPr>
          <p:cNvSpPr/>
          <p:nvPr/>
        </p:nvSpPr>
        <p:spPr>
          <a:xfrm>
            <a:off x="6794499" y="5175250"/>
            <a:ext cx="264583" cy="253999"/>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206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822F9-ED37-01CF-2B05-ACF471B298B5}"/>
              </a:ext>
            </a:extLst>
          </p:cNvPr>
          <p:cNvSpPr>
            <a:spLocks noGrp="1"/>
          </p:cNvSpPr>
          <p:nvPr>
            <p:ph type="ctrTitle"/>
          </p:nvPr>
        </p:nvSpPr>
        <p:spPr>
          <a:xfrm>
            <a:off x="1066800" y="-76200"/>
            <a:ext cx="7772400" cy="1470025"/>
          </a:xfrm>
        </p:spPr>
        <p:txBody>
          <a:bodyPr/>
          <a:lstStyle/>
          <a:p>
            <a:r>
              <a:rPr lang="en-US" sz="4000"/>
              <a:t>Proposed</a:t>
            </a:r>
            <a:r>
              <a:rPr lang="en-US" sz="4000">
                <a:solidFill>
                  <a:srgbClr val="FF0000"/>
                </a:solidFill>
              </a:rPr>
              <a:t> </a:t>
            </a:r>
            <a:r>
              <a:rPr lang="en-US" sz="4000">
                <a:latin typeface="Franklin Gothic Book"/>
              </a:rPr>
              <a:t>Look-back Period Adjustments I</a:t>
            </a:r>
            <a:endParaRPr lang="en-US" sz="4000"/>
          </a:p>
        </p:txBody>
      </p:sp>
      <p:sp>
        <p:nvSpPr>
          <p:cNvPr id="4" name="Slide Number Placeholder 3">
            <a:extLst>
              <a:ext uri="{FF2B5EF4-FFF2-40B4-BE49-F238E27FC236}">
                <a16:creationId xmlns:a16="http://schemas.microsoft.com/office/drawing/2014/main" id="{FDA82F59-26B5-2023-E411-944662269E1B}"/>
              </a:ext>
            </a:extLst>
          </p:cNvPr>
          <p:cNvSpPr>
            <a:spLocks noGrp="1"/>
          </p:cNvSpPr>
          <p:nvPr>
            <p:ph type="sldNum" sz="quarter" idx="12"/>
          </p:nvPr>
        </p:nvSpPr>
        <p:spPr/>
        <p:txBody>
          <a:bodyPr/>
          <a:lstStyle/>
          <a:p>
            <a:pPr>
              <a:defRPr/>
            </a:pPr>
            <a:fld id="{4D363A67-5542-4187-87DF-F6FA1FA4ECA6}" type="slidenum">
              <a:rPr lang="en-US" smtClean="0"/>
              <a:pPr>
                <a:defRPr/>
              </a:pPr>
              <a:t>20</a:t>
            </a:fld>
            <a:endParaRPr lang="en-US"/>
          </a:p>
        </p:txBody>
      </p:sp>
      <p:sp>
        <p:nvSpPr>
          <p:cNvPr id="5" name="TextBox 4">
            <a:extLst>
              <a:ext uri="{FF2B5EF4-FFF2-40B4-BE49-F238E27FC236}">
                <a16:creationId xmlns:a16="http://schemas.microsoft.com/office/drawing/2014/main" id="{9046698C-6D49-1F92-99A2-727C79730D95}"/>
              </a:ext>
            </a:extLst>
          </p:cNvPr>
          <p:cNvSpPr txBox="1"/>
          <p:nvPr/>
        </p:nvSpPr>
        <p:spPr>
          <a:xfrm>
            <a:off x="685800" y="1676400"/>
            <a:ext cx="7848600" cy="3416320"/>
          </a:xfrm>
          <a:prstGeom prst="rect">
            <a:avLst/>
          </a:prstGeom>
          <a:noFill/>
        </p:spPr>
        <p:txBody>
          <a:bodyPr wrap="square" rtlCol="0">
            <a:spAutoFit/>
          </a:bodyPr>
          <a:lstStyle/>
          <a:p>
            <a:r>
              <a:rPr lang="en-US" sz="2400">
                <a:latin typeface="Franklin Gothic Book" panose="020B0503020102020204" pitchFamily="34" charset="0"/>
              </a:rPr>
              <a:t>Added to Present Look-back Category:</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Suspended or revoked driving privileges in any U.S. jurisdiction. (220 CMR 275.04(b))</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A driver’s license that is temporary, junior operator status, subject to ignition interlock requirements, subject to time-of-operation restrictions, or other similar restrictions.  (220 CMR 275.04(c))</a:t>
            </a:r>
          </a:p>
        </p:txBody>
      </p:sp>
    </p:spTree>
    <p:extLst>
      <p:ext uri="{BB962C8B-B14F-4D97-AF65-F5344CB8AC3E}">
        <p14:creationId xmlns:p14="http://schemas.microsoft.com/office/powerpoint/2010/main" val="171769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1D5EC-86F0-DBCF-90CA-0612E2447A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BA3970-1034-6DC1-BAEA-4A7A4027850F}"/>
              </a:ext>
            </a:extLst>
          </p:cNvPr>
          <p:cNvSpPr>
            <a:spLocks noGrp="1"/>
          </p:cNvSpPr>
          <p:nvPr>
            <p:ph type="ctrTitle"/>
          </p:nvPr>
        </p:nvSpPr>
        <p:spPr>
          <a:xfrm>
            <a:off x="1066800" y="-76200"/>
            <a:ext cx="7772400" cy="1470025"/>
          </a:xfrm>
        </p:spPr>
        <p:txBody>
          <a:bodyPr/>
          <a:lstStyle/>
          <a:p>
            <a:r>
              <a:rPr lang="en-US" sz="4000"/>
              <a:t>Proposed</a:t>
            </a:r>
            <a:r>
              <a:rPr lang="en-US" sz="4000">
                <a:solidFill>
                  <a:srgbClr val="FF0000"/>
                </a:solidFill>
              </a:rPr>
              <a:t> </a:t>
            </a:r>
            <a:r>
              <a:rPr lang="en-US" sz="4000">
                <a:latin typeface="Franklin Gothic Book"/>
              </a:rPr>
              <a:t>Look-back Period Adjustments II</a:t>
            </a:r>
            <a:endParaRPr lang="en-US" sz="4000"/>
          </a:p>
        </p:txBody>
      </p:sp>
      <p:sp>
        <p:nvSpPr>
          <p:cNvPr id="4" name="Slide Number Placeholder 3">
            <a:extLst>
              <a:ext uri="{FF2B5EF4-FFF2-40B4-BE49-F238E27FC236}">
                <a16:creationId xmlns:a16="http://schemas.microsoft.com/office/drawing/2014/main" id="{E5FF7582-B7D6-6CC0-9649-F348420F8C26}"/>
              </a:ext>
            </a:extLst>
          </p:cNvPr>
          <p:cNvSpPr>
            <a:spLocks noGrp="1"/>
          </p:cNvSpPr>
          <p:nvPr>
            <p:ph type="sldNum" sz="quarter" idx="12"/>
          </p:nvPr>
        </p:nvSpPr>
        <p:spPr/>
        <p:txBody>
          <a:bodyPr/>
          <a:lstStyle/>
          <a:p>
            <a:pPr>
              <a:defRPr/>
            </a:pPr>
            <a:fld id="{4D363A67-5542-4187-87DF-F6FA1FA4ECA6}" type="slidenum">
              <a:rPr lang="en-US" smtClean="0"/>
              <a:pPr>
                <a:defRPr/>
              </a:pPr>
              <a:t>21</a:t>
            </a:fld>
            <a:endParaRPr lang="en-US"/>
          </a:p>
        </p:txBody>
      </p:sp>
      <p:sp>
        <p:nvSpPr>
          <p:cNvPr id="5" name="TextBox 4">
            <a:extLst>
              <a:ext uri="{FF2B5EF4-FFF2-40B4-BE49-F238E27FC236}">
                <a16:creationId xmlns:a16="http://schemas.microsoft.com/office/drawing/2014/main" id="{735B2CC7-C37F-94FE-2E63-ACA41B09F9F4}"/>
              </a:ext>
            </a:extLst>
          </p:cNvPr>
          <p:cNvSpPr txBox="1"/>
          <p:nvPr/>
        </p:nvSpPr>
        <p:spPr>
          <a:xfrm>
            <a:off x="845574" y="1381432"/>
            <a:ext cx="7848600" cy="4524315"/>
          </a:xfrm>
          <a:prstGeom prst="rect">
            <a:avLst/>
          </a:prstGeom>
          <a:noFill/>
        </p:spPr>
        <p:txBody>
          <a:bodyPr wrap="square" rtlCol="0">
            <a:spAutoFit/>
          </a:bodyPr>
          <a:lstStyle/>
          <a:p>
            <a:r>
              <a:rPr lang="en-US" sz="2400">
                <a:latin typeface="Franklin Gothic Book" panose="020B0503020102020204" pitchFamily="34" charset="0"/>
              </a:rPr>
              <a:t>Creation of One-Year Look-back Category:</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Suspension of a driver’s license due to findings of “Responsible” for three speeding tick</a:t>
            </a:r>
            <a:r>
              <a:rPr lang="en-US" sz="2400">
                <a:solidFill>
                  <a:srgbClr val="FF0000"/>
                </a:solidFill>
                <a:latin typeface="Franklin Gothic Book" panose="020B0503020102020204" pitchFamily="34" charset="0"/>
              </a:rPr>
              <a:t>et</a:t>
            </a:r>
            <a:r>
              <a:rPr lang="en-US" sz="2400">
                <a:latin typeface="Franklin Gothic Book" panose="020B0503020102020204" pitchFamily="34" charset="0"/>
              </a:rPr>
              <a:t>s in the preceding year.  (220 CMR 275.05(a))</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Suspension of a driver’s license for any reason related to the operation of a motor vehicle, unless otherwise specified.  (220 CMR 275.05(b))</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Instances of account sharing or account renting.             (220 CMR 275.05(c))</a:t>
            </a:r>
          </a:p>
        </p:txBody>
      </p:sp>
    </p:spTree>
    <p:extLst>
      <p:ext uri="{BB962C8B-B14F-4D97-AF65-F5344CB8AC3E}">
        <p14:creationId xmlns:p14="http://schemas.microsoft.com/office/powerpoint/2010/main" val="1282391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0706-C61A-E7D0-5828-214FC81CD1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A14615-F235-8176-F1FC-02F687BE4168}"/>
              </a:ext>
            </a:extLst>
          </p:cNvPr>
          <p:cNvSpPr>
            <a:spLocks noGrp="1"/>
          </p:cNvSpPr>
          <p:nvPr>
            <p:ph type="ctrTitle"/>
          </p:nvPr>
        </p:nvSpPr>
        <p:spPr>
          <a:xfrm>
            <a:off x="1066800" y="-76200"/>
            <a:ext cx="7772400" cy="1470025"/>
          </a:xfrm>
        </p:spPr>
        <p:txBody>
          <a:bodyPr/>
          <a:lstStyle/>
          <a:p>
            <a:r>
              <a:rPr lang="en-US" sz="4000"/>
              <a:t>Proposed</a:t>
            </a:r>
            <a:r>
              <a:rPr lang="en-US" sz="4000">
                <a:solidFill>
                  <a:srgbClr val="FF0000"/>
                </a:solidFill>
              </a:rPr>
              <a:t> </a:t>
            </a:r>
            <a:r>
              <a:rPr lang="en-US" sz="4000">
                <a:latin typeface="Franklin Gothic Book"/>
              </a:rPr>
              <a:t>Look-back Period Adjustments </a:t>
            </a:r>
            <a:r>
              <a:rPr lang="en-US" sz="2800">
                <a:latin typeface="Franklin Gothic Book"/>
              </a:rPr>
              <a:t>III</a:t>
            </a:r>
            <a:endParaRPr lang="en-US" sz="2800"/>
          </a:p>
        </p:txBody>
      </p:sp>
      <p:sp>
        <p:nvSpPr>
          <p:cNvPr id="4" name="Slide Number Placeholder 3">
            <a:extLst>
              <a:ext uri="{FF2B5EF4-FFF2-40B4-BE49-F238E27FC236}">
                <a16:creationId xmlns:a16="http://schemas.microsoft.com/office/drawing/2014/main" id="{55FD58E5-8BAC-0612-18B8-DDB5F923A70F}"/>
              </a:ext>
            </a:extLst>
          </p:cNvPr>
          <p:cNvSpPr>
            <a:spLocks noGrp="1"/>
          </p:cNvSpPr>
          <p:nvPr>
            <p:ph type="sldNum" sz="quarter" idx="12"/>
          </p:nvPr>
        </p:nvSpPr>
        <p:spPr/>
        <p:txBody>
          <a:bodyPr/>
          <a:lstStyle/>
          <a:p>
            <a:pPr>
              <a:defRPr/>
            </a:pPr>
            <a:fld id="{4D363A67-5542-4187-87DF-F6FA1FA4ECA6}" type="slidenum">
              <a:rPr lang="en-US" smtClean="0"/>
              <a:pPr>
                <a:defRPr/>
              </a:pPr>
              <a:t>22</a:t>
            </a:fld>
            <a:endParaRPr lang="en-US"/>
          </a:p>
        </p:txBody>
      </p:sp>
      <p:sp>
        <p:nvSpPr>
          <p:cNvPr id="5" name="TextBox 4">
            <a:extLst>
              <a:ext uri="{FF2B5EF4-FFF2-40B4-BE49-F238E27FC236}">
                <a16:creationId xmlns:a16="http://schemas.microsoft.com/office/drawing/2014/main" id="{5FFD9AD0-523B-9BF4-CF52-527ABD6BB3B0}"/>
              </a:ext>
            </a:extLst>
          </p:cNvPr>
          <p:cNvSpPr txBox="1"/>
          <p:nvPr/>
        </p:nvSpPr>
        <p:spPr>
          <a:xfrm>
            <a:off x="685800" y="1676400"/>
            <a:ext cx="7848600" cy="2308324"/>
          </a:xfrm>
          <a:prstGeom prst="rect">
            <a:avLst/>
          </a:prstGeom>
          <a:noFill/>
        </p:spPr>
        <p:txBody>
          <a:bodyPr wrap="square" rtlCol="0">
            <a:spAutoFit/>
          </a:bodyPr>
          <a:lstStyle/>
          <a:p>
            <a:r>
              <a:rPr lang="en-US" sz="2400">
                <a:latin typeface="Franklin Gothic Book" panose="020B0503020102020204" pitchFamily="34" charset="0"/>
              </a:rPr>
              <a:t>Amending Three-year Look-back Category:</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Adding any license suspension due to multiple </a:t>
            </a:r>
            <a:r>
              <a:rPr lang="en-US" sz="2400" err="1">
                <a:latin typeface="Franklin Gothic Book" panose="020B0503020102020204" pitchFamily="34" charset="0"/>
              </a:rPr>
              <a:t>surcharg</a:t>
            </a:r>
            <a:r>
              <a:rPr lang="en-US" sz="2400" err="1">
                <a:solidFill>
                  <a:srgbClr val="FF0000"/>
                </a:solidFill>
                <a:latin typeface="Franklin Gothic Book" panose="020B0503020102020204" pitchFamily="34" charset="0"/>
              </a:rPr>
              <a:t>e</a:t>
            </a:r>
            <a:r>
              <a:rPr lang="en-US" sz="2400" err="1">
                <a:latin typeface="Franklin Gothic Book" panose="020B0503020102020204" pitchFamily="34" charset="0"/>
              </a:rPr>
              <a:t>able</a:t>
            </a:r>
            <a:r>
              <a:rPr lang="en-US" sz="2400">
                <a:latin typeface="Franklin Gothic Book" panose="020B0503020102020204" pitchFamily="34" charset="0"/>
              </a:rPr>
              <a:t> incidents. This is reclassifying this standard from a Five-year Look-back.                          (220 CMR 275.07(e))</a:t>
            </a:r>
          </a:p>
        </p:txBody>
      </p:sp>
    </p:spTree>
    <p:extLst>
      <p:ext uri="{BB962C8B-B14F-4D97-AF65-F5344CB8AC3E}">
        <p14:creationId xmlns:p14="http://schemas.microsoft.com/office/powerpoint/2010/main" val="3208495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BA49A-71C0-F718-419A-44F401D013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8463E0-CE69-58B2-2090-B7B8B6CAF435}"/>
              </a:ext>
            </a:extLst>
          </p:cNvPr>
          <p:cNvSpPr>
            <a:spLocks noGrp="1"/>
          </p:cNvSpPr>
          <p:nvPr>
            <p:ph type="ctrTitle"/>
          </p:nvPr>
        </p:nvSpPr>
        <p:spPr>
          <a:xfrm>
            <a:off x="1066800" y="-76200"/>
            <a:ext cx="7772400" cy="1470025"/>
          </a:xfrm>
        </p:spPr>
        <p:txBody>
          <a:bodyPr/>
          <a:lstStyle/>
          <a:p>
            <a:r>
              <a:rPr lang="en-US" sz="4000"/>
              <a:t>Proposed</a:t>
            </a:r>
            <a:r>
              <a:rPr lang="en-US" sz="4000">
                <a:solidFill>
                  <a:srgbClr val="FF0000"/>
                </a:solidFill>
              </a:rPr>
              <a:t> </a:t>
            </a:r>
            <a:r>
              <a:rPr lang="en-US" sz="4000">
                <a:latin typeface="Franklin Gothic Book"/>
              </a:rPr>
              <a:t>Look-back Period Adjustments </a:t>
            </a:r>
            <a:r>
              <a:rPr lang="en-US" sz="2800">
                <a:latin typeface="Franklin Gothic Book"/>
              </a:rPr>
              <a:t>IV</a:t>
            </a:r>
            <a:endParaRPr lang="en-US" sz="2800"/>
          </a:p>
        </p:txBody>
      </p:sp>
      <p:sp>
        <p:nvSpPr>
          <p:cNvPr id="4" name="Slide Number Placeholder 3">
            <a:extLst>
              <a:ext uri="{FF2B5EF4-FFF2-40B4-BE49-F238E27FC236}">
                <a16:creationId xmlns:a16="http://schemas.microsoft.com/office/drawing/2014/main" id="{33AACB8F-FE69-3DB4-6405-FDB8F1296C5E}"/>
              </a:ext>
            </a:extLst>
          </p:cNvPr>
          <p:cNvSpPr>
            <a:spLocks noGrp="1"/>
          </p:cNvSpPr>
          <p:nvPr>
            <p:ph type="sldNum" sz="quarter" idx="12"/>
          </p:nvPr>
        </p:nvSpPr>
        <p:spPr/>
        <p:txBody>
          <a:bodyPr/>
          <a:lstStyle/>
          <a:p>
            <a:pPr>
              <a:defRPr/>
            </a:pPr>
            <a:fld id="{4D363A67-5542-4187-87DF-F6FA1FA4ECA6}" type="slidenum">
              <a:rPr lang="en-US" smtClean="0"/>
              <a:pPr>
                <a:defRPr/>
              </a:pPr>
              <a:t>23</a:t>
            </a:fld>
            <a:endParaRPr lang="en-US"/>
          </a:p>
        </p:txBody>
      </p:sp>
      <p:sp>
        <p:nvSpPr>
          <p:cNvPr id="5" name="TextBox 4">
            <a:extLst>
              <a:ext uri="{FF2B5EF4-FFF2-40B4-BE49-F238E27FC236}">
                <a16:creationId xmlns:a16="http://schemas.microsoft.com/office/drawing/2014/main" id="{2478249F-828D-2850-D5AD-A344C49A98C2}"/>
              </a:ext>
            </a:extLst>
          </p:cNvPr>
          <p:cNvSpPr txBox="1"/>
          <p:nvPr/>
        </p:nvSpPr>
        <p:spPr>
          <a:xfrm>
            <a:off x="838498" y="1511808"/>
            <a:ext cx="7848600" cy="4154984"/>
          </a:xfrm>
          <a:prstGeom prst="rect">
            <a:avLst/>
          </a:prstGeom>
          <a:noFill/>
        </p:spPr>
        <p:txBody>
          <a:bodyPr wrap="square" rtlCol="0">
            <a:spAutoFit/>
          </a:bodyPr>
          <a:lstStyle/>
          <a:p>
            <a:r>
              <a:rPr lang="en-US" sz="2400">
                <a:latin typeface="Franklin Gothic Book" panose="020B0503020102020204" pitchFamily="34" charset="0"/>
              </a:rPr>
              <a:t>Amending Seven-Year Look-back Category:</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Codifying statutory seven-year disqualification under G.L. c. 159A½, § 4(a)(vii)(2) for Drivers assigned to court-ordered alcohol or controlled substance education, treatment, or rehabilitation program.                           (220 CMR 275.07(a))</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All Continuance Without a Finding (“CWOF”) dispositions for felony offenses not otherwise addressed will operate as a presumptive disqualification.  (220 CMR 275.07(e))</a:t>
            </a:r>
          </a:p>
        </p:txBody>
      </p:sp>
    </p:spTree>
    <p:extLst>
      <p:ext uri="{BB962C8B-B14F-4D97-AF65-F5344CB8AC3E}">
        <p14:creationId xmlns:p14="http://schemas.microsoft.com/office/powerpoint/2010/main" val="1235040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84939-76BF-78CA-8437-3C91547F1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51FFF-A18D-38ED-1E7C-9BE7B0BDDB9F}"/>
              </a:ext>
            </a:extLst>
          </p:cNvPr>
          <p:cNvSpPr>
            <a:spLocks noGrp="1"/>
          </p:cNvSpPr>
          <p:nvPr>
            <p:ph type="ctrTitle"/>
          </p:nvPr>
        </p:nvSpPr>
        <p:spPr>
          <a:xfrm>
            <a:off x="1066800" y="-76200"/>
            <a:ext cx="7772400" cy="1470025"/>
          </a:xfrm>
        </p:spPr>
        <p:txBody>
          <a:bodyPr/>
          <a:lstStyle/>
          <a:p>
            <a:r>
              <a:rPr lang="en-US" sz="4000">
                <a:latin typeface="Franklin Gothic Book"/>
              </a:rPr>
              <a:t> </a:t>
            </a:r>
            <a:r>
              <a:rPr lang="en-US" sz="4000"/>
              <a:t>Proposed</a:t>
            </a:r>
            <a:r>
              <a:rPr lang="en-US" sz="4000">
                <a:solidFill>
                  <a:srgbClr val="FF0000"/>
                </a:solidFill>
              </a:rPr>
              <a:t> </a:t>
            </a:r>
            <a:r>
              <a:rPr lang="en-US" sz="4000">
                <a:latin typeface="Franklin Gothic Book"/>
              </a:rPr>
              <a:t>Look-back Period Adjustments </a:t>
            </a:r>
            <a:r>
              <a:rPr lang="en-US" sz="2800">
                <a:latin typeface="Franklin Gothic Book"/>
              </a:rPr>
              <a:t>V</a:t>
            </a:r>
            <a:endParaRPr lang="en-US" sz="2800"/>
          </a:p>
        </p:txBody>
      </p:sp>
      <p:sp>
        <p:nvSpPr>
          <p:cNvPr id="4" name="Slide Number Placeholder 3">
            <a:extLst>
              <a:ext uri="{FF2B5EF4-FFF2-40B4-BE49-F238E27FC236}">
                <a16:creationId xmlns:a16="http://schemas.microsoft.com/office/drawing/2014/main" id="{DF6FCAE2-9CA4-0517-0BAB-A980F96AF04B}"/>
              </a:ext>
            </a:extLst>
          </p:cNvPr>
          <p:cNvSpPr>
            <a:spLocks noGrp="1"/>
          </p:cNvSpPr>
          <p:nvPr>
            <p:ph type="sldNum" sz="quarter" idx="12"/>
          </p:nvPr>
        </p:nvSpPr>
        <p:spPr/>
        <p:txBody>
          <a:bodyPr/>
          <a:lstStyle/>
          <a:p>
            <a:pPr>
              <a:defRPr/>
            </a:pPr>
            <a:fld id="{4D363A67-5542-4187-87DF-F6FA1FA4ECA6}" type="slidenum">
              <a:rPr lang="en-US" smtClean="0"/>
              <a:pPr>
                <a:defRPr/>
              </a:pPr>
              <a:t>24</a:t>
            </a:fld>
            <a:endParaRPr lang="en-US"/>
          </a:p>
        </p:txBody>
      </p:sp>
      <p:sp>
        <p:nvSpPr>
          <p:cNvPr id="5" name="TextBox 4">
            <a:extLst>
              <a:ext uri="{FF2B5EF4-FFF2-40B4-BE49-F238E27FC236}">
                <a16:creationId xmlns:a16="http://schemas.microsoft.com/office/drawing/2014/main" id="{F49BC24C-5629-EEE4-DB8F-B1073CB8C766}"/>
              </a:ext>
            </a:extLst>
          </p:cNvPr>
          <p:cNvSpPr txBox="1"/>
          <p:nvPr/>
        </p:nvSpPr>
        <p:spPr>
          <a:xfrm>
            <a:off x="647700" y="1600200"/>
            <a:ext cx="7848600" cy="830997"/>
          </a:xfrm>
          <a:prstGeom prst="rect">
            <a:avLst/>
          </a:prstGeom>
          <a:noFill/>
        </p:spPr>
        <p:txBody>
          <a:bodyPr wrap="square" rtlCol="0">
            <a:spAutoFit/>
          </a:bodyPr>
          <a:lstStyle/>
          <a:p>
            <a:r>
              <a:rPr lang="en-US" sz="2400">
                <a:latin typeface="Franklin Gothic Book" panose="020B0503020102020204" pitchFamily="34" charset="0"/>
              </a:rPr>
              <a:t>Amending Ten-Year Look-back Category:</a:t>
            </a:r>
            <a:br>
              <a:rPr lang="en-US" sz="2400">
                <a:latin typeface="Franklin Gothic Book" panose="020B0503020102020204" pitchFamily="34" charset="0"/>
              </a:rPr>
            </a:br>
            <a:endParaRPr lang="en-US" sz="2400">
              <a:latin typeface="Franklin Gothic Book" panose="020B0503020102020204" pitchFamily="34" charset="0"/>
            </a:endParaRPr>
          </a:p>
        </p:txBody>
      </p:sp>
      <p:sp>
        <p:nvSpPr>
          <p:cNvPr id="3" name="TextBox 2">
            <a:extLst>
              <a:ext uri="{FF2B5EF4-FFF2-40B4-BE49-F238E27FC236}">
                <a16:creationId xmlns:a16="http://schemas.microsoft.com/office/drawing/2014/main" id="{FB7CC331-F6C4-77E7-B6EE-4352DC8F10AF}"/>
              </a:ext>
            </a:extLst>
          </p:cNvPr>
          <p:cNvSpPr txBox="1"/>
          <p:nvPr/>
        </p:nvSpPr>
        <p:spPr>
          <a:xfrm>
            <a:off x="762000" y="2215009"/>
            <a:ext cx="3810000" cy="1815882"/>
          </a:xfrm>
          <a:prstGeom prst="rect">
            <a:avLst/>
          </a:prstGeom>
          <a:noFill/>
        </p:spPr>
        <p:txBody>
          <a:bodyPr wrap="square" rtlCol="0">
            <a:spAutoFit/>
          </a:bodyPr>
          <a:lstStyle/>
          <a:p>
            <a:r>
              <a:rPr lang="en-US" sz="1600" b="1">
                <a:latin typeface="Franklin Gothic Book" panose="020B0503020102020204" pitchFamily="34" charset="0"/>
              </a:rPr>
              <a:t>Moved from Seven to Ten-year Category:</a:t>
            </a:r>
            <a:br>
              <a:rPr lang="en-US" sz="1600" b="1">
                <a:latin typeface="Franklin Gothic Book" panose="020B0503020102020204" pitchFamily="34" charset="0"/>
              </a:rPr>
            </a:br>
            <a:endParaRPr lang="en-US" sz="1600" b="1">
              <a:latin typeface="Franklin Gothic Book" panose="020B0503020102020204" pitchFamily="34" charset="0"/>
            </a:endParaRPr>
          </a:p>
          <a:p>
            <a:pPr marL="285750" indent="-285750">
              <a:buFont typeface="Arial" panose="020B0604020202020204" pitchFamily="34" charset="0"/>
              <a:buChar char="•"/>
            </a:pPr>
            <a:r>
              <a:rPr lang="en-US" sz="1600">
                <a:latin typeface="Franklin Gothic Book" panose="020B0503020102020204" pitchFamily="34" charset="0"/>
              </a:rPr>
              <a:t>Crimes involving illegal use or possession of a weapon;</a:t>
            </a:r>
          </a:p>
          <a:p>
            <a:pPr marL="285750" indent="-285750">
              <a:buFont typeface="Arial" panose="020B0604020202020204" pitchFamily="34" charset="0"/>
              <a:buChar char="•"/>
            </a:pPr>
            <a:r>
              <a:rPr lang="en-US" sz="1600">
                <a:latin typeface="Franklin Gothic Book" panose="020B0503020102020204" pitchFamily="34" charset="0"/>
              </a:rPr>
              <a:t>Breaking and entering; </a:t>
            </a:r>
          </a:p>
          <a:p>
            <a:pPr marL="285750" indent="-285750">
              <a:buFont typeface="Arial" panose="020B0604020202020204" pitchFamily="34" charset="0"/>
              <a:buChar char="•"/>
            </a:pPr>
            <a:r>
              <a:rPr lang="en-US" sz="1600">
                <a:latin typeface="Franklin Gothic Book" panose="020B0503020102020204" pitchFamily="34" charset="0"/>
              </a:rPr>
              <a:t>Indecent exposure and annoying and accosting</a:t>
            </a:r>
          </a:p>
        </p:txBody>
      </p:sp>
      <p:sp>
        <p:nvSpPr>
          <p:cNvPr id="6" name="TextBox 5">
            <a:extLst>
              <a:ext uri="{FF2B5EF4-FFF2-40B4-BE49-F238E27FC236}">
                <a16:creationId xmlns:a16="http://schemas.microsoft.com/office/drawing/2014/main" id="{A9662EB6-C60E-C476-2771-F7778AD893D4}"/>
              </a:ext>
            </a:extLst>
          </p:cNvPr>
          <p:cNvSpPr txBox="1"/>
          <p:nvPr/>
        </p:nvSpPr>
        <p:spPr>
          <a:xfrm>
            <a:off x="4876502" y="2174324"/>
            <a:ext cx="3962698" cy="2769989"/>
          </a:xfrm>
          <a:prstGeom prst="rect">
            <a:avLst/>
          </a:prstGeom>
          <a:noFill/>
        </p:spPr>
        <p:txBody>
          <a:bodyPr wrap="square" rtlCol="0">
            <a:spAutoFit/>
          </a:bodyPr>
          <a:lstStyle/>
          <a:p>
            <a:r>
              <a:rPr lang="en-US" sz="1600" b="1">
                <a:latin typeface="Franklin Gothic Book" panose="020B0503020102020204" pitchFamily="34" charset="0"/>
              </a:rPr>
              <a:t>Moved from Indefinite Look-back to Ten-Year Category:</a:t>
            </a:r>
          </a:p>
          <a:p>
            <a:pPr marL="285750" indent="-285750">
              <a:buFont typeface="Arial" panose="020B0604020202020204" pitchFamily="34" charset="0"/>
              <a:buChar char="•"/>
            </a:pPr>
            <a:r>
              <a:rPr lang="en-US" sz="1600">
                <a:latin typeface="Franklin Gothic Book" panose="020B0503020102020204" pitchFamily="34" charset="0"/>
              </a:rPr>
              <a:t>Unarmed robbery</a:t>
            </a:r>
          </a:p>
          <a:p>
            <a:pPr marL="285750" indent="-285750">
              <a:buFont typeface="Arial" panose="020B0604020202020204" pitchFamily="34" charset="0"/>
              <a:buChar char="•"/>
            </a:pPr>
            <a:r>
              <a:rPr lang="en-US" sz="1600">
                <a:latin typeface="Franklin Gothic Book" panose="020B0503020102020204" pitchFamily="34" charset="0"/>
              </a:rPr>
              <a:t>Sexual conduct for a fee</a:t>
            </a:r>
          </a:p>
          <a:p>
            <a:pPr marL="285750" indent="-285750">
              <a:buFont typeface="Arial" panose="020B0604020202020204" pitchFamily="34" charset="0"/>
              <a:buChar char="•"/>
            </a:pPr>
            <a:r>
              <a:rPr lang="en-US" sz="1600">
                <a:latin typeface="Franklin Gothic Book" panose="020B0503020102020204" pitchFamily="34" charset="0"/>
              </a:rPr>
              <a:t>Solicitation of Prostitute</a:t>
            </a:r>
          </a:p>
          <a:p>
            <a:pPr marL="285750" indent="-285750">
              <a:buFont typeface="Arial" panose="020B0604020202020204" pitchFamily="34" charset="0"/>
              <a:buChar char="•"/>
            </a:pPr>
            <a:r>
              <a:rPr lang="en-US" sz="1600">
                <a:latin typeface="Franklin Gothic Book" panose="020B0503020102020204" pitchFamily="34" charset="0"/>
              </a:rPr>
              <a:t>Child endangerment</a:t>
            </a:r>
          </a:p>
          <a:p>
            <a:pPr marL="285750" indent="-285750">
              <a:buFont typeface="Arial" panose="020B0604020202020204" pitchFamily="34" charset="0"/>
              <a:buChar char="•"/>
            </a:pPr>
            <a:r>
              <a:rPr lang="en-US" sz="1600">
                <a:latin typeface="Franklin Gothic Book" panose="020B0503020102020204" pitchFamily="34" charset="0"/>
              </a:rPr>
              <a:t>Stalking</a:t>
            </a:r>
          </a:p>
          <a:p>
            <a:pPr marL="285750" indent="-285750">
              <a:buFont typeface="Arial" panose="020B0604020202020204" pitchFamily="34" charset="0"/>
              <a:buChar char="•"/>
            </a:pPr>
            <a:r>
              <a:rPr lang="en-US" sz="1600">
                <a:latin typeface="Franklin Gothic Book" panose="020B0503020102020204" pitchFamily="34" charset="0"/>
              </a:rPr>
              <a:t>Assault and Battery with a Dangerous Weapon</a:t>
            </a:r>
          </a:p>
          <a:p>
            <a:pPr marL="285750" indent="-285750">
              <a:buFont typeface="Arial" panose="020B0604020202020204" pitchFamily="34" charset="0"/>
              <a:buChar char="•"/>
            </a:pPr>
            <a:r>
              <a:rPr lang="en-US" sz="1600">
                <a:latin typeface="Franklin Gothic Book" panose="020B0503020102020204" pitchFamily="34" charset="0"/>
              </a:rPr>
              <a:t>More than one criminal driving offense</a:t>
            </a:r>
          </a:p>
          <a:p>
            <a:endParaRPr lang="en-US" sz="1400">
              <a:latin typeface="Franklin Gothic Book" panose="020B0503020102020204" pitchFamily="34" charset="0"/>
            </a:endParaRPr>
          </a:p>
        </p:txBody>
      </p:sp>
      <p:sp>
        <p:nvSpPr>
          <p:cNvPr id="7" name="TextBox 6">
            <a:extLst>
              <a:ext uri="{FF2B5EF4-FFF2-40B4-BE49-F238E27FC236}">
                <a16:creationId xmlns:a16="http://schemas.microsoft.com/office/drawing/2014/main" id="{11D4276D-BC81-745F-C3A7-8BB5A8F5ADFD}"/>
              </a:ext>
            </a:extLst>
          </p:cNvPr>
          <p:cNvSpPr txBox="1"/>
          <p:nvPr/>
        </p:nvSpPr>
        <p:spPr>
          <a:xfrm>
            <a:off x="762000" y="4642991"/>
            <a:ext cx="7925098" cy="1077218"/>
          </a:xfrm>
          <a:prstGeom prst="rect">
            <a:avLst/>
          </a:prstGeom>
          <a:noFill/>
        </p:spPr>
        <p:txBody>
          <a:bodyPr wrap="square" rtlCol="0">
            <a:spAutoFit/>
          </a:bodyPr>
          <a:lstStyle/>
          <a:p>
            <a:r>
              <a:rPr lang="en-US" sz="1600" b="1">
                <a:latin typeface="Franklin Gothic Book" panose="020B0503020102020204" pitchFamily="34" charset="0"/>
              </a:rPr>
              <a:t>Added to Ten-Year Look-back Category:</a:t>
            </a:r>
            <a:br>
              <a:rPr lang="en-US" sz="1600">
                <a:latin typeface="Franklin Gothic Book" panose="020B0503020102020204" pitchFamily="34" charset="0"/>
              </a:rPr>
            </a:br>
            <a:endParaRPr lang="en-US" sz="1600">
              <a:latin typeface="Franklin Gothic Book" panose="020B0503020102020204" pitchFamily="34" charset="0"/>
            </a:endParaRPr>
          </a:p>
          <a:p>
            <a:pPr marL="285750" indent="-285750">
              <a:buFont typeface="Arial" panose="020B0604020202020204" pitchFamily="34" charset="0"/>
              <a:buChar char="•"/>
            </a:pPr>
            <a:r>
              <a:rPr lang="en-US" sz="1600">
                <a:latin typeface="Franklin Gothic Book" panose="020B0503020102020204" pitchFamily="34" charset="0"/>
              </a:rPr>
              <a:t>Strangulation or Suffocation</a:t>
            </a:r>
          </a:p>
          <a:p>
            <a:pPr marL="285750" indent="-285750">
              <a:buFont typeface="Arial" panose="020B0604020202020204" pitchFamily="34" charset="0"/>
              <a:buChar char="•"/>
            </a:pPr>
            <a:r>
              <a:rPr lang="en-US" sz="1600">
                <a:latin typeface="Franklin Gothic Book" panose="020B0503020102020204" pitchFamily="34" charset="0"/>
              </a:rPr>
              <a:t>Any CWOF for an offense listed in the Indefinite Look-back Category</a:t>
            </a:r>
          </a:p>
        </p:txBody>
      </p:sp>
    </p:spTree>
    <p:extLst>
      <p:ext uri="{BB962C8B-B14F-4D97-AF65-F5344CB8AC3E}">
        <p14:creationId xmlns:p14="http://schemas.microsoft.com/office/powerpoint/2010/main" val="4023149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61E96-198D-8E90-B4A0-EED01B80845C}"/>
              </a:ext>
            </a:extLst>
          </p:cNvPr>
          <p:cNvSpPr>
            <a:spLocks noGrp="1"/>
          </p:cNvSpPr>
          <p:nvPr>
            <p:ph type="ctrTitle"/>
          </p:nvPr>
        </p:nvSpPr>
        <p:spPr>
          <a:xfrm>
            <a:off x="1143000" y="30480"/>
            <a:ext cx="7772400" cy="1470025"/>
          </a:xfrm>
        </p:spPr>
        <p:txBody>
          <a:bodyPr/>
          <a:lstStyle/>
          <a:p>
            <a:r>
              <a:rPr lang="en-US" sz="4000"/>
              <a:t>Proposed</a:t>
            </a:r>
            <a:r>
              <a:rPr lang="en-US" sz="4000">
                <a:solidFill>
                  <a:srgbClr val="FF0000"/>
                </a:solidFill>
              </a:rPr>
              <a:t> </a:t>
            </a:r>
            <a:r>
              <a:rPr lang="en-US" sz="4000"/>
              <a:t>220 CMR 276.00: TNC Division Practice &amp; Procedure</a:t>
            </a:r>
          </a:p>
        </p:txBody>
      </p:sp>
      <p:sp>
        <p:nvSpPr>
          <p:cNvPr id="4" name="Slide Number Placeholder 3">
            <a:extLst>
              <a:ext uri="{FF2B5EF4-FFF2-40B4-BE49-F238E27FC236}">
                <a16:creationId xmlns:a16="http://schemas.microsoft.com/office/drawing/2014/main" id="{620B4DF1-AB1A-97CE-736D-26124052DCB2}"/>
              </a:ext>
            </a:extLst>
          </p:cNvPr>
          <p:cNvSpPr>
            <a:spLocks noGrp="1"/>
          </p:cNvSpPr>
          <p:nvPr>
            <p:ph type="sldNum" sz="quarter" idx="12"/>
          </p:nvPr>
        </p:nvSpPr>
        <p:spPr/>
        <p:txBody>
          <a:bodyPr/>
          <a:lstStyle/>
          <a:p>
            <a:pPr>
              <a:defRPr/>
            </a:pPr>
            <a:fld id="{4D363A67-5542-4187-87DF-F6FA1FA4ECA6}" type="slidenum">
              <a:rPr lang="en-US" smtClean="0"/>
              <a:pPr>
                <a:defRPr/>
              </a:pPr>
              <a:t>25</a:t>
            </a:fld>
            <a:endParaRPr lang="en-US"/>
          </a:p>
        </p:txBody>
      </p:sp>
      <p:sp>
        <p:nvSpPr>
          <p:cNvPr id="5" name="TextBox 4">
            <a:extLst>
              <a:ext uri="{FF2B5EF4-FFF2-40B4-BE49-F238E27FC236}">
                <a16:creationId xmlns:a16="http://schemas.microsoft.com/office/drawing/2014/main" id="{20ADBF8B-53FC-9583-05AC-269BD3091DE0}"/>
              </a:ext>
            </a:extLst>
          </p:cNvPr>
          <p:cNvSpPr txBox="1"/>
          <p:nvPr/>
        </p:nvSpPr>
        <p:spPr>
          <a:xfrm>
            <a:off x="800100" y="1650251"/>
            <a:ext cx="7543800" cy="2677656"/>
          </a:xfrm>
          <a:prstGeom prst="rect">
            <a:avLst/>
          </a:prstGeom>
          <a:noFill/>
        </p:spPr>
        <p:txBody>
          <a:bodyPr wrap="square" rtlCol="0">
            <a:spAutoFit/>
          </a:bodyPr>
          <a:lstStyle/>
          <a:p>
            <a:pPr marL="342900" indent="-342900">
              <a:buFont typeface="Arial" panose="020B0604020202020204" pitchFamily="34" charset="0"/>
              <a:buChar char="•"/>
            </a:pPr>
            <a:r>
              <a:rPr lang="en-US" sz="2400">
                <a:latin typeface="Franklin Gothic Book" panose="020B0503020102020204" pitchFamily="34" charset="0"/>
              </a:rPr>
              <a:t>Currently, there are no codified procedures for TNC or Driver appeals. </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All appeals from Drivers and TNCs before the Division will be conducted pursuant to 801 CMR 1.02 Informal/Fair Hearing Rules. </a:t>
            </a:r>
          </a:p>
          <a:p>
            <a:pPr marL="342900" indent="-342900">
              <a:buFont typeface="Arial" panose="020B0604020202020204" pitchFamily="34" charset="0"/>
              <a:buChar char="•"/>
            </a:pPr>
            <a:endParaRPr lang="en-US" sz="2400">
              <a:latin typeface="Franklin Gothic Book" panose="020B0503020102020204" pitchFamily="34" charset="0"/>
            </a:endParaRPr>
          </a:p>
        </p:txBody>
      </p:sp>
    </p:spTree>
    <p:extLst>
      <p:ext uri="{BB962C8B-B14F-4D97-AF65-F5344CB8AC3E}">
        <p14:creationId xmlns:p14="http://schemas.microsoft.com/office/powerpoint/2010/main" val="314727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441D4-E38F-21D5-7835-A47A26FB2B83}"/>
              </a:ext>
            </a:extLst>
          </p:cNvPr>
          <p:cNvSpPr>
            <a:spLocks noGrp="1"/>
          </p:cNvSpPr>
          <p:nvPr>
            <p:ph type="ctrTitle"/>
          </p:nvPr>
        </p:nvSpPr>
        <p:spPr>
          <a:xfrm>
            <a:off x="1164167" y="657775"/>
            <a:ext cx="7772400" cy="1470025"/>
          </a:xfrm>
        </p:spPr>
        <p:txBody>
          <a:bodyPr/>
          <a:lstStyle/>
          <a:p>
            <a:r>
              <a:rPr lang="en-US" sz="4000"/>
              <a:t>Proposed</a:t>
            </a:r>
            <a:r>
              <a:rPr lang="en-US" sz="4000">
                <a:solidFill>
                  <a:srgbClr val="FF0000"/>
                </a:solidFill>
              </a:rPr>
              <a:t> </a:t>
            </a:r>
            <a:r>
              <a:rPr lang="en-US" sz="4000">
                <a:latin typeface="Franklin Gothic Book"/>
              </a:rPr>
              <a:t>220 CMR 276.00: TNC Division Practice &amp; Procedure:</a:t>
            </a:r>
            <a:br>
              <a:rPr lang="en-US" sz="4000">
                <a:latin typeface="Franklin Gothic Book"/>
              </a:rPr>
            </a:br>
            <a:r>
              <a:rPr lang="en-US" sz="3200">
                <a:latin typeface="Franklin Gothic Book"/>
              </a:rPr>
              <a:t>Driver Appeals to the TNC Division</a:t>
            </a:r>
            <a:endParaRPr lang="en-US" sz="3200"/>
          </a:p>
        </p:txBody>
      </p:sp>
      <p:sp>
        <p:nvSpPr>
          <p:cNvPr id="4" name="Slide Number Placeholder 3">
            <a:extLst>
              <a:ext uri="{FF2B5EF4-FFF2-40B4-BE49-F238E27FC236}">
                <a16:creationId xmlns:a16="http://schemas.microsoft.com/office/drawing/2014/main" id="{CA874420-E955-6519-A617-9F39638AB480}"/>
              </a:ext>
            </a:extLst>
          </p:cNvPr>
          <p:cNvSpPr>
            <a:spLocks noGrp="1"/>
          </p:cNvSpPr>
          <p:nvPr>
            <p:ph type="sldNum" sz="quarter" idx="12"/>
          </p:nvPr>
        </p:nvSpPr>
        <p:spPr/>
        <p:txBody>
          <a:bodyPr/>
          <a:lstStyle/>
          <a:p>
            <a:pPr>
              <a:defRPr/>
            </a:pPr>
            <a:fld id="{4D363A67-5542-4187-87DF-F6FA1FA4ECA6}" type="slidenum">
              <a:rPr lang="en-US" smtClean="0"/>
              <a:pPr>
                <a:defRPr/>
              </a:pPr>
              <a:t>26</a:t>
            </a:fld>
            <a:endParaRPr lang="en-US"/>
          </a:p>
        </p:txBody>
      </p:sp>
      <p:sp>
        <p:nvSpPr>
          <p:cNvPr id="6" name="TextBox 5">
            <a:extLst>
              <a:ext uri="{FF2B5EF4-FFF2-40B4-BE49-F238E27FC236}">
                <a16:creationId xmlns:a16="http://schemas.microsoft.com/office/drawing/2014/main" id="{45162B34-288F-4C6A-CCF9-AC4D2457FE76}"/>
              </a:ext>
            </a:extLst>
          </p:cNvPr>
          <p:cNvSpPr txBox="1"/>
          <p:nvPr/>
        </p:nvSpPr>
        <p:spPr>
          <a:xfrm>
            <a:off x="914400" y="2819400"/>
            <a:ext cx="7848600" cy="3416320"/>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G.L. c. 159A½, § 2(m) requires the establishment of appeal procedures for Drivers whose Background Check Clearance Certificate is </a:t>
            </a:r>
            <a:r>
              <a:rPr lang="en-US" b="1" i="1">
                <a:latin typeface="Franklin Gothic Book" panose="020B0503020102020204" pitchFamily="34" charset="0"/>
              </a:rPr>
              <a:t>suspended or revoked</a:t>
            </a:r>
            <a:r>
              <a:rPr lang="en-US">
                <a:latin typeface="Franklin Gothic Book" panose="020B0503020102020204" pitchFamily="34" charset="0"/>
              </a:rPr>
              <a:t>, and does not specify establishing such procedures for initial applicants.     </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However, both existing and proposed regulations include appeal procedures for initially denied applicants.  (220 CMR 276.04)</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The Department proposes removing the requirement that initial Driver applicants who are denied for a presumptive or discretionary disqualification are </a:t>
            </a:r>
            <a:r>
              <a:rPr lang="en-US" i="1">
                <a:latin typeface="Franklin Gothic Book" panose="020B0503020102020204" pitchFamily="34" charset="0"/>
              </a:rPr>
              <a:t>automatically</a:t>
            </a:r>
            <a:r>
              <a:rPr lang="en-US">
                <a:latin typeface="Franklin Gothic Book" panose="020B0503020102020204" pitchFamily="34" charset="0"/>
              </a:rPr>
              <a:t> entitled to a hearing, instead allowing the TNC Division </a:t>
            </a:r>
            <a:r>
              <a:rPr lang="en-US">
                <a:solidFill>
                  <a:srgbClr val="FF0000"/>
                </a:solidFill>
                <a:latin typeface="Franklin Gothic Book" panose="020B0503020102020204" pitchFamily="34" charset="0"/>
              </a:rPr>
              <a:t>to</a:t>
            </a:r>
            <a:r>
              <a:rPr lang="en-US">
                <a:latin typeface="Franklin Gothic Book" panose="020B0503020102020204" pitchFamily="34" charset="0"/>
              </a:rPr>
              <a:t> resolve such appeals on the papers.  (220 CMR 276.04(3))</a:t>
            </a:r>
          </a:p>
        </p:txBody>
      </p:sp>
    </p:spTree>
    <p:extLst>
      <p:ext uri="{BB962C8B-B14F-4D97-AF65-F5344CB8AC3E}">
        <p14:creationId xmlns:p14="http://schemas.microsoft.com/office/powerpoint/2010/main" val="1187416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FD3EA-4909-6DAC-F09E-4E7F8B065CBC}"/>
              </a:ext>
            </a:extLst>
          </p:cNvPr>
          <p:cNvSpPr>
            <a:spLocks noGrp="1"/>
          </p:cNvSpPr>
          <p:nvPr>
            <p:ph type="ctrTitle"/>
          </p:nvPr>
        </p:nvSpPr>
        <p:spPr>
          <a:xfrm>
            <a:off x="1119463" y="423672"/>
            <a:ext cx="7772400" cy="1470025"/>
          </a:xfrm>
        </p:spPr>
        <p:txBody>
          <a:bodyPr/>
          <a:lstStyle/>
          <a:p>
            <a:r>
              <a:rPr lang="en-US" sz="4000"/>
              <a:t>Proposed</a:t>
            </a:r>
            <a:r>
              <a:rPr lang="en-US" sz="4000">
                <a:solidFill>
                  <a:srgbClr val="FF0000"/>
                </a:solidFill>
              </a:rPr>
              <a:t> </a:t>
            </a:r>
            <a:r>
              <a:rPr lang="en-US" sz="4000">
                <a:latin typeface="Franklin Gothic Book"/>
              </a:rPr>
              <a:t>220 CMR 276.00: TNC Division Practice &amp; Procedure:</a:t>
            </a:r>
            <a:br>
              <a:rPr lang="en-US" sz="4000">
                <a:latin typeface="Franklin Gothic Book"/>
              </a:rPr>
            </a:br>
            <a:r>
              <a:rPr lang="en-US" sz="1200">
                <a:latin typeface="Franklin Gothic Book"/>
              </a:rPr>
              <a:t> </a:t>
            </a:r>
            <a:br>
              <a:rPr lang="en-US" sz="4000">
                <a:latin typeface="Franklin Gothic Book"/>
              </a:rPr>
            </a:br>
            <a:r>
              <a:rPr lang="en-US" sz="2800" b="1">
                <a:latin typeface="Franklin Gothic Book"/>
              </a:rPr>
              <a:t>TNC Driver Deactivation Process</a:t>
            </a:r>
            <a:br>
              <a:rPr lang="en-US" sz="2800" b="1">
                <a:latin typeface="Franklin Gothic Book"/>
              </a:rPr>
            </a:br>
            <a:r>
              <a:rPr lang="en-US" sz="2800" b="1">
                <a:latin typeface="Franklin Gothic Book"/>
              </a:rPr>
              <a:t>220 CMR 276.05</a:t>
            </a:r>
            <a:endParaRPr lang="en-US" sz="2800" b="1"/>
          </a:p>
        </p:txBody>
      </p:sp>
      <p:sp>
        <p:nvSpPr>
          <p:cNvPr id="4" name="Slide Number Placeholder 3">
            <a:extLst>
              <a:ext uri="{FF2B5EF4-FFF2-40B4-BE49-F238E27FC236}">
                <a16:creationId xmlns:a16="http://schemas.microsoft.com/office/drawing/2014/main" id="{0D93C7A4-8C9B-0D7E-5856-B4C87E4B1A4C}"/>
              </a:ext>
            </a:extLst>
          </p:cNvPr>
          <p:cNvSpPr>
            <a:spLocks noGrp="1"/>
          </p:cNvSpPr>
          <p:nvPr>
            <p:ph type="sldNum" sz="quarter" idx="12"/>
          </p:nvPr>
        </p:nvSpPr>
        <p:spPr/>
        <p:txBody>
          <a:bodyPr/>
          <a:lstStyle/>
          <a:p>
            <a:pPr>
              <a:defRPr/>
            </a:pPr>
            <a:fld id="{4D363A67-5542-4187-87DF-F6FA1FA4ECA6}" type="slidenum">
              <a:rPr lang="en-US" smtClean="0"/>
              <a:pPr>
                <a:defRPr/>
              </a:pPr>
              <a:t>27</a:t>
            </a:fld>
            <a:endParaRPr lang="en-US"/>
          </a:p>
        </p:txBody>
      </p:sp>
      <p:sp>
        <p:nvSpPr>
          <p:cNvPr id="6" name="TextBox 5">
            <a:extLst>
              <a:ext uri="{FF2B5EF4-FFF2-40B4-BE49-F238E27FC236}">
                <a16:creationId xmlns:a16="http://schemas.microsoft.com/office/drawing/2014/main" id="{8C2448D4-D4D0-5F24-3C42-63FDF7CB12AC}"/>
              </a:ext>
            </a:extLst>
          </p:cNvPr>
          <p:cNvSpPr txBox="1"/>
          <p:nvPr/>
        </p:nvSpPr>
        <p:spPr>
          <a:xfrm>
            <a:off x="609600" y="2819400"/>
            <a:ext cx="3200400" cy="3077766"/>
          </a:xfrm>
          <a:prstGeom prst="rect">
            <a:avLst/>
          </a:prstGeom>
          <a:noFill/>
        </p:spPr>
        <p:txBody>
          <a:bodyPr wrap="square" rtlCol="0">
            <a:spAutoFit/>
          </a:bodyPr>
          <a:lstStyle/>
          <a:p>
            <a:pPr marL="285750" indent="-285750">
              <a:buFont typeface="Arial" panose="020B0604020202020204" pitchFamily="34" charset="0"/>
              <a:buChar char="•"/>
            </a:pPr>
            <a:r>
              <a:rPr lang="en-US" sz="1600">
                <a:latin typeface="Franklin Gothic Book" panose="020B0503020102020204" pitchFamily="34" charset="0"/>
              </a:rPr>
              <a:t>Requires TNCs to establish an internal Driver deactivation appeals process, which includes, at a minimum:</a:t>
            </a:r>
          </a:p>
          <a:p>
            <a:pPr marL="285750" indent="-285750">
              <a:buFont typeface="Arial" panose="020B0604020202020204" pitchFamily="34" charset="0"/>
              <a:buChar char="•"/>
            </a:pPr>
            <a:endParaRPr lang="en-US" sz="1600">
              <a:latin typeface="Franklin Gothic Book" panose="020B0503020102020204" pitchFamily="34" charset="0"/>
            </a:endParaRPr>
          </a:p>
          <a:p>
            <a:pPr marL="741558" lvl="1" indent="-285750">
              <a:buFont typeface="Arial" panose="020B0604020202020204" pitchFamily="34" charset="0"/>
              <a:buChar char="•"/>
            </a:pPr>
            <a:r>
              <a:rPr lang="en-US" sz="1600">
                <a:latin typeface="Franklin Gothic Book" panose="020B0503020102020204" pitchFamily="34" charset="0"/>
              </a:rPr>
              <a:t>Adequate notification to the Driver of the reason for the deactivation; and</a:t>
            </a:r>
          </a:p>
          <a:p>
            <a:pPr marL="741558" lvl="1" indent="-285750">
              <a:buFont typeface="Arial" panose="020B0604020202020204" pitchFamily="34" charset="0"/>
              <a:buChar char="•"/>
            </a:pPr>
            <a:r>
              <a:rPr lang="en-US" sz="1600">
                <a:latin typeface="Franklin Gothic Book" panose="020B0503020102020204" pitchFamily="34" charset="0"/>
              </a:rPr>
              <a:t>A meaningful opportunity for the Driver to challenge the decision.</a:t>
            </a:r>
          </a:p>
          <a:p>
            <a:pPr lvl="1" indent="0"/>
            <a:endParaRPr lang="en-US">
              <a:latin typeface="Franklin Gothic Book" panose="020B0503020102020204" pitchFamily="34" charset="0"/>
            </a:endParaRPr>
          </a:p>
        </p:txBody>
      </p:sp>
      <p:sp>
        <p:nvSpPr>
          <p:cNvPr id="8" name="TextBox 7">
            <a:extLst>
              <a:ext uri="{FF2B5EF4-FFF2-40B4-BE49-F238E27FC236}">
                <a16:creationId xmlns:a16="http://schemas.microsoft.com/office/drawing/2014/main" id="{3724409E-BD8F-CA05-80AD-F4F6378CDC88}"/>
              </a:ext>
            </a:extLst>
          </p:cNvPr>
          <p:cNvSpPr txBox="1"/>
          <p:nvPr/>
        </p:nvSpPr>
        <p:spPr>
          <a:xfrm>
            <a:off x="4419600" y="2782824"/>
            <a:ext cx="4038600" cy="3785652"/>
          </a:xfrm>
          <a:prstGeom prst="rect">
            <a:avLst/>
          </a:prstGeom>
          <a:noFill/>
        </p:spPr>
        <p:txBody>
          <a:bodyPr wrap="square" rtlCol="0">
            <a:spAutoFit/>
          </a:bodyPr>
          <a:lstStyle/>
          <a:p>
            <a:pPr marL="285750" indent="-285750">
              <a:buFont typeface="Arial" panose="020B0604020202020204" pitchFamily="34" charset="0"/>
              <a:buChar char="•"/>
            </a:pPr>
            <a:r>
              <a:rPr lang="en-US" sz="1400">
                <a:latin typeface="Franklin Gothic Book" panose="020B0503020102020204" pitchFamily="34" charset="0"/>
              </a:rPr>
              <a:t>“Adequate notification” to deactivated Drivers from TNCs must include:</a:t>
            </a:r>
          </a:p>
          <a:p>
            <a:pPr marL="285750" indent="-285750">
              <a:buFont typeface="Arial" panose="020B0604020202020204" pitchFamily="34" charset="0"/>
              <a:buChar char="•"/>
            </a:pPr>
            <a:endParaRPr lang="en-US" sz="1400">
              <a:latin typeface="Franklin Gothic Book" panose="020B0503020102020204" pitchFamily="34" charset="0"/>
            </a:endParaRPr>
          </a:p>
          <a:p>
            <a:pPr marL="741558" lvl="1" indent="-285750">
              <a:buFont typeface="Arial" panose="020B0604020202020204" pitchFamily="34" charset="0"/>
              <a:buChar char="•"/>
            </a:pPr>
            <a:r>
              <a:rPr lang="en-US" sz="1400">
                <a:latin typeface="Franklin Gothic Book" panose="020B0503020102020204" pitchFamily="34" charset="0"/>
              </a:rPr>
              <a:t>A clear, plain, and conspicuous statement of the TNC’s action;</a:t>
            </a:r>
          </a:p>
          <a:p>
            <a:pPr marL="741558" lvl="1" indent="-285750">
              <a:buFont typeface="Arial" panose="020B0604020202020204" pitchFamily="34" charset="0"/>
              <a:buChar char="•"/>
            </a:pPr>
            <a:r>
              <a:rPr lang="en-US" sz="1400">
                <a:latin typeface="Franklin Gothic Book" panose="020B0503020102020204" pitchFamily="34" charset="0"/>
              </a:rPr>
              <a:t>A detailed explanation of the reason for the action;</a:t>
            </a:r>
          </a:p>
          <a:p>
            <a:pPr marL="741558" lvl="1" indent="-285750">
              <a:buFont typeface="Arial" panose="020B0604020202020204" pitchFamily="34" charset="0"/>
              <a:buChar char="•"/>
            </a:pPr>
            <a:r>
              <a:rPr lang="en-US" sz="1400">
                <a:latin typeface="Franklin Gothic Book" panose="020B0503020102020204" pitchFamily="34" charset="0"/>
              </a:rPr>
              <a:t>Applicable legal authority or TNC policy on which such action is based, including information on the policy;</a:t>
            </a:r>
          </a:p>
          <a:p>
            <a:pPr marL="741558" lvl="1" indent="-285750">
              <a:buFont typeface="Arial" panose="020B0604020202020204" pitchFamily="34" charset="0"/>
              <a:buChar char="•"/>
            </a:pPr>
            <a:r>
              <a:rPr lang="en-US" sz="1400">
                <a:latin typeface="Franklin Gothic Book" panose="020B0503020102020204" pitchFamily="34" charset="0"/>
              </a:rPr>
              <a:t>Explanation of the TNC’s appeal process;</a:t>
            </a:r>
          </a:p>
          <a:p>
            <a:pPr marL="741558" lvl="1" indent="-285750">
              <a:buFont typeface="Arial" panose="020B0604020202020204" pitchFamily="34" charset="0"/>
              <a:buChar char="•"/>
            </a:pPr>
            <a:r>
              <a:rPr lang="en-US" sz="1400">
                <a:latin typeface="Franklin Gothic Book" panose="020B0503020102020204" pitchFamily="34" charset="0"/>
              </a:rPr>
              <a:t>Copy or link to any applicable form to request an appeal; and </a:t>
            </a:r>
          </a:p>
          <a:p>
            <a:pPr marL="741558" lvl="1" indent="-285750">
              <a:buFont typeface="Arial" panose="020B0604020202020204" pitchFamily="34" charset="0"/>
              <a:buChar char="•"/>
            </a:pPr>
            <a:r>
              <a:rPr lang="en-US" sz="1400">
                <a:latin typeface="Franklin Gothic Book" panose="020B0503020102020204" pitchFamily="34" charset="0"/>
              </a:rPr>
              <a:t>Explanation of relevant information that a Driver may submit in support of the Driver’s appeal. </a:t>
            </a:r>
          </a:p>
          <a:p>
            <a:pPr marL="741558" lvl="1" indent="-285750">
              <a:buFont typeface="Arial" panose="020B0604020202020204" pitchFamily="34" charset="0"/>
              <a:buChar char="•"/>
            </a:pPr>
            <a:endParaRPr lang="en-US" sz="1600">
              <a:latin typeface="Franklin Gothic Book" panose="020B0503020102020204" pitchFamily="34" charset="0"/>
            </a:endParaRPr>
          </a:p>
        </p:txBody>
      </p:sp>
    </p:spTree>
    <p:extLst>
      <p:ext uri="{BB962C8B-B14F-4D97-AF65-F5344CB8AC3E}">
        <p14:creationId xmlns:p14="http://schemas.microsoft.com/office/powerpoint/2010/main" val="1739649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F7BCF-0563-3A30-0E63-2696BE5FFA16}"/>
              </a:ext>
            </a:extLst>
          </p:cNvPr>
          <p:cNvSpPr>
            <a:spLocks noGrp="1"/>
          </p:cNvSpPr>
          <p:nvPr>
            <p:ph type="ctrTitle"/>
          </p:nvPr>
        </p:nvSpPr>
        <p:spPr>
          <a:xfrm>
            <a:off x="1371600" y="137043"/>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a:t>
            </a:r>
            <a:r>
              <a:rPr lang="en-US" sz="3600">
                <a:latin typeface="Franklin Gothic Book"/>
              </a:rPr>
              <a:t> </a:t>
            </a:r>
            <a:r>
              <a:rPr lang="en-US" sz="2400">
                <a:latin typeface="Franklin Gothic Book"/>
              </a:rPr>
              <a:t>I</a:t>
            </a:r>
            <a:endParaRPr lang="en-US" sz="2400"/>
          </a:p>
        </p:txBody>
      </p:sp>
      <p:sp>
        <p:nvSpPr>
          <p:cNvPr id="4" name="Slide Number Placeholder 3">
            <a:extLst>
              <a:ext uri="{FF2B5EF4-FFF2-40B4-BE49-F238E27FC236}">
                <a16:creationId xmlns:a16="http://schemas.microsoft.com/office/drawing/2014/main" id="{ADDF3765-8FCB-7F81-CC17-438A11142962}"/>
              </a:ext>
            </a:extLst>
          </p:cNvPr>
          <p:cNvSpPr>
            <a:spLocks noGrp="1"/>
          </p:cNvSpPr>
          <p:nvPr>
            <p:ph type="sldNum" sz="quarter" idx="12"/>
          </p:nvPr>
        </p:nvSpPr>
        <p:spPr/>
        <p:txBody>
          <a:bodyPr/>
          <a:lstStyle/>
          <a:p>
            <a:pPr>
              <a:defRPr/>
            </a:pPr>
            <a:fld id="{4D363A67-5542-4187-87DF-F6FA1FA4ECA6}" type="slidenum">
              <a:rPr lang="en-US" smtClean="0"/>
              <a:pPr>
                <a:defRPr/>
              </a:pPr>
              <a:t>28</a:t>
            </a:fld>
            <a:endParaRPr lang="en-US"/>
          </a:p>
        </p:txBody>
      </p:sp>
      <p:sp>
        <p:nvSpPr>
          <p:cNvPr id="5" name="TextBox 4">
            <a:extLst>
              <a:ext uri="{FF2B5EF4-FFF2-40B4-BE49-F238E27FC236}">
                <a16:creationId xmlns:a16="http://schemas.microsoft.com/office/drawing/2014/main" id="{4C838CC4-734E-C6C0-1968-9B8A9E69AA35}"/>
              </a:ext>
            </a:extLst>
          </p:cNvPr>
          <p:cNvSpPr txBox="1"/>
          <p:nvPr/>
        </p:nvSpPr>
        <p:spPr>
          <a:xfrm>
            <a:off x="647700" y="1836543"/>
            <a:ext cx="7848600" cy="4884414"/>
          </a:xfrm>
          <a:prstGeom prst="rect">
            <a:avLst/>
          </a:prstGeom>
          <a:noFill/>
        </p:spPr>
        <p:txBody>
          <a:bodyPr wrap="square" rtlCol="0">
            <a:spAutoFit/>
          </a:bodyPr>
          <a:lstStyle/>
          <a:p>
            <a:pPr marL="57150" indent="0">
              <a:lnSpc>
                <a:spcPct val="90000"/>
              </a:lnSpc>
              <a:buNone/>
            </a:pPr>
            <a:r>
              <a:rPr lang="en-US" sz="2400" i="1">
                <a:latin typeface="Franklin Gothic Book" panose="020B0503020102020204" pitchFamily="34" charset="0"/>
                <a:ea typeface="Calibri" panose="020F0502020204030204" pitchFamily="34" charset="0"/>
                <a:cs typeface="Calibri" panose="020F0502020204030204" pitchFamily="34" charset="0"/>
              </a:rPr>
              <a:t>An Act Driving Clean Energy and Offshore Wind</a:t>
            </a:r>
            <a:r>
              <a:rPr lang="en-US" sz="2400">
                <a:latin typeface="Franklin Gothic Book" panose="020B0503020102020204" pitchFamily="34" charset="0"/>
                <a:ea typeface="Calibri" panose="020F0502020204030204" pitchFamily="34" charset="0"/>
                <a:cs typeface="Calibri" panose="020F0502020204030204" pitchFamily="34" charset="0"/>
              </a:rPr>
              <a:t>, Chapter 179 of the Acts of 2022 was signed into law on August 11, 2022. This Act requires the Department to establish a program to reduce greenhouse gas (“GHG”) emissions from Transportation Network Vehicles (“TNVs” or “Vehicles”). </a:t>
            </a:r>
          </a:p>
          <a:p>
            <a:pPr marL="57150" indent="0">
              <a:lnSpc>
                <a:spcPct val="90000"/>
              </a:lnSpc>
              <a:buNone/>
            </a:pPr>
            <a:endParaRPr lang="en-US" sz="2400" kern="100">
              <a:latin typeface="Franklin Gothic Book" panose="020B0503020102020204" pitchFamily="34" charset="0"/>
              <a:ea typeface="Calibri" panose="020F0502020204030204" pitchFamily="34" charset="0"/>
              <a:cs typeface="Calibri" panose="020F0502020204030204" pitchFamily="34" charset="0"/>
            </a:endParaRPr>
          </a:p>
          <a:p>
            <a:pPr marL="57150">
              <a:lnSpc>
                <a:spcPct val="90000"/>
              </a:lnSpc>
            </a:pPr>
            <a:r>
              <a:rPr lang="en-US" sz="2400" kern="100">
                <a:latin typeface="Franklin Gothic Book" panose="020B0503020102020204" pitchFamily="34" charset="0"/>
                <a:ea typeface="Calibri" panose="020F0502020204030204" pitchFamily="34" charset="0"/>
                <a:cs typeface="Calibri" panose="020F0502020204030204" pitchFamily="34" charset="0"/>
              </a:rPr>
              <a:t>The 2022 Clean Energy Act requires the TNC Division to establish a program to reduce GHG emissions from transportation network vehicles and require TNCs to submit plans “to gradually increase zero-emission transportation network vehicles”. G.L. c. 159A½, § 13.</a:t>
            </a:r>
            <a:endParaRPr lang="en-US" sz="2400" strike="sngStrike" kern="100">
              <a:latin typeface="Franklin Gothic Book" panose="020B0503020102020204" pitchFamily="34" charset="0"/>
              <a:ea typeface="Calibri" panose="020F0502020204030204" pitchFamily="34" charset="0"/>
              <a:cs typeface="Calibri" panose="020F0502020204030204" pitchFamily="34" charset="0"/>
            </a:endParaRPr>
          </a:p>
          <a:p>
            <a:pPr marL="57150" indent="0">
              <a:lnSpc>
                <a:spcPct val="90000"/>
              </a:lnSpc>
              <a:buNone/>
            </a:pPr>
            <a:endParaRPr lang="en-US" kern="100">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29471640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0829E-E587-D225-87CF-F0B862678B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9A21C9-F969-DD79-B8E4-7052D6C37B58}"/>
              </a:ext>
            </a:extLst>
          </p:cNvPr>
          <p:cNvSpPr>
            <a:spLocks noGrp="1"/>
          </p:cNvSpPr>
          <p:nvPr>
            <p:ph type="ctrTitle"/>
          </p:nvPr>
        </p:nvSpPr>
        <p:spPr>
          <a:xfrm>
            <a:off x="1371600" y="374595"/>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II</a:t>
            </a:r>
            <a:endParaRPr lang="en-US" sz="2400"/>
          </a:p>
        </p:txBody>
      </p:sp>
      <p:sp>
        <p:nvSpPr>
          <p:cNvPr id="4" name="Slide Number Placeholder 3">
            <a:extLst>
              <a:ext uri="{FF2B5EF4-FFF2-40B4-BE49-F238E27FC236}">
                <a16:creationId xmlns:a16="http://schemas.microsoft.com/office/drawing/2014/main" id="{D364CF7F-BDE1-F35A-7DC7-D00BD68417F9}"/>
              </a:ext>
            </a:extLst>
          </p:cNvPr>
          <p:cNvSpPr>
            <a:spLocks noGrp="1"/>
          </p:cNvSpPr>
          <p:nvPr>
            <p:ph type="sldNum" sz="quarter" idx="12"/>
          </p:nvPr>
        </p:nvSpPr>
        <p:spPr/>
        <p:txBody>
          <a:bodyPr/>
          <a:lstStyle/>
          <a:p>
            <a:pPr>
              <a:defRPr/>
            </a:pPr>
            <a:fld id="{4D363A67-5542-4187-87DF-F6FA1FA4ECA6}" type="slidenum">
              <a:rPr lang="en-US" smtClean="0"/>
              <a:pPr>
                <a:defRPr/>
              </a:pPr>
              <a:t>29</a:t>
            </a:fld>
            <a:endParaRPr lang="en-US"/>
          </a:p>
        </p:txBody>
      </p:sp>
      <p:sp>
        <p:nvSpPr>
          <p:cNvPr id="5" name="TextBox 4">
            <a:extLst>
              <a:ext uri="{FF2B5EF4-FFF2-40B4-BE49-F238E27FC236}">
                <a16:creationId xmlns:a16="http://schemas.microsoft.com/office/drawing/2014/main" id="{8613DD2F-E5E2-F71C-0DA2-3D9975D85E8F}"/>
              </a:ext>
            </a:extLst>
          </p:cNvPr>
          <p:cNvSpPr txBox="1"/>
          <p:nvPr/>
        </p:nvSpPr>
        <p:spPr>
          <a:xfrm>
            <a:off x="685800" y="2209800"/>
            <a:ext cx="7848600" cy="3139321"/>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Minimizing Impact on Drivers</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57150" indent="0">
              <a:lnSpc>
                <a:spcPct val="90000"/>
              </a:lnSpc>
              <a:buNone/>
            </a:pPr>
            <a:r>
              <a:rPr lang="en-US" sz="2000" b="1" i="1">
                <a:latin typeface="Franklin Gothic Book" panose="020B0503020102020204" pitchFamily="34" charset="0"/>
              </a:rPr>
              <a:t>“The division shall, to the extent practicable</a:t>
            </a:r>
            <a:r>
              <a:rPr lang="en-US" sz="2000" b="1">
                <a:latin typeface="Franklin Gothic Book" panose="020B0503020102020204" pitchFamily="34" charset="0"/>
              </a:rPr>
              <a:t>, </a:t>
            </a:r>
            <a:r>
              <a:rPr lang="en-US" sz="2000" b="1" i="1">
                <a:latin typeface="Franklin Gothic Book" panose="020B0503020102020204" pitchFamily="34" charset="0"/>
              </a:rPr>
              <a:t>minimize any negative impacts of the program on drivers from neighborhoods and municipalities that have an annual median household income of not more than 65 per cent of the statewide annual median household income.”</a:t>
            </a:r>
            <a:br>
              <a:rPr lang="en-US" sz="2000" b="1" i="1">
                <a:latin typeface="Franklin Gothic Book" panose="020B0503020102020204" pitchFamily="34" charset="0"/>
              </a:rPr>
            </a:br>
            <a:r>
              <a:rPr lang="en-US" sz="2000">
                <a:latin typeface="Franklin Gothic Book" panose="020B0503020102020204" pitchFamily="34" charset="0"/>
              </a:rPr>
              <a:t>G.L. c. 159A½, § 13(a).  </a:t>
            </a:r>
          </a:p>
          <a:p>
            <a:pPr marL="57150" indent="0">
              <a:lnSpc>
                <a:spcPct val="90000"/>
              </a:lnSpc>
              <a:buNone/>
            </a:pPr>
            <a:endParaRPr lang="en-US" kern="100">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4248891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02772" y="-108857"/>
            <a:ext cx="7771805" cy="1471029"/>
          </a:xfrm>
        </p:spPr>
        <p:txBody>
          <a:bodyPr/>
          <a:lstStyle/>
          <a:p>
            <a:r>
              <a:rPr lang="en-US" altLang="en-US">
                <a:latin typeface="Franklin Gothic Book" panose="020B0503020102020204" pitchFamily="34" charset="0"/>
              </a:rPr>
              <a:t>Agenda</a:t>
            </a:r>
          </a:p>
        </p:txBody>
      </p:sp>
      <p:sp>
        <p:nvSpPr>
          <p:cNvPr id="3" name="Subtitle 2"/>
          <p:cNvSpPr>
            <a:spLocks noGrp="1"/>
          </p:cNvSpPr>
          <p:nvPr>
            <p:ph type="subTitle" idx="1"/>
          </p:nvPr>
        </p:nvSpPr>
        <p:spPr>
          <a:xfrm>
            <a:off x="609600" y="1600200"/>
            <a:ext cx="8229600" cy="4419600"/>
          </a:xfrm>
        </p:spPr>
        <p:txBody>
          <a:bodyPr rtlCol="0">
            <a:normAutofit/>
          </a:bodyPr>
          <a:lstStyle/>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10:00 – 10:20: Opening Remarks</a:t>
            </a:r>
          </a:p>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10:20 – 11:00: Presentation/Overview of 	                      Proposed Regulations</a:t>
            </a:r>
          </a:p>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11:00 – 12:45: Comment Period</a:t>
            </a:r>
          </a:p>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12:45 – 1:00:   Break</a:t>
            </a:r>
          </a:p>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1:00 – 2:55:     Comment Period (cont.)</a:t>
            </a:r>
          </a:p>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2:55 – 3:00:     Closing Remarks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02F4B-C2C1-6874-3431-F569441ACC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16235-19F6-5BEB-987C-477829DC6A40}"/>
              </a:ext>
            </a:extLst>
          </p:cNvPr>
          <p:cNvSpPr>
            <a:spLocks noGrp="1"/>
          </p:cNvSpPr>
          <p:nvPr>
            <p:ph type="ctrTitle"/>
          </p:nvPr>
        </p:nvSpPr>
        <p:spPr>
          <a:xfrm>
            <a:off x="1371600" y="248195"/>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III</a:t>
            </a:r>
            <a:endParaRPr lang="en-US" sz="2400"/>
          </a:p>
        </p:txBody>
      </p:sp>
      <p:sp>
        <p:nvSpPr>
          <p:cNvPr id="4" name="Slide Number Placeholder 3">
            <a:extLst>
              <a:ext uri="{FF2B5EF4-FFF2-40B4-BE49-F238E27FC236}">
                <a16:creationId xmlns:a16="http://schemas.microsoft.com/office/drawing/2014/main" id="{50E6750C-E50A-5E37-94A5-00D4248C152B}"/>
              </a:ext>
            </a:extLst>
          </p:cNvPr>
          <p:cNvSpPr>
            <a:spLocks noGrp="1"/>
          </p:cNvSpPr>
          <p:nvPr>
            <p:ph type="sldNum" sz="quarter" idx="12"/>
          </p:nvPr>
        </p:nvSpPr>
        <p:spPr/>
        <p:txBody>
          <a:bodyPr/>
          <a:lstStyle/>
          <a:p>
            <a:pPr>
              <a:defRPr/>
            </a:pPr>
            <a:fld id="{4D363A67-5542-4187-87DF-F6FA1FA4ECA6}" type="slidenum">
              <a:rPr lang="en-US" smtClean="0"/>
              <a:pPr>
                <a:defRPr/>
              </a:pPr>
              <a:t>30</a:t>
            </a:fld>
            <a:endParaRPr lang="en-US"/>
          </a:p>
        </p:txBody>
      </p:sp>
      <p:sp>
        <p:nvSpPr>
          <p:cNvPr id="5" name="TextBox 4">
            <a:extLst>
              <a:ext uri="{FF2B5EF4-FFF2-40B4-BE49-F238E27FC236}">
                <a16:creationId xmlns:a16="http://schemas.microsoft.com/office/drawing/2014/main" id="{429A9B88-620C-DC0D-51F8-B9E624858EAD}"/>
              </a:ext>
            </a:extLst>
          </p:cNvPr>
          <p:cNvSpPr txBox="1"/>
          <p:nvPr/>
        </p:nvSpPr>
        <p:spPr>
          <a:xfrm>
            <a:off x="762000" y="1905000"/>
            <a:ext cx="7848600" cy="3167021"/>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Electrification Targets </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400050"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The TNV Electrification Regulations propose that one year following publication of the final TNV Electrification Regulations, all TNVs owned or leased by a TNC or otherwise made available to Drivers by a TNC through a rental or  lease program (“Fleet Vehicles”) shall be zero-emission vehicles (“ZEVs”).  (220 CMR 277.03(1))</a:t>
            </a:r>
          </a:p>
          <a:p>
            <a:pPr marL="400050" indent="-342900">
              <a:lnSpc>
                <a:spcPct val="90000"/>
              </a:lnSpc>
              <a:buFont typeface="Arial" panose="020B0604020202020204" pitchFamily="34" charset="0"/>
              <a:buChar char="•"/>
            </a:pPr>
            <a:endParaRPr lang="en-US" sz="2000" kern="100">
              <a:latin typeface="Franklin Gothic Book" panose="020B0503020102020204" pitchFamily="34" charset="0"/>
              <a:ea typeface="Calibri" panose="020F0502020204030204" pitchFamily="34" charset="0"/>
              <a:cs typeface="Calibri" panose="020F0502020204030204" pitchFamily="34" charset="0"/>
            </a:endParaRPr>
          </a:p>
          <a:p>
            <a:pPr marL="400050"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Any electrification requirements will not apply to paratransit or wheelchair accessible vehicles. (220 CMR 277.03(2))</a:t>
            </a:r>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pic>
        <p:nvPicPr>
          <p:cNvPr id="3" name="Graphic 2" descr="Electric car with solid fill">
            <a:extLst>
              <a:ext uri="{FF2B5EF4-FFF2-40B4-BE49-F238E27FC236}">
                <a16:creationId xmlns:a16="http://schemas.microsoft.com/office/drawing/2014/main" id="{B5F76565-DB1C-53DC-BEEF-ECF2BB6DE72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487994" y="4441793"/>
            <a:ext cx="2168012" cy="2168012"/>
          </a:xfrm>
          <a:prstGeom prst="rect">
            <a:avLst/>
          </a:prstGeom>
        </p:spPr>
      </p:pic>
    </p:spTree>
    <p:extLst>
      <p:ext uri="{BB962C8B-B14F-4D97-AF65-F5344CB8AC3E}">
        <p14:creationId xmlns:p14="http://schemas.microsoft.com/office/powerpoint/2010/main" val="2345989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9D06D-A005-397A-E245-5F61A154D2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6CA8FA-4167-0A62-E88F-E50DAB42A9C8}"/>
              </a:ext>
            </a:extLst>
          </p:cNvPr>
          <p:cNvSpPr>
            <a:spLocks noGrp="1"/>
          </p:cNvSpPr>
          <p:nvPr>
            <p:ph type="ctrTitle"/>
          </p:nvPr>
        </p:nvSpPr>
        <p:spPr>
          <a:xfrm>
            <a:off x="1371600" y="230561"/>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IV</a:t>
            </a:r>
            <a:endParaRPr lang="en-US" sz="2400"/>
          </a:p>
        </p:txBody>
      </p:sp>
      <p:sp>
        <p:nvSpPr>
          <p:cNvPr id="4" name="Slide Number Placeholder 3">
            <a:extLst>
              <a:ext uri="{FF2B5EF4-FFF2-40B4-BE49-F238E27FC236}">
                <a16:creationId xmlns:a16="http://schemas.microsoft.com/office/drawing/2014/main" id="{01283986-3575-4685-DC25-F8C9E68CF4A5}"/>
              </a:ext>
            </a:extLst>
          </p:cNvPr>
          <p:cNvSpPr>
            <a:spLocks noGrp="1"/>
          </p:cNvSpPr>
          <p:nvPr>
            <p:ph type="sldNum" sz="quarter" idx="12"/>
          </p:nvPr>
        </p:nvSpPr>
        <p:spPr/>
        <p:txBody>
          <a:bodyPr/>
          <a:lstStyle/>
          <a:p>
            <a:pPr>
              <a:defRPr/>
            </a:pPr>
            <a:fld id="{4D363A67-5542-4187-87DF-F6FA1FA4ECA6}" type="slidenum">
              <a:rPr lang="en-US" smtClean="0"/>
              <a:pPr>
                <a:defRPr/>
              </a:pPr>
              <a:t>31</a:t>
            </a:fld>
            <a:endParaRPr lang="en-US"/>
          </a:p>
        </p:txBody>
      </p:sp>
      <p:sp>
        <p:nvSpPr>
          <p:cNvPr id="5" name="TextBox 4">
            <a:extLst>
              <a:ext uri="{FF2B5EF4-FFF2-40B4-BE49-F238E27FC236}">
                <a16:creationId xmlns:a16="http://schemas.microsoft.com/office/drawing/2014/main" id="{40B9EE50-89CE-6F9E-A272-B4A822BFA275}"/>
              </a:ext>
            </a:extLst>
          </p:cNvPr>
          <p:cNvSpPr txBox="1"/>
          <p:nvPr/>
        </p:nvSpPr>
        <p:spPr>
          <a:xfrm>
            <a:off x="647700" y="1913208"/>
            <a:ext cx="7848600" cy="1283428"/>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TNC Electrification Reporting Requirements</a:t>
            </a:r>
            <a:br>
              <a:rPr lang="en-US" sz="2400" b="1">
                <a:latin typeface="Franklin Gothic Book" panose="020B0503020102020204" pitchFamily="34" charset="0"/>
                <a:ea typeface="Calibri" panose="020F0502020204030204" pitchFamily="34" charset="0"/>
                <a:cs typeface="Calibri" panose="020F0502020204030204" pitchFamily="34" charset="0"/>
              </a:rPr>
            </a:br>
            <a:r>
              <a:rPr lang="en-US" sz="2400" b="1">
                <a:latin typeface="Franklin Gothic Book" panose="020B0503020102020204" pitchFamily="34" charset="0"/>
                <a:ea typeface="Calibri" panose="020F0502020204030204" pitchFamily="34" charset="0"/>
                <a:cs typeface="Calibri" panose="020F0502020204030204" pitchFamily="34" charset="0"/>
              </a:rPr>
              <a:t>(220 CMR 277.07, 277.08)</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pic>
        <p:nvPicPr>
          <p:cNvPr id="16" name="Graphic 15" descr="Bullseye with solid fill">
            <a:extLst>
              <a:ext uri="{FF2B5EF4-FFF2-40B4-BE49-F238E27FC236}">
                <a16:creationId xmlns:a16="http://schemas.microsoft.com/office/drawing/2014/main" id="{DA59B5F2-B75F-1B61-4E34-DC13FAC0DF4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755058" y="2472224"/>
            <a:ext cx="1836174" cy="1946787"/>
          </a:xfrm>
          <a:prstGeom prst="rect">
            <a:avLst/>
          </a:prstGeom>
        </p:spPr>
      </p:pic>
      <p:sp>
        <p:nvSpPr>
          <p:cNvPr id="22" name="TextBox 21">
            <a:extLst>
              <a:ext uri="{FF2B5EF4-FFF2-40B4-BE49-F238E27FC236}">
                <a16:creationId xmlns:a16="http://schemas.microsoft.com/office/drawing/2014/main" id="{11CD6BD1-32A7-1C95-B413-4B401B8DFCE4}"/>
              </a:ext>
            </a:extLst>
          </p:cNvPr>
          <p:cNvSpPr txBox="1"/>
          <p:nvPr/>
        </p:nvSpPr>
        <p:spPr>
          <a:xfrm>
            <a:off x="1186015" y="4442951"/>
            <a:ext cx="2964426"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atin typeface="Calibri"/>
                <a:ea typeface="Calibri"/>
                <a:cs typeface="Arial"/>
              </a:rPr>
              <a:t>TNCs would be required to submit for review Biennial Plans, which are the TNCs' 2-year plans to provide forward-looking details to reach target goals.</a:t>
            </a:r>
            <a:endParaRPr lang="en-US">
              <a:ea typeface="Calibri" pitchFamily="34" charset="0"/>
            </a:endParaRPr>
          </a:p>
        </p:txBody>
      </p:sp>
      <p:sp>
        <p:nvSpPr>
          <p:cNvPr id="23" name="TextBox 22">
            <a:extLst>
              <a:ext uri="{FF2B5EF4-FFF2-40B4-BE49-F238E27FC236}">
                <a16:creationId xmlns:a16="http://schemas.microsoft.com/office/drawing/2014/main" id="{FC3F9541-1B32-FDEB-998F-AEECF6BDD92E}"/>
              </a:ext>
            </a:extLst>
          </p:cNvPr>
          <p:cNvSpPr txBox="1"/>
          <p:nvPr/>
        </p:nvSpPr>
        <p:spPr>
          <a:xfrm>
            <a:off x="5254111" y="4442950"/>
            <a:ext cx="2976716"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atin typeface="Calibri"/>
                <a:ea typeface="Calibri"/>
                <a:cs typeface="Arial"/>
              </a:rPr>
              <a:t>TNCs would be required to submit for review Annual Reports</a:t>
            </a:r>
            <a:r>
              <a:rPr lang="en-US">
                <a:solidFill>
                  <a:srgbClr val="FF0000"/>
                </a:solidFill>
                <a:latin typeface="Calibri"/>
                <a:ea typeface="Calibri"/>
                <a:cs typeface="Arial"/>
              </a:rPr>
              <a:t>, </a:t>
            </a:r>
            <a:r>
              <a:rPr lang="en-US">
                <a:latin typeface="Calibri"/>
                <a:ea typeface="Calibri"/>
                <a:cs typeface="Arial"/>
              </a:rPr>
              <a:t>which are data reports on the TNCs' Biennial Plans and progress towards achieving its targets. </a:t>
            </a:r>
            <a:endParaRPr lang="en-US">
              <a:ea typeface="Calibri" pitchFamily="34" charset="0"/>
            </a:endParaRPr>
          </a:p>
        </p:txBody>
      </p:sp>
      <p:pic>
        <p:nvPicPr>
          <p:cNvPr id="24" name="Graphic 23" descr="Presentation with checklist with solid fill">
            <a:extLst>
              <a:ext uri="{FF2B5EF4-FFF2-40B4-BE49-F238E27FC236}">
                <a16:creationId xmlns:a16="http://schemas.microsoft.com/office/drawing/2014/main" id="{AE6B9A05-67C3-A954-47F8-49B43AA56B3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675671" y="2428683"/>
            <a:ext cx="2155722" cy="2168012"/>
          </a:xfrm>
          <a:prstGeom prst="rect">
            <a:avLst/>
          </a:prstGeom>
        </p:spPr>
      </p:pic>
    </p:spTree>
    <p:extLst>
      <p:ext uri="{BB962C8B-B14F-4D97-AF65-F5344CB8AC3E}">
        <p14:creationId xmlns:p14="http://schemas.microsoft.com/office/powerpoint/2010/main" val="8877379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225CE-0154-2E1C-D648-AEAA8DE1D7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3B68EA-660A-7A04-2B5A-2F223485728A}"/>
              </a:ext>
            </a:extLst>
          </p:cNvPr>
          <p:cNvSpPr>
            <a:spLocks noGrp="1"/>
          </p:cNvSpPr>
          <p:nvPr>
            <p:ph type="ctrTitle"/>
          </p:nvPr>
        </p:nvSpPr>
        <p:spPr>
          <a:xfrm>
            <a:off x="1371600" y="277223"/>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V</a:t>
            </a:r>
            <a:endParaRPr lang="en-US" sz="2400"/>
          </a:p>
        </p:txBody>
      </p:sp>
      <p:sp>
        <p:nvSpPr>
          <p:cNvPr id="4" name="Slide Number Placeholder 3">
            <a:extLst>
              <a:ext uri="{FF2B5EF4-FFF2-40B4-BE49-F238E27FC236}">
                <a16:creationId xmlns:a16="http://schemas.microsoft.com/office/drawing/2014/main" id="{66BFCBD3-451E-28AC-6045-2E56F10C1D78}"/>
              </a:ext>
            </a:extLst>
          </p:cNvPr>
          <p:cNvSpPr>
            <a:spLocks noGrp="1"/>
          </p:cNvSpPr>
          <p:nvPr>
            <p:ph type="sldNum" sz="quarter" idx="12"/>
          </p:nvPr>
        </p:nvSpPr>
        <p:spPr/>
        <p:txBody>
          <a:bodyPr/>
          <a:lstStyle/>
          <a:p>
            <a:pPr>
              <a:defRPr/>
            </a:pPr>
            <a:fld id="{4D363A67-5542-4187-87DF-F6FA1FA4ECA6}" type="slidenum">
              <a:rPr lang="en-US" smtClean="0"/>
              <a:pPr>
                <a:defRPr/>
              </a:pPr>
              <a:t>32</a:t>
            </a:fld>
            <a:endParaRPr lang="en-US"/>
          </a:p>
        </p:txBody>
      </p:sp>
      <p:sp>
        <p:nvSpPr>
          <p:cNvPr id="5" name="TextBox 4">
            <a:extLst>
              <a:ext uri="{FF2B5EF4-FFF2-40B4-BE49-F238E27FC236}">
                <a16:creationId xmlns:a16="http://schemas.microsoft.com/office/drawing/2014/main" id="{73D6951D-BF5A-40A5-1C2C-2C05EA012CBA}"/>
              </a:ext>
            </a:extLst>
          </p:cNvPr>
          <p:cNvSpPr txBox="1"/>
          <p:nvPr/>
        </p:nvSpPr>
        <p:spPr>
          <a:xfrm>
            <a:off x="838498" y="2028986"/>
            <a:ext cx="7848600" cy="4829014"/>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Driver Incentives</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400050" indent="-342900">
              <a:lnSpc>
                <a:spcPct val="90000"/>
              </a:lnSpc>
              <a:buFont typeface="Arial" panose="020B0604020202020204" pitchFamily="34" charset="0"/>
              <a:buChar char="•"/>
            </a:pPr>
            <a:r>
              <a:rPr lang="en-US" sz="2000">
                <a:latin typeface="Franklin Gothic Book" panose="020B0503020102020204" pitchFamily="34" charset="0"/>
              </a:rPr>
              <a:t>Proposed regulations require TNCs to develop financial incentive programs to reduce the cost for eligible Drivers to transition to a ZEV, such as an electric car.</a:t>
            </a:r>
          </a:p>
          <a:p>
            <a:pPr marL="855858" lvl="1" indent="-342900">
              <a:lnSpc>
                <a:spcPct val="90000"/>
              </a:lnSpc>
              <a:buFont typeface="Arial" panose="020B0604020202020204" pitchFamily="34" charset="0"/>
              <a:buChar char="•"/>
            </a:pPr>
            <a:r>
              <a:rPr lang="en-US" sz="2000">
                <a:latin typeface="Franklin Gothic Book" panose="020B0503020102020204" pitchFamily="34" charset="0"/>
              </a:rPr>
              <a:t>These programs must target high-mileage Drivers; and</a:t>
            </a:r>
          </a:p>
          <a:p>
            <a:pPr marL="855858" lvl="1" indent="-342900">
              <a:lnSpc>
                <a:spcPct val="90000"/>
              </a:lnSpc>
              <a:buFont typeface="Arial" panose="020B0604020202020204" pitchFamily="34" charset="0"/>
              <a:buChar char="•"/>
            </a:pPr>
            <a:r>
              <a:rPr lang="en-US" sz="2000">
                <a:latin typeface="Franklin Gothic Book" panose="020B0503020102020204" pitchFamily="34" charset="0"/>
              </a:rPr>
              <a:t>Increase availability of Fleet Vehicles which are ZEV</a:t>
            </a:r>
            <a:br>
              <a:rPr lang="en-US" sz="2000">
                <a:latin typeface="Franklin Gothic Book" panose="020B0503020102020204" pitchFamily="34" charset="0"/>
              </a:rPr>
            </a:br>
            <a:endParaRPr lang="en-US" sz="2000">
              <a:solidFill>
                <a:srgbClr val="FF0000"/>
              </a:solidFill>
              <a:latin typeface="Franklin Gothic Book" panose="020B0503020102020204" pitchFamily="34" charset="0"/>
            </a:endParaRPr>
          </a:p>
          <a:p>
            <a:pPr marL="342900" indent="-285750">
              <a:lnSpc>
                <a:spcPct val="90000"/>
              </a:lnSpc>
              <a:buFont typeface="Arial" panose="020B0604020202020204" pitchFamily="34" charset="0"/>
              <a:buChar char="•"/>
            </a:pPr>
            <a:r>
              <a:rPr lang="en-US" sz="2000">
                <a:latin typeface="Franklin Gothic Book" panose="020B0503020102020204" pitchFamily="34" charset="0"/>
              </a:rPr>
              <a:t>Proposed regulations require that </a:t>
            </a:r>
            <a:r>
              <a:rPr lang="en-US" sz="2000" kern="100">
                <a:latin typeface="Franklin Gothic Book" panose="020B0503020102020204" pitchFamily="34" charset="0"/>
                <a:ea typeface="Calibri" panose="020F0502020204030204" pitchFamily="34" charset="0"/>
                <a:cs typeface="Calibri" panose="020F0502020204030204" pitchFamily="34" charset="0"/>
              </a:rPr>
              <a:t>TNCs must also provide Drivers and prospective Drivers with educational materials highlighting these and other incentive programs available.</a:t>
            </a:r>
            <a:br>
              <a:rPr lang="en-US" sz="2000" kern="100">
                <a:latin typeface="Franklin Gothic Book" panose="020B0503020102020204" pitchFamily="34" charset="0"/>
                <a:ea typeface="Calibri" panose="020F0502020204030204" pitchFamily="34" charset="0"/>
                <a:cs typeface="Calibri" panose="020F0502020204030204" pitchFamily="34" charset="0"/>
              </a:rPr>
            </a:br>
            <a:endParaRPr lang="en-US" sz="2000" kern="100">
              <a:latin typeface="Franklin Gothic Book" panose="020B0503020102020204" pitchFamily="34" charset="0"/>
              <a:ea typeface="Calibri" panose="020F0502020204030204" pitchFamily="34" charset="0"/>
              <a:cs typeface="Calibri" panose="020F0502020204030204" pitchFamily="34" charset="0"/>
            </a:endParaRPr>
          </a:p>
          <a:p>
            <a:pPr marL="342900" indent="-28575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These programs are subject to Division approval and audit.</a:t>
            </a:r>
          </a:p>
          <a:p>
            <a:pPr marL="342900" indent="-285750">
              <a:lnSpc>
                <a:spcPct val="90000"/>
              </a:lnSpc>
              <a:buFont typeface="Arial" panose="020B0604020202020204" pitchFamily="34" charset="0"/>
              <a:buChar char="•"/>
            </a:pPr>
            <a:endParaRPr lang="en-US" sz="2000" kern="100">
              <a:latin typeface="Franklin Gothic Book" panose="020B0503020102020204" pitchFamily="34" charset="0"/>
              <a:ea typeface="Calibri" panose="020F0502020204030204" pitchFamily="34" charset="0"/>
              <a:cs typeface="Calibri" panose="020F0502020204030204" pitchFamily="34" charset="0"/>
            </a:endParaRPr>
          </a:p>
          <a:p>
            <a:pPr marL="1884806" lvl="4" indent="0">
              <a:lnSpc>
                <a:spcPct val="90000"/>
              </a:lnSpc>
            </a:pPr>
            <a:r>
              <a:rPr lang="en-US" sz="2000" kern="100">
                <a:latin typeface="Franklin Gothic Book" panose="020B0503020102020204" pitchFamily="34" charset="0"/>
                <a:ea typeface="Calibri" panose="020F0502020204030204" pitchFamily="34" charset="0"/>
                <a:cs typeface="Calibri" panose="020F0502020204030204" pitchFamily="34" charset="0"/>
              </a:rPr>
              <a:t>              (220 CMR 277.04)</a:t>
            </a:r>
          </a:p>
          <a:p>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1157380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BDA99-5EDD-2A64-19BD-27670E319C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C1CC25-9FF7-8A41-DE9D-7FB5F0AF21C6}"/>
              </a:ext>
            </a:extLst>
          </p:cNvPr>
          <p:cNvSpPr>
            <a:spLocks noGrp="1"/>
          </p:cNvSpPr>
          <p:nvPr>
            <p:ph type="ctrTitle"/>
          </p:nvPr>
        </p:nvSpPr>
        <p:spPr>
          <a:xfrm>
            <a:off x="1371600" y="30480"/>
            <a:ext cx="7772400" cy="1470025"/>
          </a:xfrm>
        </p:spPr>
        <p:txBody>
          <a:bodyPr/>
          <a:lstStyle/>
          <a:p>
            <a:r>
              <a:rPr lang="en-US" sz="4000">
                <a:latin typeface="Franklin Gothic Book"/>
              </a:rPr>
              <a:t>220 CMR 277.00: Transportation Network Vehicle Electrification </a:t>
            </a:r>
            <a:r>
              <a:rPr lang="en-US" sz="2400">
                <a:latin typeface="Franklin Gothic Book"/>
              </a:rPr>
              <a:t>VI</a:t>
            </a:r>
            <a:endParaRPr lang="en-US" sz="2400"/>
          </a:p>
        </p:txBody>
      </p:sp>
      <p:sp>
        <p:nvSpPr>
          <p:cNvPr id="4" name="Slide Number Placeholder 3">
            <a:extLst>
              <a:ext uri="{FF2B5EF4-FFF2-40B4-BE49-F238E27FC236}">
                <a16:creationId xmlns:a16="http://schemas.microsoft.com/office/drawing/2014/main" id="{C01B9B88-CBDD-3E1B-D30C-16327C8ED08C}"/>
              </a:ext>
            </a:extLst>
          </p:cNvPr>
          <p:cNvSpPr>
            <a:spLocks noGrp="1"/>
          </p:cNvSpPr>
          <p:nvPr>
            <p:ph type="sldNum" sz="quarter" idx="12"/>
          </p:nvPr>
        </p:nvSpPr>
        <p:spPr/>
        <p:txBody>
          <a:bodyPr/>
          <a:lstStyle/>
          <a:p>
            <a:pPr>
              <a:defRPr/>
            </a:pPr>
            <a:fld id="{4D363A67-5542-4187-87DF-F6FA1FA4ECA6}" type="slidenum">
              <a:rPr lang="en-US" smtClean="0"/>
              <a:pPr>
                <a:defRPr/>
              </a:pPr>
              <a:t>33</a:t>
            </a:fld>
            <a:endParaRPr lang="en-US"/>
          </a:p>
        </p:txBody>
      </p:sp>
      <p:sp>
        <p:nvSpPr>
          <p:cNvPr id="5" name="TextBox 4">
            <a:extLst>
              <a:ext uri="{FF2B5EF4-FFF2-40B4-BE49-F238E27FC236}">
                <a16:creationId xmlns:a16="http://schemas.microsoft.com/office/drawing/2014/main" id="{BB09B421-4E4E-3EED-8410-B6183C0A5218}"/>
              </a:ext>
            </a:extLst>
          </p:cNvPr>
          <p:cNvSpPr txBox="1"/>
          <p:nvPr/>
        </p:nvSpPr>
        <p:spPr>
          <a:xfrm>
            <a:off x="838498" y="1698043"/>
            <a:ext cx="7848600" cy="5022914"/>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Current Incentive Programs</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400050"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The Massachusetts Clean Energy Center’s </a:t>
            </a:r>
            <a:r>
              <a:rPr lang="en-US" sz="2000" b="1" kern="100">
                <a:latin typeface="Franklin Gothic Book" panose="020B0503020102020204" pitchFamily="34" charset="0"/>
                <a:ea typeface="Calibri" panose="020F0502020204030204" pitchFamily="34" charset="0"/>
                <a:cs typeface="Calibri" panose="020F0502020204030204" pitchFamily="34" charset="0"/>
              </a:rPr>
              <a:t>Ride Clean Mass </a:t>
            </a:r>
            <a:r>
              <a:rPr lang="en-US" sz="2000" kern="100">
                <a:latin typeface="Franklin Gothic Book" panose="020B0503020102020204" pitchFamily="34" charset="0"/>
                <a:ea typeface="Calibri" panose="020F0502020204030204" pitchFamily="34" charset="0"/>
                <a:cs typeface="Calibri" panose="020F0502020204030204" pitchFamily="34" charset="0"/>
              </a:rPr>
              <a:t>program provides eligible rideshare drivers:</a:t>
            </a:r>
          </a:p>
          <a:p>
            <a:pPr marL="855858" lvl="1"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Up to $14,000 towards the purchase of a new electric vehicle;</a:t>
            </a:r>
          </a:p>
          <a:p>
            <a:pPr marL="855858" lvl="1"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Up to $6,500 towards the purchase of a used electric vehicle; and </a:t>
            </a:r>
          </a:p>
          <a:p>
            <a:pPr marL="855858" lvl="1" indent="-342900">
              <a:lnSpc>
                <a:spcPct val="90000"/>
              </a:lnSpc>
              <a:buFont typeface="Arial" panose="020B0604020202020204" pitchFamily="34" charset="0"/>
              <a:buChar char="•"/>
            </a:pPr>
            <a:r>
              <a:rPr lang="en-US" kern="100">
                <a:latin typeface="Franklin Gothic Book" panose="020B0503020102020204" pitchFamily="34" charset="0"/>
                <a:ea typeface="Calibri" panose="020F0502020204030204" pitchFamily="34" charset="0"/>
                <a:cs typeface="Calibri" panose="020F0502020204030204" pitchFamily="34" charset="0"/>
              </a:rPr>
              <a:t>Subsidizes rental costs for electric vehicles used to provide rideshare services.</a:t>
            </a:r>
            <a:br>
              <a:rPr lang="en-US" kern="100">
                <a:latin typeface="Franklin Gothic Book" panose="020B0503020102020204" pitchFamily="34" charset="0"/>
                <a:ea typeface="Calibri" panose="020F0502020204030204" pitchFamily="34" charset="0"/>
                <a:cs typeface="Calibri" panose="020F0502020204030204" pitchFamily="34" charset="0"/>
              </a:rPr>
            </a:br>
            <a:endParaRPr lang="en-US" kern="100">
              <a:latin typeface="Franklin Gothic Book" panose="020B050302010202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a:latin typeface="Franklin Gothic Book" panose="020B0503020102020204" pitchFamily="34" charset="0"/>
                <a:ea typeface="Calibri" panose="020F0502020204030204" pitchFamily="34" charset="0"/>
                <a:cs typeface="Calibri" panose="020F0502020204030204" pitchFamily="34" charset="0"/>
              </a:rPr>
              <a:t>The Massachusetts Offers Rebates for Electric Vehicles (“</a:t>
            </a:r>
            <a:r>
              <a:rPr lang="en-US" b="1">
                <a:latin typeface="Franklin Gothic Book" panose="020B0503020102020204" pitchFamily="34" charset="0"/>
                <a:ea typeface="Calibri" panose="020F0502020204030204" pitchFamily="34" charset="0"/>
                <a:cs typeface="Calibri" panose="020F0502020204030204" pitchFamily="34" charset="0"/>
              </a:rPr>
              <a:t>MOR-EV</a:t>
            </a:r>
            <a:r>
              <a:rPr lang="en-US">
                <a:latin typeface="Franklin Gothic Book" panose="020B0503020102020204" pitchFamily="34" charset="0"/>
                <a:ea typeface="Calibri" panose="020F0502020204030204" pitchFamily="34" charset="0"/>
                <a:cs typeface="Calibri" panose="020F0502020204030204" pitchFamily="34" charset="0"/>
              </a:rPr>
              <a:t>”) program offers additional</a:t>
            </a:r>
            <a:r>
              <a:rPr lang="en-US">
                <a:solidFill>
                  <a:srgbClr val="FF0000"/>
                </a:solidFill>
                <a:latin typeface="Franklin Gothic Book" panose="020B0503020102020204" pitchFamily="34" charset="0"/>
                <a:ea typeface="Calibri" panose="020F0502020204030204" pitchFamily="34" charset="0"/>
                <a:cs typeface="Calibri" panose="020F0502020204030204" pitchFamily="34" charset="0"/>
              </a:rPr>
              <a:t> </a:t>
            </a:r>
            <a:r>
              <a:rPr lang="en-US">
                <a:latin typeface="Franklin Gothic Book" panose="020B0503020102020204" pitchFamily="34" charset="0"/>
                <a:ea typeface="Calibri" panose="020F0502020204030204" pitchFamily="34" charset="0"/>
                <a:cs typeface="Calibri" panose="020F0502020204030204" pitchFamily="34" charset="0"/>
              </a:rPr>
              <a:t>rebates up to $6,000 on the purchase or lease of electric vehicles.</a:t>
            </a:r>
          </a:p>
          <a:p>
            <a:pPr marL="285750" indent="-285750">
              <a:buFont typeface="Arial" panose="020B0604020202020204" pitchFamily="34" charset="0"/>
              <a:buChar char="•"/>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a:latin typeface="Franklin Gothic Book" panose="020B0503020102020204" pitchFamily="34" charset="0"/>
              </a:rPr>
              <a:t>Current TNC administered incentives, such as discounted electric vehicle rentals and bonuses for drivers who operate electric vehicles.</a:t>
            </a:r>
          </a:p>
          <a:p>
            <a:pPr marL="285750" indent="-285750">
              <a:buFont typeface="Arial" panose="020B0604020202020204" pitchFamily="34" charset="0"/>
              <a:buChar char="•"/>
            </a:pPr>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951875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DCCBD-CD2C-3E43-FFA1-47FAF67674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CB2F89-0570-13B3-A08E-7AEBCE9ABA1B}"/>
              </a:ext>
            </a:extLst>
          </p:cNvPr>
          <p:cNvSpPr>
            <a:spLocks noGrp="1"/>
          </p:cNvSpPr>
          <p:nvPr>
            <p:ph type="ctrTitle"/>
          </p:nvPr>
        </p:nvSpPr>
        <p:spPr>
          <a:xfrm>
            <a:off x="1371600" y="137043"/>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VII</a:t>
            </a:r>
            <a:endParaRPr lang="en-US" sz="2400"/>
          </a:p>
        </p:txBody>
      </p:sp>
      <p:sp>
        <p:nvSpPr>
          <p:cNvPr id="4" name="Slide Number Placeholder 3">
            <a:extLst>
              <a:ext uri="{FF2B5EF4-FFF2-40B4-BE49-F238E27FC236}">
                <a16:creationId xmlns:a16="http://schemas.microsoft.com/office/drawing/2014/main" id="{B33E7A38-C4D4-5D7B-8D18-6EAA768DD826}"/>
              </a:ext>
            </a:extLst>
          </p:cNvPr>
          <p:cNvSpPr>
            <a:spLocks noGrp="1"/>
          </p:cNvSpPr>
          <p:nvPr>
            <p:ph type="sldNum" sz="quarter" idx="12"/>
          </p:nvPr>
        </p:nvSpPr>
        <p:spPr/>
        <p:txBody>
          <a:bodyPr/>
          <a:lstStyle/>
          <a:p>
            <a:pPr>
              <a:defRPr/>
            </a:pPr>
            <a:fld id="{4D363A67-5542-4187-87DF-F6FA1FA4ECA6}" type="slidenum">
              <a:rPr lang="en-US" smtClean="0"/>
              <a:pPr>
                <a:defRPr/>
              </a:pPr>
              <a:t>34</a:t>
            </a:fld>
            <a:endParaRPr lang="en-US"/>
          </a:p>
        </p:txBody>
      </p:sp>
      <p:sp>
        <p:nvSpPr>
          <p:cNvPr id="5" name="TextBox 4">
            <a:extLst>
              <a:ext uri="{FF2B5EF4-FFF2-40B4-BE49-F238E27FC236}">
                <a16:creationId xmlns:a16="http://schemas.microsoft.com/office/drawing/2014/main" id="{AC4D8A88-B7F0-0223-6BB2-2EAC8BB02A37}"/>
              </a:ext>
            </a:extLst>
          </p:cNvPr>
          <p:cNvSpPr txBox="1"/>
          <p:nvPr/>
        </p:nvSpPr>
        <p:spPr>
          <a:xfrm>
            <a:off x="761999" y="1905000"/>
            <a:ext cx="8106229" cy="4635115"/>
          </a:xfrm>
          <a:prstGeom prst="rect">
            <a:avLst/>
          </a:prstGeom>
          <a:noFill/>
        </p:spPr>
        <p:txBody>
          <a:bodyPr wrap="square" lIns="91440" tIns="45720" rIns="91440" bIns="45720" rtlCol="0" anchor="t">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QUESTIONS </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57150" indent="0">
              <a:lnSpc>
                <a:spcPct val="90000"/>
              </a:lnSpc>
              <a:buNone/>
            </a:pPr>
            <a:r>
              <a:rPr lang="en-US" sz="1900">
                <a:latin typeface="Franklin Gothic Book"/>
                <a:ea typeface="Calibri"/>
                <a:cs typeface="Calibri"/>
              </a:rPr>
              <a:t>Based on available information, the state of the EV market, and </a:t>
            </a:r>
          </a:p>
          <a:p>
            <a:pPr marL="57150" indent="0">
              <a:lnSpc>
                <a:spcPct val="90000"/>
              </a:lnSpc>
              <a:buNone/>
            </a:pPr>
            <a:r>
              <a:rPr lang="en-US" sz="1900">
                <a:latin typeface="Franklin Gothic Book"/>
                <a:ea typeface="Calibri"/>
                <a:cs typeface="Calibri"/>
              </a:rPr>
              <a:t>anticipated EV adoption in the Commonwealth of Massachusetts, what </a:t>
            </a:r>
          </a:p>
          <a:p>
            <a:pPr marL="57150" indent="0">
              <a:lnSpc>
                <a:spcPct val="90000"/>
              </a:lnSpc>
              <a:buNone/>
            </a:pPr>
            <a:r>
              <a:rPr lang="en-US" sz="1900">
                <a:latin typeface="Franklin Gothic Book"/>
                <a:ea typeface="Calibri"/>
                <a:cs typeface="Calibri"/>
              </a:rPr>
              <a:t>electrification targets – for the years of 2030, 2035, and 2040 – are achievable and would minimize the impact on Drivers, while also effectively reducing air pollution, improving public health, and achieving the greenhouse gas emission reduction goals set by the Executive Office of Energy and Environmental Affairs? </a:t>
            </a:r>
          </a:p>
          <a:p>
            <a:pPr marL="57150">
              <a:lnSpc>
                <a:spcPct val="90000"/>
              </a:lnSpc>
            </a:pPr>
            <a:endParaRPr lang="en-US" sz="1900">
              <a:latin typeface="Franklin Gothic Book" panose="020B0503020102020204" pitchFamily="34" charset="0"/>
              <a:ea typeface="Calibri" panose="020F0502020204030204" pitchFamily="34" charset="0"/>
              <a:cs typeface="Calibri" panose="020F0502020204030204" pitchFamily="34" charset="0"/>
            </a:endParaRPr>
          </a:p>
          <a:p>
            <a:pPr marL="57150">
              <a:lnSpc>
                <a:spcPct val="90000"/>
              </a:lnSpc>
            </a:pPr>
            <a:r>
              <a:rPr lang="en-US" sz="1900">
                <a:latin typeface="Franklin Gothic Book"/>
                <a:ea typeface="Calibri"/>
                <a:cs typeface="Calibri"/>
              </a:rPr>
              <a:t>In the alternative to establishing electrification targets, are there other, </a:t>
            </a:r>
          </a:p>
          <a:p>
            <a:pPr marL="57150" indent="0">
              <a:lnSpc>
                <a:spcPct val="90000"/>
              </a:lnSpc>
              <a:buNone/>
            </a:pPr>
            <a:r>
              <a:rPr lang="en-US" sz="1900">
                <a:latin typeface="Franklin Gothic Book"/>
                <a:ea typeface="Calibri"/>
                <a:cs typeface="Calibri"/>
              </a:rPr>
              <a:t>more preferable regulatory strategies to electrify the TNC industry and </a:t>
            </a:r>
          </a:p>
          <a:p>
            <a:pPr marL="57150" indent="0">
              <a:lnSpc>
                <a:spcPct val="90000"/>
              </a:lnSpc>
              <a:buNone/>
            </a:pPr>
            <a:r>
              <a:rPr lang="en-US" sz="1900">
                <a:latin typeface="Franklin Gothic Book"/>
                <a:ea typeface="Calibri"/>
                <a:cs typeface="Calibri"/>
              </a:rPr>
              <a:t>achieve the objectives stated above?</a:t>
            </a:r>
          </a:p>
          <a:p>
            <a:pPr marL="57150" indent="0">
              <a:lnSpc>
                <a:spcPct val="90000"/>
              </a:lnSpc>
              <a:buNone/>
            </a:pPr>
            <a:endParaRPr lang="en-US" sz="1900">
              <a:solidFill>
                <a:srgbClr val="FF0000"/>
              </a:solidFill>
              <a:latin typeface="Franklin Gothic Book"/>
              <a:ea typeface="Calibri"/>
              <a:cs typeface="Calibri"/>
            </a:endParaRPr>
          </a:p>
          <a:p>
            <a:pPr marL="57150" indent="0">
              <a:lnSpc>
                <a:spcPct val="90000"/>
              </a:lnSpc>
              <a:buNone/>
            </a:pPr>
            <a:r>
              <a:rPr lang="en-US" sz="1900" b="1">
                <a:latin typeface="Franklin Gothic Book"/>
                <a:ea typeface="Calibri"/>
                <a:cs typeface="Calibri"/>
              </a:rPr>
              <a:t>The Department will convene stakeholders on June 22, 2026, at 10:00 a.m. to discuss these questions, among other topics.</a:t>
            </a:r>
          </a:p>
          <a:p>
            <a:endParaRPr lang="en-US">
              <a:latin typeface="Franklin Gothic Book" panose="020B0503020102020204" pitchFamily="34" charset="0"/>
            </a:endParaRPr>
          </a:p>
        </p:txBody>
      </p:sp>
    </p:spTree>
    <p:extLst>
      <p:ext uri="{BB962C8B-B14F-4D97-AF65-F5344CB8AC3E}">
        <p14:creationId xmlns:p14="http://schemas.microsoft.com/office/powerpoint/2010/main" val="12627046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45990-9779-831D-A590-5B929ABB513E}"/>
              </a:ext>
            </a:extLst>
          </p:cNvPr>
          <p:cNvSpPr>
            <a:spLocks noGrp="1"/>
          </p:cNvSpPr>
          <p:nvPr>
            <p:ph type="ctrTitle"/>
          </p:nvPr>
        </p:nvSpPr>
        <p:spPr>
          <a:xfrm>
            <a:off x="1524000" y="127899"/>
            <a:ext cx="6781800" cy="1470025"/>
          </a:xfrm>
        </p:spPr>
        <p:txBody>
          <a:bodyPr/>
          <a:lstStyle/>
          <a:p>
            <a:r>
              <a:rPr lang="en-US">
                <a:latin typeface="Franklin Gothic Book" panose="020B0503020102020204" pitchFamily="34" charset="0"/>
              </a:rPr>
              <a:t>Purpose of Public Comment Hearing</a:t>
            </a:r>
          </a:p>
        </p:txBody>
      </p:sp>
      <p:sp>
        <p:nvSpPr>
          <p:cNvPr id="3" name="Subtitle 2">
            <a:extLst>
              <a:ext uri="{FF2B5EF4-FFF2-40B4-BE49-F238E27FC236}">
                <a16:creationId xmlns:a16="http://schemas.microsoft.com/office/drawing/2014/main" id="{A3931ECA-FF09-865C-C8FC-1832516FC7C8}"/>
              </a:ext>
            </a:extLst>
          </p:cNvPr>
          <p:cNvSpPr>
            <a:spLocks noGrp="1"/>
          </p:cNvSpPr>
          <p:nvPr>
            <p:ph type="subTitle" idx="1"/>
          </p:nvPr>
        </p:nvSpPr>
        <p:spPr>
          <a:xfrm>
            <a:off x="609600" y="1981200"/>
            <a:ext cx="8561736" cy="4198374"/>
          </a:xfrm>
        </p:spPr>
        <p:txBody>
          <a:bodyPr/>
          <a:lstStyle/>
          <a:p>
            <a:pPr marL="457200" indent="-457200" algn="l">
              <a:buFont typeface="Arial" panose="020B0604020202020204" pitchFamily="34" charset="0"/>
              <a:buChar char="•"/>
            </a:pPr>
            <a:r>
              <a:rPr lang="en-US" sz="2400">
                <a:solidFill>
                  <a:schemeClr val="tx1"/>
                </a:solidFill>
                <a:latin typeface="Franklin Gothic Book" panose="020B0503020102020204" pitchFamily="34" charset="0"/>
              </a:rPr>
              <a:t>Provide an opportunity to gather feedback on proposed regulations.</a:t>
            </a:r>
          </a:p>
          <a:p>
            <a:pPr algn="l"/>
            <a:endParaRPr lang="en-US" sz="2400">
              <a:solidFill>
                <a:schemeClr val="tx1"/>
              </a:solidFill>
              <a:latin typeface="Franklin Gothic Book" panose="020B0503020102020204" pitchFamily="34" charset="0"/>
            </a:endParaRPr>
          </a:p>
          <a:p>
            <a:pPr marL="457200" indent="-457200" algn="l">
              <a:buFont typeface="Arial" panose="020B0604020202020204" pitchFamily="34" charset="0"/>
              <a:buChar char="•"/>
            </a:pPr>
            <a:r>
              <a:rPr lang="en-US" sz="2400">
                <a:solidFill>
                  <a:schemeClr val="tx1"/>
                </a:solidFill>
                <a:latin typeface="Franklin Gothic Book" panose="020B0503020102020204" pitchFamily="34" charset="0"/>
              </a:rPr>
              <a:t>We will keep track of all comments and questions and incorporate feedback, to the extent possible, into the final regulations. </a:t>
            </a:r>
          </a:p>
          <a:p>
            <a:pPr marL="457200" indent="-457200" algn="l">
              <a:buFont typeface="Arial" panose="020B0604020202020204" pitchFamily="34" charset="0"/>
              <a:buChar char="•"/>
            </a:pPr>
            <a:endParaRPr lang="en-US" sz="2400">
              <a:solidFill>
                <a:schemeClr val="tx1"/>
              </a:solidFill>
              <a:latin typeface="Franklin Gothic Book" panose="020B0503020102020204" pitchFamily="34" charset="0"/>
            </a:endParaRPr>
          </a:p>
          <a:p>
            <a:pPr marL="457200" indent="-457200" algn="l">
              <a:buFont typeface="Arial" panose="020B0604020202020204" pitchFamily="34" charset="0"/>
              <a:buChar char="•"/>
            </a:pPr>
            <a:r>
              <a:rPr lang="en-US" sz="2400">
                <a:solidFill>
                  <a:schemeClr val="tx1"/>
                </a:solidFill>
                <a:latin typeface="Franklin Gothic Book"/>
              </a:rPr>
              <a:t>To submit written comments by July 2, please email comments to both </a:t>
            </a:r>
            <a:r>
              <a:rPr lang="en-US" sz="2400">
                <a:solidFill>
                  <a:schemeClr val="tx1"/>
                </a:solidFill>
                <a:latin typeface="Franklin Gothic Book"/>
                <a:hlinkClick r:id="rId2">
                  <a:extLst>
                    <a:ext uri="{A12FA001-AC4F-418D-AE19-62706E023703}">
                      <ahyp:hlinkClr xmlns:ahyp="http://schemas.microsoft.com/office/drawing/2018/hyperlinkcolor" val="tx"/>
                    </a:ext>
                  </a:extLst>
                </a:hlinkClick>
              </a:rPr>
              <a:t>dpu.efiling@mass.gov</a:t>
            </a:r>
            <a:r>
              <a:rPr lang="en-US" sz="2400">
                <a:solidFill>
                  <a:schemeClr val="tx1"/>
                </a:solidFill>
                <a:latin typeface="Franklin Gothic Book"/>
              </a:rPr>
              <a:t> and </a:t>
            </a:r>
            <a:r>
              <a:rPr lang="en-US" sz="2400">
                <a:solidFill>
                  <a:schemeClr val="tx1"/>
                </a:solidFill>
                <a:latin typeface="Franklin Gothic Book"/>
                <a:hlinkClick r:id="rId3">
                  <a:extLst>
                    <a:ext uri="{A12FA001-AC4F-418D-AE19-62706E023703}">
                      <ahyp:hlinkClr xmlns:ahyp="http://schemas.microsoft.com/office/drawing/2018/hyperlinkcolor" val="tx"/>
                    </a:ext>
                  </a:extLst>
                </a:hlinkClick>
              </a:rPr>
              <a:t>zachary.caunter@mass.gov</a:t>
            </a:r>
            <a:r>
              <a:rPr lang="en-US" sz="2400">
                <a:solidFill>
                  <a:schemeClr val="tx1"/>
                </a:solidFill>
                <a:latin typeface="Franklin Gothic Book"/>
              </a:rPr>
              <a:t>. </a:t>
            </a:r>
          </a:p>
        </p:txBody>
      </p:sp>
      <p:sp>
        <p:nvSpPr>
          <p:cNvPr id="4" name="Slide Number Placeholder 3">
            <a:extLst>
              <a:ext uri="{FF2B5EF4-FFF2-40B4-BE49-F238E27FC236}">
                <a16:creationId xmlns:a16="http://schemas.microsoft.com/office/drawing/2014/main" id="{7D70E1A5-438F-CB7B-5CC2-A952876076BF}"/>
              </a:ext>
            </a:extLst>
          </p:cNvPr>
          <p:cNvSpPr>
            <a:spLocks noGrp="1"/>
          </p:cNvSpPr>
          <p:nvPr>
            <p:ph type="sldNum" sz="quarter" idx="12"/>
          </p:nvPr>
        </p:nvSpPr>
        <p:spPr/>
        <p:txBody>
          <a:bodyPr/>
          <a:lstStyle/>
          <a:p>
            <a:pPr marL="0" marR="0" lvl="0" indent="0" algn="r" defTabSz="914320" rtl="0" eaLnBrk="1" fontAlgn="auto" latinLnBrk="0" hangingPunct="1">
              <a:lnSpc>
                <a:spcPct val="100000"/>
              </a:lnSpc>
              <a:spcBef>
                <a:spcPts val="0"/>
              </a:spcBef>
              <a:spcAft>
                <a:spcPts val="0"/>
              </a:spcAft>
              <a:buClrTx/>
              <a:buSzTx/>
              <a:buFontTx/>
              <a:buNone/>
              <a:tabLst/>
              <a:defRPr/>
            </a:pPr>
            <a:fld id="{4D363A67-5542-4187-87DF-F6FA1FA4ECA6}" type="slidenum">
              <a:rPr kumimoji="0" lang="en-US" sz="1200" b="0" i="0" u="none" strike="noStrike" kern="1200" cap="none" spc="0" normalizeH="0" baseline="0" noProof="0" smtClean="0">
                <a:ln>
                  <a:noFill/>
                </a:ln>
                <a:solidFill>
                  <a:prstClr val="black">
                    <a:tint val="75000"/>
                  </a:prstClr>
                </a:solidFill>
                <a:effectLst/>
                <a:uLnTx/>
                <a:uFillTx/>
                <a:ea typeface="+mn-ea"/>
                <a:cs typeface="+mn-cs"/>
              </a:rPr>
              <a:pPr marL="0" marR="0" lvl="0" indent="0" algn="r" defTabSz="91432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tint val="75000"/>
                </a:prstClr>
              </a:solidFill>
              <a:effectLst/>
              <a:uLnTx/>
              <a:uFillTx/>
              <a:ea typeface="+mn-ea"/>
              <a:cs typeface="+mn-cs"/>
            </a:endParaRPr>
          </a:p>
        </p:txBody>
      </p:sp>
    </p:spTree>
    <p:extLst>
      <p:ext uri="{BB962C8B-B14F-4D97-AF65-F5344CB8AC3E}">
        <p14:creationId xmlns:p14="http://schemas.microsoft.com/office/powerpoint/2010/main" val="36470839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95567-6A4F-480B-AE8F-FC5BBA0FFE18}"/>
              </a:ext>
            </a:extLst>
          </p:cNvPr>
          <p:cNvSpPr>
            <a:spLocks noGrp="1"/>
          </p:cNvSpPr>
          <p:nvPr>
            <p:ph type="ctrTitle"/>
          </p:nvPr>
        </p:nvSpPr>
        <p:spPr>
          <a:xfrm>
            <a:off x="990600" y="103187"/>
            <a:ext cx="7772400" cy="1470025"/>
          </a:xfrm>
        </p:spPr>
        <p:txBody>
          <a:bodyPr/>
          <a:lstStyle/>
          <a:p>
            <a:r>
              <a:rPr lang="en-US" sz="4000"/>
              <a:t>General Guidelines for Public Comments</a:t>
            </a:r>
          </a:p>
        </p:txBody>
      </p:sp>
      <p:sp>
        <p:nvSpPr>
          <p:cNvPr id="3" name="Subtitle 2">
            <a:extLst>
              <a:ext uri="{FF2B5EF4-FFF2-40B4-BE49-F238E27FC236}">
                <a16:creationId xmlns:a16="http://schemas.microsoft.com/office/drawing/2014/main" id="{50213ABA-00CD-4515-A174-7D4AFBAF048E}"/>
              </a:ext>
            </a:extLst>
          </p:cNvPr>
          <p:cNvSpPr>
            <a:spLocks noGrp="1"/>
          </p:cNvSpPr>
          <p:nvPr>
            <p:ph type="subTitle" idx="1"/>
          </p:nvPr>
        </p:nvSpPr>
        <p:spPr>
          <a:xfrm>
            <a:off x="533400" y="1981200"/>
            <a:ext cx="8458200" cy="4038600"/>
          </a:xfrm>
        </p:spPr>
        <p:txBody>
          <a:bodyPr/>
          <a:lstStyle/>
          <a:p>
            <a:pPr marL="457200" indent="-457200" algn="l">
              <a:buFont typeface="Arial" panose="020B0604020202020204" pitchFamily="34" charset="0"/>
              <a:buChar char="•"/>
            </a:pPr>
            <a:r>
              <a:rPr lang="en-US" sz="2800">
                <a:solidFill>
                  <a:schemeClr val="tx1"/>
                </a:solidFill>
              </a:rPr>
              <a:t>Public comments will be limited to no more than 3 minutes per speaker. </a:t>
            </a:r>
          </a:p>
          <a:p>
            <a:pPr marL="457200" indent="-457200" algn="l">
              <a:buFont typeface="Arial" panose="020B0604020202020204" pitchFamily="34" charset="0"/>
              <a:buChar char="•"/>
            </a:pPr>
            <a:endParaRPr lang="en-US" sz="2800">
              <a:solidFill>
                <a:schemeClr val="tx1"/>
              </a:solidFill>
            </a:endParaRPr>
          </a:p>
          <a:p>
            <a:pPr marL="457200" indent="-457200" algn="l">
              <a:buFont typeface="Arial" panose="020B0604020202020204" pitchFamily="34" charset="0"/>
              <a:buChar char="•"/>
            </a:pPr>
            <a:r>
              <a:rPr lang="en-US" sz="2800">
                <a:solidFill>
                  <a:schemeClr val="tx1"/>
                </a:solidFill>
              </a:rPr>
              <a:t>Commenters will be alerted when 30 seconds are remaining. </a:t>
            </a:r>
          </a:p>
          <a:p>
            <a:pPr marL="457200" indent="-457200" algn="l">
              <a:buFont typeface="Arial" panose="020B0604020202020204" pitchFamily="34" charset="0"/>
              <a:buChar char="•"/>
            </a:pPr>
            <a:endParaRPr lang="en-US" sz="2800">
              <a:solidFill>
                <a:schemeClr val="tx1"/>
              </a:solidFill>
            </a:endParaRPr>
          </a:p>
          <a:p>
            <a:pPr marL="457200" indent="-457200" algn="l">
              <a:buFont typeface="Arial" panose="020B0604020202020204" pitchFamily="34" charset="0"/>
              <a:buChar char="•"/>
            </a:pPr>
            <a:r>
              <a:rPr lang="en-US" sz="2800">
                <a:solidFill>
                  <a:schemeClr val="tx1"/>
                </a:solidFill>
              </a:rPr>
              <a:t>Please keep comments on-topic to the proposed regulations.</a:t>
            </a:r>
          </a:p>
        </p:txBody>
      </p:sp>
      <p:sp>
        <p:nvSpPr>
          <p:cNvPr id="4" name="Slide Number Placeholder 3">
            <a:extLst>
              <a:ext uri="{FF2B5EF4-FFF2-40B4-BE49-F238E27FC236}">
                <a16:creationId xmlns:a16="http://schemas.microsoft.com/office/drawing/2014/main" id="{B320BA31-F82D-414A-9FEF-E9D09C5FE6D7}"/>
              </a:ext>
            </a:extLst>
          </p:cNvPr>
          <p:cNvSpPr>
            <a:spLocks noGrp="1"/>
          </p:cNvSpPr>
          <p:nvPr>
            <p:ph type="sldNum" sz="quarter" idx="12"/>
          </p:nvPr>
        </p:nvSpPr>
        <p:spPr/>
        <p:txBody>
          <a:bodyPr/>
          <a:lstStyle/>
          <a:p>
            <a:pPr>
              <a:defRPr/>
            </a:pPr>
            <a:fld id="{4D363A67-5542-4187-87DF-F6FA1FA4ECA6}" type="slidenum">
              <a:rPr lang="en-US" smtClean="0"/>
              <a:pPr>
                <a:defRPr/>
              </a:pPr>
              <a:t>36</a:t>
            </a:fld>
            <a:endParaRPr lang="en-US"/>
          </a:p>
        </p:txBody>
      </p:sp>
    </p:spTree>
    <p:extLst>
      <p:ext uri="{BB962C8B-B14F-4D97-AF65-F5344CB8AC3E}">
        <p14:creationId xmlns:p14="http://schemas.microsoft.com/office/powerpoint/2010/main" val="4513624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DEEBD-36C1-E6DF-3D3B-AC2C572A2F32}"/>
              </a:ext>
            </a:extLst>
          </p:cNvPr>
          <p:cNvSpPr>
            <a:spLocks noGrp="1"/>
          </p:cNvSpPr>
          <p:nvPr>
            <p:ph type="ctrTitle"/>
          </p:nvPr>
        </p:nvSpPr>
        <p:spPr>
          <a:xfrm>
            <a:off x="685800" y="3505200"/>
            <a:ext cx="7772400" cy="1470025"/>
          </a:xfrm>
        </p:spPr>
        <p:txBody>
          <a:bodyPr/>
          <a:lstStyle/>
          <a:p>
            <a:pPr algn="l"/>
            <a:r>
              <a:rPr lang="en-US"/>
              <a:t>Public Comment Hearing</a:t>
            </a:r>
            <a:br>
              <a:rPr lang="en-US"/>
            </a:br>
            <a:r>
              <a:rPr lang="en-US" sz="2400"/>
              <a:t>D.P.U. 26-90</a:t>
            </a:r>
            <a:br>
              <a:rPr lang="en-US" sz="2400"/>
            </a:br>
            <a:r>
              <a:rPr lang="en-US" sz="1800"/>
              <a:t>The meeting will resume shortly</a:t>
            </a:r>
          </a:p>
        </p:txBody>
      </p:sp>
      <p:sp>
        <p:nvSpPr>
          <p:cNvPr id="4" name="Slide Number Placeholder 3">
            <a:extLst>
              <a:ext uri="{FF2B5EF4-FFF2-40B4-BE49-F238E27FC236}">
                <a16:creationId xmlns:a16="http://schemas.microsoft.com/office/drawing/2014/main" id="{368E6034-A501-8E24-FD1C-68D119388B6E}"/>
              </a:ext>
            </a:extLst>
          </p:cNvPr>
          <p:cNvSpPr>
            <a:spLocks noGrp="1"/>
          </p:cNvSpPr>
          <p:nvPr>
            <p:ph type="sldNum" sz="quarter" idx="12"/>
          </p:nvPr>
        </p:nvSpPr>
        <p:spPr/>
        <p:txBody>
          <a:bodyPr/>
          <a:lstStyle/>
          <a:p>
            <a:pPr>
              <a:defRPr/>
            </a:pPr>
            <a:fld id="{4D363A67-5542-4187-87DF-F6FA1FA4ECA6}" type="slidenum">
              <a:rPr lang="en-US" smtClean="0"/>
              <a:pPr>
                <a:defRPr/>
              </a:pPr>
              <a:t>37</a:t>
            </a:fld>
            <a:endParaRPr lang="en-US"/>
          </a:p>
        </p:txBody>
      </p:sp>
    </p:spTree>
    <p:extLst>
      <p:ext uri="{BB962C8B-B14F-4D97-AF65-F5344CB8AC3E}">
        <p14:creationId xmlns:p14="http://schemas.microsoft.com/office/powerpoint/2010/main" val="19277455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EA9A3-C906-9862-36E9-E227F37E18DE}"/>
              </a:ext>
            </a:extLst>
          </p:cNvPr>
          <p:cNvSpPr>
            <a:spLocks noGrp="1"/>
          </p:cNvSpPr>
          <p:nvPr>
            <p:ph type="ctrTitle"/>
          </p:nvPr>
        </p:nvSpPr>
        <p:spPr>
          <a:xfrm>
            <a:off x="762000" y="-76200"/>
            <a:ext cx="7772400" cy="1470025"/>
          </a:xfrm>
        </p:spPr>
        <p:txBody>
          <a:bodyPr/>
          <a:lstStyle/>
          <a:p>
            <a:r>
              <a:rPr lang="en-US"/>
              <a:t>Public Comment Hearings</a:t>
            </a:r>
          </a:p>
        </p:txBody>
      </p:sp>
      <p:sp>
        <p:nvSpPr>
          <p:cNvPr id="4" name="Slide Number Placeholder 3">
            <a:extLst>
              <a:ext uri="{FF2B5EF4-FFF2-40B4-BE49-F238E27FC236}">
                <a16:creationId xmlns:a16="http://schemas.microsoft.com/office/drawing/2014/main" id="{749A01A4-2450-8282-2B02-761254488FA8}"/>
              </a:ext>
            </a:extLst>
          </p:cNvPr>
          <p:cNvSpPr>
            <a:spLocks noGrp="1"/>
          </p:cNvSpPr>
          <p:nvPr>
            <p:ph type="sldNum" sz="quarter" idx="12"/>
          </p:nvPr>
        </p:nvSpPr>
        <p:spPr/>
        <p:txBody>
          <a:bodyPr/>
          <a:lstStyle/>
          <a:p>
            <a:pPr>
              <a:defRPr/>
            </a:pPr>
            <a:fld id="{4D363A67-5542-4187-87DF-F6FA1FA4ECA6}" type="slidenum">
              <a:rPr lang="en-US" smtClean="0"/>
              <a:pPr>
                <a:defRPr/>
              </a:pPr>
              <a:t>38</a:t>
            </a:fld>
            <a:endParaRPr lang="en-US"/>
          </a:p>
        </p:txBody>
      </p:sp>
      <p:sp>
        <p:nvSpPr>
          <p:cNvPr id="5" name="TextBox 4">
            <a:extLst>
              <a:ext uri="{FF2B5EF4-FFF2-40B4-BE49-F238E27FC236}">
                <a16:creationId xmlns:a16="http://schemas.microsoft.com/office/drawing/2014/main" id="{F0607521-CF9E-296D-272F-9FBD1BBCBAD2}"/>
              </a:ext>
            </a:extLst>
          </p:cNvPr>
          <p:cNvSpPr txBox="1"/>
          <p:nvPr/>
        </p:nvSpPr>
        <p:spPr>
          <a:xfrm>
            <a:off x="2438400" y="1524000"/>
            <a:ext cx="3987117" cy="646331"/>
          </a:xfrm>
          <a:prstGeom prst="rect">
            <a:avLst/>
          </a:prstGeom>
          <a:noFill/>
        </p:spPr>
        <p:txBody>
          <a:bodyPr wrap="none" rtlCol="0">
            <a:spAutoFit/>
          </a:bodyPr>
          <a:lstStyle/>
          <a:p>
            <a:r>
              <a:rPr lang="en-US" sz="3600">
                <a:latin typeface="Franklin Gothic Book" panose="020B0503020102020204" pitchFamily="34" charset="0"/>
              </a:rPr>
              <a:t>Next Public Hearing</a:t>
            </a:r>
          </a:p>
        </p:txBody>
      </p:sp>
      <p:sp>
        <p:nvSpPr>
          <p:cNvPr id="6" name="TextBox 5">
            <a:extLst>
              <a:ext uri="{FF2B5EF4-FFF2-40B4-BE49-F238E27FC236}">
                <a16:creationId xmlns:a16="http://schemas.microsoft.com/office/drawing/2014/main" id="{AF819D55-1EA9-A3B0-24BC-717C14465090}"/>
              </a:ext>
            </a:extLst>
          </p:cNvPr>
          <p:cNvSpPr txBox="1"/>
          <p:nvPr/>
        </p:nvSpPr>
        <p:spPr>
          <a:xfrm>
            <a:off x="685800" y="2797934"/>
            <a:ext cx="7772400" cy="1569660"/>
          </a:xfrm>
          <a:prstGeom prst="rect">
            <a:avLst/>
          </a:prstGeom>
          <a:noFill/>
        </p:spPr>
        <p:txBody>
          <a:bodyPr wrap="square" rtlCol="0">
            <a:spAutoFit/>
          </a:bodyPr>
          <a:lstStyle/>
          <a:p>
            <a:r>
              <a:rPr lang="en-US" sz="3200" b="1">
                <a:latin typeface="Franklin Gothic Book" panose="020B0503020102020204" pitchFamily="34" charset="0"/>
              </a:rPr>
              <a:t>Thursday, June 11, 2026, 2:00 p.m.</a:t>
            </a:r>
            <a:endParaRPr lang="en-US" sz="3200">
              <a:latin typeface="Franklin Gothic Book" panose="020B0503020102020204" pitchFamily="34" charset="0"/>
            </a:endParaRPr>
          </a:p>
          <a:p>
            <a:r>
              <a:rPr lang="en-US" sz="3200">
                <a:latin typeface="Franklin Gothic Book" panose="020B0503020102020204" pitchFamily="34" charset="0"/>
              </a:rPr>
              <a:t>Lawrence Public Library, Sargent Auditorium</a:t>
            </a:r>
          </a:p>
          <a:p>
            <a:r>
              <a:rPr lang="en-US" sz="3200">
                <a:latin typeface="Franklin Gothic Book" panose="020B0503020102020204" pitchFamily="34" charset="0"/>
              </a:rPr>
              <a:t>51 Lawrence Street, Lawrence, MA 01841</a:t>
            </a:r>
          </a:p>
        </p:txBody>
      </p:sp>
      <p:sp>
        <p:nvSpPr>
          <p:cNvPr id="7" name="TextBox 6">
            <a:extLst>
              <a:ext uri="{FF2B5EF4-FFF2-40B4-BE49-F238E27FC236}">
                <a16:creationId xmlns:a16="http://schemas.microsoft.com/office/drawing/2014/main" id="{AD9088B6-EC3B-6C22-8628-98C71066068F}"/>
              </a:ext>
            </a:extLst>
          </p:cNvPr>
          <p:cNvSpPr txBox="1"/>
          <p:nvPr/>
        </p:nvSpPr>
        <p:spPr>
          <a:xfrm>
            <a:off x="2286000" y="4995198"/>
            <a:ext cx="4724400" cy="584775"/>
          </a:xfrm>
          <a:prstGeom prst="rect">
            <a:avLst/>
          </a:prstGeom>
          <a:noFill/>
        </p:spPr>
        <p:txBody>
          <a:bodyPr wrap="square" rtlCol="0">
            <a:spAutoFit/>
          </a:bodyPr>
          <a:lstStyle/>
          <a:p>
            <a:r>
              <a:rPr lang="en-US" sz="3200">
                <a:latin typeface="Franklin Gothic Book" panose="020B0503020102020204" pitchFamily="34" charset="0"/>
              </a:rPr>
              <a:t>In-person and via Zoom</a:t>
            </a:r>
          </a:p>
        </p:txBody>
      </p:sp>
    </p:spTree>
    <p:extLst>
      <p:ext uri="{BB962C8B-B14F-4D97-AF65-F5344CB8AC3E}">
        <p14:creationId xmlns:p14="http://schemas.microsoft.com/office/powerpoint/2010/main" val="10889303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2D654-D829-C4CD-D860-B512E499DF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4A8BFF-6001-6525-0699-73C4C727609C}"/>
              </a:ext>
            </a:extLst>
          </p:cNvPr>
          <p:cNvSpPr>
            <a:spLocks noGrp="1"/>
          </p:cNvSpPr>
          <p:nvPr>
            <p:ph type="ctrTitle"/>
          </p:nvPr>
        </p:nvSpPr>
        <p:spPr>
          <a:xfrm>
            <a:off x="685800" y="45720"/>
            <a:ext cx="7772400" cy="1470025"/>
          </a:xfrm>
        </p:spPr>
        <p:txBody>
          <a:bodyPr/>
          <a:lstStyle/>
          <a:p>
            <a:r>
              <a:rPr lang="en-US"/>
              <a:t>      Submitting Public Comments</a:t>
            </a:r>
          </a:p>
        </p:txBody>
      </p:sp>
      <p:sp>
        <p:nvSpPr>
          <p:cNvPr id="4" name="Slide Number Placeholder 3">
            <a:extLst>
              <a:ext uri="{FF2B5EF4-FFF2-40B4-BE49-F238E27FC236}">
                <a16:creationId xmlns:a16="http://schemas.microsoft.com/office/drawing/2014/main" id="{F5F45B16-CC18-3357-AEFA-A99AC72ABDC6}"/>
              </a:ext>
            </a:extLst>
          </p:cNvPr>
          <p:cNvSpPr>
            <a:spLocks noGrp="1"/>
          </p:cNvSpPr>
          <p:nvPr>
            <p:ph type="sldNum" sz="quarter" idx="12"/>
          </p:nvPr>
        </p:nvSpPr>
        <p:spPr/>
        <p:txBody>
          <a:bodyPr/>
          <a:lstStyle/>
          <a:p>
            <a:pPr>
              <a:defRPr/>
            </a:pPr>
            <a:fld id="{4D363A67-5542-4187-87DF-F6FA1FA4ECA6}" type="slidenum">
              <a:rPr lang="en-US" smtClean="0"/>
              <a:pPr>
                <a:defRPr/>
              </a:pPr>
              <a:t>39</a:t>
            </a:fld>
            <a:endParaRPr lang="en-US"/>
          </a:p>
        </p:txBody>
      </p:sp>
      <p:sp>
        <p:nvSpPr>
          <p:cNvPr id="3" name="TextBox 2">
            <a:extLst>
              <a:ext uri="{FF2B5EF4-FFF2-40B4-BE49-F238E27FC236}">
                <a16:creationId xmlns:a16="http://schemas.microsoft.com/office/drawing/2014/main" id="{8147F5D6-2987-B8C9-5B31-175B4718BA11}"/>
              </a:ext>
            </a:extLst>
          </p:cNvPr>
          <p:cNvSpPr txBox="1"/>
          <p:nvPr/>
        </p:nvSpPr>
        <p:spPr>
          <a:xfrm>
            <a:off x="951270" y="1742768"/>
            <a:ext cx="7506930" cy="3785652"/>
          </a:xfrm>
          <a:prstGeom prst="rect">
            <a:avLst/>
          </a:prstGeom>
          <a:noFill/>
        </p:spPr>
        <p:txBody>
          <a:bodyPr wrap="square" rtlCol="0">
            <a:spAutoFit/>
          </a:bodyPr>
          <a:lstStyle/>
          <a:p>
            <a:pPr marL="285750" indent="-285750">
              <a:buFont typeface="Arial" panose="020B0604020202020204" pitchFamily="34" charset="0"/>
              <a:buChar char="•"/>
            </a:pPr>
            <a:r>
              <a:rPr lang="en-US" sz="2000">
                <a:latin typeface="Franklin Gothic Book" panose="020B0503020102020204" pitchFamily="34" charset="0"/>
              </a:rPr>
              <a:t>To submit public comments concerning the proposed TNC regulations (D.P.U. 26-90), send an email to </a:t>
            </a:r>
            <a:r>
              <a:rPr lang="en-US" sz="2000">
                <a:latin typeface="Franklin Gothic Book" panose="020B0503020102020204" pitchFamily="34" charset="0"/>
                <a:hlinkClick r:id="rId2"/>
              </a:rPr>
              <a:t>dpu.efiling@mass.gov</a:t>
            </a:r>
            <a:r>
              <a:rPr lang="en-US" sz="2000">
                <a:latin typeface="Franklin Gothic Book" panose="020B0503020102020204" pitchFamily="34" charset="0"/>
              </a:rPr>
              <a:t> and </a:t>
            </a:r>
            <a:r>
              <a:rPr lang="en-US" sz="2000">
                <a:latin typeface="Franklin Gothic Book" panose="020B0503020102020204" pitchFamily="34" charset="0"/>
                <a:hlinkClick r:id="rId3"/>
              </a:rPr>
              <a:t>zachary.caunter@mass.gov</a:t>
            </a:r>
            <a:r>
              <a:rPr lang="en-US" sz="2000">
                <a:latin typeface="Franklin Gothic Book" panose="020B0503020102020204" pitchFamily="34" charset="0"/>
              </a:rPr>
              <a:t>. </a:t>
            </a:r>
          </a:p>
          <a:p>
            <a:pPr marL="285750" indent="-285750">
              <a:buFont typeface="Arial" panose="020B0604020202020204" pitchFamily="34" charset="0"/>
              <a:buChar char="•"/>
            </a:pPr>
            <a:endParaRPr lang="en-US" sz="2000">
              <a:latin typeface="Franklin Gothic Book" panose="020B0503020102020204" pitchFamily="34" charset="0"/>
            </a:endParaRPr>
          </a:p>
          <a:p>
            <a:pPr marL="285750" indent="-285750">
              <a:buFont typeface="Arial" panose="020B0604020202020204" pitchFamily="34" charset="0"/>
              <a:buChar char="•"/>
            </a:pPr>
            <a:r>
              <a:rPr lang="en-US" sz="2000">
                <a:latin typeface="Franklin Gothic Book" panose="020B0503020102020204" pitchFamily="34" charset="0"/>
              </a:rPr>
              <a:t>Comments should be sent as an attachment, and the email should include the docket # (D.P.U. 26-90), name of the person/entity submitting the filing, and a brief description of the document. Email should also include contact info (name, title, telephone #) in case of questions.</a:t>
            </a:r>
          </a:p>
          <a:p>
            <a:endParaRPr lang="en-US" sz="2000">
              <a:latin typeface="Franklin Gothic Book" panose="020B0503020102020204" pitchFamily="34" charset="0"/>
            </a:endParaRPr>
          </a:p>
          <a:p>
            <a:pPr marL="285750" indent="-285750">
              <a:buFont typeface="Arial" panose="020B0604020202020204" pitchFamily="34" charset="0"/>
              <a:buChar char="•"/>
            </a:pPr>
            <a:r>
              <a:rPr lang="en-US" sz="2000">
                <a:latin typeface="Franklin Gothic Book" panose="020B0503020102020204" pitchFamily="34" charset="0"/>
              </a:rPr>
              <a:t>Comments will be publicly accessible and posted to the DPU’s File Room.</a:t>
            </a:r>
          </a:p>
        </p:txBody>
      </p:sp>
    </p:spTree>
    <p:extLst>
      <p:ext uri="{BB962C8B-B14F-4D97-AF65-F5344CB8AC3E}">
        <p14:creationId xmlns:p14="http://schemas.microsoft.com/office/powerpoint/2010/main" val="1204151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82608-97D7-B43D-D38B-A5A2AA025EC1}"/>
              </a:ext>
            </a:extLst>
          </p:cNvPr>
          <p:cNvSpPr>
            <a:spLocks noGrp="1"/>
          </p:cNvSpPr>
          <p:nvPr>
            <p:ph type="ctrTitle"/>
          </p:nvPr>
        </p:nvSpPr>
        <p:spPr>
          <a:xfrm>
            <a:off x="685800" y="2590800"/>
            <a:ext cx="7772400" cy="1470025"/>
          </a:xfrm>
        </p:spPr>
        <p:txBody>
          <a:bodyPr/>
          <a:lstStyle/>
          <a:p>
            <a:r>
              <a:rPr lang="en-US"/>
              <a:t>Opening Remarks</a:t>
            </a:r>
          </a:p>
        </p:txBody>
      </p:sp>
      <p:sp>
        <p:nvSpPr>
          <p:cNvPr id="4" name="Slide Number Placeholder 3">
            <a:extLst>
              <a:ext uri="{FF2B5EF4-FFF2-40B4-BE49-F238E27FC236}">
                <a16:creationId xmlns:a16="http://schemas.microsoft.com/office/drawing/2014/main" id="{BDA69D45-B0C0-A9DD-5FE7-67DF34D8C069}"/>
              </a:ext>
            </a:extLst>
          </p:cNvPr>
          <p:cNvSpPr>
            <a:spLocks noGrp="1"/>
          </p:cNvSpPr>
          <p:nvPr>
            <p:ph type="sldNum" sz="quarter" idx="12"/>
          </p:nvPr>
        </p:nvSpPr>
        <p:spPr/>
        <p:txBody>
          <a:bodyPr/>
          <a:lstStyle/>
          <a:p>
            <a:pPr>
              <a:defRPr/>
            </a:pPr>
            <a:fld id="{4D363A67-5542-4187-87DF-F6FA1FA4ECA6}" type="slidenum">
              <a:rPr lang="en-US" smtClean="0"/>
              <a:pPr>
                <a:defRPr/>
              </a:pPr>
              <a:t>4</a:t>
            </a:fld>
            <a:endParaRPr lang="en-US"/>
          </a:p>
        </p:txBody>
      </p:sp>
    </p:spTree>
    <p:extLst>
      <p:ext uri="{BB962C8B-B14F-4D97-AF65-F5344CB8AC3E}">
        <p14:creationId xmlns:p14="http://schemas.microsoft.com/office/powerpoint/2010/main" val="16235060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7D54D-DAA8-940D-E8A3-B69539EDECC6}"/>
              </a:ext>
            </a:extLst>
          </p:cNvPr>
          <p:cNvSpPr>
            <a:spLocks noGrp="1"/>
          </p:cNvSpPr>
          <p:nvPr>
            <p:ph type="ctrTitle"/>
          </p:nvPr>
        </p:nvSpPr>
        <p:spPr>
          <a:xfrm>
            <a:off x="762000" y="1752600"/>
            <a:ext cx="7772400" cy="1470025"/>
          </a:xfrm>
        </p:spPr>
        <p:txBody>
          <a:bodyPr/>
          <a:lstStyle/>
          <a:p>
            <a:pPr marL="0" marR="0">
              <a:buNone/>
            </a:pP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r>
              <a:rPr lang="en-US" sz="2400" b="1">
                <a:latin typeface="Franklin Gothic Book" panose="020B0503020102020204" pitchFamily="34" charset="0"/>
              </a:rPr>
              <a:t>Thank you for joining us! Today’s public hearing on the proposed Transportation Network Company regulations has concluded. </a:t>
            </a:r>
            <a:br>
              <a:rPr lang="en-US" sz="2400" b="1">
                <a:latin typeface="Franklin Gothic Book" panose="020B0503020102020204" pitchFamily="34" charset="0"/>
              </a:rPr>
            </a:br>
            <a:br>
              <a:rPr lang="en-US" sz="1800" b="1">
                <a:latin typeface="Franklin Gothic Book" panose="020B0503020102020204" pitchFamily="34" charset="0"/>
              </a:rPr>
            </a:br>
            <a:r>
              <a:rPr lang="en-US" sz="1600" b="1">
                <a:latin typeface="Franklin Gothic Book" panose="020B0503020102020204" pitchFamily="34" charset="0"/>
              </a:rPr>
              <a:t>We would like to hear from you. </a:t>
            </a:r>
            <a:r>
              <a:rPr lang="en-US" sz="1600">
                <a:latin typeface="Franklin Gothic Book" panose="020B0503020102020204" pitchFamily="34" charset="0"/>
              </a:rPr>
              <a:t>Please join us in-person or online for our next public hearing:</a:t>
            </a:r>
            <a:br>
              <a:rPr lang="en-US" sz="1600">
                <a:latin typeface="Franklin Gothic Book" panose="020B0503020102020204" pitchFamily="34" charset="0"/>
              </a:rPr>
            </a:br>
            <a:br>
              <a:rPr lang="en-US" sz="1600">
                <a:latin typeface="Franklin Gothic Book" panose="020B0503020102020204" pitchFamily="34" charset="0"/>
              </a:rPr>
            </a:br>
            <a:r>
              <a:rPr lang="en-US" sz="1600" b="1">
                <a:effectLst/>
                <a:ea typeface="Aptos" panose="020B0004020202020204" pitchFamily="34" charset="0"/>
                <a:cs typeface="Aptos" panose="020B0004020202020204" pitchFamily="34" charset="0"/>
              </a:rPr>
              <a:t>Thursday, June 11, 2026, 2:00 p.m.</a:t>
            </a:r>
            <a:br>
              <a:rPr lang="en-US" sz="1800">
                <a:effectLst/>
                <a:latin typeface="Franklin Gothic Book" panose="020B0503020102020204" pitchFamily="34" charset="0"/>
                <a:ea typeface="Aptos" panose="020B0004020202020204" pitchFamily="34" charset="0"/>
                <a:cs typeface="Aptos" panose="020B0004020202020204" pitchFamily="34" charset="0"/>
              </a:rPr>
            </a:br>
            <a:r>
              <a:rPr lang="en-US" sz="1600">
                <a:effectLst/>
                <a:ea typeface="Aptos" panose="020B0004020202020204" pitchFamily="34" charset="0"/>
                <a:cs typeface="Aptos" panose="020B0004020202020204" pitchFamily="34" charset="0"/>
              </a:rPr>
              <a:t>Lawrence Public Library, Sargent Auditorium</a:t>
            </a:r>
            <a:br>
              <a:rPr lang="en-US" sz="1800">
                <a:effectLst/>
                <a:latin typeface="Franklin Gothic Book" panose="020B0503020102020204" pitchFamily="34" charset="0"/>
                <a:ea typeface="Aptos" panose="020B0004020202020204" pitchFamily="34" charset="0"/>
                <a:cs typeface="Aptos" panose="020B0004020202020204" pitchFamily="34" charset="0"/>
              </a:rPr>
            </a:br>
            <a:r>
              <a:rPr lang="en-US" sz="1600">
                <a:effectLst/>
                <a:ea typeface="Aptos" panose="020B0004020202020204" pitchFamily="34" charset="0"/>
                <a:cs typeface="Aptos" panose="020B0004020202020204" pitchFamily="34" charset="0"/>
              </a:rPr>
              <a:t>51 Lawrence Street, Lawrence MA, 01841</a:t>
            </a:r>
            <a:br>
              <a:rPr lang="en-US" sz="1600">
                <a:latin typeface="Franklin Gothic Book" panose="020B0503020102020204" pitchFamily="34" charset="0"/>
              </a:rPr>
            </a:br>
            <a:br>
              <a:rPr lang="en-US" sz="1600">
                <a:latin typeface="Franklin Gothic Book" panose="020B0503020102020204" pitchFamily="34" charset="0"/>
              </a:rPr>
            </a:br>
            <a:r>
              <a:rPr lang="en-US" sz="1600">
                <a:latin typeface="Franklin Gothic Book" panose="020B0503020102020204" pitchFamily="34" charset="0"/>
              </a:rPr>
              <a:t>Link to join online - </a:t>
            </a:r>
            <a:r>
              <a:rPr lang="en-US" sz="1600" b="1">
                <a:latin typeface="Franklin Gothic Book" panose="020B0503020102020204" pitchFamily="34" charset="0"/>
                <a:hlinkClick r:id="rId2"/>
              </a:rPr>
              <a:t>https://us06web.zoom.us/j/83458201524</a:t>
            </a:r>
            <a:r>
              <a:rPr lang="en-US" sz="1600" b="1">
                <a:latin typeface="Franklin Gothic Book" panose="020B0503020102020204" pitchFamily="34" charset="0"/>
              </a:rPr>
              <a:t> </a:t>
            </a:r>
            <a:br>
              <a:rPr lang="en-US" sz="1600" b="1">
                <a:latin typeface="Franklin Gothic Book" panose="020B0503020102020204" pitchFamily="34" charset="0"/>
              </a:rPr>
            </a:br>
            <a:r>
              <a:rPr lang="en-US" sz="1600">
                <a:latin typeface="Franklin Gothic Book" panose="020B0503020102020204" pitchFamily="34" charset="0"/>
              </a:rPr>
              <a:t>Final written comment deadline: </a:t>
            </a:r>
            <a:r>
              <a:rPr lang="en-US" sz="1600" b="1">
                <a:latin typeface="Franklin Gothic Book" panose="020B0503020102020204" pitchFamily="34" charset="0"/>
              </a:rPr>
              <a:t>July 2, 2026</a:t>
            </a:r>
            <a:br>
              <a:rPr lang="en-US" sz="1600" b="1">
                <a:latin typeface="Franklin Gothic Book" panose="020B0503020102020204" pitchFamily="34" charset="0"/>
              </a:rPr>
            </a:br>
            <a:br>
              <a:rPr lang="en-US" sz="1600">
                <a:latin typeface="Franklin Gothic Book" panose="020B0503020102020204" pitchFamily="34" charset="0"/>
              </a:rPr>
            </a:br>
            <a:r>
              <a:rPr lang="en-US" sz="1600">
                <a:latin typeface="Franklin Gothic Book" panose="020B0503020102020204" pitchFamily="34" charset="0"/>
              </a:rPr>
              <a:t>For more information, </a:t>
            </a:r>
            <a:r>
              <a:rPr lang="en-US" sz="1600" b="1">
                <a:latin typeface="Franklin Gothic Book" panose="020B0503020102020204" pitchFamily="34" charset="0"/>
              </a:rPr>
              <a:t>visit: </a:t>
            </a:r>
            <a:r>
              <a:rPr lang="en-US" sz="1600" b="1">
                <a:solidFill>
                  <a:srgbClr val="156082"/>
                </a:solidFill>
                <a:latin typeface="Franklin Gothic Book" panose="020B0503020102020204" pitchFamily="34" charset="0"/>
                <a:hlinkClick r:id="rId3"/>
              </a:rPr>
              <a:t>https://www.mass.gov/info-details/proposed-changes-to-tnc-regulations</a:t>
            </a:r>
            <a:r>
              <a:rPr lang="en-US" sz="1600" b="1">
                <a:solidFill>
                  <a:srgbClr val="156082"/>
                </a:solidFill>
                <a:latin typeface="Franklin Gothic Book" panose="020B0503020102020204" pitchFamily="34" charset="0"/>
              </a:rPr>
              <a:t>. </a:t>
            </a:r>
            <a:br>
              <a:rPr lang="en-US" sz="1600">
                <a:solidFill>
                  <a:srgbClr val="156082"/>
                </a:solidFill>
                <a:latin typeface="Franklin Gothic Book" panose="020B0503020102020204" pitchFamily="34" charset="0"/>
              </a:rPr>
            </a:br>
            <a:endParaRPr lang="en-US" sz="1600"/>
          </a:p>
        </p:txBody>
      </p:sp>
      <p:sp>
        <p:nvSpPr>
          <p:cNvPr id="4" name="Slide Number Placeholder 3">
            <a:extLst>
              <a:ext uri="{FF2B5EF4-FFF2-40B4-BE49-F238E27FC236}">
                <a16:creationId xmlns:a16="http://schemas.microsoft.com/office/drawing/2014/main" id="{DC04FBB8-E03A-3375-9199-10D4C0D5FCD0}"/>
              </a:ext>
            </a:extLst>
          </p:cNvPr>
          <p:cNvSpPr>
            <a:spLocks noGrp="1"/>
          </p:cNvSpPr>
          <p:nvPr>
            <p:ph type="sldNum" sz="quarter" idx="12"/>
          </p:nvPr>
        </p:nvSpPr>
        <p:spPr/>
        <p:txBody>
          <a:bodyPr/>
          <a:lstStyle/>
          <a:p>
            <a:pPr>
              <a:defRPr/>
            </a:pPr>
            <a:fld id="{4D363A67-5542-4187-87DF-F6FA1FA4ECA6}" type="slidenum">
              <a:rPr lang="en-US" smtClean="0"/>
              <a:pPr>
                <a:defRPr/>
              </a:pPr>
              <a:t>40</a:t>
            </a:fld>
            <a:endParaRPr lang="en-US"/>
          </a:p>
        </p:txBody>
      </p:sp>
    </p:spTree>
    <p:extLst>
      <p:ext uri="{BB962C8B-B14F-4D97-AF65-F5344CB8AC3E}">
        <p14:creationId xmlns:p14="http://schemas.microsoft.com/office/powerpoint/2010/main" val="4212068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CD870-3994-87F5-F8D7-355F232D10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B73369-89DC-4368-3F0D-9148B8A1A326}"/>
              </a:ext>
            </a:extLst>
          </p:cNvPr>
          <p:cNvSpPr>
            <a:spLocks noGrp="1"/>
          </p:cNvSpPr>
          <p:nvPr>
            <p:ph type="ctrTitle"/>
          </p:nvPr>
        </p:nvSpPr>
        <p:spPr>
          <a:xfrm>
            <a:off x="685800" y="2590800"/>
            <a:ext cx="7772400" cy="1470025"/>
          </a:xfrm>
        </p:spPr>
        <p:txBody>
          <a:bodyPr/>
          <a:lstStyle/>
          <a:p>
            <a:r>
              <a:rPr lang="en-US"/>
              <a:t>Presentation of Proposed Regulations</a:t>
            </a:r>
          </a:p>
        </p:txBody>
      </p:sp>
      <p:sp>
        <p:nvSpPr>
          <p:cNvPr id="4" name="Slide Number Placeholder 3">
            <a:extLst>
              <a:ext uri="{FF2B5EF4-FFF2-40B4-BE49-F238E27FC236}">
                <a16:creationId xmlns:a16="http://schemas.microsoft.com/office/drawing/2014/main" id="{04BCEF0D-D58E-2C37-7B0B-AEF8FD9EAAB8}"/>
              </a:ext>
            </a:extLst>
          </p:cNvPr>
          <p:cNvSpPr>
            <a:spLocks noGrp="1"/>
          </p:cNvSpPr>
          <p:nvPr>
            <p:ph type="sldNum" sz="quarter" idx="12"/>
          </p:nvPr>
        </p:nvSpPr>
        <p:spPr/>
        <p:txBody>
          <a:bodyPr/>
          <a:lstStyle/>
          <a:p>
            <a:pPr>
              <a:defRPr/>
            </a:pPr>
            <a:fld id="{4D363A67-5542-4187-87DF-F6FA1FA4ECA6}" type="slidenum">
              <a:rPr lang="en-US" smtClean="0"/>
              <a:pPr>
                <a:defRPr/>
              </a:pPr>
              <a:t>5</a:t>
            </a:fld>
            <a:endParaRPr lang="en-US"/>
          </a:p>
        </p:txBody>
      </p:sp>
    </p:spTree>
    <p:extLst>
      <p:ext uri="{BB962C8B-B14F-4D97-AF65-F5344CB8AC3E}">
        <p14:creationId xmlns:p14="http://schemas.microsoft.com/office/powerpoint/2010/main" val="3371280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30DB25D7-0500-6B5D-C0EF-DDCD3C7FD03E}"/>
              </a:ext>
            </a:extLst>
          </p:cNvPr>
          <p:cNvGraphicFramePr>
            <a:graphicFrameLocks noGrp="1"/>
          </p:cNvGraphicFramePr>
          <p:nvPr>
            <p:extLst>
              <p:ext uri="{D42A27DB-BD31-4B8C-83A1-F6EECF244321}">
                <p14:modId xmlns:p14="http://schemas.microsoft.com/office/powerpoint/2010/main" val="3697479300"/>
              </p:ext>
            </p:extLst>
          </p:nvPr>
        </p:nvGraphicFramePr>
        <p:xfrm>
          <a:off x="609600" y="1752600"/>
          <a:ext cx="8229600" cy="37846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1550673350"/>
                    </a:ext>
                  </a:extLst>
                </a:gridCol>
                <a:gridCol w="4114800">
                  <a:extLst>
                    <a:ext uri="{9D8B030D-6E8A-4147-A177-3AD203B41FA5}">
                      <a16:colId xmlns:a16="http://schemas.microsoft.com/office/drawing/2014/main" val="2052567036"/>
                    </a:ext>
                  </a:extLst>
                </a:gridCol>
              </a:tblGrid>
              <a:tr h="756920">
                <a:tc>
                  <a:txBody>
                    <a:bodyPr/>
                    <a:lstStyle/>
                    <a:p>
                      <a:r>
                        <a:rPr lang="en-US" sz="2400">
                          <a:latin typeface="Franklin Gothic Book"/>
                        </a:rPr>
                        <a:t>Chapter of Draft Regulation</a:t>
                      </a:r>
                    </a:p>
                  </a:txBody>
                  <a:tcPr/>
                </a:tc>
                <a:tc>
                  <a:txBody>
                    <a:bodyPr/>
                    <a:lstStyle/>
                    <a:p>
                      <a:r>
                        <a:rPr lang="en-US" sz="2400">
                          <a:latin typeface="Franklin Gothic Book"/>
                        </a:rPr>
                        <a:t>Title Summary</a:t>
                      </a:r>
                    </a:p>
                  </a:txBody>
                  <a:tcPr/>
                </a:tc>
                <a:extLst>
                  <a:ext uri="{0D108BD9-81ED-4DB2-BD59-A6C34878D82A}">
                    <a16:rowId xmlns:a16="http://schemas.microsoft.com/office/drawing/2014/main" val="1805428378"/>
                  </a:ext>
                </a:extLst>
              </a:tr>
              <a:tr h="756920">
                <a:tc>
                  <a:txBody>
                    <a:bodyPr/>
                    <a:lstStyle/>
                    <a:p>
                      <a:r>
                        <a:rPr lang="en-US">
                          <a:latin typeface="Franklin Gothic Book" panose="020B0503020102020204" pitchFamily="34" charset="0"/>
                        </a:rPr>
                        <a:t>220 CMR 274.00 – </a:t>
                      </a:r>
                      <a:r>
                        <a:rPr lang="en-US" i="1">
                          <a:latin typeface="Franklin Gothic Book" panose="020B0503020102020204" pitchFamily="34" charset="0"/>
                        </a:rPr>
                        <a:t>Revised</a:t>
                      </a:r>
                      <a:endParaRPr lang="en-US" i="1"/>
                    </a:p>
                  </a:txBody>
                  <a:tcPr/>
                </a:tc>
                <a:tc>
                  <a:txBody>
                    <a:bodyPr/>
                    <a:lstStyle/>
                    <a:p>
                      <a:r>
                        <a:rPr lang="en-US">
                          <a:latin typeface="Franklin Gothic Book" panose="020B0503020102020204" pitchFamily="34" charset="0"/>
                        </a:rPr>
                        <a:t>Transportation Network Company Oversight</a:t>
                      </a:r>
                      <a:endParaRPr lang="en-US"/>
                    </a:p>
                  </a:txBody>
                  <a:tcPr/>
                </a:tc>
                <a:extLst>
                  <a:ext uri="{0D108BD9-81ED-4DB2-BD59-A6C34878D82A}">
                    <a16:rowId xmlns:a16="http://schemas.microsoft.com/office/drawing/2014/main" val="2654730352"/>
                  </a:ext>
                </a:extLst>
              </a:tr>
              <a:tr h="756920">
                <a:tc>
                  <a:txBody>
                    <a:bodyPr/>
                    <a:lstStyle/>
                    <a:p>
                      <a:r>
                        <a:rPr lang="en-US">
                          <a:latin typeface="Franklin Gothic Book"/>
                        </a:rPr>
                        <a:t>220 CMR 275.00 – </a:t>
                      </a:r>
                      <a:r>
                        <a:rPr lang="en-US" i="1">
                          <a:latin typeface="Franklin Gothic Book"/>
                        </a:rPr>
                        <a:t>Revised</a:t>
                      </a:r>
                    </a:p>
                  </a:txBody>
                  <a:tcPr/>
                </a:tc>
                <a:tc>
                  <a:txBody>
                    <a:bodyPr/>
                    <a:lstStyle/>
                    <a:p>
                      <a:r>
                        <a:rPr lang="en-US">
                          <a:latin typeface="Franklin Gothic Book" panose="020B0503020102020204" pitchFamily="34" charset="0"/>
                        </a:rPr>
                        <a:t>Suitability Standards for Transportation Network Drivers</a:t>
                      </a:r>
                      <a:endParaRPr lang="en-US"/>
                    </a:p>
                  </a:txBody>
                  <a:tcPr/>
                </a:tc>
                <a:extLst>
                  <a:ext uri="{0D108BD9-81ED-4DB2-BD59-A6C34878D82A}">
                    <a16:rowId xmlns:a16="http://schemas.microsoft.com/office/drawing/2014/main" val="1846635859"/>
                  </a:ext>
                </a:extLst>
              </a:tr>
              <a:tr h="756920">
                <a:tc>
                  <a:txBody>
                    <a:bodyPr/>
                    <a:lstStyle/>
                    <a:p>
                      <a:r>
                        <a:rPr lang="en-US">
                          <a:latin typeface="Franklin Gothic Book"/>
                        </a:rPr>
                        <a:t>220 CMR 276.00 –</a:t>
                      </a:r>
                      <a:r>
                        <a:rPr lang="en-US" i="1">
                          <a:latin typeface="Franklin Gothic Book"/>
                        </a:rPr>
                        <a:t> Revised </a:t>
                      </a:r>
                    </a:p>
                  </a:txBody>
                  <a:tcPr/>
                </a:tc>
                <a:tc>
                  <a:txBody>
                    <a:bodyPr/>
                    <a:lstStyle/>
                    <a:p>
                      <a:r>
                        <a:rPr lang="en-US">
                          <a:latin typeface="Franklin Gothic Book" panose="020B0503020102020204" pitchFamily="34" charset="0"/>
                        </a:rPr>
                        <a:t>Transportation Network Company Division Practice &amp; Procedures</a:t>
                      </a:r>
                      <a:endParaRPr lang="en-US"/>
                    </a:p>
                  </a:txBody>
                  <a:tcPr/>
                </a:tc>
                <a:extLst>
                  <a:ext uri="{0D108BD9-81ED-4DB2-BD59-A6C34878D82A}">
                    <a16:rowId xmlns:a16="http://schemas.microsoft.com/office/drawing/2014/main" val="1180033735"/>
                  </a:ext>
                </a:extLst>
              </a:tr>
              <a:tr h="756920">
                <a:tc>
                  <a:txBody>
                    <a:bodyPr/>
                    <a:lstStyle/>
                    <a:p>
                      <a:r>
                        <a:rPr lang="en-US">
                          <a:latin typeface="Franklin Gothic Book"/>
                        </a:rPr>
                        <a:t>220 CMR 277.00 – </a:t>
                      </a:r>
                      <a:r>
                        <a:rPr lang="en-US" i="1">
                          <a:latin typeface="Franklin Gothic Book"/>
                        </a:rPr>
                        <a:t>New </a:t>
                      </a:r>
                    </a:p>
                  </a:txBody>
                  <a:tcPr/>
                </a:tc>
                <a:tc>
                  <a:txBody>
                    <a:bodyPr/>
                    <a:lstStyle/>
                    <a:p>
                      <a:r>
                        <a:rPr lang="en-US">
                          <a:latin typeface="Franklin Gothic Book" panose="020B0503020102020204" pitchFamily="34" charset="0"/>
                        </a:rPr>
                        <a:t>Transportation Network Vehicle Electrification</a:t>
                      </a:r>
                      <a:endParaRPr lang="en-US"/>
                    </a:p>
                  </a:txBody>
                  <a:tcPr/>
                </a:tc>
                <a:extLst>
                  <a:ext uri="{0D108BD9-81ED-4DB2-BD59-A6C34878D82A}">
                    <a16:rowId xmlns:a16="http://schemas.microsoft.com/office/drawing/2014/main" val="1846465160"/>
                  </a:ext>
                </a:extLst>
              </a:tr>
            </a:tbl>
          </a:graphicData>
        </a:graphic>
      </p:graphicFrame>
      <p:sp>
        <p:nvSpPr>
          <p:cNvPr id="8" name="Title 7">
            <a:extLst>
              <a:ext uri="{FF2B5EF4-FFF2-40B4-BE49-F238E27FC236}">
                <a16:creationId xmlns:a16="http://schemas.microsoft.com/office/drawing/2014/main" id="{4464F555-E8EB-BF41-9FB9-B845C1A50222}"/>
              </a:ext>
            </a:extLst>
          </p:cNvPr>
          <p:cNvSpPr txBox="1">
            <a:spLocks noGrp="1"/>
          </p:cNvSpPr>
          <p:nvPr>
            <p:ph type="title" idx="4294967295"/>
          </p:nvPr>
        </p:nvSpPr>
        <p:spPr>
          <a:xfrm>
            <a:off x="1447800" y="457200"/>
            <a:ext cx="7696200"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3090" rtl="0" eaLnBrk="1" fontAlgn="base" latinLnBrk="0" hangingPunct="1">
              <a:lnSpc>
                <a:spcPct val="100000"/>
              </a:lnSpc>
              <a:spcBef>
                <a:spcPct val="0"/>
              </a:spcBef>
              <a:spcAft>
                <a:spcPct val="0"/>
              </a:spcAft>
              <a:buClrTx/>
              <a:buSzTx/>
              <a:buFontTx/>
              <a:buNone/>
              <a:tabLst/>
              <a:defRPr/>
            </a:pPr>
            <a:r>
              <a:rPr kumimoji="0" lang="en-US" sz="4000" b="0" i="0" u="none" strike="noStrike" kern="1200" cap="none" spc="0" normalizeH="0" baseline="0" noProof="0">
                <a:ln>
                  <a:noFill/>
                </a:ln>
                <a:solidFill>
                  <a:schemeClr val="tx1"/>
                </a:solidFill>
                <a:effectLst/>
                <a:uLnTx/>
                <a:uFillTx/>
                <a:latin typeface="Franklin Gothic Book" panose="020B0503020102020204" pitchFamily="34" charset="0"/>
                <a:ea typeface="+mn-ea"/>
                <a:cs typeface="Arial" charset="0"/>
              </a:rPr>
              <a:t>Chapters of Proposed Regulations</a:t>
            </a:r>
          </a:p>
        </p:txBody>
      </p:sp>
    </p:spTree>
    <p:extLst>
      <p:ext uri="{BB962C8B-B14F-4D97-AF65-F5344CB8AC3E}">
        <p14:creationId xmlns:p14="http://schemas.microsoft.com/office/powerpoint/2010/main" val="4209913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6C8DC-41AF-02C8-D54B-FA9E64FB03BA}"/>
              </a:ext>
            </a:extLst>
          </p:cNvPr>
          <p:cNvSpPr>
            <a:spLocks noGrp="1"/>
          </p:cNvSpPr>
          <p:nvPr>
            <p:ph type="ctrTitle"/>
          </p:nvPr>
        </p:nvSpPr>
        <p:spPr>
          <a:xfrm>
            <a:off x="1371600" y="368710"/>
            <a:ext cx="7772400" cy="1470025"/>
          </a:xfrm>
        </p:spPr>
        <p:txBody>
          <a:bodyPr/>
          <a:lstStyle/>
          <a:p>
            <a:r>
              <a:rPr lang="en-US" sz="4000"/>
              <a:t>Size and Scope of TNC Industry in Massachusetts </a:t>
            </a:r>
          </a:p>
        </p:txBody>
      </p:sp>
      <p:sp>
        <p:nvSpPr>
          <p:cNvPr id="3" name="Subtitle 2">
            <a:extLst>
              <a:ext uri="{FF2B5EF4-FFF2-40B4-BE49-F238E27FC236}">
                <a16:creationId xmlns:a16="http://schemas.microsoft.com/office/drawing/2014/main" id="{2B1A3C40-DC94-B216-B139-435730FBC3C7}"/>
              </a:ext>
            </a:extLst>
          </p:cNvPr>
          <p:cNvSpPr>
            <a:spLocks noGrp="1"/>
          </p:cNvSpPr>
          <p:nvPr>
            <p:ph type="subTitle" idx="1"/>
          </p:nvPr>
        </p:nvSpPr>
        <p:spPr>
          <a:xfrm>
            <a:off x="403517" y="2033788"/>
            <a:ext cx="4038600" cy="3810000"/>
          </a:xfrm>
        </p:spPr>
        <p:txBody>
          <a:bodyPr/>
          <a:lstStyle/>
          <a:p>
            <a:pPr marL="457200" indent="-457200" algn="l">
              <a:buFont typeface="Arial" panose="020B0604020202020204" pitchFamily="34" charset="0"/>
              <a:buChar char="•"/>
            </a:pPr>
            <a:r>
              <a:rPr lang="en-US" sz="2400">
                <a:solidFill>
                  <a:schemeClr val="tx1"/>
                </a:solidFill>
                <a:latin typeface="Franklin Gothic Book"/>
              </a:rPr>
              <a:t>There are currently five permitted TNCs in Massachusetts</a:t>
            </a:r>
          </a:p>
          <a:p>
            <a:pPr marL="457200" indent="-457200" algn="l">
              <a:buFont typeface="Arial" panose="020B0604020202020204" pitchFamily="34" charset="0"/>
              <a:buChar char="•"/>
            </a:pPr>
            <a:r>
              <a:rPr lang="en-US" sz="2400">
                <a:solidFill>
                  <a:schemeClr val="tx1"/>
                </a:solidFill>
                <a:latin typeface="Franklin Gothic Book" panose="020B0503020102020204" pitchFamily="34" charset="0"/>
              </a:rPr>
              <a:t>Over 100,000 active rideshare drivers</a:t>
            </a:r>
          </a:p>
          <a:p>
            <a:pPr marL="457200" indent="-457200" algn="l">
              <a:buFont typeface="Arial" panose="020B0604020202020204" pitchFamily="34" charset="0"/>
              <a:buChar char="•"/>
            </a:pPr>
            <a:r>
              <a:rPr lang="en-US" sz="2400">
                <a:solidFill>
                  <a:schemeClr val="tx1"/>
                </a:solidFill>
                <a:latin typeface="Franklin Gothic Book"/>
              </a:rPr>
              <a:t>Approximately 70,000 rideshare vehicles </a:t>
            </a:r>
          </a:p>
          <a:p>
            <a:pPr marL="457200" indent="-457200" algn="l">
              <a:buFont typeface="Arial" panose="020B0604020202020204" pitchFamily="34" charset="0"/>
              <a:buChar char="•"/>
            </a:pPr>
            <a:r>
              <a:rPr lang="en-US" sz="2400">
                <a:solidFill>
                  <a:schemeClr val="tx1"/>
                </a:solidFill>
                <a:latin typeface="Franklin Gothic Book"/>
              </a:rPr>
              <a:t>100.5 million trips completed in 2025</a:t>
            </a:r>
          </a:p>
        </p:txBody>
      </p:sp>
      <p:sp>
        <p:nvSpPr>
          <p:cNvPr id="4" name="Slide Number Placeholder 3">
            <a:extLst>
              <a:ext uri="{FF2B5EF4-FFF2-40B4-BE49-F238E27FC236}">
                <a16:creationId xmlns:a16="http://schemas.microsoft.com/office/drawing/2014/main" id="{DADA00AE-A550-4C04-6D46-E6102A12D94E}"/>
              </a:ext>
            </a:extLst>
          </p:cNvPr>
          <p:cNvSpPr>
            <a:spLocks noGrp="1"/>
          </p:cNvSpPr>
          <p:nvPr>
            <p:ph type="sldNum" sz="quarter" idx="12"/>
          </p:nvPr>
        </p:nvSpPr>
        <p:spPr/>
        <p:txBody>
          <a:bodyPr/>
          <a:lstStyle/>
          <a:p>
            <a:pPr>
              <a:defRPr/>
            </a:pPr>
            <a:fld id="{4D363A67-5542-4187-87DF-F6FA1FA4ECA6}" type="slidenum">
              <a:rPr lang="en-US" smtClean="0"/>
              <a:pPr>
                <a:defRPr/>
              </a:pPr>
              <a:t>7</a:t>
            </a:fld>
            <a:endParaRPr lang="en-US"/>
          </a:p>
        </p:txBody>
      </p:sp>
      <p:sp>
        <p:nvSpPr>
          <p:cNvPr id="5" name="TextBox 4">
            <a:extLst>
              <a:ext uri="{FF2B5EF4-FFF2-40B4-BE49-F238E27FC236}">
                <a16:creationId xmlns:a16="http://schemas.microsoft.com/office/drawing/2014/main" id="{6E3D4574-9E1E-8773-C0F1-9B715FDBB0E2}"/>
              </a:ext>
            </a:extLst>
          </p:cNvPr>
          <p:cNvSpPr txBox="1"/>
          <p:nvPr/>
        </p:nvSpPr>
        <p:spPr>
          <a:xfrm>
            <a:off x="4442117" y="2033788"/>
            <a:ext cx="4549483" cy="3747180"/>
          </a:xfrm>
          <a:prstGeom prst="rect">
            <a:avLst/>
          </a:prstGeom>
          <a:noFill/>
        </p:spPr>
        <p:txBody>
          <a:bodyPr wrap="square" lIns="91440" tIns="45720" rIns="91440" bIns="45720" rtlCol="0" anchor="t">
            <a:spAutoFit/>
          </a:bodyPr>
          <a:lstStyle/>
          <a:p>
            <a:r>
              <a:rPr lang="en-US" sz="2400" b="1">
                <a:latin typeface="Franklin Gothic Book"/>
                <a:cs typeface="Arial"/>
              </a:rPr>
              <a:t>Compared to other common motorized transportation: </a:t>
            </a:r>
          </a:p>
          <a:p>
            <a:endParaRPr lang="en-US" sz="1400" u="sng">
              <a:latin typeface="Franklin Gothic Book" panose="020B0503020102020204" pitchFamily="34" charset="0"/>
            </a:endParaRPr>
          </a:p>
          <a:p>
            <a:pPr marL="285750" indent="-285750">
              <a:buFont typeface="Arial" panose="020B0604020202020204" pitchFamily="34" charset="0"/>
              <a:buChar char="•"/>
            </a:pPr>
            <a:r>
              <a:rPr lang="en-US" sz="1950">
                <a:latin typeface="Franklin Gothic Book"/>
                <a:cs typeface="Arial"/>
              </a:rPr>
              <a:t>About 3,200 taxi cabs </a:t>
            </a:r>
          </a:p>
          <a:p>
            <a:pPr marL="285750" indent="-285750">
              <a:buFont typeface="Arial" panose="020B0604020202020204" pitchFamily="34" charset="0"/>
              <a:buChar char="•"/>
            </a:pPr>
            <a:r>
              <a:rPr lang="en-US" sz="1950">
                <a:latin typeface="Franklin Gothic Book"/>
                <a:cs typeface="Arial"/>
              </a:rPr>
              <a:t>About 14,000 livery vehicles.</a:t>
            </a:r>
          </a:p>
          <a:p>
            <a:endParaRPr lang="en-US" sz="1950">
              <a:latin typeface="Franklin Gothic Book" panose="020B0503020102020204" pitchFamily="34" charset="0"/>
            </a:endParaRPr>
          </a:p>
          <a:p>
            <a:r>
              <a:rPr lang="en-US" sz="1950">
                <a:latin typeface="Franklin Gothic Book"/>
                <a:cs typeface="Arial"/>
              </a:rPr>
              <a:t>The Metropolitan Area Planning Council estimated that rideshare vehicles added about 0.5 percent to the </a:t>
            </a:r>
            <a:r>
              <a:rPr lang="en-US" sz="1950" b="1">
                <a:latin typeface="Franklin Gothic Book"/>
                <a:cs typeface="Arial"/>
              </a:rPr>
              <a:t>total</a:t>
            </a:r>
            <a:r>
              <a:rPr lang="en-US" sz="1950">
                <a:latin typeface="Franklin Gothic Book"/>
                <a:cs typeface="Arial"/>
              </a:rPr>
              <a:t> carbon emissions for all passenger transportation in MA in 2018 (81.3 million trips).</a:t>
            </a:r>
          </a:p>
        </p:txBody>
      </p:sp>
    </p:spTree>
    <p:extLst>
      <p:ext uri="{BB962C8B-B14F-4D97-AF65-F5344CB8AC3E}">
        <p14:creationId xmlns:p14="http://schemas.microsoft.com/office/powerpoint/2010/main" val="4125031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FC58B-4A63-4590-AE09-B6810A291EEA}"/>
              </a:ext>
            </a:extLst>
          </p:cNvPr>
          <p:cNvSpPr>
            <a:spLocks noGrp="1"/>
          </p:cNvSpPr>
          <p:nvPr>
            <p:ph type="ctrTitle"/>
          </p:nvPr>
        </p:nvSpPr>
        <p:spPr>
          <a:xfrm>
            <a:off x="990600" y="137043"/>
            <a:ext cx="7772400" cy="1470025"/>
          </a:xfrm>
        </p:spPr>
        <p:txBody>
          <a:bodyPr/>
          <a:lstStyle/>
          <a:p>
            <a:r>
              <a:rPr lang="en-US">
                <a:latin typeface="Franklin Gothic Book" panose="020B0503020102020204" pitchFamily="34" charset="0"/>
              </a:rPr>
              <a:t>Transportation Network Company Division </a:t>
            </a:r>
          </a:p>
        </p:txBody>
      </p:sp>
      <p:sp>
        <p:nvSpPr>
          <p:cNvPr id="3" name="Subtitle 2">
            <a:extLst>
              <a:ext uri="{FF2B5EF4-FFF2-40B4-BE49-F238E27FC236}">
                <a16:creationId xmlns:a16="http://schemas.microsoft.com/office/drawing/2014/main" id="{3C8581FF-C241-8B05-6D2A-62ED6E51F1BF}"/>
              </a:ext>
            </a:extLst>
          </p:cNvPr>
          <p:cNvSpPr>
            <a:spLocks noGrp="1"/>
          </p:cNvSpPr>
          <p:nvPr>
            <p:ph type="subTitle" idx="1"/>
          </p:nvPr>
        </p:nvSpPr>
        <p:spPr>
          <a:xfrm>
            <a:off x="723900" y="1752600"/>
            <a:ext cx="7696200" cy="1752600"/>
          </a:xfrm>
        </p:spPr>
        <p:txBody>
          <a:bodyPr/>
          <a:lstStyle/>
          <a:p>
            <a:pPr marL="457200" indent="-457200" algn="l">
              <a:buFont typeface="Arial" panose="020B0604020202020204" pitchFamily="34" charset="0"/>
              <a:buChar char="•"/>
            </a:pPr>
            <a:r>
              <a:rPr lang="en-US" sz="2800">
                <a:solidFill>
                  <a:schemeClr val="tx1"/>
                </a:solidFill>
                <a:latin typeface="Franklin Gothic Book" panose="020B0503020102020204" pitchFamily="34" charset="0"/>
              </a:rPr>
              <a:t>Established in 2016 by statute to “ensure the safety and convenience” of the ridesharing public. </a:t>
            </a:r>
            <a:br>
              <a:rPr lang="en-US" sz="2800">
                <a:solidFill>
                  <a:schemeClr val="tx1"/>
                </a:solidFill>
                <a:latin typeface="Franklin Gothic Book" panose="020B0503020102020204" pitchFamily="34" charset="0"/>
              </a:rPr>
            </a:br>
            <a:endParaRPr lang="en-US" sz="2800">
              <a:solidFill>
                <a:schemeClr val="tx1"/>
              </a:solidFill>
              <a:latin typeface="Franklin Gothic Book" panose="020B0503020102020204" pitchFamily="34" charset="0"/>
            </a:endParaRPr>
          </a:p>
          <a:p>
            <a:pPr marL="457200" indent="-457200" algn="l">
              <a:buFont typeface="Arial" panose="020B0604020202020204" pitchFamily="34" charset="0"/>
              <a:buChar char="•"/>
            </a:pPr>
            <a:r>
              <a:rPr lang="en-US" sz="2800">
                <a:solidFill>
                  <a:schemeClr val="tx1"/>
                </a:solidFill>
                <a:latin typeface="Franklin Gothic Book" panose="020B0503020102020204" pitchFamily="34" charset="0"/>
              </a:rPr>
              <a:t>Since 2017, the TNC Division has conducted over 800,000 rideshare driver background checks, reviewed thousands of driver appeals, conducted dozens of audits, and issued millions in civil penalties to TNCs.</a:t>
            </a:r>
          </a:p>
          <a:p>
            <a:pPr marL="457200" indent="-457200" algn="l">
              <a:buFont typeface="Arial" panose="020B0604020202020204" pitchFamily="34" charset="0"/>
              <a:buChar char="•"/>
            </a:pPr>
            <a:endParaRPr lang="en-US">
              <a:solidFill>
                <a:schemeClr val="tx1"/>
              </a:solidFill>
            </a:endParaRPr>
          </a:p>
        </p:txBody>
      </p:sp>
      <p:sp>
        <p:nvSpPr>
          <p:cNvPr id="4" name="Slide Number Placeholder 3">
            <a:extLst>
              <a:ext uri="{FF2B5EF4-FFF2-40B4-BE49-F238E27FC236}">
                <a16:creationId xmlns:a16="http://schemas.microsoft.com/office/drawing/2014/main" id="{E94B76D7-370A-0C34-BE4E-1D8FC0562103}"/>
              </a:ext>
            </a:extLst>
          </p:cNvPr>
          <p:cNvSpPr>
            <a:spLocks noGrp="1"/>
          </p:cNvSpPr>
          <p:nvPr>
            <p:ph type="sldNum" sz="quarter" idx="12"/>
          </p:nvPr>
        </p:nvSpPr>
        <p:spPr/>
        <p:txBody>
          <a:bodyPr/>
          <a:lstStyle/>
          <a:p>
            <a:pPr>
              <a:defRPr/>
            </a:pPr>
            <a:fld id="{4D363A67-5542-4187-87DF-F6FA1FA4ECA6}" type="slidenum">
              <a:rPr lang="en-US" smtClean="0"/>
              <a:pPr>
                <a:defRPr/>
              </a:pPr>
              <a:t>8</a:t>
            </a:fld>
            <a:endParaRPr lang="en-US"/>
          </a:p>
        </p:txBody>
      </p:sp>
    </p:spTree>
    <p:extLst>
      <p:ext uri="{BB962C8B-B14F-4D97-AF65-F5344CB8AC3E}">
        <p14:creationId xmlns:p14="http://schemas.microsoft.com/office/powerpoint/2010/main" val="1369965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7D996-5ED2-AA4A-492A-D6EB20CC2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D30096-1310-C9FC-B17A-4F3CDC0AC4CA}"/>
              </a:ext>
            </a:extLst>
          </p:cNvPr>
          <p:cNvSpPr>
            <a:spLocks noGrp="1"/>
          </p:cNvSpPr>
          <p:nvPr>
            <p:ph type="ctrTitle"/>
          </p:nvPr>
        </p:nvSpPr>
        <p:spPr>
          <a:xfrm>
            <a:off x="1143000" y="103187"/>
            <a:ext cx="7772400" cy="1470025"/>
          </a:xfrm>
        </p:spPr>
        <p:txBody>
          <a:bodyPr/>
          <a:lstStyle/>
          <a:p>
            <a:r>
              <a:rPr lang="en-US" sz="3200">
                <a:latin typeface="Franklin Gothic Book"/>
              </a:rPr>
              <a:t>Transportation Network Company </a:t>
            </a:r>
            <a:br>
              <a:rPr lang="en-US" sz="3200">
                <a:latin typeface="Franklin Gothic Book"/>
              </a:rPr>
            </a:br>
            <a:r>
              <a:rPr lang="en-US" sz="3200">
                <a:latin typeface="Franklin Gothic Book"/>
              </a:rPr>
              <a:t>Oversight Updates</a:t>
            </a:r>
            <a:br>
              <a:rPr lang="en-US" sz="3200"/>
            </a:br>
            <a:r>
              <a:rPr lang="en-US" sz="3200">
                <a:latin typeface="Franklin Gothic Book"/>
              </a:rPr>
              <a:t>(220 CMR 274.00)</a:t>
            </a:r>
          </a:p>
        </p:txBody>
      </p:sp>
      <p:sp>
        <p:nvSpPr>
          <p:cNvPr id="3" name="Subtitle 2">
            <a:extLst>
              <a:ext uri="{FF2B5EF4-FFF2-40B4-BE49-F238E27FC236}">
                <a16:creationId xmlns:a16="http://schemas.microsoft.com/office/drawing/2014/main" id="{BCEA8CCE-DF08-92CB-1578-EA79A533E14F}"/>
              </a:ext>
            </a:extLst>
          </p:cNvPr>
          <p:cNvSpPr>
            <a:spLocks noGrp="1"/>
          </p:cNvSpPr>
          <p:nvPr>
            <p:ph type="subTitle" idx="1"/>
          </p:nvPr>
        </p:nvSpPr>
        <p:spPr>
          <a:xfrm>
            <a:off x="545689" y="2072149"/>
            <a:ext cx="8359879" cy="4291780"/>
          </a:xfrm>
        </p:spPr>
        <p:txBody>
          <a:bodyPr numCol="2"/>
          <a:lstStyle/>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Definitions (220 CMR 274.02)</a:t>
            </a:r>
            <a:endParaRPr lang="en-US" sz="1900" b="0" i="0" u="none" strike="noStrike" kern="1200" cap="none" spc="0" normalizeH="0" baseline="0" noProof="0">
              <a:ln>
                <a:noFill/>
              </a:ln>
              <a:solidFill>
                <a:prstClr val="black"/>
              </a:solidFill>
              <a:effectLst/>
              <a:uLnTx/>
              <a:uFillTx/>
              <a:latin typeface="Franklin Gothic Book"/>
              <a:ea typeface="Calibri"/>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Base Fare/Rate (new)</a:t>
            </a:r>
            <a:endParaRPr lang="en-US" sz="1900" b="0" i="0" u="none" strike="noStrike" kern="1200" cap="none" spc="0" normalizeH="0" baseline="0" noProof="0">
              <a:ln>
                <a:noFill/>
              </a:ln>
              <a:solidFill>
                <a:prstClr val="black"/>
              </a:solidFill>
              <a:effectLst/>
              <a:uLnTx/>
              <a:uFillTx/>
              <a:latin typeface="Franklin Gothic Book"/>
              <a:ea typeface="Calibri"/>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Deactivation (new)</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Driver Roster (new)</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P1/P2/P3 Miles (new)</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Surge Pricing (new)</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Transportation Network Company (updated)</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Transportation Network Vehicle (updated)</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lvl="1" indent="-285750" algn="l" defTabSz="914400">
              <a:lnSpc>
                <a:spcPct val="90000"/>
              </a:lnSpc>
              <a:spcBef>
                <a:spcPts val="500"/>
              </a:spcBef>
              <a:spcAft>
                <a:spcPts val="0"/>
              </a:spcAft>
              <a:buFont typeface="Arial" panose="020B0604020202020204" pitchFamily="34" charset="0"/>
              <a:buChar char="•"/>
              <a:defRPr/>
            </a:pPr>
            <a:endParaRPr lang="en-US" sz="1900">
              <a:solidFill>
                <a:prstClr val="black"/>
              </a:solidFill>
              <a:latin typeface="Franklin Gothic Book"/>
              <a:ea typeface="Calibri"/>
              <a:cs typeface="Calibri"/>
            </a:endParaRPr>
          </a:p>
          <a:p>
            <a:pPr marL="742950" lvl="1" indent="-285750" algn="l" defTabSz="914400">
              <a:lnSpc>
                <a:spcPct val="90000"/>
              </a:lnSpc>
              <a:spcBef>
                <a:spcPts val="500"/>
              </a:spcBef>
              <a:spcAft>
                <a:spcPts val="0"/>
              </a:spcAft>
              <a:buFont typeface="Arial" panose="020B0604020202020204" pitchFamily="34" charset="0"/>
              <a:buChar char="•"/>
              <a:defRPr/>
            </a:pPr>
            <a:endParaRPr lang="en-US" sz="1900">
              <a:solidFill>
                <a:prstClr val="black"/>
              </a:solidFill>
              <a:latin typeface="Franklin Gothic Book"/>
              <a:ea typeface="Calibri"/>
              <a:cs typeface="Calibri"/>
            </a:endParaRPr>
          </a:p>
          <a:p>
            <a:pPr marL="742950" lvl="1" indent="-285750" algn="l" defTabSz="914400">
              <a:lnSpc>
                <a:spcPct val="90000"/>
              </a:lnSpc>
              <a:spcBef>
                <a:spcPts val="500"/>
              </a:spcBef>
              <a:spcAft>
                <a:spcPts val="0"/>
              </a:spcAft>
              <a:buFont typeface="Arial" panose="020B0604020202020204" pitchFamily="34" charset="0"/>
              <a:buChar char="•"/>
              <a:defRPr/>
            </a:pPr>
            <a:endParaRPr lang="en-US" sz="1900">
              <a:solidFill>
                <a:prstClr val="black"/>
              </a:solidFill>
              <a:latin typeface="Franklin Gothic Book"/>
              <a:ea typeface="Calibri"/>
              <a:cs typeface="Calibri"/>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   Permit Application Process </a:t>
            </a:r>
            <a:br>
              <a:rPr lang="en-US" sz="1900">
                <a:solidFill>
                  <a:prstClr val="black"/>
                </a:solidFill>
                <a:latin typeface="Franklin Gothic Book"/>
                <a:ea typeface="Calibri"/>
                <a:cs typeface="Calibri"/>
              </a:rPr>
            </a:br>
            <a:r>
              <a:rPr lang="en-US" sz="1900">
                <a:solidFill>
                  <a:prstClr val="black"/>
                </a:solidFill>
                <a:latin typeface="Franklin Gothic Book"/>
                <a:ea typeface="Calibri"/>
                <a:cs typeface="Calibri"/>
              </a:rPr>
              <a:t>   </a:t>
            </a: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(220 CMR 274.03)</a:t>
            </a:r>
            <a:endParaRPr lang="en-US" sz="1900" b="0" i="0" u="none" strike="noStrike" kern="1200" cap="none" spc="0" normalizeH="0" baseline="0" noProof="0">
              <a:ln>
                <a:noFill/>
              </a:ln>
              <a:solidFill>
                <a:prstClr val="black"/>
              </a:solidFill>
              <a:effectLst/>
              <a:uLnTx/>
              <a:uFillTx/>
              <a:latin typeface="Franklin Gothic Book"/>
              <a:ea typeface="Calibri"/>
              <a:cs typeface="Calibri"/>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   Driver Requirements</a:t>
            </a:r>
            <a:br>
              <a:rPr lang="en-US" sz="1900">
                <a:solidFill>
                  <a:prstClr val="black"/>
                </a:solidFill>
                <a:latin typeface="Franklin Gothic Book"/>
                <a:ea typeface="Calibri"/>
                <a:cs typeface="Calibri"/>
              </a:rPr>
            </a:br>
            <a:r>
              <a:rPr lang="en-US" sz="1900">
                <a:solidFill>
                  <a:prstClr val="black"/>
                </a:solidFill>
                <a:latin typeface="Franklin Gothic Book"/>
                <a:ea typeface="Calibri"/>
                <a:cs typeface="Calibri"/>
              </a:rPr>
              <a:t>  </a:t>
            </a: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 (220 CMR 274.04)</a:t>
            </a:r>
            <a:endParaRPr lang="en-US" sz="1900" b="0" i="0" u="none" strike="noStrike" kern="1200" cap="none" spc="0" normalizeH="0" baseline="0" noProof="0">
              <a:ln>
                <a:noFill/>
              </a:ln>
              <a:solidFill>
                <a:prstClr val="black"/>
              </a:solidFill>
              <a:effectLst/>
              <a:uLnTx/>
              <a:uFillTx/>
              <a:latin typeface="Franklin Gothic Book"/>
              <a:ea typeface="Calibri"/>
              <a:cs typeface="Calibri"/>
            </a:endParaRPr>
          </a:p>
          <a:p>
            <a:pPr marL="457200" indent="-457200" algn="l">
              <a:buFont typeface="Arial" panose="020B0604020202020204" pitchFamily="34" charset="0"/>
              <a:buChar char="•"/>
            </a:pPr>
            <a:r>
              <a:rPr lang="en-US" sz="1900">
                <a:solidFill>
                  <a:schemeClr val="tx1"/>
                </a:solidFill>
                <a:latin typeface="Franklin Gothic Book"/>
              </a:rPr>
              <a:t>TNC and Division Background Check (220 CMR 274.06)</a:t>
            </a:r>
          </a:p>
          <a:p>
            <a:pPr marL="457200" indent="-457200" algn="l">
              <a:buFont typeface="Arial" panose="020B0604020202020204" pitchFamily="34" charset="0"/>
              <a:buChar char="•"/>
            </a:pPr>
            <a:r>
              <a:rPr lang="en-US" sz="1900">
                <a:solidFill>
                  <a:schemeClr val="tx1"/>
                </a:solidFill>
                <a:latin typeface="Franklin Gothic Book"/>
              </a:rPr>
              <a:t>Vehicle Requirements (220 CMR 274.08)</a:t>
            </a:r>
          </a:p>
          <a:p>
            <a:pPr marL="457200" indent="-457200" algn="l">
              <a:buFont typeface="Arial" panose="020B0604020202020204" pitchFamily="34" charset="0"/>
              <a:buChar char="•"/>
            </a:pPr>
            <a:r>
              <a:rPr lang="en-US" sz="1900">
                <a:solidFill>
                  <a:schemeClr val="tx1"/>
                </a:solidFill>
                <a:latin typeface="Franklin Gothic Book"/>
              </a:rPr>
              <a:t>Reporting Requirements </a:t>
            </a:r>
          </a:p>
          <a:p>
            <a:pPr marL="457200" indent="-457200" algn="l">
              <a:buFont typeface="Arial" panose="020B0604020202020204" pitchFamily="34" charset="0"/>
              <a:buChar char="•"/>
            </a:pPr>
            <a:r>
              <a:rPr lang="en-US" sz="1900">
                <a:solidFill>
                  <a:schemeClr val="tx1"/>
                </a:solidFill>
                <a:latin typeface="Franklin Gothic Book"/>
              </a:rPr>
              <a:t>Rider Safety</a:t>
            </a:r>
          </a:p>
          <a:p>
            <a:pPr algn="l"/>
            <a:endParaRPr lang="en-US" sz="2800">
              <a:solidFill>
                <a:schemeClr val="tx1"/>
              </a:solidFill>
              <a:latin typeface="Franklin Gothic Book" panose="020B0503020102020204" pitchFamily="34" charset="0"/>
            </a:endParaRPr>
          </a:p>
        </p:txBody>
      </p:sp>
      <p:sp>
        <p:nvSpPr>
          <p:cNvPr id="4" name="Slide Number Placeholder 3">
            <a:extLst>
              <a:ext uri="{FF2B5EF4-FFF2-40B4-BE49-F238E27FC236}">
                <a16:creationId xmlns:a16="http://schemas.microsoft.com/office/drawing/2014/main" id="{EDEE5A35-94F8-7756-CCD5-E1B0619CDABE}"/>
              </a:ext>
            </a:extLst>
          </p:cNvPr>
          <p:cNvSpPr>
            <a:spLocks noGrp="1"/>
          </p:cNvSpPr>
          <p:nvPr>
            <p:ph type="sldNum" sz="quarter" idx="12"/>
          </p:nvPr>
        </p:nvSpPr>
        <p:spPr/>
        <p:txBody>
          <a:bodyPr/>
          <a:lstStyle/>
          <a:p>
            <a:pPr>
              <a:defRPr/>
            </a:pPr>
            <a:fld id="{4D363A67-5542-4187-87DF-F6FA1FA4ECA6}" type="slidenum">
              <a:rPr lang="en-US" smtClean="0"/>
              <a:pPr>
                <a:defRPr/>
              </a:pPr>
              <a:t>9</a:t>
            </a:fld>
            <a:endParaRPr lang="en-US"/>
          </a:p>
        </p:txBody>
      </p:sp>
    </p:spTree>
    <p:extLst>
      <p:ext uri="{BB962C8B-B14F-4D97-AF65-F5344CB8AC3E}">
        <p14:creationId xmlns:p14="http://schemas.microsoft.com/office/powerpoint/2010/main" val="863597367"/>
      </p:ext>
    </p:extLst>
  </p:cSld>
  <p:clrMapOvr>
    <a:masterClrMapping/>
  </p:clrMapOvr>
</p:sld>
</file>

<file path=ppt/theme/theme1.xml><?xml version="1.0" encoding="utf-8"?>
<a:theme xmlns:a="http://schemas.openxmlformats.org/drawingml/2006/main" name="LOM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e793e6c-f80b-4f46-85b7-81c39eb90350">
      <Terms xmlns="http://schemas.microsoft.com/office/infopath/2007/PartnerControls"/>
    </lcf76f155ced4ddcb4097134ff3c332f>
    <TaxCatchAll xmlns="7b83dbe2-6fd2-449a-a932-0d75829bf64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9284A1D07686949B5CDC9B8AB8768E2" ma:contentTypeVersion="16" ma:contentTypeDescription="Create a new document." ma:contentTypeScope="" ma:versionID="580e25539d78f0b04b0f10a3bbe1294e">
  <xsd:schema xmlns:xsd="http://www.w3.org/2001/XMLSchema" xmlns:xs="http://www.w3.org/2001/XMLSchema" xmlns:p="http://schemas.microsoft.com/office/2006/metadata/properties" xmlns:ns2="2e793e6c-f80b-4f46-85b7-81c39eb90350" xmlns:ns3="7b83dbe2-6fd2-449a-a932-0d75829bf641" targetNamespace="http://schemas.microsoft.com/office/2006/metadata/properties" ma:root="true" ma:fieldsID="315fd91cf0cfd47a70295573bf843191" ns2:_="" ns3:_="">
    <xsd:import namespace="2e793e6c-f80b-4f46-85b7-81c39eb90350"/>
    <xsd:import namespace="7b83dbe2-6fd2-449a-a932-0d75829bf641"/>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793e6c-f80b-4f46-85b7-81c39eb903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b83dbe2-6fd2-449a-a932-0d75829bf64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d55723a2-c309-4201-853f-317529824226}" ma:internalName="TaxCatchAll" ma:showField="CatchAllData" ma:web="7b83dbe2-6fd2-449a-a932-0d75829bf6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0703AA-3D91-4E39-9527-D674FDA51813}">
  <ds:schemaRefs>
    <ds:schemaRef ds:uri="2e793e6c-f80b-4f46-85b7-81c39eb90350"/>
    <ds:schemaRef ds:uri="7b83dbe2-6fd2-449a-a932-0d75829bf64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70F5CC6-1D2E-42A7-8940-D3E53105F5F6}">
  <ds:schemaRefs>
    <ds:schemaRef ds:uri="2e793e6c-f80b-4f46-85b7-81c39eb90350"/>
    <ds:schemaRef ds:uri="7b83dbe2-6fd2-449a-a932-0d75829bf6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customXml/itemProps3.xml><?xml version="1.0" encoding="utf-8"?>
<ds:datastoreItem xmlns:ds="http://schemas.openxmlformats.org/officeDocument/2006/customXml" ds:itemID="{762516D6-6A94-4695-9393-13BA0607FB92}">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LOMO</Template>
  <Application>Microsoft Office PowerPoint</Application>
  <PresentationFormat>On-screen Show (4:3)</PresentationFormat>
  <Slides>40</Slides>
  <Notes>1</Notes>
  <HiddenSlides>0</HiddenSlide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LOMO</vt:lpstr>
      <vt:lpstr>DPU Rulemaking on Transportation Network Company Oversight</vt:lpstr>
      <vt:lpstr>Interpretation Logistics</vt:lpstr>
      <vt:lpstr>Agenda</vt:lpstr>
      <vt:lpstr>Opening Remarks</vt:lpstr>
      <vt:lpstr>Presentation of Proposed Regulations</vt:lpstr>
      <vt:lpstr>Chapters of Proposed Regulations</vt:lpstr>
      <vt:lpstr>Size and Scope of TNC Industry in Massachusetts </vt:lpstr>
      <vt:lpstr>Transportation Network Company Division </vt:lpstr>
      <vt:lpstr>Transportation Network Company  Oversight Updates (220 CMR 274.00)</vt:lpstr>
      <vt:lpstr>Updated Definition of a TNC </vt:lpstr>
      <vt:lpstr>   TNC Permit Application Fee</vt:lpstr>
      <vt:lpstr>Proposed New Driver Requirements</vt:lpstr>
      <vt:lpstr>Proposed Enhanced Background Check Requirements </vt:lpstr>
      <vt:lpstr>Proposed Background Check Processing Fee</vt:lpstr>
      <vt:lpstr>Proposed  Vehicle Requirements </vt:lpstr>
      <vt:lpstr>Proposed  Enhanced Rider Safety Features </vt:lpstr>
      <vt:lpstr>Proposed Updated  Data Reporting Requirements</vt:lpstr>
      <vt:lpstr>Proposed 220 CMR 275.00: Suitability Standards for Drivers</vt:lpstr>
      <vt:lpstr>Proposed 220 CMR 275.00: Scope and Construction</vt:lpstr>
      <vt:lpstr>Proposed Look-back Period Adjustments I</vt:lpstr>
      <vt:lpstr>Proposed Look-back Period Adjustments II</vt:lpstr>
      <vt:lpstr>Proposed Look-back Period Adjustments III</vt:lpstr>
      <vt:lpstr>Proposed Look-back Period Adjustments IV</vt:lpstr>
      <vt:lpstr> Proposed Look-back Period Adjustments V</vt:lpstr>
      <vt:lpstr>Proposed 220 CMR 276.00: TNC Division Practice &amp; Procedure</vt:lpstr>
      <vt:lpstr>Proposed 220 CMR 276.00: TNC Division Practice &amp; Procedure: Driver Appeals to the TNC Division</vt:lpstr>
      <vt:lpstr>Proposed 220 CMR 276.00: TNC Division Practice &amp; Procedure:   TNC Driver Deactivation Process 220 CMR 276.05</vt:lpstr>
      <vt:lpstr>Proposed 220 CMR 277.00: Transportation Network Vehicle Electrification I</vt:lpstr>
      <vt:lpstr>Proposed 220 CMR 277.00: Transportation Network Vehicle Electrification II</vt:lpstr>
      <vt:lpstr>Proposed 220 CMR 277.00: Transportation Network Vehicle Electrification III</vt:lpstr>
      <vt:lpstr>Proposed 220 CMR 277.00: Transportation Network Vehicle Electrification IV</vt:lpstr>
      <vt:lpstr>Proposed 220 CMR 277.00: Transportation Network Vehicle Electrification V</vt:lpstr>
      <vt:lpstr>220 CMR 277.00: Transportation Network Vehicle Electrification VI</vt:lpstr>
      <vt:lpstr>Proposed 220 CMR 277.00: Transportation Network Vehicle Electrification VII</vt:lpstr>
      <vt:lpstr>Purpose of Public Comment Hearing</vt:lpstr>
      <vt:lpstr>General Guidelines for Public Comments</vt:lpstr>
      <vt:lpstr>Public Comment Hearing D.P.U. 26-90 The meeting will resume shortly</vt:lpstr>
      <vt:lpstr>Public Comment Hearings</vt:lpstr>
      <vt:lpstr>      Submitting Public Comments</vt:lpstr>
      <vt:lpstr>        Thank you for joining us! Today’s public hearing on the proposed Transportation Network Company regulations has concluded.   We would like to hear from you. Please join us in-person or online for our next public hearing:  Thursday, June 11, 2026, 2:00 p.m. Lawrence Public Library, Sargent Auditorium 51 Lawrence Street, Lawrence MA, 01841  Link to join online - https://us06web.zoom.us/j/83458201524  Final written comment deadline: July 2, 2026  For more information, visit: https://www.mass.gov/info-details/proposed-changes-to-tnc-regulations.  </vt:lpstr>
    </vt:vector>
  </TitlesOfParts>
  <Company>EOEEA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Morris, Lauren (DPU)</dc:creator>
  <cp:revision>2</cp:revision>
  <dcterms:created xsi:type="dcterms:W3CDTF">2019-03-11T17:35:31Z</dcterms:created>
  <dcterms:modified xsi:type="dcterms:W3CDTF">2026-06-10T14:47:19Z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0x01010019284A1D07686949B5CDC9B8AB8768E2</vt:lpwstr>
  </property>
  <property fmtid="{D5CDD505-2E9C-101B-9397-08002B2CF9AE}" pid="3" name="Order">
    <vt:r8>973000</vt:r8>
  </property>
  <property fmtid="{D5CDD505-2E9C-101B-9397-08002B2CF9AE}" pid="4" name="MediaServiceImageTags">
    <vt:lpwstr/>
  </property>
</Properties>
</file>