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50" r:id="rId1"/>
  </p:sldMasterIdLst>
  <p:notesMasterIdLst>
    <p:notesMasterId r:id="rId19"/>
  </p:notesMasterIdLst>
  <p:handoutMasterIdLst>
    <p:handoutMasterId r:id="rId20"/>
  </p:handoutMasterIdLst>
  <p:sldIdLst>
    <p:sldId id="256" r:id="rId2"/>
    <p:sldId id="258" r:id="rId3"/>
    <p:sldId id="267" r:id="rId4"/>
    <p:sldId id="268" r:id="rId5"/>
    <p:sldId id="259" r:id="rId6"/>
    <p:sldId id="260" r:id="rId7"/>
    <p:sldId id="261" r:id="rId8"/>
    <p:sldId id="262" r:id="rId9"/>
    <p:sldId id="263" r:id="rId10"/>
    <p:sldId id="269" r:id="rId11"/>
    <p:sldId id="271" r:id="rId12"/>
    <p:sldId id="270" r:id="rId13"/>
    <p:sldId id="264" r:id="rId14"/>
    <p:sldId id="265" r:id="rId15"/>
    <p:sldId id="266" r:id="rId16"/>
    <p:sldId id="273" r:id="rId17"/>
    <p:sldId id="272" r:id="rId18"/>
  </p:sldIdLst>
  <p:sldSz cx="9144000" cy="6858000" type="screen4x3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06" autoAdjust="0"/>
    <p:restoredTop sz="94660"/>
  </p:normalViewPr>
  <p:slideViewPr>
    <p:cSldViewPr>
      <p:cViewPr>
        <p:scale>
          <a:sx n="80" d="100"/>
          <a:sy n="80" d="100"/>
        </p:scale>
        <p:origin x="-1068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82742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7513" y="0"/>
            <a:ext cx="2982742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B9FF8A-E88B-42AD-BE0F-8DA50AF72C59}" type="datetimeFigureOut">
              <a:rPr lang="en-US" smtClean="0"/>
              <a:t>8/28/2017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5"/>
            <a:ext cx="2982742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7513" y="8829675"/>
            <a:ext cx="2982742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EBCD27-5BFD-466B-936C-93AA3CE599A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212148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82742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7513" y="0"/>
            <a:ext cx="2982742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2A985F-A06D-4C96-AB25-1072CFF24A5D}" type="datetimeFigureOut">
              <a:rPr lang="en-US" smtClean="0"/>
              <a:t>8/28/2017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17600" y="696913"/>
            <a:ext cx="4646613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805" y="4416426"/>
            <a:ext cx="5504204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675"/>
            <a:ext cx="2982742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7513" y="8829675"/>
            <a:ext cx="2982742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0C89EE-D48B-44C2-8FE6-CE2B1AF4C91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316898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0C89EE-D48B-44C2-8FE6-CE2B1AF4C91A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3335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0A524-BF27-45CC-BB57-97370469AC86}" type="datetime1">
              <a:rPr lang="en-US" smtClean="0"/>
              <a:t>8/28/2017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8C821-437D-4CFA-8635-7F4D06FCBA0F}" type="datetime1">
              <a:rPr lang="en-US" smtClean="0"/>
              <a:t>8/28/2017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ACC3C-9397-470E-A74B-591E01DA35E4}" type="datetime1">
              <a:rPr lang="en-US" smtClean="0"/>
              <a:t>8/28/2017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0501A-2024-4F4D-BDA3-5D0AE07EDBA7}" type="datetime1">
              <a:rPr lang="en-US" smtClean="0"/>
              <a:t>8/28/2017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180F9-05BF-4F8B-B482-84BA896E4126}" type="datetime1">
              <a:rPr lang="en-US" smtClean="0"/>
              <a:t>8/28/2017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DC7DD-AB33-4730-8732-D060878EFA86}" type="datetime1">
              <a:rPr lang="en-US" smtClean="0"/>
              <a:t>8/28/2017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5D015-5EB5-4DBF-92C5-92A41AF4B009}" type="datetime1">
              <a:rPr lang="en-US" smtClean="0"/>
              <a:t>8/28/2017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EA8DC-E7C3-4CE8-A918-8C92ED5B36A4}" type="datetime1">
              <a:rPr lang="en-US" smtClean="0"/>
              <a:t>8/28/2017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D5B3D-BCD5-4038-877B-10B67BE9CBE4}" type="datetime1">
              <a:rPr lang="en-US" smtClean="0"/>
              <a:t>8/28/2017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EA3CE-3CEB-4B2D-8EC0-978F98A5CDDB}" type="datetime1">
              <a:rPr lang="en-US" smtClean="0"/>
              <a:t>8/28/2017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EA639-7308-40B4-87B0-298C4C431241}" type="datetime1">
              <a:rPr lang="en-US" smtClean="0"/>
              <a:t>8/28/2017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E5EE2618-3E2B-4532-BA16-B20BBAABF579}" type="datetime1">
              <a:rPr lang="en-US" smtClean="0"/>
              <a:t>8/28/2017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51" r:id="rId1"/>
    <p:sldLayoutId id="2147483952" r:id="rId2"/>
    <p:sldLayoutId id="2147483953" r:id="rId3"/>
    <p:sldLayoutId id="2147483954" r:id="rId4"/>
    <p:sldLayoutId id="2147483955" r:id="rId5"/>
    <p:sldLayoutId id="2147483956" r:id="rId6"/>
    <p:sldLayoutId id="2147483957" r:id="rId7"/>
    <p:sldLayoutId id="2147483958" r:id="rId8"/>
    <p:sldLayoutId id="2147483959" r:id="rId9"/>
    <p:sldLayoutId id="2147483960" r:id="rId10"/>
    <p:sldLayoutId id="2147483961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ws.arkansas.gov/dislocated-worker-task-force/" TargetMode="External"/><Relationship Id="rId2" Type="http://schemas.openxmlformats.org/officeDocument/2006/relationships/hyperlink" Target="mailto:Regina.Moss@arkansas.gov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819400"/>
          </a:xfrm>
        </p:spPr>
        <p:txBody>
          <a:bodyPr/>
          <a:lstStyle/>
          <a:p>
            <a:pPr algn="ctr"/>
            <a:r>
              <a:rPr lang="en-US" sz="4000" b="1" dirty="0" smtClean="0">
                <a:solidFill>
                  <a:schemeClr val="tx1"/>
                </a:solidFill>
                <a:latin typeface="+mn-lt"/>
              </a:rPr>
              <a:t/>
            </a:r>
            <a:br>
              <a:rPr lang="en-US" sz="4000" b="1" dirty="0" smtClean="0">
                <a:solidFill>
                  <a:schemeClr val="tx1"/>
                </a:solidFill>
                <a:latin typeface="+mn-lt"/>
              </a:rPr>
            </a:br>
            <a:r>
              <a:rPr lang="en-US" sz="4000" b="1" dirty="0" smtClean="0">
                <a:solidFill>
                  <a:schemeClr val="tx1"/>
                </a:solidFill>
                <a:latin typeface="+mn-lt"/>
              </a:rPr>
              <a:t>TAA and Rapid Response Protocols</a:t>
            </a:r>
            <a:endParaRPr lang="en-US" sz="40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74420" y="5181600"/>
            <a:ext cx="6461760" cy="1219200"/>
          </a:xfrm>
        </p:spPr>
        <p:txBody>
          <a:bodyPr>
            <a:normAutofit/>
          </a:bodyPr>
          <a:lstStyle/>
          <a:p>
            <a:pPr algn="r"/>
            <a:r>
              <a:rPr lang="en-US" dirty="0" smtClean="0">
                <a:solidFill>
                  <a:schemeClr val="tx1"/>
                </a:solidFill>
              </a:rPr>
              <a:t>Rapid Response Summit</a:t>
            </a:r>
          </a:p>
          <a:p>
            <a:pPr algn="r"/>
            <a:r>
              <a:rPr lang="en-US" dirty="0" smtClean="0">
                <a:solidFill>
                  <a:schemeClr val="tx1"/>
                </a:solidFill>
              </a:rPr>
              <a:t>September 1, 2017</a:t>
            </a:r>
          </a:p>
          <a:p>
            <a:pPr algn="r"/>
            <a:r>
              <a:rPr lang="en-US" dirty="0" smtClean="0">
                <a:solidFill>
                  <a:schemeClr val="tx1"/>
                </a:solidFill>
              </a:rPr>
              <a:t>Boston, MA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0"/>
            <a:ext cx="8153400" cy="3657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974141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+mn-lt"/>
              </a:rPr>
              <a:t>TAA Field Staff</a:t>
            </a:r>
            <a:endParaRPr lang="en-US" dirty="0">
              <a:latin typeface="+mn-lt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295400"/>
            <a:ext cx="7620000" cy="5257800"/>
          </a:xfrm>
        </p:spPr>
        <p:txBody>
          <a:bodyPr>
            <a:normAutofit fontScale="32500" lnSpcReduction="20000"/>
          </a:bodyPr>
          <a:lstStyle/>
          <a:p>
            <a:r>
              <a:rPr lang="en-US" sz="6200" b="1" dirty="0" smtClean="0"/>
              <a:t>Falonda </a:t>
            </a:r>
            <a:r>
              <a:rPr lang="en-US" sz="6200" b="1" dirty="0"/>
              <a:t>Brazle </a:t>
            </a:r>
            <a:r>
              <a:rPr lang="en-US" sz="6200" b="1" dirty="0" smtClean="0"/>
              <a:t> - </a:t>
            </a:r>
            <a:r>
              <a:rPr lang="en-US" sz="6200" dirty="0" smtClean="0"/>
              <a:t>Trade Technician ( </a:t>
            </a:r>
            <a:r>
              <a:rPr lang="en-US" sz="6200" dirty="0"/>
              <a:t>Batesville, Blytheville, Forrest City, Jonesboro, Newport, Paragould, Little Rock, West Memphis)</a:t>
            </a:r>
          </a:p>
          <a:p>
            <a:pPr lvl="1">
              <a:spcBef>
                <a:spcPts val="1200"/>
              </a:spcBef>
            </a:pPr>
            <a:r>
              <a:rPr lang="en-US" sz="6200" b="1" dirty="0" smtClean="0"/>
              <a:t>TAA Specialists</a:t>
            </a:r>
          </a:p>
          <a:p>
            <a:pPr lvl="2"/>
            <a:r>
              <a:rPr lang="en-US" sz="6200" b="1" dirty="0" smtClean="0"/>
              <a:t>Sherry </a:t>
            </a:r>
            <a:r>
              <a:rPr lang="en-US" sz="6200" b="1" dirty="0"/>
              <a:t>Faulkner </a:t>
            </a:r>
            <a:r>
              <a:rPr lang="en-US" sz="6200" dirty="0"/>
              <a:t>(Paragould)</a:t>
            </a:r>
          </a:p>
          <a:p>
            <a:pPr lvl="2"/>
            <a:r>
              <a:rPr lang="en-US" sz="6200" b="1" dirty="0" smtClean="0"/>
              <a:t>Courtney </a:t>
            </a:r>
            <a:r>
              <a:rPr lang="en-US" sz="6200" b="1" dirty="0"/>
              <a:t>Moore </a:t>
            </a:r>
            <a:r>
              <a:rPr lang="en-US" sz="6200" dirty="0"/>
              <a:t>(Paragould)</a:t>
            </a:r>
          </a:p>
          <a:p>
            <a:pPr lvl="2"/>
            <a:r>
              <a:rPr lang="en-US" sz="6200" b="1" dirty="0" smtClean="0"/>
              <a:t>Billie </a:t>
            </a:r>
            <a:r>
              <a:rPr lang="en-US" sz="6200" b="1" dirty="0"/>
              <a:t>Jean Williams-Rogers </a:t>
            </a:r>
            <a:r>
              <a:rPr lang="en-US" sz="6200" dirty="0"/>
              <a:t>(Jonesboro</a:t>
            </a:r>
            <a:r>
              <a:rPr lang="en-US" sz="6200" dirty="0" smtClean="0"/>
              <a:t>)</a:t>
            </a:r>
            <a:endParaRPr lang="en-US" sz="6200" dirty="0"/>
          </a:p>
          <a:p>
            <a:pPr lvl="2"/>
            <a:r>
              <a:rPr lang="en-US" sz="6200" b="1" dirty="0" smtClean="0"/>
              <a:t>Stephanie </a:t>
            </a:r>
            <a:r>
              <a:rPr lang="en-US" sz="6200" b="1" dirty="0"/>
              <a:t>Lewis </a:t>
            </a:r>
            <a:r>
              <a:rPr lang="en-US" sz="6200" dirty="0"/>
              <a:t>(Blytheville)</a:t>
            </a:r>
          </a:p>
          <a:p>
            <a:pPr lvl="1"/>
            <a:r>
              <a:rPr lang="en-US" sz="6200" b="1" dirty="0" smtClean="0"/>
              <a:t>Administrative Assistant</a:t>
            </a:r>
          </a:p>
          <a:p>
            <a:pPr lvl="3"/>
            <a:r>
              <a:rPr lang="en-US" sz="6200" b="1" dirty="0" smtClean="0"/>
              <a:t>Chisa </a:t>
            </a:r>
            <a:r>
              <a:rPr lang="en-US" sz="6200" b="1" dirty="0"/>
              <a:t>Middleton </a:t>
            </a:r>
            <a:r>
              <a:rPr lang="en-US" sz="6200" dirty="0"/>
              <a:t>(Blytheville</a:t>
            </a:r>
            <a:r>
              <a:rPr lang="en-US" sz="6200" dirty="0" smtClean="0"/>
              <a:t>)</a:t>
            </a:r>
            <a:endParaRPr lang="en-US" sz="6200" dirty="0"/>
          </a:p>
          <a:p>
            <a:endParaRPr lang="en-US" sz="6000" b="1" dirty="0"/>
          </a:p>
          <a:p>
            <a:r>
              <a:rPr lang="en-US" sz="6000" b="1" dirty="0"/>
              <a:t>Amanda Gentry </a:t>
            </a:r>
            <a:r>
              <a:rPr lang="en-US" sz="6000" b="1" dirty="0" smtClean="0"/>
              <a:t> - </a:t>
            </a:r>
            <a:r>
              <a:rPr lang="en-US" sz="6000" dirty="0" smtClean="0"/>
              <a:t>Trade Technician (Fayetteville</a:t>
            </a:r>
            <a:r>
              <a:rPr lang="en-US" sz="6000" dirty="0"/>
              <a:t>, Springdale, Rogers, Mountain Home)</a:t>
            </a:r>
          </a:p>
          <a:p>
            <a:endParaRPr lang="en-US" sz="6000" b="1" dirty="0" smtClean="0"/>
          </a:p>
          <a:p>
            <a:pPr lvl="1"/>
            <a:r>
              <a:rPr lang="en-US" sz="6200" b="1" dirty="0" smtClean="0"/>
              <a:t>TAA Specialists </a:t>
            </a:r>
            <a:endParaRPr lang="en-US" sz="6200" b="1" dirty="0"/>
          </a:p>
          <a:p>
            <a:pPr lvl="2"/>
            <a:r>
              <a:rPr lang="en-US" sz="6200" b="1" dirty="0" smtClean="0"/>
              <a:t>Glenda </a:t>
            </a:r>
            <a:r>
              <a:rPr lang="en-US" sz="6200" b="1" dirty="0"/>
              <a:t>Stockton </a:t>
            </a:r>
            <a:r>
              <a:rPr lang="en-US" sz="6200" dirty="0"/>
              <a:t>(Fayetteville, Rogers</a:t>
            </a:r>
            <a:r>
              <a:rPr lang="en-US" sz="6200" dirty="0" smtClean="0"/>
              <a:t>)</a:t>
            </a:r>
            <a:endParaRPr lang="en-US" sz="6200" dirty="0"/>
          </a:p>
          <a:p>
            <a:pPr lvl="2"/>
            <a:r>
              <a:rPr lang="en-US" sz="6200" b="1" dirty="0" smtClean="0"/>
              <a:t>Katherine </a:t>
            </a:r>
            <a:r>
              <a:rPr lang="en-US" sz="6200" b="1" dirty="0"/>
              <a:t>Williams </a:t>
            </a:r>
            <a:r>
              <a:rPr lang="en-US" sz="6200" dirty="0"/>
              <a:t>(Fort Smith, Fayetteville</a:t>
            </a:r>
            <a:r>
              <a:rPr lang="en-US" sz="5600" dirty="0"/>
              <a:t>)</a:t>
            </a:r>
          </a:p>
          <a:p>
            <a:endParaRPr lang="en-US" sz="6000" b="1" dirty="0"/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7316570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TAA Field </a:t>
            </a:r>
            <a:r>
              <a:rPr lang="en-US" dirty="0" smtClean="0"/>
              <a:t>Staff 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Clr>
                <a:srgbClr val="A9A57C"/>
              </a:buClr>
            </a:pPr>
            <a:r>
              <a:rPr lang="en-US" sz="2000" b="1" dirty="0">
                <a:solidFill>
                  <a:srgbClr val="2F2B20"/>
                </a:solidFill>
              </a:rPr>
              <a:t>Kathy Sass – </a:t>
            </a:r>
            <a:r>
              <a:rPr lang="en-US" sz="2000" dirty="0">
                <a:solidFill>
                  <a:srgbClr val="2F2B20"/>
                </a:solidFill>
              </a:rPr>
              <a:t>Trade Technician (Arkadelphia, Camden, Magnolia, Hope, Texarkana, Fort Smith, Hot Springs, Mena, Russellville)</a:t>
            </a:r>
          </a:p>
          <a:p>
            <a:pPr lvl="1">
              <a:spcBef>
                <a:spcPts val="1200"/>
              </a:spcBef>
              <a:buClr>
                <a:srgbClr val="9CBEBD"/>
              </a:buClr>
            </a:pPr>
            <a:r>
              <a:rPr lang="en-US" b="1" dirty="0">
                <a:solidFill>
                  <a:srgbClr val="2F2B20"/>
                </a:solidFill>
              </a:rPr>
              <a:t>TAA Specialists</a:t>
            </a:r>
          </a:p>
          <a:p>
            <a:pPr lvl="2">
              <a:buClr>
                <a:srgbClr val="D2CB6C"/>
              </a:buClr>
            </a:pPr>
            <a:r>
              <a:rPr lang="en-US" sz="2000" b="1" dirty="0">
                <a:solidFill>
                  <a:srgbClr val="2F2B20"/>
                </a:solidFill>
              </a:rPr>
              <a:t>Amber Gilchrist </a:t>
            </a:r>
            <a:r>
              <a:rPr lang="en-US" sz="2000" dirty="0">
                <a:solidFill>
                  <a:srgbClr val="2F2B20"/>
                </a:solidFill>
              </a:rPr>
              <a:t>(Hot Springs)</a:t>
            </a:r>
          </a:p>
          <a:p>
            <a:pPr lvl="2">
              <a:buClr>
                <a:srgbClr val="D2CB6C"/>
              </a:buClr>
            </a:pPr>
            <a:r>
              <a:rPr lang="en-US" sz="2000" b="1" dirty="0">
                <a:solidFill>
                  <a:srgbClr val="2F2B20"/>
                </a:solidFill>
              </a:rPr>
              <a:t>Clara Banks </a:t>
            </a:r>
            <a:r>
              <a:rPr lang="en-US" sz="2000" dirty="0">
                <a:solidFill>
                  <a:srgbClr val="2F2B20"/>
                </a:solidFill>
              </a:rPr>
              <a:t>(Fort Smith)</a:t>
            </a:r>
          </a:p>
          <a:p>
            <a:pPr lvl="2">
              <a:buClr>
                <a:srgbClr val="D2CB6C"/>
              </a:buClr>
            </a:pPr>
            <a:r>
              <a:rPr lang="en-US" sz="2000" b="1" dirty="0" smtClean="0">
                <a:solidFill>
                  <a:srgbClr val="2F2B20"/>
                </a:solidFill>
              </a:rPr>
              <a:t>Tammy </a:t>
            </a:r>
            <a:r>
              <a:rPr lang="en-US" sz="2000" b="1" dirty="0">
                <a:solidFill>
                  <a:srgbClr val="2F2B20"/>
                </a:solidFill>
              </a:rPr>
              <a:t>Roper </a:t>
            </a:r>
            <a:r>
              <a:rPr lang="en-US" sz="2000" dirty="0">
                <a:solidFill>
                  <a:srgbClr val="2F2B20"/>
                </a:solidFill>
              </a:rPr>
              <a:t>(Fort Smith)</a:t>
            </a:r>
          </a:p>
          <a:p>
            <a:pPr lvl="0">
              <a:buClr>
                <a:srgbClr val="A9A57C"/>
              </a:buClr>
            </a:pPr>
            <a:endParaRPr lang="en-US" sz="2000" b="1" dirty="0">
              <a:solidFill>
                <a:srgbClr val="2F2B20"/>
              </a:solidFill>
            </a:endParaRPr>
          </a:p>
          <a:p>
            <a:pPr lvl="0">
              <a:buClr>
                <a:srgbClr val="A9A57C"/>
              </a:buClr>
            </a:pPr>
            <a:r>
              <a:rPr lang="en-US" sz="2000" b="1" dirty="0">
                <a:solidFill>
                  <a:srgbClr val="2F2B20"/>
                </a:solidFill>
              </a:rPr>
              <a:t>Sharon Shields – </a:t>
            </a:r>
            <a:r>
              <a:rPr lang="en-US" sz="2000" dirty="0">
                <a:solidFill>
                  <a:srgbClr val="2F2B20"/>
                </a:solidFill>
              </a:rPr>
              <a:t>Trade Technician (Benton, Conway, Helena, El Dorado, Monticello, Dumas, Pine Bluff, Searcy)</a:t>
            </a:r>
          </a:p>
          <a:p>
            <a:pPr lvl="1">
              <a:buClr>
                <a:srgbClr val="9CBEBD"/>
              </a:buClr>
            </a:pPr>
            <a:r>
              <a:rPr lang="en-US" b="1" dirty="0">
                <a:solidFill>
                  <a:srgbClr val="2F2B20"/>
                </a:solidFill>
              </a:rPr>
              <a:t>TAA Specialists </a:t>
            </a:r>
          </a:p>
          <a:p>
            <a:pPr lvl="2">
              <a:buClr>
                <a:srgbClr val="D2CB6C"/>
              </a:buClr>
            </a:pPr>
            <a:r>
              <a:rPr lang="en-US" sz="2000" b="1" dirty="0">
                <a:solidFill>
                  <a:srgbClr val="2F2B20"/>
                </a:solidFill>
              </a:rPr>
              <a:t>Elaine Cossey </a:t>
            </a:r>
            <a:r>
              <a:rPr lang="en-US" sz="2000" dirty="0">
                <a:solidFill>
                  <a:srgbClr val="2F2B20"/>
                </a:solidFill>
              </a:rPr>
              <a:t>(Searcy)</a:t>
            </a:r>
          </a:p>
          <a:p>
            <a:pPr lvl="2">
              <a:buClr>
                <a:srgbClr val="D2CB6C"/>
              </a:buClr>
            </a:pPr>
            <a:r>
              <a:rPr lang="en-US" sz="2000" b="1" dirty="0">
                <a:solidFill>
                  <a:srgbClr val="2F2B20"/>
                </a:solidFill>
              </a:rPr>
              <a:t>Melanie Boyte </a:t>
            </a:r>
            <a:r>
              <a:rPr lang="en-US" sz="2000" dirty="0">
                <a:solidFill>
                  <a:srgbClr val="2F2B20"/>
                </a:solidFill>
              </a:rPr>
              <a:t>(El Dorado)</a:t>
            </a:r>
          </a:p>
          <a:p>
            <a:pPr lvl="2">
              <a:buClr>
                <a:srgbClr val="D2CB6C"/>
              </a:buClr>
            </a:pPr>
            <a:r>
              <a:rPr lang="en-US" sz="2000" b="1" dirty="0">
                <a:solidFill>
                  <a:srgbClr val="2F2B20"/>
                </a:solidFill>
              </a:rPr>
              <a:t>Betty Mendoza </a:t>
            </a:r>
            <a:r>
              <a:rPr lang="en-US" sz="2000" dirty="0">
                <a:solidFill>
                  <a:srgbClr val="2F2B20"/>
                </a:solidFill>
              </a:rPr>
              <a:t>(Conway)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26771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944562"/>
          </a:xfrm>
        </p:spPr>
        <p:txBody>
          <a:bodyPr/>
          <a:lstStyle/>
          <a:p>
            <a:r>
              <a:rPr lang="en-US" sz="4400" dirty="0" smtClean="0">
                <a:latin typeface="+mn-lt"/>
              </a:rPr>
              <a:t>TAA Field Staff - Areas of Responsibility</a:t>
            </a:r>
            <a:endParaRPr lang="en-US" sz="4400" dirty="0">
              <a:latin typeface="+mn-lt"/>
            </a:endParaRPr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1" y="1430977"/>
            <a:ext cx="6934200" cy="512222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371698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i="1" dirty="0" smtClean="0">
                <a:latin typeface="+mn-lt"/>
              </a:rPr>
              <a:t>TAA Field Staff	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charset="0"/>
              <a:buNone/>
              <a:defRPr/>
            </a:pPr>
            <a:endParaRPr lang="en-US" altLang="en-US" dirty="0" smtClean="0"/>
          </a:p>
          <a:p>
            <a:pPr>
              <a:spcBef>
                <a:spcPts val="1200"/>
              </a:spcBef>
              <a:spcAft>
                <a:spcPts val="1200"/>
              </a:spcAft>
              <a:defRPr/>
            </a:pPr>
            <a:r>
              <a:rPr lang="en-US" altLang="en-US" sz="2800" b="1" dirty="0" smtClean="0"/>
              <a:t>Notification Letters are mailed to every client listed on the workers list </a:t>
            </a:r>
            <a:r>
              <a:rPr lang="en-US" altLang="en-US" sz="2800" b="1" i="1" dirty="0" smtClean="0"/>
              <a:t>(workers list vetted through Rapid Response)</a:t>
            </a:r>
          </a:p>
          <a:p>
            <a:pPr>
              <a:defRPr/>
            </a:pPr>
            <a:r>
              <a:rPr lang="en-US" altLang="en-US" sz="2800" b="1" dirty="0" smtClean="0"/>
              <a:t>TAA Information Sessions are scheduled and letters are mailed out</a:t>
            </a:r>
          </a:p>
          <a:p>
            <a:pPr marL="0" indent="0">
              <a:buFont typeface="Arial" charset="0"/>
              <a:buNone/>
              <a:defRPr/>
            </a:pPr>
            <a:endParaRPr lang="en-US" alt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1625145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1447800"/>
          </a:xfrm>
        </p:spPr>
        <p:txBody>
          <a:bodyPr/>
          <a:lstStyle/>
          <a:p>
            <a:pPr eaLnBrk="1" hangingPunct="1"/>
            <a:r>
              <a:rPr lang="en-US" altLang="en-US" i="1" dirty="0" smtClean="0">
                <a:latin typeface="+mn-lt"/>
              </a:rPr>
              <a:t>Case Management</a:t>
            </a:r>
          </a:p>
        </p:txBody>
      </p:sp>
      <p:sp>
        <p:nvSpPr>
          <p:cNvPr id="88067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274320" indent="-274320" eaLnBrk="1" fontAlgn="auto" hangingPunct="1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US" sz="2800" b="1" dirty="0" smtClean="0"/>
          </a:p>
          <a:p>
            <a:pPr marL="274320" indent="-274320" eaLnBrk="1" fontAlgn="auto" hangingPunct="1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2800" b="1" dirty="0" smtClean="0"/>
              <a:t>Determine Eligibility</a:t>
            </a:r>
          </a:p>
          <a:p>
            <a:pPr marL="274320" indent="-274320" eaLnBrk="1" fontAlgn="auto" hangingPunct="1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2800" b="1" dirty="0" smtClean="0"/>
              <a:t>Collect Information to Determine Participant Needs &amp; Assets</a:t>
            </a:r>
          </a:p>
          <a:p>
            <a:pPr marL="274320" indent="-274320" eaLnBrk="1" fontAlgn="auto" hangingPunct="1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2800" b="1" dirty="0" smtClean="0"/>
              <a:t>Determine Appropriate Services (including partner organizations) Based on Collected and Documented Data</a:t>
            </a:r>
          </a:p>
          <a:p>
            <a:pPr marL="400050" lvl="1" indent="0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defRPr/>
            </a:pPr>
            <a:r>
              <a:rPr lang="en-US" sz="3200" b="1" dirty="0"/>
              <a:t> </a:t>
            </a:r>
            <a:endParaRPr lang="en-US" sz="3200" b="1" dirty="0" smtClean="0"/>
          </a:p>
        </p:txBody>
      </p:sp>
    </p:spTree>
    <p:extLst>
      <p:ext uri="{BB962C8B-B14F-4D97-AF65-F5344CB8AC3E}">
        <p14:creationId xmlns:p14="http://schemas.microsoft.com/office/powerpoint/2010/main" val="2779825223"/>
      </p:ext>
    </p:extLst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i="1" dirty="0" smtClean="0">
                <a:latin typeface="+mn-lt"/>
              </a:rPr>
              <a:t>Best Practices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200"/>
              </a:spcBef>
            </a:pPr>
            <a:r>
              <a:rPr lang="en-US" altLang="en-US" sz="2800" b="1" dirty="0" smtClean="0"/>
              <a:t>Establish a single point of contact for each stage of the process</a:t>
            </a:r>
          </a:p>
          <a:p>
            <a:pPr>
              <a:spcBef>
                <a:spcPts val="1200"/>
              </a:spcBef>
            </a:pPr>
            <a:r>
              <a:rPr lang="en-US" altLang="en-US" sz="2800" b="1" dirty="0" smtClean="0"/>
              <a:t>Any chance foreign trade was involved?  File a petition with DOL</a:t>
            </a:r>
          </a:p>
          <a:p>
            <a:pPr>
              <a:spcBef>
                <a:spcPts val="1200"/>
              </a:spcBef>
            </a:pPr>
            <a:r>
              <a:rPr lang="en-US" altLang="en-US" sz="2800" b="1" dirty="0" smtClean="0"/>
              <a:t>Schedule Info Session  “On Site”</a:t>
            </a:r>
          </a:p>
          <a:p>
            <a:pPr>
              <a:spcBef>
                <a:spcPts val="1200"/>
              </a:spcBef>
            </a:pPr>
            <a:r>
              <a:rPr lang="en-US" altLang="en-US" sz="2800" b="1" dirty="0" smtClean="0"/>
              <a:t>Manage the expectations for the company and the workers</a:t>
            </a:r>
          </a:p>
          <a:p>
            <a:endParaRPr lang="en-US" altLang="en-US" dirty="0" smtClean="0"/>
          </a:p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955503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Contact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7620000" cy="5181600"/>
          </a:xfrm>
        </p:spPr>
        <p:txBody>
          <a:bodyPr>
            <a:normAutofit fontScale="92500"/>
          </a:bodyPr>
          <a:lstStyle/>
          <a:p>
            <a:pPr marL="114300" indent="0">
              <a:buNone/>
            </a:pPr>
            <a:endParaRPr lang="en-US" sz="2800" dirty="0" smtClean="0"/>
          </a:p>
          <a:p>
            <a:pPr marL="114300" indent="0">
              <a:buNone/>
            </a:pPr>
            <a:endParaRPr lang="en-US" sz="2800" dirty="0"/>
          </a:p>
          <a:p>
            <a:pPr marL="114300" indent="0">
              <a:buNone/>
            </a:pPr>
            <a:endParaRPr lang="en-US" sz="2800" dirty="0" smtClean="0"/>
          </a:p>
          <a:p>
            <a:pPr marL="114300" indent="0">
              <a:buNone/>
            </a:pPr>
            <a:endParaRPr lang="en-US" sz="3200" dirty="0" smtClean="0"/>
          </a:p>
          <a:p>
            <a:pPr marL="114300" indent="0" algn="r">
              <a:buNone/>
            </a:pPr>
            <a:r>
              <a:rPr lang="en-US" sz="3200" dirty="0" smtClean="0"/>
              <a:t>Regina Moss</a:t>
            </a:r>
          </a:p>
          <a:p>
            <a:pPr marL="114300" indent="0" algn="r">
              <a:spcBef>
                <a:spcPts val="0"/>
              </a:spcBef>
              <a:buNone/>
            </a:pPr>
            <a:r>
              <a:rPr lang="en-US" sz="2400" dirty="0" smtClean="0"/>
              <a:t>Program Operations Manager</a:t>
            </a:r>
          </a:p>
          <a:p>
            <a:pPr marL="114300" indent="0" algn="r">
              <a:spcBef>
                <a:spcPts val="0"/>
              </a:spcBef>
              <a:buNone/>
            </a:pPr>
            <a:r>
              <a:rPr lang="en-US" sz="2400" dirty="0"/>
              <a:t>Governor’s Dislocated Worker Task Force</a:t>
            </a:r>
            <a:endParaRPr lang="en-US" sz="2400" dirty="0" smtClean="0"/>
          </a:p>
          <a:p>
            <a:pPr marL="114300" indent="0" algn="r">
              <a:spcBef>
                <a:spcPts val="0"/>
              </a:spcBef>
              <a:buNone/>
            </a:pPr>
            <a:r>
              <a:rPr lang="en-US" sz="2400" dirty="0" smtClean="0"/>
              <a:t>501-683-1412 (office)</a:t>
            </a:r>
          </a:p>
          <a:p>
            <a:pPr marL="114300" indent="0" algn="r">
              <a:spcBef>
                <a:spcPts val="0"/>
              </a:spcBef>
              <a:buNone/>
            </a:pPr>
            <a:r>
              <a:rPr lang="en-US" sz="2400" dirty="0" smtClean="0"/>
              <a:t>501-342-0423 (work cell)</a:t>
            </a:r>
          </a:p>
          <a:p>
            <a:pPr marL="114300" indent="0" algn="r">
              <a:spcBef>
                <a:spcPts val="0"/>
              </a:spcBef>
              <a:buNone/>
            </a:pPr>
            <a:r>
              <a:rPr lang="en-US" sz="2400" dirty="0" smtClean="0"/>
              <a:t>501-682-4263 (fax)</a:t>
            </a:r>
          </a:p>
          <a:p>
            <a:pPr marL="114300" indent="0" algn="r">
              <a:spcBef>
                <a:spcPts val="0"/>
              </a:spcBef>
              <a:spcAft>
                <a:spcPts val="1800"/>
              </a:spcAft>
              <a:buNone/>
            </a:pPr>
            <a:r>
              <a:rPr lang="en-US" sz="2400" dirty="0" smtClean="0">
                <a:hlinkClick r:id="rId2"/>
              </a:rPr>
              <a:t>Regina.Moss@arkansas.gov</a:t>
            </a:r>
            <a:endParaRPr lang="en-US" sz="2400" dirty="0" smtClean="0"/>
          </a:p>
          <a:p>
            <a:pPr marL="114300" indent="0" algn="ctr">
              <a:spcBef>
                <a:spcPts val="0"/>
              </a:spcBef>
              <a:buNone/>
            </a:pPr>
            <a:r>
              <a:rPr lang="en-US" sz="2400" dirty="0">
                <a:hlinkClick r:id="rId3"/>
              </a:rPr>
              <a:t>https://www.dws.arkansas.gov/dislocated-worker-task-force</a:t>
            </a:r>
            <a:r>
              <a:rPr lang="en-US" sz="2400" dirty="0" smtClean="0">
                <a:hlinkClick r:id="rId3"/>
              </a:rPr>
              <a:t>/</a:t>
            </a:r>
            <a:endParaRPr lang="en-US" sz="2400" dirty="0" smtClean="0"/>
          </a:p>
          <a:p>
            <a:pPr marL="114300" indent="0" algn="ctr">
              <a:spcBef>
                <a:spcPts val="0"/>
              </a:spcBef>
              <a:buNone/>
            </a:pPr>
            <a:endParaRPr lang="en-US" sz="2400" dirty="0"/>
          </a:p>
          <a:p>
            <a:pPr marL="114300" indent="0">
              <a:spcBef>
                <a:spcPts val="0"/>
              </a:spcBef>
              <a:buNone/>
            </a:pPr>
            <a:endParaRPr lang="en-US" sz="2400" dirty="0" smtClean="0"/>
          </a:p>
        </p:txBody>
      </p:sp>
      <p:pic>
        <p:nvPicPr>
          <p:cNvPr id="5122" name="Picture 2" descr="C:\Users\rkmoss\AppData\Local\Microsoft\Windows\Temporary Internet Files\Content.IE5\AZOHG2I9\contact-icon[1]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524000"/>
            <a:ext cx="2438400" cy="243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670010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pic>
        <p:nvPicPr>
          <p:cNvPr id="4098" name="Picture 2" descr="C:\Users\rkmoss\AppData\Local\Microsoft\Windows\Temporary Internet Files\Content.IE5\EXWJ91YU\questions[1]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5100" y="2273300"/>
            <a:ext cx="5664200" cy="345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094251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381000" y="762000"/>
            <a:ext cx="8001000" cy="1143000"/>
          </a:xfrm>
        </p:spPr>
        <p:txBody>
          <a:bodyPr/>
          <a:lstStyle/>
          <a:p>
            <a:pPr eaLnBrk="1" hangingPunct="1"/>
            <a:r>
              <a:rPr lang="en-US" altLang="en-US" sz="3600" b="1" i="1" dirty="0" smtClean="0">
                <a:latin typeface="+mn-lt"/>
                <a:cs typeface="Times New Roman" pitchFamily="18" charset="0"/>
              </a:rPr>
              <a:t>Governor’s Dislocated Worker Task Force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3992563"/>
          </a:xfrm>
        </p:spPr>
        <p:txBody>
          <a:bodyPr rtlCol="0">
            <a:normAutofit/>
          </a:bodyPr>
          <a:lstStyle/>
          <a:p>
            <a:pPr marL="457200" indent="-457200">
              <a:buClr>
                <a:schemeClr val="accent3"/>
              </a:buClr>
              <a:defRPr/>
            </a:pPr>
            <a:endParaRPr lang="en-US" sz="2800" b="1" i="1" dirty="0" smtClean="0">
              <a:cs typeface="Times New Roman" pitchFamily="18" charset="0"/>
            </a:endParaRPr>
          </a:p>
          <a:p>
            <a:pPr marL="457200" indent="-457200">
              <a:buClr>
                <a:schemeClr val="accent3"/>
              </a:buClr>
              <a:defRPr/>
            </a:pPr>
            <a:r>
              <a:rPr lang="en-US" sz="2800" b="1" i="1" dirty="0" smtClean="0">
                <a:cs typeface="Times New Roman" pitchFamily="18" charset="0"/>
              </a:rPr>
              <a:t>Jay Basset		Division Manager</a:t>
            </a:r>
          </a:p>
          <a:p>
            <a:pPr marL="457200" indent="-457200">
              <a:buClr>
                <a:schemeClr val="accent3"/>
              </a:buClr>
              <a:defRPr/>
            </a:pPr>
            <a:r>
              <a:rPr lang="en-US" sz="2800" b="1" i="1" dirty="0" smtClean="0">
                <a:cs typeface="Times New Roman" pitchFamily="18" charset="0"/>
              </a:rPr>
              <a:t>Regina Moss		Rapid Response</a:t>
            </a:r>
          </a:p>
          <a:p>
            <a:pPr marL="457200" indent="-457200">
              <a:buClr>
                <a:schemeClr val="accent3"/>
              </a:buClr>
              <a:defRPr/>
            </a:pPr>
            <a:r>
              <a:rPr lang="en-US" sz="2800" b="1" i="1" dirty="0" smtClean="0">
                <a:cs typeface="Times New Roman" pitchFamily="18" charset="0"/>
              </a:rPr>
              <a:t>James Nash		TAA-Field Operations </a:t>
            </a:r>
          </a:p>
          <a:p>
            <a:pPr marL="457200" indent="-457200">
              <a:buClr>
                <a:schemeClr val="accent3"/>
              </a:buClr>
              <a:defRPr/>
            </a:pPr>
            <a:r>
              <a:rPr lang="en-US" sz="2800" b="1" i="1" dirty="0" smtClean="0">
                <a:cs typeface="Times New Roman" pitchFamily="18" charset="0"/>
              </a:rPr>
              <a:t>Marcia Chandler	TAA-Fiscal Operations</a:t>
            </a:r>
          </a:p>
          <a:p>
            <a:pPr marL="457200" indent="-457200">
              <a:buClr>
                <a:schemeClr val="accent3"/>
              </a:buClr>
              <a:defRPr/>
            </a:pPr>
            <a:r>
              <a:rPr lang="en-US" sz="2800" b="1" i="1" dirty="0" smtClean="0">
                <a:cs typeface="Times New Roman" pitchFamily="18" charset="0"/>
              </a:rPr>
              <a:t>Tammy Wheaton	Reemployment Services</a:t>
            </a:r>
            <a:endParaRPr lang="en-US" sz="2800" b="1" i="1" dirty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1009437"/>
      </p:ext>
    </p:extLst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7620000" cy="1249362"/>
          </a:xfrm>
        </p:spPr>
        <p:txBody>
          <a:bodyPr/>
          <a:lstStyle/>
          <a:p>
            <a:r>
              <a:rPr lang="en-US" dirty="0">
                <a:latin typeface="+mn-lt"/>
              </a:rPr>
              <a:t>Governor’s Dislocated Worker Task Force- Rapid Response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endParaRPr lang="en-US" b="1" dirty="0" smtClean="0"/>
          </a:p>
          <a:p>
            <a:pPr>
              <a:lnSpc>
                <a:spcPct val="150000"/>
              </a:lnSpc>
            </a:pPr>
            <a:r>
              <a:rPr lang="en-US" b="1" dirty="0" smtClean="0"/>
              <a:t>Regina </a:t>
            </a:r>
            <a:r>
              <a:rPr lang="en-US" b="1" dirty="0"/>
              <a:t>Moss</a:t>
            </a:r>
            <a:r>
              <a:rPr lang="en-US" dirty="0"/>
              <a:t>,</a:t>
            </a:r>
            <a:r>
              <a:rPr lang="en-US" sz="2400" dirty="0"/>
              <a:t> Program Operations Manager</a:t>
            </a:r>
          </a:p>
          <a:p>
            <a:pPr>
              <a:lnSpc>
                <a:spcPct val="150000"/>
              </a:lnSpc>
            </a:pPr>
            <a:r>
              <a:rPr lang="en-US" b="1" dirty="0"/>
              <a:t>Donna Harris</a:t>
            </a:r>
            <a:r>
              <a:rPr lang="en-US" dirty="0"/>
              <a:t>, </a:t>
            </a:r>
            <a:r>
              <a:rPr lang="en-US" sz="2400" dirty="0"/>
              <a:t>Business Solutions Analyst</a:t>
            </a:r>
          </a:p>
          <a:p>
            <a:pPr>
              <a:lnSpc>
                <a:spcPct val="150000"/>
              </a:lnSpc>
            </a:pPr>
            <a:r>
              <a:rPr lang="en-US" b="1" dirty="0"/>
              <a:t>Carlos Wright, </a:t>
            </a:r>
            <a:r>
              <a:rPr lang="en-US" sz="2400" dirty="0"/>
              <a:t>Business Solutions Analyst</a:t>
            </a:r>
          </a:p>
          <a:p>
            <a:pPr>
              <a:lnSpc>
                <a:spcPct val="150000"/>
              </a:lnSpc>
            </a:pPr>
            <a:r>
              <a:rPr lang="en-US" b="1" dirty="0"/>
              <a:t>Dawn Bolton</a:t>
            </a:r>
            <a:r>
              <a:rPr lang="en-US" sz="2400" b="1" dirty="0"/>
              <a:t>, </a:t>
            </a:r>
            <a:r>
              <a:rPr lang="en-US" sz="2400" dirty="0"/>
              <a:t>Mobile Workforce Center Coordinator</a:t>
            </a:r>
          </a:p>
          <a:p>
            <a:pPr>
              <a:lnSpc>
                <a:spcPct val="150000"/>
              </a:lnSpc>
            </a:pPr>
            <a:r>
              <a:rPr lang="en-US" b="1" dirty="0"/>
              <a:t>Gregory Nichols</a:t>
            </a:r>
            <a:r>
              <a:rPr lang="en-US" sz="2400" b="1" dirty="0"/>
              <a:t>, </a:t>
            </a:r>
            <a:r>
              <a:rPr lang="en-US" sz="2400" dirty="0"/>
              <a:t>Mobile Workforce Center Coordinator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56120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620000" cy="1143000"/>
          </a:xfrm>
        </p:spPr>
        <p:txBody>
          <a:bodyPr/>
          <a:lstStyle/>
          <a:p>
            <a:r>
              <a:rPr lang="en-US" sz="4400" dirty="0" smtClean="0">
                <a:latin typeface="+mn-lt"/>
              </a:rPr>
              <a:t>Rapid Response - Areas of Responsibility</a:t>
            </a:r>
            <a:endParaRPr lang="en-US" sz="4400" dirty="0">
              <a:latin typeface="+mn-lt"/>
            </a:endParaRPr>
          </a:p>
        </p:txBody>
      </p:sp>
      <p:pic>
        <p:nvPicPr>
          <p:cNvPr id="205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371601"/>
            <a:ext cx="6083334" cy="525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810915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-76200" y="533400"/>
            <a:ext cx="8839200" cy="1295400"/>
          </a:xfrm>
        </p:spPr>
        <p:txBody>
          <a:bodyPr/>
          <a:lstStyle/>
          <a:p>
            <a:pPr eaLnBrk="1" hangingPunct="1"/>
            <a:r>
              <a:rPr lang="en-US" altLang="en-US" i="1" dirty="0" smtClean="0">
                <a:latin typeface="+mn-lt"/>
                <a:cs typeface="Times New Roman" pitchFamily="18" charset="0"/>
              </a:rPr>
              <a:t>Rapid Response-What Happens First?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4602163"/>
          </a:xfrm>
        </p:spPr>
        <p:txBody>
          <a:bodyPr rtlCol="0"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2800" b="1" dirty="0" smtClean="0"/>
              <a:t>Rapid Response Staff is notified of a layoff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US" sz="2800" b="1" dirty="0" smtClean="0"/>
          </a:p>
          <a:p>
            <a:pPr marL="1074420" lvl="2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2800" b="1" i="1" dirty="0" smtClean="0"/>
              <a:t>WARN Notice</a:t>
            </a:r>
          </a:p>
          <a:p>
            <a:pPr marL="1074420" lvl="2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2800" b="1" i="1" dirty="0" smtClean="0"/>
              <a:t>Media</a:t>
            </a:r>
          </a:p>
          <a:p>
            <a:pPr marL="1074420" lvl="2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2800" b="1" i="1" dirty="0" smtClean="0"/>
              <a:t>Local Office Staff</a:t>
            </a:r>
          </a:p>
          <a:p>
            <a:pPr marL="1074420" lvl="2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2800" b="1" i="1" dirty="0" smtClean="0"/>
              <a:t>Company </a:t>
            </a:r>
          </a:p>
          <a:p>
            <a:pPr marL="1074420" lvl="2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2800" b="1" i="1" dirty="0" smtClean="0"/>
              <a:t>Employees</a:t>
            </a:r>
          </a:p>
          <a:p>
            <a:pPr marL="1074420" lvl="2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2800" b="1" i="1" dirty="0" smtClean="0"/>
              <a:t>Rumor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9855855"/>
      </p:ext>
    </p:extLst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808038"/>
          </a:xfrm>
        </p:spPr>
        <p:txBody>
          <a:bodyPr/>
          <a:lstStyle/>
          <a:p>
            <a:r>
              <a:rPr lang="en-US" altLang="en-US" i="1" dirty="0" smtClean="0">
                <a:latin typeface="+mn-lt"/>
              </a:rPr>
              <a:t>Rapid Response-Research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76400"/>
            <a:ext cx="8229600" cy="4876800"/>
          </a:xfrm>
        </p:spPr>
        <p:txBody>
          <a:bodyPr>
            <a:normAutofit fontScale="70000" lnSpcReduction="20000"/>
          </a:bodyPr>
          <a:lstStyle/>
          <a:p>
            <a:pPr>
              <a:spcBef>
                <a:spcPts val="1200"/>
              </a:spcBef>
              <a:defRPr/>
            </a:pPr>
            <a:r>
              <a:rPr lang="en-US" sz="3600" b="1" dirty="0" smtClean="0"/>
              <a:t>Contact the company</a:t>
            </a:r>
          </a:p>
          <a:p>
            <a:pPr>
              <a:spcBef>
                <a:spcPts val="1200"/>
              </a:spcBef>
              <a:defRPr/>
            </a:pPr>
            <a:r>
              <a:rPr lang="en-US" sz="3600" b="1" dirty="0" smtClean="0"/>
              <a:t>Determine when/why/where the layoff/closure will occur and how many workers will be affected</a:t>
            </a:r>
          </a:p>
          <a:p>
            <a:pPr>
              <a:spcBef>
                <a:spcPts val="1200"/>
              </a:spcBef>
              <a:defRPr/>
            </a:pPr>
            <a:r>
              <a:rPr lang="en-US" sz="3600" b="1" dirty="0" smtClean="0"/>
              <a:t>A list of affected workers is requested during the initial company contact</a:t>
            </a:r>
          </a:p>
          <a:p>
            <a:pPr>
              <a:spcBef>
                <a:spcPts val="1200"/>
              </a:spcBef>
              <a:defRPr/>
            </a:pPr>
            <a:r>
              <a:rPr lang="en-US" sz="3600" b="1" dirty="0" smtClean="0"/>
              <a:t>Discuss alternatives to possibly avert the layoff/closure altogether</a:t>
            </a:r>
          </a:p>
          <a:p>
            <a:pPr>
              <a:spcBef>
                <a:spcPts val="1200"/>
              </a:spcBef>
              <a:defRPr/>
            </a:pPr>
            <a:r>
              <a:rPr lang="en-US" sz="3600" b="1" dirty="0" smtClean="0"/>
              <a:t>If there is the slightest possibility that reduction in workforce is trade affected, the necessary info is gathered and a petition is submitted to DOL</a:t>
            </a:r>
            <a:endParaRPr lang="en-US" sz="3600" b="1" dirty="0"/>
          </a:p>
          <a:p>
            <a:pPr marL="914400" lvl="2" indent="0">
              <a:buFont typeface="Arial" charset="0"/>
              <a:buNone/>
              <a:defRPr/>
            </a:pPr>
            <a:r>
              <a:rPr lang="en-US" sz="3000" dirty="0" smtClean="0"/>
              <a:t>				</a:t>
            </a:r>
          </a:p>
          <a:p>
            <a:pPr>
              <a:defRPr/>
            </a:pPr>
            <a:endParaRPr lang="en-US" sz="3000" dirty="0" smtClean="0"/>
          </a:p>
          <a:p>
            <a:pPr marL="0" indent="0">
              <a:buFont typeface="Arial" charset="0"/>
              <a:buNone/>
              <a:defRPr/>
            </a:pPr>
            <a:r>
              <a:rPr lang="en-US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925297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228600" y="304800"/>
            <a:ext cx="8229600" cy="1066800"/>
          </a:xfrm>
        </p:spPr>
        <p:txBody>
          <a:bodyPr/>
          <a:lstStyle/>
          <a:p>
            <a:r>
              <a:rPr lang="en-US" altLang="en-US" i="1" dirty="0" smtClean="0">
                <a:latin typeface="+mn-lt"/>
              </a:rPr>
              <a:t>Rapid Response-DOL Certification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0" y="1905000"/>
            <a:ext cx="8229600" cy="4221163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en-US" altLang="en-US" sz="2800" b="1" dirty="0" smtClean="0"/>
              <a:t>Once DOL issues a petition number, Rapid Response notifies the Company and TAA staff</a:t>
            </a:r>
          </a:p>
          <a:p>
            <a:pPr>
              <a:spcBef>
                <a:spcPts val="1200"/>
              </a:spcBef>
            </a:pPr>
            <a:r>
              <a:rPr lang="en-US" altLang="en-US" sz="2800" b="1" dirty="0" smtClean="0"/>
              <a:t>Petition progress is monitored on the DOL website </a:t>
            </a:r>
          </a:p>
          <a:p>
            <a:pPr>
              <a:spcBef>
                <a:spcPts val="1200"/>
              </a:spcBef>
            </a:pPr>
            <a:r>
              <a:rPr lang="en-US" altLang="en-US" sz="2800" b="1" dirty="0" smtClean="0"/>
              <a:t>If a company is unwilling or unable to provide a  workers list then UI data is engaged to establish eligibility for workers</a:t>
            </a:r>
          </a:p>
        </p:txBody>
      </p:sp>
    </p:spTree>
    <p:extLst>
      <p:ext uri="{BB962C8B-B14F-4D97-AF65-F5344CB8AC3E}">
        <p14:creationId xmlns:p14="http://schemas.microsoft.com/office/powerpoint/2010/main" val="1357971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5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752600" y="152400"/>
            <a:ext cx="4267200" cy="6400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13710879"/>
      </p:ext>
    </p:extLst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i="1" dirty="0" smtClean="0">
                <a:latin typeface="+mn-lt"/>
              </a:rPr>
              <a:t>TAA Fiscal and Reporting</a:t>
            </a:r>
            <a:r>
              <a:rPr lang="en-US" altLang="en-US" i="1" dirty="0" smtClean="0"/>
              <a:t>	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endParaRPr lang="en-US" altLang="en-US" sz="3600" b="1" dirty="0" smtClean="0"/>
          </a:p>
          <a:p>
            <a:pPr marL="114300" indent="0">
              <a:buNone/>
            </a:pPr>
            <a:r>
              <a:rPr lang="en-US" altLang="en-US" sz="3600" b="1" dirty="0" smtClean="0"/>
              <a:t>Workers lists to include SSNs are added to our automated system-Arkansas Job Link (AJL).</a:t>
            </a:r>
          </a:p>
        </p:txBody>
      </p:sp>
    </p:spTree>
    <p:extLst>
      <p:ext uri="{BB962C8B-B14F-4D97-AF65-F5344CB8AC3E}">
        <p14:creationId xmlns:p14="http://schemas.microsoft.com/office/powerpoint/2010/main" val="2287466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609</TotalTime>
  <Words>539</Words>
  <Application>Microsoft Office PowerPoint</Application>
  <PresentationFormat>On-screen Show (4:3)</PresentationFormat>
  <Paragraphs>102</Paragraphs>
  <Slides>17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Adjacency</vt:lpstr>
      <vt:lpstr> TAA and Rapid Response Protocols</vt:lpstr>
      <vt:lpstr>Governor’s Dislocated Worker Task Force</vt:lpstr>
      <vt:lpstr>Governor’s Dislocated Worker Task Force- Rapid Response</vt:lpstr>
      <vt:lpstr>Rapid Response - Areas of Responsibility</vt:lpstr>
      <vt:lpstr>Rapid Response-What Happens First?</vt:lpstr>
      <vt:lpstr>Rapid Response-Research</vt:lpstr>
      <vt:lpstr>Rapid Response-DOL Certification</vt:lpstr>
      <vt:lpstr>PowerPoint Presentation</vt:lpstr>
      <vt:lpstr>TAA Fiscal and Reporting </vt:lpstr>
      <vt:lpstr>TAA Field Staff</vt:lpstr>
      <vt:lpstr>TAA Field Staff Continued</vt:lpstr>
      <vt:lpstr>TAA Field Staff - Areas of Responsibility</vt:lpstr>
      <vt:lpstr>TAA Field Staff </vt:lpstr>
      <vt:lpstr>Case Management</vt:lpstr>
      <vt:lpstr>Best Practices</vt:lpstr>
      <vt:lpstr>Contact Information</vt:lpstr>
      <vt:lpstr>Questions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TAA and Rapid Response Protocols</dc:title>
  <dc:creator>Justin Majors</dc:creator>
  <cp:lastModifiedBy>Foley, Sandra (DWD)</cp:lastModifiedBy>
  <cp:revision>25</cp:revision>
  <cp:lastPrinted>2015-08-06T11:36:37Z</cp:lastPrinted>
  <dcterms:created xsi:type="dcterms:W3CDTF">2015-07-31T13:19:54Z</dcterms:created>
  <dcterms:modified xsi:type="dcterms:W3CDTF">2017-08-28T21:45:02Z</dcterms:modified>
</cp:coreProperties>
</file>