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6" r:id="rId2"/>
    <p:sldMasterId id="2147483669" r:id="rId3"/>
    <p:sldMasterId id="2147483688" r:id="rId4"/>
  </p:sldMasterIdLst>
  <p:notesMasterIdLst>
    <p:notesMasterId r:id="rId41"/>
  </p:notesMasterIdLst>
  <p:handoutMasterIdLst>
    <p:handoutMasterId r:id="rId42"/>
  </p:handoutMasterIdLst>
  <p:sldIdLst>
    <p:sldId id="375" r:id="rId5"/>
    <p:sldId id="257" r:id="rId6"/>
    <p:sldId id="15000485" r:id="rId7"/>
    <p:sldId id="15000487" r:id="rId8"/>
    <p:sldId id="15000484" r:id="rId9"/>
    <p:sldId id="15000470" r:id="rId10"/>
    <p:sldId id="15000468" r:id="rId11"/>
    <p:sldId id="15000454" r:id="rId12"/>
    <p:sldId id="15000492" r:id="rId13"/>
    <p:sldId id="15000482" r:id="rId14"/>
    <p:sldId id="15000488" r:id="rId15"/>
    <p:sldId id="15000477" r:id="rId16"/>
    <p:sldId id="15000458" r:id="rId17"/>
    <p:sldId id="15000463" r:id="rId18"/>
    <p:sldId id="15000469" r:id="rId19"/>
    <p:sldId id="15000490" r:id="rId20"/>
    <p:sldId id="15000460" r:id="rId21"/>
    <p:sldId id="15000478" r:id="rId22"/>
    <p:sldId id="15000461" r:id="rId23"/>
    <p:sldId id="15000462" r:id="rId24"/>
    <p:sldId id="15000479" r:id="rId25"/>
    <p:sldId id="15000506" r:id="rId26"/>
    <p:sldId id="15000507" r:id="rId27"/>
    <p:sldId id="300" r:id="rId28"/>
    <p:sldId id="15000489" r:id="rId29"/>
    <p:sldId id="15000453" r:id="rId30"/>
    <p:sldId id="15000455" r:id="rId31"/>
    <p:sldId id="15000459" r:id="rId32"/>
    <p:sldId id="15000491" r:id="rId33"/>
    <p:sldId id="15000456" r:id="rId34"/>
    <p:sldId id="15000474" r:id="rId35"/>
    <p:sldId id="15000467" r:id="rId36"/>
    <p:sldId id="501" r:id="rId37"/>
    <p:sldId id="15000481" r:id="rId38"/>
    <p:sldId id="15000480" r:id="rId39"/>
    <p:sldId id="15000450"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7" name="Santinia Chan" initials="SC" lastIdx="4" clrIdx="7"/>
  <p:cmAuthor id="1" name="Karen" initials="K" lastIdx="2" clrIdx="1"/>
  <p:cmAuthor id="2" name="Stetler, Katie (DPH)" initials="SK(" lastIdx="4" clrIdx="2"/>
  <p:cmAuthor id="3" name="Wood, Ben (DPH)" initials="WB(" lastIdx="6" clrIdx="3"/>
  <p:cmAuthor id="4" name="Tamar Kaim Doniger" initials="TKD" lastIdx="2" clrIdx="4"/>
  <p:cmAuthor id="5" name="Julia Gould" initials="JG" lastIdx="6" clrIdx="5"/>
  <p:cmAuthor id="6" name="melia" initials="m"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E2A"/>
    <a:srgbClr val="F1A78A"/>
    <a:srgbClr val="145690"/>
    <a:srgbClr val="0F538D"/>
    <a:srgbClr val="4376BB"/>
    <a:srgbClr val="289D62"/>
    <a:srgbClr val="F49933"/>
    <a:srgbClr val="0A3D60"/>
    <a:srgbClr val="063F66"/>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5" autoAdjust="0"/>
    <p:restoredTop sz="58124" autoAdjust="0"/>
  </p:normalViewPr>
  <p:slideViewPr>
    <p:cSldViewPr snapToGrid="0" snapToObjects="1">
      <p:cViewPr varScale="1">
        <p:scale>
          <a:sx n="64" d="100"/>
          <a:sy n="64" d="100"/>
        </p:scale>
        <p:origin x="179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p:scale>
          <a:sx n="100" d="100"/>
          <a:sy n="100" d="100"/>
        </p:scale>
        <p:origin x="339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Stetler\Desktop\COVID%20vaccine%20plan\Community%20engagement\Community%20forum%20guide\Study%20participan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029C-4DF0-8624-534119C50B61}"/>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029C-4DF0-8624-534119C50B61}"/>
              </c:ext>
            </c:extLst>
          </c:dPt>
          <c:dLbls>
            <c:delete val="1"/>
          </c:dLbls>
          <c:cat>
            <c:strRef>
              <c:f>Pfizer!$A$3:$A$4</c:f>
              <c:strCache>
                <c:ptCount val="2"/>
                <c:pt idx="0">
                  <c:v>Male</c:v>
                </c:pt>
                <c:pt idx="1">
                  <c:v>Female</c:v>
                </c:pt>
              </c:strCache>
            </c:strRef>
          </c:cat>
          <c:val>
            <c:numRef>
              <c:f>Pfizer!$B$3:$B$4</c:f>
              <c:numCache>
                <c:formatCode>General</c:formatCode>
                <c:ptCount val="2"/>
                <c:pt idx="0">
                  <c:v>50.6</c:v>
                </c:pt>
                <c:pt idx="1">
                  <c:v>49.4</c:v>
                </c:pt>
              </c:numCache>
            </c:numRef>
          </c:val>
          <c:extLst>
            <c:ext xmlns:c16="http://schemas.microsoft.com/office/drawing/2014/chart" uri="{C3380CC4-5D6E-409C-BE32-E72D297353CC}">
              <c16:uniqueId val="{00000004-029C-4DF0-8624-534119C50B6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A2E1-477F-A726-D992C44F3C81}"/>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A2E1-477F-A726-D992C44F3C81}"/>
              </c:ext>
            </c:extLst>
          </c:dPt>
          <c:dLbls>
            <c:delete val="1"/>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c:ext xmlns:c16="http://schemas.microsoft.com/office/drawing/2014/chart" uri="{C3380CC4-5D6E-409C-BE32-E72D297353CC}">
              <c16:uniqueId val="{00000004-A2E1-477F-A726-D992C44F3C8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120606573463403"/>
          <c:y val="0.16272361268395699"/>
          <c:w val="0.61786220592115004"/>
          <c:h val="0.80150282980774701"/>
        </c:manualLayout>
      </c:layout>
      <c:pieChart>
        <c:varyColors val="1"/>
        <c:ser>
          <c:idx val="0"/>
          <c:order val="0"/>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F997-4C08-86B6-DA8DAB5CB24A}"/>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F997-4C08-86B6-DA8DAB5CB24A}"/>
              </c:ext>
            </c:extLst>
          </c:dPt>
          <c:dLbls>
            <c:dLbl>
              <c:idx val="0"/>
              <c:tx>
                <c:rich>
                  <a:bodyPr rot="0" spcFirstLastPara="1" vertOverflow="ellipsis" vert="horz" wrap="square" lIns="38100" tIns="19050" rIns="38100" bIns="19050" anchor="ctr" anchorCtr="1">
                    <a:spAutoFit/>
                  </a:bodyPr>
                  <a:lstStyle/>
                  <a:p>
                    <a:fld id="{47E3E30E-02B6-480F-A934-4ACB896F4725}" type="CATEGORYNAME">
                      <a:rPr lang="en-US" altLang="zh-CN"/>
                      <a:pPr/>
                      <a:t>[CATEGORY NAME]</a:t>
                    </a:fld>
                    <a:endParaRPr lang="en-US"/>
                  </a:p>
                </c:rich>
              </c:tx>
              <c:spPr>
                <a:noFill/>
                <a:ln>
                  <a:noFill/>
                </a:ln>
                <a:effectLst/>
              </c:spPr>
              <c:dLblPos val="ctr"/>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F997-4C08-86B6-DA8DAB5CB24A}"/>
                </c:ext>
              </c:extLst>
            </c:dLbl>
            <c:dLbl>
              <c:idx val="1"/>
              <c:layout>
                <c:manualLayout>
                  <c:x val="0.23969322005678301"/>
                  <c:y val="6.7553539268759802E-2"/>
                </c:manualLayout>
              </c:layout>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997-4C08-86B6-DA8DAB5CB24A}"/>
                </c:ext>
              </c:extLst>
            </c:dLbl>
            <c:spPr>
              <a:noFill/>
              <a:ln>
                <a:noFill/>
              </a:ln>
              <a:effectLst/>
            </c:spPr>
            <c:txPr>
              <a:bodyPr rot="0" spcFirstLastPara="1" vertOverflow="ellipsis" vert="horz" wrap="square" lIns="38100" tIns="19050" rIns="38100" bIns="19050" anchor="ctr" anchorCtr="1">
                <a:spAutoFit/>
              </a:bodyPr>
              <a:lstStyle/>
              <a:p>
                <a:pPr>
                  <a:defRPr lang="zh-CN"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'J&amp;J'!$A$3:$A$4</c:f>
              <c:strCache>
                <c:ptCount val="2"/>
                <c:pt idx="0">
                  <c:v>Male</c:v>
                </c:pt>
                <c:pt idx="1">
                  <c:v>Female</c:v>
                </c:pt>
              </c:strCache>
            </c:strRef>
          </c:cat>
          <c:val>
            <c:numRef>
              <c:f>'J&amp;J'!$B$3:$B$4</c:f>
              <c:numCache>
                <c:formatCode>General</c:formatCode>
                <c:ptCount val="2"/>
                <c:pt idx="0">
                  <c:v>55</c:v>
                </c:pt>
                <c:pt idx="1">
                  <c:v>45</c:v>
                </c:pt>
              </c:numCache>
            </c:numRef>
          </c:val>
          <c:extLst>
            <c:ext xmlns:c16="http://schemas.microsoft.com/office/drawing/2014/chart" uri="{C3380CC4-5D6E-409C-BE32-E72D297353CC}">
              <c16:uniqueId val="{00000004-F997-4C08-86B6-DA8DAB5CB24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1/28/2022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1/28/2022</a:t>
            </a:fld>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dirty="0"/>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82452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da.gov/emergency-preparedness-and-response/mcm-legal-regulatory-and-policy-framework/pfizer-biontech-covid-19-vaccine-frequently-asked-question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fda.gov/emergency-preparedness-and-response/mcm-legal-regulatory-and-policy-framework/janssen-covid-19-vaccine-frequently-asked-questions" TargetMode="External"/><Relationship Id="rId4" Type="http://schemas.openxmlformats.org/officeDocument/2006/relationships/hyperlink" Target="https://www.fda.gov/emergency-preparedness-and-response/mcm-legal-regulatory-and-policy-framework/moderna-covid-19-vaccine-frequently-asked-question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da.gov/media/144413/downloa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da.gov/media/144637/downloa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coronavirus/2019-ncov/vaccines/fact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da.gov/files/vaccines,%20blood%20&amp;%20biologics/published/Ensuring-the-Safety-of-Vaccines-in-the-United-State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t>注釋：</a:t>
            </a:r>
            <a:endParaRPr lang="en-US" altLang="zh-CN" sz="1800" dirty="0"/>
          </a:p>
          <a:p>
            <a:endParaRPr lang="en-US" alt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endParaRPr>
          </a:p>
          <a:p>
            <a:r>
              <a:rPr lang="zh-CN" alt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自從上一個版本（日期</a:t>
            </a:r>
            <a:r>
              <a:rPr lang="en-US" altLang="zh-CN" sz="1800" baseline="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 1 </a:t>
            </a:r>
            <a:r>
              <a:rPr lang="zh-CN" alt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月</a:t>
            </a:r>
            <a:r>
              <a:rPr lang="en-US" altLang="zh-CN" sz="1800" baseline="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 6</a:t>
            </a:r>
            <a:r>
              <a:rPr lang="en-US" alt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 </a:t>
            </a:r>
            <a:r>
              <a:rPr lang="zh-CN" alt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日）以來的</a:t>
            </a:r>
            <a:r>
              <a:rPr lang="zh-CN" altLang="en-US"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重要</a:t>
            </a:r>
            <a:r>
              <a:rPr lang="zh-CN" alt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更新內容</a:t>
            </a:r>
            <a:r>
              <a:rPr lang="zh-CN" altLang="en-US"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a:t>
            </a:r>
            <a:endParaRPr lang="en-US" alt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endParaRPr>
          </a:p>
          <a:p>
            <a:endParaRPr lang="es-MX" altLang="zh-CN" sz="1800" dirty="0">
              <a:effectLst/>
              <a:latin typeface="Calibri" panose="020F0502020204030204" pitchFamily="34" charset="0"/>
              <a:ea typeface="等线"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zh-CN" altLang="en-US" sz="1800" dirty="0">
                <a:latin typeface="Calibri" panose="020F0502020204030204" pitchFamily="34" charset="0"/>
                <a:ea typeface="宋体" panose="02010600030101010101" pitchFamily="2" charset="-122"/>
                <a:cs typeface="Calibri" panose="020F0502020204030204" pitchFamily="34" charset="0"/>
                <a:sym typeface="+mn-ea"/>
              </a:rPr>
              <a:t>關於接種莫德納 </a:t>
            </a:r>
            <a:r>
              <a:rPr lang="en-US" altLang="zh-CN" sz="1800" dirty="0">
                <a:latin typeface="Calibri" panose="020F0502020204030204" pitchFamily="34" charset="0"/>
                <a:ea typeface="宋体" panose="02010600030101010101" pitchFamily="2" charset="-122"/>
                <a:cs typeface="Calibri" panose="020F0502020204030204" pitchFamily="34" charset="0"/>
                <a:sym typeface="+mn-ea"/>
              </a:rPr>
              <a:t>(</a:t>
            </a:r>
            <a:r>
              <a:rPr lang="en-US" altLang="zh-CN" sz="1800" dirty="0" err="1">
                <a:latin typeface="Calibri" panose="020F0502020204030204" pitchFamily="34" charset="0"/>
                <a:ea typeface="宋体" panose="02010600030101010101" pitchFamily="2" charset="-122"/>
                <a:cs typeface="Calibri" panose="020F0502020204030204" pitchFamily="34" charset="0"/>
                <a:sym typeface="+mn-ea"/>
              </a:rPr>
              <a:t>Moderna</a:t>
            </a:r>
            <a:r>
              <a:rPr lang="en-US" altLang="zh-CN" sz="1800" dirty="0">
                <a:latin typeface="Calibri" panose="020F0502020204030204" pitchFamily="34" charset="0"/>
                <a:ea typeface="宋体" panose="02010600030101010101" pitchFamily="2" charset="-122"/>
                <a:cs typeface="Calibri" panose="020F0502020204030204" pitchFamily="34" charset="0"/>
                <a:sym typeface="+mn-ea"/>
              </a:rPr>
              <a:t>) </a:t>
            </a:r>
            <a:r>
              <a:rPr lang="zh-CN" altLang="en-US" sz="1800" dirty="0">
                <a:latin typeface="Calibri" panose="020F0502020204030204" pitchFamily="34" charset="0"/>
                <a:ea typeface="宋体" panose="02010600030101010101" pitchFamily="2" charset="-122"/>
                <a:cs typeface="Calibri" panose="020F0502020204030204" pitchFamily="34" charset="0"/>
                <a:sym typeface="+mn-ea"/>
              </a:rPr>
              <a:t>疫苗人群的加強針接種資格的更新資訊（</a:t>
            </a:r>
            <a:r>
              <a:rPr lang="zh-CN" altLang="en-US" sz="1200" b="0" i="0" kern="1200" dirty="0">
                <a:solidFill>
                  <a:schemeClr val="tx1"/>
                </a:solidFill>
                <a:effectLst/>
                <a:latin typeface="+mn-lt"/>
                <a:ea typeface="+mn-ea"/>
                <a:cs typeface="+mn-cs"/>
              </a:rPr>
              <a:t>投影</a:t>
            </a:r>
            <a:r>
              <a:rPr lang="zh-CN" altLang="en-US" sz="1800" dirty="0">
                <a:latin typeface="Calibri" panose="020F0502020204030204" pitchFamily="34" charset="0"/>
                <a:ea typeface="宋体" panose="02010600030101010101" pitchFamily="2" charset="-122"/>
                <a:cs typeface="Calibri" panose="020F0502020204030204" pitchFamily="34" charset="0"/>
                <a:sym typeface="+mn-ea"/>
              </a:rPr>
              <a:t>片 </a:t>
            </a:r>
            <a:r>
              <a:rPr lang="en-US" altLang="zh-CN" sz="1800" dirty="0">
                <a:latin typeface="Calibri" panose="020F0502020204030204" pitchFamily="34" charset="0"/>
                <a:ea typeface="宋体" panose="02010600030101010101" pitchFamily="2" charset="-122"/>
                <a:cs typeface="Calibri" panose="020F0502020204030204" pitchFamily="34" charset="0"/>
                <a:sym typeface="+mn-ea"/>
              </a:rPr>
              <a:t>23</a:t>
            </a:r>
            <a:r>
              <a:rPr lang="zh-CN" altLang="en-US" sz="1800" dirty="0">
                <a:latin typeface="Calibri" panose="020F0502020204030204" pitchFamily="34" charset="0"/>
                <a:ea typeface="宋体" panose="02010600030101010101" pitchFamily="2" charset="-122"/>
                <a:cs typeface="Calibri" panose="020F0502020204030204" pitchFamily="34" charset="0"/>
                <a:sym typeface="+mn-ea"/>
              </a:rPr>
              <a:t>）</a:t>
            </a:r>
            <a:endParaRPr lang="en-US" altLang="zh-CN" sz="1800" dirty="0">
              <a:latin typeface="Calibri" panose="020F0502020204030204" pitchFamily="34" charset="0"/>
              <a:ea typeface="宋体" panose="02010600030101010101" pitchFamily="2" charset="-122"/>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R="0" lvl="0" indent="0">
              <a:lnSpc>
                <a:spcPct val="107000"/>
              </a:lnSpc>
              <a:spcBef>
                <a:spcPts val="0"/>
              </a:spcBef>
              <a:spcAft>
                <a:spcPts val="0"/>
              </a:spcAft>
              <a:buFont typeface="Symbol" panose="05050102010706020507" pitchFamily="18" charset="2"/>
              <a:buNone/>
            </a:pPr>
            <a:endParaRPr lang="en-US" altLang="zh-CN" sz="1800" dirty="0">
              <a:effectLst/>
              <a:latin typeface="Calibri" panose="020F0502020204030204" pitchFamily="34" charset="0"/>
              <a:ea typeface="等线" panose="02010600030101010101" pitchFamily="2" charset="-122"/>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mn-lt"/>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dirty="0"/>
          </a:p>
        </p:txBody>
      </p:sp>
    </p:spTree>
    <p:extLst>
      <p:ext uri="{BB962C8B-B14F-4D97-AF65-F5344CB8AC3E}">
        <p14:creationId xmlns:p14="http://schemas.microsoft.com/office/powerpoint/2010/main" val="2150754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pPr lvl="0">
              <a:defRPr/>
            </a:pPr>
            <a:endParaRPr lang="en-US" altLang="zh-CN" dirty="0">
              <a:latin typeface="Calibri" panose="020F0502020204030204" pitchFamily="34" charset="0"/>
              <a:ea typeface="PMingLiU" panose="02020500000000000000" pitchFamily="18" charset="-120"/>
              <a:cs typeface="Calibri" panose="020F0502020204030204" pitchFamily="34" charset="0"/>
            </a:endParaRPr>
          </a:p>
          <a:p>
            <a:pPr lvl="0">
              <a:defRPr/>
            </a:pPr>
            <a:r>
              <a:rPr lang="zh-CN" altLang="en-US" dirty="0">
                <a:latin typeface="Calibri" panose="020F0502020204030204" pitchFamily="34" charset="0"/>
                <a:ea typeface="PMingLiU" panose="02020500000000000000" pitchFamily="18" charset="-120"/>
                <a:cs typeface="Calibri" panose="020F0502020204030204" pitchFamily="34" charset="0"/>
              </a:rPr>
              <a:t>新冠病毒疫苗開發迅速。但是，與所有其他疫苗一樣，這次疫苗開發遵循了所有的安全步驟。疫苗公司能夠迅速行動是因為：</a:t>
            </a:r>
            <a:r>
              <a:rPr lang="en-US" sz="1200" b="1" i="1" dirty="0">
                <a:latin typeface="Calibri" panose="020F0502020204030204" pitchFamily="34" charset="0"/>
                <a:ea typeface="PMingLiU" panose="02020500000000000000" pitchFamily="18" charset="-120"/>
                <a:cs typeface="Calibri" panose="020F0502020204030204" pitchFamily="34" charset="0"/>
              </a:rPr>
              <a:t> </a:t>
            </a:r>
          </a:p>
          <a:p>
            <a:pPr lvl="0">
              <a:defRPr/>
            </a:pPr>
            <a:endParaRPr lang="en-US" sz="1200" dirty="0">
              <a:latin typeface="Calibri" panose="020F0502020204030204" pitchFamily="34" charset="0"/>
              <a:ea typeface="PMingLiU" panose="02020500000000000000" pitchFamily="18" charset="-120"/>
              <a:cs typeface="Calibri" panose="020F0502020204030204" pitchFamily="34" charset="0"/>
            </a:endParaRPr>
          </a:p>
          <a:p>
            <a:pPr marL="457200" lvl="0" indent="-457200">
              <a:buFont typeface="+mj-lt"/>
              <a:buAutoNum type="arabicPeriod"/>
            </a:pPr>
            <a:r>
              <a:rPr lang="zh-CN" altLang="en-US" b="1" i="1" dirty="0">
                <a:latin typeface="Calibri" panose="020F0502020204030204" pitchFamily="34" charset="0"/>
                <a:ea typeface="PMingLiU" panose="02020500000000000000" pitchFamily="18" charset="-120"/>
                <a:cs typeface="Calibri" panose="020F0502020204030204" pitchFamily="34" charset="0"/>
              </a:rPr>
              <a:t>我們已經掌握了有用的資訊</a:t>
            </a:r>
            <a:r>
              <a:rPr lang="zh-CN" altLang="en-US" i="1" dirty="0">
                <a:latin typeface="Calibri" panose="020F0502020204030204" pitchFamily="34" charset="0"/>
                <a:ea typeface="PMingLiU" panose="02020500000000000000" pitchFamily="18" charset="-120"/>
                <a:cs typeface="Calibri" panose="020F0502020204030204" pitchFamily="34" charset="0"/>
              </a:rPr>
              <a:t>：</a:t>
            </a:r>
            <a:r>
              <a:rPr lang="zh-CN" altLang="en-US" dirty="0">
                <a:latin typeface="Calibri" panose="020F0502020204030204" pitchFamily="34" charset="0"/>
                <a:ea typeface="PMingLiU" panose="02020500000000000000" pitchFamily="18" charset="-120"/>
                <a:cs typeface="Calibri" panose="020F0502020204030204" pitchFamily="34" charset="0"/>
              </a:rPr>
              <a:t>新冠病毒是冠狀病毒家族的一部分，我們對該家族已經研究了很長時間。專家們從其他冠狀病毒疫情中獲得了重要資訊，這些資訊可以幫助他們開發新冠病毒疫苗，因此我們並不是從零開始。</a:t>
            </a:r>
            <a:r>
              <a:rPr lang="en-US" sz="1200" dirty="0">
                <a:latin typeface="Calibri" panose="020F0502020204030204" pitchFamily="34" charset="0"/>
                <a:ea typeface="PMingLiU" panose="02020500000000000000" pitchFamily="18" charset="-120"/>
                <a:cs typeface="Calibri" panose="020F0502020204030204" pitchFamily="34" charset="0"/>
              </a:rPr>
              <a:t> </a:t>
            </a:r>
          </a:p>
          <a:p>
            <a:pPr marL="457200" lvl="0" indent="-457200">
              <a:buFont typeface="+mj-lt"/>
              <a:buAutoNum type="arabicPeriod"/>
            </a:pPr>
            <a:endParaRPr lang="en-US" sz="1200" dirty="0">
              <a:latin typeface="Calibri" panose="020F0502020204030204" pitchFamily="34" charset="0"/>
              <a:ea typeface="PMingLiU" panose="02020500000000000000" pitchFamily="18" charset="-120"/>
              <a:cs typeface="Calibri" panose="020F0502020204030204" pitchFamily="34" charset="0"/>
            </a:endParaRPr>
          </a:p>
          <a:p>
            <a:pPr marL="457200" lvl="0" indent="-457200">
              <a:buFont typeface="+mj-lt"/>
              <a:buAutoNum type="arabicPeriod"/>
            </a:pPr>
            <a:r>
              <a:rPr lang="zh-CN" altLang="en-US" b="1" i="1" dirty="0">
                <a:latin typeface="Calibri" panose="020F0502020204030204" pitchFamily="34" charset="0"/>
                <a:ea typeface="PMingLiU" panose="02020500000000000000" pitchFamily="18" charset="-120"/>
                <a:cs typeface="Calibri" panose="020F0502020204030204" pitchFamily="34" charset="0"/>
              </a:rPr>
              <a:t>政府資助了疫苗研究</a:t>
            </a:r>
            <a:r>
              <a:rPr lang="zh-CN" altLang="en-US" sz="1200" dirty="0">
                <a:latin typeface="Calibri" panose="020F0502020204030204" pitchFamily="34" charset="0"/>
                <a:ea typeface="PMingLiU" panose="02020500000000000000" pitchFamily="18" charset="-120"/>
                <a:cs typeface="Calibri" panose="020F0502020204030204" pitchFamily="34" charset="0"/>
              </a:rPr>
              <a:t>：</a:t>
            </a:r>
            <a:r>
              <a:rPr lang="zh-CN" altLang="en-US" dirty="0">
                <a:latin typeface="Calibri" panose="020F0502020204030204" pitchFamily="34" charset="0"/>
                <a:ea typeface="PMingLiU" panose="02020500000000000000" pitchFamily="18" charset="-120"/>
                <a:cs typeface="Calibri" panose="020F0502020204030204" pitchFamily="34" charset="0"/>
              </a:rPr>
              <a:t>美國和其他一些國家的政府投入了大量資金支持疫苗公司的工作。與其他國家的合作也幫助研究人員加快了進展。</a:t>
            </a:r>
            <a:endParaRPr lang="en-US" sz="1200" dirty="0">
              <a:latin typeface="Calibri" panose="020F0502020204030204" pitchFamily="34" charset="0"/>
              <a:ea typeface="PMingLiU" panose="02020500000000000000" pitchFamily="18" charset="-120"/>
              <a:cs typeface="Calibri" panose="020F0502020204030204" pitchFamily="34" charset="0"/>
            </a:endParaRPr>
          </a:p>
          <a:p>
            <a:pPr marL="457200" lvl="0" indent="-457200">
              <a:buFont typeface="+mj-lt"/>
              <a:buAutoNum type="arabicPeriod"/>
            </a:pPr>
            <a:endParaRPr lang="en-US" sz="1200" b="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457200" lvl="0" indent="-457200">
              <a:buFont typeface="+mj-lt"/>
              <a:buAutoNum type="arabicPeriod"/>
            </a:pPr>
            <a:r>
              <a:rPr lang="zh-CN" altLang="en-US" b="1" i="1" dirty="0">
                <a:latin typeface="Calibri" panose="020F0502020204030204" pitchFamily="34" charset="0"/>
                <a:ea typeface="PMingLiU" panose="02020500000000000000" pitchFamily="18" charset="-120"/>
                <a:cs typeface="Calibri" panose="020F0502020204030204" pitchFamily="34" charset="0"/>
              </a:rPr>
              <a:t>數以萬計的人參加了疫苗研究</a:t>
            </a:r>
            <a:r>
              <a:rPr lang="zh-CN" altLang="en-US" dirty="0">
                <a:latin typeface="Calibri" panose="020F0502020204030204" pitchFamily="34" charset="0"/>
                <a:ea typeface="PMingLiU" panose="02020500000000000000" pitchFamily="18" charset="-120"/>
                <a:cs typeface="Calibri" panose="020F0502020204030204" pitchFamily="34" charset="0"/>
              </a:rPr>
              <a:t>：為了確保疫苗安全有效，進行了臨床試驗，數以萬計的人報名參加了這項研究，因此公司無需花費大量時間尋找志願者。</a:t>
            </a:r>
            <a:endParaRPr lang="en-US" sz="1200" b="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457200" lvl="0" indent="-457200">
              <a:buFont typeface="+mj-lt"/>
              <a:buAutoNum type="arabicPeriod"/>
            </a:pPr>
            <a:endParaRPr lang="en-US" sz="1200" b="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457200" lvl="0" indent="-457200">
              <a:buFont typeface="+mj-lt"/>
              <a:buAutoNum type="arabicPeriod"/>
            </a:pPr>
            <a:r>
              <a:rPr lang="zh-CN" altLang="en-US" b="1" i="1" dirty="0">
                <a:latin typeface="Calibri" panose="020F0502020204030204" pitchFamily="34" charset="0"/>
                <a:ea typeface="PMingLiU" panose="02020500000000000000" pitchFamily="18" charset="-120"/>
                <a:cs typeface="Calibri" panose="020F0502020204030204" pitchFamily="34" charset="0"/>
              </a:rPr>
              <a:t>疫苗生產與安全性研究同時進行</a:t>
            </a:r>
            <a:r>
              <a:rPr lang="zh-CN" altLang="en-US" dirty="0">
                <a:latin typeface="Calibri" panose="020F0502020204030204" pitchFamily="34" charset="0"/>
                <a:ea typeface="PMingLiU" panose="02020500000000000000" pitchFamily="18" charset="-120"/>
                <a:cs typeface="Calibri" panose="020F0502020204030204" pitchFamily="34" charset="0"/>
              </a:rPr>
              <a:t>：疫苗公司在研究進行的同時就開始生產疫苗，希望這種疫苗被證明安全有效。這意味著疫苗一旦獲得批准就可以分發。</a:t>
            </a:r>
            <a:endParaRPr lang="en-US" sz="1200" b="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457200" lvl="0" indent="-457200">
              <a:buFont typeface="+mj-lt"/>
              <a:buAutoNum type="arabicPeriod"/>
            </a:pPr>
            <a:endParaRPr lang="en-US" sz="1200" dirty="0">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10</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1693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dirty="0"/>
          </a:p>
        </p:txBody>
      </p:sp>
    </p:spTree>
    <p:extLst>
      <p:ext uri="{BB962C8B-B14F-4D97-AF65-F5344CB8AC3E}">
        <p14:creationId xmlns:p14="http://schemas.microsoft.com/office/powerpoint/2010/main" val="3728065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dirty="0"/>
          </a:p>
        </p:txBody>
      </p:sp>
    </p:spTree>
    <p:extLst>
      <p:ext uri="{BB962C8B-B14F-4D97-AF65-F5344CB8AC3E}">
        <p14:creationId xmlns:p14="http://schemas.microsoft.com/office/powerpoint/2010/main" val="2617540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pPr marL="0" marR="0" lvl="0" indent="0" algn="l" defTabSz="914400" rtl="0" eaLnBrk="1" fontAlgn="auto" latinLnBrk="0" hangingPunct="1">
              <a:lnSpc>
                <a:spcPct val="107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pPr marL="0" marR="0" lvl="0" indent="0" algn="l" defTabSz="914400" rtl="0" eaLnBrk="1" fontAlgn="auto" latinLnBrk="0" hangingPunct="1">
              <a:lnSpc>
                <a:spcPct val="107000"/>
              </a:lnSpc>
              <a:spcBef>
                <a:spcPts val="0"/>
              </a:spcBef>
              <a:spcAft>
                <a:spcPts val="0"/>
              </a:spcAft>
              <a:buClrTx/>
              <a:buSzTx/>
              <a:buFontTx/>
              <a:buNone/>
              <a:defRPr/>
            </a:pPr>
            <a:endParaRPr lang="en-US" altLang="zh-CN" dirty="0">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defRPr/>
            </a:pPr>
            <a:r>
              <a:rPr lang="zh-CN" altLang="en-US" dirty="0">
                <a:latin typeface="Calibri" panose="020F0502020204030204" pitchFamily="34" charset="0"/>
                <a:ea typeface="PMingLiU" panose="02020500000000000000" pitchFamily="18" charset="-120"/>
                <a:cs typeface="Calibri" panose="020F0502020204030204" pitchFamily="34" charset="0"/>
              </a:rPr>
              <a:t>疫苗（包括新冠病毒疫苗）產生的嚴重副作用很罕見。在輝瑞、 莫德納和強生的臨床試驗中，接種疫苗的參加者中只有不到</a:t>
            </a:r>
            <a:r>
              <a:rPr lang="en-US" altLang="zh-CN" dirty="0">
                <a:latin typeface="Calibri" panose="020F0502020204030204" pitchFamily="34" charset="0"/>
                <a:ea typeface="PMingLiU" panose="02020500000000000000" pitchFamily="18" charset="-120"/>
                <a:cs typeface="Calibri" panose="020F0502020204030204" pitchFamily="34" charset="0"/>
              </a:rPr>
              <a:t>1.0%</a:t>
            </a:r>
            <a:r>
              <a:rPr lang="zh-CN" altLang="en-US" dirty="0">
                <a:latin typeface="Calibri" panose="020F0502020204030204" pitchFamily="34" charset="0"/>
                <a:ea typeface="PMingLiU" panose="02020500000000000000" pitchFamily="18" charset="-120"/>
                <a:cs typeface="Calibri" panose="020F0502020204030204" pitchFamily="34" charset="0"/>
              </a:rPr>
              <a:t>的人發生了嚴重的副作用。在嚴重不良事件中，不存在顯著的年齡、種族、族裔或疾病差異。這些副作用的發生頻率與普通人群的副作用發生頻率相同。</a:t>
            </a:r>
            <a:r>
              <a:rPr lang="en-US" altLang="zh-CN" dirty="0">
                <a:latin typeface="Calibri" panose="020F0502020204030204" pitchFamily="34" charset="0"/>
                <a:ea typeface="宋体" panose="02010600030101010101" pitchFamily="2" charset="-122"/>
                <a:cs typeface="Calibri" panose="020F0502020204030204" pitchFamily="34" charset="0"/>
              </a:rPr>
              <a:t>12-15</a:t>
            </a:r>
            <a:r>
              <a:rPr lang="zh-CN" altLang="en-US" dirty="0">
                <a:latin typeface="Calibri" panose="020F0502020204030204" pitchFamily="34" charset="0"/>
                <a:ea typeface="宋体" panose="02010600030101010101" pitchFamily="2" charset="-122"/>
                <a:cs typeface="Calibri" panose="020F0502020204030204" pitchFamily="34" charset="0"/>
              </a:rPr>
              <a:t>歲青少年中的副作用與</a:t>
            </a:r>
            <a:r>
              <a:rPr lang="en-US" altLang="zh-CN" dirty="0">
                <a:latin typeface="Calibri" panose="020F0502020204030204" pitchFamily="34" charset="0"/>
                <a:ea typeface="宋体" panose="02010600030101010101" pitchFamily="2" charset="-122"/>
                <a:cs typeface="Calibri" panose="020F0502020204030204" pitchFamily="34" charset="0"/>
              </a:rPr>
              <a:t>16</a:t>
            </a:r>
            <a:r>
              <a:rPr lang="zh-CN" altLang="en-US" dirty="0">
                <a:latin typeface="Calibri" panose="020F0502020204030204" pitchFamily="34" charset="0"/>
                <a:ea typeface="宋体" panose="02010600030101010101" pitchFamily="2" charset="-122"/>
                <a:cs typeface="Calibri" panose="020F0502020204030204" pitchFamily="34" charset="0"/>
              </a:rPr>
              <a:t>歲及以上臨床試驗參加者報告的副作用相同。</a:t>
            </a:r>
            <a:endParaRPr lang="en-US" altLang="zh-CN" dirty="0">
              <a:latin typeface="Calibri" panose="020F0502020204030204" pitchFamily="34" charset="0"/>
              <a:ea typeface="PMingLiU" panose="02020500000000000000" pitchFamily="18" charset="-120"/>
              <a:cs typeface="Calibri" panose="020F0502020204030204" pitchFamily="34" charset="0"/>
            </a:endParaRPr>
          </a:p>
          <a:p>
            <a:pPr>
              <a:lnSpc>
                <a:spcPct val="107000"/>
              </a:lnSpc>
            </a:pPr>
            <a:endParaRPr lang="en-US" sz="1050" dirty="0">
              <a:latin typeface="Calibri" panose="020F0502020204030204" pitchFamily="34" charset="0"/>
              <a:ea typeface="PMingLiU" panose="02020500000000000000" pitchFamily="18" charset="-120"/>
              <a:cs typeface="Calibri" panose="020F0502020204030204" pitchFamily="34" charset="0"/>
            </a:endParaRPr>
          </a:p>
          <a:p>
            <a:pPr marL="0" marR="0">
              <a:lnSpc>
                <a:spcPct val="107000"/>
              </a:lnSpc>
              <a:spcBef>
                <a:spcPts val="0"/>
              </a:spcBef>
              <a:spcAft>
                <a:spcPts val="800"/>
              </a:spcAft>
            </a:pPr>
            <a:r>
              <a:rPr lang="zh-TW" sz="1800" dirty="0">
                <a:effectLst/>
                <a:latin typeface="Calibri" panose="020F0502020204030204" pitchFamily="34" charset="0"/>
                <a:ea typeface="PMingLiU" panose="02020500000000000000" pitchFamily="18" charset="-120"/>
                <a:cs typeface="Calibri" panose="020F0502020204030204" pitchFamily="34" charset="0"/>
              </a:rPr>
              <a:t>如果您接種了強生疫苗，並在疫苗接種三週後出現以下任何症狀，請</a:t>
            </a:r>
            <a:r>
              <a:rPr lang="zh-CN" altLang="en-US" sz="1800" dirty="0">
                <a:effectLst/>
                <a:latin typeface="Calibri" panose="020F0502020204030204" pitchFamily="34" charset="0"/>
                <a:ea typeface="PMingLiU" panose="02020500000000000000" pitchFamily="18" charset="-120"/>
                <a:cs typeface="Calibri" panose="020F0502020204030204" pitchFamily="34" charset="0"/>
              </a:rPr>
              <a:t>立即</a:t>
            </a:r>
            <a:r>
              <a:rPr lang="zh-TW" sz="1800" dirty="0">
                <a:effectLst/>
                <a:latin typeface="Calibri" panose="020F0502020204030204" pitchFamily="34" charset="0"/>
                <a:ea typeface="PMingLiU" panose="02020500000000000000" pitchFamily="18" charset="-120"/>
                <a:cs typeface="Calibri" panose="020F0502020204030204" pitchFamily="34" charset="0"/>
              </a:rPr>
              <a:t>就醫：</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zh-TW" sz="1800" dirty="0">
                <a:effectLst/>
                <a:latin typeface="Calibri" panose="020F0502020204030204" pitchFamily="34" charset="0"/>
                <a:ea typeface="PMingLiU" panose="02020500000000000000" pitchFamily="18" charset="-120"/>
                <a:cs typeface="Calibri" panose="020F0502020204030204" pitchFamily="34" charset="0"/>
              </a:rPr>
              <a:t>劇烈頭痛</a:t>
            </a:r>
            <a:r>
              <a:rPr lang="zh-CN" altLang="en-US" sz="1800" dirty="0">
                <a:effectLst/>
                <a:latin typeface="Calibri" panose="020F0502020204030204" pitchFamily="34" charset="0"/>
                <a:ea typeface="PMingLiU" panose="02020500000000000000" pitchFamily="18" charset="-120"/>
                <a:cs typeface="Calibri" panose="020F0502020204030204" pitchFamily="34" charset="0"/>
              </a:rPr>
              <a:t>或視覺模糊</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zh-CN" altLang="en-US" sz="1800" dirty="0">
                <a:effectLst/>
                <a:latin typeface="Calibri" panose="020F0502020204030204" pitchFamily="34" charset="0"/>
                <a:ea typeface="PMingLiU" panose="02020500000000000000" pitchFamily="18" charset="-120"/>
                <a:cs typeface="Calibri" panose="020F0502020204030204" pitchFamily="34" charset="0"/>
              </a:rPr>
              <a:t>胸痛</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zh-CN" altLang="en-US" sz="1800" dirty="0">
                <a:effectLst/>
                <a:latin typeface="Calibri" panose="020F0502020204030204" pitchFamily="34" charset="0"/>
                <a:ea typeface="PMingLiU" panose="02020500000000000000" pitchFamily="18" charset="-120"/>
                <a:cs typeface="Calibri" panose="020F0502020204030204" pitchFamily="34" charset="0"/>
              </a:rPr>
              <a:t>腿部腫脹</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zh-TW" sz="1800" dirty="0">
                <a:effectLst/>
                <a:latin typeface="Calibri" panose="020F0502020204030204" pitchFamily="34" charset="0"/>
                <a:ea typeface="PMingLiU" panose="02020500000000000000" pitchFamily="18" charset="-120"/>
                <a:cs typeface="Calibri" panose="020F0502020204030204" pitchFamily="34" charset="0"/>
              </a:rPr>
              <a:t>呼吸急促</a:t>
            </a:r>
            <a:endParaRPr lang="en-US" altLang="zh-TW" sz="1800" dirty="0">
              <a:effectLst/>
              <a:latin typeface="Calibri" panose="020F0502020204030204" pitchFamily="34" charset="0"/>
              <a:ea typeface="PMingLiU" panose="02020500000000000000" pitchFamily="18" charset="-12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zh-CN" altLang="en-US" sz="1800" dirty="0">
                <a:effectLst/>
                <a:latin typeface="Calibri" panose="020F0502020204030204" pitchFamily="34" charset="0"/>
                <a:ea typeface="PMingLiU" panose="02020500000000000000" pitchFamily="18" charset="-120"/>
                <a:cs typeface="Calibri" panose="020F0502020204030204" pitchFamily="34" charset="0"/>
              </a:rPr>
              <a:t>容易擦傷或皮下小血點</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pPr>
            <a:endParaRPr lang="en-US" sz="1050" dirty="0">
              <a:latin typeface="Calibri" panose="020F0502020204030204" pitchFamily="34" charset="0"/>
              <a:ea typeface="PMingLiU" panose="02020500000000000000" pitchFamily="18" charset="-120"/>
              <a:cs typeface="Calibri" panose="020F0502020204030204" pitchFamily="34" charset="0"/>
            </a:endParaRPr>
          </a:p>
          <a:p>
            <a:pPr>
              <a:lnSpc>
                <a:spcPct val="107000"/>
              </a:lnSpc>
            </a:pPr>
            <a:r>
              <a:rPr lang="zh-CN" altLang="en-US" dirty="0">
                <a:latin typeface="Calibri" panose="020F0502020204030204" pitchFamily="34" charset="0"/>
                <a:ea typeface="PMingLiU" panose="02020500000000000000" pitchFamily="18" charset="-120"/>
                <a:cs typeface="Calibri" panose="020F0502020204030204" pitchFamily="34" charset="0"/>
              </a:rPr>
              <a:t>在</a:t>
            </a:r>
            <a:r>
              <a:rPr lang="zh-CN" altLang="en-US" b="1" dirty="0">
                <a:latin typeface="Calibri" panose="020F0502020204030204" pitchFamily="34" charset="0"/>
                <a:ea typeface="PMingLiU" panose="02020500000000000000" pitchFamily="18" charset="-120"/>
                <a:cs typeface="Calibri" panose="020F0502020204030204" pitchFamily="34" charset="0"/>
              </a:rPr>
              <a:t>莫德納</a:t>
            </a:r>
            <a:r>
              <a:rPr lang="zh-CN" altLang="en-US" dirty="0">
                <a:latin typeface="Calibri" panose="020F0502020204030204" pitchFamily="34" charset="0"/>
                <a:ea typeface="PMingLiU" panose="02020500000000000000" pitchFamily="18" charset="-120"/>
                <a:cs typeface="Calibri" panose="020F0502020204030204" pitchFamily="34" charset="0"/>
              </a:rPr>
              <a:t>疫苗試驗中，嚴重副作用的例子包括兩人面部腫脹，一人有難以控制的噁心和嘔吐，一人發生貝爾麻痹症。在</a:t>
            </a:r>
            <a:r>
              <a:rPr lang="zh-CN" altLang="en-US" b="1" dirty="0">
                <a:latin typeface="Calibri" panose="020F0502020204030204" pitchFamily="34" charset="0"/>
                <a:ea typeface="PMingLiU" panose="02020500000000000000" pitchFamily="18" charset="-120"/>
                <a:cs typeface="Calibri" panose="020F0502020204030204" pitchFamily="34" charset="0"/>
              </a:rPr>
              <a:t>輝瑞</a:t>
            </a:r>
            <a:r>
              <a:rPr lang="zh-CN" altLang="en-US" dirty="0">
                <a:latin typeface="Calibri" panose="020F0502020204030204" pitchFamily="34" charset="0"/>
                <a:ea typeface="PMingLiU" panose="02020500000000000000" pitchFamily="18" charset="-120"/>
                <a:cs typeface="Calibri" panose="020F0502020204030204" pitchFamily="34" charset="0"/>
              </a:rPr>
              <a:t>疫苗試驗中，嚴重副作用的例子包括疫苗接種部位的肩部受傷以及疫苗接種手臂相對一側腋窩淋巴結腫大。在</a:t>
            </a:r>
            <a:r>
              <a:rPr lang="zh-CN" altLang="en-US" b="1" dirty="0">
                <a:latin typeface="Calibri" panose="020F0502020204030204" pitchFamily="34" charset="0"/>
                <a:ea typeface="PMingLiU" panose="02020500000000000000" pitchFamily="18" charset="-120"/>
                <a:cs typeface="Calibri" panose="020F0502020204030204" pitchFamily="34" charset="0"/>
              </a:rPr>
              <a:t>強生</a:t>
            </a:r>
            <a:r>
              <a:rPr lang="zh-CN" altLang="en-US" dirty="0">
                <a:latin typeface="Calibri" panose="020F0502020204030204" pitchFamily="34" charset="0"/>
                <a:ea typeface="PMingLiU" panose="02020500000000000000" pitchFamily="18" charset="-120"/>
                <a:cs typeface="Calibri" panose="020F0502020204030204" pitchFamily="34" charset="0"/>
              </a:rPr>
              <a:t>疫苗試驗中，嚴重副作用的例子包括四例癲癇發作和六例深靜脈血栓形成。我們不知道這些嚴重的副作用是否與疫苗有關。</a:t>
            </a:r>
            <a:endParaRPr lang="en-US" sz="1050" dirty="0">
              <a:latin typeface="Calibri" panose="020F0502020204030204" pitchFamily="34" charset="0"/>
              <a:ea typeface="PMingLiU" panose="02020500000000000000" pitchFamily="18" charset="-120"/>
              <a:cs typeface="Calibri" panose="020F0502020204030204" pitchFamily="34" charset="0"/>
            </a:endParaRPr>
          </a:p>
          <a:p>
            <a:pPr>
              <a:lnSpc>
                <a:spcPct val="107000"/>
              </a:lnSpc>
            </a:pPr>
            <a:r>
              <a:rPr lang="en-US" dirty="0">
                <a:latin typeface="Calibri" panose="020F0502020204030204" pitchFamily="34" charset="0"/>
                <a:ea typeface="PMingLiU" panose="02020500000000000000" pitchFamily="18" charset="-120"/>
                <a:cs typeface="Calibri" panose="020F0502020204030204" pitchFamily="34" charset="0"/>
              </a:rPr>
              <a:t> </a:t>
            </a:r>
            <a:endParaRPr lang="en-US" sz="1050" dirty="0">
              <a:latin typeface="Calibri" panose="020F0502020204030204" pitchFamily="34" charset="0"/>
              <a:ea typeface="PMingLiU" panose="02020500000000000000" pitchFamily="18" charset="-120"/>
              <a:cs typeface="Calibri" panose="020F0502020204030204" pitchFamily="34" charset="0"/>
            </a:endParaRPr>
          </a:p>
          <a:p>
            <a:pPr>
              <a:lnSpc>
                <a:spcPct val="107000"/>
              </a:lnSpc>
            </a:pPr>
            <a:r>
              <a:rPr lang="zh-CN" altLang="en-US" dirty="0">
                <a:latin typeface="Calibri" panose="020F0502020204030204" pitchFamily="34" charset="0"/>
                <a:ea typeface="PMingLiU" panose="02020500000000000000" pitchFamily="18" charset="-120"/>
                <a:cs typeface="Calibri" panose="020F0502020204030204" pitchFamily="34" charset="0"/>
              </a:rPr>
              <a:t>在臨床試驗以外也發生了一些嚴重過敏反應。有關過敏反應的更多資訊，請參見第</a:t>
            </a:r>
            <a:r>
              <a:rPr lang="en-US" altLang="zh-CN" dirty="0">
                <a:latin typeface="Calibri" panose="020F0502020204030204" pitchFamily="34" charset="0"/>
                <a:ea typeface="PMingLiU" panose="02020500000000000000" pitchFamily="18" charset="-120"/>
                <a:cs typeface="Calibri" panose="020F0502020204030204" pitchFamily="34" charset="0"/>
              </a:rPr>
              <a:t>18</a:t>
            </a:r>
            <a:r>
              <a:rPr lang="zh-CN" altLang="en-US" dirty="0">
                <a:latin typeface="Calibri" panose="020F0502020204030204" pitchFamily="34" charset="0"/>
                <a:ea typeface="PMingLiU" panose="02020500000000000000" pitchFamily="18" charset="-120"/>
                <a:cs typeface="Calibri" panose="020F0502020204030204" pitchFamily="34" charset="0"/>
              </a:rPr>
              <a:t>頁。</a:t>
            </a:r>
          </a:p>
          <a:p>
            <a:pPr>
              <a:lnSpc>
                <a:spcPct val="107000"/>
              </a:lnSpc>
            </a:pPr>
            <a:endParaRPr lang="zh-CN" altLang="en-US" dirty="0">
              <a:latin typeface="Calibri" panose="020F0502020204030204" pitchFamily="34" charset="0"/>
              <a:ea typeface="PMingLiU" panose="02020500000000000000" pitchFamily="18" charset="-120"/>
              <a:cs typeface="Calibri" panose="020F0502020204030204" pitchFamily="34" charset="0"/>
            </a:endParaRPr>
          </a:p>
          <a:p>
            <a:pPr>
              <a:lnSpc>
                <a:spcPct val="107000"/>
              </a:lnSpc>
            </a:pPr>
            <a:r>
              <a:rPr lang="zh-CN" altLang="en-US" dirty="0">
                <a:latin typeface="Calibri" panose="020F0502020204030204" pitchFamily="34" charset="0"/>
                <a:ea typeface="PMingLiU" panose="02020500000000000000" pitchFamily="18" charset="-120"/>
                <a:cs typeface="Calibri" panose="020F0502020204030204" pitchFamily="34" charset="0"/>
              </a:rPr>
              <a:t>在接種第二劑莫德納和輝瑞疫苗之後，輕微副作用比第一劑之後更常見。</a:t>
            </a:r>
            <a:endParaRPr lang="en-US" sz="1050" dirty="0">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hlinkClick r:id="rId3"/>
              </a:rPr>
              <a:t>https://www.fda.gov/emergency-preparedness-and-response/mcm-legal-regulatory-and-policy-framework/pfizer-biontech-covid-19-vaccine-frequently-asked-questions</a:t>
            </a:r>
            <a:endParaRPr lang="en-US" sz="120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hlinkClick r:id="rId4"/>
              </a:rPr>
              <a:t>https://www.fda.gov/emergency-preparedness-and-response/mcm-legal-regulatory-and-policy-framework/moderna-covid-19-vaccine-frequently-asked-questions</a:t>
            </a:r>
            <a:endParaRPr lang="en-US" sz="120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latin typeface="Calibri" panose="020F0502020204030204" pitchFamily="34" charset="0"/>
              <a:ea typeface="PMingLiU" panose="02020500000000000000" pitchFamily="18" charset="-120"/>
              <a:cs typeface="Calibri" panose="020F0502020204030204" pitchFamily="34" charset="0"/>
            </a:endParaRPr>
          </a:p>
          <a:p>
            <a:pPr>
              <a:defRPr/>
            </a:pPr>
            <a:r>
              <a:rPr lang="en-US" u="sng" dirty="0">
                <a:latin typeface="Calibri" panose="020F0502020204030204" pitchFamily="34" charset="0"/>
                <a:ea typeface="PMingLiU" panose="02020500000000000000" pitchFamily="18" charset="-120"/>
                <a:cs typeface="Calibri" panose="020F0502020204030204" pitchFamily="34" charset="0"/>
                <a:hlinkClick r:id="rId5"/>
              </a:rPr>
              <a:t>https://www.fda.gov/emergency-preparedness-and-response/mcm-legal-regulatory-and-policy-framework/janssen-covid-19-vaccine-frequently-asked-questions</a:t>
            </a:r>
            <a:endParaRPr lang="en-US" u="sng" dirty="0">
              <a:latin typeface="Calibri" panose="020F0502020204030204" pitchFamily="34" charset="0"/>
              <a:ea typeface="PMingLiU" panose="02020500000000000000" pitchFamily="18" charset="-120"/>
              <a:cs typeface="Calibri" panose="020F0502020204030204" pitchFamily="34" charset="0"/>
            </a:endParaRPr>
          </a:p>
          <a:p>
            <a:pPr>
              <a:defRPr/>
            </a:pPr>
            <a:endParaRPr lang="en-US" dirty="0">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i="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a:xfrm>
            <a:off x="3970938" y="9296400"/>
            <a:ext cx="3037840" cy="255224"/>
          </a:xfrm>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13</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43481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dirty="0">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總體而言，輝瑞安全性試驗的參加者中</a:t>
            </a:r>
            <a:r>
              <a:rPr lang="en-US" altLang="zh-CN" dirty="0">
                <a:latin typeface="Calibri" panose="020F0502020204030204" pitchFamily="34" charset="0"/>
                <a:ea typeface="PMingLiU" panose="02020500000000000000" pitchFamily="18" charset="-120"/>
                <a:cs typeface="Calibri" panose="020F0502020204030204" pitchFamily="34" charset="0"/>
              </a:rPr>
              <a:t>50.6</a:t>
            </a:r>
            <a:r>
              <a:rPr lang="zh-CN" altLang="en-US" dirty="0">
                <a:latin typeface="Calibri" panose="020F0502020204030204" pitchFamily="34" charset="0"/>
                <a:ea typeface="PMingLiU" panose="02020500000000000000" pitchFamily="18" charset="-120"/>
                <a:cs typeface="Calibri" panose="020F0502020204030204" pitchFamily="34" charset="0"/>
              </a:rPr>
              <a:t>％為男性，</a:t>
            </a:r>
            <a:r>
              <a:rPr lang="en-US" altLang="zh-CN" dirty="0">
                <a:latin typeface="Calibri" panose="020F0502020204030204" pitchFamily="34" charset="0"/>
                <a:ea typeface="PMingLiU" panose="02020500000000000000" pitchFamily="18" charset="-120"/>
                <a:cs typeface="Calibri" panose="020F0502020204030204" pitchFamily="34" charset="0"/>
              </a:rPr>
              <a:t>49.4%</a:t>
            </a:r>
            <a:r>
              <a:rPr lang="zh-CN" altLang="en-US" dirty="0">
                <a:latin typeface="Calibri" panose="020F0502020204030204" pitchFamily="34" charset="0"/>
                <a:ea typeface="PMingLiU" panose="02020500000000000000" pitchFamily="18" charset="-120"/>
                <a:cs typeface="Calibri" panose="020F0502020204030204" pitchFamily="34" charset="0"/>
              </a:rPr>
              <a:t>為女性，白人為</a:t>
            </a:r>
            <a:r>
              <a:rPr lang="en-US" altLang="zh-CN" dirty="0">
                <a:latin typeface="Calibri" panose="020F0502020204030204" pitchFamily="34" charset="0"/>
                <a:ea typeface="PMingLiU" panose="02020500000000000000" pitchFamily="18" charset="-120"/>
                <a:cs typeface="Calibri" panose="020F0502020204030204" pitchFamily="34" charset="0"/>
              </a:rPr>
              <a:t>83.1%</a:t>
            </a:r>
            <a:r>
              <a:rPr lang="zh-CN" altLang="en-US" dirty="0">
                <a:latin typeface="Calibri" panose="020F0502020204030204" pitchFamily="34" charset="0"/>
                <a:ea typeface="PMingLiU" panose="02020500000000000000" pitchFamily="18" charset="-120"/>
                <a:cs typeface="Calibri" panose="020F0502020204030204" pitchFamily="34" charset="0"/>
              </a:rPr>
              <a:t>，黑人或非裔美國人為</a:t>
            </a:r>
            <a:r>
              <a:rPr lang="en-US" altLang="zh-CN" dirty="0">
                <a:latin typeface="Calibri" panose="020F0502020204030204" pitchFamily="34" charset="0"/>
                <a:ea typeface="PMingLiU" panose="02020500000000000000" pitchFamily="18" charset="-120"/>
                <a:cs typeface="Calibri" panose="020F0502020204030204" pitchFamily="34" charset="0"/>
              </a:rPr>
              <a:t>9.1%</a:t>
            </a:r>
            <a:r>
              <a:rPr lang="zh-CN" altLang="en-US" dirty="0">
                <a:latin typeface="Calibri" panose="020F0502020204030204" pitchFamily="34" charset="0"/>
                <a:ea typeface="PMingLiU" panose="02020500000000000000" pitchFamily="18" charset="-120"/>
                <a:cs typeface="Calibri" panose="020F0502020204030204" pitchFamily="34" charset="0"/>
              </a:rPr>
              <a:t>，西裔或拉丁裔為</a:t>
            </a:r>
            <a:r>
              <a:rPr lang="en-US" altLang="zh-CN" dirty="0">
                <a:latin typeface="Calibri" panose="020F0502020204030204" pitchFamily="34" charset="0"/>
                <a:ea typeface="PMingLiU" panose="02020500000000000000" pitchFamily="18" charset="-120"/>
                <a:cs typeface="Calibri" panose="020F0502020204030204" pitchFamily="34" charset="0"/>
              </a:rPr>
              <a:t>28.0%</a:t>
            </a:r>
            <a:r>
              <a:rPr lang="zh-CN" altLang="en-US" dirty="0">
                <a:latin typeface="Calibri" panose="020F0502020204030204" pitchFamily="34" charset="0"/>
                <a:ea typeface="PMingLiU" panose="02020500000000000000" pitchFamily="18" charset="-120"/>
                <a:cs typeface="Calibri" panose="020F0502020204030204" pitchFamily="34" charset="0"/>
              </a:rPr>
              <a:t>，亞裔為</a:t>
            </a:r>
            <a:r>
              <a:rPr lang="en-US" altLang="zh-CN" dirty="0">
                <a:latin typeface="Calibri" panose="020F0502020204030204" pitchFamily="34" charset="0"/>
                <a:ea typeface="PMingLiU" panose="02020500000000000000" pitchFamily="18" charset="-120"/>
                <a:cs typeface="Calibri" panose="020F0502020204030204" pitchFamily="34" charset="0"/>
              </a:rPr>
              <a:t>4.3%</a:t>
            </a:r>
            <a:r>
              <a:rPr lang="zh-CN" altLang="en-US" dirty="0">
                <a:latin typeface="Calibri" panose="020F0502020204030204" pitchFamily="34" charset="0"/>
                <a:ea typeface="PMingLiU" panose="02020500000000000000" pitchFamily="18" charset="-120"/>
                <a:cs typeface="Calibri" panose="020F0502020204030204" pitchFamily="34" charset="0"/>
              </a:rPr>
              <a:t>，美洲印第安人或阿拉斯加本土人為</a:t>
            </a:r>
            <a:r>
              <a:rPr lang="en-US" altLang="zh-CN" dirty="0">
                <a:latin typeface="Calibri" panose="020F0502020204030204" pitchFamily="34" charset="0"/>
                <a:ea typeface="PMingLiU" panose="02020500000000000000" pitchFamily="18" charset="-120"/>
                <a:cs typeface="Calibri" panose="020F0502020204030204" pitchFamily="34" charset="0"/>
              </a:rPr>
              <a:t>0.5%</a:t>
            </a:r>
            <a:r>
              <a:rPr lang="zh-CN" altLang="en-US" dirty="0">
                <a:latin typeface="Calibri" panose="020F0502020204030204" pitchFamily="34" charset="0"/>
                <a:ea typeface="PMingLiU" panose="02020500000000000000" pitchFamily="18" charset="-120"/>
                <a:cs typeface="Calibri" panose="020F0502020204030204" pitchFamily="34" charset="0"/>
              </a:rPr>
              <a:t>。</a:t>
            </a:r>
            <a:r>
              <a:rPr lang="zh-CN" altLang="en-US" dirty="0">
                <a:latin typeface="Calibri" panose="020F0502020204030204" pitchFamily="34" charset="0"/>
                <a:ea typeface="宋体" panose="02010600030101010101" pitchFamily="2" charset="-122"/>
                <a:cs typeface="Calibri" panose="020F0502020204030204" pitchFamily="34" charset="0"/>
              </a:rPr>
              <a:t>對</a:t>
            </a:r>
            <a:r>
              <a:rPr lang="en-US" altLang="zh-CN" dirty="0">
                <a:latin typeface="Calibri" panose="020F0502020204030204" pitchFamily="34" charset="0"/>
                <a:ea typeface="宋体" panose="02010600030101010101" pitchFamily="2" charset="-122"/>
                <a:cs typeface="Calibri" panose="020F0502020204030204" pitchFamily="34" charset="0"/>
              </a:rPr>
              <a:t>2,260</a:t>
            </a:r>
            <a:r>
              <a:rPr lang="zh-CN" altLang="en-US" dirty="0">
                <a:latin typeface="Calibri" panose="020F0502020204030204" pitchFamily="34" charset="0"/>
                <a:ea typeface="宋体" panose="02010600030101010101" pitchFamily="2" charset="-122"/>
                <a:cs typeface="Calibri" panose="020F0502020204030204" pitchFamily="34" charset="0"/>
              </a:rPr>
              <a:t>名</a:t>
            </a:r>
            <a:r>
              <a:rPr lang="en-US" altLang="zh-CN" dirty="0">
                <a:latin typeface="Calibri" panose="020F0502020204030204" pitchFamily="34" charset="0"/>
                <a:ea typeface="宋体" panose="02010600030101010101" pitchFamily="2" charset="-122"/>
                <a:cs typeface="Calibri" panose="020F0502020204030204" pitchFamily="34" charset="0"/>
              </a:rPr>
              <a:t>12-15</a:t>
            </a:r>
            <a:r>
              <a:rPr lang="zh-CN" altLang="en-US" dirty="0">
                <a:latin typeface="Calibri" panose="020F0502020204030204" pitchFamily="34" charset="0"/>
                <a:ea typeface="宋体" panose="02010600030101010101" pitchFamily="2" charset="-122"/>
                <a:cs typeface="Calibri" panose="020F0502020204030204" pitchFamily="34" charset="0"/>
              </a:rPr>
              <a:t>歲的青少年和</a:t>
            </a:r>
            <a:r>
              <a:rPr lang="en-US" altLang="zh-CN" sz="1200" dirty="0"/>
              <a:t>3,000</a:t>
            </a:r>
            <a:r>
              <a:rPr lang="zh-CN" altLang="en-US" sz="1200" dirty="0"/>
              <a:t>名</a:t>
            </a:r>
            <a:r>
              <a:rPr lang="en-US" altLang="zh-CN" sz="1200" dirty="0"/>
              <a:t>5-11</a:t>
            </a:r>
            <a:r>
              <a:rPr lang="zh-CN" altLang="en-US" sz="1200" dirty="0"/>
              <a:t>歲的兒童</a:t>
            </a:r>
            <a:r>
              <a:rPr lang="zh-CN" altLang="en-US" dirty="0">
                <a:latin typeface="Calibri" panose="020F0502020204030204" pitchFamily="34" charset="0"/>
                <a:ea typeface="宋体" panose="02010600030101010101" pitchFamily="2" charset="-122"/>
                <a:cs typeface="Calibri" panose="020F0502020204030204" pitchFamily="34" charset="0"/>
              </a:rPr>
              <a:t>進行了輝瑞疫苗在年齡較小青少年中的安全性研究。</a:t>
            </a:r>
            <a:r>
              <a:rPr lang="zh-CN" altLang="en-US" dirty="0">
                <a:latin typeface="Calibri" panose="020F0502020204030204" pitchFamily="34" charset="0"/>
                <a:ea typeface="PMingLiU" panose="02020500000000000000" pitchFamily="18" charset="-120"/>
                <a:cs typeface="Calibri" panose="020F0502020204030204" pitchFamily="34" charset="0"/>
              </a:rPr>
              <a:t>（</a:t>
            </a:r>
            <a:r>
              <a:rPr lang="en-US" altLang="zh-CN" dirty="0">
                <a:latin typeface="Calibri" panose="020F0502020204030204" pitchFamily="34" charset="0"/>
                <a:ea typeface="PMingLiU" panose="02020500000000000000" pitchFamily="18" charset="-120"/>
                <a:cs typeface="Calibri" panose="020F0502020204030204" pitchFamily="34" charset="0"/>
                <a:hlinkClick r:id="rId3"/>
              </a:rPr>
              <a:t>https://www.fda.gov/media/144413/download</a:t>
            </a:r>
            <a:r>
              <a:rPr lang="zh-CN" altLang="en-US" dirty="0">
                <a:latin typeface="Calibri" panose="020F0502020204030204" pitchFamily="34" charset="0"/>
                <a:ea typeface="PMingLiU" panose="02020500000000000000" pitchFamily="18" charset="-120"/>
                <a:cs typeface="Calibri" panose="020F0502020204030204" pitchFamily="34" charset="0"/>
              </a:rPr>
              <a:t>）</a:t>
            </a:r>
          </a:p>
          <a:p>
            <a:endParaRPr lang="zh-CN" altLang="en-US" dirty="0">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14</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53919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dirty="0">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總體而言，在莫德納安全性試驗的參加者中，男性為</a:t>
            </a:r>
            <a:r>
              <a:rPr lang="en-US" altLang="zh-CN" dirty="0">
                <a:latin typeface="Calibri" panose="020F0502020204030204" pitchFamily="34" charset="0"/>
                <a:ea typeface="PMingLiU" panose="02020500000000000000" pitchFamily="18" charset="-120"/>
                <a:cs typeface="Calibri" panose="020F0502020204030204" pitchFamily="34" charset="0"/>
              </a:rPr>
              <a:t>52.7%</a:t>
            </a:r>
            <a:r>
              <a:rPr lang="zh-CN" altLang="en-US" dirty="0">
                <a:latin typeface="Calibri" panose="020F0502020204030204" pitchFamily="34" charset="0"/>
                <a:ea typeface="PMingLiU" panose="02020500000000000000" pitchFamily="18" charset="-120"/>
                <a:cs typeface="Calibri" panose="020F0502020204030204" pitchFamily="34" charset="0"/>
              </a:rPr>
              <a:t>，女性為</a:t>
            </a:r>
            <a:r>
              <a:rPr lang="en-US" altLang="zh-CN" dirty="0">
                <a:latin typeface="Calibri" panose="020F0502020204030204" pitchFamily="34" charset="0"/>
                <a:ea typeface="PMingLiU" panose="02020500000000000000" pitchFamily="18" charset="-120"/>
                <a:cs typeface="Calibri" panose="020F0502020204030204" pitchFamily="34" charset="0"/>
              </a:rPr>
              <a:t>47.3%</a:t>
            </a:r>
            <a:r>
              <a:rPr lang="zh-CN" altLang="en-US" dirty="0">
                <a:latin typeface="Calibri" panose="020F0502020204030204" pitchFamily="34" charset="0"/>
                <a:ea typeface="PMingLiU" panose="02020500000000000000" pitchFamily="18" charset="-120"/>
                <a:cs typeface="Calibri" panose="020F0502020204030204" pitchFamily="34" charset="0"/>
              </a:rPr>
              <a:t>，白人為</a:t>
            </a:r>
            <a:r>
              <a:rPr lang="en-US" altLang="zh-CN" dirty="0">
                <a:latin typeface="Calibri" panose="020F0502020204030204" pitchFamily="34" charset="0"/>
                <a:ea typeface="PMingLiU" panose="02020500000000000000" pitchFamily="18" charset="-120"/>
                <a:cs typeface="Calibri" panose="020F0502020204030204" pitchFamily="34" charset="0"/>
              </a:rPr>
              <a:t>79.2%</a:t>
            </a:r>
            <a:r>
              <a:rPr lang="zh-CN" altLang="en-US" dirty="0">
                <a:latin typeface="Calibri" panose="020F0502020204030204" pitchFamily="34" charset="0"/>
                <a:ea typeface="PMingLiU" panose="02020500000000000000" pitchFamily="18" charset="-120"/>
                <a:cs typeface="Calibri" panose="020F0502020204030204" pitchFamily="34" charset="0"/>
              </a:rPr>
              <a:t>，黑人或非裔美國人為</a:t>
            </a:r>
            <a:r>
              <a:rPr lang="en-US" altLang="zh-CN" dirty="0">
                <a:latin typeface="Calibri" panose="020F0502020204030204" pitchFamily="34" charset="0"/>
                <a:ea typeface="PMingLiU" panose="02020500000000000000" pitchFamily="18" charset="-120"/>
                <a:cs typeface="Calibri" panose="020F0502020204030204" pitchFamily="34" charset="0"/>
              </a:rPr>
              <a:t>10.2%</a:t>
            </a:r>
            <a:r>
              <a:rPr lang="zh-CN" altLang="en-US" dirty="0">
                <a:latin typeface="Calibri" panose="020F0502020204030204" pitchFamily="34" charset="0"/>
                <a:ea typeface="PMingLiU" panose="02020500000000000000" pitchFamily="18" charset="-120"/>
                <a:cs typeface="Calibri" panose="020F0502020204030204" pitchFamily="34" charset="0"/>
              </a:rPr>
              <a:t>，西裔或拉丁裔為</a:t>
            </a:r>
            <a:r>
              <a:rPr lang="en-US" altLang="zh-CN" dirty="0">
                <a:latin typeface="Calibri" panose="020F0502020204030204" pitchFamily="34" charset="0"/>
                <a:ea typeface="PMingLiU" panose="02020500000000000000" pitchFamily="18" charset="-120"/>
                <a:cs typeface="Calibri" panose="020F0502020204030204" pitchFamily="34" charset="0"/>
              </a:rPr>
              <a:t>20.5%</a:t>
            </a:r>
            <a:r>
              <a:rPr lang="zh-CN" altLang="en-US" dirty="0">
                <a:latin typeface="Calibri" panose="020F0502020204030204" pitchFamily="34" charset="0"/>
                <a:ea typeface="PMingLiU" panose="02020500000000000000" pitchFamily="18" charset="-120"/>
                <a:cs typeface="Calibri" panose="020F0502020204030204" pitchFamily="34" charset="0"/>
              </a:rPr>
              <a:t>，亞裔為</a:t>
            </a:r>
            <a:r>
              <a:rPr lang="en-US" altLang="zh-CN" dirty="0">
                <a:latin typeface="Calibri" panose="020F0502020204030204" pitchFamily="34" charset="0"/>
                <a:ea typeface="PMingLiU" panose="02020500000000000000" pitchFamily="18" charset="-120"/>
                <a:cs typeface="Calibri" panose="020F0502020204030204" pitchFamily="34" charset="0"/>
              </a:rPr>
              <a:t>4.6%</a:t>
            </a:r>
            <a:r>
              <a:rPr lang="zh-CN" altLang="en-US" dirty="0">
                <a:latin typeface="Calibri" panose="020F0502020204030204" pitchFamily="34" charset="0"/>
                <a:ea typeface="PMingLiU" panose="02020500000000000000" pitchFamily="18" charset="-120"/>
                <a:cs typeface="Calibri" panose="020F0502020204030204" pitchFamily="34" charset="0"/>
              </a:rPr>
              <a:t>，美洲印第安人或阿拉斯加本土人為</a:t>
            </a:r>
            <a:r>
              <a:rPr lang="en-US" altLang="zh-CN" dirty="0">
                <a:latin typeface="Calibri" panose="020F0502020204030204" pitchFamily="34" charset="0"/>
                <a:ea typeface="PMingLiU" panose="02020500000000000000" pitchFamily="18" charset="-120"/>
                <a:cs typeface="Calibri" panose="020F0502020204030204" pitchFamily="34" charset="0"/>
              </a:rPr>
              <a:t>0.8%</a:t>
            </a:r>
            <a:r>
              <a:rPr lang="zh-CN" altLang="en-US" dirty="0">
                <a:latin typeface="Calibri" panose="020F0502020204030204" pitchFamily="34" charset="0"/>
                <a:ea typeface="PMingLiU" panose="02020500000000000000" pitchFamily="18" charset="-120"/>
                <a:cs typeface="Calibri" panose="020F0502020204030204" pitchFamily="34" charset="0"/>
              </a:rPr>
              <a:t>，夏威夷本土人或太平洋島民為</a:t>
            </a:r>
            <a:r>
              <a:rPr lang="en-US" altLang="zh-CN" dirty="0">
                <a:latin typeface="Calibri" panose="020F0502020204030204" pitchFamily="34" charset="0"/>
                <a:ea typeface="PMingLiU" panose="02020500000000000000" pitchFamily="18" charset="-120"/>
                <a:cs typeface="Calibri" panose="020F0502020204030204" pitchFamily="34" charset="0"/>
              </a:rPr>
              <a:t>0.2%</a:t>
            </a:r>
            <a:r>
              <a:rPr lang="zh-CN" altLang="en-US" dirty="0">
                <a:latin typeface="Calibri" panose="020F0502020204030204" pitchFamily="34" charset="0"/>
                <a:ea typeface="PMingLiU" panose="02020500000000000000" pitchFamily="18" charset="-120"/>
                <a:cs typeface="Calibri" panose="020F0502020204030204" pitchFamily="34" charset="0"/>
              </a:rPr>
              <a:t>，</a:t>
            </a:r>
            <a:r>
              <a:rPr lang="en-US" altLang="zh-CN" dirty="0">
                <a:latin typeface="Calibri" panose="020F0502020204030204" pitchFamily="34" charset="0"/>
                <a:ea typeface="PMingLiU" panose="02020500000000000000" pitchFamily="18" charset="-120"/>
                <a:cs typeface="Calibri" panose="020F0502020204030204" pitchFamily="34" charset="0"/>
              </a:rPr>
              <a:t>2.1%</a:t>
            </a:r>
            <a:r>
              <a:rPr lang="zh-CN" altLang="en-US" dirty="0">
                <a:latin typeface="Calibri" panose="020F0502020204030204" pitchFamily="34" charset="0"/>
                <a:ea typeface="PMingLiU" panose="02020500000000000000" pitchFamily="18" charset="-120"/>
                <a:cs typeface="Calibri" panose="020F0502020204030204" pitchFamily="34" charset="0"/>
              </a:rPr>
              <a:t>為其他種族，</a:t>
            </a:r>
            <a:r>
              <a:rPr lang="en-US" altLang="zh-CN" dirty="0">
                <a:latin typeface="Calibri" panose="020F0502020204030204" pitchFamily="34" charset="0"/>
                <a:ea typeface="PMingLiU" panose="02020500000000000000" pitchFamily="18" charset="-120"/>
                <a:cs typeface="Calibri" panose="020F0502020204030204" pitchFamily="34" charset="0"/>
              </a:rPr>
              <a:t>2.1%</a:t>
            </a:r>
            <a:r>
              <a:rPr lang="zh-CN" altLang="en-US" dirty="0">
                <a:latin typeface="Calibri" panose="020F0502020204030204" pitchFamily="34" charset="0"/>
                <a:ea typeface="PMingLiU" panose="02020500000000000000" pitchFamily="18" charset="-120"/>
                <a:cs typeface="Calibri" panose="020F0502020204030204" pitchFamily="34" charset="0"/>
              </a:rPr>
              <a:t>為多種族。</a:t>
            </a:r>
          </a:p>
          <a:p>
            <a:endParaRPr lang="zh-CN" altLang="en-US" dirty="0">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參加者的平均年齡為</a:t>
            </a:r>
            <a:r>
              <a:rPr lang="en-US" altLang="zh-CN" dirty="0">
                <a:latin typeface="Calibri" panose="020F0502020204030204" pitchFamily="34" charset="0"/>
                <a:ea typeface="PMingLiU" panose="02020500000000000000" pitchFamily="18" charset="-120"/>
                <a:cs typeface="Calibri" panose="020F0502020204030204" pitchFamily="34" charset="0"/>
              </a:rPr>
              <a:t>52</a:t>
            </a:r>
            <a:r>
              <a:rPr lang="zh-CN" altLang="en-US" dirty="0">
                <a:latin typeface="Calibri" panose="020F0502020204030204" pitchFamily="34" charset="0"/>
                <a:ea typeface="PMingLiU" panose="02020500000000000000" pitchFamily="18" charset="-120"/>
                <a:cs typeface="Calibri" panose="020F0502020204030204" pitchFamily="34" charset="0"/>
              </a:rPr>
              <a:t>歲；</a:t>
            </a:r>
            <a:r>
              <a:rPr lang="en-US" altLang="zh-CN" dirty="0">
                <a:latin typeface="Calibri" panose="020F0502020204030204" pitchFamily="34" charset="0"/>
                <a:ea typeface="PMingLiU" panose="02020500000000000000" pitchFamily="18" charset="-120"/>
                <a:cs typeface="Calibri" panose="020F0502020204030204" pitchFamily="34" charset="0"/>
              </a:rPr>
              <a:t>18</a:t>
            </a:r>
            <a:r>
              <a:rPr lang="zh-CN" altLang="en-US" dirty="0">
                <a:latin typeface="Calibri" panose="020F0502020204030204" pitchFamily="34" charset="0"/>
                <a:ea typeface="PMingLiU" panose="02020500000000000000" pitchFamily="18" charset="-120"/>
                <a:cs typeface="Calibri" panose="020F0502020204030204" pitchFamily="34" charset="0"/>
              </a:rPr>
              <a:t>至</a:t>
            </a:r>
            <a:r>
              <a:rPr lang="en-US" altLang="zh-CN" dirty="0">
                <a:latin typeface="Calibri" panose="020F0502020204030204" pitchFamily="34" charset="0"/>
                <a:ea typeface="PMingLiU" panose="02020500000000000000" pitchFamily="18" charset="-120"/>
                <a:cs typeface="Calibri" panose="020F0502020204030204" pitchFamily="34" charset="0"/>
              </a:rPr>
              <a:t>64</a:t>
            </a:r>
            <a:r>
              <a:rPr lang="zh-CN" altLang="en-US" dirty="0">
                <a:latin typeface="Calibri" panose="020F0502020204030204" pitchFamily="34" charset="0"/>
                <a:ea typeface="PMingLiU" panose="02020500000000000000" pitchFamily="18" charset="-120"/>
                <a:cs typeface="Calibri" panose="020F0502020204030204" pitchFamily="34" charset="0"/>
              </a:rPr>
              <a:t>歲的人佔</a:t>
            </a:r>
            <a:r>
              <a:rPr lang="en-US" altLang="zh-CN" dirty="0">
                <a:latin typeface="Calibri" panose="020F0502020204030204" pitchFamily="34" charset="0"/>
                <a:ea typeface="PMingLiU" panose="02020500000000000000" pitchFamily="18" charset="-120"/>
                <a:cs typeface="Calibri" panose="020F0502020204030204" pitchFamily="34" charset="0"/>
              </a:rPr>
              <a:t>75.2%</a:t>
            </a:r>
            <a:r>
              <a:rPr lang="zh-CN" altLang="en-US" dirty="0">
                <a:latin typeface="Calibri" panose="020F0502020204030204" pitchFamily="34" charset="0"/>
                <a:ea typeface="PMingLiU" panose="02020500000000000000" pitchFamily="18" charset="-120"/>
                <a:cs typeface="Calibri" panose="020F0502020204030204" pitchFamily="34" charset="0"/>
              </a:rPr>
              <a:t>，</a:t>
            </a:r>
            <a:r>
              <a:rPr lang="en-US" altLang="zh-CN" dirty="0">
                <a:latin typeface="Calibri" panose="020F0502020204030204" pitchFamily="34" charset="0"/>
                <a:ea typeface="PMingLiU" panose="02020500000000000000" pitchFamily="18" charset="-120"/>
                <a:cs typeface="Calibri" panose="020F0502020204030204" pitchFamily="34" charset="0"/>
              </a:rPr>
              <a:t>65</a:t>
            </a:r>
            <a:r>
              <a:rPr lang="zh-CN" altLang="en-US" dirty="0">
                <a:latin typeface="Calibri" panose="020F0502020204030204" pitchFamily="34" charset="0"/>
                <a:ea typeface="PMingLiU" panose="02020500000000000000" pitchFamily="18" charset="-120"/>
                <a:cs typeface="Calibri" panose="020F0502020204030204" pitchFamily="34" charset="0"/>
              </a:rPr>
              <a:t>歲或以上的人佔</a:t>
            </a:r>
            <a:r>
              <a:rPr lang="en-US" altLang="zh-CN" dirty="0">
                <a:latin typeface="Calibri" panose="020F0502020204030204" pitchFamily="34" charset="0"/>
                <a:ea typeface="PMingLiU" panose="02020500000000000000" pitchFamily="18" charset="-120"/>
                <a:cs typeface="Calibri" panose="020F0502020204030204" pitchFamily="34" charset="0"/>
              </a:rPr>
              <a:t>24.8%</a:t>
            </a:r>
            <a:r>
              <a:rPr lang="zh-CN" altLang="en-US" dirty="0">
                <a:latin typeface="Calibri" panose="020F0502020204030204" pitchFamily="34" charset="0"/>
                <a:ea typeface="PMingLiU" panose="02020500000000000000" pitchFamily="18" charset="-120"/>
                <a:cs typeface="Calibri" panose="020F0502020204030204" pitchFamily="34" charset="0"/>
              </a:rPr>
              <a:t>。</a:t>
            </a:r>
            <a:endPar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endPar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接種莫德納新冠病毒疫苗的參加者和接種安慰劑的參加者具有類似的人口統計學特徵。</a:t>
            </a:r>
          </a:p>
          <a:p>
            <a:endParaRPr lang="zh-CN" altLang="en-US" dirty="0">
              <a:latin typeface="Calibri" panose="020F0502020204030204" pitchFamily="34" charset="0"/>
              <a:ea typeface="PMingLiU" panose="02020500000000000000" pitchFamily="18" charset="-120"/>
              <a:cs typeface="Calibri" panose="020F0502020204030204" pitchFamily="34" charset="0"/>
            </a:endParaRPr>
          </a:p>
          <a:p>
            <a:r>
              <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hlinkClick r:id="rId3"/>
              </a:rPr>
              <a:t>https://www.fda.gov/media/144637/download</a:t>
            </a:r>
            <a:endPar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endPar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endPar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15</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55868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dirty="0">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總體而言，</a:t>
            </a:r>
            <a:r>
              <a:rPr lang="zh-CN" altLang="en-US" b="1" dirty="0">
                <a:latin typeface="Calibri" panose="020F0502020204030204" pitchFamily="34" charset="0"/>
                <a:ea typeface="PMingLiU" panose="02020500000000000000" pitchFamily="18" charset="-120"/>
                <a:cs typeface="Calibri" panose="020F0502020204030204" pitchFamily="34" charset="0"/>
              </a:rPr>
              <a:t>強生</a:t>
            </a:r>
            <a:r>
              <a:rPr lang="zh-CN" altLang="en-US" dirty="0">
                <a:latin typeface="Calibri" panose="020F0502020204030204" pitchFamily="34" charset="0"/>
                <a:ea typeface="PMingLiU" panose="02020500000000000000" pitchFamily="18" charset="-120"/>
                <a:cs typeface="Calibri" panose="020F0502020204030204" pitchFamily="34" charset="0"/>
              </a:rPr>
              <a:t>疫苗試驗參加者中</a:t>
            </a:r>
            <a:r>
              <a:rPr lang="en-US" altLang="zh-CN" dirty="0">
                <a:latin typeface="Calibri" panose="020F0502020204030204" pitchFamily="34" charset="0"/>
                <a:ea typeface="PMingLiU" panose="02020500000000000000" pitchFamily="18" charset="-120"/>
                <a:cs typeface="Calibri" panose="020F0502020204030204" pitchFamily="34" charset="0"/>
              </a:rPr>
              <a:t>45%</a:t>
            </a:r>
            <a:r>
              <a:rPr lang="zh-CN" altLang="en-US" dirty="0">
                <a:latin typeface="Calibri" panose="020F0502020204030204" pitchFamily="34" charset="0"/>
                <a:ea typeface="PMingLiU" panose="02020500000000000000" pitchFamily="18" charset="-120"/>
                <a:cs typeface="Calibri" panose="020F0502020204030204" pitchFamily="34" charset="0"/>
              </a:rPr>
              <a:t>為女性，</a:t>
            </a:r>
            <a:r>
              <a:rPr lang="en-US" altLang="zh-CN" dirty="0">
                <a:latin typeface="Calibri" panose="020F0502020204030204" pitchFamily="34" charset="0"/>
                <a:ea typeface="PMingLiU" panose="02020500000000000000" pitchFamily="18" charset="-120"/>
                <a:cs typeface="Calibri" panose="020F0502020204030204" pitchFamily="34" charset="0"/>
              </a:rPr>
              <a:t>55%</a:t>
            </a:r>
            <a:r>
              <a:rPr lang="zh-CN" altLang="en-US" dirty="0">
                <a:latin typeface="Calibri" panose="020F0502020204030204" pitchFamily="34" charset="0"/>
                <a:ea typeface="PMingLiU" panose="02020500000000000000" pitchFamily="18" charset="-120"/>
                <a:cs typeface="Calibri" panose="020F0502020204030204" pitchFamily="34" charset="0"/>
              </a:rPr>
              <a:t>為男性，白人為</a:t>
            </a:r>
            <a:r>
              <a:rPr lang="en-US" altLang="zh-CN" dirty="0">
                <a:latin typeface="Calibri" panose="020F0502020204030204" pitchFamily="34" charset="0"/>
                <a:ea typeface="PMingLiU" panose="02020500000000000000" pitchFamily="18" charset="-120"/>
                <a:cs typeface="Calibri" panose="020F0502020204030204" pitchFamily="34" charset="0"/>
              </a:rPr>
              <a:t>58.7%</a:t>
            </a:r>
            <a:r>
              <a:rPr lang="zh-CN" altLang="en-US" dirty="0">
                <a:latin typeface="Calibri" panose="020F0502020204030204" pitchFamily="34" charset="0"/>
                <a:ea typeface="PMingLiU" panose="02020500000000000000" pitchFamily="18" charset="-120"/>
                <a:cs typeface="Calibri" panose="020F0502020204030204" pitchFamily="34" charset="0"/>
              </a:rPr>
              <a:t>，黑人或非裔美國人為</a:t>
            </a:r>
            <a:r>
              <a:rPr lang="en-US" altLang="zh-CN" dirty="0">
                <a:latin typeface="Calibri" panose="020F0502020204030204" pitchFamily="34" charset="0"/>
                <a:ea typeface="PMingLiU" panose="02020500000000000000" pitchFamily="18" charset="-120"/>
                <a:cs typeface="Calibri" panose="020F0502020204030204" pitchFamily="34" charset="0"/>
              </a:rPr>
              <a:t>19.4%</a:t>
            </a:r>
            <a:r>
              <a:rPr lang="zh-CN" altLang="en-US" dirty="0">
                <a:latin typeface="Calibri" panose="020F0502020204030204" pitchFamily="34" charset="0"/>
                <a:ea typeface="PMingLiU" panose="02020500000000000000" pitchFamily="18" charset="-120"/>
                <a:cs typeface="Calibri" panose="020F0502020204030204" pitchFamily="34" charset="0"/>
              </a:rPr>
              <a:t>，西裔或拉丁裔為</a:t>
            </a:r>
            <a:r>
              <a:rPr lang="en-US" altLang="zh-CN" dirty="0">
                <a:latin typeface="Calibri" panose="020F0502020204030204" pitchFamily="34" charset="0"/>
                <a:ea typeface="PMingLiU" panose="02020500000000000000" pitchFamily="18" charset="-120"/>
                <a:cs typeface="Calibri" panose="020F0502020204030204" pitchFamily="34" charset="0"/>
              </a:rPr>
              <a:t>45.3%</a:t>
            </a:r>
            <a:r>
              <a:rPr lang="zh-CN" altLang="en-US" dirty="0">
                <a:latin typeface="Calibri" panose="020F0502020204030204" pitchFamily="34" charset="0"/>
                <a:ea typeface="PMingLiU" panose="02020500000000000000" pitchFamily="18" charset="-120"/>
                <a:cs typeface="Calibri" panose="020F0502020204030204" pitchFamily="34" charset="0"/>
              </a:rPr>
              <a:t>，亞裔為</a:t>
            </a:r>
            <a:r>
              <a:rPr lang="en-US" altLang="zh-CN" dirty="0">
                <a:latin typeface="Calibri" panose="020F0502020204030204" pitchFamily="34" charset="0"/>
                <a:ea typeface="PMingLiU" panose="02020500000000000000" pitchFamily="18" charset="-120"/>
                <a:cs typeface="Calibri" panose="020F0502020204030204" pitchFamily="34" charset="0"/>
              </a:rPr>
              <a:t>3.3%</a:t>
            </a:r>
            <a:r>
              <a:rPr lang="zh-CN" altLang="en-US" dirty="0">
                <a:latin typeface="Calibri" panose="020F0502020204030204" pitchFamily="34" charset="0"/>
                <a:ea typeface="PMingLiU" panose="02020500000000000000" pitchFamily="18" charset="-120"/>
                <a:cs typeface="Calibri" panose="020F0502020204030204" pitchFamily="34" charset="0"/>
              </a:rPr>
              <a:t>，美洲印第安人或阿拉斯加本土人為</a:t>
            </a:r>
            <a:r>
              <a:rPr lang="en-US" altLang="zh-CN" dirty="0">
                <a:latin typeface="Calibri" panose="020F0502020204030204" pitchFamily="34" charset="0"/>
                <a:ea typeface="PMingLiU" panose="02020500000000000000" pitchFamily="18" charset="-120"/>
                <a:cs typeface="Calibri" panose="020F0502020204030204" pitchFamily="34" charset="0"/>
              </a:rPr>
              <a:t>9.5%</a:t>
            </a:r>
            <a:r>
              <a:rPr lang="zh-CN" altLang="en-US" dirty="0">
                <a:latin typeface="Calibri" panose="020F0502020204030204" pitchFamily="34" charset="0"/>
                <a:ea typeface="PMingLiU" panose="02020500000000000000" pitchFamily="18" charset="-120"/>
                <a:cs typeface="Calibri" panose="020F0502020204030204" pitchFamily="34" charset="0"/>
              </a:rPr>
              <a:t>，夏威夷本土人或其他太平洋島民為</a:t>
            </a:r>
            <a:r>
              <a:rPr lang="en-US" altLang="zh-CN" dirty="0">
                <a:latin typeface="Calibri" panose="020F0502020204030204" pitchFamily="34" charset="0"/>
                <a:ea typeface="PMingLiU" panose="02020500000000000000" pitchFamily="18" charset="-120"/>
                <a:cs typeface="Calibri" panose="020F0502020204030204" pitchFamily="34" charset="0"/>
              </a:rPr>
              <a:t>0.2%</a:t>
            </a:r>
            <a:r>
              <a:rPr lang="zh-CN" altLang="en-US" dirty="0">
                <a:latin typeface="Calibri" panose="020F0502020204030204" pitchFamily="34" charset="0"/>
                <a:ea typeface="PMingLiU" panose="02020500000000000000" pitchFamily="18" charset="-120"/>
                <a:cs typeface="Calibri" panose="020F0502020204030204" pitchFamily="34" charset="0"/>
              </a:rPr>
              <a:t>，</a:t>
            </a:r>
            <a:r>
              <a:rPr lang="en-US" altLang="zh-CN" dirty="0">
                <a:latin typeface="Calibri" panose="020F0502020204030204" pitchFamily="34" charset="0"/>
                <a:ea typeface="PMingLiU" panose="02020500000000000000" pitchFamily="18" charset="-120"/>
                <a:cs typeface="Calibri" panose="020F0502020204030204" pitchFamily="34" charset="0"/>
              </a:rPr>
              <a:t>5.6%</a:t>
            </a:r>
            <a:r>
              <a:rPr lang="zh-CN" altLang="en-US" dirty="0">
                <a:latin typeface="Calibri" panose="020F0502020204030204" pitchFamily="34" charset="0"/>
                <a:ea typeface="PMingLiU" panose="02020500000000000000" pitchFamily="18" charset="-120"/>
                <a:cs typeface="Calibri" panose="020F0502020204030204" pitchFamily="34" charset="0"/>
              </a:rPr>
              <a:t>來自多種族群體，</a:t>
            </a:r>
            <a:r>
              <a:rPr lang="en-US" altLang="zh-CN" dirty="0">
                <a:latin typeface="Calibri" panose="020F0502020204030204" pitchFamily="34" charset="0"/>
                <a:ea typeface="PMingLiU" panose="02020500000000000000" pitchFamily="18" charset="-120"/>
                <a:cs typeface="Calibri" panose="020F0502020204030204" pitchFamily="34" charset="0"/>
              </a:rPr>
              <a:t>1.4%</a:t>
            </a:r>
            <a:r>
              <a:rPr lang="zh-CN" altLang="en-US" dirty="0">
                <a:latin typeface="Calibri" panose="020F0502020204030204" pitchFamily="34" charset="0"/>
                <a:ea typeface="PMingLiU" panose="02020500000000000000" pitchFamily="18" charset="-120"/>
                <a:cs typeface="Calibri" panose="020F0502020204030204" pitchFamily="34" charset="0"/>
              </a:rPr>
              <a:t>種族未知。參加者的平均年齡為</a:t>
            </a:r>
            <a:r>
              <a:rPr lang="en-US" altLang="zh-CN" dirty="0">
                <a:latin typeface="Calibri" panose="020F0502020204030204" pitchFamily="34" charset="0"/>
                <a:ea typeface="PMingLiU" panose="02020500000000000000" pitchFamily="18" charset="-120"/>
                <a:cs typeface="Calibri" panose="020F0502020204030204" pitchFamily="34" charset="0"/>
              </a:rPr>
              <a:t>52</a:t>
            </a:r>
            <a:r>
              <a:rPr lang="zh-CN" altLang="en-US" dirty="0">
                <a:latin typeface="Calibri" panose="020F0502020204030204" pitchFamily="34" charset="0"/>
                <a:ea typeface="PMingLiU" panose="02020500000000000000" pitchFamily="18" charset="-120"/>
                <a:cs typeface="Calibri" panose="020F0502020204030204" pitchFamily="34" charset="0"/>
              </a:rPr>
              <a:t>歲。</a:t>
            </a:r>
            <a:endParaRPr lang="en-US" dirty="0">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接種強生新冠病毒疫苗的參加者和接種安慰劑的參加者具有類似的人口統計學特徵。</a:t>
            </a:r>
          </a:p>
          <a:p>
            <a:endParaRPr lang="zh-CN" altLang="en-US" dirty="0">
              <a:latin typeface="Calibri" panose="020F0502020204030204" pitchFamily="34" charset="0"/>
              <a:ea typeface="PMingLiU" panose="02020500000000000000" pitchFamily="18" charset="-120"/>
              <a:cs typeface="Calibri" panose="020F0502020204030204" pitchFamily="34" charset="0"/>
            </a:endParaRPr>
          </a:p>
          <a:p>
            <a:r>
              <a:rPr lang="en-US" dirty="0">
                <a:latin typeface="Calibri" panose="020F0502020204030204" pitchFamily="34" charset="0"/>
                <a:ea typeface="PMingLiU" panose="02020500000000000000" pitchFamily="18" charset="-120"/>
                <a:cs typeface="Calibri" panose="020F0502020204030204" pitchFamily="34" charset="0"/>
                <a:hlinkClick r:id="rId3"/>
              </a:rPr>
              <a:t>https://www.fda.gov/media/146304/download</a:t>
            </a:r>
            <a:endParaRPr lang="en-US" dirty="0">
              <a:latin typeface="Calibri" panose="020F0502020204030204" pitchFamily="34" charset="0"/>
              <a:ea typeface="PMingLiU" panose="02020500000000000000" pitchFamily="18" charset="-120"/>
              <a:cs typeface="Calibri" panose="020F0502020204030204" pitchFamily="34" charset="0"/>
            </a:endParaRPr>
          </a:p>
          <a:p>
            <a:endPar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16</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93898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dirty="0">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dirty="0">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新冠病毒疫苗引起嚴重過敏反應的可能性很小，通常過敏反應會在接種疫苗後幾分鐘到一小時內發生。</a:t>
            </a:r>
          </a:p>
          <a:p>
            <a:endParaRPr lang="zh-CN" altLang="en-US" dirty="0">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嚴重過敏反應的跡象可能包括：</a:t>
            </a:r>
            <a:endPar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r>
              <a:rPr lang="en-US" altLang="zh-CN" dirty="0">
                <a:latin typeface="Calibri" panose="020F0502020204030204" pitchFamily="34" charset="0"/>
                <a:ea typeface="PMingLiU" panose="02020500000000000000" pitchFamily="18" charset="-120"/>
                <a:cs typeface="Calibri" panose="020F0502020204030204" pitchFamily="34" charset="0"/>
              </a:rPr>
              <a:t>• </a:t>
            </a:r>
            <a:r>
              <a:rPr lang="zh-CN" altLang="en-US" dirty="0">
                <a:latin typeface="Calibri" panose="020F0502020204030204" pitchFamily="34" charset="0"/>
                <a:ea typeface="PMingLiU" panose="02020500000000000000" pitchFamily="18" charset="-120"/>
                <a:cs typeface="Calibri" panose="020F0502020204030204" pitchFamily="34" charset="0"/>
              </a:rPr>
              <a:t>呼吸困難</a:t>
            </a:r>
          </a:p>
          <a:p>
            <a:r>
              <a:rPr lang="en-US" altLang="zh-CN" dirty="0">
                <a:latin typeface="Calibri" panose="020F0502020204030204" pitchFamily="34" charset="0"/>
                <a:ea typeface="PMingLiU" panose="02020500000000000000" pitchFamily="18" charset="-120"/>
                <a:cs typeface="Calibri" panose="020F0502020204030204" pitchFamily="34" charset="0"/>
              </a:rPr>
              <a:t>• </a:t>
            </a:r>
            <a:r>
              <a:rPr lang="zh-CN" altLang="en-US" dirty="0">
                <a:latin typeface="Calibri" panose="020F0502020204030204" pitchFamily="34" charset="0"/>
                <a:ea typeface="PMingLiU" panose="02020500000000000000" pitchFamily="18" charset="-120"/>
                <a:cs typeface="Calibri" panose="020F0502020204030204" pitchFamily="34" charset="0"/>
              </a:rPr>
              <a:t>面部和喉部腫脹</a:t>
            </a:r>
          </a:p>
          <a:p>
            <a:r>
              <a:rPr lang="en-US" altLang="zh-CN" dirty="0">
                <a:latin typeface="Calibri" panose="020F0502020204030204" pitchFamily="34" charset="0"/>
                <a:ea typeface="PMingLiU" panose="02020500000000000000" pitchFamily="18" charset="-120"/>
                <a:cs typeface="Calibri" panose="020F0502020204030204" pitchFamily="34" charset="0"/>
              </a:rPr>
              <a:t>• </a:t>
            </a:r>
            <a:r>
              <a:rPr lang="zh-CN" altLang="en-US" dirty="0">
                <a:latin typeface="Calibri" panose="020F0502020204030204" pitchFamily="34" charset="0"/>
                <a:ea typeface="PMingLiU" panose="02020500000000000000" pitchFamily="18" charset="-120"/>
                <a:cs typeface="Calibri" panose="020F0502020204030204" pitchFamily="34" charset="0"/>
              </a:rPr>
              <a:t>心跳加速</a:t>
            </a:r>
          </a:p>
          <a:p>
            <a:r>
              <a:rPr lang="en-US" altLang="zh-CN" dirty="0">
                <a:latin typeface="Calibri" panose="020F0502020204030204" pitchFamily="34" charset="0"/>
                <a:ea typeface="PMingLiU" panose="02020500000000000000" pitchFamily="18" charset="-120"/>
                <a:cs typeface="Calibri" panose="020F0502020204030204" pitchFamily="34" charset="0"/>
              </a:rPr>
              <a:t>• </a:t>
            </a:r>
            <a:r>
              <a:rPr lang="zh-CN" altLang="en-US" dirty="0">
                <a:latin typeface="Calibri" panose="020F0502020204030204" pitchFamily="34" charset="0"/>
                <a:ea typeface="PMingLiU" panose="02020500000000000000" pitchFamily="18" charset="-120"/>
                <a:cs typeface="Calibri" panose="020F0502020204030204" pitchFamily="34" charset="0"/>
              </a:rPr>
              <a:t>全身出疹子</a:t>
            </a:r>
          </a:p>
          <a:p>
            <a:r>
              <a:rPr lang="en-US" altLang="zh-CN" dirty="0">
                <a:latin typeface="Calibri" panose="020F0502020204030204" pitchFamily="34" charset="0"/>
                <a:ea typeface="PMingLiU" panose="02020500000000000000" pitchFamily="18" charset="-120"/>
                <a:cs typeface="Calibri" panose="020F0502020204030204" pitchFamily="34" charset="0"/>
              </a:rPr>
              <a:t>• </a:t>
            </a:r>
            <a:r>
              <a:rPr lang="zh-CN" altLang="en-US" dirty="0">
                <a:latin typeface="Calibri" panose="020F0502020204030204" pitchFamily="34" charset="0"/>
                <a:ea typeface="PMingLiU" panose="02020500000000000000" pitchFamily="18" charset="-120"/>
                <a:cs typeface="Calibri" panose="020F0502020204030204" pitchFamily="34" charset="0"/>
              </a:rPr>
              <a:t>頭暈和虛弱</a:t>
            </a:r>
            <a:endParaRPr lang="en-US" altLang="zh-CN" dirty="0">
              <a:latin typeface="Calibri" panose="020F0502020204030204" pitchFamily="34" charset="0"/>
              <a:ea typeface="PMingLiU" panose="02020500000000000000" pitchFamily="18" charset="-120"/>
              <a:cs typeface="Calibri" panose="020F0502020204030204" pitchFamily="34" charset="0"/>
            </a:endParaRPr>
          </a:p>
          <a:p>
            <a:endPar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如果您有過敏反應史，疫苗接種人員可能會要求您在接種疫苗的地方停留更長時間，以便觀察。</a:t>
            </a:r>
            <a:endParaRPr lang="es-MX" altLang="zh-CN" dirty="0">
              <a:latin typeface="Calibri" panose="020F0502020204030204" pitchFamily="34" charset="0"/>
              <a:ea typeface="PMingLiU" panose="02020500000000000000" pitchFamily="18" charset="-120"/>
              <a:cs typeface="Calibri" panose="020F0502020204030204" pitchFamily="34" charset="0"/>
            </a:endParaRPr>
          </a:p>
          <a:p>
            <a:endParaRPr lang="es-MX" dirty="0">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effectLst/>
                <a:latin typeface="Calibri" panose="020F0502020204030204" pitchFamily="34" charset="0"/>
                <a:ea typeface="PMingLiU" panose="02020500000000000000" pitchFamily="18" charset="-120"/>
                <a:cs typeface="Calibri" panose="020F0502020204030204" pitchFamily="34" charset="0"/>
              </a:rPr>
              <a:t>CDC</a:t>
            </a:r>
            <a:r>
              <a:rPr lang="zh-TW" sz="1800" kern="1200" dirty="0">
                <a:effectLst/>
                <a:latin typeface="Calibri" panose="020F0502020204030204" pitchFamily="34" charset="0"/>
                <a:ea typeface="PMingLiU" panose="02020500000000000000" pitchFamily="18" charset="-120"/>
                <a:cs typeface="Calibri" panose="020F0502020204030204" pitchFamily="34" charset="0"/>
              </a:rPr>
              <a:t>查看了從十二月中旬至一月中旬向聯邦疫苗不良事件報</a:t>
            </a:r>
            <a:r>
              <a:rPr lang="zh-TW" altLang="en-US" sz="1800" kern="1200" dirty="0">
                <a:effectLst/>
                <a:latin typeface="Calibri" panose="020F0502020204030204" pitchFamily="34" charset="0"/>
                <a:ea typeface="PMingLiU" panose="02020500000000000000" pitchFamily="18" charset="-120"/>
                <a:cs typeface="Calibri" panose="020F0502020204030204" pitchFamily="34" charset="0"/>
              </a:rPr>
              <a:t>告系統（</a:t>
            </a:r>
            <a:r>
              <a:rPr lang="en-US" sz="1800" kern="1200" dirty="0">
                <a:effectLst/>
                <a:latin typeface="Calibri" panose="020F0502020204030204" pitchFamily="34" charset="0"/>
                <a:ea typeface="PMingLiU" panose="02020500000000000000" pitchFamily="18" charset="-120"/>
                <a:cs typeface="Calibri" panose="020F0502020204030204" pitchFamily="34" charset="0"/>
              </a:rPr>
              <a:t>VAERS</a:t>
            </a:r>
            <a:r>
              <a:rPr lang="zh-TW" sz="1800" kern="1200" dirty="0">
                <a:effectLst/>
                <a:latin typeface="Calibri" panose="020F0502020204030204" pitchFamily="34" charset="0"/>
                <a:ea typeface="PMingLiU" panose="02020500000000000000" pitchFamily="18" charset="-120"/>
                <a:cs typeface="Calibri" panose="020F0502020204030204" pitchFamily="34" charset="0"/>
              </a:rPr>
              <a:t>）報告的資料，很少有接種新冠病毒疫苗後的嚴重過敏反應報告，嚴重過敏反應的發生率與其他常用疫苗（例如流感疫苗）的發生率相似。</a:t>
            </a:r>
            <a:endParaRPr lang="es-MX" sz="1800" dirty="0">
              <a:effectLst/>
              <a:latin typeface="Calibri" panose="020F0502020204030204" pitchFamily="34" charset="0"/>
              <a:ea typeface="等线" panose="02010600030101010101" pitchFamily="2" charset="-122"/>
              <a:cs typeface="Times New Roman" panose="02020603050405020304" pitchFamily="18"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17</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517289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pPr lvl="0">
              <a:defRPr/>
            </a:pPr>
            <a:endParaRPr lang="en-US" altLang="zh-CN" dirty="0">
              <a:latin typeface="Calibri" panose="020F0502020204030204" pitchFamily="34" charset="0"/>
              <a:ea typeface="PMingLiU" panose="02020500000000000000" pitchFamily="18" charset="-120"/>
              <a:cs typeface="Calibri" panose="020F0502020204030204" pitchFamily="34" charset="0"/>
            </a:endParaRPr>
          </a:p>
          <a:p>
            <a:pPr lvl="0">
              <a:defRPr/>
            </a:pPr>
            <a:r>
              <a:rPr lang="zh-CN" altLang="en-US" dirty="0">
                <a:latin typeface="Calibri" panose="020F0502020204030204" pitchFamily="34" charset="0"/>
                <a:ea typeface="PMingLiU" panose="02020500000000000000" pitchFamily="18" charset="-120"/>
                <a:cs typeface="Calibri" panose="020F0502020204030204" pitchFamily="34" charset="0"/>
              </a:rPr>
              <a:t>現在正在認真研究新冠病毒疫苗，像有關其他疫苗的研究一樣，對新冠病毒疫苗的研究將延續許多年。</a:t>
            </a:r>
          </a:p>
          <a:p>
            <a:pPr lvl="0">
              <a:defRPr/>
            </a:pPr>
            <a:endParaRPr lang="zh-CN" altLang="en-US" dirty="0">
              <a:latin typeface="Calibri" panose="020F0502020204030204" pitchFamily="34" charset="0"/>
              <a:ea typeface="PMingLiU" panose="02020500000000000000" pitchFamily="18" charset="-120"/>
              <a:cs typeface="Calibri" panose="020F0502020204030204" pitchFamily="34" charset="0"/>
            </a:endParaRPr>
          </a:p>
          <a:p>
            <a:pPr lvl="0">
              <a:defRPr/>
            </a:pPr>
            <a:r>
              <a:rPr lang="zh-CN" altLang="en-US" dirty="0">
                <a:latin typeface="Calibri" panose="020F0502020204030204" pitchFamily="34" charset="0"/>
                <a:ea typeface="PMingLiU" panose="02020500000000000000" pitchFamily="18" charset="-120"/>
                <a:cs typeface="Calibri" panose="020F0502020204030204" pitchFamily="34" charset="0"/>
              </a:rPr>
              <a:t>新冠病毒疫苗爲什麽是安全的：</a:t>
            </a:r>
            <a:endParaRPr lang="en-US" altLang="zh-CN" dirty="0">
              <a:latin typeface="Calibri" panose="020F0502020204030204" pitchFamily="34" charset="0"/>
              <a:ea typeface="PMingLiU" panose="02020500000000000000" pitchFamily="18" charset="-120"/>
              <a:cs typeface="Calibri" panose="020F0502020204030204" pitchFamily="34" charset="0"/>
            </a:endParaRPr>
          </a:p>
          <a:p>
            <a:pPr marL="171450" indent="-171450">
              <a:buFontTx/>
              <a:buChar char="-"/>
            </a:pPr>
            <a:r>
              <a:rPr lang="zh-CN" altLang="en-US" dirty="0">
                <a:latin typeface="Calibri" panose="020F0502020204030204" pitchFamily="34" charset="0"/>
                <a:ea typeface="PMingLiU" panose="02020500000000000000" pitchFamily="18" charset="-120"/>
                <a:cs typeface="Calibri" panose="020F0502020204030204" pitchFamily="34" charset="0"/>
              </a:rPr>
              <a:t>像其他疫苗一樣，新冠病毒疫苗的工作原理是教會我們的身體產生對抗新冠病毒的抗體，以防將來發病。</a:t>
            </a:r>
            <a:endParaRPr lang="en-US" altLang="zh-CN" dirty="0">
              <a:latin typeface="Calibri" panose="020F0502020204030204" pitchFamily="34" charset="0"/>
              <a:ea typeface="PMingLiU" panose="02020500000000000000" pitchFamily="18" charset="-120"/>
              <a:cs typeface="Calibri" panose="020F0502020204030204" pitchFamily="34" charset="0"/>
            </a:endParaRPr>
          </a:p>
          <a:p>
            <a:pPr marL="171450" lvl="0" indent="-171450">
              <a:buFontTx/>
              <a:buChar char="-"/>
            </a:pPr>
            <a:r>
              <a:rPr lang="zh-CN" altLang="en-US" dirty="0">
                <a:latin typeface="Calibri" panose="020F0502020204030204" pitchFamily="34" charset="0"/>
                <a:ea typeface="PMingLiU" panose="02020500000000000000" pitchFamily="18" charset="-120"/>
                <a:cs typeface="Calibri" panose="020F0502020204030204" pitchFamily="34" charset="0"/>
              </a:rPr>
              <a:t>目前尚無證據表明接種新冠病毒疫苗形成的抗體會導致任何妊娠問題，包括胎盤的發育。</a:t>
            </a:r>
            <a:endParaRPr lang="en-US" dirty="0">
              <a:latin typeface="Calibri" panose="020F0502020204030204" pitchFamily="34" charset="0"/>
              <a:ea typeface="PMingLiU" panose="02020500000000000000" pitchFamily="18" charset="-120"/>
              <a:cs typeface="Calibri" panose="020F0502020204030204" pitchFamily="34" charset="0"/>
            </a:endParaRPr>
          </a:p>
          <a:p>
            <a:pPr marL="171450" lvl="0" indent="-171450">
              <a:buFontTx/>
              <a:buChar char="-"/>
            </a:pPr>
            <a:r>
              <a:rPr lang="zh-CN" altLang="en-US" dirty="0">
                <a:latin typeface="Calibri" panose="020F0502020204030204" pitchFamily="34" charset="0"/>
                <a:ea typeface="PMingLiU" panose="02020500000000000000" pitchFamily="18" charset="-120"/>
                <a:cs typeface="Calibri" panose="020F0502020204030204" pitchFamily="34" charset="0"/>
              </a:rPr>
              <a:t>實際上，沒有證據表明任何疫苗的副作用包括生育問題。</a:t>
            </a:r>
            <a:r>
              <a:rPr lang="en-US" dirty="0">
                <a:latin typeface="Calibri" panose="020F0502020204030204" pitchFamily="34" charset="0"/>
                <a:ea typeface="PMingLiU" panose="02020500000000000000" pitchFamily="18" charset="-120"/>
                <a:cs typeface="Calibri" panose="020F0502020204030204" pitchFamily="34" charset="0"/>
              </a:rPr>
              <a:t>  </a:t>
            </a:r>
            <a:endParaRPr lang="en-US" sz="1800" dirty="0">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18</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091575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19</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5269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dirty="0"/>
          </a:p>
        </p:txBody>
      </p:sp>
    </p:spTree>
    <p:extLst>
      <p:ext uri="{BB962C8B-B14F-4D97-AF65-F5344CB8AC3E}">
        <p14:creationId xmlns:p14="http://schemas.microsoft.com/office/powerpoint/2010/main" val="2624506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sym typeface="+mn-ea"/>
              </a:rPr>
              <a:t>注釋：</a:t>
            </a:r>
            <a:endParaRPr lang="zh-CN" altLang="en-US" dirty="0"/>
          </a:p>
          <a:p>
            <a:pPr marL="171450" indent="-171450">
              <a:buFont typeface="Wingdings" panose="05000000000000000000" charset="0"/>
              <a:buChar char="l"/>
            </a:pPr>
            <a:r>
              <a:rPr lang="zh-CN" altLang="en-US" dirty="0">
                <a:sym typeface="+mn-ea"/>
              </a:rPr>
              <a:t>輝瑞</a:t>
            </a:r>
            <a:r>
              <a:rPr lang="zh-CN" altLang="en-US" dirty="0">
                <a:latin typeface="Calibri" panose="020F0502020204030204" pitchFamily="34" charset="0"/>
                <a:ea typeface="宋体" panose="02010600030101010101" pitchFamily="2" charset="-122"/>
                <a:cs typeface="Calibri" panose="020F0502020204030204" pitchFamily="34" charset="0"/>
                <a:sym typeface="+mn-ea"/>
              </a:rPr>
              <a:t>新冠病毒疫苗</a:t>
            </a:r>
            <a:r>
              <a:rPr lang="zh-CN" altLang="en-US" dirty="0">
                <a:sym typeface="+mn-ea"/>
              </a:rPr>
              <a:t>在預防5至11歲兒童新冠病毒方面的有效性超過90%。</a:t>
            </a:r>
            <a:endParaRPr lang="zh-CN" altLang="en-US" dirty="0"/>
          </a:p>
          <a:p>
            <a:pPr marL="171450" indent="-171450">
              <a:buFont typeface="Wingdings" panose="05000000000000000000" charset="0"/>
              <a:buChar char="l"/>
            </a:pPr>
            <a:r>
              <a:rPr lang="zh-CN" altLang="en-US" dirty="0">
                <a:sym typeface="+mn-ea"/>
              </a:rPr>
              <a:t>讓兒童接種疫苗可以幫助他們預防新冠病毒，並透過幫助減緩社區傳播，減少對面授學習和集體活動的干擾。</a:t>
            </a:r>
            <a:endParaRPr lang="zh-CN" altLang="en-US" dirty="0"/>
          </a:p>
          <a:p>
            <a:pPr marL="171450" indent="-171450">
              <a:buFont typeface="Wingdings" panose="05000000000000000000" charset="0"/>
              <a:buChar char="l"/>
            </a:pPr>
            <a:r>
              <a:rPr lang="zh-CN" altLang="en-US" dirty="0">
                <a:sym typeface="+mn-ea"/>
              </a:rPr>
              <a:t>兒童在接種疫苗後可能會出現一些副作用，類似於成人會出現的以及其他疫苗所造成的副作用。且這些副作用是他們的身體正在建立保護屏障的正常跡象，應該會在幾天內消失 。</a:t>
            </a:r>
            <a:endParaRPr lang="zh-CN" alt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dirty="0"/>
          </a:p>
        </p:txBody>
      </p:sp>
    </p:spTree>
    <p:extLst>
      <p:ext uri="{BB962C8B-B14F-4D97-AF65-F5344CB8AC3E}">
        <p14:creationId xmlns:p14="http://schemas.microsoft.com/office/powerpoint/2010/main" val="243219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b="1" dirty="0">
              <a:latin typeface="Calibri" panose="020F0502020204030204" pitchFamily="34" charset="0"/>
              <a:ea typeface="PMingLiU" panose="02020500000000000000" pitchFamily="18" charset="-120"/>
              <a:cs typeface="Calibri" panose="020F0502020204030204" pitchFamily="34" charset="0"/>
            </a:endParaRPr>
          </a:p>
          <a:p>
            <a:r>
              <a:rPr lang="zh-CN" altLang="en-US" b="1" dirty="0">
                <a:latin typeface="Calibri" panose="020F0502020204030204" pitchFamily="34" charset="0"/>
                <a:ea typeface="PMingLiU" panose="02020500000000000000" pitchFamily="18" charset="-120"/>
                <a:cs typeface="Calibri" panose="020F0502020204030204" pitchFamily="34" charset="0"/>
              </a:rPr>
              <a:t>不會。</a:t>
            </a:r>
            <a:r>
              <a:rPr lang="zh-CN" altLang="en-US" dirty="0">
                <a:latin typeface="Calibri" panose="020F0502020204030204" pitchFamily="34" charset="0"/>
                <a:ea typeface="PMingLiU" panose="02020500000000000000" pitchFamily="18" charset="-120"/>
                <a:cs typeface="Calibri" panose="020F0502020204030204" pitchFamily="34" charset="0"/>
              </a:rPr>
              <a:t>新冠病毒疫苗不會以任何方式改變您的</a:t>
            </a:r>
            <a:r>
              <a:rPr lang="en-US" altLang="zh-CN" dirty="0">
                <a:latin typeface="Calibri" panose="020F0502020204030204" pitchFamily="34" charset="0"/>
                <a:ea typeface="PMingLiU" panose="02020500000000000000" pitchFamily="18" charset="-120"/>
                <a:cs typeface="Calibri" panose="020F0502020204030204" pitchFamily="34" charset="0"/>
              </a:rPr>
              <a:t>DNA</a:t>
            </a:r>
            <a:r>
              <a:rPr lang="zh-CN" altLang="en-US" dirty="0">
                <a:latin typeface="Calibri" panose="020F0502020204030204" pitchFamily="34" charset="0"/>
                <a:ea typeface="PMingLiU" panose="02020500000000000000" pitchFamily="18" charset="-120"/>
                <a:cs typeface="Calibri" panose="020F0502020204030204" pitchFamily="34" charset="0"/>
              </a:rPr>
              <a:t>或與您的</a:t>
            </a:r>
            <a:r>
              <a:rPr lang="en-US" altLang="zh-CN" dirty="0">
                <a:latin typeface="Calibri" panose="020F0502020204030204" pitchFamily="34" charset="0"/>
                <a:ea typeface="PMingLiU" panose="02020500000000000000" pitchFamily="18" charset="-120"/>
                <a:cs typeface="Calibri" panose="020F0502020204030204" pitchFamily="34" charset="0"/>
              </a:rPr>
              <a:t>DNA</a:t>
            </a:r>
            <a:r>
              <a:rPr lang="zh-CN" altLang="en-US" dirty="0">
                <a:latin typeface="Calibri" panose="020F0502020204030204" pitchFamily="34" charset="0"/>
                <a:ea typeface="PMingLiU" panose="02020500000000000000" pitchFamily="18" charset="-120"/>
                <a:cs typeface="Calibri" panose="020F0502020204030204" pitchFamily="34" charset="0"/>
              </a:rPr>
              <a:t>相互作用。</a:t>
            </a:r>
          </a:p>
          <a:p>
            <a:r>
              <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p>
          <a:p>
            <a:r>
              <a:rPr lang="zh-CN" altLang="en-US" dirty="0">
                <a:latin typeface="Calibri" panose="020F0502020204030204" pitchFamily="34" charset="0"/>
                <a:ea typeface="PMingLiU" panose="02020500000000000000" pitchFamily="18" charset="-120"/>
                <a:cs typeface="Calibri" panose="020F0502020204030204" pitchFamily="34" charset="0"/>
              </a:rPr>
              <a:t>疫苗教會人體的免疫系統如何對抗特定病毒。它們與人體的自然防禦系統協作，以安全的方式建立對疾病的免疫力。在完成這項任務時，新冠病毒疫苗不需要進入細胞核，而我們的</a:t>
            </a:r>
            <a:r>
              <a:rPr lang="en-US" altLang="zh-CN" dirty="0">
                <a:latin typeface="Calibri" panose="020F0502020204030204" pitchFamily="34" charset="0"/>
                <a:ea typeface="PMingLiU" panose="02020500000000000000" pitchFamily="18" charset="-120"/>
                <a:cs typeface="Calibri" panose="020F0502020204030204" pitchFamily="34" charset="0"/>
              </a:rPr>
              <a:t>DNA</a:t>
            </a:r>
            <a:r>
              <a:rPr lang="zh-CN" altLang="en-US" dirty="0">
                <a:latin typeface="Calibri" panose="020F0502020204030204" pitchFamily="34" charset="0"/>
                <a:ea typeface="PMingLiU" panose="02020500000000000000" pitchFamily="18" charset="-120"/>
                <a:cs typeface="Calibri" panose="020F0502020204030204" pitchFamily="34" charset="0"/>
              </a:rPr>
              <a:t>位於細胞核內。這這意味著疫苗永遠不會以任何方式與我們的</a:t>
            </a:r>
            <a:r>
              <a:rPr lang="en-US" altLang="zh-CN" dirty="0">
                <a:latin typeface="Calibri" panose="020F0502020204030204" pitchFamily="34" charset="0"/>
                <a:ea typeface="PMingLiU" panose="02020500000000000000" pitchFamily="18" charset="-120"/>
                <a:cs typeface="Calibri" panose="020F0502020204030204" pitchFamily="34" charset="0"/>
              </a:rPr>
              <a:t>DNA</a:t>
            </a:r>
            <a:r>
              <a:rPr lang="zh-CN" altLang="en-US" dirty="0">
                <a:latin typeface="Calibri" panose="020F0502020204030204" pitchFamily="34" charset="0"/>
                <a:ea typeface="PMingLiU" panose="02020500000000000000" pitchFamily="18" charset="-120"/>
                <a:cs typeface="Calibri" panose="020F0502020204030204" pitchFamily="34" charset="0"/>
              </a:rPr>
              <a:t>相互作用，也無法改變它。 </a:t>
            </a:r>
          </a:p>
          <a:p>
            <a:r>
              <a:rPr lang="zh-CN" altLang="en-US" dirty="0">
                <a:latin typeface="Calibri" panose="020F0502020204030204" pitchFamily="34" charset="0"/>
                <a:ea typeface="PMingLiU" panose="02020500000000000000" pitchFamily="18" charset="-120"/>
                <a:cs typeface="Calibri" panose="020F0502020204030204" pitchFamily="34" charset="0"/>
              </a:rPr>
              <a:t> </a:t>
            </a:r>
          </a:p>
          <a:p>
            <a:r>
              <a:rPr lang="zh-CN" altLang="en-US" dirty="0">
                <a:latin typeface="Calibri" panose="020F0502020204030204" pitchFamily="34" charset="0"/>
                <a:ea typeface="PMingLiU" panose="02020500000000000000" pitchFamily="18" charset="-120"/>
                <a:cs typeface="Calibri" panose="020F0502020204030204" pitchFamily="34" charset="0"/>
              </a:rPr>
              <a:t>在這一過程結束時，我們的身體已經學會了如何預防將來的感染。如果真正的病毒進入我們的身體，這種免疫反應和產生抗體的功能就能保護我們避免感染。（資料來源（截至</a:t>
            </a:r>
            <a:r>
              <a:rPr lang="en-US" altLang="zh-CN" dirty="0">
                <a:latin typeface="Calibri" panose="020F0502020204030204" pitchFamily="34" charset="0"/>
                <a:ea typeface="PMingLiU" panose="02020500000000000000" pitchFamily="18" charset="-120"/>
                <a:cs typeface="Calibri" panose="020F0502020204030204" pitchFamily="34" charset="0"/>
              </a:rPr>
              <a:t>2021</a:t>
            </a:r>
            <a:r>
              <a:rPr lang="zh-CN" altLang="en-US" dirty="0">
                <a:latin typeface="Calibri" panose="020F0502020204030204" pitchFamily="34" charset="0"/>
                <a:ea typeface="PMingLiU" panose="02020500000000000000" pitchFamily="18" charset="-120"/>
                <a:cs typeface="Calibri" panose="020F0502020204030204" pitchFamily="34" charset="0"/>
              </a:rPr>
              <a:t>年</a:t>
            </a:r>
            <a:r>
              <a:rPr lang="en-US" altLang="zh-CN" dirty="0">
                <a:latin typeface="Calibri" panose="020F0502020204030204" pitchFamily="34" charset="0"/>
                <a:ea typeface="PMingLiU" panose="02020500000000000000" pitchFamily="18" charset="-120"/>
                <a:cs typeface="Calibri" panose="020F0502020204030204" pitchFamily="34" charset="0"/>
              </a:rPr>
              <a:t>1</a:t>
            </a:r>
            <a:r>
              <a:rPr lang="zh-CN" altLang="en-US" dirty="0">
                <a:latin typeface="Calibri" panose="020F0502020204030204" pitchFamily="34" charset="0"/>
                <a:ea typeface="PMingLiU" panose="02020500000000000000" pitchFamily="18" charset="-120"/>
                <a:cs typeface="Calibri" panose="020F0502020204030204" pitchFamily="34" charset="0"/>
              </a:rPr>
              <a:t>月</a:t>
            </a:r>
            <a:r>
              <a:rPr lang="en-US" altLang="zh-CN" dirty="0">
                <a:latin typeface="Calibri" panose="020F0502020204030204" pitchFamily="34" charset="0"/>
                <a:ea typeface="PMingLiU" panose="02020500000000000000" pitchFamily="18" charset="-120"/>
                <a:cs typeface="Calibri" panose="020F0502020204030204" pitchFamily="34" charset="0"/>
              </a:rPr>
              <a:t>20</a:t>
            </a:r>
            <a:r>
              <a:rPr lang="zh-CN" altLang="en-US" dirty="0">
                <a:latin typeface="Calibri" panose="020F0502020204030204" pitchFamily="34" charset="0"/>
                <a:ea typeface="PMingLiU" panose="02020500000000000000" pitchFamily="18" charset="-120"/>
                <a:cs typeface="Calibri" panose="020F0502020204030204" pitchFamily="34" charset="0"/>
              </a:rPr>
              <a:t>日）：</a:t>
            </a:r>
            <a:r>
              <a:rPr lang="zh-CN" altLang="en-US" u="sng" dirty="0">
                <a:latin typeface="PMingLiU" panose="02020500000000000000" pitchFamily="18" charset="-120"/>
                <a:ea typeface="PMingLiU" panose="02020500000000000000" pitchFamily="18" charset="-120"/>
                <a:hlinkClick r:id="rId3"/>
              </a:rPr>
              <a:t>有關新冠病毒疫苗的事實（</a:t>
            </a:r>
            <a:r>
              <a:rPr lang="en-US" u="sng" dirty="0">
                <a:hlinkClick r:id="rId3"/>
              </a:rPr>
              <a:t>cdc.gov</a:t>
            </a:r>
            <a:r>
              <a:rPr lang="zh-CN" altLang="en-US" u="sng" dirty="0">
                <a:latin typeface="PMingLiU" panose="02020500000000000000" pitchFamily="18" charset="-120"/>
                <a:ea typeface="PMingLiU" panose="02020500000000000000" pitchFamily="18" charset="-120"/>
                <a:hlinkClick r:id="rId3"/>
              </a:rPr>
              <a:t>）</a:t>
            </a:r>
            <a:r>
              <a:rPr lang="zh-CN" altLang="en-US" dirty="0">
                <a:latin typeface="Calibri" panose="020F0502020204030204" pitchFamily="34" charset="0"/>
                <a:ea typeface="PMingLiU" panose="02020500000000000000" pitchFamily="18" charset="-120"/>
                <a:cs typeface="Calibri" panose="020F0502020204030204" pitchFamily="34" charset="0"/>
              </a:rPr>
              <a:t>）</a:t>
            </a:r>
            <a:endParaRPr lang="en-US" dirty="0">
              <a:latin typeface="Calibri" panose="020F0502020204030204" pitchFamily="34" charset="0"/>
              <a:ea typeface="PMingLiU" panose="02020500000000000000" pitchFamily="18" charset="-120"/>
              <a:cs typeface="Calibri" panose="020F0502020204030204" pitchFamily="34" charset="0"/>
            </a:endParaRPr>
          </a:p>
          <a:p>
            <a:r>
              <a:rPr lang="en-US" dirty="0">
                <a:latin typeface="Calibri" panose="020F0502020204030204" pitchFamily="34" charset="0"/>
                <a:ea typeface="PMingLiU" panose="02020500000000000000" pitchFamily="18" charset="-120"/>
                <a:cs typeface="Calibri" panose="020F0502020204030204" pitchFamily="34" charset="0"/>
              </a:rPr>
              <a:t> </a:t>
            </a: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21</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18062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latin typeface="+mn-lt"/>
                <a:ea typeface="PMingLiU" panose="02020500000000000000" pitchFamily="18" charset="-120"/>
              </a:rPr>
              <a:t>註釋：</a:t>
            </a:r>
            <a:endParaRPr lang="en-US" altLang="zh-CN" dirty="0">
              <a:latin typeface="+mn-lt"/>
              <a:ea typeface="PMingLiU" panose="02020500000000000000" pitchFamily="18" charset="-120"/>
            </a:endParaRPr>
          </a:p>
          <a:p>
            <a:endParaRPr lang="en-US" altLang="zh-CN" dirty="0">
              <a:latin typeface="+mn-lt"/>
              <a:ea typeface="PMingLiU" panose="02020500000000000000" pitchFamily="18" charset="-120"/>
            </a:endParaRPr>
          </a:p>
          <a:p>
            <a:r>
              <a:rPr lang="en-US" dirty="0">
                <a:latin typeface="+mn-lt"/>
                <a:ea typeface="PMingLiU" panose="02020500000000000000" pitchFamily="18" charset="-120"/>
              </a:rPr>
              <a:t>• </a:t>
            </a:r>
            <a:r>
              <a:rPr lang="en-US" altLang="zh-CN" dirty="0">
                <a:latin typeface="+mn-lt"/>
                <a:ea typeface="PMingLiU" panose="02020500000000000000" pitchFamily="18" charset="-120"/>
              </a:rPr>
              <a:t>CDC</a:t>
            </a:r>
            <a:r>
              <a:rPr lang="zh-CN" altLang="en-US" dirty="0">
                <a:latin typeface="+mn-lt"/>
                <a:ea typeface="PMingLiU" panose="02020500000000000000" pitchFamily="18" charset="-120"/>
              </a:rPr>
              <a:t>正在監測美國的病毒變化，包括</a:t>
            </a:r>
            <a:r>
              <a:rPr lang="zh-CN" altLang="en-US" sz="1200" dirty="0">
                <a:latin typeface="PMingLiU" panose="02020500000000000000" pitchFamily="18" charset="-120"/>
                <a:ea typeface="PMingLiU" panose="02020500000000000000" pitchFamily="18" charset="-120"/>
              </a:rPr>
              <a:t>奧密克戎</a:t>
            </a:r>
            <a:r>
              <a:rPr lang="zh-CN" altLang="en-US" dirty="0">
                <a:latin typeface="+mn-lt"/>
                <a:ea typeface="PMingLiU" panose="02020500000000000000" pitchFamily="18" charset="-120"/>
              </a:rPr>
              <a:t>變異的變化。</a:t>
            </a:r>
            <a:endParaRPr lang="en-US" dirty="0">
              <a:latin typeface="+mn-lt"/>
              <a:ea typeface="PMingLiU" panose="02020500000000000000" pitchFamily="18" charset="-120"/>
            </a:endParaRPr>
          </a:p>
          <a:p>
            <a:r>
              <a:rPr lang="en-US" dirty="0">
                <a:latin typeface="+mn-lt"/>
                <a:ea typeface="PMingLiU" panose="02020500000000000000" pitchFamily="18" charset="-120"/>
              </a:rPr>
              <a:t>• </a:t>
            </a:r>
            <a:r>
              <a:rPr lang="zh-CN" altLang="en-US" dirty="0">
                <a:latin typeface="+mn-lt"/>
                <a:ea typeface="PMingLiU" panose="02020500000000000000" pitchFamily="18" charset="-120"/>
              </a:rPr>
              <a:t>科學家們正在努力更多地瞭解每種變異的傳播性、它們是否會導致更嚴重的疾病，以及我們已有的疫苗是否可以保護人們免受特定新冠病毒變異的侵害。</a:t>
            </a:r>
            <a:endParaRPr lang="en-US" dirty="0">
              <a:latin typeface="+mn-lt"/>
              <a:ea typeface="PMingLiU" panose="02020500000000000000" pitchFamily="18" charset="-120"/>
            </a:endParaRP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22</a:t>
            </a:fld>
            <a:endParaRPr lang="en-US" dirty="0"/>
          </a:p>
        </p:txBody>
      </p:sp>
    </p:spTree>
    <p:extLst>
      <p:ext uri="{BB962C8B-B14F-4D97-AF65-F5344CB8AC3E}">
        <p14:creationId xmlns:p14="http://schemas.microsoft.com/office/powerpoint/2010/main" val="4253341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u="none" kern="1200" dirty="0">
                <a:solidFill>
                  <a:schemeClr val="tx1"/>
                </a:solidFill>
                <a:effectLst/>
                <a:latin typeface="+mn-lt"/>
                <a:ea typeface="+mn-ea"/>
                <a:cs typeface="+mn-cs"/>
              </a:rPr>
              <a:t>注釋：</a:t>
            </a:r>
            <a:endParaRPr lang="zh-CN" altLang="zh-CN" sz="105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zh-CN" altLang="en-US" sz="1200" u="none" kern="1200" dirty="0">
                <a:solidFill>
                  <a:schemeClr val="tx1"/>
                </a:solidFill>
                <a:effectLst/>
                <a:latin typeface="+mn-lt"/>
                <a:ea typeface="+mn-ea"/>
                <a:cs typeface="+mn-cs"/>
              </a:rPr>
              <a:t>您可以選擇您想要接種的疫苗加強針。有些人可能想要接種他們最初接種的疫苗類型；其他人可能更喜歡接種不同的加強針。</a:t>
            </a:r>
            <a:endParaRPr lang="zh-CN" altLang="zh-CN" sz="105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zh-CN" altLang="en-US" sz="1200" u="none" kern="1200" dirty="0">
                <a:solidFill>
                  <a:schemeClr val="tx1"/>
                </a:solidFill>
                <a:effectLst/>
                <a:latin typeface="+mn-lt"/>
                <a:ea typeface="+mn-ea"/>
                <a:cs typeface="+mn-cs"/>
              </a:rPr>
              <a:t>就算不接種疫苗加強針，您仍會被認定為已全部完成接種。</a:t>
            </a:r>
            <a:endParaRPr lang="zh-CN" altLang="zh-CN" sz="105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zh-CN" altLang="en-US" sz="1200" u="none" kern="1200" dirty="0">
                <a:solidFill>
                  <a:schemeClr val="tx1"/>
                </a:solidFill>
                <a:effectLst/>
                <a:latin typeface="+mn-lt"/>
                <a:ea typeface="+mn-ea"/>
                <a:cs typeface="+mn-cs"/>
              </a:rPr>
              <a:t>疫苗加強針的副作用與第二劑疫苗後出現的副作用類似。</a:t>
            </a:r>
            <a:endParaRPr lang="zh-CN" altLang="zh-CN" sz="105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zh-CN" altLang="en-US" sz="1200" u="none" kern="1200" dirty="0">
                <a:solidFill>
                  <a:schemeClr val="tx1"/>
                </a:solidFill>
                <a:effectLst/>
                <a:latin typeface="+mn-lt"/>
                <a:ea typeface="+mn-ea"/>
                <a:cs typeface="+mn-cs"/>
              </a:rPr>
              <a:t>您可以同時或緊密接種新冠病毒疫苗和其他疫苗，如流感或帶狀皰疹疫苗。 </a:t>
            </a:r>
            <a:endParaRPr lang="zh-CN" altLang="zh-CN" sz="105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zh-TW" altLang="en-US" sz="1200" b="0" u="none" kern="1200" dirty="0">
                <a:solidFill>
                  <a:schemeClr val="tx1"/>
                </a:solidFill>
                <a:effectLst/>
                <a:latin typeface="+mn-lt"/>
                <a:ea typeface="+mn-ea"/>
                <a:cs typeface="+mn-cs"/>
              </a:rPr>
              <a:t>如欲知關於疫苗加強針的常見問題的答案，請查閱</a:t>
            </a:r>
            <a:r>
              <a:rPr lang="zh-CN" altLang="en-US" sz="1200" b="0" u="none" kern="1200" dirty="0">
                <a:solidFill>
                  <a:schemeClr val="tx1"/>
                </a:solidFill>
                <a:effectLst/>
                <a:latin typeface="+mn-lt"/>
                <a:ea typeface="+mn-ea"/>
                <a:cs typeface="+mn-cs"/>
              </a:rPr>
              <a:t>：</a:t>
            </a:r>
            <a:r>
              <a:rPr lang="en-US" altLang="zh-CN" sz="1200" b="1" u="none" kern="1200" dirty="0">
                <a:solidFill>
                  <a:schemeClr val="tx1"/>
                </a:solidFill>
                <a:effectLst/>
                <a:latin typeface="+mn-lt"/>
                <a:ea typeface="+mn-ea"/>
                <a:cs typeface="+mn-cs"/>
              </a:rPr>
              <a:t>https://www.mass.gov/info-details/covid-19-booster-frequently-asked-questions </a:t>
            </a:r>
            <a:endParaRPr lang="zh-CN" altLang="zh-CN" sz="1050" u="none"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34CBBDB-52D0-FE4C-8729-D7393D454E10}" type="slidenum">
              <a:rPr lang="en-US" smtClean="0"/>
              <a:t>23</a:t>
            </a:fld>
            <a:endParaRPr lang="en-US" dirty="0"/>
          </a:p>
        </p:txBody>
      </p:sp>
    </p:spTree>
    <p:extLst>
      <p:ext uri="{BB962C8B-B14F-4D97-AF65-F5344CB8AC3E}">
        <p14:creationId xmlns:p14="http://schemas.microsoft.com/office/powerpoint/2010/main" val="2898707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SzPts val="1400"/>
              <a:buFont typeface="Symbol" panose="05050102010706020507" pitchFamily="18" charset="2"/>
              <a:buNone/>
            </a:pPr>
            <a:r>
              <a:rPr lang="zh-CN" altLang="en-US" sz="1800" dirty="0">
                <a:solidFill>
                  <a:srgbClr val="141414"/>
                </a:solidFill>
                <a:latin typeface="PMingLiU" panose="02020500000000000000" pitchFamily="18" charset="-120"/>
                <a:ea typeface="PMingLiU" panose="02020500000000000000" pitchFamily="18" charset="-120"/>
                <a:cs typeface="Calibri" panose="020F0502020204030204" pitchFamily="34" charset="0"/>
              </a:rPr>
              <a:t>備註：</a:t>
            </a:r>
            <a:endParaRPr lang="en-US" altLang="zh-CN" sz="1800" dirty="0">
              <a:solidFill>
                <a:srgbClr val="141414"/>
              </a:solidFill>
              <a:latin typeface="PMingLiU" panose="02020500000000000000" pitchFamily="18" charset="-120"/>
              <a:ea typeface="PMingLiU" panose="02020500000000000000" pitchFamily="18" charset="-120"/>
              <a:cs typeface="Calibri" panose="020F0502020204030204" pitchFamily="34" charset="0"/>
            </a:endParaRPr>
          </a:p>
          <a:p>
            <a:pPr marL="0" lvl="0" indent="0">
              <a:lnSpc>
                <a:spcPct val="107000"/>
              </a:lnSpc>
              <a:buSzPts val="1400"/>
              <a:buFont typeface="Symbol" panose="05050102010706020507" pitchFamily="18" charset="2"/>
              <a:buNone/>
            </a:pPr>
            <a:endParaRPr lang="en-US" altLang="zh-CN" sz="1800" dirty="0">
              <a:solidFill>
                <a:srgbClr val="141414"/>
              </a:solidFill>
              <a:latin typeface="PMingLiU" panose="02020500000000000000" pitchFamily="18" charset="-120"/>
              <a:ea typeface="PMingLiU" panose="02020500000000000000" pitchFamily="18" charset="-120"/>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0"/>
              </a:spcAft>
              <a:buClrTx/>
              <a:buSzPts val="1400"/>
              <a:buFont typeface="Symbol" panose="05050102010706020507" pitchFamily="18" charset="2"/>
              <a:buChar char=""/>
              <a:defRPr/>
            </a:pPr>
            <a:r>
              <a:rPr lang="zh-CN" altLang="en-US" sz="1800" u="none" kern="1200" dirty="0">
                <a:solidFill>
                  <a:schemeClr val="tx1"/>
                </a:solidFill>
                <a:effectLst/>
                <a:latin typeface="+mn-lt"/>
                <a:ea typeface="+mn-ea"/>
                <a:cs typeface="+mn-cs"/>
              </a:rPr>
              <a:t>這些方法同樣適用於想接種疫苗加強針的人。</a:t>
            </a:r>
            <a:endParaRPr lang="zh-CN" altLang="zh-CN" sz="1800" u="none" kern="1200" dirty="0">
              <a:solidFill>
                <a:schemeClr val="tx1"/>
              </a:solidFill>
              <a:effectLst/>
              <a:latin typeface="+mn-lt"/>
              <a:ea typeface="+mn-ea"/>
              <a:cs typeface="+mn-cs"/>
            </a:endParaRPr>
          </a:p>
          <a:p>
            <a:pPr marL="342900" lvl="0" indent="-342900">
              <a:lnSpc>
                <a:spcPct val="107000"/>
              </a:lnSpc>
              <a:buSzPts val="1400"/>
              <a:buFont typeface="Symbol" panose="05050102010706020507" pitchFamily="18" charset="2"/>
              <a:buChar char=""/>
            </a:pPr>
            <a:r>
              <a:rPr lang="zh-TW" sz="1800" kern="1200" dirty="0">
                <a:effectLst/>
                <a:latin typeface="Calibri" panose="020F0502020204030204" pitchFamily="34" charset="0"/>
                <a:ea typeface="PMingLiU" panose="02020500000000000000" pitchFamily="18" charset="-120"/>
                <a:cs typeface="Calibri" panose="020F0502020204030204" pitchFamily="34" charset="0"/>
              </a:rPr>
              <a:t>預約資源專線</a:t>
            </a:r>
            <a:r>
              <a:rPr lang="zh-CN" altLang="en-US" sz="1800" dirty="0">
                <a:latin typeface="Calibri" panose="020F0502020204030204" pitchFamily="34" charset="0"/>
                <a:ea typeface="PMingLiU" panose="02020500000000000000" pitchFamily="18" charset="-120"/>
                <a:cs typeface="Calibri" panose="020F0502020204030204" pitchFamily="34" charset="0"/>
              </a:rPr>
              <a:t>供</a:t>
            </a:r>
            <a:r>
              <a:rPr lang="zh-TW" sz="1800" kern="1200" dirty="0">
                <a:effectLst/>
                <a:latin typeface="Calibri" panose="020F0502020204030204" pitchFamily="34" charset="0"/>
                <a:ea typeface="PMingLiU" panose="02020500000000000000" pitchFamily="18" charset="-120"/>
                <a:cs typeface="Calibri" panose="020F0502020204030204" pitchFamily="34" charset="0"/>
              </a:rPr>
              <a:t>無法使用網際網路的人使用。該專線可用</a:t>
            </a:r>
            <a:r>
              <a:rPr lang="en-US" sz="1800" kern="1200" dirty="0">
                <a:effectLst/>
                <a:latin typeface="Calibri" panose="020F0502020204030204" pitchFamily="34" charset="0"/>
                <a:ea typeface="PMingLiU" panose="02020500000000000000" pitchFamily="18" charset="-120"/>
              </a:rPr>
              <a:t>100</a:t>
            </a:r>
            <a:r>
              <a:rPr lang="zh-TW" sz="1800" kern="1200" dirty="0">
                <a:effectLst/>
                <a:latin typeface="Calibri" panose="020F0502020204030204" pitchFamily="34" charset="0"/>
                <a:ea typeface="PMingLiU" panose="02020500000000000000" pitchFamily="18" charset="-120"/>
                <a:cs typeface="Calibri" panose="020F0502020204030204" pitchFamily="34" charset="0"/>
              </a:rPr>
              <a:t>種語言提供服務。服務代表獲取預約的機會與公共網站上相同。</a:t>
            </a:r>
            <a:r>
              <a:rPr lang="zh-CN" altLang="en-US" sz="1800" kern="1200" dirty="0">
                <a:effectLst/>
                <a:latin typeface="Calibri" panose="020F0502020204030204" pitchFamily="34" charset="0"/>
                <a:ea typeface="PMingLiU" panose="02020500000000000000" pitchFamily="18" charset="-120"/>
                <a:cs typeface="Calibri" panose="020F0502020204030204" pitchFamily="34" charset="0"/>
              </a:rPr>
              <a:t>該專線的運營時間為：星期一至星期四上午</a:t>
            </a:r>
            <a:r>
              <a:rPr lang="en-US" altLang="zh-CN" sz="1800" kern="1200" dirty="0">
                <a:effectLst/>
                <a:latin typeface="Calibri" panose="020F0502020204030204" pitchFamily="34" charset="0"/>
                <a:ea typeface="PMingLiU" panose="02020500000000000000" pitchFamily="18" charset="-120"/>
                <a:cs typeface="Calibri" panose="020F0502020204030204" pitchFamily="34" charset="0"/>
              </a:rPr>
              <a:t>8:30</a:t>
            </a:r>
            <a:r>
              <a:rPr lang="zh-CN" altLang="en-US" sz="1800" kern="1200" dirty="0">
                <a:effectLst/>
                <a:latin typeface="Calibri" panose="020F0502020204030204" pitchFamily="34" charset="0"/>
                <a:ea typeface="PMingLiU" panose="02020500000000000000" pitchFamily="18" charset="-120"/>
                <a:cs typeface="Calibri" panose="020F0502020204030204" pitchFamily="34" charset="0"/>
              </a:rPr>
              <a:t>至下午</a:t>
            </a:r>
            <a:r>
              <a:rPr lang="en-US" altLang="zh-CN" sz="1800" kern="1200" dirty="0">
                <a:effectLst/>
                <a:latin typeface="Calibri" panose="020F0502020204030204" pitchFamily="34" charset="0"/>
                <a:ea typeface="PMingLiU" panose="02020500000000000000" pitchFamily="18" charset="-120"/>
                <a:cs typeface="Calibri" panose="020F0502020204030204" pitchFamily="34" charset="0"/>
              </a:rPr>
              <a:t>8:00</a:t>
            </a:r>
            <a:r>
              <a:rPr lang="zh-CN" altLang="en-US" sz="1800" kern="1200" dirty="0">
                <a:effectLst/>
                <a:latin typeface="Calibri" panose="020F0502020204030204" pitchFamily="34" charset="0"/>
                <a:ea typeface="PMingLiU" panose="02020500000000000000" pitchFamily="18" charset="-120"/>
                <a:cs typeface="Calibri" panose="020F0502020204030204" pitchFamily="34" charset="0"/>
              </a:rPr>
              <a:t>，星期五至星期日上午</a:t>
            </a:r>
            <a:r>
              <a:rPr lang="en-US" altLang="zh-CN" sz="1800" kern="1200" dirty="0">
                <a:effectLst/>
                <a:latin typeface="Calibri" panose="020F0502020204030204" pitchFamily="34" charset="0"/>
                <a:ea typeface="PMingLiU" panose="02020500000000000000" pitchFamily="18" charset="-120"/>
                <a:cs typeface="Calibri" panose="020F0502020204030204" pitchFamily="34" charset="0"/>
              </a:rPr>
              <a:t>8:30</a:t>
            </a:r>
            <a:r>
              <a:rPr lang="zh-CN" altLang="en-US" sz="1800" kern="1200" dirty="0">
                <a:effectLst/>
                <a:latin typeface="Calibri" panose="020F0502020204030204" pitchFamily="34" charset="0"/>
                <a:ea typeface="PMingLiU" panose="02020500000000000000" pitchFamily="18" charset="-120"/>
                <a:cs typeface="Calibri" panose="020F0502020204030204" pitchFamily="34" charset="0"/>
              </a:rPr>
              <a:t>至下午</a:t>
            </a:r>
            <a:r>
              <a:rPr lang="en-US" altLang="zh-CN" sz="1800" kern="1200" dirty="0">
                <a:effectLst/>
                <a:latin typeface="Calibri" panose="020F0502020204030204" pitchFamily="34" charset="0"/>
                <a:ea typeface="PMingLiU" panose="02020500000000000000" pitchFamily="18" charset="-120"/>
                <a:cs typeface="Calibri" panose="020F0502020204030204" pitchFamily="34" charset="0"/>
              </a:rPr>
              <a:t>5:00</a:t>
            </a:r>
            <a:r>
              <a:rPr lang="zh-CN" altLang="en-US" sz="1800" kern="1200" dirty="0">
                <a:effectLst/>
                <a:latin typeface="Calibri" panose="020F0502020204030204" pitchFamily="34" charset="0"/>
                <a:ea typeface="PMingLiU" panose="02020500000000000000" pitchFamily="18" charset="-120"/>
                <a:cs typeface="Calibri" panose="020F0502020204030204" pitchFamily="34" charset="0"/>
              </a:rPr>
              <a:t>。</a:t>
            </a:r>
            <a:endParaRPr lang="en-US" sz="1800" dirty="0">
              <a:effectLst/>
              <a:latin typeface="Calibri" panose="020F0502020204030204" pitchFamily="34" charset="0"/>
              <a:ea typeface="PMingLiU" panose="02020500000000000000" pitchFamily="18" charset="-120"/>
              <a:cs typeface="Calibri" panose="020F0502020204030204" pitchFamily="34" charset="0"/>
            </a:endParaRPr>
          </a:p>
          <a:p>
            <a:pPr marL="342900" lvl="0" indent="-342900">
              <a:spcAft>
                <a:spcPts val="500"/>
              </a:spcAft>
              <a:buSzPts val="1400"/>
              <a:buFont typeface="Symbol" panose="05050102010706020507" pitchFamily="18" charset="2"/>
              <a:buChar char=""/>
            </a:pPr>
            <a:endParaRPr lang="en-US" sz="1200" dirty="0">
              <a:effectLst/>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24</a:t>
            </a:fld>
            <a:endParaRPr lang="en-US" dirty="0"/>
          </a:p>
        </p:txBody>
      </p:sp>
    </p:spTree>
    <p:extLst>
      <p:ext uri="{BB962C8B-B14F-4D97-AF65-F5344CB8AC3E}">
        <p14:creationId xmlns:p14="http://schemas.microsoft.com/office/powerpoint/2010/main" val="274272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ea typeface="PMingLiU" panose="02020500000000000000" pitchFamily="18" charset="-120"/>
              </a:rPr>
              <a:t>註釋：</a:t>
            </a:r>
            <a:endParaRPr lang="en-US" altLang="zh-CN" dirty="0">
              <a:ea typeface="PMingLiU" panose="02020500000000000000" pitchFamily="18" charset="-120"/>
            </a:endParaRPr>
          </a:p>
          <a:p>
            <a:endParaRPr lang="en-US" altLang="zh-CN" dirty="0">
              <a:ea typeface="PMingLiU" panose="02020500000000000000" pitchFamily="18" charset="-120"/>
            </a:endParaRPr>
          </a:p>
          <a:p>
            <a:r>
              <a:rPr lang="zh-CN" altLang="en-US" dirty="0">
                <a:ea typeface="PMingLiU" panose="02020500000000000000" pitchFamily="18" charset="-120"/>
              </a:rPr>
              <a:t>家中疫苗接種計劃篩查專線星期一至星期五上午</a:t>
            </a:r>
            <a:r>
              <a:rPr lang="en-US" altLang="zh-CN" dirty="0">
                <a:ea typeface="PMingLiU" panose="02020500000000000000" pitchFamily="18" charset="-120"/>
              </a:rPr>
              <a:t>9</a:t>
            </a:r>
            <a:r>
              <a:rPr lang="zh-CN" altLang="en-US" dirty="0">
                <a:ea typeface="PMingLiU" panose="02020500000000000000" pitchFamily="18" charset="-120"/>
              </a:rPr>
              <a:t>時至下午</a:t>
            </a:r>
            <a:r>
              <a:rPr lang="en-US" altLang="zh-CN" dirty="0">
                <a:ea typeface="PMingLiU" panose="02020500000000000000" pitchFamily="18" charset="-120"/>
              </a:rPr>
              <a:t>5</a:t>
            </a:r>
            <a:r>
              <a:rPr lang="zh-CN" altLang="en-US" dirty="0">
                <a:ea typeface="PMingLiU" panose="02020500000000000000" pitchFamily="18" charset="-120"/>
              </a:rPr>
              <a:t>時開放，有會講英語和西班牙語的服務代表，另外還有</a:t>
            </a:r>
            <a:r>
              <a:rPr lang="en-US" altLang="zh-CN" dirty="0">
                <a:ea typeface="PMingLiU" panose="02020500000000000000" pitchFamily="18" charset="-120"/>
              </a:rPr>
              <a:t>100</a:t>
            </a:r>
            <a:r>
              <a:rPr lang="zh-CN" altLang="en-US" dirty="0">
                <a:ea typeface="PMingLiU" panose="02020500000000000000" pitchFamily="18" charset="-120"/>
              </a:rPr>
              <a:t>多種語言的口譯員。</a:t>
            </a:r>
            <a:endParaRPr lang="en-US" sz="1050" dirty="0">
              <a:ea typeface="PMingLiU" panose="02020500000000000000" pitchFamily="18" charset="-120"/>
            </a:endParaRPr>
          </a:p>
          <a:p>
            <a:r>
              <a:rPr lang="en-US" dirty="0">
                <a:ea typeface="PMingLiU" panose="02020500000000000000" pitchFamily="18" charset="-120"/>
              </a:rPr>
              <a:t> </a:t>
            </a:r>
            <a:endParaRPr lang="en-US" sz="1050" dirty="0">
              <a:ea typeface="PMingLiU" panose="02020500000000000000" pitchFamily="18" charset="-120"/>
            </a:endParaRPr>
          </a:p>
          <a:p>
            <a:r>
              <a:rPr lang="zh-CN" altLang="en-US" dirty="0">
                <a:ea typeface="PMingLiU" panose="02020500000000000000" pitchFamily="18" charset="-120"/>
              </a:rPr>
              <a:t>當您在家中疫苗接種計劃登記後，通常會在</a:t>
            </a:r>
            <a:r>
              <a:rPr lang="en-US" altLang="zh-CN" dirty="0">
                <a:ea typeface="PMingLiU" panose="02020500000000000000" pitchFamily="18" charset="-120"/>
              </a:rPr>
              <a:t>5</a:t>
            </a:r>
            <a:r>
              <a:rPr lang="zh-CN" altLang="en-US" dirty="0">
                <a:ea typeface="PMingLiU" panose="02020500000000000000" pitchFamily="18" charset="-120"/>
              </a:rPr>
              <a:t>個也五日內打電話給您安排預約。家中疫苗接種將：</a:t>
            </a:r>
            <a:endParaRPr lang="en-US" sz="1050" dirty="0">
              <a:ea typeface="PMingLiU" panose="02020500000000000000" pitchFamily="18" charset="-120"/>
            </a:endParaRPr>
          </a:p>
          <a:p>
            <a:pPr lvl="0"/>
            <a:r>
              <a:rPr lang="en-US" dirty="0">
                <a:ea typeface="PMingLiU" panose="02020500000000000000" pitchFamily="18" charset="-120"/>
                <a:sym typeface="Wingdings" panose="05000000000000000000" pitchFamily="2" charset="2"/>
              </a:rPr>
              <a:t>   </a:t>
            </a:r>
            <a:r>
              <a:rPr lang="zh-CN" altLang="en-US" dirty="0">
                <a:ea typeface="PMingLiU" panose="02020500000000000000" pitchFamily="18" charset="-120"/>
                <a:sym typeface="Wingdings" panose="05000000000000000000" pitchFamily="2" charset="2"/>
              </a:rPr>
              <a:t>由醫療專業人員根據所有公共衛生指南進行</a:t>
            </a:r>
            <a:endParaRPr lang="en-US" sz="1050" dirty="0">
              <a:ea typeface="PMingLiU" panose="02020500000000000000" pitchFamily="18" charset="-120"/>
            </a:endParaRPr>
          </a:p>
          <a:p>
            <a:pPr lvl="0"/>
            <a:r>
              <a:rPr lang="en-US" dirty="0">
                <a:ea typeface="PMingLiU" panose="02020500000000000000" pitchFamily="18" charset="-120"/>
                <a:sym typeface="Wingdings" panose="05000000000000000000" pitchFamily="2" charset="2"/>
              </a:rPr>
              <a:t>   </a:t>
            </a:r>
            <a:r>
              <a:rPr lang="zh-CN" altLang="en-US" dirty="0">
                <a:ea typeface="PMingLiU" panose="02020500000000000000" pitchFamily="18" charset="-120"/>
                <a:sym typeface="Wingdings" panose="05000000000000000000" pitchFamily="2" charset="2"/>
              </a:rPr>
              <a:t>根據預約電話中討論的內容，滿足家中疫苗接種個人的需求</a:t>
            </a:r>
            <a:endParaRPr lang="en-US" sz="1050" dirty="0">
              <a:ea typeface="PMingLiU" panose="02020500000000000000" pitchFamily="18" charset="-120"/>
            </a:endParaRPr>
          </a:p>
          <a:p>
            <a:pPr marL="171450" lvl="0" indent="-171450">
              <a:buFont typeface="Wingdings" panose="05000000000000000000" pitchFamily="2" charset="2"/>
              <a:buChar char=""/>
            </a:pPr>
            <a:r>
              <a:rPr lang="zh-CN" altLang="en-US" dirty="0">
                <a:ea typeface="PMingLiU" panose="02020500000000000000" pitchFamily="18" charset="-120"/>
                <a:sym typeface="Wingdings" panose="05000000000000000000" pitchFamily="2" charset="2"/>
              </a:rPr>
              <a:t>根據家中疫苗接種居民所在的地理位置安排疫苗接種，而不是按照先來先服務</a:t>
            </a:r>
            <a:endParaRPr lang="en-US" altLang="zh-CN" dirty="0">
              <a:ea typeface="PMingLiU" panose="02020500000000000000" pitchFamily="18" charset="-120"/>
              <a:sym typeface="Wingdings" panose="05000000000000000000" pitchFamily="2" charset="2"/>
            </a:endParaRPr>
          </a:p>
          <a:p>
            <a:pPr lvl="0"/>
            <a:r>
              <a:rPr lang="en-US" altLang="zh-CN" dirty="0">
                <a:ea typeface="PMingLiU" panose="02020500000000000000" pitchFamily="18" charset="-120"/>
                <a:sym typeface="Wingdings" panose="05000000000000000000" pitchFamily="2" charset="2"/>
              </a:rPr>
              <a:t>     </a:t>
            </a:r>
            <a:r>
              <a:rPr lang="zh-CN" altLang="en-US" dirty="0">
                <a:ea typeface="PMingLiU" panose="02020500000000000000" pitchFamily="18" charset="-120"/>
                <a:sym typeface="Wingdings" panose="05000000000000000000" pitchFamily="2" charset="2"/>
              </a:rPr>
              <a:t>的原則</a:t>
            </a:r>
            <a:endParaRPr lang="en-US" sz="1050" dirty="0">
              <a:ea typeface="PMingLiU" panose="02020500000000000000" pitchFamily="18" charset="-120"/>
            </a:endParaRPr>
          </a:p>
          <a:p>
            <a:pPr lvl="0"/>
            <a:r>
              <a:rPr lang="en-US" dirty="0">
                <a:ea typeface="PMingLiU" panose="02020500000000000000" pitchFamily="18" charset="-120"/>
                <a:sym typeface="Wingdings" panose="05000000000000000000" pitchFamily="2" charset="2"/>
              </a:rPr>
              <a:t>   </a:t>
            </a:r>
            <a:r>
              <a:rPr lang="zh-CN" altLang="en-US" dirty="0">
                <a:ea typeface="PMingLiU" panose="02020500000000000000" pitchFamily="18" charset="-120"/>
                <a:sym typeface="Wingdings" panose="05000000000000000000" pitchFamily="2" charset="2"/>
              </a:rPr>
              <a:t>接種強生單劑疫苗，該疫苗較容易運輸，且僅需注射一劑</a:t>
            </a:r>
            <a:endParaRPr lang="en-US" sz="1050" dirty="0">
              <a:ea typeface="PMingLiU" panose="02020500000000000000" pitchFamily="18" charset="-120"/>
            </a:endParaRPr>
          </a:p>
          <a:p>
            <a:pPr lvl="1"/>
            <a:r>
              <a:rPr lang="en-US" dirty="0">
                <a:ea typeface="PMingLiU" panose="02020500000000000000" pitchFamily="18" charset="-120"/>
              </a:rPr>
              <a:t>◦  </a:t>
            </a:r>
            <a:r>
              <a:rPr lang="zh-CN" altLang="en-US" dirty="0">
                <a:ea typeface="PMingLiU" panose="02020500000000000000" pitchFamily="18" charset="-120"/>
              </a:rPr>
              <a:t>為</a:t>
            </a:r>
            <a:r>
              <a:rPr lang="en-US" dirty="0">
                <a:ea typeface="PMingLiU" panose="02020500000000000000" pitchFamily="18" charset="-120"/>
              </a:rPr>
              <a:t>12-17</a:t>
            </a:r>
            <a:r>
              <a:rPr lang="zh-CN" altLang="en-US" dirty="0">
                <a:ea typeface="PMingLiU" panose="02020500000000000000" pitchFamily="18" charset="-120"/>
              </a:rPr>
              <a:t>歲的人接種輝瑞疫苗</a:t>
            </a:r>
            <a:endParaRPr lang="en-US" dirty="0">
              <a:ea typeface="PMingLiU" panose="02020500000000000000" pitchFamily="18" charset="-120"/>
              <a:cs typeface="Calibri" panose="020F0502020204030204" pitchFamily="34" charset="0"/>
            </a:endParaRPr>
          </a:p>
          <a:p>
            <a:pPr>
              <a:lnSpc>
                <a:spcPct val="107000"/>
              </a:lnSpc>
              <a:spcAft>
                <a:spcPts val="800"/>
              </a:spcAft>
            </a:pPr>
            <a:endParaRPr lang="en-US" dirty="0">
              <a:latin typeface="Calibri" panose="020F0502020204030204" pitchFamily="34" charset="0"/>
              <a:ea typeface="PMingLiU" panose="02020500000000000000" pitchFamily="18" charset="-120"/>
              <a:cs typeface="Calibri" panose="020F0502020204030204" pitchFamily="34" charset="0"/>
            </a:endParaRPr>
          </a:p>
          <a:p>
            <a:pPr>
              <a:lnSpc>
                <a:spcPct val="107000"/>
              </a:lnSpc>
              <a:spcAft>
                <a:spcPts val="800"/>
              </a:spcAft>
            </a:pPr>
            <a:r>
              <a:rPr lang="en-US" dirty="0" err="1">
                <a:latin typeface="Calibri" panose="020F0502020204030204" pitchFamily="34" charset="0"/>
                <a:ea typeface="PMingLiU" panose="02020500000000000000" pitchFamily="18" charset="-120"/>
                <a:cs typeface="Calibri" panose="020F0502020204030204" pitchFamily="34" charset="0"/>
              </a:rPr>
              <a:t>MassHealth</a:t>
            </a:r>
            <a:r>
              <a:rPr lang="zh-CN" altLang="en-US" dirty="0">
                <a:latin typeface="Calibri" panose="020F0502020204030204" pitchFamily="34" charset="0"/>
                <a:ea typeface="PMingLiU" panose="02020500000000000000" pitchFamily="18" charset="-120"/>
                <a:cs typeface="Calibri" panose="020F0502020204030204" pitchFamily="34" charset="0"/>
              </a:rPr>
              <a:t>的交通服務對象包括</a:t>
            </a:r>
            <a:r>
              <a:rPr lang="en-US" dirty="0" err="1">
                <a:latin typeface="Calibri" panose="020F0502020204030204" pitchFamily="34" charset="0"/>
                <a:ea typeface="PMingLiU" panose="02020500000000000000" pitchFamily="18" charset="-120"/>
                <a:cs typeface="Calibri" panose="020F0502020204030204" pitchFamily="34" charset="0"/>
              </a:rPr>
              <a:t>MassHealth</a:t>
            </a:r>
            <a:r>
              <a:rPr lang="en-US" dirty="0">
                <a:latin typeface="Calibri" panose="020F0502020204030204" pitchFamily="34" charset="0"/>
                <a:ea typeface="PMingLiU" panose="02020500000000000000" pitchFamily="18" charset="-120"/>
                <a:cs typeface="Calibri" panose="020F0502020204030204" pitchFamily="34" charset="0"/>
              </a:rPr>
              <a:t> Limited</a:t>
            </a:r>
            <a:r>
              <a:rPr lang="zh-CN" altLang="en-US" dirty="0">
                <a:latin typeface="Calibri" panose="020F0502020204030204" pitchFamily="34" charset="0"/>
                <a:ea typeface="PMingLiU" panose="02020500000000000000" pitchFamily="18" charset="-120"/>
                <a:cs typeface="Calibri" panose="020F0502020204030204" pitchFamily="34" charset="0"/>
              </a:rPr>
              <a:t>、兒童醫療安全計劃（</a:t>
            </a:r>
            <a:r>
              <a:rPr lang="en-US" dirty="0">
                <a:latin typeface="Calibri" panose="020F0502020204030204" pitchFamily="34" charset="0"/>
                <a:ea typeface="PMingLiU" panose="02020500000000000000" pitchFamily="18" charset="-120"/>
                <a:cs typeface="Calibri" panose="020F0502020204030204" pitchFamily="34" charset="0"/>
              </a:rPr>
              <a:t>CMSP）</a:t>
            </a:r>
            <a:r>
              <a:rPr lang="zh-CN" altLang="en-US" dirty="0">
                <a:latin typeface="Calibri" panose="020F0502020204030204" pitchFamily="34" charset="0"/>
                <a:ea typeface="PMingLiU" panose="02020500000000000000" pitchFamily="18" charset="-120"/>
                <a:cs typeface="Calibri" panose="020F0502020204030204" pitchFamily="34" charset="0"/>
              </a:rPr>
              <a:t>和</a:t>
            </a:r>
            <a:r>
              <a:rPr lang="en-US" dirty="0" err="1">
                <a:latin typeface="Calibri" panose="020F0502020204030204" pitchFamily="34" charset="0"/>
                <a:ea typeface="PMingLiU" panose="02020500000000000000" pitchFamily="18" charset="-120"/>
                <a:cs typeface="Calibri" panose="020F0502020204030204" pitchFamily="34" charset="0"/>
              </a:rPr>
              <a:t>MassHealth</a:t>
            </a:r>
            <a:r>
              <a:rPr lang="zh-CN" altLang="en-US" dirty="0">
                <a:latin typeface="Calibri" panose="020F0502020204030204" pitchFamily="34" charset="0"/>
                <a:ea typeface="PMingLiU" panose="02020500000000000000" pitchFamily="18" charset="-120"/>
                <a:cs typeface="Calibri" panose="020F0502020204030204" pitchFamily="34" charset="0"/>
              </a:rPr>
              <a:t>家庭援助計劃（</a:t>
            </a:r>
            <a:r>
              <a:rPr lang="en-US" dirty="0">
                <a:latin typeface="Calibri" panose="020F0502020204030204" pitchFamily="34" charset="0"/>
                <a:ea typeface="PMingLiU" panose="02020500000000000000" pitchFamily="18" charset="-120"/>
                <a:cs typeface="Calibri" panose="020F0502020204030204" pitchFamily="34" charset="0"/>
              </a:rPr>
              <a:t>FA）</a:t>
            </a:r>
            <a:r>
              <a:rPr lang="zh-CN" altLang="en-US" dirty="0">
                <a:latin typeface="Calibri" panose="020F0502020204030204" pitchFamily="34" charset="0"/>
                <a:ea typeface="PMingLiU" panose="02020500000000000000" pitchFamily="18" charset="-120"/>
                <a:cs typeface="Calibri" panose="020F0502020204030204" pitchFamily="34" charset="0"/>
              </a:rPr>
              <a:t>的會員。此外，會員可以直接透過</a:t>
            </a:r>
            <a:r>
              <a:rPr lang="en-US" dirty="0" err="1">
                <a:latin typeface="Calibri" panose="020F0502020204030204" pitchFamily="34" charset="0"/>
                <a:ea typeface="PMingLiU" panose="02020500000000000000" pitchFamily="18" charset="-120"/>
                <a:cs typeface="Calibri" panose="020F0502020204030204" pitchFamily="34" charset="0"/>
              </a:rPr>
              <a:t>MassHealth</a:t>
            </a:r>
            <a:r>
              <a:rPr lang="zh-CN" altLang="en-US" dirty="0">
                <a:latin typeface="Calibri" panose="020F0502020204030204" pitchFamily="34" charset="0"/>
                <a:ea typeface="PMingLiU" panose="02020500000000000000" pitchFamily="18" charset="-120"/>
                <a:cs typeface="Calibri" panose="020F0502020204030204" pitchFamily="34" charset="0"/>
              </a:rPr>
              <a:t>的客戶服務部安排交通服務，而無需透過其醫療保健機構請求服務。</a:t>
            </a:r>
            <a:endParaRPr lang="en-US" sz="1200" dirty="0">
              <a:effectLst/>
              <a:latin typeface="Calibri" panose="020F0502020204030204" pitchFamily="34" charset="0"/>
              <a:ea typeface="PMingLiU" panose="02020500000000000000" pitchFamily="18" charset="-120"/>
              <a:cs typeface="Calibri" panose="020F0502020204030204" pitchFamily="34" charset="0"/>
            </a:endParaRPr>
          </a:p>
          <a:p>
            <a:pPr>
              <a:lnSpc>
                <a:spcPct val="107000"/>
              </a:lnSpc>
              <a:spcAft>
                <a:spcPts val="800"/>
              </a:spcAft>
            </a:pPr>
            <a:endParaRPr lang="en-US" sz="1200" dirty="0">
              <a:effectLst/>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defRPr/>
            </a:pPr>
            <a:r>
              <a:rPr lang="zh-CN" altLang="en-US" sz="1200" dirty="0">
                <a:effectLst/>
                <a:latin typeface="+mn-lt"/>
                <a:ea typeface="PMingLiU" panose="02020500000000000000" pitchFamily="18" charset="-120"/>
                <a:cs typeface="Calibri" panose="020F0502020204030204" pitchFamily="34" charset="0"/>
              </a:rPr>
              <a:t>還可能有當地社區組織，例如老齡服務點（</a:t>
            </a:r>
            <a:r>
              <a:rPr lang="en-US" altLang="zh-CN" sz="1200" dirty="0">
                <a:effectLst/>
                <a:latin typeface="+mn-lt"/>
                <a:ea typeface="PMingLiU" panose="02020500000000000000" pitchFamily="18" charset="-120"/>
                <a:cs typeface="Calibri" panose="020F0502020204030204" pitchFamily="34" charset="0"/>
              </a:rPr>
              <a:t>ASAP</a:t>
            </a:r>
            <a:r>
              <a:rPr lang="zh-CN" altLang="en-US" sz="1200" dirty="0">
                <a:effectLst/>
                <a:latin typeface="+mn-lt"/>
                <a:ea typeface="PMingLiU" panose="02020500000000000000" pitchFamily="18" charset="-120"/>
                <a:cs typeface="Calibri" panose="020F0502020204030204" pitchFamily="34" charset="0"/>
              </a:rPr>
              <a:t>）和老齡委員會（</a:t>
            </a:r>
            <a:r>
              <a:rPr lang="en-US" altLang="zh-CN" sz="1200" dirty="0">
                <a:effectLst/>
                <a:latin typeface="+mn-lt"/>
                <a:ea typeface="PMingLiU" panose="02020500000000000000" pitchFamily="18" charset="-120"/>
                <a:cs typeface="Calibri" panose="020F0502020204030204" pitchFamily="34" charset="0"/>
              </a:rPr>
              <a:t>COA</a:t>
            </a:r>
            <a:r>
              <a:rPr lang="zh-CN" altLang="en-US" sz="1200" dirty="0">
                <a:effectLst/>
                <a:latin typeface="+mn-lt"/>
                <a:ea typeface="PMingLiU" panose="02020500000000000000" pitchFamily="18" charset="-120"/>
                <a:cs typeface="Calibri" panose="020F0502020204030204" pitchFamily="34" charset="0"/>
              </a:rPr>
              <a:t>），可以幫助您查找交通服務。</a:t>
            </a:r>
            <a:endParaRPr lang="en-US" sz="1200" dirty="0">
              <a:effectLst/>
              <a:latin typeface="+mn-lt"/>
              <a:ea typeface="PMingLiU" panose="02020500000000000000" pitchFamily="18" charset="-120"/>
              <a:cs typeface="Calibri" panose="020F0502020204030204" pitchFamily="34" charset="0"/>
            </a:endParaRPr>
          </a:p>
          <a:p>
            <a:pPr>
              <a:lnSpc>
                <a:spcPct val="107000"/>
              </a:lnSpc>
              <a:spcAft>
                <a:spcPts val="800"/>
              </a:spcAft>
            </a:pPr>
            <a:endParaRPr lang="en-US" sz="1200" dirty="0">
              <a:effectLst/>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latin typeface="Calibri" panose="020F0502020204030204" pitchFamily="34" charset="0"/>
                <a:ea typeface="宋体" panose="02010600030101010101" pitchFamily="2" charset="-122"/>
                <a:cs typeface="Calibri" panose="020F0502020204030204" pitchFamily="34" charset="0"/>
              </a:rPr>
              <a:t>25</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02227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pPr lvl="0">
              <a:defRPr/>
            </a:pPr>
            <a:endParaRPr lang="en-US" altLang="zh-CN" dirty="0">
              <a:latin typeface="Calibri" panose="020F0502020204030204" pitchFamily="34" charset="0"/>
              <a:ea typeface="PMingLiU" panose="02020500000000000000" pitchFamily="18" charset="-120"/>
              <a:cs typeface="Calibri" panose="020F0502020204030204" pitchFamily="34" charset="0"/>
            </a:endParaRPr>
          </a:p>
          <a:p>
            <a:pPr lvl="0">
              <a:defRPr/>
            </a:pPr>
            <a:r>
              <a:rPr lang="zh-CN" altLang="en-US" dirty="0">
                <a:latin typeface="Calibri" panose="020F0502020204030204" pitchFamily="34" charset="0"/>
                <a:ea typeface="PMingLiU" panose="02020500000000000000" pitchFamily="18" charset="-120"/>
                <a:cs typeface="Calibri" panose="020F0502020204030204" pitchFamily="34" charset="0"/>
              </a:rPr>
              <a:t>醫療保險計劃（包括</a:t>
            </a:r>
            <a:r>
              <a:rPr lang="en-US" altLang="zh-CN" dirty="0">
                <a:latin typeface="Calibri" panose="020F0502020204030204" pitchFamily="34" charset="0"/>
                <a:ea typeface="PMingLiU" panose="02020500000000000000" pitchFamily="18" charset="-120"/>
                <a:cs typeface="Calibri" panose="020F0502020204030204" pitchFamily="34" charset="0"/>
              </a:rPr>
              <a:t>Medicare</a:t>
            </a:r>
            <a:r>
              <a:rPr lang="zh-CN" altLang="en-US" dirty="0">
                <a:latin typeface="Calibri" panose="020F0502020204030204" pitchFamily="34" charset="0"/>
                <a:ea typeface="PMingLiU" panose="02020500000000000000" pitchFamily="18" charset="-120"/>
                <a:cs typeface="Calibri" panose="020F0502020204030204" pitchFamily="34" charset="0"/>
              </a:rPr>
              <a:t>和</a:t>
            </a:r>
            <a:r>
              <a:rPr lang="en-US" altLang="zh-CN" dirty="0">
                <a:latin typeface="Calibri" panose="020F0502020204030204" pitchFamily="34" charset="0"/>
                <a:ea typeface="PMingLiU" panose="02020500000000000000" pitchFamily="18" charset="-120"/>
                <a:cs typeface="Calibri" panose="020F0502020204030204" pitchFamily="34" charset="0"/>
              </a:rPr>
              <a:t>Medicaid</a:t>
            </a:r>
            <a:r>
              <a:rPr lang="zh-CN" altLang="en-US" dirty="0">
                <a:latin typeface="Calibri" panose="020F0502020204030204" pitchFamily="34" charset="0"/>
                <a:ea typeface="PMingLiU" panose="02020500000000000000" pitchFamily="18" charset="-120"/>
                <a:cs typeface="Calibri" panose="020F0502020204030204" pitchFamily="34" charset="0"/>
              </a:rPr>
              <a:t>）將支付接種疫苗的費用。如果您有醫療保險，請攜帶醫療卡。您的保險公司將為您付費。</a:t>
            </a:r>
          </a:p>
          <a:p>
            <a:pPr lvl="0">
              <a:defRPr/>
            </a:pPr>
            <a:endParaRPr lang="zh-CN" altLang="en-US" dirty="0">
              <a:latin typeface="Calibri" panose="020F0502020204030204" pitchFamily="34" charset="0"/>
              <a:ea typeface="PMingLiU" panose="02020500000000000000" pitchFamily="18" charset="-120"/>
              <a:cs typeface="Calibri" panose="020F0502020204030204" pitchFamily="34" charset="0"/>
            </a:endParaRPr>
          </a:p>
          <a:p>
            <a:pPr lvl="0">
              <a:defRPr/>
            </a:pPr>
            <a:r>
              <a:rPr lang="zh-CN" altLang="en-US" dirty="0">
                <a:latin typeface="Calibri" panose="020F0502020204030204" pitchFamily="34" charset="0"/>
                <a:ea typeface="PMingLiU" panose="02020500000000000000" pitchFamily="18" charset="-120"/>
                <a:cs typeface="Calibri" panose="020F0502020204030204" pitchFamily="34" charset="0"/>
              </a:rPr>
              <a:t>醫療保健機構如果為無證移民接種疫苗，其費用可向聯邦政府報銷。</a:t>
            </a:r>
            <a:endParaRPr lang="en-US" sz="1200" dirty="0">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dirty="0"/>
          </a:p>
        </p:txBody>
      </p:sp>
    </p:spTree>
    <p:extLst>
      <p:ext uri="{BB962C8B-B14F-4D97-AF65-F5344CB8AC3E}">
        <p14:creationId xmlns:p14="http://schemas.microsoft.com/office/powerpoint/2010/main" val="3664820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pPr lvl="0">
              <a:defRPr/>
            </a:pPr>
            <a:endParaRPr lang="en-US" altLang="zh-CN" dirty="0">
              <a:latin typeface="Calibri" panose="020F0502020204030204" pitchFamily="34" charset="0"/>
              <a:ea typeface="PMingLiU" panose="02020500000000000000" pitchFamily="18" charset="-120"/>
              <a:cs typeface="Calibri" panose="020F0502020204030204" pitchFamily="34" charset="0"/>
            </a:endParaRPr>
          </a:p>
          <a:p>
            <a:pPr lvl="0">
              <a:defRPr/>
            </a:pPr>
            <a:r>
              <a:rPr lang="zh-CN" altLang="en-US" dirty="0">
                <a:latin typeface="Calibri" panose="020F0502020204030204" pitchFamily="34" charset="0"/>
                <a:ea typeface="PMingLiU" panose="02020500000000000000" pitchFamily="18" charset="-120"/>
                <a:cs typeface="Calibri" panose="020F0502020204030204" pitchFamily="34" charset="0"/>
              </a:rPr>
              <a:t>不會。聯邦政府已經確認，不會將新冠病毒病治療（包括接種疫苗）作為確定某人是否構成「公共負擔」的考慮因素；對於某些尋求延期居留或改變身份的人，也不會將新冠病毒治療（包括接種疫苗）作為與公共福利條件相關的考慮因素，即使該疫苗的費用由</a:t>
            </a:r>
            <a:r>
              <a:rPr lang="en-US" altLang="zh-CN" dirty="0">
                <a:latin typeface="Calibri" panose="020F0502020204030204" pitchFamily="34" charset="0"/>
                <a:ea typeface="PMingLiU" panose="02020500000000000000" pitchFamily="18" charset="-120"/>
                <a:cs typeface="Calibri" panose="020F0502020204030204" pitchFamily="34" charset="0"/>
              </a:rPr>
              <a:t>Medicaid</a:t>
            </a:r>
            <a:r>
              <a:rPr lang="zh-CN" altLang="en-US" dirty="0">
                <a:latin typeface="Calibri" panose="020F0502020204030204" pitchFamily="34" charset="0"/>
                <a:ea typeface="PMingLiU" panose="02020500000000000000" pitchFamily="18" charset="-120"/>
                <a:cs typeface="Calibri" panose="020F0502020204030204" pitchFamily="34" charset="0"/>
              </a:rPr>
              <a:t>或其他聯邦基金支付。</a:t>
            </a:r>
          </a:p>
          <a:p>
            <a:pPr lvl="0">
              <a:defRPr/>
            </a:pPr>
            <a:endParaRPr lang="zh-CN" altLang="en-US" dirty="0">
              <a:latin typeface="Calibri" panose="020F0502020204030204" pitchFamily="34" charset="0"/>
              <a:ea typeface="PMingLiU" panose="02020500000000000000" pitchFamily="18" charset="-120"/>
              <a:cs typeface="Calibri" panose="020F0502020204030204" pitchFamily="34" charset="0"/>
            </a:endParaRPr>
          </a:p>
          <a:p>
            <a:pPr lvl="0">
              <a:defRPr/>
            </a:pPr>
            <a:r>
              <a:rPr lang="zh-CN" altLang="en-US" dirty="0">
                <a:latin typeface="Calibri" panose="020F0502020204030204" pitchFamily="34" charset="0"/>
                <a:ea typeface="PMingLiU" panose="02020500000000000000" pitchFamily="18" charset="-120"/>
                <a:cs typeface="Calibri" panose="020F0502020204030204" pitchFamily="34" charset="0"/>
              </a:rPr>
              <a:t>如果您有身份證，請攜帶，以便確認疫苗接種系統中您的姓名。沒有身份證仍然可以接種疫苗。</a:t>
            </a:r>
          </a:p>
          <a:p>
            <a:pPr lvl="0">
              <a:defRPr/>
            </a:pPr>
            <a:endParaRPr lang="zh-CN" altLang="en-US" dirty="0">
              <a:latin typeface="Calibri" panose="020F0502020204030204" pitchFamily="34" charset="0"/>
              <a:ea typeface="PMingLiU" panose="02020500000000000000" pitchFamily="18" charset="-120"/>
              <a:cs typeface="Calibri" panose="020F0502020204030204" pitchFamily="34" charset="0"/>
            </a:endParaRPr>
          </a:p>
          <a:p>
            <a:pPr lvl="0">
              <a:defRPr/>
            </a:pPr>
            <a:r>
              <a:rPr lang="zh-CN" altLang="en-US" dirty="0">
                <a:latin typeface="Calibri" panose="020F0502020204030204" pitchFamily="34" charset="0"/>
                <a:ea typeface="PMingLiU" panose="02020500000000000000" pitchFamily="18" charset="-120"/>
                <a:cs typeface="Calibri" panose="020F0502020204030204" pitchFamily="34" charset="0"/>
              </a:rPr>
              <a:t>如果您有醫療保險，請攜帶醫療卡。您的保險公司將為您付費。沒有保險仍然可以接種疫苗。</a:t>
            </a: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27</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909356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pPr lvl="0">
              <a:defRPr/>
            </a:pPr>
            <a:endParaRPr lang="en-US" altLang="zh-CN" dirty="0">
              <a:latin typeface="Calibri" panose="020F0502020204030204" pitchFamily="34" charset="0"/>
              <a:ea typeface="PMingLiU" panose="02020500000000000000" pitchFamily="18" charset="-120"/>
              <a:cs typeface="Calibri" panose="020F0502020204030204" pitchFamily="34" charset="0"/>
            </a:endParaRPr>
          </a:p>
          <a:p>
            <a:pPr lvl="0">
              <a:defRPr/>
            </a:pPr>
            <a:r>
              <a:rPr lang="zh-CN" altLang="en-US" dirty="0">
                <a:latin typeface="Calibri" panose="020F0502020204030204" pitchFamily="34" charset="0"/>
                <a:ea typeface="PMingLiU" panose="02020500000000000000" pitchFamily="18" charset="-120"/>
                <a:cs typeface="Calibri" panose="020F0502020204030204" pitchFamily="34" charset="0"/>
              </a:rPr>
              <a:t>如果您有任何劇烈的疼痛或不適，請與您的醫療保健提供者聯繋，他們可能會推薦使用非處方藥，例如布洛芬（</a:t>
            </a:r>
            <a:r>
              <a:rPr lang="en-US" dirty="0"/>
              <a:t>ibuprofen</a:t>
            </a:r>
            <a:r>
              <a:rPr lang="zh-CN" altLang="en-US" dirty="0">
                <a:latin typeface="Calibri" panose="020F0502020204030204" pitchFamily="34" charset="0"/>
                <a:ea typeface="PMingLiU" panose="02020500000000000000" pitchFamily="18" charset="-120"/>
                <a:cs typeface="Calibri" panose="020F0502020204030204" pitchFamily="34" charset="0"/>
              </a:rPr>
              <a:t>）或對醋氨酚（</a:t>
            </a:r>
            <a:r>
              <a:rPr lang="en-US" dirty="0"/>
              <a:t>acetaminophen</a:t>
            </a:r>
            <a:r>
              <a:rPr lang="zh-CN" altLang="en-US" dirty="0">
                <a:latin typeface="Calibri" panose="020F0502020204030204" pitchFamily="34" charset="0"/>
                <a:ea typeface="PMingLiU" panose="02020500000000000000" pitchFamily="18" charset="-120"/>
                <a:cs typeface="Calibri" panose="020F0502020204030204" pitchFamily="34" charset="0"/>
              </a:rPr>
              <a:t>）。為減少接種部位的疼痛和不適，請用乾淨、涼爽的濕毛巾敷在該部位，也可以活動手臂或用手臂做事。為減少發燒引起的不適，可飲用大量飲料和穿寬鬆的衣服，不要穿過多衣服。</a:t>
            </a:r>
          </a:p>
          <a:p>
            <a:pPr lvl="0">
              <a:defRPr/>
            </a:pPr>
            <a:endParaRPr lang="zh-CN" altLang="en-US" dirty="0">
              <a:latin typeface="Calibri" panose="020F0502020204030204" pitchFamily="34" charset="0"/>
              <a:ea typeface="PMingLiU" panose="02020500000000000000" pitchFamily="18" charset="-120"/>
              <a:cs typeface="Calibri" panose="020F0502020204030204" pitchFamily="34" charset="0"/>
            </a:endParaRPr>
          </a:p>
          <a:p>
            <a:pPr lvl="0">
              <a:defRPr/>
            </a:pPr>
            <a:r>
              <a:rPr lang="zh-CN" altLang="en-US" dirty="0">
                <a:latin typeface="Calibri" panose="020F0502020204030204" pitchFamily="34" charset="0"/>
                <a:ea typeface="PMingLiU" panose="02020500000000000000" pitchFamily="18" charset="-120"/>
                <a:cs typeface="Calibri" panose="020F0502020204030204" pitchFamily="34" charset="0"/>
              </a:rPr>
              <a:t>在大多數情況下，發燒或疼痛引起的不適是正常現象，但如果</a:t>
            </a:r>
            <a:r>
              <a:rPr lang="en-US" altLang="zh-CN" dirty="0">
                <a:latin typeface="Calibri" panose="020F0502020204030204" pitchFamily="34" charset="0"/>
                <a:ea typeface="PMingLiU" panose="02020500000000000000" pitchFamily="18" charset="-120"/>
                <a:cs typeface="Calibri" panose="020F0502020204030204" pitchFamily="34" charset="0"/>
              </a:rPr>
              <a:t>24</a:t>
            </a:r>
            <a:r>
              <a:rPr lang="zh-CN" altLang="en-US" dirty="0">
                <a:latin typeface="Calibri" panose="020F0502020204030204" pitchFamily="34" charset="0"/>
                <a:ea typeface="PMingLiU" panose="02020500000000000000" pitchFamily="18" charset="-120"/>
                <a:cs typeface="Calibri" panose="020F0502020204030204" pitchFamily="34" charset="0"/>
              </a:rPr>
              <a:t>小時後注射部位紅腫或觸痛加劇，您的副作用讓您擔心，或幾天後仍然沒有減輕，請與您的醫療保健提供者聯繫。</a:t>
            </a:r>
            <a:endParaRPr lang="en-US" dirty="0">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b="1"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lvl="0">
              <a:defRPr/>
            </a:pPr>
            <a:r>
              <a:rPr lang="en-US" altLang="zh-CN" b="1" dirty="0">
                <a:latin typeface="Calibri" panose="020F0502020204030204" pitchFamily="34" charset="0"/>
                <a:ea typeface="PMingLiU" panose="02020500000000000000" pitchFamily="18" charset="-120"/>
                <a:cs typeface="Calibri" panose="020F0502020204030204" pitchFamily="34" charset="0"/>
              </a:rPr>
              <a:t>V-safe</a:t>
            </a:r>
            <a:r>
              <a:rPr lang="zh-CN" altLang="en-US" dirty="0">
                <a:latin typeface="Calibri" panose="020F0502020204030204" pitchFamily="34" charset="0"/>
                <a:ea typeface="PMingLiU" panose="02020500000000000000" pitchFamily="18" charset="-120"/>
                <a:cs typeface="Calibri" panose="020F0502020204030204" pitchFamily="34" charset="0"/>
              </a:rPr>
              <a:t>是在智能手機上載入的一種工具，在您接種新冠病毒疫苗後，該工具透过短信和網路調查问卷提供個人化健康檢查。有了</a:t>
            </a:r>
            <a:r>
              <a:rPr lang="en-US" altLang="zh-CN" b="1" dirty="0">
                <a:latin typeface="Calibri" panose="020F0502020204030204" pitchFamily="34" charset="0"/>
                <a:ea typeface="PMingLiU" panose="02020500000000000000" pitchFamily="18" charset="-120"/>
                <a:cs typeface="Calibri" panose="020F0502020204030204" pitchFamily="34" charset="0"/>
              </a:rPr>
              <a:t>v-safe</a:t>
            </a:r>
            <a:r>
              <a:rPr lang="zh-CN" altLang="en-US" dirty="0">
                <a:latin typeface="Calibri" panose="020F0502020204030204" pitchFamily="34" charset="0"/>
                <a:ea typeface="PMingLiU" panose="02020500000000000000" pitchFamily="18" charset="-120"/>
                <a:cs typeface="Calibri" panose="020F0502020204030204" pitchFamily="34" charset="0"/>
              </a:rPr>
              <a:t>，如果您在接種新冠病毒疫苗後出現副作用，您可以迅速告知</a:t>
            </a:r>
            <a:r>
              <a:rPr lang="en-US" altLang="zh-CN" dirty="0">
                <a:latin typeface="Calibri" panose="020F0502020204030204" pitchFamily="34" charset="0"/>
                <a:ea typeface="PMingLiU" panose="02020500000000000000" pitchFamily="18" charset="-120"/>
                <a:cs typeface="Calibri" panose="020F0502020204030204" pitchFamily="34" charset="0"/>
              </a:rPr>
              <a:t>CDC</a:t>
            </a:r>
            <a:r>
              <a:rPr lang="zh-CN" altLang="en-US" dirty="0">
                <a:latin typeface="Calibri" panose="020F0502020204030204" pitchFamily="34" charset="0"/>
                <a:ea typeface="PMingLiU" panose="02020500000000000000" pitchFamily="18" charset="-120"/>
                <a:cs typeface="Calibri" panose="020F0502020204030204" pitchFamily="34" charset="0"/>
              </a:rPr>
              <a:t>。取決於您的回答，</a:t>
            </a:r>
            <a:r>
              <a:rPr lang="en-US" altLang="zh-CN" dirty="0">
                <a:latin typeface="Calibri" panose="020F0502020204030204" pitchFamily="34" charset="0"/>
                <a:ea typeface="PMingLiU" panose="02020500000000000000" pitchFamily="18" charset="-120"/>
                <a:cs typeface="Calibri" panose="020F0502020204030204" pitchFamily="34" charset="0"/>
              </a:rPr>
              <a:t>CDC</a:t>
            </a:r>
            <a:r>
              <a:rPr lang="zh-CN" altLang="en-US" dirty="0">
                <a:latin typeface="Calibri" panose="020F0502020204030204" pitchFamily="34" charset="0"/>
                <a:ea typeface="PMingLiU" panose="02020500000000000000" pitchFamily="18" charset="-120"/>
                <a:cs typeface="Calibri" panose="020F0502020204030204" pitchFamily="34" charset="0"/>
              </a:rPr>
              <a:t>人員可能會打電話給您，詢問您的狀況，並收集更多資訊。如果您需要注射第二劑新冠病毒疫苗，</a:t>
            </a:r>
            <a:r>
              <a:rPr lang="en-US" altLang="zh-CN" b="1" dirty="0">
                <a:latin typeface="Calibri" panose="020F0502020204030204" pitchFamily="34" charset="0"/>
                <a:ea typeface="PMingLiU" panose="02020500000000000000" pitchFamily="18" charset="-120"/>
                <a:cs typeface="Calibri" panose="020F0502020204030204" pitchFamily="34" charset="0"/>
              </a:rPr>
              <a:t>v-safe</a:t>
            </a:r>
            <a:r>
              <a:rPr lang="zh-CN" altLang="en-US" dirty="0">
                <a:latin typeface="Calibri" panose="020F0502020204030204" pitchFamily="34" charset="0"/>
                <a:ea typeface="PMingLiU" panose="02020500000000000000" pitchFamily="18" charset="-120"/>
                <a:cs typeface="Calibri" panose="020F0502020204030204" pitchFamily="34" charset="0"/>
              </a:rPr>
              <a:t>還會提醒您。如要進行</a:t>
            </a:r>
            <a:r>
              <a:rPr lang="en-US" altLang="zh-CN" b="1" dirty="0">
                <a:latin typeface="Calibri" panose="020F0502020204030204" pitchFamily="34" charset="0"/>
                <a:ea typeface="PMingLiU" panose="02020500000000000000" pitchFamily="18" charset="-120"/>
                <a:cs typeface="Calibri" panose="020F0502020204030204" pitchFamily="34" charset="0"/>
              </a:rPr>
              <a:t>v-safe</a:t>
            </a:r>
            <a:r>
              <a:rPr lang="zh-CN" altLang="en-US" dirty="0">
                <a:latin typeface="Calibri" panose="020F0502020204030204" pitchFamily="34" charset="0"/>
                <a:ea typeface="PMingLiU" panose="02020500000000000000" pitchFamily="18" charset="-120"/>
                <a:cs typeface="Calibri" panose="020F0502020204030204" pitchFamily="34" charset="0"/>
              </a:rPr>
              <a:t>登記，請查閲網站 </a:t>
            </a:r>
            <a:r>
              <a:rPr 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cdc.gov/</a:t>
            </a:r>
            <a:r>
              <a:rPr lang="en-US" sz="1200"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vsafe</a:t>
            </a:r>
            <a:r>
              <a:rPr lang="zh-CN" altLang="en-US" sz="1200"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US" dirty="0">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dirty="0"/>
          </a:p>
        </p:txBody>
      </p:sp>
    </p:spTree>
    <p:extLst>
      <p:ext uri="{BB962C8B-B14F-4D97-AF65-F5344CB8AC3E}">
        <p14:creationId xmlns:p14="http://schemas.microsoft.com/office/powerpoint/2010/main" val="3226968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dirty="0"/>
          </a:p>
        </p:txBody>
      </p:sp>
    </p:spTree>
    <p:extLst>
      <p:ext uri="{BB962C8B-B14F-4D97-AF65-F5344CB8AC3E}">
        <p14:creationId xmlns:p14="http://schemas.microsoft.com/office/powerpoint/2010/main" val="29496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a:t>
            </a:fld>
            <a:endParaRPr lang="en-US" dirty="0"/>
          </a:p>
        </p:txBody>
      </p:sp>
    </p:spTree>
    <p:extLst>
      <p:ext uri="{BB962C8B-B14F-4D97-AF65-F5344CB8AC3E}">
        <p14:creationId xmlns:p14="http://schemas.microsoft.com/office/powerpoint/2010/main" val="2021329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zh-TW" sz="1800" dirty="0">
                <a:effectLst/>
                <a:latin typeface="Calibri" panose="020F0502020204030204" pitchFamily="34" charset="0"/>
                <a:ea typeface="PMingLiU" panose="02020500000000000000" pitchFamily="18" charset="-120"/>
                <a:cs typeface="Calibri" panose="020F0502020204030204" pitchFamily="34" charset="0"/>
              </a:rPr>
              <a:t>註釋：</a:t>
            </a:r>
            <a:endParaRPr lang="en-US" altLang="zh-TW" sz="1800" dirty="0">
              <a:effectLst/>
              <a:latin typeface="Calibri" panose="020F0502020204030204" pitchFamily="34" charset="0"/>
              <a:ea typeface="PMingLiU" panose="02020500000000000000" pitchFamily="18" charset="-12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marR="0" hangingPunct="0">
              <a:lnSpc>
                <a:spcPct val="107000"/>
              </a:lnSpc>
              <a:spcBef>
                <a:spcPts val="0"/>
              </a:spcBef>
              <a:spcAft>
                <a:spcPts val="800"/>
              </a:spcAft>
            </a:pPr>
            <a:r>
              <a:rPr lang="zh-TW" sz="1800" dirty="0">
                <a:effectLst/>
                <a:latin typeface="Calibri" panose="020F0502020204030204" pitchFamily="34" charset="0"/>
                <a:ea typeface="PMingLiU" panose="02020500000000000000" pitchFamily="18" charset="-120"/>
                <a:cs typeface="Calibri" panose="020F0502020204030204" pitchFamily="34" charset="0"/>
              </a:rPr>
              <a:t>如果人們已經在</a:t>
            </a:r>
            <a:r>
              <a:rPr lang="en-US" sz="1800" dirty="0">
                <a:effectLst/>
                <a:latin typeface="Calibri" panose="020F0502020204030204" pitchFamily="34" charset="0"/>
                <a:ea typeface="PMingLiU" panose="02020500000000000000" pitchFamily="18" charset="-120"/>
                <a:cs typeface="Calibri" panose="020F0502020204030204" pitchFamily="34" charset="0"/>
              </a:rPr>
              <a:t>14</a:t>
            </a:r>
            <a:r>
              <a:rPr lang="zh-TW" sz="1800" dirty="0">
                <a:effectLst/>
                <a:latin typeface="Calibri" panose="020F0502020204030204" pitchFamily="34" charset="0"/>
                <a:ea typeface="PMingLiU" panose="02020500000000000000" pitchFamily="18" charset="-120"/>
                <a:cs typeface="Calibri" panose="020F0502020204030204" pitchFamily="34" charset="0"/>
              </a:rPr>
              <a:t>天前接種兩劑莫德納（</a:t>
            </a:r>
            <a:r>
              <a:rPr lang="en-US" sz="1800" dirty="0" err="1">
                <a:effectLst/>
                <a:latin typeface="Calibri" panose="020F0502020204030204" pitchFamily="34" charset="0"/>
                <a:ea typeface="PMingLiU" panose="02020500000000000000" pitchFamily="18" charset="-120"/>
                <a:cs typeface="Calibri" panose="020F0502020204030204" pitchFamily="34" charset="0"/>
              </a:rPr>
              <a:t>Moderna</a:t>
            </a:r>
            <a:r>
              <a:rPr lang="zh-TW" sz="1800" dirty="0">
                <a:effectLst/>
                <a:latin typeface="Calibri" panose="020F0502020204030204" pitchFamily="34" charset="0"/>
                <a:ea typeface="PMingLiU" panose="02020500000000000000" pitchFamily="18" charset="-120"/>
                <a:cs typeface="Calibri" panose="020F0502020204030204" pitchFamily="34" charset="0"/>
              </a:rPr>
              <a:t>）或輝瑞（</a:t>
            </a:r>
            <a:r>
              <a:rPr lang="en-US" sz="1800" dirty="0">
                <a:effectLst/>
                <a:latin typeface="Calibri" panose="020F0502020204030204" pitchFamily="34" charset="0"/>
                <a:ea typeface="PMingLiU" panose="02020500000000000000" pitchFamily="18" charset="-120"/>
                <a:cs typeface="Calibri" panose="020F0502020204030204" pitchFamily="34" charset="0"/>
              </a:rPr>
              <a:t>Pfizer</a:t>
            </a:r>
            <a:r>
              <a:rPr lang="zh-TW" sz="1800" dirty="0">
                <a:effectLst/>
                <a:latin typeface="Calibri" panose="020F0502020204030204" pitchFamily="34" charset="0"/>
                <a:ea typeface="PMingLiU" panose="02020500000000000000" pitchFamily="18" charset="-120"/>
                <a:cs typeface="Calibri" panose="020F0502020204030204" pitchFamily="34" charset="0"/>
              </a:rPr>
              <a:t>）新冠病毒疫苗或一劑強生（</a:t>
            </a:r>
            <a:r>
              <a:rPr lang="en-US" sz="1800" dirty="0">
                <a:effectLst/>
                <a:latin typeface="Calibri" panose="020F0502020204030204" pitchFamily="34" charset="0"/>
                <a:ea typeface="PMingLiU" panose="02020500000000000000" pitchFamily="18" charset="-120"/>
                <a:cs typeface="Calibri" panose="020F0502020204030204" pitchFamily="34" charset="0"/>
              </a:rPr>
              <a:t>Johnson &amp; Johnson</a:t>
            </a:r>
            <a:r>
              <a:rPr lang="zh-TW" sz="1800" dirty="0">
                <a:effectLst/>
                <a:latin typeface="Calibri" panose="020F0502020204030204" pitchFamily="34" charset="0"/>
                <a:ea typeface="PMingLiU" panose="02020500000000000000" pitchFamily="18" charset="-120"/>
                <a:cs typeface="Calibri" panose="020F0502020204030204" pitchFamily="34" charset="0"/>
              </a:rPr>
              <a:t>）疫苗，則被視為獲得全面疫苗保護。</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宋体" panose="02010600030101010101" pitchFamily="2" charset="-122"/>
                <a:cs typeface="Calibri" panose="020F0502020204030204" pitchFamily="34" charset="0"/>
              </a:rPr>
              <a:t> </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marR="0">
              <a:lnSpc>
                <a:spcPct val="107000"/>
              </a:lnSpc>
              <a:spcBef>
                <a:spcPts val="0"/>
              </a:spcBef>
              <a:spcAft>
                <a:spcPts val="800"/>
              </a:spcAft>
            </a:pPr>
            <a:r>
              <a:rPr lang="zh-TW" sz="1800" dirty="0">
                <a:effectLst/>
                <a:latin typeface="Calibri" panose="020F0502020204030204" pitchFamily="34" charset="0"/>
                <a:ea typeface="PMingLiU" panose="02020500000000000000" pitchFamily="18" charset="-120"/>
                <a:cs typeface="Calibri" panose="020F0502020204030204" pitchFamily="34" charset="0"/>
              </a:rPr>
              <a:t>接種新冠病毒疫苗加上遵守</a:t>
            </a:r>
            <a:r>
              <a:rPr lang="en-US" sz="1800" dirty="0">
                <a:effectLst/>
                <a:latin typeface="Calibri" panose="020F0502020204030204" pitchFamily="34" charset="0"/>
                <a:ea typeface="PMingLiU" panose="02020500000000000000" pitchFamily="18" charset="-120"/>
                <a:cs typeface="Calibri" panose="020F0502020204030204" pitchFamily="34" charset="0"/>
              </a:rPr>
              <a:t>CDC</a:t>
            </a:r>
            <a:r>
              <a:rPr lang="zh-TW" sz="1800" dirty="0">
                <a:effectLst/>
                <a:latin typeface="Calibri" panose="020F0502020204030204" pitchFamily="34" charset="0"/>
                <a:ea typeface="PMingLiU" panose="02020500000000000000" pitchFamily="18" charset="-120"/>
                <a:cs typeface="Calibri" panose="020F0502020204030204" pitchFamily="34" charset="0"/>
              </a:rPr>
              <a:t>有關如何保護自己和他人的建議將提供最佳保護，避免感染和傳播新冠病毒。</a:t>
            </a:r>
            <a:r>
              <a:rPr lang="zh-TW" sz="1800" dirty="0">
                <a:effectLst/>
                <a:latin typeface="Calibri" panose="020F0502020204030204" pitchFamily="34" charset="0"/>
                <a:ea typeface="宋体" panose="02010600030101010101" pitchFamily="2" charset="-122"/>
                <a:cs typeface="Calibri" panose="020F0502020204030204" pitchFamily="34" charset="0"/>
              </a:rPr>
              <a:t> </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宋体" panose="02010600030101010101" pitchFamily="2" charset="-122"/>
                <a:cs typeface="Calibri" panose="020F0502020204030204" pitchFamily="34" charset="0"/>
              </a:rPr>
              <a:t> </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marR="0">
              <a:lnSpc>
                <a:spcPct val="107000"/>
              </a:lnSpc>
              <a:spcBef>
                <a:spcPts val="0"/>
              </a:spcBef>
              <a:spcAft>
                <a:spcPts val="800"/>
              </a:spcAft>
            </a:pPr>
            <a:r>
              <a:rPr lang="zh-TW" sz="1800" dirty="0">
                <a:effectLst/>
                <a:latin typeface="Calibri" panose="020F0502020204030204" pitchFamily="34" charset="0"/>
                <a:ea typeface="PMingLiU" panose="02020500000000000000" pitchFamily="18" charset="-120"/>
                <a:cs typeface="Calibri" panose="020F0502020204030204" pitchFamily="34" charset="0"/>
              </a:rPr>
              <a:t>可在以下網站查閱公共衛生部（</a:t>
            </a:r>
            <a:r>
              <a:rPr lang="en-US" sz="1800" dirty="0">
                <a:effectLst/>
                <a:latin typeface="Calibri" panose="020F0502020204030204" pitchFamily="34" charset="0"/>
                <a:ea typeface="PMingLiU" panose="02020500000000000000" pitchFamily="18" charset="-120"/>
                <a:cs typeface="Calibri" panose="020F0502020204030204" pitchFamily="34" charset="0"/>
              </a:rPr>
              <a:t>DPH</a:t>
            </a:r>
            <a:r>
              <a:rPr lang="zh-TW" sz="1800" dirty="0">
                <a:effectLst/>
                <a:latin typeface="Calibri" panose="020F0502020204030204" pitchFamily="34" charset="0"/>
                <a:ea typeface="PMingLiU" panose="02020500000000000000" pitchFamily="18" charset="-120"/>
                <a:cs typeface="Calibri" panose="020F0502020204030204" pitchFamily="34" charset="0"/>
              </a:rPr>
              <a:t>）向已獲得全面疫苗保護的人發出的指南：</a:t>
            </a:r>
            <a:r>
              <a:rPr lang="en-US" sz="1800" dirty="0">
                <a:effectLst/>
                <a:latin typeface="Calibri" panose="020F0502020204030204" pitchFamily="34" charset="0"/>
                <a:ea typeface="PMingLiU" panose="02020500000000000000" pitchFamily="18" charset="-120"/>
                <a:cs typeface="Calibri" panose="020F0502020204030204" pitchFamily="34" charset="0"/>
              </a:rPr>
              <a:t>https://www.mass.gov/guidance/guidance-for-people-who-are-fully-vaccinated-against-covid-19</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dirty="0"/>
          </a:p>
        </p:txBody>
      </p:sp>
    </p:spTree>
    <p:extLst>
      <p:ext uri="{BB962C8B-B14F-4D97-AF65-F5344CB8AC3E}">
        <p14:creationId xmlns:p14="http://schemas.microsoft.com/office/powerpoint/2010/main" val="1895549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dirty="0"/>
          </a:p>
        </p:txBody>
      </p:sp>
    </p:spTree>
    <p:extLst>
      <p:ext uri="{BB962C8B-B14F-4D97-AF65-F5344CB8AC3E}">
        <p14:creationId xmlns:p14="http://schemas.microsoft.com/office/powerpoint/2010/main" val="732694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dirty="0"/>
          </a:p>
        </p:txBody>
      </p:sp>
    </p:spTree>
    <p:extLst>
      <p:ext uri="{BB962C8B-B14F-4D97-AF65-F5344CB8AC3E}">
        <p14:creationId xmlns:p14="http://schemas.microsoft.com/office/powerpoint/2010/main" val="4143033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dirty="0">
              <a:ea typeface="PMingLiU" panose="02020500000000000000" pitchFamily="18" charset="-120"/>
            </a:endParaRPr>
          </a:p>
          <a:p>
            <a:r>
              <a:rPr lang="zh-CN" altLang="en-US" dirty="0">
                <a:ea typeface="PMingLiU" panose="02020500000000000000" pitchFamily="18" charset="-120"/>
              </a:rPr>
              <a:t>麻塞諸塞州公共衛生部在網上刊載每週疫苗接種報告，該報告會顯示下列資訊：</a:t>
            </a:r>
            <a:endParaRPr lang="en-US" dirty="0">
              <a:ea typeface="PMingLiU" panose="02020500000000000000" pitchFamily="18" charset="-120"/>
            </a:endParaRPr>
          </a:p>
          <a:p>
            <a:r>
              <a:rPr lang="en-US" dirty="0">
                <a:ea typeface="PMingLiU" panose="02020500000000000000" pitchFamily="18" charset="-120"/>
              </a:rPr>
              <a:t> </a:t>
            </a:r>
          </a:p>
          <a:p>
            <a:pPr lvl="0"/>
            <a:r>
              <a:rPr lang="en-US" dirty="0">
                <a:ea typeface="PMingLiU" panose="02020500000000000000" pitchFamily="18" charset="-120"/>
                <a:sym typeface="Wingdings" panose="05000000000000000000" pitchFamily="2" charset="2"/>
              </a:rPr>
              <a:t>  </a:t>
            </a:r>
            <a:r>
              <a:rPr lang="zh-CN" altLang="en-US" dirty="0">
                <a:ea typeface="PMingLiU" panose="02020500000000000000" pitchFamily="18" charset="-120"/>
                <a:sym typeface="Wingdings" panose="05000000000000000000" pitchFamily="2" charset="2"/>
              </a:rPr>
              <a:t>運送到麻塞諸塞州的疫苗劑數</a:t>
            </a:r>
            <a:endParaRPr lang="en-US" dirty="0">
              <a:ea typeface="PMingLiU" panose="02020500000000000000" pitchFamily="18" charset="-120"/>
            </a:endParaRPr>
          </a:p>
          <a:p>
            <a:pPr lvl="0"/>
            <a:r>
              <a:rPr lang="en-US" dirty="0">
                <a:ea typeface="PMingLiU" panose="02020500000000000000" pitchFamily="18" charset="-120"/>
                <a:sym typeface="Wingdings" panose="05000000000000000000" pitchFamily="2" charset="2"/>
              </a:rPr>
              <a:t> </a:t>
            </a:r>
            <a:r>
              <a:rPr lang="en-US" dirty="0">
                <a:ea typeface="PMingLiU" panose="02020500000000000000" pitchFamily="18" charset="-120"/>
              </a:rPr>
              <a:t> </a:t>
            </a:r>
            <a:r>
              <a:rPr lang="zh-CN" altLang="en-US" dirty="0">
                <a:ea typeface="PMingLiU" panose="02020500000000000000" pitchFamily="18" charset="-120"/>
              </a:rPr>
              <a:t>已經接種疫苗的人數</a:t>
            </a:r>
            <a:endParaRPr lang="en-US" dirty="0">
              <a:ea typeface="PMingLiU" panose="02020500000000000000" pitchFamily="18" charset="-120"/>
            </a:endParaRPr>
          </a:p>
          <a:p>
            <a:pPr lvl="0"/>
            <a:r>
              <a:rPr lang="en-US" dirty="0">
                <a:ea typeface="PMingLiU" panose="02020500000000000000" pitchFamily="18" charset="-120"/>
                <a:sym typeface="Wingdings" panose="05000000000000000000" pitchFamily="2" charset="2"/>
              </a:rPr>
              <a:t>  </a:t>
            </a:r>
            <a:r>
              <a:rPr lang="zh-CN" altLang="en-US" b="1" dirty="0">
                <a:ea typeface="PMingLiU" panose="02020500000000000000" pitchFamily="18" charset="-120"/>
                <a:sym typeface="Wingdings" panose="05000000000000000000" pitchFamily="2" charset="2"/>
              </a:rPr>
              <a:t>按縣劃分</a:t>
            </a:r>
            <a:r>
              <a:rPr lang="zh-CN" altLang="en-US" dirty="0">
                <a:ea typeface="PMingLiU" panose="02020500000000000000" pitchFamily="18" charset="-120"/>
                <a:sym typeface="Wingdings" panose="05000000000000000000" pitchFamily="2" charset="2"/>
              </a:rPr>
              <a:t>，已經接種疫苗的人數</a:t>
            </a:r>
            <a:endParaRPr lang="en-US" dirty="0">
              <a:ea typeface="PMingLiU" panose="02020500000000000000" pitchFamily="18" charset="-120"/>
            </a:endParaRPr>
          </a:p>
          <a:p>
            <a:pPr lvl="0"/>
            <a:r>
              <a:rPr lang="en-US" dirty="0">
                <a:ea typeface="PMingLiU" panose="02020500000000000000" pitchFamily="18" charset="-120"/>
                <a:sym typeface="Wingdings" panose="05000000000000000000" pitchFamily="2" charset="2"/>
              </a:rPr>
              <a:t>  </a:t>
            </a:r>
            <a:r>
              <a:rPr lang="zh-CN" altLang="en-US" b="1" dirty="0">
                <a:ea typeface="PMingLiU" panose="02020500000000000000" pitchFamily="18" charset="-120"/>
                <a:sym typeface="Wingdings" panose="05000000000000000000" pitchFamily="2" charset="2"/>
              </a:rPr>
              <a:t>按年齡和種族</a:t>
            </a:r>
            <a:r>
              <a:rPr lang="en-US" altLang="zh-CN" b="1" dirty="0">
                <a:ea typeface="PMingLiU" panose="02020500000000000000" pitchFamily="18" charset="-120"/>
                <a:sym typeface="Wingdings" panose="05000000000000000000" pitchFamily="2" charset="2"/>
              </a:rPr>
              <a:t>/</a:t>
            </a:r>
            <a:r>
              <a:rPr lang="zh-CN" altLang="en-US" b="1" dirty="0">
                <a:ea typeface="PMingLiU" panose="02020500000000000000" pitchFamily="18" charset="-120"/>
                <a:sym typeface="Wingdings" panose="05000000000000000000" pitchFamily="2" charset="2"/>
              </a:rPr>
              <a:t>族裔劃分</a:t>
            </a:r>
            <a:r>
              <a:rPr lang="zh-CN" altLang="en-US" dirty="0">
                <a:ea typeface="PMingLiU" panose="02020500000000000000" pitchFamily="18" charset="-120"/>
                <a:sym typeface="Wingdings" panose="05000000000000000000" pitchFamily="2" charset="2"/>
              </a:rPr>
              <a:t>，已經接種疫苗的人數</a:t>
            </a:r>
            <a:endParaRPr lang="en-US" dirty="0">
              <a:ea typeface="PMingLiU" panose="02020500000000000000" pitchFamily="18" charset="-120"/>
            </a:endParaRPr>
          </a:p>
          <a:p>
            <a:pPr lvl="0"/>
            <a:r>
              <a:rPr lang="en-US" dirty="0">
                <a:ea typeface="PMingLiU" panose="02020500000000000000" pitchFamily="18" charset="-120"/>
                <a:sym typeface="Wingdings" panose="05000000000000000000" pitchFamily="2" charset="2"/>
              </a:rPr>
              <a:t>  </a:t>
            </a:r>
            <a:r>
              <a:rPr lang="zh-CN" altLang="en-US" dirty="0">
                <a:ea typeface="PMingLiU" panose="02020500000000000000" pitchFamily="18" charset="-120"/>
                <a:sym typeface="Wingdings" panose="05000000000000000000" pitchFamily="2" charset="2"/>
              </a:rPr>
              <a:t>由不同類型的服務提供者（例如，學校、社區保健中心）接種的疫苗</a:t>
            </a:r>
            <a:endParaRPr lang="en-US" dirty="0">
              <a:ea typeface="PMingLiU" panose="02020500000000000000" pitchFamily="18" charset="-120"/>
            </a:endParaRP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33</a:t>
            </a:fld>
            <a:endParaRPr lang="en-US" dirty="0"/>
          </a:p>
        </p:txBody>
      </p:sp>
    </p:spTree>
    <p:extLst>
      <p:ext uri="{BB962C8B-B14F-4D97-AF65-F5344CB8AC3E}">
        <p14:creationId xmlns:p14="http://schemas.microsoft.com/office/powerpoint/2010/main" val="2582963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34</a:t>
            </a:fld>
            <a:endParaRPr lang="en-US" dirty="0"/>
          </a:p>
        </p:txBody>
      </p:sp>
    </p:spTree>
    <p:extLst>
      <p:ext uri="{BB962C8B-B14F-4D97-AF65-F5344CB8AC3E}">
        <p14:creationId xmlns:p14="http://schemas.microsoft.com/office/powerpoint/2010/main" val="1838091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dirty="0">
              <a:latin typeface="PMingLiU" panose="02020500000000000000" pitchFamily="18" charset="-120"/>
              <a:ea typeface="PMingLiU" panose="02020500000000000000" pitchFamily="18" charset="-120"/>
            </a:endParaRPr>
          </a:p>
          <a:p>
            <a:r>
              <a:rPr lang="zh-CN" altLang="en-US" dirty="0">
                <a:latin typeface="PMingLiU" panose="02020500000000000000" pitchFamily="18" charset="-120"/>
                <a:ea typeface="PMingLiU" panose="02020500000000000000" pitchFamily="18" charset="-120"/>
              </a:rPr>
              <a:t>對於討論會期間您可能希望回答的其他問題，也請參考公眾常見問題解答。</a:t>
            </a:r>
            <a:endParaRPr lang="en-US" dirty="0">
              <a:latin typeface="PMingLiU" panose="02020500000000000000" pitchFamily="18" charset="-120"/>
              <a:ea typeface="PMingLiU" panose="02020500000000000000" pitchFamily="18" charset="-12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PMingLiU" panose="02020500000000000000" pitchFamily="18" charset="-120"/>
                <a:ea typeface="PMingLiU" panose="02020500000000000000" pitchFamily="18" charset="-120"/>
              </a:rPr>
              <a:t>35</a:t>
            </a:fld>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914971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36</a:t>
            </a:fld>
            <a:endParaRPr lang="en-US" dirty="0"/>
          </a:p>
        </p:txBody>
      </p:sp>
    </p:spTree>
    <p:extLst>
      <p:ext uri="{BB962C8B-B14F-4D97-AF65-F5344CB8AC3E}">
        <p14:creationId xmlns:p14="http://schemas.microsoft.com/office/powerpoint/2010/main" val="4229467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a:t>
            </a:fld>
            <a:endParaRPr lang="en-US" dirty="0"/>
          </a:p>
        </p:txBody>
      </p:sp>
    </p:spTree>
    <p:extLst>
      <p:ext uri="{BB962C8B-B14F-4D97-AF65-F5344CB8AC3E}">
        <p14:creationId xmlns:p14="http://schemas.microsoft.com/office/powerpoint/2010/main" val="30594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b="0" i="0" dirty="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r>
              <a:rPr lang="zh-CN" altLang="en-US" b="0" i="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資料來源：</a:t>
            </a:r>
            <a:r>
              <a:rPr lang="en-US" b="0" i="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p>
          <a:p>
            <a:endParaRPr lang="en-US" b="0" i="0" dirty="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r>
              <a:rPr lang="en-US" dirty="0">
                <a:latin typeface="Calibri" panose="020F0502020204030204" pitchFamily="34" charset="0"/>
                <a:ea typeface="PMingLiU" panose="02020500000000000000" pitchFamily="18" charset="-120"/>
                <a:cs typeface="Calibri" panose="020F0502020204030204" pitchFamily="34" charset="0"/>
              </a:rPr>
              <a:t>https://www.cdc.gov/vaccines/hcp/conversations/understanding-vacc-work.html </a:t>
            </a:r>
          </a:p>
          <a:p>
            <a:endParaRPr lang="en-US" dirty="0">
              <a:latin typeface="Calibri" panose="020F0502020204030204" pitchFamily="34" charset="0"/>
              <a:ea typeface="PMingLiU" panose="02020500000000000000" pitchFamily="18" charset="-120"/>
              <a:cs typeface="Calibri" panose="020F0502020204030204" pitchFamily="34" charset="0"/>
            </a:endParaRPr>
          </a:p>
          <a:p>
            <a:r>
              <a:rPr lang="en-US" dirty="0">
                <a:latin typeface="Calibri" panose="020F0502020204030204" pitchFamily="34" charset="0"/>
                <a:ea typeface="PMingLiU" panose="02020500000000000000" pitchFamily="18" charset="-120"/>
                <a:cs typeface="Calibri" panose="020F0502020204030204" pitchFamily="34" charset="0"/>
              </a:rPr>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PMingLiU" panose="02020500000000000000" pitchFamily="18" charset="-120"/>
                <a:cs typeface="Calibri" panose="020F0502020204030204" pitchFamily="34" charset="0"/>
              </a:rPr>
              <a:t>5</a:t>
            </a:fld>
            <a:endParaRPr lang="en-US" dirty="0">
              <a:latin typeface="Calibri" panose="020F0502020204030204" pitchFamily="34" charset="0"/>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347128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solidFill>
                <a:srgbClr val="000000"/>
              </a:solidFill>
              <a:latin typeface="Calibri" panose="020F0502020204030204" pitchFamily="34" charset="0"/>
              <a:ea typeface="PMingLiU" panose="02020500000000000000" pitchFamily="18" charset="-120"/>
              <a:cs typeface="Calibri" panose="020F0502020204030204" pitchFamily="34" charset="0"/>
            </a:endParaRPr>
          </a:p>
          <a:p>
            <a:endParaRPr lang="en-US" altLang="zh-CN" dirty="0">
              <a:solidFill>
                <a:srgbClr val="000000"/>
              </a:solidFill>
              <a:latin typeface="Calibri" panose="020F0502020204030204" pitchFamily="34" charset="0"/>
              <a:ea typeface="PMingLiU" panose="02020500000000000000" pitchFamily="18" charset="-120"/>
              <a:cs typeface="Calibri" panose="020F0502020204030204" pitchFamily="34" charset="0"/>
            </a:endParaRPr>
          </a:p>
          <a:p>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我們理解，有些人對接種疫苗可能會感到擔心。雖然越來越多的新冠病毒疫苗正在儘快開發中，但疫苗的開發仍然遵循常規流程和程序，確保授權或批准使用的疫苗具有安全性。</a:t>
            </a:r>
          </a:p>
          <a:p>
            <a:endPar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endParaRPr>
          </a:p>
          <a:p>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安全是重中之重，接種疫苗的原因有很多。</a:t>
            </a:r>
            <a:r>
              <a:rPr lang="en-US" b="0" i="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p>
          <a:p>
            <a:endParaRPr lang="en-US" b="0" i="0" dirty="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dirty="0"/>
          </a:p>
        </p:txBody>
      </p:sp>
    </p:spTree>
    <p:extLst>
      <p:ext uri="{BB962C8B-B14F-4D97-AF65-F5344CB8AC3E}">
        <p14:creationId xmlns:p14="http://schemas.microsoft.com/office/powerpoint/2010/main" val="4208381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dirty="0">
              <a:latin typeface="Calibri" panose="020F0502020204030204" pitchFamily="34" charset="0"/>
              <a:ea typeface="PMingLiU" panose="02020500000000000000" pitchFamily="18" charset="-120"/>
              <a:cs typeface="Calibri" panose="020F0502020204030204" pitchFamily="34" charset="0"/>
            </a:endParaRPr>
          </a:p>
          <a:p>
            <a:r>
              <a:rPr lang="zh-CN" altLang="en-US" sz="1200" b="1" kern="1200" dirty="0">
                <a:solidFill>
                  <a:schemeClr val="tx1"/>
                </a:solidFill>
                <a:effectLst/>
                <a:latin typeface="+mn-lt"/>
                <a:ea typeface="+mn-ea"/>
                <a:cs typeface="+mn-cs"/>
              </a:rPr>
              <a:t>輝瑞新冠病毒疫苗獲得</a:t>
            </a:r>
            <a:r>
              <a:rPr lang="en-US" altLang="zh-CN" sz="1200" b="1" kern="1200" dirty="0">
                <a:solidFill>
                  <a:schemeClr val="tx1"/>
                </a:solidFill>
                <a:effectLst/>
                <a:latin typeface="+mn-lt"/>
                <a:ea typeface="+mn-ea"/>
                <a:cs typeface="+mn-cs"/>
              </a:rPr>
              <a:t>FDA</a:t>
            </a:r>
            <a:r>
              <a:rPr lang="zh-CN" altLang="en-US" sz="1200" b="1" kern="1200" dirty="0">
                <a:solidFill>
                  <a:schemeClr val="tx1"/>
                </a:solidFill>
                <a:effectLst/>
                <a:latin typeface="+mn-lt"/>
                <a:ea typeface="+mn-ea"/>
                <a:cs typeface="+mn-cs"/>
              </a:rPr>
              <a:t>批准意味著什麼？</a:t>
            </a:r>
            <a:endParaRPr lang="zh-CN" altLang="zh-CN" b="1" dirty="0">
              <a:effectLst/>
            </a:endParaRPr>
          </a:p>
          <a:p>
            <a:pPr marL="171450" indent="-171450">
              <a:buFont typeface="Arial" panose="020B0604020202020204" pitchFamily="34" charset="0"/>
              <a:buChar char="•"/>
            </a:pPr>
            <a:r>
              <a:rPr lang="en-US" altLang="zh-CN" sz="1200" kern="1200" dirty="0">
                <a:solidFill>
                  <a:schemeClr val="tx1"/>
                </a:solidFill>
                <a:effectLst/>
                <a:latin typeface="+mn-lt"/>
                <a:ea typeface="+mn-ea"/>
                <a:cs typeface="+mn-cs"/>
              </a:rPr>
              <a:t>2021</a:t>
            </a:r>
            <a:r>
              <a:rPr lang="zh-CN" altLang="zh-CN" sz="1200" kern="1200" dirty="0">
                <a:solidFill>
                  <a:schemeClr val="tx1"/>
                </a:solidFill>
                <a:effectLst/>
                <a:latin typeface="+mn-lt"/>
                <a:ea typeface="+mn-ea"/>
                <a:cs typeface="+mn-cs"/>
              </a:rPr>
              <a:t>年</a:t>
            </a:r>
            <a:r>
              <a:rPr lang="en-US" altLang="zh-CN" sz="1200" kern="1200" dirty="0">
                <a:solidFill>
                  <a:schemeClr val="tx1"/>
                </a:solidFill>
                <a:effectLst/>
                <a:latin typeface="+mn-lt"/>
                <a:ea typeface="+mn-ea"/>
                <a:cs typeface="+mn-cs"/>
              </a:rPr>
              <a:t>8</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23</a:t>
            </a:r>
            <a:r>
              <a:rPr lang="zh-CN" altLang="zh-CN" sz="1200" kern="1200" dirty="0">
                <a:solidFill>
                  <a:schemeClr val="tx1"/>
                </a:solidFill>
                <a:effectLst/>
                <a:latin typeface="+mn-lt"/>
                <a:ea typeface="+mn-ea"/>
                <a:cs typeface="+mn-cs"/>
              </a:rPr>
              <a:t>日，</a:t>
            </a:r>
            <a:r>
              <a:rPr lang="en-US" altLang="zh-CN" sz="1200" kern="1200" dirty="0">
                <a:solidFill>
                  <a:schemeClr val="tx1"/>
                </a:solidFill>
                <a:effectLst/>
                <a:latin typeface="+mn-lt"/>
                <a:ea typeface="+mn-ea"/>
                <a:cs typeface="+mn-cs"/>
              </a:rPr>
              <a:t>FDA</a:t>
            </a:r>
            <a:r>
              <a:rPr lang="zh-CN" altLang="zh-CN" sz="1200" kern="1200" dirty="0">
                <a:solidFill>
                  <a:schemeClr val="tx1"/>
                </a:solidFill>
                <a:effectLst/>
                <a:latin typeface="+mn-lt"/>
                <a:ea typeface="+mn-ea"/>
                <a:cs typeface="+mn-cs"/>
              </a:rPr>
              <a:t>批准了第一種新冠病毒疫苗。該疫苗被稱為輝瑞新冠病毒疫苗，現在將作為</a:t>
            </a:r>
            <a:r>
              <a:rPr lang="en-US" altLang="zh-CN" sz="1200" kern="1200" dirty="0" err="1">
                <a:solidFill>
                  <a:schemeClr val="tx1"/>
                </a:solidFill>
                <a:effectLst/>
                <a:latin typeface="+mn-lt"/>
                <a:ea typeface="+mn-ea"/>
                <a:cs typeface="+mn-cs"/>
              </a:rPr>
              <a:t>Comirnaty</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koe</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mir</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na</a:t>
            </a:r>
            <a:r>
              <a:rPr lang="en-US" altLang="zh-CN" sz="1200" kern="1200" dirty="0">
                <a:solidFill>
                  <a:schemeClr val="tx1"/>
                </a:solidFill>
                <a:effectLst/>
                <a:latin typeface="+mn-lt"/>
                <a:ea typeface="+mn-ea"/>
                <a:cs typeface="+mn-cs"/>
              </a:rPr>
              <a:t>-tee)</a:t>
            </a:r>
            <a:r>
              <a:rPr lang="zh-CN" altLang="zh-CN" sz="1200" kern="1200" dirty="0">
                <a:solidFill>
                  <a:schemeClr val="tx1"/>
                </a:solidFill>
                <a:effectLst/>
                <a:latin typeface="+mn-lt"/>
                <a:ea typeface="+mn-ea"/>
                <a:cs typeface="+mn-cs"/>
              </a:rPr>
              <a:t>銷售，用於預防</a:t>
            </a:r>
            <a:r>
              <a:rPr lang="en-US" altLang="zh-CN" sz="1200" kern="1200" dirty="0">
                <a:solidFill>
                  <a:schemeClr val="tx1"/>
                </a:solidFill>
                <a:effectLst/>
                <a:latin typeface="+mn-lt"/>
                <a:ea typeface="+mn-ea"/>
                <a:cs typeface="+mn-cs"/>
              </a:rPr>
              <a:t>16</a:t>
            </a:r>
            <a:r>
              <a:rPr lang="zh-CN" altLang="zh-CN" sz="1200" kern="1200" dirty="0">
                <a:solidFill>
                  <a:schemeClr val="tx1"/>
                </a:solidFill>
                <a:effectLst/>
                <a:latin typeface="+mn-lt"/>
                <a:ea typeface="+mn-ea"/>
                <a:cs typeface="+mn-cs"/>
              </a:rPr>
              <a:t>歲及以上人群感染新冠病毒。</a:t>
            </a:r>
            <a:endParaRPr lang="en-US" altLang="zh-CN"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CN" sz="1200" kern="1200" dirty="0" err="1">
                <a:solidFill>
                  <a:schemeClr val="tx1"/>
                </a:solidFill>
                <a:effectLst/>
                <a:latin typeface="+mn-lt"/>
                <a:ea typeface="+mn-ea"/>
                <a:cs typeface="+mn-cs"/>
              </a:rPr>
              <a:t>Comirnaty</a:t>
            </a:r>
            <a:r>
              <a:rPr lang="zh-CN" altLang="zh-CN" sz="1200" kern="1200" dirty="0">
                <a:solidFill>
                  <a:schemeClr val="tx1"/>
                </a:solidFill>
                <a:effectLst/>
                <a:latin typeface="+mn-lt"/>
                <a:ea typeface="+mn-ea"/>
                <a:cs typeface="+mn-cs"/>
              </a:rPr>
              <a:t>是與輝瑞疫苗相同的疫苗。</a:t>
            </a:r>
            <a:endParaRPr lang="en-US" altLang="zh-CN"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zh-CN" sz="1200" kern="1200" dirty="0">
                <a:solidFill>
                  <a:schemeClr val="tx1"/>
                </a:solidFill>
                <a:effectLst/>
                <a:latin typeface="+mn-lt"/>
                <a:ea typeface="+mn-ea"/>
                <a:cs typeface="+mn-cs"/>
              </a:rPr>
              <a:t>輝瑞疫苗仍可根據緊急使用授權（</a:t>
            </a:r>
            <a:r>
              <a:rPr lang="en-US" altLang="zh-CN" sz="1200" kern="1200" dirty="0">
                <a:solidFill>
                  <a:schemeClr val="tx1"/>
                </a:solidFill>
                <a:effectLst/>
                <a:latin typeface="+mn-lt"/>
                <a:ea typeface="+mn-ea"/>
                <a:cs typeface="+mn-cs"/>
              </a:rPr>
              <a:t>EUA</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為</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至</a:t>
            </a:r>
            <a:r>
              <a:rPr lang="en-US" altLang="zh-CN" sz="1200" kern="1200" dirty="0">
                <a:solidFill>
                  <a:schemeClr val="tx1"/>
                </a:solidFill>
                <a:effectLst/>
                <a:latin typeface="+mn-lt"/>
                <a:ea typeface="+mn-ea"/>
                <a:cs typeface="+mn-cs"/>
              </a:rPr>
              <a:t>15</a:t>
            </a:r>
            <a:r>
              <a:rPr lang="zh-CN" altLang="zh-CN" sz="1200" kern="1200" dirty="0">
                <a:solidFill>
                  <a:schemeClr val="tx1"/>
                </a:solidFill>
                <a:effectLst/>
                <a:latin typeface="+mn-lt"/>
                <a:ea typeface="+mn-ea"/>
                <a:cs typeface="+mn-cs"/>
              </a:rPr>
              <a:t>歲人群</a:t>
            </a:r>
            <a:r>
              <a:rPr lang="zh-CN" altLang="en-US" sz="1200" kern="1200" dirty="0">
                <a:solidFill>
                  <a:schemeClr val="tx1"/>
                </a:solidFill>
                <a:effectLst/>
                <a:latin typeface="+mn-lt"/>
                <a:ea typeface="+mn-ea"/>
                <a:cs typeface="+mn-cs"/>
              </a:rPr>
              <a:t>提供，並為某些免疫功能低下的人提供第三劑</a:t>
            </a:r>
            <a:r>
              <a:rPr lang="zh-CN" altLang="zh-CN"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zh-CN" sz="1200" kern="1200" dirty="0">
                <a:solidFill>
                  <a:schemeClr val="tx1"/>
                </a:solidFill>
                <a:effectLst/>
                <a:latin typeface="+mn-lt"/>
                <a:ea typeface="+mn-ea"/>
                <a:cs typeface="+mn-cs"/>
              </a:rPr>
              <a:t>與</a:t>
            </a:r>
            <a:r>
              <a:rPr lang="en-US" altLang="zh-CN" sz="1200" kern="1200" dirty="0">
                <a:solidFill>
                  <a:schemeClr val="tx1"/>
                </a:solidFill>
                <a:effectLst/>
                <a:latin typeface="+mn-lt"/>
                <a:ea typeface="+mn-ea"/>
                <a:cs typeface="+mn-cs"/>
              </a:rPr>
              <a:t>EUA</a:t>
            </a:r>
            <a:r>
              <a:rPr lang="zh-CN" altLang="zh-CN" sz="1200" kern="1200" dirty="0">
                <a:solidFill>
                  <a:schemeClr val="tx1"/>
                </a:solidFill>
                <a:effectLst/>
                <a:latin typeface="+mn-lt"/>
                <a:ea typeface="+mn-ea"/>
                <a:cs typeface="+mn-cs"/>
              </a:rPr>
              <a:t>相比，</a:t>
            </a:r>
            <a:r>
              <a:rPr lang="en-US" altLang="zh-CN" sz="1200" kern="1200" dirty="0">
                <a:solidFill>
                  <a:schemeClr val="tx1"/>
                </a:solidFill>
                <a:effectLst/>
                <a:latin typeface="+mn-lt"/>
                <a:ea typeface="+mn-ea"/>
                <a:cs typeface="+mn-cs"/>
              </a:rPr>
              <a:t>FDA</a:t>
            </a:r>
            <a:r>
              <a:rPr lang="zh-CN" altLang="zh-CN" sz="1200" kern="1200" dirty="0">
                <a:solidFill>
                  <a:schemeClr val="tx1"/>
                </a:solidFill>
                <a:effectLst/>
                <a:latin typeface="+mn-lt"/>
                <a:ea typeface="+mn-ea"/>
                <a:cs typeface="+mn-cs"/>
              </a:rPr>
              <a:t>批准疫苗則需要更多關於安全性、製造和長期有效性的資料，並包括現實的資料。</a:t>
            </a:r>
            <a:endParaRPr lang="en-US" altLang="zh-CN"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CN" sz="1200" kern="1200" dirty="0">
                <a:solidFill>
                  <a:schemeClr val="tx1"/>
                </a:solidFill>
                <a:effectLst/>
                <a:latin typeface="+mn-lt"/>
                <a:ea typeface="+mn-ea"/>
                <a:cs typeface="+mn-cs"/>
              </a:rPr>
              <a:t>FDA</a:t>
            </a:r>
            <a:r>
              <a:rPr lang="zh-CN" altLang="zh-CN" sz="1200" kern="1200" dirty="0">
                <a:solidFill>
                  <a:schemeClr val="tx1"/>
                </a:solidFill>
                <a:effectLst/>
                <a:latin typeface="+mn-lt"/>
                <a:ea typeface="+mn-ea"/>
                <a:cs typeface="+mn-cs"/>
              </a:rPr>
              <a:t>的完全批准意味著</a:t>
            </a:r>
            <a:r>
              <a:rPr lang="en-US" altLang="zh-CN" sz="1200" kern="1200" dirty="0" err="1">
                <a:solidFill>
                  <a:schemeClr val="tx1"/>
                </a:solidFill>
                <a:effectLst/>
                <a:latin typeface="+mn-lt"/>
                <a:ea typeface="+mn-ea"/>
                <a:cs typeface="+mn-cs"/>
              </a:rPr>
              <a:t>Comirnaty</a:t>
            </a:r>
            <a:r>
              <a:rPr lang="zh-CN" altLang="zh-CN" sz="1200" kern="1200" dirty="0">
                <a:solidFill>
                  <a:schemeClr val="tx1"/>
                </a:solidFill>
                <a:effectLst/>
                <a:latin typeface="+mn-lt"/>
                <a:ea typeface="+mn-ea"/>
                <a:cs typeface="+mn-cs"/>
              </a:rPr>
              <a:t>疫苗現在獲得了與美國常規使用的其他疫苗（例如肝炎、麻疹、水痘和脊髓灰質炎疫苗）相同水準的批准。</a:t>
            </a:r>
            <a:endParaRPr lang="en-US" altLang="zh-CN"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zh-CN" sz="1200" kern="1200" dirty="0">
                <a:solidFill>
                  <a:schemeClr val="tx1"/>
                </a:solidFill>
                <a:effectLst/>
                <a:latin typeface="+mn-lt"/>
                <a:ea typeface="+mn-ea"/>
                <a:cs typeface="+mn-cs"/>
              </a:rPr>
              <a:t>輝瑞新冠病毒疫苗是第一個獲得緊急授權的疫苗，這就是為什麼它是第一個擁有足夠資料獲得完全批准的疫苗。這對莫德納或強生疫苗的安全性和有效性而言不具任何意義。</a:t>
            </a:r>
            <a:endParaRPr lang="en-US" altLang="zh-CN" sz="1200" kern="1200" dirty="0">
              <a:solidFill>
                <a:schemeClr val="tx1"/>
              </a:solidFill>
              <a:effectLst/>
              <a:latin typeface="+mn-lt"/>
              <a:ea typeface="+mn-ea"/>
              <a:cs typeface="+mn-cs"/>
            </a:endParaRPr>
          </a:p>
          <a:p>
            <a:pPr marL="0" indent="0">
              <a:buFont typeface="Arial" panose="020B0604020202020204" pitchFamily="34" charset="0"/>
              <a:buNone/>
            </a:pPr>
            <a:endParaRPr lang="en-US" altLang="zh-CN" dirty="0">
              <a:latin typeface="Calibri" panose="020F0502020204030204" pitchFamily="34" charset="0"/>
              <a:ea typeface="宋体" panose="02010600030101010101" pitchFamily="2" charset="-122"/>
              <a:cs typeface="Calibri" panose="020F0502020204030204" pitchFamily="34" charset="0"/>
            </a:endParaRPr>
          </a:p>
          <a:p>
            <a:r>
              <a:rPr lang="zh-CN" altLang="en-US" b="1" dirty="0">
                <a:latin typeface="Calibri" panose="020F0502020204030204" pitchFamily="34" charset="0"/>
                <a:ea typeface="PMingLiU" panose="02020500000000000000" pitchFamily="18" charset="-120"/>
                <a:cs typeface="Calibri" panose="020F0502020204030204" pitchFamily="34" charset="0"/>
              </a:rPr>
              <a:t>什麼是緊急使用授權（</a:t>
            </a:r>
            <a:r>
              <a:rPr lang="en-US" altLang="zh-CN" b="1" dirty="0">
                <a:latin typeface="Calibri" panose="020F0502020204030204" pitchFamily="34" charset="0"/>
                <a:ea typeface="PMingLiU" panose="02020500000000000000" pitchFamily="18" charset="-120"/>
                <a:cs typeface="Calibri" panose="020F0502020204030204" pitchFamily="34" charset="0"/>
              </a:rPr>
              <a:t>EUA</a:t>
            </a:r>
            <a:r>
              <a:rPr lang="zh-CN" altLang="en-US" b="1" dirty="0">
                <a:latin typeface="Calibri" panose="020F0502020204030204" pitchFamily="34" charset="0"/>
                <a:ea typeface="PMingLiU" panose="02020500000000000000" pitchFamily="18" charset="-120"/>
                <a:cs typeface="Calibri" panose="020F0502020204030204" pitchFamily="34" charset="0"/>
              </a:rPr>
              <a:t>）？</a:t>
            </a:r>
          </a:p>
          <a:p>
            <a:r>
              <a:rPr lang="zh-CN" altLang="en-US" dirty="0">
                <a:latin typeface="Calibri" panose="020F0502020204030204" pitchFamily="34" charset="0"/>
                <a:ea typeface="PMingLiU" panose="02020500000000000000" pitchFamily="18" charset="-120"/>
                <a:cs typeface="Calibri" panose="020F0502020204030204" pitchFamily="34" charset="0"/>
              </a:rPr>
              <a:t>美國</a:t>
            </a:r>
            <a:r>
              <a:rPr lang="en-US" altLang="zh-CN" dirty="0">
                <a:latin typeface="Calibri" panose="020F0502020204030204" pitchFamily="34" charset="0"/>
                <a:ea typeface="PMingLiU" panose="02020500000000000000" pitchFamily="18" charset="-120"/>
                <a:cs typeface="Calibri" panose="020F0502020204030204" pitchFamily="34" charset="0"/>
              </a:rPr>
              <a:t>FDA</a:t>
            </a:r>
            <a:r>
              <a:rPr lang="zh-CN" altLang="en-US" dirty="0">
                <a:latin typeface="Calibri" panose="020F0502020204030204" pitchFamily="34" charset="0"/>
                <a:ea typeface="PMingLiU" panose="02020500000000000000" pitchFamily="18" charset="-120"/>
                <a:cs typeface="Calibri" panose="020F0502020204030204" pitchFamily="34" charset="0"/>
              </a:rPr>
              <a:t>批准輝瑞、 莫德納和強生新冠病毒疫苗時依據的是緊急使用授權，這意味著衛生和公共服務部（</a:t>
            </a:r>
            <a:r>
              <a:rPr lang="en-US" altLang="zh-CN" dirty="0">
                <a:latin typeface="Calibri" panose="020F0502020204030204" pitchFamily="34" charset="0"/>
                <a:ea typeface="PMingLiU" panose="02020500000000000000" pitchFamily="18" charset="-120"/>
                <a:cs typeface="Calibri" panose="020F0502020204030204" pitchFamily="34" charset="0"/>
              </a:rPr>
              <a:t>HHS</a:t>
            </a:r>
            <a:r>
              <a:rPr lang="zh-CN" altLang="en-US" dirty="0">
                <a:latin typeface="Calibri" panose="020F0502020204030204" pitchFamily="34" charset="0"/>
                <a:ea typeface="PMingLiU" panose="02020500000000000000" pitchFamily="18" charset="-120"/>
                <a:cs typeface="Calibri" panose="020F0502020204030204" pitchFamily="34" charset="0"/>
              </a:rPr>
              <a:t>）部長認定存在緊急情況，在新冠病毒疫情期間可以合理緊急使用相關疫苗，從而支持緊急使用授權。</a:t>
            </a:r>
            <a:endParaRPr lang="en-US" dirty="0">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在符合某些標準時（包括沒有適當的、經批准的可用替代方法），</a:t>
            </a:r>
            <a:r>
              <a:rPr lang="en-US" altLang="zh-CN" dirty="0">
                <a:latin typeface="Calibri" panose="020F0502020204030204" pitchFamily="34" charset="0"/>
                <a:ea typeface="PMingLiU" panose="02020500000000000000" pitchFamily="18" charset="-120"/>
                <a:cs typeface="Calibri" panose="020F0502020204030204" pitchFamily="34" charset="0"/>
              </a:rPr>
              <a:t>FDA</a:t>
            </a:r>
            <a:r>
              <a:rPr lang="zh-CN" altLang="en-US" dirty="0">
                <a:latin typeface="Calibri" panose="020F0502020204030204" pitchFamily="34" charset="0"/>
                <a:ea typeface="PMingLiU" panose="02020500000000000000" pitchFamily="18" charset="-120"/>
                <a:cs typeface="Calibri" panose="020F0502020204030204" pitchFamily="34" charset="0"/>
              </a:rPr>
              <a:t>可以簽發緊急使用授權。</a:t>
            </a:r>
            <a:r>
              <a:rPr lang="en-US" altLang="zh-CN" dirty="0">
                <a:latin typeface="Calibri" panose="020F0502020204030204" pitchFamily="34" charset="0"/>
                <a:ea typeface="PMingLiU" panose="02020500000000000000" pitchFamily="18" charset="-120"/>
                <a:cs typeface="Calibri" panose="020F0502020204030204" pitchFamily="34" charset="0"/>
              </a:rPr>
              <a:t>FDA</a:t>
            </a:r>
            <a:r>
              <a:rPr lang="zh-CN" altLang="en-US" dirty="0">
                <a:latin typeface="Calibri" panose="020F0502020204030204" pitchFamily="34" charset="0"/>
                <a:ea typeface="PMingLiU" panose="02020500000000000000" pitchFamily="18" charset="-120"/>
                <a:cs typeface="Calibri" panose="020F0502020204030204" pitchFamily="34" charset="0"/>
              </a:rPr>
              <a:t>的決定還基於可獲得的科學證據，這些證據表明相關產品可能在疫情期間有效預防新冠病毒病，並且該產品的已知和潛在益處大於風險。必須滿足所有這些標准才能在新冠病毒疫情期間使用緊急授權產品。</a:t>
            </a:r>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dirty="0"/>
          </a:p>
        </p:txBody>
      </p:sp>
    </p:spTree>
    <p:extLst>
      <p:ext uri="{BB962C8B-B14F-4D97-AF65-F5344CB8AC3E}">
        <p14:creationId xmlns:p14="http://schemas.microsoft.com/office/powerpoint/2010/main" val="380530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PMingLiU" panose="02020500000000000000" pitchFamily="18" charset="-120"/>
                <a:ea typeface="PMingLiU" panose="02020500000000000000" pitchFamily="18" charset="-120"/>
              </a:rPr>
              <a:t>註釋：</a:t>
            </a:r>
            <a:endParaRPr lang="en-US" altLang="zh-CN" dirty="0">
              <a:latin typeface="PMingLiU" panose="02020500000000000000" pitchFamily="18" charset="-120"/>
              <a:ea typeface="PMingLiU" panose="02020500000000000000" pitchFamily="18" charset="-120"/>
            </a:endParaRPr>
          </a:p>
          <a:p>
            <a:endParaRPr lang="en-US" altLang="zh-CN" dirty="0">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我們理解，對疫苗的安全性和開發持開放和誠實的態度十分重要，對於曾經在醫療方面遭受不公正對待的社群尤其如此。</a:t>
            </a:r>
          </a:p>
          <a:p>
            <a:endParaRPr lang="zh-CN" altLang="en-US" dirty="0">
              <a:latin typeface="Calibri" panose="020F0502020204030204" pitchFamily="34" charset="0"/>
              <a:ea typeface="PMingLiU" panose="02020500000000000000" pitchFamily="18" charset="-120"/>
              <a:cs typeface="Calibri" panose="020F0502020204030204" pitchFamily="34" charset="0"/>
            </a:endParaRPr>
          </a:p>
          <a:p>
            <a:r>
              <a:rPr lang="zh-CN" altLang="en-US" dirty="0">
                <a:latin typeface="Calibri" panose="020F0502020204030204" pitchFamily="34" charset="0"/>
                <a:ea typeface="PMingLiU" panose="02020500000000000000" pitchFamily="18" charset="-120"/>
                <a:cs typeface="Calibri" panose="020F0502020204030204" pitchFamily="34" charset="0"/>
              </a:rPr>
              <a:t>人們必須瞭解，疫苗比其他任何藥物都要經過更多的試驗。在接種之前，疫苗必須經過嚴格的開發和試驗。製造過程至關重要</a:t>
            </a:r>
            <a:r>
              <a:rPr lang="en-US" altLang="zh-CN" dirty="0">
                <a:latin typeface="Calibri" panose="020F0502020204030204" pitchFamily="34" charset="0"/>
                <a:ea typeface="PMingLiU" panose="02020500000000000000" pitchFamily="18" charset="-120"/>
                <a:cs typeface="Calibri" panose="020F0502020204030204" pitchFamily="34" charset="0"/>
              </a:rPr>
              <a:t>——</a:t>
            </a:r>
            <a:r>
              <a:rPr lang="zh-CN" altLang="en-US" dirty="0">
                <a:latin typeface="Calibri" panose="020F0502020204030204" pitchFamily="34" charset="0"/>
                <a:ea typeface="PMingLiU" panose="02020500000000000000" pitchFamily="18" charset="-120"/>
                <a:cs typeface="Calibri" panose="020F0502020204030204" pitchFamily="34" charset="0"/>
              </a:rPr>
              <a:t>所有疫苗都必須具有始終如一的優異品質。此外，</a:t>
            </a:r>
            <a:r>
              <a:rPr lang="zh-CN" altLang="en-US" u="sng" dirty="0">
                <a:latin typeface="Calibri" panose="020F0502020204030204" pitchFamily="34" charset="0"/>
                <a:ea typeface="PMingLiU" panose="02020500000000000000" pitchFamily="18" charset="-120"/>
                <a:cs typeface="Calibri" panose="020F0502020204030204" pitchFamily="34" charset="0"/>
              </a:rPr>
              <a:t>必須通過</a:t>
            </a:r>
            <a:r>
              <a:rPr lang="zh-CN" altLang="en-US" u="sng" dirty="0">
                <a:latin typeface="Calibri" panose="020F0502020204030204" pitchFamily="34" charset="0"/>
                <a:ea typeface="PMingLiU" panose="02020500000000000000" pitchFamily="18" charset="-120"/>
                <a:cs typeface="Calibri" panose="020F0502020204030204" pitchFamily="34" charset="0"/>
                <a:hlinkClick r:id="rId3"/>
              </a:rPr>
              <a:t>廣泛的臨床試驗測試</a:t>
            </a:r>
            <a:r>
              <a:rPr lang="zh-CN" altLang="en-US" dirty="0">
                <a:latin typeface="Calibri" panose="020F0502020204030204" pitchFamily="34" charset="0"/>
                <a:ea typeface="PMingLiU" panose="02020500000000000000" pitchFamily="18" charset="-120"/>
                <a:cs typeface="Calibri" panose="020F0502020204030204" pitchFamily="34" charset="0"/>
              </a:rPr>
              <a:t>證明疫苗的安全性。</a:t>
            </a:r>
            <a:r>
              <a:rPr lang="en-US" sz="1200" dirty="0">
                <a:latin typeface="Calibri" panose="020F0502020204030204" pitchFamily="34" charset="0"/>
                <a:ea typeface="PMingLiU" panose="02020500000000000000" pitchFamily="18" charset="-120"/>
                <a:cs typeface="Calibri" panose="020F0502020204030204" pitchFamily="34" charset="0"/>
              </a:rPr>
              <a:t>   </a:t>
            </a:r>
          </a:p>
          <a:p>
            <a:endParaRPr lang="en-US" dirty="0">
              <a:latin typeface="Calibri" panose="020F050202020403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Calibri" panose="020F0502020204030204" pitchFamily="34" charset="0"/>
                <a:ea typeface="PMingLiU" panose="02020500000000000000" pitchFamily="18" charset="-120"/>
                <a:cs typeface="Calibri" panose="020F0502020204030204" pitchFamily="34" charset="0"/>
              </a:rPr>
              <a:t>資料來源：</a:t>
            </a:r>
            <a:r>
              <a:rPr lang="en-US" sz="1200" dirty="0">
                <a:latin typeface="Calibri" panose="020F0502020204030204" pitchFamily="34" charset="0"/>
                <a:ea typeface="PMingLiU" panose="02020500000000000000" pitchFamily="18" charset="-120"/>
                <a:cs typeface="Calibri" panose="020F0502020204030204" pitchFamily="34" charset="0"/>
              </a:rPr>
              <a:t>https://www.cdc.gov/coronavirus/2019-ncov/vaccines/safety.html  </a:t>
            </a:r>
          </a:p>
          <a:p>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PMingLiU" panose="02020500000000000000" pitchFamily="18" charset="-120"/>
                <a:cs typeface="Calibri" panose="020F0502020204030204" pitchFamily="34" charset="0"/>
              </a:rPr>
              <a:t>8</a:t>
            </a:fld>
            <a:endParaRPr lang="en-US" dirty="0">
              <a:latin typeface="Calibri" panose="020F0502020204030204" pitchFamily="34" charset="0"/>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262580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PMingLiU" panose="02020500000000000000" pitchFamily="18" charset="-120"/>
                <a:cs typeface="Calibri" panose="020F0502020204030204" pitchFamily="34" charset="0"/>
              </a:rPr>
              <a:t>9</a:t>
            </a:fld>
            <a:endParaRPr lang="en-US" dirty="0">
              <a:latin typeface="Calibri" panose="020F0502020204030204" pitchFamily="34" charset="0"/>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2491323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7FF46-D652-4521-999E-0D1F40D8CAB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7FF46-D652-4521-999E-0D1F40D8CAB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17FF46-D652-4521-999E-0D1F40D8CABC}"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17FF46-D652-4521-999E-0D1F40D8CABC}"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7FF46-D652-4521-999E-0D1F40D8CABC}"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7FF46-D652-4521-999E-0D1F40D8CABC}"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7FF46-D652-4521-999E-0D1F40D8CABC}"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7FF46-D652-4521-999E-0D1F40D8CABC}"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7FF46-D652-4521-999E-0D1F40D8CABC}"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p:cNvSpPr txBox="1"/>
          <p:nvPr userDrawn="1"/>
        </p:nvSpPr>
        <p:spPr>
          <a:xfrm>
            <a:off x="0" y="173767"/>
            <a:ext cx="12192009" cy="64633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a:ln w="12700">
                  <a:noFill/>
                  <a:prstDash val="solid"/>
                </a:ln>
                <a:solidFill>
                  <a:srgbClr val="FFFFFF"/>
                </a:solidFill>
                <a:effectLst/>
                <a:uLnTx/>
                <a:uFillTx/>
              </a:rPr>
              <a:t>  </a:t>
            </a:r>
            <a:r>
              <a:rPr kumimoji="0" lang="zh-CN" altLang="en-US" sz="3600" b="1" i="0" u="none" strike="noStrike" kern="0" cap="none" spc="0" normalizeH="0" baseline="0" noProof="0" dirty="0">
                <a:ln w="12700">
                  <a:noFill/>
                  <a:prstDash val="solid"/>
                </a:ln>
                <a:solidFill>
                  <a:srgbClr val="FFFFFF"/>
                </a:solidFill>
                <a:effectLst/>
                <a:uLnTx/>
                <a:uFillTx/>
                <a:latin typeface="宋体" panose="02010600030101010101" pitchFamily="2" charset="-122"/>
                <a:ea typeface="宋体" panose="02010600030101010101" pitchFamily="2" charset="-122"/>
              </a:rPr>
              <a:t>麻塞諸塞州公共衛生部</a:t>
            </a:r>
            <a:endParaRPr kumimoji="0" lang="en-US" sz="3600" b="1" i="0" u="none" strike="noStrike" kern="0" cap="none" spc="0" normalizeH="0" baseline="0" noProof="0" dirty="0">
              <a:ln w="12700">
                <a:noFill/>
                <a:prstDash val="solid"/>
              </a:ln>
              <a:solidFill>
                <a:srgbClr val="FFFFFF"/>
              </a:solidFill>
              <a:effectLst/>
              <a:uLnTx/>
              <a:uFillTx/>
              <a:latin typeface="宋体" panose="02010600030101010101" pitchFamily="2" charset="-122"/>
              <a:ea typeface="宋体" panose="02010600030101010101" pitchFamily="2" charset="-122"/>
            </a:endParaRP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105"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p:cNvSpPr>
            <a:spLocks noGrp="1"/>
          </p:cNvSpPr>
          <p:nvPr>
            <p:ph type="title"/>
            <p:custDataLst>
              <p:tags r:id="rId4"/>
            </p:custDataLst>
          </p:nvPr>
        </p:nvSpPr>
        <p:spPr>
          <a:xfrm>
            <a:off x="549486" y="2406303"/>
            <a:ext cx="9983836" cy="523220"/>
          </a:xfrm>
          <a:noFill/>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p:cNvSpPr>
            <a:spLocks noGrp="1"/>
          </p:cNvSpPr>
          <p:nvPr>
            <p:ph type="body" sz="quarter" idx="13" hasCustomPrompt="1"/>
            <p:custDataLst>
              <p:tags r:id="rId5"/>
            </p:custDataLst>
          </p:nvPr>
        </p:nvSpPr>
        <p:spPr>
          <a:xfrm>
            <a:off x="549485" y="4539678"/>
            <a:ext cx="9981467" cy="2154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p:cNvSpPr>
            <a:spLocks noGrp="1"/>
          </p:cNvSpPr>
          <p:nvPr>
            <p:ph type="subTitle" idx="1"/>
            <p:custDataLst>
              <p:tags r:id="rId6"/>
            </p:custDataLst>
          </p:nvPr>
        </p:nvSpPr>
        <p:spPr>
          <a:xfrm>
            <a:off x="549485" y="3611491"/>
            <a:ext cx="9981467" cy="246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p:cNvSpPr txBox="1"/>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p:cNvSpPr txBox="1"/>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129"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p:cNvSpPr>
            <a:spLocks noGrp="1"/>
          </p:cNvSpPr>
          <p:nvPr>
            <p:ph type="title"/>
            <p:custDataLst>
              <p:tags r:id="rId4"/>
            </p:custDataLst>
          </p:nvPr>
        </p:nvSpPr>
        <p:spPr>
          <a:xfrm>
            <a:off x="549486" y="2406303"/>
            <a:ext cx="9983836" cy="523220"/>
          </a:xfrm>
          <a:noFill/>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p:cNvSpPr>
            <a:spLocks noGrp="1"/>
          </p:cNvSpPr>
          <p:nvPr>
            <p:ph type="body" sz="quarter" idx="13" hasCustomPrompt="1"/>
            <p:custDataLst>
              <p:tags r:id="rId5"/>
            </p:custDataLst>
          </p:nvPr>
        </p:nvSpPr>
        <p:spPr>
          <a:xfrm>
            <a:off x="549485" y="4539678"/>
            <a:ext cx="9981467" cy="2154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p:cNvSpPr>
            <a:spLocks noGrp="1"/>
          </p:cNvSpPr>
          <p:nvPr>
            <p:ph type="subTitle" idx="1"/>
            <p:custDataLst>
              <p:tags r:id="rId6"/>
            </p:custDataLst>
          </p:nvPr>
        </p:nvSpPr>
        <p:spPr>
          <a:xfrm>
            <a:off x="549485" y="3611491"/>
            <a:ext cx="9981467" cy="246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p:cNvSpPr txBox="1"/>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p:cNvSpPr txBox="1"/>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t>‹#›</a:t>
            </a:fld>
            <a:endParaRPr lang="en-US" sz="1000" b="0" i="0" baseline="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53" name="think-cell Slide" r:id="rId12" imgW="5715" imgH="5715" progId="TCLayout.ActiveDocument.1">
                  <p:embed/>
                </p:oleObj>
              </mc:Choice>
              <mc:Fallback>
                <p:oleObj name="think-cell Slide" r:id="rId12" imgW="5715" imgH="5715" progId="TCLayout.ActiveDocument.1">
                  <p:embed/>
                  <p:pic>
                    <p:nvPicPr>
                      <p:cNvPr id="0" name="Object 2"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t>‹#›</a:t>
            </a:fld>
            <a:endParaRPr lang="en-US" sz="800" b="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77"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6" name="5. Source" hidden="1"/>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201"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7" name="5. Source" hidden="1"/>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225"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9" name="5. Source" hidden="1"/>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49" name="think-cell Slide" r:id="rId11" imgW="5715" imgH="5715" progId="TCLayout.ActiveDocument.1">
                  <p:embed/>
                </p:oleObj>
              </mc:Choice>
              <mc:Fallback>
                <p:oleObj name="think-cell Slide" r:id="rId11" imgW="5715" imgH="5715" progId="TCLayout.ActiveDocument.1">
                  <p:embed/>
                  <p:pic>
                    <p:nvPicPr>
                      <p:cNvPr id="0" name="Object 2" hidden="1"/>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1" name="5. Source" hidden="1"/>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p:cNvSpPr txBox="1"/>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73" name="think-cell Slide" r:id="rId12" imgW="8255" imgH="8255" progId="TCLayout.ActiveDocument.1">
                  <p:embed/>
                </p:oleObj>
              </mc:Choice>
              <mc:Fallback>
                <p:oleObj name="think-cell Slide" r:id="rId12" imgW="8255" imgH="8255" progId="TCLayout.ActiveDocument.1">
                  <p:embed/>
                  <p:pic>
                    <p:nvPicPr>
                      <p:cNvPr id="0" name="Object 2"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en-US" sz="1350" dirty="0">
              <a:solidFill>
                <a:srgbClr val="F0F0F0"/>
              </a:solidFill>
              <a:latin typeface="Arial" panose="020B0604020202020204" pitchFamily="34" charset="0"/>
            </a:endParaRPr>
          </a:p>
        </p:txBody>
      </p:sp>
      <p:sp>
        <p:nvSpPr>
          <p:cNvPr id="31" name="Slide Numbe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2. Slide Title"/>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97" name="think-cell Slide" r:id="rId12" imgW="8255" imgH="8255" progId="TCLayout.ActiveDocument.1">
                  <p:embed/>
                </p:oleObj>
              </mc:Choice>
              <mc:Fallback>
                <p:oleObj name="think-cell Slide" r:id="rId12" imgW="8255" imgH="8255" progId="TCLayout.ActiveDocument.1">
                  <p:embed/>
                  <p:pic>
                    <p:nvPicPr>
                      <p:cNvPr id="0" name="Object 2"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en-US" sz="1350" dirty="0">
              <a:solidFill>
                <a:srgbClr val="F0F0F0"/>
              </a:solidFill>
              <a:latin typeface="Arial" panose="020B0604020202020204" pitchFamily="34" charset="0"/>
            </a:endParaRPr>
          </a:p>
        </p:txBody>
      </p:sp>
      <p:sp>
        <p:nvSpPr>
          <p:cNvPr id="24" name="Slide Numbe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321" name="think-cell Slide" r:id="rId12" imgW="5715" imgH="5715" progId="TCLayout.ActiveDocument.1">
                  <p:embed/>
                </p:oleObj>
              </mc:Choice>
              <mc:Fallback>
                <p:oleObj name="think-cell Slide" r:id="rId12" imgW="5715" imgH="5715" progId="TCLayout.ActiveDocument.1">
                  <p:embed/>
                  <p:pic>
                    <p:nvPicPr>
                      <p:cNvPr id="0" name="Object 2"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en-US" sz="1350" dirty="0">
              <a:solidFill>
                <a:srgbClr val="F0F0F0"/>
              </a:solidFill>
              <a:latin typeface="Arial" panose="020B0604020202020204" pitchFamily="34" charset="0"/>
            </a:endParaRPr>
          </a:p>
        </p:txBody>
      </p:sp>
      <p:sp>
        <p:nvSpPr>
          <p:cNvPr id="28" name="Slide Numbe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45" name="think-cell Slide" r:id="rId12" imgW="5715" imgH="5715" progId="TCLayout.ActiveDocument.1">
                  <p:embed/>
                </p:oleObj>
              </mc:Choice>
              <mc:Fallback>
                <p:oleObj name="think-cell Slide" r:id="rId12" imgW="5715" imgH="5715" progId="TCLayout.ActiveDocument.1">
                  <p:embed/>
                  <p:pic>
                    <p:nvPicPr>
                      <p:cNvPr id="0" name="Object 2"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en-US" sz="1350" dirty="0">
              <a:solidFill>
                <a:srgbClr val="F0F0F0"/>
              </a:solidFill>
              <a:latin typeface="Arial" panose="020B0604020202020204" pitchFamily="34" charset="0"/>
            </a:endParaRPr>
          </a:p>
        </p:txBody>
      </p:sp>
      <p:sp>
        <p:nvSpPr>
          <p:cNvPr id="28" name="Slide Numbe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69" name="think-cell Slide" r:id="rId12" imgW="8255" imgH="8255" progId="TCLayout.ActiveDocument.1">
                  <p:embed/>
                </p:oleObj>
              </mc:Choice>
              <mc:Fallback>
                <p:oleObj name="think-cell Slide" r:id="rId12" imgW="8255" imgH="8255" progId="TCLayout.ActiveDocument.1">
                  <p:embed/>
                  <p:pic>
                    <p:nvPicPr>
                      <p:cNvPr id="0" name="Object 2" hidden="1"/>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93"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ln>
          <a:effectLst/>
        </p:spPr>
        <p:txBody>
          <a:bodyPr wrap="square" lIns="0" tIns="0" rIns="0" bIns="0" anchor="b">
            <a:spAutoFit/>
          </a:bodyPr>
          <a:lstStyle/>
          <a:p>
            <a:pPr marL="0" algn="r" defTabSz="457835"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t>‹#›</a:t>
            </a:fld>
            <a:endParaRPr lang="en-US" sz="800" kern="1200" dirty="0">
              <a:solidFill>
                <a:schemeClr val="tx1"/>
              </a:solidFill>
              <a:latin typeface="+mn-lt"/>
              <a:ea typeface="+mn-ea"/>
              <a:cs typeface="Arial" panose="020B0604020202020204" pitchFamily="34" charset="0"/>
            </a:endParaRPr>
          </a:p>
        </p:txBody>
      </p:sp>
      <p:sp>
        <p:nvSpPr>
          <p:cNvPr id="11" name="5. Source" hidden="1"/>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417" name="think-cell Slide" r:id="rId8" imgW="5715" imgH="5715" progId="TCLayout.ActiveDocument.1">
                  <p:embed/>
                </p:oleObj>
              </mc:Choice>
              <mc:Fallback>
                <p:oleObj name="think-cell Slide" r:id="rId8" imgW="5715" imgH="5715" progId="TCLayout.ActiveDocument.1">
                  <p:embed/>
                  <p:pic>
                    <p:nvPicPr>
                      <p:cNvPr id="0" name="Object 1" hidden="1"/>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7" name="5. Source" hidden="1"/>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p:cNvSpPr txBox="1"/>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41" name="think-cell Slide" r:id="rId6" imgW="5715" imgH="5715" progId="TCLayout.ActiveDocument.1">
                  <p:embed/>
                </p:oleObj>
              </mc:Choice>
              <mc:Fallback>
                <p:oleObj name="think-cell Slide" r:id="rId6" imgW="5715" imgH="5715" progId="TCLayout.ActiveDocument.1">
                  <p:embed/>
                  <p:pic>
                    <p:nvPicPr>
                      <p:cNvPr id="0" name="Object 2" hidden="1"/>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p:cNvSpPr txBox="1"/>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7519A7-4256-4AB7-A86A-4534FE17468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FC1DB-3780-4B41-B9AB-3ECF7C4ABCE4}"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p:cNvPicPr>
            <a:picLocks noChangeAspect="1"/>
          </p:cNvPicPr>
          <p:nvPr userDrawn="1"/>
        </p:nvPicPr>
        <p:blipFill>
          <a:blip r:embed="rId2"/>
          <a:stretch>
            <a:fillRect/>
          </a:stretch>
        </p:blipFill>
        <p:spPr>
          <a:xfrm>
            <a:off x="339801" y="36383"/>
            <a:ext cx="1343467" cy="1007600"/>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0"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4" name="Footer Placeholder 3"/>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Connect with DPH</a:t>
            </a:r>
            <a:endParaRPr lang="en-US" dirty="0"/>
          </a:p>
        </p:txBody>
      </p:sp>
      <p:sp>
        <p:nvSpPr>
          <p:cNvPr id="9" name="Rectangle 8"/>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7C15E-ECE1-4EE5-BF79-E8136BD6249D}"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7FF46-D652-4521-999E-0D1F40D8CAB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7C15E-ECE1-4EE5-BF79-E8136BD6249D}"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7FF46-D652-4521-999E-0D1F40D8CAB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81" name="think-cell Slide" r:id="rId43" imgW="5715" imgH="5715" progId="TCLayout.ActiveDocument.1">
                  <p:embed/>
                </p:oleObj>
              </mc:Choice>
              <mc:Fallback>
                <p:oleObj name="think-cell Slide" r:id="rId43" imgW="5715" imgH="5715" progId="TCLayout.ActiveDocument.1">
                  <p:embed/>
                  <p:pic>
                    <p:nvPicPr>
                      <p:cNvPr id="0" name="Object 2" hidden="1"/>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defRPr sz="800">
                <a:cs typeface="Arial" panose="020B0604020202020204" pitchFamily="34" charset="0"/>
              </a:defRPr>
            </a:lvl1pPr>
          </a:lstStyle>
          <a:p>
            <a:pPr lvl="0"/>
            <a:r>
              <a:rPr lang="en-US" sz="800" dirty="0"/>
              <a:t>Footnote</a:t>
            </a:r>
          </a:p>
        </p:txBody>
      </p:sp>
      <p:sp>
        <p:nvSpPr>
          <p:cNvPr id="2" name="2. Slide Title"/>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p:cNvGrpSpPr/>
          <p:nvPr userDrawn="1">
            <p:custDataLst>
              <p:tags r:id="rId25"/>
            </p:custDataLst>
          </p:nvPr>
        </p:nvGrpSpPr>
        <p:grpSpPr bwMode="blackGray">
          <a:xfrm>
            <a:off x="2" y="0"/>
            <a:ext cx="12190476" cy="6858000"/>
            <a:chOff x="0" y="0"/>
            <a:chExt cx="12190476" cy="6858000"/>
          </a:xfrm>
        </p:grpSpPr>
        <p:sp>
          <p:nvSpPr>
            <p:cNvPr id="55" name="slide margin"/>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69" name="Freeform: Shape 68"/>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70" name="Freeform: Shape 69"/>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71" name="Freeform: Shape 70"/>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72" name="Freeform: Shape 71"/>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73" name="Freeform: Shape 72"/>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74" name="Freeform: Shape 73"/>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75" name="Freeform: Shape 74"/>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76" name="Freeform: Shape 75"/>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77" name="Freeform: Shape 76"/>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78" name="Freeform: Shape 77"/>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79" name="Freeform: Shape 78"/>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80" name="Freeform: Shape 79"/>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81" name="Freeform: Shape 80"/>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82" name="Freeform: Shape 81"/>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83" name="Freeform: Shape 82"/>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84" name="Freeform: Shape 83"/>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85" name="Freeform: Shape 84"/>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86" name="Freeform: Shape 85"/>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87" name="Freeform: Shape 86"/>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88" name="Freeform: Shape 87"/>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89" name="Freeform: Shape 88"/>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90" name="Freeform: Shape 89"/>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91" name="Freeform: Shape 90"/>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sp>
          <p:nvSpPr>
            <p:cNvPr id="92" name="Freeform: Shape 91"/>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dirty="0">
                <a:solidFill>
                  <a:schemeClr val="tx1"/>
                </a:solidFill>
                <a:latin typeface="+mn-lt"/>
              </a:endParaRPr>
            </a:p>
          </p:txBody>
        </p:sp>
        <p:cxnSp>
          <p:nvCxnSpPr>
            <p:cNvPr id="93" name="Straight Connector 92"/>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noAutofit/>
            </a:bodyPr>
            <a:lstStyle/>
            <a:p>
              <a:endParaRPr lang="en-US" sz="990" dirty="0">
                <a:solidFill>
                  <a:schemeClr val="tx1"/>
                </a:solidFill>
                <a:latin typeface="+mn-lt"/>
              </a:endParaRPr>
            </a:p>
          </p:txBody>
        </p:sp>
        <p:cxnSp>
          <p:nvCxnSpPr>
            <p:cNvPr id="139" name="Straight Connector 138"/>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3230" lvl="2" indent="-214630">
              <a:lnSpc>
                <a:spcPct val="100000"/>
              </a:lnSpc>
              <a:spcBef>
                <a:spcPts val="0"/>
              </a:spcBef>
              <a:spcAft>
                <a:spcPts val="300"/>
              </a:spcAft>
              <a:buSzPct val="110000"/>
              <a:buFont typeface="Arial" panose="020B0604020202020204" pitchFamily="34" charset="0"/>
              <a:buChar char="‒"/>
              <a:defRPr sz="1600"/>
            </a:lvl3pPr>
            <a:lvl4pPr marL="598805" lvl="3" indent="-152400">
              <a:lnSpc>
                <a:spcPct val="100000"/>
              </a:lnSpc>
              <a:spcBef>
                <a:spcPts val="0"/>
              </a:spcBef>
              <a:spcAft>
                <a:spcPts val="300"/>
              </a:spcAft>
              <a:buFont typeface="Arial" panose="020B0604020202020204" pitchFamily="34" charset="0"/>
              <a:buChar char="•"/>
              <a:defRPr sz="1600"/>
            </a:lvl4pPr>
            <a:lvl5pPr marL="817880" lvl="4" indent="-147955">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p:cNvGrpSpPr/>
          <p:nvPr userDrawn="1"/>
        </p:nvGrpSpPr>
        <p:grpSpPr>
          <a:xfrm>
            <a:off x="10522738" y="4396889"/>
            <a:ext cx="944617" cy="1686504"/>
            <a:chOff x="7756825" y="4379430"/>
            <a:chExt cx="708462" cy="1686504"/>
          </a:xfrm>
        </p:grpSpPr>
        <p:sp>
          <p:nvSpPr>
            <p:cNvPr id="153" name="RectangleLegend1"/>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tx1"/>
                </a:solidFill>
              </a:endParaRPr>
            </a:p>
          </p:txBody>
        </p:sp>
        <p:sp>
          <p:nvSpPr>
            <p:cNvPr id="154" name="RectangleLegend2"/>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tx1"/>
                </a:solidFill>
              </a:endParaRPr>
            </a:p>
          </p:txBody>
        </p:sp>
        <p:sp>
          <p:nvSpPr>
            <p:cNvPr id="164" name="RectangleLegend3"/>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tx1"/>
                </a:solidFill>
              </a:endParaRPr>
            </a:p>
          </p:txBody>
        </p:sp>
        <p:sp>
          <p:nvSpPr>
            <p:cNvPr id="165" name="RectangleLegend4"/>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tx1"/>
                </a:solidFill>
              </a:endParaRPr>
            </a:p>
          </p:txBody>
        </p:sp>
        <p:sp>
          <p:nvSpPr>
            <p:cNvPr id="166" name="RectangleLegend5"/>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tx1"/>
                </a:solidFill>
              </a:endParaRPr>
            </a:p>
          </p:txBody>
        </p:sp>
        <p:sp>
          <p:nvSpPr>
            <p:cNvPr id="167" name="Legend1"/>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p:cNvGrpSpPr/>
          <p:nvPr userDrawn="1"/>
        </p:nvGrpSpPr>
        <p:grpSpPr>
          <a:xfrm>
            <a:off x="10135957" y="3237562"/>
            <a:ext cx="1331385" cy="927508"/>
            <a:chOff x="7495285" y="2250552"/>
            <a:chExt cx="998539" cy="927508"/>
          </a:xfrm>
        </p:grpSpPr>
        <p:sp>
          <p:nvSpPr>
            <p:cNvPr id="173" name="Legend1"/>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p:cNvSpPr>
              <a:spLocks noChangeShapeType="1"/>
            </p:cNvSpPr>
            <p:nvPr/>
          </p:nvSpPr>
          <p:spPr bwMode="gray">
            <a:xfrm>
              <a:off x="7495285" y="3084175"/>
              <a:ext cx="457200"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p:cNvSpPr>
              <a:spLocks noChangeShapeType="1"/>
            </p:cNvSpPr>
            <p:nvPr/>
          </p:nvSpPr>
          <p:spPr bwMode="gray">
            <a:xfrm>
              <a:off x="7495285" y="2710816"/>
              <a:ext cx="457200" cy="0"/>
            </a:xfrm>
            <a:prstGeom prst="line">
              <a:avLst/>
            </a:prstGeom>
            <a:noFill/>
            <a:ln w="2857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p:cNvSpPr>
              <a:spLocks noChangeShapeType="1"/>
            </p:cNvSpPr>
            <p:nvPr/>
          </p:nvSpPr>
          <p:spPr bwMode="gray">
            <a:xfrm>
              <a:off x="7495285" y="2342885"/>
              <a:ext cx="457200"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p:cNvGrpSpPr/>
          <p:nvPr userDrawn="1"/>
        </p:nvGrpSpPr>
        <p:grpSpPr>
          <a:xfrm>
            <a:off x="10487412" y="1289274"/>
            <a:ext cx="979930" cy="1731859"/>
            <a:chOff x="7723680" y="1702457"/>
            <a:chExt cx="734948" cy="1731859"/>
          </a:xfrm>
        </p:grpSpPr>
        <p:sp>
          <p:nvSpPr>
            <p:cNvPr id="201" name="Legend1"/>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p:cNvSpPr txBox="1"/>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l" defTabSz="685800"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800"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800"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3230" indent="-214630" algn="l" defTabSz="685800"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805" indent="-152400" algn="l" defTabSz="685800"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880" indent="-147955" algn="l" defTabSz="685800"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790" indent="-128270" algn="l" defTabSz="685800"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790" indent="-128270" algn="l" defTabSz="685800"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790" indent="-128270" algn="l" defTabSz="685800"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790" indent="-128270" algn="l" defTabSz="685800"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dirty="0"/>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7.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s://www.lyft.com/vaccine-access" TargetMode="External"/><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image" Target="../media/image36.jpeg"/><Relationship Id="rId4" Type="http://schemas.openxmlformats.org/officeDocument/2006/relationships/hyperlink" Target="https://www.mass.gov/info-details/covid-19-mobile-vaccination-progr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forms/request-a-dph-vaccine-ambassador"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info-details/covid-19-vaccination-program#latest-vaccine-update-in-ma-"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mailto:COVID-19-Vaccine-Plan-MA@mass.gov" TargetMode="External"/><Relationship Id="rId5" Type="http://schemas.openxmlformats.org/officeDocument/2006/relationships/hyperlink" Target="https://www.cdc.gov/coronavirus/2019-ncov/vaccines/index.html" TargetMode="External"/><Relationship Id="rId4" Type="http://schemas.openxmlformats.org/officeDocument/2006/relationships/hyperlink" Target="https://www.mass.gov/info-details/covid-19-vaccine-frequently-asked-quest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info-details/covid-19-vaccine-frequently-asked-question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info-details/stop-covid-19-vaccine-graphic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mass.gov/info-details/covid-19-printable-fact-sheets" TargetMode="External"/><Relationship Id="rId5" Type="http://schemas.openxmlformats.org/officeDocument/2006/relationships/hyperlink" Target="https://www.cdc.gov/coronavirus/2019-ncov/vaccines/toolkits/community-organization.html" TargetMode="External"/><Relationship Id="rId4" Type="http://schemas.openxmlformats.org/officeDocument/2006/relationships/hyperlink" Target="https://www.mass.gov/info-details/trust-the-facts-get-the-vax-campaign-material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acialequitytools.org/resources/fundamentals/core-concepts/structural-racis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acip/index.html" TargetMode="External"/><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panose="020B0604020202020204" pitchFamily="34" charset="0"/>
                <a:ea typeface="Arial" panose="020B0604020202020204" pitchFamily="34" charset="0"/>
                <a:cs typeface="Arial" panose="020B0604020202020204" pitchFamily="34" charset="0"/>
              </a:defRPr>
            </a:lvl1pPr>
          </a:lstStyle>
          <a:p>
            <a:pPr lvl="0" algn="ctr" fontAlgn="auto">
              <a:spcAft>
                <a:spcPts val="0"/>
              </a:spcAft>
              <a:defRPr/>
            </a:pPr>
            <a:r>
              <a:rPr lang="zh-CN" altLang="en-US" sz="3600" dirty="0">
                <a:solidFill>
                  <a:schemeClr val="bg1"/>
                </a:solidFill>
                <a:latin typeface="+mn-lt"/>
                <a:ea typeface="PMingLiU" panose="02020500000000000000" pitchFamily="18" charset="-120"/>
              </a:rPr>
              <a:t>關於舉辦新冠病毒（</a:t>
            </a:r>
            <a:r>
              <a:rPr lang="en-US" altLang="zh-CN" sz="3600" dirty="0">
                <a:solidFill>
                  <a:schemeClr val="bg1"/>
                </a:solidFill>
                <a:latin typeface="+mn-lt"/>
                <a:ea typeface="PMingLiU" panose="02020500000000000000" pitchFamily="18" charset="-120"/>
              </a:rPr>
              <a:t>COVID-19</a:t>
            </a:r>
            <a:r>
              <a:rPr lang="zh-CN" altLang="en-US" sz="3600" dirty="0">
                <a:solidFill>
                  <a:schemeClr val="bg1"/>
                </a:solidFill>
                <a:latin typeface="+mn-lt"/>
                <a:ea typeface="PMingLiU" panose="02020500000000000000" pitchFamily="18" charset="-120"/>
              </a:rPr>
              <a:t>）疫苗</a:t>
            </a:r>
            <a:endParaRPr lang="en-US" altLang="zh-CN" sz="3600" dirty="0">
              <a:solidFill>
                <a:schemeClr val="bg1"/>
              </a:solidFill>
              <a:latin typeface="+mn-lt"/>
              <a:ea typeface="PMingLiU" panose="02020500000000000000" pitchFamily="18" charset="-120"/>
            </a:endParaRPr>
          </a:p>
          <a:p>
            <a:pPr lvl="0" algn="ctr" fontAlgn="auto">
              <a:spcAft>
                <a:spcPts val="0"/>
              </a:spcAft>
              <a:defRPr/>
            </a:pPr>
            <a:r>
              <a:rPr lang="zh-CN" altLang="en-US" sz="3600" dirty="0">
                <a:solidFill>
                  <a:schemeClr val="bg1"/>
                </a:solidFill>
                <a:latin typeface="+mn-lt"/>
                <a:ea typeface="PMingLiU" panose="02020500000000000000" pitchFamily="18" charset="-120"/>
              </a:rPr>
              <a:t>社區討論會的指南</a:t>
            </a:r>
            <a:endParaRPr lang="en-US" sz="3600" dirty="0">
              <a:solidFill>
                <a:schemeClr val="bg1"/>
              </a:solidFill>
              <a:latin typeface="+mn-lt"/>
              <a:ea typeface="PMingLiU" panose="02020500000000000000" pitchFamily="18" charset="-120"/>
            </a:endParaRPr>
          </a:p>
        </p:txBody>
      </p:sp>
      <p:sp>
        <p:nvSpPr>
          <p:cNvPr id="5" name="Subtitle 3"/>
          <p:cNvSpPr txBox="1"/>
          <p:nvPr/>
        </p:nvSpPr>
        <p:spPr>
          <a:xfrm>
            <a:off x="983495" y="3794051"/>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panose="020B0604020202020204" pitchFamily="34"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panose="020B0604020202020204" pitchFamily="34"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gn="ctr">
              <a:buNone/>
            </a:pPr>
            <a:r>
              <a:rPr lang="es-MX" altLang="ja-JP" sz="3200" dirty="0">
                <a:solidFill>
                  <a:schemeClr val="bg1"/>
                </a:solidFill>
                <a:latin typeface="PMingLiU" panose="02020500000000000000" pitchFamily="18" charset="-120"/>
                <a:ea typeface="PMingLiU" panose="02020500000000000000" pitchFamily="18" charset="-120"/>
              </a:rPr>
              <a:t>2022 </a:t>
            </a:r>
            <a:r>
              <a:rPr lang="ja-JP" altLang="es-MX" sz="3200" dirty="0">
                <a:solidFill>
                  <a:schemeClr val="bg1"/>
                </a:solidFill>
                <a:latin typeface="PMingLiU" panose="02020500000000000000" pitchFamily="18" charset="-120"/>
                <a:ea typeface="PMingLiU" panose="02020500000000000000" pitchFamily="18" charset="-120"/>
              </a:rPr>
              <a:t>年 </a:t>
            </a:r>
            <a:r>
              <a:rPr lang="en-US" altLang="ja-JP" sz="3200" dirty="0">
                <a:solidFill>
                  <a:schemeClr val="bg1"/>
                </a:solidFill>
                <a:latin typeface="PMingLiU" panose="02020500000000000000" pitchFamily="18" charset="-120"/>
                <a:ea typeface="PMingLiU" panose="02020500000000000000" pitchFamily="18" charset="-120"/>
              </a:rPr>
              <a:t>1 </a:t>
            </a:r>
            <a:r>
              <a:rPr lang="ja-JP" altLang="es-MX" sz="3200" dirty="0">
                <a:solidFill>
                  <a:schemeClr val="bg1"/>
                </a:solidFill>
                <a:latin typeface="PMingLiU" panose="02020500000000000000" pitchFamily="18" charset="-120"/>
                <a:ea typeface="PMingLiU" panose="02020500000000000000" pitchFamily="18" charset="-120"/>
              </a:rPr>
              <a:t>月 </a:t>
            </a:r>
            <a:r>
              <a:rPr lang="en-US" altLang="ja-JP" sz="3200" dirty="0">
                <a:solidFill>
                  <a:schemeClr val="bg1"/>
                </a:solidFill>
                <a:latin typeface="PMingLiU" panose="02020500000000000000" pitchFamily="18" charset="-120"/>
                <a:ea typeface="PMingLiU" panose="02020500000000000000" pitchFamily="18" charset="-120"/>
              </a:rPr>
              <a:t>25 </a:t>
            </a:r>
            <a:r>
              <a:rPr lang="ja-JP" altLang="es-MX" sz="3200" dirty="0">
                <a:solidFill>
                  <a:schemeClr val="bg1"/>
                </a:solidFill>
                <a:latin typeface="PMingLiU" panose="02020500000000000000" pitchFamily="18" charset="-120"/>
                <a:ea typeface="PMingLiU" panose="02020500000000000000" pitchFamily="18" charset="-120"/>
              </a:rPr>
              <a:t>日更新</a:t>
            </a:r>
            <a:endParaRPr lang="en-US" sz="3200" dirty="0">
              <a:solidFill>
                <a:schemeClr val="bg1"/>
              </a:solidFill>
              <a:latin typeface="PMingLiU" panose="02020500000000000000" pitchFamily="18" charset="-120"/>
              <a:ea typeface="PMingLiU" panose="02020500000000000000" pitchFamily="18"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如果疫苗研製過程這麼快，如何保證安全？</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Google Shape;445;p81"/>
          <p:cNvSpPr/>
          <p:nvPr/>
        </p:nvSpPr>
        <p:spPr>
          <a:xfrm>
            <a:off x="201900" y="1136942"/>
            <a:ext cx="11227800" cy="461624"/>
          </a:xfrm>
          <a:prstGeom prst="rect">
            <a:avLst/>
          </a:prstGeom>
          <a:noFill/>
          <a:ln>
            <a:noFill/>
          </a:ln>
        </p:spPr>
        <p:txBody>
          <a:bodyPr spcFirstLastPara="1" wrap="square" lIns="91425" tIns="45700" rIns="91425" bIns="45700" anchor="t" anchorCtr="0">
            <a:spAutoFit/>
          </a:bodyPr>
          <a:lstStyle/>
          <a:p>
            <a:r>
              <a:rPr lang="zh-CN" altLang="en-US" sz="2400" dirty="0">
                <a:latin typeface="PMingLiU-ExtB" panose="02020500000000000000" charset="-120"/>
                <a:ea typeface="PMingLiU" panose="02020500000000000000" pitchFamily="18" charset="-120"/>
                <a:cs typeface="Calibri" panose="020F0502020204030204" pitchFamily="34" charset="0"/>
              </a:rPr>
              <a:t>時間的確加快了，但從未在安全方面走捷徑。具體情況如下：</a:t>
            </a:r>
            <a:r>
              <a:rPr lang="en-US" sz="2400" b="1" i="1" dirty="0">
                <a:latin typeface="PMingLiU-ExtB" panose="02020500000000000000" charset="-120"/>
                <a:ea typeface="PMingLiU-ExtB" panose="02020500000000000000" charset="-120"/>
                <a:cs typeface="Calibri" panose="020F0502020204030204" pitchFamily="34" charset="0"/>
              </a:rPr>
              <a:t> </a:t>
            </a:r>
          </a:p>
        </p:txBody>
      </p:sp>
      <p:pic>
        <p:nvPicPr>
          <p:cNvPr id="6" name="Google Shape;446;p81" descr="Open book"/>
          <p:cNvPicPr preferRelativeResize="0"/>
          <p:nvPr/>
        </p:nvPicPr>
        <p:blipFill>
          <a:blip r:embed="rId3"/>
          <a:stretch>
            <a:fillRect/>
          </a:stretch>
        </p:blipFill>
        <p:spPr>
          <a:xfrm>
            <a:off x="232426" y="1732493"/>
            <a:ext cx="1684106" cy="1659302"/>
          </a:xfrm>
          <a:prstGeom prst="rect">
            <a:avLst/>
          </a:prstGeom>
          <a:noFill/>
          <a:ln>
            <a:noFill/>
          </a:ln>
        </p:spPr>
      </p:pic>
      <p:pic>
        <p:nvPicPr>
          <p:cNvPr id="7" name="Google Shape;447;p81" descr="Dollar sign"/>
          <p:cNvPicPr preferRelativeResize="0"/>
          <p:nvPr/>
        </p:nvPicPr>
        <p:blipFill>
          <a:blip r:embed="rId4"/>
          <a:stretch>
            <a:fillRect/>
          </a:stretch>
        </p:blipFill>
        <p:spPr>
          <a:xfrm>
            <a:off x="6171192" y="1715050"/>
            <a:ext cx="1684107" cy="1694194"/>
          </a:xfrm>
          <a:prstGeom prst="rect">
            <a:avLst/>
          </a:prstGeom>
          <a:noFill/>
          <a:ln>
            <a:noFill/>
          </a:ln>
        </p:spPr>
      </p:pic>
      <p:pic>
        <p:nvPicPr>
          <p:cNvPr id="8" name="Google Shape;448;p81" descr="Magnifying glass and clipboard"/>
          <p:cNvPicPr preferRelativeResize="0"/>
          <p:nvPr/>
        </p:nvPicPr>
        <p:blipFill>
          <a:blip r:embed="rId5"/>
          <a:stretch>
            <a:fillRect/>
          </a:stretch>
        </p:blipFill>
        <p:spPr>
          <a:xfrm>
            <a:off x="6082567" y="3866255"/>
            <a:ext cx="1684107" cy="1746169"/>
          </a:xfrm>
          <a:prstGeom prst="rect">
            <a:avLst/>
          </a:prstGeom>
          <a:noFill/>
          <a:ln>
            <a:noFill/>
          </a:ln>
        </p:spPr>
      </p:pic>
      <p:pic>
        <p:nvPicPr>
          <p:cNvPr id="9" name="Google Shape;449;p81" descr="Person raising hand"/>
          <p:cNvPicPr preferRelativeResize="0"/>
          <p:nvPr/>
        </p:nvPicPr>
        <p:blipFill>
          <a:blip r:embed="rId6"/>
          <a:stretch>
            <a:fillRect/>
          </a:stretch>
        </p:blipFill>
        <p:spPr>
          <a:xfrm>
            <a:off x="181450" y="3827965"/>
            <a:ext cx="1786059" cy="1822735"/>
          </a:xfrm>
          <a:prstGeom prst="rect">
            <a:avLst/>
          </a:prstGeom>
          <a:noFill/>
          <a:ln>
            <a:noFill/>
          </a:ln>
        </p:spPr>
      </p:pic>
      <p:sp>
        <p:nvSpPr>
          <p:cNvPr id="10" name="Google Shape;450;p81"/>
          <p:cNvSpPr/>
          <p:nvPr/>
        </p:nvSpPr>
        <p:spPr>
          <a:xfrm>
            <a:off x="2039263" y="2071874"/>
            <a:ext cx="4009200" cy="1015622"/>
          </a:xfrm>
          <a:prstGeom prst="rect">
            <a:avLst/>
          </a:prstGeom>
          <a:noFill/>
          <a:ln>
            <a:noFill/>
          </a:ln>
        </p:spPr>
        <p:txBody>
          <a:bodyPr spcFirstLastPara="1" wrap="square" lIns="91425" tIns="45700" rIns="91425" bIns="45700" anchor="t" anchorCtr="0">
            <a:spAutoFit/>
          </a:bodyPr>
          <a:lstStyle/>
          <a:p>
            <a:pPr lvl="0">
              <a:lnSpc>
                <a:spcPct val="150000"/>
              </a:lnSpc>
            </a:pPr>
            <a:r>
              <a:rPr lang="zh-CN" altLang="en-US" sz="2000" dirty="0">
                <a:latin typeface="Calibri" panose="020F0502020204030204" pitchFamily="34" charset="0"/>
                <a:ea typeface="PMingLiU" panose="02020500000000000000" pitchFamily="18" charset="-120"/>
                <a:cs typeface="Calibri" panose="020F0502020204030204" pitchFamily="34" charset="0"/>
              </a:rPr>
              <a:t>關於冠狀病毒</a:t>
            </a:r>
            <a:r>
              <a:rPr lang="zh-CN" altLang="en-US" sz="2000" b="1" dirty="0">
                <a:latin typeface="Calibri" panose="020F0502020204030204" pitchFamily="34" charset="0"/>
                <a:ea typeface="PMingLiU" panose="02020500000000000000" pitchFamily="18" charset="-120"/>
                <a:cs typeface="Calibri" panose="020F0502020204030204" pitchFamily="34" charset="0"/>
              </a:rPr>
              <a:t>我們已經掌握了有用的資訊</a:t>
            </a:r>
            <a:r>
              <a:rPr lang="zh-CN" altLang="en-US" sz="2000" dirty="0">
                <a:latin typeface="Calibri" panose="020F0502020204030204" pitchFamily="34" charset="0"/>
                <a:ea typeface="PMingLiU" panose="02020500000000000000" pitchFamily="18" charset="-120"/>
                <a:cs typeface="Calibri" panose="020F0502020204030204" pitchFamily="34" charset="0"/>
              </a:rPr>
              <a:t>，</a:t>
            </a:r>
            <a:r>
              <a:rPr lang="en-US" sz="2000" dirty="0">
                <a:latin typeface="Calibri" panose="020F0502020204030204" pitchFamily="34" charset="0"/>
                <a:ea typeface="PMingLiU" panose="02020500000000000000" pitchFamily="18" charset="-120"/>
                <a:cs typeface="Calibri" panose="020F0502020204030204" pitchFamily="34" charset="0"/>
              </a:rPr>
              <a:t> </a:t>
            </a:r>
            <a:r>
              <a:rPr lang="zh-CN" altLang="en-US" sz="2000" dirty="0">
                <a:latin typeface="Calibri" panose="020F0502020204030204" pitchFamily="34" charset="0"/>
                <a:ea typeface="PMingLiU" panose="02020500000000000000" pitchFamily="18" charset="-120"/>
                <a:cs typeface="Calibri" panose="020F0502020204030204" pitchFamily="34" charset="0"/>
              </a:rPr>
              <a:t>因此我們不是從零開始。</a:t>
            </a:r>
            <a:endParaRPr lang="en-US" altLang="zh-CN" sz="2000" dirty="0">
              <a:latin typeface="Calibri" panose="020F0502020204030204" pitchFamily="34" charset="0"/>
              <a:ea typeface="PMingLiU" panose="02020500000000000000" pitchFamily="18" charset="-120"/>
              <a:cs typeface="Calibri" panose="020F0502020204030204" pitchFamily="34" charset="0"/>
            </a:endParaRPr>
          </a:p>
        </p:txBody>
      </p:sp>
      <p:sp>
        <p:nvSpPr>
          <p:cNvPr id="11" name="Google Shape;451;p81"/>
          <p:cNvSpPr/>
          <p:nvPr/>
        </p:nvSpPr>
        <p:spPr>
          <a:xfrm>
            <a:off x="7864450" y="2071874"/>
            <a:ext cx="4009200" cy="1015622"/>
          </a:xfrm>
          <a:prstGeom prst="rect">
            <a:avLst/>
          </a:prstGeom>
          <a:noFill/>
          <a:ln>
            <a:noFill/>
          </a:ln>
        </p:spPr>
        <p:txBody>
          <a:bodyPr spcFirstLastPara="1" wrap="square" lIns="91425" tIns="45700" rIns="91425" bIns="45700" anchor="t" anchorCtr="0">
            <a:spAutoFit/>
          </a:bodyPr>
          <a:lstStyle/>
          <a:p>
            <a:pPr lvl="0">
              <a:lnSpc>
                <a:spcPct val="150000"/>
              </a:lnSpc>
            </a:pPr>
            <a:r>
              <a:rPr lang="zh-CN" altLang="en-US" sz="2000" dirty="0">
                <a:latin typeface="Calibri" panose="020F0502020204030204" pitchFamily="34" charset="0"/>
                <a:ea typeface="PMingLiU" panose="02020500000000000000" pitchFamily="18" charset="-120"/>
                <a:cs typeface="Calibri" panose="020F0502020204030204" pitchFamily="34" charset="0"/>
              </a:rPr>
              <a:t>美國和其他一些國家的政府</a:t>
            </a:r>
            <a:r>
              <a:rPr lang="zh-CN" altLang="en-US" sz="2000" b="1" dirty="0">
                <a:latin typeface="Calibri" panose="020F0502020204030204" pitchFamily="34" charset="0"/>
                <a:ea typeface="PMingLiU" panose="02020500000000000000" pitchFamily="18" charset="-120"/>
                <a:cs typeface="Calibri" panose="020F0502020204030204" pitchFamily="34" charset="0"/>
              </a:rPr>
              <a:t>投入了大量資金</a:t>
            </a:r>
            <a:r>
              <a:rPr lang="zh-CN" altLang="en-US" sz="2000" dirty="0">
                <a:latin typeface="Calibri" panose="020F0502020204030204" pitchFamily="34" charset="0"/>
                <a:ea typeface="PMingLiU" panose="02020500000000000000" pitchFamily="18" charset="-120"/>
                <a:cs typeface="Calibri" panose="020F0502020204030204" pitchFamily="34" charset="0"/>
              </a:rPr>
              <a:t>支持疫苗公司的工作。</a:t>
            </a:r>
            <a:r>
              <a:rPr lang="en-US" sz="2000" dirty="0">
                <a:latin typeface="Calibri" panose="020F0502020204030204" pitchFamily="34" charset="0"/>
                <a:ea typeface="PMingLiU" panose="02020500000000000000" pitchFamily="18" charset="-120"/>
                <a:cs typeface="Calibri" panose="020F0502020204030204" pitchFamily="34" charset="0"/>
              </a:rPr>
              <a:t>  </a:t>
            </a:r>
          </a:p>
        </p:txBody>
      </p:sp>
      <p:sp>
        <p:nvSpPr>
          <p:cNvPr id="12" name="Google Shape;452;p81"/>
          <p:cNvSpPr/>
          <p:nvPr/>
        </p:nvSpPr>
        <p:spPr>
          <a:xfrm>
            <a:off x="2141488" y="3950182"/>
            <a:ext cx="3767100" cy="1246455"/>
          </a:xfrm>
          <a:prstGeom prst="rect">
            <a:avLst/>
          </a:prstGeom>
          <a:noFill/>
          <a:ln>
            <a:noFill/>
          </a:ln>
        </p:spPr>
        <p:txBody>
          <a:bodyPr spcFirstLastPara="1" wrap="square" lIns="91425" tIns="45700" rIns="91425" bIns="45700" anchor="t" anchorCtr="0">
            <a:spAutoFit/>
          </a:bodyPr>
          <a:lstStyle/>
          <a:p>
            <a:pPr lvl="0">
              <a:lnSpc>
                <a:spcPct val="150000"/>
              </a:lnSpc>
              <a:spcBef>
                <a:spcPts val="1800"/>
              </a:spcBef>
            </a:pPr>
            <a:r>
              <a:rPr lang="zh-CN" altLang="en-US" sz="2000" dirty="0">
                <a:latin typeface="Calibri" panose="020F0502020204030204" pitchFamily="34" charset="0"/>
                <a:ea typeface="PMingLiU" panose="02020500000000000000" pitchFamily="18" charset="-120"/>
                <a:cs typeface="Calibri" panose="020F0502020204030204" pitchFamily="34" charset="0"/>
              </a:rPr>
              <a:t>很多人參加了臨床試驗，</a:t>
            </a:r>
            <a:r>
              <a:rPr lang="zh-CN" altLang="en-US" sz="2000" b="1" dirty="0">
                <a:latin typeface="Calibri" panose="020F0502020204030204" pitchFamily="34" charset="0"/>
                <a:ea typeface="PMingLiU" panose="02020500000000000000" pitchFamily="18" charset="-120"/>
                <a:cs typeface="Calibri" panose="020F0502020204030204" pitchFamily="34" charset="0"/>
              </a:rPr>
              <a:t>我們不需要花費時間尋找志願者</a:t>
            </a:r>
            <a:r>
              <a:rPr lang="zh-CN" altLang="en-US" sz="2000" dirty="0">
                <a:solidFill>
                  <a:srgbClr val="000000"/>
                </a:solidFill>
                <a:latin typeface="Calibri" panose="020F0502020204030204" pitchFamily="34" charset="0"/>
                <a:ea typeface="PMingLiU" panose="02020500000000000000" pitchFamily="18" charset="-120"/>
                <a:cs typeface="Calibri" panose="020F0502020204030204" pitchFamily="34" charset="0"/>
              </a:rPr>
              <a:t>。</a:t>
            </a:r>
            <a:endParaRPr lang="en-US" sz="2000" b="1" dirty="0">
              <a:latin typeface="Calibri" panose="020F0502020204030204" pitchFamily="34" charset="0"/>
              <a:ea typeface="PMingLiU" panose="02020500000000000000" pitchFamily="18" charset="-120"/>
              <a:cs typeface="Calibri" panose="020F0502020204030204" pitchFamily="34" charset="0"/>
            </a:endParaRPr>
          </a:p>
        </p:txBody>
      </p:sp>
      <p:sp>
        <p:nvSpPr>
          <p:cNvPr id="13" name="Google Shape;453;p81"/>
          <p:cNvSpPr/>
          <p:nvPr/>
        </p:nvSpPr>
        <p:spPr>
          <a:xfrm>
            <a:off x="7864450" y="3950194"/>
            <a:ext cx="4236000" cy="1246455"/>
          </a:xfrm>
          <a:prstGeom prst="rect">
            <a:avLst/>
          </a:prstGeom>
          <a:noFill/>
          <a:ln>
            <a:noFill/>
          </a:ln>
        </p:spPr>
        <p:txBody>
          <a:bodyPr spcFirstLastPara="1" wrap="square" lIns="91425" tIns="45700" rIns="91425" bIns="45700" anchor="t" anchorCtr="0">
            <a:spAutoFit/>
          </a:bodyPr>
          <a:lstStyle/>
          <a:p>
            <a:pPr lvl="0">
              <a:lnSpc>
                <a:spcPct val="150000"/>
              </a:lnSpc>
              <a:spcBef>
                <a:spcPts val="1800"/>
              </a:spcBef>
            </a:pPr>
            <a:r>
              <a:rPr lang="zh-CN" altLang="en-US" sz="2000" dirty="0">
                <a:latin typeface="Calibri" panose="020F0502020204030204" pitchFamily="34" charset="0"/>
                <a:ea typeface="PMingLiU" panose="02020500000000000000" pitchFamily="18" charset="-120"/>
                <a:cs typeface="Calibri" panose="020F0502020204030204" pitchFamily="34" charset="0"/>
              </a:rPr>
              <a:t>疫苗生產</a:t>
            </a:r>
            <a:r>
              <a:rPr lang="zh-CN" altLang="en-US" sz="2000" b="1" dirty="0">
                <a:latin typeface="Calibri" panose="020F0502020204030204" pitchFamily="34" charset="0"/>
                <a:ea typeface="PMingLiU" panose="02020500000000000000" pitchFamily="18" charset="-120"/>
                <a:cs typeface="Calibri" panose="020F0502020204030204" pitchFamily="34" charset="0"/>
              </a:rPr>
              <a:t>與安全性研究同時進行</a:t>
            </a:r>
            <a:r>
              <a:rPr lang="zh-CN" altLang="en-US" sz="2000" dirty="0">
                <a:latin typeface="Calibri" panose="020F0502020204030204" pitchFamily="34" charset="0"/>
                <a:ea typeface="PMingLiU" panose="02020500000000000000" pitchFamily="18" charset="-120"/>
                <a:cs typeface="Calibri" panose="020F0502020204030204" pitchFamily="34" charset="0"/>
              </a:rPr>
              <a:t>。因此，一經批准疫苗立即開始分發。</a:t>
            </a:r>
            <a:endParaRPr lang="en-US" sz="2000" b="1" i="1" dirty="0">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shows an example of the COVID-19 vaccine development timeline compared to a traditional vaccine development timeline. In particular, it shows how the COVID-19 vaccine manufacturing and development step happened at the same time as the testing and approvals."/>
          <p:cNvPicPr>
            <a:picLocks noChangeAspect="1"/>
          </p:cNvPicPr>
          <p:nvPr/>
        </p:nvPicPr>
        <p:blipFill rotWithShape="1">
          <a:blip r:embed="rId3"/>
          <a:srcRect t="64595"/>
          <a:stretch>
            <a:fillRect/>
          </a:stretch>
        </p:blipFill>
        <p:spPr>
          <a:xfrm>
            <a:off x="0" y="4200022"/>
            <a:ext cx="12214302" cy="2432542"/>
          </a:xfrm>
          <a:prstGeom prst="rect">
            <a:avLst/>
          </a:prstGeom>
        </p:spPr>
      </p:pic>
      <p:sp>
        <p:nvSpPr>
          <p:cNvPr id="8" name="TextBox 7"/>
          <p:cNvSpPr txBox="1"/>
          <p:nvPr/>
        </p:nvSpPr>
        <p:spPr>
          <a:xfrm>
            <a:off x="541302" y="1961355"/>
            <a:ext cx="3081886" cy="786761"/>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en-US" sz="1400"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Research</a:t>
            </a:r>
          </a:p>
        </p:txBody>
      </p:sp>
      <p:pic>
        <p:nvPicPr>
          <p:cNvPr id="10" name="Picture 9" descr="This image shows an example of the COVID-19 vaccine development timeline compared to a traditional vaccine development timeline. In particular, it shows how the COVID-19 vaccine manufacturing and development step happened at the same time as the testing and approvals."/>
          <p:cNvPicPr>
            <a:picLocks noChangeAspect="1"/>
          </p:cNvPicPr>
          <p:nvPr/>
        </p:nvPicPr>
        <p:blipFill rotWithShape="1">
          <a:blip r:embed="rId3"/>
          <a:srcRect t="12182" b="55852"/>
          <a:stretch>
            <a:fillRect/>
          </a:stretch>
        </p:blipFill>
        <p:spPr>
          <a:xfrm>
            <a:off x="0" y="1590999"/>
            <a:ext cx="12214302" cy="2196250"/>
          </a:xfrm>
          <a:prstGeom prst="rect">
            <a:avLst/>
          </a:prstGeom>
        </p:spPr>
      </p:pic>
      <p:sp>
        <p:nvSpPr>
          <p:cNvPr id="11" name="TextBox 10"/>
          <p:cNvSpPr txBox="1"/>
          <p:nvPr/>
        </p:nvSpPr>
        <p:spPr>
          <a:xfrm>
            <a:off x="103239" y="855406"/>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sp>
        <p:nvSpPr>
          <p:cNvPr id="7" name="TextBox 6"/>
          <p:cNvSpPr txBox="1"/>
          <p:nvPr/>
        </p:nvSpPr>
        <p:spPr>
          <a:xfrm>
            <a:off x="801856" y="1322888"/>
            <a:ext cx="5058169"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zh-CN" altLang="en-US" sz="2000" dirty="0">
                <a:latin typeface="Calibri" panose="020F0502020204030204" pitchFamily="34" charset="0"/>
                <a:ea typeface="PMingLiU" panose="02020500000000000000" pitchFamily="18" charset="-120"/>
                <a:cs typeface="Calibri" panose="020F0502020204030204" pitchFamily="34" charset="0"/>
              </a:rPr>
              <a:t>新冠病毒</a:t>
            </a:r>
            <a:r>
              <a:rPr lang="zh-CN" altLang="en-US" sz="2100"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疫苗研發流程舉例：</a:t>
            </a:r>
            <a:endParaRPr lang="en-US" sz="2100"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9" name="TextBox 8"/>
          <p:cNvSpPr txBox="1"/>
          <p:nvPr/>
        </p:nvSpPr>
        <p:spPr>
          <a:xfrm>
            <a:off x="915453" y="4163985"/>
            <a:ext cx="5058169"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zh-CN" altLang="en-US" sz="2100"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傳統研發流程：</a:t>
            </a:r>
            <a:endParaRPr lang="en-US" sz="2100"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12" name="Rectangle 11"/>
          <p:cNvSpPr/>
          <p:nvPr/>
        </p:nvSpPr>
        <p:spPr>
          <a:xfrm>
            <a:off x="1029334" y="5535112"/>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13" name="TextBox 12"/>
          <p:cNvSpPr txBox="1"/>
          <p:nvPr/>
        </p:nvSpPr>
        <p:spPr>
          <a:xfrm>
            <a:off x="1029334" y="5535112"/>
            <a:ext cx="736366" cy="33024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研究</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
        <p:nvSpPr>
          <p:cNvPr id="16" name="Rectangle 15"/>
          <p:cNvSpPr/>
          <p:nvPr/>
        </p:nvSpPr>
        <p:spPr>
          <a:xfrm>
            <a:off x="2452821" y="5524838"/>
            <a:ext cx="1645649"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14" name="TextBox 13"/>
          <p:cNvSpPr txBox="1"/>
          <p:nvPr/>
        </p:nvSpPr>
        <p:spPr>
          <a:xfrm>
            <a:off x="2587834" y="5524840"/>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初始開發</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
        <p:nvSpPr>
          <p:cNvPr id="15" name="Rectangle 14"/>
          <p:cNvSpPr/>
          <p:nvPr/>
        </p:nvSpPr>
        <p:spPr>
          <a:xfrm>
            <a:off x="1029334" y="2565351"/>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17" name="Rectangle 16"/>
          <p:cNvSpPr/>
          <p:nvPr/>
        </p:nvSpPr>
        <p:spPr>
          <a:xfrm>
            <a:off x="8431054" y="2561478"/>
            <a:ext cx="90658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18" name="Rectangle 17"/>
          <p:cNvSpPr/>
          <p:nvPr/>
        </p:nvSpPr>
        <p:spPr>
          <a:xfrm>
            <a:off x="10426300" y="5534933"/>
            <a:ext cx="84771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19" name="TextBox 18"/>
          <p:cNvSpPr txBox="1"/>
          <p:nvPr/>
        </p:nvSpPr>
        <p:spPr>
          <a:xfrm>
            <a:off x="1058620" y="2565351"/>
            <a:ext cx="736366" cy="33024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研究</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
        <p:nvSpPr>
          <p:cNvPr id="20" name="Rectangle 19"/>
          <p:cNvSpPr/>
          <p:nvPr/>
        </p:nvSpPr>
        <p:spPr>
          <a:xfrm>
            <a:off x="8250078" y="5541690"/>
            <a:ext cx="1274392" cy="359901"/>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21" name="Rectangle 20"/>
          <p:cNvSpPr/>
          <p:nvPr/>
        </p:nvSpPr>
        <p:spPr>
          <a:xfrm>
            <a:off x="5212888" y="3193533"/>
            <a:ext cx="2379898" cy="32913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22" name="Rectangle 21"/>
          <p:cNvSpPr/>
          <p:nvPr/>
        </p:nvSpPr>
        <p:spPr>
          <a:xfrm>
            <a:off x="2522746" y="2552164"/>
            <a:ext cx="158847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23" name="TextBox 22"/>
          <p:cNvSpPr txBox="1"/>
          <p:nvPr/>
        </p:nvSpPr>
        <p:spPr>
          <a:xfrm>
            <a:off x="2575622" y="2552165"/>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初始開發</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
        <p:nvSpPr>
          <p:cNvPr id="24" name="TextBox 23"/>
          <p:cNvSpPr txBox="1"/>
          <p:nvPr/>
        </p:nvSpPr>
        <p:spPr>
          <a:xfrm>
            <a:off x="5240016" y="3192424"/>
            <a:ext cx="2352770"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生產與開發</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
        <p:nvSpPr>
          <p:cNvPr id="25" name="TextBox 24"/>
          <p:cNvSpPr txBox="1"/>
          <p:nvPr/>
        </p:nvSpPr>
        <p:spPr>
          <a:xfrm>
            <a:off x="8260836" y="5535786"/>
            <a:ext cx="107680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生產與開發</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
        <p:nvSpPr>
          <p:cNvPr id="26" name="TextBox 25"/>
          <p:cNvSpPr txBox="1"/>
          <p:nvPr/>
        </p:nvSpPr>
        <p:spPr>
          <a:xfrm>
            <a:off x="10437752" y="5524838"/>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交付</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
        <p:nvSpPr>
          <p:cNvPr id="28" name="TextBox 27"/>
          <p:cNvSpPr txBox="1"/>
          <p:nvPr/>
        </p:nvSpPr>
        <p:spPr>
          <a:xfrm>
            <a:off x="8466215"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交付</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
        <p:nvSpPr>
          <p:cNvPr id="29" name="Rectangle 28"/>
          <p:cNvSpPr/>
          <p:nvPr/>
        </p:nvSpPr>
        <p:spPr>
          <a:xfrm>
            <a:off x="4868266" y="2552164"/>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30" name="Rectangle 29"/>
          <p:cNvSpPr/>
          <p:nvPr/>
        </p:nvSpPr>
        <p:spPr>
          <a:xfrm>
            <a:off x="4907673" y="5525947"/>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32" name="TextBox 31"/>
          <p:cNvSpPr txBox="1"/>
          <p:nvPr/>
        </p:nvSpPr>
        <p:spPr>
          <a:xfrm>
            <a:off x="4956169"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試驗</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
        <p:nvSpPr>
          <p:cNvPr id="33" name="TextBox 32"/>
          <p:cNvSpPr txBox="1"/>
          <p:nvPr/>
        </p:nvSpPr>
        <p:spPr>
          <a:xfrm>
            <a:off x="4920604" y="5541690"/>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試驗</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
        <p:nvSpPr>
          <p:cNvPr id="36" name="Rectangle 35"/>
          <p:cNvSpPr/>
          <p:nvPr/>
        </p:nvSpPr>
        <p:spPr>
          <a:xfrm>
            <a:off x="6473163" y="2552164"/>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35" name="TextBox 34"/>
          <p:cNvSpPr txBox="1"/>
          <p:nvPr/>
        </p:nvSpPr>
        <p:spPr>
          <a:xfrm>
            <a:off x="6586513" y="2536513"/>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批准</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
        <p:nvSpPr>
          <p:cNvPr id="37" name="Rectangle 36"/>
          <p:cNvSpPr/>
          <p:nvPr/>
        </p:nvSpPr>
        <p:spPr>
          <a:xfrm>
            <a:off x="6523821" y="5537288"/>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PMingLiU" panose="02020500000000000000" pitchFamily="18" charset="-120"/>
              <a:cs typeface="Calibri" panose="020F0502020204030204" pitchFamily="34" charset="0"/>
            </a:endParaRPr>
          </a:p>
        </p:txBody>
      </p:sp>
      <p:sp>
        <p:nvSpPr>
          <p:cNvPr id="34" name="TextBox 33"/>
          <p:cNvSpPr txBox="1"/>
          <p:nvPr/>
        </p:nvSpPr>
        <p:spPr>
          <a:xfrm>
            <a:off x="6540530" y="551890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rPr>
              <a:t>批准</a:t>
            </a:r>
            <a:endParaRPr lang="en-US" sz="1200" dirty="0">
              <a:solidFill>
                <a:schemeClr val="bg1"/>
              </a:solidFill>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96;p78" descr="Five people of different ages waiting in lines to be vaccinated by a person in a medical coat."/>
          <p:cNvPicPr preferRelativeResize="0"/>
          <p:nvPr/>
        </p:nvPicPr>
        <p:blipFill>
          <a:blip r:embed="rId3"/>
          <a:stretch>
            <a:fillRect/>
          </a:stretch>
        </p:blipFill>
        <p:spPr>
          <a:xfrm>
            <a:off x="1944186" y="2312127"/>
            <a:ext cx="8361755" cy="4180372"/>
          </a:xfrm>
          <a:prstGeom prst="rect">
            <a:avLst/>
          </a:prstGeom>
          <a:noFill/>
          <a:ln>
            <a:noFill/>
          </a:ln>
        </p:spPr>
      </p:pic>
      <p:sp>
        <p:nvSpPr>
          <p:cNvPr id="3" name="TextBox 2"/>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接種新冠病毒疫苗是否會使我感染新冠病毒？</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5" name="Rectangle 4"/>
          <p:cNvSpPr/>
          <p:nvPr/>
        </p:nvSpPr>
        <p:spPr>
          <a:xfrm>
            <a:off x="715992" y="1241077"/>
            <a:ext cx="10990456" cy="1200329"/>
          </a:xfrm>
          <a:prstGeom prst="rect">
            <a:avLst/>
          </a:prstGeom>
        </p:spPr>
        <p:txBody>
          <a:bodyPr wrap="square">
            <a:spAutoFit/>
          </a:bodyPr>
          <a:lstStyle/>
          <a:p>
            <a:r>
              <a:rPr lang="en-US" sz="2400" u="sng" dirty="0">
                <a:latin typeface="Calibri" panose="020F0502020204030204" pitchFamily="34" charset="0"/>
                <a:ea typeface="PMingLiU" panose="02020500000000000000" pitchFamily="18" charset="-120"/>
                <a:cs typeface="Calibri" panose="020F0502020204030204" pitchFamily="34" charset="0"/>
              </a:rPr>
              <a:t> </a:t>
            </a:r>
            <a:endParaRPr lang="en-US" sz="2400" dirty="0">
              <a:latin typeface="Calibri" panose="020F0502020204030204" pitchFamily="34" charset="0"/>
              <a:ea typeface="PMingLiU" panose="02020500000000000000" pitchFamily="18" charset="-120"/>
              <a:cs typeface="Calibri" panose="020F0502020204030204" pitchFamily="34" charset="0"/>
            </a:endParaRPr>
          </a:p>
          <a:p>
            <a:r>
              <a:rPr lang="zh-CN" altLang="en-US" sz="2400" dirty="0">
                <a:latin typeface="Calibri" panose="020F0502020204030204" pitchFamily="34" charset="0"/>
                <a:ea typeface="PMingLiU" panose="02020500000000000000" pitchFamily="18" charset="-120"/>
                <a:cs typeface="Calibri" panose="020F0502020204030204" pitchFamily="34" charset="0"/>
              </a:rPr>
              <a:t>不會。疫苗不包含引發新冠病毒病的活病毒。這意味著您不會從疫苗中感染新冠病毒。</a:t>
            </a: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rPr>
              <a:t>13</a:t>
            </a:fld>
            <a:endParaRPr lang="en-US" dirty="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新冠病毒疫苗是否有副作用？</a:t>
            </a:r>
            <a:r>
              <a:rPr lang="en-US" sz="3200" dirty="0">
                <a:latin typeface="Calibri" panose="020F0502020204030204" pitchFamily="34" charset="0"/>
                <a:ea typeface="PMingLiU" panose="02020500000000000000" pitchFamily="18" charset="-120"/>
                <a:cs typeface="Calibri" panose="020F0502020204030204" pitchFamily="34" charset="0"/>
              </a:rPr>
              <a:t> </a:t>
            </a:r>
          </a:p>
        </p:txBody>
      </p:sp>
      <p:sp>
        <p:nvSpPr>
          <p:cNvPr id="4" name="Rectangle 3"/>
          <p:cNvSpPr/>
          <p:nvPr/>
        </p:nvSpPr>
        <p:spPr>
          <a:xfrm>
            <a:off x="478571" y="1161565"/>
            <a:ext cx="11356939" cy="4462760"/>
          </a:xfrm>
          <a:prstGeom prst="rect">
            <a:avLst/>
          </a:prstGeom>
        </p:spPr>
        <p:txBody>
          <a:bodyPr wrap="square">
            <a:spAutoFit/>
          </a:bodyPr>
          <a:lstStyle/>
          <a:p>
            <a:pPr marL="342900" indent="-342900">
              <a:spcAft>
                <a:spcPts val="600"/>
              </a:spcAft>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疫苗（包括新冠病毒疫苗）產生的嚴重副作用很罕見。</a:t>
            </a:r>
          </a:p>
          <a:p>
            <a:pPr marL="342900" indent="-342900">
              <a:spcAft>
                <a:spcPts val="600"/>
              </a:spcAft>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某些人可能有副作用，這是您的身體正在建立保護能力的正常跡​​象。</a:t>
            </a:r>
          </a:p>
          <a:p>
            <a:pPr marL="342900" indent="-342900">
              <a:spcAft>
                <a:spcPts val="600"/>
              </a:spcAft>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這些副作用可能會影響您從事日常活動的能力，但幾天內就會消失。</a:t>
            </a:r>
          </a:p>
          <a:p>
            <a:pPr marL="342900" indent="-342900">
              <a:spcAft>
                <a:spcPts val="600"/>
              </a:spcAft>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最常見的副作用是輕微的副作用，包括：</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1200150" lvl="2" indent="-285750">
              <a:buFont typeface="Courier New" panose="02070309020205020404" pitchFamily="49" charset="0"/>
              <a:buChar char="o"/>
            </a:pPr>
            <a:r>
              <a:rPr lang="zh-CN" altLang="en-US" sz="2400" dirty="0">
                <a:latin typeface="Calibri" panose="020F0502020204030204" pitchFamily="34" charset="0"/>
                <a:ea typeface="PMingLiU" panose="02020500000000000000" pitchFamily="18" charset="-120"/>
                <a:cs typeface="Calibri" panose="020F0502020204030204" pitchFamily="34" charset="0"/>
              </a:rPr>
              <a:t>疲倦</a:t>
            </a:r>
          </a:p>
          <a:p>
            <a:pPr marL="1200150" lvl="2" indent="-285750">
              <a:buFont typeface="Courier New" panose="02070309020205020404" pitchFamily="49" charset="0"/>
              <a:buChar char="o"/>
            </a:pPr>
            <a:r>
              <a:rPr lang="zh-CN" altLang="en-US" sz="2400" dirty="0">
                <a:latin typeface="Calibri" panose="020F0502020204030204" pitchFamily="34" charset="0"/>
                <a:ea typeface="PMingLiU" panose="02020500000000000000" pitchFamily="18" charset="-120"/>
                <a:cs typeface="Calibri" panose="020F0502020204030204" pitchFamily="34" charset="0"/>
              </a:rPr>
              <a:t>頭痛</a:t>
            </a:r>
          </a:p>
          <a:p>
            <a:pPr marL="1200150" lvl="2" indent="-285750">
              <a:buFont typeface="Courier New" panose="02070309020205020404" pitchFamily="49" charset="0"/>
              <a:buChar char="o"/>
            </a:pPr>
            <a:r>
              <a:rPr lang="zh-CN" altLang="en-US" sz="2400" dirty="0">
                <a:latin typeface="Calibri" panose="020F0502020204030204" pitchFamily="34" charset="0"/>
                <a:ea typeface="PMingLiU" panose="02020500000000000000" pitchFamily="18" charset="-120"/>
                <a:cs typeface="Calibri" panose="020F0502020204030204" pitchFamily="34" charset="0"/>
              </a:rPr>
              <a:t>注射部位疼痛</a:t>
            </a:r>
          </a:p>
          <a:p>
            <a:pPr marL="1200150" lvl="2" indent="-285750">
              <a:buFont typeface="Courier New" panose="02070309020205020404" pitchFamily="49" charset="0"/>
              <a:buChar char="o"/>
            </a:pPr>
            <a:r>
              <a:rPr lang="zh-CN" altLang="en-US" sz="2400" dirty="0">
                <a:latin typeface="Calibri" panose="020F0502020204030204" pitchFamily="34" charset="0"/>
                <a:ea typeface="PMingLiU" panose="02020500000000000000" pitchFamily="18" charset="-120"/>
                <a:cs typeface="Calibri" panose="020F0502020204030204" pitchFamily="34" charset="0"/>
              </a:rPr>
              <a:t>肌肉和</a:t>
            </a:r>
            <a:r>
              <a:rPr lang="en-US" altLang="zh-CN" sz="2400" dirty="0">
                <a:latin typeface="Calibri" panose="020F0502020204030204" pitchFamily="34" charset="0"/>
                <a:ea typeface="PMingLiU" panose="02020500000000000000" pitchFamily="18" charset="-120"/>
                <a:cs typeface="Calibri" panose="020F0502020204030204" pitchFamily="34" charset="0"/>
              </a:rPr>
              <a:t>/</a:t>
            </a:r>
            <a:r>
              <a:rPr lang="zh-CN" altLang="en-US" sz="2400" dirty="0">
                <a:latin typeface="Calibri" panose="020F0502020204030204" pitchFamily="34" charset="0"/>
                <a:ea typeface="PMingLiU" panose="02020500000000000000" pitchFamily="18" charset="-120"/>
                <a:cs typeface="Calibri" panose="020F0502020204030204" pitchFamily="34" charset="0"/>
              </a:rPr>
              <a:t>或關節痛</a:t>
            </a:r>
          </a:p>
          <a:p>
            <a:pPr marL="1200150" lvl="2" indent="-285750">
              <a:buFont typeface="Courier New" panose="02070309020205020404" pitchFamily="49" charset="0"/>
              <a:buChar char="o"/>
            </a:pPr>
            <a:r>
              <a:rPr lang="zh-CN" altLang="en-US" sz="2400" dirty="0">
                <a:latin typeface="Calibri" panose="020F0502020204030204" pitchFamily="34" charset="0"/>
                <a:ea typeface="PMingLiU" panose="02020500000000000000" pitchFamily="18" charset="-120"/>
                <a:cs typeface="Calibri" panose="020F0502020204030204" pitchFamily="34" charset="0"/>
              </a:rPr>
              <a:t>寒顫</a:t>
            </a:r>
          </a:p>
          <a:p>
            <a:pPr marL="1200150" lvl="2" indent="-285750">
              <a:buFont typeface="Courier New" panose="02070309020205020404" pitchFamily="49" charset="0"/>
              <a:buChar char="o"/>
            </a:pPr>
            <a:r>
              <a:rPr lang="zh-CN" altLang="en-US" sz="2400" dirty="0">
                <a:latin typeface="Calibri" panose="020F0502020204030204" pitchFamily="34" charset="0"/>
                <a:ea typeface="PMingLiU" panose="02020500000000000000" pitchFamily="18" charset="-120"/>
                <a:cs typeface="Calibri" panose="020F0502020204030204" pitchFamily="34" charset="0"/>
              </a:rPr>
              <a:t>噁心和</a:t>
            </a:r>
            <a:r>
              <a:rPr lang="en-US" altLang="zh-CN" sz="2400" dirty="0">
                <a:latin typeface="Calibri" panose="020F0502020204030204" pitchFamily="34" charset="0"/>
                <a:ea typeface="PMingLiU" panose="02020500000000000000" pitchFamily="18" charset="-120"/>
                <a:cs typeface="Calibri" panose="020F0502020204030204" pitchFamily="34" charset="0"/>
              </a:rPr>
              <a:t>/</a:t>
            </a:r>
            <a:r>
              <a:rPr lang="zh-CN" altLang="en-US" sz="2400" dirty="0">
                <a:latin typeface="Calibri" panose="020F0502020204030204" pitchFamily="34" charset="0"/>
                <a:ea typeface="PMingLiU" panose="02020500000000000000" pitchFamily="18" charset="-120"/>
                <a:cs typeface="Calibri" panose="020F0502020204030204" pitchFamily="34" charset="0"/>
              </a:rPr>
              <a:t>或嘔吐</a:t>
            </a:r>
          </a:p>
          <a:p>
            <a:pPr marL="1200150" lvl="2" indent="-285750">
              <a:buFont typeface="Courier New" panose="02070309020205020404" pitchFamily="49" charset="0"/>
              <a:buChar char="o"/>
            </a:pPr>
            <a:r>
              <a:rPr lang="zh-CN" altLang="en-US" sz="2400" dirty="0">
                <a:latin typeface="Calibri" panose="020F0502020204030204" pitchFamily="34" charset="0"/>
                <a:ea typeface="PMingLiU" panose="02020500000000000000" pitchFamily="18" charset="-120"/>
                <a:cs typeface="Calibri" panose="020F0502020204030204" pitchFamily="34" charset="0"/>
              </a:rPr>
              <a:t>發燒</a:t>
            </a: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pic>
        <p:nvPicPr>
          <p:cNvPr id="5" name="Google Shape;741;p82" descr="This image is of five people wearing masks."/>
          <p:cNvPicPr preferRelativeResize="0"/>
          <p:nvPr/>
        </p:nvPicPr>
        <p:blipFill rotWithShape="1">
          <a:blip r:embed="rId3"/>
          <a:srcRect/>
          <a:stretch>
            <a:fillRect/>
          </a:stretch>
        </p:blipFill>
        <p:spPr>
          <a:xfrm>
            <a:off x="8229599" y="3390551"/>
            <a:ext cx="3263349" cy="28954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p:cNvPicPr>
            <a:picLocks noChangeAspect="1"/>
          </p:cNvPicPr>
          <p:nvPr/>
        </p:nvPicPr>
        <p:blipFill>
          <a:blip r:embed="rId3"/>
          <a:stretch>
            <a:fillRect/>
          </a:stretch>
        </p:blipFill>
        <p:spPr>
          <a:xfrm>
            <a:off x="478572" y="2442339"/>
            <a:ext cx="8658385" cy="3880396"/>
          </a:xfrm>
          <a:prstGeom prst="rect">
            <a:avLst/>
          </a:prstGeom>
        </p:spPr>
      </p:pic>
      <p:sp>
        <p:nvSpPr>
          <p:cNvPr id="3" name="TextBox 2"/>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誰參加了輝瑞疫苗試驗？</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Rectangle 3"/>
          <p:cNvSpPr/>
          <p:nvPr/>
        </p:nvSpPr>
        <p:spPr>
          <a:xfrm>
            <a:off x="409642" y="920007"/>
            <a:ext cx="11356939" cy="2308324"/>
          </a:xfrm>
          <a:prstGeom prst="rect">
            <a:avLst/>
          </a:prstGeom>
        </p:spPr>
        <p:txBody>
          <a:bodyPr wrap="square">
            <a:spAutoFit/>
          </a:bodyPr>
          <a:lstStyle/>
          <a:p>
            <a:r>
              <a:rPr lang="zh-CN" altLang="en-US" sz="2400" dirty="0">
                <a:latin typeface="Calibri" panose="020F0502020204030204" pitchFamily="34" charset="0"/>
                <a:ea typeface="PMingLiU" panose="02020500000000000000" pitchFamily="18" charset="-120"/>
                <a:cs typeface="Calibri" panose="020F0502020204030204" pitchFamily="34" charset="0"/>
              </a:rPr>
              <a:t>在美國、歐洲、土耳其、南非和南美進行的兩項臨床研究中，對</a:t>
            </a:r>
            <a:r>
              <a:rPr lang="en-US" altLang="zh-CN" sz="2400" dirty="0">
                <a:latin typeface="Calibri" panose="020F0502020204030204" pitchFamily="34" charset="0"/>
                <a:ea typeface="PMingLiU" panose="02020500000000000000" pitchFamily="18" charset="-120"/>
                <a:cs typeface="Calibri" panose="020F0502020204030204" pitchFamily="34" charset="0"/>
              </a:rPr>
              <a:t>43,448</a:t>
            </a:r>
            <a:r>
              <a:rPr lang="zh-CN" altLang="en-US" sz="2400" dirty="0">
                <a:latin typeface="Calibri" panose="020F0502020204030204" pitchFamily="34" charset="0"/>
                <a:ea typeface="PMingLiU" panose="02020500000000000000" pitchFamily="18" charset="-120"/>
                <a:cs typeface="Calibri" panose="020F0502020204030204" pitchFamily="34" charset="0"/>
              </a:rPr>
              <a:t>名</a:t>
            </a:r>
            <a:r>
              <a:rPr lang="en-US" altLang="zh-CN" sz="2400" dirty="0">
                <a:latin typeface="Calibri" panose="020F0502020204030204" pitchFamily="34" charset="0"/>
                <a:ea typeface="PMingLiU" panose="02020500000000000000" pitchFamily="18" charset="-120"/>
                <a:cs typeface="Calibri" panose="020F0502020204030204" pitchFamily="34" charset="0"/>
              </a:rPr>
              <a:t>16</a:t>
            </a:r>
            <a:r>
              <a:rPr lang="zh-CN" altLang="en-US" sz="2400" dirty="0">
                <a:latin typeface="Calibri" panose="020F0502020204030204" pitchFamily="34" charset="0"/>
                <a:ea typeface="PMingLiU" panose="02020500000000000000" pitchFamily="18" charset="-120"/>
                <a:cs typeface="Calibri" panose="020F0502020204030204" pitchFamily="34" charset="0"/>
              </a:rPr>
              <a:t>歲及以上的人進行了</a:t>
            </a:r>
            <a:r>
              <a:rPr lang="zh-CN" altLang="en-US" sz="2400" b="1" dirty="0">
                <a:latin typeface="Calibri" panose="020F0502020204030204" pitchFamily="34" charset="0"/>
                <a:ea typeface="PMingLiU" panose="02020500000000000000" pitchFamily="18" charset="-120"/>
                <a:cs typeface="Calibri" panose="020F0502020204030204" pitchFamily="34" charset="0"/>
              </a:rPr>
              <a:t>輝瑞疫苗</a:t>
            </a:r>
            <a:r>
              <a:rPr lang="zh-CN" altLang="en-US" sz="2400" dirty="0">
                <a:latin typeface="Calibri" panose="020F0502020204030204" pitchFamily="34" charset="0"/>
                <a:ea typeface="PMingLiU" panose="02020500000000000000" pitchFamily="18" charset="-120"/>
                <a:cs typeface="Calibri" panose="020F0502020204030204" pitchFamily="34" charset="0"/>
              </a:rPr>
              <a:t>安全性評估。</a:t>
            </a:r>
            <a:r>
              <a:rPr lang="en-US" sz="2400" dirty="0">
                <a:latin typeface="Calibri" panose="020F0502020204030204" pitchFamily="34" charset="0"/>
                <a:ea typeface="PMingLiU" panose="02020500000000000000" pitchFamily="18" charset="-120"/>
                <a:cs typeface="Calibri" panose="020F0502020204030204" pitchFamily="34" charset="0"/>
              </a:rPr>
              <a:t> </a:t>
            </a:r>
            <a:r>
              <a:rPr lang="zh-CN" altLang="en-US" sz="2400" dirty="0">
                <a:latin typeface="Calibri" panose="020F0502020204030204" pitchFamily="34" charset="0"/>
                <a:ea typeface="PMingLiU" panose="02020500000000000000" pitchFamily="18" charset="-120"/>
                <a:cs typeface="Calibri" panose="020F0502020204030204" pitchFamily="34" charset="0"/>
              </a:rPr>
              <a:t>請參閲以下按種族</a:t>
            </a:r>
            <a:r>
              <a:rPr lang="en-US" altLang="zh-CN" sz="2400" dirty="0">
                <a:latin typeface="Calibri" panose="020F0502020204030204" pitchFamily="34" charset="0"/>
                <a:ea typeface="PMingLiU" panose="02020500000000000000" pitchFamily="18" charset="-120"/>
                <a:cs typeface="Calibri" panose="020F0502020204030204" pitchFamily="34" charset="0"/>
              </a:rPr>
              <a:t>/</a:t>
            </a:r>
            <a:r>
              <a:rPr lang="zh-CN" altLang="en-US" sz="2400" dirty="0">
                <a:latin typeface="Calibri" panose="020F0502020204030204" pitchFamily="34" charset="0"/>
                <a:ea typeface="PMingLiU" panose="02020500000000000000" pitchFamily="18" charset="-120"/>
                <a:cs typeface="Calibri" panose="020F0502020204030204" pitchFamily="34" charset="0"/>
              </a:rPr>
              <a:t>族裔和性別分類的</a:t>
            </a:r>
            <a:r>
              <a:rPr lang="zh-CN" altLang="en-US" sz="2400" b="1" dirty="0">
                <a:latin typeface="Calibri" panose="020F0502020204030204" pitchFamily="34" charset="0"/>
                <a:ea typeface="PMingLiU" panose="02020500000000000000" pitchFamily="18" charset="-120"/>
                <a:cs typeface="Calibri" panose="020F0502020204030204" pitchFamily="34" charset="0"/>
              </a:rPr>
              <a:t>輝瑞</a:t>
            </a:r>
            <a:r>
              <a:rPr lang="zh-CN" altLang="en-US" sz="2400" dirty="0">
                <a:latin typeface="Calibri" panose="020F0502020204030204" pitchFamily="34" charset="0"/>
                <a:ea typeface="PMingLiU" panose="02020500000000000000" pitchFamily="18" charset="-120"/>
                <a:cs typeface="Calibri" panose="020F0502020204030204" pitchFamily="34" charset="0"/>
              </a:rPr>
              <a:t>研究參加者比例。</a:t>
            </a:r>
            <a:r>
              <a:rPr lang="zh-CN" altLang="en-US" sz="2400" dirty="0"/>
              <a:t>研究人員對 </a:t>
            </a:r>
            <a:r>
              <a:rPr lang="en-US" altLang="zh-CN" sz="2400" dirty="0"/>
              <a:t>2,260 </a:t>
            </a:r>
            <a:r>
              <a:rPr lang="zh-CN" altLang="en-US" sz="2400" dirty="0"/>
              <a:t>名 </a:t>
            </a:r>
            <a:r>
              <a:rPr lang="en-US" altLang="zh-CN" sz="2400" dirty="0"/>
              <a:t>12-15 </a:t>
            </a:r>
            <a:r>
              <a:rPr lang="zh-CN" altLang="en-US" sz="2400" dirty="0"/>
              <a:t>歲的青少年和 </a:t>
            </a:r>
            <a:r>
              <a:rPr lang="en-US" altLang="zh-CN" sz="2400" dirty="0"/>
              <a:t>3,000 </a:t>
            </a:r>
            <a:r>
              <a:rPr lang="zh-CN" altLang="en-US" sz="2400" dirty="0"/>
              <a:t>名 </a:t>
            </a:r>
            <a:r>
              <a:rPr lang="en-US" altLang="zh-CN" sz="2400" dirty="0"/>
              <a:t>5-11 </a:t>
            </a:r>
            <a:r>
              <a:rPr lang="zh-CN" altLang="en-US" sz="2400" dirty="0"/>
              <a:t>歲的兒童進行了更多研究</a:t>
            </a:r>
            <a:r>
              <a:rPr lang="zh-CN" altLang="en-US" sz="2400" dirty="0">
                <a:latin typeface="Calibri" panose="020F0502020204030204" pitchFamily="34" charset="0"/>
                <a:ea typeface="宋体" panose="02010600030101010101" pitchFamily="2" charset="-122"/>
                <a:cs typeface="Calibri" panose="020F0502020204030204" pitchFamily="34" charset="0"/>
              </a:rPr>
              <a:t>。</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ea typeface="PMingLiU" panose="02020500000000000000" pitchFamily="18" charset="-120"/>
              <a:cs typeface="Calibri" panose="020F0502020204030204" pitchFamily="34" charset="0"/>
            </a:endParaRPr>
          </a:p>
          <a:p>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sp>
        <p:nvSpPr>
          <p:cNvPr id="5" name="TextBox 4"/>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graphicFrame>
        <p:nvGraphicFramePr>
          <p:cNvPr id="8" name="Chart 7"/>
          <p:cNvGraphicFramePr/>
          <p:nvPr/>
        </p:nvGraphicFramePr>
        <p:xfrm>
          <a:off x="7726680" y="2710760"/>
          <a:ext cx="5516880" cy="33242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032278" y="5759989"/>
            <a:ext cx="919565" cy="57327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西裔或</a:t>
            </a:r>
            <a:endParaRPr lang="en-US" altLang="zh-CN"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a:p>
            <a:pPr algn="ctr">
              <a:spcBef>
                <a:spcPts val="300"/>
              </a:spcBef>
              <a:spcAft>
                <a:spcPts val="300"/>
              </a:spcAft>
              <a:buNone/>
            </a:pPr>
            <a:r>
              <a:rPr lang="zh-CN" alt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拉丁裔</a:t>
            </a:r>
            <a:endParaRPr 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12" name="TextBox 11"/>
          <p:cNvSpPr txBox="1"/>
          <p:nvPr/>
        </p:nvSpPr>
        <p:spPr>
          <a:xfrm>
            <a:off x="2889734" y="5769212"/>
            <a:ext cx="1245978" cy="66970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黑人或</a:t>
            </a:r>
            <a:endParaRPr lang="en-US" altLang="zh-CN"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a:p>
            <a:pPr algn="ctr">
              <a:spcBef>
                <a:spcPts val="300"/>
              </a:spcBef>
              <a:spcAft>
                <a:spcPts val="300"/>
              </a:spcAft>
              <a:buNone/>
            </a:pPr>
            <a:r>
              <a:rPr lang="zh-CN" alt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非裔美國人</a:t>
            </a:r>
            <a:endParaRPr 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13" name="TextBox 12"/>
          <p:cNvSpPr txBox="1"/>
          <p:nvPr/>
        </p:nvSpPr>
        <p:spPr>
          <a:xfrm>
            <a:off x="4110803" y="5769212"/>
            <a:ext cx="825985"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亞裔</a:t>
            </a:r>
            <a:endParaRPr 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14" name="TextBox 13"/>
          <p:cNvSpPr txBox="1"/>
          <p:nvPr/>
        </p:nvSpPr>
        <p:spPr>
          <a:xfrm>
            <a:off x="5054255" y="5761203"/>
            <a:ext cx="1041494" cy="73200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美洲印第安人或阿拉斯加本土人</a:t>
            </a:r>
            <a:endParaRPr lang="en-US" sz="11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17" name="TextBox 16"/>
          <p:cNvSpPr txBox="1"/>
          <p:nvPr/>
        </p:nvSpPr>
        <p:spPr>
          <a:xfrm>
            <a:off x="9127058" y="406069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女性</a:t>
            </a:r>
            <a:endPar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49%</a:t>
            </a:r>
          </a:p>
        </p:txBody>
      </p:sp>
      <p:sp>
        <p:nvSpPr>
          <p:cNvPr id="18" name="TextBox 17"/>
          <p:cNvSpPr txBox="1"/>
          <p:nvPr/>
        </p:nvSpPr>
        <p:spPr>
          <a:xfrm>
            <a:off x="10497254" y="406069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男性</a:t>
            </a:r>
            <a:endPar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51%</a:t>
            </a:r>
          </a:p>
        </p:txBody>
      </p:sp>
      <p:sp>
        <p:nvSpPr>
          <p:cNvPr id="16" name="TextBox 8"/>
          <p:cNvSpPr txBox="1"/>
          <p:nvPr/>
        </p:nvSpPr>
        <p:spPr>
          <a:xfrm>
            <a:off x="1113734" y="5757046"/>
            <a:ext cx="717697" cy="381018"/>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ja-JP" altLang="es-MX" dirty="0">
                <a:solidFill>
                  <a:schemeClr val="accent6">
                    <a:lumMod val="50000"/>
                  </a:schemeClr>
                </a:solidFill>
                <a:latin typeface="PMingLiU-ExtB" panose="02020500000000000000" charset="-120"/>
                <a:ea typeface="PMingLiU-ExtB" panose="02020500000000000000" charset="-120"/>
              </a:rPr>
              <a:t>白人</a:t>
            </a:r>
            <a:endParaRPr lang="en-US" dirty="0">
              <a:solidFill>
                <a:schemeClr val="accent6">
                  <a:lumMod val="50000"/>
                </a:schemeClr>
              </a:solidFill>
              <a:latin typeface="PMingLiU-ExtB" panose="02020500000000000000" charset="-120"/>
              <a:ea typeface="PMingLiU-ExtB" panose="02020500000000000000" charset="-120"/>
            </a:endParaRPr>
          </a:p>
        </p:txBody>
      </p:sp>
      <p:sp>
        <p:nvSpPr>
          <p:cNvPr id="20" name="TextBox 12"/>
          <p:cNvSpPr txBox="1"/>
          <p:nvPr/>
        </p:nvSpPr>
        <p:spPr>
          <a:xfrm>
            <a:off x="7146588" y="3149893"/>
            <a:ext cx="1234622" cy="219019"/>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CN" altLang="es-MX"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研究參加者</a:t>
            </a:r>
            <a:endParaRPr 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21" name="TextBox 12"/>
          <p:cNvSpPr txBox="1"/>
          <p:nvPr/>
        </p:nvSpPr>
        <p:spPr>
          <a:xfrm>
            <a:off x="7146588" y="3799035"/>
            <a:ext cx="1102097" cy="219019"/>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TW" altLang="es-MX"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麻塞諸塞州人群</a:t>
            </a:r>
            <a:endParaRPr 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p:cNvPicPr>
          <p:nvPr/>
        </p:nvPicPr>
        <p:blipFill>
          <a:blip r:embed="rId3"/>
          <a:stretch>
            <a:fillRect/>
          </a:stretch>
        </p:blipFill>
        <p:spPr>
          <a:xfrm>
            <a:off x="247671" y="2253312"/>
            <a:ext cx="8748792" cy="3893312"/>
          </a:xfrm>
          <a:prstGeom prst="rect">
            <a:avLst/>
          </a:prstGeom>
        </p:spPr>
      </p:pic>
      <p:sp>
        <p:nvSpPr>
          <p:cNvPr id="4" name="Rectangle 3"/>
          <p:cNvSpPr/>
          <p:nvPr/>
        </p:nvSpPr>
        <p:spPr>
          <a:xfrm>
            <a:off x="356489" y="1201320"/>
            <a:ext cx="11356939" cy="830997"/>
          </a:xfrm>
          <a:prstGeom prst="rect">
            <a:avLst/>
          </a:prstGeom>
        </p:spPr>
        <p:txBody>
          <a:bodyPr wrap="square">
            <a:spAutoFit/>
          </a:bodyPr>
          <a:lstStyle/>
          <a:p>
            <a:r>
              <a:rPr lang="zh-CN" altLang="en-US" sz="2400" dirty="0">
                <a:latin typeface="Calibri" panose="020F0502020204030204" pitchFamily="34" charset="0"/>
                <a:ea typeface="PMingLiU" panose="02020500000000000000" pitchFamily="18" charset="-120"/>
                <a:cs typeface="Calibri" panose="020F0502020204030204" pitchFamily="34" charset="0"/>
              </a:rPr>
              <a:t>在美國對</a:t>
            </a:r>
            <a:r>
              <a:rPr lang="en-US" altLang="zh-CN" sz="2400" dirty="0">
                <a:latin typeface="Calibri" panose="020F0502020204030204" pitchFamily="34" charset="0"/>
                <a:ea typeface="PMingLiU" panose="02020500000000000000" pitchFamily="18" charset="-120"/>
                <a:cs typeface="Calibri" panose="020F0502020204030204" pitchFamily="34" charset="0"/>
              </a:rPr>
              <a:t>30,351</a:t>
            </a:r>
            <a:r>
              <a:rPr lang="zh-CN" altLang="en-US" sz="2400" dirty="0">
                <a:latin typeface="Calibri" panose="020F0502020204030204" pitchFamily="34" charset="0"/>
                <a:ea typeface="PMingLiU" panose="02020500000000000000" pitchFamily="18" charset="-120"/>
                <a:cs typeface="Calibri" panose="020F0502020204030204" pitchFamily="34" charset="0"/>
              </a:rPr>
              <a:t>名</a:t>
            </a:r>
            <a:r>
              <a:rPr lang="en-US" altLang="zh-CN" sz="2400" dirty="0">
                <a:latin typeface="Calibri" panose="020F0502020204030204" pitchFamily="34" charset="0"/>
                <a:ea typeface="PMingLiU" panose="02020500000000000000" pitchFamily="18" charset="-120"/>
                <a:cs typeface="Calibri" panose="020F0502020204030204" pitchFamily="34" charset="0"/>
              </a:rPr>
              <a:t>18</a:t>
            </a:r>
            <a:r>
              <a:rPr lang="zh-CN" altLang="en-US" sz="2400" dirty="0">
                <a:latin typeface="Calibri" panose="020F0502020204030204" pitchFamily="34" charset="0"/>
                <a:ea typeface="PMingLiU" panose="02020500000000000000" pitchFamily="18" charset="-120"/>
                <a:cs typeface="Calibri" panose="020F0502020204030204" pitchFamily="34" charset="0"/>
              </a:rPr>
              <a:t>歲及以上的人進行了</a:t>
            </a:r>
            <a:r>
              <a:rPr lang="zh-CN" altLang="en-US" sz="2400" b="1" dirty="0">
                <a:latin typeface="Calibri" panose="020F0502020204030204" pitchFamily="34" charset="0"/>
                <a:ea typeface="PMingLiU" panose="02020500000000000000" pitchFamily="18" charset="-120"/>
                <a:cs typeface="Calibri" panose="020F0502020204030204" pitchFamily="34" charset="0"/>
              </a:rPr>
              <a:t>莫德納疫苗</a:t>
            </a:r>
            <a:r>
              <a:rPr lang="zh-CN" altLang="en-US" sz="2400" dirty="0">
                <a:latin typeface="Calibri" panose="020F0502020204030204" pitchFamily="34" charset="0"/>
                <a:ea typeface="PMingLiU" panose="02020500000000000000" pitchFamily="18" charset="-120"/>
                <a:cs typeface="Calibri" panose="020F0502020204030204" pitchFamily="34" charset="0"/>
              </a:rPr>
              <a:t>安全性評估。請參閲以下按種族</a:t>
            </a:r>
            <a:r>
              <a:rPr lang="en-US" altLang="zh-CN" sz="2400" dirty="0">
                <a:latin typeface="Calibri" panose="020F0502020204030204" pitchFamily="34" charset="0"/>
                <a:ea typeface="PMingLiU" panose="02020500000000000000" pitchFamily="18" charset="-120"/>
                <a:cs typeface="Calibri" panose="020F0502020204030204" pitchFamily="34" charset="0"/>
              </a:rPr>
              <a:t>/</a:t>
            </a:r>
            <a:r>
              <a:rPr lang="zh-CN" altLang="en-US" sz="2400" dirty="0">
                <a:latin typeface="Calibri" panose="020F0502020204030204" pitchFamily="34" charset="0"/>
                <a:ea typeface="PMingLiU" panose="02020500000000000000" pitchFamily="18" charset="-120"/>
                <a:cs typeface="Calibri" panose="020F0502020204030204" pitchFamily="34" charset="0"/>
              </a:rPr>
              <a:t>族裔和性別分類的</a:t>
            </a:r>
            <a:r>
              <a:rPr lang="zh-CN" altLang="en-US" sz="2400" b="1" dirty="0">
                <a:latin typeface="Calibri" panose="020F0502020204030204" pitchFamily="34" charset="0"/>
                <a:ea typeface="PMingLiU" panose="02020500000000000000" pitchFamily="18" charset="-120"/>
                <a:cs typeface="Calibri" panose="020F0502020204030204" pitchFamily="34" charset="0"/>
              </a:rPr>
              <a:t>莫德納</a:t>
            </a:r>
            <a:r>
              <a:rPr lang="zh-CN" altLang="en-US" sz="2400" dirty="0">
                <a:latin typeface="Calibri" panose="020F0502020204030204" pitchFamily="34" charset="0"/>
                <a:ea typeface="PMingLiU" panose="02020500000000000000" pitchFamily="18" charset="-120"/>
                <a:cs typeface="Calibri" panose="020F0502020204030204" pitchFamily="34" charset="0"/>
              </a:rPr>
              <a:t>研究參加者比例。 </a:t>
            </a: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sp>
        <p:nvSpPr>
          <p:cNvPr id="5" name="TextBox 4"/>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graphicFrame>
        <p:nvGraphicFramePr>
          <p:cNvPr id="10" name="Chart 9"/>
          <p:cNvGraphicFramePr/>
          <p:nvPr/>
        </p:nvGraphicFramePr>
        <p:xfrm>
          <a:off x="8699390" y="2393248"/>
          <a:ext cx="3492610" cy="34278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誰參加了莫德納疫苗試驗？</a:t>
            </a:r>
          </a:p>
        </p:txBody>
      </p:sp>
      <p:sp>
        <p:nvSpPr>
          <p:cNvPr id="9" name="TextBox 8"/>
          <p:cNvSpPr txBox="1"/>
          <p:nvPr/>
        </p:nvSpPr>
        <p:spPr>
          <a:xfrm>
            <a:off x="720878" y="5576486"/>
            <a:ext cx="1005840" cy="381000"/>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zh-CN" altLang="en-US" dirty="0">
                <a:solidFill>
                  <a:schemeClr val="accent6">
                    <a:lumMod val="50000"/>
                  </a:schemeClr>
                </a:solidFill>
                <a:latin typeface="PMingLiU-ExtB" panose="02020500000000000000" charset="-120"/>
                <a:ea typeface="PMingLiU" panose="02020500000000000000" pitchFamily="18" charset="-120"/>
                <a:cs typeface="Calibri" panose="020F0502020204030204" pitchFamily="34" charset="0"/>
              </a:rPr>
              <a:t>白人</a:t>
            </a:r>
            <a:endParaRPr lang="en-US" dirty="0">
              <a:solidFill>
                <a:schemeClr val="accent6">
                  <a:lumMod val="50000"/>
                </a:schemeClr>
              </a:solidFill>
              <a:latin typeface="PMingLiU-ExtB" panose="02020500000000000000" charset="-120"/>
              <a:ea typeface="PMingLiU-ExtB" panose="02020500000000000000" charset="-120"/>
              <a:cs typeface="Calibri" panose="020F0502020204030204" pitchFamily="34" charset="0"/>
            </a:endParaRPr>
          </a:p>
        </p:txBody>
      </p:sp>
      <p:sp>
        <p:nvSpPr>
          <p:cNvPr id="11" name="TextBox 10"/>
          <p:cNvSpPr txBox="1"/>
          <p:nvPr/>
        </p:nvSpPr>
        <p:spPr>
          <a:xfrm>
            <a:off x="4906828" y="5569093"/>
            <a:ext cx="972285" cy="587330"/>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PMingLiU-ExtB" panose="02020500000000000000" charset="-120"/>
                <a:ea typeface="PMingLiU" panose="02020500000000000000" pitchFamily="18" charset="-120"/>
                <a:cs typeface="Calibri" panose="020F0502020204030204" pitchFamily="34" charset="0"/>
              </a:rPr>
              <a:t>美洲印第安人或阿拉斯加本土人</a:t>
            </a:r>
            <a:endParaRPr lang="en-US" sz="1100" dirty="0">
              <a:solidFill>
                <a:schemeClr val="accent6">
                  <a:lumMod val="50000"/>
                </a:schemeClr>
              </a:solidFill>
              <a:latin typeface="PMingLiU-ExtB" panose="02020500000000000000" charset="-120"/>
              <a:ea typeface="PMingLiU-ExtB" panose="02020500000000000000" charset="-120"/>
              <a:cs typeface="Calibri" panose="020F0502020204030204" pitchFamily="34" charset="0"/>
            </a:endParaRPr>
          </a:p>
        </p:txBody>
      </p:sp>
      <p:sp>
        <p:nvSpPr>
          <p:cNvPr id="12" name="TextBox 11"/>
          <p:cNvSpPr txBox="1"/>
          <p:nvPr/>
        </p:nvSpPr>
        <p:spPr>
          <a:xfrm>
            <a:off x="5898569" y="5569093"/>
            <a:ext cx="1034479" cy="587330"/>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PMingLiU-ExtB" panose="02020500000000000000" charset="-120"/>
                <a:ea typeface="PMingLiU" panose="02020500000000000000" pitchFamily="18" charset="-120"/>
                <a:cs typeface="Calibri" panose="020F0502020204030204" pitchFamily="34" charset="0"/>
              </a:rPr>
              <a:t>夏威夷本土人或太平洋島民</a:t>
            </a:r>
            <a:endParaRPr lang="en-US" sz="1100" dirty="0">
              <a:solidFill>
                <a:schemeClr val="accent6">
                  <a:lumMod val="50000"/>
                </a:schemeClr>
              </a:solidFill>
              <a:latin typeface="PMingLiU-ExtB" panose="02020500000000000000" charset="-120"/>
              <a:ea typeface="PMingLiU-ExtB" panose="02020500000000000000" charset="-120"/>
              <a:cs typeface="Calibri" panose="020F0502020204030204" pitchFamily="34" charset="0"/>
            </a:endParaRPr>
          </a:p>
        </p:txBody>
      </p:sp>
      <p:sp>
        <p:nvSpPr>
          <p:cNvPr id="14" name="TextBox 13"/>
          <p:cNvSpPr txBox="1"/>
          <p:nvPr/>
        </p:nvSpPr>
        <p:spPr>
          <a:xfrm>
            <a:off x="6999423" y="5569093"/>
            <a:ext cx="901249" cy="30461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PMingLiU-ExtB" panose="02020500000000000000" charset="-120"/>
                <a:ea typeface="PMingLiU" panose="02020500000000000000" pitchFamily="18" charset="-120"/>
                <a:cs typeface="Calibri" panose="020F0502020204030204" pitchFamily="34" charset="0"/>
              </a:rPr>
              <a:t>多種族</a:t>
            </a:r>
            <a:endParaRPr lang="en-US" sz="1100" dirty="0">
              <a:solidFill>
                <a:schemeClr val="accent6">
                  <a:lumMod val="50000"/>
                </a:schemeClr>
              </a:solidFill>
              <a:latin typeface="PMingLiU-ExtB" panose="02020500000000000000" charset="-120"/>
              <a:ea typeface="PMingLiU-ExtB" panose="02020500000000000000" charset="-120"/>
              <a:cs typeface="Calibri" panose="020F0502020204030204" pitchFamily="34" charset="0"/>
            </a:endParaRPr>
          </a:p>
        </p:txBody>
      </p:sp>
      <p:sp>
        <p:nvSpPr>
          <p:cNvPr id="15" name="TextBox 14"/>
          <p:cNvSpPr txBox="1"/>
          <p:nvPr/>
        </p:nvSpPr>
        <p:spPr>
          <a:xfrm>
            <a:off x="8023975" y="5569093"/>
            <a:ext cx="901249" cy="30461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PMingLiU-ExtB" panose="02020500000000000000" charset="-120"/>
                <a:ea typeface="PMingLiU" panose="02020500000000000000" pitchFamily="18" charset="-120"/>
                <a:cs typeface="Calibri" panose="020F0502020204030204" pitchFamily="34" charset="0"/>
              </a:rPr>
              <a:t>其他</a:t>
            </a:r>
            <a:endParaRPr lang="en-US" sz="1100" dirty="0">
              <a:solidFill>
                <a:schemeClr val="accent6">
                  <a:lumMod val="50000"/>
                </a:schemeClr>
              </a:solidFill>
              <a:latin typeface="PMingLiU-ExtB" panose="02020500000000000000" charset="-120"/>
              <a:ea typeface="PMingLiU-ExtB" panose="02020500000000000000" charset="-120"/>
              <a:cs typeface="Calibri" panose="020F0502020204030204" pitchFamily="34" charset="0"/>
            </a:endParaRPr>
          </a:p>
        </p:txBody>
      </p:sp>
      <p:sp>
        <p:nvSpPr>
          <p:cNvPr id="16" name="TextBox 15"/>
          <p:cNvSpPr txBox="1"/>
          <p:nvPr/>
        </p:nvSpPr>
        <p:spPr>
          <a:xfrm>
            <a:off x="1802618" y="5569093"/>
            <a:ext cx="966244"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PMingLiU-ExtB" panose="02020500000000000000" charset="-120"/>
                <a:ea typeface="PMingLiU" panose="02020500000000000000" pitchFamily="18" charset="-120"/>
                <a:cs typeface="Calibri" panose="020F0502020204030204" pitchFamily="34" charset="0"/>
              </a:rPr>
              <a:t>西裔或拉丁裔</a:t>
            </a:r>
            <a:endParaRPr lang="en-US" sz="1100" dirty="0">
              <a:solidFill>
                <a:schemeClr val="accent6">
                  <a:lumMod val="50000"/>
                </a:schemeClr>
              </a:solidFill>
              <a:latin typeface="PMingLiU-ExtB" panose="02020500000000000000" charset="-120"/>
              <a:ea typeface="PMingLiU-ExtB" panose="02020500000000000000" charset="-120"/>
              <a:cs typeface="Calibri" panose="020F0502020204030204" pitchFamily="34" charset="0"/>
            </a:endParaRPr>
          </a:p>
        </p:txBody>
      </p:sp>
      <p:sp>
        <p:nvSpPr>
          <p:cNvPr id="17" name="TextBox 16"/>
          <p:cNvSpPr txBox="1"/>
          <p:nvPr/>
        </p:nvSpPr>
        <p:spPr>
          <a:xfrm>
            <a:off x="2822366" y="5569093"/>
            <a:ext cx="995678" cy="79852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PMingLiU-ExtB" panose="02020500000000000000" charset="-120"/>
                <a:ea typeface="PMingLiU" panose="02020500000000000000" pitchFamily="18" charset="-120"/>
                <a:cs typeface="Calibri" panose="020F0502020204030204" pitchFamily="34" charset="0"/>
              </a:rPr>
              <a:t>黑人或</a:t>
            </a:r>
            <a:endParaRPr lang="en-US" altLang="zh-CN" sz="1100" dirty="0">
              <a:solidFill>
                <a:schemeClr val="accent6">
                  <a:lumMod val="50000"/>
                </a:schemeClr>
              </a:solidFill>
              <a:latin typeface="PMingLiU-ExtB" panose="02020500000000000000" charset="-120"/>
              <a:ea typeface="PMingLiU-ExtB" panose="02020500000000000000" charset="-120"/>
              <a:cs typeface="Calibri" panose="020F0502020204030204" pitchFamily="34" charset="0"/>
            </a:endParaRPr>
          </a:p>
          <a:p>
            <a:pPr algn="ctr">
              <a:spcBef>
                <a:spcPts val="300"/>
              </a:spcBef>
              <a:spcAft>
                <a:spcPts val="300"/>
              </a:spcAft>
              <a:buNone/>
            </a:pPr>
            <a:r>
              <a:rPr lang="zh-CN" altLang="en-US" sz="1100" dirty="0">
                <a:solidFill>
                  <a:schemeClr val="accent6">
                    <a:lumMod val="50000"/>
                  </a:schemeClr>
                </a:solidFill>
                <a:latin typeface="PMingLiU-ExtB" panose="02020500000000000000" charset="-120"/>
                <a:ea typeface="PMingLiU" panose="02020500000000000000" pitchFamily="18" charset="-120"/>
                <a:cs typeface="Calibri" panose="020F0502020204030204" pitchFamily="34" charset="0"/>
              </a:rPr>
              <a:t>非裔美國人</a:t>
            </a:r>
            <a:endParaRPr lang="en-US" sz="1100" dirty="0">
              <a:solidFill>
                <a:schemeClr val="accent6">
                  <a:lumMod val="50000"/>
                </a:schemeClr>
              </a:solidFill>
              <a:latin typeface="PMingLiU-ExtB" panose="02020500000000000000" charset="-120"/>
              <a:ea typeface="PMingLiU-ExtB" panose="02020500000000000000" charset="-120"/>
              <a:cs typeface="Calibri" panose="020F0502020204030204" pitchFamily="34" charset="0"/>
            </a:endParaRPr>
          </a:p>
        </p:txBody>
      </p:sp>
      <p:sp>
        <p:nvSpPr>
          <p:cNvPr id="19" name="TextBox 18"/>
          <p:cNvSpPr txBox="1"/>
          <p:nvPr/>
        </p:nvSpPr>
        <p:spPr>
          <a:xfrm>
            <a:off x="3903592" y="5569093"/>
            <a:ext cx="90124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PMingLiU-ExtB" panose="02020500000000000000" charset="-120"/>
                <a:ea typeface="PMingLiU" panose="02020500000000000000" pitchFamily="18" charset="-120"/>
                <a:cs typeface="Calibri" panose="020F0502020204030204" pitchFamily="34" charset="0"/>
              </a:rPr>
              <a:t>亞裔</a:t>
            </a:r>
            <a:endParaRPr lang="en-US" sz="1100" dirty="0">
              <a:solidFill>
                <a:schemeClr val="accent6">
                  <a:lumMod val="50000"/>
                </a:schemeClr>
              </a:solidFill>
              <a:latin typeface="PMingLiU-ExtB" panose="02020500000000000000" charset="-120"/>
              <a:ea typeface="PMingLiU-ExtB" panose="02020500000000000000" charset="-120"/>
              <a:cs typeface="Calibri" panose="020F0502020204030204" pitchFamily="34" charset="0"/>
            </a:endParaRPr>
          </a:p>
        </p:txBody>
      </p:sp>
      <p:sp>
        <p:nvSpPr>
          <p:cNvPr id="20" name="TextBox 19"/>
          <p:cNvSpPr txBox="1"/>
          <p:nvPr/>
        </p:nvSpPr>
        <p:spPr>
          <a:xfrm>
            <a:off x="9113095" y="3810825"/>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女性</a:t>
            </a:r>
            <a:endPar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47%</a:t>
            </a:r>
          </a:p>
        </p:txBody>
      </p:sp>
      <p:sp>
        <p:nvSpPr>
          <p:cNvPr id="21" name="TextBox 20"/>
          <p:cNvSpPr txBox="1"/>
          <p:nvPr/>
        </p:nvSpPr>
        <p:spPr>
          <a:xfrm>
            <a:off x="10475031" y="3790121"/>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男性</a:t>
            </a:r>
            <a:endPar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53%</a:t>
            </a:r>
          </a:p>
        </p:txBody>
      </p:sp>
      <p:sp>
        <p:nvSpPr>
          <p:cNvPr id="22" name="TextBox 12"/>
          <p:cNvSpPr txBox="1"/>
          <p:nvPr/>
        </p:nvSpPr>
        <p:spPr>
          <a:xfrm>
            <a:off x="6953085" y="2971937"/>
            <a:ext cx="1234622" cy="219019"/>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CN" altLang="es-MX"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研究參加者</a:t>
            </a:r>
            <a:endParaRPr 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23" name="TextBox 12"/>
          <p:cNvSpPr txBox="1"/>
          <p:nvPr/>
        </p:nvSpPr>
        <p:spPr>
          <a:xfrm>
            <a:off x="6953085" y="3621079"/>
            <a:ext cx="1102097" cy="219019"/>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TW" altLang="es-MX"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麻塞諸塞州人群</a:t>
            </a:r>
            <a:endParaRPr 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p:cNvPicPr>
          <p:nvPr/>
        </p:nvPicPr>
        <p:blipFill>
          <a:blip r:embed="rId3"/>
          <a:stretch>
            <a:fillRect/>
          </a:stretch>
        </p:blipFill>
        <p:spPr>
          <a:xfrm>
            <a:off x="359045" y="2574800"/>
            <a:ext cx="8516317" cy="3778386"/>
          </a:xfrm>
          <a:prstGeom prst="rect">
            <a:avLst/>
          </a:prstGeom>
        </p:spPr>
      </p:pic>
      <p:sp>
        <p:nvSpPr>
          <p:cNvPr id="2" name="Rectángulo 1"/>
          <p:cNvSpPr/>
          <p:nvPr/>
        </p:nvSpPr>
        <p:spPr>
          <a:xfrm>
            <a:off x="1027929" y="5821098"/>
            <a:ext cx="7671461" cy="674455"/>
          </a:xfrm>
          <a:prstGeom prst="rect">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s-MX" sz="1600" dirty="0" err="1">
              <a:solidFill>
                <a:schemeClr val="tx1"/>
              </a:solidFill>
            </a:endParaRPr>
          </a:p>
        </p:txBody>
      </p:sp>
      <p:graphicFrame>
        <p:nvGraphicFramePr>
          <p:cNvPr id="18" name="Chart 15"/>
          <p:cNvGraphicFramePr/>
          <p:nvPr/>
        </p:nvGraphicFramePr>
        <p:xfrm>
          <a:off x="7159645" y="1598182"/>
          <a:ext cx="5249101" cy="404642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9"/>
          <p:cNvSpPr txBox="1"/>
          <p:nvPr/>
        </p:nvSpPr>
        <p:spPr>
          <a:xfrm>
            <a:off x="9039224" y="3659057"/>
            <a:ext cx="962025" cy="532184"/>
          </a:xfrm>
          <a:prstGeom prst="rect">
            <a:avLst/>
          </a:prstGeom>
          <a:solidFill>
            <a:srgbClr val="F1A78A"/>
          </a:solidFill>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女性</a:t>
            </a:r>
            <a:endPar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45%</a:t>
            </a:r>
          </a:p>
        </p:txBody>
      </p:sp>
      <p:sp>
        <p:nvSpPr>
          <p:cNvPr id="20" name="TextBox 20"/>
          <p:cNvSpPr txBox="1"/>
          <p:nvPr/>
        </p:nvSpPr>
        <p:spPr>
          <a:xfrm>
            <a:off x="10648950" y="3652670"/>
            <a:ext cx="828982" cy="784014"/>
          </a:xfrm>
          <a:prstGeom prst="rect">
            <a:avLst/>
          </a:prstGeom>
          <a:solidFill>
            <a:srgbClr val="D26E2A"/>
          </a:solidFill>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男性</a:t>
            </a:r>
            <a:endPar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PMingLiU" panose="02020500000000000000" pitchFamily="18" charset="-120"/>
                <a:cs typeface="Calibri" panose="020F0502020204030204" pitchFamily="34" charset="0"/>
              </a:rPr>
              <a:t>55%</a:t>
            </a:r>
          </a:p>
        </p:txBody>
      </p:sp>
      <p:sp>
        <p:nvSpPr>
          <p:cNvPr id="4" name="Rectangle 3"/>
          <p:cNvSpPr/>
          <p:nvPr/>
        </p:nvSpPr>
        <p:spPr>
          <a:xfrm>
            <a:off x="356489" y="1201320"/>
            <a:ext cx="11356939" cy="830997"/>
          </a:xfrm>
          <a:prstGeom prst="rect">
            <a:avLst/>
          </a:prstGeom>
        </p:spPr>
        <p:txBody>
          <a:bodyPr wrap="square">
            <a:spAutoFit/>
          </a:bodyPr>
          <a:lstStyle/>
          <a:p>
            <a:r>
              <a:rPr lang="zh-CN" altLang="en-US" sz="2400" dirty="0">
                <a:solidFill>
                  <a:srgbClr val="000000"/>
                </a:solidFill>
                <a:latin typeface="Calibri" panose="020F0502020204030204" pitchFamily="34" charset="0"/>
                <a:ea typeface="PMingLiU" panose="02020500000000000000" pitchFamily="18" charset="-120"/>
                <a:cs typeface="Calibri" panose="020F0502020204030204" pitchFamily="34" charset="0"/>
              </a:rPr>
              <a:t>在美國、巴西、南非、哥倫比亞、阿根廷、秘魯、智利和墨西哥，對</a:t>
            </a:r>
            <a:r>
              <a:rPr lang="en-US" altLang="zh-CN" sz="2400" dirty="0">
                <a:solidFill>
                  <a:srgbClr val="000000"/>
                </a:solidFill>
                <a:latin typeface="Calibri" panose="020F0502020204030204" pitchFamily="34" charset="0"/>
                <a:ea typeface="PMingLiU" panose="02020500000000000000" pitchFamily="18" charset="-120"/>
                <a:cs typeface="Calibri" panose="020F0502020204030204" pitchFamily="34" charset="0"/>
              </a:rPr>
              <a:t>43,783</a:t>
            </a:r>
            <a:r>
              <a:rPr lang="zh-CN" altLang="en-US" sz="2400" dirty="0">
                <a:solidFill>
                  <a:srgbClr val="000000"/>
                </a:solidFill>
                <a:latin typeface="Calibri" panose="020F0502020204030204" pitchFamily="34" charset="0"/>
                <a:ea typeface="PMingLiU" panose="02020500000000000000" pitchFamily="18" charset="-120"/>
                <a:cs typeface="Calibri" panose="020F0502020204030204" pitchFamily="34" charset="0"/>
              </a:rPr>
              <a:t>名</a:t>
            </a:r>
            <a:r>
              <a:rPr lang="en-US" altLang="zh-CN" sz="2400" dirty="0">
                <a:solidFill>
                  <a:srgbClr val="000000"/>
                </a:solidFill>
                <a:latin typeface="Calibri" panose="020F0502020204030204" pitchFamily="34" charset="0"/>
                <a:ea typeface="PMingLiU" panose="02020500000000000000" pitchFamily="18" charset="-120"/>
                <a:cs typeface="Calibri" panose="020F0502020204030204" pitchFamily="34" charset="0"/>
              </a:rPr>
              <a:t>18</a:t>
            </a:r>
            <a:r>
              <a:rPr lang="zh-CN" altLang="en-US" sz="2400" dirty="0">
                <a:solidFill>
                  <a:srgbClr val="000000"/>
                </a:solidFill>
                <a:latin typeface="Calibri" panose="020F0502020204030204" pitchFamily="34" charset="0"/>
                <a:ea typeface="PMingLiU" panose="02020500000000000000" pitchFamily="18" charset="-120"/>
                <a:cs typeface="Calibri" panose="020F0502020204030204" pitchFamily="34" charset="0"/>
              </a:rPr>
              <a:t>歲及以上的人進行了</a:t>
            </a:r>
            <a:r>
              <a:rPr lang="zh-CN" altLang="en-US" sz="2400" b="1" dirty="0">
                <a:solidFill>
                  <a:srgbClr val="000000"/>
                </a:solidFill>
                <a:latin typeface="Calibri" panose="020F0502020204030204" pitchFamily="34" charset="0"/>
                <a:ea typeface="PMingLiU" panose="02020500000000000000" pitchFamily="18" charset="-120"/>
                <a:cs typeface="Calibri" panose="020F0502020204030204" pitchFamily="34" charset="0"/>
              </a:rPr>
              <a:t>強生疫苗</a:t>
            </a:r>
            <a:r>
              <a:rPr lang="zh-CN" altLang="en-US" sz="2400" dirty="0">
                <a:solidFill>
                  <a:srgbClr val="000000"/>
                </a:solidFill>
                <a:latin typeface="Calibri" panose="020F0502020204030204" pitchFamily="34" charset="0"/>
                <a:ea typeface="PMingLiU" panose="02020500000000000000" pitchFamily="18" charset="-120"/>
                <a:cs typeface="Calibri" panose="020F0502020204030204" pitchFamily="34" charset="0"/>
              </a:rPr>
              <a:t>安全性評估。 </a:t>
            </a: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sp>
        <p:nvSpPr>
          <p:cNvPr id="5" name="TextBox 4"/>
          <p:cNvSpPr txBox="1"/>
          <p:nvPr/>
        </p:nvSpPr>
        <p:spPr>
          <a:xfrm>
            <a:off x="1027929" y="5797657"/>
            <a:ext cx="652141" cy="328472"/>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rPr>
              <a:t>白人</a:t>
            </a:r>
            <a:endParaRPr 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sp>
        <p:nvSpPr>
          <p:cNvPr id="8" name="TextBox 7"/>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誰參加了強生疫苗試驗？</a:t>
            </a:r>
          </a:p>
        </p:txBody>
      </p:sp>
      <p:sp>
        <p:nvSpPr>
          <p:cNvPr id="25" name="TextBox 24"/>
          <p:cNvSpPr txBox="1"/>
          <p:nvPr/>
        </p:nvSpPr>
        <p:spPr>
          <a:xfrm>
            <a:off x="1934516" y="5797657"/>
            <a:ext cx="857956" cy="524442"/>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rPr>
              <a:t>西裔或拉丁裔</a:t>
            </a:r>
            <a:endParaRPr 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26" name="TextBox 25"/>
          <p:cNvSpPr txBox="1"/>
          <p:nvPr/>
        </p:nvSpPr>
        <p:spPr>
          <a:xfrm>
            <a:off x="2902014" y="5792514"/>
            <a:ext cx="911825" cy="667651"/>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rPr>
              <a:t>黑人或非裔</a:t>
            </a:r>
            <a:endParaRPr 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27" name="TextBox 4"/>
          <p:cNvSpPr txBox="1"/>
          <p:nvPr/>
        </p:nvSpPr>
        <p:spPr>
          <a:xfrm>
            <a:off x="4035406" y="5820423"/>
            <a:ext cx="652141" cy="411127"/>
          </a:xfrm>
          <a:prstGeom prst="rect">
            <a:avLst/>
          </a:prstGeom>
          <a:solidFill>
            <a:schemeClr val="bg1"/>
          </a:solidFill>
          <a:ln w="6350">
            <a:noFill/>
            <a:miter lim="800000"/>
          </a:ln>
        </p:spPr>
        <p:txBody>
          <a:bodyPr vert="horz"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zh-CN" altLang="en-US"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rPr>
              <a:t>亞裔</a:t>
            </a:r>
            <a:endParaRPr lang="en-US"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0" name="TextBox 29"/>
          <p:cNvSpPr txBox="1"/>
          <p:nvPr/>
        </p:nvSpPr>
        <p:spPr>
          <a:xfrm>
            <a:off x="4951064" y="5833634"/>
            <a:ext cx="836046" cy="605286"/>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rPr>
              <a:t>美洲印第安人或</a:t>
            </a:r>
            <a:endParaRPr lang="en-US" altLang="zh-CN"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endParaRPr>
          </a:p>
          <a:p>
            <a:pPr algn="ctr">
              <a:spcBef>
                <a:spcPts val="300"/>
              </a:spcBef>
              <a:spcAft>
                <a:spcPts val="300"/>
              </a:spcAft>
              <a:buNone/>
            </a:pPr>
            <a:r>
              <a:rPr lang="zh-CN" alt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rPr>
              <a:t>阿拉斯加本土人</a:t>
            </a:r>
            <a:endParaRPr 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1" name="TextBox 30"/>
          <p:cNvSpPr txBox="1"/>
          <p:nvPr/>
        </p:nvSpPr>
        <p:spPr>
          <a:xfrm>
            <a:off x="5974195" y="5845157"/>
            <a:ext cx="925284" cy="508029"/>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rPr>
              <a:t>夏威夷本土人</a:t>
            </a:r>
            <a:endParaRPr lang="en-US" altLang="zh-CN"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endParaRPr>
          </a:p>
          <a:p>
            <a:pPr algn="ctr">
              <a:spcBef>
                <a:spcPts val="300"/>
              </a:spcBef>
              <a:spcAft>
                <a:spcPts val="300"/>
              </a:spcAft>
              <a:buNone/>
            </a:pPr>
            <a:r>
              <a:rPr lang="zh-CN" alt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rPr>
              <a:t>或太平洋島嶼人</a:t>
            </a:r>
            <a:endParaRPr lang="en-US" altLang="zh-CN"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endParaRPr>
          </a:p>
          <a:p>
            <a:pPr algn="ctr">
              <a:spcBef>
                <a:spcPts val="300"/>
              </a:spcBef>
              <a:spcAft>
                <a:spcPts val="300"/>
              </a:spcAft>
              <a:buNone/>
            </a:pPr>
            <a:endParaRPr 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2" name="TextBox 31"/>
          <p:cNvSpPr txBox="1"/>
          <p:nvPr/>
        </p:nvSpPr>
        <p:spPr>
          <a:xfrm>
            <a:off x="7026502" y="5839351"/>
            <a:ext cx="710670" cy="269630"/>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rPr>
              <a:t>多族裔</a:t>
            </a:r>
            <a:endParaRPr 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3" name="TextBox 32"/>
          <p:cNvSpPr txBox="1"/>
          <p:nvPr/>
        </p:nvSpPr>
        <p:spPr>
          <a:xfrm>
            <a:off x="8083284" y="5811848"/>
            <a:ext cx="566831" cy="233473"/>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rPr>
              <a:t>其他</a:t>
            </a:r>
            <a:endParaRPr lang="en-US" sz="1100" dirty="0">
              <a:solidFill>
                <a:schemeClr val="tx1">
                  <a:lumMod val="50000"/>
                  <a:lumOff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22" name="TextBox 12"/>
          <p:cNvSpPr txBox="1"/>
          <p:nvPr/>
        </p:nvSpPr>
        <p:spPr>
          <a:xfrm>
            <a:off x="6904217" y="3267376"/>
            <a:ext cx="1234622" cy="219019"/>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CN" altLang="es-MX"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研究參加者</a:t>
            </a:r>
            <a:endParaRPr 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p:txBody>
      </p:sp>
      <p:sp>
        <p:nvSpPr>
          <p:cNvPr id="23" name="TextBox 12"/>
          <p:cNvSpPr txBox="1"/>
          <p:nvPr/>
        </p:nvSpPr>
        <p:spPr>
          <a:xfrm>
            <a:off x="6904217" y="3902304"/>
            <a:ext cx="1102097" cy="219019"/>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TW" altLang="es-MX"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rPr>
              <a:t>麻塞諸塞州人群</a:t>
            </a:r>
            <a:endParaRPr lang="en-US" sz="1200" dirty="0">
              <a:solidFill>
                <a:schemeClr val="accent6">
                  <a:lumMod val="50000"/>
                </a:schemeClr>
              </a:solidFill>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過敏者是否應當接種新冠病毒疫苗？</a:t>
            </a:r>
            <a:r>
              <a:rPr lang="en-US" sz="3200" dirty="0">
                <a:latin typeface="Calibri" panose="020F0502020204030204" pitchFamily="34" charset="0"/>
                <a:ea typeface="PMingLiU" panose="02020500000000000000" pitchFamily="18" charset="-120"/>
                <a:cs typeface="Calibri" panose="020F0502020204030204" pitchFamily="34" charset="0"/>
              </a:rPr>
              <a:t> </a:t>
            </a:r>
          </a:p>
        </p:txBody>
      </p:sp>
      <p:sp>
        <p:nvSpPr>
          <p:cNvPr id="4" name="Rectangle 3"/>
          <p:cNvSpPr/>
          <p:nvPr/>
        </p:nvSpPr>
        <p:spPr>
          <a:xfrm>
            <a:off x="478571" y="1360347"/>
            <a:ext cx="11356939" cy="3557897"/>
          </a:xfrm>
          <a:prstGeom prst="rect">
            <a:avLst/>
          </a:prstGeom>
        </p:spPr>
        <p:txBody>
          <a:bodyPr wrap="square">
            <a:spAutoFit/>
          </a:bodyPr>
          <a:lstStyle/>
          <a:p>
            <a:pPr marL="342900" indent="-34290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如果您曾經對疫苗中的任何成分有嚴重的過敏反應（亦稱爲過敏症），則</a:t>
            </a:r>
            <a:r>
              <a:rPr lang="zh-CN" altLang="en-US" sz="2400" b="1" dirty="0">
                <a:latin typeface="Calibri" panose="020F0502020204030204" pitchFamily="34" charset="0"/>
                <a:ea typeface="PMingLiU" panose="02020500000000000000" pitchFamily="18" charset="-120"/>
                <a:cs typeface="Calibri" panose="020F0502020204030204" pitchFamily="34" charset="0"/>
              </a:rPr>
              <a:t>不</a:t>
            </a:r>
            <a:r>
              <a:rPr lang="zh-CN" altLang="en-US" sz="2400" dirty="0">
                <a:latin typeface="Calibri" panose="020F0502020204030204" pitchFamily="34" charset="0"/>
                <a:ea typeface="PMingLiU" panose="02020500000000000000" pitchFamily="18" charset="-120"/>
                <a:cs typeface="Calibri" panose="020F0502020204030204" pitchFamily="34" charset="0"/>
              </a:rPr>
              <a:t>應接種新冠病毒疫苗。</a:t>
            </a:r>
            <a:endParaRPr lang="en-US" altLang="zh-CN" sz="2400" dirty="0">
              <a:latin typeface="Calibri" panose="020F0502020204030204" pitchFamily="34" charset="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endParaRPr lang="en-US" sz="2400" dirty="0">
              <a:highlight>
                <a:srgbClr val="FFFF00"/>
              </a:highlight>
              <a:latin typeface="Calibri" panose="020F0502020204030204" pitchFamily="34" charset="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新冠病毒疫苗不含雞蛋、明膠、防腐劑或乳膠。其成分列表請參見：</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571500" marR="0">
              <a:lnSpc>
                <a:spcPct val="94000"/>
              </a:lnSpc>
              <a:spcBef>
                <a:spcPts val="0"/>
              </a:spcBef>
              <a:spcAft>
                <a:spcPts val="0"/>
              </a:spcAft>
            </a:pPr>
            <a:r>
              <a:rPr lang="en-US" sz="2000" dirty="0">
                <a:solidFill>
                  <a:srgbClr val="000000"/>
                </a:solidFill>
                <a:latin typeface="Calibri" panose="020F0502020204030204" pitchFamily="34" charset="0"/>
                <a:ea typeface="PMingLiU" panose="02020500000000000000" pitchFamily="18" charset="-120"/>
                <a:cs typeface="Calibri" panose="020F0502020204030204" pitchFamily="34" charset="0"/>
              </a:rPr>
              <a:t>o</a:t>
            </a:r>
            <a:r>
              <a:rPr lang="en-US" sz="2000" spc="-240" dirty="0">
                <a:solidFill>
                  <a:srgbClr val="000000"/>
                </a:solidFill>
                <a:latin typeface="Calibri" panose="020F0502020204030204" pitchFamily="34" charset="0"/>
                <a:ea typeface="PMingLiU" panose="02020500000000000000" pitchFamily="18" charset="-120"/>
                <a:cs typeface="Calibri" panose="020F0502020204030204" pitchFamily="34" charset="0"/>
              </a:rPr>
              <a:t> </a:t>
            </a:r>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輝瑞</a:t>
            </a:r>
            <a:r>
              <a:rPr lang="en-US" altLang="zh-CN" dirty="0">
                <a:solidFill>
                  <a:srgbClr val="000000"/>
                </a:solidFill>
                <a:latin typeface="Calibri" panose="020F0502020204030204" pitchFamily="34" charset="0"/>
                <a:ea typeface="PMingLiU" panose="02020500000000000000" pitchFamily="18" charset="-120"/>
                <a:cs typeface="Calibri" panose="020F0502020204030204" pitchFamily="34" charset="0"/>
              </a:rPr>
              <a:t>/</a:t>
            </a:r>
            <a:r>
              <a:rPr lang="en-US" altLang="zh-CN" dirty="0" err="1">
                <a:solidFill>
                  <a:srgbClr val="000000"/>
                </a:solidFill>
                <a:latin typeface="Calibri" panose="020F0502020204030204" pitchFamily="34" charset="0"/>
                <a:ea typeface="PMingLiU" panose="02020500000000000000" pitchFamily="18" charset="-120"/>
                <a:cs typeface="Calibri" panose="020F0502020204030204" pitchFamily="34" charset="0"/>
              </a:rPr>
              <a:t>Comirnaty</a:t>
            </a:r>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a:t>
            </a:r>
            <a:r>
              <a:rPr lang="en-US" u="sng" dirty="0">
                <a:solidFill>
                  <a:srgbClr val="0000FF"/>
                </a:solidFill>
                <a:latin typeface="Calibri" panose="020F0502020204030204" pitchFamily="34" charset="0"/>
                <a:ea typeface="PMingLiU" panose="02020500000000000000" pitchFamily="18" charset="-120"/>
                <a:cs typeface="Calibri" panose="020F0502020204030204" pitchFamily="34" charset="0"/>
                <a:hlinkClick r:id="rId3"/>
              </a:rPr>
              <a:t>https://www.fda.gov/media/144414/download</a:t>
            </a:r>
            <a:r>
              <a:rPr lang="en-US" spc="-15" dirty="0">
                <a:solidFill>
                  <a:srgbClr val="0000FF"/>
                </a:solidFill>
                <a:latin typeface="Calibri" panose="020F0502020204030204" pitchFamily="34" charset="0"/>
                <a:ea typeface="PMingLiU" panose="02020500000000000000" pitchFamily="18" charset="-120"/>
                <a:cs typeface="Calibri" panose="020F0502020204030204" pitchFamily="34" charset="0"/>
                <a:hlinkClick r:id="rId3"/>
              </a:rPr>
              <a:t> </a:t>
            </a:r>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（第</a:t>
            </a:r>
            <a:r>
              <a:rPr lang="en-US" altLang="zh-CN" dirty="0">
                <a:solidFill>
                  <a:srgbClr val="000000"/>
                </a:solidFill>
                <a:latin typeface="Calibri" panose="020F0502020204030204" pitchFamily="34" charset="0"/>
                <a:ea typeface="PMingLiU" panose="02020500000000000000" pitchFamily="18" charset="-120"/>
                <a:cs typeface="Calibri" panose="020F0502020204030204" pitchFamily="34" charset="0"/>
              </a:rPr>
              <a:t>3</a:t>
            </a:r>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頁）</a:t>
            </a:r>
            <a:endParaRPr lang="en-US" sz="1000" dirty="0">
              <a:latin typeface="Calibri" panose="020F0502020204030204" pitchFamily="34" charset="0"/>
              <a:ea typeface="PMingLiU" panose="02020500000000000000" pitchFamily="18" charset="-120"/>
              <a:cs typeface="Calibri" panose="020F0502020204030204" pitchFamily="34" charset="0"/>
            </a:endParaRPr>
          </a:p>
          <a:p>
            <a:pPr marL="571500" marR="0">
              <a:lnSpc>
                <a:spcPct val="96000"/>
              </a:lnSpc>
              <a:spcBef>
                <a:spcPts val="0"/>
              </a:spcBef>
              <a:spcAft>
                <a:spcPts val="0"/>
              </a:spcAft>
            </a:pPr>
            <a:r>
              <a:rPr lang="pt-BR" sz="2000" dirty="0">
                <a:solidFill>
                  <a:srgbClr val="000000"/>
                </a:solidFill>
                <a:latin typeface="Calibri" panose="020F0502020204030204" pitchFamily="34" charset="0"/>
                <a:ea typeface="PMingLiU" panose="02020500000000000000" pitchFamily="18" charset="-120"/>
                <a:cs typeface="Calibri" panose="020F0502020204030204" pitchFamily="34" charset="0"/>
              </a:rPr>
              <a:t>o</a:t>
            </a:r>
            <a:r>
              <a:rPr lang="pt-BR" sz="2000" spc="-240" dirty="0">
                <a:solidFill>
                  <a:srgbClr val="000000"/>
                </a:solidFill>
                <a:latin typeface="Calibri" panose="020F0502020204030204" pitchFamily="34" charset="0"/>
                <a:ea typeface="PMingLiU" panose="02020500000000000000" pitchFamily="18" charset="-120"/>
                <a:cs typeface="Calibri" panose="020F0502020204030204" pitchFamily="34" charset="0"/>
              </a:rPr>
              <a:t> </a:t>
            </a:r>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莫德納：</a:t>
            </a:r>
            <a:r>
              <a:rPr lang="pt-BR" u="sng" dirty="0">
                <a:solidFill>
                  <a:srgbClr val="0000FF"/>
                </a:solidFill>
                <a:latin typeface="Calibri" panose="020F0502020204030204" pitchFamily="34" charset="0"/>
                <a:ea typeface="PMingLiU" panose="02020500000000000000" pitchFamily="18" charset="-120"/>
                <a:cs typeface="Calibri" panose="020F0502020204030204" pitchFamily="34" charset="0"/>
                <a:hlinkClick r:id="rId4"/>
              </a:rPr>
              <a:t>https://www.fda.gov/media/144638/download</a:t>
            </a:r>
            <a:r>
              <a:rPr lang="pt-BR" spc="-15" dirty="0">
                <a:solidFill>
                  <a:srgbClr val="0000FF"/>
                </a:solidFill>
                <a:latin typeface="Calibri" panose="020F0502020204030204" pitchFamily="34" charset="0"/>
                <a:ea typeface="PMingLiU" panose="02020500000000000000" pitchFamily="18" charset="-120"/>
                <a:cs typeface="Calibri" panose="020F0502020204030204" pitchFamily="34" charset="0"/>
                <a:hlinkClick r:id="rId4"/>
              </a:rPr>
              <a:t> </a:t>
            </a:r>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（第</a:t>
            </a:r>
            <a:r>
              <a:rPr lang="en-US" altLang="zh-CN" dirty="0">
                <a:solidFill>
                  <a:srgbClr val="000000"/>
                </a:solidFill>
                <a:latin typeface="Calibri" panose="020F0502020204030204" pitchFamily="34" charset="0"/>
                <a:ea typeface="PMingLiU" panose="02020500000000000000" pitchFamily="18" charset="-120"/>
                <a:cs typeface="Calibri" panose="020F0502020204030204" pitchFamily="34" charset="0"/>
              </a:rPr>
              <a:t>2</a:t>
            </a:r>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頁）</a:t>
            </a:r>
            <a:endParaRPr lang="pt-BR" dirty="0">
              <a:solidFill>
                <a:srgbClr val="000000"/>
              </a:solidFill>
              <a:latin typeface="Calibri" panose="020F0502020204030204" pitchFamily="34" charset="0"/>
              <a:ea typeface="PMingLiU" panose="02020500000000000000" pitchFamily="18" charset="-120"/>
              <a:cs typeface="Calibri" panose="020F0502020204030204" pitchFamily="34" charset="0"/>
            </a:endParaRPr>
          </a:p>
          <a:p>
            <a:pPr marL="571500" lvl="0">
              <a:lnSpc>
                <a:spcPct val="96000"/>
              </a:lnSpc>
            </a:pPr>
            <a:r>
              <a:rPr lang="pt-BR" sz="2000" dirty="0">
                <a:solidFill>
                  <a:srgbClr val="000000"/>
                </a:solidFill>
                <a:latin typeface="Calibri" panose="020F0502020204030204" pitchFamily="34" charset="0"/>
                <a:ea typeface="PMingLiU" panose="02020500000000000000" pitchFamily="18" charset="-120"/>
                <a:cs typeface="Calibri" panose="020F0502020204030204" pitchFamily="34" charset="0"/>
              </a:rPr>
              <a:t>o</a:t>
            </a:r>
            <a:r>
              <a:rPr lang="pt-BR" sz="2000" spc="-240" dirty="0">
                <a:solidFill>
                  <a:srgbClr val="000000"/>
                </a:solidFill>
                <a:latin typeface="Calibri" panose="020F0502020204030204" pitchFamily="34" charset="0"/>
                <a:ea typeface="PMingLiU" panose="02020500000000000000" pitchFamily="18" charset="-120"/>
                <a:cs typeface="Calibri" panose="020F0502020204030204" pitchFamily="34" charset="0"/>
              </a:rPr>
              <a:t> </a:t>
            </a:r>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強生：</a:t>
            </a:r>
            <a:r>
              <a:rPr lang="en-US" u="sng" dirty="0">
                <a:solidFill>
                  <a:srgbClr val="0563C1"/>
                </a:solidFill>
                <a:latin typeface="Calibri" panose="020F0502020204030204" pitchFamily="34" charset="0"/>
                <a:ea typeface="PMingLiU" panose="02020500000000000000" pitchFamily="18" charset="-120"/>
                <a:cs typeface="Calibri" panose="020F0502020204030204" pitchFamily="34" charset="0"/>
                <a:hlinkClick r:id="rId5"/>
              </a:rPr>
              <a:t>https://www.fda.gov/media/146305/download</a:t>
            </a:r>
            <a:r>
              <a:rPr 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 </a:t>
            </a:r>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（第</a:t>
            </a:r>
            <a:r>
              <a:rPr lang="en-US" altLang="zh-CN" dirty="0">
                <a:solidFill>
                  <a:srgbClr val="000000"/>
                </a:solidFill>
                <a:latin typeface="Calibri" panose="020F0502020204030204" pitchFamily="34" charset="0"/>
                <a:ea typeface="PMingLiU" panose="02020500000000000000" pitchFamily="18" charset="-120"/>
                <a:cs typeface="Calibri" panose="020F0502020204030204" pitchFamily="34" charset="0"/>
              </a:rPr>
              <a:t>2</a:t>
            </a:r>
            <a:r>
              <a:rPr lang="zh-CN" altLang="en-US" dirty="0">
                <a:solidFill>
                  <a:srgbClr val="000000"/>
                </a:solidFill>
                <a:latin typeface="Calibri" panose="020F0502020204030204" pitchFamily="34" charset="0"/>
                <a:ea typeface="PMingLiU" panose="02020500000000000000" pitchFamily="18" charset="-120"/>
                <a:cs typeface="Calibri" panose="020F0502020204030204" pitchFamily="34" charset="0"/>
              </a:rPr>
              <a:t>頁）</a:t>
            </a:r>
            <a:endParaRPr lang="en-US" sz="1000" dirty="0">
              <a:latin typeface="Calibri" panose="020F0502020204030204" pitchFamily="34" charset="0"/>
              <a:ea typeface="PMingLiU" panose="02020500000000000000" pitchFamily="18" charset="-120"/>
              <a:cs typeface="Calibri" panose="020F0502020204030204" pitchFamily="34" charset="0"/>
            </a:endParaRPr>
          </a:p>
          <a:p>
            <a:endParaRPr lang="en-US" sz="2400" dirty="0">
              <a:latin typeface="Calibri" panose="020F0502020204030204" pitchFamily="34" charset="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如果您曾經對疫苗中不包含的其他物質（例如花生醬）有嚴重過敏反應，請在接種疫苗之前向您的醫療保健提供者洽詢。</a:t>
            </a: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sp>
        <p:nvSpPr>
          <p:cNvPr id="5" name="TextBox 4"/>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004" y="-13089"/>
            <a:ext cx="9213011"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我希望在未來生孩子。對我來說，</a:t>
            </a:r>
            <a:endParaRPr lang="en-US" altLang="zh-CN" sz="3200" dirty="0">
              <a:latin typeface="Calibri" panose="020F0502020204030204" pitchFamily="34" charset="0"/>
              <a:ea typeface="PMingLiU" panose="02020500000000000000" pitchFamily="18" charset="-120"/>
              <a:cs typeface="Calibri" panose="020F0502020204030204" pitchFamily="34" charset="0"/>
            </a:endParaRPr>
          </a:p>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接種新冠病毒疫苗安全嗎？</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5" name="Rectangle 4"/>
          <p:cNvSpPr/>
          <p:nvPr/>
        </p:nvSpPr>
        <p:spPr>
          <a:xfrm>
            <a:off x="655608" y="1418500"/>
            <a:ext cx="11050839" cy="3046988"/>
          </a:xfrm>
          <a:prstGeom prst="rect">
            <a:avLst/>
          </a:prstGeom>
        </p:spPr>
        <p:txBody>
          <a:bodyPr wrap="square">
            <a:spAutoFit/>
          </a:bodyPr>
          <a:lstStyle/>
          <a:p>
            <a:r>
              <a:rPr lang="zh-CN" altLang="en-US" sz="2400" dirty="0">
                <a:latin typeface="Calibri" panose="020F0502020204030204" pitchFamily="34" charset="0"/>
                <a:ea typeface="PMingLiU" panose="02020500000000000000" pitchFamily="18" charset="-120"/>
                <a:cs typeface="Calibri" panose="020F0502020204030204" pitchFamily="34" charset="0"/>
              </a:rPr>
              <a:t>是的</a:t>
            </a:r>
            <a:r>
              <a:rPr lang="zh-TW" altLang="en-US" sz="2400" dirty="0">
                <a:latin typeface="Calibri" panose="020F0502020204030204" pitchFamily="34" charset="0"/>
                <a:ea typeface="PMingLiU" panose="02020500000000000000" pitchFamily="18" charset="-120"/>
                <a:cs typeface="Calibri" panose="020F0502020204030204" pitchFamily="34" charset="0"/>
              </a:rPr>
              <a:t>！</a:t>
            </a:r>
            <a:endParaRPr lang="en-GB" altLang="zh-TW" sz="2400" dirty="0">
              <a:latin typeface="Calibri" panose="020F0502020204030204" pitchFamily="34" charset="0"/>
              <a:ea typeface="PMingLiU" panose="02020500000000000000" pitchFamily="18" charset="-120"/>
              <a:cs typeface="Calibri" panose="020F0502020204030204" pitchFamily="34" charset="0"/>
            </a:endParaRPr>
          </a:p>
          <a:p>
            <a:pPr marL="285750" indent="-285750">
              <a:buFont typeface="Arial" panose="020B0604020202020204" pitchFamily="34" charset="0"/>
              <a:buChar char="•"/>
            </a:pPr>
            <a:endParaRPr lang="en-GB" altLang="zh-CN" sz="2400" dirty="0">
              <a:latin typeface="Calibri" panose="020F0502020204030204" pitchFamily="34" charset="0"/>
              <a:ea typeface="PMingLiU" panose="02020500000000000000" pitchFamily="18" charset="-120"/>
              <a:cs typeface="Calibri" panose="020F0502020204030204" pitchFamily="34" charset="0"/>
            </a:endParaRPr>
          </a:p>
          <a:p>
            <a:pPr marL="285750" indent="-28575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現在嘗試懷孕或計劃將來懷孕的人可以在輪到自己接種新冠病毒疫苗時接種疫苗。</a:t>
            </a:r>
          </a:p>
          <a:p>
            <a:pPr marL="285750" indent="-285750">
              <a:buFont typeface="Arial" panose="020B0604020202020204" pitchFamily="34" charset="0"/>
              <a:buChar char="•"/>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pPr marL="285750" indent="-285750">
              <a:buFont typeface="Arial" panose="020B0604020202020204" pitchFamily="34" charset="0"/>
              <a:buChar char="•"/>
            </a:pPr>
            <a:r>
              <a:rPr lang="zh-TW" altLang="en-US" sz="2400" dirty="0">
                <a:latin typeface="Calibri" panose="020F0502020204030204" pitchFamily="34" charset="0"/>
                <a:ea typeface="PMingLiU" panose="02020500000000000000" pitchFamily="18" charset="-120"/>
                <a:cs typeface="Calibri" panose="020F0502020204030204" pitchFamily="34" charset="0"/>
              </a:rPr>
              <a:t>沒有證據表明接種新冠病毒疫苗後產生的抗體或疫苗成分會引起任何問題。</a:t>
            </a:r>
            <a:endParaRPr lang="en-GB" altLang="zh-TW" sz="2400" dirty="0">
              <a:latin typeface="Calibri" panose="020F0502020204030204" pitchFamily="34" charset="0"/>
              <a:ea typeface="PMingLiU" panose="02020500000000000000" pitchFamily="18" charset="-120"/>
              <a:cs typeface="Calibri" panose="020F0502020204030204" pitchFamily="34" charset="0"/>
            </a:endParaRPr>
          </a:p>
          <a:p>
            <a:pPr marL="285750" indent="-285750">
              <a:buFont typeface="Arial" panose="020B0604020202020204" pitchFamily="34" charset="0"/>
              <a:buChar char="•"/>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pPr marL="285750" indent="-285750">
              <a:buFont typeface="Arial" panose="020B0604020202020204" pitchFamily="34" charset="0"/>
              <a:buChar char="•"/>
            </a:pPr>
            <a:r>
              <a:rPr lang="zh-TW" altLang="en-US" sz="2400" dirty="0">
                <a:latin typeface="Calibri" panose="020F0502020204030204" pitchFamily="34" charset="0"/>
                <a:ea typeface="PMingLiU" panose="02020500000000000000" pitchFamily="18" charset="-120"/>
                <a:cs typeface="Calibri" panose="020F0502020204030204" pitchFamily="34" charset="0"/>
              </a:rPr>
              <a:t>沒有證據表明任何疫苗會導致女性或男性的生育問題。</a:t>
            </a:r>
            <a:r>
              <a:rPr lang="en-US" sz="2400" dirty="0">
                <a:latin typeface="Calibri" panose="020F0502020204030204" pitchFamily="34" charset="0"/>
                <a:ea typeface="PMingLiU" panose="02020500000000000000" pitchFamily="18" charset="-120"/>
                <a:cs typeface="Calibri" panose="020F050202020403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625" y="23854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孕婦或哺乳期的人是否應該接種新冠病毒疫苗？</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Rectangle 3"/>
          <p:cNvSpPr/>
          <p:nvPr/>
        </p:nvSpPr>
        <p:spPr>
          <a:xfrm>
            <a:off x="478571" y="1258749"/>
            <a:ext cx="11160435" cy="3190617"/>
          </a:xfrm>
          <a:prstGeom prst="rect">
            <a:avLst/>
          </a:prstGeom>
        </p:spPr>
        <p:txBody>
          <a:bodyPr wrap="square">
            <a:spAutoFit/>
          </a:bodyPr>
          <a:lstStyle/>
          <a:p>
            <a:r>
              <a:rPr lang="zh-CN" altLang="en-US" sz="2400" dirty="0">
                <a:latin typeface="PMingLiU" panose="02020500000000000000" pitchFamily="18" charset="-120"/>
                <a:ea typeface="PMingLiU" panose="02020500000000000000" pitchFamily="18" charset="-120"/>
                <a:cs typeface="Calibri" panose="020F0502020204030204" pitchFamily="34" charset="0"/>
              </a:rPr>
              <a:t>可以</a:t>
            </a:r>
            <a:r>
              <a:rPr lang="zh-TW" altLang="en-US" sz="2400" dirty="0">
                <a:latin typeface="PMingLiU" panose="02020500000000000000" pitchFamily="18" charset="-120"/>
                <a:ea typeface="PMingLiU" panose="02020500000000000000" pitchFamily="18" charset="-120"/>
                <a:cs typeface="Calibri" panose="020F0502020204030204" pitchFamily="34" charset="0"/>
              </a:rPr>
              <a:t>！</a:t>
            </a:r>
            <a:endParaRPr lang="en-GB" altLang="zh-TW" sz="2400" dirty="0">
              <a:latin typeface="PMingLiU" panose="02020500000000000000" pitchFamily="18" charset="-120"/>
              <a:ea typeface="PMingLiU" panose="02020500000000000000" pitchFamily="18" charset="-120"/>
              <a:cs typeface="Calibri" panose="020F0502020204030204" pitchFamily="34" charset="0"/>
            </a:endParaRPr>
          </a:p>
          <a:p>
            <a:endParaRPr lang="en-US" altLang="zh-CN" sz="2400" dirty="0">
              <a:latin typeface="PMingLiU" panose="02020500000000000000" pitchFamily="18" charset="-120"/>
              <a:ea typeface="PMingLiU" panose="02020500000000000000" pitchFamily="18" charset="-120"/>
              <a:cs typeface="Calibri" panose="020F0502020204030204" pitchFamily="34" charset="0"/>
            </a:endParaRPr>
          </a:p>
          <a:p>
            <a:pPr marL="342900" indent="-342900">
              <a:spcBef>
                <a:spcPts val="1000"/>
              </a:spcBef>
              <a:buFont typeface="Arial" panose="020B0604020202020204" pitchFamily="34" charset="0"/>
              <a:buChar char="•"/>
            </a:pPr>
            <a:r>
              <a:rPr lang="en-US" altLang="zh-TW" sz="2400" dirty="0">
                <a:latin typeface="PMingLiU" panose="02020500000000000000" pitchFamily="18" charset="-120"/>
                <a:ea typeface="PMingLiU" panose="02020500000000000000" pitchFamily="18" charset="-120"/>
                <a:cs typeface="Calibri" panose="020F0502020204030204" pitchFamily="34" charset="0"/>
              </a:rPr>
              <a:t>CDC</a:t>
            </a:r>
            <a:r>
              <a:rPr lang="zh-TW" altLang="en-US" sz="2400" dirty="0">
                <a:latin typeface="PMingLiU" panose="02020500000000000000" pitchFamily="18" charset="-120"/>
                <a:ea typeface="PMingLiU" panose="02020500000000000000" pitchFamily="18" charset="-120"/>
                <a:cs typeface="Calibri" panose="020F0502020204030204" pitchFamily="34" charset="0"/>
              </a:rPr>
              <a:t>和美國婦產科醫生學會建議孕婦和哺乳期的人接種新冠病毒疫苗</a:t>
            </a:r>
            <a:r>
              <a:rPr lang="zh-CN" altLang="en-US" sz="2400" dirty="0">
                <a:latin typeface="PMingLiU" panose="02020500000000000000" pitchFamily="18" charset="-120"/>
                <a:ea typeface="PMingLiU" panose="02020500000000000000" pitchFamily="18" charset="-120"/>
                <a:cs typeface="Calibri" panose="020F0502020204030204" pitchFamily="34" charset="0"/>
              </a:rPr>
              <a:t>。</a:t>
            </a:r>
            <a:endParaRPr lang="en-US" altLang="zh-CN" sz="2400" dirty="0">
              <a:latin typeface="PMingLiU" panose="02020500000000000000" pitchFamily="18" charset="-120"/>
              <a:ea typeface="PMingLiU" panose="02020500000000000000" pitchFamily="18" charset="-120"/>
              <a:cs typeface="Calibri" panose="020F0502020204030204" pitchFamily="34" charset="0"/>
            </a:endParaRPr>
          </a:p>
          <a:p>
            <a:pPr marL="342900" indent="-342900">
              <a:spcBef>
                <a:spcPts val="1000"/>
              </a:spcBef>
              <a:buFont typeface="Arial" panose="020B0604020202020204" pitchFamily="34" charset="0"/>
              <a:buChar char="•"/>
            </a:pPr>
            <a:r>
              <a:rPr lang="zh-TW" altLang="en-US" sz="2400" dirty="0">
                <a:latin typeface="PMingLiU" panose="02020500000000000000" pitchFamily="18" charset="-120"/>
                <a:ea typeface="PMingLiU" panose="02020500000000000000" pitchFamily="18" charset="-120"/>
                <a:cs typeface="Calibri" panose="020F0502020204030204" pitchFamily="34" charset="0"/>
              </a:rPr>
              <a:t>接種新冠病毒疫苗的好處大於懷孕期間接種疫苗的任何已知或可能風險。</a:t>
            </a:r>
            <a:endParaRPr lang="en-GB" altLang="zh-TW" sz="2400" dirty="0">
              <a:latin typeface="PMingLiU" panose="02020500000000000000" pitchFamily="18" charset="-120"/>
              <a:ea typeface="PMingLiU" panose="02020500000000000000" pitchFamily="18" charset="-120"/>
              <a:cs typeface="Calibri" panose="020F0502020204030204" pitchFamily="34" charset="0"/>
            </a:endParaRPr>
          </a:p>
          <a:p>
            <a:pPr marL="342900" indent="-342900">
              <a:spcBef>
                <a:spcPts val="1000"/>
              </a:spcBef>
              <a:buFont typeface="Arial" panose="020B0604020202020204" pitchFamily="34" charset="0"/>
              <a:buChar char="•"/>
            </a:pPr>
            <a:r>
              <a:rPr lang="zh-TW" altLang="en-US" sz="2400" dirty="0">
                <a:latin typeface="PMingLiU" panose="02020500000000000000" pitchFamily="18" charset="-120"/>
                <a:ea typeface="PMingLiU" panose="02020500000000000000" pitchFamily="18" charset="-120"/>
                <a:cs typeface="Calibri" panose="020F0502020204030204" pitchFamily="34" charset="0"/>
              </a:rPr>
              <a:t>懷孕期間患新冠病毒病會增加患重病和早產的風險。</a:t>
            </a:r>
            <a:endParaRPr lang="en-GB" altLang="zh-TW" sz="2400" dirty="0">
              <a:latin typeface="PMingLiU" panose="02020500000000000000" pitchFamily="18" charset="-120"/>
              <a:ea typeface="PMingLiU" panose="02020500000000000000" pitchFamily="18" charset="-120"/>
              <a:cs typeface="Calibri" panose="020F0502020204030204" pitchFamily="34" charset="0"/>
            </a:endParaRPr>
          </a:p>
          <a:p>
            <a:pPr marL="342900" indent="-342900">
              <a:spcBef>
                <a:spcPts val="1000"/>
              </a:spcBef>
              <a:buFont typeface="Arial" panose="020B0604020202020204" pitchFamily="34" charset="0"/>
              <a:buChar char="•"/>
            </a:pPr>
            <a:r>
              <a:rPr lang="zh-TW" altLang="en-US" sz="2400" dirty="0">
                <a:latin typeface="PMingLiU" panose="02020500000000000000" pitchFamily="18" charset="-120"/>
                <a:ea typeface="PMingLiU" panose="02020500000000000000" pitchFamily="18" charset="-120"/>
                <a:cs typeface="Calibri" panose="020F0502020204030204" pitchFamily="34" charset="0"/>
              </a:rPr>
              <a:t>對於孕婦或哺乳期的人，接種疫苗是個人的選擇。如果您有疑問，請與您的醫療保健提供者交談。</a:t>
            </a:r>
            <a:endParaRPr lang="zh-CN" altLang="en-US" sz="2400" dirty="0">
              <a:latin typeface="PMingLiU" panose="02020500000000000000" pitchFamily="18" charset="-120"/>
              <a:ea typeface="PMingLiU" panose="02020500000000000000" pitchFamily="18" charset="-120"/>
              <a:cs typeface="Calibri" panose="020F0502020204030204" pitchFamily="34" charset="0"/>
            </a:endParaRPr>
          </a:p>
        </p:txBody>
      </p:sp>
      <p:sp>
        <p:nvSpPr>
          <p:cNvPr id="5" name="TextBox 4"/>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6"/>
            <a:ext cx="10515600" cy="1325563"/>
          </a:xfrm>
        </p:spPr>
        <p:txBody>
          <a:bodyPr>
            <a:normAutofit/>
          </a:bodyPr>
          <a:lstStyle/>
          <a:p>
            <a:pPr algn="ctr"/>
            <a:r>
              <a:rPr lang="zh-CN" altLang="en-US" sz="3200" b="1" dirty="0">
                <a:latin typeface="+mn-lt"/>
                <a:ea typeface="PMingLiU" panose="02020500000000000000" pitchFamily="18" charset="-120"/>
              </a:rPr>
              <a:t>本指南使用說明</a:t>
            </a:r>
            <a:endParaRPr lang="en-US" sz="3200" b="1" dirty="0">
              <a:latin typeface="+mn-lt"/>
              <a:ea typeface="PMingLiU" panose="02020500000000000000" pitchFamily="18" charset="-120"/>
            </a:endParaRPr>
          </a:p>
        </p:txBody>
      </p:sp>
      <p:sp>
        <p:nvSpPr>
          <p:cNvPr id="3" name="Content Placeholder 2"/>
          <p:cNvSpPr>
            <a:spLocks noGrp="1"/>
          </p:cNvSpPr>
          <p:nvPr>
            <p:ph idx="1"/>
          </p:nvPr>
        </p:nvSpPr>
        <p:spPr>
          <a:xfrm>
            <a:off x="543338" y="1032958"/>
            <a:ext cx="11343861" cy="5515946"/>
          </a:xfrm>
        </p:spPr>
        <p:txBody>
          <a:bodyPr>
            <a:normAutofit/>
          </a:bodyPr>
          <a:lstStyle/>
          <a:p>
            <a:pPr>
              <a:lnSpc>
                <a:spcPct val="110000"/>
              </a:lnSpc>
            </a:pPr>
            <a:r>
              <a:rPr lang="zh-CN" altLang="en-US" sz="2600" dirty="0">
                <a:ea typeface="PMingLiU" panose="02020500000000000000" pitchFamily="18" charset="-120"/>
              </a:rPr>
              <a:t>本指南是專為醫療機構、社區團體和其他組織舉辦有關新冠病毒疫苗的會議或討論會而設計的，目的是提高公眾對疫苗的信心。</a:t>
            </a:r>
          </a:p>
          <a:p>
            <a:pPr>
              <a:lnSpc>
                <a:spcPct val="110000"/>
              </a:lnSpc>
            </a:pPr>
            <a:r>
              <a:rPr lang="zh-CN" altLang="en-US" sz="2600" dirty="0">
                <a:ea typeface="PMingLiU" panose="02020500000000000000" pitchFamily="18" charset="-120"/>
              </a:rPr>
              <a:t>本指南包括麻塞諸塞州公共衛生部（</a:t>
            </a:r>
            <a:r>
              <a:rPr lang="en-US" altLang="zh-CN" sz="2600" dirty="0">
                <a:ea typeface="PMingLiU" panose="02020500000000000000" pitchFamily="18" charset="-120"/>
              </a:rPr>
              <a:t>DPH</a:t>
            </a:r>
            <a:r>
              <a:rPr lang="zh-CN" altLang="en-US" sz="2600" dirty="0">
                <a:ea typeface="PMingLiU" panose="02020500000000000000" pitchFamily="18" charset="-120"/>
              </a:rPr>
              <a:t>）對常見問題的解答，並鼓勵討論和提出回饋意見。</a:t>
            </a:r>
          </a:p>
          <a:p>
            <a:pPr>
              <a:lnSpc>
                <a:spcPct val="110000"/>
              </a:lnSpc>
            </a:pPr>
            <a:r>
              <a:rPr lang="zh-CN" altLang="en-US" sz="2600" dirty="0">
                <a:ea typeface="PMingLiU" panose="02020500000000000000" pitchFamily="18" charset="-120"/>
              </a:rPr>
              <a:t>每一頁的「註釋」部分還提供了其他講述要點。</a:t>
            </a:r>
          </a:p>
          <a:p>
            <a:pPr>
              <a:lnSpc>
                <a:spcPct val="110000"/>
              </a:lnSpc>
            </a:pPr>
            <a:r>
              <a:rPr lang="zh-CN" altLang="en-US" sz="2600" dirty="0">
                <a:ea typeface="PMingLiU" panose="02020500000000000000" pitchFamily="18" charset="-120"/>
              </a:rPr>
              <a:t>您可以根據社區成員的興趣和需求使用部分或全部內容。</a:t>
            </a:r>
            <a:r>
              <a:rPr lang="en-US" sz="2600" dirty="0">
                <a:ea typeface="PMingLiU" panose="02020500000000000000" pitchFamily="18" charset="-120"/>
              </a:rPr>
              <a:t> </a:t>
            </a:r>
          </a:p>
          <a:p>
            <a:pPr marL="731520" lvl="1" indent="-365760">
              <a:lnSpc>
                <a:spcPct val="110000"/>
              </a:lnSpc>
              <a:buFont typeface="Courier New" panose="02070309020205020404" pitchFamily="49" charset="0"/>
              <a:buChar char="o"/>
            </a:pPr>
            <a:r>
              <a:rPr lang="zh-CN" altLang="en-US" sz="2600" dirty="0">
                <a:ea typeface="PMingLiU" panose="02020500000000000000" pitchFamily="18" charset="-120"/>
              </a:rPr>
              <a:t>欲查閱對您的討論會有幫助的其他資訊，請查閲網站：</a:t>
            </a:r>
            <a:r>
              <a:rPr lang="en-US" sz="2600" dirty="0">
                <a:ea typeface="PMingLiU" panose="02020500000000000000" pitchFamily="18" charset="-120"/>
                <a:hlinkClick r:id="rId3"/>
              </a:rPr>
              <a:t>https://www.mass.gov/covid-19-vaccine-in-massachusetts</a:t>
            </a:r>
            <a:r>
              <a:rPr lang="en-US" sz="2600" dirty="0">
                <a:ea typeface="PMingLiU" panose="02020500000000000000" pitchFamily="18" charset="-120"/>
              </a:rPr>
              <a:t> </a:t>
            </a:r>
          </a:p>
          <a:p>
            <a:pPr>
              <a:lnSpc>
                <a:spcPct val="110000"/>
              </a:lnSpc>
            </a:pPr>
            <a:r>
              <a:rPr lang="zh-CN" altLang="en-US" sz="2600" dirty="0">
                <a:ea typeface="PMingLiU" panose="02020500000000000000" pitchFamily="18" charset="-120"/>
              </a:rPr>
              <a:t>本指南將根據有關新冠病毒疫苗的新資訊以及使用者的回饋意見進行更新。</a:t>
            </a:r>
            <a:r>
              <a:rPr lang="en-US" sz="2600" dirty="0">
                <a:ea typeface="PMingLiU" panose="02020500000000000000" pitchFamily="18" charset="-120"/>
              </a:rPr>
              <a:t> </a:t>
            </a:r>
          </a:p>
          <a:p>
            <a:pPr>
              <a:lnSpc>
                <a:spcPct val="110000"/>
              </a:lnSpc>
            </a:pPr>
            <a:r>
              <a:rPr lang="zh-CN" altLang="en-US" sz="2600" dirty="0">
                <a:solidFill>
                  <a:srgbClr val="FF0000"/>
                </a:solidFill>
                <a:ea typeface="PMingLiU" panose="02020500000000000000" pitchFamily="18" charset="-120"/>
              </a:rPr>
              <a:t>請在討論會開始前刪除此頁。</a:t>
            </a:r>
            <a:endParaRPr lang="en-US" sz="2600" dirty="0">
              <a:solidFill>
                <a:srgbClr val="FF0000"/>
              </a:solidFill>
              <a:ea typeface="PMingLiU" panose="02020500000000000000" pitchFamily="18"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新冠病毒疫苗對兒童安全嗎？</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Rectangle 3"/>
          <p:cNvSpPr/>
          <p:nvPr/>
        </p:nvSpPr>
        <p:spPr>
          <a:xfrm>
            <a:off x="1078247" y="1293476"/>
            <a:ext cx="4430313" cy="6000750"/>
          </a:xfrm>
          <a:prstGeom prst="rect">
            <a:avLst/>
          </a:prstGeom>
        </p:spPr>
        <p:txBody>
          <a:bodyPr wrap="square">
            <a:spAutoFit/>
          </a:bodyPr>
          <a:lstStyle/>
          <a:p>
            <a:pPr indent="0">
              <a:buFont typeface="Arial" panose="020B0604020202020204" pitchFamily="34" charset="0"/>
              <a:buNone/>
            </a:pPr>
            <a:r>
              <a:rPr lang="zh-CN" altLang="en-US" sz="2400" dirty="0">
                <a:latin typeface="Calibri" panose="020F0502020204030204" pitchFamily="34" charset="0"/>
                <a:ea typeface="宋体" panose="02010600030101010101" pitchFamily="2" charset="-122"/>
                <a:cs typeface="Calibri" panose="020F0502020204030204" pitchFamily="34" charset="0"/>
                <a:sym typeface="+mn-ea"/>
              </a:rPr>
              <a:t>是的。</a:t>
            </a: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sym typeface="+mn-ea"/>
              </a:rPr>
              <a:t>CDC建議所有5歲及以上的人</a:t>
            </a:r>
            <a:r>
              <a:rPr lang="zh-TW" altLang="en-US" sz="2400" dirty="0">
                <a:latin typeface="Calibri" panose="020F0502020204030204" pitchFamily="34" charset="0"/>
                <a:ea typeface="宋体" panose="02010600030101010101" pitchFamily="2" charset="-122"/>
                <a:cs typeface="Calibri" panose="020F0502020204030204" pitchFamily="34" charset="0"/>
                <a:sym typeface="+mn-ea"/>
              </a:rPr>
              <a:t>士</a:t>
            </a:r>
            <a:r>
              <a:rPr lang="zh-CN" altLang="en-US" sz="2400" dirty="0">
                <a:latin typeface="Calibri" panose="020F0502020204030204" pitchFamily="34" charset="0"/>
                <a:ea typeface="宋体" panose="02010600030101010101" pitchFamily="2" charset="-122"/>
                <a:cs typeface="Calibri" panose="020F0502020204030204" pitchFamily="34" charset="0"/>
                <a:sym typeface="+mn-ea"/>
              </a:rPr>
              <a:t>接種新冠病毒疫苗。</a:t>
            </a: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sym typeface="+mn-ea"/>
              </a:rPr>
              <a:t>科學家已經對數千名兒童進行了臨床試驗，並確定該疫苗是安全有效的。</a:t>
            </a: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輝瑞疫苗已獲准用於</a:t>
            </a:r>
            <a:r>
              <a:rPr lang="en-US" altLang="zh-CN" sz="2400" dirty="0">
                <a:latin typeface="Calibri" panose="020F0502020204030204" pitchFamily="34" charset="0"/>
                <a:ea typeface="PMingLiU" panose="02020500000000000000" pitchFamily="18" charset="-120"/>
                <a:cs typeface="Calibri" panose="020F0502020204030204" pitchFamily="34" charset="0"/>
              </a:rPr>
              <a:t>5</a:t>
            </a:r>
            <a:r>
              <a:rPr lang="zh-CN" altLang="en-US" sz="2400" dirty="0">
                <a:latin typeface="Calibri" panose="020F0502020204030204" pitchFamily="34" charset="0"/>
                <a:ea typeface="PMingLiU" panose="02020500000000000000" pitchFamily="18" charset="-120"/>
                <a:cs typeface="Calibri" panose="020F0502020204030204" pitchFamily="34" charset="0"/>
              </a:rPr>
              <a:t>歲及以上的人群並且獲得了完全批准可用於</a:t>
            </a:r>
            <a:r>
              <a:rPr lang="en-US" altLang="zh-CN" sz="2400" dirty="0">
                <a:latin typeface="Calibri" panose="020F0502020204030204" pitchFamily="34" charset="0"/>
                <a:ea typeface="PMingLiU" panose="02020500000000000000" pitchFamily="18" charset="-120"/>
                <a:cs typeface="Calibri" panose="020F0502020204030204" pitchFamily="34" charset="0"/>
              </a:rPr>
              <a:t>16</a:t>
            </a:r>
            <a:r>
              <a:rPr lang="zh-CN" altLang="en-US" sz="2400" dirty="0">
                <a:latin typeface="Calibri" panose="020F0502020204030204" pitchFamily="34" charset="0"/>
                <a:ea typeface="PMingLiU" panose="02020500000000000000" pitchFamily="18" charset="-120"/>
                <a:cs typeface="Calibri" panose="020F0502020204030204" pitchFamily="34" charset="0"/>
              </a:rPr>
              <a:t>歲及以上的人群。</a:t>
            </a:r>
          </a:p>
          <a:p>
            <a:pPr marL="342900" indent="-342900">
              <a:buFont typeface="Arial" panose="020B0604020202020204" pitchFamily="34" charset="0"/>
              <a:buChar char="•"/>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莫德納和強生疫苗已獲准用於</a:t>
            </a:r>
            <a:r>
              <a:rPr lang="en-US" altLang="zh-CN" sz="2400" dirty="0">
                <a:latin typeface="Calibri" panose="020F0502020204030204" pitchFamily="34" charset="0"/>
                <a:ea typeface="PMingLiU" panose="02020500000000000000" pitchFamily="18" charset="-120"/>
                <a:cs typeface="Calibri" panose="020F0502020204030204" pitchFamily="34" charset="0"/>
              </a:rPr>
              <a:t>18</a:t>
            </a:r>
            <a:r>
              <a:rPr lang="zh-CN" altLang="en-US" sz="2400" dirty="0">
                <a:latin typeface="Calibri" panose="020F0502020204030204" pitchFamily="34" charset="0"/>
                <a:ea typeface="PMingLiU" panose="02020500000000000000" pitchFamily="18" charset="-120"/>
                <a:cs typeface="Calibri" panose="020F0502020204030204" pitchFamily="34" charset="0"/>
              </a:rPr>
              <a:t>歲及以上的人群。</a:t>
            </a:r>
          </a:p>
          <a:p>
            <a:pPr marL="342900" indent="-342900">
              <a:buFont typeface="Arial" panose="020B0604020202020204" pitchFamily="34" charset="0"/>
              <a:buChar char="•"/>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pPr indent="0">
              <a:buFont typeface="Arial" panose="020B0604020202020204" pitchFamily="34" charset="0"/>
              <a:buNone/>
            </a:pPr>
            <a:endParaRPr lang="en-US" sz="2400" dirty="0">
              <a:latin typeface="Calibri" panose="020F0502020204030204" pitchFamily="34" charset="0"/>
              <a:ea typeface="PMingLiU" panose="02020500000000000000" pitchFamily="18" charset="-120"/>
              <a:cs typeface="Calibri" panose="020F0502020204030204" pitchFamily="34" charset="0"/>
            </a:endParaRPr>
          </a:p>
          <a:p>
            <a:r>
              <a:rPr lang="en-US" sz="2400" dirty="0">
                <a:latin typeface="Calibri" panose="020F0502020204030204" pitchFamily="34" charset="0"/>
                <a:ea typeface="PMingLiU" panose="02020500000000000000" pitchFamily="18" charset="-120"/>
                <a:cs typeface="Calibri" panose="020F0502020204030204" pitchFamily="34" charset="0"/>
              </a:rPr>
              <a:t> </a:t>
            </a:r>
          </a:p>
          <a:p>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sp>
        <p:nvSpPr>
          <p:cNvPr id="5" name="TextBox 4"/>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PMingLiU" panose="02020500000000000000" pitchFamily="18" charset="-120"/>
              <a:cs typeface="Calibri" panose="020F0502020204030204" pitchFamily="34" charset="0"/>
            </a:endParaRPr>
          </a:p>
        </p:txBody>
      </p:sp>
      <p:pic>
        <p:nvPicPr>
          <p:cNvPr id="7" name="Google Shape;611;p25" descr="Group of young people with arms around each other."/>
          <p:cNvPicPr preferRelativeResize="0"/>
          <p:nvPr/>
        </p:nvPicPr>
        <p:blipFill>
          <a:blip r:embed="rId3"/>
          <a:stretch>
            <a:fillRect/>
          </a:stretch>
        </p:blipFill>
        <p:spPr>
          <a:xfrm>
            <a:off x="6847906" y="1293662"/>
            <a:ext cx="5224824" cy="37030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新冠病毒疫苗是否會改變我的</a:t>
            </a:r>
            <a:r>
              <a:rPr lang="en-US" sz="3200" dirty="0">
                <a:latin typeface="Calibri" panose="020F0502020204030204" pitchFamily="34" charset="0"/>
                <a:ea typeface="PMingLiU" panose="02020500000000000000" pitchFamily="18" charset="-120"/>
                <a:cs typeface="Calibri" panose="020F0502020204030204" pitchFamily="34" charset="0"/>
              </a:rPr>
              <a:t>DNA</a:t>
            </a:r>
            <a:r>
              <a:rPr lang="zh-CN" altLang="en-US" sz="3200" dirty="0">
                <a:latin typeface="Calibri" panose="020F0502020204030204" pitchFamily="34" charset="0"/>
                <a:ea typeface="PMingLiU" panose="02020500000000000000" pitchFamily="18" charset="-120"/>
                <a:cs typeface="Calibri" panose="020F0502020204030204" pitchFamily="34" charset="0"/>
              </a:rPr>
              <a:t>？</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5" name="Rectangle 4"/>
          <p:cNvSpPr/>
          <p:nvPr/>
        </p:nvSpPr>
        <p:spPr>
          <a:xfrm>
            <a:off x="646980" y="1418500"/>
            <a:ext cx="11059467" cy="3170099"/>
          </a:xfrm>
          <a:prstGeom prst="rect">
            <a:avLst/>
          </a:prstGeom>
        </p:spPr>
        <p:txBody>
          <a:bodyPr wrap="square">
            <a:spAutoFit/>
          </a:bodyPr>
          <a:lstStyle/>
          <a:p>
            <a:pPr marL="285750" indent="-28575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不會。新冠病毒疫苗不會以任何方式改變您的</a:t>
            </a:r>
            <a:r>
              <a:rPr lang="en-US" altLang="zh-CN" sz="2400" dirty="0">
                <a:latin typeface="Calibri" panose="020F0502020204030204" pitchFamily="34" charset="0"/>
                <a:ea typeface="PMingLiU" panose="02020500000000000000" pitchFamily="18" charset="-120"/>
                <a:cs typeface="Calibri" panose="020F0502020204030204" pitchFamily="34" charset="0"/>
              </a:rPr>
              <a:t>DNA</a:t>
            </a:r>
            <a:r>
              <a:rPr lang="zh-CN" altLang="en-US" sz="2400" dirty="0">
                <a:latin typeface="Calibri" panose="020F0502020204030204" pitchFamily="34" charset="0"/>
                <a:ea typeface="PMingLiU" panose="02020500000000000000" pitchFamily="18" charset="-120"/>
                <a:cs typeface="Calibri" panose="020F0502020204030204" pitchFamily="34" charset="0"/>
              </a:rPr>
              <a:t>或與您的</a:t>
            </a:r>
            <a:r>
              <a:rPr lang="en-US" altLang="zh-CN" sz="2400" dirty="0">
                <a:latin typeface="Calibri" panose="020F0502020204030204" pitchFamily="34" charset="0"/>
                <a:ea typeface="PMingLiU" panose="02020500000000000000" pitchFamily="18" charset="-120"/>
                <a:cs typeface="Calibri" panose="020F0502020204030204" pitchFamily="34" charset="0"/>
              </a:rPr>
              <a:t>DNA</a:t>
            </a:r>
            <a:r>
              <a:rPr lang="zh-CN" altLang="en-US" sz="2400" dirty="0">
                <a:latin typeface="Calibri" panose="020F0502020204030204" pitchFamily="34" charset="0"/>
                <a:ea typeface="PMingLiU" panose="02020500000000000000" pitchFamily="18" charset="-120"/>
                <a:cs typeface="Calibri" panose="020F0502020204030204" pitchFamily="34" charset="0"/>
              </a:rPr>
              <a:t>相互作用。</a:t>
            </a:r>
          </a:p>
          <a:p>
            <a:pPr marL="285750" indent="-285750">
              <a:buFont typeface="Arial" panose="020B0604020202020204" pitchFamily="34" charset="0"/>
              <a:buChar char="•"/>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pPr marL="285750" indent="-28575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疫苗教會我們的免疫系統如何對抗特定病毒。</a:t>
            </a:r>
          </a:p>
          <a:p>
            <a:pPr marL="285750" indent="-285750">
              <a:buFont typeface="Arial" panose="020B0604020202020204" pitchFamily="34" charset="0"/>
              <a:buChar char="•"/>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pPr marL="285750" indent="-28575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在完成這項任務時，新冠病毒疫苗不需要進入細胞核，而我們的</a:t>
            </a:r>
            <a:r>
              <a:rPr lang="en-US" altLang="zh-CN" sz="2400" dirty="0">
                <a:latin typeface="Calibri" panose="020F0502020204030204" pitchFamily="34" charset="0"/>
                <a:ea typeface="PMingLiU" panose="02020500000000000000" pitchFamily="18" charset="-120"/>
                <a:cs typeface="Calibri" panose="020F0502020204030204" pitchFamily="34" charset="0"/>
              </a:rPr>
              <a:t>DNA</a:t>
            </a:r>
            <a:r>
              <a:rPr lang="zh-CN" altLang="en-US" sz="2400" dirty="0">
                <a:latin typeface="Calibri" panose="020F0502020204030204" pitchFamily="34" charset="0"/>
                <a:ea typeface="PMingLiU" panose="02020500000000000000" pitchFamily="18" charset="-120"/>
                <a:cs typeface="Calibri" panose="020F0502020204030204" pitchFamily="34" charset="0"/>
              </a:rPr>
              <a:t>位於細胞核內。這意味著疫苗永遠不會以任何方式與我們的</a:t>
            </a:r>
            <a:r>
              <a:rPr lang="en-US" altLang="zh-CN" sz="2400" dirty="0">
                <a:latin typeface="Calibri" panose="020F0502020204030204" pitchFamily="34" charset="0"/>
                <a:ea typeface="PMingLiU" panose="02020500000000000000" pitchFamily="18" charset="-120"/>
                <a:cs typeface="Calibri" panose="020F0502020204030204" pitchFamily="34" charset="0"/>
              </a:rPr>
              <a:t>DNA</a:t>
            </a:r>
            <a:r>
              <a:rPr lang="zh-CN" altLang="en-US" sz="2400" dirty="0">
                <a:latin typeface="Calibri" panose="020F0502020204030204" pitchFamily="34" charset="0"/>
                <a:ea typeface="PMingLiU" panose="02020500000000000000" pitchFamily="18" charset="-120"/>
                <a:cs typeface="Calibri" panose="020F0502020204030204" pitchFamily="34" charset="0"/>
              </a:rPr>
              <a:t>相互作用，也無法改變它。</a:t>
            </a:r>
            <a:r>
              <a:rPr lang="en-US" sz="2400" dirty="0">
                <a:latin typeface="Calibri" panose="020F0502020204030204" pitchFamily="34" charset="0"/>
                <a:ea typeface="PMingLiU" panose="02020500000000000000" pitchFamily="18" charset="-120"/>
                <a:cs typeface="Calibri" panose="020F0502020204030204" pitchFamily="34" charset="0"/>
              </a:rPr>
              <a:t> </a:t>
            </a:r>
          </a:p>
          <a:p>
            <a:endParaRPr lang="en-US" sz="3200" b="1" dirty="0">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47" y="232573"/>
            <a:ext cx="11314323" cy="41549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dirty="0">
                <a:latin typeface="PMingLiU" panose="02020500000000000000" pitchFamily="18" charset="-120"/>
                <a:ea typeface="PMingLiU" panose="02020500000000000000" pitchFamily="18" charset="-120"/>
              </a:rPr>
              <a:t>疫苗如何對抗新冠病毒變異？</a:t>
            </a:r>
            <a:endParaRPr lang="en-US" sz="3200" dirty="0">
              <a:latin typeface="PMingLiU" panose="02020500000000000000" pitchFamily="18" charset="-120"/>
              <a:ea typeface="PMingLiU" panose="02020500000000000000" pitchFamily="18" charset="-120"/>
              <a:cs typeface="Calibri" panose="020F0502020204030204" pitchFamily="34" charset="0"/>
            </a:endParaRPr>
          </a:p>
        </p:txBody>
      </p:sp>
      <p:sp>
        <p:nvSpPr>
          <p:cNvPr id="3" name="Rectangle 2"/>
          <p:cNvSpPr/>
          <p:nvPr/>
        </p:nvSpPr>
        <p:spPr>
          <a:xfrm>
            <a:off x="311147" y="862450"/>
            <a:ext cx="10906602" cy="3477875"/>
          </a:xfrm>
          <a:prstGeom prst="rect">
            <a:avLst/>
          </a:prstGeom>
        </p:spPr>
        <p:txBody>
          <a:bodyPr wrap="square">
            <a:spAutoFit/>
          </a:bodyPr>
          <a:lstStyle/>
          <a:p>
            <a:pPr marL="285750" indent="-285750">
              <a:buFont typeface="Arial" panose="020B0604020202020204" pitchFamily="34" charset="0"/>
              <a:buChar char="•"/>
            </a:pPr>
            <a:r>
              <a:rPr lang="zh-CN" altLang="en-US" sz="2800" dirty="0">
                <a:latin typeface="PMingLiU" panose="02020500000000000000" pitchFamily="18" charset="-120"/>
                <a:ea typeface="PMingLiU" panose="02020500000000000000" pitchFamily="18" charset="-120"/>
              </a:rPr>
              <a:t>病毒在傳播過程中發生變化並出現新變異是正常的。</a:t>
            </a:r>
            <a:endParaRPr lang="en-US" sz="2800" dirty="0">
              <a:latin typeface="PMingLiU" panose="02020500000000000000" pitchFamily="18" charset="-120"/>
              <a:ea typeface="PMingLiU" panose="02020500000000000000" pitchFamily="18" charset="-120"/>
            </a:endParaRPr>
          </a:p>
          <a:p>
            <a:pPr marL="285750" indent="-285750">
              <a:buFont typeface="Arial" panose="020B0604020202020204" pitchFamily="34" charset="0"/>
              <a:buChar char="•"/>
            </a:pPr>
            <a:endParaRPr lang="en-US" altLang="zh-CN" sz="2800" dirty="0">
              <a:latin typeface="PMingLiU" panose="02020500000000000000" pitchFamily="18" charset="-120"/>
              <a:ea typeface="PMingLiU" panose="02020500000000000000" pitchFamily="18" charset="-120"/>
            </a:endParaRPr>
          </a:p>
          <a:p>
            <a:pPr marL="285750" indent="-285750">
              <a:buFont typeface="Arial" panose="020B0604020202020204" pitchFamily="34" charset="0"/>
              <a:buChar char="•"/>
            </a:pPr>
            <a:r>
              <a:rPr lang="zh-CN" altLang="en-US" sz="2800" dirty="0">
                <a:latin typeface="PMingLiU" panose="02020500000000000000" pitchFamily="18" charset="-120"/>
                <a:ea typeface="PMingLiU" panose="02020500000000000000" pitchFamily="18" charset="-120"/>
              </a:rPr>
              <a:t>迄今為止，研究顯示疫苗可提供預防已知病毒變異（例如德爾塔和奧密克戎）的保護。</a:t>
            </a:r>
            <a:r>
              <a:rPr lang="en-US" sz="2800" dirty="0">
                <a:highlight>
                  <a:srgbClr val="FFFF00"/>
                </a:highlight>
                <a:latin typeface="PMingLiU" panose="02020500000000000000" pitchFamily="18" charset="-120"/>
                <a:ea typeface="PMingLiU" panose="02020500000000000000" pitchFamily="18" charset="-120"/>
                <a:cs typeface="Calibri" panose="020F0502020204030204" pitchFamily="34" charset="0"/>
              </a:rPr>
              <a:t> </a:t>
            </a:r>
          </a:p>
          <a:p>
            <a:pPr marL="285750" indent="-285750">
              <a:buFont typeface="Arial" panose="020B0604020202020204" pitchFamily="34" charset="0"/>
              <a:buChar char="•"/>
            </a:pPr>
            <a:endParaRPr lang="en-US" sz="2800" dirty="0">
              <a:highlight>
                <a:srgbClr val="FFFF00"/>
              </a:highlight>
              <a:latin typeface="PMingLiU" panose="02020500000000000000" pitchFamily="18" charset="-120"/>
              <a:ea typeface="PMingLiU" panose="02020500000000000000" pitchFamily="18" charset="-120"/>
              <a:cs typeface="Calibri" panose="020F0502020204030204" pitchFamily="34" charset="0"/>
            </a:endParaRPr>
          </a:p>
          <a:p>
            <a:pPr marL="285750" indent="-285750">
              <a:buFont typeface="Arial" panose="020B0604020202020204" pitchFamily="34" charset="0"/>
              <a:buChar char="•"/>
            </a:pPr>
            <a:r>
              <a:rPr lang="zh-CN" altLang="en-US" sz="2800" dirty="0">
                <a:latin typeface="PMingLiU" panose="02020500000000000000" pitchFamily="18" charset="-120"/>
                <a:ea typeface="PMingLiU" panose="02020500000000000000" pitchFamily="18" charset="-120"/>
              </a:rPr>
              <a:t>即使已接種疫苗的人感染了新冠病毒，他們也受到預防重症和死亡的很好的保護。</a:t>
            </a:r>
            <a:r>
              <a:rPr lang="en-US" sz="2800" dirty="0">
                <a:latin typeface="PMingLiU" panose="02020500000000000000" pitchFamily="18" charset="-120"/>
                <a:ea typeface="PMingLiU" panose="02020500000000000000" pitchFamily="18" charset="-120"/>
              </a:rPr>
              <a:t> </a:t>
            </a:r>
          </a:p>
          <a:p>
            <a:pPr marL="285750" indent="-285750">
              <a:buFont typeface="Arial" panose="020B0604020202020204" pitchFamily="34" charset="0"/>
              <a:buChar char="•"/>
            </a:pPr>
            <a:endParaRPr lang="en-US" sz="2400" dirty="0">
              <a:latin typeface="PMingLiU" panose="02020500000000000000" pitchFamily="18" charset="-120"/>
              <a:ea typeface="PMingLiU" panose="02020500000000000000" pitchFamily="18" charset="-120"/>
            </a:endParaRPr>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p:nvPr/>
        </p:nvPicPr>
        <p:blipFill>
          <a:blip r:embed="rId3">
            <a:extLst>
              <a:ext uri="{28A0092B-C50C-407E-A947-70E740481C1C}">
                <a14:useLocalDpi xmlns:a14="http://schemas.microsoft.com/office/drawing/2010/main" val="0"/>
              </a:ext>
            </a:extLst>
          </a:blip>
          <a:stretch>
            <a:fillRect/>
          </a:stretch>
        </p:blipFill>
        <p:spPr>
          <a:xfrm>
            <a:off x="8343900" y="3601569"/>
            <a:ext cx="2933700" cy="27063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688419" y="228600"/>
            <a:ext cx="629231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zh-CN" altLang="en-US" sz="2700" b="1" dirty="0">
                <a:solidFill>
                  <a:schemeClr val="bg1"/>
                </a:solidFill>
                <a:latin typeface="PMingLiU" panose="02020500000000000000" pitchFamily="18" charset="-120"/>
                <a:ea typeface="PMingLiU" panose="02020500000000000000" pitchFamily="18" charset="-120"/>
                <a:cs typeface="Arial" panose="020B0604020202020204" pitchFamily="34" charset="0"/>
              </a:rPr>
              <a:t>我是否需要注射疫苗加强针？</a:t>
            </a:r>
            <a:endParaRPr lang="en-US" altLang="zh-CN" sz="2700" b="1" dirty="0">
              <a:solidFill>
                <a:schemeClr val="bg1"/>
              </a:solidFill>
              <a:latin typeface="PMingLiU" panose="02020500000000000000" pitchFamily="18" charset="-120"/>
              <a:ea typeface="PMingLiU" panose="02020500000000000000" pitchFamily="18" charset="-120"/>
              <a:cs typeface="Arial" panose="020B0604020202020204" pitchFamily="34" charset="0"/>
            </a:endParaRPr>
          </a:p>
        </p:txBody>
      </p:sp>
      <p:sp>
        <p:nvSpPr>
          <p:cNvPr id="7" name="矩形 6"/>
          <p:cNvSpPr/>
          <p:nvPr/>
        </p:nvSpPr>
        <p:spPr>
          <a:xfrm>
            <a:off x="1053396" y="1199567"/>
            <a:ext cx="10085208" cy="4693593"/>
          </a:xfrm>
          <a:prstGeom prst="rect">
            <a:avLst/>
          </a:prstGeom>
        </p:spPr>
        <p:txBody>
          <a:bodyPr wrap="square">
            <a:spAutoFit/>
          </a:bodyPr>
          <a:lstStyle/>
          <a:p>
            <a:pPr marL="285750" lvl="0" indent="-285750">
              <a:buFont typeface="Arial" panose="020B0604020202020204" pitchFamily="34" charset="0"/>
              <a:buChar char="•"/>
            </a:pPr>
            <a:r>
              <a:rPr lang="zh-CN" altLang="en-US" sz="2300" dirty="0">
                <a:latin typeface="PMingLiU" panose="02020500000000000000" pitchFamily="18" charset="-120"/>
                <a:ea typeface="PMingLiU" panose="02020500000000000000" pitchFamily="18" charset="-120"/>
              </a:rPr>
              <a:t>新冠病毒疫苗在預防重症、住院和死亡方面效果良好。然而，公共衛生專家開始發現，其對輕症和中等症狀的防護效果越來越少。加強針可使疫苗保持更長時間的有效性。</a:t>
            </a:r>
            <a:br>
              <a:rPr lang="en-US" altLang="zh-CN" sz="2300" dirty="0">
                <a:latin typeface="PMingLiU" panose="02020500000000000000" pitchFamily="18" charset="-120"/>
                <a:ea typeface="PMingLiU" panose="02020500000000000000" pitchFamily="18" charset="-120"/>
              </a:rPr>
            </a:br>
            <a:endParaRPr lang="en-US" altLang="zh-CN" sz="2300" dirty="0">
              <a:latin typeface="PMingLiU" panose="02020500000000000000" pitchFamily="18" charset="-120"/>
              <a:ea typeface="PMingLiU" panose="02020500000000000000" pitchFamily="18" charset="-120"/>
            </a:endParaRPr>
          </a:p>
          <a:p>
            <a:pPr marL="342900" lvl="0" indent="-342900">
              <a:buSzPct val="50000"/>
              <a:buFont typeface="Wingdings" panose="05000000000000000000" pitchFamily="2" charset="2"/>
              <a:buChar char="l"/>
            </a:pPr>
            <a:r>
              <a:rPr lang="zh-CN" altLang="en-US" sz="2300" dirty="0">
                <a:latin typeface="PMingLiU" panose="02020500000000000000" pitchFamily="18" charset="-120"/>
                <a:ea typeface="PMingLiU" panose="02020500000000000000" pitchFamily="18" charset="-120"/>
              </a:rPr>
              <a:t>年齡在 </a:t>
            </a:r>
            <a:r>
              <a:rPr lang="en-US" altLang="zh-CN" sz="2300" dirty="0">
                <a:latin typeface="PMingLiU" panose="02020500000000000000" pitchFamily="18" charset="-120"/>
                <a:ea typeface="PMingLiU" panose="02020500000000000000" pitchFamily="18" charset="-120"/>
              </a:rPr>
              <a:t>12 </a:t>
            </a:r>
            <a:r>
              <a:rPr lang="zh-CN" altLang="en-US" sz="2300" dirty="0">
                <a:latin typeface="PMingLiU" panose="02020500000000000000" pitchFamily="18" charset="-120"/>
                <a:ea typeface="PMingLiU" panose="02020500000000000000" pitchFamily="18" charset="-120"/>
              </a:rPr>
              <a:t>歲以上的任何人，都可以接種加強針，具體要求是：</a:t>
            </a:r>
            <a:endParaRPr lang="en-US" altLang="zh-CN" sz="2300" dirty="0">
              <a:latin typeface="PMingLiU" panose="02020500000000000000" pitchFamily="18" charset="-120"/>
              <a:ea typeface="PMingLiU" panose="02020500000000000000" pitchFamily="18" charset="-120"/>
            </a:endParaRPr>
          </a:p>
          <a:p>
            <a:pPr marL="1257300" lvl="2" indent="-342900">
              <a:buSzPct val="80000"/>
              <a:buFont typeface="Calibri" panose="020F0502020204030204" pitchFamily="34" charset="0"/>
              <a:buChar char="⁰"/>
            </a:pPr>
            <a:r>
              <a:rPr lang="zh-CN" altLang="en-US" sz="2300" b="1" dirty="0">
                <a:latin typeface="PMingLiU" panose="02020500000000000000" pitchFamily="18" charset="-120"/>
                <a:ea typeface="PMingLiU" panose="02020500000000000000" pitchFamily="18" charset="-120"/>
              </a:rPr>
              <a:t>輝瑞和莫德納</a:t>
            </a:r>
            <a:r>
              <a:rPr lang="zh-CN" altLang="en-US" sz="2300" dirty="0">
                <a:latin typeface="PMingLiU" panose="02020500000000000000" pitchFamily="18" charset="-120"/>
                <a:ea typeface="PMingLiU" panose="02020500000000000000" pitchFamily="18" charset="-120"/>
              </a:rPr>
              <a:t>：至少 </a:t>
            </a:r>
            <a:r>
              <a:rPr lang="en-US" altLang="zh-CN" sz="2300" dirty="0">
                <a:latin typeface="PMingLiU" panose="02020500000000000000" pitchFamily="18" charset="-120"/>
                <a:ea typeface="PMingLiU" panose="02020500000000000000" pitchFamily="18" charset="-120"/>
              </a:rPr>
              <a:t>5 </a:t>
            </a:r>
            <a:r>
              <a:rPr lang="zh-CN" altLang="en-US" sz="2300" dirty="0">
                <a:latin typeface="PMingLiU" panose="02020500000000000000" pitchFamily="18" charset="-120"/>
                <a:ea typeface="PMingLiU" panose="02020500000000000000" pitchFamily="18" charset="-120"/>
              </a:rPr>
              <a:t>個月前已接種第二劑</a:t>
            </a:r>
            <a:endParaRPr lang="en-US" altLang="zh-CN" sz="2300" dirty="0">
              <a:latin typeface="PMingLiU" panose="02020500000000000000" pitchFamily="18" charset="-120"/>
              <a:ea typeface="PMingLiU" panose="02020500000000000000" pitchFamily="18" charset="-120"/>
            </a:endParaRPr>
          </a:p>
          <a:p>
            <a:pPr marL="1257300" lvl="2" indent="-342900">
              <a:buSzPct val="80000"/>
              <a:buFont typeface="Calibri" panose="020F0502020204030204" pitchFamily="34" charset="0"/>
              <a:buChar char="⁰"/>
            </a:pPr>
            <a:r>
              <a:rPr lang="zh-CN" altLang="en-US" sz="2300" b="1" dirty="0">
                <a:latin typeface="PMingLiU" panose="02020500000000000000" pitchFamily="18" charset="-120"/>
                <a:ea typeface="PMingLiU" panose="02020500000000000000" pitchFamily="18" charset="-120"/>
              </a:rPr>
              <a:t>強生</a:t>
            </a:r>
            <a:r>
              <a:rPr lang="zh-CN" altLang="en-US" sz="2300" dirty="0">
                <a:latin typeface="PMingLiU" panose="02020500000000000000" pitchFamily="18" charset="-120"/>
                <a:ea typeface="PMingLiU" panose="02020500000000000000" pitchFamily="18" charset="-120"/>
              </a:rPr>
              <a:t>：至少 </a:t>
            </a:r>
            <a:r>
              <a:rPr lang="en-US" altLang="zh-CN" sz="2300" dirty="0">
                <a:latin typeface="PMingLiU" panose="02020500000000000000" pitchFamily="18" charset="-120"/>
                <a:ea typeface="PMingLiU" panose="02020500000000000000" pitchFamily="18" charset="-120"/>
              </a:rPr>
              <a:t>2 </a:t>
            </a:r>
            <a:r>
              <a:rPr lang="zh-CN" altLang="en-US" sz="2300" dirty="0">
                <a:latin typeface="PMingLiU" panose="02020500000000000000" pitchFamily="18" charset="-120"/>
                <a:ea typeface="PMingLiU" panose="02020500000000000000" pitchFamily="18" charset="-120"/>
              </a:rPr>
              <a:t>個月前已接種第一劑</a:t>
            </a:r>
            <a:endParaRPr lang="en-US" altLang="zh-CN" sz="2300" dirty="0">
              <a:latin typeface="PMingLiU" panose="02020500000000000000" pitchFamily="18" charset="-120"/>
              <a:ea typeface="PMingLiU" panose="02020500000000000000" pitchFamily="18" charset="-120"/>
            </a:endParaRPr>
          </a:p>
          <a:p>
            <a:pPr marL="285750" lvl="0" indent="-285750">
              <a:buFont typeface="Arial" panose="020B0604020202020204" pitchFamily="34" charset="0"/>
              <a:buChar char="•"/>
            </a:pPr>
            <a:endParaRPr lang="en-US" altLang="zh-CN" sz="2300" dirty="0">
              <a:latin typeface="PMingLiU" panose="02020500000000000000" pitchFamily="18" charset="-120"/>
              <a:ea typeface="PMingLiU" panose="02020500000000000000" pitchFamily="18" charset="-120"/>
            </a:endParaRPr>
          </a:p>
          <a:p>
            <a:pPr marL="716280" indent="-271780">
              <a:buFont typeface="Courier New" panose="02070309020205020404" pitchFamily="49" charset="0"/>
              <a:buChar char="o"/>
              <a:tabLst>
                <a:tab pos="1346200" algn="l"/>
              </a:tabLst>
            </a:pPr>
            <a:r>
              <a:rPr lang="zh-TW" altLang="zh-CN" sz="2300" dirty="0">
                <a:latin typeface="PMingLiU" panose="02020500000000000000" pitchFamily="18" charset="-120"/>
                <a:ea typeface="PMingLiU" panose="02020500000000000000" pitchFamily="18" charset="-120"/>
              </a:rPr>
              <a:t>如果您的年齡為</a:t>
            </a:r>
            <a:r>
              <a:rPr lang="en-US" altLang="zh-CN" sz="2300" dirty="0">
                <a:latin typeface="PMingLiU" panose="02020500000000000000" pitchFamily="18" charset="-120"/>
                <a:ea typeface="PMingLiU" panose="02020500000000000000" pitchFamily="18" charset="-120"/>
              </a:rPr>
              <a:t> 12-17 </a:t>
            </a:r>
            <a:r>
              <a:rPr lang="zh-TW" altLang="zh-CN" sz="2300" dirty="0">
                <a:latin typeface="PMingLiU" panose="02020500000000000000" pitchFamily="18" charset="-120"/>
                <a:ea typeface="PMingLiU" panose="02020500000000000000" pitchFamily="18" charset="-120"/>
              </a:rPr>
              <a:t>歲，僅可以接種輝瑞疫苗加強針</a:t>
            </a:r>
            <a:r>
              <a:rPr lang="zh-CN" altLang="en-US" sz="2300" dirty="0">
                <a:latin typeface="PMingLiU" panose="02020500000000000000" pitchFamily="18" charset="-120"/>
                <a:ea typeface="PMingLiU" panose="02020500000000000000" pitchFamily="18" charset="-120"/>
              </a:rPr>
              <a:t>。</a:t>
            </a:r>
            <a:r>
              <a:rPr lang="zh-TW" altLang="zh-CN" sz="2300" dirty="0">
                <a:latin typeface="PMingLiU" panose="02020500000000000000" pitchFamily="18" charset="-120"/>
                <a:ea typeface="PMingLiU" panose="02020500000000000000" pitchFamily="18" charset="-120"/>
              </a:rPr>
              <a:t>如果您處於其他年齡段，</a:t>
            </a:r>
            <a:r>
              <a:rPr lang="zh-CN" altLang="en-US" sz="2300" dirty="0">
                <a:latin typeface="PMingLiU" panose="02020500000000000000" pitchFamily="18" charset="-120"/>
                <a:ea typeface="PMingLiU" panose="02020500000000000000" pitchFamily="18" charset="-120"/>
              </a:rPr>
              <a:t>可以選擇想要接種的疫苗加強針。</a:t>
            </a:r>
            <a:endParaRPr lang="en-US" altLang="zh-CN" sz="2300" dirty="0">
              <a:latin typeface="PMingLiU" panose="02020500000000000000" pitchFamily="18" charset="-120"/>
              <a:ea typeface="PMingLiU" panose="02020500000000000000" pitchFamily="18" charset="-120"/>
            </a:endParaRPr>
          </a:p>
          <a:p>
            <a:pPr lvl="0"/>
            <a:endParaRPr lang="en-US" altLang="zh-CN" sz="2300" dirty="0">
              <a:latin typeface="PMingLiU" panose="02020500000000000000" pitchFamily="18" charset="-120"/>
              <a:ea typeface="PMingLiU" panose="02020500000000000000" pitchFamily="18" charset="-120"/>
            </a:endParaRPr>
          </a:p>
          <a:p>
            <a:pPr marL="285750" lvl="0" indent="-285750">
              <a:buFont typeface="Arial" panose="020B0604020202020204" pitchFamily="34" charset="0"/>
              <a:buChar char="•"/>
            </a:pPr>
            <a:r>
              <a:rPr lang="zh-CN" altLang="en-US" sz="2300" dirty="0">
                <a:latin typeface="PMingLiU" panose="02020500000000000000" pitchFamily="18" charset="-120"/>
                <a:ea typeface="PMingLiU" panose="02020500000000000000" pitchFamily="18" charset="-120"/>
              </a:rPr>
              <a:t>您可以在任何可提供的地方注射疫苗加強針，包括您的初級保健提供者、藥房或社區疫苗接種診所。</a:t>
            </a:r>
            <a:endParaRPr lang="en-US" altLang="zh-CN" sz="2300" dirty="0">
              <a:latin typeface="PMingLiU" panose="02020500000000000000" pitchFamily="18" charset="-120"/>
              <a:ea typeface="PMingLiU" panose="02020500000000000000" pitchFamily="18"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a:latin typeface="Calibri" panose="020F0502020204030204" pitchFamily="34" charset="0"/>
                <a:ea typeface="PMingLiU" panose="02020500000000000000" pitchFamily="18" charset="-120"/>
                <a:cs typeface="Calibri" panose="020F0502020204030204" pitchFamily="34" charset="0"/>
              </a:rPr>
              <a:t>我該如何預約？</a:t>
            </a:r>
            <a:endParaRPr lang="en-US" dirty="0">
              <a:latin typeface="Calibri" panose="020F0502020204030204" pitchFamily="34" charset="0"/>
              <a:ea typeface="PMingLiU" panose="02020500000000000000" pitchFamily="18" charset="-120"/>
              <a:cs typeface="Calibri" panose="020F0502020204030204" pitchFamily="34" charset="0"/>
            </a:endParaRPr>
          </a:p>
        </p:txBody>
      </p:sp>
      <p:pic>
        <p:nvPicPr>
          <p:cNvPr id="7" name="Picture 6" descr="This image has four pictures, including a computer with the mass.gov website, pins from a map, and a checklist. "/>
          <p:cNvPicPr>
            <a:picLocks noChangeAspect="1"/>
          </p:cNvPicPr>
          <p:nvPr/>
        </p:nvPicPr>
        <p:blipFill>
          <a:blip r:embed="rId3"/>
          <a:stretch>
            <a:fillRect/>
          </a:stretch>
        </p:blipFill>
        <p:spPr>
          <a:xfrm>
            <a:off x="9796178" y="1209803"/>
            <a:ext cx="1747432" cy="4942124"/>
          </a:xfrm>
          <a:prstGeom prst="rect">
            <a:avLst/>
          </a:prstGeom>
        </p:spPr>
      </p:pic>
      <p:sp>
        <p:nvSpPr>
          <p:cNvPr id="2" name="Rectangle 1"/>
          <p:cNvSpPr>
            <a:spLocks noChangeArrowheads="1"/>
          </p:cNvSpPr>
          <p:nvPr/>
        </p:nvSpPr>
        <p:spPr bwMode="auto">
          <a:xfrm>
            <a:off x="0" y="-130805"/>
            <a:ext cx="1802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sng" strike="noStrike" cap="none" normalizeH="0" baseline="0" dirty="0">
                <a:ln>
                  <a:noFill/>
                </a:ln>
                <a:solidFill>
                  <a:srgbClr val="008080"/>
                </a:solidFill>
                <a:effectLst/>
                <a:latin typeface="Calibri" panose="020F0502020204030204" pitchFamily="34" charset="0"/>
                <a:ea typeface="PMingLiU" panose="02020500000000000000" pitchFamily="18" charset="-120"/>
                <a:cs typeface="Calibri" panose="020F0502020204030204" pitchFamily="34" charset="0"/>
              </a:rPr>
              <a:t>https://vaxfinder.mass.gov/</a:t>
            </a:r>
            <a:r>
              <a:rPr kumimoji="0" lang="en-US" altLang="en-US" sz="8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p:txBody>
      </p:sp>
      <p:sp>
        <p:nvSpPr>
          <p:cNvPr id="3" name="CuadroTexto 2"/>
          <p:cNvSpPr txBox="1"/>
          <p:nvPr/>
        </p:nvSpPr>
        <p:spPr>
          <a:xfrm>
            <a:off x="475883" y="1395663"/>
            <a:ext cx="8752338" cy="3337837"/>
          </a:xfrm>
          <a:prstGeom prst="rect">
            <a:avLst/>
          </a:prstGeom>
          <a:noFill/>
        </p:spPr>
        <p:txBody>
          <a:bodyPr wrap="square" rtlCol="0">
            <a:spAutoFit/>
          </a:bodyPr>
          <a:lstStyle/>
          <a:p>
            <a:pPr lvl="1" indent="-457200">
              <a:spcBef>
                <a:spcPts val="1000"/>
              </a:spcBef>
              <a:buFont typeface="Wingdings" panose="05000000000000000000" pitchFamily="2" charset="2"/>
              <a:buChar char=""/>
            </a:pPr>
            <a:r>
              <a:rPr lang="zh-TW" sz="2600" dirty="0">
                <a:solidFill>
                  <a:srgbClr val="000000"/>
                </a:solidFill>
                <a:effectLst/>
                <a:ea typeface="PMingLiU" panose="02020500000000000000" pitchFamily="18" charset="-120"/>
                <a:cs typeface="Calibri" panose="020F0502020204030204" pitchFamily="34" charset="0"/>
              </a:rPr>
              <a:t>請在網站</a:t>
            </a:r>
            <a:r>
              <a:rPr lang="en-US" sz="2600" u="sng" dirty="0">
                <a:solidFill>
                  <a:srgbClr val="0563C1"/>
                </a:solidFill>
                <a:effectLst/>
                <a:ea typeface="PMingLiU" panose="02020500000000000000" pitchFamily="18" charset="-120"/>
                <a:cs typeface="Calibri" panose="020F0502020204030204" pitchFamily="34" charset="0"/>
              </a:rPr>
              <a:t>VaxFinder.mass.gov </a:t>
            </a:r>
            <a:r>
              <a:rPr lang="zh-TW" sz="2600" dirty="0">
                <a:solidFill>
                  <a:srgbClr val="000000"/>
                </a:solidFill>
                <a:effectLst/>
                <a:ea typeface="PMingLiU" panose="02020500000000000000" pitchFamily="18" charset="-120"/>
                <a:cs typeface="Calibri" panose="020F0502020204030204" pitchFamily="34" charset="0"/>
              </a:rPr>
              <a:t>搜</a:t>
            </a:r>
            <a:r>
              <a:rPr lang="zh-CN" altLang="en-US" sz="2600" dirty="0">
                <a:solidFill>
                  <a:srgbClr val="000000"/>
                </a:solidFill>
                <a:effectLst/>
                <a:ea typeface="PMingLiU" panose="02020500000000000000" pitchFamily="18" charset="-120"/>
                <a:cs typeface="Calibri" panose="020F0502020204030204" pitchFamily="34" charset="0"/>
              </a:rPr>
              <a:t>尋</a:t>
            </a:r>
            <a:r>
              <a:rPr lang="zh-TW" sz="2600" dirty="0">
                <a:solidFill>
                  <a:srgbClr val="000000"/>
                </a:solidFill>
                <a:effectLst/>
                <a:ea typeface="PMingLiU" panose="02020500000000000000" pitchFamily="18" charset="-120"/>
                <a:cs typeface="Calibri" panose="020F0502020204030204" pitchFamily="34" charset="0"/>
              </a:rPr>
              <a:t>在藥房、醫療保健提供者和其他社區地點接種疫苗</a:t>
            </a:r>
            <a:r>
              <a:rPr lang="zh-TW" altLang="en-US" sz="2600" dirty="0">
                <a:solidFill>
                  <a:srgbClr val="000000"/>
                </a:solidFill>
                <a:effectLst/>
                <a:ea typeface="PMingLiU" panose="02020500000000000000" pitchFamily="18" charset="-120"/>
                <a:cs typeface="Calibri" panose="020F0502020204030204" pitchFamily="34" charset="0"/>
              </a:rPr>
              <a:t>（</a:t>
            </a:r>
            <a:r>
              <a:rPr lang="zh-CN" altLang="en-US" sz="2600" dirty="0">
                <a:solidFill>
                  <a:srgbClr val="000000"/>
                </a:solidFill>
                <a:ea typeface="PMingLiU" panose="02020500000000000000" pitchFamily="18" charset="-120"/>
                <a:cs typeface="Calibri" panose="020F0502020204030204" pitchFamily="34" charset="0"/>
              </a:rPr>
              <a:t>包括加強針</a:t>
            </a:r>
            <a:r>
              <a:rPr lang="zh-TW" altLang="en-US" sz="2600" dirty="0">
                <a:solidFill>
                  <a:srgbClr val="000000"/>
                </a:solidFill>
                <a:effectLst/>
                <a:ea typeface="PMingLiU" panose="02020500000000000000" pitchFamily="18" charset="-120"/>
                <a:cs typeface="Calibri" panose="020F0502020204030204" pitchFamily="34" charset="0"/>
              </a:rPr>
              <a:t>）</a:t>
            </a:r>
            <a:r>
              <a:rPr lang="zh-TW" sz="2600" dirty="0">
                <a:solidFill>
                  <a:srgbClr val="000000"/>
                </a:solidFill>
                <a:effectLst/>
                <a:ea typeface="PMingLiU" panose="02020500000000000000" pitchFamily="18" charset="-120"/>
                <a:cs typeface="Calibri" panose="020F0502020204030204" pitchFamily="34" charset="0"/>
              </a:rPr>
              <a:t>的預約機會。</a:t>
            </a:r>
            <a:endParaRPr lang="en-US" altLang="zh-TW" sz="2600" dirty="0">
              <a:solidFill>
                <a:srgbClr val="000000"/>
              </a:solidFill>
              <a:ea typeface="PMingLiU" panose="02020500000000000000" pitchFamily="18" charset="-120"/>
              <a:cs typeface="Calibri" panose="020F0502020204030204" pitchFamily="34" charset="0"/>
            </a:endParaRPr>
          </a:p>
          <a:p>
            <a:pPr lvl="1" indent="-457200">
              <a:lnSpc>
                <a:spcPct val="105000"/>
              </a:lnSpc>
              <a:spcBef>
                <a:spcPts val="1000"/>
              </a:spcBef>
              <a:buFont typeface="Wingdings" panose="05000000000000000000" pitchFamily="2" charset="2"/>
              <a:buChar char=""/>
            </a:pPr>
            <a:r>
              <a:rPr lang="zh-CN" altLang="en-US" sz="2600" dirty="0">
                <a:solidFill>
                  <a:srgbClr val="000000"/>
                </a:solidFill>
                <a:ea typeface="PMingLiU" panose="02020500000000000000" pitchFamily="18" charset="-120"/>
                <a:cs typeface="Calibri" panose="020F0502020204030204" pitchFamily="34" charset="0"/>
                <a:sym typeface="Symbol" panose="05050102010706020507" pitchFamily="18" charset="2"/>
              </a:rPr>
              <a:t>很多網站接受無需預約隨時接種疫苗。</a:t>
            </a:r>
            <a:endParaRPr lang="en-US" altLang="zh-CN" sz="2600" dirty="0">
              <a:solidFill>
                <a:srgbClr val="000000"/>
              </a:solidFill>
              <a:ea typeface="PMingLiU" panose="02020500000000000000" pitchFamily="18" charset="-120"/>
              <a:cs typeface="Calibri" panose="020F0502020204030204" pitchFamily="34" charset="0"/>
              <a:sym typeface="Symbol" panose="05050102010706020507" pitchFamily="18" charset="2"/>
            </a:endParaRPr>
          </a:p>
          <a:p>
            <a:pPr lvl="1" indent="-457200">
              <a:lnSpc>
                <a:spcPct val="105000"/>
              </a:lnSpc>
              <a:spcBef>
                <a:spcPts val="1000"/>
              </a:spcBef>
              <a:buFont typeface="Wingdings" panose="05000000000000000000" pitchFamily="2" charset="2"/>
              <a:buChar char=""/>
            </a:pPr>
            <a:r>
              <a:rPr lang="zh-CN" altLang="en-US" sz="2600" dirty="0">
                <a:solidFill>
                  <a:srgbClr val="000000"/>
                </a:solidFill>
                <a:ea typeface="PMingLiU" panose="02020500000000000000" pitchFamily="18" charset="-120"/>
                <a:cs typeface="Calibri" panose="020F0502020204030204" pitchFamily="34" charset="0"/>
                <a:sym typeface="Symbol" panose="05050102010706020507" pitchFamily="18" charset="2"/>
              </a:rPr>
              <a:t>您可以按照提供哪一種疫苗進行搜</a:t>
            </a:r>
            <a:r>
              <a:rPr lang="zh-CN" altLang="en-US" sz="2600" dirty="0">
                <a:solidFill>
                  <a:srgbClr val="000000"/>
                </a:solidFill>
                <a:ea typeface="PMingLiU" panose="02020500000000000000" pitchFamily="18" charset="-120"/>
                <a:cs typeface="Calibri" panose="020F0502020204030204" pitchFamily="34" charset="0"/>
              </a:rPr>
              <a:t>尋</a:t>
            </a:r>
            <a:r>
              <a:rPr lang="zh-CN" altLang="en-US" sz="2600" dirty="0">
                <a:solidFill>
                  <a:srgbClr val="000000"/>
                </a:solidFill>
                <a:ea typeface="PMingLiU" panose="02020500000000000000" pitchFamily="18" charset="-120"/>
                <a:cs typeface="Calibri" panose="020F0502020204030204" pitchFamily="34" charset="0"/>
                <a:sym typeface="Symbol" panose="05050102010706020507" pitchFamily="18" charset="2"/>
              </a:rPr>
              <a:t>，以便為 </a:t>
            </a:r>
            <a:r>
              <a:rPr lang="en-US" altLang="zh-CN" sz="2600" dirty="0">
                <a:solidFill>
                  <a:srgbClr val="000000"/>
                </a:solidFill>
                <a:ea typeface="PMingLiU" panose="02020500000000000000" pitchFamily="18" charset="-120"/>
                <a:cs typeface="Calibri" panose="020F0502020204030204" pitchFamily="34" charset="0"/>
                <a:sym typeface="Symbol" panose="05050102010706020507" pitchFamily="18" charset="2"/>
              </a:rPr>
              <a:t>18</a:t>
            </a:r>
            <a:r>
              <a:rPr lang="zh-CN" altLang="en-US" sz="2600" dirty="0">
                <a:solidFill>
                  <a:srgbClr val="000000"/>
                </a:solidFill>
                <a:ea typeface="PMingLiU" panose="02020500000000000000" pitchFamily="18" charset="-120"/>
                <a:cs typeface="Calibri" panose="020F0502020204030204" pitchFamily="34" charset="0"/>
                <a:sym typeface="Symbol" panose="05050102010706020507" pitchFamily="18" charset="2"/>
              </a:rPr>
              <a:t> 歲以下的人查找僅接種輝瑞</a:t>
            </a:r>
            <a:r>
              <a:rPr lang="en-US" altLang="zh-CN" sz="2600" dirty="0">
                <a:solidFill>
                  <a:srgbClr val="000000"/>
                </a:solidFill>
                <a:ea typeface="PMingLiU" panose="02020500000000000000" pitchFamily="18" charset="-120"/>
                <a:cs typeface="Calibri" panose="020F0502020204030204" pitchFamily="34" charset="0"/>
                <a:sym typeface="Symbol" panose="05050102010706020507" pitchFamily="18" charset="2"/>
              </a:rPr>
              <a:t>/</a:t>
            </a:r>
            <a:r>
              <a:rPr lang="en-US" altLang="zh-CN" sz="2600" dirty="0" err="1">
                <a:solidFill>
                  <a:srgbClr val="000000"/>
                </a:solidFill>
                <a:ea typeface="PMingLiU" panose="02020500000000000000" pitchFamily="18" charset="-120"/>
                <a:cs typeface="Calibri" panose="020F0502020204030204" pitchFamily="34" charset="0"/>
                <a:sym typeface="Symbol" panose="05050102010706020507" pitchFamily="18" charset="2"/>
              </a:rPr>
              <a:t>Comirnaty</a:t>
            </a:r>
            <a:r>
              <a:rPr lang="zh-CN" altLang="en-US" sz="2600" dirty="0">
                <a:solidFill>
                  <a:srgbClr val="000000"/>
                </a:solidFill>
                <a:ea typeface="PMingLiU" panose="02020500000000000000" pitchFamily="18" charset="-120"/>
                <a:cs typeface="Calibri" panose="020F0502020204030204" pitchFamily="34" charset="0"/>
                <a:sym typeface="Symbol" panose="05050102010706020507" pitchFamily="18" charset="2"/>
              </a:rPr>
              <a:t>疫苗的網站。</a:t>
            </a:r>
            <a:endParaRPr lang="es-MX" sz="2600" dirty="0">
              <a:ea typeface="PMingLiU" panose="02020500000000000000" pitchFamily="18" charset="-120"/>
              <a:cs typeface="Times New Roman" panose="02020603050405020304" pitchFamily="18" charset="0"/>
            </a:endParaRPr>
          </a:p>
          <a:p>
            <a:pPr marL="465455" indent="-406400">
              <a:spcBef>
                <a:spcPts val="1000"/>
              </a:spcBef>
            </a:pPr>
            <a:r>
              <a:rPr lang="en-US" sz="2600" dirty="0">
                <a:solidFill>
                  <a:srgbClr val="000000"/>
                </a:solidFill>
                <a:effectLst/>
                <a:ea typeface="PMingLiU" panose="02020500000000000000" pitchFamily="18" charset="-120"/>
                <a:cs typeface="Calibri" panose="020F0502020204030204" pitchFamily="34" charset="0"/>
              </a:rPr>
              <a:t>•</a:t>
            </a:r>
            <a:r>
              <a:rPr lang="en-US" sz="2600" spc="260" dirty="0">
                <a:solidFill>
                  <a:srgbClr val="000000"/>
                </a:solidFill>
                <a:effectLst/>
                <a:ea typeface="PMingLiU" panose="02020500000000000000" pitchFamily="18" charset="-120"/>
                <a:cs typeface="Calibri" panose="020F0502020204030204" pitchFamily="34" charset="0"/>
              </a:rPr>
              <a:t>  </a:t>
            </a:r>
            <a:r>
              <a:rPr lang="zh-TW" sz="2600" b="1" dirty="0">
                <a:solidFill>
                  <a:srgbClr val="000000"/>
                </a:solidFill>
                <a:effectLst/>
                <a:ea typeface="PMingLiU" panose="02020500000000000000" pitchFamily="18" charset="-120"/>
                <a:cs typeface="Calibri" panose="020F0502020204030204" pitchFamily="34" charset="0"/>
              </a:rPr>
              <a:t>無法使用網際網路</a:t>
            </a:r>
            <a:r>
              <a:rPr lang="zh-TW" sz="2600" dirty="0">
                <a:solidFill>
                  <a:srgbClr val="000000"/>
                </a:solidFill>
                <a:effectLst/>
                <a:ea typeface="PMingLiU" panose="02020500000000000000" pitchFamily="18" charset="-120"/>
                <a:cs typeface="Calibri" panose="020F0502020204030204" pitchFamily="34" charset="0"/>
              </a:rPr>
              <a:t>的人可撥打麻塞諸塞州疫苗預約資源專線：</a:t>
            </a:r>
            <a:r>
              <a:rPr lang="en-US" sz="2600" b="1" dirty="0">
                <a:solidFill>
                  <a:srgbClr val="000000"/>
                </a:solidFill>
                <a:effectLst/>
                <a:ea typeface="PMingLiU" panose="02020500000000000000" pitchFamily="18" charset="-120"/>
                <a:cs typeface="Calibri" panose="020F0502020204030204" pitchFamily="34" charset="0"/>
              </a:rPr>
              <a:t>2-1-1</a:t>
            </a:r>
            <a:r>
              <a:rPr lang="en-US" sz="2600" spc="-5" dirty="0">
                <a:solidFill>
                  <a:srgbClr val="000000"/>
                </a:solidFill>
                <a:effectLst/>
                <a:ea typeface="PMingLiU" panose="02020500000000000000" pitchFamily="18" charset="-120"/>
                <a:cs typeface="Calibri" panose="020F0502020204030204" pitchFamily="34" charset="0"/>
              </a:rPr>
              <a:t> </a:t>
            </a:r>
            <a:r>
              <a:rPr lang="en-US" sz="2600" dirty="0">
                <a:solidFill>
                  <a:srgbClr val="000000"/>
                </a:solidFill>
                <a:effectLst/>
                <a:ea typeface="PMingLiU" panose="02020500000000000000" pitchFamily="18" charset="-120"/>
                <a:cs typeface="Calibri" panose="020F0502020204030204" pitchFamily="34" charset="0"/>
              </a:rPr>
              <a:t>(877-211-6277)</a:t>
            </a:r>
            <a:endParaRPr lang="es-MX" sz="2600" dirty="0">
              <a:effectLst/>
              <a:ea typeface="PMingLiU" panose="02020500000000000000" pitchFamily="18" charset="-12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564" y="-153050"/>
            <a:ext cx="11157284" cy="1325563"/>
          </a:xfrm>
        </p:spPr>
        <p:txBody>
          <a:bodyPr/>
          <a:lstStyle/>
          <a:p>
            <a:r>
              <a:rPr lang="zh-CN" altLang="en-US" dirty="0">
                <a:latin typeface="Calibri" panose="020F0502020204030204" pitchFamily="34" charset="0"/>
                <a:ea typeface="PMingLiU" panose="02020500000000000000" pitchFamily="18" charset="-120"/>
                <a:cs typeface="Calibri" panose="020F0502020204030204" pitchFamily="34" charset="0"/>
              </a:rPr>
              <a:t>如果我前往疫苗站時需要幫助怎麼辦？</a:t>
            </a:r>
            <a:endParaRPr lang="en-US" dirty="0">
              <a:latin typeface="Calibri" panose="020F0502020204030204" pitchFamily="34" charset="0"/>
              <a:ea typeface="PMingLiU" panose="02020500000000000000" pitchFamily="18" charset="-120"/>
              <a:cs typeface="Calibri" panose="020F0502020204030204" pitchFamily="34" charset="0"/>
            </a:endParaRPr>
          </a:p>
        </p:txBody>
      </p:sp>
      <p:sp>
        <p:nvSpPr>
          <p:cNvPr id="5" name="Content Placeholder 4"/>
          <p:cNvSpPr>
            <a:spLocks noGrp="1"/>
          </p:cNvSpPr>
          <p:nvPr>
            <p:ph idx="1"/>
          </p:nvPr>
        </p:nvSpPr>
        <p:spPr>
          <a:xfrm>
            <a:off x="437152" y="1466970"/>
            <a:ext cx="7091980" cy="4621898"/>
          </a:xfrm>
        </p:spPr>
        <p:txBody>
          <a:bodyPr>
            <a:normAutofit lnSpcReduction="10000"/>
          </a:bodyPr>
          <a:lstStyle/>
          <a:p>
            <a:pPr>
              <a:lnSpc>
                <a:spcPct val="100000"/>
              </a:lnSpc>
              <a:spcBef>
                <a:spcPts val="600"/>
              </a:spcBef>
            </a:pPr>
            <a:r>
              <a:rPr lang="zh-CN" altLang="en-US" sz="2400" dirty="0">
                <a:ea typeface="PMingLiU" panose="02020500000000000000" pitchFamily="18" charset="-120"/>
                <a:cs typeface="Calibri" panose="020F0502020204030204" pitchFamily="34" charset="0"/>
              </a:rPr>
              <a:t>可向任何無法前往疫苗站的人提供家中疫苗接種服務。</a:t>
            </a:r>
            <a:endParaRPr lang="en-US" altLang="zh-CN" sz="2400" dirty="0">
              <a:ea typeface="PMingLiU" panose="02020500000000000000" pitchFamily="18" charset="-120"/>
              <a:cs typeface="Calibri" panose="020F0502020204030204" pitchFamily="34" charset="0"/>
            </a:endParaRPr>
          </a:p>
          <a:p>
            <a:pPr marL="0" indent="0">
              <a:lnSpc>
                <a:spcPct val="100000"/>
              </a:lnSpc>
              <a:spcBef>
                <a:spcPts val="600"/>
              </a:spcBef>
              <a:buNone/>
            </a:pPr>
            <a:r>
              <a:rPr lang="zh-CN" altLang="en-US" sz="2400" dirty="0">
                <a:ea typeface="PMingLiU" panose="02020500000000000000" pitchFamily="18" charset="-120"/>
                <a:cs typeface="Calibri" panose="020F0502020204030204" pitchFamily="34" charset="0"/>
              </a:rPr>
              <a:t>      </a:t>
            </a:r>
            <a:r>
              <a:rPr lang="en-US" altLang="zh-CN" sz="2400" dirty="0">
                <a:ea typeface="PMingLiU" panose="02020500000000000000" pitchFamily="18" charset="-120"/>
                <a:cs typeface="Calibri" panose="020F0502020204030204" pitchFamily="34" charset="0"/>
              </a:rPr>
              <a:t>o   </a:t>
            </a:r>
            <a:r>
              <a:rPr lang="zh-CN" altLang="en-US" sz="2400" dirty="0">
                <a:ea typeface="PMingLiU" panose="02020500000000000000" pitchFamily="18" charset="-120"/>
                <a:cs typeface="Calibri" panose="020F0502020204030204" pitchFamily="34" charset="0"/>
              </a:rPr>
              <a:t>請撥打篩查專線號碼 </a:t>
            </a:r>
            <a:r>
              <a:rPr lang="en-US" altLang="zh-CN" sz="2400" dirty="0">
                <a:ea typeface="PMingLiU" panose="02020500000000000000" pitchFamily="18" charset="-120"/>
                <a:cs typeface="Calibri" panose="020F0502020204030204" pitchFamily="34" charset="0"/>
              </a:rPr>
              <a:t>(833) 983-0485       </a:t>
            </a:r>
            <a:endParaRPr lang="en-US" sz="2400" dirty="0">
              <a:ea typeface="PMingLiU" panose="02020500000000000000" pitchFamily="18" charset="-120"/>
              <a:cs typeface="Calibri" panose="020F0502020204030204" pitchFamily="34" charset="0"/>
            </a:endParaRPr>
          </a:p>
          <a:p>
            <a:pPr>
              <a:lnSpc>
                <a:spcPct val="100000"/>
              </a:lnSpc>
              <a:spcBef>
                <a:spcPts val="600"/>
              </a:spcBef>
            </a:pPr>
            <a:r>
              <a:rPr lang="en-US" sz="2400" dirty="0" err="1">
                <a:latin typeface="Calibri" panose="020F0502020204030204" pitchFamily="34" charset="0"/>
                <a:ea typeface="PMingLiU" panose="02020500000000000000" pitchFamily="18" charset="-120"/>
                <a:cs typeface="Calibri" panose="020F0502020204030204" pitchFamily="34" charset="0"/>
              </a:rPr>
              <a:t>MassHealth</a:t>
            </a:r>
            <a:r>
              <a:rPr lang="en-US" sz="2400" dirty="0">
                <a:latin typeface="Calibri" panose="020F0502020204030204" pitchFamily="34" charset="0"/>
                <a:ea typeface="PMingLiU" panose="02020500000000000000" pitchFamily="18" charset="-120"/>
                <a:cs typeface="Calibri" panose="020F0502020204030204" pitchFamily="34" charset="0"/>
              </a:rPr>
              <a:t> </a:t>
            </a:r>
            <a:r>
              <a:rPr lang="zh-CN" altLang="en-US" sz="2400" dirty="0">
                <a:latin typeface="Calibri" panose="020F0502020204030204" pitchFamily="34" charset="0"/>
                <a:ea typeface="PMingLiU" panose="02020500000000000000" pitchFamily="18" charset="-120"/>
                <a:cs typeface="Calibri" panose="020F0502020204030204" pitchFamily="34" charset="0"/>
              </a:rPr>
              <a:t>可以為 </a:t>
            </a:r>
            <a:r>
              <a:rPr lang="en-US" sz="2400" dirty="0" err="1">
                <a:latin typeface="Calibri" panose="020F0502020204030204" pitchFamily="34" charset="0"/>
                <a:ea typeface="PMingLiU" panose="02020500000000000000" pitchFamily="18" charset="-120"/>
                <a:cs typeface="Calibri" panose="020F0502020204030204" pitchFamily="34" charset="0"/>
              </a:rPr>
              <a:t>MassHealth</a:t>
            </a:r>
            <a:r>
              <a:rPr lang="en-US" sz="2400" dirty="0">
                <a:latin typeface="Calibri" panose="020F0502020204030204" pitchFamily="34" charset="0"/>
                <a:ea typeface="PMingLiU" panose="02020500000000000000" pitchFamily="18" charset="-120"/>
                <a:cs typeface="Calibri" panose="020F0502020204030204" pitchFamily="34" charset="0"/>
              </a:rPr>
              <a:t> </a:t>
            </a:r>
            <a:r>
              <a:rPr lang="zh-CN" altLang="en-US" sz="2400" dirty="0">
                <a:latin typeface="Calibri" panose="020F0502020204030204" pitchFamily="34" charset="0"/>
                <a:ea typeface="PMingLiU" panose="02020500000000000000" pitchFamily="18" charset="-120"/>
                <a:cs typeface="Calibri" panose="020F0502020204030204" pitchFamily="34" charset="0"/>
              </a:rPr>
              <a:t>或 </a:t>
            </a:r>
            <a:r>
              <a:rPr lang="en-US" sz="2400" dirty="0">
                <a:latin typeface="Calibri" panose="020F0502020204030204" pitchFamily="34" charset="0"/>
                <a:ea typeface="PMingLiU" panose="02020500000000000000" pitchFamily="18" charset="-120"/>
                <a:cs typeface="Calibri" panose="020F0502020204030204" pitchFamily="34" charset="0"/>
              </a:rPr>
              <a:t>Health Safety Net</a:t>
            </a:r>
            <a:r>
              <a:rPr lang="zh-CN" altLang="en-US" sz="2400" dirty="0">
                <a:latin typeface="Calibri" panose="020F0502020204030204" pitchFamily="34" charset="0"/>
                <a:ea typeface="PMingLiU" panose="02020500000000000000" pitchFamily="18" charset="-120"/>
                <a:cs typeface="Calibri" panose="020F0502020204030204" pitchFamily="34" charset="0"/>
              </a:rPr>
              <a:t>會員免費提供疫苗接種交通服務。</a:t>
            </a:r>
            <a:r>
              <a:rPr lang="en-US" sz="2400" dirty="0">
                <a:latin typeface="Calibri" panose="020F0502020204030204" pitchFamily="34" charset="0"/>
                <a:ea typeface="PMingLiU" panose="02020500000000000000" pitchFamily="18" charset="-120"/>
                <a:cs typeface="Calibri" panose="020F0502020204030204" pitchFamily="34" charset="0"/>
              </a:rPr>
              <a:t>  </a:t>
            </a:r>
          </a:p>
          <a:p>
            <a:pPr marL="804545" lvl="1" indent="-347345">
              <a:lnSpc>
                <a:spcPct val="100000"/>
              </a:lnSpc>
              <a:spcBef>
                <a:spcPts val="600"/>
              </a:spcBef>
              <a:buFont typeface="Courier New" panose="02070309020205020404" pitchFamily="49" charset="0"/>
              <a:buChar char="o"/>
            </a:pPr>
            <a:r>
              <a:rPr lang="zh-CN" altLang="en-US" dirty="0">
                <a:latin typeface="Calibri" panose="020F0502020204030204" pitchFamily="34" charset="0"/>
                <a:ea typeface="PMingLiU" panose="02020500000000000000" pitchFamily="18" charset="-120"/>
                <a:cs typeface="Calibri" panose="020F0502020204030204" pitchFamily="34" charset="0"/>
              </a:rPr>
              <a:t>您可以打電話給您的醫療保健計劃，或打電話給 </a:t>
            </a:r>
            <a:r>
              <a:rPr lang="en-US" altLang="zh-CN" dirty="0" err="1">
                <a:latin typeface="Calibri" panose="020F0502020204030204" pitchFamily="34" charset="0"/>
                <a:ea typeface="PMingLiU" panose="02020500000000000000" pitchFamily="18" charset="-120"/>
                <a:cs typeface="Calibri" panose="020F0502020204030204" pitchFamily="34" charset="0"/>
              </a:rPr>
              <a:t>MassHealth</a:t>
            </a:r>
            <a:r>
              <a:rPr lang="zh-CN" altLang="en-US" dirty="0">
                <a:latin typeface="Calibri" panose="020F0502020204030204" pitchFamily="34" charset="0"/>
                <a:ea typeface="PMingLiU" panose="02020500000000000000" pitchFamily="18" charset="-120"/>
                <a:cs typeface="Calibri" panose="020F0502020204030204" pitchFamily="34" charset="0"/>
              </a:rPr>
              <a:t>（</a:t>
            </a:r>
            <a:r>
              <a:rPr lang="en-US" altLang="zh-CN" dirty="0">
                <a:latin typeface="Calibri" panose="020F0502020204030204" pitchFamily="34" charset="0"/>
                <a:ea typeface="PMingLiU" panose="02020500000000000000" pitchFamily="18" charset="-120"/>
                <a:cs typeface="Calibri" panose="020F0502020204030204" pitchFamily="34" charset="0"/>
              </a:rPr>
              <a:t>800-841-2900</a:t>
            </a:r>
            <a:r>
              <a:rPr lang="zh-CN" altLang="en-US" dirty="0">
                <a:latin typeface="Calibri" panose="020F0502020204030204" pitchFamily="34" charset="0"/>
                <a:ea typeface="PMingLiU" panose="02020500000000000000" pitchFamily="18" charset="-120"/>
                <a:cs typeface="Calibri" panose="020F0502020204030204" pitchFamily="34" charset="0"/>
              </a:rPr>
              <a:t>），請求安排交通服務</a:t>
            </a:r>
            <a:r>
              <a:rPr lang="en-US" sz="2400" dirty="0">
                <a:latin typeface="Calibri" panose="020F0502020204030204" pitchFamily="34" charset="0"/>
                <a:ea typeface="PMingLiU" panose="02020500000000000000" pitchFamily="18" charset="-120"/>
                <a:cs typeface="Calibri" panose="020F0502020204030204" pitchFamily="34" charset="0"/>
              </a:rPr>
              <a:t> </a:t>
            </a:r>
          </a:p>
          <a:p>
            <a:pPr>
              <a:lnSpc>
                <a:spcPct val="100000"/>
              </a:lnSpc>
              <a:spcBef>
                <a:spcPts val="600"/>
              </a:spcBef>
            </a:pPr>
            <a:r>
              <a:rPr lang="en-US" altLang="zh-CN" sz="2400" u="sng" dirty="0">
                <a:hlinkClick r:id="rId3"/>
              </a:rPr>
              <a:t>LYFT</a:t>
            </a:r>
            <a:r>
              <a:rPr lang="zh-TW" altLang="en-US" sz="2400" dirty="0">
                <a:ea typeface="PMingLiU" panose="02020500000000000000" pitchFamily="18" charset="-120"/>
                <a:cs typeface="Calibri" panose="020F0502020204030204" pitchFamily="34" charset="0"/>
              </a:rPr>
              <a:t> 提供往返預約的疫苗接種免費或折扣乘車服務</a:t>
            </a:r>
            <a:r>
              <a:rPr lang="zh-CN" altLang="en-US" sz="2400" dirty="0">
                <a:ea typeface="PMingLiU" panose="02020500000000000000" pitchFamily="18" charset="-120"/>
                <a:cs typeface="Calibri" panose="020F0502020204030204" pitchFamily="34" charset="0"/>
              </a:rPr>
              <a:t>。</a:t>
            </a:r>
            <a:endParaRPr lang="en-US" altLang="zh-CN" sz="2400" dirty="0">
              <a:ea typeface="PMingLiU" panose="02020500000000000000" pitchFamily="18" charset="-120"/>
              <a:cs typeface="Calibri" panose="020F0502020204030204" pitchFamily="34" charset="0"/>
            </a:endParaRPr>
          </a:p>
          <a:p>
            <a:pPr>
              <a:lnSpc>
                <a:spcPct val="100000"/>
              </a:lnSpc>
              <a:spcBef>
                <a:spcPts val="600"/>
              </a:spcBef>
            </a:pPr>
            <a:r>
              <a:rPr lang="zh-CN" altLang="en-US" sz="2400" dirty="0">
                <a:ea typeface="PMingLiU" panose="02020500000000000000" pitchFamily="18" charset="-120"/>
                <a:cs typeface="Calibri" panose="020F0502020204030204" pitchFamily="34" charset="0"/>
              </a:rPr>
              <a:t>雇主、學校、社區和宗教組織等機構可以</a:t>
            </a:r>
            <a:r>
              <a:rPr lang="zh-CN" altLang="en-US" sz="2400" u="sng" dirty="0">
                <a:hlinkClick r:id="rId4"/>
              </a:rPr>
              <a:t>請求</a:t>
            </a:r>
            <a:r>
              <a:rPr lang="zh-CN" altLang="en-US" sz="2400" dirty="0">
                <a:ea typeface="PMingLiU" panose="02020500000000000000" pitchFamily="18" charset="-120"/>
                <a:cs typeface="Calibri" panose="020F0502020204030204" pitchFamily="34" charset="0"/>
              </a:rPr>
              <a:t>建立免費移動現場診所，為個人接種疫苗。</a:t>
            </a:r>
            <a:endParaRPr lang="en-US" sz="2400" dirty="0">
              <a:ea typeface="PMingLiU" panose="02020500000000000000" pitchFamily="18" charset="-120"/>
              <a:cs typeface="Calibri" panose="020F0502020204030204" pitchFamily="34" charset="0"/>
            </a:endParaRPr>
          </a:p>
          <a:p>
            <a:pPr>
              <a:lnSpc>
                <a:spcPct val="110000"/>
              </a:lnSpc>
              <a:spcBef>
                <a:spcPts val="0"/>
              </a:spcBef>
            </a:pP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pic>
        <p:nvPicPr>
          <p:cNvPr id="7" name="Content Placeholder 12" descr="Side of a bus that reads &quot;COVID-19 Mobile Vaccination Unit&quot;">
            <a:extLst>
              <a:ext uri="{FF2B5EF4-FFF2-40B4-BE49-F238E27FC236}">
                <a16:creationId xmlns:a16="http://schemas.microsoft.com/office/drawing/2014/main" id="{B060E170-CE7D-401C-8B2B-00338817CC86}"/>
              </a:ext>
            </a:extLst>
          </p:cNvPr>
          <p:cNvPicPr/>
          <p:nvPr/>
        </p:nvPicPr>
        <p:blipFill rotWithShape="1">
          <a:blip r:embed="rId5" cstate="print">
            <a:extLst>
              <a:ext uri="{28A0092B-C50C-407E-A947-70E740481C1C}">
                <a14:useLocalDpi xmlns:a14="http://schemas.microsoft.com/office/drawing/2010/main" val="0"/>
              </a:ext>
            </a:extLst>
          </a:blip>
          <a:srcRect r="45574"/>
          <a:stretch/>
        </p:blipFill>
        <p:spPr>
          <a:xfrm>
            <a:off x="8046085" y="1835771"/>
            <a:ext cx="2843530" cy="388429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rPr>
              <a:t>26</a:t>
            </a:fld>
            <a:endParaRPr lang="en-US" dirty="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我是否需要為接種疫苗付費？</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Rectangle 3"/>
          <p:cNvSpPr/>
          <p:nvPr/>
        </p:nvSpPr>
        <p:spPr>
          <a:xfrm>
            <a:off x="727224" y="1842656"/>
            <a:ext cx="5368776" cy="4201150"/>
          </a:xfrm>
          <a:prstGeom prst="rect">
            <a:avLst/>
          </a:prstGeom>
        </p:spPr>
        <p:txBody>
          <a:bodyPr wrap="square">
            <a:spAutoFit/>
          </a:bodyPr>
          <a:lstStyle/>
          <a:p>
            <a:r>
              <a:rPr lang="en-US" sz="2400" u="sng" dirty="0">
                <a:latin typeface="Calibri" panose="020F0502020204030204" pitchFamily="34" charset="0"/>
                <a:ea typeface="PMingLiU" panose="02020500000000000000" pitchFamily="18" charset="-120"/>
                <a:cs typeface="Calibri" panose="020F0502020204030204" pitchFamily="34" charset="0"/>
              </a:rPr>
              <a:t> </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b="1" dirty="0">
                <a:latin typeface="Calibri" panose="020F0502020204030204" pitchFamily="34" charset="0"/>
                <a:ea typeface="PMingLiU" panose="02020500000000000000" pitchFamily="18" charset="-120"/>
                <a:cs typeface="Calibri" panose="020F0502020204030204" pitchFamily="34" charset="0"/>
              </a:rPr>
              <a:t>不需要</a:t>
            </a:r>
            <a:r>
              <a:rPr lang="zh-CN" altLang="en-US" sz="2400" dirty="0">
                <a:latin typeface="Calibri" panose="020F0502020204030204" pitchFamily="34" charset="0"/>
                <a:ea typeface="PMingLiU" panose="02020500000000000000" pitchFamily="18" charset="-120"/>
                <a:cs typeface="Calibri" panose="020F0502020204030204" pitchFamily="34" charset="0"/>
              </a:rPr>
              <a:t>。該疫苗（包括加強針）對麻塞諸塞州的所有居民都是</a:t>
            </a:r>
            <a:r>
              <a:rPr lang="zh-CN" altLang="en-US" sz="2400" b="1" dirty="0">
                <a:latin typeface="Calibri" panose="020F0502020204030204" pitchFamily="34" charset="0"/>
                <a:ea typeface="PMingLiU" panose="02020500000000000000" pitchFamily="18" charset="-120"/>
                <a:cs typeface="Calibri" panose="020F0502020204030204" pitchFamily="34" charset="0"/>
              </a:rPr>
              <a:t>免費</a:t>
            </a:r>
            <a:r>
              <a:rPr lang="zh-CN" altLang="en-US" sz="2400" dirty="0">
                <a:latin typeface="Calibri" panose="020F0502020204030204" pitchFamily="34" charset="0"/>
                <a:ea typeface="PMingLiU" panose="02020500000000000000" pitchFamily="18" charset="-120"/>
                <a:cs typeface="Calibri" panose="020F0502020204030204" pitchFamily="34" charset="0"/>
              </a:rPr>
              <a:t>的。</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800100" lvl="1" indent="-342900">
              <a:buFont typeface="Courier New" panose="02070309020205020404" pitchFamily="49" charset="0"/>
              <a:buChar char="o"/>
            </a:pPr>
            <a:r>
              <a:rPr lang="zh-CN" altLang="en-US" sz="2400" dirty="0">
                <a:latin typeface="Calibri" panose="020F0502020204030204" pitchFamily="34" charset="0"/>
                <a:ea typeface="PMingLiU" panose="02020500000000000000" pitchFamily="18" charset="-120"/>
                <a:cs typeface="Calibri" panose="020F0502020204030204" pitchFamily="34" charset="0"/>
              </a:rPr>
              <a:t>預約時絕對不會要求您提供信用卡號碼。</a:t>
            </a:r>
          </a:p>
          <a:p>
            <a:pPr marL="800100" lvl="1" indent="-342900">
              <a:buFont typeface="Courier New" panose="02070309020205020404" pitchFamily="49" charset="0"/>
              <a:buChar char="o"/>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pPr marL="800100" lvl="1" indent="-342900">
              <a:buFont typeface="Courier New" panose="02070309020205020404" pitchFamily="49" charset="0"/>
              <a:buChar char="o"/>
            </a:pPr>
            <a:r>
              <a:rPr lang="zh-CN" altLang="en-US" sz="2400" dirty="0">
                <a:latin typeface="Calibri" panose="020F0502020204030204" pitchFamily="34" charset="0"/>
                <a:ea typeface="PMingLiU" panose="02020500000000000000" pitchFamily="18" charset="-120"/>
                <a:cs typeface="Calibri" panose="020F0502020204030204" pitchFamily="34" charset="0"/>
              </a:rPr>
              <a:t>即使沒有保險、駕照或社會安全號碼，您也可以接種疫苗。</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285750" lvl="0" indent="-285750">
              <a:spcBef>
                <a:spcPts val="600"/>
              </a:spcBef>
              <a:spcAft>
                <a:spcPts val="600"/>
              </a:spcAft>
              <a:buFont typeface="Arial" panose="020B0604020202020204"/>
              <a:buChar char="•"/>
            </a:pPr>
            <a:endParaRPr lang="en-US" sz="2200" b="1" dirty="0">
              <a:latin typeface="Calibri" panose="020F0502020204030204" pitchFamily="34" charset="0"/>
              <a:ea typeface="PMingLiU" panose="02020500000000000000" pitchFamily="18" charset="-120"/>
              <a:cs typeface="Calibri" panose="020F0502020204030204" pitchFamily="34" charset="0"/>
            </a:endParaRPr>
          </a:p>
        </p:txBody>
      </p:sp>
      <p:pic>
        <p:nvPicPr>
          <p:cNvPr id="5" name="Google Shape;563;p19" descr="Group of people wearing masks"/>
          <p:cNvPicPr preferRelativeResize="0"/>
          <p:nvPr/>
        </p:nvPicPr>
        <p:blipFill>
          <a:blip r:embed="rId3"/>
          <a:stretch>
            <a:fillRect/>
          </a:stretch>
        </p:blipFill>
        <p:spPr>
          <a:xfrm>
            <a:off x="6873497" y="2860766"/>
            <a:ext cx="5000640" cy="36448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rPr>
              <a:t>27</a:t>
            </a:fld>
            <a:endParaRPr lang="en-US" dirty="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接種疫苗會影響我的移民身份嗎？</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Rectangle 3"/>
          <p:cNvSpPr/>
          <p:nvPr/>
        </p:nvSpPr>
        <p:spPr>
          <a:xfrm>
            <a:off x="478571" y="1241077"/>
            <a:ext cx="11356939" cy="3739485"/>
          </a:xfrm>
          <a:prstGeom prst="rect">
            <a:avLst/>
          </a:prstGeom>
        </p:spPr>
        <p:txBody>
          <a:bodyPr wrap="square">
            <a:spAutoFit/>
          </a:bodyPr>
          <a:lstStyle/>
          <a:p>
            <a:r>
              <a:rPr lang="en-US" sz="2400" u="sng" dirty="0">
                <a:latin typeface="Calibri" panose="020F0502020204030204" pitchFamily="34" charset="0"/>
                <a:ea typeface="PMingLiU" panose="02020500000000000000" pitchFamily="18" charset="-120"/>
                <a:cs typeface="Calibri" panose="020F0502020204030204" pitchFamily="34" charset="0"/>
              </a:rPr>
              <a:t> </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不會。接種疫苗不會影響您是否能夠留在美國、獲得綠卡、獲得住房或補充營養援助計劃（</a:t>
            </a:r>
            <a:r>
              <a:rPr lang="en-US" altLang="zh-CN" sz="2400" dirty="0">
                <a:latin typeface="Calibri" panose="020F0502020204030204" pitchFamily="34" charset="0"/>
                <a:ea typeface="PMingLiU" panose="02020500000000000000" pitchFamily="18" charset="-120"/>
                <a:cs typeface="Calibri" panose="020F0502020204030204" pitchFamily="34" charset="0"/>
              </a:rPr>
              <a:t>SNAP</a:t>
            </a:r>
            <a:r>
              <a:rPr lang="zh-CN" altLang="en-US" sz="2400" dirty="0">
                <a:latin typeface="Calibri" panose="020F0502020204030204" pitchFamily="34" charset="0"/>
                <a:ea typeface="PMingLiU" panose="02020500000000000000" pitchFamily="18" charset="-120"/>
                <a:cs typeface="Calibri" panose="020F0502020204030204" pitchFamily="34" charset="0"/>
              </a:rPr>
              <a:t>）等公共福利。</a:t>
            </a:r>
          </a:p>
          <a:p>
            <a:pPr marL="342900" indent="-342900">
              <a:spcBef>
                <a:spcPts val="600"/>
              </a:spcBef>
              <a:spcAft>
                <a:spcPts val="600"/>
              </a:spcAft>
              <a:buFont typeface="Arial" panose="020B0604020202020204" pitchFamily="34" charset="0"/>
              <a:buChar char="•"/>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zh-CN" altLang="en-US" sz="2400" b="1" dirty="0">
                <a:latin typeface="Calibri" panose="020F0502020204030204" pitchFamily="34" charset="0"/>
                <a:ea typeface="PMingLiU" panose="02020500000000000000" pitchFamily="18" charset="-120"/>
                <a:cs typeface="Calibri" panose="020F0502020204030204" pitchFamily="34" charset="0"/>
              </a:rPr>
              <a:t>無論您是何種移民身份</a:t>
            </a:r>
            <a:r>
              <a:rPr lang="zh-CN" altLang="en-US" sz="2400" dirty="0">
                <a:latin typeface="Calibri" panose="020F0502020204030204" pitchFamily="34" charset="0"/>
                <a:ea typeface="PMingLiU" panose="02020500000000000000" pitchFamily="18" charset="-120"/>
                <a:cs typeface="Calibri" panose="020F0502020204030204" pitchFamily="34" charset="0"/>
              </a:rPr>
              <a:t>，對您和您的家人而言，確保免受新冠病毒的傷害都非常重要。</a:t>
            </a:r>
          </a:p>
          <a:p>
            <a:pPr marL="342900" indent="-342900">
              <a:spcBef>
                <a:spcPts val="600"/>
              </a:spcBef>
              <a:spcAft>
                <a:spcPts val="600"/>
              </a:spcAft>
              <a:buFont typeface="Arial" panose="020B0604020202020204" pitchFamily="34" charset="0"/>
              <a:buChar char="•"/>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即使沒有保險、駕照或社會安全號碼，您也可以接種疫苗。</a:t>
            </a: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rPr>
              <a:t>28</a:t>
            </a:fld>
            <a:endParaRPr lang="en-US" dirty="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 name="TextBox 2"/>
          <p:cNvSpPr txBox="1"/>
          <p:nvPr/>
        </p:nvSpPr>
        <p:spPr>
          <a:xfrm>
            <a:off x="877677" y="233237"/>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如果我接種新冠病毒疫苗後出現症狀，該怎麼辦？</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Rectangle 3"/>
          <p:cNvSpPr/>
          <p:nvPr/>
        </p:nvSpPr>
        <p:spPr>
          <a:xfrm>
            <a:off x="478571" y="1390165"/>
            <a:ext cx="7629109" cy="4154984"/>
          </a:xfrm>
          <a:prstGeom prst="rect">
            <a:avLst/>
          </a:prstGeom>
        </p:spPr>
        <p:txBody>
          <a:bodyPr wrap="square">
            <a:spAutoFit/>
          </a:bodyPr>
          <a:lstStyle/>
          <a:p>
            <a:pPr marL="342900" indent="-342900">
              <a:buFont typeface="Arial" panose="020B0604020202020204" pitchFamily="34" charset="0"/>
              <a:buChar char="•"/>
            </a:pP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如果您出現劇烈疼痛或不適，請告訴您的醫療保健提供者。</a:t>
            </a:r>
            <a:r>
              <a:rPr lang="en-US" sz="2400" dirty="0">
                <a:latin typeface="Calibri" panose="020F0502020204030204" pitchFamily="34" charset="0"/>
                <a:ea typeface="PMingLiU" panose="02020500000000000000" pitchFamily="18" charset="-120"/>
                <a:cs typeface="Calibri" panose="020F0502020204030204" pitchFamily="34" charset="0"/>
              </a:rPr>
              <a:t> </a:t>
            </a:r>
          </a:p>
          <a:p>
            <a:pPr marL="342900" indent="-342900">
              <a:buFont typeface="Arial" panose="020B0604020202020204" pitchFamily="34" charset="0"/>
              <a:buChar char="•"/>
            </a:pP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如果您沒有醫療保健提供者，或希望向</a:t>
            </a:r>
            <a:r>
              <a:rPr lang="en-US" altLang="zh-CN" sz="2400" dirty="0">
                <a:latin typeface="Calibri" panose="020F0502020204030204" pitchFamily="34" charset="0"/>
                <a:ea typeface="PMingLiU" panose="02020500000000000000" pitchFamily="18" charset="-120"/>
                <a:cs typeface="Calibri" panose="020F0502020204030204" pitchFamily="34" charset="0"/>
              </a:rPr>
              <a:t>CDC</a:t>
            </a:r>
            <a:r>
              <a:rPr lang="zh-CN" altLang="en-US" sz="2400" dirty="0">
                <a:latin typeface="Calibri" panose="020F0502020204030204" pitchFamily="34" charset="0"/>
                <a:ea typeface="PMingLiU" panose="02020500000000000000" pitchFamily="18" charset="-120"/>
                <a:cs typeface="Calibri" panose="020F0502020204030204" pitchFamily="34" charset="0"/>
              </a:rPr>
              <a:t>報告任何副作用，請查閲網站 </a:t>
            </a:r>
            <a:r>
              <a:rPr lang="en-US" sz="2400" b="1" dirty="0">
                <a:latin typeface="Calibri" panose="020F0502020204030204" pitchFamily="34" charset="0"/>
                <a:ea typeface="PMingLiU" panose="02020500000000000000" pitchFamily="18" charset="-120"/>
                <a:cs typeface="Calibri" panose="020F0502020204030204" pitchFamily="34" charset="0"/>
              </a:rPr>
              <a:t>cdc.gov/</a:t>
            </a:r>
            <a:r>
              <a:rPr lang="en-US" sz="2400" b="1" dirty="0" err="1">
                <a:latin typeface="Calibri" panose="020F0502020204030204" pitchFamily="34" charset="0"/>
                <a:ea typeface="PMingLiU" panose="02020500000000000000" pitchFamily="18" charset="-120"/>
                <a:cs typeface="Calibri" panose="020F0502020204030204" pitchFamily="34" charset="0"/>
              </a:rPr>
              <a:t>vsafe</a:t>
            </a:r>
            <a:r>
              <a:rPr lang="en-US" sz="2400" b="1" dirty="0">
                <a:latin typeface="Calibri" panose="020F0502020204030204" pitchFamily="34" charset="0"/>
                <a:ea typeface="PMingLiU" panose="02020500000000000000" pitchFamily="18" charset="-120"/>
                <a:cs typeface="Calibri" panose="020F0502020204030204" pitchFamily="34" charset="0"/>
              </a:rPr>
              <a:t>  </a:t>
            </a:r>
          </a:p>
          <a:p>
            <a:pPr marL="342900" indent="-342900">
              <a:buFont typeface="Arial" panose="020B0604020202020204" pitchFamily="34" charset="0"/>
              <a:buChar char="•"/>
            </a:pPr>
            <a:endParaRPr lang="en-US" sz="2400" b="1" dirty="0">
              <a:latin typeface="Calibri" panose="020F0502020204030204" pitchFamily="34" charset="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接種新冠病毒疫苗後，如果出現任何副作用，您可以在智能手機上使用</a:t>
            </a:r>
            <a:r>
              <a:rPr lang="en-US" altLang="zh-CN" sz="2400" dirty="0">
                <a:latin typeface="Calibri" panose="020F0502020204030204" pitchFamily="34" charset="0"/>
                <a:ea typeface="PMingLiU" panose="02020500000000000000" pitchFamily="18" charset="-120"/>
                <a:cs typeface="Calibri" panose="020F0502020204030204" pitchFamily="34" charset="0"/>
              </a:rPr>
              <a:t>v</a:t>
            </a:r>
            <a:r>
              <a:rPr lang="en-US" sz="2400" dirty="0">
                <a:latin typeface="Calibri" panose="020F0502020204030204" pitchFamily="34" charset="0"/>
                <a:ea typeface="PMingLiU" panose="02020500000000000000" pitchFamily="18" charset="-120"/>
                <a:cs typeface="Calibri" panose="020F0502020204030204" pitchFamily="34" charset="0"/>
              </a:rPr>
              <a:t>-safe</a:t>
            </a:r>
            <a:r>
              <a:rPr lang="zh-CN" altLang="en-US" sz="2400" dirty="0">
                <a:latin typeface="Calibri" panose="020F0502020204030204" pitchFamily="34" charset="0"/>
                <a:ea typeface="PMingLiU" panose="02020500000000000000" pitchFamily="18" charset="-120"/>
                <a:cs typeface="Calibri" panose="020F0502020204030204" pitchFamily="34" charset="0"/>
              </a:rPr>
              <a:t>快速通知</a:t>
            </a:r>
            <a:r>
              <a:rPr lang="en-US" sz="2400" dirty="0">
                <a:latin typeface="Calibri" panose="020F0502020204030204" pitchFamily="34" charset="0"/>
                <a:ea typeface="PMingLiU" panose="02020500000000000000" pitchFamily="18" charset="-120"/>
                <a:cs typeface="Calibri" panose="020F0502020204030204" pitchFamily="34" charset="0"/>
              </a:rPr>
              <a:t>CDC</a:t>
            </a:r>
            <a:r>
              <a:rPr lang="zh-CN" altLang="en-US" sz="2400" dirty="0">
                <a:latin typeface="Calibri" panose="020F0502020204030204" pitchFamily="34" charset="0"/>
                <a:ea typeface="PMingLiU" panose="02020500000000000000" pitchFamily="18" charset="-120"/>
                <a:cs typeface="Calibri" panose="020F0502020204030204" pitchFamily="34" charset="0"/>
              </a:rPr>
              <a:t>，並可以查看您的個人化健康資訊。</a:t>
            </a:r>
            <a:r>
              <a:rPr lang="en-US" sz="2400" dirty="0">
                <a:latin typeface="Calibri" panose="020F0502020204030204" pitchFamily="34" charset="0"/>
                <a:ea typeface="PMingLiU" panose="02020500000000000000" pitchFamily="18" charset="-120"/>
                <a:cs typeface="Calibri" panose="020F0502020204030204" pitchFamily="34" charset="0"/>
              </a:rPr>
              <a:t>   </a:t>
            </a:r>
          </a:p>
          <a:p>
            <a:pPr marL="342900" indent="-342900">
              <a:buFont typeface="Arial" panose="020B0604020202020204" pitchFamily="34" charset="0"/>
              <a:buChar char="•"/>
            </a:pP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pic>
        <p:nvPicPr>
          <p:cNvPr id="6" name="Picture 5" descr="This image is this logo of CDC's v-safe after vaccination health checker."/>
          <p:cNvPicPr>
            <a:picLocks noChangeAspect="1"/>
          </p:cNvPicPr>
          <p:nvPr/>
        </p:nvPicPr>
        <p:blipFill>
          <a:blip r:embed="rId3"/>
          <a:stretch>
            <a:fillRect/>
          </a:stretch>
        </p:blipFill>
        <p:spPr>
          <a:xfrm>
            <a:off x="8454473" y="1820260"/>
            <a:ext cx="3038475" cy="33432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rPr>
              <a:t>29</a:t>
            </a:fld>
            <a:endParaRPr lang="en-US" dirty="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 name="TextBox 2"/>
          <p:cNvSpPr txBox="1"/>
          <p:nvPr/>
        </p:nvSpPr>
        <p:spPr>
          <a:xfrm>
            <a:off x="178625" y="176854"/>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接種新冠病毒疫苗後需要多長時間才生效？可持續多長時間？</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Rectangle 3"/>
          <p:cNvSpPr/>
          <p:nvPr/>
        </p:nvSpPr>
        <p:spPr>
          <a:xfrm>
            <a:off x="478571" y="1319005"/>
            <a:ext cx="11356939" cy="3416320"/>
          </a:xfrm>
          <a:prstGeom prst="rect">
            <a:avLst/>
          </a:prstGeom>
        </p:spPr>
        <p:txBody>
          <a:bodyPr wrap="square">
            <a:spAutoFit/>
          </a:bodyPr>
          <a:lstStyle/>
          <a:p>
            <a:pPr marL="342900" indent="-34290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接種疫苗後，人體通常需要幾週時間才能建立免疫力。</a:t>
            </a:r>
          </a:p>
          <a:p>
            <a:pPr marL="342900" indent="-342900">
              <a:buFont typeface="Arial" panose="020B0604020202020204" pitchFamily="34" charset="0"/>
              <a:buChar char="•"/>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這意味著一個人可能在接種疫苗之前或之後感染新冠病毒。這是因為疫苗還沒有足夠的時間提供保護。</a:t>
            </a:r>
          </a:p>
          <a:p>
            <a:pPr marL="342900" indent="-342900">
              <a:buFont typeface="Arial" panose="020B0604020202020204" pitchFamily="34" charset="0"/>
              <a:buChar char="•"/>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我們還不知道新冠病毒疫苗能提供多長時間的保護。最近的研究表明，對病毒的防護效果可能會隨著時間的推移而降低。這就是 </a:t>
            </a:r>
            <a:r>
              <a:rPr lang="en-US" altLang="zh-CN" sz="2400" dirty="0">
                <a:latin typeface="Calibri" panose="020F0502020204030204" pitchFamily="34" charset="0"/>
                <a:ea typeface="PMingLiU" panose="02020500000000000000" pitchFamily="18" charset="-120"/>
                <a:cs typeface="Calibri" panose="020F0502020204030204" pitchFamily="34" charset="0"/>
              </a:rPr>
              <a:t>CDC </a:t>
            </a:r>
            <a:r>
              <a:rPr lang="zh-CN" altLang="en-US" sz="2400" dirty="0">
                <a:latin typeface="Calibri" panose="020F0502020204030204" pitchFamily="34" charset="0"/>
                <a:ea typeface="PMingLiU" panose="02020500000000000000" pitchFamily="18" charset="-120"/>
                <a:cs typeface="Calibri" panose="020F0502020204030204" pitchFamily="34" charset="0"/>
              </a:rPr>
              <a:t>建議某些群體接種疫苗加強針的原因。</a:t>
            </a:r>
          </a:p>
          <a:p>
            <a:pPr marL="342900" indent="-342900">
              <a:buFont typeface="Arial" panose="020B0604020202020204" pitchFamily="34" charset="0"/>
              <a:buChar char="•"/>
            </a:pPr>
            <a:endParaRPr lang="zh-CN" altLang="en-US" sz="2400" dirty="0">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6"/>
            <a:ext cx="10515600" cy="1325563"/>
          </a:xfrm>
        </p:spPr>
        <p:txBody>
          <a:bodyPr>
            <a:normAutofit/>
          </a:bodyPr>
          <a:lstStyle/>
          <a:p>
            <a:pPr algn="ctr"/>
            <a:r>
              <a:rPr lang="zh-CN" altLang="en-US" sz="3200" b="1" dirty="0">
                <a:latin typeface="+mn-lt"/>
                <a:ea typeface="PMingLiU" panose="02020500000000000000" pitchFamily="18" charset="-120"/>
              </a:rPr>
              <a:t>如何請求公共衛生部派出</a:t>
            </a:r>
            <a:r>
              <a:rPr lang="zh-CN" altLang="en-US" sz="3200" b="1" dirty="0">
                <a:latin typeface="+mn-lt"/>
                <a:ea typeface="PMingLiU" panose="02020500000000000000" pitchFamily="18" charset="-120"/>
                <a:sym typeface="+mn-ea"/>
              </a:rPr>
              <a:t>疫苗</a:t>
            </a:r>
            <a:r>
              <a:rPr lang="zh-CN" altLang="en-US" sz="3200" b="1" dirty="0">
                <a:latin typeface="+mn-lt"/>
                <a:ea typeface="PMingLiU" panose="02020500000000000000" pitchFamily="18" charset="-120"/>
              </a:rPr>
              <a:t>大使</a:t>
            </a:r>
            <a:endParaRPr lang="en-US" sz="3200" b="1" dirty="0">
              <a:latin typeface="+mn-lt"/>
              <a:ea typeface="PMingLiU" panose="02020500000000000000" pitchFamily="18" charset="-120"/>
            </a:endParaRPr>
          </a:p>
        </p:txBody>
      </p:sp>
      <p:sp>
        <p:nvSpPr>
          <p:cNvPr id="3" name="Content Placeholder 2"/>
          <p:cNvSpPr>
            <a:spLocks noGrp="1"/>
          </p:cNvSpPr>
          <p:nvPr>
            <p:ph idx="1"/>
          </p:nvPr>
        </p:nvSpPr>
        <p:spPr>
          <a:xfrm>
            <a:off x="543338" y="1164906"/>
            <a:ext cx="11343861" cy="5347901"/>
          </a:xfrm>
        </p:spPr>
        <p:txBody>
          <a:bodyPr>
            <a:normAutofit/>
          </a:bodyPr>
          <a:lstStyle/>
          <a:p>
            <a:pPr>
              <a:lnSpc>
                <a:spcPct val="110000"/>
              </a:lnSpc>
            </a:pPr>
            <a:r>
              <a:rPr lang="zh-CN" altLang="en-US" sz="2400" dirty="0">
                <a:ea typeface="PMingLiU" panose="02020500000000000000" pitchFamily="18" charset="-120"/>
              </a:rPr>
              <a:t>您可以要求公共衛生部派出新冠病毒疫苗大使參加您的社區討論會。大使不一定是疫苗專家或臨床醫生，而是有社區工作經驗的公共衛生專業人員。</a:t>
            </a:r>
          </a:p>
          <a:p>
            <a:pPr>
              <a:lnSpc>
                <a:spcPct val="110000"/>
              </a:lnSpc>
            </a:pPr>
            <a:r>
              <a:rPr lang="zh-CN" altLang="en-US" sz="2400" dirty="0">
                <a:ea typeface="PMingLiU" panose="02020500000000000000" pitchFamily="18" charset="-120"/>
              </a:rPr>
              <a:t>大使可以發表講話、回答問題或聽取您的囘饋意見以便與公共衛生部分享。</a:t>
            </a:r>
          </a:p>
          <a:p>
            <a:pPr>
              <a:lnSpc>
                <a:spcPct val="110000"/>
              </a:lnSpc>
            </a:pPr>
            <a:r>
              <a:rPr lang="zh-CN" altLang="en-US" sz="2400" dirty="0">
                <a:ea typeface="PMingLiU" panose="02020500000000000000" pitchFamily="18" charset="-120"/>
              </a:rPr>
              <a:t>如果您希望邀請公共衛生部大使參加您的討論會，請</a:t>
            </a:r>
            <a:r>
              <a:rPr lang="zh-CN" altLang="en-US" sz="2400" u="sng" dirty="0">
                <a:solidFill>
                  <a:srgbClr val="0563C1"/>
                </a:solidFill>
                <a:latin typeface="Calibri" panose="020F0502020204030204" pitchFamily="34" charset="0"/>
                <a:ea typeface="PMingLiU" panose="02020500000000000000" pitchFamily="18" charset="-120"/>
                <a:cs typeface="Calibri" panose="020F0502020204030204" pitchFamily="34" charset="0"/>
              </a:rPr>
              <a:t>填寫本表</a:t>
            </a:r>
            <a:r>
              <a:rPr lang="en-US" altLang="zh-CN" sz="24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 </a:t>
            </a:r>
            <a:r>
              <a:rPr lang="zh-CN" altLang="en-US" sz="2400" dirty="0">
                <a:ea typeface="PMingLiU" panose="02020500000000000000" pitchFamily="18" charset="-120"/>
              </a:rPr>
              <a:t>。</a:t>
            </a:r>
            <a:endParaRPr lang="en-US" sz="2400" dirty="0">
              <a:solidFill>
                <a:srgbClr val="FF0000"/>
              </a:solidFill>
              <a:ea typeface="PMingLiU" panose="02020500000000000000" pitchFamily="18" charset="-120"/>
            </a:endParaRPr>
          </a:p>
          <a:p>
            <a:pPr>
              <a:lnSpc>
                <a:spcPct val="110000"/>
              </a:lnSpc>
            </a:pPr>
            <a:r>
              <a:rPr lang="zh-CN" altLang="en-US" sz="2400" dirty="0">
                <a:ea typeface="PMingLiU" panose="02020500000000000000" pitchFamily="18" charset="-120"/>
              </a:rPr>
              <a:t>如果可能，請在討論會開始至少兩週前提出希望派出大使的申請。</a:t>
            </a:r>
          </a:p>
          <a:p>
            <a:pPr>
              <a:lnSpc>
                <a:spcPct val="110000"/>
              </a:lnSpc>
            </a:pPr>
            <a:r>
              <a:rPr lang="zh-CN" altLang="en-US" sz="2400" dirty="0">
                <a:ea typeface="PMingLiU" panose="02020500000000000000" pitchFamily="18" charset="-120"/>
              </a:rPr>
              <a:t>公共衛生部將竭盡全力滿足您的要求。</a:t>
            </a:r>
            <a:r>
              <a:rPr lang="en-US" sz="2400" dirty="0">
                <a:ea typeface="PMingLiU" panose="02020500000000000000" pitchFamily="18" charset="-120"/>
              </a:rPr>
              <a:t>  </a:t>
            </a:r>
          </a:p>
          <a:p>
            <a:pPr>
              <a:lnSpc>
                <a:spcPct val="110000"/>
              </a:lnSpc>
            </a:pPr>
            <a:r>
              <a:rPr lang="zh-CN" altLang="en-US" sz="2400" dirty="0">
                <a:solidFill>
                  <a:srgbClr val="FF0000"/>
                </a:solidFill>
                <a:ea typeface="PMingLiU" panose="02020500000000000000" pitchFamily="18" charset="-120"/>
              </a:rPr>
              <a:t>請在討論會開始前刪除此頁。</a:t>
            </a:r>
            <a:endParaRPr lang="en-US" sz="2400" dirty="0">
              <a:solidFill>
                <a:srgbClr val="FF0000"/>
              </a:solidFill>
              <a:ea typeface="PMingLiU" panose="02020500000000000000" pitchFamily="18" charset="-120"/>
            </a:endParaRPr>
          </a:p>
          <a:p>
            <a:pPr>
              <a:lnSpc>
                <a:spcPct val="110000"/>
              </a:lnSpc>
            </a:pPr>
            <a:endParaRPr lang="en-US" sz="2400" dirty="0">
              <a:ea typeface="PMingLiU" panose="02020500000000000000" pitchFamily="18"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altLang="en-US" sz="3200" dirty="0">
                <a:latin typeface="Calibri" panose="020F0502020204030204" pitchFamily="34" charset="0"/>
                <a:ea typeface="PMingLiU" panose="02020500000000000000" pitchFamily="18" charset="-120"/>
                <a:cs typeface="Calibri" panose="020F0502020204030204" pitchFamily="34" charset="0"/>
              </a:rPr>
              <a:t>如果我已經獲得疫苗全面保護，我是否需要繼續戴口罩？</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5" name="Rectangle 4"/>
          <p:cNvSpPr/>
          <p:nvPr/>
        </p:nvSpPr>
        <p:spPr>
          <a:xfrm>
            <a:off x="478571" y="1241077"/>
            <a:ext cx="11356939" cy="3166316"/>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zh-CN" altLang="en-US" sz="2400" dirty="0">
                <a:latin typeface="PMingLiU" panose="02020500000000000000" pitchFamily="18" charset="-120"/>
                <a:ea typeface="PMingLiU" panose="02020500000000000000" pitchFamily="18" charset="-120"/>
                <a:cs typeface="Calibri" panose="020F0502020204030204" pitchFamily="34" charset="0"/>
              </a:rPr>
              <a:t>只有在某些情況下需要繼續戴口罩，包括公共交通、醫療保健設施、學校和其他有易受感染人群的場所，例如集體護理設施。</a:t>
            </a:r>
            <a:endParaRPr lang="en-US" altLang="zh-CN" sz="2400" dirty="0">
              <a:latin typeface="PMingLiU" panose="02020500000000000000" pitchFamily="18" charset="-120"/>
              <a:ea typeface="PMingLiU" panose="02020500000000000000" pitchFamily="18" charset="-12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altLang="zh-CN" sz="2400" dirty="0">
              <a:latin typeface="PMingLiU" panose="02020500000000000000" pitchFamily="18" charset="-120"/>
              <a:ea typeface="PMingLiU" panose="02020500000000000000" pitchFamily="18" charset="-12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zh-TW" sz="2400" dirty="0">
                <a:effectLst/>
                <a:latin typeface="Calibri" panose="020F0502020204030204" pitchFamily="34" charset="0"/>
                <a:ea typeface="PMingLiU" panose="02020500000000000000" pitchFamily="18" charset="-120"/>
                <a:cs typeface="Calibri" panose="020F0502020204030204" pitchFamily="34" charset="0"/>
              </a:rPr>
              <a:t>如果您感到身體不適，呆在家中，並接受檢測。</a:t>
            </a:r>
            <a:endParaRPr lang="en-US" altLang="zh-TW" sz="2400" dirty="0">
              <a:effectLst/>
              <a:latin typeface="Calibri" panose="020F0502020204030204" pitchFamily="34" charset="0"/>
              <a:ea typeface="PMingLiU" panose="02020500000000000000" pitchFamily="18" charset="-120"/>
              <a:cs typeface="Calibri" panose="020F0502020204030204" pitchFamily="34" charset="0"/>
            </a:endParaRPr>
          </a:p>
          <a:p>
            <a:pPr marL="342900" indent="-342900">
              <a:lnSpc>
                <a:spcPct val="107000"/>
              </a:lnSpc>
              <a:spcAft>
                <a:spcPts val="800"/>
              </a:spcAft>
              <a:buFont typeface="Symbol" panose="05050102010706020507" pitchFamily="18" charset="2"/>
              <a:buChar char=""/>
            </a:pPr>
            <a:endParaRPr lang="en-US" altLang="zh-TW" sz="2400" dirty="0">
              <a:latin typeface="Calibri" panose="020F0502020204030204" pitchFamily="34" charset="0"/>
              <a:ea typeface="PMingLiU" panose="02020500000000000000" pitchFamily="18" charset="-120"/>
              <a:cs typeface="Calibri" panose="020F0502020204030204" pitchFamily="34" charset="0"/>
            </a:endParaRPr>
          </a:p>
          <a:p>
            <a:pPr marL="342900" indent="-342900">
              <a:lnSpc>
                <a:spcPct val="107000"/>
              </a:lnSpc>
              <a:spcAft>
                <a:spcPts val="800"/>
              </a:spcAft>
              <a:buFont typeface="Symbol" panose="05050102010706020507" pitchFamily="18" charset="2"/>
              <a:buChar char=""/>
            </a:pPr>
            <a:r>
              <a:rPr lang="zh-TW" altLang="en-US" sz="2400" dirty="0">
                <a:latin typeface="Calibri" panose="020F0502020204030204" pitchFamily="34" charset="0"/>
                <a:ea typeface="PMingLiU" panose="02020500000000000000" pitchFamily="18" charset="-120"/>
                <a:cs typeface="Calibri" panose="020F0502020204030204" pitchFamily="34" charset="0"/>
              </a:rPr>
              <a:t>如果您被檢測出新冠病毒陽性，請隔離。</a:t>
            </a:r>
            <a:endParaRPr lang="en-US" sz="2800" b="1" dirty="0">
              <a:latin typeface="Calibri" panose="020F0502020204030204" pitchFamily="34" charset="0"/>
              <a:ea typeface="PMingLiU" panose="02020500000000000000" pitchFamily="18" charset="-120"/>
              <a:cs typeface="Calibri" panose="020F0502020204030204" pitchFamily="34" charset="0"/>
            </a:endParaRPr>
          </a:p>
          <a:p>
            <a:pPr marR="0" lvl="0">
              <a:lnSpc>
                <a:spcPct val="107000"/>
              </a:lnSpc>
              <a:spcBef>
                <a:spcPts val="0"/>
              </a:spcBef>
              <a:spcAft>
                <a:spcPts val="800"/>
              </a:spcAft>
            </a:pPr>
            <a:endParaRPr lang="en-US" sz="2400" dirty="0">
              <a:effectLst/>
              <a:latin typeface="Calibri" panose="020F0502020204030204" pitchFamily="34" charset="0"/>
              <a:ea typeface="等线" panose="02010600030101010101" pitchFamily="2" charset="-122"/>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6567187" y="3385360"/>
            <a:ext cx="4895215" cy="204406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誰可以幫助我作出有關接種疫苗的決定？</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5" name="Rectangle 4"/>
          <p:cNvSpPr/>
          <p:nvPr/>
        </p:nvSpPr>
        <p:spPr>
          <a:xfrm>
            <a:off x="587754" y="2206129"/>
            <a:ext cx="5157953" cy="2492990"/>
          </a:xfrm>
          <a:prstGeom prst="rect">
            <a:avLst/>
          </a:prstGeom>
        </p:spPr>
        <p:txBody>
          <a:bodyPr wrap="square">
            <a:spAutoFit/>
          </a:bodyPr>
          <a:lstStyle/>
          <a:p>
            <a:pPr>
              <a:lnSpc>
                <a:spcPct val="130000"/>
              </a:lnSpc>
            </a:pPr>
            <a:r>
              <a:rPr lang="zh-CN" altLang="en-US" sz="2400" dirty="0">
                <a:latin typeface="Calibri" panose="020F0502020204030204" pitchFamily="34" charset="0"/>
                <a:ea typeface="PMingLiU" panose="02020500000000000000" pitchFamily="18" charset="-120"/>
                <a:cs typeface="Calibri" panose="020F0502020204030204" pitchFamily="34" charset="0"/>
              </a:rPr>
              <a:t>如果您對自己的健康狀況或是否接種疫苗有更多疑問，請與您所信賴的醫療保健提供者討論，例如您的醫生、護士、保險計劃管理人、藥劑師或社區保健工作者。</a:t>
            </a:r>
            <a:endParaRPr lang="en-US" sz="2000" dirty="0">
              <a:latin typeface="Calibri" panose="020F0502020204030204" pitchFamily="34" charset="0"/>
              <a:ea typeface="PMingLiU" panose="02020500000000000000" pitchFamily="18" charset="-120"/>
              <a:cs typeface="Calibri" panose="020F0502020204030204" pitchFamily="34" charset="0"/>
            </a:endParaRPr>
          </a:p>
        </p:txBody>
      </p:sp>
      <p:pic>
        <p:nvPicPr>
          <p:cNvPr id="19458" name="Picture 2" descr="This is a picture of two people wearing masks standing in front of a medical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373"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討論問題</a:t>
            </a:r>
            <a:r>
              <a:rPr lang="en-US" sz="3200" dirty="0">
                <a:latin typeface="Calibri" panose="020F0502020204030204" pitchFamily="34" charset="0"/>
                <a:ea typeface="PMingLiU" panose="02020500000000000000" pitchFamily="18" charset="-120"/>
                <a:cs typeface="Calibri" panose="020F0502020204030204" pitchFamily="34" charset="0"/>
              </a:rPr>
              <a:t> </a:t>
            </a:r>
          </a:p>
        </p:txBody>
      </p:sp>
      <p:sp>
        <p:nvSpPr>
          <p:cNvPr id="5" name="Rectangle 4"/>
          <p:cNvSpPr/>
          <p:nvPr/>
        </p:nvSpPr>
        <p:spPr>
          <a:xfrm>
            <a:off x="478571" y="1241077"/>
            <a:ext cx="11356939" cy="4399915"/>
          </a:xfrm>
          <a:prstGeom prst="rect">
            <a:avLst/>
          </a:prstGeom>
        </p:spPr>
        <p:txBody>
          <a:bodyPr wrap="square">
            <a:spAutoFit/>
          </a:bodyPr>
          <a:lstStyle/>
          <a:p>
            <a:pPr marL="285750" indent="-285750">
              <a:buFont typeface="Arial" panose="020B0604020202020204" pitchFamily="34" charset="0"/>
              <a:buChar char="•"/>
            </a:pPr>
            <a:r>
              <a:rPr lang="zh-CN" altLang="en-US" sz="2000" dirty="0">
                <a:latin typeface="Calibri" panose="020F0502020204030204" pitchFamily="34" charset="0"/>
                <a:ea typeface="PMingLiU" panose="02020500000000000000" pitchFamily="18" charset="-120"/>
                <a:cs typeface="Calibri" panose="020F0502020204030204" pitchFamily="34" charset="0"/>
              </a:rPr>
              <a:t>關於新冠病毒疫苗</a:t>
            </a:r>
            <a:r>
              <a:rPr lang="zh-CN" altLang="en-US" sz="2000" b="1" dirty="0">
                <a:latin typeface="Calibri" panose="020F0502020204030204" pitchFamily="34" charset="0"/>
                <a:ea typeface="PMingLiU" panose="02020500000000000000" pitchFamily="18" charset="-120"/>
                <a:cs typeface="Calibri" panose="020F0502020204030204" pitchFamily="34" charset="0"/>
              </a:rPr>
              <a:t>您</a:t>
            </a:r>
            <a:r>
              <a:rPr lang="zh-CN" altLang="en-US" sz="2000" dirty="0">
                <a:latin typeface="Calibri" panose="020F0502020204030204" pitchFamily="34" charset="0"/>
                <a:ea typeface="PMingLiU" panose="02020500000000000000" pitchFamily="18" charset="-120"/>
                <a:cs typeface="Calibri" panose="020F0502020204030204" pitchFamily="34" charset="0"/>
              </a:rPr>
              <a:t>有哪些顧慮？</a:t>
            </a:r>
            <a:endParaRPr lang="en-US" sz="2000" dirty="0">
              <a:latin typeface="Calibri" panose="020F0502020204030204" pitchFamily="34" charset="0"/>
              <a:ea typeface="PMingLiU" panose="02020500000000000000" pitchFamily="18" charset="-120"/>
              <a:cs typeface="Calibri" panose="020F0502020204030204" pitchFamily="34" charset="0"/>
            </a:endParaRPr>
          </a:p>
          <a:p>
            <a:pPr marL="742950" lvl="1" indent="-285750">
              <a:buFont typeface="Courier New" panose="02070309020205020404" pitchFamily="49" charset="0"/>
              <a:buChar char="o"/>
            </a:pPr>
            <a:r>
              <a:rPr lang="zh-CN" altLang="en-US" sz="2000" b="1" dirty="0">
                <a:latin typeface="Calibri" panose="020F0502020204030204" pitchFamily="34" charset="0"/>
                <a:ea typeface="PMingLiU" panose="02020500000000000000" pitchFamily="18" charset="-120"/>
                <a:cs typeface="Calibri" panose="020F0502020204030204" pitchFamily="34" charset="0"/>
              </a:rPr>
              <a:t>您所在社區的人</a:t>
            </a:r>
            <a:r>
              <a:rPr lang="zh-CN" altLang="en-US" sz="2000" dirty="0">
                <a:latin typeface="Calibri" panose="020F0502020204030204" pitchFamily="34" charset="0"/>
                <a:ea typeface="PMingLiU" panose="02020500000000000000" pitchFamily="18" charset="-120"/>
                <a:cs typeface="Calibri" panose="020F0502020204030204" pitchFamily="34" charset="0"/>
              </a:rPr>
              <a:t>關於新冠病毒疫苗有哪些顧慮？</a:t>
            </a:r>
            <a:endParaRPr lang="en-US" sz="2000" dirty="0">
              <a:latin typeface="Calibri" panose="020F0502020204030204" pitchFamily="34" charset="0"/>
              <a:ea typeface="PMingLiU" panose="02020500000000000000" pitchFamily="18" charset="-120"/>
              <a:cs typeface="Calibri" panose="020F0502020204030204" pitchFamily="34" charset="0"/>
            </a:endParaRPr>
          </a:p>
          <a:p>
            <a:r>
              <a:rPr lang="en-US" sz="2000" dirty="0">
                <a:latin typeface="Calibri" panose="020F0502020204030204" pitchFamily="34" charset="0"/>
                <a:ea typeface="PMingLiU" panose="02020500000000000000" pitchFamily="18" charset="-120"/>
                <a:cs typeface="Calibri" panose="020F0502020204030204" pitchFamily="34" charset="0"/>
              </a:rPr>
              <a:t> </a:t>
            </a:r>
          </a:p>
          <a:p>
            <a:pPr marL="285750" lvl="0" indent="-285750">
              <a:buFont typeface="Arial" panose="020B0604020202020204" pitchFamily="34" charset="0"/>
              <a:buChar char="•"/>
            </a:pPr>
            <a:r>
              <a:rPr lang="zh-CN" altLang="en-US" sz="2000" dirty="0">
                <a:latin typeface="Calibri" panose="020F0502020204030204" pitchFamily="34" charset="0"/>
                <a:ea typeface="PMingLiU" panose="02020500000000000000" pitchFamily="18" charset="-120"/>
                <a:cs typeface="Calibri" panose="020F0502020204030204" pitchFamily="34" charset="0"/>
              </a:rPr>
              <a:t>哪些資訊能夠使</a:t>
            </a:r>
            <a:r>
              <a:rPr lang="zh-CN" altLang="en-US" sz="2000" b="1" dirty="0">
                <a:latin typeface="Calibri" panose="020F0502020204030204" pitchFamily="34" charset="0"/>
                <a:ea typeface="PMingLiU" panose="02020500000000000000" pitchFamily="18" charset="-120"/>
                <a:cs typeface="Calibri" panose="020F0502020204030204" pitchFamily="34" charset="0"/>
              </a:rPr>
              <a:t>您</a:t>
            </a:r>
            <a:r>
              <a:rPr lang="zh-CN" altLang="en-US" sz="2000" dirty="0">
                <a:latin typeface="Calibri" panose="020F0502020204030204" pitchFamily="34" charset="0"/>
                <a:ea typeface="PMingLiU" panose="02020500000000000000" pitchFamily="18" charset="-120"/>
                <a:cs typeface="Calibri" panose="020F0502020204030204" pitchFamily="34" charset="0"/>
              </a:rPr>
              <a:t>信任該疫苗？</a:t>
            </a:r>
            <a:endParaRPr lang="en-US" sz="2000" dirty="0">
              <a:latin typeface="Calibri" panose="020F0502020204030204" pitchFamily="34" charset="0"/>
              <a:ea typeface="PMingLiU" panose="02020500000000000000" pitchFamily="18" charset="-120"/>
              <a:cs typeface="Calibri" panose="020F0502020204030204" pitchFamily="34" charset="0"/>
            </a:endParaRPr>
          </a:p>
          <a:p>
            <a:pPr marL="742950" lvl="1" indent="-285750">
              <a:buFont typeface="Courier New" panose="02070309020205020404" pitchFamily="49" charset="0"/>
              <a:buChar char="o"/>
            </a:pPr>
            <a:r>
              <a:rPr lang="zh-CN" altLang="en-US" sz="2000" dirty="0">
                <a:latin typeface="Calibri" panose="020F0502020204030204" pitchFamily="34" charset="0"/>
                <a:ea typeface="PMingLiU" panose="02020500000000000000" pitchFamily="18" charset="-120"/>
                <a:cs typeface="Calibri" panose="020F0502020204030204" pitchFamily="34" charset="0"/>
              </a:rPr>
              <a:t>哪些資訊能夠幫助</a:t>
            </a:r>
            <a:r>
              <a:rPr lang="zh-CN" altLang="en-US" sz="2000" b="1" dirty="0">
                <a:solidFill>
                  <a:srgbClr val="000000"/>
                </a:solidFill>
                <a:latin typeface="Calibri" panose="020F0502020204030204" pitchFamily="34" charset="0"/>
                <a:ea typeface="PMingLiU" panose="02020500000000000000" pitchFamily="18" charset="-120"/>
                <a:cs typeface="Calibri" panose="020F0502020204030204" pitchFamily="34" charset="0"/>
              </a:rPr>
              <a:t>您所在社區的人</a:t>
            </a:r>
            <a:r>
              <a:rPr lang="zh-CN" altLang="en-US" sz="2000" dirty="0">
                <a:solidFill>
                  <a:srgbClr val="000000"/>
                </a:solidFill>
                <a:latin typeface="Calibri" panose="020F0502020204030204" pitchFamily="34" charset="0"/>
                <a:ea typeface="PMingLiU" panose="02020500000000000000" pitchFamily="18" charset="-120"/>
                <a:cs typeface="Calibri" panose="020F0502020204030204" pitchFamily="34" charset="0"/>
              </a:rPr>
              <a:t>信任該疫苗？</a:t>
            </a:r>
            <a:r>
              <a:rPr lang="en-US" sz="2000" dirty="0">
                <a:latin typeface="Calibri" panose="020F0502020204030204" pitchFamily="34" charset="0"/>
                <a:ea typeface="PMingLiU" panose="02020500000000000000" pitchFamily="18" charset="-120"/>
                <a:cs typeface="Calibri" panose="020F0502020204030204" pitchFamily="34" charset="0"/>
              </a:rPr>
              <a:t>  </a:t>
            </a:r>
          </a:p>
          <a:p>
            <a:endParaRPr lang="en-US" sz="2000" dirty="0">
              <a:latin typeface="Calibri" panose="020F0502020204030204" pitchFamily="34" charset="0"/>
              <a:ea typeface="PMingLiU" panose="02020500000000000000" pitchFamily="18" charset="-120"/>
              <a:cs typeface="Calibri" panose="020F0502020204030204" pitchFamily="34" charset="0"/>
            </a:endParaRPr>
          </a:p>
          <a:p>
            <a:pPr marL="285750" lvl="0" indent="-285750">
              <a:buFont typeface="Arial" panose="020B0604020202020204" pitchFamily="34" charset="0"/>
              <a:buChar char="•"/>
            </a:pPr>
            <a:r>
              <a:rPr lang="zh-CN" altLang="en-US" sz="2000" dirty="0">
                <a:solidFill>
                  <a:srgbClr val="000000"/>
                </a:solidFill>
                <a:latin typeface="Calibri" panose="020F0502020204030204" pitchFamily="34" charset="0"/>
                <a:ea typeface="PMingLiU" panose="02020500000000000000" pitchFamily="18" charset="-120"/>
                <a:cs typeface="Calibri" panose="020F0502020204030204" pitchFamily="34" charset="0"/>
              </a:rPr>
              <a:t>什麼事情能夠使</a:t>
            </a:r>
            <a:r>
              <a:rPr lang="zh-CN" altLang="en-US" sz="2000" b="1" dirty="0">
                <a:solidFill>
                  <a:srgbClr val="000000"/>
                </a:solidFill>
                <a:latin typeface="Calibri" panose="020F0502020204030204" pitchFamily="34" charset="0"/>
                <a:ea typeface="PMingLiU" panose="02020500000000000000" pitchFamily="18" charset="-120"/>
                <a:cs typeface="Calibri" panose="020F0502020204030204" pitchFamily="34" charset="0"/>
              </a:rPr>
              <a:t>您</a:t>
            </a:r>
            <a:r>
              <a:rPr lang="zh-CN" altLang="en-US" sz="2000" dirty="0">
                <a:solidFill>
                  <a:srgbClr val="000000"/>
                </a:solidFill>
                <a:latin typeface="Calibri" panose="020F0502020204030204" pitchFamily="34" charset="0"/>
                <a:ea typeface="PMingLiU" panose="02020500000000000000" pitchFamily="18" charset="-120"/>
                <a:cs typeface="Calibri" panose="020F0502020204030204" pitchFamily="34" charset="0"/>
              </a:rPr>
              <a:t>更願意接種疫苗？</a:t>
            </a:r>
            <a:endParaRPr lang="en-US" sz="2000" dirty="0">
              <a:latin typeface="Calibri" panose="020F0502020204030204" pitchFamily="34" charset="0"/>
              <a:ea typeface="PMingLiU" panose="02020500000000000000" pitchFamily="18" charset="-120"/>
              <a:cs typeface="Calibri" panose="020F0502020204030204" pitchFamily="34" charset="0"/>
            </a:endParaRPr>
          </a:p>
          <a:p>
            <a:pPr marL="742950" lvl="1" indent="-285750">
              <a:buFont typeface="Courier New" panose="02070309020205020404" pitchFamily="49" charset="0"/>
              <a:buChar char="o"/>
            </a:pPr>
            <a:r>
              <a:rPr lang="zh-CN" altLang="en-US" sz="2000" dirty="0">
                <a:latin typeface="Calibri" panose="020F0502020204030204" pitchFamily="34" charset="0"/>
                <a:ea typeface="PMingLiU" panose="02020500000000000000" pitchFamily="18" charset="-120"/>
                <a:cs typeface="Calibri" panose="020F0502020204030204" pitchFamily="34" charset="0"/>
              </a:rPr>
              <a:t>什麼事情能夠使</a:t>
            </a:r>
            <a:r>
              <a:rPr lang="zh-CN" altLang="en-US" sz="2000" b="1" dirty="0">
                <a:solidFill>
                  <a:srgbClr val="000000"/>
                </a:solidFill>
                <a:latin typeface="Calibri" panose="020F0502020204030204" pitchFamily="34" charset="0"/>
                <a:ea typeface="PMingLiU" panose="02020500000000000000" pitchFamily="18" charset="-120"/>
                <a:cs typeface="Calibri" panose="020F0502020204030204" pitchFamily="34" charset="0"/>
              </a:rPr>
              <a:t>您所在社區的人</a:t>
            </a:r>
            <a:r>
              <a:rPr lang="zh-CN" altLang="en-US" sz="2000" dirty="0">
                <a:latin typeface="Calibri" panose="020F0502020204030204" pitchFamily="34" charset="0"/>
                <a:ea typeface="PMingLiU" panose="02020500000000000000" pitchFamily="18" charset="-120"/>
                <a:cs typeface="Calibri" panose="020F0502020204030204" pitchFamily="34" charset="0"/>
              </a:rPr>
              <a:t>更願意接種疫苗？</a:t>
            </a:r>
            <a:endParaRPr lang="en-US" sz="2000" dirty="0">
              <a:latin typeface="Calibri" panose="020F0502020204030204" pitchFamily="34" charset="0"/>
              <a:ea typeface="PMingLiU" panose="02020500000000000000" pitchFamily="18" charset="-120"/>
              <a:cs typeface="Calibri" panose="020F0502020204030204" pitchFamily="34" charset="0"/>
            </a:endParaRPr>
          </a:p>
          <a:p>
            <a:r>
              <a:rPr lang="en-US" sz="2000" dirty="0">
                <a:latin typeface="Calibri" panose="020F0502020204030204" pitchFamily="34" charset="0"/>
                <a:ea typeface="PMingLiU" panose="02020500000000000000" pitchFamily="18" charset="-120"/>
                <a:cs typeface="Calibri" panose="020F0502020204030204" pitchFamily="34" charset="0"/>
              </a:rPr>
              <a:t> </a:t>
            </a:r>
          </a:p>
          <a:p>
            <a:pPr marL="285750" lvl="0" indent="-285750">
              <a:buFont typeface="Arial" panose="020B0604020202020204" pitchFamily="34" charset="0"/>
              <a:buChar char="•"/>
            </a:pPr>
            <a:r>
              <a:rPr lang="zh-CN" altLang="en-US" sz="2000" dirty="0">
                <a:latin typeface="Calibri" panose="020F0502020204030204" pitchFamily="34" charset="0"/>
                <a:ea typeface="PMingLiU" panose="02020500000000000000" pitchFamily="18" charset="-120"/>
                <a:cs typeface="Calibri" panose="020F0502020204030204" pitchFamily="34" charset="0"/>
              </a:rPr>
              <a:t>哪些障礙使</a:t>
            </a:r>
            <a:r>
              <a:rPr lang="zh-CN" altLang="en-US" sz="2000" b="1" dirty="0">
                <a:latin typeface="Calibri" panose="020F0502020204030204" pitchFamily="34" charset="0"/>
                <a:ea typeface="PMingLiU" panose="02020500000000000000" pitchFamily="18" charset="-120"/>
                <a:cs typeface="Calibri" panose="020F0502020204030204" pitchFamily="34" charset="0"/>
              </a:rPr>
              <a:t>您</a:t>
            </a:r>
            <a:r>
              <a:rPr lang="zh-CN" altLang="en-US" sz="2000" dirty="0">
                <a:latin typeface="Calibri" panose="020F0502020204030204" pitchFamily="34" charset="0"/>
                <a:ea typeface="PMingLiU" panose="02020500000000000000" pitchFamily="18" charset="-120"/>
                <a:cs typeface="Calibri" panose="020F0502020204030204" pitchFamily="34" charset="0"/>
              </a:rPr>
              <a:t>更難接種新冠病毒疫苗（例如疫苗站位置、下班時間、需要兩劑）？</a:t>
            </a:r>
            <a:endParaRPr lang="en-US" sz="2000" dirty="0">
              <a:latin typeface="Calibri" panose="020F0502020204030204" pitchFamily="34" charset="0"/>
              <a:ea typeface="PMingLiU" panose="02020500000000000000" pitchFamily="18" charset="-120"/>
              <a:cs typeface="Calibri" panose="020F0502020204030204" pitchFamily="34" charset="0"/>
            </a:endParaRPr>
          </a:p>
          <a:p>
            <a:pPr marL="742950" lvl="1" indent="-285750">
              <a:buFont typeface="Courier New" panose="02070309020205020404" pitchFamily="49" charset="0"/>
              <a:buChar char="o"/>
            </a:pPr>
            <a:r>
              <a:rPr lang="zh-CN" altLang="en-US" sz="2000" dirty="0">
                <a:latin typeface="Calibri" panose="020F0502020204030204" pitchFamily="34" charset="0"/>
                <a:ea typeface="PMingLiU" panose="02020500000000000000" pitchFamily="18" charset="-120"/>
                <a:cs typeface="Calibri" panose="020F0502020204030204" pitchFamily="34" charset="0"/>
              </a:rPr>
              <a:t>哪些障礙使</a:t>
            </a:r>
            <a:r>
              <a:rPr lang="zh-CN" altLang="en-US" sz="2000" b="1" dirty="0">
                <a:solidFill>
                  <a:srgbClr val="000000"/>
                </a:solidFill>
                <a:latin typeface="Calibri" panose="020F0502020204030204" pitchFamily="34" charset="0"/>
                <a:ea typeface="PMingLiU" panose="02020500000000000000" pitchFamily="18" charset="-120"/>
                <a:cs typeface="Calibri" panose="020F0502020204030204" pitchFamily="34" charset="0"/>
              </a:rPr>
              <a:t>您所在社區的人</a:t>
            </a:r>
            <a:r>
              <a:rPr lang="zh-CN" altLang="en-US" sz="2000" dirty="0">
                <a:latin typeface="Calibri" panose="020F0502020204030204" pitchFamily="34" charset="0"/>
                <a:ea typeface="PMingLiU" panose="02020500000000000000" pitchFamily="18" charset="-120"/>
                <a:cs typeface="Calibri" panose="020F0502020204030204" pitchFamily="34" charset="0"/>
              </a:rPr>
              <a:t>更難接種新冠病毒疫苗？</a:t>
            </a:r>
            <a:endParaRPr lang="en-US" sz="2000" dirty="0">
              <a:latin typeface="Calibri" panose="020F0502020204030204" pitchFamily="34" charset="0"/>
              <a:ea typeface="PMingLiU" panose="02020500000000000000" pitchFamily="18" charset="-120"/>
              <a:cs typeface="Calibri" panose="020F0502020204030204" pitchFamily="34" charset="0"/>
            </a:endParaRPr>
          </a:p>
          <a:p>
            <a:pPr lvl="1"/>
            <a:r>
              <a:rPr lang="en-US" sz="2000" dirty="0">
                <a:latin typeface="Calibri" panose="020F0502020204030204" pitchFamily="34" charset="0"/>
                <a:ea typeface="PMingLiU" panose="02020500000000000000" pitchFamily="18" charset="-120"/>
                <a:cs typeface="Calibri" panose="020F0502020204030204" pitchFamily="34" charset="0"/>
              </a:rPr>
              <a:t> </a:t>
            </a:r>
          </a:p>
          <a:p>
            <a:pPr marL="285750" lvl="0" indent="-285750">
              <a:buFont typeface="Arial" panose="020B0604020202020204" pitchFamily="34" charset="0"/>
              <a:buChar char="•"/>
            </a:pPr>
            <a:r>
              <a:rPr lang="zh-CN" altLang="en-US" sz="2000" dirty="0">
                <a:latin typeface="Calibri" panose="020F0502020204030204" pitchFamily="34" charset="0"/>
                <a:ea typeface="宋体" panose="02010600030101010101" pitchFamily="2" charset="-122"/>
                <a:cs typeface="Calibri" panose="020F0502020204030204" pitchFamily="34" charset="0"/>
                <a:sym typeface="+mn-ea"/>
              </a:rPr>
              <a:t>怎樣才</a:t>
            </a:r>
            <a:r>
              <a:rPr lang="zh-CN" altLang="en-US" sz="2000" dirty="0">
                <a:latin typeface="Calibri" panose="020F0502020204030204" pitchFamily="34" charset="0"/>
                <a:ea typeface="PMingLiU" panose="02020500000000000000" pitchFamily="18" charset="-120"/>
                <a:cs typeface="Calibri" panose="020F0502020204030204" pitchFamily="34" charset="0"/>
              </a:rPr>
              <a:t>能夠為</a:t>
            </a:r>
            <a:r>
              <a:rPr lang="zh-CN" altLang="en-US" sz="2000" b="1" dirty="0">
                <a:latin typeface="Calibri" panose="020F0502020204030204" pitchFamily="34" charset="0"/>
                <a:ea typeface="PMingLiU" panose="02020500000000000000" pitchFamily="18" charset="-120"/>
                <a:cs typeface="Calibri" panose="020F0502020204030204" pitchFamily="34" charset="0"/>
              </a:rPr>
              <a:t>您</a:t>
            </a:r>
            <a:r>
              <a:rPr lang="zh-CN" altLang="en-US" sz="2000" dirty="0">
                <a:latin typeface="Calibri" panose="020F0502020204030204" pitchFamily="34" charset="0"/>
                <a:ea typeface="PMingLiU" panose="02020500000000000000" pitchFamily="18" charset="-120"/>
                <a:cs typeface="Calibri" panose="020F0502020204030204" pitchFamily="34" charset="0"/>
              </a:rPr>
              <a:t>接種疫苗提供更多便利？</a:t>
            </a:r>
            <a:endParaRPr lang="en-US" sz="2000" dirty="0">
              <a:latin typeface="Calibri" panose="020F0502020204030204" pitchFamily="34" charset="0"/>
              <a:ea typeface="PMingLiU" panose="02020500000000000000" pitchFamily="18" charset="-120"/>
              <a:cs typeface="Calibri" panose="020F0502020204030204" pitchFamily="34" charset="0"/>
            </a:endParaRPr>
          </a:p>
          <a:p>
            <a:pPr marL="742950" lvl="1" indent="-285750">
              <a:buFont typeface="Courier New" panose="02070309020205020404" pitchFamily="49" charset="0"/>
              <a:buChar char="o"/>
            </a:pPr>
            <a:r>
              <a:rPr lang="zh-CN" altLang="en-US" sz="2000" dirty="0">
                <a:latin typeface="Calibri" panose="020F0502020204030204" pitchFamily="34" charset="0"/>
                <a:ea typeface="宋体" panose="02010600030101010101" pitchFamily="2" charset="-122"/>
                <a:cs typeface="Calibri" panose="020F0502020204030204" pitchFamily="34" charset="0"/>
                <a:sym typeface="+mn-ea"/>
              </a:rPr>
              <a:t>怎樣才</a:t>
            </a:r>
            <a:r>
              <a:rPr lang="zh-CN" altLang="en-US" sz="2000" dirty="0">
                <a:latin typeface="Calibri" panose="020F0502020204030204" pitchFamily="34" charset="0"/>
                <a:ea typeface="PMingLiU" panose="02020500000000000000" pitchFamily="18" charset="-120"/>
                <a:cs typeface="Calibri" panose="020F0502020204030204" pitchFamily="34" charset="0"/>
              </a:rPr>
              <a:t>能夠為</a:t>
            </a:r>
            <a:r>
              <a:rPr lang="zh-CN" altLang="en-US" sz="2000" b="1" dirty="0">
                <a:solidFill>
                  <a:srgbClr val="000000"/>
                </a:solidFill>
                <a:latin typeface="Calibri" panose="020F0502020204030204" pitchFamily="34" charset="0"/>
                <a:ea typeface="PMingLiU" panose="02020500000000000000" pitchFamily="18" charset="-120"/>
                <a:cs typeface="Calibri" panose="020F0502020204030204" pitchFamily="34" charset="0"/>
              </a:rPr>
              <a:t>您所在社區的人</a:t>
            </a:r>
            <a:r>
              <a:rPr lang="zh-CN" altLang="en-US" sz="2000" dirty="0">
                <a:latin typeface="Calibri" panose="020F0502020204030204" pitchFamily="34" charset="0"/>
                <a:ea typeface="PMingLiU" panose="02020500000000000000" pitchFamily="18" charset="-120"/>
                <a:cs typeface="Calibri" panose="020F0502020204030204" pitchFamily="34" charset="0"/>
              </a:rPr>
              <a:t>接種疫苗提供更多便利？</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rPr>
              <a:t>33</a:t>
            </a:fld>
            <a:endParaRPr lang="en-US" dirty="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更多資訊來源</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Rectangle 3"/>
          <p:cNvSpPr/>
          <p:nvPr/>
        </p:nvSpPr>
        <p:spPr>
          <a:xfrm>
            <a:off x="478571" y="1068800"/>
            <a:ext cx="11356939" cy="5632311"/>
          </a:xfrm>
          <a:prstGeom prst="rect">
            <a:avLst/>
          </a:prstGeom>
        </p:spPr>
        <p:txBody>
          <a:bodyPr wrap="square">
            <a:spAutoFit/>
          </a:bodyPr>
          <a:lstStyle/>
          <a:p>
            <a:r>
              <a:rPr lang="zh-CN" altLang="en-US" sz="2400" dirty="0">
                <a:latin typeface="PMingLiU" panose="02020500000000000000" pitchFamily="18" charset="-120"/>
                <a:ea typeface="PMingLiU" panose="02020500000000000000" pitchFamily="18" charset="-120"/>
                <a:cs typeface="Calibri" panose="020F0502020204030204" pitchFamily="34" charset="0"/>
              </a:rPr>
              <a:t>迄今為止哪些人已經接種了疫苗</a:t>
            </a:r>
            <a:r>
              <a:rPr lang="en-US" sz="2400" dirty="0">
                <a:latin typeface="PMingLiU" panose="02020500000000000000" pitchFamily="18" charset="-120"/>
                <a:ea typeface="PMingLiU" panose="02020500000000000000" pitchFamily="18" charset="-120"/>
                <a:cs typeface="Calibri" panose="020F0502020204030204" pitchFamily="34" charset="0"/>
              </a:rPr>
              <a:t>  </a:t>
            </a:r>
          </a:p>
          <a:p>
            <a:pPr lvl="0"/>
            <a:r>
              <a:rPr lang="zh-CN" altLang="en-US" sz="2400" dirty="0">
                <a:latin typeface="Calibri" panose="020F0502020204030204" pitchFamily="34" charset="0"/>
                <a:ea typeface="PMingLiU" panose="02020500000000000000" pitchFamily="18" charset="-120"/>
                <a:cs typeface="Calibri" panose="020F0502020204030204" pitchFamily="34" charset="0"/>
                <a:hlinkClick r:id="rId3"/>
              </a:rPr>
              <a:t>新冠病毒疫苗接種計劃</a:t>
            </a:r>
            <a:r>
              <a:rPr lang="en-US" sz="2400" dirty="0">
                <a:latin typeface="Calibri" panose="020F0502020204030204" pitchFamily="34" charset="0"/>
                <a:ea typeface="PMingLiU" panose="02020500000000000000" pitchFamily="18" charset="-120"/>
                <a:cs typeface="Calibri" panose="020F0502020204030204" pitchFamily="34" charset="0"/>
                <a:hlinkClick r:id="rId3"/>
              </a:rPr>
              <a:t> | Mass.gov</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lvl="0"/>
            <a:endParaRPr lang="en-US" sz="2400" dirty="0">
              <a:latin typeface="Calibri" panose="020F0502020204030204" pitchFamily="34" charset="0"/>
              <a:ea typeface="PMingLiU" panose="02020500000000000000" pitchFamily="18" charset="-120"/>
              <a:cs typeface="Calibri" panose="020F0502020204030204" pitchFamily="34" charset="0"/>
            </a:endParaRPr>
          </a:p>
          <a:p>
            <a:pPr lvl="0"/>
            <a:r>
              <a:rPr lang="zh-CN" altLang="en-US" sz="2400" dirty="0">
                <a:latin typeface="Calibri" panose="020F0502020204030204" pitchFamily="34" charset="0"/>
                <a:ea typeface="PMingLiU" panose="02020500000000000000" pitchFamily="18" charset="-120"/>
                <a:cs typeface="Calibri" panose="020F0502020204030204" pitchFamily="34" charset="0"/>
              </a:rPr>
              <a:t>公眾經常提出的問題</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lvl="0"/>
            <a:r>
              <a:rPr lang="zh-CN" altLang="en-US" sz="2400" u="sng" dirty="0">
                <a:latin typeface="Calibri" panose="020F0502020204030204" pitchFamily="34" charset="0"/>
                <a:ea typeface="PMingLiU" panose="02020500000000000000" pitchFamily="18" charset="-120"/>
                <a:cs typeface="Calibri" panose="020F0502020204030204" pitchFamily="34" charset="0"/>
                <a:hlinkClick r:id="rId4"/>
              </a:rPr>
              <a:t>新冠病毒疫苗常見問題解答</a:t>
            </a:r>
            <a:r>
              <a:rPr lang="en-US" sz="2400" u="sng" dirty="0">
                <a:latin typeface="Calibri" panose="020F0502020204030204" pitchFamily="34" charset="0"/>
                <a:ea typeface="PMingLiU" panose="02020500000000000000" pitchFamily="18" charset="-120"/>
                <a:cs typeface="Calibri" panose="020F0502020204030204" pitchFamily="34" charset="0"/>
                <a:hlinkClick r:id="rId4"/>
              </a:rPr>
              <a:t> | Mass.gov</a:t>
            </a:r>
            <a:endParaRPr lang="en-US" sz="2400" u="sng" dirty="0">
              <a:latin typeface="Calibri" panose="020F0502020204030204" pitchFamily="34" charset="0"/>
              <a:ea typeface="PMingLiU" panose="02020500000000000000" pitchFamily="18" charset="-120"/>
              <a:cs typeface="Calibri" panose="020F0502020204030204" pitchFamily="34" charset="0"/>
            </a:endParaRPr>
          </a:p>
          <a:p>
            <a:pPr lvl="0"/>
            <a:endParaRPr lang="en-US" sz="2400" u="sng" dirty="0">
              <a:latin typeface="Calibri" panose="020F0502020204030204" pitchFamily="34" charset="0"/>
              <a:ea typeface="PMingLiU" panose="02020500000000000000" pitchFamily="18" charset="-120"/>
              <a:cs typeface="Calibri" panose="020F0502020204030204" pitchFamily="34" charset="0"/>
            </a:endParaRPr>
          </a:p>
          <a:p>
            <a:pPr lvl="0"/>
            <a:r>
              <a:rPr lang="zh-CN" altLang="en-US" sz="2400" dirty="0">
                <a:latin typeface="Calibri" panose="020F0502020204030204" pitchFamily="34" charset="0"/>
                <a:ea typeface="PMingLiU" panose="02020500000000000000" pitchFamily="18" charset="-120"/>
                <a:cs typeface="Calibri" panose="020F0502020204030204" pitchFamily="34" charset="0"/>
              </a:rPr>
              <a:t>疫苗公平</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lvl="0"/>
            <a:r>
              <a:rPr lang="zh-CN" altLang="en-US" sz="2400" u="sng" dirty="0">
                <a:latin typeface="Calibri" panose="020F0502020204030204" pitchFamily="34" charset="0"/>
                <a:ea typeface="PMingLiU" panose="02020500000000000000" pitchFamily="18" charset="-120"/>
                <a:cs typeface="Calibri" panose="020F0502020204030204" pitchFamily="34" charset="0"/>
                <a:hlinkClick r:id="rId4"/>
              </a:rPr>
              <a:t>新冠病毒疫苗公平計劃</a:t>
            </a:r>
            <a:endParaRPr lang="en-US" sz="2400" u="sng" dirty="0">
              <a:latin typeface="Calibri" panose="020F0502020204030204" pitchFamily="34" charset="0"/>
              <a:ea typeface="PMingLiU" panose="02020500000000000000" pitchFamily="18" charset="-120"/>
              <a:cs typeface="Calibri" panose="020F0502020204030204" pitchFamily="34" charset="0"/>
            </a:endParaRPr>
          </a:p>
          <a:p>
            <a:pPr lvl="0"/>
            <a:endParaRPr lang="en-US" sz="2400" dirty="0">
              <a:latin typeface="Calibri" panose="020F0502020204030204" pitchFamily="34" charset="0"/>
              <a:ea typeface="PMingLiU" panose="02020500000000000000" pitchFamily="18" charset="-120"/>
              <a:cs typeface="Calibri" panose="020F0502020204030204" pitchFamily="34" charset="0"/>
            </a:endParaRPr>
          </a:p>
          <a:p>
            <a:pPr lvl="0"/>
            <a:r>
              <a:rPr lang="en-US" sz="2400" dirty="0">
                <a:latin typeface="Calibri" panose="020F0502020204030204" pitchFamily="34" charset="0"/>
                <a:ea typeface="PMingLiU" panose="02020500000000000000" pitchFamily="18" charset="-120"/>
                <a:cs typeface="Calibri" panose="020F0502020204030204" pitchFamily="34" charset="0"/>
              </a:rPr>
              <a:t>CDC</a:t>
            </a:r>
            <a:r>
              <a:rPr lang="zh-CN" altLang="en-US" sz="2400" dirty="0">
                <a:latin typeface="Calibri" panose="020F0502020204030204" pitchFamily="34" charset="0"/>
                <a:ea typeface="PMingLiU" panose="02020500000000000000" pitchFamily="18" charset="-120"/>
                <a:cs typeface="Calibri" panose="020F0502020204030204" pitchFamily="34" charset="0"/>
              </a:rPr>
              <a:t>提供的新冠病毒疫苗資訊</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lvl="0"/>
            <a:r>
              <a:rPr lang="zh-CN" altLang="en-US" sz="2400" u="sng" dirty="0">
                <a:latin typeface="Calibri" panose="020F0502020204030204" pitchFamily="34" charset="0"/>
                <a:ea typeface="PMingLiU" panose="02020500000000000000" pitchFamily="18" charset="-120"/>
                <a:cs typeface="Calibri" panose="020F0502020204030204" pitchFamily="34" charset="0"/>
                <a:hlinkClick r:id="rId5"/>
              </a:rPr>
              <a:t>新冠病毒疫苗</a:t>
            </a:r>
            <a:r>
              <a:rPr lang="en-US" sz="2400" u="sng" dirty="0">
                <a:latin typeface="Calibri" panose="020F0502020204030204" pitchFamily="34" charset="0"/>
                <a:ea typeface="PMingLiU" panose="02020500000000000000" pitchFamily="18" charset="-120"/>
                <a:cs typeface="Calibri" panose="020F0502020204030204" pitchFamily="34" charset="0"/>
                <a:hlinkClick r:id="rId5"/>
              </a:rPr>
              <a:t> | CDC</a:t>
            </a:r>
            <a:endParaRPr lang="en-US" sz="2400" u="sng" dirty="0">
              <a:latin typeface="Calibri" panose="020F0502020204030204" pitchFamily="34" charset="0"/>
              <a:ea typeface="PMingLiU" panose="02020500000000000000" pitchFamily="18" charset="-120"/>
              <a:cs typeface="Calibri" panose="020F0502020204030204" pitchFamily="34" charset="0"/>
            </a:endParaRPr>
          </a:p>
          <a:p>
            <a:pPr lvl="0"/>
            <a:endParaRPr lang="en-US" sz="2400" u="sng" dirty="0">
              <a:latin typeface="Calibri" panose="020F0502020204030204" pitchFamily="34" charset="0"/>
              <a:ea typeface="PMingLiU" panose="02020500000000000000" pitchFamily="18" charset="-120"/>
              <a:cs typeface="Calibri" panose="020F0502020204030204" pitchFamily="34" charset="0"/>
            </a:endParaRPr>
          </a:p>
          <a:p>
            <a:r>
              <a:rPr lang="zh-CN" altLang="en-US" sz="2400" dirty="0">
                <a:latin typeface="Calibri" panose="020F0502020204030204" pitchFamily="34" charset="0"/>
                <a:ea typeface="PMingLiU" panose="02020500000000000000" pitchFamily="18" charset="-120"/>
                <a:cs typeface="Calibri" panose="020F0502020204030204" pitchFamily="34" charset="0"/>
              </a:rPr>
              <a:t>有關麻塞諸塞州新冠病毒疫苗接種的其他問題，請發送電子郵件至：</a:t>
            </a:r>
            <a:endParaRPr lang="en-US" sz="2400" dirty="0">
              <a:latin typeface="Calibri" panose="020F0502020204030204" pitchFamily="34" charset="0"/>
              <a:ea typeface="PMingLiU" panose="02020500000000000000" pitchFamily="18" charset="-120"/>
              <a:cs typeface="Calibri" panose="020F0502020204030204" pitchFamily="34" charset="0"/>
            </a:endParaRPr>
          </a:p>
          <a:p>
            <a:r>
              <a:rPr lang="en-US" sz="2400" u="sng" dirty="0">
                <a:latin typeface="Calibri" panose="020F0502020204030204" pitchFamily="34" charset="0"/>
                <a:ea typeface="PMingLiU" panose="02020500000000000000" pitchFamily="18" charset="-120"/>
                <a:cs typeface="Calibri" panose="020F0502020204030204" pitchFamily="34" charset="0"/>
                <a:hlinkClick r:id="rId6"/>
              </a:rPr>
              <a:t>COVID-19-Vaccine-Plan-MA@mass.gov</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lvl="0"/>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3734" y="2330403"/>
            <a:ext cx="10515600" cy="1477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b="1" dirty="0">
                <a:latin typeface="PMingLiU" panose="02020500000000000000" pitchFamily="18" charset="-120"/>
                <a:ea typeface="PMingLiU" panose="02020500000000000000" pitchFamily="18" charset="-120"/>
              </a:rPr>
              <a:t>向討論會組織者提供的更多資訊來源</a:t>
            </a:r>
            <a:endParaRPr lang="en-US" sz="2000" b="1" dirty="0">
              <a:latin typeface="PMingLiU" panose="02020500000000000000" pitchFamily="18" charset="-120"/>
              <a:ea typeface="PMingLiU" panose="02020500000000000000" pitchFamily="18"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47" y="246221"/>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公眾經常提出的其他問題舉例</a:t>
            </a:r>
          </a:p>
          <a:p>
            <a:pPr algn="ct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5" name="Rectangle 4"/>
          <p:cNvSpPr/>
          <p:nvPr/>
        </p:nvSpPr>
        <p:spPr>
          <a:xfrm>
            <a:off x="478572" y="1241077"/>
            <a:ext cx="11227876" cy="3394775"/>
          </a:xfrm>
          <a:prstGeom prst="rect">
            <a:avLst/>
          </a:prstGeom>
        </p:spPr>
        <p:txBody>
          <a:bodyPr wrap="square">
            <a:spAutoFit/>
          </a:bodyPr>
          <a:lstStyle/>
          <a:p>
            <a:pPr algn="ctr">
              <a:lnSpc>
                <a:spcPct val="114000"/>
              </a:lnSpc>
            </a:pPr>
            <a:r>
              <a:rPr lang="zh-CN" altLang="en-US" sz="2400" u="sng" dirty="0">
                <a:latin typeface="Calibri" panose="020F0502020204030204" pitchFamily="34" charset="0"/>
                <a:ea typeface="PMingLiU" panose="02020500000000000000" pitchFamily="18" charset="-120"/>
                <a:cs typeface="Calibri" panose="020F0502020204030204" pitchFamily="34" charset="0"/>
                <a:hlinkClick r:id="rId3"/>
              </a:rPr>
              <a:t>新冠病毒疫苗常見問題解答</a:t>
            </a:r>
            <a:r>
              <a:rPr lang="en-US" sz="2400" u="sng" dirty="0">
                <a:latin typeface="Calibri" panose="020F0502020204030204" pitchFamily="34" charset="0"/>
                <a:ea typeface="PMingLiU" panose="02020500000000000000" pitchFamily="18" charset="-120"/>
                <a:cs typeface="Calibri" panose="020F0502020204030204" pitchFamily="34" charset="0"/>
                <a:hlinkClick r:id="rId3"/>
              </a:rPr>
              <a:t> | Mass.gov</a:t>
            </a:r>
            <a:endParaRPr lang="en-US" sz="2400" u="sng" dirty="0">
              <a:latin typeface="Calibri" panose="020F0502020204030204" pitchFamily="34" charset="0"/>
              <a:ea typeface="PMingLiU" panose="02020500000000000000" pitchFamily="18" charset="-120"/>
              <a:cs typeface="Calibri" panose="020F0502020204030204" pitchFamily="34" charset="0"/>
            </a:endParaRPr>
          </a:p>
          <a:p>
            <a:pPr algn="ctr">
              <a:lnSpc>
                <a:spcPct val="114000"/>
              </a:lnSpc>
            </a:pPr>
            <a:endParaRPr lang="en-US" sz="1600" dirty="0">
              <a:latin typeface="Calibri" panose="020F0502020204030204" pitchFamily="34" charset="0"/>
              <a:ea typeface="PMingLiU" panose="02020500000000000000" pitchFamily="18" charset="-120"/>
              <a:cs typeface="Calibri" panose="020F0502020204030204" pitchFamily="34" charset="0"/>
            </a:endParaRPr>
          </a:p>
          <a:p>
            <a:pPr marL="342900" indent="-342900">
              <a:spcBef>
                <a:spcPts val="600"/>
              </a:spcBef>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新冠病毒檢測陽性的人應該接種疫苗嗎？</a:t>
            </a:r>
          </a:p>
          <a:p>
            <a:pPr marL="342900" indent="-342900">
              <a:spcBef>
                <a:spcPts val="600"/>
              </a:spcBef>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曾經患有新冠病毒病的人應該接種疫苗嗎？</a:t>
            </a:r>
          </a:p>
          <a:p>
            <a:pPr marL="342900" indent="-342900">
              <a:spcBef>
                <a:spcPts val="600"/>
              </a:spcBef>
              <a:buFont typeface="Arial" panose="020B0604020202020204" pitchFamily="34" charset="0"/>
              <a:buChar char="•"/>
            </a:pPr>
            <a:r>
              <a:rPr lang="zh-CN" altLang="en-US" sz="2400" dirty="0">
                <a:latin typeface="PMingLiU" panose="02020500000000000000" pitchFamily="18" charset="-120"/>
                <a:ea typeface="PMingLiU" panose="02020500000000000000" pitchFamily="18" charset="-120"/>
                <a:cs typeface="Calibri" panose="020F0502020204030204" pitchFamily="34" charset="0"/>
              </a:rPr>
              <a:t>在我預約的新冠病毒疫苗接種時會發生什麼？</a:t>
            </a:r>
          </a:p>
          <a:p>
            <a:pPr marL="342900" indent="-342900">
              <a:spcBef>
                <a:spcPts val="600"/>
              </a:spcBef>
              <a:buFont typeface="Arial" panose="020B0604020202020204" pitchFamily="34" charset="0"/>
              <a:buChar char="•"/>
            </a:pPr>
            <a:r>
              <a:rPr lang="zh-CN" altLang="en-US" sz="2400" dirty="0">
                <a:latin typeface="Calibri" panose="020F0502020204030204" pitchFamily="34" charset="0"/>
                <a:ea typeface="PMingLiU" panose="02020500000000000000" pitchFamily="18" charset="-120"/>
                <a:cs typeface="Calibri" panose="020F0502020204030204" pitchFamily="34" charset="0"/>
              </a:rPr>
              <a:t>一部分時間在另一個州或國家居住的人（例如學生、退休人員、具有雙重國籍的人）能在麻塞諸塞州接種新冠病毒疫苗嗎？</a:t>
            </a:r>
            <a:endParaRPr lang="en-US" altLang="zh-CN" sz="2400" dirty="0">
              <a:latin typeface="Calibri" panose="020F0502020204030204" pitchFamily="34" charset="0"/>
              <a:ea typeface="PMingLiU" panose="02020500000000000000" pitchFamily="18" charset="-120"/>
              <a:cs typeface="Calibri" panose="020F0502020204030204" pitchFamily="34" charset="0"/>
            </a:endParaRPr>
          </a:p>
          <a:p>
            <a:pPr marL="342900" indent="-342900">
              <a:spcBef>
                <a:spcPts val="600"/>
              </a:spcBef>
              <a:buFont typeface="Arial" panose="020B0604020202020204" pitchFamily="34" charset="0"/>
              <a:buChar char="•"/>
            </a:pPr>
            <a:r>
              <a:rPr lang="zh-CN" altLang="en-US" sz="2400" dirty="0">
                <a:latin typeface="PMingLiU" panose="02020500000000000000" pitchFamily="18" charset="-120"/>
                <a:ea typeface="PMingLiU" panose="02020500000000000000" pitchFamily="18" charset="-120"/>
                <a:cs typeface="Calibri" panose="020F0502020204030204" pitchFamily="34" charset="0"/>
              </a:rPr>
              <a:t>什麼是緊急使用授權？</a:t>
            </a:r>
            <a:endParaRPr lang="en-US" sz="2400" dirty="0">
              <a:latin typeface="PMingLiU" panose="02020500000000000000" pitchFamily="18" charset="-120"/>
              <a:ea typeface="PMingLiU" panose="02020500000000000000" pitchFamily="18" charset="-12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rPr>
              <a:t>36</a:t>
            </a:fld>
            <a:endParaRPr lang="en-US" dirty="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工具和資源</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Rectangle 3"/>
          <p:cNvSpPr/>
          <p:nvPr/>
        </p:nvSpPr>
        <p:spPr>
          <a:xfrm>
            <a:off x="478571" y="1241077"/>
            <a:ext cx="11356939" cy="4062651"/>
          </a:xfrm>
          <a:prstGeom prst="rect">
            <a:avLst/>
          </a:prstGeom>
        </p:spPr>
        <p:txBody>
          <a:bodyPr wrap="square">
            <a:spAutoFit/>
          </a:bodyPr>
          <a:lstStyle/>
          <a:p>
            <a:r>
              <a:rPr lang="zh-CN" altLang="en-US" sz="2400" dirty="0">
                <a:latin typeface="Calibri" panose="020F0502020204030204" pitchFamily="34" charset="0"/>
                <a:ea typeface="PMingLiU" panose="02020500000000000000" pitchFamily="18" charset="-120"/>
                <a:cs typeface="Calibri" panose="020F0502020204030204" pitchFamily="34" charset="0"/>
              </a:rPr>
              <a:t>多種語言的傳單和社交媒體圖像</a:t>
            </a:r>
            <a:endParaRPr lang="en-US" sz="2400" dirty="0">
              <a:latin typeface="Calibri" panose="020F0502020204030204" pitchFamily="34" charset="0"/>
              <a:ea typeface="PMingLiU" panose="02020500000000000000" pitchFamily="18" charset="-120"/>
              <a:cs typeface="Calibri" panose="020F0502020204030204" pitchFamily="34" charset="0"/>
            </a:endParaRPr>
          </a:p>
          <a:p>
            <a:pPr lvl="0"/>
            <a:r>
              <a:rPr lang="zh-CN" altLang="en-US" sz="2400" dirty="0">
                <a:latin typeface="Calibri" panose="020F0502020204030204" pitchFamily="34" charset="0"/>
                <a:ea typeface="PMingLiU" panose="02020500000000000000" pitchFamily="18" charset="-120"/>
                <a:cs typeface="Calibri" panose="020F0502020204030204" pitchFamily="34" charset="0"/>
                <a:hlinkClick r:id="rId3"/>
              </a:rPr>
              <a:t>阻止新冠狀病毒傳播 </a:t>
            </a:r>
            <a:r>
              <a:rPr lang="en-US" altLang="zh-CN" sz="2400" dirty="0">
                <a:latin typeface="Calibri" panose="020F0502020204030204" pitchFamily="34" charset="0"/>
                <a:ea typeface="PMingLiU" panose="02020500000000000000" pitchFamily="18" charset="-120"/>
                <a:cs typeface="Calibri" panose="020F0502020204030204" pitchFamily="34" charset="0"/>
                <a:hlinkClick r:id="rId3"/>
              </a:rPr>
              <a:t>— </a:t>
            </a:r>
            <a:r>
              <a:rPr lang="zh-CN" altLang="en-US" sz="2400" dirty="0">
                <a:latin typeface="Calibri" panose="020F0502020204030204" pitchFamily="34" charset="0"/>
                <a:ea typeface="PMingLiU" panose="02020500000000000000" pitchFamily="18" charset="-120"/>
                <a:cs typeface="Calibri" panose="020F0502020204030204" pitchFamily="34" charset="0"/>
                <a:hlinkClick r:id="rId3"/>
              </a:rPr>
              <a:t>疫苗圖像</a:t>
            </a:r>
            <a:r>
              <a:rPr lang="en-US" sz="2400" dirty="0">
                <a:latin typeface="Calibri" panose="020F0502020204030204" pitchFamily="34" charset="0"/>
                <a:ea typeface="PMingLiU" panose="02020500000000000000" pitchFamily="18" charset="-120"/>
                <a:cs typeface="Calibri" panose="020F0502020204030204" pitchFamily="34" charset="0"/>
                <a:hlinkClick r:id="rId3"/>
              </a:rPr>
              <a:t> | Mass.gov</a:t>
            </a:r>
            <a:endParaRPr lang="en-US" sz="2400" dirty="0">
              <a:latin typeface="Calibri" panose="020F0502020204030204" pitchFamily="34" charset="0"/>
              <a:ea typeface="PMingLiU" panose="02020500000000000000" pitchFamily="18" charset="-120"/>
              <a:cs typeface="Calibri" panose="020F0502020204030204" pitchFamily="34" charset="0"/>
            </a:endParaRPr>
          </a:p>
          <a:p>
            <a:endParaRPr lang="en-US" sz="2400" dirty="0">
              <a:latin typeface="Calibri" panose="020F0502020204030204" pitchFamily="34" charset="0"/>
              <a:ea typeface="PMingLiU" panose="02020500000000000000" pitchFamily="18" charset="-120"/>
              <a:cs typeface="Calibri" panose="020F0502020204030204" pitchFamily="34" charset="0"/>
            </a:endParaRPr>
          </a:p>
          <a:p>
            <a:r>
              <a:rPr lang="zh-CN" altLang="en-US" sz="2400" dirty="0">
                <a:latin typeface="Calibri" panose="020F0502020204030204" pitchFamily="34" charset="0"/>
                <a:ea typeface="PMingLiU" panose="02020500000000000000" pitchFamily="18" charset="-120"/>
                <a:cs typeface="Calibri" panose="020F0502020204030204" pitchFamily="34" charset="0"/>
              </a:rPr>
              <a:t>「相信事實，接種疫苗」宣傳活動資料，</a:t>
            </a:r>
            <a:r>
              <a:rPr lang="zh-CN" altLang="en-US" sz="2400" b="1" dirty="0">
                <a:latin typeface="Calibri" panose="020F0502020204030204" pitchFamily="34" charset="0"/>
                <a:ea typeface="PMingLiU" panose="02020500000000000000" pitchFamily="18" charset="-120"/>
                <a:cs typeface="Calibri" panose="020F0502020204030204" pitchFamily="34" charset="0"/>
              </a:rPr>
              <a:t>包括視頻</a:t>
            </a:r>
            <a:endParaRPr lang="en-US" sz="2400" b="1" dirty="0">
              <a:latin typeface="Calibri" panose="020F0502020204030204" pitchFamily="34" charset="0"/>
              <a:ea typeface="PMingLiU" panose="02020500000000000000" pitchFamily="18" charset="-120"/>
              <a:cs typeface="Calibri" panose="020F0502020204030204" pitchFamily="34" charset="0"/>
            </a:endParaRPr>
          </a:p>
          <a:p>
            <a:r>
              <a:rPr lang="zh-CN" altLang="en-US" sz="2400" dirty="0">
                <a:latin typeface="Calibri" panose="020F0502020204030204" pitchFamily="34" charset="0"/>
                <a:ea typeface="PMingLiU" panose="02020500000000000000" pitchFamily="18" charset="-120"/>
                <a:cs typeface="Calibri" panose="020F0502020204030204" pitchFamily="34" charset="0"/>
                <a:hlinkClick r:id="rId4"/>
              </a:rPr>
              <a:t>「相信事實，接種疫苗」宣傳活動資料</a:t>
            </a:r>
            <a:r>
              <a:rPr lang="en-US" sz="2400" dirty="0">
                <a:latin typeface="Calibri" panose="020F0502020204030204" pitchFamily="34" charset="0"/>
                <a:ea typeface="PMingLiU" panose="02020500000000000000" pitchFamily="18" charset="-120"/>
                <a:cs typeface="Calibri" panose="020F0502020204030204" pitchFamily="34" charset="0"/>
                <a:hlinkClick r:id="rId4"/>
              </a:rPr>
              <a:t> | Mass.gov</a:t>
            </a:r>
            <a:endParaRPr lang="en-US" sz="2400" dirty="0">
              <a:latin typeface="Calibri" panose="020F0502020204030204" pitchFamily="34" charset="0"/>
              <a:ea typeface="PMingLiU" panose="02020500000000000000" pitchFamily="18" charset="-120"/>
              <a:cs typeface="Calibri" panose="020F0502020204030204" pitchFamily="34" charset="0"/>
            </a:endParaRPr>
          </a:p>
          <a:p>
            <a:endParaRPr lang="en-US" sz="2400" dirty="0">
              <a:latin typeface="Calibri" panose="020F0502020204030204" pitchFamily="34" charset="0"/>
              <a:ea typeface="PMingLiU" panose="02020500000000000000" pitchFamily="18" charset="-120"/>
              <a:cs typeface="Calibri" panose="020F0502020204030204" pitchFamily="34" charset="0"/>
            </a:endParaRPr>
          </a:p>
          <a:p>
            <a:r>
              <a:rPr lang="zh-CN" altLang="en-US" sz="2400" dirty="0">
                <a:latin typeface="Calibri" panose="020F0502020204030204" pitchFamily="34" charset="0"/>
                <a:ea typeface="PMingLiU" panose="02020500000000000000" pitchFamily="18" charset="-120"/>
                <a:cs typeface="Calibri" panose="020F0502020204030204" pitchFamily="34" charset="0"/>
              </a:rPr>
              <a:t>供</a:t>
            </a:r>
            <a:r>
              <a:rPr lang="zh-CN" altLang="en-US" sz="2400" b="1" dirty="0">
                <a:latin typeface="Calibri" panose="020F0502020204030204" pitchFamily="34" charset="0"/>
                <a:ea typeface="PMingLiU" panose="02020500000000000000" pitchFamily="18" charset="-120"/>
                <a:cs typeface="Calibri" panose="020F0502020204030204" pitchFamily="34" charset="0"/>
              </a:rPr>
              <a:t>社區組織</a:t>
            </a:r>
            <a:r>
              <a:rPr lang="zh-CN" altLang="en-US" sz="2400" dirty="0">
                <a:latin typeface="Calibri" panose="020F0502020204030204" pitchFamily="34" charset="0"/>
                <a:ea typeface="PMingLiU" panose="02020500000000000000" pitchFamily="18" charset="-120"/>
                <a:cs typeface="Calibri" panose="020F0502020204030204" pitchFamily="34" charset="0"/>
              </a:rPr>
              <a:t>使用的新冠病毒疫苗教育資訊工具包</a:t>
            </a:r>
            <a:endParaRPr lang="en-US" sz="2400" dirty="0">
              <a:latin typeface="Calibri" panose="020F0502020204030204" pitchFamily="34" charset="0"/>
              <a:ea typeface="PMingLiU" panose="02020500000000000000" pitchFamily="18" charset="-120"/>
              <a:cs typeface="Calibri" panose="020F0502020204030204" pitchFamily="34" charset="0"/>
            </a:endParaRPr>
          </a:p>
          <a:p>
            <a:r>
              <a:rPr lang="zh-CN" altLang="en-US" sz="2400" dirty="0">
                <a:latin typeface="Calibri" panose="020F0502020204030204" pitchFamily="34" charset="0"/>
                <a:ea typeface="PMingLiU" panose="02020500000000000000" pitchFamily="18" charset="-120"/>
                <a:cs typeface="Calibri" panose="020F0502020204030204" pitchFamily="34" charset="0"/>
                <a:hlinkClick r:id="rId5"/>
              </a:rPr>
              <a:t>供社區組織使用的新冠病毒疫苗教育資訊工具包：如何起步</a:t>
            </a:r>
            <a:r>
              <a:rPr lang="en-US" sz="2400" dirty="0">
                <a:latin typeface="Calibri" panose="020F0502020204030204" pitchFamily="34" charset="0"/>
                <a:ea typeface="PMingLiU" panose="02020500000000000000" pitchFamily="18" charset="-120"/>
                <a:cs typeface="Calibri" panose="020F0502020204030204" pitchFamily="34" charset="0"/>
                <a:hlinkClick r:id="rId5"/>
              </a:rPr>
              <a:t> | CDC</a:t>
            </a:r>
            <a:endParaRPr lang="en-US" sz="2400" dirty="0">
              <a:latin typeface="Calibri" panose="020F0502020204030204" pitchFamily="34" charset="0"/>
              <a:ea typeface="PMingLiU" panose="02020500000000000000" pitchFamily="18" charset="-120"/>
              <a:cs typeface="Calibri" panose="020F0502020204030204" pitchFamily="34" charset="0"/>
            </a:endParaRPr>
          </a:p>
          <a:p>
            <a:endParaRPr lang="en-US" dirty="0">
              <a:latin typeface="Calibri" panose="020F0502020204030204" pitchFamily="34" charset="0"/>
              <a:ea typeface="PMingLiU" panose="02020500000000000000" pitchFamily="18" charset="-120"/>
              <a:cs typeface="Calibri" panose="020F0502020204030204" pitchFamily="34" charset="0"/>
            </a:endParaRPr>
          </a:p>
          <a:p>
            <a:r>
              <a:rPr lang="zh-CN" altLang="en-US" sz="2400" dirty="0">
                <a:latin typeface="Calibri" panose="020F0502020204030204" pitchFamily="34" charset="0"/>
                <a:ea typeface="PMingLiU" panose="02020500000000000000" pitchFamily="18" charset="-120"/>
                <a:cs typeface="Calibri" panose="020F0502020204030204" pitchFamily="34" charset="0"/>
              </a:rPr>
              <a:t>有關戴口罩、保持社交距離和阻止病毒傳播的情況說明</a:t>
            </a:r>
            <a:endParaRPr lang="en-US" altLang="zh-CN" sz="2400" dirty="0">
              <a:latin typeface="Calibri" panose="020F0502020204030204" pitchFamily="34" charset="0"/>
              <a:ea typeface="PMingLiU" panose="02020500000000000000" pitchFamily="18" charset="-120"/>
              <a:cs typeface="Calibri" panose="020F0502020204030204" pitchFamily="34" charset="0"/>
            </a:endParaRPr>
          </a:p>
          <a:p>
            <a:r>
              <a:rPr lang="zh-CN" altLang="en-US" sz="2400" u="sng" dirty="0">
                <a:latin typeface="Calibri" panose="020F0502020204030204" pitchFamily="34" charset="0"/>
                <a:ea typeface="PMingLiU" panose="02020500000000000000" pitchFamily="18" charset="-120"/>
                <a:cs typeface="Calibri" panose="020F0502020204030204" pitchFamily="34" charset="0"/>
                <a:hlinkClick r:id="rId6"/>
              </a:rPr>
              <a:t>新冠病毒病可列印情況說明</a:t>
            </a:r>
            <a:r>
              <a:rPr lang="en-US" sz="2400" u="sng" dirty="0">
                <a:latin typeface="Calibri" panose="020F0502020204030204" pitchFamily="34" charset="0"/>
                <a:ea typeface="PMingLiU" panose="02020500000000000000" pitchFamily="18" charset="-120"/>
                <a:cs typeface="Calibri" panose="020F0502020204030204" pitchFamily="34" charset="0"/>
                <a:hlinkClick r:id="rId6"/>
              </a:rPr>
              <a:t> | Mass.gov</a:t>
            </a: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978" y="1584321"/>
            <a:ext cx="10844463" cy="4351338"/>
          </a:xfrm>
        </p:spPr>
        <p:txBody>
          <a:bodyPr>
            <a:normAutofit/>
          </a:bodyPr>
          <a:lstStyle/>
          <a:p>
            <a:pPr marL="0" indent="0" fontAlgn="base">
              <a:lnSpc>
                <a:spcPct val="112000"/>
              </a:lnSpc>
              <a:buNone/>
            </a:pPr>
            <a:r>
              <a:rPr lang="zh-CN" altLang="en-US" sz="2400" dirty="0">
                <a:ea typeface="PMingLiU" panose="02020500000000000000" pitchFamily="18" charset="-120"/>
              </a:rPr>
              <a:t>麻薩諸塞州公共衛生部認識到，無論是過去還是現在，</a:t>
            </a:r>
            <a:r>
              <a:rPr lang="en-US" sz="2400" u="sng" dirty="0">
                <a:solidFill>
                  <a:prstClr val="black"/>
                </a:solidFill>
                <a:ea typeface="PMingLiU" panose="02020500000000000000" pitchFamily="18" charset="-120"/>
                <a:hlinkClick r:id="rId3"/>
              </a:rPr>
              <a:t> </a:t>
            </a:r>
            <a:r>
              <a:rPr lang="zh-CN" altLang="en-US" sz="2400" u="sng" dirty="0">
                <a:solidFill>
                  <a:prstClr val="black"/>
                </a:solidFill>
                <a:ea typeface="PMingLiU" panose="02020500000000000000" pitchFamily="18" charset="-120"/>
                <a:hlinkClick r:id="rId3"/>
              </a:rPr>
              <a:t>結構性種族主義</a:t>
            </a:r>
            <a:r>
              <a:rPr lang="zh-CN" altLang="en-US" sz="2400" dirty="0">
                <a:ea typeface="PMingLiU" panose="02020500000000000000" pitchFamily="18" charset="-120"/>
              </a:rPr>
              <a:t>、體能歧視和其他形式的壓迫都使得某些社區（例如黑人和殘障人士）難以完全信任公共衛生部門、醫學專家和科學家。我們希望對新冠病毒疫苗的安全性和開發持開放和誠實的態度，明確地告訴大家我們知道什麼，不知道什麼。</a:t>
            </a:r>
            <a:endParaRPr lang="en-US" sz="2400" dirty="0">
              <a:ea typeface="PMingLiU" panose="02020500000000000000" pitchFamily="18" charset="-120"/>
            </a:endParaRPr>
          </a:p>
          <a:p>
            <a:pPr marL="0" indent="0" fontAlgn="base">
              <a:lnSpc>
                <a:spcPct val="112000"/>
              </a:lnSpc>
              <a:buNone/>
            </a:pPr>
            <a:endParaRPr lang="en-US" sz="2400" dirty="0">
              <a:ea typeface="PMingLiU" panose="02020500000000000000" pitchFamily="18" charset="-120"/>
            </a:endParaRPr>
          </a:p>
          <a:p>
            <a:pPr marL="0" indent="0" fontAlgn="base">
              <a:lnSpc>
                <a:spcPct val="112000"/>
              </a:lnSpc>
              <a:buNone/>
            </a:pPr>
            <a:r>
              <a:rPr lang="zh-CN" altLang="en-US" sz="2400" dirty="0">
                <a:ea typeface="PMingLiU" panose="02020500000000000000" pitchFamily="18" charset="-120"/>
              </a:rPr>
              <a:t>本指南提供了進行此類對話的基礎，但並不尋求解決不同人群和社區中所有獨特的、切實存在的需求和值得關注的問題。我們鼓勵您以最具有相關性、最能引起共鳴的方式來定制本指南的語言和格式，以便適合您的服務對象。</a:t>
            </a:r>
            <a:r>
              <a:rPr lang="en-US" sz="2400" dirty="0">
                <a:ea typeface="PMingLiU" panose="02020500000000000000" pitchFamily="18" charset="-120"/>
              </a:rPr>
              <a:t> </a:t>
            </a:r>
          </a:p>
          <a:p>
            <a:endParaRPr lang="en-US" dirty="0">
              <a:ea typeface="PMingLiU" panose="02020500000000000000" pitchFamily="18" charset="-120"/>
            </a:endParaRPr>
          </a:p>
        </p:txBody>
      </p:sp>
      <p:sp>
        <p:nvSpPr>
          <p:cNvPr id="5" name="Title 1"/>
          <p:cNvSpPr>
            <a:spLocks noGrp="1"/>
          </p:cNvSpPr>
          <p:nvPr>
            <p:ph type="title"/>
          </p:nvPr>
        </p:nvSpPr>
        <p:spPr>
          <a:xfrm>
            <a:off x="753976" y="150473"/>
            <a:ext cx="10515600" cy="1325563"/>
          </a:xfrm>
        </p:spPr>
        <p:txBody>
          <a:bodyPr>
            <a:normAutofit/>
          </a:bodyPr>
          <a:lstStyle/>
          <a:p>
            <a:pPr algn="ctr"/>
            <a:r>
              <a:rPr lang="zh-CN" altLang="en-US" sz="3200" b="1" dirty="0">
                <a:latin typeface="+mn-lt"/>
                <a:ea typeface="PMingLiU" panose="02020500000000000000" pitchFamily="18" charset="-120"/>
              </a:rPr>
              <a:t>承認結構性種族主義、體能歧視和其他形式的壓迫</a:t>
            </a:r>
            <a:endParaRPr lang="en-US" sz="3200" b="1" dirty="0">
              <a:latin typeface="+mn-lt"/>
              <a:ea typeface="PMingLiU" panose="02020500000000000000" pitchFamily="18"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ea typeface="PMingLiU" panose="02020500000000000000" pitchFamily="18" charset="-120"/>
              </a:rPr>
              <a:t>5</a:t>
            </a:fld>
            <a:endParaRPr lang="en-US" dirty="0">
              <a:solidFill>
                <a:srgbClr val="464646">
                  <a:lumMod val="40000"/>
                  <a:lumOff val="60000"/>
                </a:srgbClr>
              </a:solidFill>
              <a:ea typeface="PMingLiU" panose="02020500000000000000" pitchFamily="18" charset="-120"/>
            </a:endParaRPr>
          </a:p>
        </p:txBody>
      </p:sp>
      <p:sp>
        <p:nvSpPr>
          <p:cNvPr id="3" name="TextBox 2"/>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mn-lt"/>
                <a:ea typeface="PMingLiU" panose="02020500000000000000" pitchFamily="18" charset="-120"/>
                <a:cs typeface="Calibri" panose="020F0502020204030204" pitchFamily="34" charset="0"/>
              </a:rPr>
              <a:t>什麼是疫苗？疫苗如何起作用？</a:t>
            </a:r>
            <a:endParaRPr lang="en-US" sz="3200" dirty="0">
              <a:latin typeface="+mn-lt"/>
              <a:ea typeface="PMingLiU" panose="02020500000000000000" pitchFamily="18" charset="-120"/>
              <a:cs typeface="Calibri" panose="020F0502020204030204" pitchFamily="34" charset="0"/>
            </a:endParaRPr>
          </a:p>
        </p:txBody>
      </p:sp>
      <p:sp>
        <p:nvSpPr>
          <p:cNvPr id="4" name="Rectangle 3"/>
          <p:cNvSpPr/>
          <p:nvPr/>
        </p:nvSpPr>
        <p:spPr>
          <a:xfrm>
            <a:off x="504498" y="1377720"/>
            <a:ext cx="10988451" cy="3416320"/>
          </a:xfrm>
          <a:prstGeom prst="rect">
            <a:avLst/>
          </a:prstGeom>
        </p:spPr>
        <p:txBody>
          <a:bodyPr wrap="square">
            <a:spAutoFit/>
          </a:bodyPr>
          <a:lstStyle/>
          <a:p>
            <a:pPr marL="342900" indent="-342900">
              <a:buFont typeface="Arial" panose="020B0604020202020204" pitchFamily="34" charset="0"/>
              <a:buChar char="•"/>
            </a:pPr>
            <a:r>
              <a:rPr lang="zh-CN" altLang="en-US" sz="2400" dirty="0">
                <a:ea typeface="PMingLiU" panose="02020500000000000000" pitchFamily="18" charset="-120"/>
                <a:cs typeface="Calibri" panose="020F0502020204030204" pitchFamily="34" charset="0"/>
              </a:rPr>
              <a:t>疫苗可以預防危險甚至致命的疾病。它們與您身體內部的天然防禦系統共同作用，安全地建立防護能力，使您免受疾病傷害。</a:t>
            </a:r>
            <a:r>
              <a:rPr lang="en-US" sz="2400" dirty="0">
                <a:ea typeface="PMingLiU" panose="02020500000000000000" pitchFamily="18" charset="-120"/>
                <a:cs typeface="Calibri" panose="020F0502020204030204" pitchFamily="34" charset="0"/>
              </a:rPr>
              <a:t>  </a:t>
            </a:r>
          </a:p>
          <a:p>
            <a:pPr marL="342900" indent="-342900">
              <a:buFont typeface="Arial" panose="020B0604020202020204" pitchFamily="34" charset="0"/>
              <a:buChar char="•"/>
            </a:pPr>
            <a:endParaRPr lang="en-US" sz="2400" dirty="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ea typeface="PMingLiU" panose="02020500000000000000" pitchFamily="18" charset="-120"/>
              </a:rPr>
              <a:t>疫苗可以幫助您的免疫系統產生抗體，正如您在接觸疾病時會產生抗體一樣。接種疫苗後，您的身體就有了防護能力，也就是說不需要感染疾病就有了抗體。</a:t>
            </a:r>
            <a:endParaRPr lang="en-US" altLang="zh-CN" sz="2400" dirty="0">
              <a:ea typeface="PMingLiU" panose="02020500000000000000" pitchFamily="18" charset="-120"/>
            </a:endParaRPr>
          </a:p>
          <a:p>
            <a:pPr marL="342900" indent="-342900">
              <a:buFont typeface="Arial" panose="020B0604020202020204" pitchFamily="34" charset="0"/>
              <a:buChar char="•"/>
            </a:pPr>
            <a:endParaRPr lang="en-US" sz="2400" dirty="0">
              <a:ea typeface="PMingLiU" panose="02020500000000000000" pitchFamily="18" charset="-120"/>
            </a:endParaRPr>
          </a:p>
          <a:p>
            <a:pPr marL="342900" indent="-342900">
              <a:buFont typeface="Arial" panose="020B0604020202020204" pitchFamily="34" charset="0"/>
              <a:buChar char="•"/>
            </a:pPr>
            <a:r>
              <a:rPr lang="zh-CN" altLang="en-US" sz="2400" dirty="0">
                <a:ea typeface="PMingLiU" panose="02020500000000000000" pitchFamily="18" charset="-120"/>
              </a:rPr>
              <a:t>因此，疫苗是一種強有力的藥物。大多數藥物的作用是治療或治癒疾病，但疫苗的作用是</a:t>
            </a:r>
            <a:r>
              <a:rPr lang="zh-CN" altLang="en-US" sz="2400" i="1" dirty="0">
                <a:ea typeface="PMingLiU" panose="02020500000000000000" pitchFamily="18" charset="-120"/>
              </a:rPr>
              <a:t>預防</a:t>
            </a:r>
            <a:r>
              <a:rPr lang="zh-CN" altLang="en-US" sz="2400" dirty="0">
                <a:ea typeface="PMingLiU" panose="02020500000000000000" pitchFamily="18" charset="-120"/>
              </a:rPr>
              <a:t>疾病。</a:t>
            </a:r>
            <a:endParaRPr lang="en-US" sz="2400" dirty="0">
              <a:ea typeface="PMingLiU" panose="02020500000000000000" pitchFamily="18" charset="-120"/>
            </a:endParaRPr>
          </a:p>
          <a:p>
            <a:endParaRPr lang="en-US" sz="2400" dirty="0">
              <a:ea typeface="PMingLiU" panose="02020500000000000000" pitchFamily="18" charset="-12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ea typeface="PMingLiU" panose="02020500000000000000" pitchFamily="18" charset="-120"/>
              </a:rPr>
              <a:t>6</a:t>
            </a:fld>
            <a:endParaRPr lang="en-US" dirty="0">
              <a:solidFill>
                <a:srgbClr val="464646">
                  <a:lumMod val="40000"/>
                  <a:lumOff val="60000"/>
                </a:srgbClr>
              </a:solidFill>
              <a:ea typeface="PMingLiU" panose="02020500000000000000" pitchFamily="18" charset="-120"/>
            </a:endParaRPr>
          </a:p>
        </p:txBody>
      </p:sp>
      <p:sp>
        <p:nvSpPr>
          <p:cNvPr id="3" name="TextBox 2"/>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mn-lt"/>
                <a:ea typeface="PMingLiU" panose="02020500000000000000" pitchFamily="18" charset="-120"/>
                <a:cs typeface="Calibri" panose="020F0502020204030204" pitchFamily="34" charset="0"/>
              </a:rPr>
              <a:t>接種新冠病毒疫苗有什麼好處？</a:t>
            </a:r>
            <a:endParaRPr lang="en-US" sz="3200" dirty="0">
              <a:latin typeface="+mn-lt"/>
              <a:ea typeface="PMingLiU" panose="02020500000000000000" pitchFamily="18" charset="-120"/>
              <a:cs typeface="Calibri" panose="020F0502020204030204" pitchFamily="34" charset="0"/>
            </a:endParaRPr>
          </a:p>
        </p:txBody>
      </p:sp>
      <p:sp>
        <p:nvSpPr>
          <p:cNvPr id="4" name="Rectangle 3"/>
          <p:cNvSpPr/>
          <p:nvPr/>
        </p:nvSpPr>
        <p:spPr>
          <a:xfrm>
            <a:off x="504497" y="1213945"/>
            <a:ext cx="7806990" cy="3508653"/>
          </a:xfrm>
          <a:prstGeom prst="rect">
            <a:avLst/>
          </a:prstGeom>
        </p:spPr>
        <p:txBody>
          <a:bodyPr wrap="square">
            <a:spAutoFit/>
          </a:bodyPr>
          <a:lstStyle/>
          <a:p>
            <a:pPr marL="342900" indent="-342900">
              <a:buFont typeface="Arial" panose="020B0604020202020204" pitchFamily="34" charset="0"/>
              <a:buChar char="•"/>
            </a:pPr>
            <a:r>
              <a:rPr lang="zh-CN" altLang="en-US" sz="2400" dirty="0">
                <a:ea typeface="PMingLiU" panose="02020500000000000000" pitchFamily="18" charset="-120"/>
                <a:cs typeface="Calibri" panose="020F0502020204030204" pitchFamily="34" charset="0"/>
              </a:rPr>
              <a:t>接種</a:t>
            </a:r>
            <a:r>
              <a:rPr lang="zh-CN" altLang="en-US" sz="2400" dirty="0">
                <a:ea typeface="PMingLiU" panose="02020500000000000000" pitchFamily="18" charset="-120"/>
              </a:rPr>
              <a:t>新冠病毒</a:t>
            </a:r>
            <a:r>
              <a:rPr lang="zh-CN" altLang="en-US" sz="2400" dirty="0">
                <a:ea typeface="PMingLiU" panose="02020500000000000000" pitchFamily="18" charset="-120"/>
                <a:cs typeface="Calibri" panose="020F0502020204030204" pitchFamily="34" charset="0"/>
              </a:rPr>
              <a:t>疫苗可幫助您避免因感染</a:t>
            </a:r>
            <a:r>
              <a:rPr lang="zh-CN" altLang="en-US" sz="2400" dirty="0">
                <a:ea typeface="PMingLiU" panose="02020500000000000000" pitchFamily="18" charset="-120"/>
              </a:rPr>
              <a:t>新冠病毒</a:t>
            </a:r>
            <a:r>
              <a:rPr lang="zh-CN" altLang="en-US" sz="2400" dirty="0">
                <a:ea typeface="PMingLiU" panose="02020500000000000000" pitchFamily="18" charset="-120"/>
                <a:cs typeface="Calibri" panose="020F0502020204030204" pitchFamily="34" charset="0"/>
              </a:rPr>
              <a:t>而生病。</a:t>
            </a:r>
          </a:p>
          <a:p>
            <a:pPr marL="342900" indent="-342900">
              <a:spcBef>
                <a:spcPts val="1200"/>
              </a:spcBef>
              <a:buFont typeface="Arial" panose="020B0604020202020204" pitchFamily="34" charset="0"/>
              <a:buChar char="•"/>
            </a:pPr>
            <a:r>
              <a:rPr lang="zh-CN" altLang="en-US" sz="2400" dirty="0">
                <a:ea typeface="PMingLiU" panose="02020500000000000000" pitchFamily="18" charset="-120"/>
                <a:cs typeface="Calibri" panose="020F0502020204030204" pitchFamily="34" charset="0"/>
              </a:rPr>
              <a:t>美國批准的所有</a:t>
            </a:r>
            <a:r>
              <a:rPr lang="zh-CN" altLang="en-US" sz="2400" dirty="0">
                <a:ea typeface="PMingLiU" panose="02020500000000000000" pitchFamily="18" charset="-120"/>
              </a:rPr>
              <a:t>新冠病毒</a:t>
            </a:r>
            <a:r>
              <a:rPr lang="zh-CN" altLang="en-US" sz="2400" dirty="0">
                <a:ea typeface="PMingLiU" panose="02020500000000000000" pitchFamily="18" charset="-120"/>
                <a:cs typeface="Calibri" panose="020F0502020204030204" pitchFamily="34" charset="0"/>
              </a:rPr>
              <a:t>疫苗都證明非常有效。</a:t>
            </a:r>
          </a:p>
          <a:p>
            <a:pPr marL="342900" indent="-342900">
              <a:spcBef>
                <a:spcPts val="1200"/>
              </a:spcBef>
              <a:buFont typeface="Arial" panose="020B0604020202020204" pitchFamily="34" charset="0"/>
              <a:buChar char="•"/>
            </a:pPr>
            <a:r>
              <a:rPr lang="zh-CN" altLang="en-US" sz="2400" dirty="0">
                <a:ea typeface="PMingLiU" panose="02020500000000000000" pitchFamily="18" charset="-120"/>
                <a:cs typeface="Calibri" panose="020F0502020204030204" pitchFamily="34" charset="0"/>
              </a:rPr>
              <a:t>接種疫苗，並且遵循美國疾病控制與預防中心（</a:t>
            </a:r>
            <a:r>
              <a:rPr lang="en-US" altLang="zh-CN" sz="2400" dirty="0">
                <a:ea typeface="PMingLiU" panose="02020500000000000000" pitchFamily="18" charset="-120"/>
                <a:cs typeface="Calibri" panose="020F0502020204030204" pitchFamily="34" charset="0"/>
              </a:rPr>
              <a:t>CDC</a:t>
            </a:r>
            <a:r>
              <a:rPr lang="zh-CN" altLang="en-US" sz="2400" dirty="0">
                <a:ea typeface="PMingLiU" panose="02020500000000000000" pitchFamily="18" charset="-120"/>
                <a:cs typeface="Calibri" panose="020F0502020204030204" pitchFamily="34" charset="0"/>
              </a:rPr>
              <a:t>）關於保護自己和他人的建議，這兩種方式結合起來將為預防</a:t>
            </a:r>
            <a:r>
              <a:rPr lang="zh-CN" altLang="en-US" sz="2400" dirty="0">
                <a:ea typeface="PMingLiU" panose="02020500000000000000" pitchFamily="18" charset="-120"/>
              </a:rPr>
              <a:t>新冠病毒病</a:t>
            </a:r>
            <a:r>
              <a:rPr lang="zh-CN" altLang="en-US" sz="2400" dirty="0">
                <a:ea typeface="PMingLiU" panose="02020500000000000000" pitchFamily="18" charset="-120"/>
                <a:cs typeface="Calibri" panose="020F0502020204030204" pitchFamily="34" charset="0"/>
              </a:rPr>
              <a:t>提供最佳保護。</a:t>
            </a:r>
          </a:p>
          <a:p>
            <a:pPr marL="342900" indent="-342900">
              <a:spcBef>
                <a:spcPts val="1200"/>
              </a:spcBef>
              <a:buFont typeface="Arial" panose="020B0604020202020204" pitchFamily="34" charset="0"/>
              <a:buChar char="•"/>
            </a:pPr>
            <a:r>
              <a:rPr lang="zh-CN" altLang="en-US" sz="2400" dirty="0">
                <a:ea typeface="PMingLiU" panose="02020500000000000000" pitchFamily="18" charset="-120"/>
                <a:cs typeface="Calibri" panose="020F0502020204030204" pitchFamily="34" charset="0"/>
              </a:rPr>
              <a:t>接種疫苗的人越多，我們就越能更快地恢復正常生活。</a:t>
            </a:r>
            <a:endParaRPr lang="en-US" sz="2400" dirty="0">
              <a:ea typeface="PMingLiU" panose="02020500000000000000" pitchFamily="18" charset="-120"/>
              <a:cs typeface="Calibri" panose="020F0502020204030204" pitchFamily="34" charset="0"/>
            </a:endParaRPr>
          </a:p>
        </p:txBody>
      </p:sp>
      <p:pic>
        <p:nvPicPr>
          <p:cNvPr id="6" name="Picture 5" descr="This image is of three people wearing masks."/>
          <p:cNvPicPr>
            <a:picLocks noChangeAspect="1"/>
          </p:cNvPicPr>
          <p:nvPr/>
        </p:nvPicPr>
        <p:blipFill>
          <a:blip r:embed="rId3"/>
          <a:stretch>
            <a:fillRect/>
          </a:stretch>
        </p:blipFill>
        <p:spPr>
          <a:xfrm>
            <a:off x="8475052" y="1945843"/>
            <a:ext cx="3343910" cy="307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ea typeface="PMingLiU" panose="02020500000000000000" pitchFamily="18" charset="-120"/>
              </a:rPr>
              <a:t>7</a:t>
            </a:fld>
            <a:endParaRPr lang="en-US" dirty="0">
              <a:solidFill>
                <a:srgbClr val="464646">
                  <a:lumMod val="40000"/>
                  <a:lumOff val="60000"/>
                </a:srgbClr>
              </a:solidFill>
              <a:ea typeface="PMingLiU" panose="02020500000000000000" pitchFamily="18" charset="-120"/>
            </a:endParaRPr>
          </a:p>
        </p:txBody>
      </p:sp>
      <p:sp>
        <p:nvSpPr>
          <p:cNvPr id="3" name="TextBox 2"/>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mn-lt"/>
                <a:ea typeface="PMingLiU" panose="02020500000000000000" pitchFamily="18" charset="-120"/>
                <a:cs typeface="Calibri" panose="020F0502020204030204" pitchFamily="34" charset="0"/>
              </a:rPr>
              <a:t>批准了哪些疫苗？</a:t>
            </a:r>
            <a:endParaRPr lang="en-US" sz="3200" dirty="0">
              <a:latin typeface="+mn-lt"/>
              <a:ea typeface="PMingLiU" panose="02020500000000000000" pitchFamily="18" charset="-120"/>
              <a:cs typeface="Calibri" panose="020F0502020204030204" pitchFamily="34" charset="0"/>
            </a:endParaRPr>
          </a:p>
        </p:txBody>
      </p:sp>
      <p:sp>
        <p:nvSpPr>
          <p:cNvPr id="4" name="Rectangle 3"/>
          <p:cNvSpPr/>
          <p:nvPr/>
        </p:nvSpPr>
        <p:spPr>
          <a:xfrm>
            <a:off x="354842" y="1178195"/>
            <a:ext cx="8832701" cy="4524315"/>
          </a:xfrm>
          <a:prstGeom prst="rect">
            <a:avLst/>
          </a:prstGeom>
        </p:spPr>
        <p:txBody>
          <a:bodyPr wrap="square">
            <a:spAutoFit/>
          </a:bodyPr>
          <a:lstStyle/>
          <a:p>
            <a:pPr marL="342900" indent="-342900">
              <a:buFont typeface="Arial" panose="020B0604020202020204" pitchFamily="34" charset="0"/>
              <a:buChar char="•"/>
            </a:pPr>
            <a:r>
              <a:rPr lang="zh-CN" altLang="en-US" sz="2400" dirty="0">
                <a:ea typeface="PMingLiU" panose="02020500000000000000" pitchFamily="18" charset="-120"/>
                <a:cs typeface="Calibri" panose="020F0502020204030204" pitchFamily="34" charset="0"/>
              </a:rPr>
              <a:t>三種疫苗已獲批或獲得聯邦食品與藥物管理局（</a:t>
            </a:r>
            <a:r>
              <a:rPr lang="en-US" altLang="zh-CN" sz="2400" dirty="0">
                <a:ea typeface="PMingLiU" panose="02020500000000000000" pitchFamily="18" charset="-120"/>
                <a:cs typeface="Calibri" panose="020F0502020204030204" pitchFamily="34" charset="0"/>
              </a:rPr>
              <a:t>FDA</a:t>
            </a:r>
            <a:r>
              <a:rPr lang="zh-CN" altLang="en-US" sz="2400" dirty="0">
                <a:ea typeface="PMingLiU" panose="02020500000000000000" pitchFamily="18" charset="-120"/>
                <a:cs typeface="Calibri" panose="020F0502020204030204" pitchFamily="34" charset="0"/>
              </a:rPr>
              <a:t>）的緊急使用授權，這些疫苗分別是輝瑞</a:t>
            </a:r>
            <a:r>
              <a:rPr lang="en-US" altLang="zh-CN" sz="2400" dirty="0">
                <a:ea typeface="PMingLiU" panose="02020500000000000000" pitchFamily="18" charset="-120"/>
                <a:cs typeface="Calibri" panose="020F0502020204030204" pitchFamily="34" charset="0"/>
              </a:rPr>
              <a:t>/</a:t>
            </a:r>
            <a:r>
              <a:rPr lang="en-US" altLang="zh-CN" sz="2400" dirty="0" err="1">
                <a:ea typeface="PMingLiU" panose="02020500000000000000" pitchFamily="18" charset="-120"/>
                <a:cs typeface="Calibri" panose="020F0502020204030204" pitchFamily="34" charset="0"/>
              </a:rPr>
              <a:t>Comirnaty</a:t>
            </a:r>
            <a:r>
              <a:rPr lang="zh-CN" altLang="en-US" sz="2400" dirty="0">
                <a:ea typeface="PMingLiU" panose="02020500000000000000" pitchFamily="18" charset="-120"/>
                <a:cs typeface="Calibri" panose="020F0502020204030204" pitchFamily="34" charset="0"/>
              </a:rPr>
              <a:t>（</a:t>
            </a:r>
            <a:r>
              <a:rPr lang="en-US" altLang="zh-CN" sz="2400" dirty="0">
                <a:ea typeface="PMingLiU" panose="02020500000000000000" pitchFamily="18" charset="-120"/>
                <a:cs typeface="Calibri" panose="020F0502020204030204" pitchFamily="34" charset="0"/>
              </a:rPr>
              <a:t>Pfizer/</a:t>
            </a:r>
            <a:r>
              <a:rPr lang="en-US" altLang="zh-CN" sz="2400" dirty="0" err="1">
                <a:ea typeface="PMingLiU" panose="02020500000000000000" pitchFamily="18" charset="-120"/>
                <a:cs typeface="Calibri" panose="020F0502020204030204" pitchFamily="34" charset="0"/>
              </a:rPr>
              <a:t>Comirnaty</a:t>
            </a:r>
            <a:r>
              <a:rPr lang="zh-CN" altLang="en-US" sz="2400" dirty="0">
                <a:ea typeface="PMingLiU" panose="02020500000000000000" pitchFamily="18" charset="-120"/>
                <a:cs typeface="Calibri" panose="020F0502020204030204" pitchFamily="34" charset="0"/>
              </a:rPr>
              <a:t>）、</a:t>
            </a:r>
            <a:r>
              <a:rPr lang="zh-CN" altLang="en-US" sz="2400" dirty="0">
                <a:ea typeface="PMingLiU" panose="02020500000000000000" pitchFamily="18" charset="-120"/>
              </a:rPr>
              <a:t> 莫德納（</a:t>
            </a:r>
            <a:r>
              <a:rPr lang="en-US" altLang="zh-CN" sz="2400" dirty="0" err="1">
                <a:ea typeface="PMingLiU" panose="02020500000000000000" pitchFamily="18" charset="-120"/>
              </a:rPr>
              <a:t>Moderna</a:t>
            </a:r>
            <a:r>
              <a:rPr lang="zh-CN" altLang="en-US" sz="2400" dirty="0">
                <a:ea typeface="PMingLiU" panose="02020500000000000000" pitchFamily="18" charset="-120"/>
              </a:rPr>
              <a:t>）</a:t>
            </a:r>
            <a:r>
              <a:rPr lang="zh-CN" altLang="en-US" sz="2400" dirty="0">
                <a:ea typeface="PMingLiU" panose="02020500000000000000" pitchFamily="18" charset="-120"/>
                <a:cs typeface="Calibri" panose="020F0502020204030204" pitchFamily="34" charset="0"/>
              </a:rPr>
              <a:t>和強生（</a:t>
            </a:r>
            <a:r>
              <a:rPr lang="en-US" altLang="zh-CN" sz="2400" dirty="0">
                <a:ea typeface="PMingLiU" panose="02020500000000000000" pitchFamily="18" charset="-120"/>
                <a:cs typeface="Calibri" panose="020F0502020204030204" pitchFamily="34" charset="0"/>
              </a:rPr>
              <a:t>Janssen/</a:t>
            </a:r>
            <a:r>
              <a:rPr lang="en-US" sz="2400" dirty="0"/>
              <a:t>Johnson &amp; Johnson</a:t>
            </a:r>
            <a:r>
              <a:rPr lang="zh-CN" altLang="en-US" sz="2400" dirty="0">
                <a:ea typeface="PMingLiU" panose="02020500000000000000" pitchFamily="18" charset="-120"/>
                <a:cs typeface="Calibri" panose="020F0502020204030204" pitchFamily="34" charset="0"/>
              </a:rPr>
              <a:t>）。</a:t>
            </a:r>
          </a:p>
          <a:p>
            <a:pPr marL="342900" indent="-342900">
              <a:buFont typeface="Arial" panose="020B0604020202020204" pitchFamily="34" charset="0"/>
              <a:buChar char="•"/>
            </a:pPr>
            <a:endParaRPr lang="zh-CN" altLang="en-US" sz="2400" dirty="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ea typeface="PMingLiU" panose="02020500000000000000" pitchFamily="18" charset="-120"/>
                <a:cs typeface="Calibri" panose="020F0502020204030204" pitchFamily="34" charset="0"/>
              </a:rPr>
              <a:t>所有三種</a:t>
            </a:r>
            <a:r>
              <a:rPr lang="zh-CN" altLang="en-US" sz="2400" dirty="0">
                <a:ea typeface="PMingLiU" panose="02020500000000000000" pitchFamily="18" charset="-120"/>
              </a:rPr>
              <a:t>新冠病毒</a:t>
            </a:r>
            <a:r>
              <a:rPr lang="zh-CN" altLang="en-US" sz="2400" dirty="0">
                <a:ea typeface="PMingLiU" panose="02020500000000000000" pitchFamily="18" charset="-120"/>
                <a:cs typeface="Calibri" panose="020F0502020204030204" pitchFamily="34" charset="0"/>
              </a:rPr>
              <a:t>疫苗都安全高效，可預防嚴重疾病、住院和死亡。</a:t>
            </a:r>
          </a:p>
          <a:p>
            <a:pPr marL="342900" indent="-342900">
              <a:buFont typeface="Arial" panose="020B0604020202020204" pitchFamily="34" charset="0"/>
              <a:buChar char="•"/>
            </a:pPr>
            <a:endParaRPr lang="zh-CN" altLang="en-US" sz="2400" dirty="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ea typeface="PMingLiU" panose="02020500000000000000" pitchFamily="18" charset="-120"/>
                <a:cs typeface="Calibri" panose="020F0502020204030204" pitchFamily="34" charset="0"/>
              </a:rPr>
              <a:t>輝瑞</a:t>
            </a:r>
            <a:r>
              <a:rPr lang="en-US" altLang="zh-CN" sz="2400" dirty="0">
                <a:ea typeface="PMingLiU" panose="02020500000000000000" pitchFamily="18" charset="-120"/>
                <a:cs typeface="Calibri" panose="020F0502020204030204" pitchFamily="34" charset="0"/>
              </a:rPr>
              <a:t>/</a:t>
            </a:r>
            <a:r>
              <a:rPr lang="en-US" altLang="zh-CN" sz="2400" dirty="0" err="1">
                <a:ea typeface="PMingLiU" panose="02020500000000000000" pitchFamily="18" charset="-120"/>
                <a:cs typeface="Calibri" panose="020F0502020204030204" pitchFamily="34" charset="0"/>
              </a:rPr>
              <a:t>Comirnaty</a:t>
            </a:r>
            <a:r>
              <a:rPr lang="zh-CN" altLang="en-US" sz="2400" dirty="0">
                <a:ea typeface="PMingLiU" panose="02020500000000000000" pitchFamily="18" charset="-120"/>
                <a:cs typeface="Calibri" panose="020F0502020204030204" pitchFamily="34" charset="0"/>
              </a:rPr>
              <a:t>和</a:t>
            </a:r>
            <a:r>
              <a:rPr lang="zh-CN" altLang="en-US" sz="2400" dirty="0">
                <a:ea typeface="PMingLiU" panose="02020500000000000000" pitchFamily="18" charset="-120"/>
              </a:rPr>
              <a:t>莫德納</a:t>
            </a:r>
            <a:r>
              <a:rPr lang="zh-CN" altLang="en-US" sz="2400" dirty="0">
                <a:ea typeface="PMingLiU" panose="02020500000000000000" pitchFamily="18" charset="-120"/>
                <a:cs typeface="Calibri" panose="020F0502020204030204" pitchFamily="34" charset="0"/>
              </a:rPr>
              <a:t>疫苗需要注射兩劑，兩劑之間相隔至少</a:t>
            </a:r>
            <a:r>
              <a:rPr lang="en-US" altLang="zh-CN" sz="2400" dirty="0">
                <a:ea typeface="PMingLiU" panose="02020500000000000000" pitchFamily="18" charset="-120"/>
                <a:cs typeface="Calibri" panose="020F0502020204030204" pitchFamily="34" charset="0"/>
              </a:rPr>
              <a:t>3-4</a:t>
            </a:r>
            <a:r>
              <a:rPr lang="zh-CN" altLang="en-US" sz="2400" dirty="0">
                <a:ea typeface="PMingLiU" panose="02020500000000000000" pitchFamily="18" charset="-120"/>
                <a:cs typeface="Calibri" panose="020F0502020204030204" pitchFamily="34" charset="0"/>
              </a:rPr>
              <a:t>週。必須注射兩劑才能使這些疫苗達到最大效力。</a:t>
            </a:r>
          </a:p>
          <a:p>
            <a:pPr marL="342900" indent="-342900">
              <a:buFont typeface="Arial" panose="020B0604020202020204" pitchFamily="34" charset="0"/>
              <a:buChar char="•"/>
            </a:pPr>
            <a:endParaRPr lang="zh-CN" altLang="en-US" sz="2400" dirty="0">
              <a:ea typeface="PMingLiU" panose="02020500000000000000" pitchFamily="18" charset="-120"/>
              <a:cs typeface="Calibri" panose="020F0502020204030204" pitchFamily="34" charset="0"/>
            </a:endParaRPr>
          </a:p>
          <a:p>
            <a:pPr marL="342900" indent="-342900">
              <a:buFont typeface="Arial" panose="020B0604020202020204" pitchFamily="34" charset="0"/>
              <a:buChar char="•"/>
            </a:pPr>
            <a:r>
              <a:rPr lang="zh-CN" altLang="en-US" sz="2400" dirty="0">
                <a:ea typeface="PMingLiU" panose="02020500000000000000" pitchFamily="18" charset="-120"/>
                <a:cs typeface="Calibri" panose="020F0502020204030204" pitchFamily="34" charset="0"/>
              </a:rPr>
              <a:t>強生疫苗僅需注射一劑。</a:t>
            </a:r>
            <a:endParaRPr lang="en-US" sz="2400" dirty="0">
              <a:ea typeface="PMingLiU" panose="02020500000000000000" pitchFamily="18" charset="-120"/>
              <a:cs typeface="Calibri" panose="020F0502020204030204" pitchFamily="34" charset="0"/>
            </a:endParaRPr>
          </a:p>
        </p:txBody>
      </p:sp>
      <p:pic>
        <p:nvPicPr>
          <p:cNvPr id="5" name="Picture 4" descr="This is an image of a medicine bottle that is labeled &quot;COVID-19 vaccine&quot;"/>
          <p:cNvPicPr>
            <a:picLocks noChangeAspect="1"/>
          </p:cNvPicPr>
          <p:nvPr/>
        </p:nvPicPr>
        <p:blipFill>
          <a:blip r:embed="rId3"/>
          <a:stretch>
            <a:fillRect/>
          </a:stretch>
        </p:blipFill>
        <p:spPr>
          <a:xfrm>
            <a:off x="9453439" y="1901277"/>
            <a:ext cx="2407335" cy="34162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rPr>
              <a:t>8</a:t>
            </a:fld>
            <a:endParaRPr lang="en-US" dirty="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我們如何知道疫苗是否安全？</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Rectangle 3"/>
          <p:cNvSpPr/>
          <p:nvPr/>
        </p:nvSpPr>
        <p:spPr>
          <a:xfrm>
            <a:off x="478571" y="1233532"/>
            <a:ext cx="10352339" cy="4893647"/>
          </a:xfrm>
          <a:prstGeom prst="rect">
            <a:avLst/>
          </a:prstGeom>
        </p:spPr>
        <p:txBody>
          <a:bodyPr wrap="square">
            <a:spAutoFit/>
          </a:bodyPr>
          <a:lstStyle/>
          <a:p>
            <a:r>
              <a:rPr lang="zh-CN" altLang="en-US" sz="2400" dirty="0">
                <a:latin typeface="Calibri" panose="020F0502020204030204" pitchFamily="34" charset="0"/>
                <a:ea typeface="PMingLiU" panose="02020500000000000000" pitchFamily="18" charset="-120"/>
                <a:cs typeface="Calibri" panose="020F0502020204030204" pitchFamily="34" charset="0"/>
              </a:rPr>
              <a:t>與其他藥物相比，疫苗要經過更多的試驗。</a:t>
            </a:r>
            <a:r>
              <a:rPr lang="en-US" sz="2400" dirty="0">
                <a:latin typeface="Calibri" panose="020F0502020204030204" pitchFamily="34" charset="0"/>
                <a:ea typeface="PMingLiU" panose="02020500000000000000" pitchFamily="18" charset="-120"/>
                <a:cs typeface="Calibri" panose="020F0502020204030204" pitchFamily="34" charset="0"/>
              </a:rPr>
              <a:t>  </a:t>
            </a:r>
          </a:p>
          <a:p>
            <a:endParaRPr lang="en-US" sz="2400" dirty="0">
              <a:latin typeface="Calibri" panose="020F0502020204030204" pitchFamily="34" charset="0"/>
              <a:ea typeface="PMingLiU" panose="02020500000000000000" pitchFamily="18" charset="-120"/>
              <a:cs typeface="Calibri" panose="020F0502020204030204" pitchFamily="34" charset="0"/>
            </a:endParaRPr>
          </a:p>
          <a:p>
            <a:endParaRPr lang="en-US" sz="2400" dirty="0">
              <a:latin typeface="Calibri" panose="020F0502020204030204" pitchFamily="34" charset="0"/>
              <a:ea typeface="PMingLiU" panose="02020500000000000000" pitchFamily="18" charset="-120"/>
              <a:cs typeface="Calibri" panose="020F0502020204030204" pitchFamily="34" charset="0"/>
            </a:endParaRPr>
          </a:p>
          <a:p>
            <a:pPr lvl="6"/>
            <a:r>
              <a:rPr lang="zh-CN" altLang="en-US" sz="2400" dirty="0">
                <a:latin typeface="Calibri" panose="020F0502020204030204" pitchFamily="34" charset="0"/>
                <a:ea typeface="PMingLiU" panose="02020500000000000000" pitchFamily="18" charset="-120"/>
                <a:cs typeface="Calibri" panose="020F0502020204030204" pitchFamily="34" charset="0"/>
              </a:rPr>
              <a:t>首先，一小部分人會接種試驗疫苗。</a:t>
            </a:r>
            <a:r>
              <a:rPr lang="en-US" sz="2400" dirty="0">
                <a:latin typeface="Calibri" panose="020F0502020204030204" pitchFamily="34" charset="0"/>
                <a:ea typeface="PMingLiU" panose="02020500000000000000" pitchFamily="18" charset="-120"/>
                <a:cs typeface="Calibri" panose="020F0502020204030204" pitchFamily="34" charset="0"/>
              </a:rPr>
              <a:t> </a:t>
            </a:r>
          </a:p>
          <a:p>
            <a:pPr lvl="6"/>
            <a:endParaRPr lang="en-US" sz="2400" dirty="0">
              <a:latin typeface="Calibri" panose="020F0502020204030204" pitchFamily="34" charset="0"/>
              <a:ea typeface="PMingLiU" panose="02020500000000000000" pitchFamily="18" charset="-120"/>
              <a:cs typeface="Calibri" panose="020F0502020204030204" pitchFamily="34" charset="0"/>
            </a:endParaRPr>
          </a:p>
          <a:p>
            <a:pPr lvl="6"/>
            <a:endParaRPr lang="es-MX" altLang="zh-CN" sz="2400" dirty="0">
              <a:latin typeface="Calibri" panose="020F0502020204030204" pitchFamily="34" charset="0"/>
              <a:ea typeface="PMingLiU" panose="02020500000000000000" pitchFamily="18" charset="-120"/>
              <a:cs typeface="Calibri" panose="020F0502020204030204" pitchFamily="34" charset="0"/>
            </a:endParaRPr>
          </a:p>
          <a:p>
            <a:pPr lvl="6"/>
            <a:endParaRPr lang="es-MX" altLang="zh-CN" sz="2400" dirty="0">
              <a:latin typeface="Calibri" panose="020F0502020204030204" pitchFamily="34" charset="0"/>
              <a:ea typeface="PMingLiU" panose="02020500000000000000" pitchFamily="18" charset="-120"/>
              <a:cs typeface="Calibri" panose="020F0502020204030204" pitchFamily="34" charset="0"/>
            </a:endParaRPr>
          </a:p>
          <a:p>
            <a:pPr lvl="6"/>
            <a:r>
              <a:rPr lang="zh-CN" altLang="en-US" sz="2400" dirty="0">
                <a:latin typeface="Calibri" panose="020F0502020204030204" pitchFamily="34" charset="0"/>
                <a:ea typeface="PMingLiU" panose="02020500000000000000" pitchFamily="18" charset="-120"/>
                <a:cs typeface="Calibri" panose="020F0502020204030204" pitchFamily="34" charset="0"/>
              </a:rPr>
              <a:t>接下來，為特定人群（例如，特定年齡、種族和健康狀況的人）接種疫苗。</a:t>
            </a:r>
            <a:r>
              <a:rPr lang="en-US" sz="2400" dirty="0">
                <a:latin typeface="Calibri" panose="020F0502020204030204" pitchFamily="34" charset="0"/>
                <a:ea typeface="PMingLiU" panose="02020500000000000000" pitchFamily="18" charset="-120"/>
                <a:cs typeface="Calibri" panose="020F0502020204030204" pitchFamily="34" charset="0"/>
              </a:rPr>
              <a:t> </a:t>
            </a:r>
          </a:p>
          <a:p>
            <a:pPr lvl="6"/>
            <a:endParaRPr lang="en-US" sz="2400" dirty="0">
              <a:latin typeface="Calibri" panose="020F0502020204030204" pitchFamily="34" charset="0"/>
              <a:ea typeface="PMingLiU" panose="02020500000000000000" pitchFamily="18" charset="-120"/>
              <a:cs typeface="Calibri" panose="020F0502020204030204" pitchFamily="34" charset="0"/>
            </a:endParaRPr>
          </a:p>
          <a:p>
            <a:pPr marL="3200400" lvl="6" indent="-457200">
              <a:buFont typeface="+mj-lt"/>
              <a:buAutoNum type="arabicPeriod"/>
            </a:pPr>
            <a:endParaRPr lang="es-MX" altLang="zh-CN" sz="2400" dirty="0">
              <a:latin typeface="Calibri" panose="020F0502020204030204" pitchFamily="34" charset="0"/>
              <a:ea typeface="PMingLiU" panose="02020500000000000000" pitchFamily="18" charset="-120"/>
              <a:cs typeface="Calibri" panose="020F0502020204030204" pitchFamily="34" charset="0"/>
            </a:endParaRPr>
          </a:p>
          <a:p>
            <a:pPr lvl="6"/>
            <a:r>
              <a:rPr lang="zh-CN" altLang="en-US" sz="2400" dirty="0">
                <a:latin typeface="Calibri" panose="020F0502020204030204" pitchFamily="34" charset="0"/>
                <a:ea typeface="PMingLiU" panose="02020500000000000000" pitchFamily="18" charset="-120"/>
                <a:cs typeface="Calibri" panose="020F0502020204030204" pitchFamily="34" charset="0"/>
              </a:rPr>
              <a:t>然後為數以萬計的人接種疫苗，以便檢驗疫苗的有效性和安全性。</a:t>
            </a: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pic>
        <p:nvPicPr>
          <p:cNvPr id="5" name="Google Shape;415;p80" descr="lmage of three people"/>
          <p:cNvPicPr preferRelativeResize="0"/>
          <p:nvPr/>
        </p:nvPicPr>
        <p:blipFill>
          <a:blip r:embed="rId3"/>
          <a:stretch>
            <a:fillRect/>
          </a:stretch>
        </p:blipFill>
        <p:spPr>
          <a:xfrm>
            <a:off x="1707903" y="3298400"/>
            <a:ext cx="1590350" cy="1581257"/>
          </a:xfrm>
          <a:prstGeom prst="rect">
            <a:avLst/>
          </a:prstGeom>
          <a:noFill/>
          <a:ln>
            <a:noFill/>
          </a:ln>
        </p:spPr>
      </p:pic>
      <p:pic>
        <p:nvPicPr>
          <p:cNvPr id="6" name="Google Shape;416;p80" descr="lmage of six people"/>
          <p:cNvPicPr preferRelativeResize="0"/>
          <p:nvPr/>
        </p:nvPicPr>
        <p:blipFill>
          <a:blip r:embed="rId4"/>
          <a:stretch>
            <a:fillRect/>
          </a:stretch>
        </p:blipFill>
        <p:spPr>
          <a:xfrm>
            <a:off x="1751523" y="4983765"/>
            <a:ext cx="1503115" cy="1494525"/>
          </a:xfrm>
          <a:prstGeom prst="rect">
            <a:avLst/>
          </a:prstGeom>
          <a:noFill/>
          <a:ln>
            <a:noFill/>
          </a:ln>
        </p:spPr>
      </p:pic>
      <p:pic>
        <p:nvPicPr>
          <p:cNvPr id="7" name="Google Shape;417;p80" descr="Image of a syringe"/>
          <p:cNvPicPr preferRelativeResize="0"/>
          <p:nvPr/>
        </p:nvPicPr>
        <p:blipFill>
          <a:blip r:embed="rId5"/>
          <a:stretch>
            <a:fillRect/>
          </a:stretch>
        </p:blipFill>
        <p:spPr>
          <a:xfrm>
            <a:off x="1668725" y="1719203"/>
            <a:ext cx="1668700" cy="1579198"/>
          </a:xfrm>
          <a:prstGeom prst="rect">
            <a:avLst/>
          </a:prstGeom>
          <a:noFill/>
          <a:ln>
            <a:noFill/>
          </a:ln>
        </p:spPr>
      </p:pic>
      <p:pic>
        <p:nvPicPr>
          <p:cNvPr id="8" name="Google Shape;422;p80" descr="Number 1"/>
          <p:cNvPicPr preferRelativeResize="0"/>
          <p:nvPr/>
        </p:nvPicPr>
        <p:blipFill>
          <a:blip r:embed="rId6"/>
          <a:stretch>
            <a:fillRect/>
          </a:stretch>
        </p:blipFill>
        <p:spPr>
          <a:xfrm>
            <a:off x="1506750" y="1828853"/>
            <a:ext cx="548400" cy="523200"/>
          </a:xfrm>
          <a:prstGeom prst="rect">
            <a:avLst/>
          </a:prstGeom>
          <a:noFill/>
          <a:ln>
            <a:noFill/>
          </a:ln>
        </p:spPr>
      </p:pic>
      <p:pic>
        <p:nvPicPr>
          <p:cNvPr id="9" name="Google Shape;423;p80" descr="Number 2"/>
          <p:cNvPicPr preferRelativeResize="0"/>
          <p:nvPr/>
        </p:nvPicPr>
        <p:blipFill>
          <a:blip r:embed="rId7"/>
          <a:stretch>
            <a:fillRect/>
          </a:stretch>
        </p:blipFill>
        <p:spPr>
          <a:xfrm>
            <a:off x="1506750" y="3407977"/>
            <a:ext cx="548400" cy="519855"/>
          </a:xfrm>
          <a:prstGeom prst="rect">
            <a:avLst/>
          </a:prstGeom>
          <a:noFill/>
          <a:ln>
            <a:noFill/>
          </a:ln>
        </p:spPr>
      </p:pic>
      <p:pic>
        <p:nvPicPr>
          <p:cNvPr id="10" name="Google Shape;424;p80" descr="Number 3"/>
          <p:cNvPicPr preferRelativeResize="0"/>
          <p:nvPr/>
        </p:nvPicPr>
        <p:blipFill>
          <a:blip r:embed="rId8"/>
          <a:stretch>
            <a:fillRect/>
          </a:stretch>
        </p:blipFill>
        <p:spPr>
          <a:xfrm>
            <a:off x="1506750" y="4983765"/>
            <a:ext cx="548400" cy="5602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rPr>
              <a:t>9</a:t>
            </a:fld>
            <a:endParaRPr lang="en-US" dirty="0">
              <a:solidFill>
                <a:srgbClr val="464646">
                  <a:lumMod val="40000"/>
                  <a:lumOff val="60000"/>
                </a:srgbClr>
              </a:solidFill>
              <a:latin typeface="Calibri" panose="020F0502020204030204" pitchFamily="34" charset="0"/>
              <a:ea typeface="PMingLiU" panose="02020500000000000000" pitchFamily="18" charset="-120"/>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PMingLiU" panose="02020500000000000000" pitchFamily="18" charset="-120"/>
                <a:cs typeface="Calibri" panose="020F0502020204030204" pitchFamily="34" charset="0"/>
              </a:rPr>
              <a:t>我們如何知道疫苗是否安全？</a:t>
            </a:r>
            <a:endParaRPr lang="en-US" sz="3200" dirty="0">
              <a:latin typeface="Calibri" panose="020F0502020204030204" pitchFamily="34" charset="0"/>
              <a:ea typeface="PMingLiU" panose="02020500000000000000" pitchFamily="18" charset="-120"/>
              <a:cs typeface="Calibri" panose="020F0502020204030204" pitchFamily="34" charset="0"/>
            </a:endParaRPr>
          </a:p>
        </p:txBody>
      </p:sp>
      <p:sp>
        <p:nvSpPr>
          <p:cNvPr id="4" name="Rectangle 3"/>
          <p:cNvSpPr/>
          <p:nvPr/>
        </p:nvSpPr>
        <p:spPr>
          <a:xfrm>
            <a:off x="3123761" y="1628726"/>
            <a:ext cx="6661931" cy="2677656"/>
          </a:xfrm>
          <a:prstGeom prst="rect">
            <a:avLst/>
          </a:prstGeom>
        </p:spPr>
        <p:txBody>
          <a:bodyPr wrap="square">
            <a:spAutoFit/>
          </a:bodyPr>
          <a:lstStyle/>
          <a:p>
            <a:r>
              <a:rPr lang="zh-CN" altLang="en-US" sz="2400" dirty="0">
                <a:latin typeface="Calibri" panose="020F0502020204030204" pitchFamily="34" charset="0"/>
                <a:ea typeface="PMingLiU" panose="02020500000000000000" pitchFamily="18" charset="-120"/>
                <a:cs typeface="Calibri" panose="020F0502020204030204" pitchFamily="34" charset="0"/>
              </a:rPr>
              <a:t>此後，</a:t>
            </a:r>
            <a:r>
              <a:rPr lang="en-US" sz="2400" dirty="0">
                <a:latin typeface="Calibri" panose="020F0502020204030204" pitchFamily="34" charset="0"/>
                <a:ea typeface="PMingLiU" panose="02020500000000000000" pitchFamily="18" charset="-120"/>
                <a:cs typeface="Calibri" panose="020F0502020204030204" pitchFamily="34" charset="0"/>
              </a:rPr>
              <a:t>CDC</a:t>
            </a:r>
            <a:r>
              <a:rPr lang="zh-CN" altLang="en-US" sz="2400" dirty="0">
                <a:latin typeface="Calibri" panose="020F0502020204030204" pitchFamily="34" charset="0"/>
                <a:ea typeface="PMingLiU" panose="02020500000000000000" pitchFamily="18" charset="-120"/>
                <a:cs typeface="Calibri" panose="020F0502020204030204" pitchFamily="34" charset="0"/>
              </a:rPr>
              <a:t>下屬的</a:t>
            </a:r>
            <a:r>
              <a:rPr lang="zh-CN" altLang="en-US" sz="2400" u="sng" dirty="0">
                <a:latin typeface="Calibri" panose="020F0502020204030204" pitchFamily="34" charset="0"/>
                <a:ea typeface="PMingLiU" panose="02020500000000000000" pitchFamily="18" charset="-120"/>
                <a:cs typeface="Calibri" panose="020F0502020204030204" pitchFamily="34" charset="0"/>
                <a:hlinkClick r:id="rId3"/>
              </a:rPr>
              <a:t>免疫規範諮詢委員會</a:t>
            </a:r>
            <a:r>
              <a:rPr lang="zh-CN" altLang="en-US" sz="2400" dirty="0">
                <a:latin typeface="Calibri" panose="020F0502020204030204" pitchFamily="34" charset="0"/>
                <a:ea typeface="PMingLiU" panose="02020500000000000000" pitchFamily="18" charset="-120"/>
                <a:cs typeface="Calibri" panose="020F0502020204030204" pitchFamily="34" charset="0"/>
              </a:rPr>
              <a:t>查看資料，以便確定疫苗是否有效及其安全性。該委員會向</a:t>
            </a:r>
            <a:r>
              <a:rPr lang="en-US" altLang="zh-CN" sz="2400" dirty="0">
                <a:latin typeface="Calibri" panose="020F0502020204030204" pitchFamily="34" charset="0"/>
                <a:ea typeface="PMingLiU" panose="02020500000000000000" pitchFamily="18" charset="-120"/>
                <a:cs typeface="Calibri" panose="020F0502020204030204" pitchFamily="34" charset="0"/>
              </a:rPr>
              <a:t>FDA</a:t>
            </a:r>
            <a:r>
              <a:rPr lang="zh-CN" altLang="en-US" sz="2400" dirty="0">
                <a:latin typeface="Calibri" panose="020F0502020204030204" pitchFamily="34" charset="0"/>
                <a:ea typeface="PMingLiU" panose="02020500000000000000" pitchFamily="18" charset="-120"/>
                <a:cs typeface="Calibri" panose="020F0502020204030204" pitchFamily="34" charset="0"/>
              </a:rPr>
              <a:t>提出建議。</a:t>
            </a:r>
            <a:endParaRPr lang="es-MX" altLang="zh-CN" sz="2400" dirty="0">
              <a:latin typeface="Calibri" panose="020F0502020204030204" pitchFamily="34" charset="0"/>
              <a:ea typeface="PMingLiU" panose="02020500000000000000" pitchFamily="18" charset="-120"/>
              <a:cs typeface="Calibri" panose="020F0502020204030204" pitchFamily="34" charset="0"/>
            </a:endParaRPr>
          </a:p>
          <a:p>
            <a:endParaRPr lang="zh-CN" altLang="en-US" sz="2400" dirty="0">
              <a:latin typeface="Calibri" panose="020F0502020204030204" pitchFamily="34" charset="0"/>
              <a:ea typeface="PMingLiU" panose="02020500000000000000" pitchFamily="18" charset="-120"/>
              <a:cs typeface="Calibri" panose="020F0502020204030204" pitchFamily="34" charset="0"/>
            </a:endParaRPr>
          </a:p>
          <a:p>
            <a:endParaRPr lang="en-US" altLang="zh-CN" sz="2400" dirty="0">
              <a:latin typeface="Calibri" panose="020F0502020204030204" pitchFamily="34" charset="0"/>
              <a:ea typeface="PMingLiU" panose="02020500000000000000" pitchFamily="18" charset="-120"/>
              <a:cs typeface="Calibri" panose="020F0502020204030204" pitchFamily="34" charset="0"/>
            </a:endParaRPr>
          </a:p>
          <a:p>
            <a:r>
              <a:rPr lang="en-US" altLang="zh-CN" sz="2400" dirty="0">
                <a:latin typeface="Calibri" panose="020F0502020204030204" pitchFamily="34" charset="0"/>
                <a:ea typeface="PMingLiU" panose="02020500000000000000" pitchFamily="18" charset="-120"/>
                <a:cs typeface="Calibri" panose="020F0502020204030204" pitchFamily="34" charset="0"/>
              </a:rPr>
              <a:t>FDA</a:t>
            </a:r>
            <a:r>
              <a:rPr lang="zh-CN" altLang="en-US" sz="2400" dirty="0">
                <a:latin typeface="Calibri" panose="020F0502020204030204" pitchFamily="34" charset="0"/>
                <a:ea typeface="PMingLiU" panose="02020500000000000000" pitchFamily="18" charset="-120"/>
                <a:cs typeface="Calibri" panose="020F0502020204030204" pitchFamily="34" charset="0"/>
              </a:rPr>
              <a:t>查看資料和諮詢委員會的建議，並決定是否批准該疫苗。</a:t>
            </a: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pic>
        <p:nvPicPr>
          <p:cNvPr id="5" name="Google Shape;432;g79ce8b2f6a_0_51" descr="Check mark"/>
          <p:cNvPicPr preferRelativeResize="0"/>
          <p:nvPr/>
        </p:nvPicPr>
        <p:blipFill>
          <a:blip r:embed="rId4"/>
          <a:stretch>
            <a:fillRect/>
          </a:stretch>
        </p:blipFill>
        <p:spPr>
          <a:xfrm>
            <a:off x="1502813" y="3146125"/>
            <a:ext cx="1669436" cy="1645275"/>
          </a:xfrm>
          <a:prstGeom prst="rect">
            <a:avLst/>
          </a:prstGeom>
          <a:noFill/>
          <a:ln>
            <a:noFill/>
          </a:ln>
        </p:spPr>
      </p:pic>
      <p:pic>
        <p:nvPicPr>
          <p:cNvPr id="6" name="Google Shape;435;g79ce8b2f6a_0_51" descr="Image of a piece of paper and magnifying glass"/>
          <p:cNvPicPr preferRelativeResize="0"/>
          <p:nvPr/>
        </p:nvPicPr>
        <p:blipFill>
          <a:blip r:embed="rId5"/>
          <a:stretch>
            <a:fillRect/>
          </a:stretch>
        </p:blipFill>
        <p:spPr>
          <a:xfrm>
            <a:off x="1503187" y="1349123"/>
            <a:ext cx="1668700" cy="1644602"/>
          </a:xfrm>
          <a:prstGeom prst="rect">
            <a:avLst/>
          </a:prstGeom>
          <a:noFill/>
          <a:ln>
            <a:noFill/>
          </a:ln>
        </p:spPr>
      </p:pic>
      <p:pic>
        <p:nvPicPr>
          <p:cNvPr id="7" name="Google Shape;436;g79ce8b2f6a_0_51" descr="Number 4"/>
          <p:cNvPicPr preferRelativeResize="0"/>
          <p:nvPr/>
        </p:nvPicPr>
        <p:blipFill>
          <a:blip r:embed="rId6"/>
          <a:stretch>
            <a:fillRect/>
          </a:stretch>
        </p:blipFill>
        <p:spPr>
          <a:xfrm>
            <a:off x="1295025" y="1350250"/>
            <a:ext cx="615075" cy="560250"/>
          </a:xfrm>
          <a:prstGeom prst="rect">
            <a:avLst/>
          </a:prstGeom>
          <a:noFill/>
          <a:ln>
            <a:noFill/>
          </a:ln>
        </p:spPr>
      </p:pic>
      <p:pic>
        <p:nvPicPr>
          <p:cNvPr id="8" name="Google Shape;437;g79ce8b2f6a_0_51" descr="Number 5"/>
          <p:cNvPicPr preferRelativeResize="0"/>
          <p:nvPr/>
        </p:nvPicPr>
        <p:blipFill>
          <a:blip r:embed="rId7"/>
          <a:stretch>
            <a:fillRect/>
          </a:stretch>
        </p:blipFill>
        <p:spPr>
          <a:xfrm>
            <a:off x="1295025" y="3342331"/>
            <a:ext cx="615075" cy="546593"/>
          </a:xfrm>
          <a:prstGeom prst="rect">
            <a:avLst/>
          </a:prstGeom>
          <a:noFill/>
          <a:ln>
            <a:noFill/>
          </a:ln>
        </p:spPr>
      </p:pic>
      <p:sp>
        <p:nvSpPr>
          <p:cNvPr id="9"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zh-CN" altLang="en-US" sz="2400" dirty="0">
                <a:latin typeface="Calibri" panose="020F0502020204030204" pitchFamily="34" charset="0"/>
                <a:ea typeface="PMingLiU" panose="02020500000000000000" pitchFamily="18" charset="-120"/>
                <a:cs typeface="Calibri" panose="020F0502020204030204" pitchFamily="34" charset="0"/>
              </a:rPr>
              <a:t>只有在完成</a:t>
            </a:r>
            <a:r>
              <a:rPr lang="zh-CN" altLang="en-US" sz="2400" b="1" dirty="0">
                <a:latin typeface="Calibri" panose="020F0502020204030204" pitchFamily="34" charset="0"/>
                <a:ea typeface="PMingLiU" panose="02020500000000000000" pitchFamily="18" charset="-120"/>
                <a:cs typeface="Calibri" panose="020F0502020204030204" pitchFamily="34" charset="0"/>
              </a:rPr>
              <a:t>所有這些步驟</a:t>
            </a:r>
            <a:r>
              <a:rPr lang="zh-CN" altLang="en-US" sz="2400" dirty="0">
                <a:latin typeface="Calibri" panose="020F0502020204030204" pitchFamily="34" charset="0"/>
                <a:ea typeface="PMingLiU" panose="02020500000000000000" pitchFamily="18" charset="-120"/>
                <a:cs typeface="Calibri" panose="020F0502020204030204" pitchFamily="34" charset="0"/>
              </a:rPr>
              <a:t>後疫苗才能獲得批准，此時專家們有足夠的理由認為疫苗有效且安全。</a:t>
            </a:r>
            <a:endParaRPr lang="en-US" sz="2400" dirty="0">
              <a:latin typeface="Calibri" panose="020F0502020204030204" pitchFamily="34" charset="0"/>
              <a:ea typeface="PMingLiU" panose="02020500000000000000" pitchFamily="18" charset="-120"/>
              <a:cs typeface="Calibri" panose="020F05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115</TotalTime>
  <Words>10056</Words>
  <Application>Microsoft Office PowerPoint</Application>
  <PresentationFormat>Widescreen</PresentationFormat>
  <Paragraphs>547</Paragraphs>
  <Slides>36</Slides>
  <Notes>36</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51" baseType="lpstr">
      <vt:lpstr>PMingLiU</vt:lpstr>
      <vt:lpstr>PMingLiU-ExtB</vt:lpstr>
      <vt:lpstr>宋体</vt:lpstr>
      <vt:lpstr>Arial</vt:lpstr>
      <vt:lpstr>Calibri</vt:lpstr>
      <vt:lpstr>Calibri Light</vt:lpstr>
      <vt:lpstr>Courier New</vt:lpstr>
      <vt:lpstr>Segoe UI</vt:lpstr>
      <vt:lpstr>Symbol</vt:lpstr>
      <vt:lpstr>Wingdings</vt:lpstr>
      <vt:lpstr>Office Theme</vt:lpstr>
      <vt:lpstr>1_Office Theme</vt:lpstr>
      <vt:lpstr>White</vt:lpstr>
      <vt:lpstr>Theme-Covid-Vax</vt:lpstr>
      <vt:lpstr>think-cell Slide</vt:lpstr>
      <vt:lpstr>PowerPoint Presentation</vt:lpstr>
      <vt:lpstr>本指南使用說明</vt:lpstr>
      <vt:lpstr>如何請求公共衛生部派出疫苗大使</vt:lpstr>
      <vt:lpstr>承認結構性種族主義、體能歧視和其他形式的壓迫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我該如何預約？</vt:lpstr>
      <vt:lpstr>如果我前往疫苗站時需要幫助怎麼辦？</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向討論會組織者提供的更多資訊來源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Leo Galperin</cp:lastModifiedBy>
  <cp:revision>729</cp:revision>
  <dcterms:created xsi:type="dcterms:W3CDTF">2021-01-16T16:40:00Z</dcterms:created>
  <dcterms:modified xsi:type="dcterms:W3CDTF">2022-01-28T20:24:10Z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A3013302FD8042C7AA803AE3B002E2DB</vt:lpwstr>
  </property>
  <property fmtid="{D5CDD505-2E9C-101B-9397-08002B2CF9AE}" pid="3" name="KSOProductBuildVer">
    <vt:lpwstr>2052-11.1.0.11115</vt:lpwstr>
  </property>
</Properties>
</file>