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comments/comment1.xml" ContentType="application/vnd.openxmlformats-officedocument.presentationml.comments+xml"/>
  <Override PartName="/ppt/comments/comment2.xml" ContentType="application/vnd.openxmlformats-officedocument.presentationml.comment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69" r:id="rId4"/>
    <p:sldId id="270" r:id="rId5"/>
    <p:sldId id="260" r:id="rId6"/>
    <p:sldId id="262" r:id="rId7"/>
    <p:sldId id="264" r:id="rId8"/>
    <p:sldId id="265" r:id="rId9"/>
    <p:sldId id="266" r:id="rId10"/>
    <p:sldId id="263" r:id="rId11"/>
    <p:sldId id="268" r:id="rId12"/>
    <p:sldId id="261" r:id="rId13"/>
    <p:sldId id="267" r:id="rId1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ccoforte, Lorrie (EEC)" initials="RL(" lastIdx="6" clrIdx="0">
    <p:extLst>
      <p:ext uri="{19B8F6BF-5375-455C-9EA6-DF929625EA0E}">
        <p15:presenceInfo xmlns:p15="http://schemas.microsoft.com/office/powerpoint/2012/main" userId="S-1-5-21-1078081533-706699826-839522115-77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73" d="100"/>
          <a:sy n="73" d="100"/>
        </p:scale>
        <p:origin x="762" y="66"/>
      </p:cViewPr>
      <p:guideLst/>
    </p:cSldViewPr>
  </p:slideViewPr>
  <p:notesTextViewPr>
    <p:cViewPr>
      <p:scale>
        <a:sx n="1" d="1"/>
        <a:sy n="1" d="1"/>
      </p:scale>
      <p:origin x="0" y="0"/>
    </p:cViewPr>
  </p:notesText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commentAuthors" Target="commentAuthors.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heme" Target="theme/theme1.xml"/>
  <Relationship Id="rId19" Type="http://schemas.openxmlformats.org/officeDocument/2006/relationships/tableStyles" Target="tableStyles.xml"/>
  <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comments/comment1.xml><?xml version="1.0" encoding="utf-8"?>
<p:cmLst xmlns:a="http://schemas.openxmlformats.org/drawingml/2006/main" xmlns:r="http://schemas.openxmlformats.org/officeDocument/2006/relationships" xmlns:p="http://schemas.openxmlformats.org/presentationml/2006/main">
  <p:cm authorId="1" dt="2017-08-14T18:29:05.468" idx="2">
    <p:pos x="4998" y="1082"/>
    <p:text>subcontractors</p:text>
    <p:extLst>
      <p:ext uri="{C676402C-5697-4E1C-873F-D02D1690AC5C}">
        <p15:threadingInfo xmlns:p15="http://schemas.microsoft.com/office/powerpoint/2012/main" timeZoneBias="240"/>
      </p:ext>
    </p:extLst>
  </p:cm>
  <p:cm authorId="1" dt="2017-08-14T18:30:52.423" idx="3">
    <p:pos x="4998" y="1178"/>
    <p:text>give examples (</p:text>
    <p:extLst>
      <p:ext uri="{C676402C-5697-4E1C-873F-D02D1690AC5C}">
        <p15:threadingInfo xmlns:p15="http://schemas.microsoft.com/office/powerpoint/2012/main" timeZoneBias="240">
          <p15:parentCm authorId="1" idx="2"/>
        </p15:threadingInfo>
      </p:ext>
    </p:extLst>
  </p:cm>
  <p:cm authorId="1" dt="2017-08-14T18:33:21.654" idx="4">
    <p:pos x="4998" y="1274"/>
    <p:text>maybe instead of saying "and/or medical providers"  give examples contractors, subcontractors, vendors (i.e. medical professionals, temporary help, transportation providers)</p:text>
    <p:extLst>
      <p:ext uri="{C676402C-5697-4E1C-873F-D02D1690AC5C}">
        <p15:threadingInfo xmlns:p15="http://schemas.microsoft.com/office/powerpoint/2012/main" timeZoneBias="240">
          <p15:parentCm authorId="1" idx="2"/>
        </p15:threadingInfo>
      </p:ext>
    </p:extLst>
  </p:cm>
  <p:cm authorId="1" dt="2017-08-14T18:35:37.722" idx="5">
    <p:pos x="4998" y="1370"/>
    <p:text>maybe leave out "who are exempt from EEC licensure" I don't think you need it and it might confuse the reader.</p:text>
    <p:extLst>
      <p:ext uri="{C676402C-5697-4E1C-873F-D02D1690AC5C}">
        <p15:threadingInfo xmlns:p15="http://schemas.microsoft.com/office/powerpoint/2012/main" timeZoneBias="240">
          <p15:parentCm authorId="1" idx="2"/>
        </p15:threadingInfo>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7-08-14T18:37:41.691" idx="6">
    <p:pos x="3991" y="1792"/>
    <p:text>I imagine this will only apply to a handful of people but you will probably get a lot of questions about it when you present the training.</p:text>
    <p:extLst>
      <p:ext uri="{C676402C-5697-4E1C-873F-D02D1690AC5C}">
        <p15:threadingInfo xmlns:p15="http://schemas.microsoft.com/office/powerpoint/2012/main" timeZoneBias="240"/>
      </p:ext>
    </p:extLst>
  </p:cm>
</p:cmLst>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gif"/>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a:srcRect/>
          <a:stretch>
            <a:fillRect/>
          </a:stretch>
        </p:blipFill>
        <p:spPr bwMode="auto">
          <a:xfrm>
            <a:off x="639234" y="1125538"/>
            <a:ext cx="1972733" cy="1414462"/>
          </a:xfrm>
          <a:prstGeom prst="rect">
            <a:avLst/>
          </a:prstGeom>
          <a:noFill/>
          <a:ln w="9525">
            <a:noFill/>
            <a:miter lim="800000"/>
            <a:headEnd/>
            <a:tailEnd/>
          </a:ln>
        </p:spPr>
      </p:pic>
      <p:sp>
        <p:nvSpPr>
          <p:cNvPr id="5" name="Line 10"/>
          <p:cNvSpPr>
            <a:spLocks noChangeShapeType="1"/>
          </p:cNvSpPr>
          <p:nvPr/>
        </p:nvSpPr>
        <p:spPr bwMode="auto">
          <a:xfrm>
            <a:off x="2753785" y="1165226"/>
            <a:ext cx="19049" cy="4557713"/>
          </a:xfrm>
          <a:prstGeom prst="line">
            <a:avLst/>
          </a:prstGeom>
          <a:noFill/>
          <a:ln w="9525">
            <a:solidFill>
              <a:srgbClr val="0033CC"/>
            </a:solidFill>
            <a:round/>
            <a:headEnd/>
            <a:tailEnd/>
          </a:ln>
          <a:extLst/>
        </p:spPr>
        <p:txBody>
          <a:bodyPr/>
          <a:lstStyle/>
          <a:p>
            <a:pPr fontAlgn="base">
              <a:spcBef>
                <a:spcPct val="50000"/>
              </a:spcBef>
              <a:spcAft>
                <a:spcPct val="0"/>
              </a:spcAft>
              <a:defRPr/>
            </a:pPr>
            <a:endParaRPr lang="en-US" b="1">
              <a:solidFill>
                <a:srgbClr val="000000"/>
              </a:solidFill>
              <a:latin typeface="Arial" charset="0"/>
            </a:endParaRPr>
          </a:p>
        </p:txBody>
      </p:sp>
      <p:sp>
        <p:nvSpPr>
          <p:cNvPr id="6" name="Line 11"/>
          <p:cNvSpPr>
            <a:spLocks noChangeShapeType="1"/>
          </p:cNvSpPr>
          <p:nvPr/>
        </p:nvSpPr>
        <p:spPr bwMode="auto">
          <a:xfrm>
            <a:off x="3257551" y="3752850"/>
            <a:ext cx="7630583" cy="0"/>
          </a:xfrm>
          <a:prstGeom prst="line">
            <a:avLst/>
          </a:prstGeom>
          <a:noFill/>
          <a:ln w="9525">
            <a:solidFill>
              <a:srgbClr val="0033CC"/>
            </a:solidFill>
            <a:round/>
            <a:headEnd/>
            <a:tailEnd/>
          </a:ln>
          <a:extLst/>
        </p:spPr>
        <p:txBody>
          <a:bodyPr/>
          <a:lstStyle/>
          <a:p>
            <a:pPr fontAlgn="base">
              <a:spcBef>
                <a:spcPct val="50000"/>
              </a:spcBef>
              <a:spcAft>
                <a:spcPct val="0"/>
              </a:spcAft>
              <a:defRPr/>
            </a:pPr>
            <a:endParaRPr lang="en-US" b="1">
              <a:solidFill>
                <a:srgbClr val="000000"/>
              </a:solidFill>
              <a:latin typeface="Arial" charset="0"/>
            </a:endParaRPr>
          </a:p>
        </p:txBody>
      </p:sp>
      <p:sp>
        <p:nvSpPr>
          <p:cNvPr id="105478" name="Rectangle 6"/>
          <p:cNvSpPr>
            <a:spLocks noGrp="1" noChangeArrowheads="1"/>
          </p:cNvSpPr>
          <p:nvPr>
            <p:ph type="ctrTitle"/>
          </p:nvPr>
        </p:nvSpPr>
        <p:spPr>
          <a:xfrm>
            <a:off x="3136901" y="1143000"/>
            <a:ext cx="8140700" cy="2457450"/>
          </a:xfrm>
        </p:spPr>
        <p:txBody>
          <a:bodyPr anchor="t"/>
          <a:lstStyle>
            <a:lvl1pPr>
              <a:spcAft>
                <a:spcPct val="25000"/>
              </a:spcAft>
              <a:defRPr/>
            </a:lvl1pPr>
          </a:lstStyle>
          <a:p>
            <a:r>
              <a:rPr lang="en-US" smtClean="0"/>
              <a:t>Click to edit Master title style</a:t>
            </a:r>
            <a:endParaRPr lang="en-US"/>
          </a:p>
        </p:txBody>
      </p:sp>
      <p:sp>
        <p:nvSpPr>
          <p:cNvPr id="8" name="Rectangle 3"/>
          <p:cNvSpPr>
            <a:spLocks noGrp="1" noChangeArrowheads="1"/>
          </p:cNvSpPr>
          <p:nvPr>
            <p:ph type="dt" sz="half" idx="10"/>
          </p:nvPr>
        </p:nvSpPr>
        <p:spPr>
          <a:xfrm>
            <a:off x="609600" y="6245225"/>
            <a:ext cx="2844800" cy="476250"/>
          </a:xfrm>
        </p:spPr>
        <p:txBody>
          <a:bodyPr/>
          <a:lstStyle>
            <a:lvl1pPr>
              <a:defRPr smtClean="0"/>
            </a:lvl1pPr>
          </a:lstStyle>
          <a:p>
            <a:pPr>
              <a:defRPr/>
            </a:pPr>
            <a:fld id="{FFC5BF77-A12D-4A4E-81A1-2E51B85A9F4E}" type="datetime1">
              <a:rPr lang="en-US">
                <a:solidFill>
                  <a:srgbClr val="000000"/>
                </a:solidFill>
              </a:rPr>
              <a:pPr>
                <a:defRPr/>
              </a:pPr>
              <a:t>9/19/2017</a:t>
            </a:fld>
            <a:endParaRPr lang="en-US">
              <a:solidFill>
                <a:srgbClr val="000000"/>
              </a:solidFill>
            </a:endParaRPr>
          </a:p>
        </p:txBody>
      </p:sp>
      <p:sp>
        <p:nvSpPr>
          <p:cNvPr id="9" name="Rectangle 4"/>
          <p:cNvSpPr>
            <a:spLocks noGrp="1" noChangeArrowheads="1"/>
          </p:cNvSpPr>
          <p:nvPr>
            <p:ph type="ftr" sz="quarter" idx="11"/>
          </p:nvPr>
        </p:nvSpPr>
        <p:spPr bwMode="auto">
          <a:xfrm>
            <a:off x="4165600" y="6245225"/>
            <a:ext cx="38608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800" b="0">
                <a:latin typeface="Verdana" pitchFamily="96" charset="0"/>
              </a:defRPr>
            </a:lvl1pPr>
          </a:lstStyle>
          <a:p>
            <a:pPr fontAlgn="base">
              <a:spcAft>
                <a:spcPct val="0"/>
              </a:spcAft>
              <a:defRPr/>
            </a:pPr>
            <a:endParaRPr lang="en-US">
              <a:solidFill>
                <a:srgbClr val="000000"/>
              </a:solidFill>
            </a:endParaRPr>
          </a:p>
        </p:txBody>
      </p:sp>
      <p:sp>
        <p:nvSpPr>
          <p:cNvPr id="10" name="Rectangle 5"/>
          <p:cNvSpPr>
            <a:spLocks noGrp="1" noChangeArrowheads="1"/>
          </p:cNvSpPr>
          <p:nvPr>
            <p:ph type="sldNum" sz="quarter" idx="12"/>
          </p:nvPr>
        </p:nvSpPr>
        <p:spPr>
          <a:xfrm>
            <a:off x="8737600" y="6245225"/>
            <a:ext cx="2844800" cy="476250"/>
          </a:xfrm>
        </p:spPr>
        <p:txBody>
          <a:bodyPr/>
          <a:lstStyle>
            <a:lvl1pPr>
              <a:defRPr/>
            </a:lvl1pPr>
          </a:lstStyle>
          <a:p>
            <a:pPr>
              <a:defRPr/>
            </a:pPr>
            <a:fld id="{206D085D-A9F1-4868-B5F8-23B3C88ECF04}" type="slidenum">
              <a:rPr lang="en-US">
                <a:solidFill>
                  <a:srgbClr val="000000"/>
                </a:solidFill>
              </a:rPr>
              <a:pPr>
                <a:defRPr/>
              </a:pPr>
              <a:t>‹#›</a:t>
            </a:fld>
            <a:endParaRPr lang="en-US">
              <a:solidFill>
                <a:srgbClr val="000000"/>
              </a:solidFill>
            </a:endParaRPr>
          </a:p>
        </p:txBody>
      </p:sp>
      <p:pic>
        <p:nvPicPr>
          <p:cNvPr id="11" name="Picture 10" descr="EEC.gif"/>
          <p:cNvPicPr>
            <a:picLocks noChangeAspect="1"/>
          </p:cNvPicPr>
          <p:nvPr userDrawn="1"/>
        </p:nvPicPr>
        <p:blipFill>
          <a:blip r:embed="rId3"/>
          <a:stretch>
            <a:fillRect/>
          </a:stretch>
        </p:blipFill>
        <p:spPr>
          <a:xfrm>
            <a:off x="7753185" y="5590719"/>
            <a:ext cx="3810000" cy="638175"/>
          </a:xfrm>
          <a:prstGeom prst="rect">
            <a:avLst/>
          </a:prstGeom>
        </p:spPr>
      </p:pic>
      <p:sp>
        <p:nvSpPr>
          <p:cNvPr id="13" name="Text Placeholder 12"/>
          <p:cNvSpPr>
            <a:spLocks noGrp="1"/>
          </p:cNvSpPr>
          <p:nvPr>
            <p:ph type="body" sz="quarter" idx="13" hasCustomPrompt="1"/>
          </p:nvPr>
        </p:nvSpPr>
        <p:spPr>
          <a:xfrm>
            <a:off x="3266018" y="3927475"/>
            <a:ext cx="7622116" cy="446088"/>
          </a:xfrm>
        </p:spPr>
        <p:txBody>
          <a:bodyPr/>
          <a:lstStyle>
            <a:lvl1pPr>
              <a:buNone/>
              <a:defRPr sz="1800">
                <a:solidFill>
                  <a:srgbClr val="000099"/>
                </a:solidFill>
              </a:defRPr>
            </a:lvl1pPr>
          </a:lstStyle>
          <a:p>
            <a:pPr lvl="0"/>
            <a:r>
              <a:rPr lang="en-US" dirty="0" smtClean="0"/>
              <a:t>[Cover Slide Text]</a:t>
            </a:r>
            <a:endParaRPr lang="en-US" dirty="0"/>
          </a:p>
        </p:txBody>
      </p:sp>
    </p:spTree>
    <p:extLst>
      <p:ext uri="{BB962C8B-B14F-4D97-AF65-F5344CB8AC3E}">
        <p14:creationId xmlns:p14="http://schemas.microsoft.com/office/powerpoint/2010/main" val="271187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651E5007-E2A8-4F28-B02C-D9B4778A4FBC}" type="datetime1">
              <a:rPr lang="en-US">
                <a:solidFill>
                  <a:srgbClr val="000000"/>
                </a:solidFill>
              </a:rPr>
              <a:pPr>
                <a:defRPr/>
              </a:pPr>
              <a:t>9/19/2017</a:t>
            </a:fld>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5BE8001B-4A50-453B-B357-D338BCF54D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14155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78901" y="47625"/>
            <a:ext cx="2806700" cy="60785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52452" y="47625"/>
            <a:ext cx="8223249" cy="6078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E64D285B-DACB-42BB-B653-47C1841396BB}" type="datetime1">
              <a:rPr lang="en-US">
                <a:solidFill>
                  <a:srgbClr val="000000"/>
                </a:solidFill>
              </a:rPr>
              <a:pPr>
                <a:defRPr/>
              </a:pPr>
              <a:t>9/19/2017</a:t>
            </a:fld>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58C940A9-B102-4401-A51E-99B08281D25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701250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52451" y="47625"/>
            <a:ext cx="10312400" cy="120173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600201"/>
            <a:ext cx="54864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299200" y="1600201"/>
            <a:ext cx="54864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fld id="{A5874A1A-8E78-422A-B8B2-80C17E336868}" type="datetime1">
              <a:rPr lang="en-US">
                <a:solidFill>
                  <a:srgbClr val="000000"/>
                </a:solidFill>
              </a:rPr>
              <a:pPr>
                <a:defRPr/>
              </a:pPr>
              <a:t>9/19/2017</a:t>
            </a:fld>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8D947839-9A1B-4AE2-A730-CDFB28550EA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706335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52451" y="47625"/>
            <a:ext cx="10312400" cy="1201738"/>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600201"/>
            <a:ext cx="11176000" cy="4525963"/>
          </a:xfrm>
        </p:spPr>
        <p:txBody>
          <a:bodyPr/>
          <a:lstStyle/>
          <a:p>
            <a:pPr lvl="0"/>
            <a:r>
              <a:rPr lang="en-US" noProof="0" smtClean="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fld id="{477C6CFE-4E4B-440B-BF1B-C97C32263C65}" type="datetime1">
              <a:rPr lang="en-US">
                <a:solidFill>
                  <a:srgbClr val="000000"/>
                </a:solidFill>
              </a:rPr>
              <a:pPr>
                <a:defRPr/>
              </a:pPr>
              <a:t>9/19/2017</a:t>
            </a:fld>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1B256153-7E97-4A73-A199-10036E3EA9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646991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9F806A53-99B1-4A5A-AAED-521BB5A1F7AE}" type="datetime1">
              <a:rPr lang="en-US">
                <a:solidFill>
                  <a:srgbClr val="000000"/>
                </a:solidFill>
              </a:rPr>
              <a:pPr>
                <a:defRPr/>
              </a:pPr>
              <a:t>9/19/2017</a:t>
            </a:fld>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E241BF2A-6D13-4D22-85B7-693EDEFE158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098620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552451" y="152400"/>
            <a:ext cx="10312400" cy="801688"/>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4864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299200" y="1600200"/>
            <a:ext cx="54864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299200" y="3938589"/>
            <a:ext cx="54864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2"/>
          <p:cNvSpPr>
            <a:spLocks noGrp="1" noChangeArrowheads="1"/>
          </p:cNvSpPr>
          <p:nvPr>
            <p:ph type="dt" sz="half" idx="10"/>
          </p:nvPr>
        </p:nvSpPr>
        <p:spPr>
          <a:ln/>
        </p:spPr>
        <p:txBody>
          <a:bodyPr/>
          <a:lstStyle>
            <a:lvl1pPr>
              <a:defRPr/>
            </a:lvl1pPr>
          </a:lstStyle>
          <a:p>
            <a:pPr>
              <a:defRPr/>
            </a:pPr>
            <a:fld id="{4E35B36A-9BCD-40BE-9DCA-02D555224E8C}" type="datetime1">
              <a:rPr lang="en-US">
                <a:solidFill>
                  <a:srgbClr val="000000"/>
                </a:solidFill>
              </a:rPr>
              <a:pPr>
                <a:defRPr/>
              </a:pPr>
              <a:t>9/19/2017</a:t>
            </a:fld>
            <a:endParaRPr lang="en-US">
              <a:solidFill>
                <a:srgbClr val="000000"/>
              </a:solidFill>
            </a:endParaRPr>
          </a:p>
        </p:txBody>
      </p:sp>
      <p:sp>
        <p:nvSpPr>
          <p:cNvPr id="7" name="Rectangle 14"/>
          <p:cNvSpPr>
            <a:spLocks noGrp="1" noChangeArrowheads="1"/>
          </p:cNvSpPr>
          <p:nvPr>
            <p:ph type="sldNum" sz="quarter" idx="11"/>
          </p:nvPr>
        </p:nvSpPr>
        <p:spPr>
          <a:ln/>
        </p:spPr>
        <p:txBody>
          <a:bodyPr/>
          <a:lstStyle>
            <a:lvl1pPr>
              <a:defRPr/>
            </a:lvl1pPr>
          </a:lstStyle>
          <a:p>
            <a:pPr>
              <a:defRPr/>
            </a:pPr>
            <a:fld id="{B12BF940-2A7D-475F-AF5E-4A25A2E6EB1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50631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39943"/>
            <a:ext cx="11176000" cy="4525963"/>
          </a:xfrm>
        </p:spPr>
        <p:txBody>
          <a:bodyPr/>
          <a:lstStyle>
            <a:lvl1pPr>
              <a:defRPr sz="2000"/>
            </a:lvl1pPr>
            <a:lvl2pPr>
              <a:defRPr sz="18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12"/>
          <p:cNvSpPr>
            <a:spLocks noGrp="1" noChangeArrowheads="1"/>
          </p:cNvSpPr>
          <p:nvPr>
            <p:ph type="dt" sz="half" idx="10"/>
          </p:nvPr>
        </p:nvSpPr>
        <p:spPr>
          <a:ln/>
        </p:spPr>
        <p:txBody>
          <a:bodyPr/>
          <a:lstStyle>
            <a:lvl1pPr>
              <a:defRPr/>
            </a:lvl1pPr>
          </a:lstStyle>
          <a:p>
            <a:pPr>
              <a:defRPr/>
            </a:pPr>
            <a:fld id="{2F6CC710-1491-4E4E-9152-D3737FD39707}" type="datetime1">
              <a:rPr lang="en-US">
                <a:solidFill>
                  <a:srgbClr val="000000"/>
                </a:solidFill>
              </a:rPr>
              <a:pPr>
                <a:defRPr/>
              </a:pPr>
              <a:t>9/19/2017</a:t>
            </a:fld>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3EC657DF-FE95-454F-AB66-42CBA9BDA6D9}" type="slidenum">
              <a:rPr lang="en-US">
                <a:solidFill>
                  <a:srgbClr val="000000"/>
                </a:solidFill>
              </a:rPr>
              <a:pPr>
                <a:defRPr/>
              </a:pPr>
              <a:t>‹#›</a:t>
            </a:fld>
            <a:endParaRPr lang="en-US">
              <a:solidFill>
                <a:srgbClr val="000000"/>
              </a:solidFill>
            </a:endParaRPr>
          </a:p>
        </p:txBody>
      </p:sp>
      <p:sp>
        <p:nvSpPr>
          <p:cNvPr id="7" name="Text Placeholder 6"/>
          <p:cNvSpPr>
            <a:spLocks noGrp="1"/>
          </p:cNvSpPr>
          <p:nvPr>
            <p:ph type="body" sz="quarter" idx="12" hasCustomPrompt="1"/>
          </p:nvPr>
        </p:nvSpPr>
        <p:spPr>
          <a:xfrm>
            <a:off x="592667" y="277813"/>
            <a:ext cx="9510184" cy="469900"/>
          </a:xfrm>
        </p:spPr>
        <p:txBody>
          <a:bodyPr/>
          <a:lstStyle>
            <a:lvl1pPr>
              <a:buNone/>
              <a:defRPr sz="1800"/>
            </a:lvl1pPr>
          </a:lstStyle>
          <a:p>
            <a:pPr lvl="0"/>
            <a:r>
              <a:rPr lang="en-US" dirty="0" smtClean="0"/>
              <a:t>Slide Title</a:t>
            </a:r>
          </a:p>
          <a:p>
            <a:pPr lvl="0"/>
            <a:endParaRPr lang="en-US" dirty="0"/>
          </a:p>
        </p:txBody>
      </p:sp>
    </p:spTree>
    <p:extLst>
      <p:ext uri="{BB962C8B-B14F-4D97-AF65-F5344CB8AC3E}">
        <p14:creationId xmlns:p14="http://schemas.microsoft.com/office/powerpoint/2010/main" val="2165269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fld id="{4C4A21A5-9DCB-4E47-A5D6-C59403ACF65D}" type="datetime1">
              <a:rPr lang="en-US">
                <a:solidFill>
                  <a:srgbClr val="000000"/>
                </a:solidFill>
              </a:rPr>
              <a:pPr>
                <a:defRPr/>
              </a:pPr>
              <a:t>9/19/2017</a:t>
            </a:fld>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55CF46B9-8171-45E1-A369-0EA009B04A8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96404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4864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299200" y="1600201"/>
            <a:ext cx="54864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fld id="{FCE76B26-D525-4B3A-AD1F-0F749DCB5CEA}" type="datetime1">
              <a:rPr lang="en-US">
                <a:solidFill>
                  <a:srgbClr val="000000"/>
                </a:solidFill>
              </a:rPr>
              <a:pPr>
                <a:defRPr/>
              </a:pPr>
              <a:t>9/19/2017</a:t>
            </a:fld>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F4571D79-3FCF-470B-A39E-9BBB02B9F0E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84726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dt" sz="half" idx="10"/>
          </p:nvPr>
        </p:nvSpPr>
        <p:spPr>
          <a:ln/>
        </p:spPr>
        <p:txBody>
          <a:bodyPr/>
          <a:lstStyle>
            <a:lvl1pPr>
              <a:defRPr/>
            </a:lvl1pPr>
          </a:lstStyle>
          <a:p>
            <a:pPr>
              <a:defRPr/>
            </a:pPr>
            <a:fld id="{CA0CAF8B-6BB1-4D78-91A4-9088E87EBD16}" type="datetime1">
              <a:rPr lang="en-US">
                <a:solidFill>
                  <a:srgbClr val="000000"/>
                </a:solidFill>
              </a:rPr>
              <a:pPr>
                <a:defRPr/>
              </a:pPr>
              <a:t>9/19/2017</a:t>
            </a:fld>
            <a:endParaRPr lang="en-US">
              <a:solidFill>
                <a:srgbClr val="000000"/>
              </a:solidFill>
            </a:endParaRPr>
          </a:p>
        </p:txBody>
      </p:sp>
      <p:sp>
        <p:nvSpPr>
          <p:cNvPr id="8" name="Rectangle 14"/>
          <p:cNvSpPr>
            <a:spLocks noGrp="1" noChangeArrowheads="1"/>
          </p:cNvSpPr>
          <p:nvPr>
            <p:ph type="sldNum" sz="quarter" idx="11"/>
          </p:nvPr>
        </p:nvSpPr>
        <p:spPr>
          <a:ln/>
        </p:spPr>
        <p:txBody>
          <a:bodyPr/>
          <a:lstStyle>
            <a:lvl1pPr>
              <a:defRPr/>
            </a:lvl1pPr>
          </a:lstStyle>
          <a:p>
            <a:pPr>
              <a:defRPr/>
            </a:pPr>
            <a:fld id="{570959ED-9753-44BA-B55A-7B20CE50366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6173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12"/>
          <p:cNvSpPr>
            <a:spLocks noGrp="1" noChangeArrowheads="1"/>
          </p:cNvSpPr>
          <p:nvPr>
            <p:ph type="dt" sz="half" idx="10"/>
          </p:nvPr>
        </p:nvSpPr>
        <p:spPr>
          <a:ln/>
        </p:spPr>
        <p:txBody>
          <a:bodyPr/>
          <a:lstStyle>
            <a:lvl1pPr>
              <a:defRPr/>
            </a:lvl1pPr>
          </a:lstStyle>
          <a:p>
            <a:pPr>
              <a:defRPr/>
            </a:pPr>
            <a:fld id="{BA56232C-64F3-4BC7-A9F4-9AD666360C45}" type="datetime1">
              <a:rPr lang="en-US">
                <a:solidFill>
                  <a:srgbClr val="000000"/>
                </a:solidFill>
              </a:rPr>
              <a:pPr>
                <a:defRPr/>
              </a:pPr>
              <a:t>9/19/2017</a:t>
            </a:fld>
            <a:endParaRPr lang="en-US">
              <a:solidFill>
                <a:srgbClr val="000000"/>
              </a:solidFill>
            </a:endParaRPr>
          </a:p>
        </p:txBody>
      </p:sp>
      <p:sp>
        <p:nvSpPr>
          <p:cNvPr id="4" name="Rectangle 14"/>
          <p:cNvSpPr>
            <a:spLocks noGrp="1" noChangeArrowheads="1"/>
          </p:cNvSpPr>
          <p:nvPr>
            <p:ph type="sldNum" sz="quarter" idx="11"/>
          </p:nvPr>
        </p:nvSpPr>
        <p:spPr>
          <a:ln/>
        </p:spPr>
        <p:txBody>
          <a:bodyPr/>
          <a:lstStyle>
            <a:lvl1pPr>
              <a:defRPr/>
            </a:lvl1pPr>
          </a:lstStyle>
          <a:p>
            <a:pPr>
              <a:defRPr/>
            </a:pPr>
            <a:fld id="{A2E52CFE-2BB0-48A7-9F53-4B9D51B44A46}" type="slidenum">
              <a:rPr lang="en-US">
                <a:solidFill>
                  <a:srgbClr val="000000"/>
                </a:solidFill>
              </a:rPr>
              <a:pPr>
                <a:defRPr/>
              </a:pPr>
              <a:t>‹#›</a:t>
            </a:fld>
            <a:endParaRPr lang="en-US">
              <a:solidFill>
                <a:srgbClr val="000000"/>
              </a:solidFill>
            </a:endParaRPr>
          </a:p>
        </p:txBody>
      </p:sp>
      <p:sp>
        <p:nvSpPr>
          <p:cNvPr id="6" name="Title 5"/>
          <p:cNvSpPr>
            <a:spLocks noGrp="1"/>
          </p:cNvSpPr>
          <p:nvPr>
            <p:ph type="title" hasCustomPrompt="1"/>
          </p:nvPr>
        </p:nvSpPr>
        <p:spPr>
          <a:xfrm>
            <a:off x="552451" y="152401"/>
            <a:ext cx="10112899" cy="722243"/>
          </a:xfrm>
        </p:spPr>
        <p:txBody>
          <a:bodyPr/>
          <a:lstStyle>
            <a:lvl1pPr>
              <a:defRPr/>
            </a:lvl1pPr>
          </a:lstStyle>
          <a:p>
            <a:r>
              <a:rPr lang="en-US" dirty="0" smtClean="0"/>
              <a:t>[Slide Title]</a:t>
            </a:r>
            <a:endParaRPr lang="en-US" dirty="0"/>
          </a:p>
        </p:txBody>
      </p:sp>
    </p:spTree>
    <p:extLst>
      <p:ext uri="{BB962C8B-B14F-4D97-AF65-F5344CB8AC3E}">
        <p14:creationId xmlns:p14="http://schemas.microsoft.com/office/powerpoint/2010/main" val="2619467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fld id="{2DD26A74-AA3F-4EF0-A4AF-04DB0CC29C2B}" type="datetime1">
              <a:rPr lang="en-US">
                <a:solidFill>
                  <a:srgbClr val="000000"/>
                </a:solidFill>
              </a:rPr>
              <a:pPr>
                <a:defRPr/>
              </a:pPr>
              <a:t>9/19/2017</a:t>
            </a:fld>
            <a:endParaRPr lang="en-US">
              <a:solidFill>
                <a:srgbClr val="000000"/>
              </a:solidFill>
            </a:endParaRPr>
          </a:p>
        </p:txBody>
      </p:sp>
      <p:sp>
        <p:nvSpPr>
          <p:cNvPr id="3" name="Rectangle 14"/>
          <p:cNvSpPr>
            <a:spLocks noGrp="1" noChangeArrowheads="1"/>
          </p:cNvSpPr>
          <p:nvPr>
            <p:ph type="sldNum" sz="quarter" idx="11"/>
          </p:nvPr>
        </p:nvSpPr>
        <p:spPr>
          <a:ln/>
        </p:spPr>
        <p:txBody>
          <a:bodyPr/>
          <a:lstStyle>
            <a:lvl1pPr>
              <a:defRPr/>
            </a:lvl1pPr>
          </a:lstStyle>
          <a:p>
            <a:pPr>
              <a:defRPr/>
            </a:pPr>
            <a:fld id="{19AB79F6-C316-4021-B029-814B015AF6A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74632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6AAD3D5E-105C-4907-9B60-C6F5CE58284D}" type="datetime1">
              <a:rPr lang="en-US">
                <a:solidFill>
                  <a:srgbClr val="000000"/>
                </a:solidFill>
              </a:rPr>
              <a:pPr>
                <a:defRPr/>
              </a:pPr>
              <a:t>9/19/2017</a:t>
            </a:fld>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45725644-1B45-4695-9AFB-0497CF045AA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63362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7550D742-E7EE-41B8-9B65-6DB397F6AFB3}" type="datetime1">
              <a:rPr lang="en-US">
                <a:solidFill>
                  <a:srgbClr val="000000"/>
                </a:solidFill>
              </a:rPr>
              <a:pPr>
                <a:defRPr/>
              </a:pPr>
              <a:t>9/19/2017</a:t>
            </a:fld>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107A53D9-FB86-4668-B944-96648E8AE60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55538110"/>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theme" Target="../theme/theme1.xml"/>
  <Relationship Id="rId17" Type="http://schemas.openxmlformats.org/officeDocument/2006/relationships/image" Target="../media/image1.gif"/>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15"/>
          <p:cNvSpPr>
            <a:spLocks noGrp="1" noChangeArrowheads="1"/>
          </p:cNvSpPr>
          <p:nvPr>
            <p:ph type="title"/>
          </p:nvPr>
        </p:nvSpPr>
        <p:spPr bwMode="auto">
          <a:xfrm>
            <a:off x="552451" y="152400"/>
            <a:ext cx="103124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4100" name="Rectangle 11"/>
          <p:cNvSpPr>
            <a:spLocks noGrp="1" noChangeArrowheads="1"/>
          </p:cNvSpPr>
          <p:nvPr>
            <p:ph type="body" idx="1"/>
          </p:nvPr>
        </p:nvSpPr>
        <p:spPr bwMode="auto">
          <a:xfrm>
            <a:off x="609600" y="1600201"/>
            <a:ext cx="11176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5788" name="Rectangle 12"/>
          <p:cNvSpPr>
            <a:spLocks noGrp="1" noChangeArrowheads="1"/>
          </p:cNvSpPr>
          <p:nvPr>
            <p:ph type="dt" sz="half" idx="2"/>
          </p:nvPr>
        </p:nvSpPr>
        <p:spPr bwMode="auto">
          <a:xfrm>
            <a:off x="1" y="6594476"/>
            <a:ext cx="2578100"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800" b="0" smtClean="0">
                <a:latin typeface="+mn-lt"/>
                <a:cs typeface="+mn-cs"/>
              </a:defRPr>
            </a:lvl1pPr>
          </a:lstStyle>
          <a:p>
            <a:pPr fontAlgn="base">
              <a:spcAft>
                <a:spcPct val="0"/>
              </a:spcAft>
              <a:defRPr/>
            </a:pPr>
            <a:fld id="{40E272F6-1708-4844-BC38-1E403A83FDAA}" type="datetime1">
              <a:rPr lang="en-US">
                <a:solidFill>
                  <a:srgbClr val="000000"/>
                </a:solidFill>
              </a:rPr>
              <a:pPr fontAlgn="base">
                <a:spcAft>
                  <a:spcPct val="0"/>
                </a:spcAft>
                <a:defRPr/>
              </a:pPr>
              <a:t>9/19/2017</a:t>
            </a:fld>
            <a:endParaRPr lang="en-US">
              <a:solidFill>
                <a:srgbClr val="000000"/>
              </a:solidFill>
            </a:endParaRPr>
          </a:p>
        </p:txBody>
      </p:sp>
      <p:sp>
        <p:nvSpPr>
          <p:cNvPr id="75790" name="Rectangle 14"/>
          <p:cNvSpPr>
            <a:spLocks noGrp="1" noChangeArrowheads="1"/>
          </p:cNvSpPr>
          <p:nvPr>
            <p:ph type="sldNum" sz="quarter" idx="4"/>
          </p:nvPr>
        </p:nvSpPr>
        <p:spPr bwMode="auto">
          <a:xfrm>
            <a:off x="9613901" y="6594476"/>
            <a:ext cx="2578100"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800" b="0">
                <a:latin typeface="+mn-lt"/>
                <a:cs typeface="+mn-cs"/>
              </a:defRPr>
            </a:lvl1pPr>
          </a:lstStyle>
          <a:p>
            <a:pPr fontAlgn="base">
              <a:spcAft>
                <a:spcPct val="0"/>
              </a:spcAft>
              <a:defRPr/>
            </a:pPr>
            <a:fld id="{CF0C1523-E9F1-42F5-83FF-A196C03FCA7F}" type="slidenum">
              <a:rPr lang="en-US">
                <a:solidFill>
                  <a:srgbClr val="000000"/>
                </a:solidFill>
              </a:rPr>
              <a:pPr fontAlgn="base">
                <a:spcAft>
                  <a:spcPct val="0"/>
                </a:spcAft>
                <a:defRPr/>
              </a:pPr>
              <a:t>‹#›</a:t>
            </a:fld>
            <a:endParaRPr lang="en-US">
              <a:solidFill>
                <a:srgbClr val="000000"/>
              </a:solidFill>
            </a:endParaRPr>
          </a:p>
        </p:txBody>
      </p:sp>
      <p:sp>
        <p:nvSpPr>
          <p:cNvPr id="1031" name="Line 32"/>
          <p:cNvSpPr>
            <a:spLocks noChangeShapeType="1"/>
          </p:cNvSpPr>
          <p:nvPr/>
        </p:nvSpPr>
        <p:spPr bwMode="auto">
          <a:xfrm>
            <a:off x="592667" y="919164"/>
            <a:ext cx="11220451" cy="1587"/>
          </a:xfrm>
          <a:prstGeom prst="line">
            <a:avLst/>
          </a:prstGeom>
          <a:noFill/>
          <a:ln w="9525">
            <a:solidFill>
              <a:srgbClr val="0033CC"/>
            </a:solidFill>
            <a:round/>
            <a:headEnd/>
            <a:tailEnd/>
          </a:ln>
          <a:extLst/>
        </p:spPr>
        <p:txBody>
          <a:bodyPr/>
          <a:lstStyle/>
          <a:p>
            <a:pPr fontAlgn="base">
              <a:spcBef>
                <a:spcPct val="50000"/>
              </a:spcBef>
              <a:spcAft>
                <a:spcPct val="0"/>
              </a:spcAft>
              <a:defRPr/>
            </a:pPr>
            <a:endParaRPr lang="en-US" b="1">
              <a:solidFill>
                <a:srgbClr val="000000"/>
              </a:solidFill>
              <a:latin typeface="Arial" charset="0"/>
            </a:endParaRPr>
          </a:p>
        </p:txBody>
      </p:sp>
      <p:pic>
        <p:nvPicPr>
          <p:cNvPr id="8" name="Picture 7" descr="EEC-Happle2.gif"/>
          <p:cNvPicPr>
            <a:picLocks noChangeAspect="1"/>
          </p:cNvPicPr>
          <p:nvPr/>
        </p:nvPicPr>
        <p:blipFill>
          <a:blip r:embed="rId17"/>
          <a:stretch>
            <a:fillRect/>
          </a:stretch>
        </p:blipFill>
        <p:spPr>
          <a:xfrm>
            <a:off x="10909187" y="182878"/>
            <a:ext cx="879944" cy="655859"/>
          </a:xfrm>
          <a:prstGeom prst="rect">
            <a:avLst/>
          </a:prstGeom>
        </p:spPr>
      </p:pic>
    </p:spTree>
    <p:extLst>
      <p:ext uri="{BB962C8B-B14F-4D97-AF65-F5344CB8AC3E}">
        <p14:creationId xmlns:p14="http://schemas.microsoft.com/office/powerpoint/2010/main" val="15750412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iming>
    <p:tnLst>
      <p:par>
        <p:cTn id="1" dur="indefinite" restart="never" nodeType="tmRoot"/>
      </p:par>
    </p:tnLst>
  </p:timing>
  <p:hf hdr="0" ftr="0" dt="0"/>
  <p:txStyles>
    <p:titleStyle>
      <a:lvl1pPr algn="l" rtl="0" eaLnBrk="1" fontAlgn="base" hangingPunct="1">
        <a:spcBef>
          <a:spcPct val="0"/>
        </a:spcBef>
        <a:spcAft>
          <a:spcPct val="0"/>
        </a:spcAft>
        <a:defRPr sz="2400" b="1">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600" indent="-228600" algn="l" rtl="0" eaLnBrk="1" fontAlgn="base" hangingPunct="1">
        <a:spcBef>
          <a:spcPct val="100000"/>
        </a:spcBef>
        <a:spcAft>
          <a:spcPct val="0"/>
        </a:spcAft>
        <a:buClr>
          <a:srgbClr val="0033CC"/>
        </a:buClr>
        <a:buChar char="•"/>
        <a:defRPr sz="2400" b="1">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200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20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20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20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9.png"/>
  <Relationship Id="rId3" Type="http://schemas.openxmlformats.org/officeDocument/2006/relationships/image" Target="../media/image10.png"/>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hyperlink" TargetMode="External" Target="mailto:eec.brc@state.ma.us"/>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comments" Target="../comments/comment1.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4.png"/>
  <Relationship Id="rId3" Type="http://schemas.openxmlformats.org/officeDocument/2006/relationships/image" Target="../media/image5.png"/>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6.png"/>
  <Relationship Id="rId3" Type="http://schemas.openxmlformats.org/officeDocument/2006/relationships/image" Target="../media/image7.png"/>
  <Relationship Id="rId4" Type="http://schemas.openxmlformats.org/officeDocument/2006/relationships/comments" Target="../comments/comment2.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8.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p:txBody>
          <a:bodyPr/>
          <a:lstStyle/>
          <a:p>
            <a:pPr algn="ctr"/>
            <a:r>
              <a:rPr lang="en-US" sz="2800" dirty="0"/>
              <a:t>EEC Background Record Check </a:t>
            </a:r>
            <a:r>
              <a:rPr lang="en-US" sz="2800" dirty="0" smtClean="0"/>
              <a:t>(BRC)Unit: </a:t>
            </a:r>
            <a:br>
              <a:rPr lang="en-US" sz="2800" dirty="0" smtClean="0"/>
            </a:br>
            <a:r>
              <a:rPr lang="en-US" sz="2800" dirty="0" smtClean="0"/>
              <a:t>Background Record Checks for applicants providing services or affiliated with </a:t>
            </a:r>
            <a:r>
              <a:rPr lang="en-US" sz="2800" dirty="0"/>
              <a:t>Family Child Care </a:t>
            </a:r>
            <a:r>
              <a:rPr lang="en-US" sz="2800" dirty="0" smtClean="0"/>
              <a:t>Systems</a:t>
            </a:r>
            <a:r>
              <a:rPr lang="en-US" dirty="0" smtClean="0"/>
              <a:t/>
            </a:r>
            <a:br>
              <a:rPr lang="en-US" dirty="0" smtClean="0"/>
            </a:br>
            <a:r>
              <a:rPr lang="en-US" dirty="0" smtClean="0"/>
              <a:t/>
            </a:r>
            <a:br>
              <a:rPr lang="en-US" dirty="0" smtClean="0"/>
            </a:br>
            <a:endParaRPr lang="en-US" sz="1800" b="0" i="1" dirty="0"/>
          </a:p>
        </p:txBody>
      </p:sp>
      <p:sp>
        <p:nvSpPr>
          <p:cNvPr id="4" name="Text Placeholder 3"/>
          <p:cNvSpPr>
            <a:spLocks noGrp="1"/>
          </p:cNvSpPr>
          <p:nvPr>
            <p:ph type="body" sz="quarter" idx="13"/>
          </p:nvPr>
        </p:nvSpPr>
        <p:spPr/>
        <p:txBody>
          <a:bodyPr/>
          <a:lstStyle/>
          <a:p>
            <a:r>
              <a:rPr lang="en-US" b="0" i="1" dirty="0" smtClean="0"/>
              <a:t>August 23, 2017</a:t>
            </a:r>
            <a:endParaRPr lang="en-US" dirty="0"/>
          </a:p>
        </p:txBody>
      </p:sp>
    </p:spTree>
    <p:extLst>
      <p:ext uri="{BB962C8B-B14F-4D97-AF65-F5344CB8AC3E}">
        <p14:creationId xmlns:p14="http://schemas.microsoft.com/office/powerpoint/2010/main" val="18675953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3EC657DF-FE95-454F-AB66-42CBA9BDA6D9}" type="slidenum">
              <a:rPr lang="en-US" smtClean="0">
                <a:solidFill>
                  <a:srgbClr val="000000"/>
                </a:solidFill>
              </a:rPr>
              <a:pPr>
                <a:defRPr/>
              </a:pPr>
              <a:t>10</a:t>
            </a:fld>
            <a:endParaRPr lang="en-US">
              <a:solidFill>
                <a:srgbClr val="000000"/>
              </a:solidFill>
            </a:endParaRPr>
          </a:p>
        </p:txBody>
      </p:sp>
      <p:sp>
        <p:nvSpPr>
          <p:cNvPr id="4" name="Text Placeholder 3"/>
          <p:cNvSpPr>
            <a:spLocks noGrp="1"/>
          </p:cNvSpPr>
          <p:nvPr>
            <p:ph type="body" sz="quarter" idx="12"/>
          </p:nvPr>
        </p:nvSpPr>
        <p:spPr/>
        <p:txBody>
          <a:bodyPr/>
          <a:lstStyle/>
          <a:p>
            <a:r>
              <a:rPr lang="en-US" dirty="0"/>
              <a:t>Manage Agency-Licensee Affiliation (Only Administrator)</a:t>
            </a:r>
          </a:p>
        </p:txBody>
      </p:sp>
      <p:sp>
        <p:nvSpPr>
          <p:cNvPr id="6" name="Content Placeholder 5"/>
          <p:cNvSpPr>
            <a:spLocks noGrp="1"/>
          </p:cNvSpPr>
          <p:nvPr>
            <p:ph idx="1"/>
          </p:nvPr>
        </p:nvSpPr>
        <p:spPr>
          <a:xfrm>
            <a:off x="592667" y="1058256"/>
            <a:ext cx="11176000" cy="4525963"/>
          </a:xfrm>
        </p:spPr>
        <p:txBody>
          <a:bodyPr/>
          <a:lstStyle/>
          <a:p>
            <a:pPr marL="0" indent="0">
              <a:buNone/>
            </a:pPr>
            <a:r>
              <a:rPr lang="en-US" sz="1400" b="0" dirty="0" smtClean="0"/>
              <a:t>Apart </a:t>
            </a:r>
            <a:r>
              <a:rPr lang="en-US" sz="1400" b="0" dirty="0"/>
              <a:t>from </a:t>
            </a:r>
            <a:r>
              <a:rPr lang="en-US" sz="1400" b="0" dirty="0" smtClean="0"/>
              <a:t>submitting BRC requests and viewing results, </a:t>
            </a:r>
            <a:r>
              <a:rPr lang="en-US" sz="1400" b="0" dirty="0"/>
              <a:t>Agency Administrators can also access and manage Agency-Licensee </a:t>
            </a:r>
            <a:r>
              <a:rPr lang="en-US" sz="1400" b="0" dirty="0" smtClean="0"/>
              <a:t>Affiliation.</a:t>
            </a:r>
          </a:p>
          <a:p>
            <a:r>
              <a:rPr lang="en-US" sz="1400" b="0" dirty="0" smtClean="0"/>
              <a:t>Agency Administrators </a:t>
            </a:r>
            <a:r>
              <a:rPr lang="en-US" sz="1400" b="0" dirty="0"/>
              <a:t>can click on the link “Manage Your Agency Licensee Affiliation” from home page or go to “User Administration” tab and click on “Manage Your Agency Licensee Affiliation” </a:t>
            </a:r>
            <a:r>
              <a:rPr lang="en-US" sz="1400" b="0" dirty="0" smtClean="0"/>
              <a:t>link.</a:t>
            </a:r>
          </a:p>
          <a:p>
            <a:r>
              <a:rPr lang="en-US" sz="1400" b="0" dirty="0" smtClean="0"/>
              <a:t>Agency Administrators </a:t>
            </a:r>
            <a:r>
              <a:rPr lang="en-US" sz="1400" b="0" dirty="0"/>
              <a:t>can either accept or reject the affiliation request from the licensed </a:t>
            </a:r>
            <a:r>
              <a:rPr lang="en-US" sz="1400" b="0" dirty="0" smtClean="0"/>
              <a:t>EEC program</a:t>
            </a:r>
            <a:r>
              <a:rPr lang="en-US" sz="1400" b="0" dirty="0"/>
              <a:t>. </a:t>
            </a:r>
            <a:r>
              <a:rPr lang="en-US" sz="1400" b="0" dirty="0" smtClean="0"/>
              <a:t>The EEC program needs to initiate the affiliation request and will need your agency ID # to do so. </a:t>
            </a:r>
            <a:endParaRPr lang="en-US" sz="1400" b="0" dirty="0"/>
          </a:p>
          <a:p>
            <a:r>
              <a:rPr lang="en-US" sz="1400" b="0" dirty="0" smtClean="0"/>
              <a:t>If </a:t>
            </a:r>
            <a:r>
              <a:rPr lang="en-US" sz="1400" b="0" dirty="0"/>
              <a:t>the user accepts the affiliation request, then the program will get a notification of acceptance and the agency will have an “Active” affiliation at this point</a:t>
            </a:r>
            <a:r>
              <a:rPr lang="en-US" sz="1400" b="0" dirty="0" smtClean="0"/>
              <a:t>. The program will be able to see the notification and suitability letters for applicants in your agency. </a:t>
            </a:r>
            <a:endParaRPr lang="en-US" sz="1400" b="0" dirty="0"/>
          </a:p>
          <a:p>
            <a:pPr marL="0" indent="0">
              <a:buNone/>
            </a:pPr>
            <a:endParaRPr lang="en-US" sz="1400" b="0" dirty="0" smtClean="0"/>
          </a:p>
          <a:p>
            <a:pPr lvl="8"/>
            <a:endParaRPr lang="en-US" dirty="0"/>
          </a:p>
        </p:txBody>
      </p:sp>
      <p:pic>
        <p:nvPicPr>
          <p:cNvPr id="7" name="Picture 6"/>
          <p:cNvPicPr/>
          <p:nvPr/>
        </p:nvPicPr>
        <p:blipFill>
          <a:blip r:embed="rId2"/>
          <a:stretch>
            <a:fillRect/>
          </a:stretch>
        </p:blipFill>
        <p:spPr>
          <a:xfrm>
            <a:off x="592667" y="3867076"/>
            <a:ext cx="6121171" cy="2027686"/>
          </a:xfrm>
          <a:prstGeom prst="rect">
            <a:avLst/>
          </a:prstGeom>
        </p:spPr>
      </p:pic>
      <p:pic>
        <p:nvPicPr>
          <p:cNvPr id="8" name="Picture 7"/>
          <p:cNvPicPr>
            <a:picLocks noChangeAspect="1"/>
          </p:cNvPicPr>
          <p:nvPr/>
        </p:nvPicPr>
        <p:blipFill>
          <a:blip r:embed="rId3"/>
          <a:stretch>
            <a:fillRect/>
          </a:stretch>
        </p:blipFill>
        <p:spPr>
          <a:xfrm>
            <a:off x="6713838" y="3867076"/>
            <a:ext cx="5237530" cy="1041808"/>
          </a:xfrm>
          <a:prstGeom prst="rect">
            <a:avLst/>
          </a:prstGeom>
        </p:spPr>
      </p:pic>
    </p:spTree>
    <p:extLst>
      <p:ext uri="{BB962C8B-B14F-4D97-AF65-F5344CB8AC3E}">
        <p14:creationId xmlns:p14="http://schemas.microsoft.com/office/powerpoint/2010/main" val="2414564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0" dirty="0"/>
              <a:t>All agencies must have at least one affiliation </a:t>
            </a:r>
            <a:r>
              <a:rPr lang="en-US" b="0" dirty="0" smtClean="0"/>
              <a:t>within </a:t>
            </a:r>
            <a:r>
              <a:rPr lang="en-US" b="0" dirty="0"/>
              <a:t>45 days of registering </a:t>
            </a:r>
            <a:r>
              <a:rPr lang="en-US" b="0" dirty="0" smtClean="0"/>
              <a:t>as an </a:t>
            </a:r>
            <a:r>
              <a:rPr lang="en-US" b="0" dirty="0"/>
              <a:t>agency. </a:t>
            </a:r>
            <a:endParaRPr lang="en-US" b="0" dirty="0" smtClean="0"/>
          </a:p>
          <a:p>
            <a:r>
              <a:rPr lang="en-US" b="0" dirty="0" smtClean="0"/>
              <a:t>For agencies who want to affiliate with an EEC program that does not have access to BRC manager (Ex. Family Child Care systems) you will need to contact the BRC Unit directly to initiate the affiliation request. </a:t>
            </a:r>
          </a:p>
          <a:p>
            <a:pPr lvl="1"/>
            <a:r>
              <a:rPr lang="en-US" dirty="0" smtClean="0"/>
              <a:t>A BRC specialist will submit the affiliation request on behalf of the EEC licensed or funded program and the agency administrator will need to accept the affiliation. </a:t>
            </a:r>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solidFill>
                  <a:srgbClr val="000000"/>
                </a:solidFill>
              </a:rPr>
              <a:pPr>
                <a:defRPr/>
              </a:pPr>
              <a:t>11</a:t>
            </a:fld>
            <a:endParaRPr lang="en-US">
              <a:solidFill>
                <a:srgbClr val="000000"/>
              </a:solidFill>
            </a:endParaRPr>
          </a:p>
        </p:txBody>
      </p:sp>
      <p:sp>
        <p:nvSpPr>
          <p:cNvPr id="4" name="Text Placeholder 3"/>
          <p:cNvSpPr>
            <a:spLocks noGrp="1"/>
          </p:cNvSpPr>
          <p:nvPr>
            <p:ph type="body" sz="quarter" idx="12"/>
          </p:nvPr>
        </p:nvSpPr>
        <p:spPr/>
        <p:txBody>
          <a:bodyPr/>
          <a:lstStyle/>
          <a:p>
            <a:r>
              <a:rPr lang="en-US" dirty="0"/>
              <a:t>Manage Agency-Licensee Affiliation (Only Administrator</a:t>
            </a:r>
            <a:r>
              <a:rPr lang="en-US" dirty="0" smtClean="0"/>
              <a:t>) continued</a:t>
            </a:r>
            <a:endParaRPr lang="en-US" dirty="0"/>
          </a:p>
          <a:p>
            <a:endParaRPr lang="en-US" dirty="0"/>
          </a:p>
        </p:txBody>
      </p:sp>
    </p:spTree>
    <p:extLst>
      <p:ext uri="{BB962C8B-B14F-4D97-AF65-F5344CB8AC3E}">
        <p14:creationId xmlns:p14="http://schemas.microsoft.com/office/powerpoint/2010/main" val="2731432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800" b="0" dirty="0" smtClean="0"/>
              <a:t>This new process will begin </a:t>
            </a:r>
            <a:r>
              <a:rPr lang="en-US" sz="1800" dirty="0" smtClean="0"/>
              <a:t>August 28, 2017</a:t>
            </a:r>
            <a:r>
              <a:rPr lang="en-US" sz="1800" b="0" dirty="0" smtClean="0"/>
              <a:t>. </a:t>
            </a:r>
          </a:p>
          <a:p>
            <a:r>
              <a:rPr lang="en-US" sz="1800" b="0" dirty="0" smtClean="0"/>
              <a:t>Current reviewers must fill out the agency application and administrator form to proceed with submitting BRC requests. </a:t>
            </a:r>
            <a:endParaRPr lang="en-US" sz="1800" b="0" dirty="0"/>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solidFill>
                  <a:srgbClr val="000000"/>
                </a:solidFill>
              </a:rPr>
              <a:pPr>
                <a:defRPr/>
              </a:pPr>
              <a:t>12</a:t>
            </a:fld>
            <a:endParaRPr lang="en-US">
              <a:solidFill>
                <a:srgbClr val="000000"/>
              </a:solidFill>
            </a:endParaRPr>
          </a:p>
        </p:txBody>
      </p:sp>
      <p:sp>
        <p:nvSpPr>
          <p:cNvPr id="4" name="Text Placeholder 3"/>
          <p:cNvSpPr>
            <a:spLocks noGrp="1"/>
          </p:cNvSpPr>
          <p:nvPr>
            <p:ph type="body" sz="quarter" idx="12"/>
          </p:nvPr>
        </p:nvSpPr>
        <p:spPr/>
        <p:txBody>
          <a:bodyPr/>
          <a:lstStyle/>
          <a:p>
            <a:r>
              <a:rPr lang="en-US" sz="2000" dirty="0" smtClean="0"/>
              <a:t>Implementation</a:t>
            </a:r>
            <a:r>
              <a:rPr lang="en-US" dirty="0" smtClean="0"/>
              <a:t>	</a:t>
            </a:r>
            <a:endParaRPr lang="en-US" dirty="0"/>
          </a:p>
        </p:txBody>
      </p:sp>
    </p:spTree>
    <p:extLst>
      <p:ext uri="{BB962C8B-B14F-4D97-AF65-F5344CB8AC3E}">
        <p14:creationId xmlns:p14="http://schemas.microsoft.com/office/powerpoint/2010/main" val="42757194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endParaRPr lang="en-US" sz="4800" dirty="0" smtClean="0"/>
          </a:p>
          <a:p>
            <a:pPr marL="0" indent="0" algn="ctr">
              <a:buNone/>
            </a:pPr>
            <a:r>
              <a:rPr lang="en-US" sz="4800" dirty="0" smtClean="0"/>
              <a:t>QUESTIONS</a:t>
            </a:r>
            <a:r>
              <a:rPr lang="en-US" sz="4800" dirty="0"/>
              <a:t>?</a:t>
            </a:r>
          </a:p>
          <a:p>
            <a:pPr marL="0" indent="0" algn="ctr">
              <a:buNone/>
            </a:pPr>
            <a:r>
              <a:rPr lang="en-US" dirty="0"/>
              <a:t>Please contact </a:t>
            </a:r>
            <a:r>
              <a:rPr lang="en-US" dirty="0">
                <a:hlinkClick r:id="rId2"/>
              </a:rPr>
              <a:t>eec.brc@state.ma.us</a:t>
            </a:r>
            <a:r>
              <a:rPr lang="en-US" dirty="0"/>
              <a:t> or 617-988-7841</a:t>
            </a:r>
          </a:p>
          <a:p>
            <a:endParaRPr lang="en-US" dirty="0"/>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solidFill>
                  <a:srgbClr val="000000"/>
                </a:solidFill>
              </a:rPr>
              <a:pPr>
                <a:defRPr/>
              </a:pPr>
              <a:t>13</a:t>
            </a:fld>
            <a:endParaRPr lang="en-US">
              <a:solidFill>
                <a:srgbClr val="000000"/>
              </a:solidFill>
            </a:endParaRPr>
          </a:p>
        </p:txBody>
      </p:sp>
      <p:sp>
        <p:nvSpPr>
          <p:cNvPr id="4" name="Text Placeholder 3"/>
          <p:cNvSpPr>
            <a:spLocks noGrp="1"/>
          </p:cNvSpPr>
          <p:nvPr>
            <p:ph type="body" sz="quarter" idx="12"/>
          </p:nvPr>
        </p:nvSpPr>
        <p:spPr/>
        <p:txBody>
          <a:bodyPr/>
          <a:lstStyle/>
          <a:p>
            <a:r>
              <a:rPr lang="en-US" dirty="0" smtClean="0"/>
              <a:t>  	</a:t>
            </a:r>
            <a:endParaRPr lang="en-US" dirty="0"/>
          </a:p>
        </p:txBody>
      </p:sp>
    </p:spTree>
    <p:extLst>
      <p:ext uri="{BB962C8B-B14F-4D97-AF65-F5344CB8AC3E}">
        <p14:creationId xmlns:p14="http://schemas.microsoft.com/office/powerpoint/2010/main" val="1807632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b="0" dirty="0"/>
              <a:t>Many EEC licensed, approved and/or funded programs work with contractors, subcontractors,  and vendors such as  medical providers, transportation providers, temporary employees, etc. that provide services directly to the children in an EEC licensed, funded or approved program have the potential for unsupervised contact with children in those programs. These individuals require an EEC background record check (BRC) and will now be able to submit to one under the business or individual he/she is employed or affiliated with even though the business or individual is not licensed through EEC.</a:t>
            </a:r>
          </a:p>
          <a:p>
            <a:r>
              <a:rPr lang="en-US" b="0" dirty="0" smtClean="0"/>
              <a:t>This process is only for businesses/contracted individuals affiliated with any EEC program whose employees/volunteers/interns </a:t>
            </a:r>
            <a:r>
              <a:rPr lang="en-US" b="0" dirty="0"/>
              <a:t>provide services directly to the children in the </a:t>
            </a:r>
            <a:r>
              <a:rPr lang="en-US" b="0" dirty="0" smtClean="0"/>
              <a:t>EEC program </a:t>
            </a:r>
            <a:r>
              <a:rPr lang="en-US" b="0" dirty="0"/>
              <a:t>in an unsupervised </a:t>
            </a:r>
            <a:r>
              <a:rPr lang="en-US" b="0" dirty="0" smtClean="0"/>
              <a:t>capacity. The BRC requests should no longer be submitted through the center based programs for these individuals. </a:t>
            </a:r>
          </a:p>
          <a:p>
            <a:r>
              <a:rPr lang="en-US" b="0" dirty="0" smtClean="0"/>
              <a:t>This new process applies to Family Childcare Systems also. </a:t>
            </a:r>
            <a:endParaRPr lang="en-US" b="0" dirty="0"/>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solidFill>
                  <a:srgbClr val="000000"/>
                </a:solidFill>
              </a:rPr>
              <a:pPr>
                <a:defRPr/>
              </a:pPr>
              <a:t>2</a:t>
            </a:fld>
            <a:endParaRPr lang="en-US">
              <a:solidFill>
                <a:srgbClr val="000000"/>
              </a:solidFill>
            </a:endParaRPr>
          </a:p>
        </p:txBody>
      </p:sp>
      <p:sp>
        <p:nvSpPr>
          <p:cNvPr id="4" name="Text Placeholder 3"/>
          <p:cNvSpPr>
            <a:spLocks noGrp="1"/>
          </p:cNvSpPr>
          <p:nvPr>
            <p:ph type="body" sz="quarter" idx="12"/>
          </p:nvPr>
        </p:nvSpPr>
        <p:spPr/>
        <p:txBody>
          <a:bodyPr/>
          <a:lstStyle/>
          <a:p>
            <a:r>
              <a:rPr lang="en-US" dirty="0" smtClean="0"/>
              <a:t>Purpose</a:t>
            </a:r>
            <a:endParaRPr lang="en-US" dirty="0"/>
          </a:p>
        </p:txBody>
      </p:sp>
    </p:spTree>
    <p:extLst>
      <p:ext uri="{BB962C8B-B14F-4D97-AF65-F5344CB8AC3E}">
        <p14:creationId xmlns:p14="http://schemas.microsoft.com/office/powerpoint/2010/main" val="42790270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0" dirty="0"/>
              <a:t>The process described in this presentation  is only for use </a:t>
            </a:r>
            <a:r>
              <a:rPr lang="en-US" b="0" dirty="0" smtClean="0"/>
              <a:t>by </a:t>
            </a:r>
            <a:r>
              <a:rPr lang="en-US" b="0" dirty="0"/>
              <a:t>contracted businesses or individuals (i.e. Transportation companies, Temporary employment agencies, Medical or Mental Health agencies etc.  affiliated with any EEC program whose employees/volunteers/interns provide services directly to the children in the EEC program in an unsupervised capacity. The BRC requests should no longer be submitted through the center based programs for these individuals.  </a:t>
            </a:r>
            <a:endParaRPr lang="en-US" b="0" dirty="0" smtClean="0"/>
          </a:p>
          <a:p>
            <a:r>
              <a:rPr lang="en-US" b="0" dirty="0" smtClean="0"/>
              <a:t>These businesses/individuals </a:t>
            </a:r>
            <a:r>
              <a:rPr lang="en-US" b="0" dirty="0"/>
              <a:t>will be authorized to use this system strictly for the purposes of processing BRC requests for those individuals who will be providing services to or on behalf of an EEC licensed program.  For example, once authorized a temporary employment agency may only submit those applicants that will be working in an EEC licensed program and may not use this system to obtain BRC information for any other purpose.</a:t>
            </a:r>
          </a:p>
          <a:p>
            <a:endParaRPr lang="en-US" dirty="0"/>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solidFill>
                  <a:srgbClr val="000000"/>
                </a:solidFill>
              </a:rPr>
              <a:pPr>
                <a:defRPr/>
              </a:pPr>
              <a:t>3</a:t>
            </a:fld>
            <a:endParaRPr lang="en-US">
              <a:solidFill>
                <a:srgbClr val="000000"/>
              </a:solidFill>
            </a:endParaRPr>
          </a:p>
        </p:txBody>
      </p:sp>
      <p:sp>
        <p:nvSpPr>
          <p:cNvPr id="4" name="Text Placeholder 3"/>
          <p:cNvSpPr>
            <a:spLocks noGrp="1"/>
          </p:cNvSpPr>
          <p:nvPr>
            <p:ph type="body" sz="quarter" idx="12"/>
          </p:nvPr>
        </p:nvSpPr>
        <p:spPr/>
        <p:txBody>
          <a:bodyPr/>
          <a:lstStyle/>
          <a:p>
            <a:r>
              <a:rPr lang="en-US" dirty="0" smtClean="0"/>
              <a:t>Purpose</a:t>
            </a:r>
            <a:endParaRPr lang="en-US" dirty="0"/>
          </a:p>
        </p:txBody>
      </p:sp>
    </p:spTree>
    <p:extLst>
      <p:ext uri="{BB962C8B-B14F-4D97-AF65-F5344CB8AC3E}">
        <p14:creationId xmlns:p14="http://schemas.microsoft.com/office/powerpoint/2010/main" val="1125844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0" dirty="0"/>
              <a:t>This new process applies to Family Childcare Systems also.  FCC systems should use this process only for those individuals that have the potential for unsupervised contact with children in an EEC licensed, funded or approved program;  excluding  FCC </a:t>
            </a:r>
            <a:r>
              <a:rPr lang="en-US" b="0" dirty="0" smtClean="0"/>
              <a:t>applicants.</a:t>
            </a:r>
            <a:endParaRPr lang="en-US" b="0" dirty="0"/>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solidFill>
                  <a:srgbClr val="000000"/>
                </a:solidFill>
              </a:rPr>
              <a:pPr>
                <a:defRPr/>
              </a:pPr>
              <a:t>4</a:t>
            </a:fld>
            <a:endParaRPr lang="en-US">
              <a:solidFill>
                <a:srgbClr val="000000"/>
              </a:solidFill>
            </a:endParaRPr>
          </a:p>
        </p:txBody>
      </p:sp>
      <p:sp>
        <p:nvSpPr>
          <p:cNvPr id="4" name="Text Placeholder 3"/>
          <p:cNvSpPr>
            <a:spLocks noGrp="1"/>
          </p:cNvSpPr>
          <p:nvPr>
            <p:ph type="body" sz="quarter" idx="12"/>
          </p:nvPr>
        </p:nvSpPr>
        <p:spPr/>
        <p:txBody>
          <a:bodyPr/>
          <a:lstStyle/>
          <a:p>
            <a:r>
              <a:rPr lang="en-US" dirty="0" smtClean="0"/>
              <a:t>Purpose</a:t>
            </a:r>
            <a:endParaRPr lang="en-US" dirty="0"/>
          </a:p>
        </p:txBody>
      </p:sp>
    </p:spTree>
    <p:extLst>
      <p:ext uri="{BB962C8B-B14F-4D97-AF65-F5344CB8AC3E}">
        <p14:creationId xmlns:p14="http://schemas.microsoft.com/office/powerpoint/2010/main" val="4278828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b="0" dirty="0">
                <a:solidFill>
                  <a:srgbClr val="000000"/>
                </a:solidFill>
              </a:rPr>
              <a:t>Businesses who are not licensed by EEC to submit BRC requests for employees/volunteers/interns in the business that provide services to children attending EEC funded and/or licensed programs, will need to obtain an agency ID. In order to do so, an agency administrator must complete the agency account request form and the administrator request form.</a:t>
            </a:r>
          </a:p>
          <a:p>
            <a:pPr lvl="1"/>
            <a:r>
              <a:rPr lang="en-US" dirty="0">
                <a:solidFill>
                  <a:srgbClr val="000000"/>
                </a:solidFill>
              </a:rPr>
              <a:t>The business can contact the BRC Unit directly and request the agency application via 617-988-7841 or eec.brc@state.ma.us </a:t>
            </a:r>
          </a:p>
          <a:p>
            <a:pPr lvl="1"/>
            <a:r>
              <a:rPr lang="en-US" dirty="0">
                <a:solidFill>
                  <a:srgbClr val="000000"/>
                </a:solidFill>
              </a:rPr>
              <a:t>The agency account request form will need to be completed along with an administrator request form and </a:t>
            </a:r>
            <a:r>
              <a:rPr lang="en-US" dirty="0" smtClean="0">
                <a:solidFill>
                  <a:srgbClr val="000000"/>
                </a:solidFill>
              </a:rPr>
              <a:t>the supporting </a:t>
            </a:r>
            <a:r>
              <a:rPr lang="en-US" dirty="0">
                <a:solidFill>
                  <a:srgbClr val="000000"/>
                </a:solidFill>
              </a:rPr>
              <a:t>documentation requested in the form.</a:t>
            </a:r>
          </a:p>
          <a:p>
            <a:pPr lvl="1"/>
            <a:endParaRPr lang="en-US" dirty="0">
              <a:solidFill>
                <a:srgbClr val="000000"/>
              </a:solidFill>
            </a:endParaRPr>
          </a:p>
          <a:p>
            <a:pPr lvl="0"/>
            <a:r>
              <a:rPr lang="en-US" b="0" dirty="0">
                <a:solidFill>
                  <a:srgbClr val="000000"/>
                </a:solidFill>
              </a:rPr>
              <a:t>All BRC requests submitted by agencies </a:t>
            </a:r>
            <a:r>
              <a:rPr lang="en-US" b="0" dirty="0" smtClean="0">
                <a:solidFill>
                  <a:srgbClr val="000000"/>
                </a:solidFill>
              </a:rPr>
              <a:t>that may</a:t>
            </a:r>
            <a:r>
              <a:rPr lang="en-US" b="0" dirty="0">
                <a:solidFill>
                  <a:srgbClr val="000000"/>
                </a:solidFill>
              </a:rPr>
              <a:t> </a:t>
            </a:r>
            <a:r>
              <a:rPr lang="en-US" b="0" dirty="0" smtClean="0">
                <a:solidFill>
                  <a:srgbClr val="000000"/>
                </a:solidFill>
              </a:rPr>
              <a:t>need </a:t>
            </a:r>
            <a:r>
              <a:rPr lang="en-US" b="0" dirty="0">
                <a:solidFill>
                  <a:srgbClr val="000000"/>
                </a:solidFill>
              </a:rPr>
              <a:t>a discretionary </a:t>
            </a:r>
            <a:r>
              <a:rPr lang="en-US" b="0" dirty="0" smtClean="0">
                <a:solidFill>
                  <a:srgbClr val="000000"/>
                </a:solidFill>
              </a:rPr>
              <a:t>review, </a:t>
            </a:r>
            <a:r>
              <a:rPr lang="en-US" b="0" dirty="0">
                <a:solidFill>
                  <a:srgbClr val="000000"/>
                </a:solidFill>
              </a:rPr>
              <a:t>will be completed in-house by the BRC Unit. </a:t>
            </a:r>
          </a:p>
          <a:p>
            <a:endParaRPr lang="en-US" dirty="0"/>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solidFill>
                  <a:srgbClr val="000000"/>
                </a:solidFill>
              </a:rPr>
              <a:pPr>
                <a:defRPr/>
              </a:pPr>
              <a:t>5</a:t>
            </a:fld>
            <a:endParaRPr lang="en-US">
              <a:solidFill>
                <a:srgbClr val="000000"/>
              </a:solidFill>
            </a:endParaRPr>
          </a:p>
        </p:txBody>
      </p:sp>
      <p:sp>
        <p:nvSpPr>
          <p:cNvPr id="4" name="Text Placeholder 3"/>
          <p:cNvSpPr>
            <a:spLocks noGrp="1"/>
          </p:cNvSpPr>
          <p:nvPr>
            <p:ph type="body" sz="quarter" idx="12"/>
          </p:nvPr>
        </p:nvSpPr>
        <p:spPr/>
        <p:txBody>
          <a:bodyPr/>
          <a:lstStyle/>
          <a:p>
            <a:r>
              <a:rPr lang="en-US" dirty="0" smtClean="0"/>
              <a:t>New Process</a:t>
            </a:r>
            <a:endParaRPr lang="en-US" dirty="0"/>
          </a:p>
        </p:txBody>
      </p:sp>
    </p:spTree>
    <p:extLst>
      <p:ext uri="{BB962C8B-B14F-4D97-AF65-F5344CB8AC3E}">
        <p14:creationId xmlns:p14="http://schemas.microsoft.com/office/powerpoint/2010/main" val="2991660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stretch>
            <a:fillRect/>
          </a:stretch>
        </p:blipFill>
        <p:spPr>
          <a:xfrm>
            <a:off x="825375" y="1290423"/>
            <a:ext cx="4351887" cy="4525963"/>
          </a:xfrm>
          <a:prstGeom prst="rect">
            <a:avLst/>
          </a:prstGeom>
        </p:spPr>
      </p:pic>
      <p:sp>
        <p:nvSpPr>
          <p:cNvPr id="3" name="Slide Number Placeholder 2"/>
          <p:cNvSpPr>
            <a:spLocks noGrp="1"/>
          </p:cNvSpPr>
          <p:nvPr>
            <p:ph type="sldNum" sz="quarter" idx="11"/>
          </p:nvPr>
        </p:nvSpPr>
        <p:spPr/>
        <p:txBody>
          <a:bodyPr/>
          <a:lstStyle/>
          <a:p>
            <a:pPr>
              <a:defRPr/>
            </a:pPr>
            <a:fld id="{3EC657DF-FE95-454F-AB66-42CBA9BDA6D9}" type="slidenum">
              <a:rPr lang="en-US" smtClean="0">
                <a:solidFill>
                  <a:srgbClr val="000000"/>
                </a:solidFill>
              </a:rPr>
              <a:pPr>
                <a:defRPr/>
              </a:pPr>
              <a:t>6</a:t>
            </a:fld>
            <a:endParaRPr lang="en-US">
              <a:solidFill>
                <a:srgbClr val="000000"/>
              </a:solidFill>
            </a:endParaRPr>
          </a:p>
        </p:txBody>
      </p:sp>
      <p:sp>
        <p:nvSpPr>
          <p:cNvPr id="4" name="Text Placeholder 3"/>
          <p:cNvSpPr>
            <a:spLocks noGrp="1"/>
          </p:cNvSpPr>
          <p:nvPr>
            <p:ph type="body" sz="quarter" idx="12"/>
          </p:nvPr>
        </p:nvSpPr>
        <p:spPr/>
        <p:txBody>
          <a:bodyPr/>
          <a:lstStyle/>
          <a:p>
            <a:r>
              <a:rPr lang="en-US" dirty="0" smtClean="0"/>
              <a:t>Agency Application Package</a:t>
            </a:r>
            <a:endParaRPr lang="en-US" dirty="0"/>
          </a:p>
        </p:txBody>
      </p:sp>
      <p:pic>
        <p:nvPicPr>
          <p:cNvPr id="6" name="Picture 5"/>
          <p:cNvPicPr>
            <a:picLocks noChangeAspect="1"/>
          </p:cNvPicPr>
          <p:nvPr/>
        </p:nvPicPr>
        <p:blipFill>
          <a:blip r:embed="rId3"/>
          <a:stretch>
            <a:fillRect/>
          </a:stretch>
        </p:blipFill>
        <p:spPr>
          <a:xfrm>
            <a:off x="6087762" y="1155634"/>
            <a:ext cx="4500748" cy="4660752"/>
          </a:xfrm>
          <a:prstGeom prst="rect">
            <a:avLst/>
          </a:prstGeom>
        </p:spPr>
      </p:pic>
    </p:spTree>
    <p:extLst>
      <p:ext uri="{BB962C8B-B14F-4D97-AF65-F5344CB8AC3E}">
        <p14:creationId xmlns:p14="http://schemas.microsoft.com/office/powerpoint/2010/main" val="42614587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0" dirty="0" smtClean="0"/>
              <a:t>The agency administrator will need to undergo a CORI, DCF, SORI, and Fingerprint check. Upon approval of the CORI, DCF and SORI the administrator will receive the Agency ID via email from the BRC unit. </a:t>
            </a:r>
          </a:p>
          <a:p>
            <a:r>
              <a:rPr lang="en-US" b="0" dirty="0" smtClean="0"/>
              <a:t>The agency administrator will then be able to create the BRC manager account and register for the </a:t>
            </a:r>
            <a:r>
              <a:rPr lang="en-US" dirty="0" smtClean="0"/>
              <a:t>agency</a:t>
            </a:r>
            <a:r>
              <a:rPr lang="en-US" b="0" dirty="0" smtClean="0"/>
              <a:t>. </a:t>
            </a:r>
          </a:p>
          <a:p>
            <a:r>
              <a:rPr lang="en-US" b="0" dirty="0" smtClean="0"/>
              <a:t>If you have a current BRC Manager account already you will need to create a new BRC manager account to register for the agency. </a:t>
            </a:r>
          </a:p>
          <a:p>
            <a:endParaRPr lang="en-US" dirty="0"/>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solidFill>
                  <a:srgbClr val="000000"/>
                </a:solidFill>
              </a:rPr>
              <a:pPr>
                <a:defRPr/>
              </a:pPr>
              <a:t>7</a:t>
            </a:fld>
            <a:endParaRPr lang="en-US">
              <a:solidFill>
                <a:srgbClr val="000000"/>
              </a:solidFill>
            </a:endParaRPr>
          </a:p>
        </p:txBody>
      </p:sp>
      <p:sp>
        <p:nvSpPr>
          <p:cNvPr id="4" name="Text Placeholder 3"/>
          <p:cNvSpPr>
            <a:spLocks noGrp="1"/>
          </p:cNvSpPr>
          <p:nvPr>
            <p:ph type="body" sz="quarter" idx="12"/>
          </p:nvPr>
        </p:nvSpPr>
        <p:spPr/>
        <p:txBody>
          <a:bodyPr/>
          <a:lstStyle/>
          <a:p>
            <a:r>
              <a:rPr lang="en-US" dirty="0" smtClean="0"/>
              <a:t>Agency Administrator</a:t>
            </a:r>
            <a:endParaRPr lang="en-US" dirty="0"/>
          </a:p>
        </p:txBody>
      </p:sp>
    </p:spTree>
    <p:extLst>
      <p:ext uri="{BB962C8B-B14F-4D97-AF65-F5344CB8AC3E}">
        <p14:creationId xmlns:p14="http://schemas.microsoft.com/office/powerpoint/2010/main" val="26697538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600" b="0" dirty="0" smtClean="0"/>
              <a:t>Agency administrators will only be able to submit BRC requests through BRC manager. </a:t>
            </a:r>
          </a:p>
          <a:p>
            <a:r>
              <a:rPr lang="en-US" sz="1600" b="0" dirty="0" smtClean="0"/>
              <a:t>An administrator must setup an EEC single sign-in account, add the BRC manager application, and verify his/her status as an administrator. </a:t>
            </a:r>
          </a:p>
          <a:p>
            <a:r>
              <a:rPr lang="en-US" sz="1600" b="0" dirty="0" smtClean="0"/>
              <a:t>If a licensee/reviewer already has an account and needs to become an agency administrator, then he/she will need to create a new EEC single sign-in</a:t>
            </a:r>
            <a:r>
              <a:rPr lang="en-US" b="0" dirty="0" smtClean="0"/>
              <a:t>. </a:t>
            </a:r>
            <a:endParaRPr lang="en-US" b="0" dirty="0"/>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solidFill>
                  <a:srgbClr val="000000"/>
                </a:solidFill>
              </a:rPr>
              <a:pPr>
                <a:defRPr/>
              </a:pPr>
              <a:t>8</a:t>
            </a:fld>
            <a:endParaRPr lang="en-US">
              <a:solidFill>
                <a:srgbClr val="000000"/>
              </a:solidFill>
            </a:endParaRPr>
          </a:p>
        </p:txBody>
      </p:sp>
      <p:sp>
        <p:nvSpPr>
          <p:cNvPr id="4" name="Text Placeholder 3"/>
          <p:cNvSpPr>
            <a:spLocks noGrp="1"/>
          </p:cNvSpPr>
          <p:nvPr>
            <p:ph type="body" sz="quarter" idx="12"/>
          </p:nvPr>
        </p:nvSpPr>
        <p:spPr/>
        <p:txBody>
          <a:bodyPr/>
          <a:lstStyle/>
          <a:p>
            <a:r>
              <a:rPr lang="en-US" dirty="0" smtClean="0"/>
              <a:t>BRC Manager – Agency view</a:t>
            </a:r>
            <a:endParaRPr lang="en-US" dirty="0"/>
          </a:p>
        </p:txBody>
      </p:sp>
      <p:pic>
        <p:nvPicPr>
          <p:cNvPr id="5" name="Picture 4"/>
          <p:cNvPicPr/>
          <p:nvPr/>
        </p:nvPicPr>
        <p:blipFill>
          <a:blip r:embed="rId2"/>
          <a:stretch>
            <a:fillRect/>
          </a:stretch>
        </p:blipFill>
        <p:spPr>
          <a:xfrm>
            <a:off x="968846" y="3126516"/>
            <a:ext cx="4179803" cy="1807949"/>
          </a:xfrm>
          <a:prstGeom prst="rect">
            <a:avLst/>
          </a:prstGeom>
        </p:spPr>
      </p:pic>
      <p:pic>
        <p:nvPicPr>
          <p:cNvPr id="6" name="Picture 5"/>
          <p:cNvPicPr>
            <a:picLocks noChangeAspect="1"/>
          </p:cNvPicPr>
          <p:nvPr/>
        </p:nvPicPr>
        <p:blipFill>
          <a:blip r:embed="rId3"/>
          <a:stretch>
            <a:fillRect/>
          </a:stretch>
        </p:blipFill>
        <p:spPr>
          <a:xfrm>
            <a:off x="5647480" y="3126516"/>
            <a:ext cx="5639289" cy="2133785"/>
          </a:xfrm>
          <a:prstGeom prst="rect">
            <a:avLst/>
          </a:prstGeom>
        </p:spPr>
      </p:pic>
    </p:spTree>
    <p:extLst>
      <p:ext uri="{BB962C8B-B14F-4D97-AF65-F5344CB8AC3E}">
        <p14:creationId xmlns:p14="http://schemas.microsoft.com/office/powerpoint/2010/main" val="27062491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0" dirty="0" smtClean="0"/>
              <a:t>Agency Administrators can only see if the CORI, DCF, and SORI check was completed, print the fingerprint notification and suitability letters for any BRC requests the agency submitted.</a:t>
            </a:r>
          </a:p>
          <a:p>
            <a:pPr marL="0" indent="0">
              <a:buNone/>
            </a:pPr>
            <a:r>
              <a:rPr lang="en-US" b="0" dirty="0" smtClean="0"/>
              <a:t> </a:t>
            </a:r>
            <a:endParaRPr lang="en-US" b="0" dirty="0"/>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solidFill>
                  <a:srgbClr val="000000"/>
                </a:solidFill>
              </a:rPr>
              <a:pPr>
                <a:defRPr/>
              </a:pPr>
              <a:t>9</a:t>
            </a:fld>
            <a:endParaRPr lang="en-US">
              <a:solidFill>
                <a:srgbClr val="000000"/>
              </a:solidFill>
            </a:endParaRPr>
          </a:p>
        </p:txBody>
      </p:sp>
      <p:sp>
        <p:nvSpPr>
          <p:cNvPr id="4" name="Text Placeholder 3"/>
          <p:cNvSpPr>
            <a:spLocks noGrp="1"/>
          </p:cNvSpPr>
          <p:nvPr>
            <p:ph type="body" sz="quarter" idx="12"/>
          </p:nvPr>
        </p:nvSpPr>
        <p:spPr/>
        <p:txBody>
          <a:bodyPr/>
          <a:lstStyle/>
          <a:p>
            <a:r>
              <a:rPr lang="en-US" dirty="0" smtClean="0"/>
              <a:t>BRC Manager – Agency view</a:t>
            </a:r>
            <a:endParaRPr lang="en-US" dirty="0"/>
          </a:p>
        </p:txBody>
      </p:sp>
      <p:pic>
        <p:nvPicPr>
          <p:cNvPr id="6" name="Picture 5"/>
          <p:cNvPicPr>
            <a:picLocks noChangeAspect="1"/>
          </p:cNvPicPr>
          <p:nvPr/>
        </p:nvPicPr>
        <p:blipFill>
          <a:blip r:embed="rId2"/>
          <a:stretch>
            <a:fillRect/>
          </a:stretch>
        </p:blipFill>
        <p:spPr>
          <a:xfrm>
            <a:off x="2813993" y="2969511"/>
            <a:ext cx="6347569" cy="1421257"/>
          </a:xfrm>
          <a:prstGeom prst="rect">
            <a:avLst/>
          </a:prstGeom>
        </p:spPr>
      </p:pic>
    </p:spTree>
    <p:extLst>
      <p:ext uri="{BB962C8B-B14F-4D97-AF65-F5344CB8AC3E}">
        <p14:creationId xmlns:p14="http://schemas.microsoft.com/office/powerpoint/2010/main" val="62341903"/>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EEC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ppT TEST">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301</TotalTime>
  <Words>970</Words>
  <Application>Microsoft Office PowerPoint</Application>
  <PresentationFormat>Widescreen</PresentationFormat>
  <Paragraphs>57</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Verdana</vt:lpstr>
      <vt:lpstr>Blank EEC Template</vt:lpstr>
      <vt:lpstr>EEC Background Record Check (BRC)Unit:  Background Record Checks for applicants providing services or affiliated with Family Child Care Systems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Executive Office of Education</Company>
  <LinksUpToDate>false</LinksUpToDate>
  <SharedDoc>false</SharedDoc>
  <HyperlinksChanged>false</HyperlinksChanged>
  <AppVersion>16.0000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2017-07-21T16:24:48Z</dcterms:created>
  <dc:creator>Howell, Tricia (EEC)</dc:creator>
  <lastModifiedBy>O'Brien-Driscoll, Courtney</lastModifiedBy>
  <lastPrinted>2017-08-23T18:06:50Z</lastPrinted>
  <dcterms:modified xsi:type="dcterms:W3CDTF">2017-09-19T15:19:50Z</dcterms:modified>
  <revision>19</revision>
  <dc:title>EEC Background Record Check (BRC)Unit: Background Record Checks for applicants in Support Service Agencies working in EEC licensed and/or funded programs.</dc:title>
</coreProperties>
</file>