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5" r:id="rId1"/>
    <p:sldMasterId id="2147484565" r:id="rId2"/>
    <p:sldMasterId id="2147484572" r:id="rId3"/>
    <p:sldMasterId id="2147484587" r:id="rId4"/>
  </p:sldMasterIdLst>
  <p:notesMasterIdLst>
    <p:notesMasterId r:id="rId32"/>
  </p:notesMasterIdLst>
  <p:handoutMasterIdLst>
    <p:handoutMasterId r:id="rId33"/>
  </p:handoutMasterIdLst>
  <p:sldIdLst>
    <p:sldId id="448" r:id="rId5"/>
    <p:sldId id="444" r:id="rId6"/>
    <p:sldId id="445" r:id="rId7"/>
    <p:sldId id="446" r:id="rId8"/>
    <p:sldId id="393" r:id="rId9"/>
    <p:sldId id="396" r:id="rId10"/>
    <p:sldId id="407" r:id="rId11"/>
    <p:sldId id="408" r:id="rId12"/>
    <p:sldId id="443" r:id="rId13"/>
    <p:sldId id="364" r:id="rId14"/>
    <p:sldId id="365" r:id="rId15"/>
    <p:sldId id="347" r:id="rId16"/>
    <p:sldId id="409" r:id="rId17"/>
    <p:sldId id="411" r:id="rId18"/>
    <p:sldId id="442" r:id="rId19"/>
    <p:sldId id="410" r:id="rId20"/>
    <p:sldId id="354" r:id="rId21"/>
    <p:sldId id="350" r:id="rId22"/>
    <p:sldId id="436" r:id="rId23"/>
    <p:sldId id="437" r:id="rId24"/>
    <p:sldId id="421" r:id="rId25"/>
    <p:sldId id="435" r:id="rId26"/>
    <p:sldId id="351" r:id="rId27"/>
    <p:sldId id="422" r:id="rId28"/>
    <p:sldId id="427" r:id="rId29"/>
    <p:sldId id="356" r:id="rId30"/>
    <p:sldId id="430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2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24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6.xml"/>
  <Relationship Id="rId11" Type="http://schemas.openxmlformats.org/officeDocument/2006/relationships/slide" Target="slides/slide7.xml"/>
  <Relationship Id="rId12" Type="http://schemas.openxmlformats.org/officeDocument/2006/relationships/slide" Target="slides/slide8.xml"/>
  <Relationship Id="rId13" Type="http://schemas.openxmlformats.org/officeDocument/2006/relationships/slide" Target="slides/slide9.xml"/>
  <Relationship Id="rId14" Type="http://schemas.openxmlformats.org/officeDocument/2006/relationships/slide" Target="slides/slide10.xml"/>
  <Relationship Id="rId15" Type="http://schemas.openxmlformats.org/officeDocument/2006/relationships/slide" Target="slides/slide11.xml"/>
  <Relationship Id="rId16" Type="http://schemas.openxmlformats.org/officeDocument/2006/relationships/slide" Target="slides/slide12.xml"/>
  <Relationship Id="rId17" Type="http://schemas.openxmlformats.org/officeDocument/2006/relationships/slide" Target="slides/slide13.xml"/>
  <Relationship Id="rId18" Type="http://schemas.openxmlformats.org/officeDocument/2006/relationships/slide" Target="slides/slide14.xml"/>
  <Relationship Id="rId19" Type="http://schemas.openxmlformats.org/officeDocument/2006/relationships/slide" Target="slides/slide15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6.xml"/>
  <Relationship Id="rId21" Type="http://schemas.openxmlformats.org/officeDocument/2006/relationships/slide" Target="slides/slide17.xml"/>
  <Relationship Id="rId22" Type="http://schemas.openxmlformats.org/officeDocument/2006/relationships/slide" Target="slides/slide18.xml"/>
  <Relationship Id="rId23" Type="http://schemas.openxmlformats.org/officeDocument/2006/relationships/slide" Target="slides/slide19.xml"/>
  <Relationship Id="rId24" Type="http://schemas.openxmlformats.org/officeDocument/2006/relationships/slide" Target="slides/slide20.xml"/>
  <Relationship Id="rId25" Type="http://schemas.openxmlformats.org/officeDocument/2006/relationships/slide" Target="slides/slide21.xml"/>
  <Relationship Id="rId26" Type="http://schemas.openxmlformats.org/officeDocument/2006/relationships/slide" Target="slides/slide22.xml"/>
  <Relationship Id="rId27" Type="http://schemas.openxmlformats.org/officeDocument/2006/relationships/slide" Target="slides/slide23.xml"/>
  <Relationship Id="rId28" Type="http://schemas.openxmlformats.org/officeDocument/2006/relationships/slide" Target="slides/slide24.xml"/>
  <Relationship Id="rId29" Type="http://schemas.openxmlformats.org/officeDocument/2006/relationships/slide" Target="slides/slide25.xml"/>
  <Relationship Id="rId3" Type="http://schemas.openxmlformats.org/officeDocument/2006/relationships/slideMaster" Target="slideMasters/slideMaster3.xml"/>
  <Relationship Id="rId30" Type="http://schemas.openxmlformats.org/officeDocument/2006/relationships/slide" Target="slides/slide26.xml"/>
  <Relationship Id="rId31" Type="http://schemas.openxmlformats.org/officeDocument/2006/relationships/slide" Target="slides/slide27.xml"/>
  <Relationship Id="rId32" Type="http://schemas.openxmlformats.org/officeDocument/2006/relationships/notesMaster" Target="notesMasters/notesMaster1.xml"/>
  <Relationship Id="rId33" Type="http://schemas.openxmlformats.org/officeDocument/2006/relationships/handoutMaster" Target="handoutMasters/handoutMaster1.xml"/>
  <Relationship Id="rId34" Type="http://schemas.openxmlformats.org/officeDocument/2006/relationships/presProps" Target="presProps.xml"/>
  <Relationship Id="rId35" Type="http://schemas.openxmlformats.org/officeDocument/2006/relationships/viewProps" Target="viewProps.xml"/>
  <Relationship Id="rId36" Type="http://schemas.openxmlformats.org/officeDocument/2006/relationships/theme" Target="theme/theme1.xml"/>
  <Relationship Id="rId37" Type="http://schemas.openxmlformats.org/officeDocument/2006/relationships/tableStyles" Target="tableStyles.xml"/>
  <Relationship Id="rId4" Type="http://schemas.openxmlformats.org/officeDocument/2006/relationships/slideMaster" Target="slideMasters/slideMaster4.xml"/>
  <Relationship Id="rId5" Type="http://schemas.openxmlformats.org/officeDocument/2006/relationships/slide" Target="slides/slide1.xml"/>
  <Relationship Id="rId6" Type="http://schemas.openxmlformats.org/officeDocument/2006/relationships/slide" Target="slides/slide2.xml"/>
  <Relationship Id="rId7" Type="http://schemas.openxmlformats.org/officeDocument/2006/relationships/slide" Target="slides/slide3.xml"/>
  <Relationship Id="rId8" Type="http://schemas.openxmlformats.org/officeDocument/2006/relationships/slide" Target="slides/slide4.xml"/>
  <Relationship Id="rId9" Type="http://schemas.openxmlformats.org/officeDocument/2006/relationships/slide" Target="slides/slide5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6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pPr>
              <a:defRPr/>
            </a:pPr>
            <a:fld id="{4C46B51E-6F03-4ACA-AB9D-82369E3B5214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6"/>
            <a:ext cx="2971800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pPr>
              <a:defRPr/>
            </a:pPr>
            <a:fld id="{AD733D0F-1FC4-4445-B1DF-8A114EB08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6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5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63550"/>
          </a:xfrm>
          <a:prstGeom prst="rect">
            <a:avLst/>
          </a:prstGeom>
        </p:spPr>
        <p:txBody>
          <a:bodyPr vert="horz" lIns="91551" tIns="45778" rIns="91551" bIns="45778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0213" cy="463550"/>
          </a:xfrm>
          <a:prstGeom prst="rect">
            <a:avLst/>
          </a:prstGeom>
        </p:spPr>
        <p:txBody>
          <a:bodyPr vert="horz" wrap="square" lIns="91551" tIns="45778" rIns="91551" bIns="457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6E644-B350-4B04-A321-47F95BAEE4EF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8" rIns="91551" bIns="457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1475"/>
          </a:xfrm>
          <a:prstGeom prst="rect">
            <a:avLst/>
          </a:prstGeom>
        </p:spPr>
        <p:txBody>
          <a:bodyPr vert="horz" lIns="91551" tIns="45778" rIns="91551" bIns="457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4"/>
            <a:ext cx="2970213" cy="463550"/>
          </a:xfrm>
          <a:prstGeom prst="rect">
            <a:avLst/>
          </a:prstGeom>
        </p:spPr>
        <p:txBody>
          <a:bodyPr vert="horz" lIns="91551" tIns="45778" rIns="91551" bIns="45778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8831264"/>
            <a:ext cx="2970213" cy="463550"/>
          </a:xfrm>
          <a:prstGeom prst="rect">
            <a:avLst/>
          </a:prstGeom>
        </p:spPr>
        <p:txBody>
          <a:bodyPr vert="horz" wrap="square" lIns="91551" tIns="45778" rIns="91551" bIns="457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F7AE-6B02-43BC-92BE-FA420011F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09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8F6A2B-5706-4886-BB31-1CB7B72676A7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34" charset="-128"/>
              </a:rPr>
              <a:t>deliberate deception or cheating intended to gain an advantage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C68B88-DF98-4F77-A864-CF038C0B664F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>
                <a:ea typeface="ＭＳ Ｐゴシック" pitchFamily="34" charset="-128"/>
              </a:rPr>
              <a:t>To deter opportunity, divide the responsibility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A9D0FA-AE61-43A8-AF55-666ECD8EF5C9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6D0828-7C32-443D-91BE-1A83ED99EB90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a typeface="ＭＳ Ｐゴシック" pitchFamily="34" charset="-128"/>
              </a:rPr>
              <a:t>SPEEDING ON THE INTERSTATE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6A8A0-BB49-4260-BAC9-355DEF83ABF3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C6619E-C3A6-4C59-A5F7-4A691025E431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2.pn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2.png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.png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.png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.png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.png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.png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2.png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1.png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1.png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1.png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1.png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1.png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3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4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609600" cy="365125"/>
          </a:xfrm>
        </p:spPr>
        <p:txBody>
          <a:bodyPr/>
          <a:lstStyle/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35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buClr>
                <a:schemeClr val="bg1"/>
              </a:buClr>
              <a:buFont typeface="Courier New" pitchFamily="49" charset="0"/>
              <a:buChar char="o"/>
              <a:defRPr sz="1800">
                <a:solidFill>
                  <a:schemeClr val="bg1"/>
                </a:solidFill>
              </a:defRPr>
            </a:lvl4pPr>
            <a:lvl5pPr marL="1143000" indent="-228600">
              <a:buClr>
                <a:schemeClr val="bg1"/>
              </a:buClr>
              <a:buFont typeface="Courier New" pitchFamily="49" charset="0"/>
              <a:buChar char="o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8006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486400" cy="914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dirty="0"/>
              <a:t>Click to edit Master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91AEA-667A-4735-8DB3-F7FAC3853F2A}" type="datetime1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609600" cy="365125"/>
          </a:xfrm>
        </p:spPr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 marL="687388" indent="-344488">
              <a:spcBef>
                <a:spcPts val="0"/>
              </a:spcBef>
              <a:spcAft>
                <a:spcPts val="1200"/>
              </a:spcAft>
              <a:defRPr/>
            </a:lvl2pPr>
            <a:lvl3pPr marL="914400" indent="-227013">
              <a:spcBef>
                <a:spcPts val="0"/>
              </a:spcBef>
              <a:spcAft>
                <a:spcPts val="1200"/>
              </a:spcAft>
              <a:defRPr/>
            </a:lvl3pPr>
            <a:lvl4pPr marL="1141413" indent="-227013">
              <a:spcBef>
                <a:spcPts val="0"/>
              </a:spcBef>
              <a:spcAft>
                <a:spcPts val="1200"/>
              </a:spcAft>
              <a:defRPr/>
            </a:lvl4pPr>
            <a:lvl5pPr marL="1374775" indent="-233363">
              <a:spcBef>
                <a:spcPts val="0"/>
              </a:spcBef>
              <a:spcAft>
                <a:spcPts val="12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4FB4-BC66-4FDA-B266-DDE5355B2C9C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7013" indent="-227013">
              <a:spcBef>
                <a:spcPts val="0"/>
              </a:spcBef>
              <a:spcAft>
                <a:spcPts val="600"/>
              </a:spcAft>
              <a:defRPr sz="2800"/>
            </a:lvl1pPr>
            <a:lvl2pPr marL="460375" indent="-233363">
              <a:spcBef>
                <a:spcPts val="0"/>
              </a:spcBef>
              <a:spcAft>
                <a:spcPts val="600"/>
              </a:spcAft>
              <a:defRPr sz="2400"/>
            </a:lvl2pPr>
            <a:lvl3pPr marL="687388" indent="-227013">
              <a:spcBef>
                <a:spcPts val="0"/>
              </a:spcBef>
              <a:spcAft>
                <a:spcPts val="600"/>
              </a:spcAft>
              <a:defRPr sz="2000"/>
            </a:lvl3pPr>
            <a:lvl4pPr marL="914400" indent="-227013">
              <a:spcBef>
                <a:spcPts val="0"/>
              </a:spcBef>
              <a:spcAft>
                <a:spcPts val="600"/>
              </a:spcAft>
              <a:defRPr sz="1800"/>
            </a:lvl4pPr>
            <a:lvl5pPr marL="1141413" indent="-227013"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2" indent="-3429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3429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7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7013" lvl="0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marL="227013" lvl="1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Second level</a:t>
            </a:r>
          </a:p>
          <a:p>
            <a:pPr marL="227013" lvl="2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Third level</a:t>
            </a:r>
          </a:p>
          <a:p>
            <a:pPr marL="227013" lvl="3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Fourth level</a:t>
            </a:r>
          </a:p>
          <a:p>
            <a:pPr marL="227013" lvl="4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5867400"/>
            <a:ext cx="609600" cy="365125"/>
          </a:xfrm>
        </p:spPr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458200" y="6019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27013" indent="-227013">
              <a:spcBef>
                <a:spcPts val="0"/>
              </a:spcBef>
              <a:spcAft>
                <a:spcPts val="600"/>
              </a:spcAft>
              <a:tabLst/>
              <a:defRPr sz="2400"/>
            </a:lvl1pPr>
            <a:lvl2pPr marL="460375" indent="-233363">
              <a:spcBef>
                <a:spcPts val="0"/>
              </a:spcBef>
              <a:spcAft>
                <a:spcPts val="600"/>
              </a:spcAft>
              <a:tabLst/>
              <a:defRPr sz="2000"/>
            </a:lvl2pPr>
            <a:lvl3pPr marL="682625" indent="-222250">
              <a:spcBef>
                <a:spcPts val="0"/>
              </a:spcBef>
              <a:spcAft>
                <a:spcPts val="600"/>
              </a:spcAft>
              <a:defRPr sz="1800"/>
            </a:lvl3pPr>
            <a:lvl4pPr marL="914400" indent="-227013">
              <a:spcBef>
                <a:spcPts val="0"/>
              </a:spcBef>
              <a:spcAft>
                <a:spcPts val="600"/>
              </a:spcAft>
              <a:tabLst/>
              <a:defRPr sz="1600"/>
            </a:lvl4pPr>
            <a:lvl5pPr marL="1141413" indent="-227013">
              <a:spcBef>
                <a:spcPts val="0"/>
              </a:spcBef>
              <a:spcAft>
                <a:spcPts val="600"/>
              </a:spcAft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2" indent="-3429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7" indent="-28575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7013" lvl="0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227013" lvl="1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227013" lvl="2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Third level</a:t>
            </a:r>
          </a:p>
          <a:p>
            <a:pPr marL="227013" lvl="3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Fourth level</a:t>
            </a:r>
          </a:p>
          <a:p>
            <a:pPr marL="227013" lvl="4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5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 marL="687388" indent="-344488">
              <a:spcBef>
                <a:spcPts val="0"/>
              </a:spcBef>
              <a:spcAft>
                <a:spcPts val="1200"/>
              </a:spcAft>
              <a:defRPr/>
            </a:lvl2pPr>
            <a:lvl3pPr marL="914400" indent="-227013">
              <a:spcBef>
                <a:spcPts val="0"/>
              </a:spcBef>
              <a:spcAft>
                <a:spcPts val="1200"/>
              </a:spcAft>
              <a:defRPr/>
            </a:lvl3pPr>
            <a:lvl4pPr marL="1141413" indent="-227013">
              <a:spcBef>
                <a:spcPts val="0"/>
              </a:spcBef>
              <a:spcAft>
                <a:spcPts val="1200"/>
              </a:spcAft>
              <a:defRPr/>
            </a:lvl4pPr>
            <a:lvl5pPr marL="1374775" indent="-233363">
              <a:spcBef>
                <a:spcPts val="0"/>
              </a:spcBef>
              <a:spcAft>
                <a:spcPts val="12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5F350-CBFA-4832-9566-50FCB2962E26}" type="datetime1">
              <a:rPr lang="en-US" smtClean="0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9DBF-6549-4BDD-83C5-DDD426E56F7D}" type="datetime1">
              <a:rPr lang="en-US" smtClean="0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609600" cy="365125"/>
          </a:xfrm>
        </p:spPr>
        <p:txBody>
          <a:bodyPr/>
          <a:lstStyle/>
          <a:p>
            <a:fld id="{FBA73CF3-A42A-4A90-93E5-A828F117D4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0174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 marL="687388" indent="-344488">
              <a:spcBef>
                <a:spcPts val="0"/>
              </a:spcBef>
              <a:spcAft>
                <a:spcPts val="1200"/>
              </a:spcAft>
              <a:defRPr/>
            </a:lvl2pPr>
            <a:lvl3pPr marL="914400" indent="-227013">
              <a:spcBef>
                <a:spcPts val="0"/>
              </a:spcBef>
              <a:spcAft>
                <a:spcPts val="1200"/>
              </a:spcAft>
              <a:defRPr/>
            </a:lvl3pPr>
            <a:lvl4pPr marL="1141413" indent="-227013">
              <a:spcBef>
                <a:spcPts val="0"/>
              </a:spcBef>
              <a:spcAft>
                <a:spcPts val="1200"/>
              </a:spcAft>
              <a:defRPr/>
            </a:lvl4pPr>
            <a:lvl5pPr marL="1374775" indent="-233363">
              <a:spcBef>
                <a:spcPts val="0"/>
              </a:spcBef>
              <a:spcAft>
                <a:spcPts val="12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5F350-CBFA-4832-9566-50FCB2962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08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7438C-AED1-B442-92F8-CC2C30C89C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11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7013" indent="-227013">
              <a:spcBef>
                <a:spcPts val="0"/>
              </a:spcBef>
              <a:spcAft>
                <a:spcPts val="600"/>
              </a:spcAft>
              <a:defRPr sz="2800"/>
            </a:lvl1pPr>
            <a:lvl2pPr marL="460375" indent="-233363">
              <a:spcBef>
                <a:spcPts val="0"/>
              </a:spcBef>
              <a:spcAft>
                <a:spcPts val="600"/>
              </a:spcAft>
              <a:defRPr sz="2400"/>
            </a:lvl2pPr>
            <a:lvl3pPr marL="687388" indent="-227013">
              <a:spcBef>
                <a:spcPts val="0"/>
              </a:spcBef>
              <a:spcAft>
                <a:spcPts val="600"/>
              </a:spcAft>
              <a:defRPr sz="2000"/>
            </a:lvl3pPr>
            <a:lvl4pPr marL="914400" indent="-227013">
              <a:spcBef>
                <a:spcPts val="0"/>
              </a:spcBef>
              <a:spcAft>
                <a:spcPts val="600"/>
              </a:spcAft>
              <a:defRPr sz="1800"/>
            </a:lvl4pPr>
            <a:lvl5pPr marL="1141413" indent="-227013"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2" indent="-3429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3429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7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7013" lvl="0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marL="227013" lvl="1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Second level</a:t>
            </a:r>
          </a:p>
          <a:p>
            <a:pPr marL="227013" lvl="2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Third level</a:t>
            </a:r>
          </a:p>
          <a:p>
            <a:pPr marL="227013" lvl="3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Fourth level</a:t>
            </a:r>
          </a:p>
          <a:p>
            <a:pPr marL="227013" lvl="4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5867400"/>
            <a:ext cx="609600" cy="365125"/>
          </a:xfrm>
        </p:spPr>
        <p:txBody>
          <a:bodyPr/>
          <a:lstStyle/>
          <a:p>
            <a:fld id="{FBA73CF3-A42A-4A90-93E5-A828F117D4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458200" y="6019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7438C-AED1-B442-92F8-CC2C30C89C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27013" indent="-227013">
              <a:spcBef>
                <a:spcPts val="0"/>
              </a:spcBef>
              <a:spcAft>
                <a:spcPts val="600"/>
              </a:spcAft>
              <a:tabLst/>
              <a:defRPr sz="2400"/>
            </a:lvl1pPr>
            <a:lvl2pPr marL="460375" indent="-233363">
              <a:spcBef>
                <a:spcPts val="0"/>
              </a:spcBef>
              <a:spcAft>
                <a:spcPts val="600"/>
              </a:spcAft>
              <a:tabLst/>
              <a:defRPr sz="2000"/>
            </a:lvl2pPr>
            <a:lvl3pPr marL="682625" indent="-222250">
              <a:spcBef>
                <a:spcPts val="0"/>
              </a:spcBef>
              <a:spcAft>
                <a:spcPts val="600"/>
              </a:spcAft>
              <a:defRPr sz="1800"/>
            </a:lvl3pPr>
            <a:lvl4pPr marL="914400" indent="-227013">
              <a:spcBef>
                <a:spcPts val="0"/>
              </a:spcBef>
              <a:spcAft>
                <a:spcPts val="600"/>
              </a:spcAft>
              <a:tabLst/>
              <a:defRPr sz="1600"/>
            </a:lvl4pPr>
            <a:lvl5pPr marL="1141413" indent="-227013">
              <a:spcBef>
                <a:spcPts val="0"/>
              </a:spcBef>
              <a:spcAft>
                <a:spcPts val="600"/>
              </a:spcAft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2" indent="-3429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7" indent="-28575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7013" lvl="0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227013" lvl="1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227013" lvl="2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Third level</a:t>
            </a:r>
          </a:p>
          <a:p>
            <a:pPr marL="227013" lvl="3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Fourth level</a:t>
            </a:r>
          </a:p>
          <a:p>
            <a:pPr marL="227013" lvl="4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7438C-AED1-B442-92F8-CC2C30C89C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7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7438C-AED1-B442-92F8-CC2C30C89C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186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321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334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9DBF-6549-4BDD-83C5-DDD426E56F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8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2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buClr>
                <a:schemeClr val="bg1"/>
              </a:buClr>
              <a:buFont typeface="Courier New" pitchFamily="49" charset="0"/>
              <a:buChar char="o"/>
              <a:defRPr sz="1800">
                <a:solidFill>
                  <a:schemeClr val="bg1"/>
                </a:solidFill>
              </a:defRPr>
            </a:lvl4pPr>
            <a:lvl5pPr marL="1143000" indent="-228600">
              <a:buClr>
                <a:schemeClr val="bg1"/>
              </a:buClr>
              <a:buFont typeface="Courier New" pitchFamily="49" charset="0"/>
              <a:buChar char="o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8006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486400" cy="914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03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91AEA-667A-4735-8DB3-F7FAC3853F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9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835-A4D6-4F58-93B8-BC31DDAFD8A4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1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4FB4-BC66-4FDA-B266-DDE5355B2C9C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2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835-A4D6-4F58-93B8-BC31DDAFD8A4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8895-13E2-4055-9855-6957E2A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835-A4D6-4F58-93B8-BC31DDAFD8A4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9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835-A4D6-4F58-93B8-BC31DDAFD8A4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8895-13E2-4055-9855-6957E2A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1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835-A4D6-4F58-93B8-BC31DDAFD8A4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8895-13E2-4055-9855-6957E2A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5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9DBF-6549-4BDD-83C5-DDD426E56F7D}" type="datetime1">
              <a:rPr lang="en-US" smtClean="0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0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146B-0B19-4FC7-B1C2-3E529E8B331D}" type="datetime1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755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7013" indent="-227013">
              <a:spcBef>
                <a:spcPts val="0"/>
              </a:spcBef>
              <a:spcAft>
                <a:spcPts val="600"/>
              </a:spcAft>
              <a:defRPr sz="2800"/>
            </a:lvl1pPr>
            <a:lvl2pPr marL="460375" indent="-233363">
              <a:spcBef>
                <a:spcPts val="0"/>
              </a:spcBef>
              <a:spcAft>
                <a:spcPts val="600"/>
              </a:spcAft>
              <a:defRPr sz="2400"/>
            </a:lvl2pPr>
            <a:lvl3pPr marL="687388" indent="-227013">
              <a:spcBef>
                <a:spcPts val="0"/>
              </a:spcBef>
              <a:spcAft>
                <a:spcPts val="600"/>
              </a:spcAft>
              <a:defRPr sz="2000"/>
            </a:lvl3pPr>
            <a:lvl4pPr marL="914400" indent="-227013">
              <a:spcBef>
                <a:spcPts val="0"/>
              </a:spcBef>
              <a:spcAft>
                <a:spcPts val="600"/>
              </a:spcAft>
              <a:defRPr sz="1800"/>
            </a:lvl4pPr>
            <a:lvl5pPr marL="1141413" indent="-227013"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2" indent="-3429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3429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7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7013" lvl="0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marL="227013" lvl="1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Second level</a:t>
            </a:r>
          </a:p>
          <a:p>
            <a:pPr marL="227013" lvl="2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Third level</a:t>
            </a:r>
          </a:p>
          <a:p>
            <a:pPr marL="227013" lvl="3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Fourth level</a:t>
            </a:r>
          </a:p>
          <a:p>
            <a:pPr marL="227013" lvl="4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5867400"/>
            <a:ext cx="609600" cy="365125"/>
          </a:xfrm>
        </p:spPr>
        <p:txBody>
          <a:bodyPr/>
          <a:lstStyle/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458200" y="6019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146B-0B19-4FC7-B1C2-3E529E8B331D}" type="datetime1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9863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146B-0B19-4FC7-B1C2-3E529E8B331D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781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146B-0B19-4FC7-B1C2-3E529E8B331D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169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27013" indent="-227013">
              <a:spcBef>
                <a:spcPts val="0"/>
              </a:spcBef>
              <a:spcAft>
                <a:spcPts val="600"/>
              </a:spcAft>
              <a:tabLst/>
              <a:defRPr sz="2400"/>
            </a:lvl1pPr>
            <a:lvl2pPr marL="460375" indent="-233363">
              <a:spcBef>
                <a:spcPts val="0"/>
              </a:spcBef>
              <a:spcAft>
                <a:spcPts val="600"/>
              </a:spcAft>
              <a:tabLst/>
              <a:defRPr sz="2000"/>
            </a:lvl2pPr>
            <a:lvl3pPr marL="682625" indent="-222250">
              <a:spcBef>
                <a:spcPts val="0"/>
              </a:spcBef>
              <a:spcAft>
                <a:spcPts val="600"/>
              </a:spcAft>
              <a:defRPr sz="1800"/>
            </a:lvl3pPr>
            <a:lvl4pPr marL="914400" indent="-227013">
              <a:spcBef>
                <a:spcPts val="0"/>
              </a:spcBef>
              <a:spcAft>
                <a:spcPts val="600"/>
              </a:spcAft>
              <a:tabLst/>
              <a:defRPr sz="1600"/>
            </a:lvl4pPr>
            <a:lvl5pPr marL="1141413" indent="-227013">
              <a:spcBef>
                <a:spcPts val="0"/>
              </a:spcBef>
              <a:spcAft>
                <a:spcPts val="600"/>
              </a:spcAft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2" indent="-3429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7" indent="-28575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7013" lvl="0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227013" lvl="1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227013" lvl="2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Third level</a:t>
            </a:r>
          </a:p>
          <a:p>
            <a:pPr marL="227013" lvl="3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Fourth level</a:t>
            </a:r>
          </a:p>
          <a:p>
            <a:pPr marL="227013" lvl="4" indent="-22701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r">
              <a:defR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05800" y="5867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438C-AED1-B442-92F8-CC2C30C89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57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9DBF-6549-4BDD-83C5-DDD426E56F7D}" type="datetime1">
              <a:rPr lang="en-US" smtClean="0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13" Type="http://schemas.openxmlformats.org/officeDocument/2006/relationships/image" Target="../media/image1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10" Type="http://schemas.openxmlformats.org/officeDocument/2006/relationships/theme" Target="../theme/theme2.xml"/>
  <Relationship Id="rId11" Type="http://schemas.openxmlformats.org/officeDocument/2006/relationships/image" Target="../media/image1.png"/>
  <Relationship Id="rId2" Type="http://schemas.openxmlformats.org/officeDocument/2006/relationships/slideLayout" Target="../slideLayouts/slideLayout13.xml"/>
  <Relationship Id="rId3" Type="http://schemas.openxmlformats.org/officeDocument/2006/relationships/slideLayout" Target="../slideLayouts/slideLayout14.xml"/>
  <Relationship Id="rId4" Type="http://schemas.openxmlformats.org/officeDocument/2006/relationships/slideLayout" Target="../slideLayouts/slideLayout15.xml"/>
  <Relationship Id="rId5" Type="http://schemas.openxmlformats.org/officeDocument/2006/relationships/slideLayout" Target="../slideLayouts/slideLayout16.xml"/>
  <Relationship Id="rId6" Type="http://schemas.openxmlformats.org/officeDocument/2006/relationships/slideLayout" Target="../slideLayouts/slideLayout17.xml"/>
  <Relationship Id="rId7" Type="http://schemas.openxmlformats.org/officeDocument/2006/relationships/slideLayout" Target="../slideLayouts/slideLayout18.xml"/>
  <Relationship Id="rId8" Type="http://schemas.openxmlformats.org/officeDocument/2006/relationships/slideLayout" Target="../slideLayouts/slideLayout19.xml"/>
  <Relationship Id="rId9" Type="http://schemas.openxmlformats.org/officeDocument/2006/relationships/slideLayout" Target="../slideLayouts/slideLayout20.xml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1.xml"/>
  <Relationship Id="rId10" Type="http://schemas.openxmlformats.org/officeDocument/2006/relationships/slideLayout" Target="../slideLayouts/slideLayout30.xml"/>
  <Relationship Id="rId11" Type="http://schemas.openxmlformats.org/officeDocument/2006/relationships/slideLayout" Target="../slideLayouts/slideLayout31.xml"/>
  <Relationship Id="rId12" Type="http://schemas.openxmlformats.org/officeDocument/2006/relationships/theme" Target="../theme/theme3.xml"/>
  <Relationship Id="rId13" Type="http://schemas.openxmlformats.org/officeDocument/2006/relationships/image" Target="../media/image1.png"/>
  <Relationship Id="rId2" Type="http://schemas.openxmlformats.org/officeDocument/2006/relationships/slideLayout" Target="../slideLayouts/slideLayout22.xml"/>
  <Relationship Id="rId3" Type="http://schemas.openxmlformats.org/officeDocument/2006/relationships/slideLayout" Target="../slideLayouts/slideLayout23.xml"/>
  <Relationship Id="rId4" Type="http://schemas.openxmlformats.org/officeDocument/2006/relationships/slideLayout" Target="../slideLayouts/slideLayout24.xml"/>
  <Relationship Id="rId5" Type="http://schemas.openxmlformats.org/officeDocument/2006/relationships/slideLayout" Target="../slideLayouts/slideLayout25.xml"/>
  <Relationship Id="rId6" Type="http://schemas.openxmlformats.org/officeDocument/2006/relationships/slideLayout" Target="../slideLayouts/slideLayout26.xml"/>
  <Relationship Id="rId7" Type="http://schemas.openxmlformats.org/officeDocument/2006/relationships/slideLayout" Target="../slideLayouts/slideLayout27.xml"/>
  <Relationship Id="rId8" Type="http://schemas.openxmlformats.org/officeDocument/2006/relationships/slideLayout" Target="../slideLayouts/slideLayout28.xml"/>
  <Relationship Id="rId9" Type="http://schemas.openxmlformats.org/officeDocument/2006/relationships/slideLayout" Target="../slideLayouts/slideLayout29.xml"/>
</Relationships>

</file>

<file path=ppt/slideMasters/_rels/slideMaster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2.xml"/>
  <Relationship Id="rId10" Type="http://schemas.openxmlformats.org/officeDocument/2006/relationships/slideLayout" Target="../slideLayouts/slideLayout41.xml"/>
  <Relationship Id="rId11" Type="http://schemas.openxmlformats.org/officeDocument/2006/relationships/slideLayout" Target="../slideLayouts/slideLayout42.xml"/>
  <Relationship Id="rId12" Type="http://schemas.openxmlformats.org/officeDocument/2006/relationships/slideLayout" Target="../slideLayouts/slideLayout43.xml"/>
  <Relationship Id="rId13" Type="http://schemas.openxmlformats.org/officeDocument/2006/relationships/theme" Target="../theme/theme4.xml"/>
  <Relationship Id="rId2" Type="http://schemas.openxmlformats.org/officeDocument/2006/relationships/slideLayout" Target="../slideLayouts/slideLayout33.xml"/>
  <Relationship Id="rId3" Type="http://schemas.openxmlformats.org/officeDocument/2006/relationships/slideLayout" Target="../slideLayouts/slideLayout34.xml"/>
  <Relationship Id="rId4" Type="http://schemas.openxmlformats.org/officeDocument/2006/relationships/slideLayout" Target="../slideLayouts/slideLayout35.xml"/>
  <Relationship Id="rId5" Type="http://schemas.openxmlformats.org/officeDocument/2006/relationships/slideLayout" Target="../slideLayouts/slideLayout36.xml"/>
  <Relationship Id="rId6" Type="http://schemas.openxmlformats.org/officeDocument/2006/relationships/slideLayout" Target="../slideLayouts/slideLayout37.xml"/>
  <Relationship Id="rId7" Type="http://schemas.openxmlformats.org/officeDocument/2006/relationships/slideLayout" Target="../slideLayouts/slideLayout38.xml"/>
  <Relationship Id="rId8" Type="http://schemas.openxmlformats.org/officeDocument/2006/relationships/slideLayout" Target="../slideLayouts/slideLayout39.xml"/>
  <Relationship Id="rId9" Type="http://schemas.openxmlformats.org/officeDocument/2006/relationships/slideLayout" Target="../slideLayouts/slideLayout40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2DA5-6A70-4953-B69E-EFF925406F32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17" r:id="rId10"/>
    <p:sldLayoutId id="214748452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146B-0B19-4FC7-B1C2-3E529E8B331D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A9E8-987A-4311-AE90-BB2D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84" r:id="rId7"/>
    <p:sldLayoutId id="2147484585" r:id="rId8"/>
    <p:sldLayoutId id="2147484586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EA2DA5-6A70-4953-B69E-EFF925406F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2/26/2017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73CF3-A42A-4A90-93E5-A828F117D4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0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2DA5-6A70-4953-B69E-EFF925406F32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3CF3-A42A-4A90-93E5-A828F117D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2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  <Relationship Id="rId2" Type="http://schemas.openxmlformats.org/officeDocument/2006/relationships/notesSlide" Target="../notesSlides/notesSlide2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  <Relationship Id="rId2" Type="http://schemas.openxmlformats.org/officeDocument/2006/relationships/notesSlide" Target="../notesSlides/notesSlide3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  <Relationship Id="rId2" Type="http://schemas.openxmlformats.org/officeDocument/2006/relationships/notesSlide" Target="../notesSlides/notesSlide4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5.xml"/>
  <Relationship Id="rId2" Type="http://schemas.openxmlformats.org/officeDocument/2006/relationships/notesSlide" Target="../notesSlides/notesSlide5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  <Relationship Id="rId2" Type="http://schemas.openxmlformats.org/officeDocument/2006/relationships/notesSlide" Target="../notesSlides/notesSlide6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5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3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5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5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8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7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3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3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3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3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  <Relationship Id="rId2" Type="http://schemas.openxmlformats.org/officeDocument/2006/relationships/notesSlide" Target="../notesSlides/notesSlide1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3.xml"/>
  <Relationship Id="rId2" Type="http://schemas.openxmlformats.org/officeDocument/2006/relationships/image" Target="../media/image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Fraud Awareness 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Flaherty, Esq. - Assistant Inspector General &amp; Director of the Bureau of Program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657600" y="457200"/>
            <a:ext cx="5029200" cy="990600"/>
          </a:xfrm>
        </p:spPr>
        <p:txBody>
          <a:bodyPr>
            <a:norm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40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Fraud Facts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96200" cy="4343400"/>
          </a:xfrm>
          <a:ln>
            <a:noFill/>
          </a:ln>
        </p:spPr>
        <p:txBody>
          <a:bodyPr>
            <a:normAutofit/>
          </a:bodyPr>
          <a:lstStyle/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91% involve multiple transactions 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Average fraud lasts two years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68% of perpetrators act alone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Median loss per fraud is $175,000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At least 1/3 of frauds against government programs!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724" name="Rectangle 6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25000" lnSpcReduction="20000"/>
          </a:bodyPr>
          <a:lstStyle/>
          <a:p>
            <a:pPr marL="457200" indent="-457200" algn="just" eaLnBrk="1" hangingPunct="1">
              <a:spcBef>
                <a:spcPts val="0"/>
              </a:spcBef>
            </a:pPr>
            <a:endParaRPr lang="en-US" dirty="0">
              <a:ea typeface="ＭＳ Ｐゴシック" pitchFamily="34" charset="-128"/>
            </a:endParaRPr>
          </a:p>
          <a:p>
            <a:pPr marL="457200" indent="-457200" algn="just" eaLnBrk="1" hangingPunct="1">
              <a:spcBef>
                <a:spcPts val="0"/>
              </a:spcBef>
            </a:pP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People in a position of </a:t>
            </a:r>
            <a:r>
              <a:rPr lang="en-US" sz="9600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trust</a:t>
            </a: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&amp; </a:t>
            </a:r>
            <a:r>
              <a:rPr lang="en-US" sz="9600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responsibility</a:t>
            </a: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often with the ability to override controls. Have knowledge of systems and processes.   </a:t>
            </a:r>
          </a:p>
          <a:p>
            <a:pPr marL="457200" indent="-457200" algn="just" eaLnBrk="1" hangingPunct="1">
              <a:spcBef>
                <a:spcPts val="0"/>
              </a:spcBef>
            </a:pPr>
            <a:endParaRPr lang="en-US" sz="9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ts val="0"/>
              </a:spcBef>
            </a:pP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65% are men [down from over 90%]</a:t>
            </a:r>
          </a:p>
          <a:p>
            <a:pPr marL="457200" indent="-457200" eaLnBrk="1" hangingPunct="1">
              <a:spcBef>
                <a:spcPts val="0"/>
              </a:spcBef>
            </a:pPr>
            <a:endParaRPr lang="en-US" sz="9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</a:pP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Often </a:t>
            </a:r>
            <a:r>
              <a:rPr lang="en-US" sz="9600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well-liked</a:t>
            </a: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 </a:t>
            </a:r>
            <a:r>
              <a:rPr lang="en-US" sz="9600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trusted</a:t>
            </a: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&amp; </a:t>
            </a:r>
            <a:r>
              <a:rPr lang="en-US" sz="9600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respected</a:t>
            </a: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people  </a:t>
            </a:r>
          </a:p>
          <a:p>
            <a:pPr marL="457200" indent="-457200" eaLnBrk="1" hangingPunct="1">
              <a:spcBef>
                <a:spcPts val="0"/>
              </a:spcBef>
            </a:pPr>
            <a:endParaRPr lang="en-US" sz="9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</a:pPr>
            <a:r>
              <a:rPr lang="en-US" sz="9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more authority you have the more likely you are to commit fraud</a:t>
            </a:r>
          </a:p>
          <a:p>
            <a:pPr marL="457200" indent="-457200" eaLnBrk="1" hangingPunct="1">
              <a:spcBef>
                <a:spcPts val="0"/>
              </a:spcBef>
            </a:pPr>
            <a:endParaRPr lang="en-US" sz="9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</a:pPr>
            <a:endParaRPr lang="en-US" sz="7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086100" lvl="6" indent="-457200">
              <a:spcBef>
                <a:spcPts val="0"/>
              </a:spcBef>
            </a:pPr>
            <a:endParaRPr lang="en-US" sz="7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628900" lvl="6" indent="0">
              <a:spcBef>
                <a:spcPts val="0"/>
              </a:spcBef>
              <a:buNone/>
            </a:pPr>
            <a:endParaRPr lang="en-US" sz="7400" dirty="0">
              <a:ea typeface="ＭＳ Ｐゴシック" pitchFamily="34" charset="-128"/>
            </a:endParaRPr>
          </a:p>
          <a:p>
            <a:pPr marL="3086100" lvl="6" indent="-457200">
              <a:spcBef>
                <a:spcPts val="0"/>
              </a:spcBef>
            </a:pPr>
            <a:endParaRPr lang="en-US" sz="7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</a:pPr>
            <a:endParaRPr lang="en-US" sz="7400" dirty="0">
              <a:ea typeface="ＭＳ Ｐゴシック" pitchFamily="34" charset="-128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657600" y="457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eaLnBrk="0" fontAlgn="auto" hangingPunct="0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small" spc="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Usual Suspects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657600" y="457200"/>
            <a:ext cx="5029200" cy="914400"/>
          </a:xfrm>
        </p:spPr>
        <p:txBody>
          <a:bodyPr>
            <a:norm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40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10-80-10 Rule</a:t>
            </a:r>
          </a:p>
        </p:txBody>
      </p:sp>
      <p:sp>
        <p:nvSpPr>
          <p:cNvPr id="32771" name="Rectangle 6"/>
          <p:cNvSpPr>
            <a:spLocks noGrp="1" noChangeAspect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</a:pPr>
            <a:endParaRPr lang="en-US" dirty="0">
              <a:ea typeface="ＭＳ Ｐゴシック" pitchFamily="34" charset="-128"/>
            </a:endParaRPr>
          </a:p>
          <a:p>
            <a:pPr marL="457200" indent="-457200" algn="just" eaLnBrk="1" hangingPunct="1">
              <a:spcBef>
                <a:spcPts val="0"/>
              </a:spcBef>
            </a:pPr>
            <a:r>
              <a:rPr lang="en-US" altLang="ja-JP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Refers to an assumption about the population and the likelihood of people committing fraud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ja-JP" sz="3600" dirty="0">
                <a:ea typeface="ＭＳ Ｐゴシック" pitchFamily="34" charset="-128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10%</a:t>
            </a: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the population will NEVER commit fraud.  Too many psycho-social restraints.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10%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US" sz="3600" b="1" dirty="0">
              <a:ea typeface="ＭＳ Ｐゴシック" pitchFamily="34" charset="-128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3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10%</a:t>
            </a: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the population are evaluating  systems and situations to find an opportunity.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Sociopathic tendencies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Predatory.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Affinity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Fraudsters use any “hook” to gain trust — ultimately exploiting that trust for their own benefit or financial gain. Con artists.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</a:t>
            </a:r>
            <a:r>
              <a:rPr lang="en-US" u="sng" dirty="0"/>
              <a:t>Where there are people there is risk.”</a:t>
            </a:r>
            <a:br>
              <a:rPr lang="en-US" dirty="0"/>
            </a:br>
            <a:r>
              <a:rPr lang="en-US" dirty="0"/>
              <a:t> 80%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80%</a:t>
            </a: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the population might commit fraud given the right combination of </a:t>
            </a: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opportunity</a:t>
            </a: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pressure</a:t>
            </a: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and </a:t>
            </a: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rationalization</a:t>
            </a: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3600" dirty="0">
              <a:ea typeface="ＭＳ Ｐゴシック" pitchFamily="34" charset="-128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MOST OF US!!!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600" dirty="0">
              <a:ea typeface="ＭＳ Ｐゴシック" pitchFamily="34" charset="-128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3600" dirty="0">
              <a:ea typeface="ＭＳ Ｐゴシック" pitchFamily="34" charset="-128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Addictive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Stimulates pleasure center of brain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657600" y="457200"/>
            <a:ext cx="5029200" cy="990600"/>
          </a:xfrm>
        </p:spPr>
        <p:txBody>
          <a:bodyPr>
            <a:normAutofit/>
          </a:bodyPr>
          <a:lstStyle/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40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Why? 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4876800"/>
          </a:xfrm>
          <a:ln>
            <a:noFill/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ea typeface="ＭＳ Ｐゴシック" pitchFamily="34" charset="-128"/>
              </a:rPr>
              <a:t>The w</a:t>
            </a:r>
            <a:r>
              <a:rPr lang="en-US" altLang="ja-JP" sz="3600" dirty="0">
                <a:ea typeface="ＭＳ Ｐゴシック" pitchFamily="34" charset="-128"/>
              </a:rPr>
              <a:t>illingness to commit fraud is inversely proportional to a perceived risk of discovery.  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3600" u="sng" dirty="0">
                <a:ea typeface="ＭＳ Ｐゴシック" pitchFamily="34" charset="-128"/>
              </a:rPr>
              <a:t>Like speeding</a:t>
            </a:r>
            <a:r>
              <a:rPr lang="en-US" altLang="ja-JP" sz="3600" dirty="0">
                <a:ea typeface="ＭＳ Ｐゴシック" pitchFamily="34" charset="-128"/>
              </a:rPr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3657600" y="457200"/>
            <a:ext cx="5029200" cy="990600"/>
          </a:xfrm>
        </p:spPr>
        <p:txBody>
          <a:bodyPr>
            <a:noAutofit/>
          </a:bodyPr>
          <a:lstStyle/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36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Consequences of Fraud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482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Dollar or asset losses </a:t>
            </a:r>
          </a:p>
          <a:p>
            <a:pPr marL="457200" indent="-457200" eaLnBrk="1" hangingPunct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Potential loss of future funding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Bad press, impact on reputation (of Self-Determination Model) and credibility – “under a cloud of suspicion”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Undermines mission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Creates unmet client needs </a:t>
            </a:r>
          </a:p>
          <a:p>
            <a:pPr marL="457200" indent="-457200" eaLnBrk="1" hangingPunct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Lowers employee morale</a:t>
            </a:r>
          </a:p>
          <a:p>
            <a:pPr marL="457200" indent="-457200" eaLnBrk="1" hangingPunct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Strain on resources </a:t>
            </a:r>
          </a:p>
          <a:p>
            <a:pPr marL="457200" indent="-457200" eaLnBrk="1" hangingPunct="1"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Relevant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PA: $80K stolen from investment accounts</a:t>
            </a:r>
          </a:p>
          <a:p>
            <a:endParaRPr lang="en-US" dirty="0"/>
          </a:p>
          <a:p>
            <a:r>
              <a:rPr lang="en-US" dirty="0"/>
              <a:t>MN: parents took $22K to buy truck</a:t>
            </a:r>
          </a:p>
          <a:p>
            <a:endParaRPr lang="en-US" dirty="0"/>
          </a:p>
          <a:p>
            <a:r>
              <a:rPr lang="en-US" dirty="0"/>
              <a:t>MN: wife withdrew $35K from ATM to gamble</a:t>
            </a:r>
          </a:p>
          <a:p>
            <a:endParaRPr lang="en-US" dirty="0"/>
          </a:p>
          <a:p>
            <a:r>
              <a:rPr lang="en-US" dirty="0"/>
              <a:t>AZ: DES caseworker colluded w/provider</a:t>
            </a:r>
          </a:p>
          <a:p>
            <a:endParaRPr lang="en-US" dirty="0"/>
          </a:p>
          <a:p>
            <a:r>
              <a:rPr lang="en-US" dirty="0"/>
              <a:t>FL: Palm Beach </a:t>
            </a:r>
            <a:r>
              <a:rPr lang="en-US" dirty="0" err="1"/>
              <a:t>Cty</a:t>
            </a:r>
            <a:r>
              <a:rPr lang="en-US" dirty="0"/>
              <a:t> has found $3M in financial fraud since 2011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KS: woman w/schizophrenia hired “con artist” provider </a:t>
            </a:r>
          </a:p>
          <a:p>
            <a:endParaRPr lang="en-US" dirty="0"/>
          </a:p>
          <a:p>
            <a:r>
              <a:rPr lang="en-US" dirty="0"/>
              <a:t>MN: provider hired attorney for $120/hour </a:t>
            </a:r>
          </a:p>
          <a:p>
            <a:endParaRPr lang="en-US" dirty="0"/>
          </a:p>
          <a:p>
            <a:r>
              <a:rPr lang="en-US" dirty="0"/>
              <a:t>OH: daughter used funds for her “lifestyle”</a:t>
            </a:r>
          </a:p>
          <a:p>
            <a:endParaRPr lang="en-US" dirty="0"/>
          </a:p>
          <a:p>
            <a:r>
              <a:rPr lang="en-US" dirty="0"/>
              <a:t>FL: daughter transferred property to herself</a:t>
            </a:r>
          </a:p>
          <a:p>
            <a:endParaRPr lang="en-US" dirty="0"/>
          </a:p>
          <a:p>
            <a:r>
              <a:rPr lang="en-US" dirty="0"/>
              <a:t>Pinellas </a:t>
            </a:r>
            <a:r>
              <a:rPr lang="en-US" dirty="0" err="1"/>
              <a:t>Cty</a:t>
            </a:r>
            <a:r>
              <a:rPr lang="en-US" dirty="0"/>
              <a:t>, FL: 63 guardian audits = $2.2M ($35K avg.)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endParaRPr lang="en-US" sz="3200" dirty="0">
              <a:latin typeface="Calibri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4400" dirty="0">
              <a:latin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90600" y="457200"/>
            <a:ext cx="76962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Why is this training important now? </a:t>
            </a:r>
            <a:br>
              <a:rPr lang="en-US" sz="32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endParaRPr lang="en-US" sz="3200" cap="small" spc="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37160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training reflects the role of the Self-Determination Advisory Board to help “implement, publicize, evaluate, improve and develop information regarding self-determination”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Real Lives Law mandates reporting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financial abuse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DPPC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definition of financial abuse in the Real Lives Law is very broad</a:t>
            </a:r>
          </a:p>
        </p:txBody>
      </p:sp>
    </p:spTree>
    <p:extLst>
      <p:ext uri="{BB962C8B-B14F-4D97-AF65-F5344CB8AC3E}">
        <p14:creationId xmlns:p14="http://schemas.microsoft.com/office/powerpoint/2010/main" val="110294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Abusive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Rape and sexual abuse by family and friends</a:t>
            </a:r>
          </a:p>
          <a:p>
            <a:endParaRPr lang="en-US" dirty="0"/>
          </a:p>
          <a:p>
            <a:r>
              <a:rPr lang="en-US" dirty="0"/>
              <a:t>Physical abuse by family and friends</a:t>
            </a:r>
          </a:p>
          <a:p>
            <a:endParaRPr lang="en-US" dirty="0"/>
          </a:p>
          <a:p>
            <a:r>
              <a:rPr lang="en-US" dirty="0"/>
              <a:t> Neglect by family and friends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Is it hard to believe that vulnerable populations are at risk for financial crimes by friends and family given these types of crimes???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876800" y="4267200"/>
            <a:ext cx="3048000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8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#1: Lack of adequate controls</a:t>
            </a:r>
          </a:p>
          <a:p>
            <a:endParaRPr lang="en-US" dirty="0"/>
          </a:p>
          <a:p>
            <a:r>
              <a:rPr lang="en-US" dirty="0"/>
              <a:t>#2: Lack of oversight</a:t>
            </a:r>
          </a:p>
          <a:p>
            <a:endParaRPr lang="en-US" dirty="0"/>
          </a:p>
          <a:p>
            <a:r>
              <a:rPr lang="en-US" dirty="0"/>
              <a:t>#3: Override of controls</a:t>
            </a:r>
          </a:p>
          <a:p>
            <a:endParaRPr lang="en-US" dirty="0"/>
          </a:p>
          <a:p>
            <a:r>
              <a:rPr lang="en-US" dirty="0"/>
              <a:t>#4: Poor “tone at the top”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0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Red 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Client overdependence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Unexplained or undocumented transactions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 payments to third party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Unpaid bills/late payments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financial situation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finances (new bank, investments, signatory authority, etc.)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of attorney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Cash withdrawals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Checks to CASH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Breach of rules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Client needs unmet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Spending priorities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parties providing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2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0"/>
            <a:ext cx="8229600" cy="1219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br>
              <a:rPr lang="en-US" sz="3200" cap="none" dirty="0">
                <a:ea typeface="ＭＳ Ｐゴシック" pitchFamily="34" charset="-128"/>
              </a:rPr>
            </a:br>
            <a:br>
              <a:rPr lang="en-US" sz="3200" dirty="0">
                <a:ea typeface="ＭＳ Ｐゴシック" pitchFamily="34" charset="-128"/>
              </a:rPr>
            </a:br>
            <a:r>
              <a:rPr lang="en-US" cap="none" dirty="0">
                <a:ea typeface="ＭＳ Ｐゴシック" pitchFamily="34" charset="-128"/>
              </a:rPr>
              <a:t>Reasonable, practical, but effective</a:t>
            </a:r>
            <a:br>
              <a:rPr lang="en-US" cap="none" dirty="0">
                <a:ea typeface="ＭＳ Ｐゴシック" pitchFamily="34" charset="-128"/>
              </a:rPr>
            </a:br>
            <a:br>
              <a:rPr lang="en-US" sz="3200" dirty="0">
                <a:ea typeface="ＭＳ Ｐゴシック" pitchFamily="34" charset="-128"/>
              </a:rPr>
            </a:br>
            <a:br>
              <a:rPr lang="en-US" sz="3200" dirty="0">
                <a:ea typeface="ＭＳ Ｐゴシック" pitchFamily="34" charset="-128"/>
              </a:rPr>
            </a:br>
            <a:endParaRPr lang="en-US" sz="3200" cap="none" dirty="0">
              <a:ea typeface="ＭＳ Ｐゴシック" pitchFamily="34" charset="-128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00400" y="457200"/>
            <a:ext cx="5486400" cy="914400"/>
          </a:xfrm>
          <a:prstGeom prst="rect">
            <a:avLst/>
          </a:prstGeom>
          <a:ln>
            <a:noFill/>
          </a:ln>
        </p:spPr>
        <p:txBody>
          <a:bodyPr anchor="ctr">
            <a:normAutofit fontScale="97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small" spc="200">
                <a:solidFill>
                  <a:schemeClr val="bg1"/>
                </a:solidFill>
                <a:latin typeface="+mn-lt"/>
                <a:ea typeface="ＭＳ Ｐゴシック" charset="0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41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Prevention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Audits [&lt;10%]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244025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Not intended to identify fraud.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5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anti-fraud measures are intended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“opportunity.”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need to make it tough for perpetrators.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Defenses are not a cure but, having no defense is almost an invitation to fraud.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1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Zero Tolerance 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Strong Tone at the Top—lead by example </a:t>
            </a:r>
            <a:endParaRPr lang="en-US" altLang="ja-JP" sz="3200" dirty="0">
              <a:latin typeface="Calibri" pitchFamily="34" charset="0"/>
            </a:endParaRP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Ask questions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Enforcement of controls – limit exceptions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Training &amp; Communication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Follow-up on complaints, audits, etc.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Trust, but verify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Be skeptical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733800" y="457200"/>
            <a:ext cx="4953000" cy="9144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small" spc="200">
                <a:solidFill>
                  <a:schemeClr val="bg1"/>
                </a:solidFill>
                <a:latin typeface="+mn-lt"/>
                <a:ea typeface="ＭＳ Ｐゴシック" charset="0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Best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Fraud happens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are the best defense.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vigilant and address fraud as you would any other crime or potential threat.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should not be too confident in our defenses or with our PERCEIVED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personal ability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detect fraud. This simply compounds the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3CF3-A42A-4A90-93E5-A828F117D4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8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endParaRPr lang="en-US" sz="3200" dirty="0">
              <a:latin typeface="Calibri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4400" dirty="0">
              <a:latin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90600" y="457200"/>
            <a:ext cx="7696200" cy="9144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/>
              <a:t>Definition of Financial Abuse</a:t>
            </a:r>
            <a:endParaRPr lang="en-US" sz="3600" cap="small" spc="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1295400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en-US" sz="3200" dirty="0"/>
              <a:t>“when suspicion of financial abuse arises including, but not limited, to:</a:t>
            </a:r>
          </a:p>
          <a:p>
            <a:pPr algn="just">
              <a:buClr>
                <a:schemeClr val="bg2"/>
              </a:buClr>
            </a:pPr>
            <a:endParaRPr lang="en-US" sz="3200" dirty="0"/>
          </a:p>
          <a:p>
            <a:pPr lvl="3">
              <a:buClr>
                <a:schemeClr val="bg2"/>
              </a:buClr>
            </a:pPr>
            <a:r>
              <a:rPr lang="en-US" sz="3200" i="1" dirty="0"/>
              <a:t>mismanagement, </a:t>
            </a:r>
          </a:p>
          <a:p>
            <a:pPr lvl="3">
              <a:buClr>
                <a:schemeClr val="bg2"/>
              </a:buClr>
            </a:pPr>
            <a:r>
              <a:rPr lang="en-US" sz="3200" i="1" dirty="0"/>
              <a:t>misappropriation or </a:t>
            </a:r>
          </a:p>
          <a:p>
            <a:pPr lvl="3">
              <a:buClr>
                <a:schemeClr val="bg2"/>
              </a:buClr>
            </a:pPr>
            <a:r>
              <a:rPr lang="en-US" sz="3200" i="1" dirty="0"/>
              <a:t>waste </a:t>
            </a:r>
          </a:p>
          <a:p>
            <a:pPr algn="just">
              <a:buClr>
                <a:schemeClr val="bg2"/>
              </a:buClr>
            </a:pPr>
            <a:endParaRPr lang="en-US" sz="3200" dirty="0"/>
          </a:p>
          <a:p>
            <a:pPr algn="just">
              <a:buClr>
                <a:schemeClr val="bg2"/>
              </a:buClr>
            </a:pPr>
            <a:r>
              <a:rPr lang="en-US" sz="3200" dirty="0"/>
              <a:t>of a participant’s self-determination funds or individual budget”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914400" y="457200"/>
            <a:ext cx="7772400" cy="9144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b="1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Abuse and Fraud</a:t>
            </a:r>
            <a:r>
              <a:rPr lang="en-US" sz="33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2200" cap="small" spc="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859340"/>
            <a:ext cx="7772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Financial abuse of adults with disabilities often involves state or federal public funds</a:t>
            </a:r>
          </a:p>
          <a:p>
            <a:pPr marL="457200" indent="-457200" algn="just" eaLnBrk="1" hangingPunct="1">
              <a:spcBef>
                <a:spcPts val="0"/>
              </a:spcBef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Financial abuse and exploitation may involve criminal charges related to the fraudulent use of public funds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447800" y="3200400"/>
            <a:ext cx="66294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i="1" dirty="0"/>
              <a:t>Presenter</a:t>
            </a:r>
            <a:r>
              <a:rPr lang="en-US" sz="2400" dirty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Neil Cohen, Deputy Director, Investigations, OIG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Developmental Services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2016</a:t>
            </a:r>
          </a:p>
          <a:p>
            <a:pPr algn="ctr"/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small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Fraud Awareness and Prevention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endParaRPr lang="en-US" sz="3200" dirty="0">
              <a:latin typeface="Calibri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Raise your fraud awareness to  prevent victimization</a:t>
            </a: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en-US" sz="4400" dirty="0">
              <a:latin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76600" y="457200"/>
            <a:ext cx="5410200" cy="9144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4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rPr>
              <a:t>Goals</a:t>
            </a:r>
            <a:br>
              <a:rPr lang="en-US" sz="44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endParaRPr lang="en-US" sz="2200" cap="small" spc="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8620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</a:pPr>
            <a:endParaRPr lang="en-US" dirty="0">
              <a:ea typeface="ＭＳ Ｐゴシック" pitchFamily="34" charset="-128"/>
            </a:endParaRPr>
          </a:p>
          <a:p>
            <a:pPr marL="457200" indent="-457200" algn="just" eaLnBrk="1" hangingPunct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Any intentional </a:t>
            </a: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illegal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act performed for </a:t>
            </a:r>
            <a:r>
              <a:rPr lang="en-US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gain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and characterized by deceit, concealment, or a violation of trust. </a:t>
            </a:r>
          </a:p>
          <a:p>
            <a:pPr marL="457200" indent="-457200" algn="just" eaLnBrk="1" hangingPunct="1"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Fraud is committed by individuals </a:t>
            </a:r>
            <a:r>
              <a:rPr lang="en-US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organizations.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7600" y="457200"/>
            <a:ext cx="5029200" cy="914400"/>
          </a:xfrm>
          <a:prstGeom prst="rect">
            <a:avLst/>
          </a:prstGeom>
        </p:spPr>
        <p:txBody>
          <a:bodyPr anchor="ctr"/>
          <a:lstStyle/>
          <a:p>
            <a:pPr algn="r"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Fraud?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</a:pPr>
            <a:endParaRPr lang="en-US" dirty="0">
              <a:ea typeface="ＭＳ Ｐゴシック" pitchFamily="34" charset="-128"/>
            </a:endParaRPr>
          </a:p>
          <a:p>
            <a:pPr marL="457200" indent="-457200" algn="just" eaLnBrk="1" hangingPunct="1">
              <a:spcBef>
                <a:spcPts val="0"/>
              </a:spcBef>
            </a:pPr>
            <a:r>
              <a:rPr lang="en-US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FRAUD is a crime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!  Like most crimes, fraud occurs with regularity, does not discriminate, can be of any size, complexity, or duration, and can be </a:t>
            </a:r>
            <a:r>
              <a:rPr lang="en-US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discouraged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by adequate security, internal controls, oversight, and vigilance.</a:t>
            </a:r>
          </a:p>
          <a:p>
            <a:pPr marL="457200" indent="-457200" eaLnBrk="1" hangingPunct="1"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657600" y="457200"/>
            <a:ext cx="5026025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cap="small" spc="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Fraud Is Common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Fraud Triangle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924799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A9E8-987A-4311-AE90-BB2DBFA60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98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IG PPT Template Decem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AOIG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8229</TotalTime>
  <Words>943</Words>
  <Application>Microsoft Office PowerPoint</Application>
  <PresentationFormat>On-screen Show (4:3)</PresentationFormat>
  <Paragraphs>208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Theme1</vt:lpstr>
      <vt:lpstr>OIG PPT Template December 2014</vt:lpstr>
      <vt:lpstr>1_MAOIG PPT</vt:lpstr>
      <vt:lpstr>Office Theme</vt:lpstr>
      <vt:lpstr>Fraud Awareness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Fraud Triangle</vt:lpstr>
      <vt:lpstr>Fraud Facts</vt:lpstr>
      <vt:lpstr>PowerPoint Presentation</vt:lpstr>
      <vt:lpstr>10-80-10 Rule</vt:lpstr>
      <vt:lpstr>10%</vt:lpstr>
      <vt:lpstr>   10%</vt:lpstr>
      <vt:lpstr>Affinity Fraud</vt:lpstr>
      <vt:lpstr>“Where there are people there is risk.”  80%</vt:lpstr>
      <vt:lpstr>Why? </vt:lpstr>
      <vt:lpstr>Consequences of Fraud</vt:lpstr>
      <vt:lpstr>Relevant Examples</vt:lpstr>
      <vt:lpstr>Abusive Relationships</vt:lpstr>
      <vt:lpstr>Contributing Factors</vt:lpstr>
      <vt:lpstr>Your Red Flags</vt:lpstr>
      <vt:lpstr>  Reasonable, practical, but effective   </vt:lpstr>
      <vt:lpstr>Audits [&lt;10%]</vt:lpstr>
      <vt:lpstr>Prevention</vt:lpstr>
      <vt:lpstr>PowerPoint Presentation</vt:lpstr>
      <vt:lpstr>Bottom Line</vt:lpstr>
    </vt:vector>
  </TitlesOfParts>
  <Company>Office of the Inspector General</Company>
  <LinksUpToDate>false</LinksUpToDate>
  <SharedDoc>false</SharedDoc>
  <HyperlinksChanged>false</HyperlinksChanged>
  <AppVersion>16.0000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2010-03-23T13:38:44Z</dcterms:created>
  <dc:creator>OIGAdmin</dc:creator>
  <lastModifiedBy>pbazanchuk</lastModifiedBy>
  <lastPrinted>2016-12-05T17:39:31Z</lastPrinted>
  <dcterms:modified xsi:type="dcterms:W3CDTF">2017-02-26T15:23:33Z</dcterms:modified>
  <revision>1104</revision>
  <dc:title>Slide 1</dc:title>
</coreProperties>
</file>