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6"/>
  </p:notesMasterIdLst>
  <p:sldIdLst>
    <p:sldId id="258" r:id="rId5"/>
    <p:sldId id="280" r:id="rId6"/>
    <p:sldId id="412" r:id="rId7"/>
    <p:sldId id="433" r:id="rId8"/>
    <p:sldId id="435" r:id="rId9"/>
    <p:sldId id="432" r:id="rId10"/>
    <p:sldId id="415" r:id="rId11"/>
    <p:sldId id="434" r:id="rId12"/>
    <p:sldId id="436" r:id="rId13"/>
    <p:sldId id="429" r:id="rId14"/>
    <p:sldId id="413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2AA622C-0C0E-0F25-85DF-37CE7132433C}" name="Luxton, Dominic" initials="DL" userId="S::Dominic.Luxton@FISGLOBAL.COM::5fcef17b-5eb3-4621-b06c-6f64973db16c" providerId="AD"/>
  <p188:author id="{CB52FE47-D748-EF15-B921-327ADAF9BA95}" name="Mitchem, Sylvia" initials="SM" userId="S::smitchem@pcgus.com::20b30427-ab1d-4715-93af-a5b2bb8291a4" providerId="AD"/>
  <p188:author id="{BCD1D26C-47D4-C2C0-6207-C2AF28F9D752}" name="Leahy, Brooke (DTA)" initials="LB" userId="S::brooke.leahy2@mass.gov::67237d0c-4233-47a2-97f7-5c4971bb02af" providerId="AD"/>
  <p188:author id="{B9807270-FDAC-341A-16B3-0DD958B6AF8F}" name="Neal, Boyd" initials="" userId="S::BoNeal@pcgus.com::c15506b3-b137-4113-b411-ba2b90ab47bc" providerId="AD"/>
  <p188:author id="{B3B50090-A54C-A70C-AE85-E78BB7327940}" name="Pollard, Vonda" initials="PV" userId="S::vpollard@pcgus.com::decf69ab-b7f7-4177-aa5f-9ca544ff0663" providerId="AD"/>
  <p188:author id="{B0CDDD94-9882-F388-159D-D68BB11405A6}" name="Neal, Boyd" initials="NB" userId="S::boneal@pcgus.com::c15506b3-b137-4113-b411-ba2b90ab47bc" providerId="AD"/>
  <p188:author id="{C053F695-97A9-0492-7ABD-6AB2C8F88D2C}" name="Pekarske, Hannah" initials="PH" userId="S::hannah.pekarske@fisglobal.com::869077fe-5b88-4f8c-9c1f-c2520573dc3a" providerId="AD"/>
  <p188:author id="{0554E298-1924-0B7B-6339-CA0A94763854}" name="Goldstein, Rachel L (DTA)" initials="G(" userId="S::rachel.l.goldstein2@mass.gov::6e4cab92-9554-4796-adb6-680b1857d850" providerId="AD"/>
  <p188:author id="{ACBBCFC1-7939-8CB4-62CC-09D41ECA7E86}" name="Goldstein, Rachel L (DTA)" initials="RG" userId="S::Rachel.L.Goldstein2@mass.gov::6e4cab92-9554-4796-adb6-680b1857d850" providerId="AD"/>
  <p188:author id="{2467B2C7-0FF4-56B4-3D07-7AAACD5CC083}" name="Godkhindi, Ritu" initials="GR" userId="S::ritu.godkhindi@fisglobal.com::452c8e70-adfe-426a-9230-ca898f4095a9" providerId="AD"/>
  <p188:author id="{96254CF9-3F98-D1D7-3307-B8C13FB957D6}" name="Casaletto, Matthew (DTA)" initials="CM" userId="S::matthew.casaletto@mass.gov::d55fa91c-25e7-4f61-9cd1-6407be390ff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ibbetts, Elyse (DTA)" initials="TE(" lastIdx="2" clrIdx="0">
    <p:extLst>
      <p:ext uri="{19B8F6BF-5375-455C-9EA6-DF929625EA0E}">
        <p15:presenceInfo xmlns:p15="http://schemas.microsoft.com/office/powerpoint/2012/main" userId="S-1-5-21-1704424431-207686502-1136263860-157943" providerId="AD"/>
      </p:ext>
    </p:extLst>
  </p:cmAuthor>
  <p:cmAuthor id="2" name="Nicholls, Megan (DTA)" initials="NM(" lastIdx="10" clrIdx="1">
    <p:extLst>
      <p:ext uri="{19B8F6BF-5375-455C-9EA6-DF929625EA0E}">
        <p15:presenceInfo xmlns:p15="http://schemas.microsoft.com/office/powerpoint/2012/main" userId="S-1-5-21-1704424431-207686502-1136263860-34330" providerId="AD"/>
      </p:ext>
    </p:extLst>
  </p:cmAuthor>
  <p:cmAuthor id="3" name="Johnson, Monika M. (DTA)" initials="JMM(" lastIdx="4" clrIdx="2">
    <p:extLst>
      <p:ext uri="{19B8F6BF-5375-455C-9EA6-DF929625EA0E}">
        <p15:presenceInfo xmlns:p15="http://schemas.microsoft.com/office/powerpoint/2012/main" userId="S-1-5-21-1704424431-207686502-1136263860-2406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608E"/>
    <a:srgbClr val="96AAC1"/>
    <a:srgbClr val="7599BE"/>
    <a:srgbClr val="508ABF"/>
    <a:srgbClr val="337DB7"/>
    <a:srgbClr val="216FA4"/>
    <a:srgbClr val="0637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2244" autoAdjust="0"/>
  </p:normalViewPr>
  <p:slideViewPr>
    <p:cSldViewPr snapToGrid="0">
      <p:cViewPr varScale="1">
        <p:scale>
          <a:sx n="64" d="100"/>
          <a:sy n="64" d="100"/>
        </p:scale>
        <p:origin x="436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tchem, Sylvia" userId="20b30427-ab1d-4715-93af-a5b2bb8291a4" providerId="ADAL" clId="{FBDF93B3-D5BC-4FC0-8E84-BBA03829D4C0}"/>
    <pc:docChg chg="custSel modSld modMainMaster">
      <pc:chgData name="Mitchem, Sylvia" userId="20b30427-ab1d-4715-93af-a5b2bb8291a4" providerId="ADAL" clId="{FBDF93B3-D5BC-4FC0-8E84-BBA03829D4C0}" dt="2026-03-12T20:45:33.500" v="506" actId="6549"/>
      <pc:docMkLst>
        <pc:docMk/>
      </pc:docMkLst>
      <pc:sldChg chg="modSp mod modCm modNotesTx">
        <pc:chgData name="Mitchem, Sylvia" userId="20b30427-ab1d-4715-93af-a5b2bb8291a4" providerId="ADAL" clId="{FBDF93B3-D5BC-4FC0-8E84-BBA03829D4C0}" dt="2026-03-12T20:45:33.500" v="506" actId="6549"/>
        <pc:sldMkLst>
          <pc:docMk/>
          <pc:sldMk cId="312494314" sldId="25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Mitchem, Sylvia" userId="20b30427-ab1d-4715-93af-a5b2bb8291a4" providerId="ADAL" clId="{FBDF93B3-D5BC-4FC0-8E84-BBA03829D4C0}" dt="2026-03-12T20:42:38.223" v="497" actId="20577"/>
              <pc2:cmMkLst xmlns:pc2="http://schemas.microsoft.com/office/powerpoint/2019/9/main/command">
                <pc:docMk/>
                <pc:sldMk cId="312494314" sldId="258"/>
                <pc2:cmMk id="{1E0A1C93-1D55-4170-A8A0-AF4EACF8A48D}"/>
              </pc2:cmMkLst>
            </pc226:cmChg>
          </p:ext>
        </pc:extLst>
      </pc:sldChg>
      <pc:sldChg chg="delSp modSp mod">
        <pc:chgData name="Mitchem, Sylvia" userId="20b30427-ab1d-4715-93af-a5b2bb8291a4" providerId="ADAL" clId="{FBDF93B3-D5BC-4FC0-8E84-BBA03829D4C0}" dt="2026-03-12T20:44:43.498" v="501" actId="478"/>
        <pc:sldMkLst>
          <pc:docMk/>
          <pc:sldMk cId="4087062885" sldId="280"/>
        </pc:sldMkLst>
      </pc:sldChg>
      <pc:sldChg chg="delSp modSp mod modCm">
        <pc:chgData name="Mitchem, Sylvia" userId="20b30427-ab1d-4715-93af-a5b2bb8291a4" providerId="ADAL" clId="{FBDF93B3-D5BC-4FC0-8E84-BBA03829D4C0}" dt="2026-03-12T20:44:48.981" v="502" actId="478"/>
        <pc:sldMkLst>
          <pc:docMk/>
          <pc:sldMk cId="3054120934" sldId="41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Mitchem, Sylvia" userId="20b30427-ab1d-4715-93af-a5b2bb8291a4" providerId="ADAL" clId="{FBDF93B3-D5BC-4FC0-8E84-BBA03829D4C0}" dt="2026-02-24T13:33:18.164" v="108" actId="20577"/>
              <pc2:cmMkLst xmlns:pc2="http://schemas.microsoft.com/office/powerpoint/2019/9/main/command">
                <pc:docMk/>
                <pc:sldMk cId="3054120934" sldId="412"/>
                <pc2:cmMk id="{5456EB3C-6E09-48F2-9F3B-1E19B89113BC}"/>
              </pc2:cmMkLst>
            </pc226:cmChg>
            <pc226:cmChg xmlns:pc226="http://schemas.microsoft.com/office/powerpoint/2022/06/main/command" chg="mod">
              <pc226:chgData name="Mitchem, Sylvia" userId="20b30427-ab1d-4715-93af-a5b2bb8291a4" providerId="ADAL" clId="{FBDF93B3-D5BC-4FC0-8E84-BBA03829D4C0}" dt="2026-02-24T13:32:11.005" v="62" actId="20577"/>
              <pc2:cmMkLst xmlns:pc2="http://schemas.microsoft.com/office/powerpoint/2019/9/main/command">
                <pc:docMk/>
                <pc:sldMk cId="3054120934" sldId="412"/>
                <pc2:cmMk id="{F204C9D8-6A65-4503-9834-4FBBE25AE223}"/>
              </pc2:cmMkLst>
            </pc226:cmChg>
            <pc226:cmChg xmlns:pc226="http://schemas.microsoft.com/office/powerpoint/2022/06/main/command" chg="mod">
              <pc226:chgData name="Mitchem, Sylvia" userId="20b30427-ab1d-4715-93af-a5b2bb8291a4" providerId="ADAL" clId="{FBDF93B3-D5BC-4FC0-8E84-BBA03829D4C0}" dt="2026-02-24T13:33:18.164" v="108" actId="20577"/>
              <pc2:cmMkLst xmlns:pc2="http://schemas.microsoft.com/office/powerpoint/2019/9/main/command">
                <pc:docMk/>
                <pc:sldMk cId="3054120934" sldId="412"/>
                <pc2:cmMk id="{13EE30DA-4AD8-4B15-8A4E-252ECA599BC8}"/>
              </pc2:cmMkLst>
            </pc226:cmChg>
          </p:ext>
        </pc:extLst>
      </pc:sldChg>
      <pc:sldChg chg="delSp mod">
        <pc:chgData name="Mitchem, Sylvia" userId="20b30427-ab1d-4715-93af-a5b2bb8291a4" providerId="ADAL" clId="{FBDF93B3-D5BC-4FC0-8E84-BBA03829D4C0}" dt="2026-03-12T20:45:18.061" v="505" actId="478"/>
        <pc:sldMkLst>
          <pc:docMk/>
          <pc:sldMk cId="3145997884" sldId="413"/>
        </pc:sldMkLst>
      </pc:sldChg>
      <pc:sldChg chg="delSp modSp mod modCm">
        <pc:chgData name="Mitchem, Sylvia" userId="20b30427-ab1d-4715-93af-a5b2bb8291a4" providerId="ADAL" clId="{FBDF93B3-D5BC-4FC0-8E84-BBA03829D4C0}" dt="2026-03-12T20:45:03.749" v="503" actId="478"/>
        <pc:sldMkLst>
          <pc:docMk/>
          <pc:sldMk cId="283610455" sldId="415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Mitchem, Sylvia" userId="20b30427-ab1d-4715-93af-a5b2bb8291a4" providerId="ADAL" clId="{FBDF93B3-D5BC-4FC0-8E84-BBA03829D4C0}" dt="2026-02-24T13:39:18.599" v="307" actId="20577"/>
              <pc2:cmMkLst xmlns:pc2="http://schemas.microsoft.com/office/powerpoint/2019/9/main/command">
                <pc:docMk/>
                <pc:sldMk cId="283610455" sldId="415"/>
                <pc2:cmMk id="{5F69789E-7710-4FCA-9D09-B2F179882C4A}"/>
              </pc2:cmMkLst>
            </pc226:cmChg>
            <pc226:cmChg xmlns:pc226="http://schemas.microsoft.com/office/powerpoint/2022/06/main/command" chg="mod">
              <pc226:chgData name="Mitchem, Sylvia" userId="20b30427-ab1d-4715-93af-a5b2bb8291a4" providerId="ADAL" clId="{FBDF93B3-D5BC-4FC0-8E84-BBA03829D4C0}" dt="2026-02-24T13:39:34.438" v="320" actId="20577"/>
              <pc2:cmMkLst xmlns:pc2="http://schemas.microsoft.com/office/powerpoint/2019/9/main/command">
                <pc:docMk/>
                <pc:sldMk cId="283610455" sldId="415"/>
                <pc2:cmMk id="{63ABB5F8-EB06-4233-834B-4436364EAB5F}"/>
              </pc2:cmMkLst>
            </pc226:cmChg>
          </p:ext>
        </pc:extLst>
      </pc:sldChg>
      <pc:sldChg chg="delSp modSp mod">
        <pc:chgData name="Mitchem, Sylvia" userId="20b30427-ab1d-4715-93af-a5b2bb8291a4" providerId="ADAL" clId="{FBDF93B3-D5BC-4FC0-8E84-BBA03829D4C0}" dt="2026-03-12T20:45:10.776" v="504" actId="478"/>
        <pc:sldMkLst>
          <pc:docMk/>
          <pc:sldMk cId="2748787220" sldId="429"/>
        </pc:sldMkLst>
      </pc:sldChg>
      <pc:sldMasterChg chg="delSp mod">
        <pc:chgData name="Mitchem, Sylvia" userId="20b30427-ab1d-4715-93af-a5b2bb8291a4" providerId="ADAL" clId="{FBDF93B3-D5BC-4FC0-8E84-BBA03829D4C0}" dt="2026-03-12T20:44:16.326" v="499" actId="478"/>
        <pc:sldMasterMkLst>
          <pc:docMk/>
          <pc:sldMasterMk cId="1816731659" sldId="2147483672"/>
        </pc:sldMasterMkLst>
      </pc:sldMasterChg>
    </pc:docChg>
  </pc:docChgLst>
  <pc:docChgLst>
    <pc:chgData name="Giroux, Melissa" userId="360aeebe-e1b2-41e8-b1b8-ad9c1d5414e2" providerId="ADAL" clId="{CEDDF09D-8939-4C44-A42D-DF3CEAF1E661}"/>
    <pc:docChg chg="custSel modSld">
      <pc:chgData name="Giroux, Melissa" userId="360aeebe-e1b2-41e8-b1b8-ad9c1d5414e2" providerId="ADAL" clId="{CEDDF09D-8939-4C44-A42D-DF3CEAF1E661}" dt="2026-04-05T18:23:24.300" v="0" actId="478"/>
      <pc:docMkLst>
        <pc:docMk/>
      </pc:docMkLst>
      <pc:sldChg chg="delSp mod">
        <pc:chgData name="Giroux, Melissa" userId="360aeebe-e1b2-41e8-b1b8-ad9c1d5414e2" providerId="ADAL" clId="{CEDDF09D-8939-4C44-A42D-DF3CEAF1E661}" dt="2026-04-05T18:23:24.300" v="0" actId="478"/>
        <pc:sldMkLst>
          <pc:docMk/>
          <pc:sldMk cId="312494314" sldId="258"/>
        </pc:sldMkLst>
        <pc:spChg chg="del">
          <ac:chgData name="Giroux, Melissa" userId="360aeebe-e1b2-41e8-b1b8-ad9c1d5414e2" providerId="ADAL" clId="{CEDDF09D-8939-4C44-A42D-DF3CEAF1E661}" dt="2026-04-05T18:23:24.300" v="0" actId="478"/>
          <ac:spMkLst>
            <pc:docMk/>
            <pc:sldMk cId="312494314" sldId="258"/>
            <ac:spMk id="5" creationId="{116DFDBF-0EEB-4A04-B21B-56D5A9719B2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E6FB18C-12D1-4FBA-854D-F256D54B505F}" type="datetimeFigureOut">
              <a:rPr lang="en-US" smtClean="0"/>
              <a:t>4/5/2026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A870F36-8806-4161-A509-B77FA7B2F1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93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870F36-8806-4161-A509-B77FA7B2F1B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065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3669A1-72C5-2D5C-AE1C-3090354620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8D664E-A925-8E45-1600-6D018C2ACF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8C3E95B-894E-5E03-9409-F6746CE0B4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BAA3F3-0B07-8C26-11DF-5120AB4321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870F36-8806-4161-A509-B77FA7B2F1B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633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C4B238-406A-8E31-D670-F97F5507CE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C11BCB-86CB-86F7-80FC-E0E7D75744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621A0FE-8C7E-DC86-E803-7D24A1EE36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12F255-6934-6120-527E-A7D795E805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870F36-8806-4161-A509-B77FA7B2F1BD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023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1371602"/>
            <a:ext cx="5999322" cy="263334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381000" y="2057402"/>
            <a:ext cx="6400800" cy="1470025"/>
          </a:xfrm>
        </p:spPr>
        <p:txBody>
          <a:bodyPr anchor="b" anchorCtr="0">
            <a:no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381000" y="403352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Slide Number Placeholder 6"/>
          <p:cNvSpPr>
            <a:spLocks noGrp="1"/>
          </p:cNvSpPr>
          <p:nvPr userDrawn="1">
            <p:ph type="sldNum" sz="quarter" idx="10"/>
          </p:nvPr>
        </p:nvSpPr>
        <p:spPr/>
        <p:txBody>
          <a:bodyPr/>
          <a:lstStyle/>
          <a:p>
            <a:fld id="{A58F39D9-12A8-4D14-908A-D491A0B6B17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lowchart: Delay 7"/>
          <p:cNvSpPr/>
          <p:nvPr userDrawn="1"/>
        </p:nvSpPr>
        <p:spPr>
          <a:xfrm>
            <a:off x="5972602" y="1371473"/>
            <a:ext cx="2180798" cy="2633472"/>
          </a:xfrm>
          <a:prstGeom prst="flowChartDelay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D739155-FD17-4194-A53A-A96448E823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1" y="5660818"/>
            <a:ext cx="1943726" cy="1295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042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lide pictur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F39D9-12A8-4D14-908A-D491A0B6B17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5576"/>
            <a:ext cx="9144000" cy="68580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Full slide picture with text across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304800" y="4953000"/>
            <a:ext cx="8610600" cy="1066800"/>
          </a:xfrm>
          <a:solidFill>
            <a:srgbClr val="EEECE1">
              <a:alpha val="50196"/>
            </a:srgb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8193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Art or other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F39D9-12A8-4D14-908A-D491A0B6B17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" y="1447800"/>
            <a:ext cx="82296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9BF70BF2-65E9-49ED-9404-A24756328E5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1" y="5660818"/>
            <a:ext cx="1943726" cy="1295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0000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ull slide picture with text" preserve="1">
  <p:cSld name="1_Full slide picture with 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E9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E9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E9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E9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E9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E9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E9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E9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E9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0" name="Google Shape;40;p5"/>
          <p:cNvSpPr>
            <a:spLocks noGrp="1"/>
          </p:cNvSpPr>
          <p:nvPr>
            <p:ph type="pic" idx="2"/>
          </p:nvPr>
        </p:nvSpPr>
        <p:spPr>
          <a:xfrm>
            <a:off x="0" y="5576"/>
            <a:ext cx="9144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1" name="Google Shape;41;p5"/>
          <p:cNvSpPr txBox="1">
            <a:spLocks noGrp="1"/>
          </p:cNvSpPr>
          <p:nvPr>
            <p:ph type="body" idx="1"/>
          </p:nvPr>
        </p:nvSpPr>
        <p:spPr>
          <a:xfrm>
            <a:off x="304800" y="4953000"/>
            <a:ext cx="8610600" cy="1066800"/>
          </a:xfrm>
          <a:prstGeom prst="rect">
            <a:avLst/>
          </a:prstGeom>
          <a:solidFill>
            <a:srgbClr val="EEECE1">
              <a:alpha val="49803"/>
            </a:srgbClr>
          </a:solidFill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40095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2261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6178"/>
            <a:ext cx="8229600" cy="4999987"/>
          </a:xfrm>
        </p:spPr>
        <p:txBody>
          <a:bodyPr/>
          <a:lstStyle>
            <a:lvl2pPr marL="742950" indent="-285750">
              <a:buFont typeface="Courier New" panose="02070309020205020404" pitchFamily="49" charset="0"/>
              <a:buChar char="o"/>
              <a:defRPr/>
            </a:lvl2pPr>
            <a:lvl5pPr marL="2057400" indent="-228600">
              <a:buFont typeface="Arial" panose="020B0604020202020204" pitchFamily="34" charset="0"/>
              <a:buChar char="˗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F39D9-12A8-4D14-908A-D491A0B6B17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996538"/>
            <a:ext cx="82296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C3C145FE-EF88-4075-86F9-770E8728F9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1" y="5660818"/>
            <a:ext cx="1943726" cy="1295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7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F39D9-12A8-4D14-908A-D491A0B6B17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457200" y="1447800"/>
            <a:ext cx="82296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27ADE09A-7186-4308-B6B3-5E56E35BC2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1" y="5660818"/>
            <a:ext cx="1943726" cy="1295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732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1"/>
            <a:ext cx="4040188" cy="4984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676401"/>
            <a:ext cx="4041775" cy="4984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F39D9-12A8-4D14-908A-D491A0B6B17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457200" y="1447800"/>
            <a:ext cx="82296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88E4B44B-309E-49DE-985C-C51F8425D7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1" y="5660818"/>
            <a:ext cx="1943726" cy="1295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25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F39D9-12A8-4D14-908A-D491A0B6B17C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9575DF8-AA1A-4990-8C69-9AB3661695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1" y="5660818"/>
            <a:ext cx="1943726" cy="1295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52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Large 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F39D9-12A8-4D14-908A-D491A0B6B17C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F29D4A-1ED3-461D-ACF4-9D4C066765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1" y="5660818"/>
            <a:ext cx="1943726" cy="1295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072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picture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2356" y="1676402"/>
            <a:ext cx="2681844" cy="2816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2356" y="5214938"/>
            <a:ext cx="2646617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F39D9-12A8-4D14-908A-D491A0B6B17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337956" y="1676402"/>
            <a:ext cx="2529444" cy="2816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4"/>
          </p:nvPr>
        </p:nvSpPr>
        <p:spPr>
          <a:xfrm>
            <a:off x="6096000" y="1676402"/>
            <a:ext cx="2590800" cy="2816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5"/>
          </p:nvPr>
        </p:nvSpPr>
        <p:spPr>
          <a:xfrm>
            <a:off x="3307278" y="5181600"/>
            <a:ext cx="252944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6"/>
          </p:nvPr>
        </p:nvSpPr>
        <p:spPr>
          <a:xfrm>
            <a:off x="6082964" y="5181600"/>
            <a:ext cx="255676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1524000"/>
            <a:ext cx="82296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0"/>
          <p:cNvSpPr>
            <a:spLocks noGrp="1"/>
          </p:cNvSpPr>
          <p:nvPr>
            <p:ph type="body" sz="quarter" idx="17"/>
          </p:nvPr>
        </p:nvSpPr>
        <p:spPr>
          <a:xfrm>
            <a:off x="3352800" y="4648200"/>
            <a:ext cx="2514600" cy="5334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000"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8"/>
          </p:nvPr>
        </p:nvSpPr>
        <p:spPr>
          <a:xfrm>
            <a:off x="6096001" y="4648200"/>
            <a:ext cx="2580290" cy="5334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000">
                <a:latin typeface="Franklin Gothic Medium" panose="020B0603020102020204" pitchFamily="34" charset="0"/>
              </a:defRPr>
            </a:lvl1pPr>
            <a:lvl2pPr marL="457200" indent="0" algn="l">
              <a:buNone/>
              <a:defRPr sz="2000">
                <a:latin typeface="+mj-lt"/>
              </a:defRPr>
            </a:lvl2pPr>
            <a:lvl3pPr marL="914400" indent="0" algn="l">
              <a:buNone/>
              <a:defRPr sz="2000">
                <a:latin typeface="+mj-lt"/>
              </a:defRPr>
            </a:lvl3pPr>
            <a:lvl4pPr marL="1371600" indent="0" algn="l">
              <a:buNone/>
              <a:defRPr sz="2000">
                <a:latin typeface="+mj-lt"/>
              </a:defRPr>
            </a:lvl4pPr>
            <a:lvl5pPr marL="1828800" indent="0" algn="l">
              <a:buNone/>
              <a:defRPr sz="2000"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9"/>
          </p:nvPr>
        </p:nvSpPr>
        <p:spPr>
          <a:xfrm>
            <a:off x="457200" y="4648200"/>
            <a:ext cx="2667000" cy="533400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0030E35-8052-4F06-8538-81A0FEF571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1" y="5660818"/>
            <a:ext cx="1943726" cy="1295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718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e pictures no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752600"/>
            <a:ext cx="1828800" cy="1828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F39D9-12A8-4D14-908A-D491A0B6B17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Title 1"/>
          <p:cNvSpPr txBox="1">
            <a:spLocks/>
          </p:cNvSpPr>
          <p:nvPr userDrawn="1"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Gill Sans MT" panose="020B0502020104020203" pitchFamily="34" charset="0"/>
                <a:ea typeface="+mj-ea"/>
                <a:cs typeface="+mj-cs"/>
              </a:defRPr>
            </a:lvl1pPr>
          </a:lstStyle>
          <a:p>
            <a:r>
              <a:rPr lang="en-US" sz="4400" dirty="0"/>
              <a:t>Click to edit Master title style</a:t>
            </a:r>
          </a:p>
        </p:txBody>
      </p:sp>
      <p:sp>
        <p:nvSpPr>
          <p:cNvPr id="19" name="Picture Placeholder 2"/>
          <p:cNvSpPr>
            <a:spLocks noGrp="1"/>
          </p:cNvSpPr>
          <p:nvPr>
            <p:ph type="pic" idx="13"/>
          </p:nvPr>
        </p:nvSpPr>
        <p:spPr>
          <a:xfrm>
            <a:off x="2514600" y="1752600"/>
            <a:ext cx="1828800" cy="1828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20" name="Picture Placeholder 2"/>
          <p:cNvSpPr>
            <a:spLocks noGrp="1"/>
          </p:cNvSpPr>
          <p:nvPr>
            <p:ph type="pic" idx="14"/>
          </p:nvPr>
        </p:nvSpPr>
        <p:spPr>
          <a:xfrm>
            <a:off x="4648200" y="1752600"/>
            <a:ext cx="1828800" cy="1828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21" name="Picture Placeholder 2"/>
          <p:cNvSpPr>
            <a:spLocks noGrp="1"/>
          </p:cNvSpPr>
          <p:nvPr>
            <p:ph type="pic" idx="15"/>
          </p:nvPr>
        </p:nvSpPr>
        <p:spPr>
          <a:xfrm>
            <a:off x="6705600" y="1752600"/>
            <a:ext cx="1828800" cy="1828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22" name="Picture Placeholder 2"/>
          <p:cNvSpPr>
            <a:spLocks noGrp="1"/>
          </p:cNvSpPr>
          <p:nvPr>
            <p:ph type="pic" idx="16"/>
          </p:nvPr>
        </p:nvSpPr>
        <p:spPr>
          <a:xfrm>
            <a:off x="445325" y="3810000"/>
            <a:ext cx="1828800" cy="1828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23" name="Picture Placeholder 2"/>
          <p:cNvSpPr>
            <a:spLocks noGrp="1"/>
          </p:cNvSpPr>
          <p:nvPr>
            <p:ph type="pic" idx="17"/>
          </p:nvPr>
        </p:nvSpPr>
        <p:spPr>
          <a:xfrm>
            <a:off x="2502725" y="3810000"/>
            <a:ext cx="1828800" cy="1828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24" name="Picture Placeholder 2"/>
          <p:cNvSpPr>
            <a:spLocks noGrp="1"/>
          </p:cNvSpPr>
          <p:nvPr>
            <p:ph type="pic" idx="18"/>
          </p:nvPr>
        </p:nvSpPr>
        <p:spPr>
          <a:xfrm>
            <a:off x="4636325" y="3810000"/>
            <a:ext cx="1828800" cy="1828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idx="19"/>
          </p:nvPr>
        </p:nvSpPr>
        <p:spPr>
          <a:xfrm>
            <a:off x="6693725" y="3810000"/>
            <a:ext cx="1828800" cy="1828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cxnSp>
        <p:nvCxnSpPr>
          <p:cNvPr id="33" name="Straight Connector 32"/>
          <p:cNvCxnSpPr/>
          <p:nvPr userDrawn="1"/>
        </p:nvCxnSpPr>
        <p:spPr>
          <a:xfrm>
            <a:off x="457200" y="1447800"/>
            <a:ext cx="82296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475D6743-90EF-4D2F-B729-34DF0619030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1" y="5660818"/>
            <a:ext cx="1943726" cy="1295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352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3789403"/>
            <a:ext cx="7315200" cy="553998"/>
          </a:xfrm>
        </p:spPr>
        <p:txBody>
          <a:bodyPr lIns="0" tIns="0" rIns="0" bIns="0" anchor="b" anchorCtr="0">
            <a:spAutoFit/>
          </a:bodyPr>
          <a:lstStyle>
            <a:lvl1pPr marL="0" indent="0">
              <a:buNone/>
              <a:defRPr sz="3600">
                <a:solidFill>
                  <a:schemeClr val="bg1"/>
                </a:solidFill>
                <a:latin typeface="Franklin Gothic Medium" panose="020B0603020102020204" pitchFamily="34" charset="0"/>
              </a:defRPr>
            </a:lvl1pPr>
          </a:lstStyle>
          <a:p>
            <a:pPr lvl="0"/>
            <a:r>
              <a:rPr lang="en-US" dirty="0"/>
              <a:t>Section name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152400" y="3429000"/>
            <a:ext cx="762000" cy="914400"/>
          </a:xfrm>
        </p:spPr>
        <p:txBody>
          <a:bodyPr lIns="0" tIns="0" rIns="0" bIns="0" anchor="b" anchorCtr="0">
            <a:normAutofit/>
          </a:bodyPr>
          <a:lstStyle>
            <a:lvl1pPr marL="0" indent="0" algn="ctr">
              <a:buNone/>
              <a:defRPr sz="44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52400" y="4419600"/>
            <a:ext cx="82296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476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23975-86F8-4135-8CB4-A57C9603E6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731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Franklin Gothic Medium" panose="020B06030201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13" Type="http://schemas.openxmlformats.org/officeDocument/2006/relationships/hyperlink" Target="https://fns-prod.azureedge.us/sites/default/files/resource-files/snap-EBT-Chip-Card-Implementation-Details-for-Retailers-081424.pdf" TargetMode="External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12" Type="http://schemas.openxmlformats.org/officeDocument/2006/relationships/hyperlink" Target="https://view.officeapps.live.com/op/view.aspx?src=https%3A%2F%2Ffns-prod.azureedge.us%2Fsites%2Fdefault%2Ffiles%2Fresource-files%2Fsnap-ebt-test-scenarios-instructions-072324.docx&amp;wdOrigin=BROWSELINK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11" Type="http://schemas.openxmlformats.org/officeDocument/2006/relationships/hyperlink" Target="https://fns-prod.azureedge.us/sites/default/files/resource-files/snap-ecl-guidance-ebt-chip-cards-071824.pdf" TargetMode="External"/><Relationship Id="rId5" Type="http://schemas.openxmlformats.org/officeDocument/2006/relationships/image" Target="../media/image6.svg"/><Relationship Id="rId10" Type="http://schemas.openxmlformats.org/officeDocument/2006/relationships/hyperlink" Target="https://www.fns.usda.gov/snap/ebt/modernization/retailer-notice/chipcard-transaction-pos" TargetMode="External"/><Relationship Id="rId4" Type="http://schemas.openxmlformats.org/officeDocument/2006/relationships/image" Target="../media/image5.svg"/><Relationship Id="rId9" Type="http://schemas.openxmlformats.org/officeDocument/2006/relationships/hyperlink" Target="https://webstore.ansi.org/standards/ascx9/ansix9582024" TargetMode="External"/><Relationship Id="rId14" Type="http://schemas.openxmlformats.org/officeDocument/2006/relationships/hyperlink" Target="https://view.officeapps.live.com/op/view.aspx?src=https%3A%2F%2Ffns-prod.azureedge.us%2Fsites%2Fdefault%2Ffiles%2Fresource-files%2Fsnap-ebt-chip-pos-retailer-test-scripts-053024.xlsx&amp;wdOrigin=BROWSELINK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ns.usda.gov/snap/ebt/modernization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DTA.EBT@mass.gov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164C3C-54EB-48BB-A306-F11050BF95E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41540" y="2774325"/>
            <a:ext cx="7401464" cy="1538883"/>
          </a:xfrm>
        </p:spPr>
        <p:txBody>
          <a:bodyPr/>
          <a:lstStyle/>
          <a:p>
            <a:r>
              <a:rPr lang="en-US" sz="5000" dirty="0"/>
              <a:t>Transition to Chip/Tap EBT Cards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F9C08C-0709-43C1-85FA-C78DE2F9BA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3426" y="5281021"/>
            <a:ext cx="3334519" cy="1463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94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42FBE0-78B1-BB05-B39D-3C4DFE6A0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FA7BA-3771-5AA8-86A6-D53E6C60E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Resources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D147CF-D2F1-80B7-924B-8EEC2FC14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F39D9-12A8-4D14-908A-D491A0B6B17C}" type="slidenum">
              <a:rPr lang="en-US" smtClean="0"/>
              <a:t>10</a:t>
            </a:fld>
            <a:endParaRPr lang="en-US" dirty="0"/>
          </a:p>
        </p:txBody>
      </p:sp>
      <p:pic>
        <p:nvPicPr>
          <p:cNvPr id="14" name="Graphic 13" descr="Register outline">
            <a:extLst>
              <a:ext uri="{FF2B5EF4-FFF2-40B4-BE49-F238E27FC236}">
                <a16:creationId xmlns:a16="http://schemas.microsoft.com/office/drawing/2014/main" id="{D0A26386-C448-5C42-FDF9-C33FBB7EAAA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56292" y="1658243"/>
            <a:ext cx="469008" cy="469008"/>
          </a:xfrm>
          <a:prstGeom prst="rect">
            <a:avLst/>
          </a:prstGeom>
        </p:spPr>
      </p:pic>
      <p:pic>
        <p:nvPicPr>
          <p:cNvPr id="20" name="Graphic 19" descr="Programmer female outline">
            <a:extLst>
              <a:ext uri="{FF2B5EF4-FFF2-40B4-BE49-F238E27FC236}">
                <a16:creationId xmlns:a16="http://schemas.microsoft.com/office/drawing/2014/main" id="{EBDA7140-BE05-7B81-2731-06211485B34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374676" y="5299634"/>
            <a:ext cx="472296" cy="472296"/>
          </a:xfrm>
          <a:prstGeom prst="rect">
            <a:avLst/>
          </a:prstGeom>
        </p:spPr>
      </p:pic>
      <p:pic>
        <p:nvPicPr>
          <p:cNvPr id="22" name="Graphic 21" descr="Checklist outline">
            <a:extLst>
              <a:ext uri="{FF2B5EF4-FFF2-40B4-BE49-F238E27FC236}">
                <a16:creationId xmlns:a16="http://schemas.microsoft.com/office/drawing/2014/main" id="{96EC74EC-CD57-0DCA-3CAB-57B1344314B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33951" y="2693580"/>
            <a:ext cx="429425" cy="429425"/>
          </a:xfrm>
          <a:prstGeom prst="rect">
            <a:avLst/>
          </a:prstGeom>
        </p:spPr>
      </p:pic>
      <p:pic>
        <p:nvPicPr>
          <p:cNvPr id="24" name="Graphic 23" descr="Credit card outline">
            <a:extLst>
              <a:ext uri="{FF2B5EF4-FFF2-40B4-BE49-F238E27FC236}">
                <a16:creationId xmlns:a16="http://schemas.microsoft.com/office/drawing/2014/main" id="{11CF0A0F-B738-4E0E-71FD-CF8FBAAE1DF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655477" y="4177819"/>
            <a:ext cx="494047" cy="494047"/>
          </a:xfrm>
          <a:prstGeom prst="rect">
            <a:avLst/>
          </a:prstGeom>
        </p:spPr>
      </p:pic>
      <p:pic>
        <p:nvPicPr>
          <p:cNvPr id="26" name="Graphic 25" descr="Calculator outline">
            <a:extLst>
              <a:ext uri="{FF2B5EF4-FFF2-40B4-BE49-F238E27FC236}">
                <a16:creationId xmlns:a16="http://schemas.microsoft.com/office/drawing/2014/main" id="{26FAE35A-4A69-B20F-8158-4723B1D7167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79304" y="2701024"/>
            <a:ext cx="429425" cy="429425"/>
          </a:xfrm>
          <a:prstGeom prst="rect">
            <a:avLst/>
          </a:prstGeom>
        </p:spPr>
      </p:pic>
      <p:pic>
        <p:nvPicPr>
          <p:cNvPr id="28" name="Graphic 27" descr="Plug outline">
            <a:extLst>
              <a:ext uri="{FF2B5EF4-FFF2-40B4-BE49-F238E27FC236}">
                <a16:creationId xmlns:a16="http://schemas.microsoft.com/office/drawing/2014/main" id="{B06151A4-8E3E-6DCD-3710-604D26ACDBE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838077" y="4242441"/>
            <a:ext cx="429425" cy="429425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0EC16AA-CBA2-7A15-C8A8-28A6DA8543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n-US" sz="2200" dirty="0"/>
              <a:t>FNS provides retailers with the following resources to help you accept new chip/tap cards:</a:t>
            </a:r>
          </a:p>
          <a:p>
            <a:pPr>
              <a:spcAft>
                <a:spcPts val="1200"/>
              </a:spcAft>
            </a:pPr>
            <a:r>
              <a:rPr lang="en-US" sz="2200" dirty="0"/>
              <a:t>Transactions defined by X9.58-2024 EBT Standard – </a:t>
            </a:r>
            <a:r>
              <a:rPr lang="en-US" sz="2200" dirty="0">
                <a:hlinkClick r:id="rId9"/>
              </a:rPr>
              <a:t>American National Standards Institute</a:t>
            </a:r>
            <a:endParaRPr lang="en-US" sz="2200" dirty="0"/>
          </a:p>
          <a:p>
            <a:pPr>
              <a:spcAft>
                <a:spcPts val="1200"/>
              </a:spcAft>
            </a:pPr>
            <a:r>
              <a:rPr lang="en-US" sz="2200" dirty="0"/>
              <a:t>Instructions to retailers for Chip/Tap Transactions: </a:t>
            </a:r>
            <a:r>
              <a:rPr lang="en-US" sz="2200" dirty="0"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Retailer Instructions for SNAP EBT Chip Card Transactions at Point of Sale | Food and Nutrition Service</a:t>
            </a:r>
            <a:endParaRPr lang="en-US" sz="2200" dirty="0"/>
          </a:p>
          <a:p>
            <a:pPr>
              <a:spcAft>
                <a:spcPts val="1200"/>
              </a:spcAft>
            </a:pPr>
            <a:r>
              <a:rPr lang="en-US" sz="2200" dirty="0"/>
              <a:t>ECL Testing Instructions: </a:t>
            </a:r>
            <a:r>
              <a:rPr lang="en-US" sz="2200" dirty="0"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ECL Testing Instructions</a:t>
            </a:r>
            <a:endParaRPr lang="en-US" sz="2200" dirty="0"/>
          </a:p>
          <a:p>
            <a:pPr>
              <a:spcAft>
                <a:spcPts val="1200"/>
              </a:spcAft>
            </a:pPr>
            <a:r>
              <a:rPr lang="en-US" sz="2200" dirty="0"/>
              <a:t>ECL Test Scripts: </a:t>
            </a:r>
            <a:r>
              <a:rPr lang="en-US" sz="2200" dirty="0"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snap-ebt-test-scenarios-instructions-072324.docx</a:t>
            </a:r>
            <a:endParaRPr lang="en-US" sz="2200" dirty="0"/>
          </a:p>
          <a:p>
            <a:pPr>
              <a:spcAft>
                <a:spcPts val="1200"/>
              </a:spcAft>
            </a:pPr>
            <a:r>
              <a:rPr lang="en-US" sz="2200" dirty="0"/>
              <a:t>Chip/Tap Card Testing Instructions: </a:t>
            </a:r>
            <a:r>
              <a:rPr lang="en-US" sz="2200" dirty="0"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EBT Chip Card Implementation Details for Retailers</a:t>
            </a:r>
            <a:endParaRPr lang="en-US" sz="2200" dirty="0"/>
          </a:p>
          <a:p>
            <a:pPr>
              <a:spcAft>
                <a:spcPts val="1200"/>
              </a:spcAft>
            </a:pPr>
            <a:r>
              <a:rPr lang="en-US" sz="2200" dirty="0"/>
              <a:t>Chip/Tap Test Scripts: </a:t>
            </a:r>
            <a:r>
              <a:rPr lang="en-US" sz="2200" dirty="0"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snap-ebt-chip-pos-retailer-test-scripts-053024.xlsx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748787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B4EAC1-C996-7604-734F-C033A2F5F1F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7628" y="3789403"/>
            <a:ext cx="7941972" cy="553998"/>
          </a:xfrm>
        </p:spPr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1D4E8E-7BFF-5BBF-3C94-EB930772C96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A58F39D9-12A8-4D14-908A-D491A0B6B17C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997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1ABD61B-6684-3769-3EB3-FB32E153F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Agenda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B17D3E-26C8-211E-E7FB-0EB1A91B2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84856"/>
            <a:ext cx="8229600" cy="345572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What’s Happening?</a:t>
            </a:r>
          </a:p>
          <a:p>
            <a:r>
              <a:rPr lang="en-US" dirty="0"/>
              <a:t>Massachusetts Chip/Tap Partners</a:t>
            </a:r>
          </a:p>
          <a:p>
            <a:r>
              <a:rPr lang="en-US" dirty="0"/>
              <a:t>Chip/Tap Coming Soon</a:t>
            </a:r>
          </a:p>
          <a:p>
            <a:r>
              <a:rPr lang="en-US" dirty="0"/>
              <a:t>What Retailers Need to Know?</a:t>
            </a:r>
          </a:p>
          <a:p>
            <a:r>
              <a:rPr lang="en-US" dirty="0"/>
              <a:t>What Retailers Need to Do?</a:t>
            </a:r>
          </a:p>
          <a:p>
            <a:r>
              <a:rPr lang="en-US" dirty="0"/>
              <a:t>Resources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9702A0F-A4BC-6D45-B62F-58E4D0A08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F39D9-12A8-4D14-908A-D491A0B6B17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062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827715-FAB4-96BC-5CF6-88A23F4623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AF492FE-EBEB-299F-CED6-732642793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What’s happening?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4BFBCF-C7CF-311C-D614-E91C884DB4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32079"/>
            <a:ext cx="8229600" cy="92298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800" b="1" dirty="0"/>
              <a:t>Transition to Chip/Tap Cards for clients receiving benefits on an EBT card.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7D8DBF1-9103-288A-4AC9-5372DB0A4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F39D9-12A8-4D14-908A-D491A0B6B17C}" type="slidenum">
              <a:rPr lang="en-US" smtClean="0"/>
              <a:t>3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970A70B-3856-DB9A-BC5D-0B596205F9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0518" y="2615765"/>
            <a:ext cx="2594422" cy="180384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A28C5C4-51CC-5056-9D5D-E66394EFEE8E}"/>
              </a:ext>
            </a:extLst>
          </p:cNvPr>
          <p:cNvSpPr/>
          <p:nvPr/>
        </p:nvSpPr>
        <p:spPr>
          <a:xfrm>
            <a:off x="652631" y="2520246"/>
            <a:ext cx="4631749" cy="31056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just">
              <a:spcAft>
                <a:spcPts val="1200"/>
              </a:spcAft>
            </a:pPr>
            <a:r>
              <a:rPr lang="en-US" sz="2000" b="1" dirty="0">
                <a:solidFill>
                  <a:schemeClr val="tx1"/>
                </a:solidFill>
              </a:rPr>
              <a:t>Future EBT cards will:</a:t>
            </a:r>
          </a:p>
          <a:p>
            <a:pPr marL="342900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Future EBT cards will contain a Europay Mastercard Visa (EMV) microchip with a unique AID. The card is much more secure than a traditional magnetic stripe EBT card. </a:t>
            </a:r>
          </a:p>
          <a:p>
            <a:pPr marL="342900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Support </a:t>
            </a:r>
            <a:r>
              <a:rPr lang="en-US" b="1" dirty="0">
                <a:solidFill>
                  <a:srgbClr val="13608E"/>
                </a:solidFill>
              </a:rPr>
              <a:t>Chip/Tap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transactions, where equipped Point of Sale card readers will use Near Field Communication (NFC) to read the information on the chip to process the transaction.</a:t>
            </a:r>
            <a:endParaRPr lang="en-US" sz="2400" dirty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endParaRPr lang="en-US" sz="2400" dirty="0">
              <a:solidFill>
                <a:schemeClr val="bg2">
                  <a:lumMod val="25000"/>
                </a:schemeClr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54120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2A2F9-F63B-2304-E838-F424E985C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Chip/Tap Coming Soon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8F2939-98BD-0790-75ED-9C9B60478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Chip/Tap is coming May 2026!</a:t>
            </a:r>
          </a:p>
          <a:p>
            <a:r>
              <a:rPr lang="en-US" sz="2800" dirty="0"/>
              <a:t>Retailers need to be ready with Chip/Tap technology, so Massachusetts EBT customers can keep using benefits.</a:t>
            </a:r>
          </a:p>
          <a:p>
            <a:r>
              <a:rPr lang="en-US" sz="2800" dirty="0"/>
              <a:t>Without retailer POS updates, Chip/Tap cards </a:t>
            </a:r>
            <a:r>
              <a:rPr lang="en-US" sz="2800" b="1" dirty="0"/>
              <a:t>will not work</a:t>
            </a:r>
            <a:r>
              <a:rPr lang="en-US" sz="2800" dirty="0"/>
              <a:t>.</a:t>
            </a:r>
          </a:p>
          <a:p>
            <a:r>
              <a:rPr lang="en-US" sz="2800" dirty="0"/>
              <a:t>Proper readiness prevents checkout disruptions.</a:t>
            </a:r>
          </a:p>
          <a:p>
            <a:r>
              <a:rPr lang="en-US" sz="2800" dirty="0"/>
              <a:t>To learn more: </a:t>
            </a:r>
            <a:r>
              <a:rPr lang="en-US" sz="2800" dirty="0">
                <a:hlinkClick r:id="rId2"/>
              </a:rPr>
              <a:t>https://www.fns.usda.gov/snap/ebt/modernization</a:t>
            </a:r>
            <a:r>
              <a:rPr lang="en-US" sz="2800" dirty="0"/>
              <a:t>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5D09D4-A57A-DB67-3CF1-9CA68253D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F39D9-12A8-4D14-908A-D491A0B6B17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435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22DF6-93CF-C378-6CC3-841BAA741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Massachusetts Chip/Tap Partners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BE04D4-24C0-2146-BD78-06B1D562D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6178"/>
            <a:ext cx="8229600" cy="49999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/>
              <a:t>The </a:t>
            </a:r>
            <a:r>
              <a:rPr lang="en-US" sz="2800" b="1" dirty="0"/>
              <a:t>Massachusetts Department of Transitional Assistance (DTA) </a:t>
            </a:r>
            <a:r>
              <a:rPr lang="en-US" sz="2800" dirty="0"/>
              <a:t>is working closely with the following partners to help retailers and EBT customers make the change to Chip/Tap cards. </a:t>
            </a:r>
          </a:p>
          <a:p>
            <a:r>
              <a:rPr lang="en-US" sz="2400" b="1" dirty="0"/>
              <a:t>United States Department of Agriculture Food and Nutrition Service (FNS) </a:t>
            </a:r>
            <a:r>
              <a:rPr lang="en-US" sz="2400" dirty="0"/>
              <a:t>– Sets SNAP program policy, authorizes stores to accept EBT, and provides guidance for Chip/Tap processing</a:t>
            </a:r>
          </a:p>
          <a:p>
            <a:r>
              <a:rPr lang="en-US" sz="2400" b="1" dirty="0"/>
              <a:t>Fidelity Information Services (FIS) </a:t>
            </a:r>
            <a:r>
              <a:rPr lang="en-US" sz="2400" dirty="0"/>
              <a:t>– Massachusetts’ EBT processor reaching out to retailers and helping to verify proper transaction processing</a:t>
            </a:r>
          </a:p>
          <a:p>
            <a:r>
              <a:rPr lang="en-US" sz="2400" b="1" dirty="0"/>
              <a:t>Public Consulting Group (PCG) </a:t>
            </a:r>
            <a:r>
              <a:rPr lang="en-US" sz="2400" dirty="0"/>
              <a:t>– Partner helping DTA confirm chip/tap card readiness by providing support to retailers and in-store testing before go-live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226953-EF59-9F03-3EA0-67E72E17D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F39D9-12A8-4D14-908A-D491A0B6B17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616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64A60-B75E-1FD3-4FB2-7CC6F5D45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do retailers need to know?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416D77-65D5-54D5-ACAB-CC7792C46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Chip cards for EBT are an important step to ensure that benefits are protected.</a:t>
            </a:r>
          </a:p>
          <a:p>
            <a:r>
              <a:rPr lang="en-US" dirty="0"/>
              <a:t>Chip cards are a more secure payment option meant to protect retailers and customers.  </a:t>
            </a:r>
          </a:p>
          <a:p>
            <a:r>
              <a:rPr lang="en-US" dirty="0"/>
              <a:t>EBT Chip/Tap is different from a standard debit/credit chip transaction and will require updates to your POS system.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19C8FE-F4C9-4CF4-5A79-D6784AB54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F39D9-12A8-4D14-908A-D491A0B6B17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820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399A8-566B-614B-BF0A-560D12ECC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E8E04-4CE0-E47F-8031-C7C2BC2AC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do retailers need to do?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050492-4F6D-CD9B-2665-877025BD5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F39D9-12A8-4D14-908A-D491A0B6B17C}" type="slidenum">
              <a:rPr lang="en-US" smtClean="0"/>
              <a:t>7</a:t>
            </a:fld>
            <a:endParaRPr lang="en-US" dirty="0"/>
          </a:p>
        </p:txBody>
      </p:sp>
      <p:pic>
        <p:nvPicPr>
          <p:cNvPr id="14" name="Graphic 13" descr="Register outline">
            <a:extLst>
              <a:ext uri="{FF2B5EF4-FFF2-40B4-BE49-F238E27FC236}">
                <a16:creationId xmlns:a16="http://schemas.microsoft.com/office/drawing/2014/main" id="{CA596EFE-680E-2F87-D378-BC071F79259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56292" y="1658243"/>
            <a:ext cx="469008" cy="469008"/>
          </a:xfrm>
          <a:prstGeom prst="rect">
            <a:avLst/>
          </a:prstGeom>
        </p:spPr>
      </p:pic>
      <p:pic>
        <p:nvPicPr>
          <p:cNvPr id="20" name="Graphic 19" descr="Programmer female outline">
            <a:extLst>
              <a:ext uri="{FF2B5EF4-FFF2-40B4-BE49-F238E27FC236}">
                <a16:creationId xmlns:a16="http://schemas.microsoft.com/office/drawing/2014/main" id="{5FF661E2-E6F2-048A-BA15-3F5FA78A2A9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374676" y="5299634"/>
            <a:ext cx="472296" cy="472296"/>
          </a:xfrm>
          <a:prstGeom prst="rect">
            <a:avLst/>
          </a:prstGeom>
        </p:spPr>
      </p:pic>
      <p:pic>
        <p:nvPicPr>
          <p:cNvPr id="22" name="Graphic 21" descr="Checklist outline">
            <a:extLst>
              <a:ext uri="{FF2B5EF4-FFF2-40B4-BE49-F238E27FC236}">
                <a16:creationId xmlns:a16="http://schemas.microsoft.com/office/drawing/2014/main" id="{217CAA63-5CE9-01C3-2CCF-11F759A6B7A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33951" y="2693580"/>
            <a:ext cx="429425" cy="429425"/>
          </a:xfrm>
          <a:prstGeom prst="rect">
            <a:avLst/>
          </a:prstGeom>
        </p:spPr>
      </p:pic>
      <p:pic>
        <p:nvPicPr>
          <p:cNvPr id="24" name="Graphic 23" descr="Credit card outline">
            <a:extLst>
              <a:ext uri="{FF2B5EF4-FFF2-40B4-BE49-F238E27FC236}">
                <a16:creationId xmlns:a16="http://schemas.microsoft.com/office/drawing/2014/main" id="{1B6D8DDA-43C7-4701-817B-45039D7AEA5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655477" y="4177819"/>
            <a:ext cx="494047" cy="494047"/>
          </a:xfrm>
          <a:prstGeom prst="rect">
            <a:avLst/>
          </a:prstGeom>
        </p:spPr>
      </p:pic>
      <p:pic>
        <p:nvPicPr>
          <p:cNvPr id="26" name="Graphic 25" descr="Calculator outline">
            <a:extLst>
              <a:ext uri="{FF2B5EF4-FFF2-40B4-BE49-F238E27FC236}">
                <a16:creationId xmlns:a16="http://schemas.microsoft.com/office/drawing/2014/main" id="{C211E8D9-EEEE-99C7-0410-8B7B48B0655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79304" y="2701024"/>
            <a:ext cx="429425" cy="429425"/>
          </a:xfrm>
          <a:prstGeom prst="rect">
            <a:avLst/>
          </a:prstGeom>
        </p:spPr>
      </p:pic>
      <p:pic>
        <p:nvPicPr>
          <p:cNvPr id="28" name="Graphic 27" descr="Plug outline">
            <a:extLst>
              <a:ext uri="{FF2B5EF4-FFF2-40B4-BE49-F238E27FC236}">
                <a16:creationId xmlns:a16="http://schemas.microsoft.com/office/drawing/2014/main" id="{3091B730-E3D0-62E9-AF5C-B5240478CFB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838077" y="4242441"/>
            <a:ext cx="429425" cy="429425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563A229-405D-1254-2ADA-B806904B7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6178"/>
            <a:ext cx="8229600" cy="4865047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Contact your POS provider </a:t>
            </a:r>
            <a:r>
              <a:rPr lang="en-US" sz="2800" b="1" u="sng" dirty="0"/>
              <a:t>TODAY</a:t>
            </a:r>
            <a:r>
              <a:rPr lang="en-US" sz="2800" dirty="0"/>
              <a:t> and tell them you want to accept EBT Chip/Tap cards:</a:t>
            </a:r>
            <a:endParaRPr lang="en-US" sz="2800" b="1" u="sng" dirty="0"/>
          </a:p>
          <a:p>
            <a:pPr lvl="1"/>
            <a:r>
              <a:rPr lang="en-US" sz="2400" dirty="0"/>
              <a:t>It is strongly encouraged for your system to support full Chip/Tap EBT transactions.</a:t>
            </a:r>
            <a:endParaRPr lang="en-US" sz="2400" b="1" dirty="0"/>
          </a:p>
          <a:p>
            <a:pPr lvl="1"/>
            <a:r>
              <a:rPr lang="en-US" sz="2400" dirty="0"/>
              <a:t>At a minimum, your system must allow chip cards to fall back to the magstripe, called “ECL fallback.” </a:t>
            </a:r>
          </a:p>
          <a:p>
            <a:r>
              <a:rPr lang="en-US" sz="2800" dirty="0"/>
              <a:t>Tell your provider that EBT Chip/Tap transactions are different and will use: </a:t>
            </a:r>
          </a:p>
          <a:p>
            <a:pPr lvl="1"/>
            <a:r>
              <a:rPr lang="en-US" sz="2400" dirty="0"/>
              <a:t>Standard EMV chips</a:t>
            </a:r>
          </a:p>
          <a:p>
            <a:pPr lvl="1"/>
            <a:r>
              <a:rPr lang="en-US" sz="2400" dirty="0"/>
              <a:t>Both contact-only and dual-interface</a:t>
            </a:r>
          </a:p>
          <a:p>
            <a:pPr lvl="1"/>
            <a:r>
              <a:rPr lang="en-US" sz="2400" dirty="0"/>
              <a:t>New EBT Application Identifier (AID): A0000000044542</a:t>
            </a:r>
          </a:p>
          <a:p>
            <a:pPr lvl="1"/>
            <a:r>
              <a:rPr lang="en-US" sz="2400" dirty="0"/>
              <a:t>220 service code on Track II of the magstripe</a:t>
            </a:r>
          </a:p>
        </p:txBody>
      </p:sp>
    </p:spTree>
    <p:extLst>
      <p:ext uri="{BB962C8B-B14F-4D97-AF65-F5344CB8AC3E}">
        <p14:creationId xmlns:p14="http://schemas.microsoft.com/office/powerpoint/2010/main" val="283610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2F9AF-90A5-1CDD-DA90-BBB387AEA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do retailers need to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8F7D4-1ABF-2A95-9ED1-6D509593D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6178"/>
            <a:ext cx="8229600" cy="5148892"/>
          </a:xfrm>
        </p:spPr>
        <p:txBody>
          <a:bodyPr>
            <a:normAutofit/>
          </a:bodyPr>
          <a:lstStyle/>
          <a:p>
            <a:r>
              <a:rPr lang="en-US" dirty="0"/>
              <a:t>Once your POS provider has upgraded your system, confirm that your system is either Chip/Tap or ECL fallback ready:</a:t>
            </a:r>
          </a:p>
          <a:p>
            <a:pPr lvl="1"/>
            <a:r>
              <a:rPr lang="en-US" dirty="0"/>
              <a:t>Request a test card from your POS provider or Acquirer</a:t>
            </a:r>
          </a:p>
          <a:p>
            <a:pPr lvl="1"/>
            <a:r>
              <a:rPr lang="en-US" dirty="0"/>
              <a:t>Using the Chip/Tap test card, complete a test of your POS using the chip/tap or ECL fallback functionality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C5E736-4007-0D22-31BF-9DEB4FFB6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F39D9-12A8-4D14-908A-D491A0B6B17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306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9616D-381B-C5E6-8439-531BAFCD2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do retailers need to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D6D5E-C57C-2C98-A6CF-A0F2A8F60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6375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After you have confirmed your system is either </a:t>
            </a:r>
            <a:r>
              <a:rPr lang="en-US" sz="2800" dirty="0">
                <a:solidFill>
                  <a:srgbClr val="063755"/>
                </a:solidFill>
                <a:latin typeface="Calibri"/>
              </a:rPr>
              <a:t>Chip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6375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/Tap or ECL fallback ready: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6375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Email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63755"/>
                </a:solidFill>
                <a:effectLst/>
                <a:uLnTx/>
                <a:uFillTx/>
                <a:latin typeface="Calibri"/>
                <a:ea typeface="+mn-ea"/>
                <a:cs typeface="+mn-cs"/>
                <a:hlinkClick r:id="rId2"/>
              </a:rPr>
              <a:t>DTA.EBT@mass.gov 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6375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 confirm your readiness and request an in-store test from DTA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6375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You must have an in-store test to confirm your POS system is ready to accept the new Chip/Tap card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rgbClr val="063755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Ensure that your cashiers are aware that the Chip/Tap cards have been mailed to Massachusetts cardholders, that the card has a new look, and the functionality has changed.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EF8513-6173-9E86-71FF-E5509ED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F39D9-12A8-4D14-908A-D491A0B6B17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166725"/>
      </p:ext>
    </p:extLst>
  </p:cSld>
  <p:clrMapOvr>
    <a:masterClrMapping/>
  </p:clrMapOvr>
</p:sld>
</file>

<file path=ppt/theme/theme1.xml><?xml version="1.0" encoding="utf-8"?>
<a:theme xmlns:a="http://schemas.openxmlformats.org/drawingml/2006/main" name="1_DTA Branded Powerpoint 2">
  <a:themeElements>
    <a:clrScheme name="Custom 2">
      <a:dk1>
        <a:srgbClr val="063755"/>
      </a:dk1>
      <a:lt1>
        <a:srgbClr val="FFFFFF"/>
      </a:lt1>
      <a:dk2>
        <a:srgbClr val="F6BA16"/>
      </a:dk2>
      <a:lt2>
        <a:srgbClr val="D9D9D9"/>
      </a:lt2>
      <a:accent1>
        <a:srgbClr val="166B9D"/>
      </a:accent1>
      <a:accent2>
        <a:srgbClr val="009876"/>
      </a:accent2>
      <a:accent3>
        <a:srgbClr val="FFC000"/>
      </a:accent3>
      <a:accent4>
        <a:srgbClr val="EC5A00"/>
      </a:accent4>
      <a:accent5>
        <a:srgbClr val="DEEDEA"/>
      </a:accent5>
      <a:accent6>
        <a:srgbClr val="D9D9D9"/>
      </a:accent6>
      <a:hlink>
        <a:srgbClr val="063755"/>
      </a:hlink>
      <a:folHlink>
        <a:srgbClr val="D9D9D9"/>
      </a:folHlink>
    </a:clrScheme>
    <a:fontScheme name="DTA Branded Powerpoint Text">
      <a:majorFont>
        <a:latin typeface="Gill Sans M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419b481-87f9-40b2-b8ad-360ef353d531" xsi:nil="true"/>
    <lcf76f155ced4ddcb4097134ff3c332f xmlns="6343fca7-a4b1-43d5-95c9-e95e9c95fb86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1DF1168F6E584694199FBDC45CB2C8" ma:contentTypeVersion="11" ma:contentTypeDescription="Create a new document." ma:contentTypeScope="" ma:versionID="3dd322786e46e9550ddc27933732a2a4">
  <xsd:schema xmlns:xsd="http://www.w3.org/2001/XMLSchema" xmlns:xs="http://www.w3.org/2001/XMLSchema" xmlns:p="http://schemas.microsoft.com/office/2006/metadata/properties" xmlns:ns2="6343fca7-a4b1-43d5-95c9-e95e9c95fb86" xmlns:ns3="5419b481-87f9-40b2-b8ad-360ef353d531" targetNamespace="http://schemas.microsoft.com/office/2006/metadata/properties" ma:root="true" ma:fieldsID="5f3e2343078a01e375591c657d34e37b" ns2:_="" ns3:_="">
    <xsd:import namespace="6343fca7-a4b1-43d5-95c9-e95e9c95fb86"/>
    <xsd:import namespace="5419b481-87f9-40b2-b8ad-360ef353d5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43fca7-a4b1-43d5-95c9-e95e9c95fb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c1819cce-9b07-4761-b149-43b4674005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19b481-87f9-40b2-b8ad-360ef353d53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8406df29-3b70-4d5d-bcc8-e38ace380b77}" ma:internalName="TaxCatchAll" ma:showField="CatchAllData" ma:web="5419b481-87f9-40b2-b8ad-360ef353d53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AA057C-36AC-43CA-B6F3-A652447189B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2908FC1-7306-49A7-8977-F8747083FE9E}">
  <ds:schemaRefs>
    <ds:schemaRef ds:uri="http://purl.org/dc/elements/1.1/"/>
    <ds:schemaRef ds:uri="http://schemas.microsoft.com/office/2006/documentManagement/types"/>
    <ds:schemaRef ds:uri="http://purl.org/dc/dcmitype/"/>
    <ds:schemaRef ds:uri="http://www.w3.org/XML/1998/namespace"/>
    <ds:schemaRef ds:uri="http://purl.org/dc/terms/"/>
    <ds:schemaRef ds:uri="e975e5cd-1d8d-44bc-9382-43144cb3bb68"/>
    <ds:schemaRef ds:uri="http://schemas.microsoft.com/office/2006/metadata/properties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46a2f813-d20e-4e69-afc2-5a5cc2548e4f"/>
    <ds:schemaRef ds:uri="5419b481-87f9-40b2-b8ad-360ef353d531"/>
    <ds:schemaRef ds:uri="6343fca7-a4b1-43d5-95c9-e95e9c95fb86"/>
  </ds:schemaRefs>
</ds:datastoreItem>
</file>

<file path=customXml/itemProps3.xml><?xml version="1.0" encoding="utf-8"?>
<ds:datastoreItem xmlns:ds="http://schemas.openxmlformats.org/officeDocument/2006/customXml" ds:itemID="{2F987C53-E941-4037-ACDB-56B8EB5736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343fca7-a4b1-43d5-95c9-e95e9c95fb86"/>
    <ds:schemaRef ds:uri="5419b481-87f9-40b2-b8ad-360ef353d5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22167</TotalTime>
  <Words>737</Words>
  <Application>Microsoft Office PowerPoint</Application>
  <PresentationFormat>On-screen Show (4:3)</PresentationFormat>
  <Paragraphs>68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Courier New</vt:lpstr>
      <vt:lpstr>Franklin Gothic Medium</vt:lpstr>
      <vt:lpstr>Gill Sans MT</vt:lpstr>
      <vt:lpstr>1_DTA Branded Powerpoint 2</vt:lpstr>
      <vt:lpstr>PowerPoint Presentation</vt:lpstr>
      <vt:lpstr>Agenda</vt:lpstr>
      <vt:lpstr>What’s happening?</vt:lpstr>
      <vt:lpstr>Chip/Tap Coming Soon</vt:lpstr>
      <vt:lpstr>Massachusetts Chip/Tap Partners</vt:lpstr>
      <vt:lpstr>What do retailers need to know?</vt:lpstr>
      <vt:lpstr>What do retailers need to do?</vt:lpstr>
      <vt:lpstr>What do retailers need to do?</vt:lpstr>
      <vt:lpstr>What do retailers need to do?</vt:lpstr>
      <vt:lpstr>Resources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of Transitional Assistance TAFDC Orientation</dc:title>
  <dc:creator>Fielding, Keri (DTA)</dc:creator>
  <cp:lastModifiedBy>Giroux, Melissa</cp:lastModifiedBy>
  <cp:revision>188</cp:revision>
  <cp:lastPrinted>2019-08-06T13:52:00Z</cp:lastPrinted>
  <dcterms:created xsi:type="dcterms:W3CDTF">2019-06-25T18:29:43Z</dcterms:created>
  <dcterms:modified xsi:type="dcterms:W3CDTF">2026-04-05T18:23:34Z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0x010100E81DF1168F6E584694199FBDC45CB2C8</vt:lpwstr>
  </property>
  <property fmtid="{D5CDD505-2E9C-101B-9397-08002B2CF9AE}" pid="3" name="MediaServiceImageTags">
    <vt:lpwstr/>
  </property>
  <property fmtid="{D5CDD505-2E9C-101B-9397-08002B2CF9AE}" pid="4" name="MSIP_Label_9e1e58c1-766d-4ff4-9619-b604fc37898b_Enabled">
    <vt:lpwstr>true</vt:lpwstr>
  </property>
  <property fmtid="{D5CDD505-2E9C-101B-9397-08002B2CF9AE}" pid="5" name="MSIP_Label_9e1e58c1-766d-4ff4-9619-b604fc37898b_SetDate">
    <vt:lpwstr>2026-02-12T04:15:01Z</vt:lpwstr>
  </property>
  <property fmtid="{D5CDD505-2E9C-101B-9397-08002B2CF9AE}" pid="6" name="MSIP_Label_9e1e58c1-766d-4ff4-9619-b604fc37898b_Method">
    <vt:lpwstr>Standard</vt:lpwstr>
  </property>
  <property fmtid="{D5CDD505-2E9C-101B-9397-08002B2CF9AE}" pid="7" name="MSIP_Label_9e1e58c1-766d-4ff4-9619-b604fc37898b_Name">
    <vt:lpwstr>Internal Use</vt:lpwstr>
  </property>
  <property fmtid="{D5CDD505-2E9C-101B-9397-08002B2CF9AE}" pid="8" name="MSIP_Label_9e1e58c1-766d-4ff4-9619-b604fc37898b_SiteId">
    <vt:lpwstr>e3ff91d8-34c8-4b15-a0b4-18910a6ac575</vt:lpwstr>
  </property>
  <property fmtid="{D5CDD505-2E9C-101B-9397-08002B2CF9AE}" pid="9" name="MSIP_Label_9e1e58c1-766d-4ff4-9619-b604fc37898b_ActionId">
    <vt:lpwstr>ed026f67-25ef-46bf-9b9d-9d9d6d728caf</vt:lpwstr>
  </property>
  <property fmtid="{D5CDD505-2E9C-101B-9397-08002B2CF9AE}" pid="10" name="MSIP_Label_9e1e58c1-766d-4ff4-9619-b604fc37898b_ContentBits">
    <vt:lpwstr>0</vt:lpwstr>
  </property>
  <property fmtid="{D5CDD505-2E9C-101B-9397-08002B2CF9AE}" pid="11" name="MSIP_Label_9e1e58c1-766d-4ff4-9619-b604fc37898b_Tag">
    <vt:lpwstr>10, 3, 0, 1</vt:lpwstr>
  </property>
</Properties>
</file>