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4"/>
    <p:sldMasterId id="2147484092" r:id="rId5"/>
  </p:sldMasterIdLst>
  <p:notesMasterIdLst>
    <p:notesMasterId r:id="rId34"/>
  </p:notesMasterIdLst>
  <p:handoutMasterIdLst>
    <p:handoutMasterId r:id="rId35"/>
  </p:handoutMasterIdLst>
  <p:sldIdLst>
    <p:sldId id="1162" r:id="rId6"/>
    <p:sldId id="1248" r:id="rId7"/>
    <p:sldId id="2147482608" r:id="rId8"/>
    <p:sldId id="7043" r:id="rId9"/>
    <p:sldId id="1251" r:id="rId10"/>
    <p:sldId id="1252" r:id="rId11"/>
    <p:sldId id="1256" r:id="rId12"/>
    <p:sldId id="2147482619" r:id="rId13"/>
    <p:sldId id="2147482632" r:id="rId14"/>
    <p:sldId id="2147482620" r:id="rId15"/>
    <p:sldId id="2147482622" r:id="rId16"/>
    <p:sldId id="2147482624" r:id="rId17"/>
    <p:sldId id="2147482623" r:id="rId18"/>
    <p:sldId id="2147482629" r:id="rId19"/>
    <p:sldId id="2147482575" r:id="rId20"/>
    <p:sldId id="2147482621" r:id="rId21"/>
    <p:sldId id="2147482627" r:id="rId22"/>
    <p:sldId id="672" r:id="rId23"/>
    <p:sldId id="2147482628" r:id="rId24"/>
    <p:sldId id="2147482630" r:id="rId25"/>
    <p:sldId id="259" r:id="rId26"/>
    <p:sldId id="2147482631" r:id="rId27"/>
    <p:sldId id="2147482573" r:id="rId28"/>
    <p:sldId id="2147482576" r:id="rId29"/>
    <p:sldId id="2147482592" r:id="rId30"/>
    <p:sldId id="2147482617" r:id="rId31"/>
    <p:sldId id="2147482618" r:id="rId32"/>
    <p:sldId id="214748258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C26F0F-1974-7CFA-0FA9-AF28BEC7A32D}" name="Roderick Go" initials="RG" userId="S::roderick@ethree.com::6820df96-2ef9-4479-871b-39e346d71162" providerId="AD"/>
  <p188:author id="{51330A54-D3CE-C5D7-AEF2-6F9495F4DAA2}" name="Dan Aas" initials="DA" userId="S::dan@ethree.com::3a5ba163-071d-4b4c-95c2-78c78e99cb1c" providerId="AD"/>
  <p188:author id="{9B1B0C5C-F2AF-4C69-02D7-2B0D6E23F3E3}" name="Jonathan Blair" initials="JB" userId="S::jonathan.blair@ethree.com::2a44444c-b7d4-42f0-aa7f-c99403cc5596" providerId="AD"/>
  <p188:author id="{6CCD9C7D-F901-85F2-7D86-83A854C041BC}" name="Kevin Steinberger" initials="KS" userId="S::kevin@ethree.com::9b3c2a2f-1203-4fa7-b3d7-8031eface5ea" providerId="AD"/>
  <p188:author id="{5CA47E92-AFD1-7C0A-E3FC-3433BB37FFF3}" name="Stephen Bessasparis" initials="SB" userId="S::stephen.bessasparis@ethree.com::d4bb476b-4187-4844-bc25-64e1dbd83ecb" providerId="AD"/>
  <p188:author id="{85DE10FB-2E1E-8254-C429-969F81F44D45}" name="Amber Mahone" initials="AM" userId="S::amber@ethree.com::9b8e167c-6bc6-4a5a-9e10-f444d2e4ce3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derick Go" initials="RG" lastIdx="1" clrIdx="0">
    <p:extLst>
      <p:ext uri="{19B8F6BF-5375-455C-9EA6-DF929625EA0E}">
        <p15:presenceInfo xmlns:p15="http://schemas.microsoft.com/office/powerpoint/2012/main" userId="S::roderick@ethree.com::6820df96-2ef9-4479-871b-39e346d71162" providerId="AD"/>
      </p:ext>
    </p:extLst>
  </p:cmAuthor>
  <p:cmAuthor id="2" name="Jones IT" initials="JI" lastIdx="1" clrIdx="1">
    <p:extLst>
      <p:ext uri="{19B8F6BF-5375-455C-9EA6-DF929625EA0E}">
        <p15:presenceInfo xmlns:p15="http://schemas.microsoft.com/office/powerpoint/2012/main" userId="S::jonesit@ethree.com::539d807a-4cbb-4e9f-ab98-650af0a88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9E8"/>
    <a:srgbClr val="5B9BD5"/>
    <a:srgbClr val="FFFFFF"/>
    <a:srgbClr val="F4A129"/>
    <a:srgbClr val="FF5E39"/>
    <a:srgbClr val="FFC400"/>
    <a:srgbClr val="6EA1B6"/>
    <a:srgbClr val="BB2300"/>
    <a:srgbClr val="997600"/>
    <a:srgbClr val="3B64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1A0531-4350-C769-6C2A-CB343DD6744C}" v="2" dt="2024-10-25T02:53:24.914"/>
    <p1510:client id="{8DF7036B-5C2E-B081-2C14-481818D624CF}" v="3229" dt="2024-10-24T16:17:04.408"/>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582" autoAdjust="0"/>
  </p:normalViewPr>
  <p:slideViewPr>
    <p:cSldViewPr snapToGrid="0">
      <p:cViewPr varScale="1">
        <p:scale>
          <a:sx n="76" d="100"/>
          <a:sy n="76" d="100"/>
        </p:scale>
        <p:origin x="272" y="64"/>
      </p:cViewPr>
      <p:guideLst>
        <p:guide orient="horz" pos="2160"/>
        <p:guide pos="3840"/>
      </p:guideLst>
    </p:cSldViewPr>
  </p:slideViewPr>
  <p:notesTextViewPr>
    <p:cViewPr>
      <p:scale>
        <a:sx n="1" d="1"/>
        <a:sy n="1" d="1"/>
      </p:scale>
      <p:origin x="0" y="0"/>
    </p:cViewPr>
  </p:notesTextViewPr>
  <p:sorterViewPr>
    <p:cViewPr>
      <p:scale>
        <a:sx n="100" d="100"/>
        <a:sy n="100" d="100"/>
      </p:scale>
      <p:origin x="0" y="-4866"/>
    </p:cViewPr>
  </p:sorter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keeganwerlin.sharepoint.com/sites/OETEMTFAWG/Shared%20Documents/11.4.24%20Webinar/Supply%20Demand%20Imbalance%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keeganwerlin.sharepoint.com/sites/OETEMTFAWG/Shared%20Documents/11.4.24%20Webinar/Supply%20Demand%20Imbalance%20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keeganwerlin.sharepoint.com/sites/OETEMTFAWG/Shared%20Documents/11.4.24%20Webinar/Supply%20Demand%20Imbalance%20Chart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National</a:t>
            </a:r>
            <a:r>
              <a:rPr lang="en-US" baseline="0" dirty="0"/>
              <a:t> Grid</a:t>
            </a:r>
            <a:r>
              <a:rPr lang="en-US" dirty="0"/>
              <a:t> Design Day Supply/Demand Imbalance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1"/>
          <c:tx>
            <c:strRef>
              <c:f>'National Grid'!$B$26</c:f>
              <c:strCache>
                <c:ptCount val="1"/>
                <c:pt idx="0">
                  <c:v>Pipeline Supply</c:v>
                </c:pt>
              </c:strCache>
            </c:strRef>
          </c:tx>
          <c:spPr>
            <a:solidFill>
              <a:srgbClr val="5B9BD5"/>
            </a:solidFill>
            <a:ln>
              <a:noFill/>
            </a:ln>
            <a:effectLst/>
          </c:spPr>
          <c:invertIfNegative val="0"/>
          <c:cat>
            <c:strRef>
              <c:f>Eversource!$B$9:$G$9</c:f>
              <c:strCache>
                <c:ptCount val="6"/>
                <c:pt idx="0">
                  <c:v>2024/25</c:v>
                </c:pt>
                <c:pt idx="1">
                  <c:v>2025/26</c:v>
                </c:pt>
                <c:pt idx="2">
                  <c:v>2026/27</c:v>
                </c:pt>
                <c:pt idx="3">
                  <c:v>2027/28</c:v>
                </c:pt>
                <c:pt idx="4">
                  <c:v>2028/29</c:v>
                </c:pt>
                <c:pt idx="5">
                  <c:v>2029/30</c:v>
                </c:pt>
              </c:strCache>
            </c:strRef>
          </c:cat>
          <c:val>
            <c:numRef>
              <c:f>'National Grid'!$C$26:$H$26</c:f>
              <c:numCache>
                <c:formatCode>_(* #,##0_);_(* \(#,##0\);_(* "-"??_);_(@_)</c:formatCode>
                <c:ptCount val="6"/>
                <c:pt idx="0">
                  <c:v>872318</c:v>
                </c:pt>
                <c:pt idx="1">
                  <c:v>872318</c:v>
                </c:pt>
                <c:pt idx="2">
                  <c:v>872318</c:v>
                </c:pt>
                <c:pt idx="3">
                  <c:v>872318</c:v>
                </c:pt>
                <c:pt idx="4">
                  <c:v>872318</c:v>
                </c:pt>
                <c:pt idx="5">
                  <c:v>872318</c:v>
                </c:pt>
              </c:numCache>
            </c:numRef>
          </c:val>
          <c:extLst>
            <c:ext xmlns:c16="http://schemas.microsoft.com/office/drawing/2014/chart" uri="{C3380CC4-5D6E-409C-BE32-E72D297353CC}">
              <c16:uniqueId val="{00000000-CD69-4BA0-B6E2-23DC3ACDB2E4}"/>
            </c:ext>
          </c:extLst>
        </c:ser>
        <c:ser>
          <c:idx val="2"/>
          <c:order val="2"/>
          <c:tx>
            <c:strRef>
              <c:f>'National Grid'!$B$27</c:f>
              <c:strCache>
                <c:ptCount val="1"/>
                <c:pt idx="0">
                  <c:v>On-System Supply</c:v>
                </c:pt>
              </c:strCache>
            </c:strRef>
          </c:tx>
          <c:spPr>
            <a:solidFill>
              <a:srgbClr val="00B050"/>
            </a:solidFill>
            <a:ln>
              <a:noFill/>
            </a:ln>
            <a:effectLst/>
          </c:spPr>
          <c:invertIfNegative val="0"/>
          <c:cat>
            <c:strRef>
              <c:f>Eversource!$B$9:$G$9</c:f>
              <c:strCache>
                <c:ptCount val="6"/>
                <c:pt idx="0">
                  <c:v>2024/25</c:v>
                </c:pt>
                <c:pt idx="1">
                  <c:v>2025/26</c:v>
                </c:pt>
                <c:pt idx="2">
                  <c:v>2026/27</c:v>
                </c:pt>
                <c:pt idx="3">
                  <c:v>2027/28</c:v>
                </c:pt>
                <c:pt idx="4">
                  <c:v>2028/29</c:v>
                </c:pt>
                <c:pt idx="5">
                  <c:v>2029/30</c:v>
                </c:pt>
              </c:strCache>
            </c:strRef>
          </c:cat>
          <c:val>
            <c:numRef>
              <c:f>'National Grid'!$C$27:$H$27</c:f>
              <c:numCache>
                <c:formatCode>_(* #,##0_);_(* \(#,##0\);_(* "-"??_);_(@_)</c:formatCode>
                <c:ptCount val="6"/>
                <c:pt idx="0">
                  <c:v>507641</c:v>
                </c:pt>
                <c:pt idx="1">
                  <c:v>507641</c:v>
                </c:pt>
                <c:pt idx="2">
                  <c:v>507641</c:v>
                </c:pt>
                <c:pt idx="3">
                  <c:v>507641</c:v>
                </c:pt>
                <c:pt idx="4">
                  <c:v>507641</c:v>
                </c:pt>
                <c:pt idx="5">
                  <c:v>507641</c:v>
                </c:pt>
              </c:numCache>
            </c:numRef>
          </c:val>
          <c:extLst>
            <c:ext xmlns:c16="http://schemas.microsoft.com/office/drawing/2014/chart" uri="{C3380CC4-5D6E-409C-BE32-E72D297353CC}">
              <c16:uniqueId val="{00000001-CD69-4BA0-B6E2-23DC3ACDB2E4}"/>
            </c:ext>
          </c:extLst>
        </c:ser>
        <c:ser>
          <c:idx val="3"/>
          <c:order val="3"/>
          <c:tx>
            <c:strRef>
              <c:f>'National Grid'!$B$28</c:f>
              <c:strCache>
                <c:ptCount val="1"/>
                <c:pt idx="0">
                  <c:v>EMT Supply</c:v>
                </c:pt>
              </c:strCache>
            </c:strRef>
          </c:tx>
          <c:spPr>
            <a:solidFill>
              <a:srgbClr val="FFFF00"/>
            </a:solidFill>
            <a:ln>
              <a:noFill/>
            </a:ln>
            <a:effectLst/>
          </c:spPr>
          <c:invertIfNegative val="0"/>
          <c:cat>
            <c:strRef>
              <c:f>Eversource!$B$9:$G$9</c:f>
              <c:strCache>
                <c:ptCount val="6"/>
                <c:pt idx="0">
                  <c:v>2024/25</c:v>
                </c:pt>
                <c:pt idx="1">
                  <c:v>2025/26</c:v>
                </c:pt>
                <c:pt idx="2">
                  <c:v>2026/27</c:v>
                </c:pt>
                <c:pt idx="3">
                  <c:v>2027/28</c:v>
                </c:pt>
                <c:pt idx="4">
                  <c:v>2028/29</c:v>
                </c:pt>
                <c:pt idx="5">
                  <c:v>2029/30</c:v>
                </c:pt>
              </c:strCache>
            </c:strRef>
          </c:cat>
          <c:val>
            <c:numRef>
              <c:f>'National Grid'!$C$28:$H$28</c:f>
              <c:numCache>
                <c:formatCode>_(* #,##0_);_(* \(#,##0\);_(* "-"??_);_(@_)</c:formatCode>
                <c:ptCount val="6"/>
                <c:pt idx="0">
                  <c:v>27000</c:v>
                </c:pt>
                <c:pt idx="1">
                  <c:v>45000</c:v>
                </c:pt>
                <c:pt idx="2">
                  <c:v>59000</c:v>
                </c:pt>
                <c:pt idx="3">
                  <c:v>66000</c:v>
                </c:pt>
                <c:pt idx="4">
                  <c:v>73000</c:v>
                </c:pt>
                <c:pt idx="5">
                  <c:v>78000</c:v>
                </c:pt>
              </c:numCache>
            </c:numRef>
          </c:val>
          <c:extLst>
            <c:ext xmlns:c16="http://schemas.microsoft.com/office/drawing/2014/chart" uri="{C3380CC4-5D6E-409C-BE32-E72D297353CC}">
              <c16:uniqueId val="{00000002-CD69-4BA0-B6E2-23DC3ACDB2E4}"/>
            </c:ext>
          </c:extLst>
        </c:ser>
        <c:ser>
          <c:idx val="4"/>
          <c:order val="4"/>
          <c:tx>
            <c:strRef>
              <c:f>'National Grid'!$B$29</c:f>
              <c:strCache>
                <c:ptCount val="1"/>
                <c:pt idx="0">
                  <c:v>Other Supply</c:v>
                </c:pt>
              </c:strCache>
            </c:strRef>
          </c:tx>
          <c:spPr>
            <a:solidFill>
              <a:srgbClr val="FFC000"/>
            </a:solidFill>
            <a:ln>
              <a:noFill/>
            </a:ln>
            <a:effectLst/>
          </c:spPr>
          <c:invertIfNegative val="0"/>
          <c:cat>
            <c:strRef>
              <c:f>Eversource!$B$9:$G$9</c:f>
              <c:strCache>
                <c:ptCount val="6"/>
                <c:pt idx="0">
                  <c:v>2024/25</c:v>
                </c:pt>
                <c:pt idx="1">
                  <c:v>2025/26</c:v>
                </c:pt>
                <c:pt idx="2">
                  <c:v>2026/27</c:v>
                </c:pt>
                <c:pt idx="3">
                  <c:v>2027/28</c:v>
                </c:pt>
                <c:pt idx="4">
                  <c:v>2028/29</c:v>
                </c:pt>
                <c:pt idx="5">
                  <c:v>2029/30</c:v>
                </c:pt>
              </c:strCache>
            </c:strRef>
          </c:cat>
          <c:val>
            <c:numRef>
              <c:f>'National Grid'!$C$29:$H$29</c:f>
              <c:numCache>
                <c:formatCode>_(* #,##0_);_(* \(#,##0\);_(* "-"??_);_(@_)</c:formatCode>
                <c:ptCount val="6"/>
                <c:pt idx="0">
                  <c:v>42600</c:v>
                </c:pt>
                <c:pt idx="1">
                  <c:v>42600</c:v>
                </c:pt>
                <c:pt idx="2">
                  <c:v>42600</c:v>
                </c:pt>
                <c:pt idx="3">
                  <c:v>42600</c:v>
                </c:pt>
                <c:pt idx="4">
                  <c:v>42600</c:v>
                </c:pt>
                <c:pt idx="5">
                  <c:v>42600</c:v>
                </c:pt>
              </c:numCache>
            </c:numRef>
          </c:val>
          <c:extLst>
            <c:ext xmlns:c16="http://schemas.microsoft.com/office/drawing/2014/chart" uri="{C3380CC4-5D6E-409C-BE32-E72D297353CC}">
              <c16:uniqueId val="{00000003-CD69-4BA0-B6E2-23DC3ACDB2E4}"/>
            </c:ext>
          </c:extLst>
        </c:ser>
        <c:ser>
          <c:idx val="5"/>
          <c:order val="5"/>
          <c:tx>
            <c:strRef>
              <c:f>'National Grid'!$B$30</c:f>
              <c:strCache>
                <c:ptCount val="1"/>
                <c:pt idx="0">
                  <c:v>Net Need</c:v>
                </c:pt>
              </c:strCache>
            </c:strRef>
          </c:tx>
          <c:spPr>
            <a:solidFill>
              <a:srgbClr val="F599E8"/>
            </a:solidFill>
            <a:ln>
              <a:noFill/>
            </a:ln>
            <a:effectLst/>
          </c:spPr>
          <c:invertIfNegative val="0"/>
          <c:cat>
            <c:strRef>
              <c:f>Eversource!$B$9:$G$9</c:f>
              <c:strCache>
                <c:ptCount val="6"/>
                <c:pt idx="0">
                  <c:v>2024/25</c:v>
                </c:pt>
                <c:pt idx="1">
                  <c:v>2025/26</c:v>
                </c:pt>
                <c:pt idx="2">
                  <c:v>2026/27</c:v>
                </c:pt>
                <c:pt idx="3">
                  <c:v>2027/28</c:v>
                </c:pt>
                <c:pt idx="4">
                  <c:v>2028/29</c:v>
                </c:pt>
                <c:pt idx="5">
                  <c:v>2029/30</c:v>
                </c:pt>
              </c:strCache>
            </c:strRef>
          </c:cat>
          <c:val>
            <c:numRef>
              <c:f>'National Grid'!$C$30:$H$30</c:f>
              <c:numCache>
                <c:formatCode>_(* #,##0_);_(* \(#,##0\);_(* "-"??_);_(@_)</c:formatCode>
                <c:ptCount val="6"/>
                <c:pt idx="0">
                  <c:v>0</c:v>
                </c:pt>
                <c:pt idx="1">
                  <c:v>0</c:v>
                </c:pt>
                <c:pt idx="2">
                  <c:v>18546.458639042918</c:v>
                </c:pt>
                <c:pt idx="3">
                  <c:v>29529.114166811574</c:v>
                </c:pt>
                <c:pt idx="4">
                  <c:v>40110.524033629801</c:v>
                </c:pt>
                <c:pt idx="5">
                  <c:v>46745.066940695513</c:v>
                </c:pt>
              </c:numCache>
            </c:numRef>
          </c:val>
          <c:extLst>
            <c:ext xmlns:c16="http://schemas.microsoft.com/office/drawing/2014/chart" uri="{C3380CC4-5D6E-409C-BE32-E72D297353CC}">
              <c16:uniqueId val="{00000004-CD69-4BA0-B6E2-23DC3ACDB2E4}"/>
            </c:ext>
          </c:extLst>
        </c:ser>
        <c:dLbls>
          <c:showLegendKey val="0"/>
          <c:showVal val="0"/>
          <c:showCatName val="0"/>
          <c:showSerName val="0"/>
          <c:showPercent val="0"/>
          <c:showBubbleSize val="0"/>
        </c:dLbls>
        <c:gapWidth val="150"/>
        <c:overlap val="100"/>
        <c:axId val="4603911"/>
        <c:axId val="4605959"/>
      </c:barChart>
      <c:lineChart>
        <c:grouping val="standard"/>
        <c:varyColors val="0"/>
        <c:ser>
          <c:idx val="0"/>
          <c:order val="0"/>
          <c:tx>
            <c:strRef>
              <c:f>'National Grid'!$B$25</c:f>
              <c:strCache>
                <c:ptCount val="1"/>
                <c:pt idx="0">
                  <c:v>Design Day Requirements</c:v>
                </c:pt>
              </c:strCache>
            </c:strRef>
          </c:tx>
          <c:spPr>
            <a:ln w="28575" cap="rnd">
              <a:solidFill>
                <a:schemeClr val="accent1"/>
              </a:solidFill>
              <a:round/>
            </a:ln>
            <a:effectLst/>
          </c:spPr>
          <c:marker>
            <c:symbol val="none"/>
          </c:marker>
          <c:cat>
            <c:strRef>
              <c:f>'National Grid'!$C$24:$H$24</c:f>
              <c:strCache>
                <c:ptCount val="6"/>
                <c:pt idx="0">
                  <c:v>2024/25</c:v>
                </c:pt>
                <c:pt idx="1">
                  <c:v>2025/26</c:v>
                </c:pt>
                <c:pt idx="2">
                  <c:v>2026/27</c:v>
                </c:pt>
                <c:pt idx="3">
                  <c:v>2027/28</c:v>
                </c:pt>
                <c:pt idx="4">
                  <c:v>2028/29</c:v>
                </c:pt>
                <c:pt idx="5">
                  <c:v>2029/30</c:v>
                </c:pt>
              </c:strCache>
            </c:strRef>
          </c:cat>
          <c:val>
            <c:numRef>
              <c:f>'National Grid'!$C$25:$H$25</c:f>
              <c:numCache>
                <c:formatCode>_(* #,##0_);_(* \(#,##0\);_(* "-"??_);_(@_)</c:formatCode>
                <c:ptCount val="6"/>
                <c:pt idx="0">
                  <c:v>1425285.963036343</c:v>
                </c:pt>
                <c:pt idx="1">
                  <c:v>1464746.2009719205</c:v>
                </c:pt>
                <c:pt idx="2">
                  <c:v>1500105.4586390429</c:v>
                </c:pt>
                <c:pt idx="3">
                  <c:v>1518088.1141668116</c:v>
                </c:pt>
                <c:pt idx="4">
                  <c:v>1535669.5240336298</c:v>
                </c:pt>
                <c:pt idx="5">
                  <c:v>1547304.0669406955</c:v>
                </c:pt>
              </c:numCache>
            </c:numRef>
          </c:val>
          <c:smooth val="0"/>
          <c:extLst>
            <c:ext xmlns:c16="http://schemas.microsoft.com/office/drawing/2014/chart" uri="{C3380CC4-5D6E-409C-BE32-E72D297353CC}">
              <c16:uniqueId val="{00000005-CD69-4BA0-B6E2-23DC3ACDB2E4}"/>
            </c:ext>
          </c:extLst>
        </c:ser>
        <c:dLbls>
          <c:showLegendKey val="0"/>
          <c:showVal val="0"/>
          <c:showCatName val="0"/>
          <c:showSerName val="0"/>
          <c:showPercent val="0"/>
          <c:showBubbleSize val="0"/>
        </c:dLbls>
        <c:marker val="1"/>
        <c:smooth val="0"/>
        <c:axId val="4603911"/>
        <c:axId val="4605959"/>
      </c:lineChart>
      <c:catAx>
        <c:axId val="4603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5959"/>
        <c:crosses val="autoZero"/>
        <c:auto val="1"/>
        <c:lblAlgn val="ctr"/>
        <c:lblOffset val="100"/>
        <c:noMultiLvlLbl val="0"/>
      </c:catAx>
      <c:valAx>
        <c:axId val="46059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Dth/Day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3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Unitil Design Day Supply/Demand Imbalance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1"/>
          <c:tx>
            <c:strRef>
              <c:f>Unitil!$B$17</c:f>
              <c:strCache>
                <c:ptCount val="1"/>
                <c:pt idx="0">
                  <c:v>Pipeline Supply</c:v>
                </c:pt>
              </c:strCache>
            </c:strRef>
          </c:tx>
          <c:spPr>
            <a:solidFill>
              <a:srgbClr val="5B9BD5"/>
            </a:solidFill>
            <a:ln>
              <a:noFill/>
            </a:ln>
            <a:effectLst/>
          </c:spPr>
          <c:invertIfNegative val="0"/>
          <c:cat>
            <c:strRef>
              <c:f>Eversource!$B$9:$G$9</c:f>
              <c:strCache>
                <c:ptCount val="6"/>
                <c:pt idx="0">
                  <c:v>2024/25</c:v>
                </c:pt>
                <c:pt idx="1">
                  <c:v>2025/26</c:v>
                </c:pt>
                <c:pt idx="2">
                  <c:v>2026/27</c:v>
                </c:pt>
                <c:pt idx="3">
                  <c:v>2027/28</c:v>
                </c:pt>
                <c:pt idx="4">
                  <c:v>2028/29</c:v>
                </c:pt>
                <c:pt idx="5">
                  <c:v>2029/30</c:v>
                </c:pt>
              </c:strCache>
            </c:strRef>
          </c:cat>
          <c:val>
            <c:numRef>
              <c:f>Unitil!$C$17:$H$17</c:f>
              <c:numCache>
                <c:formatCode>_(* #,##0_);_(* \(#,##0\);_(* "-"??_);_(@_)</c:formatCode>
                <c:ptCount val="6"/>
                <c:pt idx="0">
                  <c:v>14439</c:v>
                </c:pt>
                <c:pt idx="1">
                  <c:v>14439</c:v>
                </c:pt>
                <c:pt idx="2">
                  <c:v>14439</c:v>
                </c:pt>
                <c:pt idx="3">
                  <c:v>14439</c:v>
                </c:pt>
                <c:pt idx="4">
                  <c:v>14439</c:v>
                </c:pt>
                <c:pt idx="5">
                  <c:v>14439</c:v>
                </c:pt>
              </c:numCache>
            </c:numRef>
          </c:val>
          <c:extLst>
            <c:ext xmlns:c16="http://schemas.microsoft.com/office/drawing/2014/chart" uri="{C3380CC4-5D6E-409C-BE32-E72D297353CC}">
              <c16:uniqueId val="{00000000-DE63-43C4-846D-847B6BD2DC14}"/>
            </c:ext>
          </c:extLst>
        </c:ser>
        <c:ser>
          <c:idx val="2"/>
          <c:order val="2"/>
          <c:tx>
            <c:strRef>
              <c:f>Unitil!$B$18</c:f>
              <c:strCache>
                <c:ptCount val="1"/>
                <c:pt idx="0">
                  <c:v>On-System Supply</c:v>
                </c:pt>
              </c:strCache>
            </c:strRef>
          </c:tx>
          <c:spPr>
            <a:solidFill>
              <a:srgbClr val="00B050"/>
            </a:solidFill>
            <a:ln>
              <a:noFill/>
            </a:ln>
            <a:effectLst/>
          </c:spPr>
          <c:invertIfNegative val="0"/>
          <c:cat>
            <c:strRef>
              <c:f>Eversource!$B$9:$G$9</c:f>
              <c:strCache>
                <c:ptCount val="6"/>
                <c:pt idx="0">
                  <c:v>2024/25</c:v>
                </c:pt>
                <c:pt idx="1">
                  <c:v>2025/26</c:v>
                </c:pt>
                <c:pt idx="2">
                  <c:v>2026/27</c:v>
                </c:pt>
                <c:pt idx="3">
                  <c:v>2027/28</c:v>
                </c:pt>
                <c:pt idx="4">
                  <c:v>2028/29</c:v>
                </c:pt>
                <c:pt idx="5">
                  <c:v>2029/30</c:v>
                </c:pt>
              </c:strCache>
            </c:strRef>
          </c:cat>
          <c:val>
            <c:numRef>
              <c:f>Unitil!$C$18:$H$18</c:f>
              <c:numCache>
                <c:formatCode>_(* #,##0_);_(* \(#,##0\);_(* "-"??_);_(@_)</c:formatCode>
                <c:ptCount val="6"/>
                <c:pt idx="0">
                  <c:v>7802</c:v>
                </c:pt>
                <c:pt idx="1">
                  <c:v>7802</c:v>
                </c:pt>
                <c:pt idx="2">
                  <c:v>7802</c:v>
                </c:pt>
                <c:pt idx="3">
                  <c:v>7802</c:v>
                </c:pt>
                <c:pt idx="4">
                  <c:v>7802</c:v>
                </c:pt>
                <c:pt idx="5">
                  <c:v>7802</c:v>
                </c:pt>
              </c:numCache>
            </c:numRef>
          </c:val>
          <c:extLst>
            <c:ext xmlns:c16="http://schemas.microsoft.com/office/drawing/2014/chart" uri="{C3380CC4-5D6E-409C-BE32-E72D297353CC}">
              <c16:uniqueId val="{00000001-DE63-43C4-846D-847B6BD2DC14}"/>
            </c:ext>
          </c:extLst>
        </c:ser>
        <c:ser>
          <c:idx val="3"/>
          <c:order val="3"/>
          <c:tx>
            <c:strRef>
              <c:f>Unitil!$B$19</c:f>
              <c:strCache>
                <c:ptCount val="1"/>
                <c:pt idx="0">
                  <c:v>EMT Supply</c:v>
                </c:pt>
              </c:strCache>
            </c:strRef>
          </c:tx>
          <c:spPr>
            <a:solidFill>
              <a:srgbClr val="FFFF00"/>
            </a:solidFill>
            <a:ln>
              <a:noFill/>
            </a:ln>
            <a:effectLst/>
          </c:spPr>
          <c:invertIfNegative val="0"/>
          <c:cat>
            <c:strRef>
              <c:f>Eversource!$B$9:$G$9</c:f>
              <c:strCache>
                <c:ptCount val="6"/>
                <c:pt idx="0">
                  <c:v>2024/25</c:v>
                </c:pt>
                <c:pt idx="1">
                  <c:v>2025/26</c:v>
                </c:pt>
                <c:pt idx="2">
                  <c:v>2026/27</c:v>
                </c:pt>
                <c:pt idx="3">
                  <c:v>2027/28</c:v>
                </c:pt>
                <c:pt idx="4">
                  <c:v>2028/29</c:v>
                </c:pt>
                <c:pt idx="5">
                  <c:v>2029/30</c:v>
                </c:pt>
              </c:strCache>
            </c:strRef>
          </c:cat>
          <c:val>
            <c:numRef>
              <c:f>Unitil!$C$19:$H$19</c:f>
              <c:numCache>
                <c:formatCode>_(* #,##0_);_(* \(#,##0\);_(* "-"??_);_(@_)</c:formatCode>
                <c:ptCount val="6"/>
                <c:pt idx="0">
                  <c:v>400</c:v>
                </c:pt>
                <c:pt idx="1">
                  <c:v>400</c:v>
                </c:pt>
                <c:pt idx="2">
                  <c:v>400</c:v>
                </c:pt>
                <c:pt idx="3">
                  <c:v>400</c:v>
                </c:pt>
                <c:pt idx="4">
                  <c:v>400</c:v>
                </c:pt>
                <c:pt idx="5">
                  <c:v>400</c:v>
                </c:pt>
              </c:numCache>
            </c:numRef>
          </c:val>
          <c:extLst>
            <c:ext xmlns:c16="http://schemas.microsoft.com/office/drawing/2014/chart" uri="{C3380CC4-5D6E-409C-BE32-E72D297353CC}">
              <c16:uniqueId val="{00000002-DE63-43C4-846D-847B6BD2DC14}"/>
            </c:ext>
          </c:extLst>
        </c:ser>
        <c:ser>
          <c:idx val="4"/>
          <c:order val="4"/>
          <c:tx>
            <c:strRef>
              <c:f>Unitil!$B$20</c:f>
              <c:strCache>
                <c:ptCount val="1"/>
                <c:pt idx="0">
                  <c:v>Other Supply</c:v>
                </c:pt>
              </c:strCache>
            </c:strRef>
          </c:tx>
          <c:spPr>
            <a:solidFill>
              <a:srgbClr val="FFC000"/>
            </a:solidFill>
            <a:ln>
              <a:noFill/>
            </a:ln>
            <a:effectLst/>
          </c:spPr>
          <c:invertIfNegative val="0"/>
          <c:cat>
            <c:strRef>
              <c:f>Eversource!$B$9:$G$9</c:f>
              <c:strCache>
                <c:ptCount val="6"/>
                <c:pt idx="0">
                  <c:v>2024/25</c:v>
                </c:pt>
                <c:pt idx="1">
                  <c:v>2025/26</c:v>
                </c:pt>
                <c:pt idx="2">
                  <c:v>2026/27</c:v>
                </c:pt>
                <c:pt idx="3">
                  <c:v>2027/28</c:v>
                </c:pt>
                <c:pt idx="4">
                  <c:v>2028/29</c:v>
                </c:pt>
                <c:pt idx="5">
                  <c:v>2029/30</c:v>
                </c:pt>
              </c:strCache>
            </c:strRef>
          </c:cat>
          <c:val>
            <c:numRef>
              <c:f>Unitil!$C$20:$H$20</c:f>
              <c:numCache>
                <c:formatCode>_(* #,##0_);_(* \(#,##0\);_(* "-"??_);_(@_)</c:formatCode>
                <c:ptCount val="6"/>
                <c:pt idx="0">
                  <c:v>3000</c:v>
                </c:pt>
                <c:pt idx="1">
                  <c:v>0</c:v>
                </c:pt>
                <c:pt idx="2">
                  <c:v>0</c:v>
                </c:pt>
                <c:pt idx="3">
                  <c:v>0</c:v>
                </c:pt>
                <c:pt idx="4">
                  <c:v>0</c:v>
                </c:pt>
                <c:pt idx="5">
                  <c:v>0</c:v>
                </c:pt>
              </c:numCache>
            </c:numRef>
          </c:val>
          <c:extLst>
            <c:ext xmlns:c16="http://schemas.microsoft.com/office/drawing/2014/chart" uri="{C3380CC4-5D6E-409C-BE32-E72D297353CC}">
              <c16:uniqueId val="{00000003-DE63-43C4-846D-847B6BD2DC14}"/>
            </c:ext>
          </c:extLst>
        </c:ser>
        <c:ser>
          <c:idx val="5"/>
          <c:order val="5"/>
          <c:tx>
            <c:strRef>
              <c:f>Unitil!$B$21</c:f>
              <c:strCache>
                <c:ptCount val="1"/>
                <c:pt idx="0">
                  <c:v>Net Need</c:v>
                </c:pt>
              </c:strCache>
            </c:strRef>
          </c:tx>
          <c:spPr>
            <a:solidFill>
              <a:srgbClr val="F599E8"/>
            </a:solidFill>
            <a:ln>
              <a:noFill/>
            </a:ln>
            <a:effectLst/>
          </c:spPr>
          <c:invertIfNegative val="0"/>
          <c:cat>
            <c:strRef>
              <c:f>Eversource!$B$9:$G$9</c:f>
              <c:strCache>
                <c:ptCount val="6"/>
                <c:pt idx="0">
                  <c:v>2024/25</c:v>
                </c:pt>
                <c:pt idx="1">
                  <c:v>2025/26</c:v>
                </c:pt>
                <c:pt idx="2">
                  <c:v>2026/27</c:v>
                </c:pt>
                <c:pt idx="3">
                  <c:v>2027/28</c:v>
                </c:pt>
                <c:pt idx="4">
                  <c:v>2028/29</c:v>
                </c:pt>
                <c:pt idx="5">
                  <c:v>2029/30</c:v>
                </c:pt>
              </c:strCache>
            </c:strRef>
          </c:cat>
          <c:val>
            <c:numRef>
              <c:f>Unitil!$C$21:$H$21</c:f>
              <c:numCache>
                <c:formatCode>_(* #,##0_);_(* \(#,##0\);_(* "-"??_);_(@_)</c:formatCode>
                <c:ptCount val="6"/>
                <c:pt idx="0">
                  <c:v>0</c:v>
                </c:pt>
                <c:pt idx="1">
                  <c:v>979.16538220751681</c:v>
                </c:pt>
                <c:pt idx="2">
                  <c:v>1002.395363137548</c:v>
                </c:pt>
                <c:pt idx="3">
                  <c:v>1050.3494958776355</c:v>
                </c:pt>
                <c:pt idx="4">
                  <c:v>1098.4008904031616</c:v>
                </c:pt>
                <c:pt idx="5">
                  <c:v>1146.5497439829414</c:v>
                </c:pt>
              </c:numCache>
            </c:numRef>
          </c:val>
          <c:extLst>
            <c:ext xmlns:c16="http://schemas.microsoft.com/office/drawing/2014/chart" uri="{C3380CC4-5D6E-409C-BE32-E72D297353CC}">
              <c16:uniqueId val="{00000004-DE63-43C4-846D-847B6BD2DC14}"/>
            </c:ext>
          </c:extLst>
        </c:ser>
        <c:dLbls>
          <c:showLegendKey val="0"/>
          <c:showVal val="0"/>
          <c:showCatName val="0"/>
          <c:showSerName val="0"/>
          <c:showPercent val="0"/>
          <c:showBubbleSize val="0"/>
        </c:dLbls>
        <c:gapWidth val="150"/>
        <c:overlap val="100"/>
        <c:axId val="4603911"/>
        <c:axId val="4605959"/>
      </c:barChart>
      <c:lineChart>
        <c:grouping val="standard"/>
        <c:varyColors val="0"/>
        <c:ser>
          <c:idx val="0"/>
          <c:order val="0"/>
          <c:tx>
            <c:strRef>
              <c:f>Unitil!$B$16</c:f>
              <c:strCache>
                <c:ptCount val="1"/>
                <c:pt idx="0">
                  <c:v>Design Day Requirements</c:v>
                </c:pt>
              </c:strCache>
            </c:strRef>
          </c:tx>
          <c:spPr>
            <a:ln w="28575" cap="rnd">
              <a:solidFill>
                <a:schemeClr val="tx1"/>
              </a:solidFill>
              <a:round/>
            </a:ln>
            <a:effectLst/>
          </c:spPr>
          <c:marker>
            <c:symbol val="none"/>
          </c:marker>
          <c:cat>
            <c:strRef>
              <c:f>Unitil!$C$15:$H$15</c:f>
              <c:strCache>
                <c:ptCount val="6"/>
                <c:pt idx="0">
                  <c:v>2024/25</c:v>
                </c:pt>
                <c:pt idx="1">
                  <c:v>2025/26</c:v>
                </c:pt>
                <c:pt idx="2">
                  <c:v>2026/27</c:v>
                </c:pt>
                <c:pt idx="3">
                  <c:v>2027/28</c:v>
                </c:pt>
                <c:pt idx="4">
                  <c:v>2028/29</c:v>
                </c:pt>
                <c:pt idx="5">
                  <c:v>2029/30</c:v>
                </c:pt>
              </c:strCache>
            </c:strRef>
          </c:cat>
          <c:val>
            <c:numRef>
              <c:f>Unitil!$C$16:$H$16</c:f>
              <c:numCache>
                <c:formatCode>_(* #,##0_);_(* \(#,##0\);_(* "-"??_);_(@_)</c:formatCode>
                <c:ptCount val="6"/>
                <c:pt idx="0">
                  <c:v>23594.045047358402</c:v>
                </c:pt>
                <c:pt idx="1">
                  <c:v>23620.165382207517</c:v>
                </c:pt>
                <c:pt idx="2">
                  <c:v>23643.395363137548</c:v>
                </c:pt>
                <c:pt idx="3">
                  <c:v>23691.349495877635</c:v>
                </c:pt>
                <c:pt idx="4">
                  <c:v>23739.400890403162</c:v>
                </c:pt>
                <c:pt idx="5">
                  <c:v>23787.549743982941</c:v>
                </c:pt>
              </c:numCache>
            </c:numRef>
          </c:val>
          <c:smooth val="0"/>
          <c:extLst>
            <c:ext xmlns:c16="http://schemas.microsoft.com/office/drawing/2014/chart" uri="{C3380CC4-5D6E-409C-BE32-E72D297353CC}">
              <c16:uniqueId val="{00000005-DE63-43C4-846D-847B6BD2DC14}"/>
            </c:ext>
          </c:extLst>
        </c:ser>
        <c:dLbls>
          <c:showLegendKey val="0"/>
          <c:showVal val="0"/>
          <c:showCatName val="0"/>
          <c:showSerName val="0"/>
          <c:showPercent val="0"/>
          <c:showBubbleSize val="0"/>
        </c:dLbls>
        <c:marker val="1"/>
        <c:smooth val="0"/>
        <c:axId val="4603911"/>
        <c:axId val="4605959"/>
      </c:lineChart>
      <c:catAx>
        <c:axId val="4603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5959"/>
        <c:crosses val="autoZero"/>
        <c:auto val="1"/>
        <c:lblAlgn val="ctr"/>
        <c:lblOffset val="100"/>
        <c:noMultiLvlLbl val="0"/>
      </c:catAx>
      <c:valAx>
        <c:axId val="46059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Dth/Day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3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Eversource Design Day Supply/Demand Imbalance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1"/>
          <c:tx>
            <c:strRef>
              <c:f>Eversource!$A$11</c:f>
              <c:strCache>
                <c:ptCount val="1"/>
                <c:pt idx="0">
                  <c:v>Pipeline Supply</c:v>
                </c:pt>
              </c:strCache>
            </c:strRef>
          </c:tx>
          <c:spPr>
            <a:solidFill>
              <a:srgbClr val="5B9BD5"/>
            </a:solidFill>
            <a:ln>
              <a:noFill/>
            </a:ln>
            <a:effectLst/>
          </c:spPr>
          <c:invertIfNegative val="0"/>
          <c:cat>
            <c:strRef>
              <c:f>Eversource!$B$9:$G$9</c:f>
              <c:strCache>
                <c:ptCount val="6"/>
                <c:pt idx="0">
                  <c:v>2024/25</c:v>
                </c:pt>
                <c:pt idx="1">
                  <c:v>2025/26</c:v>
                </c:pt>
                <c:pt idx="2">
                  <c:v>2026/27</c:v>
                </c:pt>
                <c:pt idx="3">
                  <c:v>2027/28</c:v>
                </c:pt>
                <c:pt idx="4">
                  <c:v>2028/29</c:v>
                </c:pt>
                <c:pt idx="5">
                  <c:v>2029/30</c:v>
                </c:pt>
              </c:strCache>
            </c:strRef>
          </c:cat>
          <c:val>
            <c:numRef>
              <c:f>Eversource!$B$11:$G$11</c:f>
              <c:numCache>
                <c:formatCode>_(* #,##0_);_(* \(#,##0\);_(* "-"??_);_(@_)</c:formatCode>
                <c:ptCount val="6"/>
                <c:pt idx="0">
                  <c:v>692509.13846492744</c:v>
                </c:pt>
                <c:pt idx="1">
                  <c:v>692509.13393497444</c:v>
                </c:pt>
                <c:pt idx="2">
                  <c:v>692509.13345813728</c:v>
                </c:pt>
                <c:pt idx="3">
                  <c:v>692509.13393497444</c:v>
                </c:pt>
                <c:pt idx="4">
                  <c:v>692509.13393497444</c:v>
                </c:pt>
                <c:pt idx="5">
                  <c:v>692509.13393497444</c:v>
                </c:pt>
              </c:numCache>
            </c:numRef>
          </c:val>
          <c:extLst>
            <c:ext xmlns:c16="http://schemas.microsoft.com/office/drawing/2014/chart" uri="{C3380CC4-5D6E-409C-BE32-E72D297353CC}">
              <c16:uniqueId val="{00000000-23C7-4EB8-9057-39859370DDEC}"/>
            </c:ext>
          </c:extLst>
        </c:ser>
        <c:ser>
          <c:idx val="2"/>
          <c:order val="2"/>
          <c:tx>
            <c:strRef>
              <c:f>Eversource!$A$12</c:f>
              <c:strCache>
                <c:ptCount val="1"/>
                <c:pt idx="0">
                  <c:v>On-System Supply</c:v>
                </c:pt>
              </c:strCache>
            </c:strRef>
          </c:tx>
          <c:spPr>
            <a:solidFill>
              <a:srgbClr val="00B050"/>
            </a:solidFill>
            <a:ln>
              <a:noFill/>
            </a:ln>
            <a:effectLst/>
          </c:spPr>
          <c:invertIfNegative val="0"/>
          <c:cat>
            <c:strRef>
              <c:f>Eversource!$B$9:$G$9</c:f>
              <c:strCache>
                <c:ptCount val="6"/>
                <c:pt idx="0">
                  <c:v>2024/25</c:v>
                </c:pt>
                <c:pt idx="1">
                  <c:v>2025/26</c:v>
                </c:pt>
                <c:pt idx="2">
                  <c:v>2026/27</c:v>
                </c:pt>
                <c:pt idx="3">
                  <c:v>2027/28</c:v>
                </c:pt>
                <c:pt idx="4">
                  <c:v>2028/29</c:v>
                </c:pt>
                <c:pt idx="5">
                  <c:v>2029/30</c:v>
                </c:pt>
              </c:strCache>
            </c:strRef>
          </c:cat>
          <c:val>
            <c:numRef>
              <c:f>Eversource!$B$12:$G$12</c:f>
              <c:numCache>
                <c:formatCode>_(* #,##0_);_(* \(#,##0\);_(* "-"??_);_(@_)</c:formatCode>
                <c:ptCount val="6"/>
                <c:pt idx="0">
                  <c:v>342000</c:v>
                </c:pt>
                <c:pt idx="1">
                  <c:v>342000</c:v>
                </c:pt>
                <c:pt idx="2">
                  <c:v>342000</c:v>
                </c:pt>
                <c:pt idx="3">
                  <c:v>342000</c:v>
                </c:pt>
                <c:pt idx="4">
                  <c:v>342000</c:v>
                </c:pt>
                <c:pt idx="5">
                  <c:v>342000</c:v>
                </c:pt>
              </c:numCache>
            </c:numRef>
          </c:val>
          <c:extLst>
            <c:ext xmlns:c16="http://schemas.microsoft.com/office/drawing/2014/chart" uri="{C3380CC4-5D6E-409C-BE32-E72D297353CC}">
              <c16:uniqueId val="{00000001-23C7-4EB8-9057-39859370DDEC}"/>
            </c:ext>
          </c:extLst>
        </c:ser>
        <c:ser>
          <c:idx val="3"/>
          <c:order val="3"/>
          <c:tx>
            <c:strRef>
              <c:f>Eversource!$A$13</c:f>
              <c:strCache>
                <c:ptCount val="1"/>
                <c:pt idx="0">
                  <c:v>EMT Supply</c:v>
                </c:pt>
              </c:strCache>
            </c:strRef>
          </c:tx>
          <c:spPr>
            <a:solidFill>
              <a:srgbClr val="FFFF00"/>
            </a:solidFill>
            <a:ln>
              <a:noFill/>
            </a:ln>
            <a:effectLst/>
          </c:spPr>
          <c:invertIfNegative val="0"/>
          <c:cat>
            <c:strRef>
              <c:f>Eversource!$B$9:$G$9</c:f>
              <c:strCache>
                <c:ptCount val="6"/>
                <c:pt idx="0">
                  <c:v>2024/25</c:v>
                </c:pt>
                <c:pt idx="1">
                  <c:v>2025/26</c:v>
                </c:pt>
                <c:pt idx="2">
                  <c:v>2026/27</c:v>
                </c:pt>
                <c:pt idx="3">
                  <c:v>2027/28</c:v>
                </c:pt>
                <c:pt idx="4">
                  <c:v>2028/29</c:v>
                </c:pt>
                <c:pt idx="5">
                  <c:v>2029/30</c:v>
                </c:pt>
              </c:strCache>
            </c:strRef>
          </c:cat>
          <c:val>
            <c:numRef>
              <c:f>Eversource!$B$13:$G$13</c:f>
              <c:numCache>
                <c:formatCode>_(* #,##0_);_(* \(#,##0\);_(* "-"??_);_(@_)</c:formatCode>
                <c:ptCount val="6"/>
                <c:pt idx="0">
                  <c:v>34600</c:v>
                </c:pt>
                <c:pt idx="1">
                  <c:v>34600</c:v>
                </c:pt>
                <c:pt idx="2">
                  <c:v>34600</c:v>
                </c:pt>
                <c:pt idx="3">
                  <c:v>34600</c:v>
                </c:pt>
                <c:pt idx="4">
                  <c:v>34600</c:v>
                </c:pt>
                <c:pt idx="5">
                  <c:v>34600</c:v>
                </c:pt>
              </c:numCache>
            </c:numRef>
          </c:val>
          <c:extLst>
            <c:ext xmlns:c16="http://schemas.microsoft.com/office/drawing/2014/chart" uri="{C3380CC4-5D6E-409C-BE32-E72D297353CC}">
              <c16:uniqueId val="{00000002-23C7-4EB8-9057-39859370DDEC}"/>
            </c:ext>
          </c:extLst>
        </c:ser>
        <c:ser>
          <c:idx val="4"/>
          <c:order val="4"/>
          <c:tx>
            <c:strRef>
              <c:f>Eversource!$A$14</c:f>
              <c:strCache>
                <c:ptCount val="1"/>
                <c:pt idx="0">
                  <c:v>Other Supply</c:v>
                </c:pt>
              </c:strCache>
            </c:strRef>
          </c:tx>
          <c:spPr>
            <a:solidFill>
              <a:srgbClr val="FFC000"/>
            </a:solidFill>
            <a:ln>
              <a:noFill/>
            </a:ln>
            <a:effectLst/>
          </c:spPr>
          <c:invertIfNegative val="0"/>
          <c:cat>
            <c:strRef>
              <c:f>Eversource!$B$9:$G$9</c:f>
              <c:strCache>
                <c:ptCount val="6"/>
                <c:pt idx="0">
                  <c:v>2024/25</c:v>
                </c:pt>
                <c:pt idx="1">
                  <c:v>2025/26</c:v>
                </c:pt>
                <c:pt idx="2">
                  <c:v>2026/27</c:v>
                </c:pt>
                <c:pt idx="3">
                  <c:v>2027/28</c:v>
                </c:pt>
                <c:pt idx="4">
                  <c:v>2028/29</c:v>
                </c:pt>
                <c:pt idx="5">
                  <c:v>2029/30</c:v>
                </c:pt>
              </c:strCache>
            </c:strRef>
          </c:cat>
          <c:val>
            <c:numRef>
              <c:f>Eversource!$B$14:$G$14</c:f>
              <c:numCache>
                <c:formatCode>_(* #,##0_);_(* \(#,##0\);_(* "-"??_);_(@_)</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3-23C7-4EB8-9057-39859370DDEC}"/>
            </c:ext>
          </c:extLst>
        </c:ser>
        <c:ser>
          <c:idx val="5"/>
          <c:order val="5"/>
          <c:tx>
            <c:strRef>
              <c:f>Eversource!$A$15</c:f>
              <c:strCache>
                <c:ptCount val="1"/>
                <c:pt idx="0">
                  <c:v>Net Need</c:v>
                </c:pt>
              </c:strCache>
            </c:strRef>
          </c:tx>
          <c:spPr>
            <a:solidFill>
              <a:srgbClr val="F599E8"/>
            </a:solidFill>
            <a:ln>
              <a:noFill/>
            </a:ln>
            <a:effectLst/>
          </c:spPr>
          <c:invertIfNegative val="0"/>
          <c:cat>
            <c:strRef>
              <c:f>Eversource!$B$9:$G$9</c:f>
              <c:strCache>
                <c:ptCount val="6"/>
                <c:pt idx="0">
                  <c:v>2024/25</c:v>
                </c:pt>
                <c:pt idx="1">
                  <c:v>2025/26</c:v>
                </c:pt>
                <c:pt idx="2">
                  <c:v>2026/27</c:v>
                </c:pt>
                <c:pt idx="3">
                  <c:v>2027/28</c:v>
                </c:pt>
                <c:pt idx="4">
                  <c:v>2028/29</c:v>
                </c:pt>
                <c:pt idx="5">
                  <c:v>2029/30</c:v>
                </c:pt>
              </c:strCache>
            </c:strRef>
          </c:cat>
          <c:val>
            <c:numRef>
              <c:f>Eversource!$B$15:$G$15</c:f>
              <c:numCache>
                <c:formatCode>_(* #,##0_);_(* \(#,##0\);_(* "-"??_);_(@_)</c:formatCode>
                <c:ptCount val="6"/>
                <c:pt idx="0">
                  <c:v>0</c:v>
                </c:pt>
                <c:pt idx="1">
                  <c:v>4114.9036824705545</c:v>
                </c:pt>
                <c:pt idx="2">
                  <c:v>18075.818771124119</c:v>
                </c:pt>
                <c:pt idx="3">
                  <c:v>30975.841754675144</c:v>
                </c:pt>
                <c:pt idx="4">
                  <c:v>42403.846620321274</c:v>
                </c:pt>
                <c:pt idx="5">
                  <c:v>53518.976425874047</c:v>
                </c:pt>
              </c:numCache>
            </c:numRef>
          </c:val>
          <c:extLst>
            <c:ext xmlns:c16="http://schemas.microsoft.com/office/drawing/2014/chart" uri="{C3380CC4-5D6E-409C-BE32-E72D297353CC}">
              <c16:uniqueId val="{00000004-23C7-4EB8-9057-39859370DDEC}"/>
            </c:ext>
          </c:extLst>
        </c:ser>
        <c:dLbls>
          <c:showLegendKey val="0"/>
          <c:showVal val="0"/>
          <c:showCatName val="0"/>
          <c:showSerName val="0"/>
          <c:showPercent val="0"/>
          <c:showBubbleSize val="0"/>
        </c:dLbls>
        <c:gapWidth val="150"/>
        <c:overlap val="100"/>
        <c:axId val="4603911"/>
        <c:axId val="4605959"/>
      </c:barChart>
      <c:lineChart>
        <c:grouping val="standard"/>
        <c:varyColors val="0"/>
        <c:ser>
          <c:idx val="0"/>
          <c:order val="0"/>
          <c:tx>
            <c:strRef>
              <c:f>Eversource!$A$10</c:f>
              <c:strCache>
                <c:ptCount val="1"/>
                <c:pt idx="0">
                  <c:v>Design Day Requirements</c:v>
                </c:pt>
              </c:strCache>
            </c:strRef>
          </c:tx>
          <c:spPr>
            <a:ln w="28575" cap="rnd">
              <a:solidFill>
                <a:schemeClr val="tx1"/>
              </a:solidFill>
              <a:round/>
            </a:ln>
            <a:effectLst/>
          </c:spPr>
          <c:marker>
            <c:symbol val="none"/>
          </c:marker>
          <c:cat>
            <c:strRef>
              <c:f>Eversource!$B$9:$G$9</c:f>
              <c:strCache>
                <c:ptCount val="6"/>
                <c:pt idx="0">
                  <c:v>2024/25</c:v>
                </c:pt>
                <c:pt idx="1">
                  <c:v>2025/26</c:v>
                </c:pt>
                <c:pt idx="2">
                  <c:v>2026/27</c:v>
                </c:pt>
                <c:pt idx="3">
                  <c:v>2027/28</c:v>
                </c:pt>
                <c:pt idx="4">
                  <c:v>2028/29</c:v>
                </c:pt>
                <c:pt idx="5">
                  <c:v>2029/30</c:v>
                </c:pt>
              </c:strCache>
            </c:strRef>
          </c:cat>
          <c:val>
            <c:numRef>
              <c:f>Eversource!$B$10:$G$10</c:f>
              <c:numCache>
                <c:formatCode>_(* #,##0_);_(* \(#,##0\);_(* "-"??_);_(@_)</c:formatCode>
                <c:ptCount val="6"/>
                <c:pt idx="0">
                  <c:v>1064829.0009200578</c:v>
                </c:pt>
                <c:pt idx="1">
                  <c:v>1073224.037617445</c:v>
                </c:pt>
                <c:pt idx="2">
                  <c:v>1087184.9522292614</c:v>
                </c:pt>
                <c:pt idx="3">
                  <c:v>1100084.9756896496</c:v>
                </c:pt>
                <c:pt idx="4">
                  <c:v>1111512.9805552957</c:v>
                </c:pt>
                <c:pt idx="5">
                  <c:v>1122628.1103608485</c:v>
                </c:pt>
              </c:numCache>
            </c:numRef>
          </c:val>
          <c:smooth val="0"/>
          <c:extLst>
            <c:ext xmlns:c16="http://schemas.microsoft.com/office/drawing/2014/chart" uri="{C3380CC4-5D6E-409C-BE32-E72D297353CC}">
              <c16:uniqueId val="{00000005-23C7-4EB8-9057-39859370DDEC}"/>
            </c:ext>
          </c:extLst>
        </c:ser>
        <c:dLbls>
          <c:showLegendKey val="0"/>
          <c:showVal val="0"/>
          <c:showCatName val="0"/>
          <c:showSerName val="0"/>
          <c:showPercent val="0"/>
          <c:showBubbleSize val="0"/>
        </c:dLbls>
        <c:marker val="1"/>
        <c:smooth val="0"/>
        <c:axId val="4603911"/>
        <c:axId val="4605959"/>
      </c:lineChart>
      <c:catAx>
        <c:axId val="4603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5959"/>
        <c:crosses val="autoZero"/>
        <c:auto val="1"/>
        <c:lblAlgn val="ctr"/>
        <c:lblOffset val="100"/>
        <c:noMultiLvlLbl val="0"/>
      </c:catAx>
      <c:valAx>
        <c:axId val="46059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Dth/Day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3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FEB32F-0536-4072-B6A5-BBB781F6A7B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9615C15D-7463-40A1-B4AF-35689682DD84}">
      <dgm:prSet phldr="0"/>
      <dgm:spPr/>
      <dgm:t>
        <a:bodyPr/>
        <a:lstStyle/>
        <a:p>
          <a:pPr rtl="0"/>
          <a:r>
            <a:rPr lang="en-US" b="1" dirty="0">
              <a:solidFill>
                <a:srgbClr val="000000"/>
              </a:solidFill>
              <a:latin typeface="Arial"/>
              <a:cs typeface="Arial"/>
            </a:rPr>
            <a:t>Mandates to mitigate greenhouse gas emissions, drive efficiency, and deploy clean energy</a:t>
          </a:r>
          <a:endParaRPr lang="en-US" dirty="0">
            <a:solidFill>
              <a:srgbClr val="000000"/>
            </a:solidFill>
            <a:latin typeface="Arial"/>
            <a:cs typeface="Arial"/>
          </a:endParaRPr>
        </a:p>
      </dgm:t>
    </dgm:pt>
    <dgm:pt modelId="{B8A43489-6E46-4540-B6A1-3220B07A8B79}" type="parTrans" cxnId="{346912C9-8975-491A-AE3E-5D440DD2665A}">
      <dgm:prSet/>
      <dgm:spPr/>
    </dgm:pt>
    <dgm:pt modelId="{CD4C5333-0C08-429F-BA9D-0F6B1CD0E286}" type="sibTrans" cxnId="{346912C9-8975-491A-AE3E-5D440DD2665A}">
      <dgm:prSet/>
      <dgm:spPr/>
    </dgm:pt>
    <dgm:pt modelId="{1B8D3A9D-2FE3-48D5-A2E4-6319CA3502AD}">
      <dgm:prSet phldr="0"/>
      <dgm:spPr/>
      <dgm:t>
        <a:bodyPr/>
        <a:lstStyle/>
        <a:p>
          <a:pPr rtl="0"/>
          <a:r>
            <a:rPr lang="en-US" b="1" dirty="0">
              <a:solidFill>
                <a:srgbClr val="000000"/>
              </a:solidFill>
              <a:latin typeface="Arial"/>
              <a:cs typeface="Arial"/>
            </a:rPr>
            <a:t>Programs and regulations that implement mandates and achieve climate, clean energy, and consumer-focused outcomes</a:t>
          </a:r>
        </a:p>
      </dgm:t>
    </dgm:pt>
    <dgm:pt modelId="{A5939163-C6F9-4CD4-8C34-54000E113448}" type="parTrans" cxnId="{062C660D-065A-43E5-B48F-27B4AA70B1A4}">
      <dgm:prSet/>
      <dgm:spPr/>
    </dgm:pt>
    <dgm:pt modelId="{BAA1C611-73CD-40EA-B489-2606F1F3A4EF}" type="sibTrans" cxnId="{062C660D-065A-43E5-B48F-27B4AA70B1A4}">
      <dgm:prSet/>
      <dgm:spPr/>
    </dgm:pt>
    <dgm:pt modelId="{9CBEE684-861C-434C-8669-86F1D6A75888}">
      <dgm:prSet phldr="0"/>
      <dgm:spPr/>
      <dgm:t>
        <a:bodyPr/>
        <a:lstStyle/>
        <a:p>
          <a:pPr rtl="0"/>
          <a:r>
            <a:rPr lang="en-US" b="1" dirty="0">
              <a:solidFill>
                <a:srgbClr val="000000"/>
              </a:solidFill>
              <a:latin typeface="Arial"/>
              <a:cs typeface="Arial"/>
            </a:rPr>
            <a:t>A focus on equity, affordability, economic opportunity, and environmental justice</a:t>
          </a:r>
          <a:endParaRPr lang="en-US" dirty="0">
            <a:solidFill>
              <a:srgbClr val="000000"/>
            </a:solidFill>
            <a:latin typeface="Arial"/>
            <a:cs typeface="Arial"/>
          </a:endParaRPr>
        </a:p>
      </dgm:t>
    </dgm:pt>
    <dgm:pt modelId="{BBB6CA57-1A2D-4412-AF3D-E547F08AC9EB}" type="parTrans" cxnId="{88D474A5-1DB6-43D5-BF1F-FB500284371C}">
      <dgm:prSet/>
      <dgm:spPr/>
    </dgm:pt>
    <dgm:pt modelId="{F8278380-65A7-499B-B118-7075565B85D2}" type="sibTrans" cxnId="{88D474A5-1DB6-43D5-BF1F-FB500284371C}">
      <dgm:prSet/>
      <dgm:spPr/>
    </dgm:pt>
    <dgm:pt modelId="{5306CC62-7E0E-4D64-8C81-62EA3F1F48D6}" type="pres">
      <dgm:prSet presAssocID="{9DFEB32F-0536-4072-B6A5-BBB781F6A7B8}" presName="Name0" presStyleCnt="0">
        <dgm:presLayoutVars>
          <dgm:dir/>
          <dgm:resizeHandles val="exact"/>
        </dgm:presLayoutVars>
      </dgm:prSet>
      <dgm:spPr/>
    </dgm:pt>
    <dgm:pt modelId="{40DE8E08-4C14-4ED9-9D70-DC141E17B565}" type="pres">
      <dgm:prSet presAssocID="{9615C15D-7463-40A1-B4AF-35689682DD84}" presName="node" presStyleLbl="node1" presStyleIdx="0" presStyleCnt="3">
        <dgm:presLayoutVars>
          <dgm:bulletEnabled val="1"/>
        </dgm:presLayoutVars>
      </dgm:prSet>
      <dgm:spPr/>
    </dgm:pt>
    <dgm:pt modelId="{7EF5EB54-6C2E-46C1-A843-D9034A5DD7EA}" type="pres">
      <dgm:prSet presAssocID="{CD4C5333-0C08-429F-BA9D-0F6B1CD0E286}" presName="sibTrans" presStyleCnt="0"/>
      <dgm:spPr/>
    </dgm:pt>
    <dgm:pt modelId="{094C36E9-7497-4E0D-8A10-AF7F13809625}" type="pres">
      <dgm:prSet presAssocID="{1B8D3A9D-2FE3-48D5-A2E4-6319CA3502AD}" presName="node" presStyleLbl="node1" presStyleIdx="1" presStyleCnt="3">
        <dgm:presLayoutVars>
          <dgm:bulletEnabled val="1"/>
        </dgm:presLayoutVars>
      </dgm:prSet>
      <dgm:spPr/>
    </dgm:pt>
    <dgm:pt modelId="{5A21182C-BCB1-4FED-BDCF-D4CC1A258F7C}" type="pres">
      <dgm:prSet presAssocID="{BAA1C611-73CD-40EA-B489-2606F1F3A4EF}" presName="sibTrans" presStyleCnt="0"/>
      <dgm:spPr/>
    </dgm:pt>
    <dgm:pt modelId="{3D13AA02-4F87-44E2-994B-80FB9B1D1BCA}" type="pres">
      <dgm:prSet presAssocID="{9CBEE684-861C-434C-8669-86F1D6A75888}" presName="node" presStyleLbl="node1" presStyleIdx="2" presStyleCnt="3">
        <dgm:presLayoutVars>
          <dgm:bulletEnabled val="1"/>
        </dgm:presLayoutVars>
      </dgm:prSet>
      <dgm:spPr/>
    </dgm:pt>
  </dgm:ptLst>
  <dgm:cxnLst>
    <dgm:cxn modelId="{062C660D-065A-43E5-B48F-27B4AA70B1A4}" srcId="{9DFEB32F-0536-4072-B6A5-BBB781F6A7B8}" destId="{1B8D3A9D-2FE3-48D5-A2E4-6319CA3502AD}" srcOrd="1" destOrd="0" parTransId="{A5939163-C6F9-4CD4-8C34-54000E113448}" sibTransId="{BAA1C611-73CD-40EA-B489-2606F1F3A4EF}"/>
    <dgm:cxn modelId="{0218DB44-C5A7-4A72-93C8-8AA40DC10C07}" type="presOf" srcId="{9DFEB32F-0536-4072-B6A5-BBB781F6A7B8}" destId="{5306CC62-7E0E-4D64-8C81-62EA3F1F48D6}" srcOrd="0" destOrd="0" presId="urn:microsoft.com/office/officeart/2005/8/layout/hList6"/>
    <dgm:cxn modelId="{04DDB969-12CB-4EC3-890F-BF1F539A533F}" type="presOf" srcId="{1B8D3A9D-2FE3-48D5-A2E4-6319CA3502AD}" destId="{094C36E9-7497-4E0D-8A10-AF7F13809625}" srcOrd="0" destOrd="0" presId="urn:microsoft.com/office/officeart/2005/8/layout/hList6"/>
    <dgm:cxn modelId="{D7B25D79-BB9F-4DAD-96CD-A79649A80CE0}" type="presOf" srcId="{9615C15D-7463-40A1-B4AF-35689682DD84}" destId="{40DE8E08-4C14-4ED9-9D70-DC141E17B565}" srcOrd="0" destOrd="0" presId="urn:microsoft.com/office/officeart/2005/8/layout/hList6"/>
    <dgm:cxn modelId="{88D474A5-1DB6-43D5-BF1F-FB500284371C}" srcId="{9DFEB32F-0536-4072-B6A5-BBB781F6A7B8}" destId="{9CBEE684-861C-434C-8669-86F1D6A75888}" srcOrd="2" destOrd="0" parTransId="{BBB6CA57-1A2D-4412-AF3D-E547F08AC9EB}" sibTransId="{F8278380-65A7-499B-B118-7075565B85D2}"/>
    <dgm:cxn modelId="{346912C9-8975-491A-AE3E-5D440DD2665A}" srcId="{9DFEB32F-0536-4072-B6A5-BBB781F6A7B8}" destId="{9615C15D-7463-40A1-B4AF-35689682DD84}" srcOrd="0" destOrd="0" parTransId="{B8A43489-6E46-4540-B6A1-3220B07A8B79}" sibTransId="{CD4C5333-0C08-429F-BA9D-0F6B1CD0E286}"/>
    <dgm:cxn modelId="{773786CD-AABD-4056-9E70-B8559C338C5D}" type="presOf" srcId="{9CBEE684-861C-434C-8669-86F1D6A75888}" destId="{3D13AA02-4F87-44E2-994B-80FB9B1D1BCA}" srcOrd="0" destOrd="0" presId="urn:microsoft.com/office/officeart/2005/8/layout/hList6"/>
    <dgm:cxn modelId="{A30B155A-70A3-4FE6-B689-996BBE8B5558}" type="presParOf" srcId="{5306CC62-7E0E-4D64-8C81-62EA3F1F48D6}" destId="{40DE8E08-4C14-4ED9-9D70-DC141E17B565}" srcOrd="0" destOrd="0" presId="urn:microsoft.com/office/officeart/2005/8/layout/hList6"/>
    <dgm:cxn modelId="{E8671B3A-F404-4C09-B679-8631BE96A5F7}" type="presParOf" srcId="{5306CC62-7E0E-4D64-8C81-62EA3F1F48D6}" destId="{7EF5EB54-6C2E-46C1-A843-D9034A5DD7EA}" srcOrd="1" destOrd="0" presId="urn:microsoft.com/office/officeart/2005/8/layout/hList6"/>
    <dgm:cxn modelId="{6199BE81-7B1F-4EA3-82FE-955FFDAC09F1}" type="presParOf" srcId="{5306CC62-7E0E-4D64-8C81-62EA3F1F48D6}" destId="{094C36E9-7497-4E0D-8A10-AF7F13809625}" srcOrd="2" destOrd="0" presId="urn:microsoft.com/office/officeart/2005/8/layout/hList6"/>
    <dgm:cxn modelId="{4CD82CEA-230A-41AD-B3CB-A5ED77AA0C95}" type="presParOf" srcId="{5306CC62-7E0E-4D64-8C81-62EA3F1F48D6}" destId="{5A21182C-BCB1-4FED-BDCF-D4CC1A258F7C}" srcOrd="3" destOrd="0" presId="urn:microsoft.com/office/officeart/2005/8/layout/hList6"/>
    <dgm:cxn modelId="{28EB17A6-3243-4560-BD6E-8B171B7A4B57}" type="presParOf" srcId="{5306CC62-7E0E-4D64-8C81-62EA3F1F48D6}" destId="{3D13AA02-4F87-44E2-994B-80FB9B1D1BCA}"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E8E08-4C14-4ED9-9D70-DC141E17B565}">
      <dsp:nvSpPr>
        <dsp:cNvPr id="0" name=""/>
        <dsp:cNvSpPr/>
      </dsp:nvSpPr>
      <dsp:spPr>
        <a:xfrm rot="16200000">
          <a:off x="-835609" y="836672"/>
          <a:ext cx="4437688" cy="2764342"/>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2944" bIns="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rgbClr val="000000"/>
              </a:solidFill>
              <a:latin typeface="Arial"/>
              <a:cs typeface="Arial"/>
            </a:rPr>
            <a:t>Mandates to mitigate greenhouse gas emissions, drive efficiency, and deploy clean energy</a:t>
          </a:r>
          <a:endParaRPr lang="en-US" sz="1600" kern="1200" dirty="0">
            <a:solidFill>
              <a:srgbClr val="000000"/>
            </a:solidFill>
            <a:latin typeface="Arial"/>
            <a:cs typeface="Arial"/>
          </a:endParaRPr>
        </a:p>
      </dsp:txBody>
      <dsp:txXfrm rot="5400000">
        <a:off x="1064" y="887537"/>
        <a:ext cx="2764342" cy="2662612"/>
      </dsp:txXfrm>
    </dsp:sp>
    <dsp:sp modelId="{094C36E9-7497-4E0D-8A10-AF7F13809625}">
      <dsp:nvSpPr>
        <dsp:cNvPr id="0" name=""/>
        <dsp:cNvSpPr/>
      </dsp:nvSpPr>
      <dsp:spPr>
        <a:xfrm rot="16200000">
          <a:off x="2136059" y="836672"/>
          <a:ext cx="4437688" cy="2764342"/>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2944" bIns="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rgbClr val="000000"/>
              </a:solidFill>
              <a:latin typeface="Arial"/>
              <a:cs typeface="Arial"/>
            </a:rPr>
            <a:t>Programs and regulations that implement mandates and achieve climate, clean energy, and consumer-focused outcomes</a:t>
          </a:r>
        </a:p>
      </dsp:txBody>
      <dsp:txXfrm rot="5400000">
        <a:off x="2972732" y="887537"/>
        <a:ext cx="2764342" cy="2662612"/>
      </dsp:txXfrm>
    </dsp:sp>
    <dsp:sp modelId="{3D13AA02-4F87-44E2-994B-80FB9B1D1BCA}">
      <dsp:nvSpPr>
        <dsp:cNvPr id="0" name=""/>
        <dsp:cNvSpPr/>
      </dsp:nvSpPr>
      <dsp:spPr>
        <a:xfrm rot="16200000">
          <a:off x="5107727" y="836672"/>
          <a:ext cx="4437688" cy="2764342"/>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2944" bIns="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rgbClr val="000000"/>
              </a:solidFill>
              <a:latin typeface="Arial"/>
              <a:cs typeface="Arial"/>
            </a:rPr>
            <a:t>A focus on equity, affordability, economic opportunity, and environmental justice</a:t>
          </a:r>
          <a:endParaRPr lang="en-US" sz="1600" kern="1200" dirty="0">
            <a:solidFill>
              <a:srgbClr val="000000"/>
            </a:solidFill>
            <a:latin typeface="Arial"/>
            <a:cs typeface="Arial"/>
          </a:endParaRPr>
        </a:p>
      </dsp:txBody>
      <dsp:txXfrm rot="5400000">
        <a:off x="5944400" y="887537"/>
        <a:ext cx="2764342" cy="266261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7B1AA3-3E43-4A52-BC49-1085128A00D8}" type="datetimeFigureOut">
              <a:rPr lang="en-US" smtClean="0"/>
              <a:pPr/>
              <a:t>10/25/2024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A11C27-7CE1-41FA-893D-577FB665C57B}"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F16E2-043A-4850-8121-9CA75DF2B2FF}" type="datetimeFigureOut">
              <a:rPr lang="en-US" smtClean="0"/>
              <a:pPr/>
              <a:t>10/25/2024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B9B248-2746-4BFC-8FA3-91AC76DD8A50}"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28688" eaLnBrk="0" hangingPunct="0">
              <a:spcBef>
                <a:spcPct val="30000"/>
              </a:spcBef>
              <a:defRPr sz="1200">
                <a:solidFill>
                  <a:schemeClr val="tx1"/>
                </a:solidFill>
                <a:latin typeface="Arial" charset="0"/>
              </a:defRPr>
            </a:lvl1pPr>
            <a:lvl2pPr marL="742950" indent="-285750" defTabSz="928688" eaLnBrk="0" hangingPunct="0">
              <a:spcBef>
                <a:spcPct val="30000"/>
              </a:spcBef>
              <a:defRPr sz="1200">
                <a:solidFill>
                  <a:schemeClr val="tx1"/>
                </a:solidFill>
                <a:latin typeface="Arial" charset="0"/>
              </a:defRPr>
            </a:lvl2pPr>
            <a:lvl3pPr marL="1143000" indent="-228600" defTabSz="928688" eaLnBrk="0" hangingPunct="0">
              <a:spcBef>
                <a:spcPct val="30000"/>
              </a:spcBef>
              <a:defRPr sz="1200">
                <a:solidFill>
                  <a:schemeClr val="tx1"/>
                </a:solidFill>
                <a:latin typeface="Arial" charset="0"/>
              </a:defRPr>
            </a:lvl3pPr>
            <a:lvl4pPr marL="1600200" indent="-228600" defTabSz="928688" eaLnBrk="0" hangingPunct="0">
              <a:spcBef>
                <a:spcPct val="30000"/>
              </a:spcBef>
              <a:defRPr sz="1200">
                <a:solidFill>
                  <a:schemeClr val="tx1"/>
                </a:solidFill>
                <a:latin typeface="Arial" charset="0"/>
              </a:defRPr>
            </a:lvl4pPr>
            <a:lvl5pPr marL="2057400" indent="-228600" defTabSz="928688" eaLnBrk="0" hangingPunct="0">
              <a:spcBef>
                <a:spcPct val="30000"/>
              </a:spcBef>
              <a:defRPr sz="1200">
                <a:solidFill>
                  <a:schemeClr val="tx1"/>
                </a:solidFill>
                <a:latin typeface="Arial" charset="0"/>
              </a:defRPr>
            </a:lvl5pPr>
            <a:lvl6pPr marL="2514600" indent="-228600" defTabSz="928688" eaLnBrk="0" fontAlgn="base" hangingPunct="0">
              <a:spcBef>
                <a:spcPct val="30000"/>
              </a:spcBef>
              <a:spcAft>
                <a:spcPct val="0"/>
              </a:spcAft>
              <a:defRPr sz="1200">
                <a:solidFill>
                  <a:schemeClr val="tx1"/>
                </a:solidFill>
                <a:latin typeface="Arial" charset="0"/>
              </a:defRPr>
            </a:lvl6pPr>
            <a:lvl7pPr marL="2971800" indent="-228600" defTabSz="928688" eaLnBrk="0" fontAlgn="base" hangingPunct="0">
              <a:spcBef>
                <a:spcPct val="30000"/>
              </a:spcBef>
              <a:spcAft>
                <a:spcPct val="0"/>
              </a:spcAft>
              <a:defRPr sz="1200">
                <a:solidFill>
                  <a:schemeClr val="tx1"/>
                </a:solidFill>
                <a:latin typeface="Arial" charset="0"/>
              </a:defRPr>
            </a:lvl7pPr>
            <a:lvl8pPr marL="3429000" indent="-228600" defTabSz="928688" eaLnBrk="0" fontAlgn="base" hangingPunct="0">
              <a:spcBef>
                <a:spcPct val="30000"/>
              </a:spcBef>
              <a:spcAft>
                <a:spcPct val="0"/>
              </a:spcAft>
              <a:defRPr sz="1200">
                <a:solidFill>
                  <a:schemeClr val="tx1"/>
                </a:solidFill>
                <a:latin typeface="Arial" charset="0"/>
              </a:defRPr>
            </a:lvl8pPr>
            <a:lvl9pPr marL="3886200" indent="-228600" defTabSz="928688" eaLnBrk="0" fontAlgn="base" hangingPunct="0">
              <a:spcBef>
                <a:spcPct val="30000"/>
              </a:spcBef>
              <a:spcAft>
                <a:spcPct val="0"/>
              </a:spcAft>
              <a:defRPr sz="1200">
                <a:solidFill>
                  <a:schemeClr val="tx1"/>
                </a:solidFill>
                <a:latin typeface="Arial" charset="0"/>
              </a:defRPr>
            </a:lvl9pPr>
          </a:lstStyle>
          <a:p>
            <a:pPr marL="0" marR="0" lvl="0" indent="0" algn="r" defTabSz="928688" rtl="0" eaLnBrk="1" fontAlgn="auto" latinLnBrk="0" hangingPunct="1">
              <a:lnSpc>
                <a:spcPct val="100000"/>
              </a:lnSpc>
              <a:spcBef>
                <a:spcPct val="0"/>
              </a:spcBef>
              <a:spcAft>
                <a:spcPts val="0"/>
              </a:spcAft>
              <a:buClrTx/>
              <a:buSzTx/>
              <a:buFontTx/>
              <a:buNone/>
              <a:tabLst/>
              <a:defRPr/>
            </a:pPr>
            <a:fld id="{8A5DD90D-ED62-4F2B-B734-3C7D2994FD62}"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28688" rtl="0" eaLnBrk="1" fontAlgn="auto" latinLnBrk="0" hangingPunct="1">
                <a:lnSpc>
                  <a:spcPct val="100000"/>
                </a:lnSpc>
                <a:spcBef>
                  <a:spcPct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3555" name="Rectangle 2"/>
          <p:cNvSpPr>
            <a:spLocks noGrp="1" noRot="1" noChangeAspect="1" noChangeArrowheads="1" noTextEdit="1"/>
          </p:cNvSpPr>
          <p:nvPr>
            <p:ph type="sldImg"/>
          </p:nvPr>
        </p:nvSpPr>
        <p:spPr>
          <a:xfrm>
            <a:off x="2311400" y="525463"/>
            <a:ext cx="4673600" cy="2628900"/>
          </a:xfrm>
          <a:ln/>
        </p:spPr>
      </p:sp>
      <p:sp>
        <p:nvSpPr>
          <p:cNvPr id="23556" name="Rectangle 3"/>
          <p:cNvSpPr>
            <a:spLocks noGrp="1" noChangeArrowheads="1"/>
          </p:cNvSpPr>
          <p:nvPr>
            <p:ph type="body" idx="1"/>
          </p:nvPr>
        </p:nvSpPr>
        <p:spPr>
          <a:noFill/>
        </p:spPr>
        <p:txBody>
          <a:bodyPr/>
          <a:lstStyle/>
          <a:p>
            <a:pPr eaLnBrk="1" hangingPunct="1"/>
            <a:endParaRPr lang="en-US" altLang="en-US"/>
          </a:p>
        </p:txBody>
      </p:sp>
      <p:sp>
        <p:nvSpPr>
          <p:cNvPr id="2" name="Header Placeholder 1">
            <a:extLst>
              <a:ext uri="{FF2B5EF4-FFF2-40B4-BE49-F238E27FC236}">
                <a16:creationId xmlns:a16="http://schemas.microsoft.com/office/drawing/2014/main" id="{ECDA395C-AD3C-45AD-B522-ECD3D4F40883}"/>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ATTORNEY CLIENT PRIVLEGED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ATTORNEY CLIENT PRIVLEGED</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9F705-2773-4D34-A91B-637594787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6308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fae7c9eb2a_0_0: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fae7c9eb2a_0_0:notes"/>
          <p:cNvSpPr txBox="1">
            <a:spLocks noGrp="1"/>
          </p:cNvSpPr>
          <p:nvPr>
            <p:ph type="body" idx="1"/>
          </p:nvPr>
        </p:nvSpPr>
        <p:spPr>
          <a:xfrm>
            <a:off x="702300" y="4421800"/>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671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B9B248-2746-4BFC-8FA3-91AC76DD8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9852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B9B248-2746-4BFC-8FA3-91AC76DD8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2181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Only three pipeline companies operate in MA: </a:t>
            </a:r>
            <a:r>
              <a:rPr lang="en-US" b="0" i="0">
                <a:solidFill>
                  <a:srgbClr val="202124"/>
                </a:solidFill>
                <a:effectLst/>
                <a:latin typeface="Google Sans"/>
              </a:rPr>
              <a:t>Algonquin Gas Transmission Company, Tennessee Gas Pipeline Company, and Maritimes and Northeast Pipelines Company.</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BD394-4A0E-4258-B59D-069EC49516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9981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5750" lvl="2" indent="-285750"/>
            <a:r>
              <a:rPr lang="en-US" sz="1200"/>
              <a:t>Ex: Extreme cold weather experienced during the winter of 2014-2015 </a:t>
            </a:r>
          </a:p>
          <a:p>
            <a:pPr marL="825750" lvl="3" indent="-285750">
              <a:buFont typeface="Wingdings" panose="05000000000000000000" pitchFamily="2" charset="2"/>
              <a:buChar char="Ø"/>
            </a:pPr>
            <a:r>
              <a:rPr lang="en-US" sz="1200"/>
              <a:t>Constellation Peaking Supply: 1.4 Bcf  (Not under contract during this period). </a:t>
            </a:r>
          </a:p>
          <a:p>
            <a:pPr marL="825750" lvl="3" indent="-285750">
              <a:buFont typeface="Wingdings" panose="05000000000000000000" pitchFamily="2" charset="2"/>
              <a:buChar char="Ø"/>
            </a:pPr>
            <a:r>
              <a:rPr lang="en-US" sz="1200"/>
              <a:t>LNG Inventory as of 4/1/2015 was 25% or 1.4 Bcf (usable). </a:t>
            </a:r>
          </a:p>
          <a:p>
            <a:pPr marL="825750" lvl="3" indent="-285750">
              <a:buFont typeface="Wingdings" panose="05000000000000000000" pitchFamily="2" charset="2"/>
              <a:buChar char="Ø"/>
            </a:pPr>
            <a:r>
              <a:rPr lang="en-US" sz="1200"/>
              <a:t> If peaking supplies were not procured and offset with LNG, LNG inventory would have been </a:t>
            </a:r>
            <a:r>
              <a:rPr lang="en-US" sz="1200" b="1"/>
              <a:t>ZERO</a:t>
            </a:r>
            <a:r>
              <a:rPr lang="en-US" sz="120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solidFill>
                <a:schemeClr val="tx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D9B39-6FC5-4408-B744-DA0D3BBD897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2443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B9B248-2746-4BFC-8FA3-91AC76DD8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7778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ATTORNEY CLIENT PRIVLEGED</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B9F705-2773-4D34-A91B-637594787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2764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1D86BD-47B8-4837-B8D6-BDC1AC39FBEE}"/>
              </a:ext>
            </a:extLst>
          </p:cNvPr>
          <p:cNvSpPr>
            <a:spLocks noGrp="1"/>
          </p:cNvSpPr>
          <p:nvPr>
            <p:ph type="body" sz="quarter" idx="10"/>
          </p:nvPr>
        </p:nvSpPr>
        <p:spPr>
          <a:xfrm>
            <a:off x="463296" y="1280160"/>
            <a:ext cx="11265408"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52E3DC05-D014-4C4F-AEE7-790F939A15FE}"/>
              </a:ext>
            </a:extLst>
          </p:cNvPr>
          <p:cNvSpPr>
            <a:spLocks noGrp="1"/>
          </p:cNvSpPr>
          <p:nvPr>
            <p:ph type="ftr" sz="quarter" idx="11"/>
          </p:nvPr>
        </p:nvSpPr>
        <p:spPr/>
        <p:txBody>
          <a:bodyPr/>
          <a:lstStyle/>
          <a:p>
            <a:r>
              <a:rPr lang="en-US"/>
              <a:t>Footer</a:t>
            </a:r>
          </a:p>
        </p:txBody>
      </p:sp>
      <p:sp>
        <p:nvSpPr>
          <p:cNvPr id="3" name="Title 2">
            <a:extLst>
              <a:ext uri="{FF2B5EF4-FFF2-40B4-BE49-F238E27FC236}">
                <a16:creationId xmlns:a16="http://schemas.microsoft.com/office/drawing/2014/main" id="{CD9EE379-5827-5947-9240-65380196DD9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03706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Two Figur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1D86BD-47B8-4837-B8D6-BDC1AC39FBEE}"/>
              </a:ext>
            </a:extLst>
          </p:cNvPr>
          <p:cNvSpPr>
            <a:spLocks noGrp="1"/>
          </p:cNvSpPr>
          <p:nvPr>
            <p:ph type="body" sz="quarter" idx="10"/>
          </p:nvPr>
        </p:nvSpPr>
        <p:spPr>
          <a:xfrm>
            <a:off x="463296" y="1280160"/>
            <a:ext cx="11265408" cy="1828800"/>
          </a:xfrm>
        </p:spPr>
        <p:txBody>
          <a:body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C332751C-3528-484E-9028-1E56658AFC75}"/>
              </a:ext>
            </a:extLst>
          </p:cNvPr>
          <p:cNvSpPr>
            <a:spLocks noGrp="1"/>
          </p:cNvSpPr>
          <p:nvPr>
            <p:ph idx="19" hasCustomPrompt="1"/>
          </p:nvPr>
        </p:nvSpPr>
        <p:spPr>
          <a:xfrm>
            <a:off x="463296" y="3792383"/>
            <a:ext cx="5394960" cy="2468880"/>
          </a:xfrm>
          <a:ln>
            <a:noFill/>
          </a:ln>
        </p:spPr>
        <p:txBody>
          <a:bodyPr/>
          <a:lstStyle>
            <a:lvl1pPr marL="0" indent="0" fontAlgn="ctr">
              <a:lnSpc>
                <a:spcPct val="100000"/>
              </a:lnSpc>
              <a:spcBef>
                <a:spcPts val="600"/>
              </a:spcBef>
              <a:spcAft>
                <a:spcPts val="600"/>
              </a:spcAft>
              <a:buClr>
                <a:srgbClr val="E85F31"/>
              </a:buClr>
              <a:buSzPct val="150000"/>
              <a:buFont typeface="Arial" panose="020B0604020202020204" pitchFamily="34" charset="0"/>
              <a:buNone/>
              <a:defRPr sz="1800" b="0">
                <a:solidFill>
                  <a:schemeClr val="tx1"/>
                </a:solidFill>
              </a:defRPr>
            </a:lvl1pPr>
            <a:lvl2pPr marL="457200" indent="0">
              <a:lnSpc>
                <a:spcPct val="100000"/>
              </a:lnSpc>
              <a:spcBef>
                <a:spcPts val="600"/>
              </a:spcBef>
              <a:spcAft>
                <a:spcPts val="600"/>
              </a:spcAft>
              <a:buClr>
                <a:srgbClr val="E85F31"/>
              </a:buClr>
              <a:buSzPct val="125000"/>
              <a:buFont typeface="Arial" pitchFamily="34" charset="0"/>
              <a:buNone/>
              <a:defRPr sz="1600" baseline="0">
                <a:solidFill>
                  <a:srgbClr val="034E6E"/>
                </a:solidFill>
              </a:defRPr>
            </a:lvl2pPr>
            <a:lvl3pPr marL="914400" indent="0">
              <a:lnSpc>
                <a:spcPct val="100000"/>
              </a:lnSpc>
              <a:spcBef>
                <a:spcPts val="600"/>
              </a:spcBef>
              <a:spcAft>
                <a:spcPts val="600"/>
              </a:spcAft>
              <a:buClr>
                <a:srgbClr val="E85F31"/>
              </a:buClr>
              <a:buFont typeface="Courier New" panose="02070309020205020404" pitchFamily="49" charset="0"/>
              <a:buNone/>
              <a:defRPr sz="1600" baseline="0">
                <a:solidFill>
                  <a:schemeClr val="tx1"/>
                </a:solidFill>
              </a:defRPr>
            </a:lvl3pPr>
            <a:lvl4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4pPr>
            <a:lvl5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5pPr>
          </a:lstStyle>
          <a:p>
            <a:pPr lvl="0"/>
            <a:r>
              <a:rPr lang="en-US"/>
              <a:t>Figure</a:t>
            </a:r>
          </a:p>
          <a:p>
            <a:pPr lvl="2"/>
            <a:endParaRPr lang="en-US"/>
          </a:p>
        </p:txBody>
      </p:sp>
      <p:sp>
        <p:nvSpPr>
          <p:cNvPr id="8" name="Content Placeholder 2">
            <a:extLst>
              <a:ext uri="{FF2B5EF4-FFF2-40B4-BE49-F238E27FC236}">
                <a16:creationId xmlns:a16="http://schemas.microsoft.com/office/drawing/2014/main" id="{46D2E456-3696-49A5-B9C3-F74CA9A98BA9}"/>
              </a:ext>
            </a:extLst>
          </p:cNvPr>
          <p:cNvSpPr>
            <a:spLocks noGrp="1"/>
          </p:cNvSpPr>
          <p:nvPr>
            <p:ph idx="21" hasCustomPrompt="1"/>
          </p:nvPr>
        </p:nvSpPr>
        <p:spPr>
          <a:xfrm>
            <a:off x="6310173" y="3792383"/>
            <a:ext cx="5394960" cy="2468880"/>
          </a:xfrm>
          <a:ln>
            <a:noFill/>
          </a:ln>
        </p:spPr>
        <p:txBody>
          <a:bodyPr/>
          <a:lstStyle>
            <a:lvl1pPr marL="0" indent="0" fontAlgn="ctr">
              <a:lnSpc>
                <a:spcPct val="100000"/>
              </a:lnSpc>
              <a:spcBef>
                <a:spcPts val="600"/>
              </a:spcBef>
              <a:spcAft>
                <a:spcPts val="600"/>
              </a:spcAft>
              <a:buClr>
                <a:srgbClr val="E85F31"/>
              </a:buClr>
              <a:buSzPct val="150000"/>
              <a:buFont typeface="Arial" panose="020B0604020202020204" pitchFamily="34" charset="0"/>
              <a:buNone/>
              <a:defRPr sz="1800" b="0">
                <a:solidFill>
                  <a:schemeClr val="tx1"/>
                </a:solidFill>
              </a:defRPr>
            </a:lvl1pPr>
            <a:lvl2pPr marL="457200" indent="0">
              <a:lnSpc>
                <a:spcPct val="100000"/>
              </a:lnSpc>
              <a:spcBef>
                <a:spcPts val="600"/>
              </a:spcBef>
              <a:spcAft>
                <a:spcPts val="600"/>
              </a:spcAft>
              <a:buClr>
                <a:srgbClr val="E85F31"/>
              </a:buClr>
              <a:buSzPct val="125000"/>
              <a:buFont typeface="Arial" pitchFamily="34" charset="0"/>
              <a:buNone/>
              <a:defRPr sz="1600" baseline="0">
                <a:solidFill>
                  <a:srgbClr val="034E6E"/>
                </a:solidFill>
              </a:defRPr>
            </a:lvl2pPr>
            <a:lvl3pPr marL="914400" indent="0">
              <a:lnSpc>
                <a:spcPct val="100000"/>
              </a:lnSpc>
              <a:spcBef>
                <a:spcPts val="600"/>
              </a:spcBef>
              <a:spcAft>
                <a:spcPts val="600"/>
              </a:spcAft>
              <a:buClr>
                <a:srgbClr val="E85F31"/>
              </a:buClr>
              <a:buFont typeface="Courier New" panose="02070309020205020404" pitchFamily="49" charset="0"/>
              <a:buNone/>
              <a:defRPr sz="1600" baseline="0">
                <a:solidFill>
                  <a:schemeClr val="tx1"/>
                </a:solidFill>
              </a:defRPr>
            </a:lvl3pPr>
            <a:lvl4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4pPr>
            <a:lvl5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5pPr>
          </a:lstStyle>
          <a:p>
            <a:pPr lvl="0"/>
            <a:r>
              <a:rPr lang="en-US"/>
              <a:t>Figure</a:t>
            </a:r>
          </a:p>
          <a:p>
            <a:pPr lvl="2"/>
            <a:endParaRPr lang="en-US"/>
          </a:p>
        </p:txBody>
      </p:sp>
      <p:sp>
        <p:nvSpPr>
          <p:cNvPr id="2" name="Footer Placeholder 1">
            <a:extLst>
              <a:ext uri="{FF2B5EF4-FFF2-40B4-BE49-F238E27FC236}">
                <a16:creationId xmlns:a16="http://schemas.microsoft.com/office/drawing/2014/main" id="{0CEE7B04-9FA5-434E-8C1E-3C03F7FCF261}"/>
              </a:ext>
            </a:extLst>
          </p:cNvPr>
          <p:cNvSpPr>
            <a:spLocks noGrp="1"/>
          </p:cNvSpPr>
          <p:nvPr>
            <p:ph type="ftr" sz="quarter" idx="23"/>
          </p:nvPr>
        </p:nvSpPr>
        <p:spPr/>
        <p:txBody>
          <a:bodyPr/>
          <a:lstStyle/>
          <a:p>
            <a:r>
              <a:rPr lang="en-US"/>
              <a:t>Footer</a:t>
            </a:r>
          </a:p>
        </p:txBody>
      </p:sp>
      <p:sp>
        <p:nvSpPr>
          <p:cNvPr id="3" name="Title 2">
            <a:extLst>
              <a:ext uri="{FF2B5EF4-FFF2-40B4-BE49-F238E27FC236}">
                <a16:creationId xmlns:a16="http://schemas.microsoft.com/office/drawing/2014/main" id="{56F253EF-F657-C440-BA35-0830017D0F77}"/>
              </a:ext>
            </a:extLst>
          </p:cNvPr>
          <p:cNvSpPr>
            <a:spLocks noGrp="1"/>
          </p:cNvSpPr>
          <p:nvPr>
            <p:ph type="title"/>
          </p:nvPr>
        </p:nvSpPr>
        <p:spPr/>
        <p:txBody>
          <a:bodyPr/>
          <a:lstStyle/>
          <a:p>
            <a:r>
              <a:rPr lang="en-US"/>
              <a:t>Click to edit Master title style</a:t>
            </a:r>
          </a:p>
        </p:txBody>
      </p:sp>
      <p:sp>
        <p:nvSpPr>
          <p:cNvPr id="14" name="Text Placeholder 14">
            <a:extLst>
              <a:ext uri="{FF2B5EF4-FFF2-40B4-BE49-F238E27FC236}">
                <a16:creationId xmlns:a16="http://schemas.microsoft.com/office/drawing/2014/main" id="{39879094-6F8D-AD40-99A9-38D2052E46C3}"/>
              </a:ext>
            </a:extLst>
          </p:cNvPr>
          <p:cNvSpPr>
            <a:spLocks noGrp="1"/>
          </p:cNvSpPr>
          <p:nvPr>
            <p:ph type="body" sz="quarter" idx="20"/>
          </p:nvPr>
        </p:nvSpPr>
        <p:spPr>
          <a:xfrm>
            <a:off x="463296" y="3429000"/>
            <a:ext cx="5394960" cy="365760"/>
          </a:xfrm>
        </p:spPr>
        <p:txBody>
          <a:bodyPr anchor="ctr" anchorCtr="0"/>
          <a:lstStyle>
            <a:lvl1pPr marL="0" indent="0">
              <a:buNone/>
              <a:defRPr/>
            </a:lvl1pPr>
          </a:lstStyle>
          <a:p>
            <a:pPr lvl="0"/>
            <a:r>
              <a:rPr lang="en-US"/>
              <a:t>Click to edit Master text styles</a:t>
            </a:r>
          </a:p>
        </p:txBody>
      </p:sp>
      <p:sp>
        <p:nvSpPr>
          <p:cNvPr id="15" name="Text Placeholder 14">
            <a:extLst>
              <a:ext uri="{FF2B5EF4-FFF2-40B4-BE49-F238E27FC236}">
                <a16:creationId xmlns:a16="http://schemas.microsoft.com/office/drawing/2014/main" id="{1D261AD9-AA15-6646-906A-A024B4945050}"/>
              </a:ext>
            </a:extLst>
          </p:cNvPr>
          <p:cNvSpPr>
            <a:spLocks noGrp="1"/>
          </p:cNvSpPr>
          <p:nvPr>
            <p:ph type="body" sz="quarter" idx="24"/>
          </p:nvPr>
        </p:nvSpPr>
        <p:spPr>
          <a:xfrm>
            <a:off x="6310173" y="3429000"/>
            <a:ext cx="5394960" cy="365760"/>
          </a:xfrm>
        </p:spPr>
        <p:txBody>
          <a:bodyPr anchor="ctr" anchorCtr="0"/>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955303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B61002-1A64-4AE0-88DF-9FAF6D1145FF}"/>
              </a:ext>
            </a:extLst>
          </p:cNvPr>
          <p:cNvSpPr>
            <a:spLocks noGrp="1"/>
          </p:cNvSpPr>
          <p:nvPr>
            <p:ph type="body" sz="half" idx="2" hasCustomPrompt="1"/>
          </p:nvPr>
        </p:nvSpPr>
        <p:spPr>
          <a:xfrm>
            <a:off x="2743200" y="1676400"/>
            <a:ext cx="8985505" cy="4724400"/>
          </a:xfrm>
        </p:spPr>
        <p:txBody>
          <a:bodyPr anchor="t">
            <a:noAutofit/>
          </a:bodyPr>
          <a:lstStyle>
            <a:lvl1pPr marL="0" indent="0" algn="l">
              <a:buNone/>
              <a:defRPr sz="12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a:extLst>
              <a:ext uri="{FF2B5EF4-FFF2-40B4-BE49-F238E27FC236}">
                <a16:creationId xmlns:a16="http://schemas.microsoft.com/office/drawing/2014/main" id="{14805DB7-12FF-4625-833D-F9AF596E26D2}"/>
              </a:ext>
            </a:extLst>
          </p:cNvPr>
          <p:cNvSpPr>
            <a:spLocks noGrp="1"/>
          </p:cNvSpPr>
          <p:nvPr>
            <p:ph type="body" sz="quarter" idx="3" hasCustomPrompt="1"/>
          </p:nvPr>
        </p:nvSpPr>
        <p:spPr>
          <a:xfrm>
            <a:off x="2743200" y="1066800"/>
            <a:ext cx="8985505" cy="304800"/>
          </a:xfrm>
        </p:spPr>
        <p:txBody>
          <a:bodyPr anchor="ctr">
            <a:noAutofit/>
          </a:bodyPr>
          <a:lstStyle>
            <a:lvl1pPr marL="0" indent="0" algn="l">
              <a:buNone/>
              <a:defRPr sz="18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Staff name</a:t>
            </a:r>
          </a:p>
        </p:txBody>
      </p:sp>
      <p:sp>
        <p:nvSpPr>
          <p:cNvPr id="6" name="Picture Placeholder 50">
            <a:extLst>
              <a:ext uri="{FF2B5EF4-FFF2-40B4-BE49-F238E27FC236}">
                <a16:creationId xmlns:a16="http://schemas.microsoft.com/office/drawing/2014/main" id="{878DAB5A-DED8-4AD3-8C05-B61C1658650F}"/>
              </a:ext>
            </a:extLst>
          </p:cNvPr>
          <p:cNvSpPr>
            <a:spLocks noGrp="1"/>
          </p:cNvSpPr>
          <p:nvPr>
            <p:ph type="pic" sz="quarter" idx="13"/>
          </p:nvPr>
        </p:nvSpPr>
        <p:spPr>
          <a:xfrm>
            <a:off x="459233" y="1066800"/>
            <a:ext cx="2133600" cy="1676400"/>
          </a:xfrm>
        </p:spPr>
        <p:txBody>
          <a:bodyPr/>
          <a:lstStyle>
            <a:lvl1pPr marL="0" indent="0">
              <a:buNone/>
              <a:defRPr/>
            </a:lvl1pPr>
          </a:lstStyle>
          <a:p>
            <a:r>
              <a:rPr lang="en-US"/>
              <a:t>Click icon to add picture</a:t>
            </a:r>
          </a:p>
        </p:txBody>
      </p:sp>
      <p:sp>
        <p:nvSpPr>
          <p:cNvPr id="7" name="Text Placeholder 3">
            <a:extLst>
              <a:ext uri="{FF2B5EF4-FFF2-40B4-BE49-F238E27FC236}">
                <a16:creationId xmlns:a16="http://schemas.microsoft.com/office/drawing/2014/main" id="{5728DBBF-C914-4477-85B9-6C43524F4353}"/>
              </a:ext>
            </a:extLst>
          </p:cNvPr>
          <p:cNvSpPr>
            <a:spLocks noGrp="1"/>
          </p:cNvSpPr>
          <p:nvPr>
            <p:ph type="body" sz="half" idx="14" hasCustomPrompt="1"/>
          </p:nvPr>
        </p:nvSpPr>
        <p:spPr>
          <a:xfrm>
            <a:off x="2743200" y="1371600"/>
            <a:ext cx="8985505" cy="304800"/>
          </a:xfrm>
        </p:spPr>
        <p:txBody>
          <a:bodyPr anchor="t">
            <a:noAutofit/>
          </a:bodyPr>
          <a:lstStyle>
            <a:lvl1pPr marL="0" indent="0" algn="l">
              <a:buNone/>
              <a:defRPr sz="1400" b="0">
                <a:solidFill>
                  <a:srgbClr val="6E6E6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Staff title</a:t>
            </a:r>
          </a:p>
        </p:txBody>
      </p:sp>
      <p:sp>
        <p:nvSpPr>
          <p:cNvPr id="3" name="Footer Placeholder 2">
            <a:extLst>
              <a:ext uri="{FF2B5EF4-FFF2-40B4-BE49-F238E27FC236}">
                <a16:creationId xmlns:a16="http://schemas.microsoft.com/office/drawing/2014/main" id="{8D672CA3-63A6-6740-A660-83B30321C9BF}"/>
              </a:ext>
            </a:extLst>
          </p:cNvPr>
          <p:cNvSpPr>
            <a:spLocks noGrp="1"/>
          </p:cNvSpPr>
          <p:nvPr>
            <p:ph type="ftr" sz="quarter" idx="15"/>
          </p:nvPr>
        </p:nvSpPr>
        <p:spPr/>
        <p:txBody>
          <a:bodyPr/>
          <a:lstStyle/>
          <a:p>
            <a:r>
              <a:rPr lang="en-US"/>
              <a:t>Footer</a:t>
            </a:r>
          </a:p>
        </p:txBody>
      </p:sp>
      <p:sp>
        <p:nvSpPr>
          <p:cNvPr id="2" name="Title 1">
            <a:extLst>
              <a:ext uri="{FF2B5EF4-FFF2-40B4-BE49-F238E27FC236}">
                <a16:creationId xmlns:a16="http://schemas.microsoft.com/office/drawing/2014/main" id="{9764D5B2-2BF9-0B41-A8BA-AA8D9FA6786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82294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E378AEA-AEAC-9B49-80BF-47B39970CA53}"/>
              </a:ext>
            </a:extLst>
          </p:cNvPr>
          <p:cNvSpPr>
            <a:spLocks noGrp="1"/>
          </p:cNvSpPr>
          <p:nvPr>
            <p:ph type="ftr" sz="quarter" idx="10"/>
          </p:nvPr>
        </p:nvSpPr>
        <p:spPr/>
        <p:txBody>
          <a:bodyPr/>
          <a:lstStyle/>
          <a:p>
            <a:r>
              <a:rPr lang="en-US"/>
              <a:t>Footer</a:t>
            </a:r>
          </a:p>
        </p:txBody>
      </p:sp>
      <p:sp>
        <p:nvSpPr>
          <p:cNvPr id="5" name="TextBox 4">
            <a:extLst>
              <a:ext uri="{FF2B5EF4-FFF2-40B4-BE49-F238E27FC236}">
                <a16:creationId xmlns:a16="http://schemas.microsoft.com/office/drawing/2014/main" id="{A0F482F0-100E-9E4B-A122-D9F212A5354A}"/>
              </a:ext>
            </a:extLst>
          </p:cNvPr>
          <p:cNvSpPr txBox="1"/>
          <p:nvPr userDrawn="1"/>
        </p:nvSpPr>
        <p:spPr>
          <a:xfrm>
            <a:off x="11271504" y="6553200"/>
            <a:ext cx="914400" cy="304800"/>
          </a:xfrm>
          <a:prstGeom prst="rect">
            <a:avLst/>
          </a:prstGeom>
          <a:noFill/>
        </p:spPr>
        <p:txBody>
          <a:bodyPr wrap="square" lIns="0" tIns="0" rIns="0" bIns="0" rtlCol="0" anchor="ctr">
            <a:noAutofit/>
          </a:bodyPr>
          <a:lstStyle/>
          <a:p>
            <a:pPr algn="ctr"/>
            <a:fld id="{105C71F9-3F51-4FB1-94CF-D6ABCA479CA2}" type="slidenum">
              <a:rPr lang="en-US" sz="1200" b="1" smtClean="0">
                <a:solidFill>
                  <a:schemeClr val="tx1"/>
                </a:solidFill>
              </a:rPr>
              <a:pPr algn="ctr"/>
              <a:t>‹#›</a:t>
            </a:fld>
            <a:endParaRPr lang="en-US" sz="1200" b="1">
              <a:solidFill>
                <a:schemeClr val="tx1"/>
              </a:solidFill>
            </a:endParaRPr>
          </a:p>
        </p:txBody>
      </p:sp>
    </p:spTree>
    <p:extLst>
      <p:ext uri="{BB962C8B-B14F-4D97-AF65-F5344CB8AC3E}">
        <p14:creationId xmlns:p14="http://schemas.microsoft.com/office/powerpoint/2010/main" val="422541439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 Diag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98EC977-69EB-A449-B483-5519682D02BE}"/>
              </a:ext>
            </a:extLst>
          </p:cNvPr>
          <p:cNvSpPr>
            <a:spLocks noGrp="1"/>
          </p:cNvSpPr>
          <p:nvPr>
            <p:ph type="pic" sz="quarter" idx="13" hasCustomPrompt="1"/>
          </p:nvPr>
        </p:nvSpPr>
        <p:spPr>
          <a:xfrm>
            <a:off x="4998720" y="-304"/>
            <a:ext cx="7193280" cy="6858304"/>
          </a:xfrm>
          <a:custGeom>
            <a:avLst/>
            <a:gdLst>
              <a:gd name="connsiteX0" fmla="*/ 0 w 6477000"/>
              <a:gd name="connsiteY0" fmla="*/ 6858000 h 6858000"/>
              <a:gd name="connsiteX1" fmla="*/ 3717992 w 6477000"/>
              <a:gd name="connsiteY1" fmla="*/ 0 h 6858000"/>
              <a:gd name="connsiteX2" fmla="*/ 6477000 w 6477000"/>
              <a:gd name="connsiteY2" fmla="*/ 0 h 6858000"/>
              <a:gd name="connsiteX3" fmla="*/ 2759008 w 6477000"/>
              <a:gd name="connsiteY3" fmla="*/ 6858000 h 6858000"/>
              <a:gd name="connsiteX4" fmla="*/ 0 w 6477000"/>
              <a:gd name="connsiteY4" fmla="*/ 6858000 h 6858000"/>
              <a:gd name="connsiteX0" fmla="*/ 0 w 6477000"/>
              <a:gd name="connsiteY0" fmla="*/ 6858000 h 6858000"/>
              <a:gd name="connsiteX1" fmla="*/ 3717992 w 6477000"/>
              <a:gd name="connsiteY1" fmla="*/ 0 h 6858000"/>
              <a:gd name="connsiteX2" fmla="*/ 6477000 w 6477000"/>
              <a:gd name="connsiteY2" fmla="*/ 0 h 6858000"/>
              <a:gd name="connsiteX3" fmla="*/ 6468860 w 6477000"/>
              <a:gd name="connsiteY3" fmla="*/ 6858000 h 6858000"/>
              <a:gd name="connsiteX4" fmla="*/ 0 w 6477000"/>
              <a:gd name="connsiteY4" fmla="*/ 6858000 h 6858000"/>
              <a:gd name="connsiteX0" fmla="*/ 0 w 6477000"/>
              <a:gd name="connsiteY0" fmla="*/ 6858000 h 6858000"/>
              <a:gd name="connsiteX1" fmla="*/ 4556891 w 6477000"/>
              <a:gd name="connsiteY1" fmla="*/ 8389 h 6858000"/>
              <a:gd name="connsiteX2" fmla="*/ 6477000 w 6477000"/>
              <a:gd name="connsiteY2" fmla="*/ 0 h 6858000"/>
              <a:gd name="connsiteX3" fmla="*/ 6468860 w 6477000"/>
              <a:gd name="connsiteY3" fmla="*/ 6858000 h 6858000"/>
              <a:gd name="connsiteX4" fmla="*/ 0 w 6477000"/>
              <a:gd name="connsiteY4" fmla="*/ 6858000 h 6858000"/>
              <a:gd name="connsiteX0" fmla="*/ 0 w 6477000"/>
              <a:gd name="connsiteY0" fmla="*/ 6858000 h 6858000"/>
              <a:gd name="connsiteX1" fmla="*/ 4574733 w 6477000"/>
              <a:gd name="connsiteY1" fmla="*/ 3929 h 6858000"/>
              <a:gd name="connsiteX2" fmla="*/ 6477000 w 6477000"/>
              <a:gd name="connsiteY2" fmla="*/ 0 h 6858000"/>
              <a:gd name="connsiteX3" fmla="*/ 6468860 w 6477000"/>
              <a:gd name="connsiteY3" fmla="*/ 6858000 h 6858000"/>
              <a:gd name="connsiteX4" fmla="*/ 0 w 6477000"/>
              <a:gd name="connsiteY4" fmla="*/ 6858000 h 6858000"/>
              <a:gd name="connsiteX0" fmla="*/ 0 w 6477000"/>
              <a:gd name="connsiteY0" fmla="*/ 6858000 h 6858000"/>
              <a:gd name="connsiteX1" fmla="*/ 4103397 w 6477000"/>
              <a:gd name="connsiteY1" fmla="*/ 3929 h 6858000"/>
              <a:gd name="connsiteX2" fmla="*/ 6477000 w 6477000"/>
              <a:gd name="connsiteY2" fmla="*/ 0 h 6858000"/>
              <a:gd name="connsiteX3" fmla="*/ 6468860 w 6477000"/>
              <a:gd name="connsiteY3" fmla="*/ 6858000 h 6858000"/>
              <a:gd name="connsiteX4" fmla="*/ 0 w 6477000"/>
              <a:gd name="connsiteY4" fmla="*/ 6858000 h 6858000"/>
              <a:gd name="connsiteX0" fmla="*/ 0 w 6477000"/>
              <a:gd name="connsiteY0" fmla="*/ 6858000 h 6858000"/>
              <a:gd name="connsiteX1" fmla="*/ 4130842 w 6477000"/>
              <a:gd name="connsiteY1" fmla="*/ 3929 h 6858000"/>
              <a:gd name="connsiteX2" fmla="*/ 6477000 w 6477000"/>
              <a:gd name="connsiteY2" fmla="*/ 0 h 6858000"/>
              <a:gd name="connsiteX3" fmla="*/ 6468860 w 6477000"/>
              <a:gd name="connsiteY3" fmla="*/ 6858000 h 6858000"/>
              <a:gd name="connsiteX4" fmla="*/ 0 w 6477000"/>
              <a:gd name="connsiteY4" fmla="*/ 6858000 h 6858000"/>
              <a:gd name="connsiteX0" fmla="*/ 0 w 6477000"/>
              <a:gd name="connsiteY0" fmla="*/ 6858000 h 6858000"/>
              <a:gd name="connsiteX1" fmla="*/ 4130842 w 6477000"/>
              <a:gd name="connsiteY1" fmla="*/ 3929 h 6858000"/>
              <a:gd name="connsiteX2" fmla="*/ 6477000 w 6477000"/>
              <a:gd name="connsiteY2" fmla="*/ 0 h 6858000"/>
              <a:gd name="connsiteX3" fmla="*/ 6468860 w 6477000"/>
              <a:gd name="connsiteY3" fmla="*/ 6858000 h 6858000"/>
              <a:gd name="connsiteX4" fmla="*/ 0 w 6477000"/>
              <a:gd name="connsiteY4" fmla="*/ 6858000 h 6858000"/>
              <a:gd name="connsiteX0" fmla="*/ 0 w 6477000"/>
              <a:gd name="connsiteY0" fmla="*/ 6858304 h 6858304"/>
              <a:gd name="connsiteX1" fmla="*/ 4134654 w 6477000"/>
              <a:gd name="connsiteY1" fmla="*/ 0 h 6858304"/>
              <a:gd name="connsiteX2" fmla="*/ 6477000 w 6477000"/>
              <a:gd name="connsiteY2" fmla="*/ 304 h 6858304"/>
              <a:gd name="connsiteX3" fmla="*/ 6468860 w 6477000"/>
              <a:gd name="connsiteY3" fmla="*/ 6858304 h 6858304"/>
              <a:gd name="connsiteX4" fmla="*/ 0 w 6477000"/>
              <a:gd name="connsiteY4" fmla="*/ 6858304 h 6858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0" h="6858304">
                <a:moveTo>
                  <a:pt x="0" y="6858304"/>
                </a:moveTo>
                <a:lnTo>
                  <a:pt x="4134654" y="0"/>
                </a:lnTo>
                <a:lnTo>
                  <a:pt x="6477000" y="304"/>
                </a:lnTo>
                <a:cubicBezTo>
                  <a:pt x="6474287" y="2286304"/>
                  <a:pt x="6471573" y="4572304"/>
                  <a:pt x="6468860" y="6858304"/>
                </a:cubicBezTo>
                <a:lnTo>
                  <a:pt x="0" y="6858304"/>
                </a:lnTo>
                <a:close/>
              </a:path>
            </a:pathLst>
          </a:custGeom>
        </p:spPr>
        <p:txBody>
          <a:bodyPr anchor="ctr"/>
          <a:lstStyle>
            <a:lvl1pPr marL="0" indent="0" algn="ctr">
              <a:buNone/>
              <a:defRPr b="0">
                <a:solidFill>
                  <a:schemeClr val="bg1"/>
                </a:solidFill>
              </a:defRPr>
            </a:lvl1pPr>
          </a:lstStyle>
          <a:p>
            <a:r>
              <a:rPr lang="en-US"/>
              <a:t>Insert Picture</a:t>
            </a:r>
          </a:p>
        </p:txBody>
      </p:sp>
      <p:sp>
        <p:nvSpPr>
          <p:cNvPr id="13" name="Text Placeholder 2">
            <a:extLst>
              <a:ext uri="{FF2B5EF4-FFF2-40B4-BE49-F238E27FC236}">
                <a16:creationId xmlns:a16="http://schemas.microsoft.com/office/drawing/2014/main" id="{234705FC-8C6E-4836-8FFC-A6363AB2BB9A}"/>
              </a:ext>
            </a:extLst>
          </p:cNvPr>
          <p:cNvSpPr>
            <a:spLocks noGrp="1"/>
          </p:cNvSpPr>
          <p:nvPr>
            <p:ph type="body" idx="10" hasCustomPrompt="1"/>
          </p:nvPr>
        </p:nvSpPr>
        <p:spPr>
          <a:xfrm>
            <a:off x="622468" y="2307892"/>
            <a:ext cx="6733962" cy="381000"/>
          </a:xfrm>
          <a:prstGeom prst="rect">
            <a:avLst/>
          </a:prstGeom>
        </p:spPr>
        <p:txBody>
          <a:bodyPr anchor="t">
            <a:noAutofit/>
          </a:bodyPr>
          <a:lstStyle>
            <a:lvl1pPr marL="0" indent="0" algn="l">
              <a:lnSpc>
                <a:spcPct val="100000"/>
              </a:lnSpc>
              <a:buFontTx/>
              <a:buNone/>
              <a:defRPr sz="2000" b="0" i="0">
                <a:solidFill>
                  <a:schemeClr val="tx1"/>
                </a:solidFill>
                <a:latin typeface="+mn-lt"/>
                <a:cs typeface="Arial Black"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Subtitle</a:t>
            </a:r>
          </a:p>
        </p:txBody>
      </p:sp>
      <p:sp>
        <p:nvSpPr>
          <p:cNvPr id="14" name="Content Placeholder 10">
            <a:extLst>
              <a:ext uri="{FF2B5EF4-FFF2-40B4-BE49-F238E27FC236}">
                <a16:creationId xmlns:a16="http://schemas.microsoft.com/office/drawing/2014/main" id="{D78B0B07-7D61-4AAB-BE1A-1918B3BF9195}"/>
              </a:ext>
            </a:extLst>
          </p:cNvPr>
          <p:cNvSpPr>
            <a:spLocks noGrp="1"/>
          </p:cNvSpPr>
          <p:nvPr>
            <p:ph sz="quarter" idx="11" hasCustomPrompt="1"/>
          </p:nvPr>
        </p:nvSpPr>
        <p:spPr>
          <a:xfrm>
            <a:off x="622468" y="3238500"/>
            <a:ext cx="5384800" cy="381000"/>
          </a:xfrm>
          <a:prstGeom prst="rect">
            <a:avLst/>
          </a:prstGeom>
        </p:spPr>
        <p:txBody>
          <a:bodyPr>
            <a:normAutofit/>
          </a:bodyPr>
          <a:lstStyle>
            <a:lvl1pPr marL="0" indent="0">
              <a:buNone/>
              <a:defRPr sz="1600" b="0">
                <a:solidFill>
                  <a:schemeClr val="tx1"/>
                </a:solidFill>
              </a:defRPr>
            </a:lvl1pPr>
            <a:lvl5pPr marL="1828800" indent="0" algn="l">
              <a:buNone/>
              <a:defRPr/>
            </a:lvl5pPr>
          </a:lstStyle>
          <a:p>
            <a:pPr lvl="0"/>
            <a:r>
              <a:rPr lang="en-US"/>
              <a:t>Date</a:t>
            </a:r>
          </a:p>
        </p:txBody>
      </p:sp>
      <p:sp>
        <p:nvSpPr>
          <p:cNvPr id="15" name="Title 1">
            <a:extLst>
              <a:ext uri="{FF2B5EF4-FFF2-40B4-BE49-F238E27FC236}">
                <a16:creationId xmlns:a16="http://schemas.microsoft.com/office/drawing/2014/main" id="{F1A183AE-BA1C-4F97-833D-B4790E1E5FFF}"/>
              </a:ext>
            </a:extLst>
          </p:cNvPr>
          <p:cNvSpPr>
            <a:spLocks noGrp="1"/>
          </p:cNvSpPr>
          <p:nvPr>
            <p:ph type="title" hasCustomPrompt="1"/>
          </p:nvPr>
        </p:nvSpPr>
        <p:spPr>
          <a:xfrm>
            <a:off x="622468" y="1012492"/>
            <a:ext cx="6733962" cy="1257167"/>
          </a:xfrm>
          <a:prstGeom prst="rect">
            <a:avLst/>
          </a:prstGeom>
        </p:spPr>
        <p:txBody>
          <a:bodyPr anchor="b">
            <a:normAutofit/>
          </a:bodyPr>
          <a:lstStyle>
            <a:lvl1pPr algn="l">
              <a:defRPr sz="3200" b="0" i="0" cap="none">
                <a:solidFill>
                  <a:schemeClr val="tx1"/>
                </a:solidFill>
                <a:latin typeface="+mj-lt"/>
                <a:cs typeface="Arial Black" panose="020B0604020202020204" pitchFamily="34" charset="0"/>
              </a:defRPr>
            </a:lvl1pPr>
          </a:lstStyle>
          <a:p>
            <a:r>
              <a:rPr lang="en-US"/>
              <a:t>Title Line 1</a:t>
            </a:r>
            <a:br>
              <a:rPr lang="en-US"/>
            </a:br>
            <a:r>
              <a:rPr lang="en-US"/>
              <a:t>Title Line 2</a:t>
            </a:r>
          </a:p>
        </p:txBody>
      </p:sp>
      <p:sp>
        <p:nvSpPr>
          <p:cNvPr id="10" name="Text Placeholder 2">
            <a:extLst>
              <a:ext uri="{FF2B5EF4-FFF2-40B4-BE49-F238E27FC236}">
                <a16:creationId xmlns:a16="http://schemas.microsoft.com/office/drawing/2014/main" id="{41AA1513-E389-4D10-BD42-AA76E4C0EA60}"/>
              </a:ext>
            </a:extLst>
          </p:cNvPr>
          <p:cNvSpPr>
            <a:spLocks noGrp="1"/>
          </p:cNvSpPr>
          <p:nvPr>
            <p:ph type="body" idx="12" hasCustomPrompt="1"/>
          </p:nvPr>
        </p:nvSpPr>
        <p:spPr>
          <a:xfrm>
            <a:off x="7010400" y="5442488"/>
            <a:ext cx="4800600" cy="1002224"/>
          </a:xfrm>
          <a:prstGeom prst="rect">
            <a:avLst/>
          </a:prstGeom>
        </p:spPr>
        <p:txBody>
          <a:bodyPr anchor="b">
            <a:noAutofit/>
          </a:bodyPr>
          <a:lstStyle>
            <a:lvl1pPr marL="0" indent="0" algn="r">
              <a:lnSpc>
                <a:spcPct val="100000"/>
              </a:lnSpc>
              <a:spcBef>
                <a:spcPts val="400"/>
              </a:spcBef>
              <a:spcAft>
                <a:spcPts val="0"/>
              </a:spcAft>
              <a:buFontTx/>
              <a:buNone/>
              <a:defRPr sz="1600" b="0" i="0">
                <a:solidFill>
                  <a:schemeClr val="bg1"/>
                </a:solidFill>
                <a:latin typeface="+mn-lt"/>
                <a:cs typeface="Arial Black"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Presenter 1</a:t>
            </a:r>
          </a:p>
          <a:p>
            <a:pPr lvl="0"/>
            <a:r>
              <a:rPr lang="en-US"/>
              <a:t>Presenter 2</a:t>
            </a:r>
          </a:p>
          <a:p>
            <a:pPr lvl="0"/>
            <a:r>
              <a:rPr lang="en-US"/>
              <a:t>Presenter 3</a:t>
            </a:r>
          </a:p>
          <a:p>
            <a:pPr lvl="0"/>
            <a:r>
              <a:rPr lang="en-US"/>
              <a:t>Presenter 4</a:t>
            </a:r>
          </a:p>
        </p:txBody>
      </p:sp>
      <p:sp>
        <p:nvSpPr>
          <p:cNvPr id="2" name="Footer Placeholder 1">
            <a:extLst>
              <a:ext uri="{FF2B5EF4-FFF2-40B4-BE49-F238E27FC236}">
                <a16:creationId xmlns:a16="http://schemas.microsoft.com/office/drawing/2014/main" id="{5AC5BA8B-B223-9A4E-BD42-E859D22214C1}"/>
              </a:ext>
            </a:extLst>
          </p:cNvPr>
          <p:cNvSpPr>
            <a:spLocks noGrp="1"/>
          </p:cNvSpPr>
          <p:nvPr>
            <p:ph type="ftr" sz="quarter" idx="14"/>
          </p:nvPr>
        </p:nvSpPr>
        <p:spPr>
          <a:xfrm>
            <a:off x="622468" y="5140215"/>
            <a:ext cx="5384800" cy="301752"/>
          </a:xfrm>
          <a:prstGeom prst="rect">
            <a:avLst/>
          </a:prstGeom>
        </p:spPr>
        <p:txBody>
          <a:bodyPr lIns="91440" tIns="45720" rIns="91440" bIns="45720"/>
          <a:lstStyle>
            <a:lvl1pPr algn="l">
              <a:defRPr/>
            </a:lvl1pPr>
          </a:lstStyle>
          <a:p>
            <a:r>
              <a:rPr lang="en-US"/>
              <a:t>Footer</a:t>
            </a:r>
          </a:p>
        </p:txBody>
      </p:sp>
      <p:grpSp>
        <p:nvGrpSpPr>
          <p:cNvPr id="8" name="Group 7">
            <a:extLst>
              <a:ext uri="{FF2B5EF4-FFF2-40B4-BE49-F238E27FC236}">
                <a16:creationId xmlns:a16="http://schemas.microsoft.com/office/drawing/2014/main" id="{167785E6-A292-E04F-AD22-50EB329C4B5D}"/>
              </a:ext>
            </a:extLst>
          </p:cNvPr>
          <p:cNvGrpSpPr/>
          <p:nvPr userDrawn="1"/>
        </p:nvGrpSpPr>
        <p:grpSpPr>
          <a:xfrm>
            <a:off x="608330" y="5713191"/>
            <a:ext cx="4869180" cy="731520"/>
            <a:chOff x="608330" y="5713191"/>
            <a:chExt cx="4869180" cy="731520"/>
          </a:xfrm>
        </p:grpSpPr>
        <p:sp>
          <p:nvSpPr>
            <p:cNvPr id="9" name="Oval 8">
              <a:extLst>
                <a:ext uri="{FF2B5EF4-FFF2-40B4-BE49-F238E27FC236}">
                  <a16:creationId xmlns:a16="http://schemas.microsoft.com/office/drawing/2014/main" id="{1AFA32A2-7FB9-E946-A2B7-BC1B6AB161E4}"/>
                </a:ext>
              </a:extLst>
            </p:cNvPr>
            <p:cNvSpPr>
              <a:spLocks noChangeAspect="1"/>
            </p:cNvSpPr>
            <p:nvPr userDrawn="1"/>
          </p:nvSpPr>
          <p:spPr>
            <a:xfrm>
              <a:off x="608330" y="5713192"/>
              <a:ext cx="731519" cy="731519"/>
            </a:xfrm>
            <a:prstGeom prst="ellipse">
              <a:avLst/>
            </a:prstGeom>
            <a:solidFill>
              <a:srgbClr val="01507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A38A8CA3-61E7-A641-9980-E12480252B4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448" t="20742" r="-8448" b="25921"/>
            <a:stretch/>
          </p:blipFill>
          <p:spPr>
            <a:xfrm>
              <a:off x="608330" y="5713191"/>
              <a:ext cx="4869180" cy="731520"/>
            </a:xfrm>
            <a:prstGeom prst="rect">
              <a:avLst/>
            </a:prstGeom>
          </p:spPr>
        </p:pic>
      </p:grpSp>
    </p:spTree>
    <p:extLst>
      <p:ext uri="{BB962C8B-B14F-4D97-AF65-F5344CB8AC3E}">
        <p14:creationId xmlns:p14="http://schemas.microsoft.com/office/powerpoint/2010/main" val="3335096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 Diagonal Renewab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outdoor object, blue, windmill&#10;&#10;Description automatically generated">
            <a:extLst>
              <a:ext uri="{FF2B5EF4-FFF2-40B4-BE49-F238E27FC236}">
                <a16:creationId xmlns:a16="http://schemas.microsoft.com/office/drawing/2014/main" id="{0722D5AD-F34D-0440-8237-9CADB5E084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28229" y="0"/>
            <a:ext cx="7163771" cy="6858000"/>
          </a:xfrm>
          <a:prstGeom prst="rect">
            <a:avLst/>
          </a:prstGeom>
        </p:spPr>
      </p:pic>
      <p:sp>
        <p:nvSpPr>
          <p:cNvPr id="13" name="Text Placeholder 2">
            <a:extLst>
              <a:ext uri="{FF2B5EF4-FFF2-40B4-BE49-F238E27FC236}">
                <a16:creationId xmlns:a16="http://schemas.microsoft.com/office/drawing/2014/main" id="{234705FC-8C6E-4836-8FFC-A6363AB2BB9A}"/>
              </a:ext>
            </a:extLst>
          </p:cNvPr>
          <p:cNvSpPr>
            <a:spLocks noGrp="1"/>
          </p:cNvSpPr>
          <p:nvPr>
            <p:ph type="body" idx="10" hasCustomPrompt="1"/>
          </p:nvPr>
        </p:nvSpPr>
        <p:spPr>
          <a:xfrm>
            <a:off x="622468" y="2307892"/>
            <a:ext cx="6733962" cy="381000"/>
          </a:xfrm>
          <a:prstGeom prst="rect">
            <a:avLst/>
          </a:prstGeom>
        </p:spPr>
        <p:txBody>
          <a:bodyPr anchor="t">
            <a:noAutofit/>
          </a:bodyPr>
          <a:lstStyle>
            <a:lvl1pPr marL="0" indent="0" algn="l">
              <a:lnSpc>
                <a:spcPct val="100000"/>
              </a:lnSpc>
              <a:buFontTx/>
              <a:buNone/>
              <a:defRPr sz="2000" b="0" i="0">
                <a:solidFill>
                  <a:schemeClr val="tx1"/>
                </a:solidFill>
                <a:latin typeface="+mn-lt"/>
                <a:cs typeface="Arial Black"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Subtitle</a:t>
            </a:r>
          </a:p>
        </p:txBody>
      </p:sp>
      <p:sp>
        <p:nvSpPr>
          <p:cNvPr id="14" name="Content Placeholder 10">
            <a:extLst>
              <a:ext uri="{FF2B5EF4-FFF2-40B4-BE49-F238E27FC236}">
                <a16:creationId xmlns:a16="http://schemas.microsoft.com/office/drawing/2014/main" id="{D78B0B07-7D61-4AAB-BE1A-1918B3BF9195}"/>
              </a:ext>
            </a:extLst>
          </p:cNvPr>
          <p:cNvSpPr>
            <a:spLocks noGrp="1"/>
          </p:cNvSpPr>
          <p:nvPr>
            <p:ph sz="quarter" idx="11" hasCustomPrompt="1"/>
          </p:nvPr>
        </p:nvSpPr>
        <p:spPr>
          <a:xfrm>
            <a:off x="622468" y="3238500"/>
            <a:ext cx="5384800" cy="381000"/>
          </a:xfrm>
          <a:prstGeom prst="rect">
            <a:avLst/>
          </a:prstGeom>
        </p:spPr>
        <p:txBody>
          <a:bodyPr>
            <a:normAutofit/>
          </a:bodyPr>
          <a:lstStyle>
            <a:lvl1pPr marL="0" indent="0">
              <a:buNone/>
              <a:defRPr sz="1600" b="0">
                <a:solidFill>
                  <a:schemeClr val="tx1"/>
                </a:solidFill>
              </a:defRPr>
            </a:lvl1pPr>
            <a:lvl5pPr marL="1828800" indent="0" algn="l">
              <a:buNone/>
              <a:defRPr/>
            </a:lvl5pPr>
          </a:lstStyle>
          <a:p>
            <a:pPr lvl="0"/>
            <a:r>
              <a:rPr lang="en-US"/>
              <a:t>Date</a:t>
            </a:r>
          </a:p>
        </p:txBody>
      </p:sp>
      <p:sp>
        <p:nvSpPr>
          <p:cNvPr id="15" name="Title 1">
            <a:extLst>
              <a:ext uri="{FF2B5EF4-FFF2-40B4-BE49-F238E27FC236}">
                <a16:creationId xmlns:a16="http://schemas.microsoft.com/office/drawing/2014/main" id="{F1A183AE-BA1C-4F97-833D-B4790E1E5FFF}"/>
              </a:ext>
            </a:extLst>
          </p:cNvPr>
          <p:cNvSpPr>
            <a:spLocks noGrp="1"/>
          </p:cNvSpPr>
          <p:nvPr>
            <p:ph type="title" hasCustomPrompt="1"/>
          </p:nvPr>
        </p:nvSpPr>
        <p:spPr>
          <a:xfrm>
            <a:off x="622468" y="1012492"/>
            <a:ext cx="6733962" cy="1257167"/>
          </a:xfrm>
          <a:prstGeom prst="rect">
            <a:avLst/>
          </a:prstGeom>
        </p:spPr>
        <p:txBody>
          <a:bodyPr anchor="b">
            <a:normAutofit/>
          </a:bodyPr>
          <a:lstStyle>
            <a:lvl1pPr algn="l">
              <a:defRPr sz="3200" b="0" i="0" cap="none">
                <a:solidFill>
                  <a:schemeClr val="tx1"/>
                </a:solidFill>
                <a:latin typeface="+mj-lt"/>
                <a:cs typeface="Arial Black" panose="020B0604020202020204" pitchFamily="34" charset="0"/>
              </a:defRPr>
            </a:lvl1pPr>
          </a:lstStyle>
          <a:p>
            <a:r>
              <a:rPr lang="en-US"/>
              <a:t>Title Line 1</a:t>
            </a:r>
            <a:br>
              <a:rPr lang="en-US"/>
            </a:br>
            <a:r>
              <a:rPr lang="en-US"/>
              <a:t>Title Line 2</a:t>
            </a:r>
          </a:p>
        </p:txBody>
      </p:sp>
      <p:sp>
        <p:nvSpPr>
          <p:cNvPr id="10" name="Text Placeholder 2">
            <a:extLst>
              <a:ext uri="{FF2B5EF4-FFF2-40B4-BE49-F238E27FC236}">
                <a16:creationId xmlns:a16="http://schemas.microsoft.com/office/drawing/2014/main" id="{41AA1513-E389-4D10-BD42-AA76E4C0EA60}"/>
              </a:ext>
            </a:extLst>
          </p:cNvPr>
          <p:cNvSpPr>
            <a:spLocks noGrp="1"/>
          </p:cNvSpPr>
          <p:nvPr>
            <p:ph type="body" idx="12" hasCustomPrompt="1"/>
          </p:nvPr>
        </p:nvSpPr>
        <p:spPr>
          <a:xfrm>
            <a:off x="7010400" y="5442488"/>
            <a:ext cx="4800600" cy="1002224"/>
          </a:xfrm>
          <a:prstGeom prst="rect">
            <a:avLst/>
          </a:prstGeom>
        </p:spPr>
        <p:txBody>
          <a:bodyPr anchor="b">
            <a:noAutofit/>
          </a:bodyPr>
          <a:lstStyle>
            <a:lvl1pPr marL="0" indent="0" algn="r">
              <a:lnSpc>
                <a:spcPct val="100000"/>
              </a:lnSpc>
              <a:spcBef>
                <a:spcPts val="400"/>
              </a:spcBef>
              <a:spcAft>
                <a:spcPts val="0"/>
              </a:spcAft>
              <a:buFontTx/>
              <a:buNone/>
              <a:defRPr sz="1600" b="0" i="0">
                <a:solidFill>
                  <a:schemeClr val="bg1"/>
                </a:solidFill>
                <a:latin typeface="+mn-lt"/>
                <a:cs typeface="Arial Black"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Presenter 1</a:t>
            </a:r>
          </a:p>
          <a:p>
            <a:pPr lvl="0"/>
            <a:r>
              <a:rPr lang="en-US"/>
              <a:t>Presenter 2</a:t>
            </a:r>
          </a:p>
          <a:p>
            <a:pPr lvl="0"/>
            <a:r>
              <a:rPr lang="en-US"/>
              <a:t>Presenter 3</a:t>
            </a:r>
          </a:p>
          <a:p>
            <a:pPr lvl="0"/>
            <a:r>
              <a:rPr lang="en-US"/>
              <a:t>Presenter 4</a:t>
            </a:r>
          </a:p>
        </p:txBody>
      </p:sp>
      <p:sp>
        <p:nvSpPr>
          <p:cNvPr id="2" name="Footer Placeholder 1">
            <a:extLst>
              <a:ext uri="{FF2B5EF4-FFF2-40B4-BE49-F238E27FC236}">
                <a16:creationId xmlns:a16="http://schemas.microsoft.com/office/drawing/2014/main" id="{5AC5BA8B-B223-9A4E-BD42-E859D22214C1}"/>
              </a:ext>
            </a:extLst>
          </p:cNvPr>
          <p:cNvSpPr>
            <a:spLocks noGrp="1"/>
          </p:cNvSpPr>
          <p:nvPr>
            <p:ph type="ftr" sz="quarter" idx="14"/>
          </p:nvPr>
        </p:nvSpPr>
        <p:spPr>
          <a:xfrm>
            <a:off x="622468" y="5140215"/>
            <a:ext cx="5384800" cy="301752"/>
          </a:xfrm>
          <a:prstGeom prst="rect">
            <a:avLst/>
          </a:prstGeom>
        </p:spPr>
        <p:txBody>
          <a:bodyPr lIns="91440" tIns="45720" rIns="91440" bIns="45720"/>
          <a:lstStyle>
            <a:lvl1pPr algn="l">
              <a:defRPr/>
            </a:lvl1pPr>
          </a:lstStyle>
          <a:p>
            <a:r>
              <a:rPr lang="en-US"/>
              <a:t>Footer</a:t>
            </a:r>
          </a:p>
        </p:txBody>
      </p:sp>
      <p:grpSp>
        <p:nvGrpSpPr>
          <p:cNvPr id="8" name="Group 7">
            <a:extLst>
              <a:ext uri="{FF2B5EF4-FFF2-40B4-BE49-F238E27FC236}">
                <a16:creationId xmlns:a16="http://schemas.microsoft.com/office/drawing/2014/main" id="{167785E6-A292-E04F-AD22-50EB329C4B5D}"/>
              </a:ext>
            </a:extLst>
          </p:cNvPr>
          <p:cNvGrpSpPr/>
          <p:nvPr userDrawn="1"/>
        </p:nvGrpSpPr>
        <p:grpSpPr>
          <a:xfrm>
            <a:off x="608330" y="5713191"/>
            <a:ext cx="4869180" cy="731520"/>
            <a:chOff x="608330" y="5713191"/>
            <a:chExt cx="4869180" cy="731520"/>
          </a:xfrm>
        </p:grpSpPr>
        <p:sp>
          <p:nvSpPr>
            <p:cNvPr id="9" name="Oval 8">
              <a:extLst>
                <a:ext uri="{FF2B5EF4-FFF2-40B4-BE49-F238E27FC236}">
                  <a16:creationId xmlns:a16="http://schemas.microsoft.com/office/drawing/2014/main" id="{1AFA32A2-7FB9-E946-A2B7-BC1B6AB161E4}"/>
                </a:ext>
              </a:extLst>
            </p:cNvPr>
            <p:cNvSpPr>
              <a:spLocks noChangeAspect="1"/>
            </p:cNvSpPr>
            <p:nvPr userDrawn="1"/>
          </p:nvSpPr>
          <p:spPr>
            <a:xfrm>
              <a:off x="608330" y="5713192"/>
              <a:ext cx="731519" cy="731519"/>
            </a:xfrm>
            <a:prstGeom prst="ellipse">
              <a:avLst/>
            </a:prstGeom>
            <a:solidFill>
              <a:srgbClr val="01507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A38A8CA3-61E7-A641-9980-E12480252B4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448" t="20742" r="-8448" b="25921"/>
            <a:stretch/>
          </p:blipFill>
          <p:spPr>
            <a:xfrm>
              <a:off x="608330" y="5713191"/>
              <a:ext cx="4869180" cy="731520"/>
            </a:xfrm>
            <a:prstGeom prst="rect">
              <a:avLst/>
            </a:prstGeom>
          </p:spPr>
        </p:pic>
      </p:grpSp>
    </p:spTree>
    <p:extLst>
      <p:ext uri="{BB962C8B-B14F-4D97-AF65-F5344CB8AC3E}">
        <p14:creationId xmlns:p14="http://schemas.microsoft.com/office/powerpoint/2010/main" val="3785130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 Diagonal Golden G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icture containing outdoor, water, bridge, building&#10;&#10;Description automatically generated">
            <a:extLst>
              <a:ext uri="{FF2B5EF4-FFF2-40B4-BE49-F238E27FC236}">
                <a16:creationId xmlns:a16="http://schemas.microsoft.com/office/drawing/2014/main" id="{D92128BC-168A-4C43-8141-1B8CCA5CBD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91100" y="0"/>
            <a:ext cx="7200900" cy="6858000"/>
          </a:xfrm>
          <a:prstGeom prst="rect">
            <a:avLst/>
          </a:prstGeom>
        </p:spPr>
      </p:pic>
      <p:sp>
        <p:nvSpPr>
          <p:cNvPr id="13" name="Text Placeholder 2">
            <a:extLst>
              <a:ext uri="{FF2B5EF4-FFF2-40B4-BE49-F238E27FC236}">
                <a16:creationId xmlns:a16="http://schemas.microsoft.com/office/drawing/2014/main" id="{234705FC-8C6E-4836-8FFC-A6363AB2BB9A}"/>
              </a:ext>
            </a:extLst>
          </p:cNvPr>
          <p:cNvSpPr>
            <a:spLocks noGrp="1"/>
          </p:cNvSpPr>
          <p:nvPr>
            <p:ph type="body" idx="10" hasCustomPrompt="1"/>
          </p:nvPr>
        </p:nvSpPr>
        <p:spPr>
          <a:xfrm>
            <a:off x="622468" y="2307892"/>
            <a:ext cx="6733962" cy="381000"/>
          </a:xfrm>
          <a:prstGeom prst="rect">
            <a:avLst/>
          </a:prstGeom>
        </p:spPr>
        <p:txBody>
          <a:bodyPr anchor="t">
            <a:noAutofit/>
          </a:bodyPr>
          <a:lstStyle>
            <a:lvl1pPr marL="0" indent="0" algn="l">
              <a:lnSpc>
                <a:spcPct val="100000"/>
              </a:lnSpc>
              <a:buFontTx/>
              <a:buNone/>
              <a:defRPr sz="2000" b="0" i="0">
                <a:solidFill>
                  <a:schemeClr val="tx1"/>
                </a:solidFill>
                <a:latin typeface="+mn-lt"/>
                <a:cs typeface="Arial Black"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Subtitle</a:t>
            </a:r>
          </a:p>
        </p:txBody>
      </p:sp>
      <p:sp>
        <p:nvSpPr>
          <p:cNvPr id="14" name="Content Placeholder 10">
            <a:extLst>
              <a:ext uri="{FF2B5EF4-FFF2-40B4-BE49-F238E27FC236}">
                <a16:creationId xmlns:a16="http://schemas.microsoft.com/office/drawing/2014/main" id="{D78B0B07-7D61-4AAB-BE1A-1918B3BF9195}"/>
              </a:ext>
            </a:extLst>
          </p:cNvPr>
          <p:cNvSpPr>
            <a:spLocks noGrp="1"/>
          </p:cNvSpPr>
          <p:nvPr>
            <p:ph sz="quarter" idx="11" hasCustomPrompt="1"/>
          </p:nvPr>
        </p:nvSpPr>
        <p:spPr>
          <a:xfrm>
            <a:off x="622468" y="3238500"/>
            <a:ext cx="5384800" cy="381000"/>
          </a:xfrm>
          <a:prstGeom prst="rect">
            <a:avLst/>
          </a:prstGeom>
        </p:spPr>
        <p:txBody>
          <a:bodyPr>
            <a:normAutofit/>
          </a:bodyPr>
          <a:lstStyle>
            <a:lvl1pPr marL="0" indent="0">
              <a:buNone/>
              <a:defRPr sz="1600" b="0">
                <a:solidFill>
                  <a:schemeClr val="tx1"/>
                </a:solidFill>
              </a:defRPr>
            </a:lvl1pPr>
            <a:lvl5pPr marL="1828800" indent="0" algn="l">
              <a:buNone/>
              <a:defRPr/>
            </a:lvl5pPr>
          </a:lstStyle>
          <a:p>
            <a:pPr lvl="0"/>
            <a:r>
              <a:rPr lang="en-US"/>
              <a:t>Date</a:t>
            </a:r>
          </a:p>
        </p:txBody>
      </p:sp>
      <p:sp>
        <p:nvSpPr>
          <p:cNvPr id="15" name="Title 1">
            <a:extLst>
              <a:ext uri="{FF2B5EF4-FFF2-40B4-BE49-F238E27FC236}">
                <a16:creationId xmlns:a16="http://schemas.microsoft.com/office/drawing/2014/main" id="{F1A183AE-BA1C-4F97-833D-B4790E1E5FFF}"/>
              </a:ext>
            </a:extLst>
          </p:cNvPr>
          <p:cNvSpPr>
            <a:spLocks noGrp="1"/>
          </p:cNvSpPr>
          <p:nvPr>
            <p:ph type="title" hasCustomPrompt="1"/>
          </p:nvPr>
        </p:nvSpPr>
        <p:spPr>
          <a:xfrm>
            <a:off x="622468" y="1012492"/>
            <a:ext cx="6733962" cy="1257167"/>
          </a:xfrm>
          <a:prstGeom prst="rect">
            <a:avLst/>
          </a:prstGeom>
        </p:spPr>
        <p:txBody>
          <a:bodyPr anchor="b">
            <a:normAutofit/>
          </a:bodyPr>
          <a:lstStyle>
            <a:lvl1pPr algn="l">
              <a:defRPr sz="3200" b="0" i="0" cap="none">
                <a:solidFill>
                  <a:schemeClr val="tx1"/>
                </a:solidFill>
                <a:latin typeface="+mj-lt"/>
                <a:cs typeface="Arial Black" panose="020B0604020202020204" pitchFamily="34" charset="0"/>
              </a:defRPr>
            </a:lvl1pPr>
          </a:lstStyle>
          <a:p>
            <a:r>
              <a:rPr lang="en-US"/>
              <a:t>Title Line 1</a:t>
            </a:r>
            <a:br>
              <a:rPr lang="en-US"/>
            </a:br>
            <a:r>
              <a:rPr lang="en-US"/>
              <a:t>Title Line 2</a:t>
            </a:r>
          </a:p>
        </p:txBody>
      </p:sp>
      <p:sp>
        <p:nvSpPr>
          <p:cNvPr id="10" name="Text Placeholder 2">
            <a:extLst>
              <a:ext uri="{FF2B5EF4-FFF2-40B4-BE49-F238E27FC236}">
                <a16:creationId xmlns:a16="http://schemas.microsoft.com/office/drawing/2014/main" id="{41AA1513-E389-4D10-BD42-AA76E4C0EA60}"/>
              </a:ext>
            </a:extLst>
          </p:cNvPr>
          <p:cNvSpPr>
            <a:spLocks noGrp="1"/>
          </p:cNvSpPr>
          <p:nvPr>
            <p:ph type="body" idx="12" hasCustomPrompt="1"/>
          </p:nvPr>
        </p:nvSpPr>
        <p:spPr>
          <a:xfrm>
            <a:off x="7010400" y="5442488"/>
            <a:ext cx="4800600" cy="1002224"/>
          </a:xfrm>
          <a:prstGeom prst="rect">
            <a:avLst/>
          </a:prstGeom>
        </p:spPr>
        <p:txBody>
          <a:bodyPr anchor="b">
            <a:noAutofit/>
          </a:bodyPr>
          <a:lstStyle>
            <a:lvl1pPr marL="0" indent="0" algn="r">
              <a:lnSpc>
                <a:spcPct val="100000"/>
              </a:lnSpc>
              <a:spcBef>
                <a:spcPts val="400"/>
              </a:spcBef>
              <a:spcAft>
                <a:spcPts val="0"/>
              </a:spcAft>
              <a:buFontTx/>
              <a:buNone/>
              <a:defRPr sz="1600" b="0" i="0">
                <a:solidFill>
                  <a:schemeClr val="bg1"/>
                </a:solidFill>
                <a:latin typeface="+mn-lt"/>
                <a:cs typeface="Arial Black"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Presenter 1</a:t>
            </a:r>
          </a:p>
          <a:p>
            <a:pPr lvl="0"/>
            <a:r>
              <a:rPr lang="en-US"/>
              <a:t>Presenter 2</a:t>
            </a:r>
          </a:p>
          <a:p>
            <a:pPr lvl="0"/>
            <a:r>
              <a:rPr lang="en-US"/>
              <a:t>Presenter 3</a:t>
            </a:r>
          </a:p>
          <a:p>
            <a:pPr lvl="0"/>
            <a:r>
              <a:rPr lang="en-US"/>
              <a:t>Presenter 4</a:t>
            </a:r>
          </a:p>
        </p:txBody>
      </p:sp>
      <p:sp>
        <p:nvSpPr>
          <p:cNvPr id="2" name="Footer Placeholder 1">
            <a:extLst>
              <a:ext uri="{FF2B5EF4-FFF2-40B4-BE49-F238E27FC236}">
                <a16:creationId xmlns:a16="http://schemas.microsoft.com/office/drawing/2014/main" id="{5AC5BA8B-B223-9A4E-BD42-E859D22214C1}"/>
              </a:ext>
            </a:extLst>
          </p:cNvPr>
          <p:cNvSpPr>
            <a:spLocks noGrp="1"/>
          </p:cNvSpPr>
          <p:nvPr>
            <p:ph type="ftr" sz="quarter" idx="14"/>
          </p:nvPr>
        </p:nvSpPr>
        <p:spPr>
          <a:xfrm>
            <a:off x="622468" y="5140215"/>
            <a:ext cx="5384800" cy="301752"/>
          </a:xfrm>
          <a:prstGeom prst="rect">
            <a:avLst/>
          </a:prstGeom>
        </p:spPr>
        <p:txBody>
          <a:bodyPr lIns="91440" tIns="45720" rIns="91440" bIns="45720"/>
          <a:lstStyle>
            <a:lvl1pPr algn="l">
              <a:defRPr/>
            </a:lvl1pPr>
          </a:lstStyle>
          <a:p>
            <a:r>
              <a:rPr lang="en-US"/>
              <a:t>Footer</a:t>
            </a:r>
          </a:p>
        </p:txBody>
      </p:sp>
      <p:grpSp>
        <p:nvGrpSpPr>
          <p:cNvPr id="8" name="Group 7">
            <a:extLst>
              <a:ext uri="{FF2B5EF4-FFF2-40B4-BE49-F238E27FC236}">
                <a16:creationId xmlns:a16="http://schemas.microsoft.com/office/drawing/2014/main" id="{167785E6-A292-E04F-AD22-50EB329C4B5D}"/>
              </a:ext>
            </a:extLst>
          </p:cNvPr>
          <p:cNvGrpSpPr/>
          <p:nvPr userDrawn="1"/>
        </p:nvGrpSpPr>
        <p:grpSpPr>
          <a:xfrm>
            <a:off x="608330" y="5713191"/>
            <a:ext cx="4869180" cy="731520"/>
            <a:chOff x="608330" y="5713191"/>
            <a:chExt cx="4869180" cy="731520"/>
          </a:xfrm>
        </p:grpSpPr>
        <p:sp>
          <p:nvSpPr>
            <p:cNvPr id="9" name="Oval 8">
              <a:extLst>
                <a:ext uri="{FF2B5EF4-FFF2-40B4-BE49-F238E27FC236}">
                  <a16:creationId xmlns:a16="http://schemas.microsoft.com/office/drawing/2014/main" id="{1AFA32A2-7FB9-E946-A2B7-BC1B6AB161E4}"/>
                </a:ext>
              </a:extLst>
            </p:cNvPr>
            <p:cNvSpPr>
              <a:spLocks noChangeAspect="1"/>
            </p:cNvSpPr>
            <p:nvPr userDrawn="1"/>
          </p:nvSpPr>
          <p:spPr>
            <a:xfrm>
              <a:off x="608330" y="5713192"/>
              <a:ext cx="731519" cy="731519"/>
            </a:xfrm>
            <a:prstGeom prst="ellipse">
              <a:avLst/>
            </a:prstGeom>
            <a:solidFill>
              <a:srgbClr val="01507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A38A8CA3-61E7-A641-9980-E12480252B4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448" t="20742" r="-8448" b="25921"/>
            <a:stretch/>
          </p:blipFill>
          <p:spPr>
            <a:xfrm>
              <a:off x="608330" y="5713191"/>
              <a:ext cx="4869180" cy="731520"/>
            </a:xfrm>
            <a:prstGeom prst="rect">
              <a:avLst/>
            </a:prstGeom>
          </p:spPr>
        </p:pic>
      </p:grpSp>
    </p:spTree>
    <p:extLst>
      <p:ext uri="{BB962C8B-B14F-4D97-AF65-F5344CB8AC3E}">
        <p14:creationId xmlns:p14="http://schemas.microsoft.com/office/powerpoint/2010/main" val="2716294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 Diagonal Manhatt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outdoor, dark, distance&#10;&#10;Description automatically generated">
            <a:extLst>
              <a:ext uri="{FF2B5EF4-FFF2-40B4-BE49-F238E27FC236}">
                <a16:creationId xmlns:a16="http://schemas.microsoft.com/office/drawing/2014/main" id="{64FFCCFF-C256-054B-BBCE-A2BE12E893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91099" y="0"/>
            <a:ext cx="7200901" cy="6858001"/>
          </a:xfrm>
          <a:prstGeom prst="rect">
            <a:avLst/>
          </a:prstGeom>
        </p:spPr>
      </p:pic>
      <p:sp>
        <p:nvSpPr>
          <p:cNvPr id="13" name="Text Placeholder 2">
            <a:extLst>
              <a:ext uri="{FF2B5EF4-FFF2-40B4-BE49-F238E27FC236}">
                <a16:creationId xmlns:a16="http://schemas.microsoft.com/office/drawing/2014/main" id="{234705FC-8C6E-4836-8FFC-A6363AB2BB9A}"/>
              </a:ext>
            </a:extLst>
          </p:cNvPr>
          <p:cNvSpPr>
            <a:spLocks noGrp="1"/>
          </p:cNvSpPr>
          <p:nvPr>
            <p:ph type="body" idx="10" hasCustomPrompt="1"/>
          </p:nvPr>
        </p:nvSpPr>
        <p:spPr>
          <a:xfrm>
            <a:off x="622468" y="2307892"/>
            <a:ext cx="6733962" cy="381000"/>
          </a:xfrm>
          <a:prstGeom prst="rect">
            <a:avLst/>
          </a:prstGeom>
        </p:spPr>
        <p:txBody>
          <a:bodyPr anchor="t">
            <a:noAutofit/>
          </a:bodyPr>
          <a:lstStyle>
            <a:lvl1pPr marL="0" indent="0" algn="l">
              <a:lnSpc>
                <a:spcPct val="100000"/>
              </a:lnSpc>
              <a:buFontTx/>
              <a:buNone/>
              <a:defRPr sz="2000" b="0" i="0">
                <a:solidFill>
                  <a:schemeClr val="tx1"/>
                </a:solidFill>
                <a:latin typeface="+mn-lt"/>
                <a:cs typeface="Arial Black"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Subtitle</a:t>
            </a:r>
          </a:p>
        </p:txBody>
      </p:sp>
      <p:sp>
        <p:nvSpPr>
          <p:cNvPr id="14" name="Content Placeholder 10">
            <a:extLst>
              <a:ext uri="{FF2B5EF4-FFF2-40B4-BE49-F238E27FC236}">
                <a16:creationId xmlns:a16="http://schemas.microsoft.com/office/drawing/2014/main" id="{D78B0B07-7D61-4AAB-BE1A-1918B3BF9195}"/>
              </a:ext>
            </a:extLst>
          </p:cNvPr>
          <p:cNvSpPr>
            <a:spLocks noGrp="1"/>
          </p:cNvSpPr>
          <p:nvPr>
            <p:ph sz="quarter" idx="11" hasCustomPrompt="1"/>
          </p:nvPr>
        </p:nvSpPr>
        <p:spPr>
          <a:xfrm>
            <a:off x="622468" y="3238500"/>
            <a:ext cx="5384800" cy="381000"/>
          </a:xfrm>
          <a:prstGeom prst="rect">
            <a:avLst/>
          </a:prstGeom>
        </p:spPr>
        <p:txBody>
          <a:bodyPr>
            <a:normAutofit/>
          </a:bodyPr>
          <a:lstStyle>
            <a:lvl1pPr marL="0" indent="0">
              <a:buNone/>
              <a:defRPr sz="1600" b="0">
                <a:solidFill>
                  <a:schemeClr val="tx1"/>
                </a:solidFill>
              </a:defRPr>
            </a:lvl1pPr>
            <a:lvl5pPr marL="1828800" indent="0" algn="l">
              <a:buNone/>
              <a:defRPr/>
            </a:lvl5pPr>
          </a:lstStyle>
          <a:p>
            <a:pPr lvl="0"/>
            <a:r>
              <a:rPr lang="en-US"/>
              <a:t>Date</a:t>
            </a:r>
          </a:p>
        </p:txBody>
      </p:sp>
      <p:sp>
        <p:nvSpPr>
          <p:cNvPr id="15" name="Title 1">
            <a:extLst>
              <a:ext uri="{FF2B5EF4-FFF2-40B4-BE49-F238E27FC236}">
                <a16:creationId xmlns:a16="http://schemas.microsoft.com/office/drawing/2014/main" id="{F1A183AE-BA1C-4F97-833D-B4790E1E5FFF}"/>
              </a:ext>
            </a:extLst>
          </p:cNvPr>
          <p:cNvSpPr>
            <a:spLocks noGrp="1"/>
          </p:cNvSpPr>
          <p:nvPr>
            <p:ph type="title" hasCustomPrompt="1"/>
          </p:nvPr>
        </p:nvSpPr>
        <p:spPr>
          <a:xfrm>
            <a:off x="622468" y="1012492"/>
            <a:ext cx="6733962" cy="1257167"/>
          </a:xfrm>
          <a:prstGeom prst="rect">
            <a:avLst/>
          </a:prstGeom>
        </p:spPr>
        <p:txBody>
          <a:bodyPr anchor="b">
            <a:normAutofit/>
          </a:bodyPr>
          <a:lstStyle>
            <a:lvl1pPr algn="l">
              <a:defRPr sz="3200" b="0" i="0" cap="none">
                <a:solidFill>
                  <a:schemeClr val="tx1"/>
                </a:solidFill>
                <a:latin typeface="+mj-lt"/>
                <a:cs typeface="Arial Black" panose="020B0604020202020204" pitchFamily="34" charset="0"/>
              </a:defRPr>
            </a:lvl1pPr>
          </a:lstStyle>
          <a:p>
            <a:r>
              <a:rPr lang="en-US"/>
              <a:t>Title Line 1</a:t>
            </a:r>
            <a:br>
              <a:rPr lang="en-US"/>
            </a:br>
            <a:r>
              <a:rPr lang="en-US"/>
              <a:t>Title Line 2</a:t>
            </a:r>
          </a:p>
        </p:txBody>
      </p:sp>
      <p:sp>
        <p:nvSpPr>
          <p:cNvPr id="10" name="Text Placeholder 2">
            <a:extLst>
              <a:ext uri="{FF2B5EF4-FFF2-40B4-BE49-F238E27FC236}">
                <a16:creationId xmlns:a16="http://schemas.microsoft.com/office/drawing/2014/main" id="{41AA1513-E389-4D10-BD42-AA76E4C0EA60}"/>
              </a:ext>
            </a:extLst>
          </p:cNvPr>
          <p:cNvSpPr>
            <a:spLocks noGrp="1"/>
          </p:cNvSpPr>
          <p:nvPr>
            <p:ph type="body" idx="12" hasCustomPrompt="1"/>
          </p:nvPr>
        </p:nvSpPr>
        <p:spPr>
          <a:xfrm>
            <a:off x="7010400" y="5442488"/>
            <a:ext cx="4800600" cy="1002224"/>
          </a:xfrm>
          <a:prstGeom prst="rect">
            <a:avLst/>
          </a:prstGeom>
        </p:spPr>
        <p:txBody>
          <a:bodyPr anchor="b">
            <a:noAutofit/>
          </a:bodyPr>
          <a:lstStyle>
            <a:lvl1pPr marL="0" indent="0" algn="r">
              <a:lnSpc>
                <a:spcPct val="100000"/>
              </a:lnSpc>
              <a:spcBef>
                <a:spcPts val="400"/>
              </a:spcBef>
              <a:spcAft>
                <a:spcPts val="0"/>
              </a:spcAft>
              <a:buFontTx/>
              <a:buNone/>
              <a:defRPr sz="1600" b="0" i="0">
                <a:solidFill>
                  <a:schemeClr val="bg1"/>
                </a:solidFill>
                <a:latin typeface="+mn-lt"/>
                <a:cs typeface="Arial Black"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Presenter 1</a:t>
            </a:r>
          </a:p>
          <a:p>
            <a:pPr lvl="0"/>
            <a:r>
              <a:rPr lang="en-US"/>
              <a:t>Presenter 2</a:t>
            </a:r>
          </a:p>
          <a:p>
            <a:pPr lvl="0"/>
            <a:r>
              <a:rPr lang="en-US"/>
              <a:t>Presenter 3</a:t>
            </a:r>
          </a:p>
          <a:p>
            <a:pPr lvl="0"/>
            <a:r>
              <a:rPr lang="en-US"/>
              <a:t>Presenter 4</a:t>
            </a:r>
          </a:p>
        </p:txBody>
      </p:sp>
      <p:sp>
        <p:nvSpPr>
          <p:cNvPr id="2" name="Footer Placeholder 1">
            <a:extLst>
              <a:ext uri="{FF2B5EF4-FFF2-40B4-BE49-F238E27FC236}">
                <a16:creationId xmlns:a16="http://schemas.microsoft.com/office/drawing/2014/main" id="{5AC5BA8B-B223-9A4E-BD42-E859D22214C1}"/>
              </a:ext>
            </a:extLst>
          </p:cNvPr>
          <p:cNvSpPr>
            <a:spLocks noGrp="1"/>
          </p:cNvSpPr>
          <p:nvPr>
            <p:ph type="ftr" sz="quarter" idx="14"/>
          </p:nvPr>
        </p:nvSpPr>
        <p:spPr>
          <a:xfrm>
            <a:off x="622468" y="5140215"/>
            <a:ext cx="5384800" cy="301752"/>
          </a:xfrm>
          <a:prstGeom prst="rect">
            <a:avLst/>
          </a:prstGeom>
        </p:spPr>
        <p:txBody>
          <a:bodyPr lIns="91440" tIns="45720" rIns="91440" bIns="45720"/>
          <a:lstStyle>
            <a:lvl1pPr algn="l">
              <a:defRPr/>
            </a:lvl1pPr>
          </a:lstStyle>
          <a:p>
            <a:r>
              <a:rPr lang="en-US"/>
              <a:t>Footer</a:t>
            </a:r>
          </a:p>
        </p:txBody>
      </p:sp>
      <p:grpSp>
        <p:nvGrpSpPr>
          <p:cNvPr id="8" name="Group 7">
            <a:extLst>
              <a:ext uri="{FF2B5EF4-FFF2-40B4-BE49-F238E27FC236}">
                <a16:creationId xmlns:a16="http://schemas.microsoft.com/office/drawing/2014/main" id="{167785E6-A292-E04F-AD22-50EB329C4B5D}"/>
              </a:ext>
            </a:extLst>
          </p:cNvPr>
          <p:cNvGrpSpPr/>
          <p:nvPr userDrawn="1"/>
        </p:nvGrpSpPr>
        <p:grpSpPr>
          <a:xfrm>
            <a:off x="608330" y="5713191"/>
            <a:ext cx="4869180" cy="731520"/>
            <a:chOff x="608330" y="5713191"/>
            <a:chExt cx="4869180" cy="731520"/>
          </a:xfrm>
        </p:grpSpPr>
        <p:sp>
          <p:nvSpPr>
            <p:cNvPr id="9" name="Oval 8">
              <a:extLst>
                <a:ext uri="{FF2B5EF4-FFF2-40B4-BE49-F238E27FC236}">
                  <a16:creationId xmlns:a16="http://schemas.microsoft.com/office/drawing/2014/main" id="{1AFA32A2-7FB9-E946-A2B7-BC1B6AB161E4}"/>
                </a:ext>
              </a:extLst>
            </p:cNvPr>
            <p:cNvSpPr>
              <a:spLocks noChangeAspect="1"/>
            </p:cNvSpPr>
            <p:nvPr userDrawn="1"/>
          </p:nvSpPr>
          <p:spPr>
            <a:xfrm>
              <a:off x="608330" y="5713192"/>
              <a:ext cx="731519" cy="731519"/>
            </a:xfrm>
            <a:prstGeom prst="ellipse">
              <a:avLst/>
            </a:prstGeom>
            <a:solidFill>
              <a:srgbClr val="01507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A38A8CA3-61E7-A641-9980-E12480252B4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448" t="20742" r="-8448" b="25921"/>
            <a:stretch/>
          </p:blipFill>
          <p:spPr>
            <a:xfrm>
              <a:off x="608330" y="5713191"/>
              <a:ext cx="4869180" cy="731520"/>
            </a:xfrm>
            <a:prstGeom prst="rect">
              <a:avLst/>
            </a:prstGeom>
          </p:spPr>
        </p:pic>
      </p:grpSp>
    </p:spTree>
    <p:extLst>
      <p:ext uri="{BB962C8B-B14F-4D97-AF65-F5344CB8AC3E}">
        <p14:creationId xmlns:p14="http://schemas.microsoft.com/office/powerpoint/2010/main" val="2802755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 Diagonal Yosem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icture containing outdoor, nature, mountain, dark&#10;&#10;Description automatically generated">
            <a:extLst>
              <a:ext uri="{FF2B5EF4-FFF2-40B4-BE49-F238E27FC236}">
                <a16:creationId xmlns:a16="http://schemas.microsoft.com/office/drawing/2014/main" id="{619DF1DA-3D9E-6941-96AC-89F9F6CBC2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83805" y="0"/>
            <a:ext cx="7208195" cy="6858000"/>
          </a:xfrm>
          <a:prstGeom prst="rect">
            <a:avLst/>
          </a:prstGeom>
        </p:spPr>
      </p:pic>
      <p:sp>
        <p:nvSpPr>
          <p:cNvPr id="13" name="Text Placeholder 2">
            <a:extLst>
              <a:ext uri="{FF2B5EF4-FFF2-40B4-BE49-F238E27FC236}">
                <a16:creationId xmlns:a16="http://schemas.microsoft.com/office/drawing/2014/main" id="{234705FC-8C6E-4836-8FFC-A6363AB2BB9A}"/>
              </a:ext>
            </a:extLst>
          </p:cNvPr>
          <p:cNvSpPr>
            <a:spLocks noGrp="1"/>
          </p:cNvSpPr>
          <p:nvPr>
            <p:ph type="body" idx="10" hasCustomPrompt="1"/>
          </p:nvPr>
        </p:nvSpPr>
        <p:spPr>
          <a:xfrm>
            <a:off x="622468" y="2307892"/>
            <a:ext cx="6733962" cy="381000"/>
          </a:xfrm>
          <a:prstGeom prst="rect">
            <a:avLst/>
          </a:prstGeom>
        </p:spPr>
        <p:txBody>
          <a:bodyPr anchor="t">
            <a:noAutofit/>
          </a:bodyPr>
          <a:lstStyle>
            <a:lvl1pPr marL="0" indent="0" algn="l">
              <a:lnSpc>
                <a:spcPct val="100000"/>
              </a:lnSpc>
              <a:buFontTx/>
              <a:buNone/>
              <a:defRPr sz="2000" b="0" i="0">
                <a:solidFill>
                  <a:schemeClr val="tx1"/>
                </a:solidFill>
                <a:latin typeface="+mn-lt"/>
                <a:cs typeface="Arial Black"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Subtitle</a:t>
            </a:r>
          </a:p>
        </p:txBody>
      </p:sp>
      <p:sp>
        <p:nvSpPr>
          <p:cNvPr id="14" name="Content Placeholder 10">
            <a:extLst>
              <a:ext uri="{FF2B5EF4-FFF2-40B4-BE49-F238E27FC236}">
                <a16:creationId xmlns:a16="http://schemas.microsoft.com/office/drawing/2014/main" id="{D78B0B07-7D61-4AAB-BE1A-1918B3BF9195}"/>
              </a:ext>
            </a:extLst>
          </p:cNvPr>
          <p:cNvSpPr>
            <a:spLocks noGrp="1"/>
          </p:cNvSpPr>
          <p:nvPr>
            <p:ph sz="quarter" idx="11" hasCustomPrompt="1"/>
          </p:nvPr>
        </p:nvSpPr>
        <p:spPr>
          <a:xfrm>
            <a:off x="622468" y="3238500"/>
            <a:ext cx="5384800" cy="381000"/>
          </a:xfrm>
          <a:prstGeom prst="rect">
            <a:avLst/>
          </a:prstGeom>
        </p:spPr>
        <p:txBody>
          <a:bodyPr>
            <a:normAutofit/>
          </a:bodyPr>
          <a:lstStyle>
            <a:lvl1pPr marL="0" indent="0">
              <a:buNone/>
              <a:defRPr sz="1600" b="0">
                <a:solidFill>
                  <a:schemeClr val="tx1"/>
                </a:solidFill>
              </a:defRPr>
            </a:lvl1pPr>
            <a:lvl5pPr marL="1828800" indent="0" algn="l">
              <a:buNone/>
              <a:defRPr/>
            </a:lvl5pPr>
          </a:lstStyle>
          <a:p>
            <a:pPr lvl="0"/>
            <a:r>
              <a:rPr lang="en-US"/>
              <a:t>Date</a:t>
            </a:r>
          </a:p>
        </p:txBody>
      </p:sp>
      <p:sp>
        <p:nvSpPr>
          <p:cNvPr id="15" name="Title 1">
            <a:extLst>
              <a:ext uri="{FF2B5EF4-FFF2-40B4-BE49-F238E27FC236}">
                <a16:creationId xmlns:a16="http://schemas.microsoft.com/office/drawing/2014/main" id="{F1A183AE-BA1C-4F97-833D-B4790E1E5FFF}"/>
              </a:ext>
            </a:extLst>
          </p:cNvPr>
          <p:cNvSpPr>
            <a:spLocks noGrp="1"/>
          </p:cNvSpPr>
          <p:nvPr>
            <p:ph type="title" hasCustomPrompt="1"/>
          </p:nvPr>
        </p:nvSpPr>
        <p:spPr>
          <a:xfrm>
            <a:off x="622468" y="1012492"/>
            <a:ext cx="6733962" cy="1257167"/>
          </a:xfrm>
          <a:prstGeom prst="rect">
            <a:avLst/>
          </a:prstGeom>
        </p:spPr>
        <p:txBody>
          <a:bodyPr anchor="b">
            <a:normAutofit/>
          </a:bodyPr>
          <a:lstStyle>
            <a:lvl1pPr algn="l">
              <a:defRPr sz="3200" b="0" i="0" cap="none">
                <a:solidFill>
                  <a:schemeClr val="tx1"/>
                </a:solidFill>
                <a:latin typeface="+mj-lt"/>
                <a:cs typeface="Arial Black" panose="020B0604020202020204" pitchFamily="34" charset="0"/>
              </a:defRPr>
            </a:lvl1pPr>
          </a:lstStyle>
          <a:p>
            <a:r>
              <a:rPr lang="en-US"/>
              <a:t>Title Line 1</a:t>
            </a:r>
            <a:br>
              <a:rPr lang="en-US"/>
            </a:br>
            <a:r>
              <a:rPr lang="en-US"/>
              <a:t>Title Line 2</a:t>
            </a:r>
          </a:p>
        </p:txBody>
      </p:sp>
      <p:sp>
        <p:nvSpPr>
          <p:cNvPr id="10" name="Text Placeholder 2">
            <a:extLst>
              <a:ext uri="{FF2B5EF4-FFF2-40B4-BE49-F238E27FC236}">
                <a16:creationId xmlns:a16="http://schemas.microsoft.com/office/drawing/2014/main" id="{41AA1513-E389-4D10-BD42-AA76E4C0EA60}"/>
              </a:ext>
            </a:extLst>
          </p:cNvPr>
          <p:cNvSpPr>
            <a:spLocks noGrp="1"/>
          </p:cNvSpPr>
          <p:nvPr>
            <p:ph type="body" idx="12" hasCustomPrompt="1"/>
          </p:nvPr>
        </p:nvSpPr>
        <p:spPr>
          <a:xfrm>
            <a:off x="7010400" y="5442488"/>
            <a:ext cx="4800600" cy="1002224"/>
          </a:xfrm>
          <a:prstGeom prst="rect">
            <a:avLst/>
          </a:prstGeom>
        </p:spPr>
        <p:txBody>
          <a:bodyPr anchor="b">
            <a:noAutofit/>
          </a:bodyPr>
          <a:lstStyle>
            <a:lvl1pPr marL="0" indent="0" algn="r">
              <a:lnSpc>
                <a:spcPct val="100000"/>
              </a:lnSpc>
              <a:spcBef>
                <a:spcPts val="400"/>
              </a:spcBef>
              <a:spcAft>
                <a:spcPts val="0"/>
              </a:spcAft>
              <a:buFontTx/>
              <a:buNone/>
              <a:defRPr sz="1600" b="0" i="0">
                <a:solidFill>
                  <a:schemeClr val="bg1"/>
                </a:solidFill>
                <a:latin typeface="+mn-lt"/>
                <a:cs typeface="Arial Black"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Presenter 1</a:t>
            </a:r>
          </a:p>
          <a:p>
            <a:pPr lvl="0"/>
            <a:r>
              <a:rPr lang="en-US"/>
              <a:t>Presenter 2</a:t>
            </a:r>
          </a:p>
          <a:p>
            <a:pPr lvl="0"/>
            <a:r>
              <a:rPr lang="en-US"/>
              <a:t>Presenter 3</a:t>
            </a:r>
          </a:p>
          <a:p>
            <a:pPr lvl="0"/>
            <a:r>
              <a:rPr lang="en-US"/>
              <a:t>Presenter 4</a:t>
            </a:r>
          </a:p>
        </p:txBody>
      </p:sp>
      <p:sp>
        <p:nvSpPr>
          <p:cNvPr id="2" name="Footer Placeholder 1">
            <a:extLst>
              <a:ext uri="{FF2B5EF4-FFF2-40B4-BE49-F238E27FC236}">
                <a16:creationId xmlns:a16="http://schemas.microsoft.com/office/drawing/2014/main" id="{5AC5BA8B-B223-9A4E-BD42-E859D22214C1}"/>
              </a:ext>
            </a:extLst>
          </p:cNvPr>
          <p:cNvSpPr>
            <a:spLocks noGrp="1"/>
          </p:cNvSpPr>
          <p:nvPr>
            <p:ph type="ftr" sz="quarter" idx="14"/>
          </p:nvPr>
        </p:nvSpPr>
        <p:spPr>
          <a:xfrm>
            <a:off x="622468" y="5140215"/>
            <a:ext cx="5384800" cy="301752"/>
          </a:xfrm>
          <a:prstGeom prst="rect">
            <a:avLst/>
          </a:prstGeom>
        </p:spPr>
        <p:txBody>
          <a:bodyPr lIns="91440" tIns="45720" rIns="91440" bIns="45720"/>
          <a:lstStyle>
            <a:lvl1pPr algn="l">
              <a:defRPr/>
            </a:lvl1pPr>
          </a:lstStyle>
          <a:p>
            <a:r>
              <a:rPr lang="en-US"/>
              <a:t>Footer</a:t>
            </a:r>
          </a:p>
        </p:txBody>
      </p:sp>
      <p:grpSp>
        <p:nvGrpSpPr>
          <p:cNvPr id="8" name="Group 7">
            <a:extLst>
              <a:ext uri="{FF2B5EF4-FFF2-40B4-BE49-F238E27FC236}">
                <a16:creationId xmlns:a16="http://schemas.microsoft.com/office/drawing/2014/main" id="{167785E6-A292-E04F-AD22-50EB329C4B5D}"/>
              </a:ext>
            </a:extLst>
          </p:cNvPr>
          <p:cNvGrpSpPr/>
          <p:nvPr userDrawn="1"/>
        </p:nvGrpSpPr>
        <p:grpSpPr>
          <a:xfrm>
            <a:off x="608330" y="5713191"/>
            <a:ext cx="4869180" cy="731520"/>
            <a:chOff x="608330" y="5713191"/>
            <a:chExt cx="4869180" cy="731520"/>
          </a:xfrm>
        </p:grpSpPr>
        <p:sp>
          <p:nvSpPr>
            <p:cNvPr id="9" name="Oval 8">
              <a:extLst>
                <a:ext uri="{FF2B5EF4-FFF2-40B4-BE49-F238E27FC236}">
                  <a16:creationId xmlns:a16="http://schemas.microsoft.com/office/drawing/2014/main" id="{1AFA32A2-7FB9-E946-A2B7-BC1B6AB161E4}"/>
                </a:ext>
              </a:extLst>
            </p:cNvPr>
            <p:cNvSpPr>
              <a:spLocks noChangeAspect="1"/>
            </p:cNvSpPr>
            <p:nvPr userDrawn="1"/>
          </p:nvSpPr>
          <p:spPr>
            <a:xfrm>
              <a:off x="608330" y="5713192"/>
              <a:ext cx="731519" cy="731519"/>
            </a:xfrm>
            <a:prstGeom prst="ellipse">
              <a:avLst/>
            </a:prstGeom>
            <a:solidFill>
              <a:srgbClr val="01507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A38A8CA3-61E7-A641-9980-E12480252B4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448" t="20742" r="-8448" b="25921"/>
            <a:stretch/>
          </p:blipFill>
          <p:spPr>
            <a:xfrm>
              <a:off x="608330" y="5713191"/>
              <a:ext cx="4869180" cy="731520"/>
            </a:xfrm>
            <a:prstGeom prst="rect">
              <a:avLst/>
            </a:prstGeom>
          </p:spPr>
        </p:pic>
      </p:grpSp>
    </p:spTree>
    <p:extLst>
      <p:ext uri="{BB962C8B-B14F-4D97-AF65-F5344CB8AC3E}">
        <p14:creationId xmlns:p14="http://schemas.microsoft.com/office/powerpoint/2010/main" val="211230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1A183AE-BA1C-4F97-833D-B4790E1E5FFF}"/>
              </a:ext>
            </a:extLst>
          </p:cNvPr>
          <p:cNvSpPr>
            <a:spLocks noGrp="1"/>
          </p:cNvSpPr>
          <p:nvPr>
            <p:ph type="title" hasCustomPrompt="1"/>
          </p:nvPr>
        </p:nvSpPr>
        <p:spPr>
          <a:xfrm>
            <a:off x="622468" y="2590800"/>
            <a:ext cx="6083132" cy="1257167"/>
          </a:xfrm>
          <a:prstGeom prst="rect">
            <a:avLst/>
          </a:prstGeom>
        </p:spPr>
        <p:txBody>
          <a:bodyPr anchor="ctr">
            <a:normAutofit/>
          </a:bodyPr>
          <a:lstStyle>
            <a:lvl1pPr algn="l">
              <a:defRPr sz="3200" b="0" i="0" cap="none">
                <a:solidFill>
                  <a:schemeClr val="tx1"/>
                </a:solidFill>
                <a:latin typeface="+mj-lt"/>
                <a:cs typeface="Arial Black" panose="020B0604020202020204" pitchFamily="34" charset="0"/>
              </a:defRPr>
            </a:lvl1pPr>
          </a:lstStyle>
          <a:p>
            <a:r>
              <a:rPr lang="en-US"/>
              <a:t>Section Header Line 1</a:t>
            </a:r>
            <a:br>
              <a:rPr lang="en-US"/>
            </a:br>
            <a:r>
              <a:rPr lang="en-US"/>
              <a:t>Section Header Line 2</a:t>
            </a:r>
          </a:p>
        </p:txBody>
      </p:sp>
      <p:sp>
        <p:nvSpPr>
          <p:cNvPr id="5" name="Footer Placeholder 1">
            <a:extLst>
              <a:ext uri="{FF2B5EF4-FFF2-40B4-BE49-F238E27FC236}">
                <a16:creationId xmlns:a16="http://schemas.microsoft.com/office/drawing/2014/main" id="{CD5DC947-E021-944B-83CB-F87E8CFEC574}"/>
              </a:ext>
            </a:extLst>
          </p:cNvPr>
          <p:cNvSpPr>
            <a:spLocks noGrp="1"/>
          </p:cNvSpPr>
          <p:nvPr>
            <p:ph type="ftr" sz="quarter" idx="14"/>
          </p:nvPr>
        </p:nvSpPr>
        <p:spPr>
          <a:xfrm>
            <a:off x="622468" y="5140215"/>
            <a:ext cx="5384800" cy="301752"/>
          </a:xfrm>
          <a:prstGeom prst="rect">
            <a:avLst/>
          </a:prstGeom>
        </p:spPr>
        <p:txBody>
          <a:bodyPr lIns="91440" tIns="45720" rIns="91440" bIns="45720"/>
          <a:lstStyle>
            <a:lvl1pPr algn="l">
              <a:defRPr/>
            </a:lvl1pPr>
          </a:lstStyle>
          <a:p>
            <a:r>
              <a:rPr lang="en-US"/>
              <a:t>Footer</a:t>
            </a:r>
          </a:p>
        </p:txBody>
      </p:sp>
      <p:sp>
        <p:nvSpPr>
          <p:cNvPr id="6" name="Picture Placeholder 2">
            <a:extLst>
              <a:ext uri="{FF2B5EF4-FFF2-40B4-BE49-F238E27FC236}">
                <a16:creationId xmlns:a16="http://schemas.microsoft.com/office/drawing/2014/main" id="{50E99C55-0AEC-634D-8379-149CB1D82FBA}"/>
              </a:ext>
            </a:extLst>
          </p:cNvPr>
          <p:cNvSpPr>
            <a:spLocks noGrp="1"/>
          </p:cNvSpPr>
          <p:nvPr>
            <p:ph type="pic" sz="quarter" idx="13" hasCustomPrompt="1"/>
          </p:nvPr>
        </p:nvSpPr>
        <p:spPr>
          <a:xfrm>
            <a:off x="4998720" y="-304"/>
            <a:ext cx="7193280" cy="6858304"/>
          </a:xfrm>
          <a:custGeom>
            <a:avLst/>
            <a:gdLst>
              <a:gd name="connsiteX0" fmla="*/ 0 w 6477000"/>
              <a:gd name="connsiteY0" fmla="*/ 6858000 h 6858000"/>
              <a:gd name="connsiteX1" fmla="*/ 3717992 w 6477000"/>
              <a:gd name="connsiteY1" fmla="*/ 0 h 6858000"/>
              <a:gd name="connsiteX2" fmla="*/ 6477000 w 6477000"/>
              <a:gd name="connsiteY2" fmla="*/ 0 h 6858000"/>
              <a:gd name="connsiteX3" fmla="*/ 2759008 w 6477000"/>
              <a:gd name="connsiteY3" fmla="*/ 6858000 h 6858000"/>
              <a:gd name="connsiteX4" fmla="*/ 0 w 6477000"/>
              <a:gd name="connsiteY4" fmla="*/ 6858000 h 6858000"/>
              <a:gd name="connsiteX0" fmla="*/ 0 w 6477000"/>
              <a:gd name="connsiteY0" fmla="*/ 6858000 h 6858000"/>
              <a:gd name="connsiteX1" fmla="*/ 3717992 w 6477000"/>
              <a:gd name="connsiteY1" fmla="*/ 0 h 6858000"/>
              <a:gd name="connsiteX2" fmla="*/ 6477000 w 6477000"/>
              <a:gd name="connsiteY2" fmla="*/ 0 h 6858000"/>
              <a:gd name="connsiteX3" fmla="*/ 6468860 w 6477000"/>
              <a:gd name="connsiteY3" fmla="*/ 6858000 h 6858000"/>
              <a:gd name="connsiteX4" fmla="*/ 0 w 6477000"/>
              <a:gd name="connsiteY4" fmla="*/ 6858000 h 6858000"/>
              <a:gd name="connsiteX0" fmla="*/ 0 w 6477000"/>
              <a:gd name="connsiteY0" fmla="*/ 6858000 h 6858000"/>
              <a:gd name="connsiteX1" fmla="*/ 4556891 w 6477000"/>
              <a:gd name="connsiteY1" fmla="*/ 8389 h 6858000"/>
              <a:gd name="connsiteX2" fmla="*/ 6477000 w 6477000"/>
              <a:gd name="connsiteY2" fmla="*/ 0 h 6858000"/>
              <a:gd name="connsiteX3" fmla="*/ 6468860 w 6477000"/>
              <a:gd name="connsiteY3" fmla="*/ 6858000 h 6858000"/>
              <a:gd name="connsiteX4" fmla="*/ 0 w 6477000"/>
              <a:gd name="connsiteY4" fmla="*/ 6858000 h 6858000"/>
              <a:gd name="connsiteX0" fmla="*/ 0 w 6477000"/>
              <a:gd name="connsiteY0" fmla="*/ 6858000 h 6858000"/>
              <a:gd name="connsiteX1" fmla="*/ 4574733 w 6477000"/>
              <a:gd name="connsiteY1" fmla="*/ 3929 h 6858000"/>
              <a:gd name="connsiteX2" fmla="*/ 6477000 w 6477000"/>
              <a:gd name="connsiteY2" fmla="*/ 0 h 6858000"/>
              <a:gd name="connsiteX3" fmla="*/ 6468860 w 6477000"/>
              <a:gd name="connsiteY3" fmla="*/ 6858000 h 6858000"/>
              <a:gd name="connsiteX4" fmla="*/ 0 w 6477000"/>
              <a:gd name="connsiteY4" fmla="*/ 6858000 h 6858000"/>
              <a:gd name="connsiteX0" fmla="*/ 0 w 6477000"/>
              <a:gd name="connsiteY0" fmla="*/ 6858000 h 6858000"/>
              <a:gd name="connsiteX1" fmla="*/ 4103397 w 6477000"/>
              <a:gd name="connsiteY1" fmla="*/ 3929 h 6858000"/>
              <a:gd name="connsiteX2" fmla="*/ 6477000 w 6477000"/>
              <a:gd name="connsiteY2" fmla="*/ 0 h 6858000"/>
              <a:gd name="connsiteX3" fmla="*/ 6468860 w 6477000"/>
              <a:gd name="connsiteY3" fmla="*/ 6858000 h 6858000"/>
              <a:gd name="connsiteX4" fmla="*/ 0 w 6477000"/>
              <a:gd name="connsiteY4" fmla="*/ 6858000 h 6858000"/>
              <a:gd name="connsiteX0" fmla="*/ 0 w 6477000"/>
              <a:gd name="connsiteY0" fmla="*/ 6858000 h 6858000"/>
              <a:gd name="connsiteX1" fmla="*/ 4130842 w 6477000"/>
              <a:gd name="connsiteY1" fmla="*/ 3929 h 6858000"/>
              <a:gd name="connsiteX2" fmla="*/ 6477000 w 6477000"/>
              <a:gd name="connsiteY2" fmla="*/ 0 h 6858000"/>
              <a:gd name="connsiteX3" fmla="*/ 6468860 w 6477000"/>
              <a:gd name="connsiteY3" fmla="*/ 6858000 h 6858000"/>
              <a:gd name="connsiteX4" fmla="*/ 0 w 6477000"/>
              <a:gd name="connsiteY4" fmla="*/ 6858000 h 6858000"/>
              <a:gd name="connsiteX0" fmla="*/ 0 w 6477000"/>
              <a:gd name="connsiteY0" fmla="*/ 6858000 h 6858000"/>
              <a:gd name="connsiteX1" fmla="*/ 4130842 w 6477000"/>
              <a:gd name="connsiteY1" fmla="*/ 3929 h 6858000"/>
              <a:gd name="connsiteX2" fmla="*/ 6477000 w 6477000"/>
              <a:gd name="connsiteY2" fmla="*/ 0 h 6858000"/>
              <a:gd name="connsiteX3" fmla="*/ 6468860 w 6477000"/>
              <a:gd name="connsiteY3" fmla="*/ 6858000 h 6858000"/>
              <a:gd name="connsiteX4" fmla="*/ 0 w 6477000"/>
              <a:gd name="connsiteY4" fmla="*/ 6858000 h 6858000"/>
              <a:gd name="connsiteX0" fmla="*/ 0 w 6477000"/>
              <a:gd name="connsiteY0" fmla="*/ 6858304 h 6858304"/>
              <a:gd name="connsiteX1" fmla="*/ 4134654 w 6477000"/>
              <a:gd name="connsiteY1" fmla="*/ 0 h 6858304"/>
              <a:gd name="connsiteX2" fmla="*/ 6477000 w 6477000"/>
              <a:gd name="connsiteY2" fmla="*/ 304 h 6858304"/>
              <a:gd name="connsiteX3" fmla="*/ 6468860 w 6477000"/>
              <a:gd name="connsiteY3" fmla="*/ 6858304 h 6858304"/>
              <a:gd name="connsiteX4" fmla="*/ 0 w 6477000"/>
              <a:gd name="connsiteY4" fmla="*/ 6858304 h 6858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0" h="6858304">
                <a:moveTo>
                  <a:pt x="0" y="6858304"/>
                </a:moveTo>
                <a:lnTo>
                  <a:pt x="4134654" y="0"/>
                </a:lnTo>
                <a:lnTo>
                  <a:pt x="6477000" y="304"/>
                </a:lnTo>
                <a:cubicBezTo>
                  <a:pt x="6474287" y="2286304"/>
                  <a:pt x="6471573" y="4572304"/>
                  <a:pt x="6468860" y="6858304"/>
                </a:cubicBezTo>
                <a:lnTo>
                  <a:pt x="0" y="6858304"/>
                </a:lnTo>
                <a:close/>
              </a:path>
            </a:pathLst>
          </a:custGeom>
        </p:spPr>
        <p:txBody>
          <a:bodyPr anchor="ctr"/>
          <a:lstStyle>
            <a:lvl1pPr marL="0" indent="0" algn="ctr">
              <a:buNone/>
              <a:defRPr b="0">
                <a:solidFill>
                  <a:schemeClr val="bg1"/>
                </a:solidFill>
              </a:defRPr>
            </a:lvl1pPr>
          </a:lstStyle>
          <a:p>
            <a:r>
              <a:rPr lang="en-US"/>
              <a:t>Insert Picture</a:t>
            </a:r>
          </a:p>
        </p:txBody>
      </p:sp>
      <p:grpSp>
        <p:nvGrpSpPr>
          <p:cNvPr id="7" name="Group 6">
            <a:extLst>
              <a:ext uri="{FF2B5EF4-FFF2-40B4-BE49-F238E27FC236}">
                <a16:creationId xmlns:a16="http://schemas.microsoft.com/office/drawing/2014/main" id="{DCC15BF6-E18D-D24B-AFAE-2F9EC8EC977E}"/>
              </a:ext>
            </a:extLst>
          </p:cNvPr>
          <p:cNvGrpSpPr/>
          <p:nvPr userDrawn="1"/>
        </p:nvGrpSpPr>
        <p:grpSpPr>
          <a:xfrm>
            <a:off x="608330" y="5713191"/>
            <a:ext cx="4869180" cy="731520"/>
            <a:chOff x="608330" y="5713191"/>
            <a:chExt cx="4869180" cy="731520"/>
          </a:xfrm>
        </p:grpSpPr>
        <p:sp>
          <p:nvSpPr>
            <p:cNvPr id="8" name="Oval 7">
              <a:extLst>
                <a:ext uri="{FF2B5EF4-FFF2-40B4-BE49-F238E27FC236}">
                  <a16:creationId xmlns:a16="http://schemas.microsoft.com/office/drawing/2014/main" id="{BB58A0ED-4DAF-4A40-80A2-1423597B060D}"/>
                </a:ext>
              </a:extLst>
            </p:cNvPr>
            <p:cNvSpPr>
              <a:spLocks noChangeAspect="1"/>
            </p:cNvSpPr>
            <p:nvPr userDrawn="1"/>
          </p:nvSpPr>
          <p:spPr>
            <a:xfrm>
              <a:off x="608330" y="5713192"/>
              <a:ext cx="731519" cy="731519"/>
            </a:xfrm>
            <a:prstGeom prst="ellipse">
              <a:avLst/>
            </a:prstGeom>
            <a:solidFill>
              <a:srgbClr val="01507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13D06C16-7F88-994E-BCE3-8049F026078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448" t="20742" r="-8448" b="25921"/>
            <a:stretch/>
          </p:blipFill>
          <p:spPr>
            <a:xfrm>
              <a:off x="608330" y="5713191"/>
              <a:ext cx="4869180" cy="731520"/>
            </a:xfrm>
            <a:prstGeom prst="rect">
              <a:avLst/>
            </a:prstGeom>
          </p:spPr>
        </p:pic>
      </p:grpSp>
    </p:spTree>
    <p:extLst>
      <p:ext uri="{BB962C8B-B14F-4D97-AF65-F5344CB8AC3E}">
        <p14:creationId xmlns:p14="http://schemas.microsoft.com/office/powerpoint/2010/main" val="3338926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2 - Main Section">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1B8DBC8-9810-4DA9-9364-F0566758F32D}"/>
              </a:ext>
            </a:extLst>
          </p:cNvPr>
          <p:cNvSpPr/>
          <p:nvPr userDrawn="1"/>
        </p:nvSpPr>
        <p:spPr>
          <a:xfrm>
            <a:off x="0" y="851338"/>
            <a:ext cx="12192000" cy="137160"/>
          </a:xfrm>
          <a:prstGeom prst="rect">
            <a:avLst/>
          </a:prstGeom>
          <a:solidFill>
            <a:srgbClr val="0C2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693EDDC-6C03-47A6-AA08-208AFA079D79}"/>
              </a:ext>
            </a:extLst>
          </p:cNvPr>
          <p:cNvSpPr/>
          <p:nvPr userDrawn="1"/>
        </p:nvSpPr>
        <p:spPr>
          <a:xfrm>
            <a:off x="0" y="0"/>
            <a:ext cx="12192000" cy="914400"/>
          </a:xfrm>
          <a:prstGeom prst="rect">
            <a:avLst/>
          </a:prstGeom>
          <a:solidFill>
            <a:srgbClr val="113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F1A183AE-BA1C-4F97-833D-B4790E1E5FFF}"/>
              </a:ext>
            </a:extLst>
          </p:cNvPr>
          <p:cNvSpPr>
            <a:spLocks noGrp="1"/>
          </p:cNvSpPr>
          <p:nvPr>
            <p:ph type="title" hasCustomPrompt="1"/>
          </p:nvPr>
        </p:nvSpPr>
        <p:spPr>
          <a:xfrm>
            <a:off x="622468" y="2590800"/>
            <a:ext cx="6083132" cy="1257167"/>
          </a:xfrm>
          <a:prstGeom prst="rect">
            <a:avLst/>
          </a:prstGeom>
        </p:spPr>
        <p:txBody>
          <a:bodyPr anchor="ctr">
            <a:normAutofit/>
          </a:bodyPr>
          <a:lstStyle>
            <a:lvl1pPr algn="l">
              <a:defRPr sz="3200" b="0" i="0" cap="none">
                <a:solidFill>
                  <a:schemeClr val="tx1"/>
                </a:solidFill>
                <a:latin typeface="+mj-lt"/>
                <a:cs typeface="Arial Black" panose="020B0604020202020204" pitchFamily="34" charset="0"/>
              </a:defRPr>
            </a:lvl1pPr>
          </a:lstStyle>
          <a:p>
            <a:r>
              <a:rPr lang="en-US"/>
              <a:t>Section Header Line 1</a:t>
            </a:r>
            <a:br>
              <a:rPr lang="en-US"/>
            </a:br>
            <a:r>
              <a:rPr lang="en-US"/>
              <a:t>Section Header Line 2</a:t>
            </a:r>
          </a:p>
        </p:txBody>
      </p:sp>
      <p:grpSp>
        <p:nvGrpSpPr>
          <p:cNvPr id="6" name="Group 5">
            <a:extLst>
              <a:ext uri="{FF2B5EF4-FFF2-40B4-BE49-F238E27FC236}">
                <a16:creationId xmlns:a16="http://schemas.microsoft.com/office/drawing/2014/main" id="{64B1671D-47DB-BE4C-A05B-7F00B5920FFB}"/>
              </a:ext>
            </a:extLst>
          </p:cNvPr>
          <p:cNvGrpSpPr/>
          <p:nvPr userDrawn="1"/>
        </p:nvGrpSpPr>
        <p:grpSpPr>
          <a:xfrm>
            <a:off x="608330" y="5713191"/>
            <a:ext cx="4869180" cy="731520"/>
            <a:chOff x="608330" y="5713191"/>
            <a:chExt cx="4869180" cy="731520"/>
          </a:xfrm>
        </p:grpSpPr>
        <p:sp>
          <p:nvSpPr>
            <p:cNvPr id="7" name="Oval 6">
              <a:extLst>
                <a:ext uri="{FF2B5EF4-FFF2-40B4-BE49-F238E27FC236}">
                  <a16:creationId xmlns:a16="http://schemas.microsoft.com/office/drawing/2014/main" id="{17F35883-5D31-C14D-B6D3-DD1FE7DDE651}"/>
                </a:ext>
              </a:extLst>
            </p:cNvPr>
            <p:cNvSpPr>
              <a:spLocks noChangeAspect="1"/>
            </p:cNvSpPr>
            <p:nvPr userDrawn="1"/>
          </p:nvSpPr>
          <p:spPr>
            <a:xfrm>
              <a:off x="608330" y="5713192"/>
              <a:ext cx="731519" cy="731519"/>
            </a:xfrm>
            <a:prstGeom prst="ellipse">
              <a:avLst/>
            </a:prstGeom>
            <a:solidFill>
              <a:srgbClr val="01507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a:extLst>
                <a:ext uri="{FF2B5EF4-FFF2-40B4-BE49-F238E27FC236}">
                  <a16:creationId xmlns:a16="http://schemas.microsoft.com/office/drawing/2014/main" id="{66DC4331-1EFA-FE45-9389-C4DC0BE099E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448" t="20742" r="-8448" b="25921"/>
            <a:stretch/>
          </p:blipFill>
          <p:spPr>
            <a:xfrm>
              <a:off x="608330" y="5713191"/>
              <a:ext cx="4869180" cy="731520"/>
            </a:xfrm>
            <a:prstGeom prst="rect">
              <a:avLst/>
            </a:prstGeom>
          </p:spPr>
        </p:pic>
      </p:grpSp>
      <p:sp>
        <p:nvSpPr>
          <p:cNvPr id="11" name="Footer Placeholder 1">
            <a:extLst>
              <a:ext uri="{FF2B5EF4-FFF2-40B4-BE49-F238E27FC236}">
                <a16:creationId xmlns:a16="http://schemas.microsoft.com/office/drawing/2014/main" id="{6094B6ED-FA89-0448-AF9E-9652637CCF4C}"/>
              </a:ext>
            </a:extLst>
          </p:cNvPr>
          <p:cNvSpPr>
            <a:spLocks noGrp="1"/>
          </p:cNvSpPr>
          <p:nvPr>
            <p:ph type="ftr" sz="quarter" idx="14"/>
          </p:nvPr>
        </p:nvSpPr>
        <p:spPr>
          <a:xfrm>
            <a:off x="622468" y="5140215"/>
            <a:ext cx="5384800" cy="301752"/>
          </a:xfrm>
          <a:prstGeom prst="rect">
            <a:avLst/>
          </a:prstGeom>
        </p:spPr>
        <p:txBody>
          <a:bodyPr lIns="91440" tIns="45720" rIns="91440" bIns="45720"/>
          <a:lstStyle>
            <a:lvl1pPr algn="l">
              <a:defRPr/>
            </a:lvl1pPr>
          </a:lstStyle>
          <a:p>
            <a:r>
              <a:rPr lang="en-US"/>
              <a:t>Footer</a:t>
            </a:r>
          </a:p>
        </p:txBody>
      </p:sp>
    </p:spTree>
    <p:extLst>
      <p:ext uri="{BB962C8B-B14F-4D97-AF65-F5344CB8AC3E}">
        <p14:creationId xmlns:p14="http://schemas.microsoft.com/office/powerpoint/2010/main" val="310036751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3DF3EC0-D0BA-AD4E-81FD-5AAA99E35B97}"/>
              </a:ext>
            </a:extLst>
          </p:cNvPr>
          <p:cNvSpPr>
            <a:spLocks noGrp="1"/>
          </p:cNvSpPr>
          <p:nvPr>
            <p:ph type="ftr" sz="quarter" idx="10"/>
          </p:nvPr>
        </p:nvSpPr>
        <p:spPr/>
        <p:txBody>
          <a:bodyPr/>
          <a:lstStyle/>
          <a:p>
            <a:r>
              <a:rPr lang="en-US"/>
              <a:t>Footer</a:t>
            </a:r>
          </a:p>
        </p:txBody>
      </p:sp>
      <p:sp>
        <p:nvSpPr>
          <p:cNvPr id="3" name="Title 2">
            <a:extLst>
              <a:ext uri="{FF2B5EF4-FFF2-40B4-BE49-F238E27FC236}">
                <a16:creationId xmlns:a16="http://schemas.microsoft.com/office/drawing/2014/main" id="{F9D5D0A3-7F37-6942-8AE4-0CBB77363D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3994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2 - Section &amp; Subsection">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D829AC-324E-1A43-878E-2E50008FE5ED}"/>
              </a:ext>
            </a:extLst>
          </p:cNvPr>
          <p:cNvSpPr/>
          <p:nvPr userDrawn="1"/>
        </p:nvSpPr>
        <p:spPr>
          <a:xfrm>
            <a:off x="0" y="6241766"/>
            <a:ext cx="12192000" cy="137160"/>
          </a:xfrm>
          <a:prstGeom prst="rect">
            <a:avLst/>
          </a:prstGeom>
          <a:solidFill>
            <a:srgbClr val="0C2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7CA75AC-200C-894F-BC95-8DE92FE25F13}"/>
              </a:ext>
            </a:extLst>
          </p:cNvPr>
          <p:cNvSpPr/>
          <p:nvPr userDrawn="1"/>
        </p:nvSpPr>
        <p:spPr>
          <a:xfrm>
            <a:off x="0" y="6313755"/>
            <a:ext cx="12192000" cy="548640"/>
          </a:xfrm>
          <a:prstGeom prst="rect">
            <a:avLst/>
          </a:prstGeom>
          <a:solidFill>
            <a:srgbClr val="113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F1A183AE-BA1C-4F97-833D-B4790E1E5FFF}"/>
              </a:ext>
            </a:extLst>
          </p:cNvPr>
          <p:cNvSpPr>
            <a:spLocks noGrp="1"/>
          </p:cNvSpPr>
          <p:nvPr>
            <p:ph type="title" hasCustomPrompt="1"/>
          </p:nvPr>
        </p:nvSpPr>
        <p:spPr>
          <a:xfrm>
            <a:off x="622468" y="2590800"/>
            <a:ext cx="6083132" cy="1257167"/>
          </a:xfrm>
          <a:prstGeom prst="rect">
            <a:avLst/>
          </a:prstGeom>
        </p:spPr>
        <p:txBody>
          <a:bodyPr anchor="ctr">
            <a:normAutofit/>
          </a:bodyPr>
          <a:lstStyle>
            <a:lvl1pPr algn="l">
              <a:defRPr sz="3200" b="0" i="0" cap="none">
                <a:solidFill>
                  <a:schemeClr val="tx1"/>
                </a:solidFill>
                <a:latin typeface="+mj-lt"/>
                <a:cs typeface="Arial Black" panose="020B0604020202020204" pitchFamily="34" charset="0"/>
              </a:defRPr>
            </a:lvl1pPr>
          </a:lstStyle>
          <a:p>
            <a:r>
              <a:rPr lang="en-US"/>
              <a:t>Section Header Line 1</a:t>
            </a:r>
            <a:br>
              <a:rPr lang="en-US"/>
            </a:br>
            <a:r>
              <a:rPr lang="en-US"/>
              <a:t>Section Header Line 2</a:t>
            </a:r>
          </a:p>
        </p:txBody>
      </p:sp>
      <p:sp>
        <p:nvSpPr>
          <p:cNvPr id="11" name="Text Placeholder 2">
            <a:extLst>
              <a:ext uri="{FF2B5EF4-FFF2-40B4-BE49-F238E27FC236}">
                <a16:creationId xmlns:a16="http://schemas.microsoft.com/office/drawing/2014/main" id="{CFCF794F-ECB6-BD40-9B91-007A268FD84E}"/>
              </a:ext>
            </a:extLst>
          </p:cNvPr>
          <p:cNvSpPr>
            <a:spLocks noGrp="1"/>
          </p:cNvSpPr>
          <p:nvPr>
            <p:ph type="body" idx="10" hasCustomPrompt="1"/>
          </p:nvPr>
        </p:nvSpPr>
        <p:spPr>
          <a:xfrm>
            <a:off x="622468" y="3847060"/>
            <a:ext cx="6083132" cy="381000"/>
          </a:xfrm>
          <a:prstGeom prst="rect">
            <a:avLst/>
          </a:prstGeom>
        </p:spPr>
        <p:txBody>
          <a:bodyPr anchor="ctr">
            <a:noAutofit/>
          </a:bodyPr>
          <a:lstStyle>
            <a:lvl1pPr marL="0" indent="0" algn="l">
              <a:lnSpc>
                <a:spcPct val="100000"/>
              </a:lnSpc>
              <a:buFontTx/>
              <a:buNone/>
              <a:defRPr sz="2000" b="0" i="0">
                <a:solidFill>
                  <a:schemeClr val="tx1"/>
                </a:solidFill>
                <a:latin typeface="+mn-lt"/>
                <a:cs typeface="Arial Black"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Subtitle</a:t>
            </a:r>
          </a:p>
        </p:txBody>
      </p:sp>
      <p:grpSp>
        <p:nvGrpSpPr>
          <p:cNvPr id="7" name="Group 6">
            <a:extLst>
              <a:ext uri="{FF2B5EF4-FFF2-40B4-BE49-F238E27FC236}">
                <a16:creationId xmlns:a16="http://schemas.microsoft.com/office/drawing/2014/main" id="{E39B11B6-BF43-CB49-8655-13EB4F238325}"/>
              </a:ext>
            </a:extLst>
          </p:cNvPr>
          <p:cNvGrpSpPr/>
          <p:nvPr userDrawn="1"/>
        </p:nvGrpSpPr>
        <p:grpSpPr>
          <a:xfrm>
            <a:off x="608330" y="5713191"/>
            <a:ext cx="4869180" cy="731520"/>
            <a:chOff x="608330" y="5713191"/>
            <a:chExt cx="4869180" cy="731520"/>
          </a:xfrm>
        </p:grpSpPr>
        <p:sp>
          <p:nvSpPr>
            <p:cNvPr id="13" name="Oval 12">
              <a:extLst>
                <a:ext uri="{FF2B5EF4-FFF2-40B4-BE49-F238E27FC236}">
                  <a16:creationId xmlns:a16="http://schemas.microsoft.com/office/drawing/2014/main" id="{FA2B8496-73E6-584C-8BFA-3116C9C2EA5C}"/>
                </a:ext>
              </a:extLst>
            </p:cNvPr>
            <p:cNvSpPr>
              <a:spLocks noChangeAspect="1"/>
            </p:cNvSpPr>
            <p:nvPr userDrawn="1"/>
          </p:nvSpPr>
          <p:spPr>
            <a:xfrm>
              <a:off x="608330" y="5713192"/>
              <a:ext cx="731519" cy="731519"/>
            </a:xfrm>
            <a:prstGeom prst="ellipse">
              <a:avLst/>
            </a:prstGeom>
            <a:solidFill>
              <a:srgbClr val="01507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Text&#10;&#10;Description automatically generated">
              <a:extLst>
                <a:ext uri="{FF2B5EF4-FFF2-40B4-BE49-F238E27FC236}">
                  <a16:creationId xmlns:a16="http://schemas.microsoft.com/office/drawing/2014/main" id="{E8C9DED0-387A-3F4B-AD9E-26EF0A0A364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448" t="20742" r="-8448" b="25921"/>
            <a:stretch/>
          </p:blipFill>
          <p:spPr>
            <a:xfrm>
              <a:off x="608330" y="5713191"/>
              <a:ext cx="4869180" cy="731520"/>
            </a:xfrm>
            <a:prstGeom prst="rect">
              <a:avLst/>
            </a:prstGeom>
          </p:spPr>
        </p:pic>
      </p:grpSp>
      <p:sp>
        <p:nvSpPr>
          <p:cNvPr id="12" name="Footer Placeholder 1">
            <a:extLst>
              <a:ext uri="{FF2B5EF4-FFF2-40B4-BE49-F238E27FC236}">
                <a16:creationId xmlns:a16="http://schemas.microsoft.com/office/drawing/2014/main" id="{CB3467F0-CA9B-8D4C-9283-88F42CF5E0B4}"/>
              </a:ext>
            </a:extLst>
          </p:cNvPr>
          <p:cNvSpPr>
            <a:spLocks noGrp="1"/>
          </p:cNvSpPr>
          <p:nvPr>
            <p:ph type="ftr" sz="quarter" idx="14"/>
          </p:nvPr>
        </p:nvSpPr>
        <p:spPr>
          <a:xfrm>
            <a:off x="622468" y="5140215"/>
            <a:ext cx="5384800" cy="301752"/>
          </a:xfrm>
          <a:prstGeom prst="rect">
            <a:avLst/>
          </a:prstGeom>
        </p:spPr>
        <p:txBody>
          <a:bodyPr lIns="91440" tIns="45720" rIns="91440" bIns="45720"/>
          <a:lstStyle>
            <a:lvl1pPr algn="l">
              <a:defRPr/>
            </a:lvl1pPr>
          </a:lstStyle>
          <a:p>
            <a:r>
              <a:rPr lang="en-US"/>
              <a:t>Footer</a:t>
            </a:r>
          </a:p>
        </p:txBody>
      </p:sp>
    </p:spTree>
    <p:extLst>
      <p:ext uri="{BB962C8B-B14F-4D97-AF65-F5344CB8AC3E}">
        <p14:creationId xmlns:p14="http://schemas.microsoft.com/office/powerpoint/2010/main" val="328593471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 Diag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AF4F84A-BE8E-AD4A-AF22-593CC68509FB}"/>
              </a:ext>
            </a:extLst>
          </p:cNvPr>
          <p:cNvSpPr>
            <a:spLocks noGrp="1"/>
          </p:cNvSpPr>
          <p:nvPr>
            <p:ph sz="quarter" idx="14" hasCustomPrompt="1"/>
          </p:nvPr>
        </p:nvSpPr>
        <p:spPr>
          <a:xfrm>
            <a:off x="609600" y="3124200"/>
            <a:ext cx="6096000" cy="914400"/>
          </a:xfrm>
          <a:prstGeom prst="rect">
            <a:avLst/>
          </a:prstGeom>
        </p:spPr>
        <p:txBody>
          <a:bodyPr/>
          <a:lstStyle>
            <a:lvl1pPr marL="0" indent="0">
              <a:buNone/>
              <a:defRPr/>
            </a:lvl1pPr>
          </a:lstStyle>
          <a:p>
            <a:pPr lvl="0"/>
            <a:r>
              <a:rPr lang="en-US"/>
              <a:t>Contact Info:</a:t>
            </a:r>
            <a:br>
              <a:rPr lang="en-US"/>
            </a:br>
            <a:endParaRPr lang="en-US"/>
          </a:p>
        </p:txBody>
      </p:sp>
      <p:sp>
        <p:nvSpPr>
          <p:cNvPr id="7" name="Footer Placeholder 1">
            <a:extLst>
              <a:ext uri="{FF2B5EF4-FFF2-40B4-BE49-F238E27FC236}">
                <a16:creationId xmlns:a16="http://schemas.microsoft.com/office/drawing/2014/main" id="{1C4B8805-E8DE-0444-AC19-31486FB56700}"/>
              </a:ext>
            </a:extLst>
          </p:cNvPr>
          <p:cNvSpPr>
            <a:spLocks noGrp="1"/>
          </p:cNvSpPr>
          <p:nvPr>
            <p:ph type="ftr" sz="quarter" idx="15"/>
          </p:nvPr>
        </p:nvSpPr>
        <p:spPr>
          <a:xfrm>
            <a:off x="622468" y="5140215"/>
            <a:ext cx="5384800" cy="301752"/>
          </a:xfrm>
          <a:prstGeom prst="rect">
            <a:avLst/>
          </a:prstGeom>
        </p:spPr>
        <p:txBody>
          <a:bodyPr lIns="91440" tIns="45720" rIns="91440" bIns="45720"/>
          <a:lstStyle>
            <a:lvl1pPr algn="l">
              <a:defRPr/>
            </a:lvl1pPr>
          </a:lstStyle>
          <a:p>
            <a:r>
              <a:rPr lang="en-US"/>
              <a:t>Footer</a:t>
            </a:r>
          </a:p>
        </p:txBody>
      </p:sp>
      <p:sp>
        <p:nvSpPr>
          <p:cNvPr id="6" name="Picture Placeholder 2">
            <a:extLst>
              <a:ext uri="{FF2B5EF4-FFF2-40B4-BE49-F238E27FC236}">
                <a16:creationId xmlns:a16="http://schemas.microsoft.com/office/drawing/2014/main" id="{9EAFCA00-6EDC-E644-808C-4E4F3A03A8BB}"/>
              </a:ext>
            </a:extLst>
          </p:cNvPr>
          <p:cNvSpPr>
            <a:spLocks noGrp="1"/>
          </p:cNvSpPr>
          <p:nvPr>
            <p:ph type="pic" sz="quarter" idx="13" hasCustomPrompt="1"/>
          </p:nvPr>
        </p:nvSpPr>
        <p:spPr>
          <a:xfrm>
            <a:off x="4998720" y="-304"/>
            <a:ext cx="7193280" cy="6858304"/>
          </a:xfrm>
          <a:custGeom>
            <a:avLst/>
            <a:gdLst>
              <a:gd name="connsiteX0" fmla="*/ 0 w 6477000"/>
              <a:gd name="connsiteY0" fmla="*/ 6858000 h 6858000"/>
              <a:gd name="connsiteX1" fmla="*/ 3717992 w 6477000"/>
              <a:gd name="connsiteY1" fmla="*/ 0 h 6858000"/>
              <a:gd name="connsiteX2" fmla="*/ 6477000 w 6477000"/>
              <a:gd name="connsiteY2" fmla="*/ 0 h 6858000"/>
              <a:gd name="connsiteX3" fmla="*/ 2759008 w 6477000"/>
              <a:gd name="connsiteY3" fmla="*/ 6858000 h 6858000"/>
              <a:gd name="connsiteX4" fmla="*/ 0 w 6477000"/>
              <a:gd name="connsiteY4" fmla="*/ 6858000 h 6858000"/>
              <a:gd name="connsiteX0" fmla="*/ 0 w 6477000"/>
              <a:gd name="connsiteY0" fmla="*/ 6858000 h 6858000"/>
              <a:gd name="connsiteX1" fmla="*/ 3717992 w 6477000"/>
              <a:gd name="connsiteY1" fmla="*/ 0 h 6858000"/>
              <a:gd name="connsiteX2" fmla="*/ 6477000 w 6477000"/>
              <a:gd name="connsiteY2" fmla="*/ 0 h 6858000"/>
              <a:gd name="connsiteX3" fmla="*/ 6468860 w 6477000"/>
              <a:gd name="connsiteY3" fmla="*/ 6858000 h 6858000"/>
              <a:gd name="connsiteX4" fmla="*/ 0 w 6477000"/>
              <a:gd name="connsiteY4" fmla="*/ 6858000 h 6858000"/>
              <a:gd name="connsiteX0" fmla="*/ 0 w 6477000"/>
              <a:gd name="connsiteY0" fmla="*/ 6858000 h 6858000"/>
              <a:gd name="connsiteX1" fmla="*/ 4556891 w 6477000"/>
              <a:gd name="connsiteY1" fmla="*/ 8389 h 6858000"/>
              <a:gd name="connsiteX2" fmla="*/ 6477000 w 6477000"/>
              <a:gd name="connsiteY2" fmla="*/ 0 h 6858000"/>
              <a:gd name="connsiteX3" fmla="*/ 6468860 w 6477000"/>
              <a:gd name="connsiteY3" fmla="*/ 6858000 h 6858000"/>
              <a:gd name="connsiteX4" fmla="*/ 0 w 6477000"/>
              <a:gd name="connsiteY4" fmla="*/ 6858000 h 6858000"/>
              <a:gd name="connsiteX0" fmla="*/ 0 w 6477000"/>
              <a:gd name="connsiteY0" fmla="*/ 6858000 h 6858000"/>
              <a:gd name="connsiteX1" fmla="*/ 4574733 w 6477000"/>
              <a:gd name="connsiteY1" fmla="*/ 3929 h 6858000"/>
              <a:gd name="connsiteX2" fmla="*/ 6477000 w 6477000"/>
              <a:gd name="connsiteY2" fmla="*/ 0 h 6858000"/>
              <a:gd name="connsiteX3" fmla="*/ 6468860 w 6477000"/>
              <a:gd name="connsiteY3" fmla="*/ 6858000 h 6858000"/>
              <a:gd name="connsiteX4" fmla="*/ 0 w 6477000"/>
              <a:gd name="connsiteY4" fmla="*/ 6858000 h 6858000"/>
              <a:gd name="connsiteX0" fmla="*/ 0 w 6477000"/>
              <a:gd name="connsiteY0" fmla="*/ 6858000 h 6858000"/>
              <a:gd name="connsiteX1" fmla="*/ 4103397 w 6477000"/>
              <a:gd name="connsiteY1" fmla="*/ 3929 h 6858000"/>
              <a:gd name="connsiteX2" fmla="*/ 6477000 w 6477000"/>
              <a:gd name="connsiteY2" fmla="*/ 0 h 6858000"/>
              <a:gd name="connsiteX3" fmla="*/ 6468860 w 6477000"/>
              <a:gd name="connsiteY3" fmla="*/ 6858000 h 6858000"/>
              <a:gd name="connsiteX4" fmla="*/ 0 w 6477000"/>
              <a:gd name="connsiteY4" fmla="*/ 6858000 h 6858000"/>
              <a:gd name="connsiteX0" fmla="*/ 0 w 6477000"/>
              <a:gd name="connsiteY0" fmla="*/ 6858000 h 6858000"/>
              <a:gd name="connsiteX1" fmla="*/ 4130842 w 6477000"/>
              <a:gd name="connsiteY1" fmla="*/ 3929 h 6858000"/>
              <a:gd name="connsiteX2" fmla="*/ 6477000 w 6477000"/>
              <a:gd name="connsiteY2" fmla="*/ 0 h 6858000"/>
              <a:gd name="connsiteX3" fmla="*/ 6468860 w 6477000"/>
              <a:gd name="connsiteY3" fmla="*/ 6858000 h 6858000"/>
              <a:gd name="connsiteX4" fmla="*/ 0 w 6477000"/>
              <a:gd name="connsiteY4" fmla="*/ 6858000 h 6858000"/>
              <a:gd name="connsiteX0" fmla="*/ 0 w 6477000"/>
              <a:gd name="connsiteY0" fmla="*/ 6858000 h 6858000"/>
              <a:gd name="connsiteX1" fmla="*/ 4130842 w 6477000"/>
              <a:gd name="connsiteY1" fmla="*/ 3929 h 6858000"/>
              <a:gd name="connsiteX2" fmla="*/ 6477000 w 6477000"/>
              <a:gd name="connsiteY2" fmla="*/ 0 h 6858000"/>
              <a:gd name="connsiteX3" fmla="*/ 6468860 w 6477000"/>
              <a:gd name="connsiteY3" fmla="*/ 6858000 h 6858000"/>
              <a:gd name="connsiteX4" fmla="*/ 0 w 6477000"/>
              <a:gd name="connsiteY4" fmla="*/ 6858000 h 6858000"/>
              <a:gd name="connsiteX0" fmla="*/ 0 w 6477000"/>
              <a:gd name="connsiteY0" fmla="*/ 6858304 h 6858304"/>
              <a:gd name="connsiteX1" fmla="*/ 4134654 w 6477000"/>
              <a:gd name="connsiteY1" fmla="*/ 0 h 6858304"/>
              <a:gd name="connsiteX2" fmla="*/ 6477000 w 6477000"/>
              <a:gd name="connsiteY2" fmla="*/ 304 h 6858304"/>
              <a:gd name="connsiteX3" fmla="*/ 6468860 w 6477000"/>
              <a:gd name="connsiteY3" fmla="*/ 6858304 h 6858304"/>
              <a:gd name="connsiteX4" fmla="*/ 0 w 6477000"/>
              <a:gd name="connsiteY4" fmla="*/ 6858304 h 6858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0" h="6858304">
                <a:moveTo>
                  <a:pt x="0" y="6858304"/>
                </a:moveTo>
                <a:lnTo>
                  <a:pt x="4134654" y="0"/>
                </a:lnTo>
                <a:lnTo>
                  <a:pt x="6477000" y="304"/>
                </a:lnTo>
                <a:cubicBezTo>
                  <a:pt x="6474287" y="2286304"/>
                  <a:pt x="6471573" y="4572304"/>
                  <a:pt x="6468860" y="6858304"/>
                </a:cubicBezTo>
                <a:lnTo>
                  <a:pt x="0" y="6858304"/>
                </a:lnTo>
                <a:close/>
              </a:path>
            </a:pathLst>
          </a:custGeom>
        </p:spPr>
        <p:txBody>
          <a:bodyPr anchor="ctr"/>
          <a:lstStyle>
            <a:lvl1pPr marL="0" indent="0" algn="ctr">
              <a:buNone/>
              <a:defRPr b="0">
                <a:solidFill>
                  <a:schemeClr val="bg1"/>
                </a:solidFill>
              </a:defRPr>
            </a:lvl1pPr>
          </a:lstStyle>
          <a:p>
            <a:r>
              <a:rPr lang="en-US"/>
              <a:t>Insert Picture</a:t>
            </a:r>
          </a:p>
        </p:txBody>
      </p:sp>
      <p:grpSp>
        <p:nvGrpSpPr>
          <p:cNvPr id="8" name="Group 7">
            <a:extLst>
              <a:ext uri="{FF2B5EF4-FFF2-40B4-BE49-F238E27FC236}">
                <a16:creationId xmlns:a16="http://schemas.microsoft.com/office/drawing/2014/main" id="{1ACE5795-C011-2347-B732-4D58EE506298}"/>
              </a:ext>
            </a:extLst>
          </p:cNvPr>
          <p:cNvGrpSpPr/>
          <p:nvPr userDrawn="1"/>
        </p:nvGrpSpPr>
        <p:grpSpPr>
          <a:xfrm>
            <a:off x="608330" y="5713191"/>
            <a:ext cx="4869180" cy="731520"/>
            <a:chOff x="608330" y="5713191"/>
            <a:chExt cx="4869180" cy="731520"/>
          </a:xfrm>
        </p:grpSpPr>
        <p:sp>
          <p:nvSpPr>
            <p:cNvPr id="9" name="Oval 8">
              <a:extLst>
                <a:ext uri="{FF2B5EF4-FFF2-40B4-BE49-F238E27FC236}">
                  <a16:creationId xmlns:a16="http://schemas.microsoft.com/office/drawing/2014/main" id="{969C6465-41A9-8A4A-9B09-15F74816B819}"/>
                </a:ext>
              </a:extLst>
            </p:cNvPr>
            <p:cNvSpPr>
              <a:spLocks noChangeAspect="1"/>
            </p:cNvSpPr>
            <p:nvPr userDrawn="1"/>
          </p:nvSpPr>
          <p:spPr>
            <a:xfrm>
              <a:off x="608330" y="5713192"/>
              <a:ext cx="731519" cy="731519"/>
            </a:xfrm>
            <a:prstGeom prst="ellipse">
              <a:avLst/>
            </a:prstGeom>
            <a:solidFill>
              <a:srgbClr val="01507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CE690707-20C8-314D-98DE-C0DA5CEA3F8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448" t="20742" r="-8448" b="25921"/>
            <a:stretch/>
          </p:blipFill>
          <p:spPr>
            <a:xfrm>
              <a:off x="608330" y="5713191"/>
              <a:ext cx="4869180" cy="731520"/>
            </a:xfrm>
            <a:prstGeom prst="rect">
              <a:avLst/>
            </a:prstGeom>
          </p:spPr>
        </p:pic>
      </p:grpSp>
      <p:sp>
        <p:nvSpPr>
          <p:cNvPr id="2" name="TextBox 1">
            <a:extLst>
              <a:ext uri="{FF2B5EF4-FFF2-40B4-BE49-F238E27FC236}">
                <a16:creationId xmlns:a16="http://schemas.microsoft.com/office/drawing/2014/main" id="{D81A6462-24F4-9745-A3E9-48C12B5A3599}"/>
              </a:ext>
            </a:extLst>
          </p:cNvPr>
          <p:cNvSpPr txBox="1"/>
          <p:nvPr userDrawn="1"/>
        </p:nvSpPr>
        <p:spPr>
          <a:xfrm>
            <a:off x="626442" y="1798639"/>
            <a:ext cx="6092024" cy="707886"/>
          </a:xfrm>
          <a:prstGeom prst="rect">
            <a:avLst/>
          </a:prstGeom>
          <a:noFill/>
        </p:spPr>
        <p:txBody>
          <a:bodyPr wrap="square" rtlCol="0" anchor="ctr">
            <a:spAutoFit/>
          </a:bodyPr>
          <a:lstStyle/>
          <a:p>
            <a:pPr algn="l"/>
            <a:r>
              <a:rPr lang="en-US" sz="4000">
                <a:solidFill>
                  <a:schemeClr val="tx1"/>
                </a:solidFill>
                <a:latin typeface="+mj-lt"/>
              </a:rPr>
              <a:t>Thank You</a:t>
            </a:r>
          </a:p>
        </p:txBody>
      </p:sp>
    </p:spTree>
    <p:extLst>
      <p:ext uri="{BB962C8B-B14F-4D97-AF65-F5344CB8AC3E}">
        <p14:creationId xmlns:p14="http://schemas.microsoft.com/office/powerpoint/2010/main" val="334231293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5_Custom_Section Header">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8EFDDE4-922C-CC44-BB74-BF8F341D9791}"/>
              </a:ext>
            </a:extLst>
          </p:cNvPr>
          <p:cNvSpPr/>
          <p:nvPr userDrawn="1"/>
        </p:nvSpPr>
        <p:spPr>
          <a:xfrm>
            <a:off x="0" y="3505201"/>
            <a:ext cx="12192000" cy="1257167"/>
          </a:xfrm>
          <a:prstGeom prst="rect">
            <a:avLst/>
          </a:prstGeom>
          <a:solidFill>
            <a:srgbClr val="034E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995A50EE-79B8-4272-A450-DF231F227ADD}"/>
              </a:ext>
            </a:extLst>
          </p:cNvPr>
          <p:cNvSpPr>
            <a:spLocks noGrp="1"/>
          </p:cNvSpPr>
          <p:nvPr>
            <p:ph type="title" hasCustomPrompt="1"/>
          </p:nvPr>
        </p:nvSpPr>
        <p:spPr>
          <a:xfrm>
            <a:off x="812800" y="3581400"/>
            <a:ext cx="9956800" cy="1066800"/>
          </a:xfrm>
          <a:prstGeom prst="rect">
            <a:avLst/>
          </a:prstGeom>
        </p:spPr>
        <p:txBody>
          <a:bodyPr anchor="ctr">
            <a:normAutofit/>
          </a:bodyPr>
          <a:lstStyle>
            <a:lvl1pPr algn="r">
              <a:defRPr sz="3200" b="0" i="0" cap="none">
                <a:solidFill>
                  <a:schemeClr val="bg1"/>
                </a:solidFill>
                <a:latin typeface="+mj-lt"/>
                <a:cs typeface="Arial Black" panose="020B0604020202020204" pitchFamily="34" charset="0"/>
              </a:defRPr>
            </a:lvl1pPr>
          </a:lstStyle>
          <a:p>
            <a:r>
              <a:rPr lang="en-US"/>
              <a:t>Section Header Line 1</a:t>
            </a:r>
            <a:br>
              <a:rPr lang="en-US"/>
            </a:br>
            <a:r>
              <a:rPr lang="en-US"/>
              <a:t>Header Line 2</a:t>
            </a:r>
          </a:p>
        </p:txBody>
      </p:sp>
      <p:sp>
        <p:nvSpPr>
          <p:cNvPr id="15" name="Footer Placeholder 3">
            <a:extLst>
              <a:ext uri="{FF2B5EF4-FFF2-40B4-BE49-F238E27FC236}">
                <a16:creationId xmlns:a16="http://schemas.microsoft.com/office/drawing/2014/main" id="{62F14817-1B55-6C46-AC3E-69308A607072}"/>
              </a:ext>
            </a:extLst>
          </p:cNvPr>
          <p:cNvSpPr>
            <a:spLocks noGrp="1"/>
          </p:cNvSpPr>
          <p:nvPr>
            <p:ph type="ftr" sz="quarter" idx="14"/>
          </p:nvPr>
        </p:nvSpPr>
        <p:spPr>
          <a:xfrm>
            <a:off x="3352800" y="6556248"/>
            <a:ext cx="5486400" cy="301752"/>
          </a:xfrm>
          <a:prstGeom prst="rect">
            <a:avLst/>
          </a:prstGeom>
        </p:spPr>
        <p:txBody>
          <a:bodyPr/>
          <a:lstStyle>
            <a:lvl1pPr algn="ctr">
              <a:defRPr/>
            </a:lvl1pPr>
          </a:lstStyle>
          <a:p>
            <a:r>
              <a:rPr lang="en-US"/>
              <a:t>Footer</a:t>
            </a:r>
          </a:p>
        </p:txBody>
      </p:sp>
      <p:grpSp>
        <p:nvGrpSpPr>
          <p:cNvPr id="6" name="Group 5">
            <a:extLst>
              <a:ext uri="{FF2B5EF4-FFF2-40B4-BE49-F238E27FC236}">
                <a16:creationId xmlns:a16="http://schemas.microsoft.com/office/drawing/2014/main" id="{DEEE0461-E67D-DE42-A57E-ACF1AD220501}"/>
              </a:ext>
            </a:extLst>
          </p:cNvPr>
          <p:cNvGrpSpPr/>
          <p:nvPr userDrawn="1"/>
        </p:nvGrpSpPr>
        <p:grpSpPr>
          <a:xfrm>
            <a:off x="304800" y="222421"/>
            <a:ext cx="4869180" cy="731520"/>
            <a:chOff x="608330" y="5713191"/>
            <a:chExt cx="4869180" cy="731520"/>
          </a:xfrm>
        </p:grpSpPr>
        <p:sp>
          <p:nvSpPr>
            <p:cNvPr id="8" name="Oval 7">
              <a:extLst>
                <a:ext uri="{FF2B5EF4-FFF2-40B4-BE49-F238E27FC236}">
                  <a16:creationId xmlns:a16="http://schemas.microsoft.com/office/drawing/2014/main" id="{8076FD51-22B4-7D45-A7F8-D542071E9301}"/>
                </a:ext>
              </a:extLst>
            </p:cNvPr>
            <p:cNvSpPr>
              <a:spLocks noChangeAspect="1"/>
            </p:cNvSpPr>
            <p:nvPr userDrawn="1"/>
          </p:nvSpPr>
          <p:spPr>
            <a:xfrm>
              <a:off x="608330" y="5713192"/>
              <a:ext cx="731519" cy="731519"/>
            </a:xfrm>
            <a:prstGeom prst="ellipse">
              <a:avLst/>
            </a:prstGeom>
            <a:solidFill>
              <a:srgbClr val="01507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7360C9DD-5A98-204A-A14F-A16268F49E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448" t="20742" r="-8448" b="25921"/>
            <a:stretch/>
          </p:blipFill>
          <p:spPr>
            <a:xfrm>
              <a:off x="608330" y="5713191"/>
              <a:ext cx="4869180" cy="731520"/>
            </a:xfrm>
            <a:prstGeom prst="rect">
              <a:avLst/>
            </a:prstGeom>
          </p:spPr>
        </p:pic>
      </p:grpSp>
    </p:spTree>
    <p:extLst>
      <p:ext uri="{BB962C8B-B14F-4D97-AF65-F5344CB8AC3E}">
        <p14:creationId xmlns:p14="http://schemas.microsoft.com/office/powerpoint/2010/main" val="373644776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C8E80C-956E-1E4F-AB8A-CD98563BF7CD}"/>
              </a:ext>
            </a:extLst>
          </p:cNvPr>
          <p:cNvSpPr/>
          <p:nvPr userDrawn="1"/>
        </p:nvSpPr>
        <p:spPr>
          <a:xfrm>
            <a:off x="0" y="2133601"/>
            <a:ext cx="12192000" cy="1257167"/>
          </a:xfrm>
          <a:prstGeom prst="rect">
            <a:avLst/>
          </a:prstGeom>
          <a:solidFill>
            <a:srgbClr val="034E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Footer Placeholder 2">
            <a:extLst>
              <a:ext uri="{FF2B5EF4-FFF2-40B4-BE49-F238E27FC236}">
                <a16:creationId xmlns:a16="http://schemas.microsoft.com/office/drawing/2014/main" id="{493D4E72-CDC0-E841-8DE6-8BCDAB653CAF}"/>
              </a:ext>
            </a:extLst>
          </p:cNvPr>
          <p:cNvSpPr>
            <a:spLocks noGrp="1"/>
          </p:cNvSpPr>
          <p:nvPr>
            <p:ph type="ftr" sz="quarter" idx="10"/>
          </p:nvPr>
        </p:nvSpPr>
        <p:spPr/>
        <p:txBody>
          <a:bodyPr/>
          <a:lstStyle/>
          <a:p>
            <a:r>
              <a:rPr lang="en-US"/>
              <a:t>Footer</a:t>
            </a:r>
          </a:p>
        </p:txBody>
      </p:sp>
      <p:sp>
        <p:nvSpPr>
          <p:cNvPr id="5" name="Text Placeholder 1">
            <a:extLst>
              <a:ext uri="{FF2B5EF4-FFF2-40B4-BE49-F238E27FC236}">
                <a16:creationId xmlns:a16="http://schemas.microsoft.com/office/drawing/2014/main" id="{6800EEAC-5EDE-AD4D-91C8-3F88D9585EC3}"/>
              </a:ext>
            </a:extLst>
          </p:cNvPr>
          <p:cNvSpPr>
            <a:spLocks noGrp="1"/>
          </p:cNvSpPr>
          <p:nvPr>
            <p:ph type="body" idx="11" hasCustomPrompt="1"/>
          </p:nvPr>
        </p:nvSpPr>
        <p:spPr>
          <a:xfrm>
            <a:off x="2029405" y="3738458"/>
            <a:ext cx="9552995" cy="381000"/>
          </a:xfrm>
          <a:prstGeom prst="rect">
            <a:avLst/>
          </a:prstGeom>
        </p:spPr>
        <p:txBody>
          <a:bodyPr/>
          <a:lstStyle>
            <a:lvl1pPr marL="0" indent="0">
              <a:buNone/>
              <a:defRPr b="0"/>
            </a:lvl1pPr>
          </a:lstStyle>
          <a:p>
            <a:r>
              <a:rPr lang="en-US"/>
              <a:t>Contact Info</a:t>
            </a:r>
          </a:p>
        </p:txBody>
      </p:sp>
      <p:grpSp>
        <p:nvGrpSpPr>
          <p:cNvPr id="6" name="Group 5">
            <a:extLst>
              <a:ext uri="{FF2B5EF4-FFF2-40B4-BE49-F238E27FC236}">
                <a16:creationId xmlns:a16="http://schemas.microsoft.com/office/drawing/2014/main" id="{4191E08D-B365-D249-85E9-1BE4E109183C}"/>
              </a:ext>
            </a:extLst>
          </p:cNvPr>
          <p:cNvGrpSpPr/>
          <p:nvPr userDrawn="1"/>
        </p:nvGrpSpPr>
        <p:grpSpPr>
          <a:xfrm>
            <a:off x="304800" y="222421"/>
            <a:ext cx="4869180" cy="731520"/>
            <a:chOff x="608330" y="5713191"/>
            <a:chExt cx="4869180" cy="731520"/>
          </a:xfrm>
        </p:grpSpPr>
        <p:sp>
          <p:nvSpPr>
            <p:cNvPr id="7" name="Oval 6">
              <a:extLst>
                <a:ext uri="{FF2B5EF4-FFF2-40B4-BE49-F238E27FC236}">
                  <a16:creationId xmlns:a16="http://schemas.microsoft.com/office/drawing/2014/main" id="{34CA7195-115D-F94F-9967-FEAD9EEE6440}"/>
                </a:ext>
              </a:extLst>
            </p:cNvPr>
            <p:cNvSpPr>
              <a:spLocks noChangeAspect="1"/>
            </p:cNvSpPr>
            <p:nvPr userDrawn="1"/>
          </p:nvSpPr>
          <p:spPr>
            <a:xfrm>
              <a:off x="608330" y="5713192"/>
              <a:ext cx="731519" cy="731519"/>
            </a:xfrm>
            <a:prstGeom prst="ellipse">
              <a:avLst/>
            </a:prstGeom>
            <a:solidFill>
              <a:srgbClr val="01507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a:extLst>
                <a:ext uri="{FF2B5EF4-FFF2-40B4-BE49-F238E27FC236}">
                  <a16:creationId xmlns:a16="http://schemas.microsoft.com/office/drawing/2014/main" id="{933038B6-58B8-0749-AEC4-2C4A831F49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448" t="20742" r="-8448" b="25921"/>
            <a:stretch/>
          </p:blipFill>
          <p:spPr>
            <a:xfrm>
              <a:off x="608330" y="5713191"/>
              <a:ext cx="4869180" cy="731520"/>
            </a:xfrm>
            <a:prstGeom prst="rect">
              <a:avLst/>
            </a:prstGeom>
          </p:spPr>
        </p:pic>
      </p:grpSp>
      <p:sp>
        <p:nvSpPr>
          <p:cNvPr id="9" name="TextBox 8">
            <a:extLst>
              <a:ext uri="{FF2B5EF4-FFF2-40B4-BE49-F238E27FC236}">
                <a16:creationId xmlns:a16="http://schemas.microsoft.com/office/drawing/2014/main" id="{5A91A0ED-FCE0-5042-91A4-503557C84802}"/>
              </a:ext>
            </a:extLst>
          </p:cNvPr>
          <p:cNvSpPr txBox="1"/>
          <p:nvPr userDrawn="1"/>
        </p:nvSpPr>
        <p:spPr>
          <a:xfrm>
            <a:off x="2029405" y="2500538"/>
            <a:ext cx="6092024" cy="523220"/>
          </a:xfrm>
          <a:prstGeom prst="rect">
            <a:avLst/>
          </a:prstGeom>
          <a:noFill/>
        </p:spPr>
        <p:txBody>
          <a:bodyPr wrap="square" rtlCol="0" anchor="ctr">
            <a:spAutoFit/>
          </a:bodyPr>
          <a:lstStyle/>
          <a:p>
            <a:pPr algn="l"/>
            <a:r>
              <a:rPr lang="en-US" sz="2800">
                <a:solidFill>
                  <a:schemeClr val="bg1"/>
                </a:solidFill>
                <a:latin typeface="+mj-lt"/>
              </a:rPr>
              <a:t>Thank You</a:t>
            </a:r>
          </a:p>
        </p:txBody>
      </p:sp>
    </p:spTree>
    <p:extLst>
      <p:ext uri="{BB962C8B-B14F-4D97-AF65-F5344CB8AC3E}">
        <p14:creationId xmlns:p14="http://schemas.microsoft.com/office/powerpoint/2010/main" val="312439714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3" name="Line 7"/>
          <p:cNvSpPr>
            <a:spLocks noChangeShapeType="1"/>
          </p:cNvSpPr>
          <p:nvPr/>
        </p:nvSpPr>
        <p:spPr bwMode="auto">
          <a:xfrm>
            <a:off x="0" y="747713"/>
            <a:ext cx="12192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 name="Line 11"/>
          <p:cNvSpPr>
            <a:spLocks noChangeShapeType="1"/>
          </p:cNvSpPr>
          <p:nvPr/>
        </p:nvSpPr>
        <p:spPr bwMode="auto">
          <a:xfrm>
            <a:off x="3257553" y="3752850"/>
            <a:ext cx="7630583"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9" name="Rectangle 4"/>
          <p:cNvSpPr>
            <a:spLocks noGrp="1" noChangeArrowheads="1"/>
          </p:cNvSpPr>
          <p:nvPr>
            <p:ph type="ctrTitle"/>
          </p:nvPr>
        </p:nvSpPr>
        <p:spPr>
          <a:xfrm>
            <a:off x="3033295" y="1814170"/>
            <a:ext cx="8093188" cy="1843430"/>
          </a:xfrm>
          <a:prstGeom prst="rect">
            <a:avLst/>
          </a:prstGeom>
        </p:spPr>
        <p:txBody>
          <a:bodyPr anchor="ctr"/>
          <a:lstStyle>
            <a:lvl1pPr>
              <a:defRPr baseline="0">
                <a:solidFill>
                  <a:srgbClr val="0C238D"/>
                </a:solidFill>
              </a:defRPr>
            </a:lvl1pPr>
          </a:lstStyle>
          <a:p>
            <a:r>
              <a:rPr lang="en-US"/>
              <a:t>Click to edit Master title style</a:t>
            </a:r>
          </a:p>
        </p:txBody>
      </p:sp>
      <p:pic>
        <p:nvPicPr>
          <p:cNvPr id="2" name="Picture 2" descr="https://upload.wikimedia.org/wikipedia/commons/thumb/8/82/Seal_of_Massachusetts.svg/2000px-Seal_of_Massachusetts.svg.png">
            <a:extLst>
              <a:ext uri="{FF2B5EF4-FFF2-40B4-BE49-F238E27FC236}">
                <a16:creationId xmlns:a16="http://schemas.microsoft.com/office/drawing/2014/main" id="{8EC3FB2E-822B-E4EF-58B4-150FE5E5E6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6943" y="1883727"/>
            <a:ext cx="1704316" cy="170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0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rgbClr val="0C238D"/>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6C84BD-1EDF-2ECE-2219-CB91D4A4B741}"/>
              </a:ext>
            </a:extLst>
          </p:cNvPr>
          <p:cNvSpPr/>
          <p:nvPr userDrawn="1"/>
        </p:nvSpPr>
        <p:spPr>
          <a:xfrm>
            <a:off x="0" y="0"/>
            <a:ext cx="12192000" cy="22399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p:cNvSpPr>
            <a:spLocks noGrp="1" noChangeArrowheads="1"/>
          </p:cNvSpPr>
          <p:nvPr>
            <p:ph type="ctrTitle"/>
          </p:nvPr>
        </p:nvSpPr>
        <p:spPr>
          <a:xfrm>
            <a:off x="2339163" y="485552"/>
            <a:ext cx="8378498" cy="1268819"/>
          </a:xfrm>
          <a:prstGeom prst="rect">
            <a:avLst/>
          </a:prstGeom>
        </p:spPr>
        <p:txBody>
          <a:bodyPr anchor="ctr"/>
          <a:lstStyle>
            <a:lvl1pPr>
              <a:defRPr sz="3300" baseline="0">
                <a:solidFill>
                  <a:srgbClr val="0C238D"/>
                </a:solidFill>
              </a:defRPr>
            </a:lvl1pPr>
          </a:lstStyle>
          <a:p>
            <a:r>
              <a:rPr lang="en-US"/>
              <a:t>Click to edit Master title style</a:t>
            </a:r>
          </a:p>
        </p:txBody>
      </p:sp>
      <p:pic>
        <p:nvPicPr>
          <p:cNvPr id="2" name="Picture 2" descr="https://upload.wikimedia.org/wikipedia/commons/thumb/8/82/Seal_of_Massachusetts.svg/2000px-Seal_of_Massachusetts.svg.png">
            <a:extLst>
              <a:ext uri="{FF2B5EF4-FFF2-40B4-BE49-F238E27FC236}">
                <a16:creationId xmlns:a16="http://schemas.microsoft.com/office/drawing/2014/main" id="{8EC3FB2E-822B-E4EF-58B4-150FE5E5E6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6319" y="369485"/>
            <a:ext cx="1500955" cy="150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975B5ED4-C239-FA3D-DB01-AAEB78E66E3B}"/>
              </a:ext>
            </a:extLst>
          </p:cNvPr>
          <p:cNvCxnSpPr/>
          <p:nvPr userDrawn="1"/>
        </p:nvCxnSpPr>
        <p:spPr>
          <a:xfrm>
            <a:off x="0" y="2239926"/>
            <a:ext cx="12192000" cy="0"/>
          </a:xfrm>
          <a:prstGeom prst="line">
            <a:avLst/>
          </a:prstGeom>
          <a:ln w="38100">
            <a:solidFill>
              <a:srgbClr val="DDA037"/>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F624A711-992B-D55A-3575-55F046F1C69B}"/>
              </a:ext>
            </a:extLst>
          </p:cNvPr>
          <p:cNvSpPr>
            <a:spLocks noGrp="1"/>
          </p:cNvSpPr>
          <p:nvPr>
            <p:ph type="body" sz="quarter" idx="10"/>
          </p:nvPr>
        </p:nvSpPr>
        <p:spPr>
          <a:xfrm>
            <a:off x="2339163" y="2523470"/>
            <a:ext cx="8371700" cy="36642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28491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1" y="1651590"/>
            <a:ext cx="11233149" cy="4474573"/>
          </a:xfrm>
        </p:spPr>
        <p:txBody>
          <a:bodyPr/>
          <a:lstStyle>
            <a:lvl1pPr>
              <a:buClrTx/>
              <a:defRPr>
                <a:latin typeface="Calibri" panose="020F0502020204030204" pitchFamily="34" charset="0"/>
              </a:defRPr>
            </a:lvl1pPr>
            <a:lvl2pPr>
              <a:buClrTx/>
              <a:defRPr>
                <a:latin typeface="Calibri" panose="020F0502020204030204" pitchFamily="34" charset="0"/>
              </a:defRPr>
            </a:lvl2pPr>
            <a:lvl3pPr>
              <a:buClrTx/>
              <a:defRPr>
                <a:latin typeface="Calibri" panose="020F0502020204030204" pitchFamily="34" charset="0"/>
              </a:defRPr>
            </a:lvl3pPr>
            <a:lvl4pPr>
              <a:buClrTx/>
              <a:defRPr>
                <a:latin typeface="Calibri" panose="020F0502020204030204" pitchFamily="34" charset="0"/>
              </a:defRPr>
            </a:lvl4pPr>
            <a:lvl5pPr>
              <a:buClrTx/>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p:txBody>
          <a:bodyPr/>
          <a:lstStyle>
            <a:lvl1pPr>
              <a:defRPr/>
            </a:lvl1pPr>
          </a:lstStyle>
          <a:p>
            <a:fld id="{35CC764F-34DD-40DB-B424-6CB46B067597}" type="slidenum">
              <a:rPr lang="en-US" altLang="en-US">
                <a:solidFill>
                  <a:srgbClr val="000000"/>
                </a:solidFill>
              </a:rPr>
              <a:pPr/>
              <a:t>‹#›</a:t>
            </a:fld>
            <a:endParaRPr lang="en-US" altLang="en-US">
              <a:solidFill>
                <a:srgbClr val="000000"/>
              </a:solidFill>
            </a:endParaRPr>
          </a:p>
        </p:txBody>
      </p:sp>
      <p:sp>
        <p:nvSpPr>
          <p:cNvPr id="6" name="Rectangle 15"/>
          <p:cNvSpPr>
            <a:spLocks noGrp="1" noChangeArrowheads="1"/>
          </p:cNvSpPr>
          <p:nvPr>
            <p:ph type="title"/>
          </p:nvPr>
        </p:nvSpPr>
        <p:spPr bwMode="auto">
          <a:xfrm>
            <a:off x="552451" y="47625"/>
            <a:ext cx="1031240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rgbClr val="0C238D"/>
                </a:solidFill>
              </a:defRPr>
            </a:lvl1pPr>
          </a:lstStyle>
          <a:p>
            <a:pPr lvl="0"/>
            <a:r>
              <a:rPr lang="en-US" altLang="en-US"/>
              <a:t>Click to edit Master title style</a:t>
            </a:r>
          </a:p>
        </p:txBody>
      </p:sp>
    </p:spTree>
    <p:extLst>
      <p:ext uri="{BB962C8B-B14F-4D97-AF65-F5344CB8AC3E}">
        <p14:creationId xmlns:p14="http://schemas.microsoft.com/office/powerpoint/2010/main" val="3330716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A9653F1-DACB-7489-91F1-85EA70A63211}"/>
              </a:ext>
            </a:extLst>
          </p:cNvPr>
          <p:cNvCxnSpPr/>
          <p:nvPr userDrawn="1"/>
        </p:nvCxnSpPr>
        <p:spPr>
          <a:xfrm>
            <a:off x="0" y="1509823"/>
            <a:ext cx="12192000" cy="0"/>
          </a:xfrm>
          <a:prstGeom prst="line">
            <a:avLst/>
          </a:prstGeom>
          <a:ln w="38100">
            <a:solidFill>
              <a:srgbClr val="DDA037"/>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9A17C73-B4F3-99CD-9BF7-F706E72663C8}"/>
              </a:ext>
            </a:extLst>
          </p:cNvPr>
          <p:cNvSpPr/>
          <p:nvPr userDrawn="1"/>
        </p:nvSpPr>
        <p:spPr>
          <a:xfrm>
            <a:off x="0" y="0"/>
            <a:ext cx="12192000" cy="1495644"/>
          </a:xfrm>
          <a:prstGeom prst="rect">
            <a:avLst/>
          </a:prstGeom>
          <a:solidFill>
            <a:srgbClr val="0C23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52451" y="1807535"/>
            <a:ext cx="11233149" cy="4318628"/>
          </a:xfrm>
        </p:spPr>
        <p:txBody>
          <a:bodyPr/>
          <a:lstStyle>
            <a:lvl1pPr>
              <a:buClrTx/>
              <a:defRPr>
                <a:latin typeface="Calibri" panose="020F0502020204030204" pitchFamily="34" charset="0"/>
              </a:defRPr>
            </a:lvl1pPr>
            <a:lvl2pPr>
              <a:buClrTx/>
              <a:defRPr>
                <a:latin typeface="Calibri" panose="020F0502020204030204" pitchFamily="34" charset="0"/>
              </a:defRPr>
            </a:lvl2pPr>
            <a:lvl3pPr>
              <a:buClrTx/>
              <a:defRPr>
                <a:latin typeface="Calibri" panose="020F0502020204030204" pitchFamily="34" charset="0"/>
              </a:defRPr>
            </a:lvl3pPr>
            <a:lvl4pPr>
              <a:buClrTx/>
              <a:defRPr>
                <a:latin typeface="Calibri" panose="020F0502020204030204" pitchFamily="34" charset="0"/>
              </a:defRPr>
            </a:lvl4pPr>
            <a:lvl5pPr>
              <a:buClrTx/>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p:txBody>
          <a:bodyPr/>
          <a:lstStyle>
            <a:lvl1pPr>
              <a:defRPr/>
            </a:lvl1pPr>
          </a:lstStyle>
          <a:p>
            <a:fld id="{35CC764F-34DD-40DB-B424-6CB46B067597}" type="slidenum">
              <a:rPr lang="en-US" altLang="en-US">
                <a:solidFill>
                  <a:srgbClr val="000000"/>
                </a:solidFill>
              </a:rPr>
              <a:pPr/>
              <a:t>‹#›</a:t>
            </a:fld>
            <a:endParaRPr lang="en-US" altLang="en-US">
              <a:solidFill>
                <a:srgbClr val="000000"/>
              </a:solidFill>
            </a:endParaRPr>
          </a:p>
        </p:txBody>
      </p:sp>
      <p:sp>
        <p:nvSpPr>
          <p:cNvPr id="6" name="Rectangle 15"/>
          <p:cNvSpPr>
            <a:spLocks noGrp="1" noChangeArrowheads="1"/>
          </p:cNvSpPr>
          <p:nvPr>
            <p:ph type="title"/>
          </p:nvPr>
        </p:nvSpPr>
        <p:spPr bwMode="auto">
          <a:xfrm>
            <a:off x="552451" y="47625"/>
            <a:ext cx="1031240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lvl="0"/>
            <a:r>
              <a:rPr lang="en-US" altLang="en-US"/>
              <a:t>Click to edit Master title style</a:t>
            </a:r>
          </a:p>
        </p:txBody>
      </p:sp>
      <p:pic>
        <p:nvPicPr>
          <p:cNvPr id="2" name="Picture 2" descr="https://upload.wikimedia.org/wikipedia/commons/thumb/8/82/Seal_of_Massachusetts.svg/2000px-Seal_of_Massachusetts.svg.png">
            <a:extLst>
              <a:ext uri="{FF2B5EF4-FFF2-40B4-BE49-F238E27FC236}">
                <a16:creationId xmlns:a16="http://schemas.microsoft.com/office/drawing/2014/main" id="{47733137-AE37-3A52-AF68-C9E445753BB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02952" y="171187"/>
            <a:ext cx="948268" cy="94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114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Key messag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65F1B84-9A40-42D8-B3EE-41F4BD7CFE09}"/>
              </a:ext>
            </a:extLst>
          </p:cNvPr>
          <p:cNvSpPr>
            <a:spLocks noGrp="1"/>
          </p:cNvSpPr>
          <p:nvPr>
            <p:ph type="body" sz="quarter" idx="16"/>
          </p:nvPr>
        </p:nvSpPr>
        <p:spPr>
          <a:xfrm>
            <a:off x="575741" y="1411298"/>
            <a:ext cx="7247465" cy="1877437"/>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38480D57-B2D8-4496-806A-1824358683A9}"/>
              </a:ext>
            </a:extLst>
          </p:cNvPr>
          <p:cNvSpPr>
            <a:spLocks noGrp="1"/>
          </p:cNvSpPr>
          <p:nvPr>
            <p:ph type="ftr" sz="quarter" idx="17"/>
          </p:nvPr>
        </p:nvSpPr>
        <p:spPr>
          <a:xfrm>
            <a:off x="2389081" y="6352063"/>
            <a:ext cx="11640187" cy="169277"/>
          </a:xfrm>
        </p:spPr>
        <p:txBody>
          <a:bodyPr/>
          <a:lstStyle/>
          <a:p>
            <a:pPr>
              <a:tabLst>
                <a:tab pos="988989" algn="l"/>
              </a:tabLst>
            </a:pPr>
            <a:r>
              <a:rPr lang="en-US"/>
              <a:t>Energy Round Table </a:t>
            </a:r>
            <a:endParaRPr lang="fr-FR"/>
          </a:p>
        </p:txBody>
      </p:sp>
      <p:sp>
        <p:nvSpPr>
          <p:cNvPr id="3" name="Title 2">
            <a:extLst>
              <a:ext uri="{FF2B5EF4-FFF2-40B4-BE49-F238E27FC236}">
                <a16:creationId xmlns:a16="http://schemas.microsoft.com/office/drawing/2014/main" id="{1CBA43E0-9E3A-46EC-91D4-D70A0E6EB47D}"/>
              </a:ext>
            </a:extLst>
          </p:cNvPr>
          <p:cNvSpPr>
            <a:spLocks noGrp="1"/>
          </p:cNvSpPr>
          <p:nvPr>
            <p:ph type="title"/>
          </p:nvPr>
        </p:nvSpPr>
        <p:spPr/>
        <p:txBody>
          <a:bodyPr/>
          <a:lstStyle/>
          <a:p>
            <a:r>
              <a:rPr lang="en-US"/>
              <a:t>Click to edit Master title style</a:t>
            </a:r>
            <a:endParaRPr lang="en-GB"/>
          </a:p>
        </p:txBody>
      </p:sp>
      <p:grpSp>
        <p:nvGrpSpPr>
          <p:cNvPr id="12" name="Group 11">
            <a:extLst>
              <a:ext uri="{FF2B5EF4-FFF2-40B4-BE49-F238E27FC236}">
                <a16:creationId xmlns:a16="http://schemas.microsoft.com/office/drawing/2014/main" id="{CA697EB0-B117-49FF-A917-A125A4BD1ADE}"/>
              </a:ext>
            </a:extLst>
          </p:cNvPr>
          <p:cNvGrpSpPr/>
          <p:nvPr userDrawn="1"/>
        </p:nvGrpSpPr>
        <p:grpSpPr>
          <a:xfrm>
            <a:off x="12275233" y="5"/>
            <a:ext cx="2706315" cy="1919363"/>
            <a:chOff x="3528102" y="847657"/>
            <a:chExt cx="2029736" cy="1919363"/>
          </a:xfrm>
        </p:grpSpPr>
        <p:sp>
          <p:nvSpPr>
            <p:cNvPr id="13" name="Guidance note">
              <a:extLst>
                <a:ext uri="{FF2B5EF4-FFF2-40B4-BE49-F238E27FC236}">
                  <a16:creationId xmlns:a16="http://schemas.microsoft.com/office/drawing/2014/main" id="{65D2E8E2-B939-47BE-ABAD-FE4F177614F2}"/>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6" marR="0" lvl="2" indent="-90486" defTabSz="914377"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6" marR="0" lvl="2" indent="-90486" defTabSz="914377"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6" marR="0" lvl="2" indent="-90486" defTabSz="914377"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3" marR="0" lvl="2" indent="0" defTabSz="914377"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3" marR="0" lvl="2" indent="0" defTabSz="914377"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3" marR="0" lvl="2" indent="0" defTabSz="914377"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3" marR="0" lvl="2" indent="0" defTabSz="914377"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377"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377"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6" marR="0" lvl="2" indent="-90486" algn="l" defTabSz="914377"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4" name="Group 13">
              <a:extLst>
                <a:ext uri="{FF2B5EF4-FFF2-40B4-BE49-F238E27FC236}">
                  <a16:creationId xmlns:a16="http://schemas.microsoft.com/office/drawing/2014/main" id="{64C7CE35-7986-402F-8390-31B932649199}"/>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5" name="Picture 3">
                <a:extLst>
                  <a:ext uri="{FF2B5EF4-FFF2-40B4-BE49-F238E27FC236}">
                    <a16:creationId xmlns:a16="http://schemas.microsoft.com/office/drawing/2014/main" id="{22217A6C-310C-4BB8-A473-2B8059187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6" name="Rounded Rectangle 20">
                <a:extLst>
                  <a:ext uri="{FF2B5EF4-FFF2-40B4-BE49-F238E27FC236}">
                    <a16:creationId xmlns:a16="http://schemas.microsoft.com/office/drawing/2014/main" id="{41C254A7-0433-4311-BD85-C0B8DE54934A}"/>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28931090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97280"/>
            <a:ext cx="10972800" cy="5029200"/>
          </a:xfrm>
        </p:spPr>
        <p:txBody>
          <a:bodyPr/>
          <a:lstStyle>
            <a:lvl1pPr marL="173038" indent="-173038">
              <a:lnSpc>
                <a:spcPct val="110000"/>
              </a:lnSpc>
              <a:buFont typeface="Arial" panose="020B0604020202020204" pitchFamily="34" charset="0"/>
              <a:buChar char="•"/>
              <a:defRPr sz="1600">
                <a:solidFill>
                  <a:srgbClr val="000000"/>
                </a:solidFill>
                <a:latin typeface="BentonSans"/>
              </a:defRPr>
            </a:lvl1pPr>
            <a:lvl2pPr marL="401638" indent="-173038">
              <a:lnSpc>
                <a:spcPct val="110000"/>
              </a:lnSpc>
              <a:buClr>
                <a:srgbClr val="F47B27"/>
              </a:buClr>
              <a:buFontTx/>
              <a:buChar char="–"/>
              <a:defRPr sz="1600">
                <a:solidFill>
                  <a:srgbClr val="000000"/>
                </a:solidFill>
                <a:latin typeface="BentonSans"/>
              </a:defRPr>
            </a:lvl2pPr>
            <a:lvl3pPr marL="630238" indent="-173038">
              <a:lnSpc>
                <a:spcPct val="110000"/>
              </a:lnSpc>
              <a:buClr>
                <a:srgbClr val="F47B27"/>
              </a:buClr>
              <a:buFont typeface="Arial" panose="020B0604020202020204" pitchFamily="34" charset="0"/>
              <a:buChar char="•"/>
              <a:defRPr sz="1600">
                <a:solidFill>
                  <a:srgbClr val="000000"/>
                </a:solidFill>
                <a:latin typeface="BentonSans"/>
              </a:defRPr>
            </a:lvl3pPr>
            <a:lvl4pPr marL="858838" indent="-173038">
              <a:lnSpc>
                <a:spcPct val="110000"/>
              </a:lnSpc>
              <a:buClr>
                <a:srgbClr val="F47B27"/>
              </a:buClr>
              <a:buFontTx/>
              <a:buChar char="–"/>
              <a:tabLst>
                <a:tab pos="685800" algn="l"/>
              </a:tabLst>
              <a:defRPr sz="1600">
                <a:solidFill>
                  <a:srgbClr val="000000"/>
                </a:solidFill>
                <a:latin typeface="BentonSans"/>
              </a:defRPr>
            </a:lvl4pPr>
            <a:lvl5pPr marL="1087438" indent="-173038">
              <a:lnSpc>
                <a:spcPct val="110000"/>
              </a:lnSpc>
              <a:buClr>
                <a:srgbClr val="F47B27"/>
              </a:buClr>
              <a:buFont typeface="Arial" panose="020B0604020202020204" pitchFamily="34" charset="0"/>
              <a:buChar char="•"/>
              <a:defRPr sz="1600">
                <a:solidFill>
                  <a:srgbClr val="000000"/>
                </a:solidFill>
                <a:latin typeface="Benton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4"/>
          <p:cNvSpPr>
            <a:spLocks noGrp="1"/>
          </p:cNvSpPr>
          <p:nvPr>
            <p:ph type="title"/>
          </p:nvPr>
        </p:nvSpPr>
        <p:spPr>
          <a:xfrm>
            <a:off x="609600" y="365760"/>
            <a:ext cx="10972800" cy="548640"/>
          </a:xfrm>
        </p:spPr>
        <p:txBody>
          <a:bodyPr anchor="ctr"/>
          <a:lstStyle>
            <a:lvl1pPr>
              <a:defRPr sz="2400" b="1">
                <a:solidFill>
                  <a:srgbClr val="2372B9"/>
                </a:solidFill>
                <a:latin typeface="BentonSans Bold" panose="02000503000000020004" pitchFamily="50" charset="0"/>
              </a:defRPr>
            </a:lvl1pPr>
          </a:lstStyle>
          <a:p>
            <a:r>
              <a:rPr lang="en-US"/>
              <a:t>Click to edit Master title style</a:t>
            </a:r>
          </a:p>
        </p:txBody>
      </p:sp>
      <p:sp>
        <p:nvSpPr>
          <p:cNvPr id="2" name="Footer Placeholder 4">
            <a:extLst>
              <a:ext uri="{FF2B5EF4-FFF2-40B4-BE49-F238E27FC236}">
                <a16:creationId xmlns:a16="http://schemas.microsoft.com/office/drawing/2014/main" id="{B28212D0-7D45-DE8A-FE13-22C0F2850219}"/>
              </a:ext>
            </a:extLst>
          </p:cNvPr>
          <p:cNvSpPr>
            <a:spLocks noGrp="1"/>
          </p:cNvSpPr>
          <p:nvPr>
            <p:ph type="ftr" sz="quarter" idx="10"/>
          </p:nvPr>
        </p:nvSpPr>
        <p:spPr/>
        <p:txBody>
          <a:bodyPr/>
          <a:lstStyle>
            <a:lvl1pPr>
              <a:defRPr/>
            </a:lvl1pPr>
          </a:lstStyle>
          <a:p>
            <a:pPr>
              <a:defRPr/>
            </a:pPr>
            <a:r>
              <a:rPr lang="en-US"/>
              <a:t>|     INSERT TITLE      Privileged and Confidential</a:t>
            </a:r>
          </a:p>
        </p:txBody>
      </p:sp>
      <p:sp>
        <p:nvSpPr>
          <p:cNvPr id="4" name="Slide Number Placeholder 5">
            <a:extLst>
              <a:ext uri="{FF2B5EF4-FFF2-40B4-BE49-F238E27FC236}">
                <a16:creationId xmlns:a16="http://schemas.microsoft.com/office/drawing/2014/main" id="{69DCB93C-5BF0-E72C-3880-A4986C6D7A6D}"/>
              </a:ext>
            </a:extLst>
          </p:cNvPr>
          <p:cNvSpPr>
            <a:spLocks noGrp="1"/>
          </p:cNvSpPr>
          <p:nvPr>
            <p:ph type="sldNum" sz="quarter" idx="11"/>
          </p:nvPr>
        </p:nvSpPr>
        <p:spPr/>
        <p:txBody>
          <a:bodyPr/>
          <a:lstStyle>
            <a:lvl1pPr>
              <a:defRPr/>
            </a:lvl1pPr>
          </a:lstStyle>
          <a:p>
            <a:pPr>
              <a:defRPr/>
            </a:pPr>
            <a:fld id="{3D1C8220-B4EB-477E-8C47-7CFE3AD1A7F0}" type="slidenum">
              <a:rPr lang="en-US"/>
              <a:pPr>
                <a:defRPr/>
              </a:pPr>
              <a:t>‹#›</a:t>
            </a:fld>
            <a:endParaRPr lang="en-US"/>
          </a:p>
        </p:txBody>
      </p:sp>
    </p:spTree>
    <p:extLst>
      <p:ext uri="{BB962C8B-B14F-4D97-AF65-F5344CB8AC3E}">
        <p14:creationId xmlns:p14="http://schemas.microsoft.com/office/powerpoint/2010/main" val="54635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akeaways">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8934663-7603-49D3-8DAE-6E9BE8F1A128}"/>
              </a:ext>
            </a:extLst>
          </p:cNvPr>
          <p:cNvSpPr>
            <a:spLocks noGrp="1"/>
          </p:cNvSpPr>
          <p:nvPr>
            <p:ph sz="quarter" idx="11" hasCustomPrompt="1"/>
          </p:nvPr>
        </p:nvSpPr>
        <p:spPr>
          <a:xfrm>
            <a:off x="463296" y="1280160"/>
            <a:ext cx="11265408" cy="4937760"/>
          </a:xfrm>
        </p:spPr>
        <p:txBody>
          <a:bodyPr tIns="45720" bIns="45720">
            <a:noAutofit/>
          </a:bodyPr>
          <a:lstStyle>
            <a:lvl1pPr>
              <a:lnSpc>
                <a:spcPct val="100000"/>
              </a:lnSpc>
              <a:spcBef>
                <a:spcPts val="1200"/>
              </a:spcBef>
              <a:defRPr sz="2400"/>
            </a:lvl1pPr>
            <a:lvl2pPr>
              <a:lnSpc>
                <a:spcPct val="150000"/>
              </a:lnSpc>
              <a:defRPr sz="2000"/>
            </a:lvl2pPr>
            <a:lvl3pPr>
              <a:lnSpc>
                <a:spcPct val="150000"/>
              </a:lnSpc>
              <a:defRPr sz="1800"/>
            </a:lvl3pPr>
            <a:lvl4pPr>
              <a:lnSpc>
                <a:spcPct val="150000"/>
              </a:lnSpc>
              <a:defRPr sz="1600"/>
            </a:lvl4pPr>
            <a:lvl5pPr>
              <a:lnSpc>
                <a:spcPct val="150000"/>
              </a:lnSpc>
              <a:defRPr sz="1600"/>
            </a:lvl5pPr>
          </a:lstStyle>
          <a:p>
            <a:pPr lvl="0"/>
            <a:r>
              <a:rPr lang="en-US"/>
              <a:t>Edit Master text styles</a:t>
            </a:r>
          </a:p>
          <a:p>
            <a:pPr lvl="1"/>
            <a:r>
              <a:rPr lang="en-US"/>
              <a:t>Second level</a:t>
            </a:r>
          </a:p>
          <a:p>
            <a:pPr lvl="2"/>
            <a:r>
              <a:rPr lang="en-US"/>
              <a:t>Third level</a:t>
            </a:r>
          </a:p>
          <a:p>
            <a:pPr lvl="0"/>
            <a:endParaRPr lang="en-US"/>
          </a:p>
        </p:txBody>
      </p:sp>
      <p:sp>
        <p:nvSpPr>
          <p:cNvPr id="2" name="Footer Placeholder 1">
            <a:extLst>
              <a:ext uri="{FF2B5EF4-FFF2-40B4-BE49-F238E27FC236}">
                <a16:creationId xmlns:a16="http://schemas.microsoft.com/office/drawing/2014/main" id="{D574B5D3-50B1-074E-A4FF-0E5968BB8DA3}"/>
              </a:ext>
            </a:extLst>
          </p:cNvPr>
          <p:cNvSpPr>
            <a:spLocks noGrp="1"/>
          </p:cNvSpPr>
          <p:nvPr>
            <p:ph type="ftr" sz="quarter" idx="12"/>
          </p:nvPr>
        </p:nvSpPr>
        <p:spPr/>
        <p:txBody>
          <a:bodyPr/>
          <a:lstStyle/>
          <a:p>
            <a:r>
              <a:rPr lang="en-US"/>
              <a:t>Footer</a:t>
            </a:r>
          </a:p>
        </p:txBody>
      </p:sp>
      <p:sp>
        <p:nvSpPr>
          <p:cNvPr id="3" name="Title 2">
            <a:extLst>
              <a:ext uri="{FF2B5EF4-FFF2-40B4-BE49-F238E27FC236}">
                <a16:creationId xmlns:a16="http://schemas.microsoft.com/office/drawing/2014/main" id="{8649142E-E568-BF48-92D7-04D03FFCBC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0062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2_Title and Content">
    <p:spTree>
      <p:nvGrpSpPr>
        <p:cNvPr id="1" name="Shape 50"/>
        <p:cNvGrpSpPr/>
        <p:nvPr/>
      </p:nvGrpSpPr>
      <p:grpSpPr>
        <a:xfrm>
          <a:off x="0" y="0"/>
          <a:ext cx="0" cy="0"/>
          <a:chOff x="0" y="0"/>
          <a:chExt cx="0" cy="0"/>
        </a:xfrm>
      </p:grpSpPr>
      <p:sp>
        <p:nvSpPr>
          <p:cNvPr id="51" name="Google Shape;51;g2f70b34e12d_0_47"/>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1"/>
              </a:buClr>
              <a:buSzPts val="3600"/>
              <a:buFont typeface="Trebuchet MS"/>
              <a:buNone/>
              <a:defRPr sz="3600"/>
            </a:lvl1pPr>
            <a:lvl2pPr lvl="1" algn="l" rtl="0">
              <a:spcBef>
                <a:spcPts val="0"/>
              </a:spcBef>
              <a:spcAft>
                <a:spcPts val="0"/>
              </a:spcAft>
              <a:buSzPts val="3700"/>
              <a:buNone/>
              <a:defRPr/>
            </a:lvl2pPr>
            <a:lvl3pPr lvl="2" algn="l" rtl="0">
              <a:spcBef>
                <a:spcPts val="0"/>
              </a:spcBef>
              <a:spcAft>
                <a:spcPts val="0"/>
              </a:spcAft>
              <a:buSzPts val="3700"/>
              <a:buNone/>
              <a:defRPr/>
            </a:lvl3pPr>
            <a:lvl4pPr lvl="3" algn="l" rtl="0">
              <a:spcBef>
                <a:spcPts val="0"/>
              </a:spcBef>
              <a:spcAft>
                <a:spcPts val="0"/>
              </a:spcAft>
              <a:buSzPts val="3700"/>
              <a:buNone/>
              <a:defRPr/>
            </a:lvl4pPr>
            <a:lvl5pPr lvl="4" algn="l" rtl="0">
              <a:spcBef>
                <a:spcPts val="0"/>
              </a:spcBef>
              <a:spcAft>
                <a:spcPts val="0"/>
              </a:spcAft>
              <a:buSzPts val="3700"/>
              <a:buNone/>
              <a:defRPr/>
            </a:lvl5pPr>
            <a:lvl6pPr lvl="5" algn="l" rtl="0">
              <a:spcBef>
                <a:spcPts val="0"/>
              </a:spcBef>
              <a:spcAft>
                <a:spcPts val="0"/>
              </a:spcAft>
              <a:buSzPts val="3700"/>
              <a:buNone/>
              <a:defRPr/>
            </a:lvl6pPr>
            <a:lvl7pPr lvl="6" algn="l" rtl="0">
              <a:spcBef>
                <a:spcPts val="0"/>
              </a:spcBef>
              <a:spcAft>
                <a:spcPts val="0"/>
              </a:spcAft>
              <a:buSzPts val="3700"/>
              <a:buNone/>
              <a:defRPr/>
            </a:lvl7pPr>
            <a:lvl8pPr lvl="7" algn="l" rtl="0">
              <a:spcBef>
                <a:spcPts val="0"/>
              </a:spcBef>
              <a:spcAft>
                <a:spcPts val="0"/>
              </a:spcAft>
              <a:buSzPts val="3700"/>
              <a:buNone/>
              <a:defRPr/>
            </a:lvl8pPr>
            <a:lvl9pPr lvl="8" algn="l" rtl="0">
              <a:spcBef>
                <a:spcPts val="0"/>
              </a:spcBef>
              <a:spcAft>
                <a:spcPts val="0"/>
              </a:spcAft>
              <a:buSzPts val="3700"/>
              <a:buNone/>
              <a:defRPr/>
            </a:lvl9pPr>
          </a:lstStyle>
          <a:p>
            <a:endParaRPr/>
          </a:p>
        </p:txBody>
      </p:sp>
      <p:sp>
        <p:nvSpPr>
          <p:cNvPr id="52" name="Google Shape;52;g2f70b34e12d_0_47"/>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53" name="Google Shape;53;g2f70b34e12d_0_47"/>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fld id="{7E220BBD-916C-444D-8CF8-2E332AAC0FA4}" type="datetime1">
              <a:rPr lang="en-US" smtClean="0"/>
              <a:t>10/25/2024</a:t>
            </a:fld>
            <a:endParaRPr/>
          </a:p>
        </p:txBody>
      </p:sp>
      <p:sp>
        <p:nvSpPr>
          <p:cNvPr id="54" name="Google Shape;54;g2f70b34e12d_0_47"/>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g2f70b34e12d_0_47"/>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2640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D8CDB5-958E-4EBE-8C05-3F9C84B061EF}"/>
              </a:ext>
            </a:extLst>
          </p:cNvPr>
          <p:cNvSpPr>
            <a:spLocks noGrp="1"/>
          </p:cNvSpPr>
          <p:nvPr>
            <p:ph type="ftr" sz="quarter" idx="10"/>
          </p:nvPr>
        </p:nvSpPr>
        <p:spPr/>
        <p:txBody>
          <a:bodyPr/>
          <a:lstStyle>
            <a:lvl1pPr>
              <a:defRPr b="0"/>
            </a:lvl1pPr>
          </a:lstStyle>
          <a:p>
            <a:pPr>
              <a:tabLst>
                <a:tab pos="1318651" algn="l"/>
              </a:tabLst>
            </a:pPr>
            <a:r>
              <a:rPr lang="fr-FR"/>
              <a:t>| [Insert document title] | [Insert date]</a:t>
            </a:r>
          </a:p>
        </p:txBody>
      </p:sp>
      <p:sp>
        <p:nvSpPr>
          <p:cNvPr id="4" name="Title 3">
            <a:extLst>
              <a:ext uri="{FF2B5EF4-FFF2-40B4-BE49-F238E27FC236}">
                <a16:creationId xmlns:a16="http://schemas.microsoft.com/office/drawing/2014/main" id="{24DC1A31-5068-457A-9EB8-1CE2FB678F7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4622868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2A97F2C3-4BD4-42E6-A970-0A1071F0656E}"/>
              </a:ext>
            </a:extLst>
          </p:cNvPr>
          <p:cNvSpPr>
            <a:spLocks noGrp="1"/>
          </p:cNvSpPr>
          <p:nvPr>
            <p:ph type="body" sz="quarter" idx="10"/>
          </p:nvPr>
        </p:nvSpPr>
        <p:spPr>
          <a:xfrm>
            <a:off x="463296" y="1280160"/>
            <a:ext cx="5394960" cy="4937760"/>
          </a:xfrm>
        </p:spPr>
        <p:txBody>
          <a:bodyPr/>
          <a:lstStyle/>
          <a:p>
            <a:pPr lvl="0"/>
            <a:r>
              <a:rPr lang="en-US"/>
              <a:t>Click to edit Master text styles</a:t>
            </a:r>
          </a:p>
          <a:p>
            <a:pPr lvl="1"/>
            <a:r>
              <a:rPr lang="en-US"/>
              <a:t>Second level</a:t>
            </a:r>
          </a:p>
          <a:p>
            <a:pPr lvl="2"/>
            <a:r>
              <a:rPr lang="en-US"/>
              <a:t>Third level</a:t>
            </a:r>
          </a:p>
        </p:txBody>
      </p:sp>
      <p:sp>
        <p:nvSpPr>
          <p:cNvPr id="15" name="Text Placeholder 13">
            <a:extLst>
              <a:ext uri="{FF2B5EF4-FFF2-40B4-BE49-F238E27FC236}">
                <a16:creationId xmlns:a16="http://schemas.microsoft.com/office/drawing/2014/main" id="{E1E65073-C416-4293-AE24-35C33B245E1F}"/>
              </a:ext>
            </a:extLst>
          </p:cNvPr>
          <p:cNvSpPr>
            <a:spLocks noGrp="1"/>
          </p:cNvSpPr>
          <p:nvPr>
            <p:ph type="body" sz="quarter" idx="11"/>
          </p:nvPr>
        </p:nvSpPr>
        <p:spPr>
          <a:xfrm>
            <a:off x="6333746" y="1282566"/>
            <a:ext cx="5394960" cy="4937760"/>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EDC876CD-19AD-B94B-A6DE-07E3BA31181A}"/>
              </a:ext>
            </a:extLst>
          </p:cNvPr>
          <p:cNvSpPr>
            <a:spLocks noGrp="1"/>
          </p:cNvSpPr>
          <p:nvPr>
            <p:ph type="ftr" sz="quarter" idx="12"/>
          </p:nvPr>
        </p:nvSpPr>
        <p:spPr/>
        <p:txBody>
          <a:bodyPr/>
          <a:lstStyle/>
          <a:p>
            <a:r>
              <a:rPr lang="en-US"/>
              <a:t>Footer</a:t>
            </a:r>
          </a:p>
        </p:txBody>
      </p:sp>
      <p:sp>
        <p:nvSpPr>
          <p:cNvPr id="4" name="Title 3">
            <a:extLst>
              <a:ext uri="{FF2B5EF4-FFF2-40B4-BE49-F238E27FC236}">
                <a16:creationId xmlns:a16="http://schemas.microsoft.com/office/drawing/2014/main" id="{51F43BE2-534B-9248-9BAF-FA3FBF954AE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1018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Fig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AB773-3713-4717-81D7-D09FED67B938}"/>
              </a:ext>
            </a:extLst>
          </p:cNvPr>
          <p:cNvSpPr>
            <a:spLocks noGrp="1"/>
          </p:cNvSpPr>
          <p:nvPr>
            <p:ph type="title"/>
          </p:nvPr>
        </p:nvSpPr>
        <p:spPr/>
        <p:txBody>
          <a:bodyPr/>
          <a:lstStyle/>
          <a:p>
            <a:r>
              <a:rPr lang="en-US"/>
              <a:t>Click to edit Master title style</a:t>
            </a:r>
          </a:p>
        </p:txBody>
      </p:sp>
      <p:sp>
        <p:nvSpPr>
          <p:cNvPr id="14" name="Text Placeholder 13">
            <a:extLst>
              <a:ext uri="{FF2B5EF4-FFF2-40B4-BE49-F238E27FC236}">
                <a16:creationId xmlns:a16="http://schemas.microsoft.com/office/drawing/2014/main" id="{2A97F2C3-4BD4-42E6-A970-0A1071F0656E}"/>
              </a:ext>
            </a:extLst>
          </p:cNvPr>
          <p:cNvSpPr>
            <a:spLocks noGrp="1"/>
          </p:cNvSpPr>
          <p:nvPr>
            <p:ph type="body" sz="quarter" idx="10"/>
          </p:nvPr>
        </p:nvSpPr>
        <p:spPr>
          <a:xfrm>
            <a:off x="463296" y="1280160"/>
            <a:ext cx="5394960" cy="4937760"/>
          </a:xfrm>
        </p:spPr>
        <p:txBody>
          <a:body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FFDCF9C1-FC76-4021-A1FE-48464A5377D0}"/>
              </a:ext>
            </a:extLst>
          </p:cNvPr>
          <p:cNvSpPr>
            <a:spLocks noGrp="1"/>
          </p:cNvSpPr>
          <p:nvPr>
            <p:ph idx="12" hasCustomPrompt="1"/>
          </p:nvPr>
        </p:nvSpPr>
        <p:spPr>
          <a:xfrm>
            <a:off x="6333744" y="1645920"/>
            <a:ext cx="5394960" cy="4572000"/>
          </a:xfrm>
          <a:ln>
            <a:noFill/>
          </a:ln>
        </p:spPr>
        <p:txBody>
          <a:bodyPr/>
          <a:lstStyle>
            <a:lvl1pPr marL="0" indent="0" fontAlgn="ctr">
              <a:lnSpc>
                <a:spcPct val="100000"/>
              </a:lnSpc>
              <a:spcBef>
                <a:spcPts val="600"/>
              </a:spcBef>
              <a:spcAft>
                <a:spcPts val="600"/>
              </a:spcAft>
              <a:buClr>
                <a:srgbClr val="E85F31"/>
              </a:buClr>
              <a:buSzPct val="150000"/>
              <a:buFont typeface="Arial" panose="020B0604020202020204" pitchFamily="34" charset="0"/>
              <a:buNone/>
              <a:defRPr sz="1800" b="0">
                <a:solidFill>
                  <a:schemeClr val="tx1"/>
                </a:solidFill>
              </a:defRPr>
            </a:lvl1pPr>
            <a:lvl2pPr marL="457200" indent="0">
              <a:lnSpc>
                <a:spcPct val="100000"/>
              </a:lnSpc>
              <a:spcBef>
                <a:spcPts val="600"/>
              </a:spcBef>
              <a:spcAft>
                <a:spcPts val="600"/>
              </a:spcAft>
              <a:buClr>
                <a:srgbClr val="E85F31"/>
              </a:buClr>
              <a:buSzPct val="125000"/>
              <a:buFont typeface="Arial" pitchFamily="34" charset="0"/>
              <a:buNone/>
              <a:defRPr sz="1600" baseline="0">
                <a:solidFill>
                  <a:srgbClr val="034E6E"/>
                </a:solidFill>
              </a:defRPr>
            </a:lvl2pPr>
            <a:lvl3pPr marL="914400" indent="0">
              <a:lnSpc>
                <a:spcPct val="100000"/>
              </a:lnSpc>
              <a:spcBef>
                <a:spcPts val="600"/>
              </a:spcBef>
              <a:spcAft>
                <a:spcPts val="600"/>
              </a:spcAft>
              <a:buClr>
                <a:srgbClr val="E85F31"/>
              </a:buClr>
              <a:buFont typeface="Courier New" panose="02070309020205020404" pitchFamily="49" charset="0"/>
              <a:buNone/>
              <a:defRPr sz="1600" baseline="0">
                <a:solidFill>
                  <a:schemeClr val="tx1"/>
                </a:solidFill>
              </a:defRPr>
            </a:lvl3pPr>
            <a:lvl4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4pPr>
            <a:lvl5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5pPr>
          </a:lstStyle>
          <a:p>
            <a:pPr lvl="0"/>
            <a:r>
              <a:rPr lang="en-US"/>
              <a:t>Figure</a:t>
            </a:r>
          </a:p>
          <a:p>
            <a:pPr lvl="2"/>
            <a:endParaRPr lang="en-US"/>
          </a:p>
        </p:txBody>
      </p:sp>
      <p:sp>
        <p:nvSpPr>
          <p:cNvPr id="3" name="Footer Placeholder 2">
            <a:extLst>
              <a:ext uri="{FF2B5EF4-FFF2-40B4-BE49-F238E27FC236}">
                <a16:creationId xmlns:a16="http://schemas.microsoft.com/office/drawing/2014/main" id="{53D69536-510E-A747-A057-9C62142EC20D}"/>
              </a:ext>
            </a:extLst>
          </p:cNvPr>
          <p:cNvSpPr>
            <a:spLocks noGrp="1"/>
          </p:cNvSpPr>
          <p:nvPr>
            <p:ph type="ftr" sz="quarter" idx="19"/>
          </p:nvPr>
        </p:nvSpPr>
        <p:spPr/>
        <p:txBody>
          <a:bodyPr/>
          <a:lstStyle/>
          <a:p>
            <a:r>
              <a:rPr lang="en-US"/>
              <a:t>Footer</a:t>
            </a:r>
          </a:p>
        </p:txBody>
      </p:sp>
      <p:sp>
        <p:nvSpPr>
          <p:cNvPr id="9" name="Text Placeholder 14">
            <a:extLst>
              <a:ext uri="{FF2B5EF4-FFF2-40B4-BE49-F238E27FC236}">
                <a16:creationId xmlns:a16="http://schemas.microsoft.com/office/drawing/2014/main" id="{F4C2C9D2-4274-1840-8A46-43DA37979A33}"/>
              </a:ext>
            </a:extLst>
          </p:cNvPr>
          <p:cNvSpPr>
            <a:spLocks noGrp="1"/>
          </p:cNvSpPr>
          <p:nvPr>
            <p:ph type="body" sz="quarter" idx="20"/>
          </p:nvPr>
        </p:nvSpPr>
        <p:spPr>
          <a:xfrm>
            <a:off x="6333744" y="1280160"/>
            <a:ext cx="5394960" cy="365760"/>
          </a:xfrm>
        </p:spPr>
        <p:txBody>
          <a:bodyPr anchor="ctr" anchorCtr="0"/>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05564182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Figur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2A97F2C3-4BD4-42E6-A970-0A1071F0656E}"/>
              </a:ext>
            </a:extLst>
          </p:cNvPr>
          <p:cNvSpPr>
            <a:spLocks noGrp="1"/>
          </p:cNvSpPr>
          <p:nvPr>
            <p:ph type="body" sz="quarter" idx="10"/>
          </p:nvPr>
        </p:nvSpPr>
        <p:spPr>
          <a:xfrm>
            <a:off x="6333744" y="1283572"/>
            <a:ext cx="5394960" cy="4937760"/>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24C0163B-E1E7-BD43-878F-BBCB4B60FD44}"/>
              </a:ext>
            </a:extLst>
          </p:cNvPr>
          <p:cNvSpPr>
            <a:spLocks noGrp="1"/>
          </p:cNvSpPr>
          <p:nvPr>
            <p:ph type="ftr" sz="quarter" idx="19"/>
          </p:nvPr>
        </p:nvSpPr>
        <p:spPr/>
        <p:txBody>
          <a:bodyPr/>
          <a:lstStyle/>
          <a:p>
            <a:r>
              <a:rPr lang="en-US"/>
              <a:t>Footer</a:t>
            </a:r>
          </a:p>
        </p:txBody>
      </p:sp>
      <p:sp>
        <p:nvSpPr>
          <p:cNvPr id="7" name="Text Placeholder 14">
            <a:extLst>
              <a:ext uri="{FF2B5EF4-FFF2-40B4-BE49-F238E27FC236}">
                <a16:creationId xmlns:a16="http://schemas.microsoft.com/office/drawing/2014/main" id="{21981AD4-EA14-A34C-B026-F8F96B58AB48}"/>
              </a:ext>
            </a:extLst>
          </p:cNvPr>
          <p:cNvSpPr>
            <a:spLocks noGrp="1"/>
          </p:cNvSpPr>
          <p:nvPr>
            <p:ph type="body" sz="quarter" idx="24"/>
          </p:nvPr>
        </p:nvSpPr>
        <p:spPr>
          <a:xfrm>
            <a:off x="463297" y="1280160"/>
            <a:ext cx="5394960" cy="365760"/>
          </a:xfrm>
        </p:spPr>
        <p:txBody>
          <a:bodyPr anchor="ctr" anchorCtr="0"/>
          <a:lstStyle>
            <a:lvl1pPr marL="0" indent="0">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75A7A0A1-9E6F-6C4B-9D11-E0FECCF66FC6}"/>
              </a:ext>
            </a:extLst>
          </p:cNvPr>
          <p:cNvSpPr>
            <a:spLocks noGrp="1"/>
          </p:cNvSpPr>
          <p:nvPr>
            <p:ph idx="25" hasCustomPrompt="1"/>
          </p:nvPr>
        </p:nvSpPr>
        <p:spPr>
          <a:xfrm>
            <a:off x="463297" y="1645920"/>
            <a:ext cx="5394960" cy="4572000"/>
          </a:xfrm>
          <a:ln>
            <a:noFill/>
          </a:ln>
        </p:spPr>
        <p:txBody>
          <a:bodyPr/>
          <a:lstStyle>
            <a:lvl1pPr marL="0" indent="0" fontAlgn="ctr">
              <a:lnSpc>
                <a:spcPct val="100000"/>
              </a:lnSpc>
              <a:spcBef>
                <a:spcPts val="600"/>
              </a:spcBef>
              <a:spcAft>
                <a:spcPts val="600"/>
              </a:spcAft>
              <a:buClr>
                <a:srgbClr val="E85F31"/>
              </a:buClr>
              <a:buSzPct val="150000"/>
              <a:buFont typeface="Arial" panose="020B0604020202020204" pitchFamily="34" charset="0"/>
              <a:buNone/>
              <a:defRPr sz="1800" b="0">
                <a:solidFill>
                  <a:schemeClr val="tx1"/>
                </a:solidFill>
              </a:defRPr>
            </a:lvl1pPr>
            <a:lvl2pPr marL="457200" indent="0">
              <a:lnSpc>
                <a:spcPct val="100000"/>
              </a:lnSpc>
              <a:spcBef>
                <a:spcPts val="600"/>
              </a:spcBef>
              <a:spcAft>
                <a:spcPts val="600"/>
              </a:spcAft>
              <a:buClr>
                <a:srgbClr val="E85F31"/>
              </a:buClr>
              <a:buSzPct val="125000"/>
              <a:buFont typeface="Arial" pitchFamily="34" charset="0"/>
              <a:buNone/>
              <a:defRPr sz="1600" baseline="0">
                <a:solidFill>
                  <a:srgbClr val="034E6E"/>
                </a:solidFill>
              </a:defRPr>
            </a:lvl2pPr>
            <a:lvl3pPr marL="914400" indent="0">
              <a:lnSpc>
                <a:spcPct val="100000"/>
              </a:lnSpc>
              <a:spcBef>
                <a:spcPts val="600"/>
              </a:spcBef>
              <a:spcAft>
                <a:spcPts val="600"/>
              </a:spcAft>
              <a:buClr>
                <a:srgbClr val="E85F31"/>
              </a:buClr>
              <a:buFont typeface="Courier New" panose="02070309020205020404" pitchFamily="49" charset="0"/>
              <a:buNone/>
              <a:defRPr sz="1600" baseline="0">
                <a:solidFill>
                  <a:schemeClr val="tx1"/>
                </a:solidFill>
              </a:defRPr>
            </a:lvl3pPr>
            <a:lvl4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4pPr>
            <a:lvl5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5pPr>
          </a:lstStyle>
          <a:p>
            <a:pPr lvl="0"/>
            <a:r>
              <a:rPr lang="en-US"/>
              <a:t>Figure</a:t>
            </a:r>
          </a:p>
          <a:p>
            <a:pPr lvl="2"/>
            <a:endParaRPr lang="en-US"/>
          </a:p>
        </p:txBody>
      </p:sp>
      <p:sp>
        <p:nvSpPr>
          <p:cNvPr id="4" name="Title 3">
            <a:extLst>
              <a:ext uri="{FF2B5EF4-FFF2-40B4-BE49-F238E27FC236}">
                <a16:creationId xmlns:a16="http://schemas.microsoft.com/office/drawing/2014/main" id="{8E337F79-1617-FF44-8798-4F561EEEF45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5233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Figur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8E1340F-B98C-DC44-AA86-CCD0A744D530}"/>
              </a:ext>
            </a:extLst>
          </p:cNvPr>
          <p:cNvSpPr>
            <a:spLocks noGrp="1"/>
          </p:cNvSpPr>
          <p:nvPr>
            <p:ph type="ftr" sz="quarter" idx="21"/>
          </p:nvPr>
        </p:nvSpPr>
        <p:spPr/>
        <p:txBody>
          <a:bodyPr/>
          <a:lstStyle/>
          <a:p>
            <a:r>
              <a:rPr lang="en-US"/>
              <a:t>Footer</a:t>
            </a:r>
          </a:p>
        </p:txBody>
      </p:sp>
      <p:sp>
        <p:nvSpPr>
          <p:cNvPr id="13" name="Text Placeholder 14">
            <a:extLst>
              <a:ext uri="{FF2B5EF4-FFF2-40B4-BE49-F238E27FC236}">
                <a16:creationId xmlns:a16="http://schemas.microsoft.com/office/drawing/2014/main" id="{B6646843-EF67-C242-BEBC-DEBE262D371E}"/>
              </a:ext>
            </a:extLst>
          </p:cNvPr>
          <p:cNvSpPr>
            <a:spLocks noGrp="1"/>
          </p:cNvSpPr>
          <p:nvPr>
            <p:ph type="body" sz="quarter" idx="20"/>
          </p:nvPr>
        </p:nvSpPr>
        <p:spPr>
          <a:xfrm>
            <a:off x="6333744" y="1280160"/>
            <a:ext cx="5394960" cy="365760"/>
          </a:xfrm>
        </p:spPr>
        <p:txBody>
          <a:bodyPr anchor="ctr" anchorCtr="0"/>
          <a:lstStyle>
            <a:lvl1pPr marL="0" indent="0">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F47D24C-CD42-E54B-903B-6AAE1BD17CF6}"/>
              </a:ext>
            </a:extLst>
          </p:cNvPr>
          <p:cNvSpPr>
            <a:spLocks noGrp="1"/>
          </p:cNvSpPr>
          <p:nvPr>
            <p:ph idx="23" hasCustomPrompt="1"/>
          </p:nvPr>
        </p:nvSpPr>
        <p:spPr>
          <a:xfrm>
            <a:off x="6333744" y="1645920"/>
            <a:ext cx="5394960" cy="4572000"/>
          </a:xfrm>
          <a:ln>
            <a:noFill/>
          </a:ln>
        </p:spPr>
        <p:txBody>
          <a:bodyPr/>
          <a:lstStyle>
            <a:lvl1pPr marL="0" indent="0" fontAlgn="ctr">
              <a:lnSpc>
                <a:spcPct val="100000"/>
              </a:lnSpc>
              <a:spcBef>
                <a:spcPts val="600"/>
              </a:spcBef>
              <a:spcAft>
                <a:spcPts val="600"/>
              </a:spcAft>
              <a:buClr>
                <a:srgbClr val="E85F31"/>
              </a:buClr>
              <a:buSzPct val="150000"/>
              <a:buFont typeface="Arial" panose="020B0604020202020204" pitchFamily="34" charset="0"/>
              <a:buNone/>
              <a:defRPr sz="1800" b="0">
                <a:solidFill>
                  <a:schemeClr val="tx1"/>
                </a:solidFill>
              </a:defRPr>
            </a:lvl1pPr>
            <a:lvl2pPr marL="457200" indent="0">
              <a:lnSpc>
                <a:spcPct val="100000"/>
              </a:lnSpc>
              <a:spcBef>
                <a:spcPts val="600"/>
              </a:spcBef>
              <a:spcAft>
                <a:spcPts val="600"/>
              </a:spcAft>
              <a:buClr>
                <a:srgbClr val="E85F31"/>
              </a:buClr>
              <a:buSzPct val="125000"/>
              <a:buFont typeface="Arial" pitchFamily="34" charset="0"/>
              <a:buNone/>
              <a:defRPr sz="1600" baseline="0">
                <a:solidFill>
                  <a:srgbClr val="034E6E"/>
                </a:solidFill>
              </a:defRPr>
            </a:lvl2pPr>
            <a:lvl3pPr marL="914400" indent="0">
              <a:lnSpc>
                <a:spcPct val="100000"/>
              </a:lnSpc>
              <a:spcBef>
                <a:spcPts val="600"/>
              </a:spcBef>
              <a:spcAft>
                <a:spcPts val="600"/>
              </a:spcAft>
              <a:buClr>
                <a:srgbClr val="E85F31"/>
              </a:buClr>
              <a:buFont typeface="Courier New" panose="02070309020205020404" pitchFamily="49" charset="0"/>
              <a:buNone/>
              <a:defRPr sz="1600" baseline="0">
                <a:solidFill>
                  <a:schemeClr val="tx1"/>
                </a:solidFill>
              </a:defRPr>
            </a:lvl3pPr>
            <a:lvl4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4pPr>
            <a:lvl5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5pPr>
          </a:lstStyle>
          <a:p>
            <a:pPr lvl="0"/>
            <a:r>
              <a:rPr lang="en-US"/>
              <a:t>Figure</a:t>
            </a:r>
          </a:p>
          <a:p>
            <a:pPr lvl="2"/>
            <a:endParaRPr lang="en-US"/>
          </a:p>
        </p:txBody>
      </p:sp>
      <p:sp>
        <p:nvSpPr>
          <p:cNvPr id="9" name="Text Placeholder 14">
            <a:extLst>
              <a:ext uri="{FF2B5EF4-FFF2-40B4-BE49-F238E27FC236}">
                <a16:creationId xmlns:a16="http://schemas.microsoft.com/office/drawing/2014/main" id="{7699A9C7-A27A-064A-AA0E-7B60EC928703}"/>
              </a:ext>
            </a:extLst>
          </p:cNvPr>
          <p:cNvSpPr>
            <a:spLocks noGrp="1"/>
          </p:cNvSpPr>
          <p:nvPr>
            <p:ph type="body" sz="quarter" idx="24"/>
          </p:nvPr>
        </p:nvSpPr>
        <p:spPr>
          <a:xfrm>
            <a:off x="463297" y="1280160"/>
            <a:ext cx="5394960" cy="365760"/>
          </a:xfrm>
        </p:spPr>
        <p:txBody>
          <a:bodyPr anchor="ctr" anchorCtr="0"/>
          <a:lstStyle>
            <a:lvl1pPr marL="0" indent="0">
              <a:buNone/>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63E39E9A-0E95-9243-817A-53764FB1924B}"/>
              </a:ext>
            </a:extLst>
          </p:cNvPr>
          <p:cNvSpPr>
            <a:spLocks noGrp="1"/>
          </p:cNvSpPr>
          <p:nvPr>
            <p:ph idx="25" hasCustomPrompt="1"/>
          </p:nvPr>
        </p:nvSpPr>
        <p:spPr>
          <a:xfrm>
            <a:off x="463297" y="1645920"/>
            <a:ext cx="5394960" cy="4572000"/>
          </a:xfrm>
          <a:ln>
            <a:noFill/>
          </a:ln>
        </p:spPr>
        <p:txBody>
          <a:bodyPr/>
          <a:lstStyle>
            <a:lvl1pPr marL="0" indent="0" fontAlgn="ctr">
              <a:lnSpc>
                <a:spcPct val="100000"/>
              </a:lnSpc>
              <a:spcBef>
                <a:spcPts val="600"/>
              </a:spcBef>
              <a:spcAft>
                <a:spcPts val="600"/>
              </a:spcAft>
              <a:buClr>
                <a:srgbClr val="E85F31"/>
              </a:buClr>
              <a:buSzPct val="150000"/>
              <a:buFont typeface="Arial" panose="020B0604020202020204" pitchFamily="34" charset="0"/>
              <a:buNone/>
              <a:defRPr sz="1800" b="0">
                <a:solidFill>
                  <a:schemeClr val="tx1"/>
                </a:solidFill>
              </a:defRPr>
            </a:lvl1pPr>
            <a:lvl2pPr marL="457200" indent="0">
              <a:lnSpc>
                <a:spcPct val="100000"/>
              </a:lnSpc>
              <a:spcBef>
                <a:spcPts val="600"/>
              </a:spcBef>
              <a:spcAft>
                <a:spcPts val="600"/>
              </a:spcAft>
              <a:buClr>
                <a:srgbClr val="E85F31"/>
              </a:buClr>
              <a:buSzPct val="125000"/>
              <a:buFont typeface="Arial" pitchFamily="34" charset="0"/>
              <a:buNone/>
              <a:defRPr sz="1600" baseline="0">
                <a:solidFill>
                  <a:srgbClr val="034E6E"/>
                </a:solidFill>
              </a:defRPr>
            </a:lvl2pPr>
            <a:lvl3pPr marL="914400" indent="0">
              <a:lnSpc>
                <a:spcPct val="100000"/>
              </a:lnSpc>
              <a:spcBef>
                <a:spcPts val="600"/>
              </a:spcBef>
              <a:spcAft>
                <a:spcPts val="600"/>
              </a:spcAft>
              <a:buClr>
                <a:srgbClr val="E85F31"/>
              </a:buClr>
              <a:buFont typeface="Courier New" panose="02070309020205020404" pitchFamily="49" charset="0"/>
              <a:buNone/>
              <a:defRPr sz="1600" baseline="0">
                <a:solidFill>
                  <a:schemeClr val="tx1"/>
                </a:solidFill>
              </a:defRPr>
            </a:lvl3pPr>
            <a:lvl4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4pPr>
            <a:lvl5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5pPr>
          </a:lstStyle>
          <a:p>
            <a:pPr lvl="0"/>
            <a:r>
              <a:rPr lang="en-US"/>
              <a:t>Figure</a:t>
            </a:r>
          </a:p>
          <a:p>
            <a:pPr lvl="2"/>
            <a:endParaRPr lang="en-US"/>
          </a:p>
        </p:txBody>
      </p:sp>
      <p:sp>
        <p:nvSpPr>
          <p:cNvPr id="4" name="Title 3">
            <a:extLst>
              <a:ext uri="{FF2B5EF4-FFF2-40B4-BE49-F238E27FC236}">
                <a16:creationId xmlns:a16="http://schemas.microsoft.com/office/drawing/2014/main" id="{D0617A42-2E74-EB45-B992-22145B4E6E6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7971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Two Fig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AB773-3713-4717-81D7-D09FED67B938}"/>
              </a:ext>
            </a:extLst>
          </p:cNvPr>
          <p:cNvSpPr>
            <a:spLocks noGrp="1"/>
          </p:cNvSpPr>
          <p:nvPr>
            <p:ph type="title"/>
          </p:nvPr>
        </p:nvSpPr>
        <p:spPr/>
        <p:txBody>
          <a:bodyPr/>
          <a:lstStyle/>
          <a:p>
            <a:r>
              <a:rPr lang="en-US"/>
              <a:t>Click to edit Master title style</a:t>
            </a:r>
          </a:p>
        </p:txBody>
      </p:sp>
      <p:sp>
        <p:nvSpPr>
          <p:cNvPr id="14" name="Text Placeholder 13">
            <a:extLst>
              <a:ext uri="{FF2B5EF4-FFF2-40B4-BE49-F238E27FC236}">
                <a16:creationId xmlns:a16="http://schemas.microsoft.com/office/drawing/2014/main" id="{2A97F2C3-4BD4-42E6-A970-0A1071F0656E}"/>
              </a:ext>
            </a:extLst>
          </p:cNvPr>
          <p:cNvSpPr>
            <a:spLocks noGrp="1"/>
          </p:cNvSpPr>
          <p:nvPr>
            <p:ph type="body" sz="quarter" idx="10"/>
          </p:nvPr>
        </p:nvSpPr>
        <p:spPr>
          <a:xfrm>
            <a:off x="463296" y="1280160"/>
            <a:ext cx="5364480" cy="4937760"/>
          </a:xfrm>
        </p:spPr>
        <p:txBody>
          <a:body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FFDCF9C1-FC76-4021-A1FE-48464A5377D0}"/>
              </a:ext>
            </a:extLst>
          </p:cNvPr>
          <p:cNvSpPr>
            <a:spLocks noGrp="1"/>
          </p:cNvSpPr>
          <p:nvPr>
            <p:ph idx="12" hasCustomPrompt="1"/>
          </p:nvPr>
        </p:nvSpPr>
        <p:spPr>
          <a:xfrm>
            <a:off x="6333744" y="1649332"/>
            <a:ext cx="5394960" cy="2011680"/>
          </a:xfrm>
          <a:ln>
            <a:noFill/>
          </a:ln>
        </p:spPr>
        <p:txBody>
          <a:bodyPr/>
          <a:lstStyle>
            <a:lvl1pPr marL="0" indent="0" fontAlgn="ctr">
              <a:lnSpc>
                <a:spcPct val="100000"/>
              </a:lnSpc>
              <a:spcBef>
                <a:spcPts val="600"/>
              </a:spcBef>
              <a:spcAft>
                <a:spcPts val="600"/>
              </a:spcAft>
              <a:buClr>
                <a:srgbClr val="E85F31"/>
              </a:buClr>
              <a:buSzPct val="150000"/>
              <a:buFont typeface="Arial" panose="020B0604020202020204" pitchFamily="34" charset="0"/>
              <a:buNone/>
              <a:defRPr sz="1800" b="0">
                <a:solidFill>
                  <a:schemeClr val="tx1"/>
                </a:solidFill>
              </a:defRPr>
            </a:lvl1pPr>
            <a:lvl2pPr marL="457200" indent="0">
              <a:lnSpc>
                <a:spcPct val="100000"/>
              </a:lnSpc>
              <a:spcBef>
                <a:spcPts val="600"/>
              </a:spcBef>
              <a:spcAft>
                <a:spcPts val="600"/>
              </a:spcAft>
              <a:buClr>
                <a:srgbClr val="E85F31"/>
              </a:buClr>
              <a:buSzPct val="125000"/>
              <a:buFont typeface="Arial" pitchFamily="34" charset="0"/>
              <a:buNone/>
              <a:defRPr sz="1600" baseline="0">
                <a:solidFill>
                  <a:srgbClr val="034E6E"/>
                </a:solidFill>
              </a:defRPr>
            </a:lvl2pPr>
            <a:lvl3pPr marL="914400" indent="0">
              <a:lnSpc>
                <a:spcPct val="100000"/>
              </a:lnSpc>
              <a:spcBef>
                <a:spcPts val="600"/>
              </a:spcBef>
              <a:spcAft>
                <a:spcPts val="600"/>
              </a:spcAft>
              <a:buClr>
                <a:srgbClr val="E85F31"/>
              </a:buClr>
              <a:buFont typeface="Courier New" panose="02070309020205020404" pitchFamily="49" charset="0"/>
              <a:buNone/>
              <a:defRPr sz="1600" baseline="0">
                <a:solidFill>
                  <a:schemeClr val="tx1"/>
                </a:solidFill>
              </a:defRPr>
            </a:lvl3pPr>
            <a:lvl4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4pPr>
            <a:lvl5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5pPr>
          </a:lstStyle>
          <a:p>
            <a:pPr lvl="0"/>
            <a:r>
              <a:rPr lang="en-US"/>
              <a:t>Figure</a:t>
            </a:r>
          </a:p>
          <a:p>
            <a:pPr lvl="2"/>
            <a:endParaRPr lang="en-US"/>
          </a:p>
        </p:txBody>
      </p:sp>
      <p:sp>
        <p:nvSpPr>
          <p:cNvPr id="9" name="Content Placeholder 2">
            <a:extLst>
              <a:ext uri="{FF2B5EF4-FFF2-40B4-BE49-F238E27FC236}">
                <a16:creationId xmlns:a16="http://schemas.microsoft.com/office/drawing/2014/main" id="{B98EBC51-B97E-4670-9F97-594E1C91C2FB}"/>
              </a:ext>
            </a:extLst>
          </p:cNvPr>
          <p:cNvSpPr>
            <a:spLocks noGrp="1"/>
          </p:cNvSpPr>
          <p:nvPr>
            <p:ph idx="19" hasCustomPrompt="1"/>
          </p:nvPr>
        </p:nvSpPr>
        <p:spPr>
          <a:xfrm>
            <a:off x="6333744" y="4202828"/>
            <a:ext cx="5394960" cy="2011680"/>
          </a:xfrm>
          <a:ln>
            <a:noFill/>
          </a:ln>
        </p:spPr>
        <p:txBody>
          <a:bodyPr/>
          <a:lstStyle>
            <a:lvl1pPr marL="0" indent="0" fontAlgn="ctr">
              <a:lnSpc>
                <a:spcPct val="100000"/>
              </a:lnSpc>
              <a:spcBef>
                <a:spcPts val="600"/>
              </a:spcBef>
              <a:spcAft>
                <a:spcPts val="600"/>
              </a:spcAft>
              <a:buClr>
                <a:srgbClr val="E85F31"/>
              </a:buClr>
              <a:buSzPct val="150000"/>
              <a:buFont typeface="Arial" panose="020B0604020202020204" pitchFamily="34" charset="0"/>
              <a:buNone/>
              <a:defRPr sz="1800" b="0">
                <a:solidFill>
                  <a:schemeClr val="tx1"/>
                </a:solidFill>
              </a:defRPr>
            </a:lvl1pPr>
            <a:lvl2pPr marL="457200" indent="0">
              <a:lnSpc>
                <a:spcPct val="100000"/>
              </a:lnSpc>
              <a:spcBef>
                <a:spcPts val="600"/>
              </a:spcBef>
              <a:spcAft>
                <a:spcPts val="600"/>
              </a:spcAft>
              <a:buClr>
                <a:srgbClr val="E85F31"/>
              </a:buClr>
              <a:buSzPct val="125000"/>
              <a:buFont typeface="Arial" pitchFamily="34" charset="0"/>
              <a:buNone/>
              <a:defRPr sz="1600" baseline="0">
                <a:solidFill>
                  <a:srgbClr val="034E6E"/>
                </a:solidFill>
              </a:defRPr>
            </a:lvl2pPr>
            <a:lvl3pPr marL="914400" indent="0">
              <a:lnSpc>
                <a:spcPct val="100000"/>
              </a:lnSpc>
              <a:spcBef>
                <a:spcPts val="600"/>
              </a:spcBef>
              <a:spcAft>
                <a:spcPts val="600"/>
              </a:spcAft>
              <a:buClr>
                <a:srgbClr val="E85F31"/>
              </a:buClr>
              <a:buFont typeface="Courier New" panose="02070309020205020404" pitchFamily="49" charset="0"/>
              <a:buNone/>
              <a:defRPr sz="1600" baseline="0">
                <a:solidFill>
                  <a:schemeClr val="tx1"/>
                </a:solidFill>
              </a:defRPr>
            </a:lvl3pPr>
            <a:lvl4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4pPr>
            <a:lvl5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5pPr>
          </a:lstStyle>
          <a:p>
            <a:pPr lvl="0"/>
            <a:r>
              <a:rPr lang="en-US"/>
              <a:t>Figure</a:t>
            </a:r>
          </a:p>
          <a:p>
            <a:pPr lvl="2"/>
            <a:endParaRPr lang="en-US"/>
          </a:p>
        </p:txBody>
      </p:sp>
      <p:sp>
        <p:nvSpPr>
          <p:cNvPr id="3" name="Footer Placeholder 2">
            <a:extLst>
              <a:ext uri="{FF2B5EF4-FFF2-40B4-BE49-F238E27FC236}">
                <a16:creationId xmlns:a16="http://schemas.microsoft.com/office/drawing/2014/main" id="{63CFD278-9DAF-264F-B8B1-A282F04FA2DA}"/>
              </a:ext>
            </a:extLst>
          </p:cNvPr>
          <p:cNvSpPr>
            <a:spLocks noGrp="1"/>
          </p:cNvSpPr>
          <p:nvPr>
            <p:ph type="ftr" sz="quarter" idx="21"/>
          </p:nvPr>
        </p:nvSpPr>
        <p:spPr/>
        <p:txBody>
          <a:bodyPr/>
          <a:lstStyle/>
          <a:p>
            <a:r>
              <a:rPr lang="en-US"/>
              <a:t>Footer</a:t>
            </a:r>
          </a:p>
        </p:txBody>
      </p:sp>
      <p:sp>
        <p:nvSpPr>
          <p:cNvPr id="16" name="Text Placeholder 14">
            <a:extLst>
              <a:ext uri="{FF2B5EF4-FFF2-40B4-BE49-F238E27FC236}">
                <a16:creationId xmlns:a16="http://schemas.microsoft.com/office/drawing/2014/main" id="{18A96959-5BCA-BA4B-B98C-C3F319E09931}"/>
              </a:ext>
            </a:extLst>
          </p:cNvPr>
          <p:cNvSpPr>
            <a:spLocks noGrp="1"/>
          </p:cNvSpPr>
          <p:nvPr>
            <p:ph type="body" sz="quarter" idx="20"/>
          </p:nvPr>
        </p:nvSpPr>
        <p:spPr>
          <a:xfrm>
            <a:off x="6333744" y="1280160"/>
            <a:ext cx="5394960" cy="365760"/>
          </a:xfrm>
        </p:spPr>
        <p:txBody>
          <a:bodyPr anchor="ctr" anchorCtr="0"/>
          <a:lstStyle>
            <a:lvl1pPr marL="0" indent="0">
              <a:buNone/>
              <a:defRPr/>
            </a:lvl1pPr>
          </a:lstStyle>
          <a:p>
            <a:pPr lvl="0"/>
            <a:r>
              <a:rPr lang="en-US"/>
              <a:t>Click to edit Master text styles</a:t>
            </a:r>
          </a:p>
        </p:txBody>
      </p:sp>
      <p:sp>
        <p:nvSpPr>
          <p:cNvPr id="17" name="Text Placeholder 14">
            <a:extLst>
              <a:ext uri="{FF2B5EF4-FFF2-40B4-BE49-F238E27FC236}">
                <a16:creationId xmlns:a16="http://schemas.microsoft.com/office/drawing/2014/main" id="{DE195615-8D1F-974D-BBB1-7CC57CABDF19}"/>
              </a:ext>
            </a:extLst>
          </p:cNvPr>
          <p:cNvSpPr>
            <a:spLocks noGrp="1"/>
          </p:cNvSpPr>
          <p:nvPr>
            <p:ph type="body" sz="quarter" idx="22"/>
          </p:nvPr>
        </p:nvSpPr>
        <p:spPr>
          <a:xfrm>
            <a:off x="6333744" y="3837068"/>
            <a:ext cx="5394960" cy="365760"/>
          </a:xfrm>
        </p:spPr>
        <p:txBody>
          <a:bodyPr anchor="ctr" anchorCtr="0"/>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96401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Figur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1D86BD-47B8-4837-B8D6-BDC1AC39FBEE}"/>
              </a:ext>
            </a:extLst>
          </p:cNvPr>
          <p:cNvSpPr>
            <a:spLocks noGrp="1"/>
          </p:cNvSpPr>
          <p:nvPr>
            <p:ph type="body" sz="quarter" idx="10"/>
          </p:nvPr>
        </p:nvSpPr>
        <p:spPr>
          <a:xfrm>
            <a:off x="463296" y="1280160"/>
            <a:ext cx="11265408" cy="1828800"/>
          </a:xfrm>
        </p:spPr>
        <p:txBody>
          <a:body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C332751C-3528-484E-9028-1E56658AFC75}"/>
              </a:ext>
            </a:extLst>
          </p:cNvPr>
          <p:cNvSpPr>
            <a:spLocks noGrp="1"/>
          </p:cNvSpPr>
          <p:nvPr>
            <p:ph idx="19" hasCustomPrompt="1"/>
          </p:nvPr>
        </p:nvSpPr>
        <p:spPr>
          <a:xfrm>
            <a:off x="463296" y="3794760"/>
            <a:ext cx="11265408" cy="2468880"/>
          </a:xfrm>
          <a:ln>
            <a:noFill/>
          </a:ln>
        </p:spPr>
        <p:txBody>
          <a:bodyPr/>
          <a:lstStyle>
            <a:lvl1pPr marL="0" indent="0" fontAlgn="ctr">
              <a:lnSpc>
                <a:spcPct val="100000"/>
              </a:lnSpc>
              <a:spcBef>
                <a:spcPts val="600"/>
              </a:spcBef>
              <a:spcAft>
                <a:spcPts val="600"/>
              </a:spcAft>
              <a:buClr>
                <a:srgbClr val="E85F31"/>
              </a:buClr>
              <a:buSzPct val="150000"/>
              <a:buFont typeface="Arial" panose="020B0604020202020204" pitchFamily="34" charset="0"/>
              <a:buNone/>
              <a:defRPr sz="1800" b="0">
                <a:solidFill>
                  <a:schemeClr val="tx1"/>
                </a:solidFill>
              </a:defRPr>
            </a:lvl1pPr>
            <a:lvl2pPr marL="457200" indent="0">
              <a:lnSpc>
                <a:spcPct val="100000"/>
              </a:lnSpc>
              <a:spcBef>
                <a:spcPts val="600"/>
              </a:spcBef>
              <a:spcAft>
                <a:spcPts val="600"/>
              </a:spcAft>
              <a:buClr>
                <a:srgbClr val="E85F31"/>
              </a:buClr>
              <a:buSzPct val="125000"/>
              <a:buFont typeface="Arial" pitchFamily="34" charset="0"/>
              <a:buNone/>
              <a:defRPr sz="1600" baseline="0">
                <a:solidFill>
                  <a:srgbClr val="034E6E"/>
                </a:solidFill>
              </a:defRPr>
            </a:lvl2pPr>
            <a:lvl3pPr marL="914400" indent="0">
              <a:lnSpc>
                <a:spcPct val="100000"/>
              </a:lnSpc>
              <a:spcBef>
                <a:spcPts val="600"/>
              </a:spcBef>
              <a:spcAft>
                <a:spcPts val="600"/>
              </a:spcAft>
              <a:buClr>
                <a:srgbClr val="E85F31"/>
              </a:buClr>
              <a:buFont typeface="Courier New" panose="02070309020205020404" pitchFamily="49" charset="0"/>
              <a:buNone/>
              <a:defRPr sz="1600" baseline="0">
                <a:solidFill>
                  <a:schemeClr val="tx1"/>
                </a:solidFill>
              </a:defRPr>
            </a:lvl3pPr>
            <a:lvl4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4pPr>
            <a:lvl5pPr marL="457200" indent="-182880">
              <a:lnSpc>
                <a:spcPct val="150000"/>
              </a:lnSpc>
              <a:spcBef>
                <a:spcPts val="0"/>
              </a:spcBef>
              <a:spcAft>
                <a:spcPts val="200"/>
              </a:spcAft>
              <a:buClr>
                <a:srgbClr val="E85F31"/>
              </a:buClr>
              <a:buFont typeface="Arial" pitchFamily="34" charset="0"/>
              <a:buChar char="•"/>
              <a:defRPr sz="1600" baseline="0">
                <a:solidFill>
                  <a:srgbClr val="034E6E"/>
                </a:solidFill>
              </a:defRPr>
            </a:lvl5pPr>
          </a:lstStyle>
          <a:p>
            <a:pPr lvl="0"/>
            <a:r>
              <a:rPr lang="en-US"/>
              <a:t>Figure</a:t>
            </a:r>
          </a:p>
          <a:p>
            <a:pPr lvl="2"/>
            <a:endParaRPr lang="en-US"/>
          </a:p>
        </p:txBody>
      </p:sp>
      <p:sp>
        <p:nvSpPr>
          <p:cNvPr id="2" name="Footer Placeholder 1">
            <a:extLst>
              <a:ext uri="{FF2B5EF4-FFF2-40B4-BE49-F238E27FC236}">
                <a16:creationId xmlns:a16="http://schemas.microsoft.com/office/drawing/2014/main" id="{FC342A15-C072-F840-86A5-5455CA4E0870}"/>
              </a:ext>
            </a:extLst>
          </p:cNvPr>
          <p:cNvSpPr>
            <a:spLocks noGrp="1"/>
          </p:cNvSpPr>
          <p:nvPr>
            <p:ph type="ftr" sz="quarter" idx="21"/>
          </p:nvPr>
        </p:nvSpPr>
        <p:spPr/>
        <p:txBody>
          <a:bodyPr/>
          <a:lstStyle/>
          <a:p>
            <a:r>
              <a:rPr lang="en-US"/>
              <a:t>Footer</a:t>
            </a:r>
          </a:p>
        </p:txBody>
      </p:sp>
      <p:sp>
        <p:nvSpPr>
          <p:cNvPr id="9" name="Text Placeholder 14">
            <a:extLst>
              <a:ext uri="{FF2B5EF4-FFF2-40B4-BE49-F238E27FC236}">
                <a16:creationId xmlns:a16="http://schemas.microsoft.com/office/drawing/2014/main" id="{6C14D470-C26F-8D4D-980A-B69335736439}"/>
              </a:ext>
            </a:extLst>
          </p:cNvPr>
          <p:cNvSpPr>
            <a:spLocks noGrp="1"/>
          </p:cNvSpPr>
          <p:nvPr>
            <p:ph type="body" sz="quarter" idx="20"/>
          </p:nvPr>
        </p:nvSpPr>
        <p:spPr>
          <a:xfrm>
            <a:off x="463296" y="3429000"/>
            <a:ext cx="11265408" cy="365760"/>
          </a:xfrm>
        </p:spPr>
        <p:txBody>
          <a:bodyPr anchor="ctr" anchorCtr="0"/>
          <a:lstStyle>
            <a:lvl1pPr marL="0" indent="0">
              <a:buNone/>
              <a:defRPr/>
            </a:lvl1pPr>
          </a:lstStyle>
          <a:p>
            <a:pPr lvl="0"/>
            <a:r>
              <a:rPr lang="en-US"/>
              <a:t>Click to edit Master text styles</a:t>
            </a:r>
          </a:p>
        </p:txBody>
      </p:sp>
      <p:sp>
        <p:nvSpPr>
          <p:cNvPr id="3" name="Title 2">
            <a:extLst>
              <a:ext uri="{FF2B5EF4-FFF2-40B4-BE49-F238E27FC236}">
                <a16:creationId xmlns:a16="http://schemas.microsoft.com/office/drawing/2014/main" id="{DB78B0B6-751B-FC49-B881-EB0A9C7561F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15023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9.png"/><Relationship Id="rId4" Type="http://schemas.openxmlformats.org/officeDocument/2006/relationships/slideLayout" Target="../slideLayouts/slideLayout2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9233" y="0"/>
            <a:ext cx="11269472" cy="1005840"/>
          </a:xfrm>
          <a:prstGeom prst="rect">
            <a:avLst/>
          </a:prstGeom>
        </p:spPr>
        <p:txBody>
          <a:bodyPr vert="horz" lIns="91440" tIns="45720" rIns="91440" bIns="45720" rtlCol="0" anchor="ctr">
            <a:normAutofit/>
          </a:bodyPr>
          <a:lstStyle/>
          <a:p>
            <a:r>
              <a:rPr lang="en-US"/>
              <a:t>Click to edit Master title</a:t>
            </a:r>
          </a:p>
        </p:txBody>
      </p:sp>
      <p:sp>
        <p:nvSpPr>
          <p:cNvPr id="3" name="Text Placeholder 2"/>
          <p:cNvSpPr>
            <a:spLocks noGrp="1"/>
          </p:cNvSpPr>
          <p:nvPr>
            <p:ph type="body" idx="1"/>
          </p:nvPr>
        </p:nvSpPr>
        <p:spPr>
          <a:xfrm>
            <a:off x="463296" y="1280160"/>
            <a:ext cx="11265408" cy="4937760"/>
          </a:xfrm>
          <a:prstGeom prst="rect">
            <a:avLst/>
          </a:prstGeom>
        </p:spPr>
        <p:txBody>
          <a:bodyPr vert="horz" lIns="91440" tIns="45720" rIns="91440" bIns="4572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0"/>
            <a:endParaRPr lang="en-US"/>
          </a:p>
          <a:p>
            <a:pPr lvl="4"/>
            <a:endParaRPr lang="en-US"/>
          </a:p>
          <a:p>
            <a:pPr lvl="0"/>
            <a:endParaRPr lang="en-US"/>
          </a:p>
          <a:p>
            <a:pPr lvl="0"/>
            <a:endParaRPr lang="en-US"/>
          </a:p>
          <a:p>
            <a:pPr lvl="0"/>
            <a:endParaRPr lang="en-US"/>
          </a:p>
        </p:txBody>
      </p:sp>
      <p:sp>
        <p:nvSpPr>
          <p:cNvPr id="4" name="TextBox 3">
            <a:extLst>
              <a:ext uri="{FF2B5EF4-FFF2-40B4-BE49-F238E27FC236}">
                <a16:creationId xmlns:a16="http://schemas.microsoft.com/office/drawing/2014/main" id="{F4F21F6A-95AD-42BE-BDE2-5932D2E2A64F}"/>
              </a:ext>
            </a:extLst>
          </p:cNvPr>
          <p:cNvSpPr txBox="1"/>
          <p:nvPr userDrawn="1"/>
        </p:nvSpPr>
        <p:spPr>
          <a:xfrm>
            <a:off x="10818367" y="6400800"/>
            <a:ext cx="914400" cy="457200"/>
          </a:xfrm>
          <a:prstGeom prst="rect">
            <a:avLst/>
          </a:prstGeom>
          <a:noFill/>
        </p:spPr>
        <p:txBody>
          <a:bodyPr wrap="square" lIns="0" tIns="0" rIns="0" bIns="0" rtlCol="0" anchor="ctr">
            <a:noAutofit/>
          </a:bodyPr>
          <a:lstStyle/>
          <a:p>
            <a:pPr algn="r"/>
            <a:fld id="{105C71F9-3F51-4FB1-94CF-D6ABCA479CA2}" type="slidenum">
              <a:rPr lang="en-US" sz="1200" b="1" smtClean="0">
                <a:solidFill>
                  <a:schemeClr val="tx1"/>
                </a:solidFill>
              </a:rPr>
              <a:pPr algn="r"/>
              <a:t>‹#›</a:t>
            </a:fld>
            <a:endParaRPr lang="en-US" sz="1200" b="1">
              <a:solidFill>
                <a:schemeClr val="tx1"/>
              </a:solidFill>
            </a:endParaRPr>
          </a:p>
        </p:txBody>
      </p:sp>
      <p:sp>
        <p:nvSpPr>
          <p:cNvPr id="5" name="Footer Placeholder 4">
            <a:extLst>
              <a:ext uri="{FF2B5EF4-FFF2-40B4-BE49-F238E27FC236}">
                <a16:creationId xmlns:a16="http://schemas.microsoft.com/office/drawing/2014/main" id="{361307B7-BE31-0641-913D-8C3C899305BB}"/>
              </a:ext>
            </a:extLst>
          </p:cNvPr>
          <p:cNvSpPr>
            <a:spLocks noGrp="1"/>
          </p:cNvSpPr>
          <p:nvPr>
            <p:ph type="ftr" sz="quarter" idx="3"/>
          </p:nvPr>
        </p:nvSpPr>
        <p:spPr>
          <a:xfrm>
            <a:off x="3352800" y="6402858"/>
            <a:ext cx="5486400" cy="457200"/>
          </a:xfrm>
          <a:prstGeom prst="rect">
            <a:avLst/>
          </a:prstGeom>
        </p:spPr>
        <p:txBody>
          <a:bodyPr vert="horz" lIns="91440" tIns="45720" rIns="91440" bIns="45720" rtlCol="0" anchor="ctr"/>
          <a:lstStyle>
            <a:lvl1pPr algn="ctr">
              <a:defRPr sz="1200" b="1">
                <a:solidFill>
                  <a:srgbClr val="E85F31"/>
                </a:solidFill>
              </a:defRPr>
            </a:lvl1pPr>
          </a:lstStyle>
          <a:p>
            <a:r>
              <a:rPr lang="en-US"/>
              <a:t>Footer</a:t>
            </a:r>
          </a:p>
        </p:txBody>
      </p:sp>
      <p:cxnSp>
        <p:nvCxnSpPr>
          <p:cNvPr id="10" name="Straight Connector 9">
            <a:extLst>
              <a:ext uri="{FF2B5EF4-FFF2-40B4-BE49-F238E27FC236}">
                <a16:creationId xmlns:a16="http://schemas.microsoft.com/office/drawing/2014/main" id="{C5B54511-ECA7-6743-9A5A-734C7D196390}"/>
              </a:ext>
            </a:extLst>
          </p:cNvPr>
          <p:cNvCxnSpPr>
            <a:cxnSpLocks/>
          </p:cNvCxnSpPr>
          <p:nvPr userDrawn="1"/>
        </p:nvCxnSpPr>
        <p:spPr>
          <a:xfrm>
            <a:off x="459233" y="6400305"/>
            <a:ext cx="11265408"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CBA5561-7EE3-3144-8E5C-2203B1AFB3C8}"/>
              </a:ext>
            </a:extLst>
          </p:cNvPr>
          <p:cNvPicPr>
            <a:picLocks noChangeAspect="1"/>
          </p:cNvPicPr>
          <p:nvPr userDrawn="1"/>
        </p:nvPicPr>
        <p:blipFill rotWithShape="1">
          <a:blip r:embed="rId25" cstate="print">
            <a:extLst>
              <a:ext uri="{28A0092B-C50C-407E-A947-70E740481C1C}">
                <a14:useLocalDpi xmlns:a14="http://schemas.microsoft.com/office/drawing/2010/main" val="0"/>
              </a:ext>
            </a:extLst>
          </a:blip>
          <a:srcRect l="-1315" r="-110"/>
          <a:stretch/>
        </p:blipFill>
        <p:spPr>
          <a:xfrm>
            <a:off x="733553" y="6554765"/>
            <a:ext cx="2286000" cy="148281"/>
          </a:xfrm>
          <a:prstGeom prst="rect">
            <a:avLst/>
          </a:prstGeom>
        </p:spPr>
      </p:pic>
      <p:grpSp>
        <p:nvGrpSpPr>
          <p:cNvPr id="16" name="Group 15">
            <a:extLst>
              <a:ext uri="{FF2B5EF4-FFF2-40B4-BE49-F238E27FC236}">
                <a16:creationId xmlns:a16="http://schemas.microsoft.com/office/drawing/2014/main" id="{F8D27D19-7B0D-6149-A65A-06E137502EB3}"/>
              </a:ext>
            </a:extLst>
          </p:cNvPr>
          <p:cNvGrpSpPr>
            <a:grpSpLocks noChangeAspect="1"/>
          </p:cNvGrpSpPr>
          <p:nvPr userDrawn="1"/>
        </p:nvGrpSpPr>
        <p:grpSpPr>
          <a:xfrm>
            <a:off x="459233" y="6497145"/>
            <a:ext cx="274320" cy="274320"/>
            <a:chOff x="608330" y="5713191"/>
            <a:chExt cx="731520" cy="731520"/>
          </a:xfrm>
        </p:grpSpPr>
        <p:sp>
          <p:nvSpPr>
            <p:cNvPr id="17" name="Oval 16">
              <a:extLst>
                <a:ext uri="{FF2B5EF4-FFF2-40B4-BE49-F238E27FC236}">
                  <a16:creationId xmlns:a16="http://schemas.microsoft.com/office/drawing/2014/main" id="{4D19AF86-3601-C448-9B61-7A80C5C63E34}"/>
                </a:ext>
              </a:extLst>
            </p:cNvPr>
            <p:cNvSpPr>
              <a:spLocks noChangeAspect="1"/>
            </p:cNvSpPr>
            <p:nvPr userDrawn="1"/>
          </p:nvSpPr>
          <p:spPr>
            <a:xfrm>
              <a:off x="608330" y="5713192"/>
              <a:ext cx="731519" cy="731519"/>
            </a:xfrm>
            <a:prstGeom prst="ellipse">
              <a:avLst/>
            </a:prstGeom>
            <a:solidFill>
              <a:srgbClr val="01507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Text&#10;&#10;Description automatically generated">
              <a:extLst>
                <a:ext uri="{FF2B5EF4-FFF2-40B4-BE49-F238E27FC236}">
                  <a16:creationId xmlns:a16="http://schemas.microsoft.com/office/drawing/2014/main" id="{014B7207-0A6D-2B4F-AF62-5045CAE56C20}"/>
                </a:ext>
              </a:extLst>
            </p:cNvPr>
            <p:cNvPicPr>
              <a:picLocks noChangeAspect="1"/>
            </p:cNvPicPr>
            <p:nvPr userDrawn="1"/>
          </p:nvPicPr>
          <p:blipFill rotWithShape="1">
            <a:blip r:embed="rId26" cstate="print">
              <a:extLst>
                <a:ext uri="{28A0092B-C50C-407E-A947-70E740481C1C}">
                  <a14:useLocalDpi xmlns:a14="http://schemas.microsoft.com/office/drawing/2010/main" val="0"/>
                </a:ext>
              </a:extLst>
            </a:blip>
            <a:srcRect l="8448" t="20742" r="76529" b="25921"/>
            <a:stretch/>
          </p:blipFill>
          <p:spPr>
            <a:xfrm>
              <a:off x="608330" y="5713191"/>
              <a:ext cx="731520" cy="731520"/>
            </a:xfrm>
            <a:prstGeom prst="rect">
              <a:avLst/>
            </a:prstGeom>
          </p:spPr>
        </p:pic>
      </p:grpSp>
      <p:cxnSp>
        <p:nvCxnSpPr>
          <p:cNvPr id="11" name="Straight Connector 10">
            <a:extLst>
              <a:ext uri="{FF2B5EF4-FFF2-40B4-BE49-F238E27FC236}">
                <a16:creationId xmlns:a16="http://schemas.microsoft.com/office/drawing/2014/main" id="{E6E8FA55-4902-26C9-2F92-5EF6438D2809}"/>
              </a:ext>
            </a:extLst>
          </p:cNvPr>
          <p:cNvCxnSpPr>
            <a:cxnSpLocks/>
          </p:cNvCxnSpPr>
          <p:nvPr userDrawn="1"/>
        </p:nvCxnSpPr>
        <p:spPr>
          <a:xfrm>
            <a:off x="459233" y="1005840"/>
            <a:ext cx="11265408"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97205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91" r:id="rId11"/>
    <p:sldLayoutId id="2147483958" r:id="rId12"/>
    <p:sldLayoutId id="2147483998" r:id="rId13"/>
    <p:sldLayoutId id="2147484075" r:id="rId14"/>
    <p:sldLayoutId id="2147484076" r:id="rId15"/>
    <p:sldLayoutId id="2147484077" r:id="rId16"/>
    <p:sldLayoutId id="2147484078" r:id="rId17"/>
    <p:sldLayoutId id="2147484090" r:id="rId18"/>
    <p:sldLayoutId id="2147484038" r:id="rId19"/>
    <p:sldLayoutId id="2147484039" r:id="rId20"/>
    <p:sldLayoutId id="2147484025" r:id="rId21"/>
    <p:sldLayoutId id="2147484023" r:id="rId22"/>
    <p:sldLayoutId id="2147484072" r:id="rId23"/>
  </p:sldLayoutIdLst>
  <p:hf sldNum="0" hdr="0" ftr="0" dt="0"/>
  <p:txStyles>
    <p:titleStyle>
      <a:lvl1pPr algn="l" defTabSz="914400" rtl="0" eaLnBrk="1" latinLnBrk="0" hangingPunct="1">
        <a:spcBef>
          <a:spcPct val="0"/>
        </a:spcBef>
        <a:buNone/>
        <a:defRPr sz="2800" b="0" i="0" kern="1200">
          <a:solidFill>
            <a:schemeClr val="tx1"/>
          </a:solidFill>
          <a:latin typeface="+mj-lt"/>
          <a:ea typeface="+mj-ea"/>
          <a:cs typeface="Arial Black" panose="020B0604020202020204" pitchFamily="34" charset="0"/>
        </a:defRPr>
      </a:lvl1pPr>
    </p:titleStyle>
    <p:bodyStyle>
      <a:lvl1pPr marL="320040" indent="-320040" algn="l" defTabSz="914400" rtl="0" eaLnBrk="1" fontAlgn="ctr" latinLnBrk="0" hangingPunct="1">
        <a:lnSpc>
          <a:spcPct val="100000"/>
        </a:lnSpc>
        <a:spcBef>
          <a:spcPts val="600"/>
        </a:spcBef>
        <a:spcAft>
          <a:spcPts val="400"/>
        </a:spcAft>
        <a:buClr>
          <a:srgbClr val="E85F31"/>
        </a:buClr>
        <a:buSzPct val="100000"/>
        <a:buFont typeface="Wingdings 2" panose="05020102010507070707" pitchFamily="18" charset="2"/>
        <a:buChar char=""/>
        <a:defRPr sz="1800" b="1" kern="1200">
          <a:solidFill>
            <a:schemeClr val="tx1"/>
          </a:solidFill>
          <a:latin typeface="+mn-lt"/>
          <a:ea typeface="+mn-ea"/>
          <a:cs typeface="+mn-cs"/>
        </a:defRPr>
      </a:lvl1pPr>
      <a:lvl2pPr marL="640080" indent="-228600" algn="l" defTabSz="914400" rtl="0" eaLnBrk="1" fontAlgn="ctr" latinLnBrk="0" hangingPunct="1">
        <a:lnSpc>
          <a:spcPct val="100000"/>
        </a:lnSpc>
        <a:spcBef>
          <a:spcPts val="400"/>
        </a:spcBef>
        <a:spcAft>
          <a:spcPts val="400"/>
        </a:spcAft>
        <a:buClr>
          <a:srgbClr val="E85F31"/>
        </a:buClr>
        <a:buSzPct val="100000"/>
        <a:buFont typeface="Arial" panose="020B0604020202020204" pitchFamily="34" charset="0"/>
        <a:buChar char="•"/>
        <a:defRPr sz="1600" kern="1200">
          <a:solidFill>
            <a:schemeClr val="tx1"/>
          </a:solidFill>
          <a:latin typeface="+mn-lt"/>
          <a:ea typeface="+mn-ea"/>
          <a:cs typeface="+mn-cs"/>
        </a:defRPr>
      </a:lvl2pPr>
      <a:lvl3pPr marL="1005840" indent="-228600" algn="l" defTabSz="914400" rtl="0" eaLnBrk="1" fontAlgn="ctr" latinLnBrk="0" hangingPunct="1">
        <a:lnSpc>
          <a:spcPct val="100000"/>
        </a:lnSpc>
        <a:spcBef>
          <a:spcPts val="400"/>
        </a:spcBef>
        <a:spcAft>
          <a:spcPts val="400"/>
        </a:spcAft>
        <a:buClr>
          <a:srgbClr val="E85F31"/>
        </a:buClr>
        <a:buFont typeface="Arial" panose="020B0604020202020204" pitchFamily="34" charset="0"/>
        <a:buChar char="–"/>
        <a:defRPr sz="1400" kern="1200">
          <a:solidFill>
            <a:schemeClr val="tx1"/>
          </a:solidFill>
          <a:latin typeface="+mn-lt"/>
          <a:ea typeface="+mn-ea"/>
          <a:cs typeface="+mn-cs"/>
        </a:defRPr>
      </a:lvl3pPr>
      <a:lvl4pPr marL="1325880" indent="-228600" algn="l" defTabSz="914400" rtl="0" eaLnBrk="1" fontAlgn="ctr" latinLnBrk="0" hangingPunct="1">
        <a:lnSpc>
          <a:spcPct val="100000"/>
        </a:lnSpc>
        <a:spcBef>
          <a:spcPts val="400"/>
        </a:spcBef>
        <a:spcAft>
          <a:spcPts val="400"/>
        </a:spcAft>
        <a:buClr>
          <a:srgbClr val="E85F31"/>
        </a:buClr>
        <a:buFont typeface="Arial" panose="020B0604020202020204" pitchFamily="34" charset="0"/>
        <a:buChar char="•"/>
        <a:defRPr sz="1200" kern="1200">
          <a:solidFill>
            <a:schemeClr val="tx1"/>
          </a:solidFill>
          <a:latin typeface="+mn-lt"/>
          <a:ea typeface="+mn-ea"/>
          <a:cs typeface="+mn-cs"/>
        </a:defRPr>
      </a:lvl4pPr>
      <a:lvl5pPr marL="1737360" indent="-274320" algn="l" defTabSz="914400" rtl="0" eaLnBrk="1" latinLnBrk="0" hangingPunct="1">
        <a:lnSpc>
          <a:spcPct val="100000"/>
        </a:lnSpc>
        <a:spcBef>
          <a:spcPts val="400"/>
        </a:spcBef>
        <a:spcAft>
          <a:spcPts val="400"/>
        </a:spcAft>
        <a:buClr>
          <a:srgbClr val="E85F3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96">
          <p15:clr>
            <a:srgbClr val="F26B43"/>
          </p15:clr>
        </p15:guide>
        <p15:guide id="2" pos="384">
          <p15:clr>
            <a:srgbClr val="F26B43"/>
          </p15:clr>
        </p15:guide>
        <p15:guide id="3" orient="horz" pos="7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552451" y="47625"/>
            <a:ext cx="1031240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75787" name="Rectangle 11"/>
          <p:cNvSpPr>
            <a:spLocks noGrp="1" noChangeArrowheads="1"/>
          </p:cNvSpPr>
          <p:nvPr>
            <p:ph type="body" idx="1"/>
          </p:nvPr>
        </p:nvSpPr>
        <p:spPr bwMode="auto">
          <a:xfrm>
            <a:off x="609600" y="1600203"/>
            <a:ext cx="11176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5790" name="Rectangle 14"/>
          <p:cNvSpPr>
            <a:spLocks noGrp="1" noChangeArrowheads="1"/>
          </p:cNvSpPr>
          <p:nvPr>
            <p:ph type="sldNum" sz="quarter" idx="4"/>
          </p:nvPr>
        </p:nvSpPr>
        <p:spPr bwMode="auto">
          <a:xfrm>
            <a:off x="9613902" y="6594478"/>
            <a:ext cx="257810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cs typeface="+mn-cs"/>
              </a:defRPr>
            </a:lvl1pPr>
          </a:lstStyle>
          <a:p>
            <a:fld id="{DD6868E7-522B-4D53-9E5A-4F5D756E5890}" type="slidenum">
              <a:rPr lang="en-US" altLang="en-US" smtClean="0">
                <a:solidFill>
                  <a:srgbClr val="000000"/>
                </a:solidFill>
              </a:rPr>
              <a:pPr/>
              <a:t>‹#›</a:t>
            </a:fld>
            <a:endParaRPr lang="en-US" altLang="en-US">
              <a:solidFill>
                <a:srgbClr val="000000"/>
              </a:solidFill>
            </a:endParaRPr>
          </a:p>
        </p:txBody>
      </p:sp>
      <p:sp>
        <p:nvSpPr>
          <p:cNvPr id="75808" name="Line 32"/>
          <p:cNvSpPr>
            <a:spLocks noChangeShapeType="1"/>
          </p:cNvSpPr>
          <p:nvPr/>
        </p:nvSpPr>
        <p:spPr bwMode="auto">
          <a:xfrm>
            <a:off x="592668" y="1243016"/>
            <a:ext cx="11220451" cy="1587"/>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cs typeface="Arial"/>
            </a:endParaRPr>
          </a:p>
        </p:txBody>
      </p:sp>
      <p:pic>
        <p:nvPicPr>
          <p:cNvPr id="2" name="Picture 2" descr="https://upload.wikimedia.org/wikipedia/commons/thumb/8/82/Seal_of_Massachusetts.svg/2000px-Seal_of_Massachusetts.svg.png">
            <a:extLst>
              <a:ext uri="{FF2B5EF4-FFF2-40B4-BE49-F238E27FC236}">
                <a16:creationId xmlns:a16="http://schemas.microsoft.com/office/drawing/2014/main" id="{8C12AB23-22C8-C762-0CBB-442E7ACA4FD9}"/>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0902952" y="171187"/>
            <a:ext cx="948268" cy="94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619965"/>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Lst>
  <p:hf hdr="0" dt="0"/>
  <p:txStyles>
    <p:titleStyle>
      <a:lvl1pPr algn="l" rtl="0" eaLnBrk="1" fontAlgn="base" hangingPunct="1">
        <a:lnSpc>
          <a:spcPct val="90000"/>
        </a:lnSpc>
        <a:spcBef>
          <a:spcPct val="0"/>
        </a:spcBef>
        <a:spcAft>
          <a:spcPct val="0"/>
        </a:spcAft>
        <a:defRPr sz="2800" b="1">
          <a:solidFill>
            <a:srgbClr val="0C238D"/>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Tx/>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Tx/>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Tx/>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Tx/>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Tx/>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6.xml"/><Relationship Id="rId5" Type="http://schemas.openxmlformats.org/officeDocument/2006/relationships/image" Target="../media/image20.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6.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bwMode="auto">
          <a:xfrm>
            <a:off x="3087351" y="2169268"/>
            <a:ext cx="8560363" cy="14546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100000"/>
              </a:lnSpc>
              <a:spcAft>
                <a:spcPts val="600"/>
              </a:spcAft>
              <a:tabLst>
                <a:tab pos="228600" algn="l"/>
              </a:tabLst>
            </a:pPr>
            <a:r>
              <a:rPr lang="en-US" altLang="en-US" sz="3200" dirty="0">
                <a:solidFill>
                  <a:srgbClr val="0E3ECF"/>
                </a:solidFill>
                <a:latin typeface="Arial"/>
              </a:rPr>
              <a:t>Office of Energy Transformation:</a:t>
            </a:r>
            <a:br>
              <a:rPr lang="en-US" altLang="en-US" sz="3200" dirty="0">
                <a:latin typeface="Arial" charset="0"/>
              </a:rPr>
            </a:br>
            <a:r>
              <a:rPr lang="en-US" altLang="en-US" sz="3200" dirty="0">
                <a:solidFill>
                  <a:srgbClr val="0E3ECF"/>
                </a:solidFill>
                <a:latin typeface="Arial"/>
              </a:rPr>
              <a:t>Transitioning Away from Everett Marine Terminal LNG Facility Work Group Webinar</a:t>
            </a:r>
          </a:p>
        </p:txBody>
      </p:sp>
      <p:sp>
        <p:nvSpPr>
          <p:cNvPr id="4" name="Rectangle 3"/>
          <p:cNvSpPr/>
          <p:nvPr/>
        </p:nvSpPr>
        <p:spPr>
          <a:xfrm>
            <a:off x="2850204" y="4183869"/>
            <a:ext cx="8185071" cy="861774"/>
          </a:xfrm>
          <a:prstGeom prst="rect">
            <a:avLst/>
          </a:prstGeom>
        </p:spPr>
        <p:txBody>
          <a:bodyPr wrap="square" lIns="91440" tIns="45720" rIns="91440" bIns="45720" anchor="t">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endParaRPr kumimoji="0" lang="en-US" altLang="en-US" sz="2000" b="1" i="0" u="none" strike="noStrike" kern="1200" cap="none" spc="0" normalizeH="0" baseline="0" noProof="0" dirty="0">
              <a:ln>
                <a:noFill/>
              </a:ln>
              <a:solidFill>
                <a:srgbClr val="0E3ECF"/>
              </a:solidFill>
              <a:effectLst/>
              <a:uLnTx/>
              <a:uFillTx/>
              <a:latin typeface="Calibri"/>
              <a:ea typeface="Calibri" panose="020F0502020204030204" pitchFamily="34" charset="0"/>
              <a:cs typeface="Calibri"/>
            </a:endParaRPr>
          </a:p>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dirty="0">
                <a:ln>
                  <a:noFill/>
                </a:ln>
                <a:solidFill>
                  <a:srgbClr val="0E3ECF"/>
                </a:solidFill>
                <a:effectLst/>
                <a:uLnTx/>
                <a:uFillTx/>
                <a:latin typeface="Calibri"/>
                <a:ea typeface="Calibri" panose="020F0502020204030204" pitchFamily="34" charset="0"/>
                <a:cs typeface="Calibri"/>
              </a:rPr>
              <a:t>October 8, 2024</a:t>
            </a:r>
            <a:endParaRPr kumimoji="0" lang="en-US" altLang="en-US" sz="2000" b="0" i="0" u="none" strike="noStrike" kern="1200" cap="none" spc="0" normalizeH="0" baseline="0" noProof="0" dirty="0">
              <a:ln>
                <a:noFill/>
              </a:ln>
              <a:solidFill>
                <a:srgbClr val="0E3EC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3328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4D5EF0-BA92-B616-2E81-E6C3887AC919}"/>
              </a:ext>
            </a:extLst>
          </p:cNvPr>
          <p:cNvSpPr>
            <a:spLocks noGrp="1"/>
          </p:cNvSpPr>
          <p:nvPr>
            <p:ph type="sldNum" sz="quarter" idx="11"/>
          </p:nvPr>
        </p:nvSpPr>
        <p:spPr/>
        <p:txBody>
          <a:bodyPr/>
          <a:lstStyle/>
          <a:p>
            <a:fld id="{35CC764F-34DD-40DB-B424-6CB46B067597}" type="slidenum">
              <a:rPr lang="en-US" altLang="en-US" smtClean="0">
                <a:solidFill>
                  <a:srgbClr val="000000"/>
                </a:solidFill>
              </a:rPr>
              <a:pPr/>
              <a:t>10</a:t>
            </a:fld>
            <a:endParaRPr lang="en-US" altLang="en-US">
              <a:solidFill>
                <a:srgbClr val="000000"/>
              </a:solidFill>
            </a:endParaRPr>
          </a:p>
        </p:txBody>
      </p:sp>
      <p:sp>
        <p:nvSpPr>
          <p:cNvPr id="4" name="Title 3">
            <a:extLst>
              <a:ext uri="{FF2B5EF4-FFF2-40B4-BE49-F238E27FC236}">
                <a16:creationId xmlns:a16="http://schemas.microsoft.com/office/drawing/2014/main" id="{209E6E8A-BBC3-33B2-6812-1658DE627D47}"/>
              </a:ext>
            </a:extLst>
          </p:cNvPr>
          <p:cNvSpPr>
            <a:spLocks noGrp="1"/>
          </p:cNvSpPr>
          <p:nvPr>
            <p:ph type="title"/>
          </p:nvPr>
        </p:nvSpPr>
        <p:spPr/>
        <p:txBody>
          <a:bodyPr/>
          <a:lstStyle/>
          <a:p>
            <a:r>
              <a:rPr lang="en-US" dirty="0"/>
              <a:t>How does the Natural Gas Pipeline System Work?</a:t>
            </a:r>
          </a:p>
        </p:txBody>
      </p:sp>
      <p:pic>
        <p:nvPicPr>
          <p:cNvPr id="5" name="Content Placeholder 4" descr="Diagram&#10;&#10;Description automatically generated">
            <a:extLst>
              <a:ext uri="{FF2B5EF4-FFF2-40B4-BE49-F238E27FC236}">
                <a16:creationId xmlns:a16="http://schemas.microsoft.com/office/drawing/2014/main" id="{F039F401-EF7C-8667-9677-8EDE7EFFA8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8495" y="1331499"/>
            <a:ext cx="6958089" cy="547887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a:extLst>
              <a:ext uri="{FF2B5EF4-FFF2-40B4-BE49-F238E27FC236}">
                <a16:creationId xmlns:a16="http://schemas.microsoft.com/office/drawing/2014/main" id="{8EC73EA3-F6EF-AF20-8347-5955A96CEAAD}"/>
              </a:ext>
            </a:extLst>
          </p:cNvPr>
          <p:cNvSpPr txBox="1">
            <a:spLocks/>
          </p:cNvSpPr>
          <p:nvPr/>
        </p:nvSpPr>
        <p:spPr>
          <a:xfrm>
            <a:off x="7124314" y="1331499"/>
            <a:ext cx="4627936" cy="5262979"/>
          </a:xfrm>
          <a:prstGeom prst="rect">
            <a:avLst/>
          </a:prstGeom>
        </p:spPr>
        <p:txBody>
          <a:bodyPr/>
          <a:lstStyle>
            <a:lvl1pPr marL="228600" indent="-228600" algn="l" rtl="0" eaLnBrk="1" fontAlgn="base" hangingPunct="1">
              <a:spcBef>
                <a:spcPct val="100000"/>
              </a:spcBef>
              <a:spcAft>
                <a:spcPct val="0"/>
              </a:spcAft>
              <a:buClrTx/>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Tx/>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Tx/>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Tx/>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Tx/>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marL="285750" indent="-285750">
              <a:buFont typeface="Wingdings" panose="05000000000000000000" pitchFamily="2" charset="2"/>
              <a:buChar char="q"/>
            </a:pPr>
            <a:r>
              <a:rPr lang="en-US" sz="1400" b="0" kern="0" dirty="0"/>
              <a:t>Natural Gas moves through pipelines via changes in pressure </a:t>
            </a:r>
          </a:p>
          <a:p>
            <a:pPr marL="285750" indent="-285750">
              <a:buFont typeface="Wingdings" panose="05000000000000000000" pitchFamily="2" charset="2"/>
              <a:buChar char="q"/>
            </a:pPr>
            <a:r>
              <a:rPr lang="en-US" sz="1400" b="0" kern="0" dirty="0"/>
              <a:t>Large, high-pressure transmission lines transport gas from production facilities to City Gates</a:t>
            </a:r>
          </a:p>
          <a:p>
            <a:pPr marL="285750" indent="-285750">
              <a:buFont typeface="Wingdings" panose="05000000000000000000" pitchFamily="2" charset="2"/>
              <a:buChar char="q"/>
            </a:pPr>
            <a:r>
              <a:rPr lang="en-US" sz="1400" b="0" kern="0" dirty="0"/>
              <a:t>At the City Gates, the local distribution companies take custody of the gas, odorize, and reduce operating pressures</a:t>
            </a:r>
          </a:p>
          <a:p>
            <a:pPr marL="285750" indent="-285750">
              <a:buFont typeface="Wingdings" panose="05000000000000000000" pitchFamily="2" charset="2"/>
              <a:buChar char="q"/>
            </a:pPr>
            <a:r>
              <a:rPr lang="en-US" sz="1400" b="0" kern="0" dirty="0"/>
              <a:t>Local distribution companies (LDC) transport the gas at lower pressures through gas main pipes typically located under streets</a:t>
            </a:r>
          </a:p>
          <a:p>
            <a:pPr marL="285750" indent="-285750">
              <a:buFont typeface="Wingdings" panose="05000000000000000000" pitchFamily="2" charset="2"/>
              <a:buChar char="q"/>
            </a:pPr>
            <a:r>
              <a:rPr lang="en-US" sz="1400" b="0" kern="0" dirty="0"/>
              <a:t>Gas is delivered to customers through gas service lines tapped off the gas mains and metered at the customer premise</a:t>
            </a:r>
          </a:p>
          <a:p>
            <a:pPr marL="285750" indent="-285750">
              <a:buFont typeface="Wingdings" panose="05000000000000000000" pitchFamily="2" charset="2"/>
              <a:buChar char="q"/>
            </a:pPr>
            <a:r>
              <a:rPr lang="en-US" sz="1400" b="0" kern="0" dirty="0"/>
              <a:t>Customers take custody of the gas at the meter</a:t>
            </a:r>
          </a:p>
          <a:p>
            <a:pPr marL="285750" indent="-285750">
              <a:buFont typeface="Wingdings" panose="05000000000000000000" pitchFamily="2" charset="2"/>
              <a:buChar char="q"/>
            </a:pPr>
            <a:r>
              <a:rPr lang="en-US" sz="1400" b="0" kern="0" dirty="0"/>
              <a:t>Each LDC system is configured differently</a:t>
            </a:r>
          </a:p>
          <a:p>
            <a:pPr marL="285750" indent="-285750">
              <a:buFont typeface="Wingdings" panose="05000000000000000000" pitchFamily="2" charset="2"/>
              <a:buChar char="q"/>
            </a:pPr>
            <a:r>
              <a:rPr lang="en-US" sz="1400" b="0" kern="0" dirty="0"/>
              <a:t>All pipelines are limited in capacity by their size and the maximum allowable operating pressure!</a:t>
            </a:r>
          </a:p>
        </p:txBody>
      </p:sp>
    </p:spTree>
    <p:extLst>
      <p:ext uri="{BB962C8B-B14F-4D97-AF65-F5344CB8AC3E}">
        <p14:creationId xmlns:p14="http://schemas.microsoft.com/office/powerpoint/2010/main" val="2740248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228407-867C-6E49-780F-D6C81E1D2760}"/>
              </a:ext>
            </a:extLst>
          </p:cNvPr>
          <p:cNvSpPr>
            <a:spLocks noGrp="1"/>
          </p:cNvSpPr>
          <p:nvPr>
            <p:ph idx="1"/>
          </p:nvPr>
        </p:nvSpPr>
        <p:spPr>
          <a:xfrm>
            <a:off x="552451" y="1651590"/>
            <a:ext cx="6994829" cy="6462599"/>
          </a:xfrm>
        </p:spPr>
        <p:txBody>
          <a:bodyPr/>
          <a:lstStyle/>
          <a:p>
            <a:pPr lvl="0"/>
            <a:r>
              <a:rPr lang="en-US" sz="2000" dirty="0">
                <a:latin typeface="Arial"/>
                <a:cs typeface="Arial"/>
              </a:rPr>
              <a:t>Operating Pressure(s)</a:t>
            </a:r>
          </a:p>
          <a:p>
            <a:pPr lvl="1" rtl="0"/>
            <a:r>
              <a:rPr lang="en-US" dirty="0">
                <a:latin typeface="Arial"/>
                <a:cs typeface="Arial"/>
              </a:rPr>
              <a:t>LDCs intricate distribution systems operate by utilizing varying minimum operating pressures to ensure safe and reliable delivery to end users</a:t>
            </a:r>
          </a:p>
          <a:p>
            <a:pPr lvl="0"/>
            <a:r>
              <a:rPr lang="en-US" sz="2000" dirty="0">
                <a:latin typeface="Arial"/>
                <a:cs typeface="Arial"/>
              </a:rPr>
              <a:t>Monitoring Operating Pressure(s)</a:t>
            </a:r>
          </a:p>
          <a:p>
            <a:pPr lvl="1"/>
            <a:r>
              <a:rPr lang="en-US" dirty="0">
                <a:latin typeface="Arial"/>
                <a:cs typeface="Arial"/>
              </a:rPr>
              <a:t>Highly qualified LDC personnel use complex SCADA platforms and telemetry to monitor system pressures 24 hours/day 365 days/year ensuring safe and reliable operation of critical systems</a:t>
            </a:r>
          </a:p>
          <a:p>
            <a:pPr lvl="0"/>
            <a:r>
              <a:rPr lang="en-US" sz="2000" dirty="0">
                <a:latin typeface="Arial"/>
                <a:cs typeface="Arial"/>
              </a:rPr>
              <a:t>Maintaining Operating Pressure(s) </a:t>
            </a:r>
          </a:p>
          <a:p>
            <a:pPr lvl="1"/>
            <a:r>
              <a:rPr lang="en-US" dirty="0">
                <a:latin typeface="Arial"/>
                <a:cs typeface="Arial"/>
              </a:rPr>
              <a:t>Operating pressure is maintained through a network of compressor and regulation equipment located in strategic locations of each LDCs system</a:t>
            </a:r>
          </a:p>
          <a:p>
            <a:endParaRPr lang="en-US" dirty="0"/>
          </a:p>
        </p:txBody>
      </p:sp>
      <p:sp>
        <p:nvSpPr>
          <p:cNvPr id="3" name="Slide Number Placeholder 2">
            <a:extLst>
              <a:ext uri="{FF2B5EF4-FFF2-40B4-BE49-F238E27FC236}">
                <a16:creationId xmlns:a16="http://schemas.microsoft.com/office/drawing/2014/main" id="{E44D5EF0-BA92-B616-2E81-E6C3887AC919}"/>
              </a:ext>
            </a:extLst>
          </p:cNvPr>
          <p:cNvSpPr>
            <a:spLocks noGrp="1"/>
          </p:cNvSpPr>
          <p:nvPr>
            <p:ph type="sldNum" sz="quarter" idx="11"/>
          </p:nvPr>
        </p:nvSpPr>
        <p:spPr/>
        <p:txBody>
          <a:bodyPr/>
          <a:lstStyle/>
          <a:p>
            <a:fld id="{35CC764F-34DD-40DB-B424-6CB46B067597}" type="slidenum">
              <a:rPr lang="en-US" altLang="en-US" smtClean="0">
                <a:solidFill>
                  <a:srgbClr val="000000"/>
                </a:solidFill>
              </a:rPr>
              <a:pPr/>
              <a:t>11</a:t>
            </a:fld>
            <a:endParaRPr lang="en-US" altLang="en-US">
              <a:solidFill>
                <a:srgbClr val="000000"/>
              </a:solidFill>
            </a:endParaRPr>
          </a:p>
        </p:txBody>
      </p:sp>
      <p:sp>
        <p:nvSpPr>
          <p:cNvPr id="4" name="Title 3">
            <a:extLst>
              <a:ext uri="{FF2B5EF4-FFF2-40B4-BE49-F238E27FC236}">
                <a16:creationId xmlns:a16="http://schemas.microsoft.com/office/drawing/2014/main" id="{209E6E8A-BBC3-33B2-6812-1658DE627D47}"/>
              </a:ext>
            </a:extLst>
          </p:cNvPr>
          <p:cNvSpPr>
            <a:spLocks noGrp="1"/>
          </p:cNvSpPr>
          <p:nvPr>
            <p:ph type="title"/>
          </p:nvPr>
        </p:nvSpPr>
        <p:spPr>
          <a:xfrm>
            <a:off x="590552" y="402224"/>
            <a:ext cx="10312400" cy="1201738"/>
          </a:xfrm>
        </p:spPr>
        <p:txBody>
          <a:bodyPr/>
          <a:lstStyle/>
          <a:p>
            <a:r>
              <a:rPr kumimoji="0" lang="en-US" altLang="en-US" sz="2800" b="1" i="0" u="none" strike="noStrike" kern="0" cap="none" spc="0" normalizeH="0" baseline="0" noProof="0" dirty="0">
                <a:ln>
                  <a:noFill/>
                </a:ln>
                <a:solidFill>
                  <a:srgbClr val="0C238D"/>
                </a:solidFill>
                <a:effectLst/>
                <a:uLnTx/>
                <a:uFillTx/>
                <a:latin typeface="Calibri" panose="020F0502020204030204" pitchFamily="34" charset="0"/>
                <a:ea typeface="ＭＳ Ｐゴシック"/>
                <a:cs typeface="Arial"/>
              </a:rPr>
              <a:t>Operating Pressure is Key to Maintaining Reliability </a:t>
            </a:r>
            <a:br>
              <a:rPr lang="en-US" dirty="0">
                <a:solidFill>
                  <a:srgbClr val="287FF2"/>
                </a:solidFill>
              </a:rPr>
            </a:br>
            <a:endParaRPr lang="en-US" dirty="0"/>
          </a:p>
        </p:txBody>
      </p:sp>
      <p:pic>
        <p:nvPicPr>
          <p:cNvPr id="5" name="Picture 4">
            <a:extLst>
              <a:ext uri="{FF2B5EF4-FFF2-40B4-BE49-F238E27FC236}">
                <a16:creationId xmlns:a16="http://schemas.microsoft.com/office/drawing/2014/main" id="{AEB26DDF-D1EB-9426-A789-2A4882D84776}"/>
              </a:ext>
            </a:extLst>
          </p:cNvPr>
          <p:cNvPicPr>
            <a:picLocks noChangeAspect="1"/>
          </p:cNvPicPr>
          <p:nvPr/>
        </p:nvPicPr>
        <p:blipFill>
          <a:blip r:embed="rId2"/>
          <a:stretch>
            <a:fillRect/>
          </a:stretch>
        </p:blipFill>
        <p:spPr>
          <a:xfrm>
            <a:off x="8353886" y="1312442"/>
            <a:ext cx="3285661" cy="25012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id="{E7548E61-2AB2-BA44-974A-64467ECA9189}"/>
              </a:ext>
            </a:extLst>
          </p:cNvPr>
          <p:cNvPicPr>
            <a:picLocks noChangeAspect="1"/>
          </p:cNvPicPr>
          <p:nvPr/>
        </p:nvPicPr>
        <p:blipFill>
          <a:blip r:embed="rId3"/>
          <a:stretch>
            <a:fillRect/>
          </a:stretch>
        </p:blipFill>
        <p:spPr>
          <a:xfrm>
            <a:off x="8174568" y="3952875"/>
            <a:ext cx="3390147" cy="2857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55204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4D5EF0-BA92-B616-2E81-E6C3887AC919}"/>
              </a:ext>
            </a:extLst>
          </p:cNvPr>
          <p:cNvSpPr>
            <a:spLocks noGrp="1"/>
          </p:cNvSpPr>
          <p:nvPr>
            <p:ph type="sldNum" sz="quarter" idx="11"/>
          </p:nvPr>
        </p:nvSpPr>
        <p:spPr/>
        <p:txBody>
          <a:bodyPr/>
          <a:lstStyle/>
          <a:p>
            <a:fld id="{35CC764F-34DD-40DB-B424-6CB46B067597}" type="slidenum">
              <a:rPr lang="en-US" altLang="en-US" smtClean="0">
                <a:solidFill>
                  <a:srgbClr val="000000"/>
                </a:solidFill>
              </a:rPr>
              <a:pPr/>
              <a:t>12</a:t>
            </a:fld>
            <a:endParaRPr lang="en-US" altLang="en-US">
              <a:solidFill>
                <a:srgbClr val="000000"/>
              </a:solidFill>
            </a:endParaRPr>
          </a:p>
        </p:txBody>
      </p:sp>
      <p:sp>
        <p:nvSpPr>
          <p:cNvPr id="4" name="Title 3">
            <a:extLst>
              <a:ext uri="{FF2B5EF4-FFF2-40B4-BE49-F238E27FC236}">
                <a16:creationId xmlns:a16="http://schemas.microsoft.com/office/drawing/2014/main" id="{209E6E8A-BBC3-33B2-6812-1658DE627D47}"/>
              </a:ext>
            </a:extLst>
          </p:cNvPr>
          <p:cNvSpPr>
            <a:spLocks noGrp="1"/>
          </p:cNvSpPr>
          <p:nvPr>
            <p:ph type="title"/>
          </p:nvPr>
        </p:nvSpPr>
        <p:spPr/>
        <p:txBody>
          <a:bodyPr/>
          <a:lstStyle/>
          <a:p>
            <a:r>
              <a:rPr lang="en-US" dirty="0"/>
              <a:t>Maintaining a Reliable System</a:t>
            </a:r>
          </a:p>
        </p:txBody>
      </p:sp>
      <p:sp>
        <p:nvSpPr>
          <p:cNvPr id="6" name="Text Placeholder 8">
            <a:extLst>
              <a:ext uri="{FF2B5EF4-FFF2-40B4-BE49-F238E27FC236}">
                <a16:creationId xmlns:a16="http://schemas.microsoft.com/office/drawing/2014/main" id="{AE7400F2-71A8-C25E-25AF-6A2C3D0A2D24}"/>
              </a:ext>
            </a:extLst>
          </p:cNvPr>
          <p:cNvSpPr>
            <a:spLocks noGrp="1"/>
          </p:cNvSpPr>
          <p:nvPr>
            <p:ph idx="1"/>
          </p:nvPr>
        </p:nvSpPr>
        <p:spPr>
          <a:xfrm>
            <a:off x="4571085" y="1375605"/>
            <a:ext cx="3859752" cy="5069645"/>
          </a:xfrm>
        </p:spPr>
        <p:txBody>
          <a:bodyPr/>
          <a:lstStyle/>
          <a:p>
            <a:pPr marL="0" indent="0">
              <a:buNone/>
            </a:pPr>
            <a:r>
              <a:rPr lang="en-US" dirty="0"/>
              <a:t>What causes a loss of pressure?</a:t>
            </a:r>
          </a:p>
          <a:p>
            <a:pPr>
              <a:buFont typeface="Wingdings" panose="05000000000000000000" pitchFamily="2" charset="2"/>
              <a:buChar char="Ø"/>
            </a:pPr>
            <a:r>
              <a:rPr lang="en-US" sz="2000" dirty="0"/>
              <a:t>Disruption of upstream supply</a:t>
            </a:r>
          </a:p>
          <a:p>
            <a:pPr marL="702891" lvl="2" indent="-342900">
              <a:buFont typeface="Wingdings" panose="05000000000000000000" pitchFamily="2" charset="2"/>
              <a:buChar char="Ø"/>
            </a:pPr>
            <a:r>
              <a:rPr lang="en-US" sz="2000" dirty="0"/>
              <a:t>Upstream equipment failure or pipeline disruption</a:t>
            </a:r>
          </a:p>
          <a:p>
            <a:pPr marL="702891" lvl="2" indent="-342900">
              <a:buFont typeface="Wingdings" panose="05000000000000000000" pitchFamily="2" charset="2"/>
              <a:buChar char="Ø"/>
            </a:pPr>
            <a:r>
              <a:rPr lang="en-US" sz="2000" dirty="0"/>
              <a:t>Planned pipeline system outages for maintenance or repairs</a:t>
            </a:r>
          </a:p>
          <a:p>
            <a:pPr marL="342900" lvl="1" indent="-342900">
              <a:buFont typeface="Wingdings" panose="05000000000000000000" pitchFamily="2" charset="2"/>
              <a:buChar char="Ø"/>
            </a:pPr>
            <a:r>
              <a:rPr lang="en-US" sz="2000" b="1" dirty="0"/>
              <a:t>Supply / Demand Imbalance</a:t>
            </a:r>
          </a:p>
          <a:p>
            <a:pPr marL="702891" lvl="2" indent="-342900">
              <a:buFont typeface="Wingdings" panose="05000000000000000000" pitchFamily="2" charset="2"/>
              <a:buChar char="Ø"/>
            </a:pPr>
            <a:r>
              <a:rPr lang="en-US" sz="2000" dirty="0"/>
              <a:t>On-system or upstream demand surge</a:t>
            </a:r>
          </a:p>
          <a:p>
            <a:pPr marL="702891" lvl="2" indent="-342900">
              <a:buFont typeface="Wingdings" panose="05000000000000000000" pitchFamily="2" charset="2"/>
              <a:buChar char="Ø"/>
            </a:pPr>
            <a:r>
              <a:rPr lang="en-US" sz="2000" dirty="0"/>
              <a:t>Market failure</a:t>
            </a:r>
          </a:p>
          <a:p>
            <a:pPr marL="702891" lvl="2" indent="-342900">
              <a:buFont typeface="Wingdings" panose="05000000000000000000" pitchFamily="2" charset="2"/>
              <a:buChar char="Ø"/>
            </a:pPr>
            <a:r>
              <a:rPr lang="en-US" sz="2000" dirty="0"/>
              <a:t>Insufficient supply or pipeline capacity secured</a:t>
            </a:r>
            <a:endParaRPr lang="en-US" dirty="0"/>
          </a:p>
        </p:txBody>
      </p:sp>
      <p:sp>
        <p:nvSpPr>
          <p:cNvPr id="7" name="Text Placeholder 10">
            <a:extLst>
              <a:ext uri="{FF2B5EF4-FFF2-40B4-BE49-F238E27FC236}">
                <a16:creationId xmlns:a16="http://schemas.microsoft.com/office/drawing/2014/main" id="{BD976FBE-FD52-052D-5089-A85EDD07D3F5}"/>
              </a:ext>
            </a:extLst>
          </p:cNvPr>
          <p:cNvSpPr txBox="1">
            <a:spLocks/>
          </p:cNvSpPr>
          <p:nvPr/>
        </p:nvSpPr>
        <p:spPr>
          <a:xfrm>
            <a:off x="8591214" y="1425522"/>
            <a:ext cx="3367008" cy="5046186"/>
          </a:xfrm>
          <a:prstGeom prst="rect">
            <a:avLst/>
          </a:prstGeom>
        </p:spPr>
        <p:txBody>
          <a:bodyPr/>
          <a:lstStyle>
            <a:lvl1pPr marL="228600" indent="-228600" algn="l" rtl="0" eaLnBrk="1" fontAlgn="base" hangingPunct="1">
              <a:spcBef>
                <a:spcPct val="100000"/>
              </a:spcBef>
              <a:spcAft>
                <a:spcPct val="0"/>
              </a:spcAft>
              <a:buClrTx/>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Tx/>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Tx/>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Tx/>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Tx/>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marL="0" indent="0">
              <a:buNone/>
            </a:pPr>
            <a:r>
              <a:rPr lang="en-US" kern="0" dirty="0"/>
              <a:t>What happens when there is a loss of pressure?</a:t>
            </a:r>
          </a:p>
          <a:p>
            <a:pPr>
              <a:buFont typeface="Wingdings" panose="05000000000000000000" pitchFamily="2" charset="2"/>
              <a:buChar char="Ø"/>
            </a:pPr>
            <a:r>
              <a:rPr lang="en-US" sz="2000" b="0" kern="0" dirty="0"/>
              <a:t>Appliance malfunction</a:t>
            </a:r>
          </a:p>
          <a:p>
            <a:pPr>
              <a:buFont typeface="Wingdings" panose="05000000000000000000" pitchFamily="2" charset="2"/>
              <a:buChar char="Ø"/>
            </a:pPr>
            <a:r>
              <a:rPr lang="en-US" sz="2000" b="0" kern="0" dirty="0"/>
              <a:t>Pilot light extinguishment</a:t>
            </a:r>
          </a:p>
          <a:p>
            <a:pPr>
              <a:buFont typeface="Wingdings" panose="05000000000000000000" pitchFamily="2" charset="2"/>
              <a:buChar char="Ø"/>
            </a:pPr>
            <a:r>
              <a:rPr lang="en-US" sz="2000" b="0" kern="0" dirty="0"/>
              <a:t>Higher risk of CO</a:t>
            </a:r>
          </a:p>
          <a:p>
            <a:pPr>
              <a:buFont typeface="Wingdings" panose="05000000000000000000" pitchFamily="2" charset="2"/>
              <a:buChar char="Ø"/>
            </a:pPr>
            <a:r>
              <a:rPr lang="en-US" sz="2000" b="0" kern="0" dirty="0"/>
              <a:t>Loss of gas service</a:t>
            </a:r>
          </a:p>
          <a:p>
            <a:endParaRPr lang="en-US" kern="0" dirty="0"/>
          </a:p>
        </p:txBody>
      </p:sp>
      <p:sp>
        <p:nvSpPr>
          <p:cNvPr id="8" name="Text Placeholder 3">
            <a:extLst>
              <a:ext uri="{FF2B5EF4-FFF2-40B4-BE49-F238E27FC236}">
                <a16:creationId xmlns:a16="http://schemas.microsoft.com/office/drawing/2014/main" id="{6CF579F2-6199-E9F0-867C-4AABDFD656E3}"/>
              </a:ext>
            </a:extLst>
          </p:cNvPr>
          <p:cNvSpPr txBox="1">
            <a:spLocks/>
          </p:cNvSpPr>
          <p:nvPr/>
        </p:nvSpPr>
        <p:spPr>
          <a:xfrm>
            <a:off x="446618" y="1451561"/>
            <a:ext cx="3806022" cy="4993689"/>
          </a:xfrm>
          <a:prstGeom prst="rect">
            <a:avLst/>
          </a:prstGeom>
        </p:spPr>
        <p:txBody>
          <a:bodyPr wrap="square" anchor="t">
            <a:normAutofit lnSpcReduction="10000"/>
          </a:bodyPr>
          <a:lstStyle>
            <a:lvl1pPr marL="228600" indent="-228600" algn="l" rtl="0" eaLnBrk="1" fontAlgn="base" hangingPunct="1">
              <a:spcBef>
                <a:spcPct val="100000"/>
              </a:spcBef>
              <a:spcAft>
                <a:spcPct val="0"/>
              </a:spcAft>
              <a:buClrTx/>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Tx/>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Tx/>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Tx/>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Tx/>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marL="0" indent="0">
              <a:lnSpc>
                <a:spcPct val="90000"/>
              </a:lnSpc>
              <a:buNone/>
            </a:pPr>
            <a:r>
              <a:rPr lang="en-US" kern="0" dirty="0"/>
              <a:t>Preventing the Risk of Pressure Loss</a:t>
            </a:r>
            <a:endParaRPr lang="en-US" sz="2000" kern="0" dirty="0"/>
          </a:p>
          <a:p>
            <a:pPr>
              <a:lnSpc>
                <a:spcPct val="90000"/>
              </a:lnSpc>
              <a:buFont typeface="Wingdings" panose="05000000000000000000" pitchFamily="2" charset="2"/>
              <a:buChar char="Ø"/>
            </a:pPr>
            <a:r>
              <a:rPr lang="en-US" sz="2000" kern="0" dirty="0"/>
              <a:t>Long term planning</a:t>
            </a:r>
          </a:p>
          <a:p>
            <a:pPr marL="702891" lvl="2" indent="-342900">
              <a:lnSpc>
                <a:spcPct val="90000"/>
              </a:lnSpc>
              <a:buFont typeface="Wingdings" panose="05000000000000000000" pitchFamily="2" charset="2"/>
              <a:buChar char="ü"/>
            </a:pPr>
            <a:r>
              <a:rPr lang="en-US" sz="1800" kern="0" dirty="0"/>
              <a:t>Long Range Forecast and Supply Planning</a:t>
            </a:r>
          </a:p>
          <a:p>
            <a:pPr marL="702891" lvl="2" indent="-342900">
              <a:lnSpc>
                <a:spcPct val="90000"/>
              </a:lnSpc>
              <a:buFont typeface="Wingdings" panose="05000000000000000000" pitchFamily="2" charset="2"/>
              <a:buChar char="ü"/>
            </a:pPr>
            <a:r>
              <a:rPr lang="en-US" sz="1800" kern="0" dirty="0"/>
              <a:t>Gas infrastructure reliability upgrades</a:t>
            </a:r>
          </a:p>
          <a:p>
            <a:pPr lvl="2" indent="0">
              <a:lnSpc>
                <a:spcPct val="90000"/>
              </a:lnSpc>
              <a:buFontTx/>
              <a:buNone/>
            </a:pPr>
            <a:endParaRPr lang="en-US" sz="2400" kern="0" dirty="0">
              <a:solidFill>
                <a:schemeClr val="accent1"/>
              </a:solidFill>
            </a:endParaRPr>
          </a:p>
          <a:p>
            <a:pPr>
              <a:lnSpc>
                <a:spcPct val="90000"/>
              </a:lnSpc>
              <a:buFont typeface="Wingdings" panose="05000000000000000000" pitchFamily="2" charset="2"/>
              <a:buChar char="Ø"/>
            </a:pPr>
            <a:r>
              <a:rPr lang="en-US" sz="2000" kern="0" dirty="0"/>
              <a:t>Near term response</a:t>
            </a:r>
          </a:p>
          <a:p>
            <a:pPr marL="702891" lvl="2" indent="-342900">
              <a:lnSpc>
                <a:spcPct val="90000"/>
              </a:lnSpc>
              <a:buFont typeface="Wingdings" panose="05000000000000000000" pitchFamily="2" charset="2"/>
              <a:buChar char="ü"/>
            </a:pPr>
            <a:r>
              <a:rPr lang="en-US" sz="1800" kern="0" dirty="0"/>
              <a:t>Gas System Operations, including automated controls, instrumentation and pressure regulation</a:t>
            </a:r>
          </a:p>
          <a:p>
            <a:pPr marL="702891" lvl="2" indent="-342900">
              <a:lnSpc>
                <a:spcPct val="90000"/>
              </a:lnSpc>
              <a:buFont typeface="Wingdings" panose="05000000000000000000" pitchFamily="2" charset="2"/>
              <a:buChar char="ü"/>
            </a:pPr>
            <a:r>
              <a:rPr lang="en-US" sz="1800" kern="0" dirty="0"/>
              <a:t>LNG storage and vaporization</a:t>
            </a:r>
          </a:p>
          <a:p>
            <a:pPr marL="702891" lvl="2" indent="-342900">
              <a:lnSpc>
                <a:spcPct val="90000"/>
              </a:lnSpc>
              <a:buFont typeface="Wingdings" panose="05000000000000000000" pitchFamily="2" charset="2"/>
              <a:buChar char="ü"/>
            </a:pPr>
            <a:r>
              <a:rPr lang="en-US" sz="1800" kern="0" dirty="0"/>
              <a:t>Portable LNG</a:t>
            </a:r>
          </a:p>
        </p:txBody>
      </p:sp>
    </p:spTree>
    <p:extLst>
      <p:ext uri="{BB962C8B-B14F-4D97-AF65-F5344CB8AC3E}">
        <p14:creationId xmlns:p14="http://schemas.microsoft.com/office/powerpoint/2010/main" val="3641147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4D5EF0-BA92-B616-2E81-E6C3887AC919}"/>
              </a:ext>
            </a:extLst>
          </p:cNvPr>
          <p:cNvSpPr>
            <a:spLocks noGrp="1"/>
          </p:cNvSpPr>
          <p:nvPr>
            <p:ph type="sldNum" sz="quarter" idx="11"/>
          </p:nvPr>
        </p:nvSpPr>
        <p:spPr/>
        <p:txBody>
          <a:bodyPr/>
          <a:lstStyle/>
          <a:p>
            <a:fld id="{35CC764F-34DD-40DB-B424-6CB46B067597}" type="slidenum">
              <a:rPr lang="en-US" altLang="en-US" smtClean="0">
                <a:solidFill>
                  <a:srgbClr val="000000"/>
                </a:solidFill>
              </a:rPr>
              <a:pPr/>
              <a:t>13</a:t>
            </a:fld>
            <a:endParaRPr lang="en-US" altLang="en-US">
              <a:solidFill>
                <a:srgbClr val="000000"/>
              </a:solidFill>
            </a:endParaRPr>
          </a:p>
        </p:txBody>
      </p:sp>
      <p:sp>
        <p:nvSpPr>
          <p:cNvPr id="4" name="Title 3">
            <a:extLst>
              <a:ext uri="{FF2B5EF4-FFF2-40B4-BE49-F238E27FC236}">
                <a16:creationId xmlns:a16="http://schemas.microsoft.com/office/drawing/2014/main" id="{209E6E8A-BBC3-33B2-6812-1658DE627D47}"/>
              </a:ext>
            </a:extLst>
          </p:cNvPr>
          <p:cNvSpPr>
            <a:spLocks noGrp="1"/>
          </p:cNvSpPr>
          <p:nvPr>
            <p:ph type="title"/>
          </p:nvPr>
        </p:nvSpPr>
        <p:spPr/>
        <p:txBody>
          <a:bodyPr/>
          <a:lstStyle/>
          <a:p>
            <a:r>
              <a:rPr kumimoji="0" lang="en-US" altLang="en-US" sz="2800" b="1" i="0" u="none" strike="noStrike" kern="0" cap="none" spc="0" normalizeH="0" baseline="0" noProof="0" dirty="0">
                <a:ln>
                  <a:noFill/>
                </a:ln>
                <a:solidFill>
                  <a:srgbClr val="0C238D"/>
                </a:solidFill>
                <a:effectLst/>
                <a:uLnTx/>
                <a:uFillTx/>
                <a:latin typeface="Calibri" panose="020F0502020204030204" pitchFamily="34" charset="0"/>
                <a:ea typeface="ＭＳ Ｐゴシック"/>
                <a:cs typeface="Arial"/>
              </a:rPr>
              <a:t>Natural Gas Outages </a:t>
            </a:r>
            <a:endParaRPr lang="en-US" dirty="0"/>
          </a:p>
        </p:txBody>
      </p:sp>
      <p:sp>
        <p:nvSpPr>
          <p:cNvPr id="5" name="Content Placeholder 4">
            <a:extLst>
              <a:ext uri="{FF2B5EF4-FFF2-40B4-BE49-F238E27FC236}">
                <a16:creationId xmlns:a16="http://schemas.microsoft.com/office/drawing/2014/main" id="{1C0BFAF7-767F-884B-312C-2ECE8E9FC80A}"/>
              </a:ext>
            </a:extLst>
          </p:cNvPr>
          <p:cNvSpPr txBox="1">
            <a:spLocks noGrp="1"/>
          </p:cNvSpPr>
          <p:nvPr>
            <p:ph idx="1"/>
          </p:nvPr>
        </p:nvSpPr>
        <p:spPr>
          <a:xfrm>
            <a:off x="192734" y="1246503"/>
            <a:ext cx="5719832" cy="5275290"/>
          </a:xfrm>
          <a:prstGeom prst="rect">
            <a:avLst/>
          </a:prstGeom>
          <a:noFill/>
        </p:spPr>
        <p:txBody>
          <a:bodyPr wrap="square" lIns="91440" tIns="45720" rIns="91440" bIns="45720" anchor="t">
            <a:spAutoFit/>
          </a:bodyPr>
          <a:lstStyle/>
          <a:p>
            <a:pPr marL="0" indent="0">
              <a:buNone/>
            </a:pPr>
            <a:r>
              <a:rPr lang="en-US" sz="1600" dirty="0">
                <a:latin typeface="Arial"/>
                <a:cs typeface="Arial"/>
              </a:rPr>
              <a:t>Unplanned Outages: </a:t>
            </a:r>
          </a:p>
          <a:p>
            <a:pPr marL="628650" lvl="1" indent="-171450">
              <a:buFont typeface="Arial" panose="020B0604020202020204" pitchFamily="34" charset="0"/>
              <a:buChar char="•"/>
            </a:pPr>
            <a:r>
              <a:rPr lang="en-US" sz="1600" dirty="0">
                <a:latin typeface="Arial"/>
                <a:cs typeface="Arial"/>
              </a:rPr>
              <a:t>Can occur at any time. </a:t>
            </a:r>
          </a:p>
          <a:p>
            <a:pPr marL="628650" lvl="1" indent="-171450">
              <a:buFont typeface="Arial" panose="020B0604020202020204" pitchFamily="34" charset="0"/>
              <a:buChar char="•"/>
            </a:pPr>
            <a:r>
              <a:rPr lang="en-US" sz="1600" dirty="0">
                <a:latin typeface="Arial"/>
                <a:cs typeface="Arial"/>
              </a:rPr>
              <a:t>Almost always unanticipated </a:t>
            </a:r>
          </a:p>
          <a:p>
            <a:pPr marL="628650" lvl="1" indent="-171450">
              <a:buFont typeface="Arial" panose="020B0604020202020204" pitchFamily="34" charset="0"/>
              <a:buChar char="•"/>
            </a:pPr>
            <a:r>
              <a:rPr lang="en-US" sz="1600" dirty="0">
                <a:latin typeface="Arial"/>
                <a:cs typeface="Arial"/>
              </a:rPr>
              <a:t>Infrequent</a:t>
            </a:r>
          </a:p>
          <a:p>
            <a:pPr marL="628650" lvl="1" indent="-171450">
              <a:buFont typeface="Arial" panose="020B0604020202020204" pitchFamily="34" charset="0"/>
              <a:buChar char="•"/>
            </a:pPr>
            <a:r>
              <a:rPr lang="en-US" sz="1600" dirty="0">
                <a:latin typeface="Arial"/>
                <a:cs typeface="Arial"/>
              </a:rPr>
              <a:t>May last hours, days or weeks depending on the number of customers impacted and the reasons for the outage.</a:t>
            </a:r>
          </a:p>
          <a:p>
            <a:pPr marL="0" indent="0">
              <a:buNone/>
            </a:pPr>
            <a:r>
              <a:rPr lang="en-US" sz="1600" dirty="0">
                <a:latin typeface="Arial"/>
                <a:cs typeface="Arial"/>
              </a:rPr>
              <a:t>Reasons for unplanned outages include:</a:t>
            </a:r>
            <a:endParaRPr lang="en-US" sz="16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600" dirty="0">
                <a:latin typeface="Arial"/>
                <a:cs typeface="Arial"/>
              </a:rPr>
              <a:t>System Damage</a:t>
            </a:r>
          </a:p>
          <a:p>
            <a:pPr marL="628650" lvl="1" indent="-171450">
              <a:buFont typeface="Arial" panose="020B0604020202020204" pitchFamily="34" charset="0"/>
              <a:buChar char="•"/>
            </a:pPr>
            <a:r>
              <a:rPr lang="en-US" sz="1600" dirty="0">
                <a:latin typeface="Arial"/>
                <a:cs typeface="Arial"/>
              </a:rPr>
              <a:t>Insufficient gas supply</a:t>
            </a:r>
          </a:p>
          <a:p>
            <a:pPr marL="628650" lvl="1" indent="-171450">
              <a:buFont typeface="Arial" panose="020B0604020202020204" pitchFamily="34" charset="0"/>
              <a:buChar char="•"/>
            </a:pPr>
            <a:r>
              <a:rPr lang="en-US" sz="1600" dirty="0">
                <a:latin typeface="Arial"/>
                <a:cs typeface="Arial"/>
              </a:rPr>
              <a:t>Loss of pressure on the distribution or transmission system</a:t>
            </a:r>
          </a:p>
          <a:p>
            <a:pPr marL="1085850" lvl="2" indent="-171450">
              <a:buFont typeface="Arial" panose="020B0604020202020204" pitchFamily="34" charset="0"/>
              <a:buChar char="•"/>
            </a:pPr>
            <a:r>
              <a:rPr lang="en-US" sz="1600" dirty="0">
                <a:latin typeface="Arial"/>
                <a:cs typeface="Arial"/>
              </a:rPr>
              <a:t>Blockage in main – such as water</a:t>
            </a:r>
          </a:p>
          <a:p>
            <a:pPr marL="1085850" lvl="2" indent="-171450">
              <a:buFont typeface="Arial" panose="020B0604020202020204" pitchFamily="34" charset="0"/>
              <a:buChar char="•"/>
            </a:pPr>
            <a:r>
              <a:rPr lang="en-US" sz="1600" dirty="0">
                <a:latin typeface="Arial"/>
                <a:cs typeface="Arial"/>
              </a:rPr>
              <a:t>Equipment failure</a:t>
            </a:r>
          </a:p>
          <a:p>
            <a:pPr marL="1085850" lvl="2" indent="-171450">
              <a:buFont typeface="Arial" panose="020B0604020202020204" pitchFamily="34" charset="0"/>
              <a:buChar char="•"/>
            </a:pPr>
            <a:r>
              <a:rPr lang="en-US" sz="1600" dirty="0">
                <a:latin typeface="Arial"/>
                <a:cs typeface="Arial"/>
              </a:rPr>
              <a:t>Demand exceeding capacity to serve</a:t>
            </a:r>
          </a:p>
          <a:p>
            <a:pPr marL="0" indent="0">
              <a:buNone/>
            </a:pPr>
            <a:r>
              <a:rPr lang="en-US" sz="1600" dirty="0">
                <a:latin typeface="Arial"/>
                <a:cs typeface="Arial"/>
              </a:rPr>
              <a:t>Restoration of gas service is sequential and timely:</a:t>
            </a:r>
            <a:endParaRPr lang="en-US" sz="1050" dirty="0">
              <a:latin typeface="Arial"/>
              <a:cs typeface="Arial"/>
            </a:endParaRPr>
          </a:p>
          <a:p>
            <a:pPr marL="628650" lvl="1" indent="-171450">
              <a:buFont typeface="Arial" panose="020B0604020202020204" pitchFamily="34" charset="0"/>
              <a:buChar char="•"/>
            </a:pPr>
            <a:r>
              <a:rPr lang="en-US" sz="1600" dirty="0">
                <a:latin typeface="Arial"/>
                <a:cs typeface="Arial"/>
              </a:rPr>
              <a:t>Extensive process and timeline </a:t>
            </a:r>
          </a:p>
        </p:txBody>
      </p:sp>
      <p:pic>
        <p:nvPicPr>
          <p:cNvPr id="11" name="Picture 10">
            <a:extLst>
              <a:ext uri="{FF2B5EF4-FFF2-40B4-BE49-F238E27FC236}">
                <a16:creationId xmlns:a16="http://schemas.microsoft.com/office/drawing/2014/main" id="{F604319A-C6B9-6F1A-E056-F0521D161EC6}"/>
              </a:ext>
            </a:extLst>
          </p:cNvPr>
          <p:cNvPicPr>
            <a:picLocks noChangeAspect="1"/>
          </p:cNvPicPr>
          <p:nvPr/>
        </p:nvPicPr>
        <p:blipFill>
          <a:blip r:embed="rId2"/>
          <a:stretch>
            <a:fillRect/>
          </a:stretch>
        </p:blipFill>
        <p:spPr>
          <a:xfrm>
            <a:off x="6095999" y="1401161"/>
            <a:ext cx="5915487" cy="5327804"/>
          </a:xfrm>
          <a:prstGeom prst="rect">
            <a:avLst/>
          </a:prstGeom>
        </p:spPr>
      </p:pic>
    </p:spTree>
    <p:extLst>
      <p:ext uri="{BB962C8B-B14F-4D97-AF65-F5344CB8AC3E}">
        <p14:creationId xmlns:p14="http://schemas.microsoft.com/office/powerpoint/2010/main" val="3693620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4D5EF0-BA92-B616-2E81-E6C3887AC919}"/>
              </a:ext>
            </a:extLst>
          </p:cNvPr>
          <p:cNvSpPr>
            <a:spLocks noGrp="1"/>
          </p:cNvSpPr>
          <p:nvPr>
            <p:ph type="sldNum" sz="quarter" idx="11"/>
          </p:nvPr>
        </p:nvSpPr>
        <p:spPr/>
        <p:txBody>
          <a:bodyPr/>
          <a:lstStyle/>
          <a:p>
            <a:fld id="{35CC764F-34DD-40DB-B424-6CB46B067597}" type="slidenum">
              <a:rPr lang="en-US" altLang="en-US" smtClean="0">
                <a:solidFill>
                  <a:srgbClr val="000000"/>
                </a:solidFill>
              </a:rPr>
              <a:pPr/>
              <a:t>14</a:t>
            </a:fld>
            <a:endParaRPr lang="en-US" altLang="en-US">
              <a:solidFill>
                <a:srgbClr val="000000"/>
              </a:solidFill>
            </a:endParaRPr>
          </a:p>
        </p:txBody>
      </p:sp>
      <p:sp>
        <p:nvSpPr>
          <p:cNvPr id="4" name="Title 3">
            <a:extLst>
              <a:ext uri="{FF2B5EF4-FFF2-40B4-BE49-F238E27FC236}">
                <a16:creationId xmlns:a16="http://schemas.microsoft.com/office/drawing/2014/main" id="{209E6E8A-BBC3-33B2-6812-1658DE627D47}"/>
              </a:ext>
            </a:extLst>
          </p:cNvPr>
          <p:cNvSpPr>
            <a:spLocks noGrp="1"/>
          </p:cNvSpPr>
          <p:nvPr>
            <p:ph type="title"/>
          </p:nvPr>
        </p:nvSpPr>
        <p:spPr/>
        <p:txBody>
          <a:bodyPr/>
          <a:lstStyle/>
          <a:p>
            <a:r>
              <a:rPr kumimoji="0" lang="en-US" altLang="en-US" sz="2800" b="1" i="0" u="none" strike="noStrike" kern="0" cap="none" spc="0" normalizeH="0" baseline="0" noProof="0" dirty="0">
                <a:ln>
                  <a:noFill/>
                </a:ln>
                <a:solidFill>
                  <a:srgbClr val="0C238D"/>
                </a:solidFill>
                <a:effectLst/>
                <a:uLnTx/>
                <a:uFillTx/>
                <a:latin typeface="Calibri" panose="020F0502020204030204" pitchFamily="34" charset="0"/>
                <a:ea typeface="ＭＳ Ｐゴシック"/>
                <a:cs typeface="Arial"/>
              </a:rPr>
              <a:t>Natural Gas is Heavily Regulated</a:t>
            </a:r>
            <a:endParaRPr lang="en-US" dirty="0"/>
          </a:p>
        </p:txBody>
      </p:sp>
      <p:sp>
        <p:nvSpPr>
          <p:cNvPr id="5" name="Content Placeholder 2">
            <a:extLst>
              <a:ext uri="{FF2B5EF4-FFF2-40B4-BE49-F238E27FC236}">
                <a16:creationId xmlns:a16="http://schemas.microsoft.com/office/drawing/2014/main" id="{0D2A274C-5B3D-238C-D977-7F69478DD9C9}"/>
              </a:ext>
            </a:extLst>
          </p:cNvPr>
          <p:cNvSpPr txBox="1">
            <a:spLocks noGrp="1"/>
          </p:cNvSpPr>
          <p:nvPr>
            <p:ph idx="1"/>
          </p:nvPr>
        </p:nvSpPr>
        <p:spPr>
          <a:xfrm>
            <a:off x="552450" y="1651000"/>
            <a:ext cx="8831247" cy="447516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0" dirty="0">
                <a:latin typeface="Arial"/>
                <a:cs typeface="Arial"/>
              </a:rPr>
              <a:t>Local Distribution Companies are subject to both Federal and State Pipeline Safety Regulations</a:t>
            </a:r>
          </a:p>
          <a:p>
            <a:r>
              <a:rPr lang="en-US" sz="1400" b="0" dirty="0">
                <a:latin typeface="Arial"/>
                <a:cs typeface="Arial"/>
              </a:rPr>
              <a:t>Pipeline safety code currently is promulgated and enforced by the Department of Transportation – Pipeline and Hazardous Materials Safety Administration (USDOT – PHMSA), and by state public utility commissions such as the MA Department of Public Utilities.</a:t>
            </a:r>
          </a:p>
          <a:p>
            <a:r>
              <a:rPr lang="en-US" sz="1400" b="0" dirty="0">
                <a:latin typeface="Arial"/>
                <a:cs typeface="Arial"/>
              </a:rPr>
              <a:t>Together the Federal code – 192 CFR and 193 CFR, and Commonwealth of MA code 220 CMR Sections 100 and 101, establish hundreds of pipeline safety compliance obligations, including obligations which specify:</a:t>
            </a:r>
          </a:p>
          <a:p>
            <a:pPr lvl="1"/>
            <a:r>
              <a:rPr lang="en-US" sz="1400" dirty="0">
                <a:latin typeface="Arial"/>
                <a:cs typeface="Arial"/>
              </a:rPr>
              <a:t>How work on gas assets must be performed</a:t>
            </a:r>
          </a:p>
          <a:p>
            <a:pPr lvl="1"/>
            <a:r>
              <a:rPr lang="en-US" sz="1400" dirty="0">
                <a:latin typeface="Arial"/>
                <a:cs typeface="Arial"/>
              </a:rPr>
              <a:t>How frequently gas assets must be inspected</a:t>
            </a:r>
          </a:p>
          <a:p>
            <a:pPr lvl="1"/>
            <a:r>
              <a:rPr lang="en-US" sz="1400" dirty="0">
                <a:latin typeface="Arial"/>
                <a:cs typeface="Arial"/>
              </a:rPr>
              <a:t>How frequently gas assets maintenance must be performed</a:t>
            </a:r>
          </a:p>
          <a:p>
            <a:pPr lvl="1"/>
            <a:r>
              <a:rPr lang="en-US" sz="1400" dirty="0">
                <a:latin typeface="Arial"/>
                <a:cs typeface="Arial"/>
              </a:rPr>
              <a:t>How quickly repairs or replacements of assets must occur following a failure</a:t>
            </a:r>
          </a:p>
          <a:p>
            <a:r>
              <a:rPr lang="en-US" sz="1400" b="0" dirty="0">
                <a:latin typeface="Arial"/>
                <a:cs typeface="Arial"/>
              </a:rPr>
              <a:t>In addition to Federal and State Pipeline Safety Regulations, in consideration of serious or significant pipeline incidents, oversight organizations, such as the National Transportation Safety Board, may issue recommendations for code change based on their findings from an incident investigation.  The US Congress periodically re-establishes funding and mandates for the PHMSA administration</a:t>
            </a:r>
          </a:p>
          <a:p>
            <a:r>
              <a:rPr lang="en-US" sz="1400" b="0" dirty="0">
                <a:latin typeface="Arial"/>
                <a:cs typeface="Arial"/>
              </a:rPr>
              <a:t>Standards organizations such as ASME and ASTM, may update their standards based on engineering or material reviews, and the federal government may mandate the adoption of the most recently published standards. </a:t>
            </a:r>
          </a:p>
          <a:p>
            <a:r>
              <a:rPr lang="en-US" sz="1400" b="0" dirty="0">
                <a:latin typeface="Arial"/>
                <a:cs typeface="Arial"/>
              </a:rPr>
              <a:t>All LDCs have Operating and Maintenance Procedures,  which are filed with the MA DPU.  LDCs are required per Federal and State code to perform all work in accordance with their O&amp;M procedures.</a:t>
            </a:r>
          </a:p>
        </p:txBody>
      </p:sp>
      <p:pic>
        <p:nvPicPr>
          <p:cNvPr id="6" name="Picture 5">
            <a:extLst>
              <a:ext uri="{FF2B5EF4-FFF2-40B4-BE49-F238E27FC236}">
                <a16:creationId xmlns:a16="http://schemas.microsoft.com/office/drawing/2014/main" id="{015F7509-8E51-83F7-452A-7683A24DAFFB}"/>
              </a:ext>
            </a:extLst>
          </p:cNvPr>
          <p:cNvPicPr>
            <a:picLocks noChangeAspect="1"/>
          </p:cNvPicPr>
          <p:nvPr/>
        </p:nvPicPr>
        <p:blipFill>
          <a:blip r:embed="rId2"/>
          <a:stretch>
            <a:fillRect/>
          </a:stretch>
        </p:blipFill>
        <p:spPr>
          <a:xfrm>
            <a:off x="9025522" y="3115108"/>
            <a:ext cx="3051646" cy="692346"/>
          </a:xfrm>
          <a:prstGeom prst="rect">
            <a:avLst/>
          </a:prstGeom>
        </p:spPr>
      </p:pic>
      <p:pic>
        <p:nvPicPr>
          <p:cNvPr id="7" name="Picture 2" descr="Department of Public Utilities Requires National Grid to Adopt Strict New  Safety Standards for Natural Gas Work | Mass.gov">
            <a:extLst>
              <a:ext uri="{FF2B5EF4-FFF2-40B4-BE49-F238E27FC236}">
                <a16:creationId xmlns:a16="http://schemas.microsoft.com/office/drawing/2014/main" id="{A609C324-5000-9CFA-4ACB-9402384BD4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1172" y="1599489"/>
            <a:ext cx="1266102" cy="12605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SME - American Society of Mechanical Engineers | Amigos Library Services">
            <a:extLst>
              <a:ext uri="{FF2B5EF4-FFF2-40B4-BE49-F238E27FC236}">
                <a16:creationId xmlns:a16="http://schemas.microsoft.com/office/drawing/2014/main" id="{5D030AD5-CF3B-991E-75B2-6F0AA30C56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03" t="14533" r="6154" b="9075"/>
          <a:stretch/>
        </p:blipFill>
        <p:spPr bwMode="auto">
          <a:xfrm>
            <a:off x="10711172" y="5797595"/>
            <a:ext cx="1283694" cy="7942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NTSB's 'Most Wanted' List Of Safety Issues To Be Retired - AVweb">
            <a:extLst>
              <a:ext uri="{FF2B5EF4-FFF2-40B4-BE49-F238E27FC236}">
                <a16:creationId xmlns:a16="http://schemas.microsoft.com/office/drawing/2014/main" id="{D78AAC57-F816-227F-F2A0-54C5EF6C74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28763" y="4169473"/>
            <a:ext cx="1266103" cy="126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251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46D0D6-288B-1F62-45EC-6493EA4886F9}"/>
              </a:ext>
            </a:extLst>
          </p:cNvPr>
          <p:cNvSpPr>
            <a:spLocks noGrp="1"/>
          </p:cNvSpPr>
          <p:nvPr>
            <p:ph type="body" sz="quarter" idx="16"/>
          </p:nvPr>
        </p:nvSpPr>
        <p:spPr>
          <a:xfrm>
            <a:off x="277147" y="1354534"/>
            <a:ext cx="5031063" cy="5207641"/>
          </a:xfrm>
        </p:spPr>
        <p:txBody>
          <a:bodyPr/>
          <a:lstStyle/>
          <a:p>
            <a:pPr marL="0" indent="0">
              <a:buNone/>
            </a:pPr>
            <a:r>
              <a:rPr lang="en-US" sz="1800" dirty="0">
                <a:latin typeface="Arial"/>
                <a:ea typeface="Calibri"/>
              </a:rPr>
              <a:t>Natural Gas Supply into the Region</a:t>
            </a:r>
          </a:p>
          <a:p>
            <a:r>
              <a:rPr lang="en-US" sz="1600" b="0" dirty="0">
                <a:latin typeface="Arial"/>
                <a:ea typeface="Calibri"/>
              </a:rPr>
              <a:t>New England has no in-region fossil fuel reserves or production.</a:t>
            </a:r>
          </a:p>
          <a:p>
            <a:r>
              <a:rPr lang="en-US" sz="1600" b="0" dirty="0">
                <a:latin typeface="Arial"/>
                <a:ea typeface="Calibri"/>
              </a:rPr>
              <a:t>The majority of natural gas supplies are imported via interstate pipelines into New England from production and storage fields to the west, namely Pennsylvania and Canada</a:t>
            </a:r>
          </a:p>
          <a:p>
            <a:r>
              <a:rPr lang="en-US" sz="1600" b="0" dirty="0">
                <a:latin typeface="Arial"/>
                <a:ea typeface="Calibri" panose="020F0502020204030204" pitchFamily="34" charset="0"/>
              </a:rPr>
              <a:t>The LDCs also rely upon the critical "on-system" Liquefied Natural Gas and Propane facilities which in some cases rely upon trucked LNG deliveries throughout the year</a:t>
            </a:r>
          </a:p>
          <a:p>
            <a:r>
              <a:rPr lang="en-US" sz="1600" b="0" dirty="0">
                <a:latin typeface="Arial"/>
                <a:ea typeface="Calibri" panose="020F0502020204030204" pitchFamily="34" charset="0"/>
              </a:rPr>
              <a:t>Natural gas that is imported from LNG tankers is the marginal supply for New England in the winter when pipeline supplies are constrained by gas customers who have secured those resources</a:t>
            </a:r>
          </a:p>
          <a:p>
            <a:endParaRPr lang="en-US" sz="1600" b="0" dirty="0">
              <a:latin typeface="Arial"/>
              <a:ea typeface="Calibri" panose="020F0502020204030204" pitchFamily="34" charset="0"/>
            </a:endParaRPr>
          </a:p>
        </p:txBody>
      </p:sp>
      <p:sp>
        <p:nvSpPr>
          <p:cNvPr id="4" name="Title 3">
            <a:extLst>
              <a:ext uri="{FF2B5EF4-FFF2-40B4-BE49-F238E27FC236}">
                <a16:creationId xmlns:a16="http://schemas.microsoft.com/office/drawing/2014/main" id="{3AAA482D-1AB6-D2AF-8AB5-1053B77BA753}"/>
              </a:ext>
            </a:extLst>
          </p:cNvPr>
          <p:cNvSpPr>
            <a:spLocks noGrp="1"/>
          </p:cNvSpPr>
          <p:nvPr>
            <p:ph type="title"/>
          </p:nvPr>
        </p:nvSpPr>
        <p:spPr>
          <a:xfrm>
            <a:off x="408340" y="667942"/>
            <a:ext cx="9965051" cy="574516"/>
          </a:xfrm>
        </p:spPr>
        <p:txBody>
          <a:bodyPr/>
          <a:lstStyle/>
          <a:p>
            <a:r>
              <a:rPr lang="en-US" dirty="0">
                <a:latin typeface="Arial"/>
              </a:rPr>
              <a:t>Where does Massachusetts get its natural gas and how is it delivered to customers?</a:t>
            </a:r>
          </a:p>
        </p:txBody>
      </p:sp>
      <p:pic>
        <p:nvPicPr>
          <p:cNvPr id="7" name="Picture 6" descr="A map of the united states&#10;&#10;Description automatically generated">
            <a:extLst>
              <a:ext uri="{FF2B5EF4-FFF2-40B4-BE49-F238E27FC236}">
                <a16:creationId xmlns:a16="http://schemas.microsoft.com/office/drawing/2014/main" id="{5E3A3766-31E7-FE32-A508-D82DEBC8D15C}"/>
              </a:ext>
            </a:extLst>
          </p:cNvPr>
          <p:cNvPicPr>
            <a:picLocks noChangeAspect="1"/>
          </p:cNvPicPr>
          <p:nvPr/>
        </p:nvPicPr>
        <p:blipFill>
          <a:blip r:embed="rId3"/>
          <a:stretch>
            <a:fillRect/>
          </a:stretch>
        </p:blipFill>
        <p:spPr>
          <a:xfrm>
            <a:off x="5205168" y="1709616"/>
            <a:ext cx="6646740" cy="4669691"/>
          </a:xfrm>
          <a:prstGeom prst="rect">
            <a:avLst/>
          </a:prstGeom>
        </p:spPr>
      </p:pic>
      <p:sp>
        <p:nvSpPr>
          <p:cNvPr id="9" name="Arrow: Notched Right 8">
            <a:extLst>
              <a:ext uri="{FF2B5EF4-FFF2-40B4-BE49-F238E27FC236}">
                <a16:creationId xmlns:a16="http://schemas.microsoft.com/office/drawing/2014/main" id="{ED9FC235-7DF2-D9D6-523E-C68F8AB7CB79}"/>
              </a:ext>
            </a:extLst>
          </p:cNvPr>
          <p:cNvSpPr/>
          <p:nvPr/>
        </p:nvSpPr>
        <p:spPr>
          <a:xfrm rot="21120000">
            <a:off x="6267741" y="5166938"/>
            <a:ext cx="1747877" cy="376929"/>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ea typeface="Verdana"/>
              </a:rPr>
              <a:t>Gas Flow</a:t>
            </a:r>
            <a:endParaRPr lang="en-US" sz="1200" dirty="0">
              <a:solidFill>
                <a:schemeClr val="tx1"/>
              </a:solidFill>
            </a:endParaRPr>
          </a:p>
        </p:txBody>
      </p:sp>
      <p:sp>
        <p:nvSpPr>
          <p:cNvPr id="10" name="Arrow: Notched Right 9">
            <a:extLst>
              <a:ext uri="{FF2B5EF4-FFF2-40B4-BE49-F238E27FC236}">
                <a16:creationId xmlns:a16="http://schemas.microsoft.com/office/drawing/2014/main" id="{824F6C00-B6E1-8068-248A-10F8B61D70AA}"/>
              </a:ext>
            </a:extLst>
          </p:cNvPr>
          <p:cNvSpPr/>
          <p:nvPr/>
        </p:nvSpPr>
        <p:spPr>
          <a:xfrm rot="360000">
            <a:off x="6052818" y="4346323"/>
            <a:ext cx="1747877" cy="376929"/>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ea typeface="Verdana"/>
              </a:rPr>
              <a:t>Gas Flow</a:t>
            </a:r>
            <a:endParaRPr lang="en-US" sz="1200" dirty="0">
              <a:solidFill>
                <a:schemeClr val="tx1"/>
              </a:solidFill>
            </a:endParaRPr>
          </a:p>
        </p:txBody>
      </p:sp>
      <p:sp>
        <p:nvSpPr>
          <p:cNvPr id="11" name="Arrow: Notched Right 10">
            <a:extLst>
              <a:ext uri="{FF2B5EF4-FFF2-40B4-BE49-F238E27FC236}">
                <a16:creationId xmlns:a16="http://schemas.microsoft.com/office/drawing/2014/main" id="{54BFAF40-BCA3-1BC5-8C5A-699957D7F01A}"/>
              </a:ext>
            </a:extLst>
          </p:cNvPr>
          <p:cNvSpPr/>
          <p:nvPr/>
        </p:nvSpPr>
        <p:spPr>
          <a:xfrm rot="4080000">
            <a:off x="6701813" y="3216370"/>
            <a:ext cx="1298492" cy="386698"/>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ea typeface="Verdana"/>
              </a:rPr>
              <a:t>Gas Flow</a:t>
            </a:r>
            <a:endParaRPr lang="en-US" sz="1200" dirty="0">
              <a:solidFill>
                <a:schemeClr val="tx1"/>
              </a:solidFill>
            </a:endParaRPr>
          </a:p>
        </p:txBody>
      </p:sp>
      <p:sp>
        <p:nvSpPr>
          <p:cNvPr id="12" name="Arrow: Notched Right 11">
            <a:extLst>
              <a:ext uri="{FF2B5EF4-FFF2-40B4-BE49-F238E27FC236}">
                <a16:creationId xmlns:a16="http://schemas.microsoft.com/office/drawing/2014/main" id="{209078A9-24F7-43B2-47DD-D8830D53F810}"/>
              </a:ext>
            </a:extLst>
          </p:cNvPr>
          <p:cNvSpPr/>
          <p:nvPr/>
        </p:nvSpPr>
        <p:spPr>
          <a:xfrm rot="5400000">
            <a:off x="8421855" y="3286360"/>
            <a:ext cx="1747877" cy="464852"/>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ea typeface="Verdana"/>
              </a:rPr>
              <a:t>Gas Flow</a:t>
            </a:r>
            <a:endParaRPr lang="en-US" sz="1200" dirty="0">
              <a:solidFill>
                <a:schemeClr val="tx1"/>
              </a:solidFill>
            </a:endParaRPr>
          </a:p>
        </p:txBody>
      </p:sp>
    </p:spTree>
    <p:extLst>
      <p:ext uri="{BB962C8B-B14F-4D97-AF65-F5344CB8AC3E}">
        <p14:creationId xmlns:p14="http://schemas.microsoft.com/office/powerpoint/2010/main" val="161889733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228407-867C-6E49-780F-D6C81E1D2760}"/>
              </a:ext>
            </a:extLst>
          </p:cNvPr>
          <p:cNvSpPr>
            <a:spLocks noGrp="1"/>
          </p:cNvSpPr>
          <p:nvPr>
            <p:ph idx="1"/>
          </p:nvPr>
        </p:nvSpPr>
        <p:spPr>
          <a:xfrm>
            <a:off x="552452" y="1651590"/>
            <a:ext cx="7961234" cy="4837987"/>
          </a:xfrm>
        </p:spPr>
        <p:txBody>
          <a:bodyPr/>
          <a:lstStyle/>
          <a:p>
            <a:pPr marL="533400" marR="0" lvl="0" indent="-533400" algn="l" defTabSz="914400" rtl="0" eaLnBrk="1" fontAlgn="base" latinLnBrk="0" hangingPunct="1">
              <a:lnSpc>
                <a:spcPct val="100000"/>
              </a:lnSpc>
              <a:spcBef>
                <a:spcPct val="0"/>
              </a:spcBef>
              <a:spcAft>
                <a:spcPts val="600"/>
              </a:spcAft>
              <a:buClr>
                <a:srgbClr val="55555A"/>
              </a:buClr>
              <a:buSzTx/>
              <a:buFontTx/>
              <a:buNone/>
              <a:tabLst/>
              <a:defRPr/>
            </a:pPr>
            <a:r>
              <a:rPr kumimoji="0" lang="en-US" altLang="en-US" sz="1600" b="1" i="0" u="none" strike="noStrike" kern="0" cap="none" spc="0" normalizeH="0" baseline="0" noProof="0" dirty="0">
                <a:ln>
                  <a:noFill/>
                </a:ln>
                <a:solidFill>
                  <a:srgbClr val="00148C"/>
                </a:solidFill>
                <a:effectLst/>
                <a:uLnTx/>
                <a:uFillTx/>
                <a:latin typeface="Arial" panose="020B0604020202020204" pitchFamily="34" charset="0"/>
                <a:ea typeface="ＭＳ Ｐゴシック" panose="020B0600070205080204" pitchFamily="34" charset="-128"/>
                <a:cs typeface="+mn-cs"/>
              </a:rPr>
              <a:t>Supply Resource:</a:t>
            </a:r>
            <a:r>
              <a:rPr kumimoji="0" lang="en-US" altLang="en-US" sz="1600" b="0" i="0" u="none" strike="noStrike" kern="0" cap="none" spc="0" normalizeH="0" baseline="0" noProof="0" dirty="0">
                <a:ln>
                  <a:noFill/>
                </a:ln>
                <a:solidFill>
                  <a:srgbClr val="00148C"/>
                </a:solidFill>
                <a:effectLst/>
                <a:uLnTx/>
                <a:uFillTx/>
                <a:latin typeface="Arial" panose="020B0604020202020204" pitchFamily="34" charset="0"/>
                <a:ea typeface="ＭＳ Ｐゴシック" panose="020B0600070205080204" pitchFamily="34" charset="-128"/>
                <a:cs typeface="+mn-cs"/>
              </a:rPr>
              <a:t> LNG Facilities are critical assets within the LDCs’ gas portfolio.  LNG fulfills our supply needs on the coldest of days to help keep customers warm. In addition, maintaining LNG supplies within our portfolio enhances supply reliability and diversity while also helping to mitigate price volatility. </a:t>
            </a:r>
          </a:p>
          <a:p>
            <a:pPr marL="533400" marR="0" lvl="0" indent="-533400" algn="l" defTabSz="914400" rtl="0" eaLnBrk="1" fontAlgn="base" latinLnBrk="0" hangingPunct="1">
              <a:lnSpc>
                <a:spcPct val="100000"/>
              </a:lnSpc>
              <a:spcBef>
                <a:spcPct val="0"/>
              </a:spcBef>
              <a:spcAft>
                <a:spcPts val="600"/>
              </a:spcAft>
              <a:buClr>
                <a:srgbClr val="55555A"/>
              </a:buClr>
              <a:buSzTx/>
              <a:buFontTx/>
              <a:buNone/>
              <a:tabLst/>
              <a:defRPr/>
            </a:pPr>
            <a:r>
              <a:rPr kumimoji="0" lang="en-US" altLang="en-US" sz="1600" b="1" i="0" u="none" strike="noStrike" kern="0" cap="none" spc="0" normalizeH="0" baseline="0" noProof="0" dirty="0">
                <a:ln>
                  <a:noFill/>
                </a:ln>
                <a:solidFill>
                  <a:srgbClr val="00148C"/>
                </a:solidFill>
                <a:effectLst/>
                <a:uLnTx/>
                <a:uFillTx/>
                <a:latin typeface="Arial" panose="020B0604020202020204" pitchFamily="34" charset="0"/>
                <a:ea typeface="ＭＳ Ｐゴシック" panose="020B0600070205080204" pitchFamily="34" charset="-128"/>
                <a:cs typeface="+mn-cs"/>
              </a:rPr>
              <a:t>Balancing Resource:</a:t>
            </a:r>
            <a:r>
              <a:rPr kumimoji="0" lang="en-US" altLang="en-US" sz="1600" b="0" i="0" u="none" strike="noStrike" kern="0" cap="none" spc="0" normalizeH="0" baseline="0" noProof="0" dirty="0">
                <a:ln>
                  <a:noFill/>
                </a:ln>
                <a:solidFill>
                  <a:srgbClr val="00148C"/>
                </a:solidFill>
                <a:effectLst/>
                <a:uLnTx/>
                <a:uFillTx/>
                <a:latin typeface="Arial" panose="020B0604020202020204" pitchFamily="34" charset="0"/>
                <a:ea typeface="ＭＳ Ｐゴシック" panose="020B0600070205080204" pitchFamily="34" charset="-128"/>
                <a:cs typeface="+mn-cs"/>
              </a:rPr>
              <a:t> LNG represents one of the most flexible supplies in our portfolio since we have the ability to call on the facilities whenever needed, whether it’s for a 24-hour period or a four-hour period.  LNG allows us to maintain our supply and demand balance as well as meet our hourly peaks.  </a:t>
            </a:r>
          </a:p>
          <a:p>
            <a:pPr marL="533400" marR="0" lvl="0" indent="-533400" algn="l" defTabSz="914400" rtl="0" eaLnBrk="1" fontAlgn="base" latinLnBrk="0" hangingPunct="1">
              <a:lnSpc>
                <a:spcPct val="100000"/>
              </a:lnSpc>
              <a:spcBef>
                <a:spcPct val="0"/>
              </a:spcBef>
              <a:spcAft>
                <a:spcPts val="600"/>
              </a:spcAft>
              <a:buClr>
                <a:srgbClr val="55555A"/>
              </a:buClr>
              <a:buSzTx/>
              <a:buFontTx/>
              <a:buNone/>
              <a:tabLst/>
              <a:defRPr/>
            </a:pPr>
            <a:r>
              <a:rPr kumimoji="0" lang="en-US" altLang="en-US" sz="1600" b="1" i="0" u="none" strike="noStrike" kern="0" cap="none" spc="0" normalizeH="0" baseline="0" noProof="0" dirty="0">
                <a:ln>
                  <a:noFill/>
                </a:ln>
                <a:solidFill>
                  <a:srgbClr val="00148C"/>
                </a:solidFill>
                <a:effectLst/>
                <a:uLnTx/>
                <a:uFillTx/>
                <a:latin typeface="Arial" panose="020B0604020202020204" pitchFamily="34" charset="0"/>
                <a:ea typeface="ＭＳ Ｐゴシック" panose="020B0600070205080204" pitchFamily="34" charset="-128"/>
                <a:cs typeface="+mn-cs"/>
              </a:rPr>
              <a:t>Reliability Asset:</a:t>
            </a:r>
            <a:r>
              <a:rPr kumimoji="0" lang="en-US" altLang="en-US" sz="1600" b="0" i="0" u="none" strike="noStrike" kern="0" cap="none" spc="0" normalizeH="0" baseline="0" noProof="0" dirty="0">
                <a:ln>
                  <a:noFill/>
                </a:ln>
                <a:solidFill>
                  <a:srgbClr val="00148C"/>
                </a:solidFill>
                <a:effectLst/>
                <a:uLnTx/>
                <a:uFillTx/>
                <a:latin typeface="Arial" panose="020B0604020202020204" pitchFamily="34" charset="0"/>
                <a:ea typeface="ＭＳ Ｐゴシック" panose="020B0600070205080204" pitchFamily="34" charset="-128"/>
                <a:cs typeface="+mn-cs"/>
              </a:rPr>
              <a:t> Our LNG facilities are clearly our greatest reliability asset since we have total control over when they are utilized.  They also serve as a backup should supplies being delivered from the upstream pipeline be interrupted for some reason. </a:t>
            </a:r>
          </a:p>
          <a:p>
            <a:pPr marL="533400" marR="0" lvl="0" indent="-533400" algn="l" defTabSz="914400" rtl="0" eaLnBrk="1" fontAlgn="base" latinLnBrk="0" hangingPunct="1">
              <a:lnSpc>
                <a:spcPct val="100000"/>
              </a:lnSpc>
              <a:spcBef>
                <a:spcPct val="0"/>
              </a:spcBef>
              <a:spcAft>
                <a:spcPts val="600"/>
              </a:spcAft>
              <a:buClr>
                <a:srgbClr val="55555A"/>
              </a:buClr>
              <a:buSzTx/>
              <a:buFontTx/>
              <a:buNone/>
              <a:tabLst/>
              <a:defRPr/>
            </a:pPr>
            <a:r>
              <a:rPr kumimoji="0" lang="en-US" altLang="en-US" sz="1600" b="1" i="0" u="none" strike="noStrike" kern="0" cap="none" spc="0" normalizeH="0" baseline="0" noProof="0" dirty="0">
                <a:ln>
                  <a:noFill/>
                </a:ln>
                <a:solidFill>
                  <a:srgbClr val="00148C"/>
                </a:solidFill>
                <a:effectLst/>
                <a:uLnTx/>
                <a:uFillTx/>
                <a:latin typeface="Arial" panose="020B0604020202020204" pitchFamily="34" charset="0"/>
                <a:ea typeface="ＭＳ Ｐゴシック" panose="020B0600070205080204" pitchFamily="34" charset="-128"/>
                <a:cs typeface="+mn-cs"/>
              </a:rPr>
              <a:t>Distribution System Resource:</a:t>
            </a:r>
            <a:r>
              <a:rPr kumimoji="0" lang="en-US" altLang="en-US" sz="1600" b="0" i="0" u="none" strike="noStrike" kern="0" cap="none" spc="0" normalizeH="0" baseline="0" noProof="0" dirty="0">
                <a:ln>
                  <a:noFill/>
                </a:ln>
                <a:solidFill>
                  <a:srgbClr val="00148C"/>
                </a:solidFill>
                <a:effectLst/>
                <a:uLnTx/>
                <a:uFillTx/>
                <a:latin typeface="Arial" panose="020B0604020202020204" pitchFamily="34" charset="0"/>
                <a:ea typeface="ＭＳ Ｐゴシック" panose="020B0600070205080204" pitchFamily="34" charset="-128"/>
                <a:cs typeface="+mn-cs"/>
              </a:rPr>
              <a:t> We use our LNG to support the distribution system by bringing on LNG when needed to support system pressures. LNG can also be utilized as a portable pipeline to supply customers when pipeline maintenance might interrupt the normal supply of gas.</a:t>
            </a:r>
          </a:p>
          <a:p>
            <a:endParaRPr lang="en-US" dirty="0"/>
          </a:p>
        </p:txBody>
      </p:sp>
      <p:sp>
        <p:nvSpPr>
          <p:cNvPr id="3" name="Slide Number Placeholder 2">
            <a:extLst>
              <a:ext uri="{FF2B5EF4-FFF2-40B4-BE49-F238E27FC236}">
                <a16:creationId xmlns:a16="http://schemas.microsoft.com/office/drawing/2014/main" id="{E44D5EF0-BA92-B616-2E81-E6C3887AC919}"/>
              </a:ext>
            </a:extLst>
          </p:cNvPr>
          <p:cNvSpPr>
            <a:spLocks noGrp="1"/>
          </p:cNvSpPr>
          <p:nvPr>
            <p:ph type="sldNum" sz="quarter" idx="11"/>
          </p:nvPr>
        </p:nvSpPr>
        <p:spPr/>
        <p:txBody>
          <a:bodyPr/>
          <a:lstStyle/>
          <a:p>
            <a:fld id="{35CC764F-34DD-40DB-B424-6CB46B067597}" type="slidenum">
              <a:rPr lang="en-US" altLang="en-US" smtClean="0">
                <a:solidFill>
                  <a:srgbClr val="000000"/>
                </a:solidFill>
              </a:rPr>
              <a:pPr/>
              <a:t>16</a:t>
            </a:fld>
            <a:endParaRPr lang="en-US" altLang="en-US">
              <a:solidFill>
                <a:srgbClr val="000000"/>
              </a:solidFill>
            </a:endParaRPr>
          </a:p>
        </p:txBody>
      </p:sp>
      <p:sp>
        <p:nvSpPr>
          <p:cNvPr id="4" name="Title 3">
            <a:extLst>
              <a:ext uri="{FF2B5EF4-FFF2-40B4-BE49-F238E27FC236}">
                <a16:creationId xmlns:a16="http://schemas.microsoft.com/office/drawing/2014/main" id="{209E6E8A-BBC3-33B2-6812-1658DE627D47}"/>
              </a:ext>
            </a:extLst>
          </p:cNvPr>
          <p:cNvSpPr>
            <a:spLocks noGrp="1"/>
          </p:cNvSpPr>
          <p:nvPr>
            <p:ph type="title"/>
          </p:nvPr>
        </p:nvSpPr>
        <p:spPr/>
        <p:txBody>
          <a:bodyPr/>
          <a:lstStyle/>
          <a:p>
            <a:r>
              <a:rPr lang="en-US" altLang="en-US" sz="2800" dirty="0">
                <a:ea typeface="ＭＳ Ｐゴシック"/>
              </a:rPr>
              <a:t>Liquefied Natural Gas is critical to the LDC supply portfolio</a:t>
            </a:r>
            <a:endParaRPr lang="en-US" dirty="0"/>
          </a:p>
        </p:txBody>
      </p:sp>
      <p:pic>
        <p:nvPicPr>
          <p:cNvPr id="5" name="Picture 4">
            <a:extLst>
              <a:ext uri="{FF2B5EF4-FFF2-40B4-BE49-F238E27FC236}">
                <a16:creationId xmlns:a16="http://schemas.microsoft.com/office/drawing/2014/main" id="{6A8171C4-2608-C388-9157-59494683D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9061" y="1651590"/>
            <a:ext cx="2740487" cy="2035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descr="lng-truck">
            <a:extLst>
              <a:ext uri="{FF2B5EF4-FFF2-40B4-BE49-F238E27FC236}">
                <a16:creationId xmlns:a16="http://schemas.microsoft.com/office/drawing/2014/main" id="{20BF1757-947B-90E6-6D41-F09CC169CD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4665" y="4049104"/>
            <a:ext cx="2732685" cy="203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444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4D5EF0-BA92-B616-2E81-E6C3887AC919}"/>
              </a:ext>
            </a:extLst>
          </p:cNvPr>
          <p:cNvSpPr>
            <a:spLocks noGrp="1"/>
          </p:cNvSpPr>
          <p:nvPr>
            <p:ph type="sldNum" sz="quarter" idx="11"/>
          </p:nvPr>
        </p:nvSpPr>
        <p:spPr/>
        <p:txBody>
          <a:bodyPr/>
          <a:lstStyle/>
          <a:p>
            <a:fld id="{35CC764F-34DD-40DB-B424-6CB46B067597}" type="slidenum">
              <a:rPr lang="en-US" altLang="en-US" smtClean="0">
                <a:solidFill>
                  <a:srgbClr val="000000"/>
                </a:solidFill>
              </a:rPr>
              <a:pPr/>
              <a:t>17</a:t>
            </a:fld>
            <a:endParaRPr lang="en-US" altLang="en-US">
              <a:solidFill>
                <a:srgbClr val="000000"/>
              </a:solidFill>
            </a:endParaRPr>
          </a:p>
        </p:txBody>
      </p:sp>
      <p:sp>
        <p:nvSpPr>
          <p:cNvPr id="4" name="Title 3">
            <a:extLst>
              <a:ext uri="{FF2B5EF4-FFF2-40B4-BE49-F238E27FC236}">
                <a16:creationId xmlns:a16="http://schemas.microsoft.com/office/drawing/2014/main" id="{209E6E8A-BBC3-33B2-6812-1658DE627D47}"/>
              </a:ext>
            </a:extLst>
          </p:cNvPr>
          <p:cNvSpPr>
            <a:spLocks noGrp="1"/>
          </p:cNvSpPr>
          <p:nvPr>
            <p:ph type="title"/>
          </p:nvPr>
        </p:nvSpPr>
        <p:spPr/>
        <p:txBody>
          <a:bodyPr/>
          <a:lstStyle/>
          <a:p>
            <a:r>
              <a:rPr lang="en-US" dirty="0"/>
              <a:t>MA is at the end of the pipeline system and is supplied by just a few pipelines, constraining local gas supply</a:t>
            </a:r>
          </a:p>
        </p:txBody>
      </p:sp>
      <p:sp>
        <p:nvSpPr>
          <p:cNvPr id="5" name="Text Placeholder 1">
            <a:extLst>
              <a:ext uri="{FF2B5EF4-FFF2-40B4-BE49-F238E27FC236}">
                <a16:creationId xmlns:a16="http://schemas.microsoft.com/office/drawing/2014/main" id="{963A524F-98E4-C392-0C91-A749777CE765}"/>
              </a:ext>
            </a:extLst>
          </p:cNvPr>
          <p:cNvSpPr>
            <a:spLocks noGrp="1"/>
          </p:cNvSpPr>
          <p:nvPr>
            <p:ph idx="1"/>
          </p:nvPr>
        </p:nvSpPr>
        <p:spPr>
          <a:xfrm>
            <a:off x="552450" y="1407583"/>
            <a:ext cx="11410251" cy="4475163"/>
          </a:xfrm>
        </p:spPr>
        <p:txBody>
          <a:bodyPr/>
          <a:lstStyle/>
          <a:p>
            <a:r>
              <a:rPr lang="en-US" b="0" dirty="0">
                <a:latin typeface="Calibri"/>
              </a:rPr>
              <a:t>New England is at the “end of the pipeline” when it comes to natural gas:</a:t>
            </a:r>
          </a:p>
          <a:p>
            <a:pPr marL="555625" lvl="2" indent="-285750">
              <a:spcAft>
                <a:spcPts val="600"/>
              </a:spcAft>
            </a:pPr>
            <a:r>
              <a:rPr lang="en-US" sz="1800" dirty="0">
                <a:latin typeface="Calibri"/>
                <a:cs typeface="Arial"/>
              </a:rPr>
              <a:t>Single point failure on any transmission pipeline system can create significant impacts across the entire region causing wide ranging outages which can have long restoration periods</a:t>
            </a:r>
            <a:endParaRPr lang="en-US" sz="1800" dirty="0">
              <a:latin typeface="Calibri"/>
            </a:endParaRPr>
          </a:p>
          <a:p>
            <a:pPr marL="555625" lvl="2" indent="-285750">
              <a:spcAft>
                <a:spcPts val="600"/>
              </a:spcAft>
            </a:pPr>
            <a:r>
              <a:rPr lang="en-US" sz="1800" dirty="0">
                <a:latin typeface="Calibri"/>
              </a:rPr>
              <a:t>Imported LNG is the marginal supply</a:t>
            </a:r>
            <a:r>
              <a:rPr lang="en-US" sz="1800" dirty="0">
                <a:latin typeface="Calibri"/>
                <a:cs typeface="Calibri"/>
              </a:rPr>
              <a:t> for the region when the pipeline supplies are already accounted for supporting the delicate energy supply and balance in the region</a:t>
            </a:r>
            <a:endParaRPr lang="en-US" dirty="0">
              <a:cs typeface="Arial"/>
            </a:endParaRPr>
          </a:p>
          <a:p>
            <a:pPr marL="555625" lvl="2" indent="-285750">
              <a:spcAft>
                <a:spcPts val="600"/>
              </a:spcAft>
            </a:pPr>
            <a:r>
              <a:rPr lang="en-US" sz="1800" dirty="0">
                <a:latin typeface="Calibri"/>
                <a:cs typeface="Calibri"/>
              </a:rPr>
              <a:t>Imported LNG also represents a N-1 gas back up capacity between it and the two main pipelines. Meaning, in the event of a pipeline outage due upstream supply constraints from well freeze-offs or mechanical issues on the pipeline itself, imported LNG provides a back-up to New England instantaneously for several days so long as it is there to be utilized</a:t>
            </a:r>
            <a:endParaRPr lang="en-US" dirty="0">
              <a:latin typeface="Calibri"/>
              <a:cs typeface="Arial"/>
            </a:endParaRPr>
          </a:p>
          <a:p>
            <a:pPr marL="555625" lvl="2" indent="-285750">
              <a:spcAft>
                <a:spcPts val="600"/>
              </a:spcAft>
            </a:pPr>
            <a:r>
              <a:rPr lang="en-US" sz="1800" dirty="0">
                <a:latin typeface="Calibri"/>
                <a:cs typeface="Calibri"/>
              </a:rPr>
              <a:t>The EMT LNG import and storage facility's location within the largest regional metropolitan area of Boston, MA provides the most critical support to adjacent communities with close geographic proximity to the facility as well as throughout the region. The facility also provides critical real-time support as was evidence during the January 21, 2019 incident in Rhode Island when Algonquin called upon EMT multiple times to mitigate its delivery issues </a:t>
            </a:r>
          </a:p>
          <a:p>
            <a:pPr marL="555625" lvl="2" indent="-285750">
              <a:spcAft>
                <a:spcPts val="600"/>
              </a:spcAft>
            </a:pPr>
            <a:endParaRPr lang="en-US" sz="1800" dirty="0">
              <a:cs typeface="Calibri"/>
            </a:endParaRPr>
          </a:p>
          <a:p>
            <a:pPr marL="555625" lvl="2" indent="-285750">
              <a:spcAft>
                <a:spcPts val="600"/>
              </a:spcAft>
            </a:pPr>
            <a:endParaRPr lang="en-US" sz="1800" dirty="0">
              <a:cs typeface="Calibri"/>
            </a:endParaRPr>
          </a:p>
          <a:p>
            <a:pPr lvl="2" indent="0">
              <a:buNone/>
            </a:pPr>
            <a:endParaRPr lang="en-US" sz="1800" dirty="0">
              <a:cs typeface="Arial"/>
            </a:endParaRPr>
          </a:p>
          <a:p>
            <a:pPr marL="555625" lvl="2" indent="-285750"/>
            <a:endParaRPr lang="en-US" dirty="0"/>
          </a:p>
        </p:txBody>
      </p:sp>
    </p:spTree>
    <p:extLst>
      <p:ext uri="{BB962C8B-B14F-4D97-AF65-F5344CB8AC3E}">
        <p14:creationId xmlns:p14="http://schemas.microsoft.com/office/powerpoint/2010/main" val="2476789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587D1-563F-4DC5-AFD2-23B1C52714B7}"/>
              </a:ext>
            </a:extLst>
          </p:cNvPr>
          <p:cNvSpPr>
            <a:spLocks noGrp="1"/>
          </p:cNvSpPr>
          <p:nvPr>
            <p:ph type="title"/>
          </p:nvPr>
        </p:nvSpPr>
        <p:spPr>
          <a:xfrm>
            <a:off x="185463" y="681043"/>
            <a:ext cx="10817331" cy="496156"/>
          </a:xfrm>
        </p:spPr>
        <p:txBody>
          <a:bodyPr/>
          <a:lstStyle/>
          <a:p>
            <a:r>
              <a:rPr lang="en-US">
                <a:latin typeface="Arial"/>
                <a:ea typeface="Calibri"/>
              </a:rPr>
              <a:t>What role does the EMT LNG facility play in meeting natural gas demand and system needs in Massachusetts?</a:t>
            </a:r>
          </a:p>
        </p:txBody>
      </p:sp>
      <p:pic>
        <p:nvPicPr>
          <p:cNvPr id="14" name="Picture 13">
            <a:extLst>
              <a:ext uri="{FF2B5EF4-FFF2-40B4-BE49-F238E27FC236}">
                <a16:creationId xmlns:a16="http://schemas.microsoft.com/office/drawing/2014/main" id="{44513392-E7B5-4FE9-9E61-83CE68035C22}"/>
              </a:ext>
            </a:extLst>
          </p:cNvPr>
          <p:cNvPicPr>
            <a:picLocks noChangeAspect="1"/>
          </p:cNvPicPr>
          <p:nvPr/>
        </p:nvPicPr>
        <p:blipFill rotWithShape="1">
          <a:blip r:embed="rId3"/>
          <a:srcRect l="23837" t="19700" r="31977" b="15429"/>
          <a:stretch/>
        </p:blipFill>
        <p:spPr>
          <a:xfrm>
            <a:off x="6256680" y="1399577"/>
            <a:ext cx="5639937" cy="5164067"/>
          </a:xfrm>
          <a:prstGeom prst="rect">
            <a:avLst/>
          </a:prstGeom>
        </p:spPr>
      </p:pic>
      <p:sp>
        <p:nvSpPr>
          <p:cNvPr id="3" name="Text Placeholder 1">
            <a:extLst>
              <a:ext uri="{FF2B5EF4-FFF2-40B4-BE49-F238E27FC236}">
                <a16:creationId xmlns:a16="http://schemas.microsoft.com/office/drawing/2014/main" id="{9973E517-6641-63A5-35D6-417127290EE1}"/>
              </a:ext>
            </a:extLst>
          </p:cNvPr>
          <p:cNvSpPr txBox="1">
            <a:spLocks/>
          </p:cNvSpPr>
          <p:nvPr/>
        </p:nvSpPr>
        <p:spPr>
          <a:xfrm>
            <a:off x="191457" y="1400062"/>
            <a:ext cx="6075140" cy="5254945"/>
          </a:xfrm>
          <a:prstGeom prst="rect">
            <a:avLst/>
          </a:prstGeom>
        </p:spPr>
        <p:txBody>
          <a:bodyPr lIns="121920" tIns="60960" rIns="121920" bIns="60960" anchor="t"/>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pPr marL="380365" marR="0" lvl="0" indent="-380365" algn="l" defTabSz="1219170" rtl="0" eaLnBrk="1" fontAlgn="base" latinLnBrk="0" hangingPunct="1">
              <a:lnSpc>
                <a:spcPct val="100000"/>
              </a:lnSpc>
              <a:spcBef>
                <a:spcPct val="0"/>
              </a:spcBef>
              <a:spcAft>
                <a:spcPts val="400"/>
              </a:spcAft>
              <a:buClr>
                <a:srgbClr val="55555A"/>
              </a:buClr>
              <a:buSzTx/>
              <a:buFont typeface="Arial"/>
              <a:buChar char="•"/>
              <a:tabLst/>
              <a:defRPr/>
            </a:pPr>
            <a:r>
              <a:rPr kumimoji="0" lang="en-US" sz="1700" b="1" i="0" u="none" strike="noStrike" kern="1200" cap="none" spc="0" normalizeH="0" baseline="0" noProof="0">
                <a:ln>
                  <a:noFill/>
                </a:ln>
                <a:solidFill>
                  <a:srgbClr val="000000"/>
                </a:solidFill>
                <a:effectLst/>
                <a:uLnTx/>
                <a:uFillTx/>
                <a:latin typeface="Arial"/>
                <a:ea typeface="+mn-ea"/>
                <a:cs typeface="Arial"/>
              </a:rPr>
              <a:t>Year-round LNG resource: </a:t>
            </a:r>
            <a:r>
              <a:rPr kumimoji="0" lang="en-US" sz="1700" b="0" i="0" u="none" strike="noStrike" kern="1200" cap="none" spc="0" normalizeH="0" baseline="0" noProof="0">
                <a:ln>
                  <a:noFill/>
                </a:ln>
                <a:solidFill>
                  <a:srgbClr val="000000"/>
                </a:solidFill>
                <a:effectLst/>
                <a:uLnTx/>
                <a:uFillTx/>
                <a:latin typeface="Arial"/>
                <a:ea typeface="+mn-ea"/>
                <a:cs typeface="Arial"/>
              </a:rPr>
              <a:t>can provide year-round support, including during peak weather conditions, allowing LDCs to preserve seasonal LNG supply and maintain service to customers. Loss of supply can result in loss of service, requiring extensive restoration efforts.</a:t>
            </a:r>
          </a:p>
          <a:p>
            <a:pPr marL="380365" marR="0" lvl="0" indent="-380365" algn="l" defTabSz="1219170" rtl="0" eaLnBrk="1" fontAlgn="base" latinLnBrk="0" hangingPunct="1">
              <a:lnSpc>
                <a:spcPct val="100000"/>
              </a:lnSpc>
              <a:spcBef>
                <a:spcPct val="0"/>
              </a:spcBef>
              <a:spcAft>
                <a:spcPts val="400"/>
              </a:spcAft>
              <a:buClr>
                <a:srgbClr val="55555A"/>
              </a:buClr>
              <a:buSzTx/>
              <a:buFont typeface="Arial"/>
              <a:buChar char="•"/>
              <a:tabLst/>
              <a:defRPr/>
            </a:pPr>
            <a:endParaRPr kumimoji="0" lang="en-US" sz="1700" b="1" i="0" u="none" strike="noStrike" kern="1200" cap="none" spc="0" normalizeH="0" baseline="0" noProof="0">
              <a:ln>
                <a:noFill/>
              </a:ln>
              <a:solidFill>
                <a:srgbClr val="000000"/>
              </a:solidFill>
              <a:effectLst/>
              <a:uLnTx/>
              <a:uFillTx/>
              <a:latin typeface="Arial"/>
              <a:ea typeface="+mn-ea"/>
              <a:cs typeface="Arial"/>
            </a:endParaRPr>
          </a:p>
          <a:p>
            <a:pPr marL="380365" marR="0" lvl="0" indent="-380365" algn="l" defTabSz="1219170" rtl="0" eaLnBrk="1" fontAlgn="base" latinLnBrk="0" hangingPunct="1">
              <a:lnSpc>
                <a:spcPct val="100000"/>
              </a:lnSpc>
              <a:spcBef>
                <a:spcPct val="0"/>
              </a:spcBef>
              <a:spcAft>
                <a:spcPts val="400"/>
              </a:spcAft>
              <a:buClr>
                <a:srgbClr val="55555A"/>
              </a:buClr>
              <a:buSzTx/>
              <a:buFont typeface="Arial"/>
              <a:buChar char="•"/>
              <a:tabLst/>
              <a:defRPr/>
            </a:pPr>
            <a:r>
              <a:rPr kumimoji="0" lang="en-US" sz="1700" b="1" i="0" u="none" strike="noStrike" kern="1200" cap="none" spc="0" normalizeH="0" baseline="0" noProof="0">
                <a:ln>
                  <a:noFill/>
                </a:ln>
                <a:solidFill>
                  <a:srgbClr val="000000"/>
                </a:solidFill>
                <a:effectLst/>
                <a:uLnTx/>
                <a:uFillTx/>
                <a:latin typeface="Arial"/>
                <a:ea typeface="+mn-ea"/>
                <a:cs typeface="Arial"/>
              </a:rPr>
              <a:t>Redundancy: </a:t>
            </a:r>
            <a:r>
              <a:rPr kumimoji="0" lang="en-US" sz="1700" b="0" i="0" u="none" strike="noStrike" kern="1200" cap="none" spc="0" normalizeH="0" baseline="0" noProof="0">
                <a:ln>
                  <a:noFill/>
                </a:ln>
                <a:solidFill>
                  <a:srgbClr val="000000"/>
                </a:solidFill>
                <a:effectLst/>
                <a:uLnTx/>
                <a:uFillTx/>
                <a:latin typeface="Arial"/>
                <a:ea typeface="+mn-ea"/>
                <a:cs typeface="Arial"/>
              </a:rPr>
              <a:t>injects directly into National Grid’s system, Algonquin and Tennessee pipelines. This mitigates operational and supply challenges resulting from unplanned outages elsewhere on the system.</a:t>
            </a:r>
          </a:p>
          <a:p>
            <a:pPr marL="380365" marR="0" lvl="0" indent="-380365" algn="l" defTabSz="1219170" rtl="0" eaLnBrk="1" fontAlgn="base" latinLnBrk="0" hangingPunct="1">
              <a:lnSpc>
                <a:spcPct val="100000"/>
              </a:lnSpc>
              <a:spcBef>
                <a:spcPct val="0"/>
              </a:spcBef>
              <a:spcAft>
                <a:spcPts val="400"/>
              </a:spcAft>
              <a:buClr>
                <a:srgbClr val="55555A"/>
              </a:buClr>
              <a:buSzTx/>
              <a:buFont typeface="Arial"/>
              <a:buChar char="•"/>
              <a:tabLst/>
              <a:defRPr/>
            </a:pPr>
            <a:endParaRPr kumimoji="0" lang="en-US" sz="1700" b="1" i="0" u="none" strike="noStrike" kern="1200" cap="none" spc="0" normalizeH="0" baseline="0" noProof="0">
              <a:ln>
                <a:noFill/>
              </a:ln>
              <a:solidFill>
                <a:srgbClr val="000000"/>
              </a:solidFill>
              <a:effectLst/>
              <a:uLnTx/>
              <a:uFillTx/>
              <a:latin typeface="Arial"/>
              <a:ea typeface="+mn-ea"/>
              <a:cs typeface="Arial"/>
            </a:endParaRPr>
          </a:p>
          <a:p>
            <a:pPr marL="380365" marR="0" lvl="0" indent="-380365" algn="l" defTabSz="1219170" rtl="0" eaLnBrk="1" fontAlgn="base" latinLnBrk="0" hangingPunct="1">
              <a:lnSpc>
                <a:spcPct val="100000"/>
              </a:lnSpc>
              <a:spcBef>
                <a:spcPct val="0"/>
              </a:spcBef>
              <a:spcAft>
                <a:spcPts val="400"/>
              </a:spcAft>
              <a:buClr>
                <a:srgbClr val="55555A"/>
              </a:buClr>
              <a:buSzTx/>
              <a:buFont typeface="Arial"/>
              <a:buChar char="•"/>
              <a:tabLst/>
              <a:defRPr/>
            </a:pPr>
            <a:r>
              <a:rPr kumimoji="0" lang="en-US" sz="1700" b="1" i="0" u="none" strike="noStrike" kern="1200" cap="none" spc="0" normalizeH="0" baseline="0" noProof="0">
                <a:ln>
                  <a:noFill/>
                </a:ln>
                <a:solidFill>
                  <a:srgbClr val="000000"/>
                </a:solidFill>
                <a:effectLst/>
                <a:uLnTx/>
                <a:uFillTx/>
                <a:latin typeface="Arial"/>
                <a:ea typeface="+mn-ea"/>
                <a:cs typeface="Arial"/>
              </a:rPr>
              <a:t>Gas pressure support: </a:t>
            </a:r>
            <a:r>
              <a:rPr kumimoji="0" lang="en-US" sz="1700" b="0" i="0" u="none" strike="noStrike" kern="1200" cap="none" spc="0" normalizeH="0" baseline="0" noProof="0">
                <a:ln>
                  <a:noFill/>
                </a:ln>
                <a:solidFill>
                  <a:srgbClr val="000000"/>
                </a:solidFill>
                <a:effectLst/>
                <a:uLnTx/>
                <a:uFillTx/>
                <a:latin typeface="Arial"/>
                <a:ea typeface="+mn-ea"/>
                <a:cs typeface="Arial"/>
              </a:rPr>
              <a:t>Massachusetts is at the end of each pipeline system and can experience low pressures at gate stations.</a:t>
            </a:r>
            <a:endParaRPr kumimoji="0" lang="en-US" sz="1700" b="1" i="0" u="none" strike="noStrike" kern="1200" cap="none" spc="0" normalizeH="0" baseline="0" noProof="0">
              <a:ln>
                <a:noFill/>
              </a:ln>
              <a:solidFill>
                <a:srgbClr val="000000"/>
              </a:solidFill>
              <a:effectLst/>
              <a:uLnTx/>
              <a:uFillTx/>
              <a:latin typeface="Arial"/>
              <a:ea typeface="+mn-ea"/>
              <a:cs typeface="Arial"/>
            </a:endParaRPr>
          </a:p>
          <a:p>
            <a:pPr marL="380365" marR="0" lvl="0" indent="-380365" algn="l" defTabSz="1219170" rtl="0" eaLnBrk="1" fontAlgn="base" latinLnBrk="0" hangingPunct="1">
              <a:lnSpc>
                <a:spcPct val="100000"/>
              </a:lnSpc>
              <a:spcBef>
                <a:spcPct val="0"/>
              </a:spcBef>
              <a:spcAft>
                <a:spcPts val="400"/>
              </a:spcAft>
              <a:buClr>
                <a:srgbClr val="55555A"/>
              </a:buClr>
              <a:buSzTx/>
              <a:buFont typeface="Arial"/>
              <a:buChar char="•"/>
              <a:tabLst/>
              <a:defRPr/>
            </a:pPr>
            <a:endParaRPr kumimoji="0" lang="en-US" sz="1700" b="0" i="0" u="none" strike="noStrike" kern="1200" cap="none" spc="0" normalizeH="0" baseline="0" noProof="0">
              <a:ln>
                <a:noFill/>
              </a:ln>
              <a:solidFill>
                <a:srgbClr val="000000"/>
              </a:solidFill>
              <a:effectLst/>
              <a:uLnTx/>
              <a:uFillTx/>
              <a:latin typeface="Arial"/>
              <a:ea typeface="+mn-ea"/>
              <a:cs typeface="Arial"/>
            </a:endParaRPr>
          </a:p>
          <a:p>
            <a:pPr marL="380365" marR="0" lvl="2" indent="-380365" algn="l" defTabSz="1219170" rtl="0" eaLnBrk="1" fontAlgn="base" latinLnBrk="0" hangingPunct="1">
              <a:lnSpc>
                <a:spcPct val="100000"/>
              </a:lnSpc>
              <a:spcBef>
                <a:spcPct val="0"/>
              </a:spcBef>
              <a:spcAft>
                <a:spcPts val="400"/>
              </a:spcAft>
              <a:buClr>
                <a:srgbClr val="55555A"/>
              </a:buClr>
              <a:buSzTx/>
              <a:buFont typeface="Arial"/>
              <a:buChar char="•"/>
              <a:tabLst/>
              <a:defRPr/>
            </a:pPr>
            <a:r>
              <a:rPr kumimoji="0" lang="en-US" sz="1700" b="1" i="0" u="none" strike="noStrike" kern="1200" cap="none" spc="0" normalizeH="0" baseline="0" noProof="0">
                <a:ln>
                  <a:noFill/>
                </a:ln>
                <a:solidFill>
                  <a:srgbClr val="000000"/>
                </a:solidFill>
                <a:effectLst/>
                <a:uLnTx/>
                <a:uFillTx/>
                <a:latin typeface="Arial"/>
                <a:ea typeface="+mn-ea"/>
                <a:cs typeface="Arial"/>
              </a:rPr>
              <a:t>Outages and pipeline flow restrictions mitigation: </a:t>
            </a:r>
            <a:r>
              <a:rPr kumimoji="0" lang="en-US" sz="1700" b="0" i="0" u="none" strike="noStrike" kern="1200" cap="none" spc="0" normalizeH="0" baseline="0" noProof="0">
                <a:ln>
                  <a:noFill/>
                </a:ln>
                <a:solidFill>
                  <a:srgbClr val="000000"/>
                </a:solidFill>
                <a:effectLst/>
                <a:uLnTx/>
                <a:uFillTx/>
                <a:latin typeface="Arial"/>
                <a:ea typeface="+mn-ea"/>
                <a:cs typeface="Arial"/>
              </a:rPr>
              <a:t>regular pipeline maintenance occurs both on Tennessee and Algonquin pipelines between April and October. </a:t>
            </a:r>
            <a:endParaRPr kumimoji="0" lang="en-US" sz="1700" b="0" i="0" u="none" strike="noStrike" kern="1200" cap="none" spc="0" normalizeH="0" baseline="0" noProof="0">
              <a:ln>
                <a:noFill/>
              </a:ln>
              <a:solidFill>
                <a:srgbClr val="000000"/>
              </a:solidFill>
              <a:effectLst/>
              <a:uLnTx/>
              <a:uFillTx/>
              <a:latin typeface="Arial"/>
              <a:ea typeface="ＭＳ Ｐゴシック"/>
              <a:cs typeface="Arial"/>
            </a:endParaRPr>
          </a:p>
          <a:p>
            <a:pPr marL="285115" marR="0" lvl="1" indent="-285115" algn="l" defTabSz="1219170" rtl="0" eaLnBrk="1" fontAlgn="base" latinLnBrk="0" hangingPunct="1">
              <a:lnSpc>
                <a:spcPct val="100000"/>
              </a:lnSpc>
              <a:spcBef>
                <a:spcPct val="0"/>
              </a:spcBef>
              <a:spcAft>
                <a:spcPts val="400"/>
              </a:spcAft>
              <a:buClr>
                <a:srgbClr val="55555A"/>
              </a:buClr>
              <a:buSzTx/>
              <a:buFont typeface="Arial,Sans-Serif"/>
              <a:buChar char="•"/>
              <a:tabLst/>
              <a:defRPr/>
            </a:pPr>
            <a:endParaRPr kumimoji="0" lang="en-US" sz="1600" b="0" i="0" u="none" strike="noStrike" kern="0" cap="none" spc="0" normalizeH="0" baseline="0" noProof="0">
              <a:ln>
                <a:noFill/>
              </a:ln>
              <a:solidFill>
                <a:srgbClr val="55555A"/>
              </a:solidFill>
              <a:effectLst/>
              <a:uLnTx/>
              <a:uFillTx/>
              <a:latin typeface="Arial"/>
              <a:ea typeface="ＭＳ Ｐゴシック"/>
              <a:cs typeface="Arial"/>
            </a:endParaRPr>
          </a:p>
        </p:txBody>
      </p:sp>
    </p:spTree>
    <p:extLst>
      <p:ext uri="{BB962C8B-B14F-4D97-AF65-F5344CB8AC3E}">
        <p14:creationId xmlns:p14="http://schemas.microsoft.com/office/powerpoint/2010/main" val="2770820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4D5EF0-BA92-B616-2E81-E6C3887AC919}"/>
              </a:ext>
            </a:extLst>
          </p:cNvPr>
          <p:cNvSpPr>
            <a:spLocks noGrp="1"/>
          </p:cNvSpPr>
          <p:nvPr>
            <p:ph type="sldNum" sz="quarter" idx="11"/>
          </p:nvPr>
        </p:nvSpPr>
        <p:spPr/>
        <p:txBody>
          <a:bodyPr/>
          <a:lstStyle/>
          <a:p>
            <a:fld id="{35CC764F-34DD-40DB-B424-6CB46B067597}" type="slidenum">
              <a:rPr lang="en-US" altLang="en-US" smtClean="0">
                <a:solidFill>
                  <a:srgbClr val="000000"/>
                </a:solidFill>
              </a:rPr>
              <a:pPr/>
              <a:t>19</a:t>
            </a:fld>
            <a:endParaRPr lang="en-US" altLang="en-US">
              <a:solidFill>
                <a:srgbClr val="000000"/>
              </a:solidFill>
            </a:endParaRPr>
          </a:p>
        </p:txBody>
      </p:sp>
      <p:sp>
        <p:nvSpPr>
          <p:cNvPr id="4" name="Title 3">
            <a:extLst>
              <a:ext uri="{FF2B5EF4-FFF2-40B4-BE49-F238E27FC236}">
                <a16:creationId xmlns:a16="http://schemas.microsoft.com/office/drawing/2014/main" id="{209E6E8A-BBC3-33B2-6812-1658DE627D47}"/>
              </a:ext>
            </a:extLst>
          </p:cNvPr>
          <p:cNvSpPr>
            <a:spLocks noGrp="1"/>
          </p:cNvSpPr>
          <p:nvPr>
            <p:ph type="title"/>
          </p:nvPr>
        </p:nvSpPr>
        <p:spPr/>
        <p:txBody>
          <a:bodyPr/>
          <a:lstStyle/>
          <a:p>
            <a:r>
              <a:rPr lang="en-US" dirty="0"/>
              <a:t>EMT Utilization by the LDCs</a:t>
            </a:r>
          </a:p>
        </p:txBody>
      </p:sp>
      <p:pic>
        <p:nvPicPr>
          <p:cNvPr id="5" name="Content Placeholder 4">
            <a:extLst>
              <a:ext uri="{FF2B5EF4-FFF2-40B4-BE49-F238E27FC236}">
                <a16:creationId xmlns:a16="http://schemas.microsoft.com/office/drawing/2014/main" id="{8F296DD5-029E-E2F1-C7D4-FD90CB637FB5}"/>
              </a:ext>
            </a:extLst>
          </p:cNvPr>
          <p:cNvPicPr>
            <a:picLocks noGrp="1" noChangeAspect="1"/>
          </p:cNvPicPr>
          <p:nvPr>
            <p:ph idx="1"/>
          </p:nvPr>
        </p:nvPicPr>
        <p:blipFill>
          <a:blip r:embed="rId2"/>
          <a:stretch>
            <a:fillRect/>
          </a:stretch>
        </p:blipFill>
        <p:spPr>
          <a:xfrm>
            <a:off x="224368" y="1710851"/>
            <a:ext cx="11561233" cy="3330465"/>
          </a:xfrm>
          <a:prstGeom prst="rect">
            <a:avLst/>
          </a:prstGeom>
        </p:spPr>
      </p:pic>
      <p:sp>
        <p:nvSpPr>
          <p:cNvPr id="6" name="Content Placeholder 1">
            <a:extLst>
              <a:ext uri="{FF2B5EF4-FFF2-40B4-BE49-F238E27FC236}">
                <a16:creationId xmlns:a16="http://schemas.microsoft.com/office/drawing/2014/main" id="{58117F35-D0B0-7283-61D8-CB0AE872F4AE}"/>
              </a:ext>
            </a:extLst>
          </p:cNvPr>
          <p:cNvSpPr txBox="1">
            <a:spLocks/>
          </p:cNvSpPr>
          <p:nvPr/>
        </p:nvSpPr>
        <p:spPr bwMode="auto">
          <a:xfrm>
            <a:off x="296704" y="5032826"/>
            <a:ext cx="11300409" cy="1569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spcBef>
                <a:spcPct val="100000"/>
              </a:spcBef>
              <a:spcAft>
                <a:spcPct val="0"/>
              </a:spcAft>
              <a:buClrTx/>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Tx/>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Tx/>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Tx/>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Tx/>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buFont typeface="Arial" panose="020B0604020202020204" pitchFamily="34" charset="0"/>
              <a:buChar char="•"/>
            </a:pPr>
            <a:r>
              <a:rPr lang="en-US" sz="1200" kern="0" dirty="0">
                <a:solidFill>
                  <a:srgbClr val="000000"/>
                </a:solidFill>
                <a:latin typeface="Franklin Gothic Book" panose="020B0503020102020204" pitchFamily="34" charset="0"/>
              </a:rPr>
              <a:t>EMT is utilized as a supply resources for the LDCs which require sufficient natural gas pressures are available at its distribution interconnects to serve customers under all weather and operating conditions (typically the coldest days of the year)​</a:t>
            </a:r>
          </a:p>
          <a:p>
            <a:pPr>
              <a:buFont typeface="Arial" panose="020B0604020202020204" pitchFamily="34" charset="0"/>
              <a:buChar char="•"/>
            </a:pPr>
            <a:r>
              <a:rPr lang="en-US" sz="1200" kern="0" dirty="0">
                <a:solidFill>
                  <a:srgbClr val="000000"/>
                </a:solidFill>
                <a:latin typeface="Franklin Gothic Book" panose="020B0503020102020204" pitchFamily="34" charset="0"/>
              </a:rPr>
              <a:t>EMT provides supply and “pressure support” to the LDCs directly in some cases like National Grid as well as the interstate pipelines during high demand or planned interruptions (PHSMA/FERC mandated maintenance) or unplanned interruptions (i.e. upstream supply issues or compressor outages or pipeline disruptions)​</a:t>
            </a:r>
            <a:endParaRPr lang="en-US" sz="1200" kern="0" dirty="0">
              <a:solidFill>
                <a:srgbClr val="000000"/>
              </a:solidFill>
              <a:latin typeface="Arial" panose="020B0604020202020204" pitchFamily="34" charset="0"/>
            </a:endParaRPr>
          </a:p>
          <a:p>
            <a:pPr>
              <a:buFont typeface="Arial" panose="020B0604020202020204" pitchFamily="34" charset="0"/>
              <a:buChar char="•"/>
            </a:pPr>
            <a:r>
              <a:rPr lang="en-US" sz="1200" kern="0" dirty="0">
                <a:solidFill>
                  <a:srgbClr val="000000"/>
                </a:solidFill>
                <a:latin typeface="Franklin Gothic Book" panose="020B0503020102020204" pitchFamily="34" charset="0"/>
              </a:rPr>
              <a:t>The amount EMT supports during </a:t>
            </a:r>
            <a:r>
              <a:rPr lang="en-US" sz="1200" kern="0" dirty="0" err="1">
                <a:solidFill>
                  <a:srgbClr val="000000"/>
                </a:solidFill>
                <a:latin typeface="Franklin Gothic Book" panose="020B0503020102020204" pitchFamily="34" charset="0"/>
              </a:rPr>
              <a:t>offpeak</a:t>
            </a:r>
            <a:r>
              <a:rPr lang="en-US" sz="1200" kern="0" dirty="0">
                <a:solidFill>
                  <a:srgbClr val="000000"/>
                </a:solidFill>
                <a:latin typeface="Franklin Gothic Book" panose="020B0503020102020204" pitchFamily="34" charset="0"/>
              </a:rPr>
              <a:t>/summer periods is an unknown factor as maintenance involves pipeline inspections and unknown resulting repair durations </a:t>
            </a:r>
            <a:r>
              <a:rPr lang="en-US" sz="1400" kern="0" dirty="0">
                <a:solidFill>
                  <a:srgbClr val="000000"/>
                </a:solidFill>
                <a:latin typeface="Franklin Gothic Book" panose="020B0503020102020204" pitchFamily="34" charset="0"/>
              </a:rPr>
              <a:t>based upon those inspections​</a:t>
            </a:r>
            <a:endParaRPr lang="en-US" sz="1800" kern="0" dirty="0">
              <a:solidFill>
                <a:srgbClr val="000000"/>
              </a:solidFill>
              <a:latin typeface="Arial" panose="020B0604020202020204" pitchFamily="34" charset="0"/>
            </a:endParaRPr>
          </a:p>
        </p:txBody>
      </p:sp>
    </p:spTree>
    <p:extLst>
      <p:ext uri="{BB962C8B-B14F-4D97-AF65-F5344CB8AC3E}">
        <p14:creationId xmlns:p14="http://schemas.microsoft.com/office/powerpoint/2010/main" val="2866704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D97B7A-AEC8-1042-C330-3EAA8C14A88F}"/>
              </a:ext>
            </a:extLst>
          </p:cNvPr>
          <p:cNvSpPr>
            <a:spLocks noGrp="1"/>
          </p:cNvSpPr>
          <p:nvPr>
            <p:ph idx="1"/>
          </p:nvPr>
        </p:nvSpPr>
        <p:spPr>
          <a:xfrm>
            <a:off x="556438" y="1345959"/>
            <a:ext cx="11229162" cy="5385929"/>
          </a:xfrm>
        </p:spPr>
        <p:txBody>
          <a:bodyPr>
            <a:normAutofit/>
          </a:bodyPr>
          <a:lstStyle/>
          <a:p>
            <a:pPr marL="457200" indent="-457200">
              <a:buFont typeface="+mj-lt"/>
              <a:buAutoNum type="arabicPeriod"/>
            </a:pPr>
            <a:r>
              <a:rPr lang="en-US" sz="1800" b="0" dirty="0">
                <a:latin typeface="Arial"/>
                <a:cs typeface="Arial"/>
              </a:rPr>
              <a:t>Welcome, Introductions, and Agenda Review (5 min)</a:t>
            </a:r>
          </a:p>
          <a:p>
            <a:pPr marL="457200" indent="-457200">
              <a:buFont typeface="+mj-lt"/>
              <a:buAutoNum type="arabicPeriod"/>
            </a:pPr>
            <a:r>
              <a:rPr lang="en-US" sz="1800" b="0" dirty="0">
                <a:latin typeface="Arial"/>
                <a:cs typeface="Arial"/>
              </a:rPr>
              <a:t>Overview of Office of Energy Transformation, Context, and Focus Area Work Group (FAWG) Process (10 min)</a:t>
            </a:r>
          </a:p>
          <a:p>
            <a:pPr marL="457200" indent="-457200">
              <a:buAutoNum type="arabicPeriod"/>
            </a:pPr>
            <a:r>
              <a:rPr lang="en-US" sz="1800" b="0" dirty="0">
                <a:latin typeface="Arial"/>
                <a:cs typeface="Arial"/>
              </a:rPr>
              <a:t>Overview of and Background Everett Marine Terminal (EMT) Liquified Natural Gas (LNG) Facility, How It’s Used, Role it Plays in Massachusetts and Regional Natural Gas System, Workforce and Community, Contracts, and Regulatory and Policy  (35 min)</a:t>
            </a:r>
          </a:p>
          <a:p>
            <a:pPr marL="457200" indent="-457200">
              <a:buFont typeface="+mj-lt"/>
              <a:buAutoNum type="arabicPeriod"/>
            </a:pPr>
            <a:r>
              <a:rPr lang="en-US" sz="1800" b="0" dirty="0">
                <a:latin typeface="Arial"/>
                <a:cs typeface="Arial"/>
              </a:rPr>
              <a:t>Review of Transitioning Away from EMT LNG Workplan and Future Convenings (15 min)</a:t>
            </a:r>
          </a:p>
          <a:p>
            <a:pPr marL="457200" indent="-457200">
              <a:buFont typeface="+mj-lt"/>
              <a:buAutoNum type="arabicPeriod"/>
            </a:pPr>
            <a:r>
              <a:rPr lang="en-US" sz="1800" b="0" dirty="0">
                <a:latin typeface="Arial"/>
                <a:cs typeface="Arial"/>
              </a:rPr>
              <a:t>Response to Questions and Next Steps  (15 min)</a:t>
            </a:r>
          </a:p>
        </p:txBody>
      </p:sp>
      <p:sp>
        <p:nvSpPr>
          <p:cNvPr id="3" name="Slide Number Placeholder 2">
            <a:extLst>
              <a:ext uri="{FF2B5EF4-FFF2-40B4-BE49-F238E27FC236}">
                <a16:creationId xmlns:a16="http://schemas.microsoft.com/office/drawing/2014/main" id="{C1DA7817-3CDF-C2F5-7BB2-FC58CAAC8A1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C764F-34DD-40DB-B424-6CB46B067597}" type="slidenum">
              <a:rPr kumimoji="0" lang="en-US" altLang="en-US"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
        <p:nvSpPr>
          <p:cNvPr id="4" name="Title 3">
            <a:extLst>
              <a:ext uri="{FF2B5EF4-FFF2-40B4-BE49-F238E27FC236}">
                <a16:creationId xmlns:a16="http://schemas.microsoft.com/office/drawing/2014/main" id="{C36D62CB-BC35-87CE-5B39-795204F8961F}"/>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Agenda</a:t>
            </a:r>
          </a:p>
        </p:txBody>
      </p:sp>
    </p:spTree>
    <p:extLst>
      <p:ext uri="{BB962C8B-B14F-4D97-AF65-F5344CB8AC3E}">
        <p14:creationId xmlns:p14="http://schemas.microsoft.com/office/powerpoint/2010/main" val="1302146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4D5EF0-BA92-B616-2E81-E6C3887AC919}"/>
              </a:ext>
            </a:extLst>
          </p:cNvPr>
          <p:cNvSpPr>
            <a:spLocks noGrp="1"/>
          </p:cNvSpPr>
          <p:nvPr>
            <p:ph type="sldNum" sz="quarter" idx="11"/>
          </p:nvPr>
        </p:nvSpPr>
        <p:spPr/>
        <p:txBody>
          <a:bodyPr/>
          <a:lstStyle/>
          <a:p>
            <a:fld id="{35CC764F-34DD-40DB-B424-6CB46B067597}" type="slidenum">
              <a:rPr lang="en-US" altLang="en-US" smtClean="0">
                <a:solidFill>
                  <a:srgbClr val="000000"/>
                </a:solidFill>
              </a:rPr>
              <a:pPr/>
              <a:t>20</a:t>
            </a:fld>
            <a:endParaRPr lang="en-US" altLang="en-US">
              <a:solidFill>
                <a:srgbClr val="000000"/>
              </a:solidFill>
            </a:endParaRPr>
          </a:p>
        </p:txBody>
      </p:sp>
      <p:sp>
        <p:nvSpPr>
          <p:cNvPr id="4" name="Title 3">
            <a:extLst>
              <a:ext uri="{FF2B5EF4-FFF2-40B4-BE49-F238E27FC236}">
                <a16:creationId xmlns:a16="http://schemas.microsoft.com/office/drawing/2014/main" id="{209E6E8A-BBC3-33B2-6812-1658DE627D47}"/>
              </a:ext>
            </a:extLst>
          </p:cNvPr>
          <p:cNvSpPr>
            <a:spLocks noGrp="1"/>
          </p:cNvSpPr>
          <p:nvPr>
            <p:ph type="title"/>
          </p:nvPr>
        </p:nvSpPr>
        <p:spPr/>
        <p:txBody>
          <a:bodyPr/>
          <a:lstStyle/>
          <a:p>
            <a:r>
              <a:rPr lang="en-US" dirty="0"/>
              <a:t>LDC Design Day Forecast Supply/Demand Imbalance</a:t>
            </a:r>
          </a:p>
        </p:txBody>
      </p:sp>
      <p:graphicFrame>
        <p:nvGraphicFramePr>
          <p:cNvPr id="11" name="Chart 10">
            <a:extLst>
              <a:ext uri="{FF2B5EF4-FFF2-40B4-BE49-F238E27FC236}">
                <a16:creationId xmlns:a16="http://schemas.microsoft.com/office/drawing/2014/main" id="{0EC888D0-F735-5FA5-107F-9D3AEF90AB47}"/>
              </a:ext>
            </a:extLst>
          </p:cNvPr>
          <p:cNvGraphicFramePr>
            <a:graphicFrameLocks noGrp="1"/>
          </p:cNvGraphicFramePr>
          <p:nvPr>
            <p:extLst>
              <p:ext uri="{D42A27DB-BD31-4B8C-83A1-F6EECF244321}">
                <p14:modId xmlns:p14="http://schemas.microsoft.com/office/powerpoint/2010/main" val="3447365105"/>
              </p:ext>
            </p:extLst>
          </p:nvPr>
        </p:nvGraphicFramePr>
        <p:xfrm>
          <a:off x="342450" y="1534407"/>
          <a:ext cx="3745523" cy="46071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5B4571B2-704B-87B4-46DF-E67E79899A92}"/>
              </a:ext>
            </a:extLst>
          </p:cNvPr>
          <p:cNvGraphicFramePr>
            <a:graphicFrameLocks noGrp="1"/>
          </p:cNvGraphicFramePr>
          <p:nvPr>
            <p:extLst>
              <p:ext uri="{D42A27DB-BD31-4B8C-83A1-F6EECF244321}">
                <p14:modId xmlns:p14="http://schemas.microsoft.com/office/powerpoint/2010/main" val="955921447"/>
              </p:ext>
            </p:extLst>
          </p:nvPr>
        </p:nvGraphicFramePr>
        <p:xfrm>
          <a:off x="8003534" y="1643256"/>
          <a:ext cx="3833446" cy="44997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979EB457-2DCE-C56F-D7FA-3E611212099A}"/>
              </a:ext>
            </a:extLst>
          </p:cNvPr>
          <p:cNvGraphicFramePr>
            <a:graphicFrameLocks noGrp="1"/>
          </p:cNvGraphicFramePr>
          <p:nvPr>
            <p:extLst>
              <p:ext uri="{D42A27DB-BD31-4B8C-83A1-F6EECF244321}">
                <p14:modId xmlns:p14="http://schemas.microsoft.com/office/powerpoint/2010/main" val="45312318"/>
              </p:ext>
            </p:extLst>
          </p:nvPr>
        </p:nvGraphicFramePr>
        <p:xfrm>
          <a:off x="4137133" y="1644266"/>
          <a:ext cx="3735753" cy="44028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41590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9D2CC-9B62-837A-92F2-9D26D3F3B957}"/>
              </a:ext>
            </a:extLst>
          </p:cNvPr>
          <p:cNvSpPr>
            <a:spLocks noGrp="1"/>
          </p:cNvSpPr>
          <p:nvPr>
            <p:ph type="title"/>
          </p:nvPr>
        </p:nvSpPr>
        <p:spPr>
          <a:xfrm>
            <a:off x="498659" y="-205420"/>
            <a:ext cx="8596668" cy="1320800"/>
          </a:xfrm>
        </p:spPr>
        <p:txBody>
          <a:bodyPr>
            <a:normAutofit/>
          </a:bodyPr>
          <a:lstStyle/>
          <a:p>
            <a:br>
              <a:rPr lang="en-US" sz="3000">
                <a:latin typeface="Calibri"/>
                <a:ea typeface="Calibri"/>
              </a:rPr>
            </a:br>
            <a:r>
              <a:rPr lang="en-US" sz="3000">
                <a:latin typeface="Calibri"/>
                <a:ea typeface="Calibri"/>
              </a:rPr>
              <a:t>What is the Status of EMT?</a:t>
            </a:r>
          </a:p>
        </p:txBody>
      </p:sp>
      <p:sp>
        <p:nvSpPr>
          <p:cNvPr id="3" name="Content Placeholder 2">
            <a:extLst>
              <a:ext uri="{FF2B5EF4-FFF2-40B4-BE49-F238E27FC236}">
                <a16:creationId xmlns:a16="http://schemas.microsoft.com/office/drawing/2014/main" id="{5F127DFB-3FAD-A599-825D-22BAC667FD36}"/>
              </a:ext>
            </a:extLst>
          </p:cNvPr>
          <p:cNvSpPr>
            <a:spLocks noGrp="1"/>
          </p:cNvSpPr>
          <p:nvPr>
            <p:ph idx="1"/>
          </p:nvPr>
        </p:nvSpPr>
        <p:spPr>
          <a:xfrm>
            <a:off x="495056" y="1466509"/>
            <a:ext cx="10878706" cy="5419886"/>
          </a:xfrm>
        </p:spPr>
        <p:txBody>
          <a:bodyPr>
            <a:normAutofit/>
          </a:bodyPr>
          <a:lstStyle/>
          <a:p>
            <a:r>
              <a:rPr lang="en-US" sz="1800" b="0">
                <a:latin typeface="Arial"/>
              </a:rPr>
              <a:t>National Grid, Eversource, and Unitil filed for 6-year supply contracts with EMT in February 2024 and asked for expedited review and approval (by May 1</a:t>
            </a:r>
            <a:r>
              <a:rPr lang="en-US" sz="1800" b="0" baseline="30000">
                <a:latin typeface="Arial"/>
              </a:rPr>
              <a:t>st</a:t>
            </a:r>
            <a:r>
              <a:rPr lang="en-US" sz="1800" b="0">
                <a:latin typeface="Arial"/>
              </a:rPr>
              <a:t>) by the DPU.</a:t>
            </a:r>
          </a:p>
          <a:p>
            <a:pPr marL="575945" lvl="1" indent="-233045"/>
            <a:r>
              <a:rPr lang="en-US" sz="1800">
                <a:latin typeface="Arial"/>
              </a:rPr>
              <a:t>Contracts between Constellation and the state’s LDCs needed to be finalized by end of May to secure supplies for Winter 2024-2025.</a:t>
            </a:r>
          </a:p>
          <a:p>
            <a:r>
              <a:rPr lang="en-US" sz="1800" b="0">
                <a:latin typeface="Arial"/>
              </a:rPr>
              <a:t>The Department of Energy Resources (DOER), Attorney General (AGO), Conservation Law Foundation (CLF), Acadia Center, and others intervened.</a:t>
            </a:r>
          </a:p>
          <a:p>
            <a:pPr marL="575945" lvl="1" indent="-233045">
              <a:buFont typeface="Arial"/>
              <a:buChar char="–"/>
            </a:pPr>
            <a:r>
              <a:rPr lang="en-US" sz="1800">
                <a:latin typeface="Arial"/>
              </a:rPr>
              <a:t>DOER and AGO advocated that if contracts were approved, DPU should require the LDCs to develop transition plans, consistent with the Commonwealth’s climate goals.</a:t>
            </a:r>
          </a:p>
          <a:p>
            <a:r>
              <a:rPr lang="en-US" sz="1800" b="0">
                <a:latin typeface="Arial"/>
              </a:rPr>
              <a:t>DPU’s Order was issued on May 17</a:t>
            </a:r>
            <a:r>
              <a:rPr lang="en-US" sz="1800" b="0" baseline="30000">
                <a:latin typeface="Arial"/>
              </a:rPr>
              <a:t>th</a:t>
            </a:r>
            <a:r>
              <a:rPr lang="en-US" sz="1800" b="0">
                <a:latin typeface="Arial"/>
              </a:rPr>
              <a:t> and requires the LDCs to develop and report on transition plans.</a:t>
            </a:r>
          </a:p>
          <a:p>
            <a:pPr marL="575945" lvl="1" indent="-233045"/>
            <a:r>
              <a:rPr lang="en-US" sz="1800">
                <a:latin typeface="Arial"/>
              </a:rPr>
              <a:t>Requires the LDCs to include in their April 2025 Climate Compliance Plan filings a description of efforts to reduce or eliminate their reliance on EMT, including a description of costs/feasibility/timeline of alternatives and how each would contribute to greenhouse gas reductions.</a:t>
            </a:r>
          </a:p>
          <a:p>
            <a:pPr marL="575945" lvl="1" indent="-233045"/>
            <a:endParaRPr lang="en-US" sz="1500">
              <a:ea typeface="Calibri" panose="020F0502020204030204" pitchFamily="34" charset="0"/>
            </a:endParaRPr>
          </a:p>
        </p:txBody>
      </p:sp>
    </p:spTree>
    <p:extLst>
      <p:ext uri="{BB962C8B-B14F-4D97-AF65-F5344CB8AC3E}">
        <p14:creationId xmlns:p14="http://schemas.microsoft.com/office/powerpoint/2010/main" val="4106789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D97B7A-AEC8-1042-C330-3EAA8C14A88F}"/>
              </a:ext>
            </a:extLst>
          </p:cNvPr>
          <p:cNvSpPr>
            <a:spLocks noGrp="1"/>
          </p:cNvSpPr>
          <p:nvPr>
            <p:ph idx="1"/>
          </p:nvPr>
        </p:nvSpPr>
        <p:spPr>
          <a:xfrm>
            <a:off x="556438" y="1470876"/>
            <a:ext cx="11229162" cy="3910270"/>
          </a:xfrm>
        </p:spPr>
        <p:txBody>
          <a:bodyPr/>
          <a:lstStyle/>
          <a:p>
            <a:pPr>
              <a:buFont typeface="Arial" panose="020B0604020202020204" pitchFamily="34" charset="0"/>
              <a:buChar char="•"/>
            </a:pPr>
            <a:r>
              <a:rPr lang="en-US" sz="1800" b="0">
                <a:latin typeface="Arial"/>
                <a:cs typeface="Arial"/>
              </a:rPr>
              <a:t>Massachusetts is constrained on its ability to bring natural gas into the state to meet peak demand.</a:t>
            </a:r>
          </a:p>
          <a:p>
            <a:pPr>
              <a:buFont typeface="Arial" panose="020B0604020202020204" pitchFamily="34" charset="0"/>
              <a:buChar char="•"/>
            </a:pPr>
            <a:r>
              <a:rPr lang="en-US" sz="1800" b="0">
                <a:latin typeface="Arial"/>
                <a:cs typeface="Arial"/>
              </a:rPr>
              <a:t>EMT is used as both a strategic supply resource and to maintain overall system integrity and reliability.</a:t>
            </a:r>
          </a:p>
          <a:p>
            <a:pPr>
              <a:buFont typeface="Arial" panose="020B0604020202020204" pitchFamily="34" charset="0"/>
              <a:buChar char="•"/>
            </a:pPr>
            <a:r>
              <a:rPr lang="en-US" sz="1800" b="0">
                <a:latin typeface="Arial"/>
                <a:cs typeface="Arial"/>
              </a:rPr>
              <a:t>To maintain access to supplies from EMT, the state's LDCs signed six-year supply agreements, the costs of which are recovered through rates.</a:t>
            </a:r>
          </a:p>
          <a:p>
            <a:pPr>
              <a:buFont typeface="Arial" panose="020B0604020202020204" pitchFamily="34" charset="0"/>
              <a:buChar char="•"/>
            </a:pPr>
            <a:r>
              <a:rPr lang="en-US" sz="1800" b="0">
                <a:latin typeface="Arial"/>
                <a:cs typeface="Arial"/>
              </a:rPr>
              <a:t>When approving the agreements, the DPU also required the LDCs to develop and file transition plans and update the DPU on progress annually, beginning in April 2025.</a:t>
            </a:r>
          </a:p>
          <a:p>
            <a:pPr>
              <a:buFont typeface="Arial" panose="020B0604020202020204" pitchFamily="34" charset="0"/>
              <a:buChar char="•"/>
            </a:pPr>
            <a:r>
              <a:rPr lang="en-US" sz="1800" b="0">
                <a:latin typeface="Arial"/>
                <a:cs typeface="Arial"/>
              </a:rPr>
              <a:t>Because EMT is a resource relied upon collectively by the three LDCs that entered into agreements with Constellation LNG, a coordinated and shared solution is necessary.</a:t>
            </a:r>
          </a:p>
        </p:txBody>
      </p:sp>
      <p:sp>
        <p:nvSpPr>
          <p:cNvPr id="3" name="Slide Number Placeholder 2">
            <a:extLst>
              <a:ext uri="{FF2B5EF4-FFF2-40B4-BE49-F238E27FC236}">
                <a16:creationId xmlns:a16="http://schemas.microsoft.com/office/drawing/2014/main" id="{C1DA7817-3CDF-C2F5-7BB2-FC58CAAC8A1F}"/>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CC764F-34DD-40DB-B424-6CB46B067597}" type="slidenum">
              <a:rPr kumimoji="0" lang="en-US" altLang="en-US"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
        <p:nvSpPr>
          <p:cNvPr id="4" name="Title 3">
            <a:extLst>
              <a:ext uri="{FF2B5EF4-FFF2-40B4-BE49-F238E27FC236}">
                <a16:creationId xmlns:a16="http://schemas.microsoft.com/office/drawing/2014/main" id="{C36D62CB-BC35-87CE-5B39-795204F8961F}"/>
              </a:ext>
            </a:extLst>
          </p:cNvPr>
          <p:cNvSpPr>
            <a:spLocks noGrp="1"/>
          </p:cNvSpPr>
          <p:nvPr>
            <p:ph type="title"/>
          </p:nvPr>
        </p:nvSpPr>
        <p:spPr/>
        <p:txBody>
          <a:bodyPr/>
          <a:lstStyle/>
          <a:p>
            <a:r>
              <a:rPr lang="en-US">
                <a:latin typeface="Arial"/>
                <a:cs typeface="Arial"/>
              </a:rPr>
              <a:t>EMT: Issue Overview and FAWG Mission</a:t>
            </a:r>
          </a:p>
        </p:txBody>
      </p:sp>
      <p:sp>
        <p:nvSpPr>
          <p:cNvPr id="5" name="TextBox 4">
            <a:extLst>
              <a:ext uri="{FF2B5EF4-FFF2-40B4-BE49-F238E27FC236}">
                <a16:creationId xmlns:a16="http://schemas.microsoft.com/office/drawing/2014/main" id="{529577FC-E13F-8B1E-F4B3-6FF0F4EC13CB}"/>
              </a:ext>
            </a:extLst>
          </p:cNvPr>
          <p:cNvSpPr txBox="1"/>
          <p:nvPr/>
        </p:nvSpPr>
        <p:spPr>
          <a:xfrm>
            <a:off x="552451" y="5165693"/>
            <a:ext cx="11229162" cy="1354217"/>
          </a:xfrm>
          <a:prstGeom prst="rect">
            <a:avLst/>
          </a:prstGeom>
          <a:noFill/>
          <a:ln>
            <a:solidFill>
              <a:schemeClr val="accent1"/>
            </a:solidFill>
          </a:ln>
        </p:spPr>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ptos"/>
                <a:ea typeface="Times New Roman" panose="02020603050405020304" pitchFamily="18" charset="0"/>
                <a:cs typeface="Arial"/>
              </a:rPr>
              <a:t>Mission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B5F6F"/>
                </a:solidFill>
                <a:effectLst/>
                <a:uLnTx/>
                <a:uFillTx/>
                <a:latin typeface="Arial"/>
                <a:ea typeface="+mn-ea"/>
                <a:cs typeface="Arial"/>
              </a:rPr>
              <a:t>To develop a coordinated strategy to reduce and ultimately eliminate the local gas distribution companies’ reliance on the Everett Marine Terminal LNG facility aligned with DPU Order 20-80 and the state’s climate and clean energy mandates, including those established in the </a:t>
            </a:r>
            <a:r>
              <a:rPr kumimoji="0" lang="en-US" sz="1600" b="0" i="1" u="none" strike="noStrike" kern="1200" cap="none" spc="0" normalizeH="0" baseline="0" noProof="0">
                <a:ln>
                  <a:noFill/>
                </a:ln>
                <a:solidFill>
                  <a:srgbClr val="3B5F6F"/>
                </a:solidFill>
                <a:effectLst/>
                <a:uLnTx/>
                <a:uFillTx/>
                <a:latin typeface="Arial"/>
                <a:ea typeface="+mn-ea"/>
                <a:cs typeface="Arial"/>
              </a:rPr>
              <a:t>Global Warming Solutions Act</a:t>
            </a:r>
            <a:r>
              <a:rPr kumimoji="0" lang="en-US" sz="1600" b="0" i="0" u="none" strike="noStrike" kern="1200" cap="none" spc="0" normalizeH="0" baseline="0" noProof="0">
                <a:ln>
                  <a:noFill/>
                </a:ln>
                <a:solidFill>
                  <a:srgbClr val="3B5F6F"/>
                </a:solidFill>
                <a:effectLst/>
                <a:uLnTx/>
                <a:uFillTx/>
                <a:latin typeface="Arial"/>
                <a:ea typeface="+mn-ea"/>
                <a:cs typeface="Arial"/>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a:ln>
                  <a:noFill/>
                </a:ln>
                <a:solidFill>
                  <a:srgbClr val="3B5F6F"/>
                </a:solidFill>
                <a:effectLst/>
                <a:uLnTx/>
                <a:uFillTx/>
                <a:latin typeface="Arial"/>
                <a:ea typeface="+mn-ea"/>
                <a:cs typeface="Arial"/>
              </a:rPr>
              <a:t>.</a:t>
            </a:r>
            <a:endParaRPr kumimoji="0" lang="en-US" sz="16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9963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D97B7A-AEC8-1042-C330-3EAA8C14A88F}"/>
              </a:ext>
            </a:extLst>
          </p:cNvPr>
          <p:cNvSpPr>
            <a:spLocks noGrp="1"/>
          </p:cNvSpPr>
          <p:nvPr>
            <p:ph idx="1"/>
          </p:nvPr>
        </p:nvSpPr>
        <p:spPr>
          <a:xfrm>
            <a:off x="581421" y="1470876"/>
            <a:ext cx="11229162" cy="3910270"/>
          </a:xfrm>
        </p:spPr>
        <p:txBody>
          <a:bodyPr/>
          <a:lstStyle/>
          <a:p>
            <a:pPr>
              <a:buFont typeface="Arial" panose="020B0604020202020204" pitchFamily="34" charset="0"/>
              <a:buChar char="•"/>
            </a:pPr>
            <a:r>
              <a:rPr lang="en-US" sz="1800" b="0" dirty="0">
                <a:latin typeface="Arial"/>
                <a:cs typeface="Arial"/>
              </a:rPr>
              <a:t>Massachusetts is constrained in its ability to bring natural gas into the state to meet peak demand.</a:t>
            </a:r>
          </a:p>
          <a:p>
            <a:pPr>
              <a:buFont typeface="Arial" panose="020B0604020202020204" pitchFamily="34" charset="0"/>
              <a:buChar char="•"/>
            </a:pPr>
            <a:r>
              <a:rPr lang="en-US" sz="1800" b="0" dirty="0">
                <a:latin typeface="Arial"/>
                <a:cs typeface="Arial"/>
              </a:rPr>
              <a:t>EMT is used as both a strategic supply resource and to maintain overall system integrity and reliability.</a:t>
            </a:r>
          </a:p>
          <a:p>
            <a:pPr>
              <a:buFont typeface="Arial" panose="020B0604020202020204" pitchFamily="34" charset="0"/>
              <a:buChar char="•"/>
            </a:pPr>
            <a:r>
              <a:rPr lang="en-US" sz="1800" b="0" dirty="0">
                <a:latin typeface="Arial"/>
                <a:cs typeface="Arial"/>
              </a:rPr>
              <a:t>To maintain access to supplies from EMT, the state's LDCs signed six-year supply agreements, the costs of which are recovered through rates.</a:t>
            </a:r>
          </a:p>
          <a:p>
            <a:pPr>
              <a:buFont typeface="Arial" panose="020B0604020202020204" pitchFamily="34" charset="0"/>
              <a:buChar char="•"/>
            </a:pPr>
            <a:r>
              <a:rPr lang="en-US" sz="1800" b="0" dirty="0">
                <a:latin typeface="Arial"/>
                <a:cs typeface="Arial"/>
              </a:rPr>
              <a:t>When approving the agreements, the DPU required the LDCs to develop and file transition plans and update the DPU on progress annually, beginning in April 2025.</a:t>
            </a:r>
          </a:p>
          <a:p>
            <a:pPr>
              <a:buFont typeface="Arial" panose="020B0604020202020204" pitchFamily="34" charset="0"/>
              <a:buChar char="•"/>
            </a:pPr>
            <a:r>
              <a:rPr lang="en-US" sz="1800" b="0" dirty="0">
                <a:latin typeface="Arial"/>
                <a:cs typeface="Arial"/>
              </a:rPr>
              <a:t>EMT is a resource relied upon collectively by the three LDCs that entered into agreements with Constellation LNG, so a coordinated and shared solution is necessary.</a:t>
            </a:r>
          </a:p>
        </p:txBody>
      </p:sp>
      <p:sp>
        <p:nvSpPr>
          <p:cNvPr id="3" name="Slide Number Placeholder 2">
            <a:extLst>
              <a:ext uri="{FF2B5EF4-FFF2-40B4-BE49-F238E27FC236}">
                <a16:creationId xmlns:a16="http://schemas.microsoft.com/office/drawing/2014/main" id="{C1DA7817-3CDF-C2F5-7BB2-FC58CAAC8A1F}"/>
              </a:ext>
            </a:extLst>
          </p:cNvPr>
          <p:cNvSpPr>
            <a:spLocks noGrp="1"/>
          </p:cNvSpPr>
          <p:nvPr>
            <p:ph type="sldNum" sz="quarter" idx="11"/>
          </p:nvPr>
        </p:nvSpPr>
        <p:spPr/>
        <p:txBody>
          <a:bodyPr/>
          <a:lstStyle/>
          <a:p>
            <a:fld id="{35CC764F-34DD-40DB-B424-6CB46B067597}" type="slidenum">
              <a:rPr lang="en-US" altLang="en-US" smtClean="0">
                <a:solidFill>
                  <a:srgbClr val="000000"/>
                </a:solidFill>
              </a:rPr>
              <a:pPr/>
              <a:t>23</a:t>
            </a:fld>
            <a:endParaRPr lang="en-US" altLang="en-US">
              <a:solidFill>
                <a:srgbClr val="000000"/>
              </a:solidFill>
            </a:endParaRPr>
          </a:p>
        </p:txBody>
      </p:sp>
      <p:sp>
        <p:nvSpPr>
          <p:cNvPr id="4" name="Title 3">
            <a:extLst>
              <a:ext uri="{FF2B5EF4-FFF2-40B4-BE49-F238E27FC236}">
                <a16:creationId xmlns:a16="http://schemas.microsoft.com/office/drawing/2014/main" id="{C36D62CB-BC35-87CE-5B39-795204F8961F}"/>
              </a:ext>
            </a:extLst>
          </p:cNvPr>
          <p:cNvSpPr>
            <a:spLocks noGrp="1"/>
          </p:cNvSpPr>
          <p:nvPr>
            <p:ph type="title"/>
          </p:nvPr>
        </p:nvSpPr>
        <p:spPr/>
        <p:txBody>
          <a:bodyPr/>
          <a:lstStyle/>
          <a:p>
            <a:r>
              <a:rPr lang="en-US">
                <a:latin typeface="Arial"/>
                <a:cs typeface="Arial"/>
              </a:rPr>
              <a:t>EMT: Issue Overview and FAWG Mission</a:t>
            </a:r>
          </a:p>
        </p:txBody>
      </p:sp>
      <p:sp>
        <p:nvSpPr>
          <p:cNvPr id="5" name="TextBox 4">
            <a:extLst>
              <a:ext uri="{FF2B5EF4-FFF2-40B4-BE49-F238E27FC236}">
                <a16:creationId xmlns:a16="http://schemas.microsoft.com/office/drawing/2014/main" id="{529577FC-E13F-8B1E-F4B3-6FF0F4EC13CB}"/>
              </a:ext>
            </a:extLst>
          </p:cNvPr>
          <p:cNvSpPr txBox="1"/>
          <p:nvPr/>
        </p:nvSpPr>
        <p:spPr>
          <a:xfrm>
            <a:off x="552451" y="5315595"/>
            <a:ext cx="11229162" cy="1261884"/>
          </a:xfrm>
          <a:prstGeom prst="rect">
            <a:avLst/>
          </a:prstGeom>
          <a:noFill/>
          <a:ln>
            <a:solidFill>
              <a:schemeClr val="accent1"/>
            </a:solidFill>
          </a:ln>
        </p:spPr>
        <p:txBody>
          <a:bodyPr wrap="square" lIns="91440" tIns="45720" rIns="91440" bIns="45720" rtlCol="0" anchor="t">
            <a:spAutoFit/>
          </a:bodyPr>
          <a:lstStyle/>
          <a:p>
            <a:pPr algn="ctr"/>
            <a:r>
              <a:rPr lang="en-US" sz="1500" b="1" dirty="0">
                <a:solidFill>
                  <a:srgbClr val="000000"/>
                </a:solidFill>
                <a:effectLst/>
                <a:latin typeface="Arial"/>
                <a:ea typeface="Times New Roman" panose="02020603050405020304" pitchFamily="18" charset="0"/>
                <a:cs typeface="Arial"/>
              </a:rPr>
              <a:t>Mission</a:t>
            </a:r>
            <a:endParaRPr lang="en-US" sz="1500" b="1" dirty="0">
              <a:solidFill>
                <a:srgbClr val="000000"/>
              </a:solidFill>
              <a:latin typeface="Arial"/>
              <a:ea typeface="Times New Roman" panose="02020603050405020304" pitchFamily="18" charset="0"/>
              <a:cs typeface="Arial"/>
            </a:endParaRPr>
          </a:p>
          <a:p>
            <a:pPr algn="ctr"/>
            <a:r>
              <a:rPr lang="en-US" sz="1500" dirty="0">
                <a:solidFill>
                  <a:srgbClr val="0C238D"/>
                </a:solidFill>
                <a:latin typeface="Arial"/>
                <a:cs typeface="Arial"/>
              </a:rPr>
              <a:t>To develop a coordinated strategy to reduce and ultimately eliminate the local gas distribution companies’ reliance on the Everett Marine Terminal LNG facility aligned with DPU Order 20-80 and the state’s climate and clean energy mandates, including those established in the </a:t>
            </a:r>
            <a:r>
              <a:rPr lang="en-US" sz="1500" i="1" dirty="0">
                <a:solidFill>
                  <a:srgbClr val="0C238D"/>
                </a:solidFill>
                <a:latin typeface="Arial"/>
                <a:cs typeface="Arial"/>
              </a:rPr>
              <a:t>Global Warming Solutions Act</a:t>
            </a:r>
            <a:r>
              <a:rPr lang="en-US" sz="1500" dirty="0">
                <a:solidFill>
                  <a:srgbClr val="0C238D"/>
                </a:solidFill>
                <a:latin typeface="Arial"/>
                <a:cs typeface="Arial"/>
              </a:rPr>
              <a:t>.</a:t>
            </a:r>
          </a:p>
          <a:p>
            <a:pPr algn="ctr"/>
            <a:r>
              <a:rPr lang="en-US" sz="1600" i="1" dirty="0">
                <a:solidFill>
                  <a:srgbClr val="3B5F6F"/>
                </a:solidFill>
                <a:latin typeface="Arial"/>
                <a:cs typeface="Arial"/>
              </a:rPr>
              <a:t>.</a:t>
            </a:r>
            <a:endParaRPr lang="en-US" sz="1600" dirty="0"/>
          </a:p>
        </p:txBody>
      </p:sp>
    </p:spTree>
    <p:extLst>
      <p:ext uri="{BB962C8B-B14F-4D97-AF65-F5344CB8AC3E}">
        <p14:creationId xmlns:p14="http://schemas.microsoft.com/office/powerpoint/2010/main" val="2313840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DA7817-3CDF-C2F5-7BB2-FC58CAAC8A1F}"/>
              </a:ext>
            </a:extLst>
          </p:cNvPr>
          <p:cNvSpPr>
            <a:spLocks noGrp="1"/>
          </p:cNvSpPr>
          <p:nvPr>
            <p:ph type="sldNum" sz="quarter" idx="11"/>
          </p:nvPr>
        </p:nvSpPr>
        <p:spPr/>
        <p:txBody>
          <a:bodyPr/>
          <a:lstStyle/>
          <a:p>
            <a:fld id="{35CC764F-34DD-40DB-B424-6CB46B067597}" type="slidenum">
              <a:rPr lang="en-US" altLang="en-US" smtClean="0">
                <a:solidFill>
                  <a:srgbClr val="000000"/>
                </a:solidFill>
              </a:rPr>
              <a:pPr/>
              <a:t>24</a:t>
            </a:fld>
            <a:endParaRPr lang="en-US" altLang="en-US">
              <a:solidFill>
                <a:srgbClr val="000000"/>
              </a:solidFill>
            </a:endParaRPr>
          </a:p>
        </p:txBody>
      </p:sp>
      <p:sp>
        <p:nvSpPr>
          <p:cNvPr id="4" name="Title 3">
            <a:extLst>
              <a:ext uri="{FF2B5EF4-FFF2-40B4-BE49-F238E27FC236}">
                <a16:creationId xmlns:a16="http://schemas.microsoft.com/office/drawing/2014/main" id="{C36D62CB-BC35-87CE-5B39-795204F8961F}"/>
              </a:ext>
            </a:extLst>
          </p:cNvPr>
          <p:cNvSpPr>
            <a:spLocks noGrp="1"/>
          </p:cNvSpPr>
          <p:nvPr>
            <p:ph type="title"/>
          </p:nvPr>
        </p:nvSpPr>
        <p:spPr/>
        <p:txBody>
          <a:bodyPr/>
          <a:lstStyle/>
          <a:p>
            <a:r>
              <a:rPr lang="en-US">
                <a:latin typeface="Arial"/>
                <a:cs typeface="Arial"/>
              </a:rPr>
              <a:t>EMT FAWG Workstream – Overview </a:t>
            </a:r>
          </a:p>
        </p:txBody>
      </p:sp>
      <p:grpSp>
        <p:nvGrpSpPr>
          <p:cNvPr id="6" name="Group 5">
            <a:extLst>
              <a:ext uri="{FF2B5EF4-FFF2-40B4-BE49-F238E27FC236}">
                <a16:creationId xmlns:a16="http://schemas.microsoft.com/office/drawing/2014/main" id="{0FCABD69-90E1-E7B1-39CB-841075FE0135}"/>
              </a:ext>
            </a:extLst>
          </p:cNvPr>
          <p:cNvGrpSpPr/>
          <p:nvPr/>
        </p:nvGrpSpPr>
        <p:grpSpPr>
          <a:xfrm>
            <a:off x="1582137" y="2541053"/>
            <a:ext cx="8845294" cy="4064798"/>
            <a:chOff x="1874791" y="1133387"/>
            <a:chExt cx="8845294" cy="5449160"/>
          </a:xfrm>
        </p:grpSpPr>
        <p:grpSp>
          <p:nvGrpSpPr>
            <p:cNvPr id="7" name="Group 6">
              <a:extLst>
                <a:ext uri="{FF2B5EF4-FFF2-40B4-BE49-F238E27FC236}">
                  <a16:creationId xmlns:a16="http://schemas.microsoft.com/office/drawing/2014/main" id="{CF8D5350-89A8-4111-CFFA-7403D9C6B94D}"/>
                </a:ext>
              </a:extLst>
            </p:cNvPr>
            <p:cNvGrpSpPr/>
            <p:nvPr/>
          </p:nvGrpSpPr>
          <p:grpSpPr>
            <a:xfrm>
              <a:off x="1874791" y="1133387"/>
              <a:ext cx="8845294" cy="5449160"/>
              <a:chOff x="1892081" y="689173"/>
              <a:chExt cx="8484199" cy="5449160"/>
            </a:xfrm>
          </p:grpSpPr>
          <p:sp>
            <p:nvSpPr>
              <p:cNvPr id="11" name="Freeform 6">
                <a:extLst>
                  <a:ext uri="{FF2B5EF4-FFF2-40B4-BE49-F238E27FC236}">
                    <a16:creationId xmlns:a16="http://schemas.microsoft.com/office/drawing/2014/main" id="{9A0512E6-8F39-9A4E-F8FF-80A96561E0D8}"/>
                  </a:ext>
                </a:extLst>
              </p:cNvPr>
              <p:cNvSpPr/>
              <p:nvPr/>
            </p:nvSpPr>
            <p:spPr>
              <a:xfrm>
                <a:off x="1892081" y="704419"/>
                <a:ext cx="2106356" cy="5418667"/>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0C238D"/>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2" tIns="365760" rIns="149352" bIns="1233087" numCol="1" spcCol="1270" anchor="t" anchorCtr="1">
                <a:noAutofit/>
              </a:bodyPr>
              <a:lstStyle/>
              <a:p>
                <a:pPr algn="ctr" defTabSz="933450">
                  <a:lnSpc>
                    <a:spcPct val="90000"/>
                  </a:lnSpc>
                  <a:spcAft>
                    <a:spcPct val="35000"/>
                  </a:spcAft>
                  <a:defRPr/>
                </a:pPr>
                <a:r>
                  <a:rPr lang="en-US" sz="2000" b="1" dirty="0">
                    <a:solidFill>
                      <a:prstClr val="white"/>
                    </a:solidFill>
                    <a:latin typeface="Calibri"/>
                    <a:ea typeface="Calibri"/>
                  </a:rPr>
                  <a:t>Overview of EMT and Current Use Assessment</a:t>
                </a:r>
                <a:endParaRPr lang="en-US" sz="2000" b="1" dirty="0">
                  <a:solidFill>
                    <a:prstClr val="white"/>
                  </a:solidFill>
                  <a:latin typeface="Calibri"/>
                  <a:ea typeface="Verdana"/>
                </a:endParaRPr>
              </a:p>
              <a:p>
                <a:pPr marL="285750" indent="-285750" defTabSz="933450">
                  <a:lnSpc>
                    <a:spcPct val="90000"/>
                  </a:lnSpc>
                  <a:spcAft>
                    <a:spcPct val="35000"/>
                  </a:spcAft>
                  <a:buFont typeface="Arial"/>
                  <a:buChar char="•"/>
                  <a:defRPr/>
                </a:pPr>
                <a:r>
                  <a:rPr lang="en-US" sz="1600" dirty="0">
                    <a:solidFill>
                      <a:prstClr val="white"/>
                    </a:solidFill>
                    <a:latin typeface="Calibri" panose="020F0502020204030204"/>
                    <a:ea typeface="Calibri"/>
                  </a:rPr>
                  <a:t>Supply</a:t>
                </a:r>
                <a:endParaRPr lang="en-US" dirty="0">
                  <a:solidFill>
                    <a:prstClr val="white"/>
                  </a:solidFill>
                  <a:ea typeface="Verdana"/>
                </a:endParaRPr>
              </a:p>
              <a:p>
                <a:pPr marL="285750" lvl="1" indent="-285750" defTabSz="711200">
                  <a:lnSpc>
                    <a:spcPct val="90000"/>
                  </a:lnSpc>
                  <a:spcAft>
                    <a:spcPct val="15000"/>
                  </a:spcAft>
                  <a:buFont typeface="Arial"/>
                  <a:buChar char="•"/>
                  <a:defRPr/>
                </a:pPr>
                <a:r>
                  <a:rPr lang="en-US" sz="1600" dirty="0">
                    <a:solidFill>
                      <a:prstClr val="white"/>
                    </a:solidFill>
                    <a:latin typeface="Calibri" panose="020F0502020204030204"/>
                    <a:ea typeface="Calibri"/>
                  </a:rPr>
                  <a:t>System Integrity</a:t>
                </a:r>
                <a:endParaRPr lang="en-US" dirty="0">
                  <a:solidFill>
                    <a:prstClr val="white"/>
                  </a:solidFill>
                  <a:latin typeface="Verdana"/>
                  <a:ea typeface="Verdana"/>
                </a:endParaRPr>
              </a:p>
              <a:p>
                <a:pPr marL="285750" lvl="1" indent="-285750" defTabSz="711200">
                  <a:lnSpc>
                    <a:spcPct val="90000"/>
                  </a:lnSpc>
                  <a:spcAft>
                    <a:spcPct val="15000"/>
                  </a:spcAft>
                  <a:buFont typeface="Arial"/>
                  <a:buChar char="•"/>
                  <a:defRPr/>
                </a:pPr>
                <a:r>
                  <a:rPr lang="en-US" sz="1600" dirty="0">
                    <a:solidFill>
                      <a:prstClr val="white"/>
                    </a:solidFill>
                    <a:latin typeface="Calibri" panose="020F0502020204030204"/>
                  </a:rPr>
                  <a:t>Customers</a:t>
                </a:r>
                <a:endParaRPr lang="en-US" sz="1600" dirty="0">
                  <a:solidFill>
                    <a:prstClr val="white"/>
                  </a:solidFill>
                  <a:latin typeface="Calibri" panose="020F0502020204030204"/>
                  <a:ea typeface="Calibri"/>
                </a:endParaRPr>
              </a:p>
              <a:p>
                <a:pPr marL="285750" marR="0" lvl="1" indent="-285750" algn="l" defTabSz="711200">
                  <a:lnSpc>
                    <a:spcPct val="90000"/>
                  </a:lnSpc>
                  <a:spcBef>
                    <a:spcPct val="0"/>
                  </a:spcBef>
                  <a:spcAft>
                    <a:spcPct val="15000"/>
                  </a:spcAft>
                  <a:buClrTx/>
                  <a:buSzTx/>
                  <a:buFont typeface="Arial"/>
                  <a:buChar char="•"/>
                  <a:tabLst/>
                  <a:defRPr/>
                </a:pPr>
                <a:r>
                  <a:rPr lang="en-US" sz="1600" dirty="0">
                    <a:solidFill>
                      <a:prstClr val="white"/>
                    </a:solidFill>
                    <a:latin typeface="Calibri" panose="020F0502020204030204"/>
                  </a:rPr>
                  <a:t>Geography</a:t>
                </a:r>
                <a:endParaRPr lang="en-US" sz="1600" b="0" i="0" u="none" strike="noStrike" kern="1200" cap="none" spc="0" normalizeH="0" baseline="0" noProof="0" dirty="0">
                  <a:ln>
                    <a:noFill/>
                  </a:ln>
                  <a:solidFill>
                    <a:prstClr val="white"/>
                  </a:solidFill>
                  <a:effectLst/>
                  <a:uLnTx/>
                  <a:uFillTx/>
                  <a:latin typeface="Calibri" panose="020F0502020204030204"/>
                  <a:ea typeface="Calibri"/>
                  <a:cs typeface="+mn-cs"/>
                </a:endParaRPr>
              </a:p>
              <a:p>
                <a:pPr marL="285750" lvl="1" indent="-285750" defTabSz="711200">
                  <a:lnSpc>
                    <a:spcPct val="90000"/>
                  </a:lnSpc>
                  <a:spcAft>
                    <a:spcPct val="15000"/>
                  </a:spcAft>
                  <a:buFont typeface="Arial"/>
                  <a:buChar char="•"/>
                  <a:defRPr/>
                </a:pPr>
                <a:r>
                  <a:rPr lang="en-US" sz="1600" dirty="0">
                    <a:solidFill>
                      <a:prstClr val="white"/>
                    </a:solidFill>
                    <a:latin typeface="Calibri" panose="020F0502020204030204"/>
                    <a:ea typeface="Calibri" panose="020F0502020204030204"/>
                  </a:rPr>
                  <a:t>Demand</a:t>
                </a:r>
              </a:p>
              <a:p>
                <a:pPr marL="285750" lvl="1" indent="-285750" defTabSz="711200">
                  <a:lnSpc>
                    <a:spcPct val="90000"/>
                  </a:lnSpc>
                  <a:spcAft>
                    <a:spcPct val="15000"/>
                  </a:spcAft>
                  <a:buFont typeface="Arial"/>
                  <a:buChar char="•"/>
                  <a:defRPr/>
                </a:pPr>
                <a:r>
                  <a:rPr lang="en-US" sz="1600" dirty="0">
                    <a:solidFill>
                      <a:prstClr val="white"/>
                    </a:solidFill>
                    <a:latin typeface="Calibri" panose="020F0502020204030204"/>
                    <a:ea typeface="Calibri" panose="020F0502020204030204"/>
                  </a:rPr>
                  <a:t>Cost</a:t>
                </a:r>
              </a:p>
              <a:p>
                <a:pPr marL="171450" lvl="1" indent="-171450" defTabSz="711200">
                  <a:lnSpc>
                    <a:spcPct val="90000"/>
                  </a:lnSpc>
                  <a:spcAft>
                    <a:spcPct val="15000"/>
                  </a:spcAft>
                  <a:buFont typeface="Arial"/>
                  <a:buChar char="•"/>
                  <a:defRPr/>
                </a:pPr>
                <a:endParaRPr lang="en-US" sz="1600">
                  <a:solidFill>
                    <a:prstClr val="white"/>
                  </a:solidFill>
                  <a:latin typeface="Calibri" panose="020F0502020204030204"/>
                  <a:ea typeface="Calibri" panose="020F0502020204030204"/>
                </a:endParaRPr>
              </a:p>
              <a:p>
                <a:pPr lvl="3" defTabSz="711200">
                  <a:lnSpc>
                    <a:spcPct val="90000"/>
                  </a:lnSpc>
                  <a:spcAft>
                    <a:spcPct val="15000"/>
                  </a:spcAft>
                  <a:defRPr/>
                </a:pPr>
                <a:endParaRPr lang="en-US" sz="1600">
                  <a:solidFill>
                    <a:prstClr val="white"/>
                  </a:solidFill>
                  <a:latin typeface="Calibri" panose="020F0502020204030204"/>
                  <a:ea typeface="Calibri" panose="020F0502020204030204"/>
                </a:endParaRPr>
              </a:p>
            </p:txBody>
          </p:sp>
          <p:sp>
            <p:nvSpPr>
              <p:cNvPr id="12" name="Freeform 8">
                <a:extLst>
                  <a:ext uri="{FF2B5EF4-FFF2-40B4-BE49-F238E27FC236}">
                    <a16:creationId xmlns:a16="http://schemas.microsoft.com/office/drawing/2014/main" id="{FE0E2989-9468-DFAF-4158-9E2625D78113}"/>
                  </a:ext>
                </a:extLst>
              </p:cNvPr>
              <p:cNvSpPr/>
              <p:nvPr/>
            </p:nvSpPr>
            <p:spPr>
              <a:xfrm>
                <a:off x="4079845" y="719666"/>
                <a:ext cx="1986359" cy="5418667"/>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0C23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2" tIns="365760" rIns="149352" bIns="1233087" numCol="1" spcCol="1270" anchor="t" anchorCtr="1">
                <a:noAutofit/>
              </a:bodyPr>
              <a:lstStyle/>
              <a:p>
                <a:pPr algn="ctr" defTabSz="933450">
                  <a:lnSpc>
                    <a:spcPct val="90000"/>
                  </a:lnSpc>
                  <a:spcAft>
                    <a:spcPct val="35000"/>
                  </a:spcAft>
                  <a:defRPr/>
                </a:pPr>
                <a:r>
                  <a:rPr lang="en-US" sz="2000" b="1" dirty="0">
                    <a:solidFill>
                      <a:prstClr val="white"/>
                    </a:solidFill>
                    <a:latin typeface="Calibri" panose="020F0502020204030204"/>
                  </a:rPr>
                  <a:t>Inventory of Alternatives</a:t>
                </a:r>
                <a:endParaRPr lang="en-US" sz="2000" b="1" dirty="0">
                  <a:solidFill>
                    <a:prstClr val="white"/>
                  </a:solidFill>
                  <a:latin typeface="Calibri"/>
                  <a:ea typeface="Calibri"/>
                </a:endParaRPr>
              </a:p>
              <a:p>
                <a:pPr marL="171450" lvl="1" indent="-171450" defTabSz="711200" fontAlgn="auto">
                  <a:lnSpc>
                    <a:spcPct val="90000"/>
                  </a:lnSpc>
                  <a:spcAft>
                    <a:spcPct val="15000"/>
                  </a:spcAft>
                  <a:buFontTx/>
                  <a:buChar char="••"/>
                  <a:defRPr/>
                </a:pPr>
                <a:r>
                  <a:rPr lang="en-US" sz="1600" dirty="0">
                    <a:solidFill>
                      <a:prstClr val="white"/>
                    </a:solidFill>
                    <a:latin typeface="Calibri" panose="020F0502020204030204"/>
                  </a:rPr>
                  <a:t>Use case</a:t>
                </a:r>
                <a:endParaRPr lang="en-US" sz="1600" b="0" i="0" u="none" strike="noStrike" kern="1200" cap="none" spc="0" normalizeH="0" baseline="0" noProof="0" dirty="0">
                  <a:ln>
                    <a:noFill/>
                  </a:ln>
                  <a:solidFill>
                    <a:prstClr val="white"/>
                  </a:solidFill>
                  <a:effectLst/>
                  <a:uLnTx/>
                  <a:uFillTx/>
                  <a:latin typeface="Calibri" panose="020F0502020204030204"/>
                  <a:ea typeface="Calibri"/>
                  <a:cs typeface="+mn-cs"/>
                </a:endParaRPr>
              </a:p>
              <a:p>
                <a:pPr marL="171450" lvl="1" indent="-171450" defTabSz="711200">
                  <a:lnSpc>
                    <a:spcPct val="90000"/>
                  </a:lnSpc>
                  <a:spcAft>
                    <a:spcPct val="15000"/>
                  </a:spcAft>
                  <a:buFont typeface="Arial"/>
                  <a:buChar char="•"/>
                  <a:defRPr/>
                </a:pPr>
                <a:r>
                  <a:rPr lang="en-US" sz="1600" dirty="0">
                    <a:solidFill>
                      <a:prstClr val="white"/>
                    </a:solidFill>
                    <a:latin typeface="Calibri" panose="020F0502020204030204"/>
                    <a:ea typeface="Calibri"/>
                  </a:rPr>
                  <a:t>Timing</a:t>
                </a:r>
              </a:p>
              <a:p>
                <a:pPr marL="171450" lvl="1" indent="-171450" defTabSz="711200">
                  <a:lnSpc>
                    <a:spcPct val="90000"/>
                  </a:lnSpc>
                  <a:spcAft>
                    <a:spcPct val="15000"/>
                  </a:spcAft>
                  <a:buFont typeface="Arial"/>
                  <a:buChar char="•"/>
                  <a:defRPr/>
                </a:pPr>
                <a:r>
                  <a:rPr lang="en-US" sz="1600" dirty="0">
                    <a:solidFill>
                      <a:prstClr val="white"/>
                    </a:solidFill>
                    <a:latin typeface="Calibri" panose="020F0502020204030204"/>
                    <a:ea typeface="Calibri"/>
                  </a:rPr>
                  <a:t>Ability to Address Use Case</a:t>
                </a:r>
              </a:p>
            </p:txBody>
          </p:sp>
          <p:sp>
            <p:nvSpPr>
              <p:cNvPr id="13" name="Freeform 10">
                <a:extLst>
                  <a:ext uri="{FF2B5EF4-FFF2-40B4-BE49-F238E27FC236}">
                    <a16:creationId xmlns:a16="http://schemas.microsoft.com/office/drawing/2014/main" id="{039550E5-C533-52ED-1E7A-6EA14892C237}"/>
                  </a:ext>
                </a:extLst>
              </p:cNvPr>
              <p:cNvSpPr/>
              <p:nvPr/>
            </p:nvSpPr>
            <p:spPr>
              <a:xfrm>
                <a:off x="6125795" y="719666"/>
                <a:ext cx="1986359" cy="5418667"/>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0C23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2" tIns="365760" rIns="149352" bIns="1233087" numCol="1" spcCol="1270" anchor="t" anchorCtr="1">
                <a:noAutofit/>
              </a:bodyPr>
              <a:lstStyle/>
              <a:p>
                <a:pPr algn="ctr" defTabSz="933450">
                  <a:lnSpc>
                    <a:spcPct val="90000"/>
                  </a:lnSpc>
                  <a:spcAft>
                    <a:spcPct val="35000"/>
                  </a:spcAft>
                  <a:defRPr/>
                </a:pPr>
                <a:r>
                  <a:rPr lang="en-US" sz="2000" b="1" dirty="0">
                    <a:solidFill>
                      <a:prstClr val="white"/>
                    </a:solidFill>
                    <a:latin typeface="Calibri" panose="020F0502020204030204"/>
                  </a:rPr>
                  <a:t>Assessment of Alternatives</a:t>
                </a:r>
                <a:endParaRPr lang="en-US" sz="2000" b="1">
                  <a:solidFill>
                    <a:prstClr val="white"/>
                  </a:solidFill>
                  <a:latin typeface="Calibri"/>
                  <a:ea typeface="Calibri"/>
                </a:endParaRPr>
              </a:p>
              <a:p>
                <a:pPr marL="171450" marR="0" lvl="1" indent="-171450" algn="l" defTabSz="711200" rtl="0" eaLnBrk="1" fontAlgn="auto" latinLnBrk="0" hangingPunct="1">
                  <a:lnSpc>
                    <a:spcPct val="90000"/>
                  </a:lnSpc>
                  <a:spcBef>
                    <a:spcPct val="0"/>
                  </a:spcBef>
                  <a:spcAft>
                    <a:spcPct val="15000"/>
                  </a:spcAft>
                  <a:buClrTx/>
                  <a:buSzTx/>
                  <a:buFontTx/>
                  <a:buChar char="••"/>
                  <a:tabLst/>
                  <a:defRPr/>
                </a:pPr>
                <a:r>
                  <a:rPr lang="en-US" sz="1600" dirty="0">
                    <a:solidFill>
                      <a:prstClr val="white"/>
                    </a:solidFill>
                    <a:latin typeface="Calibri" panose="020F0502020204030204"/>
                  </a:rPr>
                  <a:t>Cost</a:t>
                </a:r>
                <a:endParaRPr lang="en-US" sz="1600" b="0" i="0" u="none" strike="noStrike" kern="1200" cap="none" spc="0" normalizeH="0" baseline="0" noProof="0" dirty="0">
                  <a:ln>
                    <a:noFill/>
                  </a:ln>
                  <a:solidFill>
                    <a:prstClr val="white"/>
                  </a:solidFill>
                  <a:effectLst/>
                  <a:uLnTx/>
                  <a:uFillTx/>
                  <a:latin typeface="Calibri" panose="020F0502020204030204"/>
                  <a:ea typeface="Calibri"/>
                  <a:cs typeface="+mn-cs"/>
                </a:endParaRPr>
              </a:p>
              <a:p>
                <a:pPr marL="171450" lvl="1" indent="-171450" defTabSz="711200">
                  <a:lnSpc>
                    <a:spcPct val="90000"/>
                  </a:lnSpc>
                  <a:spcAft>
                    <a:spcPct val="15000"/>
                  </a:spcAft>
                  <a:buFont typeface="Arial"/>
                  <a:buChar char="•"/>
                  <a:defRPr/>
                </a:pPr>
                <a:r>
                  <a:rPr lang="en-US" sz="1600" dirty="0">
                    <a:solidFill>
                      <a:prstClr val="white"/>
                    </a:solidFill>
                    <a:latin typeface="Calibri"/>
                    <a:ea typeface="Calibri"/>
                  </a:rPr>
                  <a:t>Policy alignment</a:t>
                </a:r>
              </a:p>
              <a:p>
                <a:pPr marL="171450" marR="0" lvl="1" indent="-171450" algn="l" defTabSz="711200">
                  <a:lnSpc>
                    <a:spcPct val="90000"/>
                  </a:lnSpc>
                  <a:spcBef>
                    <a:spcPct val="0"/>
                  </a:spcBef>
                  <a:spcAft>
                    <a:spcPct val="15000"/>
                  </a:spcAft>
                  <a:buClrTx/>
                  <a:buSzTx/>
                  <a:buFont typeface="Arial"/>
                  <a:buChar char="•"/>
                  <a:tabLst/>
                  <a:defRPr/>
                </a:pPr>
                <a:r>
                  <a:rPr lang="en-US" sz="1600" dirty="0">
                    <a:solidFill>
                      <a:prstClr val="white"/>
                    </a:solidFill>
                    <a:latin typeface="Calibri" panose="020F0502020204030204"/>
                  </a:rPr>
                  <a:t>Feasibility</a:t>
                </a:r>
              </a:p>
              <a:p>
                <a:pPr marL="171450" lvl="1" indent="-171450" defTabSz="711200">
                  <a:lnSpc>
                    <a:spcPct val="90000"/>
                  </a:lnSpc>
                  <a:spcAft>
                    <a:spcPct val="15000"/>
                  </a:spcAft>
                  <a:buFont typeface="Arial"/>
                  <a:buChar char="•"/>
                  <a:defRPr/>
                </a:pPr>
                <a:r>
                  <a:rPr lang="en-US" sz="1600" dirty="0">
                    <a:solidFill>
                      <a:prstClr val="white"/>
                    </a:solidFill>
                    <a:latin typeface="Calibri"/>
                    <a:ea typeface="Calibri"/>
                  </a:rPr>
                  <a:t>GHG impact</a:t>
                </a:r>
              </a:p>
              <a:p>
                <a:pPr marL="171450" lvl="1" indent="-171450" defTabSz="711200">
                  <a:lnSpc>
                    <a:spcPct val="90000"/>
                  </a:lnSpc>
                  <a:spcAft>
                    <a:spcPct val="15000"/>
                  </a:spcAft>
                  <a:buFont typeface="Arial"/>
                  <a:buChar char="•"/>
                  <a:defRPr/>
                </a:pPr>
                <a:r>
                  <a:rPr lang="en-US" sz="1600" dirty="0">
                    <a:solidFill>
                      <a:prstClr val="white"/>
                    </a:solidFill>
                    <a:latin typeface="Calibri"/>
                    <a:ea typeface="Calibri"/>
                  </a:rPr>
                  <a:t>Electric grid readiness</a:t>
                </a:r>
              </a:p>
            </p:txBody>
          </p:sp>
          <p:sp>
            <p:nvSpPr>
              <p:cNvPr id="14" name="Freeform 12">
                <a:extLst>
                  <a:ext uri="{FF2B5EF4-FFF2-40B4-BE49-F238E27FC236}">
                    <a16:creationId xmlns:a16="http://schemas.microsoft.com/office/drawing/2014/main" id="{2AD98608-1FA7-A668-76EE-C4176A212416}"/>
                  </a:ext>
                </a:extLst>
              </p:cNvPr>
              <p:cNvSpPr/>
              <p:nvPr/>
            </p:nvSpPr>
            <p:spPr>
              <a:xfrm>
                <a:off x="8171745" y="689173"/>
                <a:ext cx="2204535" cy="5433913"/>
              </a:xfrm>
              <a:custGeom>
                <a:avLst/>
                <a:gdLst>
                  <a:gd name="connsiteX0" fmla="*/ 0 w 1986359"/>
                  <a:gd name="connsiteY0" fmla="*/ 198636 h 5418667"/>
                  <a:gd name="connsiteX1" fmla="*/ 198636 w 1986359"/>
                  <a:gd name="connsiteY1" fmla="*/ 0 h 5418667"/>
                  <a:gd name="connsiteX2" fmla="*/ 1787723 w 1986359"/>
                  <a:gd name="connsiteY2" fmla="*/ 0 h 5418667"/>
                  <a:gd name="connsiteX3" fmla="*/ 1986359 w 1986359"/>
                  <a:gd name="connsiteY3" fmla="*/ 198636 h 5418667"/>
                  <a:gd name="connsiteX4" fmla="*/ 1986359 w 1986359"/>
                  <a:gd name="connsiteY4" fmla="*/ 5220031 h 5418667"/>
                  <a:gd name="connsiteX5" fmla="*/ 1787723 w 1986359"/>
                  <a:gd name="connsiteY5" fmla="*/ 5418667 h 5418667"/>
                  <a:gd name="connsiteX6" fmla="*/ 198636 w 1986359"/>
                  <a:gd name="connsiteY6" fmla="*/ 5418667 h 5418667"/>
                  <a:gd name="connsiteX7" fmla="*/ 0 w 1986359"/>
                  <a:gd name="connsiteY7" fmla="*/ 5220031 h 5418667"/>
                  <a:gd name="connsiteX8" fmla="*/ 0 w 1986359"/>
                  <a:gd name="connsiteY8" fmla="*/ 198636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359" h="5418667">
                    <a:moveTo>
                      <a:pt x="0" y="198636"/>
                    </a:moveTo>
                    <a:cubicBezTo>
                      <a:pt x="0" y="88932"/>
                      <a:pt x="88932" y="0"/>
                      <a:pt x="198636" y="0"/>
                    </a:cubicBezTo>
                    <a:lnTo>
                      <a:pt x="1787723" y="0"/>
                    </a:lnTo>
                    <a:cubicBezTo>
                      <a:pt x="1897427" y="0"/>
                      <a:pt x="1986359" y="88932"/>
                      <a:pt x="1986359" y="198636"/>
                    </a:cubicBezTo>
                    <a:lnTo>
                      <a:pt x="1986359" y="5220031"/>
                    </a:lnTo>
                    <a:cubicBezTo>
                      <a:pt x="1986359" y="5329735"/>
                      <a:pt x="1897427" y="5418667"/>
                      <a:pt x="1787723" y="5418667"/>
                    </a:cubicBezTo>
                    <a:lnTo>
                      <a:pt x="198636" y="5418667"/>
                    </a:lnTo>
                    <a:cubicBezTo>
                      <a:pt x="88932" y="5418667"/>
                      <a:pt x="0" y="5329735"/>
                      <a:pt x="0" y="5220031"/>
                    </a:cubicBezTo>
                    <a:lnTo>
                      <a:pt x="0" y="198636"/>
                    </a:lnTo>
                    <a:close/>
                  </a:path>
                </a:pathLst>
              </a:custGeom>
              <a:solidFill>
                <a:srgbClr val="0C23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2" tIns="365760" rIns="149352" bIns="1233087" numCol="1" spcCol="1270" anchor="t" anchorCtr="0">
                <a:noAutofit/>
              </a:bodyPr>
              <a:lstStyle/>
              <a:p>
                <a:pPr algn="ctr" defTabSz="933450">
                  <a:lnSpc>
                    <a:spcPct val="90000"/>
                  </a:lnSpc>
                  <a:spcAft>
                    <a:spcPct val="35000"/>
                  </a:spcAft>
                  <a:defRPr/>
                </a:pPr>
                <a:r>
                  <a:rPr lang="en-US" sz="2000" b="1" dirty="0">
                    <a:solidFill>
                      <a:prstClr val="white"/>
                    </a:solidFill>
                    <a:latin typeface="Calibri"/>
                    <a:ea typeface="Calibri"/>
                  </a:rPr>
                  <a:t>Implementation   Assessment and Recommendation Development</a:t>
                </a:r>
                <a:endParaRPr lang="en-US" sz="2000">
                  <a:solidFill>
                    <a:prstClr val="white"/>
                  </a:solidFill>
                  <a:latin typeface="Calibri"/>
                  <a:ea typeface="Calibri"/>
                </a:endParaRPr>
              </a:p>
              <a:p>
                <a:pPr marL="285750" indent="-285750" defTabSz="933450" fontAlgn="auto">
                  <a:lnSpc>
                    <a:spcPct val="90000"/>
                  </a:lnSpc>
                  <a:spcAft>
                    <a:spcPct val="35000"/>
                  </a:spcAft>
                  <a:buFont typeface="Arial" panose="020B0604020202020204" pitchFamily="34" charset="0"/>
                  <a:buChar char="•"/>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Policy</a:t>
                </a:r>
                <a:endParaRPr lang="en-US" sz="1600" b="0" i="0" u="none" strike="noStrike" kern="1200" cap="none" spc="0" normalizeH="0" baseline="0" noProof="0" dirty="0">
                  <a:ln>
                    <a:noFill/>
                  </a:ln>
                  <a:solidFill>
                    <a:prstClr val="white"/>
                  </a:solidFill>
                  <a:effectLst/>
                  <a:uLnTx/>
                  <a:uFillTx/>
                  <a:latin typeface="Calibri" panose="020F0502020204030204"/>
                  <a:ea typeface="Calibri"/>
                  <a:cs typeface="+mn-cs"/>
                </a:endParaRPr>
              </a:p>
              <a:p>
                <a:pPr marL="285750" indent="-285750" defTabSz="933450">
                  <a:lnSpc>
                    <a:spcPct val="90000"/>
                  </a:lnSpc>
                  <a:spcAft>
                    <a:spcPct val="35000"/>
                  </a:spcAft>
                  <a:buFont typeface="Arial" panose="020B0604020202020204" pitchFamily="34" charset="0"/>
                  <a:buChar char="•"/>
                  <a:defRPr/>
                </a:pPr>
                <a:r>
                  <a:rPr lang="en-US" sz="1600" dirty="0">
                    <a:solidFill>
                      <a:prstClr val="white"/>
                    </a:solidFill>
                    <a:latin typeface="Calibri" panose="020F0502020204030204"/>
                  </a:rPr>
                  <a:t>Regulatory</a:t>
                </a:r>
                <a:endParaRPr lang="en-US" sz="1600" dirty="0">
                  <a:solidFill>
                    <a:prstClr val="white"/>
                  </a:solidFill>
                  <a:latin typeface="Calibri" panose="020F0502020204030204"/>
                  <a:ea typeface="Calibri"/>
                </a:endParaRPr>
              </a:p>
              <a:p>
                <a:pPr marL="285750" indent="-285750" defTabSz="933450">
                  <a:lnSpc>
                    <a:spcPct val="90000"/>
                  </a:lnSpc>
                  <a:spcAft>
                    <a:spcPct val="35000"/>
                  </a:spcAft>
                  <a:buFont typeface="Arial" panose="020B0604020202020204" pitchFamily="34" charset="0"/>
                  <a:buChar char="•"/>
                  <a:defRPr/>
                </a:pPr>
                <a:r>
                  <a:rPr lang="en-US" sz="1600" dirty="0">
                    <a:solidFill>
                      <a:prstClr val="white"/>
                    </a:solidFill>
                    <a:latin typeface="Calibri" panose="020F0502020204030204"/>
                  </a:rPr>
                  <a:t>Cost</a:t>
                </a:r>
              </a:p>
              <a:p>
                <a:pPr marL="285750" marR="0" lvl="0" indent="-285750" algn="l" defTabSz="933450" rtl="0" eaLnBrk="1" fontAlgn="auto" latinLnBrk="0" hangingPunct="1">
                  <a:lnSpc>
                    <a:spcPct val="90000"/>
                  </a:lnSpc>
                  <a:spcBef>
                    <a:spcPct val="0"/>
                  </a:spcBef>
                  <a:spcAft>
                    <a:spcPct val="35000"/>
                  </a:spcAft>
                  <a:buClrTx/>
                  <a:buSzTx/>
                  <a:buFont typeface="Arial" panose="020B0604020202020204" pitchFamily="34" charset="0"/>
                  <a:buChar char="•"/>
                  <a:tabLst/>
                  <a:defRPr/>
                </a:pPr>
                <a:r>
                  <a:rPr lang="en-US" sz="1600" kern="1200" dirty="0">
                    <a:solidFill>
                      <a:prstClr val="white"/>
                    </a:solidFill>
                    <a:latin typeface="Calibri" panose="020F0502020204030204"/>
                  </a:rPr>
                  <a:t>Financing</a:t>
                </a:r>
                <a:endParaRPr lang="en-US" sz="1600" kern="1200" dirty="0">
                  <a:solidFill>
                    <a:prstClr val="white"/>
                  </a:solidFill>
                  <a:latin typeface="Calibri" panose="020F0502020204030204"/>
                  <a:ea typeface="Calibri"/>
                </a:endParaRPr>
              </a:p>
              <a:p>
                <a:pPr marL="285750" indent="-285750" defTabSz="933450">
                  <a:lnSpc>
                    <a:spcPct val="90000"/>
                  </a:lnSpc>
                  <a:spcAft>
                    <a:spcPct val="35000"/>
                  </a:spcAft>
                  <a:buFont typeface="Arial" panose="020B0604020202020204" pitchFamily="34" charset="0"/>
                  <a:buChar char="•"/>
                  <a:defRPr/>
                </a:pPr>
                <a:r>
                  <a:rPr lang="en-US" sz="1600" dirty="0">
                    <a:solidFill>
                      <a:prstClr val="white"/>
                    </a:solidFill>
                    <a:latin typeface="Calibri" panose="020F0502020204030204"/>
                    <a:ea typeface="Calibri"/>
                  </a:rPr>
                  <a:t>Customer </a:t>
                </a:r>
                <a:endParaRPr lang="en-US" sz="1600" b="0" i="0" u="none" strike="noStrike" kern="1200" cap="none" spc="0" normalizeH="0" baseline="0" noProof="0" dirty="0">
                  <a:ln>
                    <a:noFill/>
                  </a:ln>
                  <a:solidFill>
                    <a:prstClr val="white"/>
                  </a:solidFill>
                  <a:effectLst/>
                  <a:uLnTx/>
                  <a:uFillTx/>
                  <a:latin typeface="Calibri" panose="020F0502020204030204"/>
                  <a:ea typeface="Calibri"/>
                  <a:cs typeface="+mn-cs"/>
                </a:endParaRPr>
              </a:p>
            </p:txBody>
          </p:sp>
          <p:sp>
            <p:nvSpPr>
              <p:cNvPr id="15" name="Left-Right Arrow 14">
                <a:extLst>
                  <a:ext uri="{FF2B5EF4-FFF2-40B4-BE49-F238E27FC236}">
                    <a16:creationId xmlns:a16="http://schemas.microsoft.com/office/drawing/2014/main" id="{2B300E03-6732-82E7-7826-DE17C5B6937E}"/>
                  </a:ext>
                </a:extLst>
              </p:cNvPr>
              <p:cNvSpPr/>
              <p:nvPr/>
            </p:nvSpPr>
            <p:spPr>
              <a:xfrm>
                <a:off x="2357118" y="5426328"/>
                <a:ext cx="7477760" cy="561609"/>
              </a:xfrm>
              <a:prstGeom prst="leftRightArrow">
                <a:avLst/>
              </a:prstGeom>
              <a:solidFill>
                <a:schemeClr val="bg1"/>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8" name="Group 7">
              <a:extLst>
                <a:ext uri="{FF2B5EF4-FFF2-40B4-BE49-F238E27FC236}">
                  <a16:creationId xmlns:a16="http://schemas.microsoft.com/office/drawing/2014/main" id="{249D1119-6175-850D-CFD0-9F70A0EA19BF}"/>
                </a:ext>
              </a:extLst>
            </p:cNvPr>
            <p:cNvGrpSpPr/>
            <p:nvPr/>
          </p:nvGrpSpPr>
          <p:grpSpPr>
            <a:xfrm>
              <a:off x="2359621" y="5313492"/>
              <a:ext cx="7779981" cy="566108"/>
              <a:chOff x="2652853" y="4351127"/>
              <a:chExt cx="7477760" cy="566108"/>
            </a:xfrm>
          </p:grpSpPr>
          <p:sp>
            <p:nvSpPr>
              <p:cNvPr id="9" name="Left-Right Arrow 15">
                <a:extLst>
                  <a:ext uri="{FF2B5EF4-FFF2-40B4-BE49-F238E27FC236}">
                    <a16:creationId xmlns:a16="http://schemas.microsoft.com/office/drawing/2014/main" id="{1094EB8B-5706-6B7A-2C37-D3C7E66EAFA2}"/>
                  </a:ext>
                </a:extLst>
              </p:cNvPr>
              <p:cNvSpPr/>
              <p:nvPr/>
            </p:nvSpPr>
            <p:spPr>
              <a:xfrm>
                <a:off x="2652853" y="4351127"/>
                <a:ext cx="7477760" cy="566108"/>
              </a:xfrm>
              <a:prstGeom prst="leftRightArrow">
                <a:avLst/>
              </a:prstGeom>
              <a:solidFill>
                <a:schemeClr val="bg1"/>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878627DF-7E1B-3877-5A5B-E6A42CAD09AC}"/>
                  </a:ext>
                </a:extLst>
              </p:cNvPr>
              <p:cNvSpPr txBox="1"/>
              <p:nvPr/>
            </p:nvSpPr>
            <p:spPr>
              <a:xfrm>
                <a:off x="3028451" y="4359648"/>
                <a:ext cx="6737998" cy="495117"/>
              </a:xfrm>
              <a:prstGeom prst="rect">
                <a:avLst/>
              </a:prstGeom>
              <a:noFill/>
            </p:spPr>
            <p:txBody>
              <a:bodyPr wrap="square" lIns="91440" tIns="45720" rIns="91440" bIns="45720" rtlCol="0" anchor="t">
                <a:spAutoFit/>
              </a:bodyPr>
              <a:lstStyle/>
              <a:p>
                <a:pPr algn="ctr" fontAlgn="auto">
                  <a:spcBef>
                    <a:spcPts val="0"/>
                  </a:spcBef>
                  <a:spcAft>
                    <a:spcPts val="0"/>
                  </a:spcAf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Land use, equity and environmental impacts, </a:t>
                </a:r>
                <a:r>
                  <a:rPr lang="en-US" dirty="0">
                    <a:solidFill>
                      <a:prstClr val="black"/>
                    </a:solidFill>
                    <a:latin typeface="Calibri" panose="020F0502020204030204"/>
                    <a:cs typeface="+mn-cs"/>
                  </a:rPr>
                  <a:t>community, and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workforce</a:t>
                </a:r>
              </a:p>
            </p:txBody>
          </p:sp>
        </p:grpSp>
      </p:grpSp>
      <p:sp>
        <p:nvSpPr>
          <p:cNvPr id="16" name="TextBox 15">
            <a:extLst>
              <a:ext uri="{FF2B5EF4-FFF2-40B4-BE49-F238E27FC236}">
                <a16:creationId xmlns:a16="http://schemas.microsoft.com/office/drawing/2014/main" id="{56815DFC-19D1-4C5B-0DFF-EA2C835EAD9C}"/>
              </a:ext>
            </a:extLst>
          </p:cNvPr>
          <p:cNvSpPr txBox="1"/>
          <p:nvPr/>
        </p:nvSpPr>
        <p:spPr>
          <a:xfrm>
            <a:off x="2765437" y="6097628"/>
            <a:ext cx="6162833" cy="369332"/>
          </a:xfrm>
          <a:prstGeom prst="rect">
            <a:avLst/>
          </a:prstGeom>
          <a:noFill/>
        </p:spPr>
        <p:txBody>
          <a:bodyPr wrap="square" lIns="91440" tIns="45720" rIns="91440" bIns="45720" rtlCol="0" anchor="t">
            <a:spAutoFit/>
          </a:bodyPr>
          <a:lstStyle/>
          <a:p>
            <a:pPr algn="ctr" fontAlgn="auto">
              <a:spcBef>
                <a:spcPts val="0"/>
              </a:spcBef>
              <a:spcAft>
                <a:spcPts val="0"/>
              </a:spcAft>
              <a:defRPr/>
            </a:pPr>
            <a:r>
              <a:rPr lang="en-US">
                <a:solidFill>
                  <a:prstClr val="black"/>
                </a:solidFill>
                <a:latin typeface="Calibri" panose="020F0502020204030204"/>
                <a:cs typeface="+mn-cs"/>
              </a:rPr>
              <a:t>Climate Compliance Plan Alignment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Arrow: Right 16">
            <a:extLst>
              <a:ext uri="{FF2B5EF4-FFF2-40B4-BE49-F238E27FC236}">
                <a16:creationId xmlns:a16="http://schemas.microsoft.com/office/drawing/2014/main" id="{2E555EE1-9A6F-9996-A849-E94F288C447C}"/>
              </a:ext>
            </a:extLst>
          </p:cNvPr>
          <p:cNvSpPr/>
          <p:nvPr/>
        </p:nvSpPr>
        <p:spPr>
          <a:xfrm>
            <a:off x="1604883" y="2126290"/>
            <a:ext cx="4217020" cy="4297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Phase 1</a:t>
            </a:r>
          </a:p>
        </p:txBody>
      </p:sp>
      <p:sp>
        <p:nvSpPr>
          <p:cNvPr id="18" name="Arrow: Right 17">
            <a:extLst>
              <a:ext uri="{FF2B5EF4-FFF2-40B4-BE49-F238E27FC236}">
                <a16:creationId xmlns:a16="http://schemas.microsoft.com/office/drawing/2014/main" id="{35B4FAAF-507A-9964-50BA-CA4F68920D38}"/>
              </a:ext>
            </a:extLst>
          </p:cNvPr>
          <p:cNvSpPr/>
          <p:nvPr/>
        </p:nvSpPr>
        <p:spPr>
          <a:xfrm>
            <a:off x="5110926" y="1693946"/>
            <a:ext cx="3018143" cy="4410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Phase 2</a:t>
            </a:r>
          </a:p>
        </p:txBody>
      </p:sp>
      <p:sp>
        <p:nvSpPr>
          <p:cNvPr id="19" name="Arrow: Right 18">
            <a:extLst>
              <a:ext uri="{FF2B5EF4-FFF2-40B4-BE49-F238E27FC236}">
                <a16:creationId xmlns:a16="http://schemas.microsoft.com/office/drawing/2014/main" id="{3DEFF02D-B483-EC87-01ED-48CFF0210ABB}"/>
              </a:ext>
            </a:extLst>
          </p:cNvPr>
          <p:cNvSpPr/>
          <p:nvPr/>
        </p:nvSpPr>
        <p:spPr>
          <a:xfrm>
            <a:off x="7678233" y="1305331"/>
            <a:ext cx="2521736" cy="4410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Phase 3</a:t>
            </a:r>
          </a:p>
        </p:txBody>
      </p:sp>
    </p:spTree>
    <p:extLst>
      <p:ext uri="{BB962C8B-B14F-4D97-AF65-F5344CB8AC3E}">
        <p14:creationId xmlns:p14="http://schemas.microsoft.com/office/powerpoint/2010/main" val="1016322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DA7817-3CDF-C2F5-7BB2-FC58CAAC8A1F}"/>
              </a:ext>
            </a:extLst>
          </p:cNvPr>
          <p:cNvSpPr>
            <a:spLocks noGrp="1"/>
          </p:cNvSpPr>
          <p:nvPr>
            <p:ph type="sldNum" sz="quarter" idx="11"/>
          </p:nvPr>
        </p:nvSpPr>
        <p:spPr/>
        <p:txBody>
          <a:bodyPr/>
          <a:lstStyle/>
          <a:p>
            <a:fld id="{35CC764F-34DD-40DB-B424-6CB46B067597}" type="slidenum">
              <a:rPr lang="en-US" altLang="en-US" smtClean="0">
                <a:solidFill>
                  <a:srgbClr val="000000"/>
                </a:solidFill>
              </a:rPr>
              <a:pPr/>
              <a:t>25</a:t>
            </a:fld>
            <a:endParaRPr lang="en-US" altLang="en-US">
              <a:solidFill>
                <a:srgbClr val="000000"/>
              </a:solidFill>
            </a:endParaRPr>
          </a:p>
        </p:txBody>
      </p:sp>
      <p:sp>
        <p:nvSpPr>
          <p:cNvPr id="4" name="Title 3">
            <a:extLst>
              <a:ext uri="{FF2B5EF4-FFF2-40B4-BE49-F238E27FC236}">
                <a16:creationId xmlns:a16="http://schemas.microsoft.com/office/drawing/2014/main" id="{C36D62CB-BC35-87CE-5B39-795204F8961F}"/>
              </a:ext>
            </a:extLst>
          </p:cNvPr>
          <p:cNvSpPr>
            <a:spLocks noGrp="1"/>
          </p:cNvSpPr>
          <p:nvPr>
            <p:ph type="title"/>
          </p:nvPr>
        </p:nvSpPr>
        <p:spPr/>
        <p:txBody>
          <a:bodyPr/>
          <a:lstStyle/>
          <a:p>
            <a:r>
              <a:rPr lang="en-US" dirty="0" err="1">
                <a:latin typeface="Arial"/>
                <a:cs typeface="Arial"/>
              </a:rPr>
              <a:t>EMT</a:t>
            </a:r>
            <a:r>
              <a:rPr lang="en-US" dirty="0">
                <a:latin typeface="Arial"/>
                <a:cs typeface="Arial"/>
              </a:rPr>
              <a:t> </a:t>
            </a:r>
            <a:r>
              <a:rPr lang="en-US" dirty="0" err="1">
                <a:latin typeface="Arial"/>
                <a:cs typeface="Arial"/>
              </a:rPr>
              <a:t>FAWG</a:t>
            </a:r>
            <a:r>
              <a:rPr lang="en-US" dirty="0">
                <a:latin typeface="Arial"/>
                <a:cs typeface="Arial"/>
              </a:rPr>
              <a:t> </a:t>
            </a:r>
            <a:r>
              <a:rPr lang="en-US" dirty="0" err="1">
                <a:latin typeface="Arial"/>
                <a:cs typeface="Arial"/>
              </a:rPr>
              <a:t>Workstream</a:t>
            </a:r>
            <a:r>
              <a:rPr lang="en-US" dirty="0">
                <a:latin typeface="Arial"/>
                <a:cs typeface="Arial"/>
              </a:rPr>
              <a:t> – Phase 1 Focus and Proposed Timelines</a:t>
            </a:r>
          </a:p>
        </p:txBody>
      </p:sp>
      <p:sp>
        <p:nvSpPr>
          <p:cNvPr id="6" name="Circular Arrow 7">
            <a:extLst>
              <a:ext uri="{FF2B5EF4-FFF2-40B4-BE49-F238E27FC236}">
                <a16:creationId xmlns:a16="http://schemas.microsoft.com/office/drawing/2014/main" id="{EDE11129-9320-832D-7346-EEBA4B52C86C}"/>
              </a:ext>
            </a:extLst>
          </p:cNvPr>
          <p:cNvSpPr/>
          <p:nvPr/>
        </p:nvSpPr>
        <p:spPr>
          <a:xfrm>
            <a:off x="1570376" y="1108527"/>
            <a:ext cx="2612684" cy="2568861"/>
          </a:xfrm>
          <a:prstGeom prst="circularArrow">
            <a:avLst>
              <a:gd name="adj1" fmla="val 10980"/>
              <a:gd name="adj2" fmla="val 1142322"/>
              <a:gd name="adj3" fmla="val 4500000"/>
              <a:gd name="adj4" fmla="val 10800000"/>
              <a:gd name="adj5" fmla="val 125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sz="1200"/>
          </a:p>
        </p:txBody>
      </p:sp>
      <p:sp>
        <p:nvSpPr>
          <p:cNvPr id="7" name="Freeform 9">
            <a:extLst>
              <a:ext uri="{FF2B5EF4-FFF2-40B4-BE49-F238E27FC236}">
                <a16:creationId xmlns:a16="http://schemas.microsoft.com/office/drawing/2014/main" id="{E6EEB62B-EF3F-6B20-BC21-087CE46FB80F}"/>
              </a:ext>
            </a:extLst>
          </p:cNvPr>
          <p:cNvSpPr/>
          <p:nvPr/>
        </p:nvSpPr>
        <p:spPr>
          <a:xfrm>
            <a:off x="2056440" y="1812072"/>
            <a:ext cx="1546016" cy="1201627"/>
          </a:xfrm>
          <a:custGeom>
            <a:avLst/>
            <a:gdLst>
              <a:gd name="connsiteX0" fmla="*/ 0 w 1485092"/>
              <a:gd name="connsiteY0" fmla="*/ 0 h 742368"/>
              <a:gd name="connsiteX1" fmla="*/ 1485092 w 1485092"/>
              <a:gd name="connsiteY1" fmla="*/ 0 h 742368"/>
              <a:gd name="connsiteX2" fmla="*/ 1485092 w 1485092"/>
              <a:gd name="connsiteY2" fmla="*/ 742368 h 742368"/>
              <a:gd name="connsiteX3" fmla="*/ 0 w 1485092"/>
              <a:gd name="connsiteY3" fmla="*/ 742368 h 742368"/>
              <a:gd name="connsiteX4" fmla="*/ 0 w 1485092"/>
              <a:gd name="connsiteY4" fmla="*/ 0 h 742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092" h="742368">
                <a:moveTo>
                  <a:pt x="0" y="0"/>
                </a:moveTo>
                <a:lnTo>
                  <a:pt x="1485092" y="0"/>
                </a:lnTo>
                <a:lnTo>
                  <a:pt x="1485092" y="742368"/>
                </a:lnTo>
                <a:lnTo>
                  <a:pt x="0" y="742368"/>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255" tIns="8255" rIns="8255" bIns="8255" numCol="1" spcCol="1270" anchor="ctr" anchorCtr="0">
            <a:noAutofit/>
          </a:bodyPr>
          <a:lstStyle/>
          <a:p>
            <a:pPr algn="ctr" defTabSz="577850">
              <a:lnSpc>
                <a:spcPct val="90000"/>
              </a:lnSpc>
            </a:pPr>
            <a:r>
              <a:rPr lang="en-US" sz="1200" kern="1200" dirty="0">
                <a:solidFill>
                  <a:sysClr val="windowText" lastClr="000000">
                    <a:hueOff val="0"/>
                    <a:satOff val="0"/>
                    <a:lumOff val="0"/>
                    <a:alphaOff val="0"/>
                  </a:sysClr>
                </a:solidFill>
                <a:latin typeface="Arial"/>
                <a:cs typeface="Arial"/>
              </a:rPr>
              <a:t> Phase 1 – </a:t>
            </a:r>
          </a:p>
          <a:p>
            <a:pPr algn="ctr" defTabSz="577850">
              <a:lnSpc>
                <a:spcPct val="90000"/>
              </a:lnSpc>
            </a:pPr>
            <a:r>
              <a:rPr lang="en-US" sz="1200" dirty="0">
                <a:solidFill>
                  <a:sysClr val="windowText" lastClr="000000">
                    <a:hueOff val="0"/>
                    <a:satOff val="0"/>
                    <a:lumOff val="0"/>
                    <a:alphaOff val="0"/>
                  </a:sysClr>
                </a:solidFill>
                <a:latin typeface="Arial"/>
                <a:cs typeface="Arial"/>
              </a:rPr>
              <a:t>Overview and Inventory</a:t>
            </a:r>
            <a:r>
              <a:rPr lang="en-US" sz="1200" kern="1200" dirty="0">
                <a:solidFill>
                  <a:sysClr val="windowText" lastClr="000000">
                    <a:hueOff val="0"/>
                    <a:satOff val="0"/>
                    <a:lumOff val="0"/>
                    <a:alphaOff val="0"/>
                  </a:sysClr>
                </a:solidFill>
                <a:latin typeface="Arial"/>
                <a:cs typeface="Arial"/>
              </a:rPr>
              <a:t> and Assessment of </a:t>
            </a:r>
            <a:r>
              <a:rPr lang="en-US" sz="1200" dirty="0">
                <a:solidFill>
                  <a:sysClr val="windowText" lastClr="000000">
                    <a:hueOff val="0"/>
                    <a:satOff val="0"/>
                    <a:lumOff val="0"/>
                    <a:alphaOff val="0"/>
                  </a:sysClr>
                </a:solidFill>
                <a:latin typeface="Arial"/>
                <a:cs typeface="Arial"/>
              </a:rPr>
              <a:t>Current Use</a:t>
            </a:r>
            <a:r>
              <a:rPr lang="en-US" sz="1200" kern="1200" dirty="0">
                <a:solidFill>
                  <a:sysClr val="windowText" lastClr="000000">
                    <a:hueOff val="0"/>
                    <a:satOff val="0"/>
                    <a:lumOff val="0"/>
                    <a:alphaOff val="0"/>
                  </a:sysClr>
                </a:solidFill>
                <a:latin typeface="Arial"/>
                <a:cs typeface="Arial"/>
              </a:rPr>
              <a:t> </a:t>
            </a:r>
            <a:r>
              <a:rPr lang="en-US" sz="1200" dirty="0">
                <a:solidFill>
                  <a:sysClr val="windowText" lastClr="000000">
                    <a:hueOff val="0"/>
                    <a:satOff val="0"/>
                    <a:lumOff val="0"/>
                    <a:alphaOff val="0"/>
                  </a:sysClr>
                </a:solidFill>
                <a:latin typeface="Arial"/>
                <a:cs typeface="Arial"/>
              </a:rPr>
              <a:t>and Inventory of  </a:t>
            </a:r>
          </a:p>
          <a:p>
            <a:pPr algn="ctr" defTabSz="577850">
              <a:lnSpc>
                <a:spcPct val="90000"/>
              </a:lnSpc>
            </a:pPr>
            <a:r>
              <a:rPr lang="en-US" sz="1200" dirty="0">
                <a:solidFill>
                  <a:sysClr val="windowText" lastClr="000000">
                    <a:hueOff val="0"/>
                    <a:satOff val="0"/>
                    <a:lumOff val="0"/>
                    <a:alphaOff val="0"/>
                  </a:sysClr>
                </a:solidFill>
                <a:latin typeface="Arial"/>
                <a:cs typeface="Arial"/>
              </a:rPr>
              <a:t>Alternatives</a:t>
            </a:r>
            <a:r>
              <a:rPr lang="en-US" sz="1200" kern="1200" dirty="0">
                <a:solidFill>
                  <a:sysClr val="windowText" lastClr="000000">
                    <a:hueOff val="0"/>
                    <a:satOff val="0"/>
                    <a:lumOff val="0"/>
                    <a:alphaOff val="0"/>
                  </a:sysClr>
                </a:solidFill>
                <a:latin typeface="Arial"/>
                <a:cs typeface="Arial"/>
              </a:rPr>
              <a:t> </a:t>
            </a:r>
          </a:p>
          <a:p>
            <a:pPr lvl="0" algn="ctr" defTabSz="577850">
              <a:lnSpc>
                <a:spcPct val="90000"/>
              </a:lnSpc>
              <a:spcBef>
                <a:spcPct val="0"/>
              </a:spcBef>
              <a:spcAft>
                <a:spcPct val="35000"/>
              </a:spcAft>
            </a:pPr>
            <a:r>
              <a:rPr lang="en-US" sz="1200" kern="1200" dirty="0">
                <a:solidFill>
                  <a:sysClr val="windowText" lastClr="000000">
                    <a:hueOff val="0"/>
                    <a:satOff val="0"/>
                    <a:lumOff val="0"/>
                    <a:alphaOff val="0"/>
                  </a:sysClr>
                </a:solidFill>
                <a:latin typeface="Arial"/>
                <a:cs typeface="Arial"/>
              </a:rPr>
              <a:t>(Fall 2024/Winter 2025)</a:t>
            </a:r>
          </a:p>
        </p:txBody>
      </p:sp>
      <p:sp>
        <p:nvSpPr>
          <p:cNvPr id="8" name="Shape 7">
            <a:extLst>
              <a:ext uri="{FF2B5EF4-FFF2-40B4-BE49-F238E27FC236}">
                <a16:creationId xmlns:a16="http://schemas.microsoft.com/office/drawing/2014/main" id="{F685FAC9-3679-911A-1AAB-4C6C70E6F6F2}"/>
              </a:ext>
            </a:extLst>
          </p:cNvPr>
          <p:cNvSpPr/>
          <p:nvPr/>
        </p:nvSpPr>
        <p:spPr>
          <a:xfrm>
            <a:off x="507913" y="2769265"/>
            <a:ext cx="2567175" cy="2531385"/>
          </a:xfrm>
          <a:prstGeom prst="leftCircularArrow">
            <a:avLst>
              <a:gd name="adj1" fmla="val 10980"/>
              <a:gd name="adj2" fmla="val 1142322"/>
              <a:gd name="adj3" fmla="val 6300000"/>
              <a:gd name="adj4" fmla="val 18900000"/>
              <a:gd name="adj5" fmla="val 125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sz="1200"/>
          </a:p>
        </p:txBody>
      </p:sp>
      <p:sp>
        <p:nvSpPr>
          <p:cNvPr id="9" name="Freeform 11">
            <a:extLst>
              <a:ext uri="{FF2B5EF4-FFF2-40B4-BE49-F238E27FC236}">
                <a16:creationId xmlns:a16="http://schemas.microsoft.com/office/drawing/2014/main" id="{0FCF5D3D-CA43-EDB6-EEB6-886DE2E18008}"/>
              </a:ext>
            </a:extLst>
          </p:cNvPr>
          <p:cNvSpPr/>
          <p:nvPr/>
        </p:nvSpPr>
        <p:spPr>
          <a:xfrm>
            <a:off x="1183733" y="3677167"/>
            <a:ext cx="1315466" cy="661413"/>
          </a:xfrm>
          <a:custGeom>
            <a:avLst/>
            <a:gdLst>
              <a:gd name="connsiteX0" fmla="*/ 0 w 1485092"/>
              <a:gd name="connsiteY0" fmla="*/ 0 h 742368"/>
              <a:gd name="connsiteX1" fmla="*/ 1485092 w 1485092"/>
              <a:gd name="connsiteY1" fmla="*/ 0 h 742368"/>
              <a:gd name="connsiteX2" fmla="*/ 1485092 w 1485092"/>
              <a:gd name="connsiteY2" fmla="*/ 742368 h 742368"/>
              <a:gd name="connsiteX3" fmla="*/ 0 w 1485092"/>
              <a:gd name="connsiteY3" fmla="*/ 742368 h 742368"/>
              <a:gd name="connsiteX4" fmla="*/ 0 w 1485092"/>
              <a:gd name="connsiteY4" fmla="*/ 0 h 742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092" h="742368">
                <a:moveTo>
                  <a:pt x="0" y="0"/>
                </a:moveTo>
                <a:lnTo>
                  <a:pt x="1485092" y="0"/>
                </a:lnTo>
                <a:lnTo>
                  <a:pt x="1485092" y="742368"/>
                </a:lnTo>
                <a:lnTo>
                  <a:pt x="0" y="742368"/>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255" tIns="8255" rIns="8255" bIns="8255" numCol="1" spcCol="1270" anchor="ctr" anchorCtr="0">
            <a:noAutofit/>
          </a:bodyPr>
          <a:lstStyle/>
          <a:p>
            <a:pPr lvl="0" algn="ctr" defTabSz="577850">
              <a:lnSpc>
                <a:spcPct val="90000"/>
              </a:lnSpc>
              <a:spcBef>
                <a:spcPct val="0"/>
              </a:spcBef>
            </a:pPr>
            <a:r>
              <a:rPr lang="en-US" sz="1200" kern="1200">
                <a:solidFill>
                  <a:sysClr val="windowText" lastClr="000000">
                    <a:hueOff val="0"/>
                    <a:satOff val="0"/>
                    <a:lumOff val="0"/>
                    <a:alphaOff val="0"/>
                  </a:sysClr>
                </a:solidFill>
                <a:latin typeface="Arial"/>
                <a:cs typeface="Arial"/>
              </a:rPr>
              <a:t>Phase 2 – Assessment of </a:t>
            </a:r>
            <a:r>
              <a:rPr lang="en-US" sz="1200">
                <a:solidFill>
                  <a:sysClr val="windowText" lastClr="000000">
                    <a:hueOff val="0"/>
                    <a:satOff val="0"/>
                    <a:lumOff val="0"/>
                    <a:alphaOff val="0"/>
                  </a:sysClr>
                </a:solidFill>
                <a:latin typeface="Arial"/>
                <a:cs typeface="Arial"/>
              </a:rPr>
              <a:t>Alternatives</a:t>
            </a:r>
            <a:endParaRPr lang="en-US" sz="12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algn="ctr" defTabSz="577850">
              <a:lnSpc>
                <a:spcPct val="90000"/>
              </a:lnSpc>
              <a:spcAft>
                <a:spcPct val="35000"/>
              </a:spcAft>
            </a:pPr>
            <a:r>
              <a:rPr lang="en-US" sz="1200" kern="1200">
                <a:solidFill>
                  <a:sysClr val="windowText" lastClr="000000">
                    <a:hueOff val="0"/>
                    <a:satOff val="0"/>
                    <a:lumOff val="0"/>
                    <a:alphaOff val="0"/>
                  </a:sysClr>
                </a:solidFill>
                <a:latin typeface="Arial"/>
                <a:cs typeface="Arial"/>
              </a:rPr>
              <a:t>(Winter/Spring</a:t>
            </a:r>
            <a:r>
              <a:rPr lang="en-US" sz="1200">
                <a:solidFill>
                  <a:sysClr val="windowText" lastClr="000000">
                    <a:hueOff val="0"/>
                    <a:satOff val="0"/>
                    <a:lumOff val="0"/>
                    <a:alphaOff val="0"/>
                  </a:sysClr>
                </a:solidFill>
                <a:latin typeface="Arial"/>
                <a:cs typeface="Arial"/>
              </a:rPr>
              <a:t>/Summer  </a:t>
            </a:r>
            <a:r>
              <a:rPr lang="en-US" sz="1200" kern="1200">
                <a:solidFill>
                  <a:sysClr val="windowText" lastClr="000000">
                    <a:hueOff val="0"/>
                    <a:satOff val="0"/>
                    <a:lumOff val="0"/>
                    <a:alphaOff val="0"/>
                  </a:sysClr>
                </a:solidFill>
                <a:latin typeface="Arial"/>
                <a:cs typeface="Arial"/>
              </a:rPr>
              <a:t>2025)</a:t>
            </a:r>
          </a:p>
        </p:txBody>
      </p:sp>
      <p:sp>
        <p:nvSpPr>
          <p:cNvPr id="10" name="Block Arc 9">
            <a:extLst>
              <a:ext uri="{FF2B5EF4-FFF2-40B4-BE49-F238E27FC236}">
                <a16:creationId xmlns:a16="http://schemas.microsoft.com/office/drawing/2014/main" id="{7B6B2912-BE64-C574-65D4-FCFE66D6D32B}"/>
              </a:ext>
            </a:extLst>
          </p:cNvPr>
          <p:cNvSpPr/>
          <p:nvPr/>
        </p:nvSpPr>
        <p:spPr>
          <a:xfrm>
            <a:off x="1634773" y="4463889"/>
            <a:ext cx="2158801" cy="2246441"/>
          </a:xfrm>
          <a:prstGeom prst="blockArc">
            <a:avLst>
              <a:gd name="adj1" fmla="val 13500000"/>
              <a:gd name="adj2" fmla="val 10800000"/>
              <a:gd name="adj3" fmla="val 1274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US" sz="1200"/>
          </a:p>
        </p:txBody>
      </p:sp>
      <p:sp>
        <p:nvSpPr>
          <p:cNvPr id="11" name="Freeform 13">
            <a:extLst>
              <a:ext uri="{FF2B5EF4-FFF2-40B4-BE49-F238E27FC236}">
                <a16:creationId xmlns:a16="http://schemas.microsoft.com/office/drawing/2014/main" id="{DABFDEA7-D328-097C-BE56-65FA2F260D7D}"/>
              </a:ext>
            </a:extLst>
          </p:cNvPr>
          <p:cNvSpPr/>
          <p:nvPr/>
        </p:nvSpPr>
        <p:spPr>
          <a:xfrm>
            <a:off x="2056440" y="5256373"/>
            <a:ext cx="1315466" cy="661413"/>
          </a:xfrm>
          <a:custGeom>
            <a:avLst/>
            <a:gdLst>
              <a:gd name="connsiteX0" fmla="*/ 0 w 1485092"/>
              <a:gd name="connsiteY0" fmla="*/ 0 h 742368"/>
              <a:gd name="connsiteX1" fmla="*/ 1485092 w 1485092"/>
              <a:gd name="connsiteY1" fmla="*/ 0 h 742368"/>
              <a:gd name="connsiteX2" fmla="*/ 1485092 w 1485092"/>
              <a:gd name="connsiteY2" fmla="*/ 742368 h 742368"/>
              <a:gd name="connsiteX3" fmla="*/ 0 w 1485092"/>
              <a:gd name="connsiteY3" fmla="*/ 742368 h 742368"/>
              <a:gd name="connsiteX4" fmla="*/ 0 w 1485092"/>
              <a:gd name="connsiteY4" fmla="*/ 0 h 742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092" h="742368">
                <a:moveTo>
                  <a:pt x="0" y="0"/>
                </a:moveTo>
                <a:lnTo>
                  <a:pt x="1485092" y="0"/>
                </a:lnTo>
                <a:lnTo>
                  <a:pt x="1485092" y="742368"/>
                </a:lnTo>
                <a:lnTo>
                  <a:pt x="0" y="742368"/>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200" kern="1200">
                <a:solidFill>
                  <a:sysClr val="windowText" lastClr="000000">
                    <a:hueOff val="0"/>
                    <a:satOff val="0"/>
                    <a:lumOff val="0"/>
                    <a:alphaOff val="0"/>
                  </a:sysClr>
                </a:solidFill>
                <a:latin typeface="Arial"/>
                <a:cs typeface="Arial"/>
              </a:rPr>
              <a:t>Phase 3</a:t>
            </a:r>
          </a:p>
          <a:p>
            <a:pPr algn="ctr" defTabSz="577850">
              <a:lnSpc>
                <a:spcPct val="90000"/>
              </a:lnSpc>
              <a:spcAft>
                <a:spcPct val="35000"/>
              </a:spcAft>
            </a:pPr>
            <a:r>
              <a:rPr lang="en-US" sz="1200">
                <a:solidFill>
                  <a:sysClr val="windowText" lastClr="000000">
                    <a:hueOff val="0"/>
                    <a:satOff val="0"/>
                    <a:lumOff val="0"/>
                    <a:alphaOff val="0"/>
                  </a:sysClr>
                </a:solidFill>
                <a:latin typeface="Arial"/>
                <a:cs typeface="Arial"/>
              </a:rPr>
              <a:t>Implementation Assessment and Recommendations</a:t>
            </a:r>
          </a:p>
          <a:p>
            <a:pPr algn="ctr" defTabSz="577850">
              <a:lnSpc>
                <a:spcPct val="90000"/>
              </a:lnSpc>
              <a:spcAft>
                <a:spcPct val="35000"/>
              </a:spcAft>
            </a:pPr>
            <a:r>
              <a:rPr lang="en-US" sz="1200">
                <a:solidFill>
                  <a:sysClr val="windowText" lastClr="000000">
                    <a:hueOff val="0"/>
                    <a:satOff val="0"/>
                    <a:lumOff val="0"/>
                    <a:alphaOff val="0"/>
                  </a:sysClr>
                </a:solidFill>
                <a:latin typeface="Arial"/>
                <a:cs typeface="Arial"/>
              </a:rPr>
              <a:t> (Summer/Fall</a:t>
            </a:r>
            <a:r>
              <a:rPr lang="en-US" sz="1200" kern="1200">
                <a:solidFill>
                  <a:sysClr val="windowText" lastClr="000000">
                    <a:hueOff val="0"/>
                    <a:satOff val="0"/>
                    <a:lumOff val="0"/>
                    <a:alphaOff val="0"/>
                  </a:sysClr>
                </a:solidFill>
                <a:latin typeface="Arial"/>
                <a:cs typeface="Arial"/>
              </a:rPr>
              <a:t> 2025)</a:t>
            </a:r>
            <a:endParaRPr lang="en-US">
              <a:solidFill>
                <a:sysClr val="windowText" lastClr="000000">
                  <a:hueOff val="0"/>
                  <a:satOff val="0"/>
                  <a:lumOff val="0"/>
                  <a:alphaOff val="0"/>
                </a:sysClr>
              </a:solidFill>
            </a:endParaRPr>
          </a:p>
        </p:txBody>
      </p:sp>
      <p:sp>
        <p:nvSpPr>
          <p:cNvPr id="12" name="Right Brace 11">
            <a:extLst>
              <a:ext uri="{FF2B5EF4-FFF2-40B4-BE49-F238E27FC236}">
                <a16:creationId xmlns:a16="http://schemas.microsoft.com/office/drawing/2014/main" id="{036E81B8-7412-9473-F390-631BDF32A943}"/>
              </a:ext>
            </a:extLst>
          </p:cNvPr>
          <p:cNvSpPr/>
          <p:nvPr/>
        </p:nvSpPr>
        <p:spPr>
          <a:xfrm>
            <a:off x="3920470" y="1605113"/>
            <a:ext cx="459536" cy="1787051"/>
          </a:xfrm>
          <a:prstGeom prst="rightBrace">
            <a:avLst/>
          </a:prstGeom>
          <a:ln w="38100">
            <a:solidFill>
              <a:srgbClr val="7DB3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8">
            <a:extLst>
              <a:ext uri="{FF2B5EF4-FFF2-40B4-BE49-F238E27FC236}">
                <a16:creationId xmlns:a16="http://schemas.microsoft.com/office/drawing/2014/main" id="{FEA14081-3BF2-6CE9-FF54-15E4F6F9A941}"/>
              </a:ext>
            </a:extLst>
          </p:cNvPr>
          <p:cNvSpPr/>
          <p:nvPr/>
        </p:nvSpPr>
        <p:spPr>
          <a:xfrm>
            <a:off x="4710428" y="1920239"/>
            <a:ext cx="7265189" cy="1991339"/>
          </a:xfrm>
          <a:custGeom>
            <a:avLst/>
            <a:gdLst>
              <a:gd name="connsiteX0" fmla="*/ 0 w 5096736"/>
              <a:gd name="connsiteY0" fmla="*/ 0 h 2216941"/>
              <a:gd name="connsiteX1" fmla="*/ 5096736 w 5096736"/>
              <a:gd name="connsiteY1" fmla="*/ 0 h 2216941"/>
              <a:gd name="connsiteX2" fmla="*/ 5096736 w 5096736"/>
              <a:gd name="connsiteY2" fmla="*/ 2216941 h 2216941"/>
              <a:gd name="connsiteX3" fmla="*/ 0 w 5096736"/>
              <a:gd name="connsiteY3" fmla="*/ 2216941 h 2216941"/>
              <a:gd name="connsiteX4" fmla="*/ 0 w 5096736"/>
              <a:gd name="connsiteY4" fmla="*/ 0 h 2216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6736" h="2216941">
                <a:moveTo>
                  <a:pt x="0" y="0"/>
                </a:moveTo>
                <a:lnTo>
                  <a:pt x="5096736" y="0"/>
                </a:lnTo>
                <a:lnTo>
                  <a:pt x="5096736" y="2216941"/>
                </a:lnTo>
                <a:lnTo>
                  <a:pt x="0" y="2216941"/>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Aft>
                <a:spcPct val="15000"/>
              </a:spcAft>
            </a:pPr>
            <a:r>
              <a:rPr lang="en-US" u="sng" dirty="0">
                <a:solidFill>
                  <a:sysClr val="windowText" lastClr="000000">
                    <a:hueOff val="0"/>
                    <a:satOff val="0"/>
                    <a:lumOff val="0"/>
                    <a:alphaOff val="0"/>
                  </a:sysClr>
                </a:solidFill>
                <a:latin typeface="Arial"/>
                <a:cs typeface="Arial"/>
              </a:rPr>
              <a:t>Overview of EMT and Assessment of Current Uses and Attributes</a:t>
            </a:r>
            <a:endParaRPr lang="en-US" sz="1800" u="sng" kern="1200" dirty="0">
              <a:solidFill>
                <a:sysClr val="windowText" lastClr="000000">
                  <a:hueOff val="0"/>
                  <a:satOff val="0"/>
                  <a:lumOff val="0"/>
                  <a:alphaOff val="0"/>
                </a:sysClr>
              </a:solidFill>
              <a:latin typeface="Arial" panose="020B0604020202020204" pitchFamily="34" charset="0"/>
              <a:cs typeface="Arial" panose="020B0604020202020204" pitchFamily="34" charset="0"/>
            </a:endParaRPr>
          </a:p>
          <a:p>
            <a:pPr marL="285750" indent="-285750">
              <a:spcAft>
                <a:spcPts val="800"/>
              </a:spcAft>
              <a:buFont typeface="Arial" panose="020B0604020202020204" pitchFamily="34" charset="0"/>
              <a:buChar char="•"/>
            </a:pPr>
            <a:r>
              <a:rPr lang="en-US" sz="1600" kern="100" dirty="0">
                <a:highlight>
                  <a:srgbClr val="FFFFFF"/>
                </a:highlight>
                <a:latin typeface="Arial"/>
              </a:rPr>
              <a:t>Peak demand projections (customer segment/geography)</a:t>
            </a:r>
          </a:p>
          <a:p>
            <a:pPr marL="285750" indent="-285750">
              <a:spcAft>
                <a:spcPts val="800"/>
              </a:spcAft>
              <a:buFont typeface="Arial" panose="020B0604020202020204" pitchFamily="34" charset="0"/>
              <a:buChar char="•"/>
            </a:pPr>
            <a:r>
              <a:rPr lang="en-US" sz="1600" kern="100" dirty="0">
                <a:highlight>
                  <a:srgbClr val="FFFFFF"/>
                </a:highlight>
                <a:latin typeface="Arial"/>
              </a:rPr>
              <a:t>Use cases</a:t>
            </a:r>
          </a:p>
          <a:p>
            <a:pPr marL="742950" lvl="1" indent="-285750">
              <a:spcAft>
                <a:spcPts val="800"/>
              </a:spcAft>
              <a:buFont typeface="Arial" panose="020B0604020202020204" pitchFamily="34" charset="0"/>
              <a:buChar char="•"/>
            </a:pPr>
            <a:r>
              <a:rPr lang="en-US" sz="1600" kern="100" dirty="0">
                <a:solidFill>
                  <a:schemeClr val="tx1"/>
                </a:solidFill>
                <a:highlight>
                  <a:srgbClr val="FFFFFF"/>
                </a:highlight>
                <a:latin typeface="Arial"/>
              </a:rPr>
              <a:t>System support (geography, how often)</a:t>
            </a:r>
          </a:p>
          <a:p>
            <a:pPr marL="742950" lvl="1" indent="-285750">
              <a:spcAft>
                <a:spcPts val="800"/>
              </a:spcAft>
              <a:buFont typeface="Arial" panose="020B0604020202020204" pitchFamily="34" charset="0"/>
              <a:buChar char="•"/>
            </a:pPr>
            <a:r>
              <a:rPr lang="en-US" sz="1600" kern="100" dirty="0">
                <a:solidFill>
                  <a:schemeClr val="tx1"/>
                </a:solidFill>
                <a:highlight>
                  <a:srgbClr val="FFFFFF"/>
                </a:highlight>
                <a:latin typeface="Arial"/>
              </a:rPr>
              <a:t>Supply (volumes, # of days, overall supply stack/other supply sources)</a:t>
            </a:r>
          </a:p>
          <a:p>
            <a:pPr marL="285750" indent="-285750">
              <a:spcAft>
                <a:spcPts val="800"/>
              </a:spcAft>
              <a:buFont typeface="Arial" panose="020B0604020202020204" pitchFamily="34" charset="0"/>
              <a:buChar char="•"/>
            </a:pPr>
            <a:r>
              <a:rPr lang="en-US" sz="1600" kern="100" dirty="0">
                <a:solidFill>
                  <a:schemeClr val="tx1"/>
                </a:solidFill>
                <a:highlight>
                  <a:srgbClr val="FFFFFF"/>
                </a:highlight>
                <a:latin typeface="Arial"/>
              </a:rPr>
              <a:t>Existing system operations and impacts (system requirements and impacts of EMT not being available)</a:t>
            </a:r>
          </a:p>
          <a:p>
            <a:pPr marL="285750" indent="-285750">
              <a:spcAft>
                <a:spcPts val="800"/>
              </a:spcAft>
              <a:buFont typeface="Arial" panose="020B0604020202020204" pitchFamily="34" charset="0"/>
              <a:buChar char="•"/>
            </a:pPr>
            <a:r>
              <a:rPr lang="en-US" sz="1600" kern="100" dirty="0">
                <a:solidFill>
                  <a:schemeClr val="tx1"/>
                </a:solidFill>
                <a:highlight>
                  <a:srgbClr val="FFFFFF"/>
                </a:highlight>
                <a:latin typeface="Arial"/>
                <a:ea typeface="Aptos" panose="020B0004020202020204" pitchFamily="34" charset="0"/>
                <a:cs typeface="Arial"/>
              </a:rPr>
              <a:t>Cost of contracts to customers</a:t>
            </a:r>
          </a:p>
          <a:p>
            <a:pPr marL="285750" indent="-285750">
              <a:spcAft>
                <a:spcPts val="800"/>
              </a:spcAft>
              <a:buFont typeface="Arial" panose="020B0604020202020204" pitchFamily="34" charset="0"/>
              <a:buChar char="•"/>
            </a:pPr>
            <a:r>
              <a:rPr lang="en-US" sz="1600" kern="100" dirty="0">
                <a:solidFill>
                  <a:schemeClr val="tx1"/>
                </a:solidFill>
                <a:highlight>
                  <a:srgbClr val="FFFFFF"/>
                </a:highlight>
                <a:latin typeface="Arial"/>
                <a:ea typeface="Aptos" panose="020B0004020202020204" pitchFamily="34" charset="0"/>
                <a:cs typeface="Arial"/>
              </a:rPr>
              <a:t>Workforce and community</a:t>
            </a:r>
          </a:p>
        </p:txBody>
      </p:sp>
      <p:sp>
        <p:nvSpPr>
          <p:cNvPr id="14" name="Freeform 8">
            <a:extLst>
              <a:ext uri="{FF2B5EF4-FFF2-40B4-BE49-F238E27FC236}">
                <a16:creationId xmlns:a16="http://schemas.microsoft.com/office/drawing/2014/main" id="{199AC37F-587F-90ED-173A-6D858CB8DE66}"/>
              </a:ext>
            </a:extLst>
          </p:cNvPr>
          <p:cNvSpPr/>
          <p:nvPr/>
        </p:nvSpPr>
        <p:spPr>
          <a:xfrm>
            <a:off x="4710201" y="4041649"/>
            <a:ext cx="7265416" cy="2033911"/>
          </a:xfrm>
          <a:custGeom>
            <a:avLst/>
            <a:gdLst>
              <a:gd name="connsiteX0" fmla="*/ 0 w 5096736"/>
              <a:gd name="connsiteY0" fmla="*/ 0 h 2216941"/>
              <a:gd name="connsiteX1" fmla="*/ 5096736 w 5096736"/>
              <a:gd name="connsiteY1" fmla="*/ 0 h 2216941"/>
              <a:gd name="connsiteX2" fmla="*/ 5096736 w 5096736"/>
              <a:gd name="connsiteY2" fmla="*/ 2216941 h 2216941"/>
              <a:gd name="connsiteX3" fmla="*/ 0 w 5096736"/>
              <a:gd name="connsiteY3" fmla="*/ 2216941 h 2216941"/>
              <a:gd name="connsiteX4" fmla="*/ 0 w 5096736"/>
              <a:gd name="connsiteY4" fmla="*/ 0 h 2216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6736" h="2216941">
                <a:moveTo>
                  <a:pt x="0" y="0"/>
                </a:moveTo>
                <a:lnTo>
                  <a:pt x="5096736" y="0"/>
                </a:lnTo>
                <a:lnTo>
                  <a:pt x="5096736" y="2216941"/>
                </a:lnTo>
                <a:lnTo>
                  <a:pt x="0" y="2216941"/>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spcAft>
                <a:spcPct val="15000"/>
              </a:spcAft>
            </a:pPr>
            <a:r>
              <a:rPr lang="en-US" u="sng" dirty="0">
                <a:solidFill>
                  <a:sysClr val="windowText" lastClr="000000">
                    <a:hueOff val="0"/>
                    <a:satOff val="0"/>
                    <a:lumOff val="0"/>
                    <a:alphaOff val="0"/>
                  </a:sysClr>
                </a:solidFill>
                <a:latin typeface="Arial"/>
                <a:cs typeface="Arial"/>
              </a:rPr>
              <a:t>Inventory of Alternatives</a:t>
            </a:r>
            <a:endParaRPr lang="en-US" sz="1800" u="sng" kern="1200" dirty="0">
              <a:solidFill>
                <a:sysClr val="windowText" lastClr="000000">
                  <a:hueOff val="0"/>
                  <a:satOff val="0"/>
                  <a:lumOff val="0"/>
                  <a:alphaOff val="0"/>
                </a:sysClr>
              </a:solidFill>
              <a:latin typeface="Arial" panose="020B0604020202020204" pitchFamily="34" charset="0"/>
              <a:cs typeface="Arial" panose="020B0604020202020204" pitchFamily="34" charset="0"/>
            </a:endParaRPr>
          </a:p>
          <a:p>
            <a:pPr marL="285750" indent="-285750">
              <a:spcAft>
                <a:spcPts val="800"/>
              </a:spcAft>
              <a:buFont typeface="Arial" panose="020B0604020202020204" pitchFamily="34" charset="0"/>
              <a:buChar char="•"/>
            </a:pPr>
            <a:r>
              <a:rPr lang="en-US" sz="1600" kern="100" dirty="0">
                <a:solidFill>
                  <a:srgbClr val="000000"/>
                </a:solidFill>
                <a:highlight>
                  <a:srgbClr val="FFFFFF"/>
                </a:highlight>
                <a:latin typeface="Arial"/>
                <a:ea typeface="Aptos" panose="020B0004020202020204" pitchFamily="34" charset="0"/>
                <a:cs typeface="Arial"/>
              </a:rPr>
              <a:t>Alternatives to meet current use cases (by LDC and geography)</a:t>
            </a:r>
          </a:p>
          <a:p>
            <a:pPr marL="285750" indent="-285750">
              <a:spcAft>
                <a:spcPts val="800"/>
              </a:spcAft>
              <a:buFont typeface="Arial" panose="020B0604020202020204" pitchFamily="34" charset="0"/>
              <a:buChar char="•"/>
            </a:pPr>
            <a:r>
              <a:rPr lang="en-US" sz="1600" kern="100" dirty="0">
                <a:solidFill>
                  <a:schemeClr val="tx1"/>
                </a:solidFill>
                <a:highlight>
                  <a:srgbClr val="FFFFFF"/>
                </a:highlight>
                <a:latin typeface="Arial"/>
                <a:ea typeface="Aptos" panose="020B0004020202020204" pitchFamily="34" charset="0"/>
                <a:cs typeface="Arial"/>
              </a:rPr>
              <a:t>Feasibility and timing (e.g., availability, impact, needs)</a:t>
            </a:r>
          </a:p>
          <a:p>
            <a:pPr marL="285750" indent="-285750">
              <a:spcAft>
                <a:spcPts val="800"/>
              </a:spcAft>
              <a:buFont typeface="Arial" panose="020B0604020202020204" pitchFamily="34" charset="0"/>
              <a:buChar char="•"/>
            </a:pPr>
            <a:r>
              <a:rPr lang="en-US" sz="1600" kern="100" dirty="0">
                <a:solidFill>
                  <a:schemeClr val="tx1"/>
                </a:solidFill>
                <a:highlight>
                  <a:srgbClr val="FFFFFF"/>
                </a:highlight>
                <a:latin typeface="Arial"/>
                <a:ea typeface="Aptos" panose="020B0004020202020204" pitchFamily="34" charset="0"/>
                <a:cs typeface="Arial"/>
              </a:rPr>
              <a:t>Emissions</a:t>
            </a:r>
          </a:p>
        </p:txBody>
      </p:sp>
      <p:sp>
        <p:nvSpPr>
          <p:cNvPr id="15" name="Freeform 8">
            <a:extLst>
              <a:ext uri="{FF2B5EF4-FFF2-40B4-BE49-F238E27FC236}">
                <a16:creationId xmlns:a16="http://schemas.microsoft.com/office/drawing/2014/main" id="{7A947E09-FEE6-797E-ADCE-D1350208D62D}"/>
              </a:ext>
            </a:extLst>
          </p:cNvPr>
          <p:cNvSpPr/>
          <p:nvPr/>
        </p:nvSpPr>
        <p:spPr>
          <a:xfrm>
            <a:off x="4710201" y="5728824"/>
            <a:ext cx="6969715" cy="1112688"/>
          </a:xfrm>
          <a:custGeom>
            <a:avLst/>
            <a:gdLst>
              <a:gd name="connsiteX0" fmla="*/ 0 w 5096736"/>
              <a:gd name="connsiteY0" fmla="*/ 0 h 2216941"/>
              <a:gd name="connsiteX1" fmla="*/ 5096736 w 5096736"/>
              <a:gd name="connsiteY1" fmla="*/ 0 h 2216941"/>
              <a:gd name="connsiteX2" fmla="*/ 5096736 w 5096736"/>
              <a:gd name="connsiteY2" fmla="*/ 2216941 h 2216941"/>
              <a:gd name="connsiteX3" fmla="*/ 0 w 5096736"/>
              <a:gd name="connsiteY3" fmla="*/ 2216941 h 2216941"/>
              <a:gd name="connsiteX4" fmla="*/ 0 w 5096736"/>
              <a:gd name="connsiteY4" fmla="*/ 0 h 2216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6736" h="2216941">
                <a:moveTo>
                  <a:pt x="0" y="0"/>
                </a:moveTo>
                <a:lnTo>
                  <a:pt x="5096736" y="0"/>
                </a:lnTo>
                <a:lnTo>
                  <a:pt x="5096736" y="2216941"/>
                </a:lnTo>
                <a:lnTo>
                  <a:pt x="0" y="2216941"/>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Aft>
                <a:spcPct val="15000"/>
              </a:spcAft>
            </a:pPr>
            <a:r>
              <a:rPr lang="en-US" u="sng" dirty="0">
                <a:solidFill>
                  <a:sysClr val="windowText" lastClr="000000">
                    <a:hueOff val="0"/>
                    <a:satOff val="0"/>
                    <a:lumOff val="0"/>
                    <a:alphaOff val="0"/>
                  </a:sysClr>
                </a:solidFill>
                <a:latin typeface="Arial"/>
                <a:cs typeface="Arial"/>
              </a:rPr>
              <a:t>April 2025 </a:t>
            </a:r>
            <a:r>
              <a:rPr lang="en-US" u="sng" dirty="0" err="1">
                <a:solidFill>
                  <a:sysClr val="windowText" lastClr="000000">
                    <a:hueOff val="0"/>
                    <a:satOff val="0"/>
                    <a:lumOff val="0"/>
                    <a:alphaOff val="0"/>
                  </a:sysClr>
                </a:solidFill>
                <a:latin typeface="Arial"/>
                <a:cs typeface="Arial"/>
              </a:rPr>
              <a:t>CCP</a:t>
            </a:r>
            <a:r>
              <a:rPr lang="en-US" u="sng" dirty="0">
                <a:solidFill>
                  <a:sysClr val="windowText" lastClr="000000">
                    <a:hueOff val="0"/>
                    <a:satOff val="0"/>
                    <a:lumOff val="0"/>
                    <a:alphaOff val="0"/>
                  </a:sysClr>
                </a:solidFill>
                <a:latin typeface="Arial"/>
                <a:cs typeface="Arial"/>
              </a:rPr>
              <a:t> Filing Alignment</a:t>
            </a:r>
            <a:endParaRPr lang="en-US" sz="1800" u="sng" kern="1200" dirty="0">
              <a:solidFill>
                <a:sysClr val="windowText" lastClr="000000">
                  <a:hueOff val="0"/>
                  <a:satOff val="0"/>
                  <a:lumOff val="0"/>
                  <a:alphaOff val="0"/>
                </a:sysClr>
              </a:solidFill>
              <a:latin typeface="Arial" panose="020B0604020202020204" pitchFamily="34" charset="0"/>
              <a:cs typeface="Arial" panose="020B0604020202020204" pitchFamily="34" charset="0"/>
            </a:endParaRPr>
          </a:p>
          <a:p>
            <a:pPr marL="285750" indent="-285750">
              <a:spcAft>
                <a:spcPts val="800"/>
              </a:spcAft>
              <a:buFont typeface="Arial" panose="020B0604020202020204" pitchFamily="34" charset="0"/>
              <a:buChar char="•"/>
            </a:pPr>
            <a:r>
              <a:rPr lang="en-US" sz="1600" kern="100" dirty="0">
                <a:solidFill>
                  <a:srgbClr val="000000"/>
                </a:solidFill>
                <a:highlight>
                  <a:srgbClr val="FFFFFF"/>
                </a:highlight>
                <a:latin typeface="Arial"/>
                <a:cs typeface="Arial"/>
              </a:rPr>
              <a:t>Parameters </a:t>
            </a:r>
          </a:p>
          <a:p>
            <a:pPr marL="285750" indent="-285750">
              <a:spcAft>
                <a:spcPts val="800"/>
              </a:spcAft>
              <a:buFont typeface="Arial" panose="020B0604020202020204" pitchFamily="34" charset="0"/>
              <a:buChar char="•"/>
            </a:pPr>
            <a:r>
              <a:rPr lang="en-US" sz="1600" kern="100" dirty="0">
                <a:solidFill>
                  <a:schemeClr val="tx1"/>
                </a:solidFill>
                <a:highlight>
                  <a:srgbClr val="FFFFFF"/>
                </a:highlight>
                <a:latin typeface="Arial"/>
                <a:ea typeface="Aptos" panose="020B0004020202020204" pitchFamily="34" charset="0"/>
                <a:cs typeface="Arial"/>
              </a:rPr>
              <a:t>Level of detail/specificity</a:t>
            </a:r>
          </a:p>
        </p:txBody>
      </p:sp>
    </p:spTree>
    <p:extLst>
      <p:ext uri="{BB962C8B-B14F-4D97-AF65-F5344CB8AC3E}">
        <p14:creationId xmlns:p14="http://schemas.microsoft.com/office/powerpoint/2010/main" val="134634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8DE2B-CF0F-F031-9B46-B09C9D5EE02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888E5D-AAD1-146A-2B60-C72AA2251919}"/>
              </a:ext>
            </a:extLst>
          </p:cNvPr>
          <p:cNvSpPr>
            <a:spLocks noGrp="1"/>
          </p:cNvSpPr>
          <p:nvPr>
            <p:ph idx="1"/>
          </p:nvPr>
        </p:nvSpPr>
        <p:spPr>
          <a:xfrm>
            <a:off x="552451" y="1423539"/>
            <a:ext cx="10790463" cy="4765220"/>
          </a:xfrm>
        </p:spPr>
        <p:txBody>
          <a:bodyPr/>
          <a:lstStyle/>
          <a:p>
            <a:pPr>
              <a:buFont typeface="Arial" panose="020B0604020202020204" pitchFamily="34" charset="0"/>
              <a:buChar char="•"/>
            </a:pPr>
            <a:r>
              <a:rPr lang="en-US" sz="1400" dirty="0">
                <a:latin typeface="Arial"/>
                <a:cs typeface="Arial"/>
              </a:rPr>
              <a:t>November 4</a:t>
            </a:r>
            <a:r>
              <a:rPr lang="en-US" sz="1400" b="0" dirty="0">
                <a:latin typeface="Arial"/>
                <a:cs typeface="Arial"/>
              </a:rPr>
              <a:t> – FAWG Launch Webinar (today)</a:t>
            </a:r>
          </a:p>
          <a:p>
            <a:pPr>
              <a:buFont typeface="Arial" panose="020B0604020202020204" pitchFamily="34" charset="0"/>
              <a:buChar char="•"/>
            </a:pPr>
            <a:r>
              <a:rPr lang="en-US" sz="1400" dirty="0">
                <a:latin typeface="Arial"/>
                <a:cs typeface="Arial"/>
              </a:rPr>
              <a:t>November</a:t>
            </a:r>
            <a:r>
              <a:rPr lang="en-US" sz="1400" b="0" dirty="0">
                <a:latin typeface="Arial"/>
                <a:cs typeface="Arial"/>
              </a:rPr>
              <a:t> – FAWG zoom to discuss foundational knowledge concepts including: natural gas system and state/regional dynamics</a:t>
            </a:r>
            <a:r>
              <a:rPr lang="en-US" sz="1400" b="0" dirty="0">
                <a:latin typeface="Arial"/>
              </a:rPr>
              <a:t>, EMT use cases by LDC and systemwide, existing contracts, locational value/geographical impacts/uses of EMT, community and workforce, policy and regulatory drivers, Climate Compliance Plan requirements </a:t>
            </a:r>
          </a:p>
          <a:p>
            <a:pPr>
              <a:buFont typeface="Arial" panose="020B0604020202020204" pitchFamily="34" charset="0"/>
              <a:buChar char="•"/>
            </a:pPr>
            <a:r>
              <a:rPr lang="en-US" sz="1400" dirty="0">
                <a:latin typeface="Arial"/>
                <a:cs typeface="Arial"/>
              </a:rPr>
              <a:t>Mid-December</a:t>
            </a:r>
            <a:r>
              <a:rPr lang="en-US" sz="1400" b="0" dirty="0">
                <a:latin typeface="Arial"/>
                <a:cs typeface="Arial"/>
              </a:rPr>
              <a:t> – FAWG meets in Boston to review outline of Climate Compliance Plan update LDC filings and provide comment/feedback</a:t>
            </a:r>
          </a:p>
          <a:p>
            <a:pPr>
              <a:buFont typeface="Arial" panose="020B0604020202020204" pitchFamily="34" charset="0"/>
              <a:buChar char="•"/>
            </a:pPr>
            <a:r>
              <a:rPr lang="en-US" sz="1400" dirty="0">
                <a:latin typeface="Arial"/>
              </a:rPr>
              <a:t>First Week of January</a:t>
            </a:r>
            <a:r>
              <a:rPr lang="en-US" sz="1400" b="0" dirty="0">
                <a:latin typeface="Arial"/>
              </a:rPr>
              <a:t> – FAWG meets to finalize Climate Compliance Plan LDC filing outline and high-level content recommendations to Energy Transformation Advisory Board</a:t>
            </a:r>
          </a:p>
          <a:p>
            <a:pPr>
              <a:buFont typeface="Arial" panose="020B0604020202020204" pitchFamily="34" charset="0"/>
              <a:buChar char="•"/>
            </a:pPr>
            <a:r>
              <a:rPr lang="en-US" sz="1400" dirty="0">
                <a:latin typeface="Arial"/>
                <a:cs typeface="Arial"/>
              </a:rPr>
              <a:t>Late January – Energy Transformation Advisory Board Meeting</a:t>
            </a:r>
            <a:endParaRPr lang="en-US" sz="1400" b="0" dirty="0">
              <a:latin typeface="Arial"/>
            </a:endParaRPr>
          </a:p>
          <a:p>
            <a:pPr>
              <a:buFont typeface="Arial" panose="020B0604020202020204" pitchFamily="34" charset="0"/>
              <a:buChar char="•"/>
            </a:pPr>
            <a:r>
              <a:rPr lang="en-US" sz="1400" dirty="0">
                <a:latin typeface="Arial"/>
                <a:cs typeface="Arial"/>
              </a:rPr>
              <a:t>Mid-February</a:t>
            </a:r>
            <a:r>
              <a:rPr lang="en-US" sz="1400" b="0" dirty="0">
                <a:latin typeface="Arial"/>
                <a:cs typeface="Arial"/>
              </a:rPr>
              <a:t> – FAWG zoom:</a:t>
            </a:r>
          </a:p>
          <a:p>
            <a:pPr lvl="1">
              <a:buFont typeface="Arial" panose="020B0604020202020204" pitchFamily="34" charset="0"/>
              <a:buChar char="•"/>
            </a:pPr>
            <a:r>
              <a:rPr lang="en-US" sz="1400" b="0" dirty="0">
                <a:latin typeface="Arial"/>
                <a:cs typeface="Arial"/>
              </a:rPr>
              <a:t>Review feedback from Energy Transformation Advisory Board</a:t>
            </a:r>
          </a:p>
          <a:p>
            <a:pPr lvl="1">
              <a:buFont typeface="Arial" panose="020B0604020202020204" pitchFamily="34" charset="0"/>
              <a:buChar char="•"/>
            </a:pPr>
            <a:r>
              <a:rPr lang="en-US" sz="1400" dirty="0">
                <a:latin typeface="Arial"/>
                <a:cs typeface="Arial"/>
              </a:rPr>
              <a:t>Discuss and review workplan and approach to explore potential </a:t>
            </a:r>
            <a:r>
              <a:rPr lang="en-US" sz="1400" b="0" dirty="0">
                <a:latin typeface="Arial"/>
                <a:cs typeface="Arial"/>
              </a:rPr>
              <a:t>alternatives to be evaluated in Phase II</a:t>
            </a:r>
          </a:p>
          <a:p>
            <a:pPr>
              <a:buFont typeface="Arial" panose="020B0604020202020204" pitchFamily="34" charset="0"/>
              <a:buChar char="•"/>
            </a:pPr>
            <a:r>
              <a:rPr lang="en-US" sz="1400" dirty="0">
                <a:latin typeface="Arial"/>
                <a:cs typeface="Arial"/>
              </a:rPr>
              <a:t>Late March</a:t>
            </a:r>
            <a:r>
              <a:rPr lang="en-US" sz="1400" b="0" dirty="0">
                <a:latin typeface="Arial"/>
                <a:cs typeface="Arial"/>
              </a:rPr>
              <a:t> – FAWG zoom:</a:t>
            </a:r>
          </a:p>
          <a:p>
            <a:pPr lvl="1">
              <a:buFont typeface="Arial" panose="020B0604020202020204" pitchFamily="34" charset="0"/>
              <a:buChar char="•"/>
            </a:pPr>
            <a:r>
              <a:rPr lang="en-US" sz="1400" b="0" dirty="0">
                <a:latin typeface="Arial"/>
                <a:cs typeface="Arial"/>
              </a:rPr>
              <a:t>LDCs to present on Climate Compliance Plan EMT </a:t>
            </a:r>
            <a:r>
              <a:rPr lang="en-US" sz="1400" dirty="0">
                <a:latin typeface="Arial"/>
                <a:cs typeface="Arial"/>
              </a:rPr>
              <a:t>U</a:t>
            </a:r>
            <a:r>
              <a:rPr lang="en-US" sz="1400" b="0" dirty="0">
                <a:latin typeface="Arial"/>
                <a:cs typeface="Arial"/>
              </a:rPr>
              <a:t>pdate </a:t>
            </a:r>
            <a:r>
              <a:rPr lang="en-US" sz="1400" dirty="0">
                <a:latin typeface="Arial"/>
                <a:cs typeface="Arial"/>
              </a:rPr>
              <a:t>S</a:t>
            </a:r>
            <a:r>
              <a:rPr lang="en-US" sz="1400" b="0" dirty="0">
                <a:latin typeface="Arial"/>
                <a:cs typeface="Arial"/>
              </a:rPr>
              <a:t>ection to be filed </a:t>
            </a:r>
          </a:p>
          <a:p>
            <a:pPr lvl="1">
              <a:buFont typeface="Arial" panose="020B0604020202020204" pitchFamily="34" charset="0"/>
              <a:buChar char="•"/>
            </a:pPr>
            <a:r>
              <a:rPr lang="en-US" sz="1400" dirty="0">
                <a:latin typeface="Arial"/>
                <a:cs typeface="Arial"/>
              </a:rPr>
              <a:t>Finalize workplan and timing for Phase II</a:t>
            </a:r>
            <a:endParaRPr lang="en-US" sz="1400" b="0" dirty="0">
              <a:latin typeface="Arial"/>
              <a:cs typeface="Arial"/>
            </a:endParaRPr>
          </a:p>
          <a:p>
            <a:pPr marL="0" indent="0" algn="ctr">
              <a:spcBef>
                <a:spcPts val="600"/>
              </a:spcBef>
              <a:buNone/>
            </a:pPr>
            <a:r>
              <a:rPr lang="en-US" sz="2000" u="sng" cap="small" dirty="0">
                <a:latin typeface="Arial"/>
                <a:cs typeface="Arial"/>
              </a:rPr>
              <a:t>Phase 2 Begins</a:t>
            </a:r>
          </a:p>
          <a:p>
            <a:pPr marL="0" indent="0">
              <a:buNone/>
            </a:pPr>
            <a:endParaRPr lang="en-US" sz="2000" dirty="0">
              <a:latin typeface="Arial"/>
              <a:cs typeface="Arial"/>
            </a:endParaRPr>
          </a:p>
          <a:p>
            <a:pPr marL="0" indent="0">
              <a:buNone/>
            </a:pPr>
            <a:endParaRPr lang="en-US" sz="2000" dirty="0">
              <a:latin typeface="Arial"/>
              <a:cs typeface="Arial"/>
            </a:endParaRPr>
          </a:p>
        </p:txBody>
      </p:sp>
      <p:sp>
        <p:nvSpPr>
          <p:cNvPr id="3" name="Slide Number Placeholder 2">
            <a:extLst>
              <a:ext uri="{FF2B5EF4-FFF2-40B4-BE49-F238E27FC236}">
                <a16:creationId xmlns:a16="http://schemas.microsoft.com/office/drawing/2014/main" id="{565800C8-4BF1-1BFD-CD99-9B85550BEF13}"/>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CC764F-34DD-40DB-B424-6CB46B067597}" type="slidenum">
              <a:rPr kumimoji="0" lang="en-US" altLang="en-US"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
        <p:nvSpPr>
          <p:cNvPr id="4" name="Title 3">
            <a:extLst>
              <a:ext uri="{FF2B5EF4-FFF2-40B4-BE49-F238E27FC236}">
                <a16:creationId xmlns:a16="http://schemas.microsoft.com/office/drawing/2014/main" id="{7863975C-A623-1EF2-2D6F-4F91D1650FD5}"/>
              </a:ext>
            </a:extLst>
          </p:cNvPr>
          <p:cNvSpPr>
            <a:spLocks noGrp="1"/>
          </p:cNvSpPr>
          <p:nvPr>
            <p:ph type="title"/>
          </p:nvPr>
        </p:nvSpPr>
        <p:spPr>
          <a:xfrm>
            <a:off x="552451" y="346841"/>
            <a:ext cx="10312400" cy="902522"/>
          </a:xfrm>
        </p:spPr>
        <p:txBody>
          <a:bodyPr/>
          <a:lstStyle/>
          <a:p>
            <a:r>
              <a:rPr lang="en-US" dirty="0">
                <a:latin typeface="Arial" panose="020B0604020202020204" pitchFamily="34" charset="0"/>
                <a:cs typeface="Arial" panose="020B0604020202020204" pitchFamily="34" charset="0"/>
              </a:rPr>
              <a:t>Phase I - Planned Meetings</a:t>
            </a:r>
          </a:p>
        </p:txBody>
      </p:sp>
    </p:spTree>
    <p:extLst>
      <p:ext uri="{BB962C8B-B14F-4D97-AF65-F5344CB8AC3E}">
        <p14:creationId xmlns:p14="http://schemas.microsoft.com/office/powerpoint/2010/main" val="3910587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D97B7A-AEC8-1042-C330-3EAA8C14A88F}"/>
              </a:ext>
            </a:extLst>
          </p:cNvPr>
          <p:cNvSpPr>
            <a:spLocks noGrp="1"/>
          </p:cNvSpPr>
          <p:nvPr>
            <p:ph idx="1"/>
          </p:nvPr>
        </p:nvSpPr>
        <p:spPr>
          <a:xfrm>
            <a:off x="714904" y="1602399"/>
            <a:ext cx="10181696" cy="4655289"/>
          </a:xfrm>
        </p:spPr>
        <p:txBody>
          <a:bodyPr/>
          <a:lstStyle/>
          <a:p>
            <a:pPr>
              <a:buFont typeface="Arial" panose="020B0604020202020204" pitchFamily="34" charset="0"/>
              <a:buChar char="•"/>
            </a:pPr>
            <a:r>
              <a:rPr lang="en-US" sz="1800" b="0" dirty="0">
                <a:latin typeface="Arial"/>
                <a:cs typeface="Arial"/>
              </a:rPr>
              <a:t>Sign up if you would like to participate in the Transitioning Away from EMT LNG Facility FAWG</a:t>
            </a:r>
          </a:p>
          <a:p>
            <a:pPr lvl="1">
              <a:buFont typeface="Arial" panose="020B0604020202020204" pitchFamily="34" charset="0"/>
              <a:buChar char="•"/>
            </a:pPr>
            <a:endParaRPr lang="en-US" sz="1800" dirty="0">
              <a:latin typeface="Arial"/>
              <a:cs typeface="Arial"/>
            </a:endParaRPr>
          </a:p>
          <a:p>
            <a:pPr lvl="1">
              <a:buFont typeface="Arial" panose="020B0604020202020204" pitchFamily="34" charset="0"/>
              <a:buChar char="•"/>
            </a:pPr>
            <a:r>
              <a:rPr lang="en-US" sz="1800" dirty="0">
                <a:latin typeface="Arial"/>
                <a:cs typeface="Arial"/>
              </a:rPr>
              <a:t>A link is provided in the chat and will be on the Office of Energy Transformation website</a:t>
            </a:r>
            <a:endParaRPr lang="en-US" sz="1800" b="0" dirty="0">
              <a:latin typeface="Arial"/>
              <a:cs typeface="Arial"/>
            </a:endParaRPr>
          </a:p>
          <a:p>
            <a:pPr>
              <a:buFont typeface="Arial" panose="020B0604020202020204" pitchFamily="34" charset="0"/>
              <a:buChar char="•"/>
            </a:pPr>
            <a:r>
              <a:rPr lang="en-US" sz="1800" b="0" dirty="0">
                <a:latin typeface="Arial"/>
                <a:cs typeface="Arial"/>
              </a:rPr>
              <a:t>Review the Bylaws, Ground Rules, and approved workplans available on the Office of Energy Transformation website</a:t>
            </a:r>
          </a:p>
          <a:p>
            <a:pPr>
              <a:buFont typeface="Arial" panose="020B0604020202020204" pitchFamily="34" charset="0"/>
              <a:buChar char="•"/>
            </a:pPr>
            <a:r>
              <a:rPr lang="en-US" sz="1800" b="0" dirty="0">
                <a:latin typeface="Arial"/>
                <a:cs typeface="Arial"/>
              </a:rPr>
              <a:t>Registration to participate will close on November 12</a:t>
            </a:r>
            <a:r>
              <a:rPr lang="en-US" sz="1800" b="0" baseline="30000" dirty="0">
                <a:latin typeface="Arial"/>
                <a:cs typeface="Arial"/>
              </a:rPr>
              <a:t>th</a:t>
            </a:r>
          </a:p>
          <a:p>
            <a:pPr>
              <a:buFont typeface="Arial" panose="020B0604020202020204" pitchFamily="34" charset="0"/>
              <a:buChar char="•"/>
            </a:pPr>
            <a:r>
              <a:rPr lang="en-US" sz="1800" b="0" dirty="0">
                <a:latin typeface="Arial"/>
                <a:cs typeface="Arial"/>
              </a:rPr>
              <a:t>Confirmation will be sent by November 15</a:t>
            </a:r>
            <a:r>
              <a:rPr lang="en-US" sz="1800" b="0" baseline="30000" dirty="0">
                <a:latin typeface="Arial"/>
                <a:cs typeface="Arial"/>
              </a:rPr>
              <a:t>th</a:t>
            </a:r>
            <a:r>
              <a:rPr lang="en-US" sz="1800" b="0" dirty="0">
                <a:latin typeface="Arial"/>
                <a:cs typeface="Arial"/>
              </a:rPr>
              <a:t> </a:t>
            </a:r>
          </a:p>
          <a:p>
            <a:pPr>
              <a:buFont typeface="Arial" panose="020B0604020202020204" pitchFamily="34" charset="0"/>
              <a:buChar char="•"/>
            </a:pPr>
            <a:r>
              <a:rPr lang="en-US" sz="1800" b="0" dirty="0">
                <a:latin typeface="Arial"/>
                <a:cs typeface="Arial"/>
              </a:rPr>
              <a:t>The first convening of the FAWG will be in late-November</a:t>
            </a:r>
          </a:p>
        </p:txBody>
      </p:sp>
      <p:sp>
        <p:nvSpPr>
          <p:cNvPr id="3" name="Slide Number Placeholder 2">
            <a:extLst>
              <a:ext uri="{FF2B5EF4-FFF2-40B4-BE49-F238E27FC236}">
                <a16:creationId xmlns:a16="http://schemas.microsoft.com/office/drawing/2014/main" id="{C1DA7817-3CDF-C2F5-7BB2-FC58CAAC8A1F}"/>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CC764F-34DD-40DB-B424-6CB46B067597}" type="slidenum">
              <a:rPr kumimoji="0" lang="en-US" altLang="en-US"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
        <p:nvSpPr>
          <p:cNvPr id="4" name="Title 3">
            <a:extLst>
              <a:ext uri="{FF2B5EF4-FFF2-40B4-BE49-F238E27FC236}">
                <a16:creationId xmlns:a16="http://schemas.microsoft.com/office/drawing/2014/main" id="{C36D62CB-BC35-87CE-5B39-795204F8961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Next Steps</a:t>
            </a:r>
          </a:p>
        </p:txBody>
      </p:sp>
    </p:spTree>
    <p:extLst>
      <p:ext uri="{BB962C8B-B14F-4D97-AF65-F5344CB8AC3E}">
        <p14:creationId xmlns:p14="http://schemas.microsoft.com/office/powerpoint/2010/main" val="3994585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6D62CB-BC35-87CE-5B39-795204F8961F}"/>
              </a:ext>
            </a:extLst>
          </p:cNvPr>
          <p:cNvSpPr>
            <a:spLocks noGrp="1"/>
          </p:cNvSpPr>
          <p:nvPr>
            <p:ph type="ctrTitle"/>
          </p:nvPr>
        </p:nvSpPr>
        <p:spPr>
          <a:xfrm>
            <a:off x="2339163" y="485552"/>
            <a:ext cx="8378498" cy="1268819"/>
          </a:xfrm>
        </p:spPr>
        <p:txBody>
          <a:bodyPr/>
          <a:lstStyle/>
          <a:p>
            <a:r>
              <a:rPr lang="en-US"/>
              <a:t>Adjourn</a:t>
            </a:r>
          </a:p>
        </p:txBody>
      </p:sp>
      <p:sp>
        <p:nvSpPr>
          <p:cNvPr id="2" name="Content Placeholder 1">
            <a:extLst>
              <a:ext uri="{FF2B5EF4-FFF2-40B4-BE49-F238E27FC236}">
                <a16:creationId xmlns:a16="http://schemas.microsoft.com/office/drawing/2014/main" id="{F0D97B7A-AEC8-1042-C330-3EAA8C14A88F}"/>
              </a:ext>
            </a:extLst>
          </p:cNvPr>
          <p:cNvSpPr>
            <a:spLocks noGrp="1"/>
          </p:cNvSpPr>
          <p:nvPr>
            <p:ph type="body" sz="quarter" idx="10"/>
          </p:nvPr>
        </p:nvSpPr>
        <p:spPr>
          <a:xfrm>
            <a:off x="1910150" y="2342286"/>
            <a:ext cx="8371700" cy="3664274"/>
          </a:xfrm>
        </p:spPr>
        <p:txBody>
          <a:bodyPr anchor="ctr"/>
          <a:lstStyle/>
          <a:p>
            <a:pPr marL="0" indent="0" algn="ctr">
              <a:buNone/>
            </a:pPr>
            <a:r>
              <a:rPr lang="en-US" sz="4000">
                <a:latin typeface="Arial"/>
              </a:rPr>
              <a:t>Thank you!</a:t>
            </a:r>
          </a:p>
        </p:txBody>
      </p:sp>
      <p:sp>
        <p:nvSpPr>
          <p:cNvPr id="3" name="Slide Number Placeholder 2">
            <a:extLst>
              <a:ext uri="{FF2B5EF4-FFF2-40B4-BE49-F238E27FC236}">
                <a16:creationId xmlns:a16="http://schemas.microsoft.com/office/drawing/2014/main" id="{C1DA7817-3CDF-C2F5-7BB2-FC58CAAC8A1F}"/>
              </a:ext>
            </a:extLst>
          </p:cNvPr>
          <p:cNvSpPr>
            <a:spLocks noGrp="1"/>
          </p:cNvSpPr>
          <p:nvPr>
            <p:ph type="sldNum" sz="quarter" idx="4294967295"/>
          </p:nvPr>
        </p:nvSpPr>
        <p:spPr>
          <a:xfrm>
            <a:off x="9613900" y="6594475"/>
            <a:ext cx="2578100" cy="263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C764F-34DD-40DB-B424-6CB46B067597}" type="slidenum">
              <a:rPr kumimoji="0" lang="en-US" altLang="en-US"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Tree>
    <p:extLst>
      <p:ext uri="{BB962C8B-B14F-4D97-AF65-F5344CB8AC3E}">
        <p14:creationId xmlns:p14="http://schemas.microsoft.com/office/powerpoint/2010/main" val="3333189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DA7817-3CDF-C2F5-7BB2-FC58CAAC8A1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C764F-34DD-40DB-B424-6CB46B067597}" type="slidenum">
              <a:rPr kumimoji="0" lang="en-US" altLang="en-US"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
        <p:nvSpPr>
          <p:cNvPr id="4" name="Title 3">
            <a:extLst>
              <a:ext uri="{FF2B5EF4-FFF2-40B4-BE49-F238E27FC236}">
                <a16:creationId xmlns:a16="http://schemas.microsoft.com/office/drawing/2014/main" id="{C36D62CB-BC35-87CE-5B39-795204F8961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Massachusetts Policies, Programs, and Focus</a:t>
            </a:r>
          </a:p>
        </p:txBody>
      </p:sp>
      <p:pic>
        <p:nvPicPr>
          <p:cNvPr id="7" name="Picture 6">
            <a:extLst>
              <a:ext uri="{FF2B5EF4-FFF2-40B4-BE49-F238E27FC236}">
                <a16:creationId xmlns:a16="http://schemas.microsoft.com/office/drawing/2014/main" id="{4B7559E8-16AA-7D72-2DED-EB13A328D881}"/>
              </a:ext>
            </a:extLst>
          </p:cNvPr>
          <p:cNvPicPr>
            <a:picLocks noChangeAspect="1"/>
          </p:cNvPicPr>
          <p:nvPr/>
        </p:nvPicPr>
        <p:blipFill>
          <a:blip r:embed="rId2"/>
          <a:stretch>
            <a:fillRect/>
          </a:stretch>
        </p:blipFill>
        <p:spPr>
          <a:xfrm>
            <a:off x="9270826" y="1232015"/>
            <a:ext cx="2578099" cy="5358312"/>
          </a:xfrm>
          <a:prstGeom prst="rect">
            <a:avLst/>
          </a:prstGeom>
        </p:spPr>
      </p:pic>
      <p:graphicFrame>
        <p:nvGraphicFramePr>
          <p:cNvPr id="35" name="Content Placeholder 34">
            <a:extLst>
              <a:ext uri="{FF2B5EF4-FFF2-40B4-BE49-F238E27FC236}">
                <a16:creationId xmlns:a16="http://schemas.microsoft.com/office/drawing/2014/main" id="{28D35597-0E8B-AD41-ED22-1304E0C65849}"/>
              </a:ext>
            </a:extLst>
          </p:cNvPr>
          <p:cNvGraphicFramePr>
            <a:graphicFrameLocks noGrp="1"/>
          </p:cNvGraphicFramePr>
          <p:nvPr>
            <p:ph idx="1"/>
          </p:nvPr>
        </p:nvGraphicFramePr>
        <p:xfrm>
          <a:off x="552450" y="1688475"/>
          <a:ext cx="8709806" cy="4437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2700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Slide Number Placeholder 2"/>
          <p:cNvSpPr>
            <a:spLocks noGrp="1"/>
          </p:cNvSpPr>
          <p:nvPr>
            <p:ph type="sldNum" idx="12"/>
          </p:nvPr>
        </p:nvSpPr>
        <p:spPr>
          <a:xfrm>
            <a:off x="11508600" y="6492900"/>
            <a:ext cx="683400" cy="3651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
        <p:nvSpPr>
          <p:cNvPr id="5" name="Title 1"/>
          <p:cNvSpPr txBox="1">
            <a:spLocks/>
          </p:cNvSpPr>
          <p:nvPr/>
        </p:nvSpPr>
        <p:spPr>
          <a:xfrm>
            <a:off x="727979" y="250251"/>
            <a:ext cx="9714981" cy="68124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99CCFF"/>
              </a:buClr>
              <a:buSzPts val="3600"/>
              <a:buFont typeface="Trebuchet MS"/>
              <a:buNone/>
              <a:tabLst/>
              <a:defRPr/>
            </a:pPr>
            <a:endParaRPr kumimoji="0" lang="en-US" sz="3600" b="0" i="0" u="none" strike="noStrike" kern="1200" cap="none" spc="0" normalizeH="0" baseline="0" noProof="0">
              <a:ln>
                <a:noFill/>
              </a:ln>
              <a:solidFill>
                <a:srgbClr val="99CCFF"/>
              </a:solidFill>
              <a:effectLst/>
              <a:uLnTx/>
              <a:uFillTx/>
              <a:latin typeface="Arial"/>
              <a:cs typeface="Arial"/>
              <a:sym typeface="Arial"/>
            </a:endParaRPr>
          </a:p>
        </p:txBody>
      </p:sp>
      <p:sp>
        <p:nvSpPr>
          <p:cNvPr id="2" name="Content Placeholder 1">
            <a:extLst>
              <a:ext uri="{FF2B5EF4-FFF2-40B4-BE49-F238E27FC236}">
                <a16:creationId xmlns:a16="http://schemas.microsoft.com/office/drawing/2014/main" id="{F0D97B7A-AEC8-1042-C330-3EAA8C14A88F}"/>
              </a:ext>
            </a:extLst>
          </p:cNvPr>
          <p:cNvSpPr>
            <a:spLocks noGrp="1"/>
          </p:cNvSpPr>
          <p:nvPr>
            <p:ph type="body" idx="1"/>
          </p:nvPr>
        </p:nvSpPr>
        <p:spPr bwMode="auto">
          <a:xfrm>
            <a:off x="516302" y="1601502"/>
            <a:ext cx="11065100" cy="461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spcBef>
                <a:spcPct val="100000"/>
              </a:spcBef>
              <a:spcAft>
                <a:spcPct val="0"/>
              </a:spcAft>
              <a:buClrTx/>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Tx/>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Tx/>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Tx/>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Tx/>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buFont typeface="Arial" panose="020B0604020202020204" pitchFamily="34" charset="0"/>
              <a:buChar char="•"/>
            </a:pPr>
            <a:r>
              <a:rPr lang="en-US" sz="2000" b="0" dirty="0">
                <a:latin typeface="Arial"/>
                <a:cs typeface="Arial"/>
              </a:rPr>
              <a:t>Established May 1, 2024, this first-in-the-nation Office of Energy Transformation (OET) is charged with: </a:t>
            </a:r>
          </a:p>
          <a:p>
            <a:pPr marL="575945" lvl="1" indent="-233045"/>
            <a:endParaRPr lang="en-US" dirty="0">
              <a:latin typeface="Arial" panose="020B0604020202020204" pitchFamily="34" charset="0"/>
              <a:cs typeface="Arial" panose="020B0604020202020204" pitchFamily="34" charset="0"/>
            </a:endParaRPr>
          </a:p>
          <a:p>
            <a:pPr marL="575945" lvl="1" indent="-233045">
              <a:buChar char="•"/>
            </a:pPr>
            <a:r>
              <a:rPr lang="en-US" dirty="0">
                <a:latin typeface="Arial"/>
                <a:cs typeface="Arial"/>
              </a:rPr>
              <a:t>Enabling the hands-on</a:t>
            </a:r>
            <a:r>
              <a:rPr lang="en-US" b="0" dirty="0">
                <a:latin typeface="Arial"/>
                <a:cs typeface="Arial"/>
              </a:rPr>
              <a:t> execution of the clean energy transition, including:</a:t>
            </a:r>
          </a:p>
          <a:p>
            <a:pPr marL="575945" lvl="1" indent="-233045"/>
            <a:endParaRPr lang="en-US" dirty="0">
              <a:latin typeface="Arial" panose="020B0604020202020204" pitchFamily="34" charset="0"/>
              <a:cs typeface="Arial" panose="020B0604020202020204" pitchFamily="34" charset="0"/>
            </a:endParaRPr>
          </a:p>
          <a:p>
            <a:pPr lvl="2" indent="-223520"/>
            <a:r>
              <a:rPr lang="en-US" sz="1800" dirty="0">
                <a:latin typeface="Arial"/>
                <a:cs typeface="Arial"/>
              </a:rPr>
              <a:t>gas-to-electric transition coordination, </a:t>
            </a:r>
          </a:p>
          <a:p>
            <a:pPr lvl="2" indent="-223520"/>
            <a:r>
              <a:rPr lang="en-US" sz="1800" dirty="0">
                <a:latin typeface="Arial"/>
                <a:cs typeface="Arial"/>
              </a:rPr>
              <a:t>electric grid readiness, and</a:t>
            </a:r>
            <a:endParaRPr lang="en-US" sz="1800" dirty="0">
              <a:latin typeface="Arial"/>
            </a:endParaRPr>
          </a:p>
          <a:p>
            <a:pPr lvl="2" indent="-223520"/>
            <a:r>
              <a:rPr lang="en-US" sz="1800" dirty="0">
                <a:latin typeface="Arial"/>
                <a:cs typeface="Arial"/>
              </a:rPr>
              <a:t>a just and equitable transition for workers, businesses, and communities.</a:t>
            </a:r>
          </a:p>
          <a:p>
            <a:pPr marL="575945" lvl="1" indent="-233045"/>
            <a:endParaRPr lang="en-US" b="0" dirty="0">
              <a:latin typeface="Arial" panose="020B0604020202020204" pitchFamily="34" charset="0"/>
              <a:cs typeface="Arial" panose="020B0604020202020204" pitchFamily="34" charset="0"/>
            </a:endParaRPr>
          </a:p>
          <a:p>
            <a:pPr marL="575945" lvl="1" indent="-233045">
              <a:buChar char="•"/>
            </a:pPr>
            <a:r>
              <a:rPr lang="en-US" dirty="0">
                <a:latin typeface="Arial"/>
                <a:cs typeface="Arial"/>
              </a:rPr>
              <a:t>Establishing a</a:t>
            </a:r>
            <a:r>
              <a:rPr lang="en-US" dirty="0">
                <a:solidFill>
                  <a:srgbClr val="141414"/>
                </a:solidFill>
                <a:latin typeface="Arial"/>
                <a:cs typeface="Arial"/>
              </a:rPr>
              <a:t>n</a:t>
            </a:r>
            <a:r>
              <a:rPr lang="en-US" b="0" i="0" dirty="0">
                <a:solidFill>
                  <a:srgbClr val="141414"/>
                </a:solidFill>
                <a:effectLst/>
                <a:latin typeface="Arial"/>
                <a:cs typeface="Arial"/>
              </a:rPr>
              <a:t> Energy Transformation Advisory </a:t>
            </a:r>
            <a:r>
              <a:rPr lang="en-US" dirty="0">
                <a:solidFill>
                  <a:srgbClr val="141414"/>
                </a:solidFill>
                <a:latin typeface="Arial"/>
                <a:cs typeface="Arial"/>
              </a:rPr>
              <a:t>Board ("ETAB" or "Advisory Board") to</a:t>
            </a:r>
            <a:r>
              <a:rPr lang="en-US" b="0" i="0" dirty="0">
                <a:solidFill>
                  <a:srgbClr val="141414"/>
                </a:solidFill>
                <a:effectLst/>
                <a:latin typeface="Arial"/>
                <a:cs typeface="Arial"/>
              </a:rPr>
              <a:t> accelerate cooperation, understanding, and action among all stakeholders to transform the energy ecosystem</a:t>
            </a:r>
            <a:r>
              <a:rPr lang="en-US" dirty="0">
                <a:solidFill>
                  <a:srgbClr val="141414"/>
                </a:solidFill>
                <a:latin typeface="Arial"/>
                <a:cs typeface="Arial"/>
              </a:rPr>
              <a:t>.</a:t>
            </a:r>
            <a:endParaRPr lang="en-US" b="0" dirty="0">
              <a:latin typeface="Arial"/>
              <a:cs typeface="Arial"/>
            </a:endParaRPr>
          </a:p>
        </p:txBody>
      </p:sp>
      <p:sp>
        <p:nvSpPr>
          <p:cNvPr id="6" name="Title 3">
            <a:extLst>
              <a:ext uri="{FF2B5EF4-FFF2-40B4-BE49-F238E27FC236}">
                <a16:creationId xmlns:a16="http://schemas.microsoft.com/office/drawing/2014/main" id="{C36D62CB-BC35-87CE-5B39-795204F8961F}"/>
              </a:ext>
            </a:extLst>
          </p:cNvPr>
          <p:cNvSpPr>
            <a:spLocks noGrp="1"/>
          </p:cNvSpPr>
          <p:nvPr/>
        </p:nvSpPr>
        <p:spPr bwMode="auto">
          <a:xfrm>
            <a:off x="185420" y="73501"/>
            <a:ext cx="1031240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CCCFF">
                    <a:lumMod val="25000"/>
                  </a:srgbClr>
                </a:solidFill>
                <a:effectLst/>
                <a:uLnTx/>
                <a:uFillTx/>
                <a:latin typeface="Arial"/>
                <a:ea typeface="+mj-ea"/>
                <a:cs typeface="Arial"/>
              </a:rPr>
              <a:t>Office of Energy Transformation</a:t>
            </a:r>
            <a:endParaRPr kumimoji="0" lang="en-US" sz="2800" b="1" i="0" u="none" strike="noStrike" kern="1200" cap="none" spc="0" normalizeH="0" baseline="0" noProof="0" dirty="0">
              <a:ln>
                <a:noFill/>
              </a:ln>
              <a:solidFill>
                <a:srgbClr val="CCCCFF">
                  <a:lumMod val="25000"/>
                </a:srgb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230507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DA7817-3CDF-C2F5-7BB2-FC58CAAC8A1F}"/>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CC764F-34DD-40DB-B424-6CB46B067597}" type="slidenum">
              <a:rPr kumimoji="0" lang="en-US" altLang="en-US"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
        <p:nvSpPr>
          <p:cNvPr id="4" name="Title 3">
            <a:extLst>
              <a:ext uri="{FF2B5EF4-FFF2-40B4-BE49-F238E27FC236}">
                <a16:creationId xmlns:a16="http://schemas.microsoft.com/office/drawing/2014/main" id="{C36D62CB-BC35-87CE-5B39-795204F8961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Mission and Structure</a:t>
            </a:r>
          </a:p>
        </p:txBody>
      </p:sp>
      <p:sp>
        <p:nvSpPr>
          <p:cNvPr id="6" name="Content Placeholder 4">
            <a:extLst>
              <a:ext uri="{FF2B5EF4-FFF2-40B4-BE49-F238E27FC236}">
                <a16:creationId xmlns:a16="http://schemas.microsoft.com/office/drawing/2014/main" id="{B9720393-E906-F0BF-FB7F-943146BE0656}"/>
              </a:ext>
            </a:extLst>
          </p:cNvPr>
          <p:cNvSpPr txBox="1">
            <a:spLocks/>
          </p:cNvSpPr>
          <p:nvPr/>
        </p:nvSpPr>
        <p:spPr>
          <a:xfrm>
            <a:off x="552451" y="1251388"/>
            <a:ext cx="11249230" cy="1163684"/>
          </a:xfrm>
          <a:prstGeom prst="rect">
            <a:avLst/>
          </a:prstGeom>
          <a:ln>
            <a:solidFill>
              <a:srgbClr val="0070C0"/>
            </a:solidFill>
          </a:ln>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1" indent="0" algn="ctr" defTabSz="914400" rtl="0" eaLnBrk="1" fontAlgn="base" latinLnBrk="0" hangingPunct="1">
              <a:lnSpc>
                <a:spcPct val="100000"/>
              </a:lnSpc>
              <a:spcBef>
                <a:spcPts val="0"/>
              </a:spcBef>
              <a:spcAft>
                <a:spcPts val="0"/>
              </a:spcAft>
              <a:buClr>
                <a:srgbClr val="000000"/>
              </a:buClr>
              <a:buSzTx/>
              <a:buFont typeface="Arial"/>
              <a:buNone/>
              <a:tabLst/>
              <a:defRPr/>
            </a:pPr>
            <a:r>
              <a:rPr kumimoji="0" lang="en-US" sz="2400" b="0" i="0" u="sng"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Energy Transformation Advisory Board</a:t>
            </a:r>
          </a:p>
          <a:p>
            <a:pPr marL="0" marR="0" lvl="1" indent="0" algn="ctr" defTabSz="914400" rtl="0" eaLnBrk="1" fontAlgn="base" latinLnBrk="0" hangingPunct="1">
              <a:lnSpc>
                <a:spcPct val="100000"/>
              </a:lnSpc>
              <a:spcBef>
                <a:spcPts val="0"/>
              </a:spcBef>
              <a:spcAft>
                <a:spcPts val="0"/>
              </a:spcAft>
              <a:buClr>
                <a:srgbClr val="000000"/>
              </a:buClr>
              <a:buSzTx/>
              <a:buFont typeface="Arial"/>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To provide guidance and recommendations on strategic direction to the OET and focus areas work groups to execute the energy transition, including gas-to-electric transition, electric grid readiness, and the just and equitable transition for workers, business, and communities.</a:t>
            </a:r>
            <a:endParaRPr kumimoji="0" lang="en-US"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7" name="Text Placeholder 5">
            <a:extLst>
              <a:ext uri="{FF2B5EF4-FFF2-40B4-BE49-F238E27FC236}">
                <a16:creationId xmlns:a16="http://schemas.microsoft.com/office/drawing/2014/main" id="{7034390B-0388-6712-2C87-A2936DBDDDBC}"/>
              </a:ext>
            </a:extLst>
          </p:cNvPr>
          <p:cNvSpPr txBox="1">
            <a:spLocks/>
          </p:cNvSpPr>
          <p:nvPr/>
        </p:nvSpPr>
        <p:spPr>
          <a:xfrm>
            <a:off x="4191262" y="2572189"/>
            <a:ext cx="3748888" cy="808660"/>
          </a:xfrm>
          <a:prstGeom prst="rect">
            <a:avLst/>
          </a:prstGeom>
          <a:ln w="6350">
            <a:solidFill>
              <a:schemeClr val="accent2">
                <a:lumMod val="50000"/>
              </a:schemeClr>
            </a:solid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Decarbonizing the Peak</a:t>
            </a:r>
          </a:p>
        </p:txBody>
      </p:sp>
      <p:sp>
        <p:nvSpPr>
          <p:cNvPr id="8" name="Content Placeholder 9">
            <a:extLst>
              <a:ext uri="{FF2B5EF4-FFF2-40B4-BE49-F238E27FC236}">
                <a16:creationId xmlns:a16="http://schemas.microsoft.com/office/drawing/2014/main" id="{77A26F82-3F43-44A0-C7B7-FA3F2002AD15}"/>
              </a:ext>
            </a:extLst>
          </p:cNvPr>
          <p:cNvSpPr txBox="1">
            <a:spLocks/>
          </p:cNvSpPr>
          <p:nvPr/>
        </p:nvSpPr>
        <p:spPr>
          <a:xfrm>
            <a:off x="552449" y="3553155"/>
            <a:ext cx="3526167" cy="2915504"/>
          </a:xfrm>
          <a:prstGeom prst="rect">
            <a:avLst/>
          </a:prstGeom>
          <a:ln w="38100">
            <a:solidFill>
              <a:srgbClr val="FF0000"/>
            </a:solidFill>
          </a:ln>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defRPr/>
            </a:pPr>
            <a:r>
              <a:rPr kumimoji="0" lang="en-US" sz="1600" b="0" i="0"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sym typeface="Arial"/>
              </a:rPr>
              <a:t>To develop a coordinated strategy to reduce and ultimately eliminate the local gas distribution companies’ reliance on the Everett Marine Terminal (EMT) Liquified Natural Gas (LNG) facility aligned with DPU Order 20-80 and the state’s climate and clean energy mandates, including those established in the </a:t>
            </a:r>
            <a:r>
              <a:rPr kumimoji="0" lang="en-US" sz="1600" b="0" i="1"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sym typeface="Arial"/>
              </a:rPr>
              <a:t>Global Warming Solutions Act</a:t>
            </a:r>
            <a:r>
              <a:rPr kumimoji="0" lang="en-US" sz="1600" b="0" i="0" u="none" strike="noStrike" kern="1200" cap="none" spc="0" normalizeH="0" baseline="0" noProof="0">
                <a:ln>
                  <a:noFill/>
                </a:ln>
                <a:effectLst/>
                <a:uLnTx/>
                <a:uFillTx/>
                <a:latin typeface="Arial" panose="020B0604020202020204" pitchFamily="34" charset="0"/>
                <a:ea typeface="Times New Roman" panose="02020603050405020304" pitchFamily="18" charset="0"/>
                <a:cs typeface="Arial" panose="020B0604020202020204" pitchFamily="34" charset="0"/>
                <a:sym typeface="Arial"/>
              </a:rPr>
              <a:t>.</a:t>
            </a:r>
            <a:endParaRPr kumimoji="0" lang="en-US" sz="1600" b="0" i="0" u="none" strike="noStrike" kern="1200" cap="none" spc="0" normalizeH="0" baseline="0" noProof="0">
              <a:ln>
                <a:noFill/>
              </a:ln>
              <a:effectLst/>
              <a:uLnTx/>
              <a:uFillTx/>
              <a:latin typeface="Arial" panose="020B0604020202020204" pitchFamily="34" charset="0"/>
              <a:cs typeface="Arial" panose="020B0604020202020204" pitchFamily="34" charset="0"/>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n-US" sz="1400" b="0" i="0" u="none" strike="noStrike" kern="1200" cap="none" spc="0" normalizeH="0" baseline="0" noProof="0">
              <a:ln>
                <a:noFill/>
              </a:ln>
              <a:effectLst/>
              <a:uLnTx/>
              <a:uFillTx/>
              <a:latin typeface="Arial"/>
              <a:cs typeface="Arial"/>
              <a:sym typeface="Arial"/>
            </a:endParaRPr>
          </a:p>
        </p:txBody>
      </p:sp>
      <p:sp>
        <p:nvSpPr>
          <p:cNvPr id="10" name="Content Placeholder 9">
            <a:extLst>
              <a:ext uri="{FF2B5EF4-FFF2-40B4-BE49-F238E27FC236}">
                <a16:creationId xmlns:a16="http://schemas.microsoft.com/office/drawing/2014/main" id="{854EBCF8-2DDE-2692-6F62-99133C339CA8}"/>
              </a:ext>
            </a:extLst>
          </p:cNvPr>
          <p:cNvSpPr txBox="1">
            <a:spLocks/>
          </p:cNvSpPr>
          <p:nvPr/>
        </p:nvSpPr>
        <p:spPr>
          <a:xfrm>
            <a:off x="8052793" y="3553155"/>
            <a:ext cx="3748887" cy="2915504"/>
          </a:xfrm>
          <a:prstGeom prst="rect">
            <a:avLst/>
          </a:prstGeom>
          <a:ln w="6350">
            <a:solidFill>
              <a:schemeClr val="accent1">
                <a:lumMod val="50000"/>
              </a:schemeClr>
            </a:solidFill>
          </a:ln>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7150" marR="0" lvl="0" indent="0" algn="ctr" defTabSz="457200" rtl="0" eaLnBrk="1" fontAlgn="base" latinLnBrk="0" hangingPunct="1">
              <a:lnSpc>
                <a:spcPct val="100000"/>
              </a:lnSpc>
              <a:spcBef>
                <a:spcPts val="1000"/>
              </a:spcBef>
              <a:spcAft>
                <a:spcPts val="0"/>
              </a:spcAft>
              <a:buClr>
                <a:srgbClr val="99CCFF"/>
              </a:buClr>
              <a:buSzPct val="80000"/>
              <a:buFont typeface="Wingdings 3" charset="2"/>
              <a:buNone/>
              <a:tabLst/>
              <a:defRPr/>
            </a:pPr>
            <a:r>
              <a:rPr kumimoji="0" lang="en-US" sz="16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To identify alternative mechanisms for financing/funding electricity distribution system infrastructure upgrades necessary to achieve the Commonwealth’s clean energy and climate mandates that minimizes impacts on consumers' electricity bills, while providing an affordable, sustainable and timely source of revenue to support investments.</a:t>
            </a:r>
            <a:endParaRPr kumimoji="0" lang="en-US" sz="1600" b="0" i="0" u="none" strike="noStrike" kern="1200" cap="none" spc="0" normalizeH="0" baseline="0" noProof="0" dirty="0">
              <a:ln>
                <a:noFill/>
              </a:ln>
              <a:solidFill>
                <a:srgbClr val="000000">
                  <a:lumMod val="75000"/>
                  <a:lumOff val="25000"/>
                </a:srgbClr>
              </a:solidFill>
              <a:effectLst/>
              <a:uLnTx/>
              <a:uFillTx/>
              <a:latin typeface="Arial"/>
              <a:ea typeface="+mn-ea"/>
              <a:cs typeface="Arial"/>
            </a:endParaRPr>
          </a:p>
          <a:p>
            <a:pPr marL="342900" marR="0" lvl="0" indent="-342900" algn="l" defTabSz="457200" rtl="0" eaLnBrk="1" fontAlgn="base" latinLnBrk="0" hangingPunct="1">
              <a:lnSpc>
                <a:spcPct val="100000"/>
              </a:lnSpc>
              <a:spcBef>
                <a:spcPts val="1000"/>
              </a:spcBef>
              <a:spcAft>
                <a:spcPts val="0"/>
              </a:spcAft>
              <a:buClr>
                <a:srgbClr val="99CCFF"/>
              </a:buClr>
              <a:buSzPct val="80000"/>
              <a:buFont typeface="Wingdings 3" charset="2"/>
              <a:buChar char=""/>
              <a:tabLst/>
              <a:defRPr/>
            </a:pPr>
            <a:endParaRPr kumimoji="0" lang="en-US" sz="1800" b="0" i="0" u="none" strike="noStrike" kern="1200" cap="none" spc="0" normalizeH="0" baseline="0" noProof="0">
              <a:ln>
                <a:noFill/>
              </a:ln>
              <a:solidFill>
                <a:srgbClr val="000000">
                  <a:lumMod val="75000"/>
                  <a:lumOff val="25000"/>
                </a:srgbClr>
              </a:solidFill>
              <a:effectLst/>
              <a:uLnTx/>
              <a:uFillTx/>
              <a:latin typeface="Verdana"/>
              <a:ea typeface="+mn-ea"/>
              <a:cs typeface="Arial"/>
            </a:endParaRPr>
          </a:p>
        </p:txBody>
      </p:sp>
      <p:sp>
        <p:nvSpPr>
          <p:cNvPr id="11" name="Content Placeholder 9">
            <a:extLst>
              <a:ext uri="{FF2B5EF4-FFF2-40B4-BE49-F238E27FC236}">
                <a16:creationId xmlns:a16="http://schemas.microsoft.com/office/drawing/2014/main" id="{E8BFF99E-B7B3-145D-5644-6710DCE79348}"/>
              </a:ext>
            </a:extLst>
          </p:cNvPr>
          <p:cNvSpPr txBox="1">
            <a:spLocks/>
          </p:cNvSpPr>
          <p:nvPr/>
        </p:nvSpPr>
        <p:spPr>
          <a:xfrm>
            <a:off x="4191260" y="3560795"/>
            <a:ext cx="3748889" cy="2907864"/>
          </a:xfrm>
          <a:prstGeom prst="rect">
            <a:avLst/>
          </a:prstGeom>
          <a:ln w="6350">
            <a:solidFill>
              <a:schemeClr val="accent2">
                <a:lumMod val="75000"/>
              </a:schemeClr>
            </a:solidFill>
          </a:ln>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7150" marR="0" lvl="0" indent="0" algn="ctr" defTabSz="457200" rtl="0" eaLnBrk="1" fontAlgn="base" latinLnBrk="0" hangingPunct="1">
              <a:lnSpc>
                <a:spcPct val="100000"/>
              </a:lnSpc>
              <a:spcBef>
                <a:spcPts val="1000"/>
              </a:spcBef>
              <a:spcAft>
                <a:spcPts val="0"/>
              </a:spcAft>
              <a:buClr>
                <a:srgbClr val="99CCFF"/>
              </a:buClr>
              <a:buSzPct val="80000"/>
              <a:buFont typeface="Wingdings 3" charset="2"/>
              <a:buNone/>
              <a:tabLst/>
              <a:defRPr/>
            </a:pPr>
            <a:r>
              <a:rPr kumimoji="0" lang="en-US" sz="16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To demonstrate pathways to reduce reliance on and expeditiously eliminate fossil fuels from peaking power plants and combined heat and power facilities and deploy alternative demand and supply side options to meeting peak load needs in the Commonwealth, in alignment with the electric sector sublimit and clean energy goals established in the </a:t>
            </a:r>
            <a:r>
              <a:rPr kumimoji="0" lang="en-US" sz="1600" b="0" i="1"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2050 Climate and Clean Energy Plan</a:t>
            </a:r>
            <a:r>
              <a:rPr kumimoji="0" lang="en-US" sz="16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a:t>
            </a:r>
            <a:endParaRPr kumimoji="0" lang="en-US" sz="1600" b="0" i="0" u="none" strike="noStrike" kern="1200" cap="none" spc="0" normalizeH="0" baseline="0" noProof="0">
              <a:ln>
                <a:noFill/>
              </a:ln>
              <a:solidFill>
                <a:srgbClr val="000000">
                  <a:lumMod val="75000"/>
                  <a:lumOff val="25000"/>
                </a:srgbClr>
              </a:solidFill>
              <a:effectLst/>
              <a:uLnTx/>
              <a:uFillTx/>
              <a:latin typeface="Arial"/>
              <a:ea typeface="+mn-ea"/>
              <a:cs typeface="Arial"/>
            </a:endParaRPr>
          </a:p>
          <a:p>
            <a:pPr marL="342900" marR="0" lvl="0" indent="-342900" algn="l" defTabSz="457200" rtl="0" eaLnBrk="1" fontAlgn="base" latinLnBrk="0" hangingPunct="1">
              <a:lnSpc>
                <a:spcPct val="100000"/>
              </a:lnSpc>
              <a:spcBef>
                <a:spcPts val="1000"/>
              </a:spcBef>
              <a:spcAft>
                <a:spcPts val="0"/>
              </a:spcAft>
              <a:buClr>
                <a:srgbClr val="99CCFF"/>
              </a:buClr>
              <a:buSzPct val="80000"/>
              <a:buFont typeface="Wingdings 3" charset="2"/>
              <a:buChar char=""/>
              <a:tabLst/>
              <a:defRPr/>
            </a:pPr>
            <a:endParaRPr kumimoji="0" lang="en-US" sz="1800" b="0" i="0" u="none" strike="noStrike" kern="1200" cap="none" spc="0" normalizeH="0" baseline="0" noProof="0">
              <a:ln>
                <a:noFill/>
              </a:ln>
              <a:solidFill>
                <a:srgbClr val="000000">
                  <a:lumMod val="75000"/>
                  <a:lumOff val="25000"/>
                </a:srgbClr>
              </a:solidFill>
              <a:effectLst/>
              <a:uLnTx/>
              <a:uFillTx/>
              <a:latin typeface="Verdana"/>
              <a:ea typeface="+mn-ea"/>
              <a:cs typeface="Arial"/>
            </a:endParaRPr>
          </a:p>
        </p:txBody>
      </p:sp>
      <p:sp>
        <p:nvSpPr>
          <p:cNvPr id="12" name="Text Placeholder 5">
            <a:extLst>
              <a:ext uri="{FF2B5EF4-FFF2-40B4-BE49-F238E27FC236}">
                <a16:creationId xmlns:a16="http://schemas.microsoft.com/office/drawing/2014/main" id="{887C72E3-DAB2-F7B6-3A8B-3E6B97A45CD2}"/>
              </a:ext>
            </a:extLst>
          </p:cNvPr>
          <p:cNvSpPr txBox="1">
            <a:spLocks/>
          </p:cNvSpPr>
          <p:nvPr/>
        </p:nvSpPr>
        <p:spPr>
          <a:xfrm>
            <a:off x="552451" y="2572189"/>
            <a:ext cx="3526167" cy="808660"/>
          </a:xfrm>
          <a:prstGeom prst="rect">
            <a:avLst/>
          </a:prstGeom>
          <a:ln w="38100">
            <a:solidFill>
              <a:srgbClr val="FF0000"/>
            </a:solid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defRPr/>
            </a:pPr>
            <a:r>
              <a:rPr kumimoji="0" lang="en-US" sz="2400" b="0" i="0" u="none" strike="noStrike" kern="1200" cap="none" spc="0" normalizeH="0" baseline="0" noProof="0">
                <a:ln>
                  <a:noFill/>
                </a:ln>
                <a:effectLst/>
                <a:uLnTx/>
                <a:uFillTx/>
                <a:latin typeface="Arial" panose="020B0604020202020204" pitchFamily="34" charset="0"/>
                <a:cs typeface="Arial" panose="020B0604020202020204" pitchFamily="34" charset="0"/>
                <a:sym typeface="Arial"/>
              </a:rPr>
              <a:t>Transitioning Away from EMT</a:t>
            </a:r>
          </a:p>
        </p:txBody>
      </p:sp>
      <p:sp>
        <p:nvSpPr>
          <p:cNvPr id="13" name="Text Placeholder 5">
            <a:extLst>
              <a:ext uri="{FF2B5EF4-FFF2-40B4-BE49-F238E27FC236}">
                <a16:creationId xmlns:a16="http://schemas.microsoft.com/office/drawing/2014/main" id="{B850177D-1297-DE07-E619-8DDA10A0D248}"/>
              </a:ext>
            </a:extLst>
          </p:cNvPr>
          <p:cNvSpPr txBox="1">
            <a:spLocks/>
          </p:cNvSpPr>
          <p:nvPr/>
        </p:nvSpPr>
        <p:spPr>
          <a:xfrm>
            <a:off x="8052794" y="2572189"/>
            <a:ext cx="3748887" cy="808660"/>
          </a:xfrm>
          <a:prstGeom prst="rect">
            <a:avLst/>
          </a:prstGeom>
          <a:ln w="6350">
            <a:solidFill>
              <a:schemeClr val="accent1">
                <a:lumMod val="50000"/>
              </a:schemeClr>
            </a:solidFill>
          </a:ln>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defRPr/>
            </a:pPr>
            <a:r>
              <a:rPr kumimoji="0" lang="en-US" sz="2400" b="0" i="0" u="none" strike="noStrike" kern="1200" cap="none" spc="0" normalizeH="0" baseline="0" noProof="0" dirty="0">
                <a:ln>
                  <a:noFill/>
                </a:ln>
                <a:solidFill>
                  <a:srgbClr val="000000"/>
                </a:solidFill>
                <a:effectLst/>
                <a:uLnTx/>
                <a:uFillTx/>
                <a:latin typeface="Arial"/>
                <a:cs typeface="Arial"/>
                <a:sym typeface="Arial"/>
              </a:rPr>
              <a:t>Financing the Transition</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847062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DA7817-3CDF-C2F5-7BB2-FC58CAAC8A1F}"/>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CC764F-34DD-40DB-B424-6CB46B067597}" type="slidenum">
              <a:rPr kumimoji="0" lang="en-US" altLang="en-US"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
        <p:nvSpPr>
          <p:cNvPr id="4" name="Title 3">
            <a:extLst>
              <a:ext uri="{FF2B5EF4-FFF2-40B4-BE49-F238E27FC236}">
                <a16:creationId xmlns:a16="http://schemas.microsoft.com/office/drawing/2014/main" id="{C36D62CB-BC35-87CE-5B39-795204F8961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Governance, Responsibilities and Expectations of Participants</a:t>
            </a:r>
          </a:p>
        </p:txBody>
      </p:sp>
      <p:sp>
        <p:nvSpPr>
          <p:cNvPr id="8" name="Text Placeholder 5">
            <a:extLst>
              <a:ext uri="{FF2B5EF4-FFF2-40B4-BE49-F238E27FC236}">
                <a16:creationId xmlns:a16="http://schemas.microsoft.com/office/drawing/2014/main" id="{AC0E590E-7983-9504-2C63-6D2593B7C1AA}"/>
              </a:ext>
            </a:extLst>
          </p:cNvPr>
          <p:cNvSpPr txBox="1">
            <a:spLocks/>
          </p:cNvSpPr>
          <p:nvPr/>
        </p:nvSpPr>
        <p:spPr>
          <a:xfrm>
            <a:off x="10888" y="1282636"/>
            <a:ext cx="4267195" cy="55847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7160" marR="0" lvl="0" indent="0" algn="ctr" defTabSz="914400" rtl="0" eaLnBrk="1" fontAlgn="base" latinLnBrk="0" hangingPunct="1">
              <a:lnSpc>
                <a:spcPct val="100000"/>
              </a:lnSpc>
              <a:spcBef>
                <a:spcPct val="100000"/>
              </a:spcBef>
              <a:spcAft>
                <a:spcPct val="0"/>
              </a:spcAft>
              <a:buClrTx/>
              <a:buSzTx/>
              <a:buFont typeface="Arial"/>
              <a:buNone/>
              <a:tabLst/>
              <a:defRPr/>
            </a:pPr>
            <a:r>
              <a:rPr kumimoji="0" lang="en-US" sz="2400" b="1" i="0" u="none" strike="noStrike" kern="0" cap="none" spc="0" normalizeH="0" baseline="0" noProof="0" dirty="0">
                <a:ln>
                  <a:noFill/>
                </a:ln>
                <a:solidFill>
                  <a:srgbClr val="000000"/>
                </a:solidFill>
                <a:effectLst/>
                <a:uLnTx/>
                <a:uFillTx/>
                <a:latin typeface="Aptos" panose="020B0004020202020204" pitchFamily="34" charset="0"/>
                <a:ea typeface="+mn-ea"/>
                <a:cs typeface="Arial"/>
                <a:sym typeface="Arial"/>
              </a:rPr>
              <a:t>Governance</a:t>
            </a:r>
          </a:p>
        </p:txBody>
      </p:sp>
      <p:sp>
        <p:nvSpPr>
          <p:cNvPr id="9" name="Content Placeholder 9">
            <a:extLst>
              <a:ext uri="{FF2B5EF4-FFF2-40B4-BE49-F238E27FC236}">
                <a16:creationId xmlns:a16="http://schemas.microsoft.com/office/drawing/2014/main" id="{5E3B660D-F6A5-2749-58D4-F48EE428A6AA}"/>
              </a:ext>
            </a:extLst>
          </p:cNvPr>
          <p:cNvSpPr txBox="1">
            <a:spLocks/>
          </p:cNvSpPr>
          <p:nvPr/>
        </p:nvSpPr>
        <p:spPr>
          <a:xfrm>
            <a:off x="355776" y="1960242"/>
            <a:ext cx="3940624" cy="4634236"/>
          </a:xfrm>
          <a:prstGeom prst="rect">
            <a:avLst/>
          </a:prstGeom>
          <a:ln>
            <a:solidFill>
              <a:schemeClr val="tx1"/>
            </a:solidFill>
          </a:ln>
        </p:spPr>
        <p:txBody>
          <a:bodyPr lIns="91440" tIns="45720" rIns="91440" bIns="45720"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kumimoji="0" lang="en-US" sz="1500" b="0" i="0" u="none" strike="noStrike" kern="1200" cap="none" spc="0" normalizeH="0" baseline="0" noProof="0" dirty="0">
                <a:ln>
                  <a:noFill/>
                </a:ln>
                <a:solidFill>
                  <a:srgbClr val="000000"/>
                </a:solidFill>
                <a:effectLst/>
                <a:highlight>
                  <a:srgbClr val="FFFFFF"/>
                </a:highlight>
                <a:uLnTx/>
                <a:uFillTx/>
                <a:latin typeface="Arial"/>
                <a:ea typeface="Times New Roman" panose="02020603050405020304" pitchFamily="18" charset="0"/>
                <a:cs typeface="Arial"/>
                <a:sym typeface="Arial"/>
              </a:rPr>
              <a:t>Participation is open, with membership affirmed by Advisory Board </a:t>
            </a:r>
            <a:endParaRPr kumimoji="0" lang="en-US" sz="1500" b="0"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n-US" sz="1500" b="0"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kumimoji="0" lang="en-US" sz="1500" b="0" i="0" u="none" strike="noStrike" kern="1200" cap="none" spc="0" normalizeH="0" baseline="0" noProof="0" dirty="0">
                <a:ln>
                  <a:noFill/>
                </a:ln>
                <a:solidFill>
                  <a:srgbClr val="000000"/>
                </a:solidFill>
                <a:effectLst/>
                <a:highlight>
                  <a:srgbClr val="FFFFFF"/>
                </a:highlight>
                <a:uLnTx/>
                <a:uFillTx/>
                <a:latin typeface="Arial"/>
                <a:ea typeface="Times New Roman" panose="02020603050405020304" pitchFamily="18" charset="0"/>
                <a:cs typeface="Arial"/>
                <a:sym typeface="Arial"/>
              </a:rPr>
              <a:t>Meet at least bi-monthly, or more often, depending on need </a:t>
            </a: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n-US" sz="1500" b="0"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kumimoji="0" lang="en-US" sz="1500" b="0" i="0" u="none" strike="noStrike" kern="1200" cap="none" spc="0" normalizeH="0" baseline="0" noProof="0" dirty="0">
                <a:ln>
                  <a:noFill/>
                </a:ln>
                <a:solidFill>
                  <a:srgbClr val="000000"/>
                </a:solidFill>
                <a:effectLst/>
                <a:highlight>
                  <a:srgbClr val="FFFFFF"/>
                </a:highlight>
                <a:uLnTx/>
                <a:uFillTx/>
                <a:latin typeface="Arial"/>
                <a:ea typeface="Times New Roman" panose="02020603050405020304" pitchFamily="18" charset="0"/>
                <a:cs typeface="Arial"/>
                <a:sym typeface="Arial"/>
              </a:rPr>
              <a:t>FAWGs will conduct work via individual workstreams, which will meet as necessary</a:t>
            </a: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n-US" sz="1500" b="0" i="0" u="none" strike="noStrike" kern="100" cap="none" spc="0" normalizeH="0" baseline="0" noProof="0" dirty="0">
              <a:ln>
                <a:noFill/>
              </a:ln>
              <a:solidFill>
                <a:srgbClr val="000000"/>
              </a:solidFill>
              <a:effectLst/>
              <a:highlight>
                <a:srgbClr val="FFFFFF"/>
              </a:highlight>
              <a:uLnTx/>
              <a:uFillTx/>
              <a:latin typeface="Arial" panose="020B0604020202020204" pitchFamily="34" charset="0"/>
              <a:ea typeface="Aptos" panose="020B0004020202020204" pitchFamily="34" charset="0"/>
              <a:cs typeface="Arial" panose="020B0604020202020204" pitchFamily="34" charset="0"/>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kumimoji="0" lang="en-US" sz="1500" b="0" i="0" u="none" strike="noStrike" kern="100" cap="none" spc="0" normalizeH="0" baseline="0" noProof="0" dirty="0">
                <a:ln>
                  <a:noFill/>
                </a:ln>
                <a:solidFill>
                  <a:srgbClr val="000000"/>
                </a:solidFill>
                <a:effectLst/>
                <a:highlight>
                  <a:srgbClr val="FFFFFF"/>
                </a:highlight>
                <a:uLnTx/>
                <a:uFillTx/>
                <a:latin typeface="Arial"/>
                <a:ea typeface="Aptos" panose="020B0004020202020204" pitchFamily="34" charset="0"/>
                <a:cs typeface="Arial"/>
                <a:sym typeface="Arial"/>
              </a:rPr>
              <a:t>FAWG participants can select workstreams</a:t>
            </a:r>
            <a:endParaRPr kumimoji="0" lang="en-US" sz="1500" b="0" i="0" u="none" strike="noStrike" kern="100" cap="none" spc="0" normalizeH="0" baseline="0" noProof="0" dirty="0">
              <a:ln>
                <a:noFill/>
              </a:ln>
              <a:solidFill>
                <a:srgbClr val="000000"/>
              </a:solidFill>
              <a:effectLst/>
              <a:highlight>
                <a:srgbClr val="FFFFFF"/>
              </a:highlight>
              <a:uLnTx/>
              <a:uFillTx/>
              <a:latin typeface="Arial" panose="020B0604020202020204" pitchFamily="34" charset="0"/>
              <a:ea typeface="Aptos" panose="020B0004020202020204" pitchFamily="34" charset="0"/>
              <a:cs typeface="Arial" panose="020B0604020202020204" pitchFamily="34" charset="0"/>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n-US" sz="1500" b="0" i="0" u="none" strike="noStrike" kern="100" cap="none" spc="0" normalizeH="0" baseline="0" noProof="0" dirty="0">
              <a:ln>
                <a:noFill/>
              </a:ln>
              <a:solidFill>
                <a:srgbClr val="000000"/>
              </a:solidFill>
              <a:effectLst/>
              <a:highlight>
                <a:srgbClr val="FFFFFF"/>
              </a:highligh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kumimoji="0" lang="en-US" sz="1500" b="0" i="0" u="none" strike="noStrike" kern="1200" cap="none" spc="0" normalizeH="0" baseline="0" noProof="0" dirty="0">
                <a:ln>
                  <a:noFill/>
                </a:ln>
                <a:solidFill>
                  <a:srgbClr val="000000"/>
                </a:solidFill>
                <a:effectLst/>
                <a:highlight>
                  <a:srgbClr val="FFFFFF"/>
                </a:highlight>
                <a:uLnTx/>
                <a:uFillTx/>
                <a:latin typeface="Arial"/>
                <a:ea typeface="Times New Roman" panose="02020603050405020304" pitchFamily="18" charset="0"/>
                <a:cs typeface="Arial"/>
                <a:sym typeface="Arial"/>
              </a:rPr>
              <a:t>Workstream and full FAWG meetings are Chatham House Rules; all materials provided to the Advisory Board will be made public</a:t>
            </a: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n-US" sz="1500" b="0"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kumimoji="0" lang="en-US" sz="15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Deliver consensus work products and recommendations to the Advisory Board, where consensus is not possible, note participant positions</a:t>
            </a:r>
          </a:p>
        </p:txBody>
      </p:sp>
      <p:sp>
        <p:nvSpPr>
          <p:cNvPr id="2" name="Content Placeholder 9">
            <a:extLst>
              <a:ext uri="{FF2B5EF4-FFF2-40B4-BE49-F238E27FC236}">
                <a16:creationId xmlns:a16="http://schemas.microsoft.com/office/drawing/2014/main" id="{F210E155-DA25-17BF-6E78-06BEB09B9C68}"/>
              </a:ext>
            </a:extLst>
          </p:cNvPr>
          <p:cNvSpPr txBox="1">
            <a:spLocks/>
          </p:cNvSpPr>
          <p:nvPr/>
        </p:nvSpPr>
        <p:spPr>
          <a:xfrm>
            <a:off x="4546771" y="1949356"/>
            <a:ext cx="3486886" cy="4645122"/>
          </a:xfrm>
          <a:prstGeom prst="rect">
            <a:avLst/>
          </a:prstGeom>
          <a:ln>
            <a:solidFill>
              <a:schemeClr val="tx1"/>
            </a:solidFill>
          </a:ln>
        </p:spPr>
        <p:txBody>
          <a:bodyPr lIns="91440" tIns="45720" rIns="91440" bIns="45720" anchor="t">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kumimoji="0" lang="en-US" sz="1500" b="0" i="0" u="none" strike="noStrike" kern="100" cap="none" spc="0" normalizeH="0" baseline="0" noProof="0" dirty="0">
                <a:ln>
                  <a:noFill/>
                </a:ln>
                <a:solidFill>
                  <a:srgbClr val="000000"/>
                </a:solidFill>
                <a:effectLst/>
                <a:highlight>
                  <a:srgbClr val="FFFFFF"/>
                </a:highlight>
                <a:uLnTx/>
                <a:uFillTx/>
                <a:latin typeface="Arial" panose="020B0604020202020204" pitchFamily="34" charset="0"/>
                <a:ea typeface="Aptos" panose="020B0004020202020204" pitchFamily="34" charset="0"/>
                <a:cs typeface="Arial" panose="020B0604020202020204" pitchFamily="34" charset="0"/>
                <a:sym typeface="Arial"/>
              </a:rPr>
              <a:t>Execute workplans approved by the Advisory Board and deliver recommendations for Advisory Board deliberation and approval</a:t>
            </a: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n-US" sz="1500" b="0" i="0" u="none" strike="noStrike" kern="100" cap="none" spc="0" normalizeH="0" baseline="0" noProof="0" dirty="0">
              <a:ln>
                <a:noFill/>
              </a:ln>
              <a:solidFill>
                <a:srgbClr val="000000"/>
              </a:solidFill>
              <a:effectLst/>
              <a:highlight>
                <a:srgbClr val="FFFFFF"/>
              </a:highlight>
              <a:uLnTx/>
              <a:uFillTx/>
              <a:latin typeface="Arial"/>
              <a:ea typeface="Aptos" panose="020B0004020202020204" pitchFamily="34" charset="0"/>
              <a:cs typeface="Arial"/>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kumimoji="0" lang="en-US" sz="1500" b="0" i="0" u="none" strike="noStrike" kern="100" cap="none" spc="0" normalizeH="0" baseline="0" noProof="0" dirty="0">
                <a:ln>
                  <a:noFill/>
                </a:ln>
                <a:solidFill>
                  <a:srgbClr val="000000"/>
                </a:solidFill>
                <a:effectLst/>
                <a:highlight>
                  <a:srgbClr val="FFFFFF"/>
                </a:highlight>
                <a:uLnTx/>
                <a:uFillTx/>
                <a:latin typeface="Arial"/>
                <a:ea typeface="Aptos" panose="020B0004020202020204" pitchFamily="34" charset="0"/>
                <a:cs typeface="Arial"/>
                <a:sym typeface="Arial"/>
              </a:rPr>
              <a:t>Establish workstream teams to advance workplans, establish milestones, and make recommendations</a:t>
            </a: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n-US" sz="1500" b="0" i="0" u="none" strike="noStrike" kern="100" cap="none" spc="0" normalizeH="0" baseline="0" noProof="0" dirty="0">
              <a:ln>
                <a:noFill/>
              </a:ln>
              <a:solidFill>
                <a:srgbClr val="000000"/>
              </a:solidFill>
              <a:effectLst/>
              <a:highlight>
                <a:srgbClr val="FFFFFF"/>
              </a:highlight>
              <a:uLnTx/>
              <a:uFillTx/>
              <a:latin typeface="Arial"/>
              <a:ea typeface="Aptos" panose="020B0004020202020204" pitchFamily="34" charset="0"/>
              <a:cs typeface="Arial"/>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kumimoji="0" lang="en-US" sz="1500" b="0" i="0" u="none" strike="noStrike" kern="100" cap="none" spc="0" normalizeH="0" baseline="0" noProof="0" dirty="0">
                <a:ln>
                  <a:noFill/>
                </a:ln>
                <a:solidFill>
                  <a:srgbClr val="000000"/>
                </a:solidFill>
                <a:effectLst/>
                <a:highlight>
                  <a:srgbClr val="FFFFFF"/>
                </a:highlight>
                <a:uLnTx/>
                <a:uFillTx/>
                <a:latin typeface="Arial"/>
                <a:ea typeface="Aptos" panose="020B0004020202020204" pitchFamily="34" charset="0"/>
                <a:cs typeface="Arial"/>
                <a:sym typeface="Arial"/>
              </a:rPr>
              <a:t>Review and seek consensus on deliverables and recommendations</a:t>
            </a: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n-US" sz="1500" b="0" i="0" u="none" strike="noStrike" kern="100" cap="none" spc="0" normalizeH="0" baseline="0" noProof="0" dirty="0">
              <a:ln>
                <a:noFill/>
              </a:ln>
              <a:solidFill>
                <a:srgbClr val="000000"/>
              </a:solidFill>
              <a:effectLst/>
              <a:highlight>
                <a:srgbClr val="FFFFFF"/>
              </a:highligh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n-US" sz="1500" b="0"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kumimoji="0" lang="en-US" sz="15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A</a:t>
            </a:r>
            <a:r>
              <a:rPr kumimoji="0" lang="en-US" sz="1500" b="0" i="0" u="none" strike="noStrike" kern="1200" cap="none" spc="0" normalizeH="0" baseline="0" noProof="0" dirty="0" err="1">
                <a:ln>
                  <a:noFill/>
                </a:ln>
                <a:solidFill>
                  <a:srgbClr val="000000"/>
                </a:solidFill>
                <a:effectLst/>
                <a:uLnTx/>
                <a:uFillTx/>
                <a:latin typeface="Arial"/>
                <a:ea typeface="Times New Roman" panose="02020603050405020304" pitchFamily="18" charset="0"/>
                <a:cs typeface="Arial"/>
                <a:sym typeface="Arial"/>
              </a:rPr>
              <a:t>lign</a:t>
            </a:r>
            <a:r>
              <a:rPr kumimoji="0" lang="en-US" sz="15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 around options to be presented to the Advisory Board, where consensus is not possible, participant positions are to be noted and accurately reflected</a:t>
            </a: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n-US" sz="5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5" name="Content Placeholder 9">
            <a:extLst>
              <a:ext uri="{FF2B5EF4-FFF2-40B4-BE49-F238E27FC236}">
                <a16:creationId xmlns:a16="http://schemas.microsoft.com/office/drawing/2014/main" id="{D74FF292-7F61-065C-0A17-70EEB1C8655F}"/>
              </a:ext>
            </a:extLst>
          </p:cNvPr>
          <p:cNvSpPr txBox="1">
            <a:spLocks/>
          </p:cNvSpPr>
          <p:nvPr/>
        </p:nvSpPr>
        <p:spPr>
          <a:xfrm>
            <a:off x="8284028" y="1954019"/>
            <a:ext cx="3744685" cy="4640459"/>
          </a:xfrm>
          <a:prstGeom prst="rect">
            <a:avLst/>
          </a:prstGeom>
          <a:ln>
            <a:solidFill>
              <a:schemeClr val="tx1"/>
            </a:solidFill>
          </a:ln>
        </p:spPr>
        <p:txBody>
          <a:bodyPr lIns="91440" tIns="45720" rIns="91440" bIns="45720"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kumimoji="0" lang="en-US" sz="1500" b="0" i="0" u="none" strike="noStrike" kern="1200" cap="none" spc="0" normalizeH="0" baseline="0" noProof="0" dirty="0">
                <a:ln>
                  <a:noFill/>
                </a:ln>
                <a:solidFill>
                  <a:srgbClr val="000000"/>
                </a:solidFill>
                <a:effectLst/>
                <a:highlight>
                  <a:srgbClr val="FFFFFF"/>
                </a:highlight>
                <a:uLnTx/>
                <a:uFillTx/>
                <a:latin typeface="Arial"/>
                <a:ea typeface="Times New Roman" panose="02020603050405020304" pitchFamily="18" charset="0"/>
                <a:cs typeface="Arial"/>
                <a:sym typeface="Arial"/>
              </a:rPr>
              <a:t>Commit to a one-year term and actively participating and attending meetings (all meetings will have a virtual option)</a:t>
            </a: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n-US" sz="1500" b="0" i="0" u="none" strike="noStrike" kern="1200" cap="none" spc="0" normalizeH="0" baseline="0" noProof="0" dirty="0">
              <a:ln>
                <a:noFill/>
              </a:ln>
              <a:solidFill>
                <a:srgbClr val="000000"/>
              </a:solidFill>
              <a:effectLst/>
              <a:highlight>
                <a:srgbClr val="FFFFFF"/>
              </a:highlight>
              <a:uLnTx/>
              <a:uFillTx/>
              <a:latin typeface="Arial"/>
              <a:ea typeface="Times New Roman" panose="02020603050405020304" pitchFamily="18" charset="0"/>
              <a:cs typeface="Arial"/>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kumimoji="0" lang="en-US" sz="1500" b="0" i="0" u="none" strike="noStrike" kern="1200" cap="none" spc="0" normalizeH="0" baseline="0" noProof="0" dirty="0">
                <a:ln>
                  <a:noFill/>
                </a:ln>
                <a:solidFill>
                  <a:srgbClr val="000000"/>
                </a:solidFill>
                <a:effectLst/>
                <a:highlight>
                  <a:srgbClr val="FFFFFF"/>
                </a:highlight>
                <a:uLnTx/>
                <a:uFillTx/>
                <a:latin typeface="Arial"/>
                <a:ea typeface="Times New Roman" panose="02020603050405020304" pitchFamily="18" charset="0"/>
                <a:cs typeface="Arial"/>
                <a:sym typeface="Arial"/>
              </a:rPr>
              <a:t>Are subject matter experts/have a command of the topic</a:t>
            </a: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n-US" sz="1500" b="0" i="0" u="none" strike="noStrike" kern="1200" cap="none" spc="0" normalizeH="0" baseline="0" noProof="0" dirty="0">
              <a:ln>
                <a:noFill/>
              </a:ln>
              <a:solidFill>
                <a:srgbClr val="000000"/>
              </a:solidFill>
              <a:effectLst/>
              <a:highlight>
                <a:srgbClr val="FFFFFF"/>
              </a:highlight>
              <a:uLnTx/>
              <a:uFillTx/>
              <a:latin typeface="Arial"/>
              <a:ea typeface="Times New Roman" panose="02020603050405020304" pitchFamily="18" charset="0"/>
              <a:cs typeface="Arial"/>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kumimoji="0" lang="en-US" sz="1500" b="0" i="0" u="none" strike="noStrike" kern="1200" cap="none" spc="0" normalizeH="0" baseline="0" noProof="0" dirty="0">
                <a:ln>
                  <a:noFill/>
                </a:ln>
                <a:solidFill>
                  <a:srgbClr val="000000"/>
                </a:solidFill>
                <a:effectLst/>
                <a:highlight>
                  <a:srgbClr val="FFFFFF"/>
                </a:highlight>
                <a:uLnTx/>
                <a:uFillTx/>
                <a:latin typeface="Arial"/>
                <a:ea typeface="Times New Roman" panose="02020603050405020304" pitchFamily="18" charset="0"/>
                <a:cs typeface="Arial"/>
                <a:sym typeface="Arial"/>
              </a:rPr>
              <a:t>Have a level of decision-making authority, if participating on behalf of an organization</a:t>
            </a: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n-US" sz="1500" b="0" i="0" u="none" strike="noStrike" kern="1200" cap="none" spc="0" normalizeH="0" baseline="0" noProof="0" dirty="0">
              <a:ln>
                <a:noFill/>
              </a:ln>
              <a:solidFill>
                <a:srgbClr val="000000"/>
              </a:solidFill>
              <a:effectLst/>
              <a:highlight>
                <a:srgbClr val="FFFFFF"/>
              </a:highlight>
              <a:uLnTx/>
              <a:uFillTx/>
              <a:latin typeface="Arial"/>
              <a:ea typeface="Times New Roman" panose="02020603050405020304" pitchFamily="18" charset="0"/>
              <a:cs typeface="Arial"/>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kumimoji="0" lang="en-US" sz="1500" b="0" i="0" u="none" strike="noStrike" kern="1200" cap="none" spc="0" normalizeH="0" baseline="0" noProof="0" dirty="0">
                <a:ln>
                  <a:noFill/>
                </a:ln>
                <a:solidFill>
                  <a:srgbClr val="000000"/>
                </a:solidFill>
                <a:effectLst/>
                <a:highlight>
                  <a:srgbClr val="FFFFFF"/>
                </a:highlight>
                <a:uLnTx/>
                <a:uFillTx/>
                <a:latin typeface="Arial"/>
                <a:ea typeface="Times New Roman" panose="02020603050405020304" pitchFamily="18" charset="0"/>
                <a:cs typeface="Arial"/>
                <a:sym typeface="Arial"/>
              </a:rPr>
              <a:t>Follow the workplans and process adopted by the Advisory Board</a:t>
            </a: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n-US" sz="1500" b="0" i="0" u="none" strike="noStrike" kern="1200" cap="none" spc="0" normalizeH="0" baseline="0" noProof="0" dirty="0">
              <a:ln>
                <a:noFill/>
              </a:ln>
              <a:solidFill>
                <a:srgbClr val="000000"/>
              </a:solidFill>
              <a:effectLst/>
              <a:highlight>
                <a:srgbClr val="FFFFFF"/>
              </a:highligh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kumimoji="0" lang="en-US" sz="15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sym typeface="Arial"/>
              </a:rPr>
              <a:t>Work in good faith to seek consensus</a:t>
            </a: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lang="en-US" sz="15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Adhere to the Ground Rules and Remote Participation policies adopted by the Advisory Board; failure to comply can result in removal</a:t>
            </a:r>
          </a:p>
        </p:txBody>
      </p:sp>
      <p:sp>
        <p:nvSpPr>
          <p:cNvPr id="10" name="Text Placeholder 5">
            <a:extLst>
              <a:ext uri="{FF2B5EF4-FFF2-40B4-BE49-F238E27FC236}">
                <a16:creationId xmlns:a16="http://schemas.microsoft.com/office/drawing/2014/main" id="{BF9621AE-1622-2B3C-97DF-20D581D656E9}"/>
              </a:ext>
            </a:extLst>
          </p:cNvPr>
          <p:cNvSpPr txBox="1">
            <a:spLocks/>
          </p:cNvSpPr>
          <p:nvPr/>
        </p:nvSpPr>
        <p:spPr>
          <a:xfrm>
            <a:off x="4134844" y="1282636"/>
            <a:ext cx="4267195" cy="55847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7160" marR="0" lvl="0" indent="0" algn="ctr" defTabSz="914400" rtl="0" eaLnBrk="1" fontAlgn="base" latinLnBrk="0" hangingPunct="1">
              <a:lnSpc>
                <a:spcPct val="100000"/>
              </a:lnSpc>
              <a:spcBef>
                <a:spcPct val="100000"/>
              </a:spcBef>
              <a:spcAft>
                <a:spcPct val="0"/>
              </a:spcAft>
              <a:buClrTx/>
              <a:buSzTx/>
              <a:buFont typeface="Arial"/>
              <a:buNone/>
              <a:tabLst/>
              <a:defRPr/>
            </a:pPr>
            <a:r>
              <a:rPr kumimoji="0" lang="en-US" sz="2400" b="1" i="0" u="none" strike="noStrike" kern="0" cap="none" spc="0" normalizeH="0" baseline="0" noProof="0" dirty="0">
                <a:ln>
                  <a:noFill/>
                </a:ln>
                <a:solidFill>
                  <a:srgbClr val="000000"/>
                </a:solidFill>
                <a:effectLst/>
                <a:uLnTx/>
                <a:uFillTx/>
                <a:latin typeface="Aptos" panose="020B0004020202020204" pitchFamily="34" charset="0"/>
                <a:ea typeface="+mn-ea"/>
                <a:cs typeface="Arial"/>
                <a:sym typeface="Arial"/>
              </a:rPr>
              <a:t>Responsibilities</a:t>
            </a:r>
          </a:p>
        </p:txBody>
      </p:sp>
      <p:sp>
        <p:nvSpPr>
          <p:cNvPr id="11" name="Text Placeholder 5">
            <a:extLst>
              <a:ext uri="{FF2B5EF4-FFF2-40B4-BE49-F238E27FC236}">
                <a16:creationId xmlns:a16="http://schemas.microsoft.com/office/drawing/2014/main" id="{E8C269DF-2939-A440-D1EB-1FF0E6BCD322}"/>
              </a:ext>
            </a:extLst>
          </p:cNvPr>
          <p:cNvSpPr txBox="1">
            <a:spLocks/>
          </p:cNvSpPr>
          <p:nvPr/>
        </p:nvSpPr>
        <p:spPr>
          <a:xfrm>
            <a:off x="7913917" y="1282636"/>
            <a:ext cx="4267195" cy="558479"/>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7160" marR="0" lvl="0" indent="0" algn="ctr" defTabSz="914400" rtl="0" eaLnBrk="1" fontAlgn="base" latinLnBrk="0" hangingPunct="1">
              <a:lnSpc>
                <a:spcPct val="100000"/>
              </a:lnSpc>
              <a:spcBef>
                <a:spcPct val="100000"/>
              </a:spcBef>
              <a:spcAft>
                <a:spcPct val="0"/>
              </a:spcAft>
              <a:buClrTx/>
              <a:buSzTx/>
              <a:buFont typeface="Arial"/>
              <a:buNone/>
              <a:tabLst/>
              <a:defRPr/>
            </a:pPr>
            <a:r>
              <a:rPr kumimoji="0" lang="en-US" sz="2400" b="1" i="0" u="none" strike="noStrike" kern="0" cap="none" spc="0" normalizeH="0" baseline="0" noProof="0" dirty="0">
                <a:ln>
                  <a:noFill/>
                </a:ln>
                <a:solidFill>
                  <a:srgbClr val="000000"/>
                </a:solidFill>
                <a:effectLst/>
                <a:uLnTx/>
                <a:uFillTx/>
                <a:latin typeface="Aptos" panose="020B0004020202020204" pitchFamily="34" charset="0"/>
                <a:ea typeface="+mn-ea"/>
                <a:cs typeface="Arial"/>
                <a:sym typeface="Arial"/>
              </a:rPr>
              <a:t>Expectations</a:t>
            </a:r>
          </a:p>
        </p:txBody>
      </p:sp>
    </p:spTree>
    <p:extLst>
      <p:ext uri="{BB962C8B-B14F-4D97-AF65-F5344CB8AC3E}">
        <p14:creationId xmlns:p14="http://schemas.microsoft.com/office/powerpoint/2010/main" val="2798774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D97B7A-AEC8-1042-C330-3EAA8C14A88F}"/>
              </a:ext>
            </a:extLst>
          </p:cNvPr>
          <p:cNvSpPr>
            <a:spLocks noGrp="1"/>
          </p:cNvSpPr>
          <p:nvPr>
            <p:ph idx="1"/>
          </p:nvPr>
        </p:nvSpPr>
        <p:spPr>
          <a:xfrm>
            <a:off x="464533" y="1286713"/>
            <a:ext cx="8415356" cy="4655289"/>
          </a:xfrm>
        </p:spPr>
        <p:txBody>
          <a:bodyPr/>
          <a:lstStyle/>
          <a:p>
            <a:pPr>
              <a:buFont typeface="Arial" panose="020B0604020202020204" pitchFamily="34" charset="0"/>
              <a:buChar char="•"/>
            </a:pPr>
            <a:r>
              <a:rPr lang="en-US" sz="1800" b="0" dirty="0">
                <a:latin typeface="Arial"/>
                <a:cs typeface="Arial"/>
              </a:rPr>
              <a:t>Decision-making to follow a methodical approach </a:t>
            </a:r>
          </a:p>
          <a:p>
            <a:pPr marL="575945" lvl="1" indent="-233045">
              <a:buFont typeface="Arial" panose="020B0604020202020204" pitchFamily="34" charset="0"/>
              <a:buChar char="•"/>
            </a:pPr>
            <a:r>
              <a:rPr lang="en-US" sz="1800" b="0" dirty="0">
                <a:latin typeface="Arial"/>
                <a:cs typeface="Arial"/>
              </a:rPr>
              <a:t>Each FAWG </a:t>
            </a:r>
            <a:r>
              <a:rPr lang="en-US" sz="1800" dirty="0">
                <a:latin typeface="Arial"/>
                <a:cs typeface="Arial"/>
              </a:rPr>
              <a:t>launches with a webinar and follows</a:t>
            </a:r>
            <a:r>
              <a:rPr lang="en-US" sz="1800" b="0" dirty="0">
                <a:latin typeface="Arial"/>
                <a:cs typeface="Arial"/>
              </a:rPr>
              <a:t> same </a:t>
            </a:r>
            <a:r>
              <a:rPr lang="en-US" sz="1800" dirty="0">
                <a:latin typeface="Arial"/>
                <a:cs typeface="Arial"/>
              </a:rPr>
              <a:t>phased approach:</a:t>
            </a:r>
            <a:endParaRPr lang="en-US" sz="1800" b="0" dirty="0">
              <a:latin typeface="Arial"/>
              <a:cs typeface="Arial"/>
            </a:endParaRPr>
          </a:p>
          <a:p>
            <a:pPr lvl="2" indent="-223520">
              <a:buFont typeface="Arial,Sans-Serif" panose="020B0604020202020204" pitchFamily="34" charset="0"/>
              <a:buChar char="•"/>
            </a:pPr>
            <a:endParaRPr lang="en-US" sz="1800" dirty="0">
              <a:latin typeface="Arial"/>
              <a:cs typeface="Arial"/>
            </a:endParaRPr>
          </a:p>
          <a:p>
            <a:pPr lvl="2" indent="-223520">
              <a:buFont typeface="Arial,Sans-Serif" panose="020B0604020202020204" pitchFamily="34" charset="0"/>
              <a:buChar char="•"/>
            </a:pPr>
            <a:r>
              <a:rPr lang="en-US" sz="1800" dirty="0">
                <a:latin typeface="Arial"/>
                <a:cs typeface="Arial"/>
              </a:rPr>
              <a:t>Start with understanding the issues and perspectives and assessing current state</a:t>
            </a:r>
          </a:p>
          <a:p>
            <a:pPr lvl="2" indent="-223520">
              <a:buFont typeface="Arial,Sans-Serif" panose="020B0604020202020204" pitchFamily="34" charset="0"/>
              <a:buChar char="•"/>
            </a:pPr>
            <a:endParaRPr lang="en-US" sz="1800" dirty="0">
              <a:latin typeface="Arial"/>
              <a:cs typeface="Arial"/>
            </a:endParaRPr>
          </a:p>
          <a:p>
            <a:pPr lvl="2" indent="-223520">
              <a:buFont typeface="Arial,Sans-Serif" panose="020B0604020202020204" pitchFamily="34" charset="0"/>
              <a:buChar char="•"/>
            </a:pPr>
            <a:r>
              <a:rPr lang="en-US" sz="1800" dirty="0">
                <a:latin typeface="Arial"/>
                <a:cs typeface="Arial"/>
              </a:rPr>
              <a:t>Identify and assess alternatives and potential solutions</a:t>
            </a:r>
            <a:endParaRPr lang="en-US" sz="1800" dirty="0">
              <a:cs typeface="Arial"/>
            </a:endParaRPr>
          </a:p>
          <a:p>
            <a:pPr lvl="2" indent="-223520">
              <a:buFont typeface="Arial,Sans-Serif" panose="020B0604020202020204" pitchFamily="34" charset="0"/>
              <a:buChar char="•"/>
            </a:pPr>
            <a:endParaRPr lang="en-US" sz="1800" dirty="0">
              <a:latin typeface="Arial"/>
              <a:cs typeface="Arial"/>
            </a:endParaRPr>
          </a:p>
          <a:p>
            <a:pPr lvl="2" indent="-223520">
              <a:buFont typeface="Arial,Sans-Serif" panose="020B0604020202020204" pitchFamily="34" charset="0"/>
              <a:buChar char="•"/>
            </a:pPr>
            <a:r>
              <a:rPr lang="en-US" sz="1800" dirty="0">
                <a:latin typeface="Arial"/>
                <a:cs typeface="Arial"/>
              </a:rPr>
              <a:t>Conduct implementation assessment and make recommendations </a:t>
            </a:r>
            <a:endParaRPr lang="en-US" sz="1800" dirty="0"/>
          </a:p>
          <a:p>
            <a:pPr>
              <a:buFont typeface="Arial" panose="020B0604020202020204" pitchFamily="34" charset="0"/>
              <a:buChar char="•"/>
            </a:pPr>
            <a:r>
              <a:rPr lang="en-US" sz="1800" b="0" dirty="0">
                <a:latin typeface="Arial"/>
                <a:cs typeface="Arial"/>
              </a:rPr>
              <a:t>Success requires:</a:t>
            </a:r>
          </a:p>
          <a:p>
            <a:pPr marL="575945" lvl="1" indent="-233045">
              <a:buFont typeface="Arial" panose="020B0604020202020204" pitchFamily="34" charset="0"/>
              <a:buChar char="•"/>
            </a:pPr>
            <a:endParaRPr lang="en-US" sz="1800" b="0" dirty="0">
              <a:latin typeface="Arial"/>
              <a:cs typeface="Arial"/>
            </a:endParaRPr>
          </a:p>
          <a:p>
            <a:pPr marL="575945" lvl="1" indent="-233045">
              <a:buFont typeface="Arial" panose="020B0604020202020204" pitchFamily="34" charset="0"/>
              <a:buChar char="•"/>
            </a:pPr>
            <a:r>
              <a:rPr lang="en-US" sz="1800" b="0" dirty="0">
                <a:latin typeface="Arial"/>
                <a:cs typeface="Arial"/>
              </a:rPr>
              <a:t>Commit and align</a:t>
            </a:r>
          </a:p>
          <a:p>
            <a:pPr marL="575945" lvl="1" indent="-233045">
              <a:buFont typeface="Arial" panose="020B0604020202020204" pitchFamily="34" charset="0"/>
              <a:buChar char="•"/>
            </a:pPr>
            <a:endParaRPr lang="en-US" sz="1800" b="0" dirty="0">
              <a:latin typeface="Arial"/>
              <a:cs typeface="Arial"/>
            </a:endParaRPr>
          </a:p>
          <a:p>
            <a:pPr marL="575945" lvl="1" indent="-233045">
              <a:buFont typeface="Arial" panose="020B0604020202020204" pitchFamily="34" charset="0"/>
              <a:buChar char="•"/>
            </a:pPr>
            <a:r>
              <a:rPr lang="en-US" sz="1800" b="0" dirty="0">
                <a:latin typeface="Arial"/>
                <a:cs typeface="Arial"/>
              </a:rPr>
              <a:t>Engage and enable </a:t>
            </a:r>
          </a:p>
          <a:p>
            <a:pPr marL="575945" lvl="1" indent="-233045">
              <a:buFont typeface="Arial" panose="020B0604020202020204" pitchFamily="34" charset="0"/>
              <a:buChar char="•"/>
            </a:pPr>
            <a:endParaRPr lang="en-US" sz="1800" b="0" dirty="0">
              <a:latin typeface="Arial"/>
              <a:cs typeface="Arial"/>
            </a:endParaRPr>
          </a:p>
          <a:p>
            <a:pPr marL="575945" lvl="1" indent="-233045">
              <a:buFont typeface="Arial" panose="020B0604020202020204" pitchFamily="34" charset="0"/>
              <a:buChar char="•"/>
            </a:pPr>
            <a:r>
              <a:rPr lang="en-US" sz="1800" b="0" dirty="0">
                <a:latin typeface="Arial"/>
                <a:cs typeface="Arial"/>
              </a:rPr>
              <a:t>Implement and sustain</a:t>
            </a:r>
          </a:p>
        </p:txBody>
      </p:sp>
      <p:sp>
        <p:nvSpPr>
          <p:cNvPr id="3" name="Slide Number Placeholder 2">
            <a:extLst>
              <a:ext uri="{FF2B5EF4-FFF2-40B4-BE49-F238E27FC236}">
                <a16:creationId xmlns:a16="http://schemas.microsoft.com/office/drawing/2014/main" id="{C1DA7817-3CDF-C2F5-7BB2-FC58CAAC8A1F}"/>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CC764F-34DD-40DB-B424-6CB46B067597}" type="slidenum">
              <a:rPr kumimoji="0" lang="en-US" altLang="en-US"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
        <p:nvSpPr>
          <p:cNvPr id="4" name="Title 3">
            <a:extLst>
              <a:ext uri="{FF2B5EF4-FFF2-40B4-BE49-F238E27FC236}">
                <a16:creationId xmlns:a16="http://schemas.microsoft.com/office/drawing/2014/main" id="{C36D62CB-BC35-87CE-5B39-795204F8961F}"/>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Approach and Process</a:t>
            </a:r>
          </a:p>
        </p:txBody>
      </p:sp>
      <p:sp>
        <p:nvSpPr>
          <p:cNvPr id="5" name="Circular Arrow 7">
            <a:extLst>
              <a:ext uri="{FF2B5EF4-FFF2-40B4-BE49-F238E27FC236}">
                <a16:creationId xmlns:a16="http://schemas.microsoft.com/office/drawing/2014/main" id="{0D9F0ED5-DA19-3793-67E8-9D509753EC32}"/>
              </a:ext>
            </a:extLst>
          </p:cNvPr>
          <p:cNvSpPr/>
          <p:nvPr/>
        </p:nvSpPr>
        <p:spPr>
          <a:xfrm>
            <a:off x="9638571" y="1295412"/>
            <a:ext cx="2257164" cy="2334711"/>
          </a:xfrm>
          <a:prstGeom prst="circularArrow">
            <a:avLst>
              <a:gd name="adj1" fmla="val 10980"/>
              <a:gd name="adj2" fmla="val 1142322"/>
              <a:gd name="adj3" fmla="val 4500000"/>
              <a:gd name="adj4" fmla="val 10800000"/>
              <a:gd name="adj5" fmla="val 125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6" name="Shape 5">
            <a:extLst>
              <a:ext uri="{FF2B5EF4-FFF2-40B4-BE49-F238E27FC236}">
                <a16:creationId xmlns:a16="http://schemas.microsoft.com/office/drawing/2014/main" id="{02E95559-6587-6E63-C237-E012F1B7568D}"/>
              </a:ext>
            </a:extLst>
          </p:cNvPr>
          <p:cNvSpPr/>
          <p:nvPr/>
        </p:nvSpPr>
        <p:spPr>
          <a:xfrm>
            <a:off x="8896276" y="2831232"/>
            <a:ext cx="2257164" cy="2334711"/>
          </a:xfrm>
          <a:prstGeom prst="leftCircularArrow">
            <a:avLst>
              <a:gd name="adj1" fmla="val 10980"/>
              <a:gd name="adj2" fmla="val 1142322"/>
              <a:gd name="adj3" fmla="val 6300000"/>
              <a:gd name="adj4" fmla="val 18900000"/>
              <a:gd name="adj5" fmla="val 125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7" name="Block Arc 6">
            <a:extLst>
              <a:ext uri="{FF2B5EF4-FFF2-40B4-BE49-F238E27FC236}">
                <a16:creationId xmlns:a16="http://schemas.microsoft.com/office/drawing/2014/main" id="{E982DB47-5F4F-D69E-4699-208BEB5BB470}"/>
              </a:ext>
            </a:extLst>
          </p:cNvPr>
          <p:cNvSpPr/>
          <p:nvPr/>
        </p:nvSpPr>
        <p:spPr>
          <a:xfrm>
            <a:off x="9828788" y="4503270"/>
            <a:ext cx="1939254" cy="2006377"/>
          </a:xfrm>
          <a:prstGeom prst="blockArc">
            <a:avLst>
              <a:gd name="adj1" fmla="val 13500000"/>
              <a:gd name="adj2" fmla="val 10800000"/>
              <a:gd name="adj3" fmla="val 1274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8" name="Freeform 9">
            <a:extLst>
              <a:ext uri="{FF2B5EF4-FFF2-40B4-BE49-F238E27FC236}">
                <a16:creationId xmlns:a16="http://schemas.microsoft.com/office/drawing/2014/main" id="{DD222DD0-2DE2-D6DB-3F3D-E392AC634880}"/>
              </a:ext>
            </a:extLst>
          </p:cNvPr>
          <p:cNvSpPr/>
          <p:nvPr/>
        </p:nvSpPr>
        <p:spPr>
          <a:xfrm>
            <a:off x="10128003" y="2127974"/>
            <a:ext cx="1254262" cy="648423"/>
          </a:xfrm>
          <a:custGeom>
            <a:avLst/>
            <a:gdLst>
              <a:gd name="connsiteX0" fmla="*/ 0 w 1485092"/>
              <a:gd name="connsiteY0" fmla="*/ 0 h 742368"/>
              <a:gd name="connsiteX1" fmla="*/ 1485092 w 1485092"/>
              <a:gd name="connsiteY1" fmla="*/ 0 h 742368"/>
              <a:gd name="connsiteX2" fmla="*/ 1485092 w 1485092"/>
              <a:gd name="connsiteY2" fmla="*/ 742368 h 742368"/>
              <a:gd name="connsiteX3" fmla="*/ 0 w 1485092"/>
              <a:gd name="connsiteY3" fmla="*/ 742368 h 742368"/>
              <a:gd name="connsiteX4" fmla="*/ 0 w 1485092"/>
              <a:gd name="connsiteY4" fmla="*/ 0 h 742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092" h="742368">
                <a:moveTo>
                  <a:pt x="0" y="0"/>
                </a:moveTo>
                <a:lnTo>
                  <a:pt x="1485092" y="0"/>
                </a:lnTo>
                <a:lnTo>
                  <a:pt x="1485092" y="742368"/>
                </a:lnTo>
                <a:lnTo>
                  <a:pt x="0" y="742368"/>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255" tIns="8255" rIns="8255" bIns="8255" numCol="1" spcCol="1270" anchor="ctr" anchorCtr="0">
            <a:noAutofit/>
          </a:bodyPr>
          <a:lstStyle/>
          <a:p>
            <a:pPr marL="0" marR="0" lvl="0" indent="0" algn="ctr" defTabSz="577850" rtl="0" eaLnBrk="1" fontAlgn="base" latinLnBrk="0" hangingPunct="1">
              <a:lnSpc>
                <a:spcPct val="90000"/>
              </a:lnSpc>
              <a:spcBef>
                <a:spcPct val="0"/>
              </a:spcBef>
              <a:spcAft>
                <a:spcPct val="0"/>
              </a:spcAft>
              <a:buClrTx/>
              <a:buSzTx/>
              <a:buFontTx/>
              <a:buNone/>
              <a:tabLst/>
              <a:defRPr/>
            </a:pPr>
            <a:r>
              <a:rPr kumimoji="0" lang="en-US" sz="1300" b="0" i="0" u="none" strike="noStrike" kern="1200" cap="none" spc="0" normalizeH="0" baseline="0" noProof="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Phase I – Assess Current Status and Needs </a:t>
            </a:r>
          </a:p>
        </p:txBody>
      </p:sp>
      <p:sp>
        <p:nvSpPr>
          <p:cNvPr id="9" name="Freeform 11">
            <a:extLst>
              <a:ext uri="{FF2B5EF4-FFF2-40B4-BE49-F238E27FC236}">
                <a16:creationId xmlns:a16="http://schemas.microsoft.com/office/drawing/2014/main" id="{D8236E59-9486-AAE7-66CD-B7E66F99D74C}"/>
              </a:ext>
            </a:extLst>
          </p:cNvPr>
          <p:cNvSpPr/>
          <p:nvPr/>
        </p:nvSpPr>
        <p:spPr>
          <a:xfrm>
            <a:off x="9438863" y="3757189"/>
            <a:ext cx="1254262" cy="648423"/>
          </a:xfrm>
          <a:custGeom>
            <a:avLst/>
            <a:gdLst>
              <a:gd name="connsiteX0" fmla="*/ 0 w 1485092"/>
              <a:gd name="connsiteY0" fmla="*/ 0 h 742368"/>
              <a:gd name="connsiteX1" fmla="*/ 1485092 w 1485092"/>
              <a:gd name="connsiteY1" fmla="*/ 0 h 742368"/>
              <a:gd name="connsiteX2" fmla="*/ 1485092 w 1485092"/>
              <a:gd name="connsiteY2" fmla="*/ 742368 h 742368"/>
              <a:gd name="connsiteX3" fmla="*/ 0 w 1485092"/>
              <a:gd name="connsiteY3" fmla="*/ 742368 h 742368"/>
              <a:gd name="connsiteX4" fmla="*/ 0 w 1485092"/>
              <a:gd name="connsiteY4" fmla="*/ 0 h 742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092" h="742368">
                <a:moveTo>
                  <a:pt x="0" y="0"/>
                </a:moveTo>
                <a:lnTo>
                  <a:pt x="1485092" y="0"/>
                </a:lnTo>
                <a:lnTo>
                  <a:pt x="1485092" y="742368"/>
                </a:lnTo>
                <a:lnTo>
                  <a:pt x="0" y="742368"/>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255" tIns="8255" rIns="8255" bIns="8255" numCol="1" spcCol="1270" anchor="ctr" anchorCtr="0">
            <a:noAutofit/>
          </a:bodyPr>
          <a:lstStyle/>
          <a:p>
            <a:pPr marL="0" marR="0" lvl="0" indent="0" algn="ctr" defTabSz="577850" rtl="0" eaLnBrk="1" fontAlgn="base" latinLnBrk="0" hangingPunct="1">
              <a:lnSpc>
                <a:spcPct val="90000"/>
              </a:lnSpc>
              <a:spcBef>
                <a:spcPct val="0"/>
              </a:spcBef>
              <a:spcAft>
                <a:spcPct val="0"/>
              </a:spcAft>
              <a:buClrTx/>
              <a:buSzTx/>
              <a:buFontTx/>
              <a:buNone/>
              <a:tabLst/>
              <a:defRPr/>
            </a:pPr>
            <a:r>
              <a:rPr kumimoji="0" lang="en-US" sz="1300" b="0" i="0" u="none" strike="noStrike" kern="1200" cap="none" spc="0" normalizeH="0" baseline="0" noProof="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rPr>
              <a:t>Phase II – Alternatives and Solutions </a:t>
            </a:r>
          </a:p>
          <a:p>
            <a:pPr marL="0" marR="0" lvl="0" indent="0" algn="ctr" defTabSz="577850" rtl="0" eaLnBrk="1" fontAlgn="base" latinLnBrk="0" hangingPunct="1">
              <a:lnSpc>
                <a:spcPct val="90000"/>
              </a:lnSpc>
              <a:spcBef>
                <a:spcPct val="0"/>
              </a:spcBef>
              <a:spcAft>
                <a:spcPct val="35000"/>
              </a:spcAft>
              <a:buClrTx/>
              <a:buSzTx/>
              <a:buFontTx/>
              <a:buNone/>
              <a:tabLst/>
              <a:defRPr/>
            </a:pPr>
            <a:endParaRPr kumimoji="0" lang="en-US" sz="1300" b="0" i="0" u="none" strike="noStrike" kern="1200" cap="none" spc="0" normalizeH="0" baseline="0" noProof="0">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p:txBody>
      </p:sp>
      <p:sp>
        <p:nvSpPr>
          <p:cNvPr id="10" name="Freeform 13">
            <a:extLst>
              <a:ext uri="{FF2B5EF4-FFF2-40B4-BE49-F238E27FC236}">
                <a16:creationId xmlns:a16="http://schemas.microsoft.com/office/drawing/2014/main" id="{DE5CEC6D-7195-452D-58CC-76B4B3F351FE}"/>
              </a:ext>
            </a:extLst>
          </p:cNvPr>
          <p:cNvSpPr/>
          <p:nvPr/>
        </p:nvSpPr>
        <p:spPr>
          <a:xfrm>
            <a:off x="10080173" y="5166490"/>
            <a:ext cx="1512229" cy="673406"/>
          </a:xfrm>
          <a:custGeom>
            <a:avLst/>
            <a:gdLst>
              <a:gd name="connsiteX0" fmla="*/ 0 w 1485092"/>
              <a:gd name="connsiteY0" fmla="*/ 0 h 742368"/>
              <a:gd name="connsiteX1" fmla="*/ 1485092 w 1485092"/>
              <a:gd name="connsiteY1" fmla="*/ 0 h 742368"/>
              <a:gd name="connsiteX2" fmla="*/ 1485092 w 1485092"/>
              <a:gd name="connsiteY2" fmla="*/ 742368 h 742368"/>
              <a:gd name="connsiteX3" fmla="*/ 0 w 1485092"/>
              <a:gd name="connsiteY3" fmla="*/ 742368 h 742368"/>
              <a:gd name="connsiteX4" fmla="*/ 0 w 1485092"/>
              <a:gd name="connsiteY4" fmla="*/ 0 h 742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092" h="742368">
                <a:moveTo>
                  <a:pt x="0" y="0"/>
                </a:moveTo>
                <a:lnTo>
                  <a:pt x="1485092" y="0"/>
                </a:lnTo>
                <a:lnTo>
                  <a:pt x="1485092" y="742368"/>
                </a:lnTo>
                <a:lnTo>
                  <a:pt x="0" y="742368"/>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255" tIns="8255" rIns="8255" bIns="8255" numCol="1" spcCol="1270" anchor="ctr" anchorCtr="0">
            <a:noAutofit/>
          </a:bodyPr>
          <a:lstStyle/>
          <a:p>
            <a:pPr marL="0" marR="0" lvl="0" indent="0" algn="ctr" defTabSz="577850" rtl="0" eaLnBrk="1" fontAlgn="base" latinLnBrk="0" hangingPunct="1">
              <a:lnSpc>
                <a:spcPct val="90000"/>
              </a:lnSpc>
              <a:spcBef>
                <a:spcPct val="0"/>
              </a:spcBef>
              <a:spcAft>
                <a:spcPct val="35000"/>
              </a:spcAft>
              <a:buClrTx/>
              <a:buSzTx/>
              <a:buFontTx/>
              <a:buNone/>
              <a:tabLst/>
              <a:defRPr/>
            </a:pPr>
            <a:r>
              <a:rPr kumimoji="0" lang="en-US" sz="1300" b="0" i="0" u="none" strike="noStrike" kern="1200" cap="none" spc="0" normalizeH="0" baseline="0" noProof="0" dirty="0">
                <a:ln>
                  <a:noFill/>
                </a:ln>
                <a:solidFill>
                  <a:sysClr val="windowText" lastClr="000000">
                    <a:hueOff val="0"/>
                    <a:satOff val="0"/>
                    <a:lumOff val="0"/>
                    <a:alphaOff val="0"/>
                  </a:sysClr>
                </a:solidFill>
                <a:effectLst/>
                <a:uLnTx/>
                <a:uFillTx/>
                <a:latin typeface="Arial"/>
                <a:ea typeface="+mn-ea"/>
                <a:cs typeface="Arial"/>
              </a:rPr>
              <a:t>Implementation Assessment and Recommendations</a:t>
            </a:r>
            <a:endParaRPr kumimoji="0" lang="en-US" sz="1300" b="0" i="0" u="none" strike="noStrike" kern="1200" cap="none" spc="0" normalizeH="0" baseline="0" noProof="0" dirty="0" err="1">
              <a:ln>
                <a:noFill/>
              </a:ln>
              <a:solidFill>
                <a:sysClr val="windowText" lastClr="000000">
                  <a:hueOff val="0"/>
                  <a:satOff val="0"/>
                  <a:lumOff val="0"/>
                  <a:alphaOff val="0"/>
                </a:sys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017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228407-867C-6E49-780F-D6C81E1D2760}"/>
              </a:ext>
            </a:extLst>
          </p:cNvPr>
          <p:cNvSpPr>
            <a:spLocks noGrp="1"/>
          </p:cNvSpPr>
          <p:nvPr>
            <p:ph idx="1"/>
          </p:nvPr>
        </p:nvSpPr>
        <p:spPr/>
        <p:txBody>
          <a:bodyPr/>
          <a:lstStyle/>
          <a:p>
            <a:pPr marL="285750" indent="-285750">
              <a:buFont typeface="Wingdings" panose="05000000000000000000" pitchFamily="2" charset="2"/>
              <a:buChar char="q"/>
            </a:pPr>
            <a:r>
              <a:rPr lang="en-US" sz="2000" dirty="0">
                <a:solidFill>
                  <a:srgbClr val="000000"/>
                </a:solidFill>
                <a:effectLst/>
                <a:latin typeface="Times New Roman"/>
              </a:rPr>
              <a:t>What is </a:t>
            </a:r>
            <a:r>
              <a:rPr lang="en-US" sz="2000" dirty="0">
                <a:solidFill>
                  <a:srgbClr val="000000"/>
                </a:solidFill>
                <a:latin typeface="Times New Roman"/>
              </a:rPr>
              <a:t>natural gas used for</a:t>
            </a:r>
            <a:r>
              <a:rPr lang="en-US" sz="2000" dirty="0">
                <a:solidFill>
                  <a:srgbClr val="000000"/>
                </a:solidFill>
                <a:effectLst/>
                <a:latin typeface="Times New Roman"/>
              </a:rPr>
              <a:t>? </a:t>
            </a:r>
          </a:p>
          <a:p>
            <a:pPr marL="285750" indent="-285750">
              <a:buFont typeface="Wingdings" panose="05000000000000000000" pitchFamily="2" charset="2"/>
              <a:buChar char="q"/>
            </a:pPr>
            <a:r>
              <a:rPr lang="en-US" sz="2000" dirty="0">
                <a:solidFill>
                  <a:srgbClr val="000000"/>
                </a:solidFill>
                <a:latin typeface="Times New Roman"/>
                <a:cs typeface="Times New Roman"/>
              </a:rPr>
              <a:t>How does the natural gas pipeline system work?</a:t>
            </a:r>
            <a:r>
              <a:rPr lang="en-US" sz="2000" b="0" dirty="0">
                <a:solidFill>
                  <a:srgbClr val="000000"/>
                </a:solidFill>
                <a:latin typeface="Times New Roman"/>
                <a:cs typeface="Times New Roman"/>
              </a:rPr>
              <a:t> </a:t>
            </a:r>
            <a:endParaRPr lang="en-US" sz="2000" dirty="0">
              <a:solidFill>
                <a:srgbClr val="000000"/>
              </a:solidFill>
              <a:latin typeface="Times New Roman"/>
            </a:endParaRPr>
          </a:p>
          <a:p>
            <a:pPr marL="285750" indent="-285750">
              <a:buFont typeface="Wingdings" panose="05000000000000000000" pitchFamily="2" charset="2"/>
              <a:buChar char="q"/>
            </a:pPr>
            <a:r>
              <a:rPr lang="en-US" sz="2000" dirty="0">
                <a:solidFill>
                  <a:srgbClr val="000000"/>
                </a:solidFill>
                <a:latin typeface="Times New Roman"/>
                <a:cs typeface="Times New Roman"/>
              </a:rPr>
              <a:t>What happens to the gas delivery system and end use customers if there is a loss of pressure?</a:t>
            </a:r>
            <a:endParaRPr lang="en-US" sz="2000" dirty="0">
              <a:solidFill>
                <a:srgbClr val="000000"/>
              </a:solidFill>
              <a:latin typeface="Times New Roman"/>
              <a:cs typeface="Arial"/>
            </a:endParaRPr>
          </a:p>
          <a:p>
            <a:pPr marL="285750" indent="-285750">
              <a:buFont typeface="Wingdings" panose="05000000000000000000" pitchFamily="2" charset="2"/>
              <a:buChar char="q"/>
            </a:pPr>
            <a:r>
              <a:rPr lang="en-US" sz="2000" b="1" i="0" dirty="0">
                <a:solidFill>
                  <a:srgbClr val="000000"/>
                </a:solidFill>
                <a:effectLst/>
                <a:latin typeface="Times New Roman"/>
              </a:rPr>
              <a:t>Where does New England get its natural gas?</a:t>
            </a:r>
            <a:endParaRPr lang="en-US" sz="2000" b="1" i="0">
              <a:solidFill>
                <a:srgbClr val="000000"/>
              </a:solidFill>
              <a:effectLst/>
              <a:latin typeface="Times New Roman"/>
            </a:endParaRPr>
          </a:p>
          <a:p>
            <a:pPr marL="285750" indent="-285750">
              <a:buFont typeface="Wingdings" panose="05000000000000000000" pitchFamily="2" charset="2"/>
              <a:buChar char="q"/>
            </a:pPr>
            <a:r>
              <a:rPr lang="en-US" sz="2000" b="1" i="0" dirty="0">
                <a:solidFill>
                  <a:srgbClr val="000000"/>
                </a:solidFill>
                <a:effectLst/>
                <a:latin typeface="Times New Roman"/>
              </a:rPr>
              <a:t>What are the implications of Massachusetts being on the end of the gas transmission systems?</a:t>
            </a:r>
            <a:endParaRPr lang="en-US" sz="2000" dirty="0">
              <a:solidFill>
                <a:srgbClr val="000000"/>
              </a:solidFill>
              <a:latin typeface="Times New Roman"/>
            </a:endParaRPr>
          </a:p>
          <a:p>
            <a:pPr marL="285750" indent="-285750">
              <a:buFont typeface="Wingdings" panose="05000000000000000000" pitchFamily="2" charset="2"/>
              <a:buChar char="q"/>
            </a:pPr>
            <a:r>
              <a:rPr lang="en-US" sz="2000" dirty="0">
                <a:latin typeface="Times New Roman"/>
              </a:rPr>
              <a:t>What does Everett Marine Terminal do for the region?</a:t>
            </a:r>
          </a:p>
          <a:p>
            <a:pPr marL="285750" indent="-285750">
              <a:buFont typeface="Wingdings" panose="05000000000000000000" pitchFamily="2" charset="2"/>
              <a:buChar char="q"/>
            </a:pPr>
            <a:endParaRPr lang="en-US" sz="2000">
              <a:latin typeface="Times New Roman"/>
            </a:endParaRPr>
          </a:p>
          <a:p>
            <a:endParaRPr lang="en-US" dirty="0"/>
          </a:p>
        </p:txBody>
      </p:sp>
      <p:sp>
        <p:nvSpPr>
          <p:cNvPr id="3" name="Slide Number Placeholder 2">
            <a:extLst>
              <a:ext uri="{FF2B5EF4-FFF2-40B4-BE49-F238E27FC236}">
                <a16:creationId xmlns:a16="http://schemas.microsoft.com/office/drawing/2014/main" id="{E44D5EF0-BA92-B616-2E81-E6C3887AC919}"/>
              </a:ext>
            </a:extLst>
          </p:cNvPr>
          <p:cNvSpPr>
            <a:spLocks noGrp="1"/>
          </p:cNvSpPr>
          <p:nvPr>
            <p:ph type="sldNum" sz="quarter" idx="11"/>
          </p:nvPr>
        </p:nvSpPr>
        <p:spPr/>
        <p:txBody>
          <a:bodyPr/>
          <a:lstStyle/>
          <a:p>
            <a:fld id="{35CC764F-34DD-40DB-B424-6CB46B067597}" type="slidenum">
              <a:rPr lang="en-US" altLang="en-US" smtClean="0">
                <a:solidFill>
                  <a:srgbClr val="000000"/>
                </a:solidFill>
              </a:rPr>
              <a:pPr/>
              <a:t>8</a:t>
            </a:fld>
            <a:endParaRPr lang="en-US" altLang="en-US">
              <a:solidFill>
                <a:srgbClr val="000000"/>
              </a:solidFill>
            </a:endParaRPr>
          </a:p>
        </p:txBody>
      </p:sp>
      <p:sp>
        <p:nvSpPr>
          <p:cNvPr id="4" name="Title 3">
            <a:extLst>
              <a:ext uri="{FF2B5EF4-FFF2-40B4-BE49-F238E27FC236}">
                <a16:creationId xmlns:a16="http://schemas.microsoft.com/office/drawing/2014/main" id="{209E6E8A-BBC3-33B2-6812-1658DE627D47}"/>
              </a:ext>
            </a:extLst>
          </p:cNvPr>
          <p:cNvSpPr>
            <a:spLocks noGrp="1"/>
          </p:cNvSpPr>
          <p:nvPr>
            <p:ph type="title"/>
          </p:nvPr>
        </p:nvSpPr>
        <p:spPr/>
        <p:txBody>
          <a:bodyPr/>
          <a:lstStyle/>
          <a:p>
            <a:r>
              <a:rPr lang="en-US" dirty="0"/>
              <a:t>Questions in the “101- White paper”</a:t>
            </a:r>
          </a:p>
        </p:txBody>
      </p:sp>
    </p:spTree>
    <p:extLst>
      <p:ext uri="{BB962C8B-B14F-4D97-AF65-F5344CB8AC3E}">
        <p14:creationId xmlns:p14="http://schemas.microsoft.com/office/powerpoint/2010/main" val="3060000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4D5EF0-BA92-B616-2E81-E6C3887AC919}"/>
              </a:ext>
            </a:extLst>
          </p:cNvPr>
          <p:cNvSpPr>
            <a:spLocks noGrp="1"/>
          </p:cNvSpPr>
          <p:nvPr>
            <p:ph type="sldNum" sz="quarter" idx="11"/>
          </p:nvPr>
        </p:nvSpPr>
        <p:spPr/>
        <p:txBody>
          <a:bodyPr/>
          <a:lstStyle/>
          <a:p>
            <a:fld id="{35CC764F-34DD-40DB-B424-6CB46B067597}" type="slidenum">
              <a:rPr lang="en-US" altLang="en-US" smtClean="0">
                <a:solidFill>
                  <a:srgbClr val="000000"/>
                </a:solidFill>
              </a:rPr>
              <a:pPr/>
              <a:t>9</a:t>
            </a:fld>
            <a:endParaRPr lang="en-US" altLang="en-US">
              <a:solidFill>
                <a:srgbClr val="000000"/>
              </a:solidFill>
            </a:endParaRPr>
          </a:p>
        </p:txBody>
      </p:sp>
      <p:sp>
        <p:nvSpPr>
          <p:cNvPr id="4" name="Title 3">
            <a:extLst>
              <a:ext uri="{FF2B5EF4-FFF2-40B4-BE49-F238E27FC236}">
                <a16:creationId xmlns:a16="http://schemas.microsoft.com/office/drawing/2014/main" id="{209E6E8A-BBC3-33B2-6812-1658DE627D47}"/>
              </a:ext>
            </a:extLst>
          </p:cNvPr>
          <p:cNvSpPr>
            <a:spLocks noGrp="1"/>
          </p:cNvSpPr>
          <p:nvPr>
            <p:ph type="title"/>
          </p:nvPr>
        </p:nvSpPr>
        <p:spPr/>
        <p:txBody>
          <a:bodyPr/>
          <a:lstStyle/>
          <a:p>
            <a:r>
              <a:rPr lang="en-US" dirty="0">
                <a:latin typeface="Calibri"/>
              </a:rPr>
              <a:t>What is natural gas used for?</a:t>
            </a:r>
          </a:p>
        </p:txBody>
      </p:sp>
      <p:sp>
        <p:nvSpPr>
          <p:cNvPr id="6" name="Text Placeholder 3">
            <a:extLst>
              <a:ext uri="{FF2B5EF4-FFF2-40B4-BE49-F238E27FC236}">
                <a16:creationId xmlns:a16="http://schemas.microsoft.com/office/drawing/2014/main" id="{8EC73EA3-F6EF-AF20-8347-5955A96CEAAD}"/>
              </a:ext>
            </a:extLst>
          </p:cNvPr>
          <p:cNvSpPr txBox="1">
            <a:spLocks/>
          </p:cNvSpPr>
          <p:nvPr/>
        </p:nvSpPr>
        <p:spPr>
          <a:xfrm>
            <a:off x="354238" y="1253344"/>
            <a:ext cx="11476166" cy="4549826"/>
          </a:xfrm>
          <a:prstGeom prst="rect">
            <a:avLst/>
          </a:prstGeom>
        </p:spPr>
        <p:txBody>
          <a:bodyPr lIns="91440" tIns="45720" rIns="91440" bIns="45720" anchor="t"/>
          <a:lstStyle>
            <a:lvl1pPr marL="228600" indent="-228600" algn="l" rtl="0" eaLnBrk="1" fontAlgn="base" hangingPunct="1">
              <a:spcBef>
                <a:spcPct val="100000"/>
              </a:spcBef>
              <a:spcAft>
                <a:spcPct val="0"/>
              </a:spcAft>
              <a:buClrTx/>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Tx/>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Tx/>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Tx/>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Tx/>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marL="285750" indent="-285750">
              <a:buFont typeface="Wingdings" panose="05000000000000000000" pitchFamily="2" charset="2"/>
              <a:buChar char="q"/>
            </a:pPr>
            <a:r>
              <a:rPr lang="en-US" kern="0" dirty="0">
                <a:latin typeface="Calibri"/>
              </a:rPr>
              <a:t>Residential homes – Heating, hot water and cooking</a:t>
            </a:r>
            <a:endParaRPr lang="en-US" kern="0"/>
          </a:p>
          <a:p>
            <a:pPr marL="285750" indent="-285750">
              <a:buFont typeface="Wingdings" panose="05000000000000000000" pitchFamily="2" charset="2"/>
              <a:buChar char="q"/>
            </a:pPr>
            <a:r>
              <a:rPr lang="en-US" kern="0" dirty="0">
                <a:latin typeface="Calibri"/>
              </a:rPr>
              <a:t>Commercial operations – Heating and (in some cases combined heat and power) in various facilities like schools, hospitals, offices, restaurants, retail stores and municipal buildings</a:t>
            </a:r>
            <a:endParaRPr lang="en-US" kern="0"/>
          </a:p>
          <a:p>
            <a:pPr marL="285750" indent="-285750">
              <a:buFont typeface="Wingdings" panose="05000000000000000000" pitchFamily="2" charset="2"/>
              <a:buChar char="q"/>
            </a:pPr>
            <a:r>
              <a:rPr lang="en-US" kern="0" dirty="0">
                <a:latin typeface="Calibri"/>
              </a:rPr>
              <a:t>Industrial operations - Heating, power generation and process feedstocks in manufacturing processes </a:t>
            </a:r>
          </a:p>
          <a:p>
            <a:pPr marL="285750" indent="-285750">
              <a:buFont typeface="Wingdings" panose="05000000000000000000" pitchFamily="2" charset="2"/>
              <a:buChar char="q"/>
            </a:pPr>
            <a:r>
              <a:rPr lang="en-US" kern="0" dirty="0">
                <a:latin typeface="Calibri"/>
              </a:rPr>
              <a:t>Transportation – fuel for cars, buses and delivery fleets</a:t>
            </a:r>
          </a:p>
          <a:p>
            <a:pPr marL="285750" indent="-285750">
              <a:buFont typeface="Wingdings" panose="05000000000000000000" pitchFamily="2" charset="2"/>
              <a:buChar char="q"/>
            </a:pPr>
            <a:r>
              <a:rPr lang="en-US" kern="0" dirty="0">
                <a:latin typeface="Calibri"/>
              </a:rPr>
              <a:t>Electric power generation fuel</a:t>
            </a:r>
            <a:endParaRPr lang="en-US" dirty="0"/>
          </a:p>
        </p:txBody>
      </p:sp>
      <p:sp>
        <p:nvSpPr>
          <p:cNvPr id="9" name="TextBox 8">
            <a:extLst>
              <a:ext uri="{FF2B5EF4-FFF2-40B4-BE49-F238E27FC236}">
                <a16:creationId xmlns:a16="http://schemas.microsoft.com/office/drawing/2014/main" id="{4F030370-4BA4-34BB-964A-BE5FCFEA89C0}"/>
              </a:ext>
            </a:extLst>
          </p:cNvPr>
          <p:cNvSpPr txBox="1"/>
          <p:nvPr/>
        </p:nvSpPr>
        <p:spPr>
          <a:xfrm>
            <a:off x="-85480" y="5909570"/>
            <a:ext cx="11915203"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00050" lvl="1">
              <a:spcBef>
                <a:spcPct val="20000"/>
              </a:spcBef>
              <a:spcAft>
                <a:spcPct val="0"/>
              </a:spcAft>
            </a:pPr>
            <a:r>
              <a:rPr lang="en-US" sz="1600" i="1" dirty="0">
                <a:latin typeface="Arial"/>
              </a:rPr>
              <a:t>*Massachusetts has approximately 2 million gas customers. Most customers receive service from one of five investor-owned local distribution gas companies (LDCs), with some customers receiving service from four municipally-owned gas companies.</a:t>
            </a:r>
            <a:endParaRPr lang="en-US" sz="1600" i="1"/>
          </a:p>
          <a:p>
            <a:pPr algn="l"/>
            <a:endParaRPr lang="en-US" dirty="0">
              <a:ea typeface="Verdana"/>
            </a:endParaRPr>
          </a:p>
        </p:txBody>
      </p:sp>
    </p:spTree>
    <p:extLst>
      <p:ext uri="{BB962C8B-B14F-4D97-AF65-F5344CB8AC3E}">
        <p14:creationId xmlns:p14="http://schemas.microsoft.com/office/powerpoint/2010/main" val="3707663719"/>
      </p:ext>
    </p:extLst>
  </p:cSld>
  <p:clrMapOvr>
    <a:masterClrMapping/>
  </p:clrMapOvr>
</p:sld>
</file>

<file path=ppt/theme/theme1.xml><?xml version="1.0" encoding="utf-8"?>
<a:theme xmlns:a="http://schemas.openxmlformats.org/drawingml/2006/main" name="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ptos">
      <a:majorFont>
        <a:latin typeface="Aptos Black"/>
        <a:ea typeface=""/>
        <a:cs typeface=""/>
      </a:majorFont>
      <a:minorFont>
        <a:latin typeface="Apt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Presentation2" id="{58AD3029-524E-1B4F-A385-82EC83005F9B}" vid="{477E3909-4B54-614D-B257-B309627FF3AC}"/>
    </a:ext>
  </a:extLst>
</a:theme>
</file>

<file path=ppt/theme/theme2.xml><?xml version="1.0" encoding="utf-8"?>
<a:theme xmlns:a="http://schemas.openxmlformats.org/drawingml/2006/main" name="1_itdpowerpoint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8CF5D77EF6304FA5B84E53D9E9BA85" ma:contentTypeVersion="4" ma:contentTypeDescription="Create a new document." ma:contentTypeScope="" ma:versionID="4a0311af9a160a2ba349a804cdd02a28">
  <xsd:schema xmlns:xsd="http://www.w3.org/2001/XMLSchema" xmlns:xs="http://www.w3.org/2001/XMLSchema" xmlns:p="http://schemas.microsoft.com/office/2006/metadata/properties" xmlns:ns2="7f5ddf51-81e8-4ee0-9df0-c9ee14a2f5b6" targetNamespace="http://schemas.microsoft.com/office/2006/metadata/properties" ma:root="true" ma:fieldsID="2a74956e58e954c62f2015cf415d0ad0" ns2:_="">
    <xsd:import namespace="7f5ddf51-81e8-4ee0-9df0-c9ee14a2f5b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5ddf51-81e8-4ee0-9df0-c9ee14a2f5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87A9EC-804D-47C6-B2A6-CA2F58A5EF69}">
  <ds:schemaRefs>
    <ds:schemaRef ds:uri="http://purl.org/dc/terms/"/>
    <ds:schemaRef ds:uri="http://purl.org/dc/dcmitype/"/>
    <ds:schemaRef ds:uri="http://schemas.openxmlformats.org/package/2006/metadata/core-properties"/>
    <ds:schemaRef ds:uri="744c1a28-0c36-4445-8ffb-27db09da3ed2"/>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CE3E54AE-B38E-4A32-B3D8-747EE3A88F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5ddf51-81e8-4ee0-9df0-c9ee14a2f5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D8D79-3F93-4E4E-BECD-5FE92E7F4A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E3 Theme</Template>
  <TotalTime>176</TotalTime>
  <Words>3687</Words>
  <Application>Microsoft Office PowerPoint</Application>
  <PresentationFormat>Widescreen</PresentationFormat>
  <Paragraphs>348</Paragraphs>
  <Slides>28</Slides>
  <Notes>9</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28</vt:i4>
      </vt:variant>
    </vt:vector>
  </HeadingPairs>
  <TitlesOfParts>
    <vt:vector size="46" baseType="lpstr">
      <vt:lpstr>Aptos</vt:lpstr>
      <vt:lpstr>Aptos Black</vt:lpstr>
      <vt:lpstr>Arial</vt:lpstr>
      <vt:lpstr>Arial,Sans-Serif</vt:lpstr>
      <vt:lpstr>BentonSans</vt:lpstr>
      <vt:lpstr>BentonSans Bold</vt:lpstr>
      <vt:lpstr>Calibri</vt:lpstr>
      <vt:lpstr>Courier New</vt:lpstr>
      <vt:lpstr>Franklin Gothic Book</vt:lpstr>
      <vt:lpstr>Google Sans</vt:lpstr>
      <vt:lpstr>Times New Roman</vt:lpstr>
      <vt:lpstr>Trebuchet MS</vt:lpstr>
      <vt:lpstr>Verdana</vt:lpstr>
      <vt:lpstr>Wingdings</vt:lpstr>
      <vt:lpstr>Wingdings 2</vt:lpstr>
      <vt:lpstr>Wingdings 3</vt:lpstr>
      <vt:lpstr>E3 Avant Garde</vt:lpstr>
      <vt:lpstr>1_itdpowerpointtemplate</vt:lpstr>
      <vt:lpstr>Office of Energy Transformation: Transitioning Away from Everett Marine Terminal LNG Facility Work Group Webinar</vt:lpstr>
      <vt:lpstr>Agenda</vt:lpstr>
      <vt:lpstr>Massachusetts Policies, Programs, and Focus</vt:lpstr>
      <vt:lpstr>PowerPoint Presentation</vt:lpstr>
      <vt:lpstr>Mission and Structure</vt:lpstr>
      <vt:lpstr>Governance, Responsibilities and Expectations of Participants</vt:lpstr>
      <vt:lpstr>Approach and Process</vt:lpstr>
      <vt:lpstr>Questions in the “101- White paper”</vt:lpstr>
      <vt:lpstr>What is natural gas used for?</vt:lpstr>
      <vt:lpstr>How does the Natural Gas Pipeline System Work?</vt:lpstr>
      <vt:lpstr>Operating Pressure is Key to Maintaining Reliability  </vt:lpstr>
      <vt:lpstr>Maintaining a Reliable System</vt:lpstr>
      <vt:lpstr>Natural Gas Outages </vt:lpstr>
      <vt:lpstr>Natural Gas is Heavily Regulated</vt:lpstr>
      <vt:lpstr>Where does Massachusetts get its natural gas and how is it delivered to customers?</vt:lpstr>
      <vt:lpstr>Liquefied Natural Gas is critical to the LDC supply portfolio</vt:lpstr>
      <vt:lpstr>MA is at the end of the pipeline system and is supplied by just a few pipelines, constraining local gas supply</vt:lpstr>
      <vt:lpstr>What role does the EMT LNG facility play in meeting natural gas demand and system needs in Massachusetts?</vt:lpstr>
      <vt:lpstr>EMT Utilization by the LDCs</vt:lpstr>
      <vt:lpstr>LDC Design Day Forecast Supply/Demand Imbalance</vt:lpstr>
      <vt:lpstr> What is the Status of EMT?</vt:lpstr>
      <vt:lpstr>EMT: Issue Overview and FAWG Mission</vt:lpstr>
      <vt:lpstr>EMT: Issue Overview and FAWG Mission</vt:lpstr>
      <vt:lpstr>EMT FAWG Workstream – Overview </vt:lpstr>
      <vt:lpstr>EMT FAWG Workstream – Phase 1 Focus and Proposed Timelines</vt:lpstr>
      <vt:lpstr>Phase I - Planned Meetings</vt:lpstr>
      <vt:lpstr>Next Steps</vt:lpstr>
      <vt:lpstr>Adjourn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Decarbonizing the Peak</dc:title>
  <dc:creator>Jonathan Blair</dc:creator>
  <cp:lastModifiedBy>Britland, Kerry A</cp:lastModifiedBy>
  <cp:revision>314</cp:revision>
  <cp:lastPrinted>2021-03-09T19:51:42Z</cp:lastPrinted>
  <dcterms:created xsi:type="dcterms:W3CDTF">2024-08-03T12:23:28Z</dcterms:created>
  <dcterms:modified xsi:type="dcterms:W3CDTF">2024-10-25T14:18:28Z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0x010100398CF5D77EF6304FA5B84E53D9E9BA85</vt:lpwstr>
  </property>
</Properties>
</file>