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2.xml" ContentType="application/vnd.openxmlformats-officedocument.theme+xml"/>
  <Override PartName="/ppt/tags/tag16.xml" ContentType="application/vnd.openxmlformats-officedocument.presentationml.tags+xml"/>
  <Override PartName="/ppt/notesSlides/notesSlide1.xml" ContentType="application/vnd.openxmlformats-officedocument.presentationml.notesSlide+xml"/>
  <Override PartName="/ppt/tags/tag17.xml" ContentType="application/vnd.openxmlformats-officedocument.presentationml.tags+xml"/>
  <Override PartName="/ppt/notesSlides/notesSlide2.xml" ContentType="application/vnd.openxmlformats-officedocument.presentationml.notesSlide+xml"/>
  <Override PartName="/ppt/tags/tag18.xml" ContentType="application/vnd.openxmlformats-officedocument.presentationml.tags+xml"/>
  <Override PartName="/ppt/notesSlides/notesSlide3.xml" ContentType="application/vnd.openxmlformats-officedocument.presentationml.notesSlide+xml"/>
  <Override PartName="/ppt/tags/tag19.xml" ContentType="application/vnd.openxmlformats-officedocument.presentationml.tags+xml"/>
  <Override PartName="/ppt/notesSlides/notesSlide4.xml" ContentType="application/vnd.openxmlformats-officedocument.presentationml.notesSlide+xml"/>
  <Override PartName="/ppt/tags/tag20.xml" ContentType="application/vnd.openxmlformats-officedocument.presentationml.tags+xml"/>
  <Override PartName="/ppt/notesSlides/notesSlide5.xml" ContentType="application/vnd.openxmlformats-officedocument.presentationml.notesSlide+xml"/>
  <Override PartName="/ppt/tags/tag21.xml" ContentType="application/vnd.openxmlformats-officedocument.presentationml.tags+xml"/>
  <Override PartName="/ppt/notesSlides/notesSlide6.xml" ContentType="application/vnd.openxmlformats-officedocument.presentationml.notesSlide+xml"/>
  <Override PartName="/ppt/tags/tag22.xml" ContentType="application/vnd.openxmlformats-officedocument.presentationml.tags+xml"/>
  <Override PartName="/ppt/notesSlides/notesSlide7.xml" ContentType="application/vnd.openxmlformats-officedocument.presentationml.notesSlide+xml"/>
  <Override PartName="/ppt/tags/tag23.xml" ContentType="application/vnd.openxmlformats-officedocument.presentationml.tags+xml"/>
  <Override PartName="/ppt/notesSlides/notesSlide8.xml" ContentType="application/vnd.openxmlformats-officedocument.presentationml.notesSlide+xml"/>
  <Override PartName="/ppt/tags/tag24.xml" ContentType="application/vnd.openxmlformats-officedocument.presentationml.tags+xml"/>
  <Override PartName="/ppt/notesSlides/notesSlide9.xml" ContentType="application/vnd.openxmlformats-officedocument.presentationml.notesSlide+xml"/>
  <Override PartName="/ppt/tags/tag25.xml" ContentType="application/vnd.openxmlformats-officedocument.presentationml.tags+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6.xml" ContentType="application/vnd.openxmlformats-officedocument.presentationml.tags+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27.xml" ContentType="application/vnd.openxmlformats-officedocument.presentationml.tags+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28.xml" ContentType="application/vnd.openxmlformats-officedocument.presentationml.tags+xml"/>
  <Override PartName="/ppt/notesSlides/notesSlide13.xml" ContentType="application/vnd.openxmlformats-officedocument.presentationml.notesSlide+xml"/>
  <Override PartName="/ppt/tags/tag29.xml" ContentType="application/vnd.openxmlformats-officedocument.presentationml.tags+xml"/>
  <Override PartName="/ppt/notesSlides/notesSlide14.xml" ContentType="application/vnd.openxmlformats-officedocument.presentationml.notesSlide+xml"/>
  <Override PartName="/ppt/tags/tag30.xml" ContentType="application/vnd.openxmlformats-officedocument.presentationml.tags+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31.xml" ContentType="application/vnd.openxmlformats-officedocument.presentationml.tags+xml"/>
  <Override PartName="/ppt/notesSlides/notesSlide16.xml" ContentType="application/vnd.openxmlformats-officedocument.presentationml.notesSlide+xml"/>
  <Override PartName="/ppt/tags/tag32.xml" ContentType="application/vnd.openxmlformats-officedocument.presentationml.tags+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notesSlides/notesSlide1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35.xml" ContentType="application/vnd.openxmlformats-officedocument.presentationml.tags+xml"/>
  <Override PartName="/ppt/notesSlides/notesSlide2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36.xml" ContentType="application/vnd.openxmlformats-officedocument.presentationml.tags+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88" r:id="rId1"/>
  </p:sldMasterIdLst>
  <p:notesMasterIdLst>
    <p:notesMasterId r:id="rId23"/>
  </p:notesMasterIdLst>
  <p:sldIdLst>
    <p:sldId id="256" r:id="rId2"/>
    <p:sldId id="257" r:id="rId3"/>
    <p:sldId id="269" r:id="rId4"/>
    <p:sldId id="522" r:id="rId5"/>
    <p:sldId id="266" r:id="rId6"/>
    <p:sldId id="277" r:id="rId7"/>
    <p:sldId id="307" r:id="rId8"/>
    <p:sldId id="521" r:id="rId9"/>
    <p:sldId id="305" r:id="rId10"/>
    <p:sldId id="523" r:id="rId11"/>
    <p:sldId id="262" r:id="rId12"/>
    <p:sldId id="512" r:id="rId13"/>
    <p:sldId id="525" r:id="rId14"/>
    <p:sldId id="513" r:id="rId15"/>
    <p:sldId id="526" r:id="rId16"/>
    <p:sldId id="516" r:id="rId17"/>
    <p:sldId id="529" r:id="rId18"/>
    <p:sldId id="515" r:id="rId19"/>
    <p:sldId id="530" r:id="rId20"/>
    <p:sldId id="514" r:id="rId21"/>
    <p:sldId id="304" r:id="rId22"/>
  </p:sldIdLst>
  <p:sldSz cx="18288000" cy="10287000"/>
  <p:notesSz cx="6858000" cy="9144000"/>
  <p:embeddedFontLst>
    <p:embeddedFont>
      <p:font typeface="DengXian" panose="02010600030101010101" pitchFamily="2" charset="-122"/>
      <p:regular r:id="rId24"/>
      <p:bold r:id="rId25"/>
    </p:embeddedFont>
    <p:embeddedFont>
      <p:font typeface="Calibri" panose="020F0502020204030204" pitchFamily="34" charset="0"/>
      <p:regular r:id="rId26"/>
      <p:bold r:id="rId27"/>
      <p:italic r:id="rId28"/>
      <p:boldItalic r:id="rId29"/>
    </p:embeddedFont>
    <p:embeddedFont>
      <p:font typeface="Calibri Light" panose="020F0302020204030204" pitchFamily="34" charset="0"/>
      <p:regular r:id="rId30"/>
      <p:italic r:id="rId31"/>
    </p:embeddedFont>
    <p:embeddedFont>
      <p:font typeface="Open Sans" panose="020B0606030504020204" pitchFamily="34" charset="0"/>
      <p:regular r:id="rId32"/>
      <p:bold r:id="rId33"/>
      <p:italic r:id="rId34"/>
      <p:boldItalic r:id="rId35"/>
    </p:embeddedFont>
    <p:embeddedFont>
      <p:font typeface="Open Sans Bold" panose="020B0806030504020204" pitchFamily="34" charset="0"/>
      <p:regular r:id="rId36"/>
      <p:bold r:id="rId37"/>
    </p:embeddedFont>
  </p:embeddedFontLst>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8E8C"/>
    <a:srgbClr val="33CC33"/>
    <a:srgbClr val="00CC00"/>
    <a:srgbClr val="37ABA7"/>
    <a:srgbClr val="8CD3E0"/>
    <a:srgbClr val="818998"/>
    <a:srgbClr val="B0E2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B11006-1D55-4128-ACD4-364F5FC03BB2}" v="84" dt="2023-02-08T16:41:28.9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470" autoAdjust="0"/>
    <p:restoredTop sz="62177" autoAdjust="0"/>
  </p:normalViewPr>
  <p:slideViewPr>
    <p:cSldViewPr>
      <p:cViewPr varScale="1">
        <p:scale>
          <a:sx n="51" d="100"/>
          <a:sy n="51" d="100"/>
        </p:scale>
        <p:origin x="840" y="2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2" d="100"/>
        <a:sy n="92" d="100"/>
      </p:scale>
      <p:origin x="0" y="-713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11.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a McGlinchy" userId="ekk2iFAuaaqPTZ4VAaAgV9BIOlvs9rh52IJMcaR1Y9U=" providerId="None" clId="Web-{01AE8516-3953-41FA-A9E0-9B0B61DEEC23}"/>
    <pc:docChg chg="modSld">
      <pc:chgData name="Lisa McGlinchy" userId="ekk2iFAuaaqPTZ4VAaAgV9BIOlvs9rh52IJMcaR1Y9U=" providerId="None" clId="Web-{01AE8516-3953-41FA-A9E0-9B0B61DEEC23}" dt="2022-10-19T17:04:32.490" v="1" actId="20577"/>
      <pc:docMkLst>
        <pc:docMk/>
      </pc:docMkLst>
      <pc:sldChg chg="modSp">
        <pc:chgData name="Lisa McGlinchy" userId="ekk2iFAuaaqPTZ4VAaAgV9BIOlvs9rh52IJMcaR1Y9U=" providerId="None" clId="Web-{01AE8516-3953-41FA-A9E0-9B0B61DEEC23}" dt="2022-10-19T17:04:32.490" v="1" actId="20577"/>
        <pc:sldMkLst>
          <pc:docMk/>
          <pc:sldMk cId="1531987143" sldId="529"/>
        </pc:sldMkLst>
        <pc:graphicFrameChg chg="modGraphic">
          <ac:chgData name="Lisa McGlinchy" userId="ekk2iFAuaaqPTZ4VAaAgV9BIOlvs9rh52IJMcaR1Y9U=" providerId="None" clId="Web-{01AE8516-3953-41FA-A9E0-9B0B61DEEC23}" dt="2022-10-19T17:04:32.490" v="1" actId="20577"/>
          <ac:graphicFrameMkLst>
            <pc:docMk/>
            <pc:sldMk cId="1531987143" sldId="529"/>
            <ac:graphicFrameMk id="18" creationId="{4DD19D4B-D21A-2C55-36D2-DC599A3C5A72}"/>
          </ac:graphicFrameMkLst>
        </pc:graphicFrameChg>
      </pc:sldChg>
    </pc:docChg>
  </pc:docChgLst>
  <pc:docChgLst>
    <pc:chgData name="Abimelech Velazco" userId="mfH0nLfEG6jTKWPQxatoF9jWV7k72C1yg/bGuudLpbI=" providerId="None" clId="Web-{A5B11006-1D55-4128-ACD4-364F5FC03BB2}"/>
    <pc:docChg chg="modSld sldOrd">
      <pc:chgData name="Abimelech Velazco" userId="mfH0nLfEG6jTKWPQxatoF9jWV7k72C1yg/bGuudLpbI=" providerId="None" clId="Web-{A5B11006-1D55-4128-ACD4-364F5FC03BB2}" dt="2023-02-08T16:43:43.848" v="112"/>
      <pc:docMkLst>
        <pc:docMk/>
      </pc:docMkLst>
      <pc:sldChg chg="addSp delSp modSp modNotes">
        <pc:chgData name="Abimelech Velazco" userId="mfH0nLfEG6jTKWPQxatoF9jWV7k72C1yg/bGuudLpbI=" providerId="None" clId="Web-{A5B11006-1D55-4128-ACD4-364F5FC03BB2}" dt="2023-02-08T16:20:34.359" v="5"/>
        <pc:sldMkLst>
          <pc:docMk/>
          <pc:sldMk cId="0" sldId="256"/>
        </pc:sldMkLst>
        <pc:spChg chg="add del mod">
          <ac:chgData name="Abimelech Velazco" userId="mfH0nLfEG6jTKWPQxatoF9jWV7k72C1yg/bGuudLpbI=" providerId="None" clId="Web-{A5B11006-1D55-4128-ACD4-364F5FC03BB2}" dt="2023-02-08T16:20:25.343" v="3"/>
          <ac:spMkLst>
            <pc:docMk/>
            <pc:sldMk cId="0" sldId="256"/>
            <ac:spMk id="2" creationId="{7D00C359-DFCC-89F9-0180-E999EB293092}"/>
          </ac:spMkLst>
        </pc:spChg>
      </pc:sldChg>
      <pc:sldChg chg="modSp modNotes">
        <pc:chgData name="Abimelech Velazco" userId="mfH0nLfEG6jTKWPQxatoF9jWV7k72C1yg/bGuudLpbI=" providerId="None" clId="Web-{A5B11006-1D55-4128-ACD4-364F5FC03BB2}" dt="2023-02-08T16:21:34.891" v="24" actId="20577"/>
        <pc:sldMkLst>
          <pc:docMk/>
          <pc:sldMk cId="0" sldId="257"/>
        </pc:sldMkLst>
        <pc:spChg chg="mod">
          <ac:chgData name="Abimelech Velazco" userId="mfH0nLfEG6jTKWPQxatoF9jWV7k72C1yg/bGuudLpbI=" providerId="None" clId="Web-{A5B11006-1D55-4128-ACD4-364F5FC03BB2}" dt="2023-02-08T16:21:06.422" v="12" actId="20577"/>
          <ac:spMkLst>
            <pc:docMk/>
            <pc:sldMk cId="0" sldId="257"/>
            <ac:spMk id="19" creationId="{12F61466-4C8F-4A5A-84D0-2D81DE9BD614}"/>
          </ac:spMkLst>
        </pc:spChg>
        <pc:spChg chg="mod">
          <ac:chgData name="Abimelech Velazco" userId="mfH0nLfEG6jTKWPQxatoF9jWV7k72C1yg/bGuudLpbI=" providerId="None" clId="Web-{A5B11006-1D55-4128-ACD4-364F5FC03BB2}" dt="2023-02-08T16:21:34.891" v="24" actId="20577"/>
          <ac:spMkLst>
            <pc:docMk/>
            <pc:sldMk cId="0" sldId="257"/>
            <ac:spMk id="31" creationId="{807CAFDC-A0FF-4109-B7C6-8A4A489CA65D}"/>
          </ac:spMkLst>
        </pc:spChg>
      </pc:sldChg>
      <pc:sldChg chg="modNotes">
        <pc:chgData name="Abimelech Velazco" userId="mfH0nLfEG6jTKWPQxatoF9jWV7k72C1yg/bGuudLpbI=" providerId="None" clId="Web-{A5B11006-1D55-4128-ACD4-364F5FC03BB2}" dt="2023-02-08T16:27:08.088" v="59"/>
        <pc:sldMkLst>
          <pc:docMk/>
          <pc:sldMk cId="1827428478" sldId="262"/>
        </pc:sldMkLst>
      </pc:sldChg>
      <pc:sldChg chg="modNotes">
        <pc:chgData name="Abimelech Velazco" userId="mfH0nLfEG6jTKWPQxatoF9jWV7k72C1yg/bGuudLpbI=" providerId="None" clId="Web-{A5B11006-1D55-4128-ACD4-364F5FC03BB2}" dt="2023-02-08T16:25:56.445" v="42"/>
        <pc:sldMkLst>
          <pc:docMk/>
          <pc:sldMk cId="2786125877" sldId="266"/>
        </pc:sldMkLst>
      </pc:sldChg>
      <pc:sldChg chg="modSp modNotes">
        <pc:chgData name="Abimelech Velazco" userId="mfH0nLfEG6jTKWPQxatoF9jWV7k72C1yg/bGuudLpbI=" providerId="None" clId="Web-{A5B11006-1D55-4128-ACD4-364F5FC03BB2}" dt="2023-02-08T16:23:44.614" v="32" actId="14100"/>
        <pc:sldMkLst>
          <pc:docMk/>
          <pc:sldMk cId="1495125321" sldId="269"/>
        </pc:sldMkLst>
        <pc:spChg chg="mod">
          <ac:chgData name="Abimelech Velazco" userId="mfH0nLfEG6jTKWPQxatoF9jWV7k72C1yg/bGuudLpbI=" providerId="None" clId="Web-{A5B11006-1D55-4128-ACD4-364F5FC03BB2}" dt="2023-02-08T16:23:44.614" v="32" actId="14100"/>
          <ac:spMkLst>
            <pc:docMk/>
            <pc:sldMk cId="1495125321" sldId="269"/>
            <ac:spMk id="9" creationId="{088A7024-ACC6-49B1-A538-1778AC5F78E4}"/>
          </ac:spMkLst>
        </pc:spChg>
      </pc:sldChg>
      <pc:sldChg chg="modNotes">
        <pc:chgData name="Abimelech Velazco" userId="mfH0nLfEG6jTKWPQxatoF9jWV7k72C1yg/bGuudLpbI=" providerId="None" clId="Web-{A5B11006-1D55-4128-ACD4-364F5FC03BB2}" dt="2023-02-08T16:26:05.773" v="44"/>
        <pc:sldMkLst>
          <pc:docMk/>
          <pc:sldMk cId="702285339" sldId="277"/>
        </pc:sldMkLst>
      </pc:sldChg>
      <pc:sldChg chg="modNotes">
        <pc:chgData name="Abimelech Velazco" userId="mfH0nLfEG6jTKWPQxatoF9jWV7k72C1yg/bGuudLpbI=" providerId="None" clId="Web-{A5B11006-1D55-4128-ACD4-364F5FC03BB2}" dt="2023-02-08T16:43:43.848" v="112"/>
        <pc:sldMkLst>
          <pc:docMk/>
          <pc:sldMk cId="3885785325" sldId="304"/>
        </pc:sldMkLst>
      </pc:sldChg>
      <pc:sldChg chg="modNotes">
        <pc:chgData name="Abimelech Velazco" userId="mfH0nLfEG6jTKWPQxatoF9jWV7k72C1yg/bGuudLpbI=" providerId="None" clId="Web-{A5B11006-1D55-4128-ACD4-364F5FC03BB2}" dt="2023-02-08T16:26:45.196" v="53"/>
        <pc:sldMkLst>
          <pc:docMk/>
          <pc:sldMk cId="3101548080" sldId="305"/>
        </pc:sldMkLst>
      </pc:sldChg>
      <pc:sldChg chg="modNotes">
        <pc:chgData name="Abimelech Velazco" userId="mfH0nLfEG6jTKWPQxatoF9jWV7k72C1yg/bGuudLpbI=" providerId="None" clId="Web-{A5B11006-1D55-4128-ACD4-364F5FC03BB2}" dt="2023-02-08T16:26:14.055" v="47"/>
        <pc:sldMkLst>
          <pc:docMk/>
          <pc:sldMk cId="2856299599" sldId="307"/>
        </pc:sldMkLst>
      </pc:sldChg>
      <pc:sldChg chg="modNotes">
        <pc:chgData name="Abimelech Velazco" userId="mfH0nLfEG6jTKWPQxatoF9jWV7k72C1yg/bGuudLpbI=" providerId="None" clId="Web-{A5B11006-1D55-4128-ACD4-364F5FC03BB2}" dt="2023-02-08T16:27:22.760" v="62"/>
        <pc:sldMkLst>
          <pc:docMk/>
          <pc:sldMk cId="1039015311" sldId="512"/>
        </pc:sldMkLst>
      </pc:sldChg>
      <pc:sldChg chg="ord modNotes">
        <pc:chgData name="Abimelech Velazco" userId="mfH0nLfEG6jTKWPQxatoF9jWV7k72C1yg/bGuudLpbI=" providerId="None" clId="Web-{A5B11006-1D55-4128-ACD4-364F5FC03BB2}" dt="2023-02-08T16:30:53.047" v="94"/>
        <pc:sldMkLst>
          <pc:docMk/>
          <pc:sldMk cId="2022527953" sldId="513"/>
        </pc:sldMkLst>
      </pc:sldChg>
      <pc:sldChg chg="modNotes">
        <pc:chgData name="Abimelech Velazco" userId="mfH0nLfEG6jTKWPQxatoF9jWV7k72C1yg/bGuudLpbI=" providerId="None" clId="Web-{A5B11006-1D55-4128-ACD4-364F5FC03BB2}" dt="2023-02-08T16:41:28.657" v="108"/>
        <pc:sldMkLst>
          <pc:docMk/>
          <pc:sldMk cId="3796646519" sldId="514"/>
        </pc:sldMkLst>
      </pc:sldChg>
      <pc:sldChg chg="modNotes">
        <pc:chgData name="Abimelech Velazco" userId="mfH0nLfEG6jTKWPQxatoF9jWV7k72C1yg/bGuudLpbI=" providerId="None" clId="Web-{A5B11006-1D55-4128-ACD4-364F5FC03BB2}" dt="2023-02-08T16:40:27.780" v="103"/>
        <pc:sldMkLst>
          <pc:docMk/>
          <pc:sldMk cId="3964696254" sldId="515"/>
        </pc:sldMkLst>
      </pc:sldChg>
      <pc:sldChg chg="modNotes">
        <pc:chgData name="Abimelech Velazco" userId="mfH0nLfEG6jTKWPQxatoF9jWV7k72C1yg/bGuudLpbI=" providerId="None" clId="Web-{A5B11006-1D55-4128-ACD4-364F5FC03BB2}" dt="2023-02-08T16:33:05.113" v="97"/>
        <pc:sldMkLst>
          <pc:docMk/>
          <pc:sldMk cId="3558251882" sldId="516"/>
        </pc:sldMkLst>
      </pc:sldChg>
      <pc:sldChg chg="modNotes">
        <pc:chgData name="Abimelech Velazco" userId="mfH0nLfEG6jTKWPQxatoF9jWV7k72C1yg/bGuudLpbI=" providerId="None" clId="Web-{A5B11006-1D55-4128-ACD4-364F5FC03BB2}" dt="2023-02-08T16:26:23.227" v="50"/>
        <pc:sldMkLst>
          <pc:docMk/>
          <pc:sldMk cId="1272822302" sldId="521"/>
        </pc:sldMkLst>
      </pc:sldChg>
      <pc:sldChg chg="modSp modNotes">
        <pc:chgData name="Abimelech Velazco" userId="mfH0nLfEG6jTKWPQxatoF9jWV7k72C1yg/bGuudLpbI=" providerId="None" clId="Web-{A5B11006-1D55-4128-ACD4-364F5FC03BB2}" dt="2023-02-08T16:24:14.489" v="39" actId="14100"/>
        <pc:sldMkLst>
          <pc:docMk/>
          <pc:sldMk cId="482435690" sldId="522"/>
        </pc:sldMkLst>
        <pc:spChg chg="mod">
          <ac:chgData name="Abimelech Velazco" userId="mfH0nLfEG6jTKWPQxatoF9jWV7k72C1yg/bGuudLpbI=" providerId="None" clId="Web-{A5B11006-1D55-4128-ACD4-364F5FC03BB2}" dt="2023-02-08T16:24:14.489" v="39" actId="14100"/>
          <ac:spMkLst>
            <pc:docMk/>
            <pc:sldMk cId="482435690" sldId="522"/>
            <ac:spMk id="10" creationId="{2D11373C-0085-E9EA-CDEF-20947FB0588A}"/>
          </ac:spMkLst>
        </pc:spChg>
      </pc:sldChg>
      <pc:sldChg chg="modNotes">
        <pc:chgData name="Abimelech Velazco" userId="mfH0nLfEG6jTKWPQxatoF9jWV7k72C1yg/bGuudLpbI=" providerId="None" clId="Web-{A5B11006-1D55-4128-ACD4-364F5FC03BB2}" dt="2023-02-08T16:27:03.056" v="56"/>
        <pc:sldMkLst>
          <pc:docMk/>
          <pc:sldMk cId="915253459" sldId="523"/>
        </pc:sldMkLst>
      </pc:sldChg>
      <pc:sldChg chg="modNotes">
        <pc:chgData name="Abimelech Velazco" userId="mfH0nLfEG6jTKWPQxatoF9jWV7k72C1yg/bGuudLpbI=" providerId="None" clId="Web-{A5B11006-1D55-4128-ACD4-364F5FC03BB2}" dt="2023-02-08T16:27:31.916" v="65"/>
        <pc:sldMkLst>
          <pc:docMk/>
          <pc:sldMk cId="2323703900" sldId="525"/>
        </pc:sldMkLst>
      </pc:sldChg>
      <pc:sldChg chg="modSp modNotes">
        <pc:chgData name="Abimelech Velazco" userId="mfH0nLfEG6jTKWPQxatoF9jWV7k72C1yg/bGuudLpbI=" providerId="None" clId="Web-{A5B11006-1D55-4128-ACD4-364F5FC03BB2}" dt="2023-02-08T16:28:43.668" v="90" actId="20577"/>
        <pc:sldMkLst>
          <pc:docMk/>
          <pc:sldMk cId="3390774302" sldId="526"/>
        </pc:sldMkLst>
        <pc:spChg chg="mod">
          <ac:chgData name="Abimelech Velazco" userId="mfH0nLfEG6jTKWPQxatoF9jWV7k72C1yg/bGuudLpbI=" providerId="None" clId="Web-{A5B11006-1D55-4128-ACD4-364F5FC03BB2}" dt="2023-02-08T16:28:43.668" v="90" actId="20577"/>
          <ac:spMkLst>
            <pc:docMk/>
            <pc:sldMk cId="3390774302" sldId="526"/>
            <ac:spMk id="2" creationId="{3B5D3D38-84F2-37F1-A62B-45DB616918BD}"/>
          </ac:spMkLst>
        </pc:spChg>
      </pc:sldChg>
      <pc:sldChg chg="modNotes">
        <pc:chgData name="Abimelech Velazco" userId="mfH0nLfEG6jTKWPQxatoF9jWV7k72C1yg/bGuudLpbI=" providerId="None" clId="Web-{A5B11006-1D55-4128-ACD4-364F5FC03BB2}" dt="2023-02-08T16:40:18.280" v="100"/>
        <pc:sldMkLst>
          <pc:docMk/>
          <pc:sldMk cId="1531987143" sldId="529"/>
        </pc:sldMkLst>
      </pc:sldChg>
      <pc:sldChg chg="modNotes">
        <pc:chgData name="Abimelech Velazco" userId="mfH0nLfEG6jTKWPQxatoF9jWV7k72C1yg/bGuudLpbI=" providerId="None" clId="Web-{A5B11006-1D55-4128-ACD4-364F5FC03BB2}" dt="2023-02-08T16:41:07.719" v="106"/>
        <pc:sldMkLst>
          <pc:docMk/>
          <pc:sldMk cId="3681084399" sldId="530"/>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B9E3CE-74E5-469A-BC8C-F1403B652B7C}" type="doc">
      <dgm:prSet loTypeId="urn:microsoft.com/office/officeart/2008/layout/LinedList" loCatId="list" qsTypeId="urn:microsoft.com/office/officeart/2005/8/quickstyle/simple1" qsCatId="simple" csTypeId="urn:microsoft.com/office/officeart/2005/8/colors/colorful3" csCatId="colorful" phldr="1"/>
      <dgm:spPr/>
      <dgm:t>
        <a:bodyPr/>
        <a:lstStyle/>
        <a:p>
          <a:endParaRPr lang="en-US"/>
        </a:p>
      </dgm:t>
    </dgm:pt>
    <dgm:pt modelId="{08CCB6D5-876F-468F-BF62-61070957C6E0}">
      <dgm:prSet/>
      <dgm:spPr/>
      <dgm:t>
        <a:bodyPr/>
        <a:lstStyle/>
        <a:p>
          <a:r>
            <a:rPr lang="en-US" dirty="0"/>
            <a:t>Cultural differences can exist in the perception and interpretation of the trauma event</a:t>
          </a:r>
        </a:p>
      </dgm:t>
    </dgm:pt>
    <dgm:pt modelId="{F8EDF9AF-4F00-450E-9EA0-3FDFC8F67782}" type="parTrans" cxnId="{13699334-FF91-457A-A2F8-1C4A69F53717}">
      <dgm:prSet/>
      <dgm:spPr/>
      <dgm:t>
        <a:bodyPr/>
        <a:lstStyle/>
        <a:p>
          <a:endParaRPr lang="en-US"/>
        </a:p>
      </dgm:t>
    </dgm:pt>
    <dgm:pt modelId="{661C00D4-FE8B-47E7-80CC-4F0700143F86}" type="sibTrans" cxnId="{13699334-FF91-457A-A2F8-1C4A69F53717}">
      <dgm:prSet/>
      <dgm:spPr/>
      <dgm:t>
        <a:bodyPr/>
        <a:lstStyle/>
        <a:p>
          <a:endParaRPr lang="en-US"/>
        </a:p>
      </dgm:t>
    </dgm:pt>
    <dgm:pt modelId="{95FFA815-2CF8-478E-9C52-2ABFB167BE85}">
      <dgm:prSet/>
      <dgm:spPr/>
      <dgm:t>
        <a:bodyPr/>
        <a:lstStyle/>
        <a:p>
          <a:r>
            <a:rPr lang="en-US" dirty="0"/>
            <a:t>Some traumas may have greater impact on a given culture</a:t>
          </a:r>
        </a:p>
      </dgm:t>
    </dgm:pt>
    <dgm:pt modelId="{B9469204-F675-404D-B327-4D907ACB2B3A}" type="parTrans" cxnId="{F7A42052-9201-41F6-9CFE-EC27D0A19BB2}">
      <dgm:prSet/>
      <dgm:spPr/>
      <dgm:t>
        <a:bodyPr/>
        <a:lstStyle/>
        <a:p>
          <a:endParaRPr lang="en-US"/>
        </a:p>
      </dgm:t>
    </dgm:pt>
    <dgm:pt modelId="{3CD5E949-066C-4808-91B6-46C30AAA61C6}" type="sibTrans" cxnId="{F7A42052-9201-41F6-9CFE-EC27D0A19BB2}">
      <dgm:prSet/>
      <dgm:spPr/>
      <dgm:t>
        <a:bodyPr/>
        <a:lstStyle/>
        <a:p>
          <a:endParaRPr lang="en-US"/>
        </a:p>
      </dgm:t>
    </dgm:pt>
    <dgm:pt modelId="{01CB5058-197B-4EBB-A87E-0B515B82C819}">
      <dgm:prSet/>
      <dgm:spPr/>
      <dgm:t>
        <a:bodyPr/>
        <a:lstStyle/>
        <a:p>
          <a:r>
            <a:rPr lang="en-US" dirty="0"/>
            <a:t>Culture determines acceptable responses to trauma and shapes the expression of distress. </a:t>
          </a:r>
        </a:p>
      </dgm:t>
    </dgm:pt>
    <dgm:pt modelId="{71139442-72F0-4734-B167-6FE40DE74751}" type="parTrans" cxnId="{828F0901-64C3-488E-B6F6-404F54BCFAF4}">
      <dgm:prSet/>
      <dgm:spPr/>
      <dgm:t>
        <a:bodyPr/>
        <a:lstStyle/>
        <a:p>
          <a:endParaRPr lang="en-US"/>
        </a:p>
      </dgm:t>
    </dgm:pt>
    <dgm:pt modelId="{4221D3EA-1F2E-4159-9944-741D43A2F555}" type="sibTrans" cxnId="{828F0901-64C3-488E-B6F6-404F54BCFAF4}">
      <dgm:prSet/>
      <dgm:spPr/>
      <dgm:t>
        <a:bodyPr/>
        <a:lstStyle/>
        <a:p>
          <a:endParaRPr lang="en-US"/>
        </a:p>
      </dgm:t>
    </dgm:pt>
    <dgm:pt modelId="{1247AB92-4CB6-466B-B191-37D5AD041456}" type="pres">
      <dgm:prSet presAssocID="{A5B9E3CE-74E5-469A-BC8C-F1403B652B7C}" presName="vert0" presStyleCnt="0">
        <dgm:presLayoutVars>
          <dgm:dir/>
          <dgm:animOne val="branch"/>
          <dgm:animLvl val="lvl"/>
        </dgm:presLayoutVars>
      </dgm:prSet>
      <dgm:spPr/>
    </dgm:pt>
    <dgm:pt modelId="{53BDA68A-16E0-49A9-B57D-05B9795F3817}" type="pres">
      <dgm:prSet presAssocID="{08CCB6D5-876F-468F-BF62-61070957C6E0}" presName="thickLine" presStyleLbl="alignNode1" presStyleIdx="0" presStyleCnt="3"/>
      <dgm:spPr/>
    </dgm:pt>
    <dgm:pt modelId="{10AEE9C5-E649-404A-8BCF-56B7214BA960}" type="pres">
      <dgm:prSet presAssocID="{08CCB6D5-876F-468F-BF62-61070957C6E0}" presName="horz1" presStyleCnt="0"/>
      <dgm:spPr/>
    </dgm:pt>
    <dgm:pt modelId="{2B8AFCE2-AC7B-4F6F-A0CE-F62FE72BFE84}" type="pres">
      <dgm:prSet presAssocID="{08CCB6D5-876F-468F-BF62-61070957C6E0}" presName="tx1" presStyleLbl="revTx" presStyleIdx="0" presStyleCnt="3"/>
      <dgm:spPr/>
    </dgm:pt>
    <dgm:pt modelId="{D37CE3B4-6389-4F43-B620-C2183ABAEB28}" type="pres">
      <dgm:prSet presAssocID="{08CCB6D5-876F-468F-BF62-61070957C6E0}" presName="vert1" presStyleCnt="0"/>
      <dgm:spPr/>
    </dgm:pt>
    <dgm:pt modelId="{2EED6197-F4E3-4ECF-8944-09602D563C83}" type="pres">
      <dgm:prSet presAssocID="{95FFA815-2CF8-478E-9C52-2ABFB167BE85}" presName="thickLine" presStyleLbl="alignNode1" presStyleIdx="1" presStyleCnt="3"/>
      <dgm:spPr/>
    </dgm:pt>
    <dgm:pt modelId="{4303F378-2DE7-42AF-B338-C6781FA1958B}" type="pres">
      <dgm:prSet presAssocID="{95FFA815-2CF8-478E-9C52-2ABFB167BE85}" presName="horz1" presStyleCnt="0"/>
      <dgm:spPr/>
    </dgm:pt>
    <dgm:pt modelId="{415D7F97-4F68-4C72-95F3-E3001F69F8FA}" type="pres">
      <dgm:prSet presAssocID="{95FFA815-2CF8-478E-9C52-2ABFB167BE85}" presName="tx1" presStyleLbl="revTx" presStyleIdx="1" presStyleCnt="3"/>
      <dgm:spPr/>
    </dgm:pt>
    <dgm:pt modelId="{076BC587-3D62-4EB2-8390-9BBC5FEF2183}" type="pres">
      <dgm:prSet presAssocID="{95FFA815-2CF8-478E-9C52-2ABFB167BE85}" presName="vert1" presStyleCnt="0"/>
      <dgm:spPr/>
    </dgm:pt>
    <dgm:pt modelId="{48BE9FDE-854B-48B5-B7AC-3B78DB8344E4}" type="pres">
      <dgm:prSet presAssocID="{01CB5058-197B-4EBB-A87E-0B515B82C819}" presName="thickLine" presStyleLbl="alignNode1" presStyleIdx="2" presStyleCnt="3"/>
      <dgm:spPr/>
    </dgm:pt>
    <dgm:pt modelId="{8FDFD298-5182-4946-8611-EF4207A209A8}" type="pres">
      <dgm:prSet presAssocID="{01CB5058-197B-4EBB-A87E-0B515B82C819}" presName="horz1" presStyleCnt="0"/>
      <dgm:spPr/>
    </dgm:pt>
    <dgm:pt modelId="{5050B2AD-83CB-4732-A7C6-E9BAEF7C7DBC}" type="pres">
      <dgm:prSet presAssocID="{01CB5058-197B-4EBB-A87E-0B515B82C819}" presName="tx1" presStyleLbl="revTx" presStyleIdx="2" presStyleCnt="3"/>
      <dgm:spPr/>
    </dgm:pt>
    <dgm:pt modelId="{B3AAE725-E1F0-4324-9EDB-689867B567ED}" type="pres">
      <dgm:prSet presAssocID="{01CB5058-197B-4EBB-A87E-0B515B82C819}" presName="vert1" presStyleCnt="0"/>
      <dgm:spPr/>
    </dgm:pt>
  </dgm:ptLst>
  <dgm:cxnLst>
    <dgm:cxn modelId="{828F0901-64C3-488E-B6F6-404F54BCFAF4}" srcId="{A5B9E3CE-74E5-469A-BC8C-F1403B652B7C}" destId="{01CB5058-197B-4EBB-A87E-0B515B82C819}" srcOrd="2" destOrd="0" parTransId="{71139442-72F0-4734-B167-6FE40DE74751}" sibTransId="{4221D3EA-1F2E-4159-9944-741D43A2F555}"/>
    <dgm:cxn modelId="{46D1A814-4827-4C16-8F82-0843E2F0EC1E}" type="presOf" srcId="{95FFA815-2CF8-478E-9C52-2ABFB167BE85}" destId="{415D7F97-4F68-4C72-95F3-E3001F69F8FA}" srcOrd="0" destOrd="0" presId="urn:microsoft.com/office/officeart/2008/layout/LinedList"/>
    <dgm:cxn modelId="{13699334-FF91-457A-A2F8-1C4A69F53717}" srcId="{A5B9E3CE-74E5-469A-BC8C-F1403B652B7C}" destId="{08CCB6D5-876F-468F-BF62-61070957C6E0}" srcOrd="0" destOrd="0" parTransId="{F8EDF9AF-4F00-450E-9EA0-3FDFC8F67782}" sibTransId="{661C00D4-FE8B-47E7-80CC-4F0700143F86}"/>
    <dgm:cxn modelId="{F7A42052-9201-41F6-9CFE-EC27D0A19BB2}" srcId="{A5B9E3CE-74E5-469A-BC8C-F1403B652B7C}" destId="{95FFA815-2CF8-478E-9C52-2ABFB167BE85}" srcOrd="1" destOrd="0" parTransId="{B9469204-F675-404D-B327-4D907ACB2B3A}" sibTransId="{3CD5E949-066C-4808-91B6-46C30AAA61C6}"/>
    <dgm:cxn modelId="{4DB01A9A-4DA9-4C55-84BB-EFA1B3E62E92}" type="presOf" srcId="{08CCB6D5-876F-468F-BF62-61070957C6E0}" destId="{2B8AFCE2-AC7B-4F6F-A0CE-F62FE72BFE84}" srcOrd="0" destOrd="0" presId="urn:microsoft.com/office/officeart/2008/layout/LinedList"/>
    <dgm:cxn modelId="{36D17DB7-59BE-42EF-B203-5C31C5A4A396}" type="presOf" srcId="{A5B9E3CE-74E5-469A-BC8C-F1403B652B7C}" destId="{1247AB92-4CB6-466B-B191-37D5AD041456}" srcOrd="0" destOrd="0" presId="urn:microsoft.com/office/officeart/2008/layout/LinedList"/>
    <dgm:cxn modelId="{FE68DCC4-4B5B-40FE-B3DF-5EE3F35B2110}" type="presOf" srcId="{01CB5058-197B-4EBB-A87E-0B515B82C819}" destId="{5050B2AD-83CB-4732-A7C6-E9BAEF7C7DBC}" srcOrd="0" destOrd="0" presId="urn:microsoft.com/office/officeart/2008/layout/LinedList"/>
    <dgm:cxn modelId="{745E9582-B33E-4DE1-B0F5-01E5342FB956}" type="presParOf" srcId="{1247AB92-4CB6-466B-B191-37D5AD041456}" destId="{53BDA68A-16E0-49A9-B57D-05B9795F3817}" srcOrd="0" destOrd="0" presId="urn:microsoft.com/office/officeart/2008/layout/LinedList"/>
    <dgm:cxn modelId="{D489D73F-3F21-42FC-A6FA-53FC74A90EB3}" type="presParOf" srcId="{1247AB92-4CB6-466B-B191-37D5AD041456}" destId="{10AEE9C5-E649-404A-8BCF-56B7214BA960}" srcOrd="1" destOrd="0" presId="urn:microsoft.com/office/officeart/2008/layout/LinedList"/>
    <dgm:cxn modelId="{1B8D1DBB-D08A-44F3-9FCC-0723BBF62E22}" type="presParOf" srcId="{10AEE9C5-E649-404A-8BCF-56B7214BA960}" destId="{2B8AFCE2-AC7B-4F6F-A0CE-F62FE72BFE84}" srcOrd="0" destOrd="0" presId="urn:microsoft.com/office/officeart/2008/layout/LinedList"/>
    <dgm:cxn modelId="{32104A44-2A6A-48E9-A275-DF70FBB432DE}" type="presParOf" srcId="{10AEE9C5-E649-404A-8BCF-56B7214BA960}" destId="{D37CE3B4-6389-4F43-B620-C2183ABAEB28}" srcOrd="1" destOrd="0" presId="urn:microsoft.com/office/officeart/2008/layout/LinedList"/>
    <dgm:cxn modelId="{591F5CC7-BA98-4942-96CA-827681FC48E4}" type="presParOf" srcId="{1247AB92-4CB6-466B-B191-37D5AD041456}" destId="{2EED6197-F4E3-4ECF-8944-09602D563C83}" srcOrd="2" destOrd="0" presId="urn:microsoft.com/office/officeart/2008/layout/LinedList"/>
    <dgm:cxn modelId="{4490518F-2D73-498A-B41F-9FB7391479AE}" type="presParOf" srcId="{1247AB92-4CB6-466B-B191-37D5AD041456}" destId="{4303F378-2DE7-42AF-B338-C6781FA1958B}" srcOrd="3" destOrd="0" presId="urn:microsoft.com/office/officeart/2008/layout/LinedList"/>
    <dgm:cxn modelId="{7CFFF88D-DCEF-4C47-A23F-B0A38B681936}" type="presParOf" srcId="{4303F378-2DE7-42AF-B338-C6781FA1958B}" destId="{415D7F97-4F68-4C72-95F3-E3001F69F8FA}" srcOrd="0" destOrd="0" presId="urn:microsoft.com/office/officeart/2008/layout/LinedList"/>
    <dgm:cxn modelId="{614761ED-6928-46AB-A183-8F27E1C8FF23}" type="presParOf" srcId="{4303F378-2DE7-42AF-B338-C6781FA1958B}" destId="{076BC587-3D62-4EB2-8390-9BBC5FEF2183}" srcOrd="1" destOrd="0" presId="urn:microsoft.com/office/officeart/2008/layout/LinedList"/>
    <dgm:cxn modelId="{C0E8D8E1-18A7-4EE9-BB28-E88F1B1B5897}" type="presParOf" srcId="{1247AB92-4CB6-466B-B191-37D5AD041456}" destId="{48BE9FDE-854B-48B5-B7AC-3B78DB8344E4}" srcOrd="4" destOrd="0" presId="urn:microsoft.com/office/officeart/2008/layout/LinedList"/>
    <dgm:cxn modelId="{4F01EF51-78F4-4DE9-93FC-E12209548A9C}" type="presParOf" srcId="{1247AB92-4CB6-466B-B191-37D5AD041456}" destId="{8FDFD298-5182-4946-8611-EF4207A209A8}" srcOrd="5" destOrd="0" presId="urn:microsoft.com/office/officeart/2008/layout/LinedList"/>
    <dgm:cxn modelId="{AE75CCAB-1C2F-4FBD-9F34-45C933ACAF6F}" type="presParOf" srcId="{8FDFD298-5182-4946-8611-EF4207A209A8}" destId="{5050B2AD-83CB-4732-A7C6-E9BAEF7C7DBC}" srcOrd="0" destOrd="0" presId="urn:microsoft.com/office/officeart/2008/layout/LinedList"/>
    <dgm:cxn modelId="{28F508D3-F550-4C81-9BE3-D98356D5DBE7}" type="presParOf" srcId="{8FDFD298-5182-4946-8611-EF4207A209A8}" destId="{B3AAE725-E1F0-4324-9EDB-689867B567ED}"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AD7B687-9E5D-4A3E-BE0A-783869FAD713}"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18C3469E-CA75-440A-BA4D-E73BD6AB4A52}">
      <dgm:prSet/>
      <dgm:spPr/>
      <dgm:t>
        <a:bodyPr/>
        <a:lstStyle/>
        <a:p>
          <a:r>
            <a:rPr lang="en-US" dirty="0"/>
            <a:t>Effects may be immediate and/or delayed</a:t>
          </a:r>
        </a:p>
      </dgm:t>
    </dgm:pt>
    <dgm:pt modelId="{FB2B92BB-3A01-47DD-90A8-90272D07E43B}" type="parTrans" cxnId="{4F026A9F-31C3-46CC-9910-0D53F8CCEA19}">
      <dgm:prSet/>
      <dgm:spPr/>
      <dgm:t>
        <a:bodyPr/>
        <a:lstStyle/>
        <a:p>
          <a:endParaRPr lang="en-US"/>
        </a:p>
      </dgm:t>
    </dgm:pt>
    <dgm:pt modelId="{81499D29-3ED1-44D7-99DA-41D5BA257A57}" type="sibTrans" cxnId="{4F026A9F-31C3-46CC-9910-0D53F8CCEA19}">
      <dgm:prSet/>
      <dgm:spPr/>
      <dgm:t>
        <a:bodyPr/>
        <a:lstStyle/>
        <a:p>
          <a:endParaRPr lang="en-US"/>
        </a:p>
      </dgm:t>
    </dgm:pt>
    <dgm:pt modelId="{8D4B7CC4-DF38-4680-9413-CDAE5C60E4AD}">
      <dgm:prSet/>
      <dgm:spPr/>
      <dgm:t>
        <a:bodyPr/>
        <a:lstStyle/>
        <a:p>
          <a:r>
            <a:rPr lang="en-US" dirty="0"/>
            <a:t>Duration of the effects may be short to long term</a:t>
          </a:r>
        </a:p>
      </dgm:t>
    </dgm:pt>
    <dgm:pt modelId="{CB5ECD99-8DAF-4786-BA09-1ECC539DE7E8}" type="parTrans" cxnId="{557B990E-4633-4D49-B074-4639F8046B02}">
      <dgm:prSet/>
      <dgm:spPr/>
      <dgm:t>
        <a:bodyPr/>
        <a:lstStyle/>
        <a:p>
          <a:endParaRPr lang="en-US"/>
        </a:p>
      </dgm:t>
    </dgm:pt>
    <dgm:pt modelId="{5E22EE6E-EBA3-447A-8AC7-E511EA7B48B4}" type="sibTrans" cxnId="{557B990E-4633-4D49-B074-4639F8046B02}">
      <dgm:prSet/>
      <dgm:spPr/>
      <dgm:t>
        <a:bodyPr/>
        <a:lstStyle/>
        <a:p>
          <a:endParaRPr lang="en-US"/>
        </a:p>
      </dgm:t>
    </dgm:pt>
    <dgm:pt modelId="{A2BAE7C3-7D5B-4014-AA9E-23E5C37127DB}">
      <dgm:prSet/>
      <dgm:spPr>
        <a:solidFill>
          <a:srgbClr val="37ABA7"/>
        </a:solidFill>
      </dgm:spPr>
      <dgm:t>
        <a:bodyPr/>
        <a:lstStyle/>
        <a:p>
          <a:r>
            <a:rPr lang="en-US"/>
            <a:t>Effects can impact the victim, the family system, an organization, and the community’s sense of safety and trust</a:t>
          </a:r>
        </a:p>
      </dgm:t>
    </dgm:pt>
    <dgm:pt modelId="{1C39DD16-C7A4-45B0-B237-F533FB3D31AA}" type="parTrans" cxnId="{71B4680E-C357-4A11-A7EB-697FD7A6ADBB}">
      <dgm:prSet/>
      <dgm:spPr/>
      <dgm:t>
        <a:bodyPr/>
        <a:lstStyle/>
        <a:p>
          <a:endParaRPr lang="en-US"/>
        </a:p>
      </dgm:t>
    </dgm:pt>
    <dgm:pt modelId="{38833378-F276-4571-B08D-DC4B7DAF90D5}" type="sibTrans" cxnId="{71B4680E-C357-4A11-A7EB-697FD7A6ADBB}">
      <dgm:prSet/>
      <dgm:spPr/>
      <dgm:t>
        <a:bodyPr/>
        <a:lstStyle/>
        <a:p>
          <a:endParaRPr lang="en-US"/>
        </a:p>
      </dgm:t>
    </dgm:pt>
    <dgm:pt modelId="{E423F6DF-D5D9-4C8C-8E21-13B41956961D}" type="pres">
      <dgm:prSet presAssocID="{BAD7B687-9E5D-4A3E-BE0A-783869FAD713}" presName="linear" presStyleCnt="0">
        <dgm:presLayoutVars>
          <dgm:animLvl val="lvl"/>
          <dgm:resizeHandles val="exact"/>
        </dgm:presLayoutVars>
      </dgm:prSet>
      <dgm:spPr/>
    </dgm:pt>
    <dgm:pt modelId="{EBDD98BA-F6B5-48E9-A065-BEF0308AD890}" type="pres">
      <dgm:prSet presAssocID="{18C3469E-CA75-440A-BA4D-E73BD6AB4A52}" presName="parentText" presStyleLbl="node1" presStyleIdx="0" presStyleCnt="3">
        <dgm:presLayoutVars>
          <dgm:chMax val="0"/>
          <dgm:bulletEnabled val="1"/>
        </dgm:presLayoutVars>
      </dgm:prSet>
      <dgm:spPr/>
    </dgm:pt>
    <dgm:pt modelId="{F0C6BBB5-C012-4D52-9769-C4AAEF9EA778}" type="pres">
      <dgm:prSet presAssocID="{81499D29-3ED1-44D7-99DA-41D5BA257A57}" presName="spacer" presStyleCnt="0"/>
      <dgm:spPr/>
    </dgm:pt>
    <dgm:pt modelId="{2A2D9759-6BF0-46A7-A3E3-B90ADA169BC7}" type="pres">
      <dgm:prSet presAssocID="{8D4B7CC4-DF38-4680-9413-CDAE5C60E4AD}" presName="parentText" presStyleLbl="node1" presStyleIdx="1" presStyleCnt="3">
        <dgm:presLayoutVars>
          <dgm:chMax val="0"/>
          <dgm:bulletEnabled val="1"/>
        </dgm:presLayoutVars>
      </dgm:prSet>
      <dgm:spPr/>
    </dgm:pt>
    <dgm:pt modelId="{F9420110-BEDF-4FBC-91BC-67C2403D3DF8}" type="pres">
      <dgm:prSet presAssocID="{5E22EE6E-EBA3-447A-8AC7-E511EA7B48B4}" presName="spacer" presStyleCnt="0"/>
      <dgm:spPr/>
    </dgm:pt>
    <dgm:pt modelId="{7FAE582B-1238-436B-A4D7-44D42CD07F32}" type="pres">
      <dgm:prSet presAssocID="{A2BAE7C3-7D5B-4014-AA9E-23E5C37127DB}" presName="parentText" presStyleLbl="node1" presStyleIdx="2" presStyleCnt="3">
        <dgm:presLayoutVars>
          <dgm:chMax val="0"/>
          <dgm:bulletEnabled val="1"/>
        </dgm:presLayoutVars>
      </dgm:prSet>
      <dgm:spPr/>
    </dgm:pt>
  </dgm:ptLst>
  <dgm:cxnLst>
    <dgm:cxn modelId="{71B4680E-C357-4A11-A7EB-697FD7A6ADBB}" srcId="{BAD7B687-9E5D-4A3E-BE0A-783869FAD713}" destId="{A2BAE7C3-7D5B-4014-AA9E-23E5C37127DB}" srcOrd="2" destOrd="0" parTransId="{1C39DD16-C7A4-45B0-B237-F533FB3D31AA}" sibTransId="{38833378-F276-4571-B08D-DC4B7DAF90D5}"/>
    <dgm:cxn modelId="{557B990E-4633-4D49-B074-4639F8046B02}" srcId="{BAD7B687-9E5D-4A3E-BE0A-783869FAD713}" destId="{8D4B7CC4-DF38-4680-9413-CDAE5C60E4AD}" srcOrd="1" destOrd="0" parTransId="{CB5ECD99-8DAF-4786-BA09-1ECC539DE7E8}" sibTransId="{5E22EE6E-EBA3-447A-8AC7-E511EA7B48B4}"/>
    <dgm:cxn modelId="{C3B7D577-BEE8-4292-BF16-9E54976ED241}" type="presOf" srcId="{18C3469E-CA75-440A-BA4D-E73BD6AB4A52}" destId="{EBDD98BA-F6B5-48E9-A065-BEF0308AD890}" srcOrd="0" destOrd="0" presId="urn:microsoft.com/office/officeart/2005/8/layout/vList2"/>
    <dgm:cxn modelId="{7B484480-9B8C-4639-96FA-3D7C416C9A8F}" type="presOf" srcId="{8D4B7CC4-DF38-4680-9413-CDAE5C60E4AD}" destId="{2A2D9759-6BF0-46A7-A3E3-B90ADA169BC7}" srcOrd="0" destOrd="0" presId="urn:microsoft.com/office/officeart/2005/8/layout/vList2"/>
    <dgm:cxn modelId="{86D41593-0085-440D-AD8A-69B27E3A5F2F}" type="presOf" srcId="{A2BAE7C3-7D5B-4014-AA9E-23E5C37127DB}" destId="{7FAE582B-1238-436B-A4D7-44D42CD07F32}" srcOrd="0" destOrd="0" presId="urn:microsoft.com/office/officeart/2005/8/layout/vList2"/>
    <dgm:cxn modelId="{4F026A9F-31C3-46CC-9910-0D53F8CCEA19}" srcId="{BAD7B687-9E5D-4A3E-BE0A-783869FAD713}" destId="{18C3469E-CA75-440A-BA4D-E73BD6AB4A52}" srcOrd="0" destOrd="0" parTransId="{FB2B92BB-3A01-47DD-90A8-90272D07E43B}" sibTransId="{81499D29-3ED1-44D7-99DA-41D5BA257A57}"/>
    <dgm:cxn modelId="{33D5CEFA-9B17-445B-80F6-2A1F0929D50B}" type="presOf" srcId="{BAD7B687-9E5D-4A3E-BE0A-783869FAD713}" destId="{E423F6DF-D5D9-4C8C-8E21-13B41956961D}" srcOrd="0" destOrd="0" presId="urn:microsoft.com/office/officeart/2005/8/layout/vList2"/>
    <dgm:cxn modelId="{485A040B-A418-4F7C-8F0C-C258D2D908F1}" type="presParOf" srcId="{E423F6DF-D5D9-4C8C-8E21-13B41956961D}" destId="{EBDD98BA-F6B5-48E9-A065-BEF0308AD890}" srcOrd="0" destOrd="0" presId="urn:microsoft.com/office/officeart/2005/8/layout/vList2"/>
    <dgm:cxn modelId="{5CB27463-4BBB-44D0-B8A9-26DE846452AB}" type="presParOf" srcId="{E423F6DF-D5D9-4C8C-8E21-13B41956961D}" destId="{F0C6BBB5-C012-4D52-9769-C4AAEF9EA778}" srcOrd="1" destOrd="0" presId="urn:microsoft.com/office/officeart/2005/8/layout/vList2"/>
    <dgm:cxn modelId="{8BA32DD6-8239-43B2-9D57-3A9A251DBCAA}" type="presParOf" srcId="{E423F6DF-D5D9-4C8C-8E21-13B41956961D}" destId="{2A2D9759-6BF0-46A7-A3E3-B90ADA169BC7}" srcOrd="2" destOrd="0" presId="urn:microsoft.com/office/officeart/2005/8/layout/vList2"/>
    <dgm:cxn modelId="{C5900F6E-6D9C-4CFE-AC42-C87C20E52F6B}" type="presParOf" srcId="{E423F6DF-D5D9-4C8C-8E21-13B41956961D}" destId="{F9420110-BEDF-4FBC-91BC-67C2403D3DF8}" srcOrd="3" destOrd="0" presId="urn:microsoft.com/office/officeart/2005/8/layout/vList2"/>
    <dgm:cxn modelId="{08322C69-B3DA-46FB-9BA3-B26D471D0181}" type="presParOf" srcId="{E423F6DF-D5D9-4C8C-8E21-13B41956961D}" destId="{7FAE582B-1238-436B-A4D7-44D42CD07F32}" srcOrd="4"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09AEF4A-1BAF-4289-B737-3D32BC0F804A}"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en-US"/>
        </a:p>
      </dgm:t>
    </dgm:pt>
    <dgm:pt modelId="{E145BF2A-9D82-4F02-8C9C-99CF45965D09}">
      <dgm:prSet phldrT="[Text]" custT="1"/>
      <dgm:spPr/>
      <dgm:t>
        <a:bodyPr/>
        <a:lstStyle/>
        <a:p>
          <a:r>
            <a:rPr lang="en-US" sz="3600" b="1" dirty="0"/>
            <a:t>Emotional</a:t>
          </a:r>
        </a:p>
      </dgm:t>
    </dgm:pt>
    <dgm:pt modelId="{E30BA6FE-A4E0-4690-BFA4-B08A54702A51}" type="parTrans" cxnId="{7A318EBD-9885-4BF1-B8A0-C6C18245287E}">
      <dgm:prSet/>
      <dgm:spPr/>
      <dgm:t>
        <a:bodyPr/>
        <a:lstStyle/>
        <a:p>
          <a:endParaRPr lang="en-US"/>
        </a:p>
      </dgm:t>
    </dgm:pt>
    <dgm:pt modelId="{F1C4ECDB-697E-49ED-8D3C-1A3F7E3925DF}" type="sibTrans" cxnId="{7A318EBD-9885-4BF1-B8A0-C6C18245287E}">
      <dgm:prSet/>
      <dgm:spPr/>
      <dgm:t>
        <a:bodyPr/>
        <a:lstStyle/>
        <a:p>
          <a:endParaRPr lang="en-US"/>
        </a:p>
      </dgm:t>
    </dgm:pt>
    <dgm:pt modelId="{96B491D9-D726-45ED-9848-E774BA1977EB}">
      <dgm:prSet phldrT="[Text]"/>
      <dgm:spPr/>
      <dgm:t>
        <a:bodyPr anchor="ctr"/>
        <a:lstStyle/>
        <a:p>
          <a:r>
            <a:rPr lang="en-US"/>
            <a:t>Numbness</a:t>
          </a:r>
        </a:p>
      </dgm:t>
    </dgm:pt>
    <dgm:pt modelId="{1B3E8BD6-4E94-4A89-B2A7-1CF6B7E0BE24}" type="parTrans" cxnId="{0CA236F4-5288-4855-8A76-F4DED630CA92}">
      <dgm:prSet/>
      <dgm:spPr/>
      <dgm:t>
        <a:bodyPr/>
        <a:lstStyle/>
        <a:p>
          <a:endParaRPr lang="en-US"/>
        </a:p>
      </dgm:t>
    </dgm:pt>
    <dgm:pt modelId="{D952C210-1C59-4B2C-AFA2-707A7778F147}" type="sibTrans" cxnId="{0CA236F4-5288-4855-8A76-F4DED630CA92}">
      <dgm:prSet/>
      <dgm:spPr/>
      <dgm:t>
        <a:bodyPr/>
        <a:lstStyle/>
        <a:p>
          <a:endParaRPr lang="en-US"/>
        </a:p>
      </dgm:t>
    </dgm:pt>
    <dgm:pt modelId="{2380F706-47A2-489C-8510-440236F687A8}">
      <dgm:prSet phldrT="[Text]"/>
      <dgm:spPr/>
      <dgm:t>
        <a:bodyPr anchor="ctr"/>
        <a:lstStyle/>
        <a:p>
          <a:r>
            <a:rPr lang="en-US"/>
            <a:t>Mood swings</a:t>
          </a:r>
        </a:p>
      </dgm:t>
    </dgm:pt>
    <dgm:pt modelId="{D446F8A7-8D35-4FFB-AB83-37794F9F678E}" type="parTrans" cxnId="{779968F9-3EB1-4376-898C-CA94D7A67E9B}">
      <dgm:prSet/>
      <dgm:spPr/>
      <dgm:t>
        <a:bodyPr/>
        <a:lstStyle/>
        <a:p>
          <a:endParaRPr lang="en-US"/>
        </a:p>
      </dgm:t>
    </dgm:pt>
    <dgm:pt modelId="{9F449DB2-96F0-40D7-824F-410B78FA9840}" type="sibTrans" cxnId="{779968F9-3EB1-4376-898C-CA94D7A67E9B}">
      <dgm:prSet/>
      <dgm:spPr/>
      <dgm:t>
        <a:bodyPr/>
        <a:lstStyle/>
        <a:p>
          <a:endParaRPr lang="en-US"/>
        </a:p>
      </dgm:t>
    </dgm:pt>
    <dgm:pt modelId="{E08FF2CD-5CBD-44EF-9E88-2EB332C4A38C}">
      <dgm:prSet phldrT="[Text]" custT="1"/>
      <dgm:spPr/>
      <dgm:t>
        <a:bodyPr/>
        <a:lstStyle/>
        <a:p>
          <a:r>
            <a:rPr lang="en-US" sz="3600" b="1" dirty="0"/>
            <a:t>Cognitive</a:t>
          </a:r>
        </a:p>
      </dgm:t>
    </dgm:pt>
    <dgm:pt modelId="{3A2EDEF3-4328-4191-884E-A28612B6CBE0}" type="parTrans" cxnId="{DFFD3A28-9C2A-40A1-A563-21B3E1BED03E}">
      <dgm:prSet/>
      <dgm:spPr/>
      <dgm:t>
        <a:bodyPr/>
        <a:lstStyle/>
        <a:p>
          <a:endParaRPr lang="en-US"/>
        </a:p>
      </dgm:t>
    </dgm:pt>
    <dgm:pt modelId="{31E6245C-C73E-4668-95E0-A8B74BD2E0B8}" type="sibTrans" cxnId="{DFFD3A28-9C2A-40A1-A563-21B3E1BED03E}">
      <dgm:prSet/>
      <dgm:spPr/>
      <dgm:t>
        <a:bodyPr/>
        <a:lstStyle/>
        <a:p>
          <a:endParaRPr lang="en-US"/>
        </a:p>
      </dgm:t>
    </dgm:pt>
    <dgm:pt modelId="{7579DF87-CF5A-4E02-89B0-0CC00EDDA5AE}">
      <dgm:prSet phldrT="[Text]"/>
      <dgm:spPr/>
      <dgm:t>
        <a:bodyPr anchor="ctr"/>
        <a:lstStyle/>
        <a:p>
          <a:r>
            <a:rPr lang="en-US"/>
            <a:t>Difficulty concentrating</a:t>
          </a:r>
        </a:p>
      </dgm:t>
    </dgm:pt>
    <dgm:pt modelId="{5EE39308-E7BD-4BA5-A369-D43C4E9A6879}" type="parTrans" cxnId="{A3D5292B-9A43-4B60-8716-5FE2C16B9902}">
      <dgm:prSet/>
      <dgm:spPr/>
      <dgm:t>
        <a:bodyPr/>
        <a:lstStyle/>
        <a:p>
          <a:endParaRPr lang="en-US"/>
        </a:p>
      </dgm:t>
    </dgm:pt>
    <dgm:pt modelId="{E34238F4-9E35-4D96-B81B-9122FB0E6E89}" type="sibTrans" cxnId="{A3D5292B-9A43-4B60-8716-5FE2C16B9902}">
      <dgm:prSet/>
      <dgm:spPr/>
      <dgm:t>
        <a:bodyPr/>
        <a:lstStyle/>
        <a:p>
          <a:endParaRPr lang="en-US"/>
        </a:p>
      </dgm:t>
    </dgm:pt>
    <dgm:pt modelId="{8031B725-921C-49CC-ABF0-A98EB6A6A238}">
      <dgm:prSet phldrT="[Text]" custT="1"/>
      <dgm:spPr/>
      <dgm:t>
        <a:bodyPr/>
        <a:lstStyle/>
        <a:p>
          <a:r>
            <a:rPr lang="en-US" sz="3600" b="1" dirty="0"/>
            <a:t>Behavioral</a:t>
          </a:r>
        </a:p>
      </dgm:t>
    </dgm:pt>
    <dgm:pt modelId="{D62104E5-8D1A-4EBD-AE68-9F7BC9DF4DA6}" type="parTrans" cxnId="{423E5277-41B8-4702-9CEA-CAD0E117B213}">
      <dgm:prSet/>
      <dgm:spPr/>
      <dgm:t>
        <a:bodyPr/>
        <a:lstStyle/>
        <a:p>
          <a:endParaRPr lang="en-US"/>
        </a:p>
      </dgm:t>
    </dgm:pt>
    <dgm:pt modelId="{56C54AC0-5636-48F3-B1A6-F53FE63FC4AB}" type="sibTrans" cxnId="{423E5277-41B8-4702-9CEA-CAD0E117B213}">
      <dgm:prSet/>
      <dgm:spPr/>
      <dgm:t>
        <a:bodyPr/>
        <a:lstStyle/>
        <a:p>
          <a:endParaRPr lang="en-US"/>
        </a:p>
      </dgm:t>
    </dgm:pt>
    <dgm:pt modelId="{D5FA3180-A5E1-481E-A021-283471D729C5}">
      <dgm:prSet phldrT="[Text]"/>
      <dgm:spPr/>
      <dgm:t>
        <a:bodyPr anchor="ctr"/>
        <a:lstStyle/>
        <a:p>
          <a:r>
            <a:rPr lang="en-US"/>
            <a:t>Startled reaction</a:t>
          </a:r>
        </a:p>
      </dgm:t>
    </dgm:pt>
    <dgm:pt modelId="{19712181-C80D-425B-A614-C41C45BEDD4E}" type="parTrans" cxnId="{C2887BB1-E344-482D-96AB-C2C29A2BF9E9}">
      <dgm:prSet/>
      <dgm:spPr/>
      <dgm:t>
        <a:bodyPr/>
        <a:lstStyle/>
        <a:p>
          <a:endParaRPr lang="en-US"/>
        </a:p>
      </dgm:t>
    </dgm:pt>
    <dgm:pt modelId="{A1286101-E92F-443A-8730-1627C2CFF6EE}" type="sibTrans" cxnId="{C2887BB1-E344-482D-96AB-C2C29A2BF9E9}">
      <dgm:prSet/>
      <dgm:spPr/>
      <dgm:t>
        <a:bodyPr/>
        <a:lstStyle/>
        <a:p>
          <a:endParaRPr lang="en-US"/>
        </a:p>
      </dgm:t>
    </dgm:pt>
    <dgm:pt modelId="{C38CB184-0A03-435E-8A52-61F08B7E7220}">
      <dgm:prSet custT="1"/>
      <dgm:spPr/>
      <dgm:t>
        <a:bodyPr/>
        <a:lstStyle/>
        <a:p>
          <a:r>
            <a:rPr lang="en-US" sz="3600" b="1" dirty="0"/>
            <a:t>Physical</a:t>
          </a:r>
        </a:p>
      </dgm:t>
    </dgm:pt>
    <dgm:pt modelId="{B19942DC-9D35-4422-BFA9-1FA6E0259D24}" type="parTrans" cxnId="{A7776F9F-761A-4B60-BE11-374AF73E8F31}">
      <dgm:prSet/>
      <dgm:spPr/>
      <dgm:t>
        <a:bodyPr/>
        <a:lstStyle/>
        <a:p>
          <a:endParaRPr lang="en-US"/>
        </a:p>
      </dgm:t>
    </dgm:pt>
    <dgm:pt modelId="{46FD81E8-186E-4A72-99F1-36A054F8877E}" type="sibTrans" cxnId="{A7776F9F-761A-4B60-BE11-374AF73E8F31}">
      <dgm:prSet/>
      <dgm:spPr/>
      <dgm:t>
        <a:bodyPr/>
        <a:lstStyle/>
        <a:p>
          <a:endParaRPr lang="en-US"/>
        </a:p>
      </dgm:t>
    </dgm:pt>
    <dgm:pt modelId="{892EAF22-CE32-45A5-BA87-3C257936563E}">
      <dgm:prSet phldrT="[Text]"/>
      <dgm:spPr/>
      <dgm:t>
        <a:bodyPr anchor="ctr"/>
        <a:lstStyle/>
        <a:p>
          <a:r>
            <a:rPr lang="en-US"/>
            <a:t>Anxiety</a:t>
          </a:r>
        </a:p>
      </dgm:t>
    </dgm:pt>
    <dgm:pt modelId="{53B7F6F5-3593-46C3-B345-60057B24E0EE}" type="parTrans" cxnId="{59B5C83F-E5D1-4143-8F34-B4C432CBDFAD}">
      <dgm:prSet/>
      <dgm:spPr/>
      <dgm:t>
        <a:bodyPr/>
        <a:lstStyle/>
        <a:p>
          <a:endParaRPr lang="en-US"/>
        </a:p>
      </dgm:t>
    </dgm:pt>
    <dgm:pt modelId="{3D542627-4BCB-41A7-843D-F8AE3D77719F}" type="sibTrans" cxnId="{59B5C83F-E5D1-4143-8F34-B4C432CBDFAD}">
      <dgm:prSet/>
      <dgm:spPr/>
      <dgm:t>
        <a:bodyPr/>
        <a:lstStyle/>
        <a:p>
          <a:endParaRPr lang="en-US"/>
        </a:p>
      </dgm:t>
    </dgm:pt>
    <dgm:pt modelId="{2E311C79-1B0D-45D0-A4FB-9EEB495186C2}">
      <dgm:prSet phldrT="[Text]"/>
      <dgm:spPr/>
      <dgm:t>
        <a:bodyPr anchor="ctr"/>
        <a:lstStyle/>
        <a:p>
          <a:r>
            <a:rPr lang="en-US"/>
            <a:t>Guilt</a:t>
          </a:r>
        </a:p>
      </dgm:t>
    </dgm:pt>
    <dgm:pt modelId="{CBA966B0-D2D5-46AE-8E90-F9D2897660B9}" type="parTrans" cxnId="{C33E9590-793F-4908-94EC-024B4CAAFC26}">
      <dgm:prSet/>
      <dgm:spPr/>
      <dgm:t>
        <a:bodyPr/>
        <a:lstStyle/>
        <a:p>
          <a:endParaRPr lang="en-US"/>
        </a:p>
      </dgm:t>
    </dgm:pt>
    <dgm:pt modelId="{06527DFE-47FD-49FE-A2C3-1E40F7D6A2EB}" type="sibTrans" cxnId="{C33E9590-793F-4908-94EC-024B4CAAFC26}">
      <dgm:prSet/>
      <dgm:spPr/>
      <dgm:t>
        <a:bodyPr/>
        <a:lstStyle/>
        <a:p>
          <a:endParaRPr lang="en-US"/>
        </a:p>
      </dgm:t>
    </dgm:pt>
    <dgm:pt modelId="{D1EBE0BF-ED7C-4193-8FFE-BBEAC1F81F54}">
      <dgm:prSet phldrT="[Text]"/>
      <dgm:spPr/>
      <dgm:t>
        <a:bodyPr anchor="ctr"/>
        <a:lstStyle/>
        <a:p>
          <a:r>
            <a:rPr lang="en-US"/>
            <a:t>Sadness</a:t>
          </a:r>
        </a:p>
      </dgm:t>
    </dgm:pt>
    <dgm:pt modelId="{DC97F46A-081E-4A16-9A9D-FC0534E02DC7}" type="parTrans" cxnId="{AC2F1F2F-1279-4981-A975-871CEE0AD50E}">
      <dgm:prSet/>
      <dgm:spPr/>
      <dgm:t>
        <a:bodyPr/>
        <a:lstStyle/>
        <a:p>
          <a:endParaRPr lang="en-US"/>
        </a:p>
      </dgm:t>
    </dgm:pt>
    <dgm:pt modelId="{9E1A21A1-48DC-4A5A-8F88-4E3B212E40F2}" type="sibTrans" cxnId="{AC2F1F2F-1279-4981-A975-871CEE0AD50E}">
      <dgm:prSet/>
      <dgm:spPr/>
      <dgm:t>
        <a:bodyPr/>
        <a:lstStyle/>
        <a:p>
          <a:endParaRPr lang="en-US"/>
        </a:p>
      </dgm:t>
    </dgm:pt>
    <dgm:pt modelId="{2FEAEC56-464E-423C-8C70-3451273B964D}">
      <dgm:prSet phldrT="[Text]"/>
      <dgm:spPr/>
      <dgm:t>
        <a:bodyPr anchor="ctr"/>
        <a:lstStyle/>
        <a:p>
          <a:r>
            <a:rPr lang="en-US"/>
            <a:t>Helplessness</a:t>
          </a:r>
        </a:p>
      </dgm:t>
    </dgm:pt>
    <dgm:pt modelId="{68C3D01D-0A3F-4287-A11C-B3C4A6F2BD2F}" type="parTrans" cxnId="{01DD58DC-E142-481E-8AC3-A442C429FF1C}">
      <dgm:prSet/>
      <dgm:spPr/>
      <dgm:t>
        <a:bodyPr/>
        <a:lstStyle/>
        <a:p>
          <a:endParaRPr lang="en-US"/>
        </a:p>
      </dgm:t>
    </dgm:pt>
    <dgm:pt modelId="{13698DFB-4DDE-4ADF-9A29-73EA385A65F9}" type="sibTrans" cxnId="{01DD58DC-E142-481E-8AC3-A442C429FF1C}">
      <dgm:prSet/>
      <dgm:spPr/>
      <dgm:t>
        <a:bodyPr/>
        <a:lstStyle/>
        <a:p>
          <a:endParaRPr lang="en-US"/>
        </a:p>
      </dgm:t>
    </dgm:pt>
    <dgm:pt modelId="{3781C133-2AE8-4569-B1EA-D45896A413E0}">
      <dgm:prSet phldrT="[Text]"/>
      <dgm:spPr/>
      <dgm:t>
        <a:bodyPr anchor="ctr"/>
        <a:lstStyle/>
        <a:p>
          <a:r>
            <a:rPr lang="en-US"/>
            <a:t>Denial</a:t>
          </a:r>
        </a:p>
      </dgm:t>
    </dgm:pt>
    <dgm:pt modelId="{FD5038C3-B325-4F5D-92D6-3F518205A0A0}" type="parTrans" cxnId="{965D58F3-20BB-4F94-ABEE-EE81DFE362FB}">
      <dgm:prSet/>
      <dgm:spPr/>
      <dgm:t>
        <a:bodyPr/>
        <a:lstStyle/>
        <a:p>
          <a:endParaRPr lang="en-US"/>
        </a:p>
      </dgm:t>
    </dgm:pt>
    <dgm:pt modelId="{D7911A38-F79D-489F-8460-9378730E964C}" type="sibTrans" cxnId="{965D58F3-20BB-4F94-ABEE-EE81DFE362FB}">
      <dgm:prSet/>
      <dgm:spPr/>
      <dgm:t>
        <a:bodyPr/>
        <a:lstStyle/>
        <a:p>
          <a:endParaRPr lang="en-US"/>
        </a:p>
      </dgm:t>
    </dgm:pt>
    <dgm:pt modelId="{04136192-DD9E-40EA-AD40-76FE43F5AF1F}">
      <dgm:prSet/>
      <dgm:spPr/>
      <dgm:t>
        <a:bodyPr anchor="ctr"/>
        <a:lstStyle/>
        <a:p>
          <a:r>
            <a:rPr lang="en-US"/>
            <a:t>Gastrointestinal Issues </a:t>
          </a:r>
        </a:p>
      </dgm:t>
    </dgm:pt>
    <dgm:pt modelId="{B09FACEC-0DB4-406F-B31D-00BE167656EC}" type="parTrans" cxnId="{F9C49004-3686-4CB0-96A9-E988573FEF2D}">
      <dgm:prSet/>
      <dgm:spPr/>
      <dgm:t>
        <a:bodyPr/>
        <a:lstStyle/>
        <a:p>
          <a:endParaRPr lang="en-US"/>
        </a:p>
      </dgm:t>
    </dgm:pt>
    <dgm:pt modelId="{9ADF20F3-062E-4B58-8559-B56EFF7E55F1}" type="sibTrans" cxnId="{F9C49004-3686-4CB0-96A9-E988573FEF2D}">
      <dgm:prSet/>
      <dgm:spPr/>
      <dgm:t>
        <a:bodyPr/>
        <a:lstStyle/>
        <a:p>
          <a:endParaRPr lang="en-US"/>
        </a:p>
      </dgm:t>
    </dgm:pt>
    <dgm:pt modelId="{B1E806CA-81A4-44FC-9DEE-CC8B9A2B9A7D}">
      <dgm:prSet/>
      <dgm:spPr/>
      <dgm:t>
        <a:bodyPr anchor="ctr"/>
        <a:lstStyle/>
        <a:p>
          <a:endParaRPr lang="en-US"/>
        </a:p>
      </dgm:t>
    </dgm:pt>
    <dgm:pt modelId="{D09F8EC8-8F6E-45CB-8920-C462B21FBB3D}" type="parTrans" cxnId="{936ABC34-086B-46A0-9A06-547F28E97847}">
      <dgm:prSet/>
      <dgm:spPr/>
      <dgm:t>
        <a:bodyPr/>
        <a:lstStyle/>
        <a:p>
          <a:endParaRPr lang="en-US"/>
        </a:p>
      </dgm:t>
    </dgm:pt>
    <dgm:pt modelId="{311489E0-3C7A-47F0-A78F-3C3DEDEC21F0}" type="sibTrans" cxnId="{936ABC34-086B-46A0-9A06-547F28E97847}">
      <dgm:prSet/>
      <dgm:spPr/>
      <dgm:t>
        <a:bodyPr/>
        <a:lstStyle/>
        <a:p>
          <a:endParaRPr lang="en-US"/>
        </a:p>
      </dgm:t>
    </dgm:pt>
    <dgm:pt modelId="{3E74A8A3-2C88-41F3-80DD-95DF97C17EBD}">
      <dgm:prSet/>
      <dgm:spPr/>
      <dgm:t>
        <a:bodyPr anchor="ctr"/>
        <a:lstStyle/>
        <a:p>
          <a:r>
            <a:rPr lang="en-US"/>
            <a:t>Sleep disturbances</a:t>
          </a:r>
        </a:p>
      </dgm:t>
    </dgm:pt>
    <dgm:pt modelId="{852F8A39-E1C6-4E83-97E1-14187E7F1FE7}" type="parTrans" cxnId="{2737020A-8685-447D-B14B-F8E1E1E4A807}">
      <dgm:prSet/>
      <dgm:spPr/>
      <dgm:t>
        <a:bodyPr/>
        <a:lstStyle/>
        <a:p>
          <a:endParaRPr lang="en-US"/>
        </a:p>
      </dgm:t>
    </dgm:pt>
    <dgm:pt modelId="{FB19B16F-901A-444D-A2FE-A0C73F2C526F}" type="sibTrans" cxnId="{2737020A-8685-447D-B14B-F8E1E1E4A807}">
      <dgm:prSet/>
      <dgm:spPr/>
      <dgm:t>
        <a:bodyPr/>
        <a:lstStyle/>
        <a:p>
          <a:endParaRPr lang="en-US"/>
        </a:p>
      </dgm:t>
    </dgm:pt>
    <dgm:pt modelId="{DB897BA9-04EB-409D-8950-3B7D4C1DBF8B}">
      <dgm:prSet/>
      <dgm:spPr/>
      <dgm:t>
        <a:bodyPr anchor="ctr"/>
        <a:lstStyle/>
        <a:p>
          <a:r>
            <a:rPr lang="en-US"/>
            <a:t>Hyperarousal</a:t>
          </a:r>
        </a:p>
      </dgm:t>
    </dgm:pt>
    <dgm:pt modelId="{4C8EB2C7-EDE9-42C3-BE8D-83A97B26FF8C}" type="parTrans" cxnId="{379DE4D0-F0B9-44DE-877B-37D8B47CD480}">
      <dgm:prSet/>
      <dgm:spPr/>
      <dgm:t>
        <a:bodyPr/>
        <a:lstStyle/>
        <a:p>
          <a:endParaRPr lang="en-US"/>
        </a:p>
      </dgm:t>
    </dgm:pt>
    <dgm:pt modelId="{5FD2DDE1-7BB7-4A8A-BDEA-271B1BD17855}" type="sibTrans" cxnId="{379DE4D0-F0B9-44DE-877B-37D8B47CD480}">
      <dgm:prSet/>
      <dgm:spPr/>
      <dgm:t>
        <a:bodyPr/>
        <a:lstStyle/>
        <a:p>
          <a:endParaRPr lang="en-US"/>
        </a:p>
      </dgm:t>
    </dgm:pt>
    <dgm:pt modelId="{C7FDE417-60A0-4FB5-AEED-15B307473228}">
      <dgm:prSet phldrT="[Text]"/>
      <dgm:spPr/>
      <dgm:t>
        <a:bodyPr anchor="ctr"/>
        <a:lstStyle/>
        <a:p>
          <a:r>
            <a:rPr lang="en-US"/>
            <a:t>Rumination</a:t>
          </a:r>
        </a:p>
      </dgm:t>
    </dgm:pt>
    <dgm:pt modelId="{7A4AEF7A-01D5-4F2B-9B2A-5399E868FD52}" type="parTrans" cxnId="{6CDC7870-E489-40EF-A055-BA89DDE2E2E5}">
      <dgm:prSet/>
      <dgm:spPr/>
      <dgm:t>
        <a:bodyPr/>
        <a:lstStyle/>
        <a:p>
          <a:endParaRPr lang="en-US"/>
        </a:p>
      </dgm:t>
    </dgm:pt>
    <dgm:pt modelId="{7B07E892-8E19-485A-9406-E94F24390434}" type="sibTrans" cxnId="{6CDC7870-E489-40EF-A055-BA89DDE2E2E5}">
      <dgm:prSet/>
      <dgm:spPr/>
      <dgm:t>
        <a:bodyPr/>
        <a:lstStyle/>
        <a:p>
          <a:endParaRPr lang="en-US"/>
        </a:p>
      </dgm:t>
    </dgm:pt>
    <dgm:pt modelId="{8EEE4523-FBBE-435D-A2B7-1B83726110C9}">
      <dgm:prSet phldrT="[Text]"/>
      <dgm:spPr/>
      <dgm:t>
        <a:bodyPr anchor="ctr"/>
        <a:lstStyle/>
        <a:p>
          <a:r>
            <a:rPr lang="en-US"/>
            <a:t>Memory problems</a:t>
          </a:r>
        </a:p>
      </dgm:t>
    </dgm:pt>
    <dgm:pt modelId="{8D8053B6-D5B2-412A-A587-1DDFEC8A40F9}" type="parTrans" cxnId="{A3CF8B80-69AE-48EA-9253-9CB2A09796A8}">
      <dgm:prSet/>
      <dgm:spPr/>
      <dgm:t>
        <a:bodyPr/>
        <a:lstStyle/>
        <a:p>
          <a:endParaRPr lang="en-US"/>
        </a:p>
      </dgm:t>
    </dgm:pt>
    <dgm:pt modelId="{40DB09B3-626E-48C8-AEA0-07EFC22A0059}" type="sibTrans" cxnId="{A3CF8B80-69AE-48EA-9253-9CB2A09796A8}">
      <dgm:prSet/>
      <dgm:spPr/>
      <dgm:t>
        <a:bodyPr/>
        <a:lstStyle/>
        <a:p>
          <a:endParaRPr lang="en-US"/>
        </a:p>
      </dgm:t>
    </dgm:pt>
    <dgm:pt modelId="{F3B78E7A-BD56-445F-9136-D81209D777AC}">
      <dgm:prSet phldrT="[Text]"/>
      <dgm:spPr/>
      <dgm:t>
        <a:bodyPr anchor="ctr"/>
        <a:lstStyle/>
        <a:p>
          <a:r>
            <a:rPr lang="en-US"/>
            <a:t>Intrusive memories or flashbacks</a:t>
          </a:r>
        </a:p>
      </dgm:t>
    </dgm:pt>
    <dgm:pt modelId="{24E65F17-3EEE-4B32-9CAF-0111340B8892}" type="parTrans" cxnId="{A2BD9D0C-B898-4E9D-8DF0-66EDD31780A4}">
      <dgm:prSet/>
      <dgm:spPr/>
      <dgm:t>
        <a:bodyPr/>
        <a:lstStyle/>
        <a:p>
          <a:endParaRPr lang="en-US"/>
        </a:p>
      </dgm:t>
    </dgm:pt>
    <dgm:pt modelId="{8D573363-5FBE-46B6-8F5C-598F3DD5E119}" type="sibTrans" cxnId="{A2BD9D0C-B898-4E9D-8DF0-66EDD31780A4}">
      <dgm:prSet/>
      <dgm:spPr/>
      <dgm:t>
        <a:bodyPr/>
        <a:lstStyle/>
        <a:p>
          <a:endParaRPr lang="en-US"/>
        </a:p>
      </dgm:t>
    </dgm:pt>
    <dgm:pt modelId="{FB303DE1-DB02-4F4E-ACD2-2D8014AB96F6}">
      <dgm:prSet phldrT="[Text]"/>
      <dgm:spPr/>
      <dgm:t>
        <a:bodyPr anchor="ctr"/>
        <a:lstStyle/>
        <a:p>
          <a:r>
            <a:rPr lang="en-US"/>
            <a:t>Difficulty making decisions</a:t>
          </a:r>
        </a:p>
      </dgm:t>
    </dgm:pt>
    <dgm:pt modelId="{27417193-68C7-4559-898C-F79C1B3E2C88}" type="parTrans" cxnId="{F48AF6B9-203B-4FAA-B46D-BBB48D35000A}">
      <dgm:prSet/>
      <dgm:spPr/>
      <dgm:t>
        <a:bodyPr/>
        <a:lstStyle/>
        <a:p>
          <a:endParaRPr lang="en-US"/>
        </a:p>
      </dgm:t>
    </dgm:pt>
    <dgm:pt modelId="{9FA54C6D-690B-49F9-9815-5D6A61839898}" type="sibTrans" cxnId="{F48AF6B9-203B-4FAA-B46D-BBB48D35000A}">
      <dgm:prSet/>
      <dgm:spPr/>
      <dgm:t>
        <a:bodyPr/>
        <a:lstStyle/>
        <a:p>
          <a:endParaRPr lang="en-US"/>
        </a:p>
      </dgm:t>
    </dgm:pt>
    <dgm:pt modelId="{AF84FE65-FA80-4259-A804-B5ED02090835}">
      <dgm:prSet phldrT="[Text]"/>
      <dgm:spPr/>
      <dgm:t>
        <a:bodyPr anchor="ctr"/>
        <a:lstStyle/>
        <a:p>
          <a:r>
            <a:rPr lang="en-US"/>
            <a:t>Restlessness</a:t>
          </a:r>
        </a:p>
      </dgm:t>
    </dgm:pt>
    <dgm:pt modelId="{954611D5-A5F0-4669-8AB0-29639AF4C419}" type="parTrans" cxnId="{5D0E0A9E-BEE7-425C-947D-E16524242B68}">
      <dgm:prSet/>
      <dgm:spPr/>
      <dgm:t>
        <a:bodyPr/>
        <a:lstStyle/>
        <a:p>
          <a:endParaRPr lang="en-US"/>
        </a:p>
      </dgm:t>
    </dgm:pt>
    <dgm:pt modelId="{A69CE6F5-EF93-454D-89BF-7E97DDB7A3C8}" type="sibTrans" cxnId="{5D0E0A9E-BEE7-425C-947D-E16524242B68}">
      <dgm:prSet/>
      <dgm:spPr/>
      <dgm:t>
        <a:bodyPr/>
        <a:lstStyle/>
        <a:p>
          <a:endParaRPr lang="en-US"/>
        </a:p>
      </dgm:t>
    </dgm:pt>
    <dgm:pt modelId="{917D5E10-F878-4BD0-AE5A-0BA605B745CA}">
      <dgm:prSet phldrT="[Text]"/>
      <dgm:spPr/>
      <dgm:t>
        <a:bodyPr anchor="ctr"/>
        <a:lstStyle/>
        <a:p>
          <a:r>
            <a:rPr lang="en-US"/>
            <a:t>Increased use of substances</a:t>
          </a:r>
        </a:p>
      </dgm:t>
    </dgm:pt>
    <dgm:pt modelId="{42CB7480-4FA7-42ED-BFE1-AD5C23034372}" type="parTrans" cxnId="{1C4CCF9F-E0A7-4FBC-AD5D-3A43CC5423A1}">
      <dgm:prSet/>
      <dgm:spPr/>
      <dgm:t>
        <a:bodyPr/>
        <a:lstStyle/>
        <a:p>
          <a:endParaRPr lang="en-US"/>
        </a:p>
      </dgm:t>
    </dgm:pt>
    <dgm:pt modelId="{F505D3EA-E8A0-4AB8-BE4E-CC78321F6C66}" type="sibTrans" cxnId="{1C4CCF9F-E0A7-4FBC-AD5D-3A43CC5423A1}">
      <dgm:prSet/>
      <dgm:spPr/>
      <dgm:t>
        <a:bodyPr/>
        <a:lstStyle/>
        <a:p>
          <a:endParaRPr lang="en-US"/>
        </a:p>
      </dgm:t>
    </dgm:pt>
    <dgm:pt modelId="{E14B9E54-C19F-4B39-92A8-6A353A36CEC5}">
      <dgm:prSet phldrT="[Text]"/>
      <dgm:spPr/>
      <dgm:t>
        <a:bodyPr anchor="ctr"/>
        <a:lstStyle/>
        <a:p>
          <a:r>
            <a:rPr lang="en-US"/>
            <a:t>Social relationship difficulties</a:t>
          </a:r>
        </a:p>
      </dgm:t>
    </dgm:pt>
    <dgm:pt modelId="{6953E9C7-910F-410B-8B80-C2E6BB866E1B}" type="parTrans" cxnId="{D3407175-C61D-4506-AB22-A6BBF963904D}">
      <dgm:prSet/>
      <dgm:spPr/>
      <dgm:t>
        <a:bodyPr/>
        <a:lstStyle/>
        <a:p>
          <a:endParaRPr lang="en-US"/>
        </a:p>
      </dgm:t>
    </dgm:pt>
    <dgm:pt modelId="{AA05E9E0-2CF3-428B-B317-DD43993DDEA5}" type="sibTrans" cxnId="{D3407175-C61D-4506-AB22-A6BBF963904D}">
      <dgm:prSet/>
      <dgm:spPr/>
      <dgm:t>
        <a:bodyPr/>
        <a:lstStyle/>
        <a:p>
          <a:endParaRPr lang="en-US"/>
        </a:p>
      </dgm:t>
    </dgm:pt>
    <dgm:pt modelId="{E5A650AB-6E03-44B8-99C8-7994BEDE658A}">
      <dgm:prSet phldrT="[Text]"/>
      <dgm:spPr/>
      <dgm:t>
        <a:bodyPr anchor="ctr"/>
        <a:lstStyle/>
        <a:p>
          <a:r>
            <a:rPr lang="en-US"/>
            <a:t>Engagement in high-risk behaviors</a:t>
          </a:r>
        </a:p>
      </dgm:t>
    </dgm:pt>
    <dgm:pt modelId="{3D080478-C640-4BB6-A7A1-F7FF0CE79177}" type="parTrans" cxnId="{C93A157B-65B5-4191-9664-4AC9B8A72070}">
      <dgm:prSet/>
      <dgm:spPr/>
      <dgm:t>
        <a:bodyPr/>
        <a:lstStyle/>
        <a:p>
          <a:endParaRPr lang="en-US"/>
        </a:p>
      </dgm:t>
    </dgm:pt>
    <dgm:pt modelId="{3F021101-74B3-4E98-BD0B-00622CEC1DB5}" type="sibTrans" cxnId="{C93A157B-65B5-4191-9664-4AC9B8A72070}">
      <dgm:prSet/>
      <dgm:spPr/>
      <dgm:t>
        <a:bodyPr/>
        <a:lstStyle/>
        <a:p>
          <a:endParaRPr lang="en-US"/>
        </a:p>
      </dgm:t>
    </dgm:pt>
    <dgm:pt modelId="{A77AEFEF-B017-43F1-AFCB-80A206B99533}">
      <dgm:prSet/>
      <dgm:spPr/>
      <dgm:t>
        <a:bodyPr anchor="ctr"/>
        <a:lstStyle/>
        <a:p>
          <a:r>
            <a:rPr lang="en-US"/>
            <a:t>Nightmares</a:t>
          </a:r>
        </a:p>
      </dgm:t>
    </dgm:pt>
    <dgm:pt modelId="{C45C5801-860D-4674-BA82-24C4B80F0526}" type="parTrans" cxnId="{074BC02F-9F10-4DAB-AACA-56E6983BFE32}">
      <dgm:prSet/>
      <dgm:spPr/>
      <dgm:t>
        <a:bodyPr/>
        <a:lstStyle/>
        <a:p>
          <a:endParaRPr lang="en-US"/>
        </a:p>
      </dgm:t>
    </dgm:pt>
    <dgm:pt modelId="{19C2383E-B5F3-44DE-8DD8-88A2439269CD}" type="sibTrans" cxnId="{074BC02F-9F10-4DAB-AACA-56E6983BFE32}">
      <dgm:prSet/>
      <dgm:spPr/>
      <dgm:t>
        <a:bodyPr/>
        <a:lstStyle/>
        <a:p>
          <a:endParaRPr lang="en-US"/>
        </a:p>
      </dgm:t>
    </dgm:pt>
    <dgm:pt modelId="{25C27CBF-6044-4EA6-B056-7327789360D6}">
      <dgm:prSet/>
      <dgm:spPr/>
      <dgm:t>
        <a:bodyPr/>
        <a:lstStyle/>
        <a:p>
          <a:r>
            <a:rPr lang="en-US" dirty="0"/>
            <a:t>Fatigue</a:t>
          </a:r>
        </a:p>
      </dgm:t>
    </dgm:pt>
    <dgm:pt modelId="{C6D23EA5-ED55-47B1-825C-D1101AC6BF65}" type="parTrans" cxnId="{5E1E2E3C-2E45-4FDE-9835-F5F9D0D1C1B3}">
      <dgm:prSet/>
      <dgm:spPr/>
      <dgm:t>
        <a:bodyPr/>
        <a:lstStyle/>
        <a:p>
          <a:endParaRPr lang="en-US"/>
        </a:p>
      </dgm:t>
    </dgm:pt>
    <dgm:pt modelId="{8005231F-3990-4BBB-883A-1F6EFB1B34AA}" type="sibTrans" cxnId="{5E1E2E3C-2E45-4FDE-9835-F5F9D0D1C1B3}">
      <dgm:prSet/>
      <dgm:spPr/>
      <dgm:t>
        <a:bodyPr/>
        <a:lstStyle/>
        <a:p>
          <a:endParaRPr lang="en-US"/>
        </a:p>
      </dgm:t>
    </dgm:pt>
    <dgm:pt modelId="{D39407AE-C8DA-46A5-8900-CBED64B2026E}">
      <dgm:prSet/>
      <dgm:spPr/>
      <dgm:t>
        <a:bodyPr/>
        <a:lstStyle/>
        <a:p>
          <a:r>
            <a:rPr lang="en-US" dirty="0"/>
            <a:t>Appetite changes</a:t>
          </a:r>
        </a:p>
      </dgm:t>
    </dgm:pt>
    <dgm:pt modelId="{DE9C970D-9D31-4881-B7D7-C2C0A58C57CE}" type="parTrans" cxnId="{C79202C7-CADA-4021-A4BD-73DD6C92B558}">
      <dgm:prSet/>
      <dgm:spPr/>
      <dgm:t>
        <a:bodyPr/>
        <a:lstStyle/>
        <a:p>
          <a:endParaRPr lang="en-US"/>
        </a:p>
      </dgm:t>
    </dgm:pt>
    <dgm:pt modelId="{6AF4FC02-B170-42BF-87DB-71DAD0782F87}" type="sibTrans" cxnId="{C79202C7-CADA-4021-A4BD-73DD6C92B558}">
      <dgm:prSet/>
      <dgm:spPr/>
      <dgm:t>
        <a:bodyPr/>
        <a:lstStyle/>
        <a:p>
          <a:endParaRPr lang="en-US"/>
        </a:p>
      </dgm:t>
    </dgm:pt>
    <dgm:pt modelId="{831003AD-99EC-4416-8876-9736F5654D0E}">
      <dgm:prSet/>
      <dgm:spPr/>
      <dgm:t>
        <a:bodyPr/>
        <a:lstStyle/>
        <a:p>
          <a:endParaRPr lang="en-US" dirty="0"/>
        </a:p>
      </dgm:t>
    </dgm:pt>
    <dgm:pt modelId="{6CD09188-67BB-4250-8FA2-D8F82192979E}" type="parTrans" cxnId="{6B044640-23C4-4911-8303-5025EA986D98}">
      <dgm:prSet/>
      <dgm:spPr/>
      <dgm:t>
        <a:bodyPr/>
        <a:lstStyle/>
        <a:p>
          <a:endParaRPr lang="en-US"/>
        </a:p>
      </dgm:t>
    </dgm:pt>
    <dgm:pt modelId="{D520A1A0-FAA3-441A-AAA3-00C16B6FAC0E}" type="sibTrans" cxnId="{6B044640-23C4-4911-8303-5025EA986D98}">
      <dgm:prSet/>
      <dgm:spPr/>
      <dgm:t>
        <a:bodyPr/>
        <a:lstStyle/>
        <a:p>
          <a:endParaRPr lang="en-US"/>
        </a:p>
      </dgm:t>
    </dgm:pt>
    <dgm:pt modelId="{0FED403B-5994-4498-BA7B-49F463B60D6D}">
      <dgm:prSet/>
      <dgm:spPr/>
      <dgm:t>
        <a:bodyPr/>
        <a:lstStyle/>
        <a:p>
          <a:r>
            <a:rPr lang="en-US" dirty="0"/>
            <a:t>Elevated heartbeat</a:t>
          </a:r>
        </a:p>
      </dgm:t>
    </dgm:pt>
    <dgm:pt modelId="{B3C088B4-4344-4769-8B34-9BE31B3A315C}" type="parTrans" cxnId="{54C08DBA-3CFE-4DCD-AB18-29F5E5B72D04}">
      <dgm:prSet/>
      <dgm:spPr/>
      <dgm:t>
        <a:bodyPr/>
        <a:lstStyle/>
        <a:p>
          <a:endParaRPr lang="en-US"/>
        </a:p>
      </dgm:t>
    </dgm:pt>
    <dgm:pt modelId="{483F6EDC-0F3A-454D-A136-D21A63CF26E0}" type="sibTrans" cxnId="{54C08DBA-3CFE-4DCD-AB18-29F5E5B72D04}">
      <dgm:prSet/>
      <dgm:spPr/>
      <dgm:t>
        <a:bodyPr/>
        <a:lstStyle/>
        <a:p>
          <a:endParaRPr lang="en-US"/>
        </a:p>
      </dgm:t>
    </dgm:pt>
    <dgm:pt modelId="{842AD0BA-1819-473F-8B1D-3D1D6A487CCB}" type="pres">
      <dgm:prSet presAssocID="{209AEF4A-1BAF-4289-B737-3D32BC0F804A}" presName="Name0" presStyleCnt="0">
        <dgm:presLayoutVars>
          <dgm:dir/>
          <dgm:animLvl val="lvl"/>
          <dgm:resizeHandles val="exact"/>
        </dgm:presLayoutVars>
      </dgm:prSet>
      <dgm:spPr/>
    </dgm:pt>
    <dgm:pt modelId="{6D2F2BDA-CF33-4FC0-BDDC-B4DD05DF0C54}" type="pres">
      <dgm:prSet presAssocID="{E145BF2A-9D82-4F02-8C9C-99CF45965D09}" presName="composite" presStyleCnt="0"/>
      <dgm:spPr/>
    </dgm:pt>
    <dgm:pt modelId="{156205AD-E742-4622-A9FC-88E95438260C}" type="pres">
      <dgm:prSet presAssocID="{E145BF2A-9D82-4F02-8C9C-99CF45965D09}" presName="parTx" presStyleLbl="alignNode1" presStyleIdx="0" presStyleCnt="4">
        <dgm:presLayoutVars>
          <dgm:chMax val="0"/>
          <dgm:chPref val="0"/>
          <dgm:bulletEnabled val="1"/>
        </dgm:presLayoutVars>
      </dgm:prSet>
      <dgm:spPr/>
    </dgm:pt>
    <dgm:pt modelId="{3BEBC9F3-E486-4FD1-811B-1FD07A8E7AF7}" type="pres">
      <dgm:prSet presAssocID="{E145BF2A-9D82-4F02-8C9C-99CF45965D09}" presName="desTx" presStyleLbl="alignAccFollowNode1" presStyleIdx="0" presStyleCnt="4">
        <dgm:presLayoutVars>
          <dgm:bulletEnabled val="1"/>
        </dgm:presLayoutVars>
      </dgm:prSet>
      <dgm:spPr/>
    </dgm:pt>
    <dgm:pt modelId="{1FE86343-50E4-4106-B97E-C9F9E4EB1983}" type="pres">
      <dgm:prSet presAssocID="{F1C4ECDB-697E-49ED-8D3C-1A3F7E3925DF}" presName="space" presStyleCnt="0"/>
      <dgm:spPr/>
    </dgm:pt>
    <dgm:pt modelId="{6045CF34-6C68-4893-AA8B-39FFB0AB4A0E}" type="pres">
      <dgm:prSet presAssocID="{C38CB184-0A03-435E-8A52-61F08B7E7220}" presName="composite" presStyleCnt="0"/>
      <dgm:spPr/>
    </dgm:pt>
    <dgm:pt modelId="{B6B44B98-ED0D-4DB5-B2AE-888A161B1E46}" type="pres">
      <dgm:prSet presAssocID="{C38CB184-0A03-435E-8A52-61F08B7E7220}" presName="parTx" presStyleLbl="alignNode1" presStyleIdx="1" presStyleCnt="4">
        <dgm:presLayoutVars>
          <dgm:chMax val="0"/>
          <dgm:chPref val="0"/>
          <dgm:bulletEnabled val="1"/>
        </dgm:presLayoutVars>
      </dgm:prSet>
      <dgm:spPr/>
    </dgm:pt>
    <dgm:pt modelId="{129E975F-ADC5-4AF6-B583-A0BB466E768C}" type="pres">
      <dgm:prSet presAssocID="{C38CB184-0A03-435E-8A52-61F08B7E7220}" presName="desTx" presStyleLbl="alignAccFollowNode1" presStyleIdx="1" presStyleCnt="4">
        <dgm:presLayoutVars>
          <dgm:bulletEnabled val="1"/>
        </dgm:presLayoutVars>
      </dgm:prSet>
      <dgm:spPr/>
    </dgm:pt>
    <dgm:pt modelId="{B507D628-B155-4F24-A913-E1949DA17A9B}" type="pres">
      <dgm:prSet presAssocID="{46FD81E8-186E-4A72-99F1-36A054F8877E}" presName="space" presStyleCnt="0"/>
      <dgm:spPr/>
    </dgm:pt>
    <dgm:pt modelId="{0FD45280-AAEE-4597-A537-0048DB2467D0}" type="pres">
      <dgm:prSet presAssocID="{E08FF2CD-5CBD-44EF-9E88-2EB332C4A38C}" presName="composite" presStyleCnt="0"/>
      <dgm:spPr/>
    </dgm:pt>
    <dgm:pt modelId="{34520513-54E2-4A7F-92BA-EB0B41E9AC74}" type="pres">
      <dgm:prSet presAssocID="{E08FF2CD-5CBD-44EF-9E88-2EB332C4A38C}" presName="parTx" presStyleLbl="alignNode1" presStyleIdx="2" presStyleCnt="4">
        <dgm:presLayoutVars>
          <dgm:chMax val="0"/>
          <dgm:chPref val="0"/>
          <dgm:bulletEnabled val="1"/>
        </dgm:presLayoutVars>
      </dgm:prSet>
      <dgm:spPr/>
    </dgm:pt>
    <dgm:pt modelId="{EC32B733-956E-4868-ABCB-A16ECE5AEA69}" type="pres">
      <dgm:prSet presAssocID="{E08FF2CD-5CBD-44EF-9E88-2EB332C4A38C}" presName="desTx" presStyleLbl="alignAccFollowNode1" presStyleIdx="2" presStyleCnt="4">
        <dgm:presLayoutVars>
          <dgm:bulletEnabled val="1"/>
        </dgm:presLayoutVars>
      </dgm:prSet>
      <dgm:spPr/>
    </dgm:pt>
    <dgm:pt modelId="{715E33FE-42E0-44B5-B616-5CB58FCD7975}" type="pres">
      <dgm:prSet presAssocID="{31E6245C-C73E-4668-95E0-A8B74BD2E0B8}" presName="space" presStyleCnt="0"/>
      <dgm:spPr/>
    </dgm:pt>
    <dgm:pt modelId="{99B39844-4D79-4652-B545-7E2BD99CAB12}" type="pres">
      <dgm:prSet presAssocID="{8031B725-921C-49CC-ABF0-A98EB6A6A238}" presName="composite" presStyleCnt="0"/>
      <dgm:spPr/>
    </dgm:pt>
    <dgm:pt modelId="{3B8BC985-1556-45A0-8581-A7A34D5EFA0F}" type="pres">
      <dgm:prSet presAssocID="{8031B725-921C-49CC-ABF0-A98EB6A6A238}" presName="parTx" presStyleLbl="alignNode1" presStyleIdx="3" presStyleCnt="4">
        <dgm:presLayoutVars>
          <dgm:chMax val="0"/>
          <dgm:chPref val="0"/>
          <dgm:bulletEnabled val="1"/>
        </dgm:presLayoutVars>
      </dgm:prSet>
      <dgm:spPr/>
    </dgm:pt>
    <dgm:pt modelId="{556A8812-F52C-4378-AF0B-C2B84E399B4E}" type="pres">
      <dgm:prSet presAssocID="{8031B725-921C-49CC-ABF0-A98EB6A6A238}" presName="desTx" presStyleLbl="alignAccFollowNode1" presStyleIdx="3" presStyleCnt="4">
        <dgm:presLayoutVars>
          <dgm:bulletEnabled val="1"/>
        </dgm:presLayoutVars>
      </dgm:prSet>
      <dgm:spPr/>
    </dgm:pt>
  </dgm:ptLst>
  <dgm:cxnLst>
    <dgm:cxn modelId="{F9C49004-3686-4CB0-96A9-E988573FEF2D}" srcId="{C38CB184-0A03-435E-8A52-61F08B7E7220}" destId="{04136192-DD9E-40EA-AD40-76FE43F5AF1F}" srcOrd="2" destOrd="0" parTransId="{B09FACEC-0DB4-406F-B31D-00BE167656EC}" sibTransId="{9ADF20F3-062E-4B58-8559-B56EFF7E55F1}"/>
    <dgm:cxn modelId="{93627E08-A5C6-43B2-AC34-32C279F398AF}" type="presOf" srcId="{7579DF87-CF5A-4E02-89B0-0CC00EDDA5AE}" destId="{EC32B733-956E-4868-ABCB-A16ECE5AEA69}" srcOrd="0" destOrd="0" presId="urn:microsoft.com/office/officeart/2005/8/layout/hList1"/>
    <dgm:cxn modelId="{2737020A-8685-447D-B14B-F8E1E1E4A807}" srcId="{C38CB184-0A03-435E-8A52-61F08B7E7220}" destId="{3E74A8A3-2C88-41F3-80DD-95DF97C17EBD}" srcOrd="3" destOrd="0" parTransId="{852F8A39-E1C6-4E83-97E1-14187E7F1FE7}" sibTransId="{FB19B16F-901A-444D-A2FE-A0C73F2C526F}"/>
    <dgm:cxn modelId="{A2BD9D0C-B898-4E9D-8DF0-66EDD31780A4}" srcId="{E08FF2CD-5CBD-44EF-9E88-2EB332C4A38C}" destId="{F3B78E7A-BD56-445F-9136-D81209D777AC}" srcOrd="3" destOrd="0" parTransId="{24E65F17-3EEE-4B32-9CAF-0111340B8892}" sibTransId="{8D573363-5FBE-46B6-8F5C-598F3DD5E119}"/>
    <dgm:cxn modelId="{202AC516-B686-4897-8BC9-CD8818BE8B8A}" type="presOf" srcId="{C7FDE417-60A0-4FB5-AEED-15B307473228}" destId="{EC32B733-956E-4868-ABCB-A16ECE5AEA69}" srcOrd="0" destOrd="1" presId="urn:microsoft.com/office/officeart/2005/8/layout/hList1"/>
    <dgm:cxn modelId="{4D6F7525-6464-4853-8993-8C6B601E950F}" type="presOf" srcId="{8EEE4523-FBBE-435D-A2B7-1B83726110C9}" destId="{EC32B733-956E-4868-ABCB-A16ECE5AEA69}" srcOrd="0" destOrd="2" presId="urn:microsoft.com/office/officeart/2005/8/layout/hList1"/>
    <dgm:cxn modelId="{610EBA26-85AC-422E-AE3F-57A4819F31E6}" type="presOf" srcId="{2FEAEC56-464E-423C-8C70-3451273B964D}" destId="{3BEBC9F3-E486-4FD1-811B-1FD07A8E7AF7}" srcOrd="0" destOrd="5" presId="urn:microsoft.com/office/officeart/2005/8/layout/hList1"/>
    <dgm:cxn modelId="{DFFD3A28-9C2A-40A1-A563-21B3E1BED03E}" srcId="{209AEF4A-1BAF-4289-B737-3D32BC0F804A}" destId="{E08FF2CD-5CBD-44EF-9E88-2EB332C4A38C}" srcOrd="2" destOrd="0" parTransId="{3A2EDEF3-4328-4191-884E-A28612B6CBE0}" sibTransId="{31E6245C-C73E-4668-95E0-A8B74BD2E0B8}"/>
    <dgm:cxn modelId="{A3D5292B-9A43-4B60-8716-5FE2C16B9902}" srcId="{E08FF2CD-5CBD-44EF-9E88-2EB332C4A38C}" destId="{7579DF87-CF5A-4E02-89B0-0CC00EDDA5AE}" srcOrd="0" destOrd="0" parTransId="{5EE39308-E7BD-4BA5-A369-D43C4E9A6879}" sibTransId="{E34238F4-9E35-4D96-B81B-9122FB0E6E89}"/>
    <dgm:cxn modelId="{7C17FF2B-4D15-4E97-9539-392CD40DB4D1}" type="presOf" srcId="{917D5E10-F878-4BD0-AE5A-0BA605B745CA}" destId="{556A8812-F52C-4378-AF0B-C2B84E399B4E}" srcOrd="0" destOrd="2" presId="urn:microsoft.com/office/officeart/2005/8/layout/hList1"/>
    <dgm:cxn modelId="{AC2F1F2F-1279-4981-A975-871CEE0AD50E}" srcId="{E145BF2A-9D82-4F02-8C9C-99CF45965D09}" destId="{D1EBE0BF-ED7C-4193-8FFE-BBEAC1F81F54}" srcOrd="4" destOrd="0" parTransId="{DC97F46A-081E-4A16-9A9D-FC0534E02DC7}" sibTransId="{9E1A21A1-48DC-4A5A-8F88-4E3B212E40F2}"/>
    <dgm:cxn modelId="{074BC02F-9F10-4DAB-AACA-56E6983BFE32}" srcId="{C38CB184-0A03-435E-8A52-61F08B7E7220}" destId="{A77AEFEF-B017-43F1-AFCB-80A206B99533}" srcOrd="4" destOrd="0" parTransId="{C45C5801-860D-4674-BA82-24C4B80F0526}" sibTransId="{19C2383E-B5F3-44DE-8DD8-88A2439269CD}"/>
    <dgm:cxn modelId="{45C40330-E956-4E05-AAAA-E98D36E7EF6E}" type="presOf" srcId="{D39407AE-C8DA-46A5-8900-CBED64B2026E}" destId="{129E975F-ADC5-4AF6-B583-A0BB466E768C}" srcOrd="0" destOrd="1" presId="urn:microsoft.com/office/officeart/2005/8/layout/hList1"/>
    <dgm:cxn modelId="{07779C31-B9A6-42CE-9339-F5D83E551778}" type="presOf" srcId="{D5FA3180-A5E1-481E-A021-283471D729C5}" destId="{556A8812-F52C-4378-AF0B-C2B84E399B4E}" srcOrd="0" destOrd="0" presId="urn:microsoft.com/office/officeart/2005/8/layout/hList1"/>
    <dgm:cxn modelId="{936ABC34-086B-46A0-9A06-547F28E97847}" srcId="{C38CB184-0A03-435E-8A52-61F08B7E7220}" destId="{B1E806CA-81A4-44FC-9DEE-CC8B9A2B9A7D}" srcOrd="8" destOrd="0" parTransId="{D09F8EC8-8F6E-45CB-8920-C462B21FBB3D}" sibTransId="{311489E0-3C7A-47F0-A78F-3C3DEDEC21F0}"/>
    <dgm:cxn modelId="{5E1E2E3C-2E45-4FDE-9835-F5F9D0D1C1B3}" srcId="{C38CB184-0A03-435E-8A52-61F08B7E7220}" destId="{25C27CBF-6044-4EA6-B056-7327789360D6}" srcOrd="5" destOrd="0" parTransId="{C6D23EA5-ED55-47B1-825C-D1101AC6BF65}" sibTransId="{8005231F-3990-4BBB-883A-1F6EFB1B34AA}"/>
    <dgm:cxn modelId="{6F8FB63F-2EF4-4FF3-9919-7CE2EBCF59D3}" type="presOf" srcId="{E14B9E54-C19F-4B39-92A8-6A353A36CEC5}" destId="{556A8812-F52C-4378-AF0B-C2B84E399B4E}" srcOrd="0" destOrd="3" presId="urn:microsoft.com/office/officeart/2005/8/layout/hList1"/>
    <dgm:cxn modelId="{59B5C83F-E5D1-4143-8F34-B4C432CBDFAD}" srcId="{E145BF2A-9D82-4F02-8C9C-99CF45965D09}" destId="{892EAF22-CE32-45A5-BA87-3C257936563E}" srcOrd="2" destOrd="0" parTransId="{53B7F6F5-3593-46C3-B345-60057B24E0EE}" sibTransId="{3D542627-4BCB-41A7-843D-F8AE3D77719F}"/>
    <dgm:cxn modelId="{6B044640-23C4-4911-8303-5025EA986D98}" srcId="{C38CB184-0A03-435E-8A52-61F08B7E7220}" destId="{831003AD-99EC-4416-8876-9736F5654D0E}" srcOrd="0" destOrd="0" parTransId="{6CD09188-67BB-4250-8FA2-D8F82192979E}" sibTransId="{D520A1A0-FAA3-441A-AAA3-00C16B6FAC0E}"/>
    <dgm:cxn modelId="{448B755D-7962-4762-860E-DB110D13F789}" type="presOf" srcId="{2380F706-47A2-489C-8510-440236F687A8}" destId="{3BEBC9F3-E486-4FD1-811B-1FD07A8E7AF7}" srcOrd="0" destOrd="6" presId="urn:microsoft.com/office/officeart/2005/8/layout/hList1"/>
    <dgm:cxn modelId="{11CAA863-9385-4054-A475-3448DE89904B}" type="presOf" srcId="{E08FF2CD-5CBD-44EF-9E88-2EB332C4A38C}" destId="{34520513-54E2-4A7F-92BA-EB0B41E9AC74}" srcOrd="0" destOrd="0" presId="urn:microsoft.com/office/officeart/2005/8/layout/hList1"/>
    <dgm:cxn modelId="{94215748-65C1-4E61-82EA-E89737B62A49}" type="presOf" srcId="{25C27CBF-6044-4EA6-B056-7327789360D6}" destId="{129E975F-ADC5-4AF6-B583-A0BB466E768C}" srcOrd="0" destOrd="5" presId="urn:microsoft.com/office/officeart/2005/8/layout/hList1"/>
    <dgm:cxn modelId="{5EDAC06F-9949-4962-BCD8-89C8729674ED}" type="presOf" srcId="{8031B725-921C-49CC-ABF0-A98EB6A6A238}" destId="{3B8BC985-1556-45A0-8581-A7A34D5EFA0F}" srcOrd="0" destOrd="0" presId="urn:microsoft.com/office/officeart/2005/8/layout/hList1"/>
    <dgm:cxn modelId="{6CDC7870-E489-40EF-A055-BA89DDE2E2E5}" srcId="{E08FF2CD-5CBD-44EF-9E88-2EB332C4A38C}" destId="{C7FDE417-60A0-4FB5-AEED-15B307473228}" srcOrd="1" destOrd="0" parTransId="{7A4AEF7A-01D5-4F2B-9B2A-5399E868FD52}" sibTransId="{7B07E892-8E19-485A-9406-E94F24390434}"/>
    <dgm:cxn modelId="{18537974-27C5-46BB-957D-0B841AD37C08}" type="presOf" srcId="{96B491D9-D726-45ED-9848-E774BA1977EB}" destId="{3BEBC9F3-E486-4FD1-811B-1FD07A8E7AF7}" srcOrd="0" destOrd="0" presId="urn:microsoft.com/office/officeart/2005/8/layout/hList1"/>
    <dgm:cxn modelId="{D3407175-C61D-4506-AB22-A6BBF963904D}" srcId="{8031B725-921C-49CC-ABF0-A98EB6A6A238}" destId="{E14B9E54-C19F-4B39-92A8-6A353A36CEC5}" srcOrd="3" destOrd="0" parTransId="{6953E9C7-910F-410B-8B80-C2E6BB866E1B}" sibTransId="{AA05E9E0-2CF3-428B-B317-DD43993DDEA5}"/>
    <dgm:cxn modelId="{CAACE155-6930-4EE1-ABC8-8757255E925C}" type="presOf" srcId="{AF84FE65-FA80-4259-A804-B5ED02090835}" destId="{556A8812-F52C-4378-AF0B-C2B84E399B4E}" srcOrd="0" destOrd="1" presId="urn:microsoft.com/office/officeart/2005/8/layout/hList1"/>
    <dgm:cxn modelId="{423E5277-41B8-4702-9CEA-CAD0E117B213}" srcId="{209AEF4A-1BAF-4289-B737-3D32BC0F804A}" destId="{8031B725-921C-49CC-ABF0-A98EB6A6A238}" srcOrd="3" destOrd="0" parTransId="{D62104E5-8D1A-4EBD-AE68-9F7BC9DF4DA6}" sibTransId="{56C54AC0-5636-48F3-B1A6-F53FE63FC4AB}"/>
    <dgm:cxn modelId="{C93A157B-65B5-4191-9664-4AC9B8A72070}" srcId="{8031B725-921C-49CC-ABF0-A98EB6A6A238}" destId="{E5A650AB-6E03-44B8-99C8-7994BEDE658A}" srcOrd="4" destOrd="0" parTransId="{3D080478-C640-4BB6-A7A1-F7FF0CE79177}" sibTransId="{3F021101-74B3-4E98-BD0B-00622CEC1DB5}"/>
    <dgm:cxn modelId="{348C417D-B33A-4905-AECB-CCEB389B6557}" type="presOf" srcId="{3781C133-2AE8-4569-B1EA-D45896A413E0}" destId="{3BEBC9F3-E486-4FD1-811B-1FD07A8E7AF7}" srcOrd="0" destOrd="1" presId="urn:microsoft.com/office/officeart/2005/8/layout/hList1"/>
    <dgm:cxn modelId="{6217687F-1816-4104-B900-1EF171CD6FBD}" type="presOf" srcId="{F3B78E7A-BD56-445F-9136-D81209D777AC}" destId="{EC32B733-956E-4868-ABCB-A16ECE5AEA69}" srcOrd="0" destOrd="3" presId="urn:microsoft.com/office/officeart/2005/8/layout/hList1"/>
    <dgm:cxn modelId="{A3CF8B80-69AE-48EA-9253-9CB2A09796A8}" srcId="{E08FF2CD-5CBD-44EF-9E88-2EB332C4A38C}" destId="{8EEE4523-FBBE-435D-A2B7-1B83726110C9}" srcOrd="2" destOrd="0" parTransId="{8D8053B6-D5B2-412A-A587-1DDFEC8A40F9}" sibTransId="{40DB09B3-626E-48C8-AEA0-07EFC22A0059}"/>
    <dgm:cxn modelId="{658AB38D-C4DD-4C55-94AE-299D5CDCB5D4}" type="presOf" srcId="{C38CB184-0A03-435E-8A52-61F08B7E7220}" destId="{B6B44B98-ED0D-4DB5-B2AE-888A161B1E46}" srcOrd="0" destOrd="0" presId="urn:microsoft.com/office/officeart/2005/8/layout/hList1"/>
    <dgm:cxn modelId="{C33E9590-793F-4908-94EC-024B4CAAFC26}" srcId="{E145BF2A-9D82-4F02-8C9C-99CF45965D09}" destId="{2E311C79-1B0D-45D0-A4FB-9EEB495186C2}" srcOrd="3" destOrd="0" parTransId="{CBA966B0-D2D5-46AE-8E90-F9D2897660B9}" sibTransId="{06527DFE-47FD-49FE-A2C3-1E40F7D6A2EB}"/>
    <dgm:cxn modelId="{5D0E0A9E-BEE7-425C-947D-E16524242B68}" srcId="{8031B725-921C-49CC-ABF0-A98EB6A6A238}" destId="{AF84FE65-FA80-4259-A804-B5ED02090835}" srcOrd="1" destOrd="0" parTransId="{954611D5-A5F0-4669-8AB0-29639AF4C419}" sibTransId="{A69CE6F5-EF93-454D-89BF-7E97DDB7A3C8}"/>
    <dgm:cxn modelId="{1D676F9F-0A03-4DE1-8125-B3BADF2CEBDC}" type="presOf" srcId="{A77AEFEF-B017-43F1-AFCB-80A206B99533}" destId="{129E975F-ADC5-4AF6-B583-A0BB466E768C}" srcOrd="0" destOrd="4" presId="urn:microsoft.com/office/officeart/2005/8/layout/hList1"/>
    <dgm:cxn modelId="{A7776F9F-761A-4B60-BE11-374AF73E8F31}" srcId="{209AEF4A-1BAF-4289-B737-3D32BC0F804A}" destId="{C38CB184-0A03-435E-8A52-61F08B7E7220}" srcOrd="1" destOrd="0" parTransId="{B19942DC-9D35-4422-BFA9-1FA6E0259D24}" sibTransId="{46FD81E8-186E-4A72-99F1-36A054F8877E}"/>
    <dgm:cxn modelId="{0A74509F-7576-4F80-AF69-2509B8077D24}" type="presOf" srcId="{892EAF22-CE32-45A5-BA87-3C257936563E}" destId="{3BEBC9F3-E486-4FD1-811B-1FD07A8E7AF7}" srcOrd="0" destOrd="2" presId="urn:microsoft.com/office/officeart/2005/8/layout/hList1"/>
    <dgm:cxn modelId="{E93AB29F-5D1C-41DE-A59E-37DBB70820B0}" type="presOf" srcId="{E145BF2A-9D82-4F02-8C9C-99CF45965D09}" destId="{156205AD-E742-4622-A9FC-88E95438260C}" srcOrd="0" destOrd="0" presId="urn:microsoft.com/office/officeart/2005/8/layout/hList1"/>
    <dgm:cxn modelId="{1C4CCF9F-E0A7-4FBC-AD5D-3A43CC5423A1}" srcId="{8031B725-921C-49CC-ABF0-A98EB6A6A238}" destId="{917D5E10-F878-4BD0-AE5A-0BA605B745CA}" srcOrd="2" destOrd="0" parTransId="{42CB7480-4FA7-42ED-BFE1-AD5C23034372}" sibTransId="{F505D3EA-E8A0-4AB8-BE4E-CC78321F6C66}"/>
    <dgm:cxn modelId="{9EAB0FA2-60E9-48F7-AD5B-6616FE49F708}" type="presOf" srcId="{831003AD-99EC-4416-8876-9736F5654D0E}" destId="{129E975F-ADC5-4AF6-B583-A0BB466E768C}" srcOrd="0" destOrd="0" presId="urn:microsoft.com/office/officeart/2005/8/layout/hList1"/>
    <dgm:cxn modelId="{C2887BB1-E344-482D-96AB-C2C29A2BF9E9}" srcId="{8031B725-921C-49CC-ABF0-A98EB6A6A238}" destId="{D5FA3180-A5E1-481E-A021-283471D729C5}" srcOrd="0" destOrd="0" parTransId="{19712181-C80D-425B-A614-C41C45BEDD4E}" sibTransId="{A1286101-E92F-443A-8730-1627C2CFF6EE}"/>
    <dgm:cxn modelId="{1D5A64B9-4941-4F9F-9602-745D8888B3A7}" type="presOf" srcId="{0FED403B-5994-4498-BA7B-49F463B60D6D}" destId="{129E975F-ADC5-4AF6-B583-A0BB466E768C}" srcOrd="0" destOrd="6" presId="urn:microsoft.com/office/officeart/2005/8/layout/hList1"/>
    <dgm:cxn modelId="{F48AF6B9-203B-4FAA-B46D-BBB48D35000A}" srcId="{E08FF2CD-5CBD-44EF-9E88-2EB332C4A38C}" destId="{FB303DE1-DB02-4F4E-ACD2-2D8014AB96F6}" srcOrd="4" destOrd="0" parTransId="{27417193-68C7-4559-898C-F79C1B3E2C88}" sibTransId="{9FA54C6D-690B-49F9-9815-5D6A61839898}"/>
    <dgm:cxn modelId="{54C08DBA-3CFE-4DCD-AB18-29F5E5B72D04}" srcId="{C38CB184-0A03-435E-8A52-61F08B7E7220}" destId="{0FED403B-5994-4498-BA7B-49F463B60D6D}" srcOrd="6" destOrd="0" parTransId="{B3C088B4-4344-4769-8B34-9BE31B3A315C}" sibTransId="{483F6EDC-0F3A-454D-A136-D21A63CF26E0}"/>
    <dgm:cxn modelId="{92B00CBD-62D0-485E-8831-3D59CB684CF5}" type="presOf" srcId="{04136192-DD9E-40EA-AD40-76FE43F5AF1F}" destId="{129E975F-ADC5-4AF6-B583-A0BB466E768C}" srcOrd="0" destOrd="2" presId="urn:microsoft.com/office/officeart/2005/8/layout/hList1"/>
    <dgm:cxn modelId="{7A318EBD-9885-4BF1-B8A0-C6C18245287E}" srcId="{209AEF4A-1BAF-4289-B737-3D32BC0F804A}" destId="{E145BF2A-9D82-4F02-8C9C-99CF45965D09}" srcOrd="0" destOrd="0" parTransId="{E30BA6FE-A4E0-4690-BFA4-B08A54702A51}" sibTransId="{F1C4ECDB-697E-49ED-8D3C-1A3F7E3925DF}"/>
    <dgm:cxn modelId="{C79202C7-CADA-4021-A4BD-73DD6C92B558}" srcId="{C38CB184-0A03-435E-8A52-61F08B7E7220}" destId="{D39407AE-C8DA-46A5-8900-CBED64B2026E}" srcOrd="1" destOrd="0" parTransId="{DE9C970D-9D31-4881-B7D7-C2C0A58C57CE}" sibTransId="{6AF4FC02-B170-42BF-87DB-71DAD0782F87}"/>
    <dgm:cxn modelId="{379DE4D0-F0B9-44DE-877B-37D8B47CD480}" srcId="{C38CB184-0A03-435E-8A52-61F08B7E7220}" destId="{DB897BA9-04EB-409D-8950-3B7D4C1DBF8B}" srcOrd="7" destOrd="0" parTransId="{4C8EB2C7-EDE9-42C3-BE8D-83A97B26FF8C}" sibTransId="{5FD2DDE1-7BB7-4A8A-BDEA-271B1BD17855}"/>
    <dgm:cxn modelId="{CC80B4D2-7946-407A-8BFE-91308C92348E}" type="presOf" srcId="{FB303DE1-DB02-4F4E-ACD2-2D8014AB96F6}" destId="{EC32B733-956E-4868-ABCB-A16ECE5AEA69}" srcOrd="0" destOrd="4" presId="urn:microsoft.com/office/officeart/2005/8/layout/hList1"/>
    <dgm:cxn modelId="{BB4951D4-E0ED-48A0-AA93-816A9BB48117}" type="presOf" srcId="{DB897BA9-04EB-409D-8950-3B7D4C1DBF8B}" destId="{129E975F-ADC5-4AF6-B583-A0BB466E768C}" srcOrd="0" destOrd="7" presId="urn:microsoft.com/office/officeart/2005/8/layout/hList1"/>
    <dgm:cxn modelId="{01DD58DC-E142-481E-8AC3-A442C429FF1C}" srcId="{E145BF2A-9D82-4F02-8C9C-99CF45965D09}" destId="{2FEAEC56-464E-423C-8C70-3451273B964D}" srcOrd="5" destOrd="0" parTransId="{68C3D01D-0A3F-4287-A11C-B3C4A6F2BD2F}" sibTransId="{13698DFB-4DDE-4ADF-9A29-73EA385A65F9}"/>
    <dgm:cxn modelId="{953AA9DC-5FB2-4B19-98A0-F85872ECF4FF}" type="presOf" srcId="{2E311C79-1B0D-45D0-A4FB-9EEB495186C2}" destId="{3BEBC9F3-E486-4FD1-811B-1FD07A8E7AF7}" srcOrd="0" destOrd="3" presId="urn:microsoft.com/office/officeart/2005/8/layout/hList1"/>
    <dgm:cxn modelId="{95A449E5-5F5C-4B7A-9739-760D790100DB}" type="presOf" srcId="{E5A650AB-6E03-44B8-99C8-7994BEDE658A}" destId="{556A8812-F52C-4378-AF0B-C2B84E399B4E}" srcOrd="0" destOrd="4" presId="urn:microsoft.com/office/officeart/2005/8/layout/hList1"/>
    <dgm:cxn modelId="{02AD3EE6-1836-4AEA-A5AD-775D829F6612}" type="presOf" srcId="{3E74A8A3-2C88-41F3-80DD-95DF97C17EBD}" destId="{129E975F-ADC5-4AF6-B583-A0BB466E768C}" srcOrd="0" destOrd="3" presId="urn:microsoft.com/office/officeart/2005/8/layout/hList1"/>
    <dgm:cxn modelId="{DD9159EC-A8D6-43AB-A924-CF15F5865610}" type="presOf" srcId="{D1EBE0BF-ED7C-4193-8FFE-BBEAC1F81F54}" destId="{3BEBC9F3-E486-4FD1-811B-1FD07A8E7AF7}" srcOrd="0" destOrd="4" presId="urn:microsoft.com/office/officeart/2005/8/layout/hList1"/>
    <dgm:cxn modelId="{F610C3F2-78EC-4691-97CA-377210B3B115}" type="presOf" srcId="{209AEF4A-1BAF-4289-B737-3D32BC0F804A}" destId="{842AD0BA-1819-473F-8B1D-3D1D6A487CCB}" srcOrd="0" destOrd="0" presId="urn:microsoft.com/office/officeart/2005/8/layout/hList1"/>
    <dgm:cxn modelId="{965D58F3-20BB-4F94-ABEE-EE81DFE362FB}" srcId="{E145BF2A-9D82-4F02-8C9C-99CF45965D09}" destId="{3781C133-2AE8-4569-B1EA-D45896A413E0}" srcOrd="1" destOrd="0" parTransId="{FD5038C3-B325-4F5D-92D6-3F518205A0A0}" sibTransId="{D7911A38-F79D-489F-8460-9378730E964C}"/>
    <dgm:cxn modelId="{0CA236F4-5288-4855-8A76-F4DED630CA92}" srcId="{E145BF2A-9D82-4F02-8C9C-99CF45965D09}" destId="{96B491D9-D726-45ED-9848-E774BA1977EB}" srcOrd="0" destOrd="0" parTransId="{1B3E8BD6-4E94-4A89-B2A7-1CF6B7E0BE24}" sibTransId="{D952C210-1C59-4B2C-AFA2-707A7778F147}"/>
    <dgm:cxn modelId="{407A64F5-5052-47C1-BFFD-33D4691F923B}" type="presOf" srcId="{B1E806CA-81A4-44FC-9DEE-CC8B9A2B9A7D}" destId="{129E975F-ADC5-4AF6-B583-A0BB466E768C}" srcOrd="0" destOrd="8" presId="urn:microsoft.com/office/officeart/2005/8/layout/hList1"/>
    <dgm:cxn modelId="{779968F9-3EB1-4376-898C-CA94D7A67E9B}" srcId="{E145BF2A-9D82-4F02-8C9C-99CF45965D09}" destId="{2380F706-47A2-489C-8510-440236F687A8}" srcOrd="6" destOrd="0" parTransId="{D446F8A7-8D35-4FFB-AB83-37794F9F678E}" sibTransId="{9F449DB2-96F0-40D7-824F-410B78FA9840}"/>
    <dgm:cxn modelId="{8142E55C-023C-445A-B454-E121B46E2A5C}" type="presParOf" srcId="{842AD0BA-1819-473F-8B1D-3D1D6A487CCB}" destId="{6D2F2BDA-CF33-4FC0-BDDC-B4DD05DF0C54}" srcOrd="0" destOrd="0" presId="urn:microsoft.com/office/officeart/2005/8/layout/hList1"/>
    <dgm:cxn modelId="{AB9F88B5-2F6B-4508-89F1-48F7EC1E5B13}" type="presParOf" srcId="{6D2F2BDA-CF33-4FC0-BDDC-B4DD05DF0C54}" destId="{156205AD-E742-4622-A9FC-88E95438260C}" srcOrd="0" destOrd="0" presId="urn:microsoft.com/office/officeart/2005/8/layout/hList1"/>
    <dgm:cxn modelId="{2293130D-604C-48C6-99D0-F7F58EFC53B6}" type="presParOf" srcId="{6D2F2BDA-CF33-4FC0-BDDC-B4DD05DF0C54}" destId="{3BEBC9F3-E486-4FD1-811B-1FD07A8E7AF7}" srcOrd="1" destOrd="0" presId="urn:microsoft.com/office/officeart/2005/8/layout/hList1"/>
    <dgm:cxn modelId="{302C39E2-D425-42A7-A372-5D576A3710CA}" type="presParOf" srcId="{842AD0BA-1819-473F-8B1D-3D1D6A487CCB}" destId="{1FE86343-50E4-4106-B97E-C9F9E4EB1983}" srcOrd="1" destOrd="0" presId="urn:microsoft.com/office/officeart/2005/8/layout/hList1"/>
    <dgm:cxn modelId="{8017F873-D631-4D2D-A21D-BF52A9D7CCA2}" type="presParOf" srcId="{842AD0BA-1819-473F-8B1D-3D1D6A487CCB}" destId="{6045CF34-6C68-4893-AA8B-39FFB0AB4A0E}" srcOrd="2" destOrd="0" presId="urn:microsoft.com/office/officeart/2005/8/layout/hList1"/>
    <dgm:cxn modelId="{B8F0BDA0-689B-4150-8D2F-C40BDA838469}" type="presParOf" srcId="{6045CF34-6C68-4893-AA8B-39FFB0AB4A0E}" destId="{B6B44B98-ED0D-4DB5-B2AE-888A161B1E46}" srcOrd="0" destOrd="0" presId="urn:microsoft.com/office/officeart/2005/8/layout/hList1"/>
    <dgm:cxn modelId="{DAAAF15A-6020-4D05-A25F-52D13F818972}" type="presParOf" srcId="{6045CF34-6C68-4893-AA8B-39FFB0AB4A0E}" destId="{129E975F-ADC5-4AF6-B583-A0BB466E768C}" srcOrd="1" destOrd="0" presId="urn:microsoft.com/office/officeart/2005/8/layout/hList1"/>
    <dgm:cxn modelId="{2C2195BE-0595-4F08-A88B-6C80CC7C593B}" type="presParOf" srcId="{842AD0BA-1819-473F-8B1D-3D1D6A487CCB}" destId="{B507D628-B155-4F24-A913-E1949DA17A9B}" srcOrd="3" destOrd="0" presId="urn:microsoft.com/office/officeart/2005/8/layout/hList1"/>
    <dgm:cxn modelId="{B05BDFE8-C740-4F9E-ABD7-D96083CDA45A}" type="presParOf" srcId="{842AD0BA-1819-473F-8B1D-3D1D6A487CCB}" destId="{0FD45280-AAEE-4597-A537-0048DB2467D0}" srcOrd="4" destOrd="0" presId="urn:microsoft.com/office/officeart/2005/8/layout/hList1"/>
    <dgm:cxn modelId="{9EC7A162-5884-424B-BE94-404B9F9D74A7}" type="presParOf" srcId="{0FD45280-AAEE-4597-A537-0048DB2467D0}" destId="{34520513-54E2-4A7F-92BA-EB0B41E9AC74}" srcOrd="0" destOrd="0" presId="urn:microsoft.com/office/officeart/2005/8/layout/hList1"/>
    <dgm:cxn modelId="{6FB54A70-92CA-4CF3-91BA-AA9719261361}" type="presParOf" srcId="{0FD45280-AAEE-4597-A537-0048DB2467D0}" destId="{EC32B733-956E-4868-ABCB-A16ECE5AEA69}" srcOrd="1" destOrd="0" presId="urn:microsoft.com/office/officeart/2005/8/layout/hList1"/>
    <dgm:cxn modelId="{E0A311F3-60B3-4719-AB32-B74E32C9CD27}" type="presParOf" srcId="{842AD0BA-1819-473F-8B1D-3D1D6A487CCB}" destId="{715E33FE-42E0-44B5-B616-5CB58FCD7975}" srcOrd="5" destOrd="0" presId="urn:microsoft.com/office/officeart/2005/8/layout/hList1"/>
    <dgm:cxn modelId="{51EE6E16-4BF3-4DAF-BD4D-2102E00DDED0}" type="presParOf" srcId="{842AD0BA-1819-473F-8B1D-3D1D6A487CCB}" destId="{99B39844-4D79-4652-B545-7E2BD99CAB12}" srcOrd="6" destOrd="0" presId="urn:microsoft.com/office/officeart/2005/8/layout/hList1"/>
    <dgm:cxn modelId="{ADF1C2C9-3E22-4338-BC8E-AC4EEACD1B7E}" type="presParOf" srcId="{99B39844-4D79-4652-B545-7E2BD99CAB12}" destId="{3B8BC985-1556-45A0-8581-A7A34D5EFA0F}" srcOrd="0" destOrd="0" presId="urn:microsoft.com/office/officeart/2005/8/layout/hList1"/>
    <dgm:cxn modelId="{473DAC33-B1C2-407D-B775-505CC8DA1C9C}" type="presParOf" srcId="{99B39844-4D79-4652-B545-7E2BD99CAB12}" destId="{556A8812-F52C-4378-AF0B-C2B84E399B4E}"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84C0F2A-69AB-4A0E-9A82-0C61C9EE7405}"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DF1488B3-1269-4658-836E-F301F0302D19}">
      <dgm:prSet/>
      <dgm:spPr/>
      <dgm:t>
        <a:bodyPr/>
        <a:lstStyle/>
        <a:p>
          <a:r>
            <a:rPr lang="en-US"/>
            <a:t>Understand emotional reactions by asking about and responding to specific behaviors (sleep and eating patterns, jitters, etc.)</a:t>
          </a:r>
        </a:p>
      </dgm:t>
    </dgm:pt>
    <dgm:pt modelId="{249B2391-1322-4ADF-99D0-7EAAB320DF35}" type="parTrans" cxnId="{C42799DA-04DB-4210-80BD-80E2BC7B2F02}">
      <dgm:prSet/>
      <dgm:spPr/>
      <dgm:t>
        <a:bodyPr/>
        <a:lstStyle/>
        <a:p>
          <a:endParaRPr lang="en-US"/>
        </a:p>
      </dgm:t>
    </dgm:pt>
    <dgm:pt modelId="{1E87EA8A-ADDF-46FC-A071-6C3875DAD5BD}" type="sibTrans" cxnId="{C42799DA-04DB-4210-80BD-80E2BC7B2F02}">
      <dgm:prSet/>
      <dgm:spPr/>
      <dgm:t>
        <a:bodyPr/>
        <a:lstStyle/>
        <a:p>
          <a:endParaRPr lang="en-US"/>
        </a:p>
      </dgm:t>
    </dgm:pt>
    <dgm:pt modelId="{124D6E06-29C3-48F5-AE57-D1CAB9DA1B9D}">
      <dgm:prSet/>
      <dgm:spPr>
        <a:solidFill>
          <a:srgbClr val="538E8C"/>
        </a:solidFill>
      </dgm:spPr>
      <dgm:t>
        <a:bodyPr/>
        <a:lstStyle/>
        <a:p>
          <a:r>
            <a:rPr lang="en-US" dirty="0"/>
            <a:t>Listen to and incorporate the person </a:t>
          </a:r>
          <a:r>
            <a:rPr lang="en-US" dirty="0" err="1"/>
            <a:t>served’s</a:t>
          </a:r>
          <a:r>
            <a:rPr lang="en-US" dirty="0"/>
            <a:t> terms for what they are experiencing into discussion and treatment planning </a:t>
          </a:r>
        </a:p>
      </dgm:t>
    </dgm:pt>
    <dgm:pt modelId="{D2BB7EB6-6566-4F77-9BC4-326E5B526C6C}" type="parTrans" cxnId="{679CC751-22BD-4ECD-B19E-314F9FE20A73}">
      <dgm:prSet/>
      <dgm:spPr/>
      <dgm:t>
        <a:bodyPr/>
        <a:lstStyle/>
        <a:p>
          <a:endParaRPr lang="en-US"/>
        </a:p>
      </dgm:t>
    </dgm:pt>
    <dgm:pt modelId="{26CB4365-D5F7-46EE-9C1B-26630B16BFA0}" type="sibTrans" cxnId="{679CC751-22BD-4ECD-B19E-314F9FE20A73}">
      <dgm:prSet/>
      <dgm:spPr/>
      <dgm:t>
        <a:bodyPr/>
        <a:lstStyle/>
        <a:p>
          <a:endParaRPr lang="en-US"/>
        </a:p>
      </dgm:t>
    </dgm:pt>
    <dgm:pt modelId="{CAE47084-BDDD-453F-AB30-5D6B6781D24A}" type="pres">
      <dgm:prSet presAssocID="{284C0F2A-69AB-4A0E-9A82-0C61C9EE7405}" presName="linear" presStyleCnt="0">
        <dgm:presLayoutVars>
          <dgm:animLvl val="lvl"/>
          <dgm:resizeHandles val="exact"/>
        </dgm:presLayoutVars>
      </dgm:prSet>
      <dgm:spPr/>
    </dgm:pt>
    <dgm:pt modelId="{B72AA62A-D9C6-4A94-B552-80982C1A8200}" type="pres">
      <dgm:prSet presAssocID="{DF1488B3-1269-4658-836E-F301F0302D19}" presName="parentText" presStyleLbl="node1" presStyleIdx="0" presStyleCnt="2" custLinFactY="-255" custLinFactNeighborX="8287" custLinFactNeighborY="-100000">
        <dgm:presLayoutVars>
          <dgm:chMax val="0"/>
          <dgm:bulletEnabled val="1"/>
        </dgm:presLayoutVars>
      </dgm:prSet>
      <dgm:spPr/>
    </dgm:pt>
    <dgm:pt modelId="{173C0E57-E006-4BFA-9FDB-107D6B86BD54}" type="pres">
      <dgm:prSet presAssocID="{1E87EA8A-ADDF-46FC-A071-6C3875DAD5BD}" presName="spacer" presStyleCnt="0"/>
      <dgm:spPr/>
    </dgm:pt>
    <dgm:pt modelId="{DF1E32E0-BA2A-4EC4-A944-44E0837922E8}" type="pres">
      <dgm:prSet presAssocID="{124D6E06-29C3-48F5-AE57-D1CAB9DA1B9D}" presName="parentText" presStyleLbl="node1" presStyleIdx="1" presStyleCnt="2">
        <dgm:presLayoutVars>
          <dgm:chMax val="0"/>
          <dgm:bulletEnabled val="1"/>
        </dgm:presLayoutVars>
      </dgm:prSet>
      <dgm:spPr/>
    </dgm:pt>
  </dgm:ptLst>
  <dgm:cxnLst>
    <dgm:cxn modelId="{F0738C6E-9E18-4B6F-A68F-CFE7290B2455}" type="presOf" srcId="{124D6E06-29C3-48F5-AE57-D1CAB9DA1B9D}" destId="{DF1E32E0-BA2A-4EC4-A944-44E0837922E8}" srcOrd="0" destOrd="0" presId="urn:microsoft.com/office/officeart/2005/8/layout/vList2"/>
    <dgm:cxn modelId="{679CC751-22BD-4ECD-B19E-314F9FE20A73}" srcId="{284C0F2A-69AB-4A0E-9A82-0C61C9EE7405}" destId="{124D6E06-29C3-48F5-AE57-D1CAB9DA1B9D}" srcOrd="1" destOrd="0" parTransId="{D2BB7EB6-6566-4F77-9BC4-326E5B526C6C}" sibTransId="{26CB4365-D5F7-46EE-9C1B-26630B16BFA0}"/>
    <dgm:cxn modelId="{C101BAB7-4C36-4BC6-AA8D-DADC491EE72C}" type="presOf" srcId="{284C0F2A-69AB-4A0E-9A82-0C61C9EE7405}" destId="{CAE47084-BDDD-453F-AB30-5D6B6781D24A}" srcOrd="0" destOrd="0" presId="urn:microsoft.com/office/officeart/2005/8/layout/vList2"/>
    <dgm:cxn modelId="{80B184C3-31CA-4DC1-B06E-5BADD604CB0D}" type="presOf" srcId="{DF1488B3-1269-4658-836E-F301F0302D19}" destId="{B72AA62A-D9C6-4A94-B552-80982C1A8200}" srcOrd="0" destOrd="0" presId="urn:microsoft.com/office/officeart/2005/8/layout/vList2"/>
    <dgm:cxn modelId="{C42799DA-04DB-4210-80BD-80E2BC7B2F02}" srcId="{284C0F2A-69AB-4A0E-9A82-0C61C9EE7405}" destId="{DF1488B3-1269-4658-836E-F301F0302D19}" srcOrd="0" destOrd="0" parTransId="{249B2391-1322-4ADF-99D0-7EAAB320DF35}" sibTransId="{1E87EA8A-ADDF-46FC-A071-6C3875DAD5BD}"/>
    <dgm:cxn modelId="{4A5B75B2-E125-4967-9EA2-8B8130BD4506}" type="presParOf" srcId="{CAE47084-BDDD-453F-AB30-5D6B6781D24A}" destId="{B72AA62A-D9C6-4A94-B552-80982C1A8200}" srcOrd="0" destOrd="0" presId="urn:microsoft.com/office/officeart/2005/8/layout/vList2"/>
    <dgm:cxn modelId="{0E75E1AB-AE38-4CD0-B0AA-D892A7C5C5C1}" type="presParOf" srcId="{CAE47084-BDDD-453F-AB30-5D6B6781D24A}" destId="{173C0E57-E006-4BFA-9FDB-107D6B86BD54}" srcOrd="1" destOrd="0" presId="urn:microsoft.com/office/officeart/2005/8/layout/vList2"/>
    <dgm:cxn modelId="{D4EE4D07-E1CF-4585-8D41-34DD7D51388A}" type="presParOf" srcId="{CAE47084-BDDD-453F-AB30-5D6B6781D24A}" destId="{DF1E32E0-BA2A-4EC4-A944-44E0837922E8}"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A2BFE2F-E5BF-44D5-AA94-E5AE8C8D0AF2}"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4EB721F8-72BB-4F3B-9E76-2D28870969FA}">
      <dgm:prSet/>
      <dgm:spPr/>
      <dgm:t>
        <a:bodyPr/>
        <a:lstStyle/>
        <a:p>
          <a:pPr rtl="0"/>
          <a:r>
            <a:rPr lang="en-US" dirty="0"/>
            <a:t>How should team members approach Mae in a first encounter to transition her into your program?</a:t>
          </a:r>
          <a:r>
            <a:rPr lang="en-US" dirty="0">
              <a:latin typeface="Calibri Light" panose="020F0302020204030204"/>
            </a:rPr>
            <a:t> </a:t>
          </a:r>
          <a:endParaRPr lang="en-US" dirty="0"/>
        </a:p>
      </dgm:t>
    </dgm:pt>
    <dgm:pt modelId="{979F8CED-F5B9-4396-BBEE-1A0BD107222F}" type="parTrans" cxnId="{9E71D96F-2534-4BC0-9F26-6575786799B0}">
      <dgm:prSet/>
      <dgm:spPr/>
      <dgm:t>
        <a:bodyPr/>
        <a:lstStyle/>
        <a:p>
          <a:endParaRPr lang="en-US"/>
        </a:p>
      </dgm:t>
    </dgm:pt>
    <dgm:pt modelId="{51CFC1F1-9EF4-48CA-A1C6-9DCB85BF23E6}" type="sibTrans" cxnId="{9E71D96F-2534-4BC0-9F26-6575786799B0}">
      <dgm:prSet/>
      <dgm:spPr/>
      <dgm:t>
        <a:bodyPr/>
        <a:lstStyle/>
        <a:p>
          <a:endParaRPr lang="en-US"/>
        </a:p>
      </dgm:t>
    </dgm:pt>
    <dgm:pt modelId="{BB31D803-E568-49C9-AA59-A7A948B165B1}">
      <dgm:prSet/>
      <dgm:spPr/>
      <dgm:t>
        <a:bodyPr/>
        <a:lstStyle/>
        <a:p>
          <a:r>
            <a:rPr lang="en-US" dirty="0"/>
            <a:t>Using a strengths-based approach, how might you approach her to:</a:t>
          </a:r>
        </a:p>
      </dgm:t>
    </dgm:pt>
    <dgm:pt modelId="{794BEEC8-252C-4E2B-B2E9-E06E750861B5}" type="parTrans" cxnId="{D594B71B-46B0-4F3E-8009-A2270F44A816}">
      <dgm:prSet/>
      <dgm:spPr/>
      <dgm:t>
        <a:bodyPr/>
        <a:lstStyle/>
        <a:p>
          <a:endParaRPr lang="en-US"/>
        </a:p>
      </dgm:t>
    </dgm:pt>
    <dgm:pt modelId="{7475B392-7A7E-409D-B5FC-C871970322B5}" type="sibTrans" cxnId="{D594B71B-46B0-4F3E-8009-A2270F44A816}">
      <dgm:prSet/>
      <dgm:spPr/>
      <dgm:t>
        <a:bodyPr/>
        <a:lstStyle/>
        <a:p>
          <a:endParaRPr lang="en-US"/>
        </a:p>
      </dgm:t>
    </dgm:pt>
    <dgm:pt modelId="{6AD4D507-6C45-480C-944D-F526D628C927}">
      <dgm:prSet custT="1"/>
      <dgm:spPr/>
      <dgm:t>
        <a:bodyPr/>
        <a:lstStyle/>
        <a:p>
          <a:r>
            <a:rPr lang="en-US" sz="3200" dirty="0"/>
            <a:t>Ensure physical / emotional safety</a:t>
          </a:r>
        </a:p>
      </dgm:t>
    </dgm:pt>
    <dgm:pt modelId="{EDAD24FA-001E-4083-84E2-8F4EDF3FB499}" type="parTrans" cxnId="{CE8F2621-9C6A-4601-BA69-81F09D10D291}">
      <dgm:prSet/>
      <dgm:spPr/>
      <dgm:t>
        <a:bodyPr/>
        <a:lstStyle/>
        <a:p>
          <a:endParaRPr lang="en-US"/>
        </a:p>
      </dgm:t>
    </dgm:pt>
    <dgm:pt modelId="{3B86AC6B-0AE3-42E4-99EE-50C2CE69E963}" type="sibTrans" cxnId="{CE8F2621-9C6A-4601-BA69-81F09D10D291}">
      <dgm:prSet/>
      <dgm:spPr/>
      <dgm:t>
        <a:bodyPr/>
        <a:lstStyle/>
        <a:p>
          <a:endParaRPr lang="en-US"/>
        </a:p>
      </dgm:t>
    </dgm:pt>
    <dgm:pt modelId="{524A53AE-F622-46F6-B710-8FA6B2099949}">
      <dgm:prSet custT="1"/>
      <dgm:spPr/>
      <dgm:t>
        <a:bodyPr/>
        <a:lstStyle/>
        <a:p>
          <a:r>
            <a:rPr lang="en-US" sz="3200" dirty="0"/>
            <a:t>Establish trust</a:t>
          </a:r>
        </a:p>
      </dgm:t>
    </dgm:pt>
    <dgm:pt modelId="{A42F3DD2-1A90-4E97-A63E-3D4D9291B95B}" type="parTrans" cxnId="{A7CF08DB-7D86-47DC-97FE-9BF1392FFF38}">
      <dgm:prSet/>
      <dgm:spPr/>
      <dgm:t>
        <a:bodyPr/>
        <a:lstStyle/>
        <a:p>
          <a:endParaRPr lang="en-US"/>
        </a:p>
      </dgm:t>
    </dgm:pt>
    <dgm:pt modelId="{D21AAFF7-EA72-4F15-8053-9EB5ABAA850D}" type="sibTrans" cxnId="{A7CF08DB-7D86-47DC-97FE-9BF1392FFF38}">
      <dgm:prSet/>
      <dgm:spPr/>
      <dgm:t>
        <a:bodyPr/>
        <a:lstStyle/>
        <a:p>
          <a:endParaRPr lang="en-US"/>
        </a:p>
      </dgm:t>
    </dgm:pt>
    <dgm:pt modelId="{3F890BB1-E935-4002-B098-EF95309B25C2}">
      <dgm:prSet custT="1"/>
      <dgm:spPr/>
      <dgm:t>
        <a:bodyPr/>
        <a:lstStyle/>
        <a:p>
          <a:r>
            <a:rPr lang="en-US" sz="3200" dirty="0"/>
            <a:t>Offer choices</a:t>
          </a:r>
        </a:p>
      </dgm:t>
    </dgm:pt>
    <dgm:pt modelId="{580D56A3-289B-4AC8-97B2-DDEB4B4AEF99}" type="parTrans" cxnId="{6D95D254-B1CF-4A71-B256-8B102DB90E8C}">
      <dgm:prSet/>
      <dgm:spPr/>
      <dgm:t>
        <a:bodyPr/>
        <a:lstStyle/>
        <a:p>
          <a:endParaRPr lang="en-US"/>
        </a:p>
      </dgm:t>
    </dgm:pt>
    <dgm:pt modelId="{B46FA740-E40D-4F3A-9019-784AB37B586C}" type="sibTrans" cxnId="{6D95D254-B1CF-4A71-B256-8B102DB90E8C}">
      <dgm:prSet/>
      <dgm:spPr/>
      <dgm:t>
        <a:bodyPr/>
        <a:lstStyle/>
        <a:p>
          <a:endParaRPr lang="en-US"/>
        </a:p>
      </dgm:t>
    </dgm:pt>
    <dgm:pt modelId="{A1B0941C-817B-49EF-A655-7ACE404202EE}">
      <dgm:prSet/>
      <dgm:spPr/>
      <dgm:t>
        <a:bodyPr/>
        <a:lstStyle/>
        <a:p>
          <a:r>
            <a:rPr lang="en-US" dirty="0"/>
            <a:t>How would you collaborate with her in her treatment planning?</a:t>
          </a:r>
        </a:p>
      </dgm:t>
    </dgm:pt>
    <dgm:pt modelId="{DD384F4A-D740-4C37-B34B-7E997ADEABFB}" type="parTrans" cxnId="{75B2AC81-2DBF-4225-A27D-8F91B66E9741}">
      <dgm:prSet/>
      <dgm:spPr/>
      <dgm:t>
        <a:bodyPr/>
        <a:lstStyle/>
        <a:p>
          <a:endParaRPr lang="en-US"/>
        </a:p>
      </dgm:t>
    </dgm:pt>
    <dgm:pt modelId="{48E545D9-3736-4E99-8B91-447E843B4D02}" type="sibTrans" cxnId="{75B2AC81-2DBF-4225-A27D-8F91B66E9741}">
      <dgm:prSet/>
      <dgm:spPr/>
      <dgm:t>
        <a:bodyPr/>
        <a:lstStyle/>
        <a:p>
          <a:endParaRPr lang="en-US"/>
        </a:p>
      </dgm:t>
    </dgm:pt>
    <dgm:pt modelId="{9C5FF369-5FFD-4DC6-B6B2-A7206A176901}" type="pres">
      <dgm:prSet presAssocID="{0A2BFE2F-E5BF-44D5-AA94-E5AE8C8D0AF2}" presName="linear" presStyleCnt="0">
        <dgm:presLayoutVars>
          <dgm:animLvl val="lvl"/>
          <dgm:resizeHandles val="exact"/>
        </dgm:presLayoutVars>
      </dgm:prSet>
      <dgm:spPr/>
    </dgm:pt>
    <dgm:pt modelId="{7050D8F6-C118-4471-9C7A-3D563E5F6888}" type="pres">
      <dgm:prSet presAssocID="{4EB721F8-72BB-4F3B-9E76-2D28870969FA}" presName="parentText" presStyleLbl="node1" presStyleIdx="0" presStyleCnt="3" custLinFactNeighborX="-461" custLinFactNeighborY="-35536">
        <dgm:presLayoutVars>
          <dgm:chMax val="0"/>
          <dgm:bulletEnabled val="1"/>
        </dgm:presLayoutVars>
      </dgm:prSet>
      <dgm:spPr/>
    </dgm:pt>
    <dgm:pt modelId="{1CDA8512-7B65-4A11-B7E0-E367531AD8A0}" type="pres">
      <dgm:prSet presAssocID="{51CFC1F1-9EF4-48CA-A1C6-9DCB85BF23E6}" presName="spacer" presStyleCnt="0"/>
      <dgm:spPr/>
    </dgm:pt>
    <dgm:pt modelId="{BE69EF44-A0CF-474D-89DF-79FB998077F3}" type="pres">
      <dgm:prSet presAssocID="{BB31D803-E568-49C9-AA59-A7A948B165B1}" presName="parentText" presStyleLbl="node1" presStyleIdx="1" presStyleCnt="3">
        <dgm:presLayoutVars>
          <dgm:chMax val="0"/>
          <dgm:bulletEnabled val="1"/>
        </dgm:presLayoutVars>
      </dgm:prSet>
      <dgm:spPr/>
    </dgm:pt>
    <dgm:pt modelId="{DFE2A6AE-2688-4D7E-928D-9F7BB36297BE}" type="pres">
      <dgm:prSet presAssocID="{BB31D803-E568-49C9-AA59-A7A948B165B1}" presName="childText" presStyleLbl="revTx" presStyleIdx="0" presStyleCnt="1">
        <dgm:presLayoutVars>
          <dgm:bulletEnabled val="1"/>
        </dgm:presLayoutVars>
      </dgm:prSet>
      <dgm:spPr/>
    </dgm:pt>
    <dgm:pt modelId="{2FC23ED6-2E27-4B8E-B207-6FCEF14C9BC9}" type="pres">
      <dgm:prSet presAssocID="{A1B0941C-817B-49EF-A655-7ACE404202EE}" presName="parentText" presStyleLbl="node1" presStyleIdx="2" presStyleCnt="3">
        <dgm:presLayoutVars>
          <dgm:chMax val="0"/>
          <dgm:bulletEnabled val="1"/>
        </dgm:presLayoutVars>
      </dgm:prSet>
      <dgm:spPr/>
    </dgm:pt>
  </dgm:ptLst>
  <dgm:cxnLst>
    <dgm:cxn modelId="{D594B71B-46B0-4F3E-8009-A2270F44A816}" srcId="{0A2BFE2F-E5BF-44D5-AA94-E5AE8C8D0AF2}" destId="{BB31D803-E568-49C9-AA59-A7A948B165B1}" srcOrd="1" destOrd="0" parTransId="{794BEEC8-252C-4E2B-B2E9-E06E750861B5}" sibTransId="{7475B392-7A7E-409D-B5FC-C871970322B5}"/>
    <dgm:cxn modelId="{CE8F2621-9C6A-4601-BA69-81F09D10D291}" srcId="{BB31D803-E568-49C9-AA59-A7A948B165B1}" destId="{6AD4D507-6C45-480C-944D-F526D628C927}" srcOrd="0" destOrd="0" parTransId="{EDAD24FA-001E-4083-84E2-8F4EDF3FB499}" sibTransId="{3B86AC6B-0AE3-42E4-99EE-50C2CE69E963}"/>
    <dgm:cxn modelId="{461F655B-DF24-4892-9CAD-F792E09A6CB8}" type="presOf" srcId="{A1B0941C-817B-49EF-A655-7ACE404202EE}" destId="{2FC23ED6-2E27-4B8E-B207-6FCEF14C9BC9}" srcOrd="0" destOrd="0" presId="urn:microsoft.com/office/officeart/2005/8/layout/vList2"/>
    <dgm:cxn modelId="{6B5A6A64-05F7-4E94-8EF1-6DE5D67A2A6A}" type="presOf" srcId="{6AD4D507-6C45-480C-944D-F526D628C927}" destId="{DFE2A6AE-2688-4D7E-928D-9F7BB36297BE}" srcOrd="0" destOrd="0" presId="urn:microsoft.com/office/officeart/2005/8/layout/vList2"/>
    <dgm:cxn modelId="{F0F36267-CC75-48FF-B43A-B1074C54A298}" type="presOf" srcId="{524A53AE-F622-46F6-B710-8FA6B2099949}" destId="{DFE2A6AE-2688-4D7E-928D-9F7BB36297BE}" srcOrd="0" destOrd="1" presId="urn:microsoft.com/office/officeart/2005/8/layout/vList2"/>
    <dgm:cxn modelId="{9E71D96F-2534-4BC0-9F26-6575786799B0}" srcId="{0A2BFE2F-E5BF-44D5-AA94-E5AE8C8D0AF2}" destId="{4EB721F8-72BB-4F3B-9E76-2D28870969FA}" srcOrd="0" destOrd="0" parTransId="{979F8CED-F5B9-4396-BBEE-1A0BD107222F}" sibTransId="{51CFC1F1-9EF4-48CA-A1C6-9DCB85BF23E6}"/>
    <dgm:cxn modelId="{6D95D254-B1CF-4A71-B256-8B102DB90E8C}" srcId="{BB31D803-E568-49C9-AA59-A7A948B165B1}" destId="{3F890BB1-E935-4002-B098-EF95309B25C2}" srcOrd="2" destOrd="0" parTransId="{580D56A3-289B-4AC8-97B2-DDEB4B4AEF99}" sibTransId="{B46FA740-E40D-4F3A-9019-784AB37B586C}"/>
    <dgm:cxn modelId="{75B2AC81-2DBF-4225-A27D-8F91B66E9741}" srcId="{0A2BFE2F-E5BF-44D5-AA94-E5AE8C8D0AF2}" destId="{A1B0941C-817B-49EF-A655-7ACE404202EE}" srcOrd="2" destOrd="0" parTransId="{DD384F4A-D740-4C37-B34B-7E997ADEABFB}" sibTransId="{48E545D9-3736-4E99-8B91-447E843B4D02}"/>
    <dgm:cxn modelId="{603E6CB7-FFC8-4365-A48D-276D0FC3C2AF}" type="presOf" srcId="{0A2BFE2F-E5BF-44D5-AA94-E5AE8C8D0AF2}" destId="{9C5FF369-5FFD-4DC6-B6B2-A7206A176901}" srcOrd="0" destOrd="0" presId="urn:microsoft.com/office/officeart/2005/8/layout/vList2"/>
    <dgm:cxn modelId="{B545FFD9-8E30-4AD7-A00D-BD1567F33CE2}" type="presOf" srcId="{BB31D803-E568-49C9-AA59-A7A948B165B1}" destId="{BE69EF44-A0CF-474D-89DF-79FB998077F3}" srcOrd="0" destOrd="0" presId="urn:microsoft.com/office/officeart/2005/8/layout/vList2"/>
    <dgm:cxn modelId="{A7CF08DB-7D86-47DC-97FE-9BF1392FFF38}" srcId="{BB31D803-E568-49C9-AA59-A7A948B165B1}" destId="{524A53AE-F622-46F6-B710-8FA6B2099949}" srcOrd="1" destOrd="0" parTransId="{A42F3DD2-1A90-4E97-A63E-3D4D9291B95B}" sibTransId="{D21AAFF7-EA72-4F15-8053-9EB5ABAA850D}"/>
    <dgm:cxn modelId="{24E5E1DE-6938-4E6A-9C4B-61C6B91643EF}" type="presOf" srcId="{3F890BB1-E935-4002-B098-EF95309B25C2}" destId="{DFE2A6AE-2688-4D7E-928D-9F7BB36297BE}" srcOrd="0" destOrd="2" presId="urn:microsoft.com/office/officeart/2005/8/layout/vList2"/>
    <dgm:cxn modelId="{86CAC7EB-401A-4BD6-AA63-1FD15F3C97CE}" type="presOf" srcId="{4EB721F8-72BB-4F3B-9E76-2D28870969FA}" destId="{7050D8F6-C118-4471-9C7A-3D563E5F6888}" srcOrd="0" destOrd="0" presId="urn:microsoft.com/office/officeart/2005/8/layout/vList2"/>
    <dgm:cxn modelId="{FDB679D3-EA0D-489C-B19A-78E39FB6A7BC}" type="presParOf" srcId="{9C5FF369-5FFD-4DC6-B6B2-A7206A176901}" destId="{7050D8F6-C118-4471-9C7A-3D563E5F6888}" srcOrd="0" destOrd="0" presId="urn:microsoft.com/office/officeart/2005/8/layout/vList2"/>
    <dgm:cxn modelId="{9C9FBD7D-94AE-47B6-A856-23D423E17A2C}" type="presParOf" srcId="{9C5FF369-5FFD-4DC6-B6B2-A7206A176901}" destId="{1CDA8512-7B65-4A11-B7E0-E367531AD8A0}" srcOrd="1" destOrd="0" presId="urn:microsoft.com/office/officeart/2005/8/layout/vList2"/>
    <dgm:cxn modelId="{3609E1BD-CB22-468E-BD0C-A308808C19DF}" type="presParOf" srcId="{9C5FF369-5FFD-4DC6-B6B2-A7206A176901}" destId="{BE69EF44-A0CF-474D-89DF-79FB998077F3}" srcOrd="2" destOrd="0" presId="urn:microsoft.com/office/officeart/2005/8/layout/vList2"/>
    <dgm:cxn modelId="{64A508C0-DF63-4F51-900A-149C9ACAC6BA}" type="presParOf" srcId="{9C5FF369-5FFD-4DC6-B6B2-A7206A176901}" destId="{DFE2A6AE-2688-4D7E-928D-9F7BB36297BE}" srcOrd="3" destOrd="0" presId="urn:microsoft.com/office/officeart/2005/8/layout/vList2"/>
    <dgm:cxn modelId="{A90EB96F-3FB0-407C-A580-983E86104ED0}" type="presParOf" srcId="{9C5FF369-5FFD-4DC6-B6B2-A7206A176901}" destId="{2FC23ED6-2E27-4B8E-B207-6FCEF14C9BC9}" srcOrd="4" destOrd="0" presId="urn:microsoft.com/office/officeart/2005/8/layout/vList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1CD0AA7-D7C2-4AF9-97CB-0F6DD6AD1E54}"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DC71BB57-CCB6-4B0A-BF55-CD72CB72EE9E}">
      <dgm:prSet custT="1"/>
      <dgm:spPr/>
      <dgm:t>
        <a:bodyPr/>
        <a:lstStyle/>
        <a:p>
          <a:r>
            <a:rPr lang="en-US" sz="2800">
              <a:solidFill>
                <a:schemeClr val="tx1"/>
              </a:solidFill>
            </a:rPr>
            <a:t>Assist with accepting and working through the distressing situation</a:t>
          </a:r>
        </a:p>
      </dgm:t>
    </dgm:pt>
    <dgm:pt modelId="{95F86075-207B-4844-AF80-8276EE4F29A6}" type="parTrans" cxnId="{D1529943-5301-4438-B313-AE2EAD7C9348}">
      <dgm:prSet/>
      <dgm:spPr/>
      <dgm:t>
        <a:bodyPr/>
        <a:lstStyle/>
        <a:p>
          <a:endParaRPr lang="en-US" sz="2000">
            <a:solidFill>
              <a:schemeClr val="tx1"/>
            </a:solidFill>
          </a:endParaRPr>
        </a:p>
      </dgm:t>
    </dgm:pt>
    <dgm:pt modelId="{44F0EBC3-4D75-4F2D-970E-9E92787D98CE}" type="sibTrans" cxnId="{D1529943-5301-4438-B313-AE2EAD7C9348}">
      <dgm:prSet/>
      <dgm:spPr/>
      <dgm:t>
        <a:bodyPr/>
        <a:lstStyle/>
        <a:p>
          <a:endParaRPr lang="en-US" sz="2000">
            <a:solidFill>
              <a:schemeClr val="tx1"/>
            </a:solidFill>
          </a:endParaRPr>
        </a:p>
      </dgm:t>
    </dgm:pt>
    <dgm:pt modelId="{D2EF868D-83FF-48EC-9718-BC224AEB38B3}">
      <dgm:prSet custT="1"/>
      <dgm:spPr/>
      <dgm:t>
        <a:bodyPr/>
        <a:lstStyle/>
        <a:p>
          <a:r>
            <a:rPr lang="en-US" sz="2800">
              <a:solidFill>
                <a:schemeClr val="tx1"/>
              </a:solidFill>
            </a:rPr>
            <a:t>Help them connect to others who have been able to overcome similar situations</a:t>
          </a:r>
        </a:p>
      </dgm:t>
    </dgm:pt>
    <dgm:pt modelId="{11779FD9-775F-46E0-AD7D-ECB66CA03245}" type="parTrans" cxnId="{10612138-30F1-4212-BEA4-1F721E7992B3}">
      <dgm:prSet/>
      <dgm:spPr/>
      <dgm:t>
        <a:bodyPr/>
        <a:lstStyle/>
        <a:p>
          <a:endParaRPr lang="en-US" sz="2000">
            <a:solidFill>
              <a:schemeClr val="tx1"/>
            </a:solidFill>
          </a:endParaRPr>
        </a:p>
      </dgm:t>
    </dgm:pt>
    <dgm:pt modelId="{7D6983D1-0655-4B0C-A38B-9938CE0C193E}" type="sibTrans" cxnId="{10612138-30F1-4212-BEA4-1F721E7992B3}">
      <dgm:prSet/>
      <dgm:spPr/>
      <dgm:t>
        <a:bodyPr/>
        <a:lstStyle/>
        <a:p>
          <a:endParaRPr lang="en-US" sz="2000">
            <a:solidFill>
              <a:schemeClr val="tx1"/>
            </a:solidFill>
          </a:endParaRPr>
        </a:p>
      </dgm:t>
    </dgm:pt>
    <dgm:pt modelId="{B5F5DDD5-2D63-43CF-B071-3A51FF71D177}">
      <dgm:prSet custT="1"/>
      <dgm:spPr/>
      <dgm:t>
        <a:bodyPr/>
        <a:lstStyle/>
        <a:p>
          <a:r>
            <a:rPr lang="en-US" sz="2800">
              <a:solidFill>
                <a:schemeClr val="tx1"/>
              </a:solidFill>
            </a:rPr>
            <a:t>Increase overall support network</a:t>
          </a:r>
        </a:p>
      </dgm:t>
    </dgm:pt>
    <dgm:pt modelId="{70221084-53A8-4230-BE3E-992F1200B912}" type="parTrans" cxnId="{1F2EAC8E-62A4-4418-9F25-9D2BA1A82D85}">
      <dgm:prSet/>
      <dgm:spPr/>
      <dgm:t>
        <a:bodyPr/>
        <a:lstStyle/>
        <a:p>
          <a:endParaRPr lang="en-US" sz="2000">
            <a:solidFill>
              <a:schemeClr val="tx1"/>
            </a:solidFill>
          </a:endParaRPr>
        </a:p>
      </dgm:t>
    </dgm:pt>
    <dgm:pt modelId="{F7BA46CC-19C1-419F-A85A-A69A2AA24134}" type="sibTrans" cxnId="{1F2EAC8E-62A4-4418-9F25-9D2BA1A82D85}">
      <dgm:prSet/>
      <dgm:spPr/>
      <dgm:t>
        <a:bodyPr/>
        <a:lstStyle/>
        <a:p>
          <a:endParaRPr lang="en-US" sz="2000">
            <a:solidFill>
              <a:schemeClr val="tx1"/>
            </a:solidFill>
          </a:endParaRPr>
        </a:p>
      </dgm:t>
    </dgm:pt>
    <dgm:pt modelId="{311E1223-84A7-4BFE-9C72-11F0301D08EA}">
      <dgm:prSet custT="1"/>
      <dgm:spPr/>
      <dgm:t>
        <a:bodyPr/>
        <a:lstStyle/>
        <a:p>
          <a:r>
            <a:rPr lang="en-US" sz="2800">
              <a:solidFill>
                <a:schemeClr val="tx1"/>
              </a:solidFill>
            </a:rPr>
            <a:t>Teach healthy emotion regulation / distress tolerance skills</a:t>
          </a:r>
        </a:p>
      </dgm:t>
    </dgm:pt>
    <dgm:pt modelId="{FA62E7FB-6B2C-4336-AEC4-E45E11013EDD}" type="parTrans" cxnId="{47D17649-91A6-49D0-8F00-D84232C105F3}">
      <dgm:prSet/>
      <dgm:spPr/>
      <dgm:t>
        <a:bodyPr/>
        <a:lstStyle/>
        <a:p>
          <a:endParaRPr lang="en-US" sz="2000">
            <a:solidFill>
              <a:schemeClr val="tx1"/>
            </a:solidFill>
          </a:endParaRPr>
        </a:p>
      </dgm:t>
    </dgm:pt>
    <dgm:pt modelId="{326A9B60-AED2-42FC-A312-A377A0F4750B}" type="sibTrans" cxnId="{47D17649-91A6-49D0-8F00-D84232C105F3}">
      <dgm:prSet/>
      <dgm:spPr/>
      <dgm:t>
        <a:bodyPr/>
        <a:lstStyle/>
        <a:p>
          <a:endParaRPr lang="en-US" sz="2000">
            <a:solidFill>
              <a:schemeClr val="tx1"/>
            </a:solidFill>
          </a:endParaRPr>
        </a:p>
      </dgm:t>
    </dgm:pt>
    <dgm:pt modelId="{EDAB3987-C807-403F-8EA2-0E44993BBCF3}">
      <dgm:prSet custT="1"/>
      <dgm:spPr/>
      <dgm:t>
        <a:bodyPr/>
        <a:lstStyle/>
        <a:p>
          <a:r>
            <a:rPr lang="en-US" sz="2800" dirty="0">
              <a:solidFill>
                <a:schemeClr val="tx1"/>
              </a:solidFill>
            </a:rPr>
            <a:t>Assist with problem-solving by using strengths-based questions</a:t>
          </a:r>
        </a:p>
      </dgm:t>
    </dgm:pt>
    <dgm:pt modelId="{699CA8E4-0F75-4A66-AC90-8C26FD677C0E}" type="parTrans" cxnId="{A65B8E6C-40AF-4F06-8BD4-BCBF4580A592}">
      <dgm:prSet/>
      <dgm:spPr/>
      <dgm:t>
        <a:bodyPr/>
        <a:lstStyle/>
        <a:p>
          <a:endParaRPr lang="en-US" sz="2000">
            <a:solidFill>
              <a:schemeClr val="tx1"/>
            </a:solidFill>
          </a:endParaRPr>
        </a:p>
      </dgm:t>
    </dgm:pt>
    <dgm:pt modelId="{FAE464C9-FD54-4276-A33E-DD0CE4367E75}" type="sibTrans" cxnId="{A65B8E6C-40AF-4F06-8BD4-BCBF4580A592}">
      <dgm:prSet/>
      <dgm:spPr/>
      <dgm:t>
        <a:bodyPr/>
        <a:lstStyle/>
        <a:p>
          <a:endParaRPr lang="en-US" sz="2000">
            <a:solidFill>
              <a:schemeClr val="tx1"/>
            </a:solidFill>
          </a:endParaRPr>
        </a:p>
      </dgm:t>
    </dgm:pt>
    <dgm:pt modelId="{D70DC382-D611-4D7B-8EEF-2FB402904CAF}">
      <dgm:prSet custT="1"/>
      <dgm:spPr/>
      <dgm:t>
        <a:bodyPr/>
        <a:lstStyle/>
        <a:p>
          <a:r>
            <a:rPr lang="en-US" sz="2800">
              <a:solidFill>
                <a:schemeClr val="tx1"/>
              </a:solidFill>
            </a:rPr>
            <a:t>Offer new opportunities / experiences</a:t>
          </a:r>
        </a:p>
      </dgm:t>
    </dgm:pt>
    <dgm:pt modelId="{64005C4C-F94A-4E4A-8DE8-73B52C3A6823}" type="parTrans" cxnId="{1F9F8E17-5B39-419D-A41D-CC5BEBE742E8}">
      <dgm:prSet/>
      <dgm:spPr/>
      <dgm:t>
        <a:bodyPr/>
        <a:lstStyle/>
        <a:p>
          <a:endParaRPr lang="en-US" sz="2000">
            <a:solidFill>
              <a:schemeClr val="tx1"/>
            </a:solidFill>
          </a:endParaRPr>
        </a:p>
      </dgm:t>
    </dgm:pt>
    <dgm:pt modelId="{1E46F5E4-213C-4BDE-AA6F-494AD6BCC1F6}" type="sibTrans" cxnId="{1F9F8E17-5B39-419D-A41D-CC5BEBE742E8}">
      <dgm:prSet/>
      <dgm:spPr/>
      <dgm:t>
        <a:bodyPr/>
        <a:lstStyle/>
        <a:p>
          <a:endParaRPr lang="en-US" sz="2000">
            <a:solidFill>
              <a:schemeClr val="tx1"/>
            </a:solidFill>
          </a:endParaRPr>
        </a:p>
      </dgm:t>
    </dgm:pt>
    <dgm:pt modelId="{2B070DD9-9EE3-4A97-BA76-A286503EEB82}">
      <dgm:prSet custT="1"/>
      <dgm:spPr/>
      <dgm:t>
        <a:bodyPr/>
        <a:lstStyle/>
        <a:p>
          <a:r>
            <a:rPr lang="en-US" sz="2800">
              <a:solidFill>
                <a:schemeClr val="tx1"/>
              </a:solidFill>
            </a:rPr>
            <a:t>Empower them to gain independence </a:t>
          </a:r>
        </a:p>
      </dgm:t>
    </dgm:pt>
    <dgm:pt modelId="{68C84229-8B06-43A5-B6E1-6307CAE33EA3}" type="parTrans" cxnId="{3B575B96-BF41-4284-B475-6062A2021C85}">
      <dgm:prSet/>
      <dgm:spPr/>
      <dgm:t>
        <a:bodyPr/>
        <a:lstStyle/>
        <a:p>
          <a:endParaRPr lang="en-US" sz="2000">
            <a:solidFill>
              <a:schemeClr val="tx1"/>
            </a:solidFill>
          </a:endParaRPr>
        </a:p>
      </dgm:t>
    </dgm:pt>
    <dgm:pt modelId="{7F104B9A-3625-4B5A-A008-93325A0A4BE0}" type="sibTrans" cxnId="{3B575B96-BF41-4284-B475-6062A2021C85}">
      <dgm:prSet/>
      <dgm:spPr/>
      <dgm:t>
        <a:bodyPr/>
        <a:lstStyle/>
        <a:p>
          <a:endParaRPr lang="en-US" sz="2000">
            <a:solidFill>
              <a:schemeClr val="tx1"/>
            </a:solidFill>
          </a:endParaRPr>
        </a:p>
      </dgm:t>
    </dgm:pt>
    <dgm:pt modelId="{191313A2-9932-4904-81E3-565A8E253204}" type="pres">
      <dgm:prSet presAssocID="{71CD0AA7-D7C2-4AF9-97CB-0F6DD6AD1E54}" presName="diagram" presStyleCnt="0">
        <dgm:presLayoutVars>
          <dgm:dir/>
          <dgm:resizeHandles val="exact"/>
        </dgm:presLayoutVars>
      </dgm:prSet>
      <dgm:spPr/>
    </dgm:pt>
    <dgm:pt modelId="{B94842E0-6664-4E9C-82E0-AD0264175624}" type="pres">
      <dgm:prSet presAssocID="{DC71BB57-CCB6-4B0A-BF55-CD72CB72EE9E}" presName="node" presStyleLbl="node1" presStyleIdx="0" presStyleCnt="7">
        <dgm:presLayoutVars>
          <dgm:bulletEnabled val="1"/>
        </dgm:presLayoutVars>
      </dgm:prSet>
      <dgm:spPr/>
    </dgm:pt>
    <dgm:pt modelId="{DC7B58AB-57D3-400C-9E74-F083AF12622A}" type="pres">
      <dgm:prSet presAssocID="{44F0EBC3-4D75-4F2D-970E-9E92787D98CE}" presName="sibTrans" presStyleCnt="0"/>
      <dgm:spPr/>
    </dgm:pt>
    <dgm:pt modelId="{CE35C21B-1658-43BC-87C2-057041A19129}" type="pres">
      <dgm:prSet presAssocID="{D2EF868D-83FF-48EC-9718-BC224AEB38B3}" presName="node" presStyleLbl="node1" presStyleIdx="1" presStyleCnt="7">
        <dgm:presLayoutVars>
          <dgm:bulletEnabled val="1"/>
        </dgm:presLayoutVars>
      </dgm:prSet>
      <dgm:spPr/>
    </dgm:pt>
    <dgm:pt modelId="{D63FA3E0-79C9-49C6-9F20-EF18E612A403}" type="pres">
      <dgm:prSet presAssocID="{7D6983D1-0655-4B0C-A38B-9938CE0C193E}" presName="sibTrans" presStyleCnt="0"/>
      <dgm:spPr/>
    </dgm:pt>
    <dgm:pt modelId="{E390DBA7-B3CA-4B6D-8FA6-2849DF02B399}" type="pres">
      <dgm:prSet presAssocID="{B5F5DDD5-2D63-43CF-B071-3A51FF71D177}" presName="node" presStyleLbl="node1" presStyleIdx="2" presStyleCnt="7">
        <dgm:presLayoutVars>
          <dgm:bulletEnabled val="1"/>
        </dgm:presLayoutVars>
      </dgm:prSet>
      <dgm:spPr/>
    </dgm:pt>
    <dgm:pt modelId="{96750A37-D838-4C0A-AEFE-A35D78F42A51}" type="pres">
      <dgm:prSet presAssocID="{F7BA46CC-19C1-419F-A85A-A69A2AA24134}" presName="sibTrans" presStyleCnt="0"/>
      <dgm:spPr/>
    </dgm:pt>
    <dgm:pt modelId="{33F27288-4E6F-4A10-9E89-B5913E12F168}" type="pres">
      <dgm:prSet presAssocID="{311E1223-84A7-4BFE-9C72-11F0301D08EA}" presName="node" presStyleLbl="node1" presStyleIdx="3" presStyleCnt="7">
        <dgm:presLayoutVars>
          <dgm:bulletEnabled val="1"/>
        </dgm:presLayoutVars>
      </dgm:prSet>
      <dgm:spPr/>
    </dgm:pt>
    <dgm:pt modelId="{0B0FCF2B-44F7-4C40-8EA5-BAFDEC4C281B}" type="pres">
      <dgm:prSet presAssocID="{326A9B60-AED2-42FC-A312-A377A0F4750B}" presName="sibTrans" presStyleCnt="0"/>
      <dgm:spPr/>
    </dgm:pt>
    <dgm:pt modelId="{04898099-69C0-49E2-8C0B-4A2976BE4BD7}" type="pres">
      <dgm:prSet presAssocID="{EDAB3987-C807-403F-8EA2-0E44993BBCF3}" presName="node" presStyleLbl="node1" presStyleIdx="4" presStyleCnt="7">
        <dgm:presLayoutVars>
          <dgm:bulletEnabled val="1"/>
        </dgm:presLayoutVars>
      </dgm:prSet>
      <dgm:spPr/>
    </dgm:pt>
    <dgm:pt modelId="{ECFD640D-733C-473B-B579-ADD716917969}" type="pres">
      <dgm:prSet presAssocID="{FAE464C9-FD54-4276-A33E-DD0CE4367E75}" presName="sibTrans" presStyleCnt="0"/>
      <dgm:spPr/>
    </dgm:pt>
    <dgm:pt modelId="{F86D7A01-B94E-49D0-BF77-3A1F91648E39}" type="pres">
      <dgm:prSet presAssocID="{D70DC382-D611-4D7B-8EEF-2FB402904CAF}" presName="node" presStyleLbl="node1" presStyleIdx="5" presStyleCnt="7">
        <dgm:presLayoutVars>
          <dgm:bulletEnabled val="1"/>
        </dgm:presLayoutVars>
      </dgm:prSet>
      <dgm:spPr/>
    </dgm:pt>
    <dgm:pt modelId="{778554E7-64FA-46DE-9288-EBE23C7AEDEA}" type="pres">
      <dgm:prSet presAssocID="{1E46F5E4-213C-4BDE-AA6F-494AD6BCC1F6}" presName="sibTrans" presStyleCnt="0"/>
      <dgm:spPr/>
    </dgm:pt>
    <dgm:pt modelId="{3719AA4B-13E8-47C8-99FC-081394479266}" type="pres">
      <dgm:prSet presAssocID="{2B070DD9-9EE3-4A97-BA76-A286503EEB82}" presName="node" presStyleLbl="node1" presStyleIdx="6" presStyleCnt="7">
        <dgm:presLayoutVars>
          <dgm:bulletEnabled val="1"/>
        </dgm:presLayoutVars>
      </dgm:prSet>
      <dgm:spPr/>
    </dgm:pt>
  </dgm:ptLst>
  <dgm:cxnLst>
    <dgm:cxn modelId="{1F9F8E17-5B39-419D-A41D-CC5BEBE742E8}" srcId="{71CD0AA7-D7C2-4AF9-97CB-0F6DD6AD1E54}" destId="{D70DC382-D611-4D7B-8EEF-2FB402904CAF}" srcOrd="5" destOrd="0" parTransId="{64005C4C-F94A-4E4A-8DE8-73B52C3A6823}" sibTransId="{1E46F5E4-213C-4BDE-AA6F-494AD6BCC1F6}"/>
    <dgm:cxn modelId="{10612138-30F1-4212-BEA4-1F721E7992B3}" srcId="{71CD0AA7-D7C2-4AF9-97CB-0F6DD6AD1E54}" destId="{D2EF868D-83FF-48EC-9718-BC224AEB38B3}" srcOrd="1" destOrd="0" parTransId="{11779FD9-775F-46E0-AD7D-ECB66CA03245}" sibTransId="{7D6983D1-0655-4B0C-A38B-9938CE0C193E}"/>
    <dgm:cxn modelId="{77726739-EA1F-40B2-9EA4-E0005D45D279}" type="presOf" srcId="{311E1223-84A7-4BFE-9C72-11F0301D08EA}" destId="{33F27288-4E6F-4A10-9E89-B5913E12F168}" srcOrd="0" destOrd="0" presId="urn:microsoft.com/office/officeart/2005/8/layout/default"/>
    <dgm:cxn modelId="{DDE01C41-E430-49C3-99E5-387491C078F7}" type="presOf" srcId="{D2EF868D-83FF-48EC-9718-BC224AEB38B3}" destId="{CE35C21B-1658-43BC-87C2-057041A19129}" srcOrd="0" destOrd="0" presId="urn:microsoft.com/office/officeart/2005/8/layout/default"/>
    <dgm:cxn modelId="{D1529943-5301-4438-B313-AE2EAD7C9348}" srcId="{71CD0AA7-D7C2-4AF9-97CB-0F6DD6AD1E54}" destId="{DC71BB57-CCB6-4B0A-BF55-CD72CB72EE9E}" srcOrd="0" destOrd="0" parTransId="{95F86075-207B-4844-AF80-8276EE4F29A6}" sibTransId="{44F0EBC3-4D75-4F2D-970E-9E92787D98CE}"/>
    <dgm:cxn modelId="{47D17649-91A6-49D0-8F00-D84232C105F3}" srcId="{71CD0AA7-D7C2-4AF9-97CB-0F6DD6AD1E54}" destId="{311E1223-84A7-4BFE-9C72-11F0301D08EA}" srcOrd="3" destOrd="0" parTransId="{FA62E7FB-6B2C-4336-AEC4-E45E11013EDD}" sibTransId="{326A9B60-AED2-42FC-A312-A377A0F4750B}"/>
    <dgm:cxn modelId="{A65B8E6C-40AF-4F06-8BD4-BCBF4580A592}" srcId="{71CD0AA7-D7C2-4AF9-97CB-0F6DD6AD1E54}" destId="{EDAB3987-C807-403F-8EA2-0E44993BBCF3}" srcOrd="4" destOrd="0" parTransId="{699CA8E4-0F75-4A66-AC90-8C26FD677C0E}" sibTransId="{FAE464C9-FD54-4276-A33E-DD0CE4367E75}"/>
    <dgm:cxn modelId="{82624782-BDD9-4E63-BD62-7D71AFE6BBF6}" type="presOf" srcId="{B5F5DDD5-2D63-43CF-B071-3A51FF71D177}" destId="{E390DBA7-B3CA-4B6D-8FA6-2849DF02B399}" srcOrd="0" destOrd="0" presId="urn:microsoft.com/office/officeart/2005/8/layout/default"/>
    <dgm:cxn modelId="{5D32CA86-BB22-47B1-88A9-BEBF61C3095F}" type="presOf" srcId="{2B070DD9-9EE3-4A97-BA76-A286503EEB82}" destId="{3719AA4B-13E8-47C8-99FC-081394479266}" srcOrd="0" destOrd="0" presId="urn:microsoft.com/office/officeart/2005/8/layout/default"/>
    <dgm:cxn modelId="{1F2EAC8E-62A4-4418-9F25-9D2BA1A82D85}" srcId="{71CD0AA7-D7C2-4AF9-97CB-0F6DD6AD1E54}" destId="{B5F5DDD5-2D63-43CF-B071-3A51FF71D177}" srcOrd="2" destOrd="0" parTransId="{70221084-53A8-4230-BE3E-992F1200B912}" sibTransId="{F7BA46CC-19C1-419F-A85A-A69A2AA24134}"/>
    <dgm:cxn modelId="{3B575B96-BF41-4284-B475-6062A2021C85}" srcId="{71CD0AA7-D7C2-4AF9-97CB-0F6DD6AD1E54}" destId="{2B070DD9-9EE3-4A97-BA76-A286503EEB82}" srcOrd="6" destOrd="0" parTransId="{68C84229-8B06-43A5-B6E1-6307CAE33EA3}" sibTransId="{7F104B9A-3625-4B5A-A008-93325A0A4BE0}"/>
    <dgm:cxn modelId="{D9F42CA0-505F-4656-A92D-E07E1179DFCD}" type="presOf" srcId="{EDAB3987-C807-403F-8EA2-0E44993BBCF3}" destId="{04898099-69C0-49E2-8C0B-4A2976BE4BD7}" srcOrd="0" destOrd="0" presId="urn:microsoft.com/office/officeart/2005/8/layout/default"/>
    <dgm:cxn modelId="{5C39B2CA-D013-433A-9ECE-BCFE2AF166D7}" type="presOf" srcId="{71CD0AA7-D7C2-4AF9-97CB-0F6DD6AD1E54}" destId="{191313A2-9932-4904-81E3-565A8E253204}" srcOrd="0" destOrd="0" presId="urn:microsoft.com/office/officeart/2005/8/layout/default"/>
    <dgm:cxn modelId="{309E55E5-E917-4790-9B01-1D72F6F72196}" type="presOf" srcId="{DC71BB57-CCB6-4B0A-BF55-CD72CB72EE9E}" destId="{B94842E0-6664-4E9C-82E0-AD0264175624}" srcOrd="0" destOrd="0" presId="urn:microsoft.com/office/officeart/2005/8/layout/default"/>
    <dgm:cxn modelId="{482159F7-C070-4D92-9F7A-C6B7806432F5}" type="presOf" srcId="{D70DC382-D611-4D7B-8EEF-2FB402904CAF}" destId="{F86D7A01-B94E-49D0-BF77-3A1F91648E39}" srcOrd="0" destOrd="0" presId="urn:microsoft.com/office/officeart/2005/8/layout/default"/>
    <dgm:cxn modelId="{4C7A5B44-7F97-4DC9-999A-B00EBD4A51A4}" type="presParOf" srcId="{191313A2-9932-4904-81E3-565A8E253204}" destId="{B94842E0-6664-4E9C-82E0-AD0264175624}" srcOrd="0" destOrd="0" presId="urn:microsoft.com/office/officeart/2005/8/layout/default"/>
    <dgm:cxn modelId="{FB15C321-2E1C-424F-840D-CFDC92AC8002}" type="presParOf" srcId="{191313A2-9932-4904-81E3-565A8E253204}" destId="{DC7B58AB-57D3-400C-9E74-F083AF12622A}" srcOrd="1" destOrd="0" presId="urn:microsoft.com/office/officeart/2005/8/layout/default"/>
    <dgm:cxn modelId="{EDC6A469-3062-4092-9B2C-345DA6AE687F}" type="presParOf" srcId="{191313A2-9932-4904-81E3-565A8E253204}" destId="{CE35C21B-1658-43BC-87C2-057041A19129}" srcOrd="2" destOrd="0" presId="urn:microsoft.com/office/officeart/2005/8/layout/default"/>
    <dgm:cxn modelId="{F42C9A78-9723-4B19-9CF9-197B63E107FA}" type="presParOf" srcId="{191313A2-9932-4904-81E3-565A8E253204}" destId="{D63FA3E0-79C9-49C6-9F20-EF18E612A403}" srcOrd="3" destOrd="0" presId="urn:microsoft.com/office/officeart/2005/8/layout/default"/>
    <dgm:cxn modelId="{7BE62844-D73F-4EF2-AA14-185EA28EBE74}" type="presParOf" srcId="{191313A2-9932-4904-81E3-565A8E253204}" destId="{E390DBA7-B3CA-4B6D-8FA6-2849DF02B399}" srcOrd="4" destOrd="0" presId="urn:microsoft.com/office/officeart/2005/8/layout/default"/>
    <dgm:cxn modelId="{59FD4075-09A9-4851-9EC4-848C32AE7FA7}" type="presParOf" srcId="{191313A2-9932-4904-81E3-565A8E253204}" destId="{96750A37-D838-4C0A-AEFE-A35D78F42A51}" srcOrd="5" destOrd="0" presId="urn:microsoft.com/office/officeart/2005/8/layout/default"/>
    <dgm:cxn modelId="{55945FFA-EA8D-41E0-AC96-4805A9F8E094}" type="presParOf" srcId="{191313A2-9932-4904-81E3-565A8E253204}" destId="{33F27288-4E6F-4A10-9E89-B5913E12F168}" srcOrd="6" destOrd="0" presId="urn:microsoft.com/office/officeart/2005/8/layout/default"/>
    <dgm:cxn modelId="{8A585320-3203-4DA9-B9C6-C69979A59298}" type="presParOf" srcId="{191313A2-9932-4904-81E3-565A8E253204}" destId="{0B0FCF2B-44F7-4C40-8EA5-BAFDEC4C281B}" srcOrd="7" destOrd="0" presId="urn:microsoft.com/office/officeart/2005/8/layout/default"/>
    <dgm:cxn modelId="{1B10BB67-11C1-403A-B3F2-9840E2D04C96}" type="presParOf" srcId="{191313A2-9932-4904-81E3-565A8E253204}" destId="{04898099-69C0-49E2-8C0B-4A2976BE4BD7}" srcOrd="8" destOrd="0" presId="urn:microsoft.com/office/officeart/2005/8/layout/default"/>
    <dgm:cxn modelId="{1F8A1707-C157-4C4E-84C1-BE9C980077F0}" type="presParOf" srcId="{191313A2-9932-4904-81E3-565A8E253204}" destId="{ECFD640D-733C-473B-B579-ADD716917969}" srcOrd="9" destOrd="0" presId="urn:microsoft.com/office/officeart/2005/8/layout/default"/>
    <dgm:cxn modelId="{C49727D1-8B62-4C32-AB84-BAD84D60335D}" type="presParOf" srcId="{191313A2-9932-4904-81E3-565A8E253204}" destId="{F86D7A01-B94E-49D0-BF77-3A1F91648E39}" srcOrd="10" destOrd="0" presId="urn:microsoft.com/office/officeart/2005/8/layout/default"/>
    <dgm:cxn modelId="{423505B5-E9F8-47F4-A1E6-D55C8FBF8DE0}" type="presParOf" srcId="{191313A2-9932-4904-81E3-565A8E253204}" destId="{778554E7-64FA-46DE-9288-EBE23C7AEDEA}" srcOrd="11" destOrd="0" presId="urn:microsoft.com/office/officeart/2005/8/layout/default"/>
    <dgm:cxn modelId="{F12FE9EC-CC3B-49B7-B94E-6A26D65DB69E}" type="presParOf" srcId="{191313A2-9932-4904-81E3-565A8E253204}" destId="{3719AA4B-13E8-47C8-99FC-081394479266}" srcOrd="12"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9A73E8A-77B9-4486-8CEA-1567CC2704FC}" type="doc">
      <dgm:prSet loTypeId="urn:microsoft.com/office/officeart/2008/layout/LinedList" loCatId="list" qsTypeId="urn:microsoft.com/office/officeart/2005/8/quickstyle/simple1" qsCatId="simple" csTypeId="urn:microsoft.com/office/officeart/2005/8/colors/colorful5" csCatId="colorful"/>
      <dgm:spPr/>
      <dgm:t>
        <a:bodyPr/>
        <a:lstStyle/>
        <a:p>
          <a:endParaRPr lang="en-US"/>
        </a:p>
      </dgm:t>
    </dgm:pt>
    <dgm:pt modelId="{B870753B-DE4F-4C34-8EA2-D7B7B58B0540}">
      <dgm:prSet/>
      <dgm:spPr/>
      <dgm:t>
        <a:bodyPr/>
        <a:lstStyle/>
        <a:p>
          <a:r>
            <a:rPr lang="en-US"/>
            <a:t>Work on needed skills to progress through steps for independence with managing medications</a:t>
          </a:r>
        </a:p>
      </dgm:t>
    </dgm:pt>
    <dgm:pt modelId="{2ABEE37A-3BC9-4E1D-B6A5-FBB38A4CBE39}" type="parTrans" cxnId="{7034C285-94A9-4C27-B9D0-D9C7D28C0E29}">
      <dgm:prSet/>
      <dgm:spPr/>
      <dgm:t>
        <a:bodyPr/>
        <a:lstStyle/>
        <a:p>
          <a:endParaRPr lang="en-US"/>
        </a:p>
      </dgm:t>
    </dgm:pt>
    <dgm:pt modelId="{EB1BB168-B6CB-4EA4-9BF3-C881CBF4F073}" type="sibTrans" cxnId="{7034C285-94A9-4C27-B9D0-D9C7D28C0E29}">
      <dgm:prSet/>
      <dgm:spPr/>
      <dgm:t>
        <a:bodyPr/>
        <a:lstStyle/>
        <a:p>
          <a:endParaRPr lang="en-US"/>
        </a:p>
      </dgm:t>
    </dgm:pt>
    <dgm:pt modelId="{B9FC0831-1824-48F2-BF49-3CEF271F5A30}">
      <dgm:prSet/>
      <dgm:spPr/>
      <dgm:t>
        <a:bodyPr/>
        <a:lstStyle/>
        <a:p>
          <a:r>
            <a:rPr lang="en-US"/>
            <a:t>Schedule and maintain own appointments</a:t>
          </a:r>
        </a:p>
      </dgm:t>
    </dgm:pt>
    <dgm:pt modelId="{A94EFF6F-47FE-433D-9C8B-389C01506FD8}" type="parTrans" cxnId="{02D11AE4-E88F-4372-A3AB-00CD89B49252}">
      <dgm:prSet/>
      <dgm:spPr/>
      <dgm:t>
        <a:bodyPr/>
        <a:lstStyle/>
        <a:p>
          <a:endParaRPr lang="en-US"/>
        </a:p>
      </dgm:t>
    </dgm:pt>
    <dgm:pt modelId="{DC70C9D2-E710-49BD-8158-B6B1C074F60F}" type="sibTrans" cxnId="{02D11AE4-E88F-4372-A3AB-00CD89B49252}">
      <dgm:prSet/>
      <dgm:spPr/>
      <dgm:t>
        <a:bodyPr/>
        <a:lstStyle/>
        <a:p>
          <a:endParaRPr lang="en-US"/>
        </a:p>
      </dgm:t>
    </dgm:pt>
    <dgm:pt modelId="{E472C07E-69B5-4506-880E-0748AA8C68A7}">
      <dgm:prSet/>
      <dgm:spPr/>
      <dgm:t>
        <a:bodyPr/>
        <a:lstStyle/>
        <a:p>
          <a:r>
            <a:rPr lang="en-US"/>
            <a:t>Utilize role plays to increase assertiveness with customer service needs</a:t>
          </a:r>
        </a:p>
      </dgm:t>
    </dgm:pt>
    <dgm:pt modelId="{20AF2FF4-0174-4382-BB15-4259F683EB75}" type="parTrans" cxnId="{66C2EB05-64F2-4626-8739-233676358AC5}">
      <dgm:prSet/>
      <dgm:spPr/>
      <dgm:t>
        <a:bodyPr/>
        <a:lstStyle/>
        <a:p>
          <a:endParaRPr lang="en-US"/>
        </a:p>
      </dgm:t>
    </dgm:pt>
    <dgm:pt modelId="{16EC72F5-CFB2-439E-99C0-E37A89FACEBD}" type="sibTrans" cxnId="{66C2EB05-64F2-4626-8739-233676358AC5}">
      <dgm:prSet/>
      <dgm:spPr/>
      <dgm:t>
        <a:bodyPr/>
        <a:lstStyle/>
        <a:p>
          <a:endParaRPr lang="en-US"/>
        </a:p>
      </dgm:t>
    </dgm:pt>
    <dgm:pt modelId="{899EE2A5-5E2D-4E44-871E-E5403CA80878}">
      <dgm:prSet/>
      <dgm:spPr/>
      <dgm:t>
        <a:bodyPr/>
        <a:lstStyle/>
        <a:p>
          <a:r>
            <a:rPr lang="en-US"/>
            <a:t>Arrange for and utilize PT-1 transportation</a:t>
          </a:r>
        </a:p>
      </dgm:t>
    </dgm:pt>
    <dgm:pt modelId="{662FC920-AAA1-428E-A4F8-09E10CD5D949}" type="parTrans" cxnId="{8284F846-8C3C-476C-8E14-7D01634A1DBA}">
      <dgm:prSet/>
      <dgm:spPr/>
      <dgm:t>
        <a:bodyPr/>
        <a:lstStyle/>
        <a:p>
          <a:endParaRPr lang="en-US"/>
        </a:p>
      </dgm:t>
    </dgm:pt>
    <dgm:pt modelId="{C6E7678C-F42C-4E55-87A6-AAD690A6E95E}" type="sibTrans" cxnId="{8284F846-8C3C-476C-8E14-7D01634A1DBA}">
      <dgm:prSet/>
      <dgm:spPr/>
      <dgm:t>
        <a:bodyPr/>
        <a:lstStyle/>
        <a:p>
          <a:endParaRPr lang="en-US"/>
        </a:p>
      </dgm:t>
    </dgm:pt>
    <dgm:pt modelId="{D8178DE1-B9CE-45FF-A0CD-4152F58419BC}">
      <dgm:prSet/>
      <dgm:spPr/>
      <dgm:t>
        <a:bodyPr/>
        <a:lstStyle/>
        <a:p>
          <a:r>
            <a:rPr lang="en-US" dirty="0"/>
            <a:t>Learn how to independently utilize public transportation</a:t>
          </a:r>
        </a:p>
      </dgm:t>
    </dgm:pt>
    <dgm:pt modelId="{028BDD61-6966-43D6-9415-39317B67AE02}" type="parTrans" cxnId="{07C315D4-BF26-43DA-9043-031531580BCE}">
      <dgm:prSet/>
      <dgm:spPr/>
      <dgm:t>
        <a:bodyPr/>
        <a:lstStyle/>
        <a:p>
          <a:endParaRPr lang="en-US"/>
        </a:p>
      </dgm:t>
    </dgm:pt>
    <dgm:pt modelId="{939F9F25-B01D-4AA7-840B-79F5F1D24568}" type="sibTrans" cxnId="{07C315D4-BF26-43DA-9043-031531580BCE}">
      <dgm:prSet/>
      <dgm:spPr/>
      <dgm:t>
        <a:bodyPr/>
        <a:lstStyle/>
        <a:p>
          <a:endParaRPr lang="en-US"/>
        </a:p>
      </dgm:t>
    </dgm:pt>
    <dgm:pt modelId="{004ED9D8-7F1D-429F-B55F-549B1673CF5D}">
      <dgm:prSet/>
      <dgm:spPr/>
      <dgm:t>
        <a:bodyPr/>
        <a:lstStyle/>
        <a:p>
          <a:r>
            <a:rPr lang="en-US"/>
            <a:t>Identify local food pantries: coordinate transportation with neighbors / natural supports</a:t>
          </a:r>
        </a:p>
      </dgm:t>
    </dgm:pt>
    <dgm:pt modelId="{6B622D85-5A1B-475B-995A-C879A3F6CC98}" type="parTrans" cxnId="{F4A88665-263F-4333-A127-3AA7261CF3ED}">
      <dgm:prSet/>
      <dgm:spPr/>
      <dgm:t>
        <a:bodyPr/>
        <a:lstStyle/>
        <a:p>
          <a:endParaRPr lang="en-US"/>
        </a:p>
      </dgm:t>
    </dgm:pt>
    <dgm:pt modelId="{FB88F91C-E054-4B2B-BCA9-AA9295605086}" type="sibTrans" cxnId="{F4A88665-263F-4333-A127-3AA7261CF3ED}">
      <dgm:prSet/>
      <dgm:spPr/>
      <dgm:t>
        <a:bodyPr/>
        <a:lstStyle/>
        <a:p>
          <a:endParaRPr lang="en-US"/>
        </a:p>
      </dgm:t>
    </dgm:pt>
    <dgm:pt modelId="{A8926F57-BB29-48EF-80B1-A0D1CA63C36A}">
      <dgm:prSet/>
      <dgm:spPr/>
      <dgm:t>
        <a:bodyPr/>
        <a:lstStyle/>
        <a:p>
          <a:r>
            <a:rPr lang="en-US"/>
            <a:t>Encourage participation in ACCS-offered groups</a:t>
          </a:r>
        </a:p>
      </dgm:t>
    </dgm:pt>
    <dgm:pt modelId="{D63B75B2-D4BD-4FE2-8DE2-AC6E4D2AA06E}" type="parTrans" cxnId="{B62BCD58-3557-410D-90B7-B228403593AE}">
      <dgm:prSet/>
      <dgm:spPr/>
      <dgm:t>
        <a:bodyPr/>
        <a:lstStyle/>
        <a:p>
          <a:endParaRPr lang="en-US"/>
        </a:p>
      </dgm:t>
    </dgm:pt>
    <dgm:pt modelId="{9BAD393B-78C8-4C05-9B1A-162CD34CF75E}" type="sibTrans" cxnId="{B62BCD58-3557-410D-90B7-B228403593AE}">
      <dgm:prSet/>
      <dgm:spPr/>
      <dgm:t>
        <a:bodyPr/>
        <a:lstStyle/>
        <a:p>
          <a:endParaRPr lang="en-US"/>
        </a:p>
      </dgm:t>
    </dgm:pt>
    <dgm:pt modelId="{527BBB6D-23E5-4ABA-8B8F-C9B64FA7427B}">
      <dgm:prSet/>
      <dgm:spPr/>
      <dgm:t>
        <a:bodyPr/>
        <a:lstStyle/>
        <a:p>
          <a:r>
            <a:rPr lang="en-US"/>
            <a:t>Encourage participation in Massachusetts Rehabilitation Commission (MRC) opportunities</a:t>
          </a:r>
        </a:p>
      </dgm:t>
    </dgm:pt>
    <dgm:pt modelId="{5984B2C6-130F-4132-908E-149175BFB4FD}" type="parTrans" cxnId="{949C879B-69CB-46DB-8045-A13972170095}">
      <dgm:prSet/>
      <dgm:spPr/>
      <dgm:t>
        <a:bodyPr/>
        <a:lstStyle/>
        <a:p>
          <a:endParaRPr lang="en-US"/>
        </a:p>
      </dgm:t>
    </dgm:pt>
    <dgm:pt modelId="{BE012C69-23EF-44B7-A122-EAA2589BC2C8}" type="sibTrans" cxnId="{949C879B-69CB-46DB-8045-A13972170095}">
      <dgm:prSet/>
      <dgm:spPr/>
      <dgm:t>
        <a:bodyPr/>
        <a:lstStyle/>
        <a:p>
          <a:endParaRPr lang="en-US"/>
        </a:p>
      </dgm:t>
    </dgm:pt>
    <dgm:pt modelId="{83F2429D-0360-4D18-8B02-675E7E6149CF}">
      <dgm:prSet/>
      <dgm:spPr/>
      <dgm:t>
        <a:bodyPr/>
        <a:lstStyle/>
        <a:p>
          <a:r>
            <a:rPr lang="en-US"/>
            <a:t>Peer support specialists can engage persons-served in a Recovery Learning Center, AA/NA groups</a:t>
          </a:r>
        </a:p>
      </dgm:t>
    </dgm:pt>
    <dgm:pt modelId="{B01C561D-07E0-4953-8BBA-C2A95C54ACC0}" type="parTrans" cxnId="{E6E32A33-69DA-4AA8-A67F-8C3E4A3937B7}">
      <dgm:prSet/>
      <dgm:spPr/>
      <dgm:t>
        <a:bodyPr/>
        <a:lstStyle/>
        <a:p>
          <a:endParaRPr lang="en-US"/>
        </a:p>
      </dgm:t>
    </dgm:pt>
    <dgm:pt modelId="{DE819C57-14AB-4484-940F-CB3498680889}" type="sibTrans" cxnId="{E6E32A33-69DA-4AA8-A67F-8C3E4A3937B7}">
      <dgm:prSet/>
      <dgm:spPr/>
      <dgm:t>
        <a:bodyPr/>
        <a:lstStyle/>
        <a:p>
          <a:endParaRPr lang="en-US"/>
        </a:p>
      </dgm:t>
    </dgm:pt>
    <dgm:pt modelId="{EEECBAC4-63F1-4678-851F-EC5DD3DABE22}" type="pres">
      <dgm:prSet presAssocID="{09A73E8A-77B9-4486-8CEA-1567CC2704FC}" presName="vert0" presStyleCnt="0">
        <dgm:presLayoutVars>
          <dgm:dir/>
          <dgm:animOne val="branch"/>
          <dgm:animLvl val="lvl"/>
        </dgm:presLayoutVars>
      </dgm:prSet>
      <dgm:spPr/>
    </dgm:pt>
    <dgm:pt modelId="{586D16EC-7B0A-48E0-A363-D632F14A2A5D}" type="pres">
      <dgm:prSet presAssocID="{B870753B-DE4F-4C34-8EA2-D7B7B58B0540}" presName="thickLine" presStyleLbl="alignNode1" presStyleIdx="0" presStyleCnt="9"/>
      <dgm:spPr/>
    </dgm:pt>
    <dgm:pt modelId="{99E6B73D-CEDA-42A4-9497-C1830A33B3B1}" type="pres">
      <dgm:prSet presAssocID="{B870753B-DE4F-4C34-8EA2-D7B7B58B0540}" presName="horz1" presStyleCnt="0"/>
      <dgm:spPr/>
    </dgm:pt>
    <dgm:pt modelId="{6C6A72FA-AC45-4F8E-84D8-85DBE36048AB}" type="pres">
      <dgm:prSet presAssocID="{B870753B-DE4F-4C34-8EA2-D7B7B58B0540}" presName="tx1" presStyleLbl="revTx" presStyleIdx="0" presStyleCnt="9"/>
      <dgm:spPr/>
    </dgm:pt>
    <dgm:pt modelId="{F324D30E-1DF7-477C-8809-80ECFF201CBB}" type="pres">
      <dgm:prSet presAssocID="{B870753B-DE4F-4C34-8EA2-D7B7B58B0540}" presName="vert1" presStyleCnt="0"/>
      <dgm:spPr/>
    </dgm:pt>
    <dgm:pt modelId="{C13D6A87-5E1E-41B8-A9A6-C26B17B0892E}" type="pres">
      <dgm:prSet presAssocID="{B9FC0831-1824-48F2-BF49-3CEF271F5A30}" presName="thickLine" presStyleLbl="alignNode1" presStyleIdx="1" presStyleCnt="9"/>
      <dgm:spPr/>
    </dgm:pt>
    <dgm:pt modelId="{AE9F3C6F-89BA-4055-BB7B-975299CE5E6C}" type="pres">
      <dgm:prSet presAssocID="{B9FC0831-1824-48F2-BF49-3CEF271F5A30}" presName="horz1" presStyleCnt="0"/>
      <dgm:spPr/>
    </dgm:pt>
    <dgm:pt modelId="{77EE3B98-F5F8-4394-833F-00BAD1094A4B}" type="pres">
      <dgm:prSet presAssocID="{B9FC0831-1824-48F2-BF49-3CEF271F5A30}" presName="tx1" presStyleLbl="revTx" presStyleIdx="1" presStyleCnt="9"/>
      <dgm:spPr/>
    </dgm:pt>
    <dgm:pt modelId="{808AE9A8-6898-41D1-BBB9-E4A3EF828BB9}" type="pres">
      <dgm:prSet presAssocID="{B9FC0831-1824-48F2-BF49-3CEF271F5A30}" presName="vert1" presStyleCnt="0"/>
      <dgm:spPr/>
    </dgm:pt>
    <dgm:pt modelId="{853E174D-D376-4661-9DF4-9DF884E4E28B}" type="pres">
      <dgm:prSet presAssocID="{E472C07E-69B5-4506-880E-0748AA8C68A7}" presName="thickLine" presStyleLbl="alignNode1" presStyleIdx="2" presStyleCnt="9"/>
      <dgm:spPr/>
    </dgm:pt>
    <dgm:pt modelId="{5E4F650B-CD1C-40EA-B1B7-A04AB58940E6}" type="pres">
      <dgm:prSet presAssocID="{E472C07E-69B5-4506-880E-0748AA8C68A7}" presName="horz1" presStyleCnt="0"/>
      <dgm:spPr/>
    </dgm:pt>
    <dgm:pt modelId="{A51E1B26-5316-4F55-8465-7B64DBA567D4}" type="pres">
      <dgm:prSet presAssocID="{E472C07E-69B5-4506-880E-0748AA8C68A7}" presName="tx1" presStyleLbl="revTx" presStyleIdx="2" presStyleCnt="9"/>
      <dgm:spPr/>
    </dgm:pt>
    <dgm:pt modelId="{B41AA97D-A378-4FBE-981A-F7D5ACEFF4AB}" type="pres">
      <dgm:prSet presAssocID="{E472C07E-69B5-4506-880E-0748AA8C68A7}" presName="vert1" presStyleCnt="0"/>
      <dgm:spPr/>
    </dgm:pt>
    <dgm:pt modelId="{E9E3BE19-65C3-4652-A26D-0F344DBD9530}" type="pres">
      <dgm:prSet presAssocID="{899EE2A5-5E2D-4E44-871E-E5403CA80878}" presName="thickLine" presStyleLbl="alignNode1" presStyleIdx="3" presStyleCnt="9"/>
      <dgm:spPr/>
    </dgm:pt>
    <dgm:pt modelId="{A06E044F-AEBF-466A-95AE-F1A4833A1962}" type="pres">
      <dgm:prSet presAssocID="{899EE2A5-5E2D-4E44-871E-E5403CA80878}" presName="horz1" presStyleCnt="0"/>
      <dgm:spPr/>
    </dgm:pt>
    <dgm:pt modelId="{E60E233E-4839-47CE-931C-F02284DF0C6B}" type="pres">
      <dgm:prSet presAssocID="{899EE2A5-5E2D-4E44-871E-E5403CA80878}" presName="tx1" presStyleLbl="revTx" presStyleIdx="3" presStyleCnt="9"/>
      <dgm:spPr/>
    </dgm:pt>
    <dgm:pt modelId="{D33513E1-B370-4EA1-A333-E27B1E0F4903}" type="pres">
      <dgm:prSet presAssocID="{899EE2A5-5E2D-4E44-871E-E5403CA80878}" presName="vert1" presStyleCnt="0"/>
      <dgm:spPr/>
    </dgm:pt>
    <dgm:pt modelId="{398B841C-F58C-4CCF-9C7D-93FBE0B8444C}" type="pres">
      <dgm:prSet presAssocID="{D8178DE1-B9CE-45FF-A0CD-4152F58419BC}" presName="thickLine" presStyleLbl="alignNode1" presStyleIdx="4" presStyleCnt="9"/>
      <dgm:spPr/>
    </dgm:pt>
    <dgm:pt modelId="{03A43036-9BCD-4B38-8264-A3827C3F31FF}" type="pres">
      <dgm:prSet presAssocID="{D8178DE1-B9CE-45FF-A0CD-4152F58419BC}" presName="horz1" presStyleCnt="0"/>
      <dgm:spPr/>
    </dgm:pt>
    <dgm:pt modelId="{EE7FB3A4-74D1-4A81-9BF5-7C1AE79BAE99}" type="pres">
      <dgm:prSet presAssocID="{D8178DE1-B9CE-45FF-A0CD-4152F58419BC}" presName="tx1" presStyleLbl="revTx" presStyleIdx="4" presStyleCnt="9"/>
      <dgm:spPr/>
    </dgm:pt>
    <dgm:pt modelId="{D064A43C-0911-420F-AED9-1F5DDA7F2192}" type="pres">
      <dgm:prSet presAssocID="{D8178DE1-B9CE-45FF-A0CD-4152F58419BC}" presName="vert1" presStyleCnt="0"/>
      <dgm:spPr/>
    </dgm:pt>
    <dgm:pt modelId="{B50DEF77-2A4A-4C05-88E4-A934E86A5A5B}" type="pres">
      <dgm:prSet presAssocID="{004ED9D8-7F1D-429F-B55F-549B1673CF5D}" presName="thickLine" presStyleLbl="alignNode1" presStyleIdx="5" presStyleCnt="9"/>
      <dgm:spPr/>
    </dgm:pt>
    <dgm:pt modelId="{546B0244-2EFD-40AA-9E21-89EDA61A9D65}" type="pres">
      <dgm:prSet presAssocID="{004ED9D8-7F1D-429F-B55F-549B1673CF5D}" presName="horz1" presStyleCnt="0"/>
      <dgm:spPr/>
    </dgm:pt>
    <dgm:pt modelId="{12BB16D5-4D3D-4E4C-B7E4-988657EE8A85}" type="pres">
      <dgm:prSet presAssocID="{004ED9D8-7F1D-429F-B55F-549B1673CF5D}" presName="tx1" presStyleLbl="revTx" presStyleIdx="5" presStyleCnt="9"/>
      <dgm:spPr/>
    </dgm:pt>
    <dgm:pt modelId="{32FE0F7E-0CAE-46C3-9D0F-BD413C076014}" type="pres">
      <dgm:prSet presAssocID="{004ED9D8-7F1D-429F-B55F-549B1673CF5D}" presName="vert1" presStyleCnt="0"/>
      <dgm:spPr/>
    </dgm:pt>
    <dgm:pt modelId="{3BF7423C-DC32-4FDF-93F4-D7084C311AC4}" type="pres">
      <dgm:prSet presAssocID="{A8926F57-BB29-48EF-80B1-A0D1CA63C36A}" presName="thickLine" presStyleLbl="alignNode1" presStyleIdx="6" presStyleCnt="9"/>
      <dgm:spPr/>
    </dgm:pt>
    <dgm:pt modelId="{476F930C-C673-494B-8DA0-BCA52EB2D8C7}" type="pres">
      <dgm:prSet presAssocID="{A8926F57-BB29-48EF-80B1-A0D1CA63C36A}" presName="horz1" presStyleCnt="0"/>
      <dgm:spPr/>
    </dgm:pt>
    <dgm:pt modelId="{39A0BA20-4404-4E10-A7D9-B91DFBC97713}" type="pres">
      <dgm:prSet presAssocID="{A8926F57-BB29-48EF-80B1-A0D1CA63C36A}" presName="tx1" presStyleLbl="revTx" presStyleIdx="6" presStyleCnt="9"/>
      <dgm:spPr/>
    </dgm:pt>
    <dgm:pt modelId="{DD7C95F4-406A-49AD-B5EB-FB668BA43301}" type="pres">
      <dgm:prSet presAssocID="{A8926F57-BB29-48EF-80B1-A0D1CA63C36A}" presName="vert1" presStyleCnt="0"/>
      <dgm:spPr/>
    </dgm:pt>
    <dgm:pt modelId="{9A10CD0C-E678-427B-A6A7-6E096EDF2A9C}" type="pres">
      <dgm:prSet presAssocID="{527BBB6D-23E5-4ABA-8B8F-C9B64FA7427B}" presName="thickLine" presStyleLbl="alignNode1" presStyleIdx="7" presStyleCnt="9"/>
      <dgm:spPr/>
    </dgm:pt>
    <dgm:pt modelId="{6277A827-7BEB-42B5-AC25-0F7FA6D7D330}" type="pres">
      <dgm:prSet presAssocID="{527BBB6D-23E5-4ABA-8B8F-C9B64FA7427B}" presName="horz1" presStyleCnt="0"/>
      <dgm:spPr/>
    </dgm:pt>
    <dgm:pt modelId="{4836C24E-94B5-40D9-88FC-6ABF9EB8F083}" type="pres">
      <dgm:prSet presAssocID="{527BBB6D-23E5-4ABA-8B8F-C9B64FA7427B}" presName="tx1" presStyleLbl="revTx" presStyleIdx="7" presStyleCnt="9"/>
      <dgm:spPr/>
    </dgm:pt>
    <dgm:pt modelId="{9F0CCB0C-99CF-4928-AC1C-8843732FA534}" type="pres">
      <dgm:prSet presAssocID="{527BBB6D-23E5-4ABA-8B8F-C9B64FA7427B}" presName="vert1" presStyleCnt="0"/>
      <dgm:spPr/>
    </dgm:pt>
    <dgm:pt modelId="{48FDC4D6-D56F-4E58-B56C-36F02B0E7D4B}" type="pres">
      <dgm:prSet presAssocID="{83F2429D-0360-4D18-8B02-675E7E6149CF}" presName="thickLine" presStyleLbl="alignNode1" presStyleIdx="8" presStyleCnt="9"/>
      <dgm:spPr/>
    </dgm:pt>
    <dgm:pt modelId="{CB32E8E9-45DE-42FC-B3FE-59F06DF80F3C}" type="pres">
      <dgm:prSet presAssocID="{83F2429D-0360-4D18-8B02-675E7E6149CF}" presName="horz1" presStyleCnt="0"/>
      <dgm:spPr/>
    </dgm:pt>
    <dgm:pt modelId="{3792D68D-F62B-4679-8FF6-FB3C08F82A49}" type="pres">
      <dgm:prSet presAssocID="{83F2429D-0360-4D18-8B02-675E7E6149CF}" presName="tx1" presStyleLbl="revTx" presStyleIdx="8" presStyleCnt="9"/>
      <dgm:spPr/>
    </dgm:pt>
    <dgm:pt modelId="{EC11A434-0C60-472A-A5D7-B8B36890716E}" type="pres">
      <dgm:prSet presAssocID="{83F2429D-0360-4D18-8B02-675E7E6149CF}" presName="vert1" presStyleCnt="0"/>
      <dgm:spPr/>
    </dgm:pt>
  </dgm:ptLst>
  <dgm:cxnLst>
    <dgm:cxn modelId="{66C2EB05-64F2-4626-8739-233676358AC5}" srcId="{09A73E8A-77B9-4486-8CEA-1567CC2704FC}" destId="{E472C07E-69B5-4506-880E-0748AA8C68A7}" srcOrd="2" destOrd="0" parTransId="{20AF2FF4-0174-4382-BB15-4259F683EB75}" sibTransId="{16EC72F5-CFB2-439E-99C0-E37A89FACEBD}"/>
    <dgm:cxn modelId="{62D9B708-05ED-4B7F-8D87-FB18F0B8E66B}" type="presOf" srcId="{B9FC0831-1824-48F2-BF49-3CEF271F5A30}" destId="{77EE3B98-F5F8-4394-833F-00BAD1094A4B}" srcOrd="0" destOrd="0" presId="urn:microsoft.com/office/officeart/2008/layout/LinedList"/>
    <dgm:cxn modelId="{92F8B30B-A190-4D22-BF18-13AA34706F13}" type="presOf" srcId="{A8926F57-BB29-48EF-80B1-A0D1CA63C36A}" destId="{39A0BA20-4404-4E10-A7D9-B91DFBC97713}" srcOrd="0" destOrd="0" presId="urn:microsoft.com/office/officeart/2008/layout/LinedList"/>
    <dgm:cxn modelId="{E6E32A33-69DA-4AA8-A67F-8C3E4A3937B7}" srcId="{09A73E8A-77B9-4486-8CEA-1567CC2704FC}" destId="{83F2429D-0360-4D18-8B02-675E7E6149CF}" srcOrd="8" destOrd="0" parTransId="{B01C561D-07E0-4953-8BBA-C2A95C54ACC0}" sibTransId="{DE819C57-14AB-4484-940F-CB3498680889}"/>
    <dgm:cxn modelId="{C4BF1D3F-DEA7-40B8-8645-C96C81AC2932}" type="presOf" srcId="{899EE2A5-5E2D-4E44-871E-E5403CA80878}" destId="{E60E233E-4839-47CE-931C-F02284DF0C6B}" srcOrd="0" destOrd="0" presId="urn:microsoft.com/office/officeart/2008/layout/LinedList"/>
    <dgm:cxn modelId="{64ACF162-16C5-4F46-8B15-117650FF6EA9}" type="presOf" srcId="{E472C07E-69B5-4506-880E-0748AA8C68A7}" destId="{A51E1B26-5316-4F55-8465-7B64DBA567D4}" srcOrd="0" destOrd="0" presId="urn:microsoft.com/office/officeart/2008/layout/LinedList"/>
    <dgm:cxn modelId="{F4A88665-263F-4333-A127-3AA7261CF3ED}" srcId="{09A73E8A-77B9-4486-8CEA-1567CC2704FC}" destId="{004ED9D8-7F1D-429F-B55F-549B1673CF5D}" srcOrd="5" destOrd="0" parTransId="{6B622D85-5A1B-475B-995A-C879A3F6CC98}" sibTransId="{FB88F91C-E054-4B2B-BCA9-AA9295605086}"/>
    <dgm:cxn modelId="{8284F846-8C3C-476C-8E14-7D01634A1DBA}" srcId="{09A73E8A-77B9-4486-8CEA-1567CC2704FC}" destId="{899EE2A5-5E2D-4E44-871E-E5403CA80878}" srcOrd="3" destOrd="0" parTransId="{662FC920-AAA1-428E-A4F8-09E10CD5D949}" sibTransId="{C6E7678C-F42C-4E55-87A6-AAD690A6E95E}"/>
    <dgm:cxn modelId="{AEF57369-5F38-45A8-B3AC-CA5A891096FB}" type="presOf" srcId="{D8178DE1-B9CE-45FF-A0CD-4152F58419BC}" destId="{EE7FB3A4-74D1-4A81-9BF5-7C1AE79BAE99}" srcOrd="0" destOrd="0" presId="urn:microsoft.com/office/officeart/2008/layout/LinedList"/>
    <dgm:cxn modelId="{F14E516B-E050-4150-A4AC-956EC4FD3CBA}" type="presOf" srcId="{B870753B-DE4F-4C34-8EA2-D7B7B58B0540}" destId="{6C6A72FA-AC45-4F8E-84D8-85DBE36048AB}" srcOrd="0" destOrd="0" presId="urn:microsoft.com/office/officeart/2008/layout/LinedList"/>
    <dgm:cxn modelId="{B62BCD58-3557-410D-90B7-B228403593AE}" srcId="{09A73E8A-77B9-4486-8CEA-1567CC2704FC}" destId="{A8926F57-BB29-48EF-80B1-A0D1CA63C36A}" srcOrd="6" destOrd="0" parTransId="{D63B75B2-D4BD-4FE2-8DE2-AC6E4D2AA06E}" sibTransId="{9BAD393B-78C8-4C05-9B1A-162CD34CF75E}"/>
    <dgm:cxn modelId="{7034C285-94A9-4C27-B9D0-D9C7D28C0E29}" srcId="{09A73E8A-77B9-4486-8CEA-1567CC2704FC}" destId="{B870753B-DE4F-4C34-8EA2-D7B7B58B0540}" srcOrd="0" destOrd="0" parTransId="{2ABEE37A-3BC9-4E1D-B6A5-FBB38A4CBE39}" sibTransId="{EB1BB168-B6CB-4EA4-9BF3-C881CBF4F073}"/>
    <dgm:cxn modelId="{22685D8C-91C1-4A92-8568-A6D3A0EF5827}" type="presOf" srcId="{004ED9D8-7F1D-429F-B55F-549B1673CF5D}" destId="{12BB16D5-4D3D-4E4C-B7E4-988657EE8A85}" srcOrd="0" destOrd="0" presId="urn:microsoft.com/office/officeart/2008/layout/LinedList"/>
    <dgm:cxn modelId="{949C879B-69CB-46DB-8045-A13972170095}" srcId="{09A73E8A-77B9-4486-8CEA-1567CC2704FC}" destId="{527BBB6D-23E5-4ABA-8B8F-C9B64FA7427B}" srcOrd="7" destOrd="0" parTransId="{5984B2C6-130F-4132-908E-149175BFB4FD}" sibTransId="{BE012C69-23EF-44B7-A122-EAA2589BC2C8}"/>
    <dgm:cxn modelId="{71C697A6-9994-4060-9831-A5712B6309F5}" type="presOf" srcId="{527BBB6D-23E5-4ABA-8B8F-C9B64FA7427B}" destId="{4836C24E-94B5-40D9-88FC-6ABF9EB8F083}" srcOrd="0" destOrd="0" presId="urn:microsoft.com/office/officeart/2008/layout/LinedList"/>
    <dgm:cxn modelId="{6C7F8DD1-CA25-402B-895D-A628D921912E}" type="presOf" srcId="{83F2429D-0360-4D18-8B02-675E7E6149CF}" destId="{3792D68D-F62B-4679-8FF6-FB3C08F82A49}" srcOrd="0" destOrd="0" presId="urn:microsoft.com/office/officeart/2008/layout/LinedList"/>
    <dgm:cxn modelId="{07C315D4-BF26-43DA-9043-031531580BCE}" srcId="{09A73E8A-77B9-4486-8CEA-1567CC2704FC}" destId="{D8178DE1-B9CE-45FF-A0CD-4152F58419BC}" srcOrd="4" destOrd="0" parTransId="{028BDD61-6966-43D6-9415-39317B67AE02}" sibTransId="{939F9F25-B01D-4AA7-840B-79F5F1D24568}"/>
    <dgm:cxn modelId="{02D11AE4-E88F-4372-A3AB-00CD89B49252}" srcId="{09A73E8A-77B9-4486-8CEA-1567CC2704FC}" destId="{B9FC0831-1824-48F2-BF49-3CEF271F5A30}" srcOrd="1" destOrd="0" parTransId="{A94EFF6F-47FE-433D-9C8B-389C01506FD8}" sibTransId="{DC70C9D2-E710-49BD-8158-B6B1C074F60F}"/>
    <dgm:cxn modelId="{409B89E7-96B2-49CB-B6D6-DEE93D649C53}" type="presOf" srcId="{09A73E8A-77B9-4486-8CEA-1567CC2704FC}" destId="{EEECBAC4-63F1-4678-851F-EC5DD3DABE22}" srcOrd="0" destOrd="0" presId="urn:microsoft.com/office/officeart/2008/layout/LinedList"/>
    <dgm:cxn modelId="{A78AADEB-6351-487D-8BA2-084C42E5974E}" type="presParOf" srcId="{EEECBAC4-63F1-4678-851F-EC5DD3DABE22}" destId="{586D16EC-7B0A-48E0-A363-D632F14A2A5D}" srcOrd="0" destOrd="0" presId="urn:microsoft.com/office/officeart/2008/layout/LinedList"/>
    <dgm:cxn modelId="{D803748E-EF0C-4B47-B7DD-D88D6A159A55}" type="presParOf" srcId="{EEECBAC4-63F1-4678-851F-EC5DD3DABE22}" destId="{99E6B73D-CEDA-42A4-9497-C1830A33B3B1}" srcOrd="1" destOrd="0" presId="urn:microsoft.com/office/officeart/2008/layout/LinedList"/>
    <dgm:cxn modelId="{ED746A15-A3C4-4EC5-9792-0F6812D264FE}" type="presParOf" srcId="{99E6B73D-CEDA-42A4-9497-C1830A33B3B1}" destId="{6C6A72FA-AC45-4F8E-84D8-85DBE36048AB}" srcOrd="0" destOrd="0" presId="urn:microsoft.com/office/officeart/2008/layout/LinedList"/>
    <dgm:cxn modelId="{DE686CB9-6360-4BA6-A972-2F7629762EA2}" type="presParOf" srcId="{99E6B73D-CEDA-42A4-9497-C1830A33B3B1}" destId="{F324D30E-1DF7-477C-8809-80ECFF201CBB}" srcOrd="1" destOrd="0" presId="urn:microsoft.com/office/officeart/2008/layout/LinedList"/>
    <dgm:cxn modelId="{95B18BCB-CACB-4D0E-A29F-DA03FB9D6993}" type="presParOf" srcId="{EEECBAC4-63F1-4678-851F-EC5DD3DABE22}" destId="{C13D6A87-5E1E-41B8-A9A6-C26B17B0892E}" srcOrd="2" destOrd="0" presId="urn:microsoft.com/office/officeart/2008/layout/LinedList"/>
    <dgm:cxn modelId="{7EE5CEBE-1CDF-48A1-9147-D459869F8F57}" type="presParOf" srcId="{EEECBAC4-63F1-4678-851F-EC5DD3DABE22}" destId="{AE9F3C6F-89BA-4055-BB7B-975299CE5E6C}" srcOrd="3" destOrd="0" presId="urn:microsoft.com/office/officeart/2008/layout/LinedList"/>
    <dgm:cxn modelId="{0163232A-29DD-46F2-B075-966198F86744}" type="presParOf" srcId="{AE9F3C6F-89BA-4055-BB7B-975299CE5E6C}" destId="{77EE3B98-F5F8-4394-833F-00BAD1094A4B}" srcOrd="0" destOrd="0" presId="urn:microsoft.com/office/officeart/2008/layout/LinedList"/>
    <dgm:cxn modelId="{21E1A598-2E19-424C-A45A-34A2BF612153}" type="presParOf" srcId="{AE9F3C6F-89BA-4055-BB7B-975299CE5E6C}" destId="{808AE9A8-6898-41D1-BBB9-E4A3EF828BB9}" srcOrd="1" destOrd="0" presId="urn:microsoft.com/office/officeart/2008/layout/LinedList"/>
    <dgm:cxn modelId="{BE92B7D3-53D5-4B47-9CF3-437F61022B50}" type="presParOf" srcId="{EEECBAC4-63F1-4678-851F-EC5DD3DABE22}" destId="{853E174D-D376-4661-9DF4-9DF884E4E28B}" srcOrd="4" destOrd="0" presId="urn:microsoft.com/office/officeart/2008/layout/LinedList"/>
    <dgm:cxn modelId="{F366A7D4-68C5-4B93-B064-931F065B703C}" type="presParOf" srcId="{EEECBAC4-63F1-4678-851F-EC5DD3DABE22}" destId="{5E4F650B-CD1C-40EA-B1B7-A04AB58940E6}" srcOrd="5" destOrd="0" presId="urn:microsoft.com/office/officeart/2008/layout/LinedList"/>
    <dgm:cxn modelId="{DCB6B12B-7068-42A7-A49D-0B6A2A138856}" type="presParOf" srcId="{5E4F650B-CD1C-40EA-B1B7-A04AB58940E6}" destId="{A51E1B26-5316-4F55-8465-7B64DBA567D4}" srcOrd="0" destOrd="0" presId="urn:microsoft.com/office/officeart/2008/layout/LinedList"/>
    <dgm:cxn modelId="{C97B49A3-C444-441A-91DF-D4DEE659020A}" type="presParOf" srcId="{5E4F650B-CD1C-40EA-B1B7-A04AB58940E6}" destId="{B41AA97D-A378-4FBE-981A-F7D5ACEFF4AB}" srcOrd="1" destOrd="0" presId="urn:microsoft.com/office/officeart/2008/layout/LinedList"/>
    <dgm:cxn modelId="{E5E6B5CC-A222-4A5A-B142-6F277B55E84C}" type="presParOf" srcId="{EEECBAC4-63F1-4678-851F-EC5DD3DABE22}" destId="{E9E3BE19-65C3-4652-A26D-0F344DBD9530}" srcOrd="6" destOrd="0" presId="urn:microsoft.com/office/officeart/2008/layout/LinedList"/>
    <dgm:cxn modelId="{9F465E76-999F-4601-9E91-B48AC62C7A82}" type="presParOf" srcId="{EEECBAC4-63F1-4678-851F-EC5DD3DABE22}" destId="{A06E044F-AEBF-466A-95AE-F1A4833A1962}" srcOrd="7" destOrd="0" presId="urn:microsoft.com/office/officeart/2008/layout/LinedList"/>
    <dgm:cxn modelId="{6E5825F8-9861-4F72-9416-D277C31D9A4D}" type="presParOf" srcId="{A06E044F-AEBF-466A-95AE-F1A4833A1962}" destId="{E60E233E-4839-47CE-931C-F02284DF0C6B}" srcOrd="0" destOrd="0" presId="urn:microsoft.com/office/officeart/2008/layout/LinedList"/>
    <dgm:cxn modelId="{466F46CA-2960-4CCD-B095-2D5FFD465C51}" type="presParOf" srcId="{A06E044F-AEBF-466A-95AE-F1A4833A1962}" destId="{D33513E1-B370-4EA1-A333-E27B1E0F4903}" srcOrd="1" destOrd="0" presId="urn:microsoft.com/office/officeart/2008/layout/LinedList"/>
    <dgm:cxn modelId="{56164275-8EE8-4113-8342-902E232ED86E}" type="presParOf" srcId="{EEECBAC4-63F1-4678-851F-EC5DD3DABE22}" destId="{398B841C-F58C-4CCF-9C7D-93FBE0B8444C}" srcOrd="8" destOrd="0" presId="urn:microsoft.com/office/officeart/2008/layout/LinedList"/>
    <dgm:cxn modelId="{10738BE1-0ED2-4A99-9D68-E5B2A244E904}" type="presParOf" srcId="{EEECBAC4-63F1-4678-851F-EC5DD3DABE22}" destId="{03A43036-9BCD-4B38-8264-A3827C3F31FF}" srcOrd="9" destOrd="0" presId="urn:microsoft.com/office/officeart/2008/layout/LinedList"/>
    <dgm:cxn modelId="{9097C9F6-C7E0-4317-90D8-12E14CD468C3}" type="presParOf" srcId="{03A43036-9BCD-4B38-8264-A3827C3F31FF}" destId="{EE7FB3A4-74D1-4A81-9BF5-7C1AE79BAE99}" srcOrd="0" destOrd="0" presId="urn:microsoft.com/office/officeart/2008/layout/LinedList"/>
    <dgm:cxn modelId="{12B02D2A-968F-41AC-92ED-46A1E826009B}" type="presParOf" srcId="{03A43036-9BCD-4B38-8264-A3827C3F31FF}" destId="{D064A43C-0911-420F-AED9-1F5DDA7F2192}" srcOrd="1" destOrd="0" presId="urn:microsoft.com/office/officeart/2008/layout/LinedList"/>
    <dgm:cxn modelId="{33512495-AD70-4D26-8CD6-80083231E307}" type="presParOf" srcId="{EEECBAC4-63F1-4678-851F-EC5DD3DABE22}" destId="{B50DEF77-2A4A-4C05-88E4-A934E86A5A5B}" srcOrd="10" destOrd="0" presId="urn:microsoft.com/office/officeart/2008/layout/LinedList"/>
    <dgm:cxn modelId="{F81F4894-FB03-47AD-85D5-2A2069A766A4}" type="presParOf" srcId="{EEECBAC4-63F1-4678-851F-EC5DD3DABE22}" destId="{546B0244-2EFD-40AA-9E21-89EDA61A9D65}" srcOrd="11" destOrd="0" presId="urn:microsoft.com/office/officeart/2008/layout/LinedList"/>
    <dgm:cxn modelId="{11AD101C-3AB5-4138-8C86-A11B0289D1A1}" type="presParOf" srcId="{546B0244-2EFD-40AA-9E21-89EDA61A9D65}" destId="{12BB16D5-4D3D-4E4C-B7E4-988657EE8A85}" srcOrd="0" destOrd="0" presId="urn:microsoft.com/office/officeart/2008/layout/LinedList"/>
    <dgm:cxn modelId="{1CB605EC-9D28-4B88-AECC-66DA7DE883D5}" type="presParOf" srcId="{546B0244-2EFD-40AA-9E21-89EDA61A9D65}" destId="{32FE0F7E-0CAE-46C3-9D0F-BD413C076014}" srcOrd="1" destOrd="0" presId="urn:microsoft.com/office/officeart/2008/layout/LinedList"/>
    <dgm:cxn modelId="{B25EA506-A4E2-45FA-A141-A93577C0BD42}" type="presParOf" srcId="{EEECBAC4-63F1-4678-851F-EC5DD3DABE22}" destId="{3BF7423C-DC32-4FDF-93F4-D7084C311AC4}" srcOrd="12" destOrd="0" presId="urn:microsoft.com/office/officeart/2008/layout/LinedList"/>
    <dgm:cxn modelId="{3EC1B7AB-1C2A-47F4-B974-4915A702E202}" type="presParOf" srcId="{EEECBAC4-63F1-4678-851F-EC5DD3DABE22}" destId="{476F930C-C673-494B-8DA0-BCA52EB2D8C7}" srcOrd="13" destOrd="0" presId="urn:microsoft.com/office/officeart/2008/layout/LinedList"/>
    <dgm:cxn modelId="{77329933-7D8A-40E4-BEA4-E06ADC9FD6E6}" type="presParOf" srcId="{476F930C-C673-494B-8DA0-BCA52EB2D8C7}" destId="{39A0BA20-4404-4E10-A7D9-B91DFBC97713}" srcOrd="0" destOrd="0" presId="urn:microsoft.com/office/officeart/2008/layout/LinedList"/>
    <dgm:cxn modelId="{3EC07B81-4FEC-4A1C-9EF3-F86F634F7461}" type="presParOf" srcId="{476F930C-C673-494B-8DA0-BCA52EB2D8C7}" destId="{DD7C95F4-406A-49AD-B5EB-FB668BA43301}" srcOrd="1" destOrd="0" presId="urn:microsoft.com/office/officeart/2008/layout/LinedList"/>
    <dgm:cxn modelId="{E175D764-BC70-45DD-B857-D7F62A2A7A5A}" type="presParOf" srcId="{EEECBAC4-63F1-4678-851F-EC5DD3DABE22}" destId="{9A10CD0C-E678-427B-A6A7-6E096EDF2A9C}" srcOrd="14" destOrd="0" presId="urn:microsoft.com/office/officeart/2008/layout/LinedList"/>
    <dgm:cxn modelId="{4681DC2F-4068-48DA-8BA7-EEA441C31254}" type="presParOf" srcId="{EEECBAC4-63F1-4678-851F-EC5DD3DABE22}" destId="{6277A827-7BEB-42B5-AC25-0F7FA6D7D330}" srcOrd="15" destOrd="0" presId="urn:microsoft.com/office/officeart/2008/layout/LinedList"/>
    <dgm:cxn modelId="{E9F84748-FA81-4A07-8B2E-BE13DA80C2FE}" type="presParOf" srcId="{6277A827-7BEB-42B5-AC25-0F7FA6D7D330}" destId="{4836C24E-94B5-40D9-88FC-6ABF9EB8F083}" srcOrd="0" destOrd="0" presId="urn:microsoft.com/office/officeart/2008/layout/LinedList"/>
    <dgm:cxn modelId="{2A4F3EFF-834D-4810-9860-01E5C121E231}" type="presParOf" srcId="{6277A827-7BEB-42B5-AC25-0F7FA6D7D330}" destId="{9F0CCB0C-99CF-4928-AC1C-8843732FA534}" srcOrd="1" destOrd="0" presId="urn:microsoft.com/office/officeart/2008/layout/LinedList"/>
    <dgm:cxn modelId="{B52DA64C-DDC5-4B26-85DC-F830652A55EA}" type="presParOf" srcId="{EEECBAC4-63F1-4678-851F-EC5DD3DABE22}" destId="{48FDC4D6-D56F-4E58-B56C-36F02B0E7D4B}" srcOrd="16" destOrd="0" presId="urn:microsoft.com/office/officeart/2008/layout/LinedList"/>
    <dgm:cxn modelId="{35D7E84A-D009-4559-B8EB-BC8B1E0B788D}" type="presParOf" srcId="{EEECBAC4-63F1-4678-851F-EC5DD3DABE22}" destId="{CB32E8E9-45DE-42FC-B3FE-59F06DF80F3C}" srcOrd="17" destOrd="0" presId="urn:microsoft.com/office/officeart/2008/layout/LinedList"/>
    <dgm:cxn modelId="{129BCAA9-CE72-4FFB-AF1E-99525B5AB012}" type="presParOf" srcId="{CB32E8E9-45DE-42FC-B3FE-59F06DF80F3C}" destId="{3792D68D-F62B-4679-8FF6-FB3C08F82A49}" srcOrd="0" destOrd="0" presId="urn:microsoft.com/office/officeart/2008/layout/LinedList"/>
    <dgm:cxn modelId="{EBA89A7B-50C7-48DC-9445-07CB660C7AFE}" type="presParOf" srcId="{CB32E8E9-45DE-42FC-B3FE-59F06DF80F3C}" destId="{EC11A434-0C60-472A-A5D7-B8B36890716E}" srcOrd="1" destOrd="0" presId="urn:microsoft.com/office/officeart/2008/layout/LinedList"/>
  </dgm:cxnLst>
  <dgm:bg>
    <a:solidFill>
      <a:schemeClr val="bg1">
        <a:alpha val="90000"/>
      </a:schemeClr>
    </a:solidFill>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BDA68A-16E0-49A9-B57D-05B9795F3817}">
      <dsp:nvSpPr>
        <dsp:cNvPr id="0" name=""/>
        <dsp:cNvSpPr/>
      </dsp:nvSpPr>
      <dsp:spPr>
        <a:xfrm>
          <a:off x="0" y="2763"/>
          <a:ext cx="993075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8AFCE2-AC7B-4F6F-A0CE-F62FE72BFE84}">
      <dsp:nvSpPr>
        <dsp:cNvPr id="0" name=""/>
        <dsp:cNvSpPr/>
      </dsp:nvSpPr>
      <dsp:spPr>
        <a:xfrm>
          <a:off x="0" y="2763"/>
          <a:ext cx="9930758" cy="18846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dirty="0"/>
            <a:t>Cultural differences can exist in the perception and interpretation of the trauma event</a:t>
          </a:r>
        </a:p>
      </dsp:txBody>
      <dsp:txXfrm>
        <a:off x="0" y="2763"/>
        <a:ext cx="9930758" cy="1884662"/>
      </dsp:txXfrm>
    </dsp:sp>
    <dsp:sp modelId="{2EED6197-F4E3-4ECF-8944-09602D563C83}">
      <dsp:nvSpPr>
        <dsp:cNvPr id="0" name=""/>
        <dsp:cNvSpPr/>
      </dsp:nvSpPr>
      <dsp:spPr>
        <a:xfrm>
          <a:off x="0" y="1887426"/>
          <a:ext cx="9930758" cy="0"/>
        </a:xfrm>
        <a:prstGeom prst="line">
          <a:avLst/>
        </a:prstGeom>
        <a:solidFill>
          <a:schemeClr val="accent3">
            <a:hueOff val="4872837"/>
            <a:satOff val="16682"/>
            <a:lumOff val="-37843"/>
            <a:alphaOff val="0"/>
          </a:schemeClr>
        </a:solidFill>
        <a:ln w="12700" cap="flat" cmpd="sng" algn="ctr">
          <a:solidFill>
            <a:schemeClr val="accent3">
              <a:hueOff val="4872837"/>
              <a:satOff val="16682"/>
              <a:lumOff val="-3784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5D7F97-4F68-4C72-95F3-E3001F69F8FA}">
      <dsp:nvSpPr>
        <dsp:cNvPr id="0" name=""/>
        <dsp:cNvSpPr/>
      </dsp:nvSpPr>
      <dsp:spPr>
        <a:xfrm>
          <a:off x="0" y="1887426"/>
          <a:ext cx="9930758" cy="18846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dirty="0"/>
            <a:t>Some traumas may have greater impact on a given culture</a:t>
          </a:r>
        </a:p>
      </dsp:txBody>
      <dsp:txXfrm>
        <a:off x="0" y="1887426"/>
        <a:ext cx="9930758" cy="1884662"/>
      </dsp:txXfrm>
    </dsp:sp>
    <dsp:sp modelId="{48BE9FDE-854B-48B5-B7AC-3B78DB8344E4}">
      <dsp:nvSpPr>
        <dsp:cNvPr id="0" name=""/>
        <dsp:cNvSpPr/>
      </dsp:nvSpPr>
      <dsp:spPr>
        <a:xfrm>
          <a:off x="0" y="3772088"/>
          <a:ext cx="9930758" cy="0"/>
        </a:xfrm>
        <a:prstGeom prst="line">
          <a:avLst/>
        </a:prstGeom>
        <a:solidFill>
          <a:schemeClr val="accent3">
            <a:hueOff val="9745674"/>
            <a:satOff val="33363"/>
            <a:lumOff val="-75685"/>
            <a:alphaOff val="0"/>
          </a:schemeClr>
        </a:solidFill>
        <a:ln w="12700" cap="flat" cmpd="sng" algn="ctr">
          <a:solidFill>
            <a:schemeClr val="accent3">
              <a:hueOff val="9745674"/>
              <a:satOff val="33363"/>
              <a:lumOff val="-7568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50B2AD-83CB-4732-A7C6-E9BAEF7C7DBC}">
      <dsp:nvSpPr>
        <dsp:cNvPr id="0" name=""/>
        <dsp:cNvSpPr/>
      </dsp:nvSpPr>
      <dsp:spPr>
        <a:xfrm>
          <a:off x="0" y="3772088"/>
          <a:ext cx="9930758" cy="18846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dirty="0"/>
            <a:t>Culture determines acceptable responses to trauma and shapes the expression of distress. </a:t>
          </a:r>
        </a:p>
      </dsp:txBody>
      <dsp:txXfrm>
        <a:off x="0" y="3772088"/>
        <a:ext cx="9930758" cy="18846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DD98BA-F6B5-48E9-A065-BEF0308AD890}">
      <dsp:nvSpPr>
        <dsp:cNvPr id="0" name=""/>
        <dsp:cNvSpPr/>
      </dsp:nvSpPr>
      <dsp:spPr>
        <a:xfrm>
          <a:off x="0" y="63593"/>
          <a:ext cx="6365383" cy="1564178"/>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Effects may be immediate and/or delayed</a:t>
          </a:r>
        </a:p>
      </dsp:txBody>
      <dsp:txXfrm>
        <a:off x="76357" y="139950"/>
        <a:ext cx="6212669" cy="1411464"/>
      </dsp:txXfrm>
    </dsp:sp>
    <dsp:sp modelId="{2A2D9759-6BF0-46A7-A3E3-B90ADA169BC7}">
      <dsp:nvSpPr>
        <dsp:cNvPr id="0" name=""/>
        <dsp:cNvSpPr/>
      </dsp:nvSpPr>
      <dsp:spPr>
        <a:xfrm>
          <a:off x="0" y="1708411"/>
          <a:ext cx="6365383" cy="1564178"/>
        </a:xfrm>
        <a:prstGeom prst="roundRect">
          <a:avLst/>
        </a:prstGeom>
        <a:gradFill rotWithShape="0">
          <a:gsLst>
            <a:gs pos="0">
              <a:schemeClr val="accent2">
                <a:hueOff val="-4984551"/>
                <a:satOff val="-4481"/>
                <a:lumOff val="31471"/>
                <a:alphaOff val="0"/>
                <a:satMod val="103000"/>
                <a:lumMod val="102000"/>
                <a:tint val="94000"/>
              </a:schemeClr>
            </a:gs>
            <a:gs pos="50000">
              <a:schemeClr val="accent2">
                <a:hueOff val="-4984551"/>
                <a:satOff val="-4481"/>
                <a:lumOff val="31471"/>
                <a:alphaOff val="0"/>
                <a:satMod val="110000"/>
                <a:lumMod val="100000"/>
                <a:shade val="100000"/>
              </a:schemeClr>
            </a:gs>
            <a:gs pos="100000">
              <a:schemeClr val="accent2">
                <a:hueOff val="-4984551"/>
                <a:satOff val="-4481"/>
                <a:lumOff val="3147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Duration of the effects may be short to long term</a:t>
          </a:r>
        </a:p>
      </dsp:txBody>
      <dsp:txXfrm>
        <a:off x="76357" y="1784768"/>
        <a:ext cx="6212669" cy="1411464"/>
      </dsp:txXfrm>
    </dsp:sp>
    <dsp:sp modelId="{7FAE582B-1238-436B-A4D7-44D42CD07F32}">
      <dsp:nvSpPr>
        <dsp:cNvPr id="0" name=""/>
        <dsp:cNvSpPr/>
      </dsp:nvSpPr>
      <dsp:spPr>
        <a:xfrm>
          <a:off x="0" y="3353230"/>
          <a:ext cx="6365383" cy="1564178"/>
        </a:xfrm>
        <a:prstGeom prst="roundRect">
          <a:avLst/>
        </a:prstGeom>
        <a:solidFill>
          <a:srgbClr val="37ABA7"/>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Effects can impact the victim, the family system, an organization, and the community’s sense of safety and trust</a:t>
          </a:r>
        </a:p>
      </dsp:txBody>
      <dsp:txXfrm>
        <a:off x="76357" y="3429587"/>
        <a:ext cx="6212669" cy="14114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6205AD-E742-4622-A9FC-88E95438260C}">
      <dsp:nvSpPr>
        <dsp:cNvPr id="0" name=""/>
        <dsp:cNvSpPr/>
      </dsp:nvSpPr>
      <dsp:spPr>
        <a:xfrm>
          <a:off x="5930" y="50522"/>
          <a:ext cx="3565959" cy="864000"/>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146304" rIns="256032" bIns="146304" numCol="1" spcCol="1270" anchor="ctr" anchorCtr="0">
          <a:noAutofit/>
        </a:bodyPr>
        <a:lstStyle/>
        <a:p>
          <a:pPr marL="0" lvl="0" indent="0" algn="ctr" defTabSz="1600200">
            <a:lnSpc>
              <a:spcPct val="90000"/>
            </a:lnSpc>
            <a:spcBef>
              <a:spcPct val="0"/>
            </a:spcBef>
            <a:spcAft>
              <a:spcPct val="35000"/>
            </a:spcAft>
            <a:buNone/>
          </a:pPr>
          <a:r>
            <a:rPr lang="en-US" sz="3600" b="1" kern="1200" dirty="0"/>
            <a:t>Emotional</a:t>
          </a:r>
        </a:p>
      </dsp:txBody>
      <dsp:txXfrm>
        <a:off x="5930" y="50522"/>
        <a:ext cx="3565959" cy="864000"/>
      </dsp:txXfrm>
    </dsp:sp>
    <dsp:sp modelId="{3BEBC9F3-E486-4FD1-811B-1FD07A8E7AF7}">
      <dsp:nvSpPr>
        <dsp:cNvPr id="0" name=""/>
        <dsp:cNvSpPr/>
      </dsp:nvSpPr>
      <dsp:spPr>
        <a:xfrm>
          <a:off x="5930" y="914522"/>
          <a:ext cx="3565959" cy="5563771"/>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213360" bIns="240030" numCol="1" spcCol="1270" anchor="ctr" anchorCtr="0">
          <a:noAutofit/>
        </a:bodyPr>
        <a:lstStyle/>
        <a:p>
          <a:pPr marL="285750" lvl="1" indent="-285750" algn="l" defTabSz="1333500">
            <a:lnSpc>
              <a:spcPct val="90000"/>
            </a:lnSpc>
            <a:spcBef>
              <a:spcPct val="0"/>
            </a:spcBef>
            <a:spcAft>
              <a:spcPct val="15000"/>
            </a:spcAft>
            <a:buChar char="•"/>
          </a:pPr>
          <a:r>
            <a:rPr lang="en-US" sz="3000" kern="1200"/>
            <a:t>Numbness</a:t>
          </a:r>
        </a:p>
        <a:p>
          <a:pPr marL="285750" lvl="1" indent="-285750" algn="l" defTabSz="1333500">
            <a:lnSpc>
              <a:spcPct val="90000"/>
            </a:lnSpc>
            <a:spcBef>
              <a:spcPct val="0"/>
            </a:spcBef>
            <a:spcAft>
              <a:spcPct val="15000"/>
            </a:spcAft>
            <a:buChar char="•"/>
          </a:pPr>
          <a:r>
            <a:rPr lang="en-US" sz="3000" kern="1200"/>
            <a:t>Denial</a:t>
          </a:r>
        </a:p>
        <a:p>
          <a:pPr marL="285750" lvl="1" indent="-285750" algn="l" defTabSz="1333500">
            <a:lnSpc>
              <a:spcPct val="90000"/>
            </a:lnSpc>
            <a:spcBef>
              <a:spcPct val="0"/>
            </a:spcBef>
            <a:spcAft>
              <a:spcPct val="15000"/>
            </a:spcAft>
            <a:buChar char="•"/>
          </a:pPr>
          <a:r>
            <a:rPr lang="en-US" sz="3000" kern="1200"/>
            <a:t>Anxiety</a:t>
          </a:r>
        </a:p>
        <a:p>
          <a:pPr marL="285750" lvl="1" indent="-285750" algn="l" defTabSz="1333500">
            <a:lnSpc>
              <a:spcPct val="90000"/>
            </a:lnSpc>
            <a:spcBef>
              <a:spcPct val="0"/>
            </a:spcBef>
            <a:spcAft>
              <a:spcPct val="15000"/>
            </a:spcAft>
            <a:buChar char="•"/>
          </a:pPr>
          <a:r>
            <a:rPr lang="en-US" sz="3000" kern="1200"/>
            <a:t>Guilt</a:t>
          </a:r>
        </a:p>
        <a:p>
          <a:pPr marL="285750" lvl="1" indent="-285750" algn="l" defTabSz="1333500">
            <a:lnSpc>
              <a:spcPct val="90000"/>
            </a:lnSpc>
            <a:spcBef>
              <a:spcPct val="0"/>
            </a:spcBef>
            <a:spcAft>
              <a:spcPct val="15000"/>
            </a:spcAft>
            <a:buChar char="•"/>
          </a:pPr>
          <a:r>
            <a:rPr lang="en-US" sz="3000" kern="1200"/>
            <a:t>Sadness</a:t>
          </a:r>
        </a:p>
        <a:p>
          <a:pPr marL="285750" lvl="1" indent="-285750" algn="l" defTabSz="1333500">
            <a:lnSpc>
              <a:spcPct val="90000"/>
            </a:lnSpc>
            <a:spcBef>
              <a:spcPct val="0"/>
            </a:spcBef>
            <a:spcAft>
              <a:spcPct val="15000"/>
            </a:spcAft>
            <a:buChar char="•"/>
          </a:pPr>
          <a:r>
            <a:rPr lang="en-US" sz="3000" kern="1200"/>
            <a:t>Helplessness</a:t>
          </a:r>
        </a:p>
        <a:p>
          <a:pPr marL="285750" lvl="1" indent="-285750" algn="l" defTabSz="1333500">
            <a:lnSpc>
              <a:spcPct val="90000"/>
            </a:lnSpc>
            <a:spcBef>
              <a:spcPct val="0"/>
            </a:spcBef>
            <a:spcAft>
              <a:spcPct val="15000"/>
            </a:spcAft>
            <a:buChar char="•"/>
          </a:pPr>
          <a:r>
            <a:rPr lang="en-US" sz="3000" kern="1200"/>
            <a:t>Mood swings</a:t>
          </a:r>
        </a:p>
      </dsp:txBody>
      <dsp:txXfrm>
        <a:off x="5930" y="914522"/>
        <a:ext cx="3565959" cy="5563771"/>
      </dsp:txXfrm>
    </dsp:sp>
    <dsp:sp modelId="{B6B44B98-ED0D-4DB5-B2AE-888A161B1E46}">
      <dsp:nvSpPr>
        <dsp:cNvPr id="0" name=""/>
        <dsp:cNvSpPr/>
      </dsp:nvSpPr>
      <dsp:spPr>
        <a:xfrm>
          <a:off x="4071123" y="50522"/>
          <a:ext cx="3565959" cy="864000"/>
        </a:xfrm>
        <a:prstGeom prst="rect">
          <a:avLst/>
        </a:prstGeom>
        <a:solidFill>
          <a:schemeClr val="accent5">
            <a:hueOff val="-3840257"/>
            <a:satOff val="27222"/>
            <a:lumOff val="2353"/>
            <a:alphaOff val="0"/>
          </a:schemeClr>
        </a:solidFill>
        <a:ln w="12700" cap="flat" cmpd="sng" algn="ctr">
          <a:solidFill>
            <a:schemeClr val="accent5">
              <a:hueOff val="-3840257"/>
              <a:satOff val="27222"/>
              <a:lumOff val="235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146304" rIns="256032" bIns="146304" numCol="1" spcCol="1270" anchor="ctr" anchorCtr="0">
          <a:noAutofit/>
        </a:bodyPr>
        <a:lstStyle/>
        <a:p>
          <a:pPr marL="0" lvl="0" indent="0" algn="ctr" defTabSz="1600200">
            <a:lnSpc>
              <a:spcPct val="90000"/>
            </a:lnSpc>
            <a:spcBef>
              <a:spcPct val="0"/>
            </a:spcBef>
            <a:spcAft>
              <a:spcPct val="35000"/>
            </a:spcAft>
            <a:buNone/>
          </a:pPr>
          <a:r>
            <a:rPr lang="en-US" sz="3600" b="1" kern="1200" dirty="0"/>
            <a:t>Physical</a:t>
          </a:r>
        </a:p>
      </dsp:txBody>
      <dsp:txXfrm>
        <a:off x="4071123" y="50522"/>
        <a:ext cx="3565959" cy="864000"/>
      </dsp:txXfrm>
    </dsp:sp>
    <dsp:sp modelId="{129E975F-ADC5-4AF6-B583-A0BB466E768C}">
      <dsp:nvSpPr>
        <dsp:cNvPr id="0" name=""/>
        <dsp:cNvSpPr/>
      </dsp:nvSpPr>
      <dsp:spPr>
        <a:xfrm>
          <a:off x="4071123" y="914522"/>
          <a:ext cx="3565959" cy="5563771"/>
        </a:xfrm>
        <a:prstGeom prst="rect">
          <a:avLst/>
        </a:prstGeom>
        <a:solidFill>
          <a:schemeClr val="accent5">
            <a:tint val="40000"/>
            <a:alpha val="90000"/>
            <a:hueOff val="-4037526"/>
            <a:satOff val="26824"/>
            <a:lumOff val="1400"/>
            <a:alphaOff val="0"/>
          </a:schemeClr>
        </a:solidFill>
        <a:ln w="12700" cap="flat" cmpd="sng" algn="ctr">
          <a:solidFill>
            <a:schemeClr val="accent5">
              <a:tint val="40000"/>
              <a:alpha val="90000"/>
              <a:hueOff val="-4037526"/>
              <a:satOff val="26824"/>
              <a:lumOff val="140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l" defTabSz="1333500">
            <a:lnSpc>
              <a:spcPct val="90000"/>
            </a:lnSpc>
            <a:spcBef>
              <a:spcPct val="0"/>
            </a:spcBef>
            <a:spcAft>
              <a:spcPct val="15000"/>
            </a:spcAft>
            <a:buChar char="•"/>
          </a:pPr>
          <a:endParaRPr lang="en-US" sz="3000" kern="1200" dirty="0"/>
        </a:p>
        <a:p>
          <a:pPr marL="285750" lvl="1" indent="-285750" algn="l" defTabSz="1333500">
            <a:lnSpc>
              <a:spcPct val="90000"/>
            </a:lnSpc>
            <a:spcBef>
              <a:spcPct val="0"/>
            </a:spcBef>
            <a:spcAft>
              <a:spcPct val="15000"/>
            </a:spcAft>
            <a:buChar char="•"/>
          </a:pPr>
          <a:r>
            <a:rPr lang="en-US" sz="3000" kern="1200" dirty="0"/>
            <a:t>Appetite changes</a:t>
          </a:r>
        </a:p>
        <a:p>
          <a:pPr marL="285750" lvl="1" indent="-285750" algn="l" defTabSz="1333500">
            <a:lnSpc>
              <a:spcPct val="90000"/>
            </a:lnSpc>
            <a:spcBef>
              <a:spcPct val="0"/>
            </a:spcBef>
            <a:spcAft>
              <a:spcPct val="15000"/>
            </a:spcAft>
            <a:buChar char="•"/>
          </a:pPr>
          <a:r>
            <a:rPr lang="en-US" sz="3000" kern="1200"/>
            <a:t>Gastrointestinal Issues </a:t>
          </a:r>
        </a:p>
        <a:p>
          <a:pPr marL="285750" lvl="1" indent="-285750" algn="l" defTabSz="1333500">
            <a:lnSpc>
              <a:spcPct val="90000"/>
            </a:lnSpc>
            <a:spcBef>
              <a:spcPct val="0"/>
            </a:spcBef>
            <a:spcAft>
              <a:spcPct val="15000"/>
            </a:spcAft>
            <a:buChar char="•"/>
          </a:pPr>
          <a:r>
            <a:rPr lang="en-US" sz="3000" kern="1200"/>
            <a:t>Sleep disturbances</a:t>
          </a:r>
        </a:p>
        <a:p>
          <a:pPr marL="285750" lvl="1" indent="-285750" algn="l" defTabSz="1333500">
            <a:lnSpc>
              <a:spcPct val="90000"/>
            </a:lnSpc>
            <a:spcBef>
              <a:spcPct val="0"/>
            </a:spcBef>
            <a:spcAft>
              <a:spcPct val="15000"/>
            </a:spcAft>
            <a:buChar char="•"/>
          </a:pPr>
          <a:r>
            <a:rPr lang="en-US" sz="3000" kern="1200"/>
            <a:t>Nightmares</a:t>
          </a:r>
        </a:p>
        <a:p>
          <a:pPr marL="285750" lvl="1" indent="-285750" algn="l" defTabSz="1333500">
            <a:lnSpc>
              <a:spcPct val="90000"/>
            </a:lnSpc>
            <a:spcBef>
              <a:spcPct val="0"/>
            </a:spcBef>
            <a:spcAft>
              <a:spcPct val="15000"/>
            </a:spcAft>
            <a:buChar char="•"/>
          </a:pPr>
          <a:r>
            <a:rPr lang="en-US" sz="3000" kern="1200" dirty="0"/>
            <a:t>Fatigue</a:t>
          </a:r>
        </a:p>
        <a:p>
          <a:pPr marL="285750" lvl="1" indent="-285750" algn="l" defTabSz="1333500">
            <a:lnSpc>
              <a:spcPct val="90000"/>
            </a:lnSpc>
            <a:spcBef>
              <a:spcPct val="0"/>
            </a:spcBef>
            <a:spcAft>
              <a:spcPct val="15000"/>
            </a:spcAft>
            <a:buChar char="•"/>
          </a:pPr>
          <a:r>
            <a:rPr lang="en-US" sz="3000" kern="1200" dirty="0"/>
            <a:t>Elevated heartbeat</a:t>
          </a:r>
        </a:p>
        <a:p>
          <a:pPr marL="285750" lvl="1" indent="-285750" algn="l" defTabSz="1333500">
            <a:lnSpc>
              <a:spcPct val="90000"/>
            </a:lnSpc>
            <a:spcBef>
              <a:spcPct val="0"/>
            </a:spcBef>
            <a:spcAft>
              <a:spcPct val="15000"/>
            </a:spcAft>
            <a:buChar char="•"/>
          </a:pPr>
          <a:r>
            <a:rPr lang="en-US" sz="3000" kern="1200"/>
            <a:t>Hyperarousal</a:t>
          </a:r>
        </a:p>
        <a:p>
          <a:pPr marL="285750" lvl="1" indent="-285750" algn="l" defTabSz="1333500">
            <a:lnSpc>
              <a:spcPct val="90000"/>
            </a:lnSpc>
            <a:spcBef>
              <a:spcPct val="0"/>
            </a:spcBef>
            <a:spcAft>
              <a:spcPct val="15000"/>
            </a:spcAft>
            <a:buChar char="•"/>
          </a:pPr>
          <a:endParaRPr lang="en-US" sz="3000" kern="1200"/>
        </a:p>
      </dsp:txBody>
      <dsp:txXfrm>
        <a:off x="4071123" y="914522"/>
        <a:ext cx="3565959" cy="5563771"/>
      </dsp:txXfrm>
    </dsp:sp>
    <dsp:sp modelId="{34520513-54E2-4A7F-92BA-EB0B41E9AC74}">
      <dsp:nvSpPr>
        <dsp:cNvPr id="0" name=""/>
        <dsp:cNvSpPr/>
      </dsp:nvSpPr>
      <dsp:spPr>
        <a:xfrm>
          <a:off x="8136317" y="50522"/>
          <a:ext cx="3565959" cy="864000"/>
        </a:xfrm>
        <a:prstGeom prst="rect">
          <a:avLst/>
        </a:prstGeom>
        <a:solidFill>
          <a:schemeClr val="accent5">
            <a:hueOff val="-7680515"/>
            <a:satOff val="54445"/>
            <a:lumOff val="4706"/>
            <a:alphaOff val="0"/>
          </a:schemeClr>
        </a:solidFill>
        <a:ln w="12700" cap="flat" cmpd="sng" algn="ctr">
          <a:solidFill>
            <a:schemeClr val="accent5">
              <a:hueOff val="-7680515"/>
              <a:satOff val="54445"/>
              <a:lumOff val="47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146304" rIns="256032" bIns="146304" numCol="1" spcCol="1270" anchor="ctr" anchorCtr="0">
          <a:noAutofit/>
        </a:bodyPr>
        <a:lstStyle/>
        <a:p>
          <a:pPr marL="0" lvl="0" indent="0" algn="ctr" defTabSz="1600200">
            <a:lnSpc>
              <a:spcPct val="90000"/>
            </a:lnSpc>
            <a:spcBef>
              <a:spcPct val="0"/>
            </a:spcBef>
            <a:spcAft>
              <a:spcPct val="35000"/>
            </a:spcAft>
            <a:buNone/>
          </a:pPr>
          <a:r>
            <a:rPr lang="en-US" sz="3600" b="1" kern="1200" dirty="0"/>
            <a:t>Cognitive</a:t>
          </a:r>
        </a:p>
      </dsp:txBody>
      <dsp:txXfrm>
        <a:off x="8136317" y="50522"/>
        <a:ext cx="3565959" cy="864000"/>
      </dsp:txXfrm>
    </dsp:sp>
    <dsp:sp modelId="{EC32B733-956E-4868-ABCB-A16ECE5AEA69}">
      <dsp:nvSpPr>
        <dsp:cNvPr id="0" name=""/>
        <dsp:cNvSpPr/>
      </dsp:nvSpPr>
      <dsp:spPr>
        <a:xfrm>
          <a:off x="8136317" y="914522"/>
          <a:ext cx="3565959" cy="5563771"/>
        </a:xfrm>
        <a:prstGeom prst="rect">
          <a:avLst/>
        </a:prstGeom>
        <a:solidFill>
          <a:schemeClr val="accent5">
            <a:tint val="40000"/>
            <a:alpha val="90000"/>
            <a:hueOff val="-8075052"/>
            <a:satOff val="53648"/>
            <a:lumOff val="2799"/>
            <a:alphaOff val="0"/>
          </a:schemeClr>
        </a:solidFill>
        <a:ln w="12700" cap="flat" cmpd="sng" algn="ctr">
          <a:solidFill>
            <a:schemeClr val="accent5">
              <a:tint val="40000"/>
              <a:alpha val="90000"/>
              <a:hueOff val="-8075052"/>
              <a:satOff val="53648"/>
              <a:lumOff val="279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213360" bIns="240030" numCol="1" spcCol="1270" anchor="ctr" anchorCtr="0">
          <a:noAutofit/>
        </a:bodyPr>
        <a:lstStyle/>
        <a:p>
          <a:pPr marL="285750" lvl="1" indent="-285750" algn="l" defTabSz="1333500">
            <a:lnSpc>
              <a:spcPct val="90000"/>
            </a:lnSpc>
            <a:spcBef>
              <a:spcPct val="0"/>
            </a:spcBef>
            <a:spcAft>
              <a:spcPct val="15000"/>
            </a:spcAft>
            <a:buChar char="•"/>
          </a:pPr>
          <a:r>
            <a:rPr lang="en-US" sz="3000" kern="1200"/>
            <a:t>Difficulty concentrating</a:t>
          </a:r>
        </a:p>
        <a:p>
          <a:pPr marL="285750" lvl="1" indent="-285750" algn="l" defTabSz="1333500">
            <a:lnSpc>
              <a:spcPct val="90000"/>
            </a:lnSpc>
            <a:spcBef>
              <a:spcPct val="0"/>
            </a:spcBef>
            <a:spcAft>
              <a:spcPct val="15000"/>
            </a:spcAft>
            <a:buChar char="•"/>
          </a:pPr>
          <a:r>
            <a:rPr lang="en-US" sz="3000" kern="1200"/>
            <a:t>Rumination</a:t>
          </a:r>
        </a:p>
        <a:p>
          <a:pPr marL="285750" lvl="1" indent="-285750" algn="l" defTabSz="1333500">
            <a:lnSpc>
              <a:spcPct val="90000"/>
            </a:lnSpc>
            <a:spcBef>
              <a:spcPct val="0"/>
            </a:spcBef>
            <a:spcAft>
              <a:spcPct val="15000"/>
            </a:spcAft>
            <a:buChar char="•"/>
          </a:pPr>
          <a:r>
            <a:rPr lang="en-US" sz="3000" kern="1200"/>
            <a:t>Memory problems</a:t>
          </a:r>
        </a:p>
        <a:p>
          <a:pPr marL="285750" lvl="1" indent="-285750" algn="l" defTabSz="1333500">
            <a:lnSpc>
              <a:spcPct val="90000"/>
            </a:lnSpc>
            <a:spcBef>
              <a:spcPct val="0"/>
            </a:spcBef>
            <a:spcAft>
              <a:spcPct val="15000"/>
            </a:spcAft>
            <a:buChar char="•"/>
          </a:pPr>
          <a:r>
            <a:rPr lang="en-US" sz="3000" kern="1200"/>
            <a:t>Intrusive memories or flashbacks</a:t>
          </a:r>
        </a:p>
        <a:p>
          <a:pPr marL="285750" lvl="1" indent="-285750" algn="l" defTabSz="1333500">
            <a:lnSpc>
              <a:spcPct val="90000"/>
            </a:lnSpc>
            <a:spcBef>
              <a:spcPct val="0"/>
            </a:spcBef>
            <a:spcAft>
              <a:spcPct val="15000"/>
            </a:spcAft>
            <a:buChar char="•"/>
          </a:pPr>
          <a:r>
            <a:rPr lang="en-US" sz="3000" kern="1200"/>
            <a:t>Difficulty making decisions</a:t>
          </a:r>
        </a:p>
      </dsp:txBody>
      <dsp:txXfrm>
        <a:off x="8136317" y="914522"/>
        <a:ext cx="3565959" cy="5563771"/>
      </dsp:txXfrm>
    </dsp:sp>
    <dsp:sp modelId="{3B8BC985-1556-45A0-8581-A7A34D5EFA0F}">
      <dsp:nvSpPr>
        <dsp:cNvPr id="0" name=""/>
        <dsp:cNvSpPr/>
      </dsp:nvSpPr>
      <dsp:spPr>
        <a:xfrm>
          <a:off x="12201510" y="50522"/>
          <a:ext cx="3565959" cy="864000"/>
        </a:xfrm>
        <a:prstGeom prst="rect">
          <a:avLst/>
        </a:prstGeom>
        <a:solidFill>
          <a:schemeClr val="accent5">
            <a:hueOff val="-11520771"/>
            <a:satOff val="81667"/>
            <a:lumOff val="7059"/>
            <a:alphaOff val="0"/>
          </a:schemeClr>
        </a:solidFill>
        <a:ln w="12700" cap="flat" cmpd="sng" algn="ctr">
          <a:solidFill>
            <a:schemeClr val="accent5">
              <a:hueOff val="-11520771"/>
              <a:satOff val="81667"/>
              <a:lumOff val="705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146304" rIns="256032" bIns="146304" numCol="1" spcCol="1270" anchor="ctr" anchorCtr="0">
          <a:noAutofit/>
        </a:bodyPr>
        <a:lstStyle/>
        <a:p>
          <a:pPr marL="0" lvl="0" indent="0" algn="ctr" defTabSz="1600200">
            <a:lnSpc>
              <a:spcPct val="90000"/>
            </a:lnSpc>
            <a:spcBef>
              <a:spcPct val="0"/>
            </a:spcBef>
            <a:spcAft>
              <a:spcPct val="35000"/>
            </a:spcAft>
            <a:buNone/>
          </a:pPr>
          <a:r>
            <a:rPr lang="en-US" sz="3600" b="1" kern="1200" dirty="0"/>
            <a:t>Behavioral</a:t>
          </a:r>
        </a:p>
      </dsp:txBody>
      <dsp:txXfrm>
        <a:off x="12201510" y="50522"/>
        <a:ext cx="3565959" cy="864000"/>
      </dsp:txXfrm>
    </dsp:sp>
    <dsp:sp modelId="{556A8812-F52C-4378-AF0B-C2B84E399B4E}">
      <dsp:nvSpPr>
        <dsp:cNvPr id="0" name=""/>
        <dsp:cNvSpPr/>
      </dsp:nvSpPr>
      <dsp:spPr>
        <a:xfrm>
          <a:off x="12201510" y="914522"/>
          <a:ext cx="3565959" cy="5563771"/>
        </a:xfrm>
        <a:prstGeom prst="rect">
          <a:avLst/>
        </a:prstGeom>
        <a:solidFill>
          <a:schemeClr val="accent5">
            <a:tint val="40000"/>
            <a:alpha val="90000"/>
            <a:hueOff val="-12112577"/>
            <a:satOff val="80472"/>
            <a:lumOff val="4199"/>
            <a:alphaOff val="0"/>
          </a:schemeClr>
        </a:solidFill>
        <a:ln w="12700" cap="flat" cmpd="sng" algn="ctr">
          <a:solidFill>
            <a:schemeClr val="accent5">
              <a:tint val="40000"/>
              <a:alpha val="90000"/>
              <a:hueOff val="-12112577"/>
              <a:satOff val="80472"/>
              <a:lumOff val="419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213360" bIns="240030" numCol="1" spcCol="1270" anchor="ctr" anchorCtr="0">
          <a:noAutofit/>
        </a:bodyPr>
        <a:lstStyle/>
        <a:p>
          <a:pPr marL="285750" lvl="1" indent="-285750" algn="l" defTabSz="1333500">
            <a:lnSpc>
              <a:spcPct val="90000"/>
            </a:lnSpc>
            <a:spcBef>
              <a:spcPct val="0"/>
            </a:spcBef>
            <a:spcAft>
              <a:spcPct val="15000"/>
            </a:spcAft>
            <a:buChar char="•"/>
          </a:pPr>
          <a:r>
            <a:rPr lang="en-US" sz="3000" kern="1200"/>
            <a:t>Startled reaction</a:t>
          </a:r>
        </a:p>
        <a:p>
          <a:pPr marL="285750" lvl="1" indent="-285750" algn="l" defTabSz="1333500">
            <a:lnSpc>
              <a:spcPct val="90000"/>
            </a:lnSpc>
            <a:spcBef>
              <a:spcPct val="0"/>
            </a:spcBef>
            <a:spcAft>
              <a:spcPct val="15000"/>
            </a:spcAft>
            <a:buChar char="•"/>
          </a:pPr>
          <a:r>
            <a:rPr lang="en-US" sz="3000" kern="1200"/>
            <a:t>Restlessness</a:t>
          </a:r>
        </a:p>
        <a:p>
          <a:pPr marL="285750" lvl="1" indent="-285750" algn="l" defTabSz="1333500">
            <a:lnSpc>
              <a:spcPct val="90000"/>
            </a:lnSpc>
            <a:spcBef>
              <a:spcPct val="0"/>
            </a:spcBef>
            <a:spcAft>
              <a:spcPct val="15000"/>
            </a:spcAft>
            <a:buChar char="•"/>
          </a:pPr>
          <a:r>
            <a:rPr lang="en-US" sz="3000" kern="1200"/>
            <a:t>Increased use of substances</a:t>
          </a:r>
        </a:p>
        <a:p>
          <a:pPr marL="285750" lvl="1" indent="-285750" algn="l" defTabSz="1333500">
            <a:lnSpc>
              <a:spcPct val="90000"/>
            </a:lnSpc>
            <a:spcBef>
              <a:spcPct val="0"/>
            </a:spcBef>
            <a:spcAft>
              <a:spcPct val="15000"/>
            </a:spcAft>
            <a:buChar char="•"/>
          </a:pPr>
          <a:r>
            <a:rPr lang="en-US" sz="3000" kern="1200"/>
            <a:t>Social relationship difficulties</a:t>
          </a:r>
        </a:p>
        <a:p>
          <a:pPr marL="285750" lvl="1" indent="-285750" algn="l" defTabSz="1333500">
            <a:lnSpc>
              <a:spcPct val="90000"/>
            </a:lnSpc>
            <a:spcBef>
              <a:spcPct val="0"/>
            </a:spcBef>
            <a:spcAft>
              <a:spcPct val="15000"/>
            </a:spcAft>
            <a:buChar char="•"/>
          </a:pPr>
          <a:r>
            <a:rPr lang="en-US" sz="3000" kern="1200"/>
            <a:t>Engagement in high-risk behaviors</a:t>
          </a:r>
        </a:p>
      </dsp:txBody>
      <dsp:txXfrm>
        <a:off x="12201510" y="914522"/>
        <a:ext cx="3565959" cy="556377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2AA62A-D9C6-4A94-B552-80982C1A8200}">
      <dsp:nvSpPr>
        <dsp:cNvPr id="0" name=""/>
        <dsp:cNvSpPr/>
      </dsp:nvSpPr>
      <dsp:spPr>
        <a:xfrm>
          <a:off x="0" y="0"/>
          <a:ext cx="6830773" cy="204322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Understand emotional reactions by asking about and responding to specific behaviors (sleep and eating patterns, jitters, etc.)</a:t>
          </a:r>
        </a:p>
      </dsp:txBody>
      <dsp:txXfrm>
        <a:off x="99742" y="99742"/>
        <a:ext cx="6631289" cy="1843738"/>
      </dsp:txXfrm>
    </dsp:sp>
    <dsp:sp modelId="{DF1E32E0-BA2A-4EC4-A944-44E0837922E8}">
      <dsp:nvSpPr>
        <dsp:cNvPr id="0" name=""/>
        <dsp:cNvSpPr/>
      </dsp:nvSpPr>
      <dsp:spPr>
        <a:xfrm>
          <a:off x="0" y="2215018"/>
          <a:ext cx="6830773" cy="2043222"/>
        </a:xfrm>
        <a:prstGeom prst="roundRect">
          <a:avLst/>
        </a:prstGeom>
        <a:solidFill>
          <a:srgbClr val="538E8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Listen to and incorporate the person </a:t>
          </a:r>
          <a:r>
            <a:rPr lang="en-US" sz="2900" kern="1200" dirty="0" err="1"/>
            <a:t>served’s</a:t>
          </a:r>
          <a:r>
            <a:rPr lang="en-US" sz="2900" kern="1200" dirty="0"/>
            <a:t> terms for what they are experiencing into discussion and treatment planning </a:t>
          </a:r>
        </a:p>
      </dsp:txBody>
      <dsp:txXfrm>
        <a:off x="99742" y="2314760"/>
        <a:ext cx="6631289" cy="184373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50D8F6-C118-4471-9C7A-3D563E5F6888}">
      <dsp:nvSpPr>
        <dsp:cNvPr id="0" name=""/>
        <dsp:cNvSpPr/>
      </dsp:nvSpPr>
      <dsp:spPr>
        <a:xfrm>
          <a:off x="0" y="34581"/>
          <a:ext cx="8504414" cy="181467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rtl="0">
            <a:lnSpc>
              <a:spcPct val="90000"/>
            </a:lnSpc>
            <a:spcBef>
              <a:spcPct val="0"/>
            </a:spcBef>
            <a:spcAft>
              <a:spcPct val="35000"/>
            </a:spcAft>
            <a:buNone/>
          </a:pPr>
          <a:r>
            <a:rPr lang="en-US" sz="3300" kern="1200" dirty="0"/>
            <a:t>How should team members approach Mae in a first encounter to transition her into your program?</a:t>
          </a:r>
          <a:r>
            <a:rPr lang="en-US" sz="3300" kern="1200" dirty="0">
              <a:latin typeface="Calibri Light" panose="020F0302020204030204"/>
            </a:rPr>
            <a:t> </a:t>
          </a:r>
          <a:endParaRPr lang="en-US" sz="3300" kern="1200" dirty="0"/>
        </a:p>
      </dsp:txBody>
      <dsp:txXfrm>
        <a:off x="88585" y="123166"/>
        <a:ext cx="8327244" cy="1637500"/>
      </dsp:txXfrm>
    </dsp:sp>
    <dsp:sp modelId="{BE69EF44-A0CF-474D-89DF-79FB998077F3}">
      <dsp:nvSpPr>
        <dsp:cNvPr id="0" name=""/>
        <dsp:cNvSpPr/>
      </dsp:nvSpPr>
      <dsp:spPr>
        <a:xfrm>
          <a:off x="0" y="1978065"/>
          <a:ext cx="8504414" cy="1814670"/>
        </a:xfrm>
        <a:prstGeom prst="roundRect">
          <a:avLst/>
        </a:prstGeom>
        <a:solidFill>
          <a:schemeClr val="accent5">
            <a:hueOff val="-5760385"/>
            <a:satOff val="40834"/>
            <a:lumOff val="35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Using a strengths-based approach, how might you approach her to:</a:t>
          </a:r>
        </a:p>
      </dsp:txBody>
      <dsp:txXfrm>
        <a:off x="88585" y="2066650"/>
        <a:ext cx="8327244" cy="1637500"/>
      </dsp:txXfrm>
    </dsp:sp>
    <dsp:sp modelId="{DFE2A6AE-2688-4D7E-928D-9F7BB36297BE}">
      <dsp:nvSpPr>
        <dsp:cNvPr id="0" name=""/>
        <dsp:cNvSpPr/>
      </dsp:nvSpPr>
      <dsp:spPr>
        <a:xfrm>
          <a:off x="0" y="3792735"/>
          <a:ext cx="8504414" cy="1639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015" tIns="40640" rIns="227584" bIns="40640" numCol="1" spcCol="1270" anchor="t" anchorCtr="0">
          <a:noAutofit/>
        </a:bodyPr>
        <a:lstStyle/>
        <a:p>
          <a:pPr marL="285750" lvl="1" indent="-285750" algn="l" defTabSz="1422400">
            <a:lnSpc>
              <a:spcPct val="90000"/>
            </a:lnSpc>
            <a:spcBef>
              <a:spcPct val="0"/>
            </a:spcBef>
            <a:spcAft>
              <a:spcPct val="20000"/>
            </a:spcAft>
            <a:buChar char="•"/>
          </a:pPr>
          <a:r>
            <a:rPr lang="en-US" sz="3200" kern="1200" dirty="0"/>
            <a:t>Ensure physical / emotional safety</a:t>
          </a:r>
        </a:p>
        <a:p>
          <a:pPr marL="285750" lvl="1" indent="-285750" algn="l" defTabSz="1422400">
            <a:lnSpc>
              <a:spcPct val="90000"/>
            </a:lnSpc>
            <a:spcBef>
              <a:spcPct val="0"/>
            </a:spcBef>
            <a:spcAft>
              <a:spcPct val="20000"/>
            </a:spcAft>
            <a:buChar char="•"/>
          </a:pPr>
          <a:r>
            <a:rPr lang="en-US" sz="3200" kern="1200" dirty="0"/>
            <a:t>Establish trust</a:t>
          </a:r>
        </a:p>
        <a:p>
          <a:pPr marL="285750" lvl="1" indent="-285750" algn="l" defTabSz="1422400">
            <a:lnSpc>
              <a:spcPct val="90000"/>
            </a:lnSpc>
            <a:spcBef>
              <a:spcPct val="0"/>
            </a:spcBef>
            <a:spcAft>
              <a:spcPct val="20000"/>
            </a:spcAft>
            <a:buChar char="•"/>
          </a:pPr>
          <a:r>
            <a:rPr lang="en-US" sz="3200" kern="1200" dirty="0"/>
            <a:t>Offer choices</a:t>
          </a:r>
        </a:p>
      </dsp:txBody>
      <dsp:txXfrm>
        <a:off x="0" y="3792735"/>
        <a:ext cx="8504414" cy="1639440"/>
      </dsp:txXfrm>
    </dsp:sp>
    <dsp:sp modelId="{2FC23ED6-2E27-4B8E-B207-6FCEF14C9BC9}">
      <dsp:nvSpPr>
        <dsp:cNvPr id="0" name=""/>
        <dsp:cNvSpPr/>
      </dsp:nvSpPr>
      <dsp:spPr>
        <a:xfrm>
          <a:off x="0" y="5432175"/>
          <a:ext cx="8504414" cy="1814670"/>
        </a:xfrm>
        <a:prstGeom prst="roundRect">
          <a:avLst/>
        </a:prstGeom>
        <a:solidFill>
          <a:schemeClr val="accent5">
            <a:hueOff val="-11520771"/>
            <a:satOff val="81667"/>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How would you collaborate with her in her treatment planning?</a:t>
          </a:r>
        </a:p>
      </dsp:txBody>
      <dsp:txXfrm>
        <a:off x="88585" y="5520760"/>
        <a:ext cx="8327244" cy="16375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4842E0-6664-4E9C-82E0-AD0264175624}">
      <dsp:nvSpPr>
        <dsp:cNvPr id="0" name=""/>
        <dsp:cNvSpPr/>
      </dsp:nvSpPr>
      <dsp:spPr>
        <a:xfrm>
          <a:off x="0" y="57371"/>
          <a:ext cx="3253381" cy="1952028"/>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solidFill>
                <a:schemeClr val="tx1"/>
              </a:solidFill>
            </a:rPr>
            <a:t>Assist with accepting and working through the distressing situation</a:t>
          </a:r>
        </a:p>
      </dsp:txBody>
      <dsp:txXfrm>
        <a:off x="0" y="57371"/>
        <a:ext cx="3253381" cy="1952028"/>
      </dsp:txXfrm>
    </dsp:sp>
    <dsp:sp modelId="{CE35C21B-1658-43BC-87C2-057041A19129}">
      <dsp:nvSpPr>
        <dsp:cNvPr id="0" name=""/>
        <dsp:cNvSpPr/>
      </dsp:nvSpPr>
      <dsp:spPr>
        <a:xfrm>
          <a:off x="3578719" y="57371"/>
          <a:ext cx="3253381" cy="1952028"/>
        </a:xfrm>
        <a:prstGeom prst="rect">
          <a:avLst/>
        </a:prstGeom>
        <a:solidFill>
          <a:schemeClr val="accent5">
            <a:hueOff val="-1920129"/>
            <a:satOff val="13611"/>
            <a:lumOff val="1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solidFill>
                <a:schemeClr val="tx1"/>
              </a:solidFill>
            </a:rPr>
            <a:t>Help them connect to others who have been able to overcome similar situations</a:t>
          </a:r>
        </a:p>
      </dsp:txBody>
      <dsp:txXfrm>
        <a:off x="3578719" y="57371"/>
        <a:ext cx="3253381" cy="1952028"/>
      </dsp:txXfrm>
    </dsp:sp>
    <dsp:sp modelId="{E390DBA7-B3CA-4B6D-8FA6-2849DF02B399}">
      <dsp:nvSpPr>
        <dsp:cNvPr id="0" name=""/>
        <dsp:cNvSpPr/>
      </dsp:nvSpPr>
      <dsp:spPr>
        <a:xfrm>
          <a:off x="7157439" y="57371"/>
          <a:ext cx="3253381" cy="1952028"/>
        </a:xfrm>
        <a:prstGeom prst="rect">
          <a:avLst/>
        </a:prstGeom>
        <a:solidFill>
          <a:schemeClr val="accent5">
            <a:hueOff val="-3840257"/>
            <a:satOff val="27222"/>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solidFill>
                <a:schemeClr val="tx1"/>
              </a:solidFill>
            </a:rPr>
            <a:t>Increase overall support network</a:t>
          </a:r>
        </a:p>
      </dsp:txBody>
      <dsp:txXfrm>
        <a:off x="7157439" y="57371"/>
        <a:ext cx="3253381" cy="1952028"/>
      </dsp:txXfrm>
    </dsp:sp>
    <dsp:sp modelId="{33F27288-4E6F-4A10-9E89-B5913E12F168}">
      <dsp:nvSpPr>
        <dsp:cNvPr id="0" name=""/>
        <dsp:cNvSpPr/>
      </dsp:nvSpPr>
      <dsp:spPr>
        <a:xfrm>
          <a:off x="0" y="2334738"/>
          <a:ext cx="3253381" cy="1952028"/>
        </a:xfrm>
        <a:prstGeom prst="rect">
          <a:avLst/>
        </a:prstGeom>
        <a:solidFill>
          <a:schemeClr val="accent5">
            <a:hueOff val="-5760385"/>
            <a:satOff val="40834"/>
            <a:lumOff val="35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solidFill>
                <a:schemeClr val="tx1"/>
              </a:solidFill>
            </a:rPr>
            <a:t>Teach healthy emotion regulation / distress tolerance skills</a:t>
          </a:r>
        </a:p>
      </dsp:txBody>
      <dsp:txXfrm>
        <a:off x="0" y="2334738"/>
        <a:ext cx="3253381" cy="1952028"/>
      </dsp:txXfrm>
    </dsp:sp>
    <dsp:sp modelId="{04898099-69C0-49E2-8C0B-4A2976BE4BD7}">
      <dsp:nvSpPr>
        <dsp:cNvPr id="0" name=""/>
        <dsp:cNvSpPr/>
      </dsp:nvSpPr>
      <dsp:spPr>
        <a:xfrm>
          <a:off x="3578719" y="2334738"/>
          <a:ext cx="3253381" cy="1952028"/>
        </a:xfrm>
        <a:prstGeom prst="rect">
          <a:avLst/>
        </a:prstGeom>
        <a:solidFill>
          <a:schemeClr val="accent5">
            <a:hueOff val="-7680515"/>
            <a:satOff val="54445"/>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tx1"/>
              </a:solidFill>
            </a:rPr>
            <a:t>Assist with problem-solving by using strengths-based questions</a:t>
          </a:r>
        </a:p>
      </dsp:txBody>
      <dsp:txXfrm>
        <a:off x="3578719" y="2334738"/>
        <a:ext cx="3253381" cy="1952028"/>
      </dsp:txXfrm>
    </dsp:sp>
    <dsp:sp modelId="{F86D7A01-B94E-49D0-BF77-3A1F91648E39}">
      <dsp:nvSpPr>
        <dsp:cNvPr id="0" name=""/>
        <dsp:cNvSpPr/>
      </dsp:nvSpPr>
      <dsp:spPr>
        <a:xfrm>
          <a:off x="7157439" y="2334738"/>
          <a:ext cx="3253381" cy="1952028"/>
        </a:xfrm>
        <a:prstGeom prst="rect">
          <a:avLst/>
        </a:prstGeom>
        <a:solidFill>
          <a:schemeClr val="accent5">
            <a:hueOff val="-9600642"/>
            <a:satOff val="68056"/>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solidFill>
                <a:schemeClr val="tx1"/>
              </a:solidFill>
            </a:rPr>
            <a:t>Offer new opportunities / experiences</a:t>
          </a:r>
        </a:p>
      </dsp:txBody>
      <dsp:txXfrm>
        <a:off x="7157439" y="2334738"/>
        <a:ext cx="3253381" cy="1952028"/>
      </dsp:txXfrm>
    </dsp:sp>
    <dsp:sp modelId="{3719AA4B-13E8-47C8-99FC-081394479266}">
      <dsp:nvSpPr>
        <dsp:cNvPr id="0" name=""/>
        <dsp:cNvSpPr/>
      </dsp:nvSpPr>
      <dsp:spPr>
        <a:xfrm>
          <a:off x="3578719" y="4612105"/>
          <a:ext cx="3253381" cy="1952028"/>
        </a:xfrm>
        <a:prstGeom prst="rect">
          <a:avLst/>
        </a:prstGeom>
        <a:solidFill>
          <a:schemeClr val="accent5">
            <a:hueOff val="-11520771"/>
            <a:satOff val="81667"/>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solidFill>
                <a:schemeClr val="tx1"/>
              </a:solidFill>
            </a:rPr>
            <a:t>Empower them to gain independence </a:t>
          </a:r>
        </a:p>
      </dsp:txBody>
      <dsp:txXfrm>
        <a:off x="3578719" y="4612105"/>
        <a:ext cx="3253381" cy="195202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6D16EC-7B0A-48E0-A363-D632F14A2A5D}">
      <dsp:nvSpPr>
        <dsp:cNvPr id="0" name=""/>
        <dsp:cNvSpPr/>
      </dsp:nvSpPr>
      <dsp:spPr>
        <a:xfrm>
          <a:off x="0" y="796"/>
          <a:ext cx="1558290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6A72FA-AC45-4F8E-84D8-85DBE36048AB}">
      <dsp:nvSpPr>
        <dsp:cNvPr id="0" name=""/>
        <dsp:cNvSpPr/>
      </dsp:nvSpPr>
      <dsp:spPr>
        <a:xfrm>
          <a:off x="0" y="796"/>
          <a:ext cx="15582900" cy="725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Work on needed skills to progress through steps for independence with managing medications</a:t>
          </a:r>
        </a:p>
      </dsp:txBody>
      <dsp:txXfrm>
        <a:off x="0" y="796"/>
        <a:ext cx="15582900" cy="725045"/>
      </dsp:txXfrm>
    </dsp:sp>
    <dsp:sp modelId="{C13D6A87-5E1E-41B8-A9A6-C26B17B0892E}">
      <dsp:nvSpPr>
        <dsp:cNvPr id="0" name=""/>
        <dsp:cNvSpPr/>
      </dsp:nvSpPr>
      <dsp:spPr>
        <a:xfrm>
          <a:off x="0" y="725842"/>
          <a:ext cx="15582900" cy="0"/>
        </a:xfrm>
        <a:prstGeom prst="line">
          <a:avLst/>
        </a:prstGeom>
        <a:solidFill>
          <a:schemeClr val="accent5">
            <a:hueOff val="-1440096"/>
            <a:satOff val="10208"/>
            <a:lumOff val="882"/>
            <a:alphaOff val="0"/>
          </a:schemeClr>
        </a:solidFill>
        <a:ln w="12700" cap="flat" cmpd="sng" algn="ctr">
          <a:solidFill>
            <a:schemeClr val="accent5">
              <a:hueOff val="-1440096"/>
              <a:satOff val="10208"/>
              <a:lumOff val="88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EE3B98-F5F8-4394-833F-00BAD1094A4B}">
      <dsp:nvSpPr>
        <dsp:cNvPr id="0" name=""/>
        <dsp:cNvSpPr/>
      </dsp:nvSpPr>
      <dsp:spPr>
        <a:xfrm>
          <a:off x="0" y="725842"/>
          <a:ext cx="15582900" cy="725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Schedule and maintain own appointments</a:t>
          </a:r>
        </a:p>
      </dsp:txBody>
      <dsp:txXfrm>
        <a:off x="0" y="725842"/>
        <a:ext cx="15582900" cy="725045"/>
      </dsp:txXfrm>
    </dsp:sp>
    <dsp:sp modelId="{853E174D-D376-4661-9DF4-9DF884E4E28B}">
      <dsp:nvSpPr>
        <dsp:cNvPr id="0" name=""/>
        <dsp:cNvSpPr/>
      </dsp:nvSpPr>
      <dsp:spPr>
        <a:xfrm>
          <a:off x="0" y="1450888"/>
          <a:ext cx="15582900" cy="0"/>
        </a:xfrm>
        <a:prstGeom prst="line">
          <a:avLst/>
        </a:prstGeom>
        <a:solidFill>
          <a:schemeClr val="accent5">
            <a:hueOff val="-2880193"/>
            <a:satOff val="20417"/>
            <a:lumOff val="1765"/>
            <a:alphaOff val="0"/>
          </a:schemeClr>
        </a:solidFill>
        <a:ln w="12700" cap="flat" cmpd="sng" algn="ctr">
          <a:solidFill>
            <a:schemeClr val="accent5">
              <a:hueOff val="-2880193"/>
              <a:satOff val="20417"/>
              <a:lumOff val="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1E1B26-5316-4F55-8465-7B64DBA567D4}">
      <dsp:nvSpPr>
        <dsp:cNvPr id="0" name=""/>
        <dsp:cNvSpPr/>
      </dsp:nvSpPr>
      <dsp:spPr>
        <a:xfrm>
          <a:off x="0" y="1450888"/>
          <a:ext cx="15582900" cy="725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Utilize role plays to increase assertiveness with customer service needs</a:t>
          </a:r>
        </a:p>
      </dsp:txBody>
      <dsp:txXfrm>
        <a:off x="0" y="1450888"/>
        <a:ext cx="15582900" cy="725045"/>
      </dsp:txXfrm>
    </dsp:sp>
    <dsp:sp modelId="{E9E3BE19-65C3-4652-A26D-0F344DBD9530}">
      <dsp:nvSpPr>
        <dsp:cNvPr id="0" name=""/>
        <dsp:cNvSpPr/>
      </dsp:nvSpPr>
      <dsp:spPr>
        <a:xfrm>
          <a:off x="0" y="2175934"/>
          <a:ext cx="15582900" cy="0"/>
        </a:xfrm>
        <a:prstGeom prst="line">
          <a:avLst/>
        </a:prstGeom>
        <a:solidFill>
          <a:schemeClr val="accent5">
            <a:hueOff val="-4320289"/>
            <a:satOff val="30625"/>
            <a:lumOff val="2647"/>
            <a:alphaOff val="0"/>
          </a:schemeClr>
        </a:solidFill>
        <a:ln w="12700" cap="flat" cmpd="sng" algn="ctr">
          <a:solidFill>
            <a:schemeClr val="accent5">
              <a:hueOff val="-4320289"/>
              <a:satOff val="30625"/>
              <a:lumOff val="264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0E233E-4839-47CE-931C-F02284DF0C6B}">
      <dsp:nvSpPr>
        <dsp:cNvPr id="0" name=""/>
        <dsp:cNvSpPr/>
      </dsp:nvSpPr>
      <dsp:spPr>
        <a:xfrm>
          <a:off x="0" y="2175934"/>
          <a:ext cx="15582900" cy="725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Arrange for and utilize PT-1 transportation</a:t>
          </a:r>
        </a:p>
      </dsp:txBody>
      <dsp:txXfrm>
        <a:off x="0" y="2175934"/>
        <a:ext cx="15582900" cy="725045"/>
      </dsp:txXfrm>
    </dsp:sp>
    <dsp:sp modelId="{398B841C-F58C-4CCF-9C7D-93FBE0B8444C}">
      <dsp:nvSpPr>
        <dsp:cNvPr id="0" name=""/>
        <dsp:cNvSpPr/>
      </dsp:nvSpPr>
      <dsp:spPr>
        <a:xfrm>
          <a:off x="0" y="2900980"/>
          <a:ext cx="15582900" cy="0"/>
        </a:xfrm>
        <a:prstGeom prst="line">
          <a:avLst/>
        </a:prstGeom>
        <a:solidFill>
          <a:schemeClr val="accent5">
            <a:hueOff val="-5760385"/>
            <a:satOff val="40834"/>
            <a:lumOff val="3530"/>
            <a:alphaOff val="0"/>
          </a:schemeClr>
        </a:solidFill>
        <a:ln w="12700" cap="flat" cmpd="sng" algn="ctr">
          <a:solidFill>
            <a:schemeClr val="accent5">
              <a:hueOff val="-5760385"/>
              <a:satOff val="40834"/>
              <a:lumOff val="35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7FB3A4-74D1-4A81-9BF5-7C1AE79BAE99}">
      <dsp:nvSpPr>
        <dsp:cNvPr id="0" name=""/>
        <dsp:cNvSpPr/>
      </dsp:nvSpPr>
      <dsp:spPr>
        <a:xfrm>
          <a:off x="0" y="2900980"/>
          <a:ext cx="15582900" cy="725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dirty="0"/>
            <a:t>Learn how to independently utilize public transportation</a:t>
          </a:r>
        </a:p>
      </dsp:txBody>
      <dsp:txXfrm>
        <a:off x="0" y="2900980"/>
        <a:ext cx="15582900" cy="725045"/>
      </dsp:txXfrm>
    </dsp:sp>
    <dsp:sp modelId="{B50DEF77-2A4A-4C05-88E4-A934E86A5A5B}">
      <dsp:nvSpPr>
        <dsp:cNvPr id="0" name=""/>
        <dsp:cNvSpPr/>
      </dsp:nvSpPr>
      <dsp:spPr>
        <a:xfrm>
          <a:off x="0" y="3626026"/>
          <a:ext cx="15582900" cy="0"/>
        </a:xfrm>
        <a:prstGeom prst="line">
          <a:avLst/>
        </a:prstGeom>
        <a:solidFill>
          <a:schemeClr val="accent5">
            <a:hueOff val="-7200482"/>
            <a:satOff val="51042"/>
            <a:lumOff val="4412"/>
            <a:alphaOff val="0"/>
          </a:schemeClr>
        </a:solidFill>
        <a:ln w="12700" cap="flat" cmpd="sng" algn="ctr">
          <a:solidFill>
            <a:schemeClr val="accent5">
              <a:hueOff val="-7200482"/>
              <a:satOff val="51042"/>
              <a:lumOff val="441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BB16D5-4D3D-4E4C-B7E4-988657EE8A85}">
      <dsp:nvSpPr>
        <dsp:cNvPr id="0" name=""/>
        <dsp:cNvSpPr/>
      </dsp:nvSpPr>
      <dsp:spPr>
        <a:xfrm>
          <a:off x="0" y="3626026"/>
          <a:ext cx="15582900" cy="725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Identify local food pantries: coordinate transportation with neighbors / natural supports</a:t>
          </a:r>
        </a:p>
      </dsp:txBody>
      <dsp:txXfrm>
        <a:off x="0" y="3626026"/>
        <a:ext cx="15582900" cy="725045"/>
      </dsp:txXfrm>
    </dsp:sp>
    <dsp:sp modelId="{3BF7423C-DC32-4FDF-93F4-D7084C311AC4}">
      <dsp:nvSpPr>
        <dsp:cNvPr id="0" name=""/>
        <dsp:cNvSpPr/>
      </dsp:nvSpPr>
      <dsp:spPr>
        <a:xfrm>
          <a:off x="0" y="4351072"/>
          <a:ext cx="15582900" cy="0"/>
        </a:xfrm>
        <a:prstGeom prst="line">
          <a:avLst/>
        </a:prstGeom>
        <a:solidFill>
          <a:schemeClr val="accent5">
            <a:hueOff val="-8640579"/>
            <a:satOff val="61250"/>
            <a:lumOff val="5294"/>
            <a:alphaOff val="0"/>
          </a:schemeClr>
        </a:solidFill>
        <a:ln w="12700" cap="flat" cmpd="sng" algn="ctr">
          <a:solidFill>
            <a:schemeClr val="accent5">
              <a:hueOff val="-8640579"/>
              <a:satOff val="61250"/>
              <a:lumOff val="529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A0BA20-4404-4E10-A7D9-B91DFBC97713}">
      <dsp:nvSpPr>
        <dsp:cNvPr id="0" name=""/>
        <dsp:cNvSpPr/>
      </dsp:nvSpPr>
      <dsp:spPr>
        <a:xfrm>
          <a:off x="0" y="4351072"/>
          <a:ext cx="15582900" cy="725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Encourage participation in ACCS-offered groups</a:t>
          </a:r>
        </a:p>
      </dsp:txBody>
      <dsp:txXfrm>
        <a:off x="0" y="4351072"/>
        <a:ext cx="15582900" cy="725045"/>
      </dsp:txXfrm>
    </dsp:sp>
    <dsp:sp modelId="{9A10CD0C-E678-427B-A6A7-6E096EDF2A9C}">
      <dsp:nvSpPr>
        <dsp:cNvPr id="0" name=""/>
        <dsp:cNvSpPr/>
      </dsp:nvSpPr>
      <dsp:spPr>
        <a:xfrm>
          <a:off x="0" y="5076118"/>
          <a:ext cx="15582900" cy="0"/>
        </a:xfrm>
        <a:prstGeom prst="line">
          <a:avLst/>
        </a:prstGeom>
        <a:solidFill>
          <a:schemeClr val="accent5">
            <a:hueOff val="-10080675"/>
            <a:satOff val="71459"/>
            <a:lumOff val="6177"/>
            <a:alphaOff val="0"/>
          </a:schemeClr>
        </a:solidFill>
        <a:ln w="12700" cap="flat" cmpd="sng" algn="ctr">
          <a:solidFill>
            <a:schemeClr val="accent5">
              <a:hueOff val="-10080675"/>
              <a:satOff val="71459"/>
              <a:lumOff val="617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36C24E-94B5-40D9-88FC-6ABF9EB8F083}">
      <dsp:nvSpPr>
        <dsp:cNvPr id="0" name=""/>
        <dsp:cNvSpPr/>
      </dsp:nvSpPr>
      <dsp:spPr>
        <a:xfrm>
          <a:off x="0" y="5076118"/>
          <a:ext cx="15582900" cy="725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Encourage participation in Massachusetts Rehabilitation Commission (MRC) opportunities</a:t>
          </a:r>
        </a:p>
      </dsp:txBody>
      <dsp:txXfrm>
        <a:off x="0" y="5076118"/>
        <a:ext cx="15582900" cy="725045"/>
      </dsp:txXfrm>
    </dsp:sp>
    <dsp:sp modelId="{48FDC4D6-D56F-4E58-B56C-36F02B0E7D4B}">
      <dsp:nvSpPr>
        <dsp:cNvPr id="0" name=""/>
        <dsp:cNvSpPr/>
      </dsp:nvSpPr>
      <dsp:spPr>
        <a:xfrm>
          <a:off x="0" y="5801164"/>
          <a:ext cx="15582900" cy="0"/>
        </a:xfrm>
        <a:prstGeom prst="line">
          <a:avLst/>
        </a:prstGeom>
        <a:solidFill>
          <a:schemeClr val="accent5">
            <a:hueOff val="-11520771"/>
            <a:satOff val="81667"/>
            <a:lumOff val="7059"/>
            <a:alphaOff val="0"/>
          </a:schemeClr>
        </a:solidFill>
        <a:ln w="12700" cap="flat" cmpd="sng" algn="ctr">
          <a:solidFill>
            <a:schemeClr val="accent5">
              <a:hueOff val="-11520771"/>
              <a:satOff val="81667"/>
              <a:lumOff val="705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92D68D-F62B-4679-8FF6-FB3C08F82A49}">
      <dsp:nvSpPr>
        <dsp:cNvPr id="0" name=""/>
        <dsp:cNvSpPr/>
      </dsp:nvSpPr>
      <dsp:spPr>
        <a:xfrm>
          <a:off x="0" y="5801164"/>
          <a:ext cx="15582900" cy="725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Peer support specialists can engage persons-served in a Recovery Learning Center, AA/NA groups</a:t>
          </a:r>
        </a:p>
      </dsp:txBody>
      <dsp:txXfrm>
        <a:off x="0" y="5801164"/>
        <a:ext cx="15582900" cy="725045"/>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BA9018-EAD3-44FD-AE09-C289BE473656}" type="datetimeFigureOut">
              <a:rPr lang="en-US" smtClean="0"/>
              <a:t>2/8/2023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71045B-683F-4120-8F36-6B50AC3EAEEC}" type="slidenum">
              <a:rPr lang="en-US" smtClean="0"/>
              <a:t>‹#›</a:t>
            </a:fld>
            <a:endParaRPr lang="en-US"/>
          </a:p>
        </p:txBody>
      </p:sp>
    </p:spTree>
    <p:extLst>
      <p:ext uri="{BB962C8B-B14F-4D97-AF65-F5344CB8AC3E}">
        <p14:creationId xmlns:p14="http://schemas.microsoft.com/office/powerpoint/2010/main" val="38370223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Trainer</a:t>
            </a:r>
          </a:p>
          <a:p>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1</a:t>
            </a:fld>
            <a:endParaRPr lang="en-US"/>
          </a:p>
        </p:txBody>
      </p:sp>
    </p:spTree>
    <p:extLst>
      <p:ext uri="{BB962C8B-B14F-4D97-AF65-F5344CB8AC3E}">
        <p14:creationId xmlns:p14="http://schemas.microsoft.com/office/powerpoint/2010/main" val="10658039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b="1" dirty="0"/>
              <a:t>Explain:</a:t>
            </a:r>
            <a:endParaRPr lang="en-US" dirty="0"/>
          </a:p>
          <a:p>
            <a:pPr>
              <a:buFont typeface="Arial" panose="020B0604020202020204" pitchFamily="34" charset="0"/>
              <a:buChar char="•"/>
            </a:pPr>
            <a:r>
              <a:rPr lang="en-US" b="1"/>
              <a:t> </a:t>
            </a:r>
            <a:endParaRPr lang="en-US"/>
          </a:p>
          <a:p>
            <a:pPr>
              <a:buFont typeface="Arial" panose="020B0604020202020204" pitchFamily="34" charset="0"/>
              <a:buChar char="•"/>
            </a:pPr>
            <a:r>
              <a:rPr lang="en-US" dirty="0"/>
              <a:t>Cultural differences can exist in the perception and interpretation of the trauma event, the meaning one gives to the traumatic event, and beliefs about control over the event.</a:t>
            </a:r>
            <a:endParaRPr lang="en-US"/>
          </a:p>
          <a:p>
            <a:pPr>
              <a:buFont typeface="Arial" panose="020B0604020202020204" pitchFamily="34" charset="0"/>
              <a:buChar char="•"/>
            </a:pPr>
            <a:r>
              <a:rPr lang="en-US"/>
              <a:t> </a:t>
            </a:r>
          </a:p>
          <a:p>
            <a:pPr>
              <a:buFont typeface="Arial" panose="020B0604020202020204" pitchFamily="34" charset="0"/>
              <a:buChar char="•"/>
            </a:pPr>
            <a:r>
              <a:rPr lang="en-US" dirty="0"/>
              <a:t>Some traumas may have greater impact on a given culture because those traumas represent something significant for that culture or disrupt cultural practices or ways of life </a:t>
            </a:r>
            <a:endParaRPr lang="en-US"/>
          </a:p>
          <a:p>
            <a:pPr>
              <a:buFont typeface="Arial" panose="020B0604020202020204" pitchFamily="34" charset="0"/>
              <a:buChar char="•"/>
            </a:pPr>
            <a:r>
              <a:rPr lang="en-US"/>
              <a:t> </a:t>
            </a:r>
          </a:p>
          <a:p>
            <a:pPr>
              <a:buFont typeface="Arial" panose="020B0604020202020204" pitchFamily="34" charset="0"/>
              <a:buChar char="•"/>
            </a:pPr>
            <a:r>
              <a:rPr lang="en-US" dirty="0"/>
              <a:t>Culture determines acceptable responses to trauma and shapes the expression of distress. For example, some families and cultural groups are less comfortable responding to personal questions about emotional distress</a:t>
            </a:r>
            <a:endParaRPr lang="en-US"/>
          </a:p>
          <a:p>
            <a:pPr>
              <a:buFont typeface="Arial" panose="020B0604020202020204" pitchFamily="34" charset="0"/>
              <a:buChar char="•"/>
            </a:pPr>
            <a:r>
              <a:rPr lang="en-US"/>
              <a:t> </a:t>
            </a:r>
          </a:p>
          <a:p>
            <a:pPr marL="171450" indent="-171450">
              <a:buFont typeface="Arial" panose="020B0604020202020204" pitchFamily="34" charset="0"/>
              <a:buChar char="•"/>
            </a:pPr>
            <a:r>
              <a:rPr lang="en-US" dirty="0"/>
              <a:t>In addition to shaping beliefs about acceptable forms of help-seeking behavior and healing practices, culture can provide a source of strength, unique coping strategies, and specific resources.</a:t>
            </a:r>
          </a:p>
          <a:p>
            <a:r>
              <a:rPr lang="en-US" dirty="0"/>
              <a:t>	</a:t>
            </a:r>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10</a:t>
            </a:fld>
            <a:endParaRPr lang="en-US"/>
          </a:p>
        </p:txBody>
      </p:sp>
    </p:spTree>
    <p:extLst>
      <p:ext uri="{BB962C8B-B14F-4D97-AF65-F5344CB8AC3E}">
        <p14:creationId xmlns:p14="http://schemas.microsoft.com/office/powerpoint/2010/main" val="2494922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520095"/>
          </a:xfrm>
        </p:spPr>
        <p:txBody>
          <a:bodyPr/>
          <a:lstStyle/>
          <a:p>
            <a:pPr>
              <a:spcBef>
                <a:spcPts val="0"/>
              </a:spcBef>
              <a:spcAft>
                <a:spcPts val="0"/>
              </a:spcAft>
            </a:pPr>
            <a:endParaRPr lang="en-US" dirty="0">
              <a:effectLst/>
            </a:endParaRPr>
          </a:p>
          <a:p>
            <a:pPr>
              <a:buFont typeface="Arial" panose="02070309020205020404" pitchFamily="49" charset="0"/>
              <a:buChar char="•"/>
            </a:pPr>
            <a:r>
              <a:rPr lang="en-US" b="1" dirty="0"/>
              <a:t>Explain:</a:t>
            </a:r>
            <a:endParaRPr lang="en-US" dirty="0">
              <a:ea typeface="DengXian"/>
              <a:cs typeface="Calibri"/>
            </a:endParaRPr>
          </a:p>
          <a:p>
            <a:pPr>
              <a:buFont typeface="Arial" panose="02070309020205020404" pitchFamily="49" charset="0"/>
              <a:buChar char="•"/>
            </a:pPr>
            <a:r>
              <a:rPr lang="en-US" dirty="0"/>
              <a:t>Adverse Effects:</a:t>
            </a:r>
            <a:endParaRPr lang="en-US" dirty="0">
              <a:cs typeface="Calibri"/>
            </a:endParaRPr>
          </a:p>
          <a:p>
            <a:pPr>
              <a:buFont typeface="Arial" panose="02070309020205020404" pitchFamily="49" charset="0"/>
              <a:buChar char="•"/>
            </a:pPr>
            <a:r>
              <a:rPr lang="en-US" dirty="0"/>
              <a:t>May be immediate or delayed</a:t>
            </a:r>
            <a:endParaRPr lang="en-US" dirty="0">
              <a:cs typeface="Calibri"/>
            </a:endParaRPr>
          </a:p>
          <a:p>
            <a:pPr>
              <a:buFont typeface="Arial" panose="02070309020205020404" pitchFamily="49" charset="0"/>
              <a:buChar char="•"/>
            </a:pPr>
            <a:r>
              <a:rPr lang="en-US" dirty="0"/>
              <a:t>Duration of the effects may be short or long-term</a:t>
            </a:r>
            <a:endParaRPr lang="en-US" dirty="0">
              <a:cs typeface="Calibri"/>
            </a:endParaRPr>
          </a:p>
          <a:p>
            <a:pPr>
              <a:buFont typeface="Arial" panose="02070309020205020404" pitchFamily="49" charset="0"/>
              <a:buChar char="•"/>
            </a:pPr>
            <a:r>
              <a:rPr lang="en-US" dirty="0"/>
              <a:t>Can impact the victim, their family system, an organization, or community’s sense of safety and trust </a:t>
            </a:r>
            <a:endParaRPr lang="en-US" dirty="0">
              <a:cs typeface="Calibri"/>
            </a:endParaRPr>
          </a:p>
          <a:p>
            <a:pPr>
              <a:buFont typeface="Arial" panose="02070309020205020404" pitchFamily="49" charset="0"/>
              <a:buChar char="•"/>
            </a:pPr>
            <a:r>
              <a:rPr lang="en-US" dirty="0"/>
              <a:t> </a:t>
            </a:r>
            <a:endParaRPr lang="en-US" dirty="0">
              <a:cs typeface="Calibri"/>
            </a:endParaRPr>
          </a:p>
          <a:p>
            <a:pPr>
              <a:buFont typeface="Arial" panose="02070309020205020404" pitchFamily="49" charset="0"/>
              <a:buChar char="•"/>
            </a:pPr>
            <a:r>
              <a:rPr lang="en-US" b="1" dirty="0"/>
              <a:t>Facilitator note:</a:t>
            </a:r>
            <a:endParaRPr lang="en-US" dirty="0"/>
          </a:p>
          <a:p>
            <a:pPr>
              <a:buFont typeface="Arial" panose="02070309020205020404" pitchFamily="49" charset="0"/>
              <a:buChar char="•"/>
            </a:pPr>
            <a:r>
              <a:rPr lang="en-US" dirty="0"/>
              <a:t>State that when trauma affects an organization sometimes it can organize its procedures around that trauma and that is not an effective reaction.</a:t>
            </a:r>
            <a:endParaRPr lang="en-US" dirty="0">
              <a:cs typeface="Calibri"/>
            </a:endParaRPr>
          </a:p>
          <a:p>
            <a:pPr marL="285750" marR="0" lvl="0" indent="-285750">
              <a:lnSpc>
                <a:spcPct val="107000"/>
              </a:lnSpc>
              <a:spcBef>
                <a:spcPts val="0"/>
              </a:spcBef>
              <a:spcAft>
                <a:spcPts val="0"/>
              </a:spcAft>
              <a:buFont typeface="Courier New" panose="02070309020205020404" pitchFamily="49" charset="0"/>
              <a:buChar char="o"/>
            </a:pPr>
            <a:endParaRPr lang="en-US" dirty="0">
              <a:ea typeface="DengXian"/>
              <a:cs typeface="Calibri"/>
            </a:endParaRPr>
          </a:p>
        </p:txBody>
      </p:sp>
      <p:sp>
        <p:nvSpPr>
          <p:cNvPr id="4" name="Slide Number Placeholder 3"/>
          <p:cNvSpPr>
            <a:spLocks noGrp="1"/>
          </p:cNvSpPr>
          <p:nvPr>
            <p:ph type="sldNum" sz="quarter" idx="5"/>
          </p:nvPr>
        </p:nvSpPr>
        <p:spPr/>
        <p:txBody>
          <a:bodyPr/>
          <a:lstStyle/>
          <a:p>
            <a:fld id="{EF6E4F38-41BF-4895-9674-BB83A08F4A2B}" type="slidenum">
              <a:rPr lang="en-US" smtClean="0"/>
              <a:t>11</a:t>
            </a:fld>
            <a:endParaRPr lang="en-US"/>
          </a:p>
        </p:txBody>
      </p:sp>
    </p:spTree>
    <p:extLst>
      <p:ext uri="{BB962C8B-B14F-4D97-AF65-F5344CB8AC3E}">
        <p14:creationId xmlns:p14="http://schemas.microsoft.com/office/powerpoint/2010/main" val="37502354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endParaRPr lang="en-US" dirty="0"/>
          </a:p>
          <a:p>
            <a:r>
              <a:rPr lang="en-US" dirty="0"/>
              <a:t>This slide presents various ways in which trauma can manifest</a:t>
            </a:r>
            <a:endParaRPr lang="en-US" dirty="0">
              <a:cs typeface="Calibri"/>
            </a:endParaRPr>
          </a:p>
          <a:p>
            <a:r>
              <a:rPr lang="en-US" dirty="0"/>
              <a:t> </a:t>
            </a:r>
            <a:endParaRPr lang="en-US" dirty="0">
              <a:cs typeface="Calibri"/>
            </a:endParaRPr>
          </a:p>
          <a:p>
            <a:r>
              <a:rPr lang="en-US" b="1" dirty="0"/>
              <a:t>Facilitator Instruction: </a:t>
            </a:r>
            <a:r>
              <a:rPr lang="en-US" i="1" dirty="0"/>
              <a:t>Read through slide</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EF6E4F38-41BF-4895-9674-BB83A08F4A2B}" type="slidenum">
              <a:rPr lang="en-US" smtClean="0"/>
              <a:t>12</a:t>
            </a:fld>
            <a:endParaRPr lang="en-US"/>
          </a:p>
        </p:txBody>
      </p:sp>
    </p:spTree>
    <p:extLst>
      <p:ext uri="{BB962C8B-B14F-4D97-AF65-F5344CB8AC3E}">
        <p14:creationId xmlns:p14="http://schemas.microsoft.com/office/powerpoint/2010/main" val="32381104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Refer to Handout: Immediate and Delayed Reactions to Trauma</a:t>
            </a:r>
            <a:endParaRPr lang="en-US" dirty="0"/>
          </a:p>
          <a:p>
            <a:r>
              <a:rPr lang="en-US" b="1" dirty="0"/>
              <a:t> </a:t>
            </a:r>
            <a:endParaRPr lang="en-US"/>
          </a:p>
          <a:p>
            <a:r>
              <a:rPr lang="en-US" b="1" dirty="0"/>
              <a:t>Review /Explain:</a:t>
            </a:r>
            <a:endParaRPr lang="en-US" dirty="0"/>
          </a:p>
          <a:p>
            <a:r>
              <a:rPr lang="en-US" dirty="0"/>
              <a:t>Review handout and explain this is a list of more examples of immediate and long-term effects of trauma. </a:t>
            </a:r>
          </a:p>
          <a:p>
            <a:r>
              <a:rPr lang="en-US" dirty="0"/>
              <a:t> </a:t>
            </a:r>
            <a:endParaRPr lang="en-US" dirty="0">
              <a:cs typeface="Calibri"/>
            </a:endParaRPr>
          </a:p>
          <a:p>
            <a:r>
              <a:rPr lang="en-US" b="1" dirty="0"/>
              <a:t>Ask:</a:t>
            </a:r>
            <a:endParaRPr lang="en-US" dirty="0"/>
          </a:p>
          <a:p>
            <a:pPr marL="285750" indent="-285750">
              <a:buFont typeface="Arial"/>
              <a:buChar char="•"/>
            </a:pPr>
            <a:r>
              <a:rPr lang="en-US" dirty="0"/>
              <a:t>Have you noticed any of these reactions in the people you have served in the past? Which ones? </a:t>
            </a:r>
          </a:p>
          <a:p>
            <a:pPr marL="285750" indent="-285750">
              <a:buFont typeface="Arial"/>
              <a:buChar char="•"/>
            </a:pPr>
            <a:r>
              <a:rPr lang="en-US" dirty="0"/>
              <a:t>Are any of the trauma reactions on the list surprising or unexpected to you?</a:t>
            </a:r>
          </a:p>
          <a:p>
            <a:r>
              <a:rPr lang="en-US" dirty="0"/>
              <a:t>(</a:t>
            </a:r>
            <a:r>
              <a:rPr lang="en-US" i="1" dirty="0"/>
              <a:t>Participants can answer aloud or write in the cha</a:t>
            </a:r>
            <a:r>
              <a:rPr lang="en-US" dirty="0"/>
              <a:t>t)</a:t>
            </a:r>
          </a:p>
          <a:p>
            <a:pPr marL="457200" marR="0" indent="0">
              <a:lnSpc>
                <a:spcPct val="107000"/>
              </a:lnSpc>
              <a:spcBef>
                <a:spcPts val="0"/>
              </a:spcBef>
              <a:spcAft>
                <a:spcPts val="0"/>
              </a:spcAft>
              <a:buFont typeface="Arial" panose="020B0604020202020204" pitchFamily="34" charset="0"/>
              <a:buNone/>
            </a:pPr>
            <a:endParaRPr lang="en-US" sz="1800" dirty="0">
              <a:effectLst/>
              <a:latin typeface="Calibri"/>
              <a:ea typeface="DengXian"/>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13</a:t>
            </a:fld>
            <a:endParaRPr lang="en-US"/>
          </a:p>
        </p:txBody>
      </p:sp>
    </p:spTree>
    <p:extLst>
      <p:ext uri="{BB962C8B-B14F-4D97-AF65-F5344CB8AC3E}">
        <p14:creationId xmlns:p14="http://schemas.microsoft.com/office/powerpoint/2010/main" val="39568837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b="1" dirty="0"/>
              <a:t>Explain:</a:t>
            </a:r>
            <a:endParaRPr lang="en-US" dirty="0">
              <a:cs typeface="Calibri" panose="020F0502020204030204"/>
            </a:endParaRPr>
          </a:p>
          <a:p>
            <a:pPr>
              <a:buFont typeface="Arial" panose="020B0604020202020204" pitchFamily="34" charset="0"/>
              <a:buChar char="•"/>
            </a:pPr>
            <a:r>
              <a:rPr lang="en-US" dirty="0"/>
              <a:t>What are the “Four R’s” of the trauma-informed program, organization, or system? </a:t>
            </a:r>
            <a:endParaRPr lang="en-US" dirty="0">
              <a:cs typeface="Calibri" panose="020F0502020204030204"/>
            </a:endParaRPr>
          </a:p>
          <a:p>
            <a:pPr>
              <a:buFont typeface="Arial" panose="020B0604020202020204" pitchFamily="34" charset="0"/>
              <a:buChar char="•"/>
            </a:pPr>
            <a:r>
              <a:rPr lang="en-US" dirty="0"/>
              <a:t>Realizes</a:t>
            </a:r>
            <a:endParaRPr lang="en-US" dirty="0">
              <a:cs typeface="Calibri" panose="020F0502020204030204"/>
            </a:endParaRPr>
          </a:p>
          <a:p>
            <a:pPr lvl="1">
              <a:buFont typeface="Arial" panose="020B0604020202020204" pitchFamily="34" charset="0"/>
              <a:buChar char="•"/>
            </a:pPr>
            <a:r>
              <a:rPr lang="en-US" dirty="0"/>
              <a:t>Realizes widespread impact of trauma and understands the potential paths for recovery </a:t>
            </a:r>
            <a:endParaRPr lang="en-US" dirty="0">
              <a:cs typeface="Calibri" panose="020F0502020204030204"/>
            </a:endParaRPr>
          </a:p>
          <a:p>
            <a:pPr>
              <a:buFont typeface="Arial" panose="020B0604020202020204" pitchFamily="34" charset="0"/>
              <a:buChar char="•"/>
            </a:pPr>
            <a:r>
              <a:rPr lang="en-US" dirty="0"/>
              <a:t>Recognizes</a:t>
            </a:r>
            <a:endParaRPr lang="en-US" dirty="0">
              <a:cs typeface="Calibri" panose="020F0502020204030204"/>
            </a:endParaRPr>
          </a:p>
          <a:p>
            <a:pPr lvl="1">
              <a:buFont typeface="Arial" panose="020B0604020202020204" pitchFamily="34" charset="0"/>
              <a:buChar char="•"/>
            </a:pPr>
            <a:r>
              <a:rPr lang="en-US" dirty="0"/>
              <a:t>Recognizing signs and symptoms of trauma in persons served, staff, families, and other who are involved with the system </a:t>
            </a:r>
            <a:endParaRPr lang="en-US" dirty="0">
              <a:cs typeface="Calibri" panose="020F0502020204030204"/>
            </a:endParaRPr>
          </a:p>
          <a:p>
            <a:pPr>
              <a:buFont typeface="Arial" panose="020B0604020202020204" pitchFamily="34" charset="0"/>
              <a:buChar char="•"/>
            </a:pPr>
            <a:r>
              <a:rPr lang="en-US" dirty="0"/>
              <a:t>Responds</a:t>
            </a:r>
            <a:endParaRPr lang="en-US" dirty="0">
              <a:cs typeface="Calibri" panose="020F0502020204030204"/>
            </a:endParaRPr>
          </a:p>
          <a:p>
            <a:pPr lvl="1">
              <a:buFont typeface="Arial" panose="020B0604020202020204" pitchFamily="34" charset="0"/>
              <a:buChar char="•"/>
            </a:pPr>
            <a:r>
              <a:rPr lang="en-US" dirty="0"/>
              <a:t>Fully integrating knowledge about trauma into practices, procedures, and policies.</a:t>
            </a:r>
            <a:endParaRPr lang="en-US" dirty="0">
              <a:cs typeface="Calibri" panose="020F0502020204030204"/>
            </a:endParaRPr>
          </a:p>
          <a:p>
            <a:pPr>
              <a:buFont typeface="Arial" panose="020B0604020202020204" pitchFamily="34" charset="0"/>
              <a:buChar char="•"/>
            </a:pPr>
            <a:r>
              <a:rPr lang="en-US" dirty="0"/>
              <a:t>Resists</a:t>
            </a:r>
            <a:endParaRPr lang="en-US" dirty="0">
              <a:cs typeface="Calibri" panose="020F0502020204030204"/>
            </a:endParaRPr>
          </a:p>
          <a:p>
            <a:pPr lvl="1">
              <a:buFont typeface="Arial" panose="020B0604020202020204" pitchFamily="34" charset="0"/>
              <a:buChar char="•"/>
            </a:pPr>
            <a:r>
              <a:rPr lang="en-US" dirty="0"/>
              <a:t>Seeks to actively resist re-traumatization </a:t>
            </a:r>
            <a:endParaRPr lang="en-US" dirty="0">
              <a:cs typeface="Calibri" panose="020F0502020204030204"/>
            </a:endParaRPr>
          </a:p>
          <a:p>
            <a:pPr marL="171450" indent="-171450">
              <a:buFont typeface="Arial" panose="020B0604020202020204" pitchFamily="34" charset="0"/>
              <a:buChar char="•"/>
            </a:pP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15</a:t>
            </a:fld>
            <a:endParaRPr lang="en-US"/>
          </a:p>
        </p:txBody>
      </p:sp>
    </p:spTree>
    <p:extLst>
      <p:ext uri="{BB962C8B-B14F-4D97-AF65-F5344CB8AC3E}">
        <p14:creationId xmlns:p14="http://schemas.microsoft.com/office/powerpoint/2010/main" val="19873852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a:p>
            <a:r>
              <a:rPr lang="en-US" b="1" dirty="0"/>
              <a:t>Explain:</a:t>
            </a:r>
            <a:endParaRPr lang="en-US" dirty="0"/>
          </a:p>
          <a:p>
            <a:pPr marL="285750" indent="-285750">
              <a:buFont typeface="Arial"/>
              <a:buChar char="•"/>
            </a:pPr>
            <a:r>
              <a:rPr lang="en-US" dirty="0"/>
              <a:t>Understand emotional reactions by asking about and responding to specific behaviors (sleep and eating patterns, jitters, etc.) [</a:t>
            </a:r>
            <a:r>
              <a:rPr lang="en-US" i="1" dirty="0"/>
              <a:t>facilitator provide examples as appropriate</a:t>
            </a:r>
            <a:r>
              <a:rPr lang="en-US" dirty="0"/>
              <a:t>]</a:t>
            </a:r>
            <a:endParaRPr lang="en-US" dirty="0">
              <a:cs typeface="Calibri"/>
            </a:endParaRPr>
          </a:p>
          <a:p>
            <a:pPr marL="285750" indent="-285750">
              <a:buFont typeface="Arial"/>
              <a:buChar char="•"/>
            </a:pPr>
            <a:r>
              <a:rPr lang="en-US" dirty="0"/>
              <a:t>Listen to and incorporate the person’s terms for what they are experiencing into discussion and treatment planning [</a:t>
            </a:r>
            <a:r>
              <a:rPr lang="en-US" i="1" dirty="0"/>
              <a:t>facilitator provide examples as appropriate</a:t>
            </a:r>
            <a:r>
              <a:rPr lang="en-US" dirty="0"/>
              <a:t>]</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14</a:t>
            </a:fld>
            <a:endParaRPr lang="en-US"/>
          </a:p>
        </p:txBody>
      </p:sp>
    </p:spTree>
    <p:extLst>
      <p:ext uri="{BB962C8B-B14F-4D97-AF65-F5344CB8AC3E}">
        <p14:creationId xmlns:p14="http://schemas.microsoft.com/office/powerpoint/2010/main" val="15794165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endParaRPr lang="en-US" dirty="0"/>
          </a:p>
          <a:p>
            <a:r>
              <a:rPr lang="en-US"/>
              <a:t> </a:t>
            </a:r>
          </a:p>
          <a:p>
            <a:r>
              <a:rPr lang="en-US" dirty="0"/>
              <a:t>Transitions (e.g., arrest or jail, return to the community, change in residence) can be scary and can trigger a trauma response – but our approach can help if we are aware that persons-served may be really scared</a:t>
            </a:r>
          </a:p>
          <a:p>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16</a:t>
            </a:fld>
            <a:endParaRPr lang="en-US"/>
          </a:p>
        </p:txBody>
      </p:sp>
    </p:spTree>
    <p:extLst>
      <p:ext uri="{BB962C8B-B14F-4D97-AF65-F5344CB8AC3E}">
        <p14:creationId xmlns:p14="http://schemas.microsoft.com/office/powerpoint/2010/main" val="6954668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r>
              <a:rPr lang="en-US" dirty="0"/>
              <a:t>: This exercise will ask them to pretend they are members of the integrated treatment team assigned to Mae. This is the first encounter from any members of your team with Mae. </a:t>
            </a:r>
            <a:endParaRPr lang="en-US"/>
          </a:p>
          <a:p>
            <a:r>
              <a:rPr lang="en-US" dirty="0"/>
              <a:t> </a:t>
            </a:r>
            <a:endParaRPr lang="en-US" dirty="0">
              <a:cs typeface="Calibri"/>
            </a:endParaRPr>
          </a:p>
          <a:p>
            <a:r>
              <a:rPr lang="en-US" b="1" dirty="0"/>
              <a:t>Facilitator Instructions:</a:t>
            </a:r>
            <a:endParaRPr lang="en-US" dirty="0"/>
          </a:p>
          <a:p>
            <a:pPr marL="285750" indent="-285750">
              <a:buFont typeface="Arial"/>
              <a:buChar char="•"/>
            </a:pPr>
            <a:r>
              <a:rPr lang="en-US" b="1" dirty="0"/>
              <a:t>Read scenario</a:t>
            </a:r>
            <a:r>
              <a:rPr lang="en-US" dirty="0"/>
              <a:t> from the slide and</a:t>
            </a:r>
            <a:r>
              <a:rPr lang="en-US" b="1" dirty="0"/>
              <a:t> </a:t>
            </a:r>
            <a:r>
              <a:rPr lang="en-US" dirty="0"/>
              <a:t>refer them to the </a:t>
            </a:r>
            <a:r>
              <a:rPr lang="en-US" i="1" dirty="0"/>
              <a:t>Team Discussion Handout</a:t>
            </a:r>
            <a:r>
              <a:rPr lang="en-US" dirty="0"/>
              <a:t> (#3)</a:t>
            </a:r>
            <a:endParaRPr lang="en-US" dirty="0">
              <a:cs typeface="Calibri"/>
            </a:endParaRPr>
          </a:p>
          <a:p>
            <a:pPr marL="285750" indent="-285750">
              <a:buFont typeface="Arial"/>
              <a:buChar char="•"/>
            </a:pPr>
            <a:r>
              <a:rPr lang="en-US" b="1" dirty="0"/>
              <a:t>Instruct</a:t>
            </a:r>
            <a:r>
              <a:rPr lang="en-US" dirty="0"/>
              <a:t> groups to discuss as a team:</a:t>
            </a:r>
            <a:endParaRPr lang="en-US" dirty="0">
              <a:cs typeface="Calibri"/>
            </a:endParaRPr>
          </a:p>
          <a:p>
            <a:pPr marL="285750" indent="-285750">
              <a:buFont typeface="Arial"/>
              <a:buChar char="•"/>
            </a:pPr>
            <a:r>
              <a:rPr lang="en-US" dirty="0"/>
              <a:t>How a team member (or members) should approach Mae in a first encounter to transition her into your program. How would you collaborate with her in her treatment planning?</a:t>
            </a:r>
            <a:endParaRPr lang="en-US" dirty="0">
              <a:cs typeface="Calibri"/>
            </a:endParaRPr>
          </a:p>
          <a:p>
            <a:pPr marL="285750" indent="-285750">
              <a:buFont typeface="Arial"/>
              <a:buChar char="•"/>
            </a:pPr>
            <a:r>
              <a:rPr lang="en-US" dirty="0"/>
              <a:t>Using a strengths-based approach, how might you approach her to:</a:t>
            </a:r>
            <a:endParaRPr lang="en-US" dirty="0">
              <a:cs typeface="Calibri"/>
            </a:endParaRPr>
          </a:p>
          <a:p>
            <a:pPr marL="285750" indent="-285750">
              <a:buFont typeface="Arial"/>
              <a:buChar char="•"/>
            </a:pPr>
            <a:r>
              <a:rPr lang="en-US" dirty="0"/>
              <a:t>Ensure physical/Emotional safety</a:t>
            </a:r>
            <a:endParaRPr lang="en-US" dirty="0">
              <a:cs typeface="Calibri"/>
            </a:endParaRPr>
          </a:p>
          <a:p>
            <a:pPr marL="285750" indent="-285750">
              <a:buFont typeface="Arial"/>
              <a:buChar char="•"/>
            </a:pPr>
            <a:r>
              <a:rPr lang="en-US" dirty="0"/>
              <a:t>Establish Trust</a:t>
            </a:r>
            <a:endParaRPr lang="en-US" dirty="0">
              <a:cs typeface="Calibri"/>
            </a:endParaRPr>
          </a:p>
          <a:p>
            <a:pPr marL="285750" indent="-285750">
              <a:buFont typeface="Arial"/>
              <a:buChar char="•"/>
            </a:pPr>
            <a:r>
              <a:rPr lang="en-US" dirty="0"/>
              <a:t>Offer choices</a:t>
            </a:r>
            <a:endParaRPr lang="en-US" dirty="0">
              <a:cs typeface="Calibri"/>
            </a:endParaRPr>
          </a:p>
          <a:p>
            <a:pPr marL="285750" indent="-285750">
              <a:buFont typeface="Arial"/>
              <a:buChar char="•"/>
            </a:pPr>
            <a:r>
              <a:rPr lang="en-US" dirty="0"/>
              <a:t>Refer them to the </a:t>
            </a:r>
            <a:r>
              <a:rPr lang="en-US" i="1" dirty="0"/>
              <a:t>Strengths-Based Questions Handout</a:t>
            </a:r>
            <a:r>
              <a:rPr lang="en-US" dirty="0"/>
              <a:t> (#2) to help with the second question</a:t>
            </a:r>
            <a:endParaRPr lang="en-US" dirty="0">
              <a:cs typeface="Calibri"/>
            </a:endParaRPr>
          </a:p>
          <a:p>
            <a:pPr marL="285750" indent="-285750">
              <a:buFont typeface="Arial"/>
              <a:buChar char="•"/>
            </a:pPr>
            <a:r>
              <a:rPr lang="en-US" dirty="0"/>
              <a:t>Split participants into groups of 3 to 5 (if there are few attendees create groups of two) and ask them to choose a recorder/reporter</a:t>
            </a:r>
            <a:endParaRPr lang="en-US" dirty="0">
              <a:cs typeface="Calibri"/>
            </a:endParaRPr>
          </a:p>
          <a:p>
            <a:pPr marL="285750" indent="-285750">
              <a:buFont typeface="Arial"/>
              <a:buChar char="•"/>
            </a:pPr>
            <a:r>
              <a:rPr lang="en-US" dirty="0"/>
              <a:t>Give </a:t>
            </a:r>
            <a:r>
              <a:rPr lang="en-US" b="1" dirty="0"/>
              <a:t>them 7 minutes for this exercise</a:t>
            </a:r>
            <a:r>
              <a:rPr lang="en-US" dirty="0"/>
              <a:t>. </a:t>
            </a:r>
            <a:endParaRPr lang="en-US" dirty="0">
              <a:cs typeface="Calibri"/>
            </a:endParaRPr>
          </a:p>
          <a:p>
            <a:r>
              <a:rPr lang="en-US" b="1" dirty="0"/>
              <a:t>Facilitator notes:  </a:t>
            </a:r>
            <a:r>
              <a:rPr lang="en-US" dirty="0"/>
              <a:t>Group responses may include:</a:t>
            </a:r>
            <a:endParaRPr lang="en-US" dirty="0">
              <a:cs typeface="Calibri"/>
            </a:endParaRPr>
          </a:p>
          <a:p>
            <a:pPr marL="285750" indent="-285750">
              <a:buFont typeface="Arial"/>
              <a:buChar char="•"/>
            </a:pPr>
            <a:r>
              <a:rPr lang="en-US" dirty="0"/>
              <a:t>Meeting at a mutually-agreed upon location that is private, safe, and has good lighting</a:t>
            </a:r>
            <a:endParaRPr lang="en-US" dirty="0">
              <a:cs typeface="Calibri"/>
            </a:endParaRPr>
          </a:p>
          <a:p>
            <a:pPr marL="285750" indent="-285750">
              <a:buFont typeface="Arial"/>
              <a:buChar char="•"/>
            </a:pPr>
            <a:r>
              <a:rPr lang="en-US" dirty="0"/>
              <a:t>Be mindful and track any possible trauma reactions she may be having then make adjustments in current conversation</a:t>
            </a:r>
            <a:endParaRPr lang="en-US" dirty="0">
              <a:cs typeface="Calibri"/>
            </a:endParaRPr>
          </a:p>
          <a:p>
            <a:pPr marL="285750" indent="-285750">
              <a:buFont typeface="Arial"/>
              <a:buChar char="•"/>
            </a:pPr>
            <a:r>
              <a:rPr lang="en-US" dirty="0"/>
              <a:t>Being upfront, honest, and transparent</a:t>
            </a:r>
            <a:endParaRPr lang="en-US" dirty="0">
              <a:cs typeface="Calibri"/>
            </a:endParaRPr>
          </a:p>
          <a:p>
            <a:pPr marL="285750" indent="-285750">
              <a:buFont typeface="Arial"/>
              <a:buChar char="•"/>
            </a:pPr>
            <a:r>
              <a:rPr lang="en-US" dirty="0"/>
              <a:t>Review the team’s availability, accessibility, and on-call procedures</a:t>
            </a:r>
            <a:endParaRPr lang="en-US" dirty="0">
              <a:cs typeface="Calibri"/>
            </a:endParaRPr>
          </a:p>
          <a:p>
            <a:pPr marL="285750" indent="-285750">
              <a:buFont typeface="Arial"/>
              <a:buChar char="•"/>
            </a:pPr>
            <a:r>
              <a:rPr lang="en-US" dirty="0"/>
              <a:t>Avoid judgment language</a:t>
            </a:r>
            <a:endParaRPr lang="en-US" dirty="0">
              <a:cs typeface="Calibri"/>
            </a:endParaRPr>
          </a:p>
          <a:p>
            <a:pPr marL="285750" indent="-285750">
              <a:buFont typeface="Arial"/>
              <a:buChar char="•"/>
            </a:pPr>
            <a:r>
              <a:rPr lang="en-US" dirty="0"/>
              <a:t>Explore “what happened to you” as opposed to “what’s wrong with you”</a:t>
            </a:r>
            <a:endParaRPr lang="en-US" dirty="0">
              <a:cs typeface="Calibri"/>
            </a:endParaRPr>
          </a:p>
          <a:p>
            <a:pPr marL="285750" indent="-285750">
              <a:buFont typeface="Arial"/>
              <a:buChar char="•"/>
            </a:pPr>
            <a:r>
              <a:rPr lang="en-US" dirty="0"/>
              <a:t>Review the various groups, helpers, and resources ACCS has to offer; ask what they think might be helpful</a:t>
            </a:r>
            <a:endParaRPr lang="en-US" dirty="0">
              <a:cs typeface="Calibri"/>
            </a:endParaRPr>
          </a:p>
          <a:p>
            <a:pPr marL="285750" indent="-285750">
              <a:buFont typeface="Arial"/>
              <a:buChar char="•"/>
            </a:pPr>
            <a:r>
              <a:rPr lang="en-US" dirty="0"/>
              <a:t>Explore which goals she might like to start with</a:t>
            </a:r>
            <a:endParaRPr lang="en-US" dirty="0">
              <a:cs typeface="Calibri"/>
            </a:endParaRPr>
          </a:p>
          <a:p>
            <a:pPr marL="285750" indent="-285750">
              <a:buFont typeface="Arial"/>
              <a:buChar char="•"/>
            </a:pPr>
            <a:r>
              <a:rPr lang="en-US" dirty="0"/>
              <a:t>Explore what supports she currently has and ways to increase those supports</a:t>
            </a:r>
            <a:endParaRPr lang="en-US" dirty="0">
              <a:cs typeface="Calibri"/>
            </a:endParaRPr>
          </a:p>
          <a:p>
            <a:pPr marL="285750" indent="-285750">
              <a:buFont typeface="Arial"/>
              <a:buChar char="•"/>
            </a:pPr>
            <a:r>
              <a:rPr lang="en-US" dirty="0"/>
              <a:t>Explore strengths, accomplishments, and what’s been working for her so far</a:t>
            </a:r>
            <a:endParaRPr lang="en-US" dirty="0">
              <a:cs typeface="Calibri"/>
            </a:endParaRPr>
          </a:p>
          <a:p>
            <a:br>
              <a:rPr lang="en-US" dirty="0"/>
            </a:br>
            <a:endParaRPr lang="en-US" dirty="0"/>
          </a:p>
          <a:p>
            <a:endParaRPr lang="en-US" dirty="0">
              <a:cs typeface="Calibri"/>
            </a:endParaRPr>
          </a:p>
          <a:p>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17</a:t>
            </a:fld>
            <a:endParaRPr lang="en-US"/>
          </a:p>
        </p:txBody>
      </p:sp>
    </p:spTree>
    <p:extLst>
      <p:ext uri="{BB962C8B-B14F-4D97-AF65-F5344CB8AC3E}">
        <p14:creationId xmlns:p14="http://schemas.microsoft.com/office/powerpoint/2010/main" val="32462052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endParaRPr lang="en-US" dirty="0"/>
          </a:p>
          <a:p>
            <a:r>
              <a:rPr lang="en-US" dirty="0"/>
              <a:t>The picture of the tree represents the ability of an individual to bend, but not break, to bounce back, and to “adapt well in the face of adversity, trauma, tragedy, threats, or even significant sources of stress”</a:t>
            </a:r>
            <a:endParaRPr lang="en-US" dirty="0">
              <a:cs typeface="Calibri"/>
            </a:endParaRPr>
          </a:p>
          <a:p>
            <a:r>
              <a:rPr lang="en-US" dirty="0"/>
              <a:t> </a:t>
            </a:r>
            <a:endParaRPr lang="en-US" dirty="0">
              <a:cs typeface="Calibri"/>
            </a:endParaRPr>
          </a:p>
          <a:p>
            <a:r>
              <a:rPr lang="en-US" dirty="0"/>
              <a:t>It’s important to point out that being resilient doesn’t mean that a person won’t experience difficulty or distress.  It means that even when stimulated/triggered, a highly resilient person can still remain connected to others, still keep their thinking deliberate, and be responsive rather than reactive.  Even if they become dysregulated by a stressful event, they have the skills to recognize those sensations inside of them and use coping skills to calm themselves. </a:t>
            </a:r>
            <a:endParaRPr lang="en-US" dirty="0">
              <a:cs typeface="Calibri"/>
            </a:endParaRPr>
          </a:p>
          <a:p>
            <a:r>
              <a:rPr lang="en-US" dirty="0"/>
              <a:t> </a:t>
            </a:r>
            <a:endParaRPr lang="en-US" dirty="0">
              <a:cs typeface="Calibri"/>
            </a:endParaRPr>
          </a:p>
          <a:p>
            <a:r>
              <a:rPr lang="en-US" dirty="0"/>
              <a:t>Social resilience is the ability for the team or program to grow together, problem-solve together – it is powerful when everyone as a team is collectively resilient</a:t>
            </a:r>
            <a:endParaRPr lang="en-US" dirty="0">
              <a:cs typeface="Calibri"/>
            </a:endParaRPr>
          </a:p>
          <a:p>
            <a:pPr marL="0" marR="0">
              <a:spcBef>
                <a:spcPts val="0"/>
              </a:spcBef>
              <a:spcAft>
                <a:spcPts val="0"/>
              </a:spcAft>
              <a:buFont typeface="Arial" panose="020B0604020202020204" pitchFamily="34" charset="0"/>
            </a:pPr>
            <a:endParaRPr lang="en-US" dirty="0">
              <a:cs typeface="Calibri"/>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18</a:t>
            </a:fld>
            <a:endParaRPr lang="en-US"/>
          </a:p>
        </p:txBody>
      </p:sp>
    </p:spTree>
    <p:extLst>
      <p:ext uri="{BB962C8B-B14F-4D97-AF65-F5344CB8AC3E}">
        <p14:creationId xmlns:p14="http://schemas.microsoft.com/office/powerpoint/2010/main" val="18962114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Read slide:</a:t>
            </a:r>
            <a:endParaRPr lang="en-US" dirty="0"/>
          </a:p>
          <a:p>
            <a:pPr marL="171450" indent="-171450">
              <a:buFont typeface="Arial"/>
              <a:buChar char="•"/>
            </a:pPr>
            <a:r>
              <a:rPr lang="en-US" dirty="0"/>
              <a:t>Assist with accepting and working through the distressing situation</a:t>
            </a:r>
            <a:endParaRPr lang="en-US" dirty="0">
              <a:cs typeface="Calibri"/>
            </a:endParaRPr>
          </a:p>
          <a:p>
            <a:pPr marL="171450" indent="-171450">
              <a:buFont typeface="Arial"/>
              <a:buChar char="•"/>
            </a:pPr>
            <a:r>
              <a:rPr lang="en-US" dirty="0"/>
              <a:t>Help them connect to others who have been able to overcome similar situations</a:t>
            </a:r>
            <a:endParaRPr lang="en-US" dirty="0">
              <a:cs typeface="Calibri"/>
            </a:endParaRPr>
          </a:p>
          <a:p>
            <a:pPr marL="171450" indent="-171450">
              <a:buFont typeface="Arial"/>
              <a:buChar char="•"/>
            </a:pPr>
            <a:r>
              <a:rPr lang="en-US" dirty="0"/>
              <a:t>Increase overall support network</a:t>
            </a:r>
            <a:endParaRPr lang="en-US" dirty="0">
              <a:cs typeface="Calibri"/>
            </a:endParaRPr>
          </a:p>
          <a:p>
            <a:pPr marL="171450" indent="-171450">
              <a:buFont typeface="Arial"/>
              <a:buChar char="•"/>
            </a:pPr>
            <a:r>
              <a:rPr lang="en-US" dirty="0"/>
              <a:t>Teach healthy emotion regulation / distress tolerance skills</a:t>
            </a:r>
            <a:endParaRPr lang="en-US" dirty="0">
              <a:cs typeface="Calibri"/>
            </a:endParaRPr>
          </a:p>
          <a:p>
            <a:pPr marL="171450" indent="-171450">
              <a:buFont typeface="Arial"/>
              <a:buChar char="•"/>
            </a:pPr>
            <a:r>
              <a:rPr lang="en-US" dirty="0"/>
              <a:t>Assist with problem-solving by using strengths-based questions</a:t>
            </a:r>
            <a:endParaRPr lang="en-US" dirty="0">
              <a:cs typeface="Calibri"/>
            </a:endParaRPr>
          </a:p>
          <a:p>
            <a:pPr marL="171450" indent="-171450">
              <a:buFont typeface="Arial"/>
              <a:buChar char="•"/>
            </a:pPr>
            <a:r>
              <a:rPr lang="en-US" dirty="0"/>
              <a:t>Offer new opportunities / experiences</a:t>
            </a:r>
            <a:endParaRPr lang="en-US" dirty="0">
              <a:cs typeface="Calibri"/>
            </a:endParaRPr>
          </a:p>
          <a:p>
            <a:pPr marL="171450" indent="-171450">
              <a:buFont typeface="Arial"/>
              <a:buChar char="•"/>
            </a:pPr>
            <a:r>
              <a:rPr lang="en-US" dirty="0"/>
              <a:t>Empower them to gain independence</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19</a:t>
            </a:fld>
            <a:endParaRPr lang="en-US"/>
          </a:p>
        </p:txBody>
      </p:sp>
    </p:spTree>
    <p:extLst>
      <p:ext uri="{BB962C8B-B14F-4D97-AF65-F5344CB8AC3E}">
        <p14:creationId xmlns:p14="http://schemas.microsoft.com/office/powerpoint/2010/main" val="2222996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During this module you will:</a:t>
            </a:r>
          </a:p>
          <a:p>
            <a:pPr marL="285750" indent="-285750">
              <a:buFont typeface="Arial"/>
              <a:buChar char="•"/>
              <a:defRPr/>
            </a:pPr>
            <a:r>
              <a:rPr lang="en-US" dirty="0"/>
              <a:t>Define trauma</a:t>
            </a:r>
            <a:endParaRPr lang="en-US" dirty="0">
              <a:cs typeface="Calibri"/>
            </a:endParaRPr>
          </a:p>
          <a:p>
            <a:pPr marL="285750" indent="-285750">
              <a:buFont typeface="Arial"/>
              <a:buChar char="•"/>
              <a:defRPr/>
            </a:pPr>
            <a:r>
              <a:rPr lang="en-US" dirty="0"/>
              <a:t>Consider the potential effects of traumatic experiences and how it can vary by culture</a:t>
            </a:r>
            <a:endParaRPr lang="en-US" dirty="0">
              <a:cs typeface="Calibri"/>
            </a:endParaRPr>
          </a:p>
          <a:p>
            <a:pPr marL="285750" indent="-285750">
              <a:buFont typeface="Arial"/>
              <a:buChar char="•"/>
              <a:defRPr/>
            </a:pPr>
            <a:r>
              <a:rPr lang="en-US" dirty="0"/>
              <a:t>Consider ways you can apply a trauma lens in your work </a:t>
            </a:r>
          </a:p>
          <a:p>
            <a:pPr>
              <a:defRPr/>
            </a:pPr>
            <a:r>
              <a:rPr lang="en-US" b="1" dirty="0"/>
              <a:t> </a:t>
            </a:r>
            <a:endParaRPr lang="en-US"/>
          </a:p>
          <a:p>
            <a:pPr marL="285750" indent="-285750">
              <a:buFont typeface="Arial"/>
              <a:buChar char="•"/>
              <a:defRPr/>
            </a:pPr>
            <a:r>
              <a:rPr lang="en-US" dirty="0"/>
              <a:t>A primary goal of this module is to learn how to apply a trauma lens to your work with persons-served</a:t>
            </a:r>
            <a:endParaRPr lang="en-US" dirty="0">
              <a:cs typeface="Calibri"/>
            </a:endParaRPr>
          </a:p>
          <a:p>
            <a:pPr>
              <a:defRPr/>
            </a:pPr>
            <a:r>
              <a:rPr lang="en-US" dirty="0"/>
              <a:t> </a:t>
            </a:r>
            <a:endParaRPr lang="en-US" dirty="0">
              <a:cs typeface="Calibri"/>
            </a:endParaRPr>
          </a:p>
          <a:p>
            <a:pPr>
              <a:defRPr/>
            </a:pPr>
            <a:r>
              <a:rPr lang="en-US" b="1" dirty="0"/>
              <a:t>Ask:</a:t>
            </a:r>
            <a:endParaRPr lang="en-US" dirty="0"/>
          </a:p>
          <a:p>
            <a:pPr>
              <a:defRPr/>
            </a:pPr>
            <a:r>
              <a:rPr lang="en-US" dirty="0"/>
              <a:t>If you have experience working with individuals involved in the mental health system, what percentage of them have you worked with have experienced trauma? (</a:t>
            </a:r>
            <a:r>
              <a:rPr lang="en-US" i="1" dirty="0"/>
              <a:t>Participants can answer aloud or write in the cha</a:t>
            </a:r>
            <a:r>
              <a:rPr lang="en-US" dirty="0"/>
              <a:t>t) </a:t>
            </a:r>
            <a:endParaRPr lang="en-US" dirty="0">
              <a:cs typeface="Calibri"/>
            </a:endParaRPr>
          </a:p>
          <a:p>
            <a:pPr>
              <a:defRPr/>
            </a:pPr>
            <a:br>
              <a:rPr lang="en-US" dirty="0"/>
            </a:br>
            <a:endParaRPr lang="en-US" dirty="0"/>
          </a:p>
          <a:p>
            <a:pPr marL="0" marR="0" lvl="0" indent="0" algn="l" defTabSz="914400">
              <a:lnSpc>
                <a:spcPct val="100000"/>
              </a:lnSpc>
              <a:spcBef>
                <a:spcPts val="0"/>
              </a:spcBef>
              <a:spcAft>
                <a:spcPts val="0"/>
              </a:spcAft>
              <a:buClrTx/>
              <a:buSzTx/>
              <a:buFontTx/>
              <a:buNone/>
              <a:tabLst/>
              <a:defRPr/>
            </a:pPr>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2</a:t>
            </a:fld>
            <a:endParaRPr lang="en-US"/>
          </a:p>
        </p:txBody>
      </p:sp>
    </p:spTree>
    <p:extLst>
      <p:ext uri="{BB962C8B-B14F-4D97-AF65-F5344CB8AC3E}">
        <p14:creationId xmlns:p14="http://schemas.microsoft.com/office/powerpoint/2010/main" val="5853448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a:t>
            </a:r>
            <a:endParaRPr lang="en-US"/>
          </a:p>
          <a:p>
            <a:r>
              <a:rPr lang="en-US" dirty="0"/>
              <a:t>Provide examples about how to help persons-served gain independence, thereby promoting resiliency. Read examples from the slide. </a:t>
            </a:r>
            <a:endParaRPr lang="en-US" dirty="0">
              <a:cs typeface="Calibri"/>
            </a:endParaRPr>
          </a:p>
          <a:p>
            <a:r>
              <a:rPr lang="en-US" b="1" dirty="0"/>
              <a:t> </a:t>
            </a:r>
            <a:endParaRPr lang="en-US"/>
          </a:p>
          <a:p>
            <a:r>
              <a:rPr lang="en-US" b="1" dirty="0"/>
              <a:t>Ask:</a:t>
            </a:r>
            <a:endParaRPr lang="en-US"/>
          </a:p>
          <a:p>
            <a:r>
              <a:rPr lang="en-US" dirty="0"/>
              <a:t>What have you done to empower persons you have served or are serving? </a:t>
            </a:r>
            <a:endParaRPr lang="en-US" dirty="0">
              <a:cs typeface="Calibri"/>
            </a:endParaRPr>
          </a:p>
          <a:p>
            <a:r>
              <a:rPr lang="en-US" dirty="0"/>
              <a:t>What is one approach you could use to help Mae increase her independence and promote her resiliency? (</a:t>
            </a:r>
            <a:r>
              <a:rPr lang="en-US" i="1" dirty="0"/>
              <a:t>Have them write this in the chat</a:t>
            </a:r>
            <a:r>
              <a:rPr lang="en-US" dirty="0"/>
              <a:t>)</a:t>
            </a:r>
            <a:endParaRPr lang="en-US" dirty="0">
              <a:cs typeface="Calibri"/>
            </a:endParaRPr>
          </a:p>
          <a:p>
            <a:r>
              <a:rPr lang="en-US" dirty="0"/>
              <a:t>How could a team member empower a person served who comes from a different culture, like Mae who is Korean, or an individual who is LGBTQ? What is an approach you could take?</a:t>
            </a:r>
            <a:endParaRPr lang="en-US" dirty="0">
              <a:cs typeface="Calibri"/>
            </a:endParaRPr>
          </a:p>
          <a:p>
            <a:r>
              <a:rPr lang="en-US" dirty="0"/>
              <a:t>Potential responses: Give Mae information about a Korean community health center or similar networks and suggest she make an appointment.  Pair a person served with a peer specialist who is also LGBTQ and can provide them with information about how to connect with a community.</a:t>
            </a:r>
          </a:p>
        </p:txBody>
      </p:sp>
      <p:sp>
        <p:nvSpPr>
          <p:cNvPr id="4" name="Slide Number Placeholder 3"/>
          <p:cNvSpPr>
            <a:spLocks noGrp="1"/>
          </p:cNvSpPr>
          <p:nvPr>
            <p:ph type="sldNum" sz="quarter" idx="5"/>
          </p:nvPr>
        </p:nvSpPr>
        <p:spPr/>
        <p:txBody>
          <a:bodyPr/>
          <a:lstStyle/>
          <a:p>
            <a:fld id="{8071045B-683F-4120-8F36-6B50AC3EAEEC}" type="slidenum">
              <a:rPr lang="en-US" smtClean="0"/>
              <a:t>20</a:t>
            </a:fld>
            <a:endParaRPr lang="en-US"/>
          </a:p>
        </p:txBody>
      </p:sp>
    </p:spTree>
    <p:extLst>
      <p:ext uri="{BB962C8B-B14F-4D97-AF65-F5344CB8AC3E}">
        <p14:creationId xmlns:p14="http://schemas.microsoft.com/office/powerpoint/2010/main" val="29217525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t>Ask:</a:t>
            </a:r>
            <a:endParaRPr lang="en-US" dirty="0"/>
          </a:p>
          <a:p>
            <a:pPr>
              <a:defRPr/>
            </a:pPr>
            <a:r>
              <a:rPr lang="en-US" dirty="0"/>
              <a:t>Ask participants to share one take-away from today that they will share with someone else after the training.</a:t>
            </a:r>
            <a:endParaRPr lang="en-US" dirty="0">
              <a:cs typeface="Calibri"/>
            </a:endParaRPr>
          </a:p>
          <a:p>
            <a:pPr marL="0" marR="0" lvl="0" indent="0" algn="l" defTabSz="914400">
              <a:lnSpc>
                <a:spcPct val="100000"/>
              </a:lnSpc>
              <a:spcBef>
                <a:spcPts val="0"/>
              </a:spcBef>
              <a:spcAft>
                <a:spcPts val="0"/>
              </a:spcAft>
              <a:buClrTx/>
              <a:buSzTx/>
              <a:buFontTx/>
              <a:buNone/>
              <a:tabLst/>
              <a:defRPr/>
            </a:pPr>
            <a:endParaRPr lang="en-US" sz="1800" dirty="0">
              <a:effectLst/>
              <a:latin typeface="Calibri"/>
              <a:ea typeface="Calibri" panose="020F0502020204030204" pitchFamily="34" charset="0"/>
              <a:cs typeface="Calibri"/>
            </a:endParaRPr>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21</a:t>
            </a:fld>
            <a:endParaRPr lang="en-US"/>
          </a:p>
        </p:txBody>
      </p:sp>
    </p:spTree>
    <p:extLst>
      <p:ext uri="{BB962C8B-B14F-4D97-AF65-F5344CB8AC3E}">
        <p14:creationId xmlns:p14="http://schemas.microsoft.com/office/powerpoint/2010/main" val="2797533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t>Ask:</a:t>
            </a:r>
            <a:endParaRPr lang="en-US" dirty="0"/>
          </a:p>
          <a:p>
            <a:pPr>
              <a:defRPr/>
            </a:pPr>
            <a:r>
              <a:rPr lang="en-US" dirty="0"/>
              <a:t>If you have experience working with individuals who have experienced trauma, what kind of traumatic events had they experienced?  </a:t>
            </a:r>
            <a:endParaRPr lang="en-US" dirty="0">
              <a:cs typeface="Calibri"/>
            </a:endParaRPr>
          </a:p>
          <a:p>
            <a:pPr>
              <a:defRPr/>
            </a:pPr>
            <a:r>
              <a:rPr lang="en-US" dirty="0"/>
              <a:t> </a:t>
            </a:r>
            <a:endParaRPr lang="en-US" dirty="0">
              <a:cs typeface="Calibri"/>
            </a:endParaRPr>
          </a:p>
          <a:p>
            <a:pPr>
              <a:defRPr/>
            </a:pPr>
            <a:r>
              <a:rPr lang="en-US" dirty="0"/>
              <a:t>(</a:t>
            </a:r>
            <a:r>
              <a:rPr lang="en-US" i="1" dirty="0"/>
              <a:t>Participants can answer aloud or write in the cha</a:t>
            </a:r>
            <a:r>
              <a:rPr lang="en-US" dirty="0"/>
              <a:t>t) </a:t>
            </a:r>
            <a:endParaRPr lang="en-US" dirty="0">
              <a:cs typeface="Calibri"/>
            </a:endParaRPr>
          </a:p>
          <a:p>
            <a:pPr>
              <a:defRPr/>
            </a:pPr>
            <a:br>
              <a:rPr lang="en-US" dirty="0"/>
            </a:br>
            <a:endParaRPr lang="en-US" dirty="0"/>
          </a:p>
          <a:p>
            <a:pPr marL="0" marR="0" lvl="0" indent="0" algn="l" defTabSz="914400">
              <a:lnSpc>
                <a:spcPct val="100000"/>
              </a:lnSpc>
              <a:spcBef>
                <a:spcPts val="0"/>
              </a:spcBef>
              <a:spcAft>
                <a:spcPts val="0"/>
              </a:spcAft>
              <a:buClrTx/>
              <a:buSzTx/>
              <a:buFontTx/>
              <a:buNone/>
              <a:tabLst/>
              <a:defRPr/>
            </a:pPr>
            <a:endParaRPr lang="en-US" sz="1800" dirty="0">
              <a:effectLst/>
              <a:latin typeface="DengXian"/>
              <a:ea typeface="DengXian"/>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3</a:t>
            </a:fld>
            <a:endParaRPr lang="en-US"/>
          </a:p>
        </p:txBody>
      </p:sp>
    </p:spTree>
    <p:extLst>
      <p:ext uri="{BB962C8B-B14F-4D97-AF65-F5344CB8AC3E}">
        <p14:creationId xmlns:p14="http://schemas.microsoft.com/office/powerpoint/2010/main" val="1134035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t>Ask:</a:t>
            </a:r>
            <a:r>
              <a:rPr lang="en-US" dirty="0"/>
              <a:t>  </a:t>
            </a:r>
            <a:endParaRPr lang="en-US"/>
          </a:p>
          <a:p>
            <a:pPr>
              <a:defRPr/>
            </a:pPr>
            <a:r>
              <a:rPr lang="en-US" dirty="0"/>
              <a:t>What types of traumatic events do you think might be most common among persons served by ACCS?</a:t>
            </a:r>
            <a:endParaRPr lang="en-US" dirty="0">
              <a:cs typeface="Calibri"/>
            </a:endParaRPr>
          </a:p>
          <a:p>
            <a:pPr>
              <a:defRPr/>
            </a:pPr>
            <a:r>
              <a:rPr lang="en-US" dirty="0"/>
              <a:t>(</a:t>
            </a:r>
            <a:r>
              <a:rPr lang="en-US" i="1" dirty="0"/>
              <a:t>Participants can answer aloud or write in the cha</a:t>
            </a:r>
            <a:r>
              <a:rPr lang="en-US" dirty="0"/>
              <a:t>t)</a:t>
            </a:r>
            <a:endParaRPr lang="en-US" dirty="0">
              <a:cs typeface="Calibri"/>
            </a:endParaRPr>
          </a:p>
          <a:p>
            <a:pPr>
              <a:defRPr/>
            </a:pPr>
            <a:br>
              <a:rPr lang="en-US" dirty="0"/>
            </a:br>
            <a:endParaRPr lang="en-US" dirty="0"/>
          </a:p>
          <a:p>
            <a:pPr marL="0" marR="0" lvl="0" indent="0" algn="l" defTabSz="914400">
              <a:lnSpc>
                <a:spcPct val="100000"/>
              </a:lnSpc>
              <a:spcBef>
                <a:spcPts val="0"/>
              </a:spcBef>
              <a:spcAft>
                <a:spcPts val="0"/>
              </a:spcAft>
              <a:buClrTx/>
              <a:buSzTx/>
              <a:buFontTx/>
              <a:buNone/>
              <a:tabLst/>
              <a:defRPr/>
            </a:pPr>
            <a:endParaRPr lang="en-US" sz="1800" dirty="0">
              <a:ea typeface="DengXian"/>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4</a:t>
            </a:fld>
            <a:endParaRPr lang="en-US"/>
          </a:p>
        </p:txBody>
      </p:sp>
    </p:spTree>
    <p:extLst>
      <p:ext uri="{BB962C8B-B14F-4D97-AF65-F5344CB8AC3E}">
        <p14:creationId xmlns:p14="http://schemas.microsoft.com/office/powerpoint/2010/main" val="38715614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endParaRPr lang="en-US" dirty="0"/>
          </a:p>
          <a:p>
            <a:r>
              <a:rPr lang="en-US" dirty="0"/>
              <a:t> </a:t>
            </a:r>
            <a:endParaRPr lang="en-US" dirty="0">
              <a:cs typeface="Calibri"/>
            </a:endParaRPr>
          </a:p>
          <a:p>
            <a:r>
              <a:rPr lang="en-US" dirty="0"/>
              <a:t>We define trauma as an </a:t>
            </a:r>
            <a:r>
              <a:rPr lang="en-US" b="1" dirty="0"/>
              <a:t>E</a:t>
            </a:r>
            <a:r>
              <a:rPr lang="en-US" dirty="0"/>
              <a:t>vent someone </a:t>
            </a:r>
            <a:r>
              <a:rPr lang="en-US" b="1" dirty="0"/>
              <a:t>E</a:t>
            </a:r>
            <a:r>
              <a:rPr lang="en-US" dirty="0"/>
              <a:t>xperiences that has a negative </a:t>
            </a:r>
            <a:r>
              <a:rPr lang="en-US" b="1" dirty="0"/>
              <a:t>E</a:t>
            </a:r>
            <a:r>
              <a:rPr lang="en-US" dirty="0"/>
              <a:t>ffect on them (the 3 Es) </a:t>
            </a:r>
          </a:p>
          <a:p>
            <a:r>
              <a:rPr lang="en-US" dirty="0"/>
              <a:t> </a:t>
            </a:r>
            <a:endParaRPr lang="en-US" dirty="0">
              <a:cs typeface="Calibri"/>
            </a:endParaRPr>
          </a:p>
          <a:p>
            <a:pPr marL="628650" lvl="1" indent="-171450">
              <a:buFont typeface="Arial"/>
              <a:buChar char="•"/>
            </a:pPr>
            <a:r>
              <a:rPr lang="en-US" dirty="0"/>
              <a:t>The </a:t>
            </a:r>
            <a:r>
              <a:rPr lang="en-US" b="1" dirty="0"/>
              <a:t>E</a:t>
            </a:r>
            <a:r>
              <a:rPr lang="en-US" dirty="0"/>
              <a:t>VENT is perceived by the person to be shocking, scary, or dangerous. </a:t>
            </a:r>
            <a:endParaRPr lang="en-US" dirty="0">
              <a:cs typeface="Calibri"/>
            </a:endParaRPr>
          </a:p>
          <a:p>
            <a:pPr marL="628650" lvl="1" indent="-171450">
              <a:buFont typeface="Arial"/>
              <a:buChar char="•"/>
            </a:pPr>
            <a:r>
              <a:rPr lang="en-US" dirty="0"/>
              <a:t>The </a:t>
            </a:r>
            <a:r>
              <a:rPr lang="en-US" b="1" dirty="0"/>
              <a:t>E</a:t>
            </a:r>
            <a:r>
              <a:rPr lang="en-US" dirty="0"/>
              <a:t>XPERIENCE is felt in the body.  Sensations include quick, shallow breathing; racing heartbeat; sweaty palms; heaviness in body; change in alertness - - Fight or Flight sensations (“The Body Keeps the Score”)</a:t>
            </a:r>
            <a:endParaRPr lang="en-US" dirty="0">
              <a:cs typeface="Calibri"/>
            </a:endParaRPr>
          </a:p>
          <a:p>
            <a:pPr marL="628650" lvl="1" indent="-171450">
              <a:buFont typeface="Arial"/>
              <a:buChar char="•"/>
            </a:pPr>
            <a:r>
              <a:rPr lang="en-US" dirty="0"/>
              <a:t>The </a:t>
            </a:r>
            <a:r>
              <a:rPr lang="en-US" b="1" dirty="0"/>
              <a:t>E</a:t>
            </a:r>
            <a:r>
              <a:rPr lang="en-US" dirty="0"/>
              <a:t>FFECT could be acute (an expected traumatic stress response) or the EFFECT could be chronic/persistent.  Effects that last beyond a month after the incident would be considered PTSD</a:t>
            </a:r>
            <a:endParaRPr lang="en-US" dirty="0">
              <a:cs typeface="Calibri"/>
            </a:endParaRPr>
          </a:p>
          <a:p>
            <a:pPr marL="171450" indent="-171450">
              <a:buFont typeface="Arial"/>
              <a:buChar char="•"/>
            </a:pPr>
            <a:r>
              <a:rPr lang="en-US" dirty="0"/>
              <a:t>Explain that you will break down the 3 E’s in more detail</a:t>
            </a:r>
            <a:endParaRPr lang="en-US" dirty="0">
              <a:cs typeface="Calibri"/>
            </a:endParaRPr>
          </a:p>
          <a:p>
            <a:pPr marL="0" marR="0">
              <a:lnSpc>
                <a:spcPct val="107000"/>
              </a:lnSpc>
              <a:spcBef>
                <a:spcPts val="0"/>
              </a:spcBef>
              <a:spcAft>
                <a:spcPts val="0"/>
              </a:spcAft>
            </a:pPr>
            <a:endParaRPr lang="en-US" dirty="0">
              <a:solidFill>
                <a:srgbClr val="000000"/>
              </a:solidFill>
              <a:effectLst/>
              <a:latin typeface="DengXian"/>
              <a:ea typeface="DengXian"/>
              <a:cs typeface="Calibri"/>
            </a:endParaRPr>
          </a:p>
          <a:p>
            <a:pPr marL="742950" marR="0" lvl="1" indent="-285750">
              <a:lnSpc>
                <a:spcPct val="107000"/>
              </a:lnSpc>
              <a:spcBef>
                <a:spcPts val="0"/>
              </a:spcBef>
              <a:spcAft>
                <a:spcPts val="0"/>
              </a:spcAft>
              <a:buFont typeface="Courier New" panose="02070309020205020404" pitchFamily="49" charset="0"/>
              <a:buChar char="o"/>
            </a:pPr>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5</a:t>
            </a:fld>
            <a:endParaRPr lang="en-US"/>
          </a:p>
        </p:txBody>
      </p:sp>
    </p:spTree>
    <p:extLst>
      <p:ext uri="{BB962C8B-B14F-4D97-AF65-F5344CB8AC3E}">
        <p14:creationId xmlns:p14="http://schemas.microsoft.com/office/powerpoint/2010/main" val="3020557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endParaRPr lang="en-US" dirty="0"/>
          </a:p>
          <a:p>
            <a:r>
              <a:rPr lang="en-US" b="1" dirty="0"/>
              <a:t> </a:t>
            </a:r>
            <a:endParaRPr lang="en-US" dirty="0"/>
          </a:p>
          <a:p>
            <a:pPr marL="171450" indent="-171450">
              <a:buFont typeface="Arial"/>
              <a:buChar char="•"/>
            </a:pPr>
            <a:r>
              <a:rPr lang="en-US" dirty="0"/>
              <a:t>A traumatic event is defined as an event, series of events, or set of circumstances that is experienced by an individual as emotionally or physically harmful or life threatening.</a:t>
            </a:r>
            <a:endParaRPr lang="en-US" dirty="0">
              <a:cs typeface="Calibri"/>
            </a:endParaRPr>
          </a:p>
          <a:p>
            <a:pPr marL="628650" lvl="1" indent="-171450">
              <a:buFont typeface="Arial"/>
              <a:buChar char="•"/>
            </a:pPr>
            <a:r>
              <a:rPr lang="en-US" dirty="0"/>
              <a:t>Trauma can have lasting effects on an individual’s functioning as well as their mental, physical, emotional, social, and spiritual well-being </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6</a:t>
            </a:fld>
            <a:endParaRPr lang="en-US"/>
          </a:p>
        </p:txBody>
      </p:sp>
    </p:spTree>
    <p:extLst>
      <p:ext uri="{BB962C8B-B14F-4D97-AF65-F5344CB8AC3E}">
        <p14:creationId xmlns:p14="http://schemas.microsoft.com/office/powerpoint/2010/main" val="19755097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endParaRPr lang="en-US" dirty="0"/>
          </a:p>
          <a:p>
            <a:r>
              <a:rPr lang="en-US" dirty="0"/>
              <a:t>Traumatic events can include, but are not limited to these examples on the slide (</a:t>
            </a:r>
            <a:r>
              <a:rPr lang="en-US" i="1" dirty="0"/>
              <a:t>read slide</a:t>
            </a:r>
            <a:r>
              <a:rPr lang="en-US" dirty="0"/>
              <a:t>)</a:t>
            </a:r>
            <a:endParaRPr lang="en-US" dirty="0">
              <a:cs typeface="Calibri"/>
            </a:endParaRPr>
          </a:p>
          <a:p>
            <a:r>
              <a:rPr lang="en-US" b="1" dirty="0"/>
              <a:t> </a:t>
            </a:r>
            <a:endParaRPr lang="en-US" dirty="0"/>
          </a:p>
          <a:p>
            <a:r>
              <a:rPr lang="en-US" b="1" dirty="0"/>
              <a:t>Ask:</a:t>
            </a:r>
            <a:endParaRPr lang="en-US" dirty="0"/>
          </a:p>
          <a:p>
            <a:r>
              <a:rPr lang="en-US" dirty="0"/>
              <a:t>Do you think this list is missing any traumatic events?</a:t>
            </a:r>
          </a:p>
          <a:p>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7</a:t>
            </a:fld>
            <a:endParaRPr lang="en-US"/>
          </a:p>
        </p:txBody>
      </p:sp>
    </p:spTree>
    <p:extLst>
      <p:ext uri="{BB962C8B-B14F-4D97-AF65-F5344CB8AC3E}">
        <p14:creationId xmlns:p14="http://schemas.microsoft.com/office/powerpoint/2010/main" val="37759123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endParaRPr lang="en-US" dirty="0"/>
          </a:p>
          <a:p>
            <a:r>
              <a:rPr lang="en-US" dirty="0"/>
              <a:t> </a:t>
            </a:r>
            <a:endParaRPr lang="en-US" dirty="0">
              <a:cs typeface="Calibri"/>
            </a:endParaRPr>
          </a:p>
          <a:p>
            <a:pPr marL="628650" lvl="1" indent="-171450">
              <a:buFont typeface="Arial"/>
              <a:buChar char="•"/>
            </a:pPr>
            <a:r>
              <a:rPr lang="en-US" dirty="0"/>
              <a:t>An event may be traumatic to one person but to not another. </a:t>
            </a:r>
          </a:p>
          <a:p>
            <a:pPr marL="628650" lvl="1" indent="-171450">
              <a:buFont typeface="Arial"/>
              <a:buChar char="•"/>
            </a:pPr>
            <a:r>
              <a:rPr lang="en-US" dirty="0"/>
              <a:t>Some of the contributing factors for different individual experiences are:</a:t>
            </a:r>
          </a:p>
          <a:p>
            <a:pPr marL="1085850" lvl="2" indent="-171450">
              <a:buFont typeface="Arial"/>
              <a:buChar char="•"/>
            </a:pPr>
            <a:r>
              <a:rPr lang="en-US" dirty="0"/>
              <a:t>How the individual labels the event</a:t>
            </a:r>
          </a:p>
          <a:p>
            <a:pPr marL="1085850" lvl="2" indent="-171450">
              <a:buFont typeface="Arial"/>
              <a:buChar char="•"/>
            </a:pPr>
            <a:r>
              <a:rPr lang="en-US" dirty="0"/>
              <a:t>Availability of social supports </a:t>
            </a:r>
          </a:p>
          <a:p>
            <a:pPr marL="1085850" lvl="2" indent="-171450">
              <a:buFont typeface="Arial"/>
              <a:buChar char="•"/>
            </a:pPr>
            <a:r>
              <a:rPr lang="en-US" dirty="0"/>
              <a:t>Degree of powerlessness </a:t>
            </a:r>
          </a:p>
          <a:p>
            <a:pPr marL="1085850" lvl="2" indent="-171450">
              <a:buFont typeface="Arial"/>
              <a:buChar char="•"/>
            </a:pPr>
            <a:r>
              <a:rPr lang="en-US" dirty="0"/>
              <a:t>Intersecting identities: </a:t>
            </a:r>
            <a:endParaRPr lang="en-US" dirty="0">
              <a:cs typeface="Calibri"/>
            </a:endParaRPr>
          </a:p>
          <a:p>
            <a:pPr marL="1543050" lvl="3" indent="-171450">
              <a:buFont typeface="Arial"/>
              <a:buChar char="•"/>
            </a:pPr>
            <a:r>
              <a:rPr lang="en-US" b="1" dirty="0"/>
              <a:t>Explain:</a:t>
            </a:r>
            <a:r>
              <a:rPr lang="en-US" dirty="0"/>
              <a:t>  this may be due to age; race/ethnicity; immigration status; religion; gender identification; sexual orientation; disability status</a:t>
            </a:r>
            <a:endParaRPr lang="en-US" dirty="0">
              <a:cs typeface="Calibri"/>
            </a:endParaRPr>
          </a:p>
          <a:p>
            <a:pPr marL="1085850" lvl="2" indent="-171450">
              <a:buFont typeface="Arial"/>
              <a:buChar char="•"/>
            </a:pPr>
            <a:r>
              <a:rPr lang="en-US" dirty="0"/>
              <a:t>How the individual is disrupted physically and psychologically</a:t>
            </a:r>
          </a:p>
          <a:p>
            <a:pPr marL="1085850" lvl="2" indent="-171450">
              <a:buFont typeface="Arial"/>
              <a:buChar char="•"/>
            </a:pPr>
            <a:r>
              <a:rPr lang="en-US" dirty="0"/>
              <a:t>Cultural differences</a:t>
            </a:r>
          </a:p>
          <a:p>
            <a:pPr marL="0" marR="0" lvl="0" indent="0">
              <a:lnSpc>
                <a:spcPct val="107000"/>
              </a:lnSpc>
              <a:spcBef>
                <a:spcPts val="0"/>
              </a:spcBef>
              <a:spcAft>
                <a:spcPts val="0"/>
              </a:spcAft>
              <a:buFont typeface="Courier New" panose="02070309020205020404" pitchFamily="49" charset="0"/>
              <a:buNone/>
            </a:pPr>
            <a:endParaRPr lang="en-US" dirty="0">
              <a:solidFill>
                <a:srgbClr val="000000"/>
              </a:solidFill>
              <a:effectLst/>
              <a:latin typeface="DengXian"/>
              <a:ea typeface="DengXian"/>
              <a:cs typeface="Calibri"/>
            </a:endParaRPr>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8</a:t>
            </a:fld>
            <a:endParaRPr lang="en-US"/>
          </a:p>
        </p:txBody>
      </p:sp>
    </p:spTree>
    <p:extLst>
      <p:ext uri="{BB962C8B-B14F-4D97-AF65-F5344CB8AC3E}">
        <p14:creationId xmlns:p14="http://schemas.microsoft.com/office/powerpoint/2010/main" val="36861012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 typeface="Wingdings" panose="05000000000000000000" pitchFamily="2" charset="2"/>
              <a:buNone/>
              <a:tabLst/>
              <a:defRPr/>
            </a:pPr>
            <a:endParaRPr lang="en-US" sz="1200" b="1" i="1" dirty="0">
              <a:solidFill>
                <a:srgbClr val="000000"/>
              </a:solidFill>
              <a:effectLst/>
              <a:latin typeface="Calibri" panose="020F0502020204030204" pitchFamily="34" charset="0"/>
              <a:ea typeface="DengXian" panose="02010600030101010101" pitchFamily="2" charset="-122"/>
              <a:cs typeface="Calibri" panose="020F0502020204030204" pitchFamily="34" charset="0"/>
            </a:endParaRPr>
          </a:p>
          <a:p>
            <a:pPr>
              <a:defRPr/>
            </a:pPr>
            <a:r>
              <a:rPr lang="en-US" b="1" dirty="0"/>
              <a:t>Explain:</a:t>
            </a:r>
            <a:endParaRPr lang="en-US" dirty="0"/>
          </a:p>
          <a:p>
            <a:pPr>
              <a:defRPr/>
            </a:pPr>
            <a:r>
              <a:rPr lang="en-US" b="1" dirty="0"/>
              <a:t> </a:t>
            </a:r>
            <a:endParaRPr lang="en-US" dirty="0"/>
          </a:p>
          <a:p>
            <a:pPr>
              <a:defRPr/>
            </a:pPr>
            <a:r>
              <a:rPr lang="en-US" dirty="0"/>
              <a:t>Persons-served might experience multiple traumas regularly due to their circumstances, such as: </a:t>
            </a:r>
          </a:p>
          <a:p>
            <a:pPr>
              <a:defRPr/>
            </a:pPr>
            <a:r>
              <a:rPr lang="en-US" dirty="0"/>
              <a:t>chronic mental health conditions, </a:t>
            </a:r>
            <a:endParaRPr lang="en-US" dirty="0">
              <a:cs typeface="Calibri"/>
            </a:endParaRPr>
          </a:p>
          <a:p>
            <a:pPr marL="285750" indent="-285750">
              <a:buFont typeface="Arial"/>
              <a:buChar char="•"/>
              <a:defRPr/>
            </a:pPr>
            <a:r>
              <a:rPr lang="en-US" dirty="0"/>
              <a:t>lack of natural supports, </a:t>
            </a:r>
            <a:endParaRPr lang="en-US" dirty="0">
              <a:cs typeface="Calibri"/>
            </a:endParaRPr>
          </a:p>
          <a:p>
            <a:pPr marL="285750" indent="-285750">
              <a:buFont typeface="Arial"/>
              <a:buChar char="•"/>
              <a:defRPr/>
            </a:pPr>
            <a:r>
              <a:rPr lang="en-US" dirty="0"/>
              <a:t>financial stressors, </a:t>
            </a:r>
            <a:endParaRPr lang="en-US" dirty="0">
              <a:cs typeface="Calibri"/>
            </a:endParaRPr>
          </a:p>
          <a:p>
            <a:pPr marL="285750" indent="-285750">
              <a:buFont typeface="Arial"/>
              <a:buChar char="•"/>
              <a:defRPr/>
            </a:pPr>
            <a:r>
              <a:rPr lang="en-US" dirty="0"/>
              <a:t>housing instability / inadequacy, </a:t>
            </a:r>
            <a:endParaRPr lang="en-US" dirty="0">
              <a:cs typeface="Calibri"/>
            </a:endParaRPr>
          </a:p>
          <a:p>
            <a:pPr marL="285750" indent="-285750">
              <a:buFont typeface="Arial"/>
              <a:buChar char="•"/>
              <a:defRPr/>
            </a:pPr>
            <a:r>
              <a:rPr lang="en-US" dirty="0"/>
              <a:t>lack of access to care, </a:t>
            </a:r>
            <a:endParaRPr lang="en-US" dirty="0">
              <a:cs typeface="Calibri"/>
            </a:endParaRPr>
          </a:p>
          <a:p>
            <a:pPr marL="285750" indent="-285750">
              <a:buFont typeface="Arial"/>
              <a:buChar char="•"/>
              <a:defRPr/>
            </a:pPr>
            <a:r>
              <a:rPr lang="en-US" dirty="0"/>
              <a:t>reactions from the public to their cultural background or sexual orientation. </a:t>
            </a:r>
            <a:endParaRPr lang="en-US" dirty="0">
              <a:cs typeface="Calibri"/>
            </a:endParaRPr>
          </a:p>
          <a:p>
            <a:pPr>
              <a:defRPr/>
            </a:pPr>
            <a:r>
              <a:rPr lang="en-US" dirty="0"/>
              <a:t>ACCS can help address those by working with the individual to develop a treatment plan that best suits them and their needs</a:t>
            </a:r>
            <a:endParaRPr lang="en-US" dirty="0">
              <a:cs typeface="Calibri"/>
            </a:endParaRPr>
          </a:p>
          <a:p>
            <a:pPr>
              <a:defRPr/>
            </a:pPr>
            <a:r>
              <a:rPr lang="en-US" dirty="0"/>
              <a:t> </a:t>
            </a:r>
            <a:endParaRPr lang="en-US" dirty="0">
              <a:cs typeface="Calibri"/>
            </a:endParaRPr>
          </a:p>
          <a:p>
            <a:pPr>
              <a:defRPr/>
            </a:pPr>
            <a:r>
              <a:rPr lang="en-US" b="1" dirty="0"/>
              <a:t>Ask:  </a:t>
            </a:r>
            <a:endParaRPr lang="en-US"/>
          </a:p>
          <a:p>
            <a:pPr marL="285750" indent="-285750">
              <a:buFont typeface="Arial"/>
              <a:buChar char="•"/>
              <a:defRPr/>
            </a:pPr>
            <a:r>
              <a:rPr lang="en-US" dirty="0"/>
              <a:t>For example, how or why might the experience of siblings who were both removed from an abusive home be different?  </a:t>
            </a:r>
            <a:endParaRPr lang="en-US" dirty="0">
              <a:cs typeface="Calibri"/>
            </a:endParaRPr>
          </a:p>
          <a:p>
            <a:pPr>
              <a:defRPr/>
            </a:pPr>
            <a:r>
              <a:rPr lang="en-US" i="1" dirty="0"/>
              <a:t>(Elicit a few responses from participants)</a:t>
            </a:r>
            <a:endParaRPr lang="en-US" dirty="0"/>
          </a:p>
          <a:p>
            <a:pPr marL="285750" indent="-285750">
              <a:buFont typeface="Arial"/>
              <a:buChar char="•"/>
              <a:defRPr/>
            </a:pPr>
            <a:r>
              <a:rPr lang="en-US" dirty="0"/>
              <a:t>Why might an impending hurricane be triggering for one person, but not for another? </a:t>
            </a:r>
            <a:endParaRPr lang="en-US" dirty="0">
              <a:cs typeface="Calibri"/>
            </a:endParaRPr>
          </a:p>
          <a:p>
            <a:pPr>
              <a:lnSpc>
                <a:spcPct val="107000"/>
              </a:lnSpc>
              <a:defRPr/>
            </a:pPr>
            <a:r>
              <a:rPr lang="en-US" i="1" dirty="0"/>
              <a:t>(Elicit a few responses from </a:t>
            </a:r>
            <a:r>
              <a:rPr lang="en-US" i="1" dirty="0" err="1"/>
              <a:t>participants</a:t>
            </a:r>
            <a:r>
              <a:rPr lang="en-US" sz="1800" dirty="0" err="1">
                <a:solidFill>
                  <a:srgbClr val="000000"/>
                </a:solidFill>
                <a:latin typeface="Calibri"/>
                <a:ea typeface="DengXian"/>
                <a:cs typeface="Calibri"/>
              </a:rPr>
              <a:t>e</a:t>
            </a:r>
            <a:r>
              <a:rPr lang="en-US" sz="1800" dirty="0">
                <a:solidFill>
                  <a:srgbClr val="000000"/>
                </a:solidFill>
                <a:effectLst/>
                <a:latin typeface="Calibri"/>
                <a:ea typeface="DengXian"/>
                <a:cs typeface="Calibri"/>
              </a:rPr>
              <a:t> be triggering for one </a:t>
            </a:r>
            <a:r>
              <a:rPr lang="en-US" sz="1800" dirty="0">
                <a:solidFill>
                  <a:srgbClr val="000000"/>
                </a:solidFill>
                <a:effectLst/>
                <a:latin typeface="Calibri"/>
                <a:ea typeface="Times New Roman" panose="02020603050405020304" pitchFamily="18" charset="0"/>
                <a:cs typeface="Calibri"/>
              </a:rPr>
              <a:t>person</a:t>
            </a:r>
            <a:r>
              <a:rPr lang="en-US" sz="1800" dirty="0">
                <a:solidFill>
                  <a:srgbClr val="000000"/>
                </a:solidFill>
                <a:effectLst/>
                <a:latin typeface="Calibri"/>
                <a:ea typeface="DengXian"/>
                <a:cs typeface="Calibri"/>
              </a:rPr>
              <a:t>, but not for another? (Elicit a few responses from participants)</a:t>
            </a:r>
            <a:endParaRPr lang="en-US" sz="1800">
              <a:effectLst/>
              <a:latin typeface="Calibri"/>
              <a:ea typeface="DengXian"/>
              <a:cs typeface="Calibri"/>
            </a:endParaRPr>
          </a:p>
          <a:p>
            <a:pPr marL="0" marR="0" lvl="0" indent="0" algn="l" defTabSz="914400" rtl="0" eaLnBrk="1" fontAlgn="auto" latinLnBrk="0" hangingPunct="1">
              <a:lnSpc>
                <a:spcPct val="107000"/>
              </a:lnSpc>
              <a:spcBef>
                <a:spcPts val="0"/>
              </a:spcBef>
              <a:spcAft>
                <a:spcPts val="0"/>
              </a:spcAft>
              <a:buClrTx/>
              <a:buSzTx/>
              <a:buFont typeface="Wingdings" panose="05000000000000000000" pitchFamily="2" charset="2"/>
              <a:buNone/>
              <a:tabLst/>
              <a:defRPr/>
            </a:pPr>
            <a:endParaRPr lang="en-US" sz="12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9</a:t>
            </a:fld>
            <a:endParaRPr lang="en-US"/>
          </a:p>
        </p:txBody>
      </p:sp>
    </p:spTree>
    <p:extLst>
      <p:ext uri="{BB962C8B-B14F-4D97-AF65-F5344CB8AC3E}">
        <p14:creationId xmlns:p14="http://schemas.microsoft.com/office/powerpoint/2010/main" val="36030471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2.xml"/><Relationship Id="rId5" Type="http://schemas.openxmlformats.org/officeDocument/2006/relationships/image" Target="../media/image1.png"/><Relationship Id="rId4" Type="http://schemas.openxmlformats.org/officeDocument/2006/relationships/image" Target="../media/image8.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3.xml"/><Relationship Id="rId5" Type="http://schemas.openxmlformats.org/officeDocument/2006/relationships/image" Target="../media/image1.png"/><Relationship Id="rId4" Type="http://schemas.openxmlformats.org/officeDocument/2006/relationships/image" Target="../media/image8.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8.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0.xml"/><Relationship Id="rId5" Type="http://schemas.openxmlformats.org/officeDocument/2006/relationships/image" Target="../media/image1.png"/><Relationship Id="rId4" Type="http://schemas.openxmlformats.org/officeDocument/2006/relationships/image" Target="../media/image8.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1.xml"/><Relationship Id="rId5" Type="http://schemas.openxmlformats.org/officeDocument/2006/relationships/image" Target="../media/image1.png"/><Relationship Id="rId4" Type="http://schemas.openxmlformats.org/officeDocument/2006/relationships/image" Target="../media/image8.sv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F1496-4267-4038-929B-061F7AD2ED95}"/>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AA386C66-830B-4572-9DC0-B04DE9CF5DC2}"/>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0A08A05D-4625-4401-BFFA-49B4C297D5CF}"/>
              </a:ext>
            </a:extLst>
          </p:cNvPr>
          <p:cNvSpPr>
            <a:spLocks noGrp="1"/>
          </p:cNvSpPr>
          <p:nvPr>
            <p:ph type="dt" sz="half" idx="10"/>
          </p:nvPr>
        </p:nvSpPr>
        <p:spPr/>
        <p:txBody>
          <a:bodyPr/>
          <a:lstStyle/>
          <a:p>
            <a:fld id="{830F0103-22C5-415C-88FE-06183B1F0843}" type="datetimeFigureOut">
              <a:rPr lang="en-US" smtClean="0"/>
              <a:t>2/8/2023</a:t>
            </a:fld>
            <a:endParaRPr lang="en-US"/>
          </a:p>
        </p:txBody>
      </p:sp>
      <p:sp>
        <p:nvSpPr>
          <p:cNvPr id="5" name="Footer Placeholder 4">
            <a:extLst>
              <a:ext uri="{FF2B5EF4-FFF2-40B4-BE49-F238E27FC236}">
                <a16:creationId xmlns:a16="http://schemas.microsoft.com/office/drawing/2014/main" id="{830BD8D3-A39D-44F4-AEE7-15D528B028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4ECDC6-1C48-434D-9822-526BF4BC9A7B}"/>
              </a:ext>
            </a:extLst>
          </p:cNvPr>
          <p:cNvSpPr>
            <a:spLocks noGrp="1"/>
          </p:cNvSpPr>
          <p:nvPr>
            <p:ph type="sldNum" sz="quarter" idx="12"/>
          </p:nvPr>
        </p:nvSpPr>
        <p:spPr/>
        <p:txBody>
          <a:bodyPr/>
          <a:lstStyle/>
          <a:p>
            <a:fld id="{7ED2BC13-0F6C-4FD0-8584-69CB93BC8F2B}" type="slidenum">
              <a:rPr lang="en-US" smtClean="0"/>
              <a:t>‹#›</a:t>
            </a:fld>
            <a:endParaRPr lang="en-US"/>
          </a:p>
        </p:txBody>
      </p:sp>
      <p:pic>
        <p:nvPicPr>
          <p:cNvPr id="7" name="Picture 6">
            <a:extLst>
              <a:ext uri="{FF2B5EF4-FFF2-40B4-BE49-F238E27FC236}">
                <a16:creationId xmlns:a16="http://schemas.microsoft.com/office/drawing/2014/main" id="{86BC8B16-0BCE-49B9-BC91-7DDA9E791F75}"/>
              </a:ext>
            </a:extLst>
          </p:cNvPr>
          <p:cNvPicPr>
            <a:picLocks noChangeAspect="1"/>
          </p:cNvPicPr>
          <p:nvPr userDrawn="1"/>
        </p:nvPicPr>
        <p:blipFill>
          <a:blip r:embed="rId3"/>
          <a:stretch>
            <a:fillRect/>
          </a:stretch>
        </p:blipFill>
        <p:spPr>
          <a:xfrm>
            <a:off x="17602200" y="363773"/>
            <a:ext cx="289559" cy="2461258"/>
          </a:xfrm>
          <a:prstGeom prst="rect">
            <a:avLst/>
          </a:prstGeom>
        </p:spPr>
      </p:pic>
    </p:spTree>
    <p:custDataLst>
      <p:tags r:id="rId1"/>
    </p:custDataLst>
    <p:extLst>
      <p:ext uri="{BB962C8B-B14F-4D97-AF65-F5344CB8AC3E}">
        <p14:creationId xmlns:p14="http://schemas.microsoft.com/office/powerpoint/2010/main" val="255601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B827B-90BF-47C1-A76B-8CEEF2010345}"/>
              </a:ext>
            </a:extLst>
          </p:cNvPr>
          <p:cNvSpPr>
            <a:spLocks noGrp="1"/>
          </p:cNvSpPr>
          <p:nvPr>
            <p:ph type="title"/>
          </p:nvPr>
        </p:nvSpPr>
        <p:spPr>
          <a:xfrm>
            <a:off x="1257300" y="184271"/>
            <a:ext cx="15773400" cy="1988345"/>
          </a:xfrm>
        </p:spPr>
        <p:txBody>
          <a:bodyPr>
            <a:normAutofit/>
          </a:bodyPr>
          <a:lstStyle>
            <a:lvl1pPr>
              <a:defRPr sz="7200" b="1">
                <a:solidFill>
                  <a:schemeClr val="bg1"/>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DCC5BDE5-13D0-4F99-87EC-2FFDF986A335}"/>
              </a:ext>
            </a:extLst>
          </p:cNvPr>
          <p:cNvSpPr>
            <a:spLocks noGrp="1"/>
          </p:cNvSpPr>
          <p:nvPr>
            <p:ph type="dt" sz="half" idx="10"/>
          </p:nvPr>
        </p:nvSpPr>
        <p:spPr/>
        <p:txBody>
          <a:bodyPr/>
          <a:lstStyle/>
          <a:p>
            <a:fld id="{1D8BD707-D9CF-40AE-B4C6-C98DA3205C09}" type="datetimeFigureOut">
              <a:rPr lang="en-US" smtClean="0"/>
              <a:pPr/>
              <a:t>2/8/2023</a:t>
            </a:fld>
            <a:endParaRPr lang="en-US"/>
          </a:p>
        </p:txBody>
      </p:sp>
      <p:sp>
        <p:nvSpPr>
          <p:cNvPr id="4" name="Footer Placeholder 3">
            <a:extLst>
              <a:ext uri="{FF2B5EF4-FFF2-40B4-BE49-F238E27FC236}">
                <a16:creationId xmlns:a16="http://schemas.microsoft.com/office/drawing/2014/main" id="{6DC40AE2-BB85-4ECA-8636-B2EA1D1255B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9F1105F-0786-4E20-8E4C-1252D53C716E}"/>
              </a:ext>
            </a:extLst>
          </p:cNvPr>
          <p:cNvSpPr>
            <a:spLocks noGrp="1"/>
          </p:cNvSpPr>
          <p:nvPr>
            <p:ph type="sldNum" sz="quarter" idx="12"/>
          </p:nvPr>
        </p:nvSpPr>
        <p:spPr/>
        <p:txBody>
          <a:bodyPr/>
          <a:lstStyle/>
          <a:p>
            <a:fld id="{B6F15528-21DE-4FAA-801E-634DDDAF4B2B}" type="slidenum">
              <a:rPr lang="en-US" smtClean="0"/>
              <a:pPr/>
              <a:t>‹#›</a:t>
            </a:fld>
            <a:endParaRPr lang="en-US"/>
          </a:p>
        </p:txBody>
      </p:sp>
      <p:pic>
        <p:nvPicPr>
          <p:cNvPr id="6" name="Picture 5">
            <a:extLst>
              <a:ext uri="{FF2B5EF4-FFF2-40B4-BE49-F238E27FC236}">
                <a16:creationId xmlns:a16="http://schemas.microsoft.com/office/drawing/2014/main" id="{CFC00DCC-E82A-4AA4-801D-3FD72E633EDF}"/>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7368690" y="653706"/>
            <a:ext cx="293783" cy="2485858"/>
          </a:xfrm>
          <a:prstGeom prst="rect">
            <a:avLst/>
          </a:prstGeom>
        </p:spPr>
      </p:pic>
      <p:pic>
        <p:nvPicPr>
          <p:cNvPr id="7" name="Picture 6">
            <a:extLst>
              <a:ext uri="{FF2B5EF4-FFF2-40B4-BE49-F238E27FC236}">
                <a16:creationId xmlns:a16="http://schemas.microsoft.com/office/drawing/2014/main" id="{29FBBA78-C5DA-4E71-9F0D-4C2135CBC3BD}"/>
              </a:ext>
            </a:extLst>
          </p:cNvPr>
          <p:cNvPicPr>
            <a:picLocks noChangeAspect="1"/>
          </p:cNvPicPr>
          <p:nvPr userDrawn="1"/>
        </p:nvPicPr>
        <p:blipFill>
          <a:blip r:embed="rId5"/>
          <a:stretch>
            <a:fillRect/>
          </a:stretch>
        </p:blipFill>
        <p:spPr>
          <a:xfrm>
            <a:off x="17602200" y="363773"/>
            <a:ext cx="289559" cy="2461258"/>
          </a:xfrm>
          <a:prstGeom prst="rect">
            <a:avLst/>
          </a:prstGeom>
        </p:spPr>
      </p:pic>
      <p:sp>
        <p:nvSpPr>
          <p:cNvPr id="8" name="Freeform 5">
            <a:extLst>
              <a:ext uri="{FF2B5EF4-FFF2-40B4-BE49-F238E27FC236}">
                <a16:creationId xmlns:a16="http://schemas.microsoft.com/office/drawing/2014/main" id="{764A140C-032E-4854-BB23-D285B3554488}"/>
              </a:ext>
            </a:extLst>
          </p:cNvPr>
          <p:cNvSpPr/>
          <p:nvPr userDrawn="1"/>
        </p:nvSpPr>
        <p:spPr>
          <a:xfrm rot="5400000">
            <a:off x="8477842" y="-7925984"/>
            <a:ext cx="1332316" cy="18288000"/>
          </a:xfrm>
          <a:custGeom>
            <a:avLst/>
            <a:gdLst/>
            <a:ahLst/>
            <a:cxnLst/>
            <a:rect l="l" t="t" r="r" b="b"/>
            <a:pathLst>
              <a:path w="706484" h="926813">
                <a:moveTo>
                  <a:pt x="0" y="0"/>
                </a:moveTo>
                <a:lnTo>
                  <a:pt x="706484" y="0"/>
                </a:lnTo>
                <a:lnTo>
                  <a:pt x="706484" y="926813"/>
                </a:lnTo>
                <a:lnTo>
                  <a:pt x="0" y="926813"/>
                </a:lnTo>
                <a:close/>
              </a:path>
            </a:pathLst>
          </a:custGeom>
          <a:solidFill>
            <a:schemeClr val="accent6">
              <a:lumMod val="75000"/>
              <a:alpha val="54000"/>
            </a:schemeClr>
          </a:solidFill>
        </p:spPr>
        <p:txBody>
          <a:bodyPr/>
          <a:lstStyle/>
          <a:p>
            <a:endParaRPr lang="en-US" dirty="0"/>
          </a:p>
        </p:txBody>
      </p:sp>
      <p:sp>
        <p:nvSpPr>
          <p:cNvPr id="9" name="Content Placeholder 2">
            <a:extLst>
              <a:ext uri="{FF2B5EF4-FFF2-40B4-BE49-F238E27FC236}">
                <a16:creationId xmlns:a16="http://schemas.microsoft.com/office/drawing/2014/main" id="{C8C5828B-C4F9-4B13-8337-C50749500979}"/>
              </a:ext>
            </a:extLst>
          </p:cNvPr>
          <p:cNvSpPr>
            <a:spLocks noGrp="1"/>
          </p:cNvSpPr>
          <p:nvPr>
            <p:ph idx="1"/>
          </p:nvPr>
        </p:nvSpPr>
        <p:spPr>
          <a:xfrm>
            <a:off x="1257300" y="2738438"/>
            <a:ext cx="15773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2737793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DFB2F7-AD03-4428-9A4F-FF8F2F4A68A0}"/>
              </a:ext>
            </a:extLst>
          </p:cNvPr>
          <p:cNvSpPr>
            <a:spLocks noGrp="1"/>
          </p:cNvSpPr>
          <p:nvPr>
            <p:ph type="dt" sz="half" idx="10"/>
          </p:nvPr>
        </p:nvSpPr>
        <p:spPr/>
        <p:txBody>
          <a:bodyPr/>
          <a:lstStyle/>
          <a:p>
            <a:fld id="{1D8BD707-D9CF-40AE-B4C6-C98DA3205C09}" type="datetimeFigureOut">
              <a:rPr lang="en-US" smtClean="0"/>
              <a:pPr/>
              <a:t>2/8/2023</a:t>
            </a:fld>
            <a:endParaRPr lang="en-US"/>
          </a:p>
        </p:txBody>
      </p:sp>
      <p:sp>
        <p:nvSpPr>
          <p:cNvPr id="3" name="Footer Placeholder 2">
            <a:extLst>
              <a:ext uri="{FF2B5EF4-FFF2-40B4-BE49-F238E27FC236}">
                <a16:creationId xmlns:a16="http://schemas.microsoft.com/office/drawing/2014/main" id="{822BDFF9-C72F-4E92-91CC-50D9F5067D5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E59934C-AC87-4EE2-9B51-2751819AC7B4}"/>
              </a:ext>
            </a:extLst>
          </p:cNvPr>
          <p:cNvSpPr>
            <a:spLocks noGrp="1"/>
          </p:cNvSpPr>
          <p:nvPr>
            <p:ph type="sldNum" sz="quarter" idx="12"/>
          </p:nvPr>
        </p:nvSpPr>
        <p:spPr/>
        <p:txBody>
          <a:bodyPr/>
          <a:lstStyle/>
          <a:p>
            <a:fld id="{B6F15528-21DE-4FAA-801E-634DDDAF4B2B}" type="slidenum">
              <a:rPr lang="en-US" smtClean="0"/>
              <a:pPr/>
              <a:t>‹#›</a:t>
            </a:fld>
            <a:endParaRPr lang="en-US"/>
          </a:p>
        </p:txBody>
      </p:sp>
      <p:pic>
        <p:nvPicPr>
          <p:cNvPr id="5" name="Picture 5">
            <a:extLst>
              <a:ext uri="{FF2B5EF4-FFF2-40B4-BE49-F238E27FC236}">
                <a16:creationId xmlns:a16="http://schemas.microsoft.com/office/drawing/2014/main" id="{6F2CC3F0-E724-4045-9563-26F275C29429}"/>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7368690" y="653706"/>
            <a:ext cx="293783" cy="2485858"/>
          </a:xfrm>
          <a:prstGeom prst="rect">
            <a:avLst/>
          </a:prstGeom>
        </p:spPr>
      </p:pic>
      <p:pic>
        <p:nvPicPr>
          <p:cNvPr id="6" name="Picture 5">
            <a:extLst>
              <a:ext uri="{FF2B5EF4-FFF2-40B4-BE49-F238E27FC236}">
                <a16:creationId xmlns:a16="http://schemas.microsoft.com/office/drawing/2014/main" id="{70A680E8-5B73-46C3-A211-693E2984D376}"/>
              </a:ext>
            </a:extLst>
          </p:cNvPr>
          <p:cNvPicPr>
            <a:picLocks noChangeAspect="1"/>
          </p:cNvPicPr>
          <p:nvPr userDrawn="1"/>
        </p:nvPicPr>
        <p:blipFill>
          <a:blip r:embed="rId5"/>
          <a:stretch>
            <a:fillRect/>
          </a:stretch>
        </p:blipFill>
        <p:spPr>
          <a:xfrm>
            <a:off x="17602200" y="363773"/>
            <a:ext cx="289559" cy="2461258"/>
          </a:xfrm>
          <a:prstGeom prst="rect">
            <a:avLst/>
          </a:prstGeom>
        </p:spPr>
      </p:pic>
    </p:spTree>
    <p:custDataLst>
      <p:tags r:id="rId1"/>
    </p:custDataLst>
    <p:extLst>
      <p:ext uri="{BB962C8B-B14F-4D97-AF65-F5344CB8AC3E}">
        <p14:creationId xmlns:p14="http://schemas.microsoft.com/office/powerpoint/2010/main" val="25245148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E7B31-3EA7-4D02-BFFB-132C838329A7}"/>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597B9E95-7874-405C-AB68-6AF22477CB9D}"/>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75FA65A-29E2-49C4-9FED-5AF0EFB58C86}"/>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94CD5C02-74D6-43A0-9D8F-E78F5BF0FFD1}"/>
              </a:ext>
            </a:extLst>
          </p:cNvPr>
          <p:cNvSpPr>
            <a:spLocks noGrp="1"/>
          </p:cNvSpPr>
          <p:nvPr>
            <p:ph type="dt" sz="half" idx="10"/>
          </p:nvPr>
        </p:nvSpPr>
        <p:spPr/>
        <p:txBody>
          <a:bodyPr/>
          <a:lstStyle/>
          <a:p>
            <a:fld id="{830F0103-22C5-415C-88FE-06183B1F0843}" type="datetimeFigureOut">
              <a:rPr lang="en-US" smtClean="0"/>
              <a:t>2/8/2023</a:t>
            </a:fld>
            <a:endParaRPr lang="en-US"/>
          </a:p>
        </p:txBody>
      </p:sp>
      <p:sp>
        <p:nvSpPr>
          <p:cNvPr id="6" name="Footer Placeholder 5">
            <a:extLst>
              <a:ext uri="{FF2B5EF4-FFF2-40B4-BE49-F238E27FC236}">
                <a16:creationId xmlns:a16="http://schemas.microsoft.com/office/drawing/2014/main" id="{ED812EC5-8829-4CB9-8B07-849957BE85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93E218-DD33-41DB-9973-49D558705D3B}"/>
              </a:ext>
            </a:extLst>
          </p:cNvPr>
          <p:cNvSpPr>
            <a:spLocks noGrp="1"/>
          </p:cNvSpPr>
          <p:nvPr>
            <p:ph type="sldNum" sz="quarter" idx="12"/>
          </p:nvPr>
        </p:nvSpPr>
        <p:spPr/>
        <p:txBody>
          <a:bodyPr/>
          <a:lstStyle/>
          <a:p>
            <a:fld id="{7ED2BC13-0F6C-4FD0-8584-69CB93BC8F2B}" type="slidenum">
              <a:rPr lang="en-US" smtClean="0"/>
              <a:t>‹#›</a:t>
            </a:fld>
            <a:endParaRPr lang="en-US"/>
          </a:p>
        </p:txBody>
      </p:sp>
      <p:pic>
        <p:nvPicPr>
          <p:cNvPr id="8" name="Picture 7">
            <a:extLst>
              <a:ext uri="{FF2B5EF4-FFF2-40B4-BE49-F238E27FC236}">
                <a16:creationId xmlns:a16="http://schemas.microsoft.com/office/drawing/2014/main" id="{7ADBDDC8-9795-4FB6-BD18-44F489FADBFB}"/>
              </a:ext>
            </a:extLst>
          </p:cNvPr>
          <p:cNvPicPr>
            <a:picLocks noChangeAspect="1"/>
          </p:cNvPicPr>
          <p:nvPr userDrawn="1"/>
        </p:nvPicPr>
        <p:blipFill>
          <a:blip r:embed="rId3"/>
          <a:stretch>
            <a:fillRect/>
          </a:stretch>
        </p:blipFill>
        <p:spPr>
          <a:xfrm>
            <a:off x="17602200" y="363773"/>
            <a:ext cx="289559" cy="2461258"/>
          </a:xfrm>
          <a:prstGeom prst="rect">
            <a:avLst/>
          </a:prstGeom>
        </p:spPr>
      </p:pic>
    </p:spTree>
    <p:custDataLst>
      <p:tags r:id="rId1"/>
    </p:custDataLst>
    <p:extLst>
      <p:ext uri="{BB962C8B-B14F-4D97-AF65-F5344CB8AC3E}">
        <p14:creationId xmlns:p14="http://schemas.microsoft.com/office/powerpoint/2010/main" val="24827350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1FE4E-4E64-476E-A742-B8E52F239FDA}"/>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id="{E7DFB538-15D9-4167-A293-8B35B5397A0D}"/>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a:extLst>
              <a:ext uri="{FF2B5EF4-FFF2-40B4-BE49-F238E27FC236}">
                <a16:creationId xmlns:a16="http://schemas.microsoft.com/office/drawing/2014/main" id="{361FDD14-55AA-4C6B-A8AE-12AD9A4F694B}"/>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42D09BE4-7B73-47FC-A031-676FE946E2E6}"/>
              </a:ext>
            </a:extLst>
          </p:cNvPr>
          <p:cNvSpPr>
            <a:spLocks noGrp="1"/>
          </p:cNvSpPr>
          <p:nvPr>
            <p:ph type="dt" sz="half" idx="10"/>
          </p:nvPr>
        </p:nvSpPr>
        <p:spPr/>
        <p:txBody>
          <a:bodyPr/>
          <a:lstStyle/>
          <a:p>
            <a:fld id="{830F0103-22C5-415C-88FE-06183B1F0843}" type="datetimeFigureOut">
              <a:rPr lang="en-US" smtClean="0"/>
              <a:t>2/8/2023</a:t>
            </a:fld>
            <a:endParaRPr lang="en-US"/>
          </a:p>
        </p:txBody>
      </p:sp>
      <p:sp>
        <p:nvSpPr>
          <p:cNvPr id="6" name="Footer Placeholder 5">
            <a:extLst>
              <a:ext uri="{FF2B5EF4-FFF2-40B4-BE49-F238E27FC236}">
                <a16:creationId xmlns:a16="http://schemas.microsoft.com/office/drawing/2014/main" id="{98358E6D-4DE9-42A3-A29C-8FD4AB8036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2C3E88-6B05-4C29-B8BC-5514117BF67F}"/>
              </a:ext>
            </a:extLst>
          </p:cNvPr>
          <p:cNvSpPr>
            <a:spLocks noGrp="1"/>
          </p:cNvSpPr>
          <p:nvPr>
            <p:ph type="sldNum" sz="quarter" idx="12"/>
          </p:nvPr>
        </p:nvSpPr>
        <p:spPr/>
        <p:txBody>
          <a:bodyPr/>
          <a:lstStyle/>
          <a:p>
            <a:fld id="{7ED2BC13-0F6C-4FD0-8584-69CB93BC8F2B}" type="slidenum">
              <a:rPr lang="en-US" smtClean="0"/>
              <a:t>‹#›</a:t>
            </a:fld>
            <a:endParaRPr lang="en-US"/>
          </a:p>
        </p:txBody>
      </p:sp>
      <p:pic>
        <p:nvPicPr>
          <p:cNvPr id="8" name="Picture 7">
            <a:extLst>
              <a:ext uri="{FF2B5EF4-FFF2-40B4-BE49-F238E27FC236}">
                <a16:creationId xmlns:a16="http://schemas.microsoft.com/office/drawing/2014/main" id="{51834BD3-C9B5-47A5-AA74-CD94F4D1AE93}"/>
              </a:ext>
            </a:extLst>
          </p:cNvPr>
          <p:cNvPicPr>
            <a:picLocks noChangeAspect="1"/>
          </p:cNvPicPr>
          <p:nvPr userDrawn="1"/>
        </p:nvPicPr>
        <p:blipFill>
          <a:blip r:embed="rId3"/>
          <a:stretch>
            <a:fillRect/>
          </a:stretch>
        </p:blipFill>
        <p:spPr>
          <a:xfrm>
            <a:off x="17602200" y="363773"/>
            <a:ext cx="289559" cy="2461258"/>
          </a:xfrm>
          <a:prstGeom prst="rect">
            <a:avLst/>
          </a:prstGeom>
        </p:spPr>
      </p:pic>
    </p:spTree>
    <p:custDataLst>
      <p:tags r:id="rId1"/>
    </p:custDataLst>
    <p:extLst>
      <p:ext uri="{BB962C8B-B14F-4D97-AF65-F5344CB8AC3E}">
        <p14:creationId xmlns:p14="http://schemas.microsoft.com/office/powerpoint/2010/main" val="13432086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9A89B-937D-4E95-B593-4C8D93D403C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D0B6F9-E86F-4EA5-99B1-9A706A36128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CBC65A-19E1-468E-B481-6B2EB57A285D}"/>
              </a:ext>
            </a:extLst>
          </p:cNvPr>
          <p:cNvSpPr>
            <a:spLocks noGrp="1"/>
          </p:cNvSpPr>
          <p:nvPr>
            <p:ph type="dt" sz="half" idx="10"/>
          </p:nvPr>
        </p:nvSpPr>
        <p:spPr/>
        <p:txBody>
          <a:bodyPr/>
          <a:lstStyle/>
          <a:p>
            <a:fld id="{830F0103-22C5-415C-88FE-06183B1F0843}" type="datetimeFigureOut">
              <a:rPr lang="en-US" smtClean="0"/>
              <a:t>2/8/2023</a:t>
            </a:fld>
            <a:endParaRPr lang="en-US"/>
          </a:p>
        </p:txBody>
      </p:sp>
      <p:sp>
        <p:nvSpPr>
          <p:cNvPr id="5" name="Footer Placeholder 4">
            <a:extLst>
              <a:ext uri="{FF2B5EF4-FFF2-40B4-BE49-F238E27FC236}">
                <a16:creationId xmlns:a16="http://schemas.microsoft.com/office/drawing/2014/main" id="{28700555-49C4-4BAB-9EE6-E6081F91A9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9B753-2524-4586-A253-6BFA6A190EEA}"/>
              </a:ext>
            </a:extLst>
          </p:cNvPr>
          <p:cNvSpPr>
            <a:spLocks noGrp="1"/>
          </p:cNvSpPr>
          <p:nvPr>
            <p:ph type="sldNum" sz="quarter" idx="12"/>
          </p:nvPr>
        </p:nvSpPr>
        <p:spPr/>
        <p:txBody>
          <a:bodyPr/>
          <a:lstStyle/>
          <a:p>
            <a:fld id="{7ED2BC13-0F6C-4FD0-8584-69CB93BC8F2B}" type="slidenum">
              <a:rPr lang="en-US" smtClean="0"/>
              <a:t>‹#›</a:t>
            </a:fld>
            <a:endParaRPr lang="en-US"/>
          </a:p>
        </p:txBody>
      </p:sp>
    </p:spTree>
    <p:extLst>
      <p:ext uri="{BB962C8B-B14F-4D97-AF65-F5344CB8AC3E}">
        <p14:creationId xmlns:p14="http://schemas.microsoft.com/office/powerpoint/2010/main" val="32785031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A7D6E54-9567-4D8B-933C-55CA5E58CC38}"/>
              </a:ext>
            </a:extLst>
          </p:cNvPr>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FBFF5FF-4502-4E47-99B0-0531A105A75F}"/>
              </a:ext>
            </a:extLst>
          </p:cNvPr>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B958A2-EC2A-47B7-A6D2-6DA48F79BA85}"/>
              </a:ext>
            </a:extLst>
          </p:cNvPr>
          <p:cNvSpPr>
            <a:spLocks noGrp="1"/>
          </p:cNvSpPr>
          <p:nvPr>
            <p:ph type="dt" sz="half" idx="10"/>
          </p:nvPr>
        </p:nvSpPr>
        <p:spPr/>
        <p:txBody>
          <a:bodyPr/>
          <a:lstStyle/>
          <a:p>
            <a:fld id="{830F0103-22C5-415C-88FE-06183B1F0843}" type="datetimeFigureOut">
              <a:rPr lang="en-US" smtClean="0"/>
              <a:t>2/8/2023</a:t>
            </a:fld>
            <a:endParaRPr lang="en-US"/>
          </a:p>
        </p:txBody>
      </p:sp>
      <p:sp>
        <p:nvSpPr>
          <p:cNvPr id="5" name="Footer Placeholder 4">
            <a:extLst>
              <a:ext uri="{FF2B5EF4-FFF2-40B4-BE49-F238E27FC236}">
                <a16:creationId xmlns:a16="http://schemas.microsoft.com/office/drawing/2014/main" id="{17D64804-C3A5-4E44-AF74-0877F9A9F8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3FEAAB-81CF-4A8B-9F81-703818AD9042}"/>
              </a:ext>
            </a:extLst>
          </p:cNvPr>
          <p:cNvSpPr>
            <a:spLocks noGrp="1"/>
          </p:cNvSpPr>
          <p:nvPr>
            <p:ph type="sldNum" sz="quarter" idx="12"/>
          </p:nvPr>
        </p:nvSpPr>
        <p:spPr/>
        <p:txBody>
          <a:bodyPr/>
          <a:lstStyle/>
          <a:p>
            <a:fld id="{7ED2BC13-0F6C-4FD0-8584-69CB93BC8F2B}" type="slidenum">
              <a:rPr lang="en-US" smtClean="0"/>
              <a:t>‹#›</a:t>
            </a:fld>
            <a:endParaRPr lang="en-US"/>
          </a:p>
        </p:txBody>
      </p:sp>
    </p:spTree>
    <p:extLst>
      <p:ext uri="{BB962C8B-B14F-4D97-AF65-F5344CB8AC3E}">
        <p14:creationId xmlns:p14="http://schemas.microsoft.com/office/powerpoint/2010/main" val="27710416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8EE4E-FBA6-4EC1-B32A-69C476F1AC48}"/>
              </a:ext>
            </a:extLst>
          </p:cNvPr>
          <p:cNvSpPr>
            <a:spLocks noGrp="1"/>
          </p:cNvSpPr>
          <p:nvPr>
            <p:ph type="title"/>
          </p:nvPr>
        </p:nvSpPr>
        <p:spPr/>
        <p:txBody>
          <a:bodyPr>
            <a:normAutofit/>
          </a:bodyPr>
          <a:lstStyle>
            <a:lvl1pPr>
              <a:defRPr sz="7200" b="1">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69A29943-7AAF-4931-ABBE-18AC6151561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A31842-22D9-4711-9AF7-99578F31836E}"/>
              </a:ext>
            </a:extLst>
          </p:cNvPr>
          <p:cNvSpPr>
            <a:spLocks noGrp="1"/>
          </p:cNvSpPr>
          <p:nvPr>
            <p:ph type="dt" sz="half" idx="10"/>
          </p:nvPr>
        </p:nvSpPr>
        <p:spPr/>
        <p:txBody>
          <a:bodyPr/>
          <a:lstStyle/>
          <a:p>
            <a:fld id="{830F0103-22C5-415C-88FE-06183B1F0843}" type="datetimeFigureOut">
              <a:rPr lang="en-US" smtClean="0"/>
              <a:t>2/8/2023</a:t>
            </a:fld>
            <a:endParaRPr lang="en-US"/>
          </a:p>
        </p:txBody>
      </p:sp>
      <p:sp>
        <p:nvSpPr>
          <p:cNvPr id="5" name="Footer Placeholder 4">
            <a:extLst>
              <a:ext uri="{FF2B5EF4-FFF2-40B4-BE49-F238E27FC236}">
                <a16:creationId xmlns:a16="http://schemas.microsoft.com/office/drawing/2014/main" id="{ABC7AC56-5FAD-4DA9-B800-F395271F86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253E1A-612D-4CA5-AB27-19015B1DE441}"/>
              </a:ext>
            </a:extLst>
          </p:cNvPr>
          <p:cNvSpPr>
            <a:spLocks noGrp="1"/>
          </p:cNvSpPr>
          <p:nvPr>
            <p:ph type="sldNum" sz="quarter" idx="12"/>
          </p:nvPr>
        </p:nvSpPr>
        <p:spPr/>
        <p:txBody>
          <a:bodyPr/>
          <a:lstStyle/>
          <a:p>
            <a:fld id="{7ED2BC13-0F6C-4FD0-8584-69CB93BC8F2B}" type="slidenum">
              <a:rPr lang="en-US" smtClean="0"/>
              <a:t>‹#›</a:t>
            </a:fld>
            <a:endParaRPr lang="en-US"/>
          </a:p>
        </p:txBody>
      </p:sp>
      <p:pic>
        <p:nvPicPr>
          <p:cNvPr id="7" name="Picture 6">
            <a:extLst>
              <a:ext uri="{FF2B5EF4-FFF2-40B4-BE49-F238E27FC236}">
                <a16:creationId xmlns:a16="http://schemas.microsoft.com/office/drawing/2014/main" id="{E7317982-B09C-4599-8555-3C9293C099E1}"/>
              </a:ext>
            </a:extLst>
          </p:cNvPr>
          <p:cNvPicPr>
            <a:picLocks noChangeAspect="1"/>
          </p:cNvPicPr>
          <p:nvPr userDrawn="1"/>
        </p:nvPicPr>
        <p:blipFill>
          <a:blip r:embed="rId3"/>
          <a:stretch>
            <a:fillRect/>
          </a:stretch>
        </p:blipFill>
        <p:spPr>
          <a:xfrm>
            <a:off x="17602200" y="363773"/>
            <a:ext cx="289559" cy="2461258"/>
          </a:xfrm>
          <a:prstGeom prst="rect">
            <a:avLst/>
          </a:prstGeom>
        </p:spPr>
      </p:pic>
    </p:spTree>
    <p:custDataLst>
      <p:tags r:id="rId1"/>
    </p:custDataLst>
    <p:extLst>
      <p:ext uri="{BB962C8B-B14F-4D97-AF65-F5344CB8AC3E}">
        <p14:creationId xmlns:p14="http://schemas.microsoft.com/office/powerpoint/2010/main" val="2690520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E3EA1-D04D-42A2-8BD8-1452FE51A224}"/>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0966642A-7B36-4315-A2D7-E4C61ABF3E70}"/>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3DCEDE4-855F-4C60-8738-A0ACA79D2A46}"/>
              </a:ext>
            </a:extLst>
          </p:cNvPr>
          <p:cNvSpPr>
            <a:spLocks noGrp="1"/>
          </p:cNvSpPr>
          <p:nvPr>
            <p:ph type="dt" sz="half" idx="10"/>
          </p:nvPr>
        </p:nvSpPr>
        <p:spPr/>
        <p:txBody>
          <a:bodyPr/>
          <a:lstStyle/>
          <a:p>
            <a:fld id="{830F0103-22C5-415C-88FE-06183B1F0843}" type="datetimeFigureOut">
              <a:rPr lang="en-US" smtClean="0"/>
              <a:t>2/8/2023</a:t>
            </a:fld>
            <a:endParaRPr lang="en-US"/>
          </a:p>
        </p:txBody>
      </p:sp>
      <p:sp>
        <p:nvSpPr>
          <p:cNvPr id="5" name="Footer Placeholder 4">
            <a:extLst>
              <a:ext uri="{FF2B5EF4-FFF2-40B4-BE49-F238E27FC236}">
                <a16:creationId xmlns:a16="http://schemas.microsoft.com/office/drawing/2014/main" id="{CD8FEE0B-3496-411E-8B34-078912D227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4DE318-89F5-467B-9776-82736A2F5D18}"/>
              </a:ext>
            </a:extLst>
          </p:cNvPr>
          <p:cNvSpPr>
            <a:spLocks noGrp="1"/>
          </p:cNvSpPr>
          <p:nvPr>
            <p:ph type="sldNum" sz="quarter" idx="12"/>
          </p:nvPr>
        </p:nvSpPr>
        <p:spPr/>
        <p:txBody>
          <a:bodyPr/>
          <a:lstStyle/>
          <a:p>
            <a:fld id="{7ED2BC13-0F6C-4FD0-8584-69CB93BC8F2B}" type="slidenum">
              <a:rPr lang="en-US" smtClean="0"/>
              <a:t>‹#›</a:t>
            </a:fld>
            <a:endParaRPr lang="en-US"/>
          </a:p>
        </p:txBody>
      </p:sp>
      <p:pic>
        <p:nvPicPr>
          <p:cNvPr id="7" name="Picture 6">
            <a:extLst>
              <a:ext uri="{FF2B5EF4-FFF2-40B4-BE49-F238E27FC236}">
                <a16:creationId xmlns:a16="http://schemas.microsoft.com/office/drawing/2014/main" id="{2DA93B2E-16FF-48E5-8E28-2BE40638B580}"/>
              </a:ext>
            </a:extLst>
          </p:cNvPr>
          <p:cNvPicPr>
            <a:picLocks noChangeAspect="1"/>
          </p:cNvPicPr>
          <p:nvPr userDrawn="1"/>
        </p:nvPicPr>
        <p:blipFill>
          <a:blip r:embed="rId3"/>
          <a:stretch>
            <a:fillRect/>
          </a:stretch>
        </p:blipFill>
        <p:spPr>
          <a:xfrm>
            <a:off x="17602200" y="363773"/>
            <a:ext cx="289559" cy="2461258"/>
          </a:xfrm>
          <a:prstGeom prst="rect">
            <a:avLst/>
          </a:prstGeom>
        </p:spPr>
      </p:pic>
    </p:spTree>
    <p:custDataLst>
      <p:tags r:id="rId1"/>
    </p:custDataLst>
    <p:extLst>
      <p:ext uri="{BB962C8B-B14F-4D97-AF65-F5344CB8AC3E}">
        <p14:creationId xmlns:p14="http://schemas.microsoft.com/office/powerpoint/2010/main" val="67689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9" name="Freeform 5">
            <a:extLst>
              <a:ext uri="{FF2B5EF4-FFF2-40B4-BE49-F238E27FC236}">
                <a16:creationId xmlns:a16="http://schemas.microsoft.com/office/drawing/2014/main" id="{4975587C-C357-4032-852A-9CEC7684D6A0}"/>
              </a:ext>
            </a:extLst>
          </p:cNvPr>
          <p:cNvSpPr/>
          <p:nvPr userDrawn="1"/>
        </p:nvSpPr>
        <p:spPr>
          <a:xfrm rot="5400000">
            <a:off x="8477842" y="-7925984"/>
            <a:ext cx="1332316" cy="18288000"/>
          </a:xfrm>
          <a:custGeom>
            <a:avLst/>
            <a:gdLst/>
            <a:ahLst/>
            <a:cxnLst/>
            <a:rect l="l" t="t" r="r" b="b"/>
            <a:pathLst>
              <a:path w="706484" h="926813">
                <a:moveTo>
                  <a:pt x="0" y="0"/>
                </a:moveTo>
                <a:lnTo>
                  <a:pt x="706484" y="0"/>
                </a:lnTo>
                <a:lnTo>
                  <a:pt x="706484" y="926813"/>
                </a:lnTo>
                <a:lnTo>
                  <a:pt x="0" y="926813"/>
                </a:lnTo>
                <a:close/>
              </a:path>
            </a:pathLst>
          </a:custGeom>
          <a:solidFill>
            <a:schemeClr val="accent6">
              <a:lumMod val="75000"/>
              <a:alpha val="54000"/>
            </a:schemeClr>
          </a:solidFill>
        </p:spPr>
        <p:txBody>
          <a:bodyPr/>
          <a:lstStyle/>
          <a:p>
            <a:endParaRPr lang="en-US" dirty="0"/>
          </a:p>
        </p:txBody>
      </p:sp>
      <p:sp>
        <p:nvSpPr>
          <p:cNvPr id="2" name="Title 1">
            <a:extLst>
              <a:ext uri="{FF2B5EF4-FFF2-40B4-BE49-F238E27FC236}">
                <a16:creationId xmlns:a16="http://schemas.microsoft.com/office/drawing/2014/main" id="{DF360180-D6AC-45F9-BA15-8B553C0B32D2}"/>
              </a:ext>
            </a:extLst>
          </p:cNvPr>
          <p:cNvSpPr>
            <a:spLocks noGrp="1"/>
          </p:cNvSpPr>
          <p:nvPr>
            <p:ph type="title"/>
          </p:nvPr>
        </p:nvSpPr>
        <p:spPr>
          <a:xfrm>
            <a:off x="1257300" y="363773"/>
            <a:ext cx="15773400" cy="1988345"/>
          </a:xfrm>
        </p:spPr>
        <p:txBody>
          <a:bodyPr/>
          <a:lstStyle>
            <a:lvl1pPr>
              <a:defRPr b="1">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48E7A62D-51E1-4FBC-9F4B-A3D8A054467B}"/>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C2373B8-7DB5-45F0-A896-E028EFBD7C0B}"/>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6F8DCBA-CB87-444B-B3A6-A9135EF2A763}"/>
              </a:ext>
            </a:extLst>
          </p:cNvPr>
          <p:cNvSpPr>
            <a:spLocks noGrp="1"/>
          </p:cNvSpPr>
          <p:nvPr>
            <p:ph type="dt" sz="half" idx="10"/>
          </p:nvPr>
        </p:nvSpPr>
        <p:spPr/>
        <p:txBody>
          <a:bodyPr/>
          <a:lstStyle/>
          <a:p>
            <a:fld id="{830F0103-22C5-415C-88FE-06183B1F0843}" type="datetimeFigureOut">
              <a:rPr lang="en-US" smtClean="0"/>
              <a:t>2/8/2023</a:t>
            </a:fld>
            <a:endParaRPr lang="en-US"/>
          </a:p>
        </p:txBody>
      </p:sp>
      <p:sp>
        <p:nvSpPr>
          <p:cNvPr id="6" name="Footer Placeholder 5">
            <a:extLst>
              <a:ext uri="{FF2B5EF4-FFF2-40B4-BE49-F238E27FC236}">
                <a16:creationId xmlns:a16="http://schemas.microsoft.com/office/drawing/2014/main" id="{AA7D6AF9-F208-4877-AA64-CB86C84C43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F06A4E-36CD-4D98-A91B-C4282FECBB7A}"/>
              </a:ext>
            </a:extLst>
          </p:cNvPr>
          <p:cNvSpPr>
            <a:spLocks noGrp="1"/>
          </p:cNvSpPr>
          <p:nvPr>
            <p:ph type="sldNum" sz="quarter" idx="12"/>
          </p:nvPr>
        </p:nvSpPr>
        <p:spPr/>
        <p:txBody>
          <a:bodyPr/>
          <a:lstStyle/>
          <a:p>
            <a:fld id="{7ED2BC13-0F6C-4FD0-8584-69CB93BC8F2B}" type="slidenum">
              <a:rPr lang="en-US" smtClean="0"/>
              <a:t>‹#›</a:t>
            </a:fld>
            <a:endParaRPr lang="en-US"/>
          </a:p>
        </p:txBody>
      </p:sp>
      <p:pic>
        <p:nvPicPr>
          <p:cNvPr id="8" name="Picture 7">
            <a:extLst>
              <a:ext uri="{FF2B5EF4-FFF2-40B4-BE49-F238E27FC236}">
                <a16:creationId xmlns:a16="http://schemas.microsoft.com/office/drawing/2014/main" id="{52006308-4018-4A48-976F-8FDC45C0E2A3}"/>
              </a:ext>
            </a:extLst>
          </p:cNvPr>
          <p:cNvPicPr>
            <a:picLocks noChangeAspect="1"/>
          </p:cNvPicPr>
          <p:nvPr userDrawn="1"/>
        </p:nvPicPr>
        <p:blipFill>
          <a:blip r:embed="rId3"/>
          <a:stretch>
            <a:fillRect/>
          </a:stretch>
        </p:blipFill>
        <p:spPr>
          <a:xfrm>
            <a:off x="17602200" y="363773"/>
            <a:ext cx="289559" cy="2461258"/>
          </a:xfrm>
          <a:prstGeom prst="rect">
            <a:avLst/>
          </a:prstGeom>
        </p:spPr>
      </p:pic>
    </p:spTree>
    <p:custDataLst>
      <p:tags r:id="rId1"/>
    </p:custDataLst>
    <p:extLst>
      <p:ext uri="{BB962C8B-B14F-4D97-AF65-F5344CB8AC3E}">
        <p14:creationId xmlns:p14="http://schemas.microsoft.com/office/powerpoint/2010/main" val="3229148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60180-D6AC-45F9-BA15-8B553C0B32D2}"/>
              </a:ext>
            </a:extLst>
          </p:cNvPr>
          <p:cNvSpPr>
            <a:spLocks noGrp="1"/>
          </p:cNvSpPr>
          <p:nvPr>
            <p:ph type="title"/>
          </p:nvPr>
        </p:nvSpPr>
        <p:spPr>
          <a:xfrm>
            <a:off x="1257300" y="363773"/>
            <a:ext cx="15773400" cy="1988345"/>
          </a:xfrm>
        </p:spPr>
        <p:txBody>
          <a:bodyPr/>
          <a:lstStyle>
            <a:lvl1pPr>
              <a:defRPr b="1">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48E7A62D-51E1-4FBC-9F4B-A3D8A054467B}"/>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C2373B8-7DB5-45F0-A896-E028EFBD7C0B}"/>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6F8DCBA-CB87-444B-B3A6-A9135EF2A763}"/>
              </a:ext>
            </a:extLst>
          </p:cNvPr>
          <p:cNvSpPr>
            <a:spLocks noGrp="1"/>
          </p:cNvSpPr>
          <p:nvPr>
            <p:ph type="dt" sz="half" idx="10"/>
          </p:nvPr>
        </p:nvSpPr>
        <p:spPr/>
        <p:txBody>
          <a:bodyPr/>
          <a:lstStyle/>
          <a:p>
            <a:fld id="{830F0103-22C5-415C-88FE-06183B1F0843}" type="datetimeFigureOut">
              <a:rPr lang="en-US" smtClean="0"/>
              <a:t>2/8/2023</a:t>
            </a:fld>
            <a:endParaRPr lang="en-US"/>
          </a:p>
        </p:txBody>
      </p:sp>
      <p:sp>
        <p:nvSpPr>
          <p:cNvPr id="6" name="Footer Placeholder 5">
            <a:extLst>
              <a:ext uri="{FF2B5EF4-FFF2-40B4-BE49-F238E27FC236}">
                <a16:creationId xmlns:a16="http://schemas.microsoft.com/office/drawing/2014/main" id="{AA7D6AF9-F208-4877-AA64-CB86C84C43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F06A4E-36CD-4D98-A91B-C4282FECBB7A}"/>
              </a:ext>
            </a:extLst>
          </p:cNvPr>
          <p:cNvSpPr>
            <a:spLocks noGrp="1"/>
          </p:cNvSpPr>
          <p:nvPr>
            <p:ph type="sldNum" sz="quarter" idx="12"/>
          </p:nvPr>
        </p:nvSpPr>
        <p:spPr/>
        <p:txBody>
          <a:bodyPr/>
          <a:lstStyle/>
          <a:p>
            <a:fld id="{7ED2BC13-0F6C-4FD0-8584-69CB93BC8F2B}" type="slidenum">
              <a:rPr lang="en-US" smtClean="0"/>
              <a:t>‹#›</a:t>
            </a:fld>
            <a:endParaRPr lang="en-US"/>
          </a:p>
        </p:txBody>
      </p:sp>
      <p:pic>
        <p:nvPicPr>
          <p:cNvPr id="8" name="Picture 7">
            <a:extLst>
              <a:ext uri="{FF2B5EF4-FFF2-40B4-BE49-F238E27FC236}">
                <a16:creationId xmlns:a16="http://schemas.microsoft.com/office/drawing/2014/main" id="{52006308-4018-4A48-976F-8FDC45C0E2A3}"/>
              </a:ext>
            </a:extLst>
          </p:cNvPr>
          <p:cNvPicPr>
            <a:picLocks noChangeAspect="1"/>
          </p:cNvPicPr>
          <p:nvPr userDrawn="1"/>
        </p:nvPicPr>
        <p:blipFill>
          <a:blip r:embed="rId3"/>
          <a:stretch>
            <a:fillRect/>
          </a:stretch>
        </p:blipFill>
        <p:spPr>
          <a:xfrm>
            <a:off x="17602200" y="363773"/>
            <a:ext cx="289559" cy="2461258"/>
          </a:xfrm>
          <a:prstGeom prst="rect">
            <a:avLst/>
          </a:prstGeom>
        </p:spPr>
      </p:pic>
    </p:spTree>
    <p:custDataLst>
      <p:tags r:id="rId1"/>
    </p:custDataLst>
    <p:extLst>
      <p:ext uri="{BB962C8B-B14F-4D97-AF65-F5344CB8AC3E}">
        <p14:creationId xmlns:p14="http://schemas.microsoft.com/office/powerpoint/2010/main" val="818832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A6F8DCBA-CB87-444B-B3A6-A9135EF2A763}"/>
              </a:ext>
            </a:extLst>
          </p:cNvPr>
          <p:cNvSpPr>
            <a:spLocks noGrp="1"/>
          </p:cNvSpPr>
          <p:nvPr>
            <p:ph type="dt" sz="half" idx="10"/>
          </p:nvPr>
        </p:nvSpPr>
        <p:spPr/>
        <p:txBody>
          <a:bodyPr/>
          <a:lstStyle/>
          <a:p>
            <a:fld id="{830F0103-22C5-415C-88FE-06183B1F0843}" type="datetimeFigureOut">
              <a:rPr lang="en-US" smtClean="0"/>
              <a:t>2/8/2023</a:t>
            </a:fld>
            <a:endParaRPr lang="en-US"/>
          </a:p>
        </p:txBody>
      </p:sp>
      <p:sp>
        <p:nvSpPr>
          <p:cNvPr id="6" name="Footer Placeholder 5">
            <a:extLst>
              <a:ext uri="{FF2B5EF4-FFF2-40B4-BE49-F238E27FC236}">
                <a16:creationId xmlns:a16="http://schemas.microsoft.com/office/drawing/2014/main" id="{AA7D6AF9-F208-4877-AA64-CB86C84C43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F06A4E-36CD-4D98-A91B-C4282FECBB7A}"/>
              </a:ext>
            </a:extLst>
          </p:cNvPr>
          <p:cNvSpPr>
            <a:spLocks noGrp="1"/>
          </p:cNvSpPr>
          <p:nvPr>
            <p:ph type="sldNum" sz="quarter" idx="12"/>
          </p:nvPr>
        </p:nvSpPr>
        <p:spPr/>
        <p:txBody>
          <a:bodyPr/>
          <a:lstStyle/>
          <a:p>
            <a:fld id="{7ED2BC13-0F6C-4FD0-8584-69CB93BC8F2B}" type="slidenum">
              <a:rPr lang="en-US" smtClean="0"/>
              <a:t>‹#›</a:t>
            </a:fld>
            <a:endParaRPr lang="en-US"/>
          </a:p>
        </p:txBody>
      </p:sp>
      <p:pic>
        <p:nvPicPr>
          <p:cNvPr id="8" name="Picture 7">
            <a:extLst>
              <a:ext uri="{FF2B5EF4-FFF2-40B4-BE49-F238E27FC236}">
                <a16:creationId xmlns:a16="http://schemas.microsoft.com/office/drawing/2014/main" id="{52006308-4018-4A48-976F-8FDC45C0E2A3}"/>
              </a:ext>
            </a:extLst>
          </p:cNvPr>
          <p:cNvPicPr>
            <a:picLocks noChangeAspect="1"/>
          </p:cNvPicPr>
          <p:nvPr userDrawn="1"/>
        </p:nvPicPr>
        <p:blipFill>
          <a:blip r:embed="rId3"/>
          <a:stretch>
            <a:fillRect/>
          </a:stretch>
        </p:blipFill>
        <p:spPr>
          <a:xfrm>
            <a:off x="17602200" y="363773"/>
            <a:ext cx="289559" cy="2461258"/>
          </a:xfrm>
          <a:prstGeom prst="rect">
            <a:avLst/>
          </a:prstGeom>
        </p:spPr>
      </p:pic>
      <p:pic>
        <p:nvPicPr>
          <p:cNvPr id="9" name="Picture 8">
            <a:extLst>
              <a:ext uri="{FF2B5EF4-FFF2-40B4-BE49-F238E27FC236}">
                <a16:creationId xmlns:a16="http://schemas.microsoft.com/office/drawing/2014/main" id="{D803460A-96AD-428F-859E-E57586FCDE5A}"/>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3259" t="-2201" r="19210" b="-2"/>
          <a:stretch/>
        </p:blipFill>
        <p:spPr>
          <a:xfrm>
            <a:off x="0" y="-457200"/>
            <a:ext cx="7860536" cy="10744200"/>
          </a:xfrm>
          <a:prstGeom prst="rect">
            <a:avLst/>
          </a:prstGeom>
        </p:spPr>
      </p:pic>
      <p:pic>
        <p:nvPicPr>
          <p:cNvPr id="10" name="Picture 8">
            <a:extLst>
              <a:ext uri="{FF2B5EF4-FFF2-40B4-BE49-F238E27FC236}">
                <a16:creationId xmlns:a16="http://schemas.microsoft.com/office/drawing/2014/main" id="{7E81328E-54E2-4F26-AFA1-72E95A601B2E}"/>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0" y="7101522"/>
            <a:ext cx="293783" cy="2485858"/>
          </a:xfrm>
          <a:prstGeom prst="rect">
            <a:avLst/>
          </a:prstGeom>
        </p:spPr>
      </p:pic>
      <p:sp>
        <p:nvSpPr>
          <p:cNvPr id="11" name="Rectangle 10">
            <a:extLst>
              <a:ext uri="{FF2B5EF4-FFF2-40B4-BE49-F238E27FC236}">
                <a16:creationId xmlns:a16="http://schemas.microsoft.com/office/drawing/2014/main" id="{54BADB25-8896-4B33-BB9F-9BF497EB125E}"/>
              </a:ext>
            </a:extLst>
          </p:cNvPr>
          <p:cNvSpPr/>
          <p:nvPr userDrawn="1"/>
        </p:nvSpPr>
        <p:spPr>
          <a:xfrm>
            <a:off x="8201967" y="266700"/>
            <a:ext cx="9743962" cy="9753600"/>
          </a:xfrm>
          <a:prstGeom prst="rec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algn="ctr">
              <a:lnSpc>
                <a:spcPct val="107000"/>
              </a:lnSpc>
              <a:spcBef>
                <a:spcPts val="0"/>
              </a:spcBef>
              <a:spcAft>
                <a:spcPts val="0"/>
              </a:spcAft>
            </a:pPr>
            <a:endParaRPr lang="en-US" sz="6000" dirty="0">
              <a:effectLst/>
              <a:latin typeface="Open Sans" panose="020B0606030504020204" pitchFamily="34" charset="0"/>
              <a:ea typeface="Open Sans" panose="020B0606030504020204" pitchFamily="34" charset="0"/>
              <a:cs typeface="Open Sans" panose="020B0606030504020204" pitchFamily="34" charset="0"/>
            </a:endParaRPr>
          </a:p>
        </p:txBody>
      </p:sp>
      <p:grpSp>
        <p:nvGrpSpPr>
          <p:cNvPr id="12" name="Group 4">
            <a:extLst>
              <a:ext uri="{FF2B5EF4-FFF2-40B4-BE49-F238E27FC236}">
                <a16:creationId xmlns:a16="http://schemas.microsoft.com/office/drawing/2014/main" id="{3C93AAE9-DCD5-4638-9EF4-5C24989E9C91}"/>
              </a:ext>
            </a:extLst>
          </p:cNvPr>
          <p:cNvGrpSpPr/>
          <p:nvPr userDrawn="1"/>
        </p:nvGrpSpPr>
        <p:grpSpPr>
          <a:xfrm>
            <a:off x="342071" y="-1523373"/>
            <a:ext cx="1676400" cy="3046745"/>
            <a:chOff x="0" y="0"/>
            <a:chExt cx="706484" cy="926813"/>
          </a:xfrm>
          <a:solidFill>
            <a:schemeClr val="accent6">
              <a:lumMod val="75000"/>
            </a:schemeClr>
          </a:solidFill>
        </p:grpSpPr>
        <p:sp>
          <p:nvSpPr>
            <p:cNvPr id="13" name="Freeform 5">
              <a:extLst>
                <a:ext uri="{FF2B5EF4-FFF2-40B4-BE49-F238E27FC236}">
                  <a16:creationId xmlns:a16="http://schemas.microsoft.com/office/drawing/2014/main" id="{F1065DCC-A0FA-44AC-9479-26308CB10955}"/>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a:grpFill/>
            <a:ln>
              <a:noFill/>
            </a:ln>
          </p:spPr>
          <p:style>
            <a:lnRef idx="2">
              <a:schemeClr val="accent4"/>
            </a:lnRef>
            <a:fillRef idx="1">
              <a:schemeClr val="lt1"/>
            </a:fillRef>
            <a:effectRef idx="0">
              <a:schemeClr val="accent4"/>
            </a:effectRef>
            <a:fontRef idx="minor">
              <a:schemeClr val="dk1"/>
            </a:fontRef>
          </p:style>
        </p:sp>
      </p:grpSp>
      <p:sp>
        <p:nvSpPr>
          <p:cNvPr id="14" name="Title 1">
            <a:extLst>
              <a:ext uri="{FF2B5EF4-FFF2-40B4-BE49-F238E27FC236}">
                <a16:creationId xmlns:a16="http://schemas.microsoft.com/office/drawing/2014/main" id="{F45A8393-63BA-4FA5-9879-4F04B99EA9CD}"/>
              </a:ext>
            </a:extLst>
          </p:cNvPr>
          <p:cNvSpPr txBox="1">
            <a:spLocks/>
          </p:cNvSpPr>
          <p:nvPr userDrawn="1"/>
        </p:nvSpPr>
        <p:spPr>
          <a:xfrm>
            <a:off x="2259150" y="-173325"/>
            <a:ext cx="14870295" cy="1988345"/>
          </a:xfrm>
          <a:prstGeom prst="rect">
            <a:avLst/>
          </a:prstGeom>
        </p:spPr>
        <p:txBody>
          <a:bodyPr vert="horz" lIns="91440" tIns="45720" rIns="91440" bIns="45720" rtlCol="0" anchor="ctr">
            <a:norm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sz="7200" b="1" dirty="0"/>
              <a:t>Activity</a:t>
            </a:r>
          </a:p>
        </p:txBody>
      </p:sp>
      <p:pic>
        <p:nvPicPr>
          <p:cNvPr id="15" name="Graphic 14" descr="Questions outline">
            <a:extLst>
              <a:ext uri="{FF2B5EF4-FFF2-40B4-BE49-F238E27FC236}">
                <a16:creationId xmlns:a16="http://schemas.microsoft.com/office/drawing/2014/main" id="{ECE914EF-79D3-4053-ADC0-FB06979504C7}"/>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6774" y="0"/>
            <a:ext cx="1641697" cy="1641697"/>
          </a:xfrm>
          <a:prstGeom prst="rect">
            <a:avLst/>
          </a:prstGeom>
        </p:spPr>
      </p:pic>
    </p:spTree>
    <p:custDataLst>
      <p:tags r:id="rId1"/>
    </p:custDataLst>
    <p:extLst>
      <p:ext uri="{BB962C8B-B14F-4D97-AF65-F5344CB8AC3E}">
        <p14:creationId xmlns:p14="http://schemas.microsoft.com/office/powerpoint/2010/main" val="3876051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Freeform 5">
            <a:extLst>
              <a:ext uri="{FF2B5EF4-FFF2-40B4-BE49-F238E27FC236}">
                <a16:creationId xmlns:a16="http://schemas.microsoft.com/office/drawing/2014/main" id="{5BDAE830-C494-4E1F-BB89-6D608844158C}"/>
              </a:ext>
            </a:extLst>
          </p:cNvPr>
          <p:cNvSpPr/>
          <p:nvPr userDrawn="1"/>
        </p:nvSpPr>
        <p:spPr>
          <a:xfrm rot="5400000">
            <a:off x="8477842" y="-7925984"/>
            <a:ext cx="1332316" cy="18288000"/>
          </a:xfrm>
          <a:custGeom>
            <a:avLst/>
            <a:gdLst/>
            <a:ahLst/>
            <a:cxnLst/>
            <a:rect l="l" t="t" r="r" b="b"/>
            <a:pathLst>
              <a:path w="706484" h="926813">
                <a:moveTo>
                  <a:pt x="0" y="0"/>
                </a:moveTo>
                <a:lnTo>
                  <a:pt x="706484" y="0"/>
                </a:lnTo>
                <a:lnTo>
                  <a:pt x="706484" y="926813"/>
                </a:lnTo>
                <a:lnTo>
                  <a:pt x="0" y="926813"/>
                </a:lnTo>
                <a:close/>
              </a:path>
            </a:pathLst>
          </a:custGeom>
          <a:solidFill>
            <a:schemeClr val="accent6">
              <a:lumMod val="75000"/>
              <a:alpha val="54000"/>
            </a:schemeClr>
          </a:solidFill>
        </p:spPr>
        <p:txBody>
          <a:bodyPr/>
          <a:lstStyle/>
          <a:p>
            <a:endParaRPr lang="en-US" dirty="0"/>
          </a:p>
        </p:txBody>
      </p:sp>
      <p:sp>
        <p:nvSpPr>
          <p:cNvPr id="2" name="Title 1">
            <a:extLst>
              <a:ext uri="{FF2B5EF4-FFF2-40B4-BE49-F238E27FC236}">
                <a16:creationId xmlns:a16="http://schemas.microsoft.com/office/drawing/2014/main" id="{8F2525C3-A97E-44F0-ABFC-E272F956B168}"/>
              </a:ext>
            </a:extLst>
          </p:cNvPr>
          <p:cNvSpPr>
            <a:spLocks noGrp="1"/>
          </p:cNvSpPr>
          <p:nvPr>
            <p:ph type="title"/>
          </p:nvPr>
        </p:nvSpPr>
        <p:spPr>
          <a:xfrm>
            <a:off x="1257300" y="292161"/>
            <a:ext cx="15773400" cy="1988345"/>
          </a:xfrm>
        </p:spPr>
        <p:txBody>
          <a:bodyPr>
            <a:normAutofit/>
          </a:bodyPr>
          <a:lstStyle>
            <a:lvl1pPr>
              <a:defRPr sz="7200" b="1">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5F3488D0-FA14-4DE9-A80B-91A308FEF655}"/>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379AF4A6-98BD-42F6-B97C-7D925127B945}"/>
              </a:ext>
            </a:extLst>
          </p:cNvPr>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A4096C-8315-468D-B13A-9EA4B7BE3943}"/>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1FC38814-7EB5-402D-A881-1EC7B6086CFB}"/>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C165A0-943F-40B6-A067-7E8FABBDA43D}"/>
              </a:ext>
            </a:extLst>
          </p:cNvPr>
          <p:cNvSpPr>
            <a:spLocks noGrp="1"/>
          </p:cNvSpPr>
          <p:nvPr>
            <p:ph type="dt" sz="half" idx="10"/>
          </p:nvPr>
        </p:nvSpPr>
        <p:spPr/>
        <p:txBody>
          <a:bodyPr/>
          <a:lstStyle/>
          <a:p>
            <a:fld id="{830F0103-22C5-415C-88FE-06183B1F0843}" type="datetimeFigureOut">
              <a:rPr lang="en-US" smtClean="0"/>
              <a:t>2/8/2023</a:t>
            </a:fld>
            <a:endParaRPr lang="en-US"/>
          </a:p>
        </p:txBody>
      </p:sp>
      <p:sp>
        <p:nvSpPr>
          <p:cNvPr id="8" name="Footer Placeholder 7">
            <a:extLst>
              <a:ext uri="{FF2B5EF4-FFF2-40B4-BE49-F238E27FC236}">
                <a16:creationId xmlns:a16="http://schemas.microsoft.com/office/drawing/2014/main" id="{21784553-7D19-4039-AAA1-AA222514833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1F199D2-A35E-42B7-8A12-B1AFFF2BF58A}"/>
              </a:ext>
            </a:extLst>
          </p:cNvPr>
          <p:cNvSpPr>
            <a:spLocks noGrp="1"/>
          </p:cNvSpPr>
          <p:nvPr>
            <p:ph type="sldNum" sz="quarter" idx="12"/>
          </p:nvPr>
        </p:nvSpPr>
        <p:spPr/>
        <p:txBody>
          <a:bodyPr/>
          <a:lstStyle/>
          <a:p>
            <a:fld id="{7ED2BC13-0F6C-4FD0-8584-69CB93BC8F2B}" type="slidenum">
              <a:rPr lang="en-US" smtClean="0"/>
              <a:t>‹#›</a:t>
            </a:fld>
            <a:endParaRPr lang="en-US"/>
          </a:p>
        </p:txBody>
      </p:sp>
      <p:pic>
        <p:nvPicPr>
          <p:cNvPr id="10" name="Picture 9">
            <a:extLst>
              <a:ext uri="{FF2B5EF4-FFF2-40B4-BE49-F238E27FC236}">
                <a16:creationId xmlns:a16="http://schemas.microsoft.com/office/drawing/2014/main" id="{FD752AF1-0FCC-4B0D-B36F-817522E24A4F}"/>
              </a:ext>
            </a:extLst>
          </p:cNvPr>
          <p:cNvPicPr>
            <a:picLocks noChangeAspect="1"/>
          </p:cNvPicPr>
          <p:nvPr userDrawn="1"/>
        </p:nvPicPr>
        <p:blipFill>
          <a:blip r:embed="rId3"/>
          <a:stretch>
            <a:fillRect/>
          </a:stretch>
        </p:blipFill>
        <p:spPr>
          <a:xfrm>
            <a:off x="17602200" y="363773"/>
            <a:ext cx="289559" cy="2461258"/>
          </a:xfrm>
          <a:prstGeom prst="rect">
            <a:avLst/>
          </a:prstGeom>
        </p:spPr>
      </p:pic>
    </p:spTree>
    <p:custDataLst>
      <p:tags r:id="rId1"/>
    </p:custDataLst>
    <p:extLst>
      <p:ext uri="{BB962C8B-B14F-4D97-AF65-F5344CB8AC3E}">
        <p14:creationId xmlns:p14="http://schemas.microsoft.com/office/powerpoint/2010/main" val="77041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B827B-90BF-47C1-A76B-8CEEF2010345}"/>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DCC5BDE5-13D0-4F99-87EC-2FFDF986A335}"/>
              </a:ext>
            </a:extLst>
          </p:cNvPr>
          <p:cNvSpPr>
            <a:spLocks noGrp="1"/>
          </p:cNvSpPr>
          <p:nvPr>
            <p:ph type="dt" sz="half" idx="10"/>
          </p:nvPr>
        </p:nvSpPr>
        <p:spPr/>
        <p:txBody>
          <a:bodyPr/>
          <a:lstStyle/>
          <a:p>
            <a:fld id="{1D8BD707-D9CF-40AE-B4C6-C98DA3205C09}" type="datetimeFigureOut">
              <a:rPr lang="en-US" smtClean="0"/>
              <a:pPr/>
              <a:t>2/8/2023</a:t>
            </a:fld>
            <a:endParaRPr lang="en-US"/>
          </a:p>
        </p:txBody>
      </p:sp>
      <p:sp>
        <p:nvSpPr>
          <p:cNvPr id="4" name="Footer Placeholder 3">
            <a:extLst>
              <a:ext uri="{FF2B5EF4-FFF2-40B4-BE49-F238E27FC236}">
                <a16:creationId xmlns:a16="http://schemas.microsoft.com/office/drawing/2014/main" id="{6DC40AE2-BB85-4ECA-8636-B2EA1D1255B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9F1105F-0786-4E20-8E4C-1252D53C716E}"/>
              </a:ext>
            </a:extLst>
          </p:cNvPr>
          <p:cNvSpPr>
            <a:spLocks noGrp="1"/>
          </p:cNvSpPr>
          <p:nvPr>
            <p:ph type="sldNum" sz="quarter" idx="12"/>
          </p:nvPr>
        </p:nvSpPr>
        <p:spPr/>
        <p:txBody>
          <a:bodyPr/>
          <a:lstStyle/>
          <a:p>
            <a:fld id="{B6F15528-21DE-4FAA-801E-634DDDAF4B2B}" type="slidenum">
              <a:rPr lang="en-US" smtClean="0"/>
              <a:pPr/>
              <a:t>‹#›</a:t>
            </a:fld>
            <a:endParaRPr lang="en-US"/>
          </a:p>
        </p:txBody>
      </p:sp>
      <p:pic>
        <p:nvPicPr>
          <p:cNvPr id="6" name="Picture 5">
            <a:extLst>
              <a:ext uri="{FF2B5EF4-FFF2-40B4-BE49-F238E27FC236}">
                <a16:creationId xmlns:a16="http://schemas.microsoft.com/office/drawing/2014/main" id="{CFC00DCC-E82A-4AA4-801D-3FD72E633EDF}"/>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7368690" y="653706"/>
            <a:ext cx="293783" cy="2485858"/>
          </a:xfrm>
          <a:prstGeom prst="rect">
            <a:avLst/>
          </a:prstGeom>
        </p:spPr>
      </p:pic>
      <p:pic>
        <p:nvPicPr>
          <p:cNvPr id="7" name="Picture 6">
            <a:extLst>
              <a:ext uri="{FF2B5EF4-FFF2-40B4-BE49-F238E27FC236}">
                <a16:creationId xmlns:a16="http://schemas.microsoft.com/office/drawing/2014/main" id="{BD1720BC-0D1A-4419-A05C-4CDB3909EA03}"/>
              </a:ext>
            </a:extLst>
          </p:cNvPr>
          <p:cNvPicPr>
            <a:picLocks noChangeAspect="1"/>
          </p:cNvPicPr>
          <p:nvPr userDrawn="1"/>
        </p:nvPicPr>
        <p:blipFill>
          <a:blip r:embed="rId5"/>
          <a:stretch>
            <a:fillRect/>
          </a:stretch>
        </p:blipFill>
        <p:spPr>
          <a:xfrm>
            <a:off x="17602200" y="363773"/>
            <a:ext cx="289559" cy="2461258"/>
          </a:xfrm>
          <a:prstGeom prst="rect">
            <a:avLst/>
          </a:prstGeom>
        </p:spPr>
      </p:pic>
    </p:spTree>
    <p:custDataLst>
      <p:tags r:id="rId1"/>
    </p:custDataLst>
    <p:extLst>
      <p:ext uri="{BB962C8B-B14F-4D97-AF65-F5344CB8AC3E}">
        <p14:creationId xmlns:p14="http://schemas.microsoft.com/office/powerpoint/2010/main" val="4129801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B827B-90BF-47C1-A76B-8CEEF2010345}"/>
              </a:ext>
            </a:extLst>
          </p:cNvPr>
          <p:cNvSpPr>
            <a:spLocks noGrp="1"/>
          </p:cNvSpPr>
          <p:nvPr>
            <p:ph type="title"/>
          </p:nvPr>
        </p:nvSpPr>
        <p:spPr>
          <a:xfrm>
            <a:off x="1257300" y="184271"/>
            <a:ext cx="15773400" cy="1988345"/>
          </a:xfrm>
        </p:spPr>
        <p:txBody>
          <a:bodyPr>
            <a:normAutofit/>
          </a:bodyPr>
          <a:lstStyle>
            <a:lvl1pPr>
              <a:defRPr sz="7200" b="1">
                <a:solidFill>
                  <a:schemeClr val="bg1"/>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DCC5BDE5-13D0-4F99-87EC-2FFDF986A335}"/>
              </a:ext>
            </a:extLst>
          </p:cNvPr>
          <p:cNvSpPr>
            <a:spLocks noGrp="1"/>
          </p:cNvSpPr>
          <p:nvPr>
            <p:ph type="dt" sz="half" idx="10"/>
          </p:nvPr>
        </p:nvSpPr>
        <p:spPr/>
        <p:txBody>
          <a:bodyPr/>
          <a:lstStyle/>
          <a:p>
            <a:fld id="{1D8BD707-D9CF-40AE-B4C6-C98DA3205C09}" type="datetimeFigureOut">
              <a:rPr lang="en-US" smtClean="0"/>
              <a:pPr/>
              <a:t>2/8/2023</a:t>
            </a:fld>
            <a:endParaRPr lang="en-US"/>
          </a:p>
        </p:txBody>
      </p:sp>
      <p:sp>
        <p:nvSpPr>
          <p:cNvPr id="4" name="Footer Placeholder 3">
            <a:extLst>
              <a:ext uri="{FF2B5EF4-FFF2-40B4-BE49-F238E27FC236}">
                <a16:creationId xmlns:a16="http://schemas.microsoft.com/office/drawing/2014/main" id="{6DC40AE2-BB85-4ECA-8636-B2EA1D1255B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9F1105F-0786-4E20-8E4C-1252D53C716E}"/>
              </a:ext>
            </a:extLst>
          </p:cNvPr>
          <p:cNvSpPr>
            <a:spLocks noGrp="1"/>
          </p:cNvSpPr>
          <p:nvPr>
            <p:ph type="sldNum" sz="quarter" idx="12"/>
          </p:nvPr>
        </p:nvSpPr>
        <p:spPr/>
        <p:txBody>
          <a:bodyPr/>
          <a:lstStyle/>
          <a:p>
            <a:fld id="{B6F15528-21DE-4FAA-801E-634DDDAF4B2B}" type="slidenum">
              <a:rPr lang="en-US" smtClean="0"/>
              <a:pPr/>
              <a:t>‹#›</a:t>
            </a:fld>
            <a:endParaRPr lang="en-US"/>
          </a:p>
        </p:txBody>
      </p:sp>
      <p:pic>
        <p:nvPicPr>
          <p:cNvPr id="6" name="Picture 5">
            <a:extLst>
              <a:ext uri="{FF2B5EF4-FFF2-40B4-BE49-F238E27FC236}">
                <a16:creationId xmlns:a16="http://schemas.microsoft.com/office/drawing/2014/main" id="{CFC00DCC-E82A-4AA4-801D-3FD72E633EDF}"/>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7368690" y="653706"/>
            <a:ext cx="293783" cy="2485858"/>
          </a:xfrm>
          <a:prstGeom prst="rect">
            <a:avLst/>
          </a:prstGeom>
        </p:spPr>
      </p:pic>
      <p:pic>
        <p:nvPicPr>
          <p:cNvPr id="7" name="Picture 6">
            <a:extLst>
              <a:ext uri="{FF2B5EF4-FFF2-40B4-BE49-F238E27FC236}">
                <a16:creationId xmlns:a16="http://schemas.microsoft.com/office/drawing/2014/main" id="{29FBBA78-C5DA-4E71-9F0D-4C2135CBC3BD}"/>
              </a:ext>
            </a:extLst>
          </p:cNvPr>
          <p:cNvPicPr>
            <a:picLocks noChangeAspect="1"/>
          </p:cNvPicPr>
          <p:nvPr userDrawn="1"/>
        </p:nvPicPr>
        <p:blipFill>
          <a:blip r:embed="rId5"/>
          <a:stretch>
            <a:fillRect/>
          </a:stretch>
        </p:blipFill>
        <p:spPr>
          <a:xfrm>
            <a:off x="17602200" y="363773"/>
            <a:ext cx="289559" cy="2461258"/>
          </a:xfrm>
          <a:prstGeom prst="rect">
            <a:avLst/>
          </a:prstGeom>
        </p:spPr>
      </p:pic>
      <p:sp>
        <p:nvSpPr>
          <p:cNvPr id="8" name="Freeform 5">
            <a:extLst>
              <a:ext uri="{FF2B5EF4-FFF2-40B4-BE49-F238E27FC236}">
                <a16:creationId xmlns:a16="http://schemas.microsoft.com/office/drawing/2014/main" id="{764A140C-032E-4854-BB23-D285B3554488}"/>
              </a:ext>
            </a:extLst>
          </p:cNvPr>
          <p:cNvSpPr/>
          <p:nvPr userDrawn="1"/>
        </p:nvSpPr>
        <p:spPr>
          <a:xfrm rot="5400000">
            <a:off x="8477842" y="-7925984"/>
            <a:ext cx="1332316" cy="18288000"/>
          </a:xfrm>
          <a:custGeom>
            <a:avLst/>
            <a:gdLst/>
            <a:ahLst/>
            <a:cxnLst/>
            <a:rect l="l" t="t" r="r" b="b"/>
            <a:pathLst>
              <a:path w="706484" h="926813">
                <a:moveTo>
                  <a:pt x="0" y="0"/>
                </a:moveTo>
                <a:lnTo>
                  <a:pt x="706484" y="0"/>
                </a:lnTo>
                <a:lnTo>
                  <a:pt x="706484" y="926813"/>
                </a:lnTo>
                <a:lnTo>
                  <a:pt x="0" y="926813"/>
                </a:lnTo>
                <a:close/>
              </a:path>
            </a:pathLst>
          </a:custGeom>
          <a:solidFill>
            <a:schemeClr val="accent6">
              <a:lumMod val="75000"/>
              <a:alpha val="54000"/>
            </a:schemeClr>
          </a:solidFill>
        </p:spPr>
        <p:txBody>
          <a:bodyPr/>
          <a:lstStyle/>
          <a:p>
            <a:endParaRPr lang="en-US" dirty="0"/>
          </a:p>
        </p:txBody>
      </p:sp>
    </p:spTree>
    <p:custDataLst>
      <p:tags r:id="rId1"/>
    </p:custDataLst>
    <p:extLst>
      <p:ext uri="{BB962C8B-B14F-4D97-AF65-F5344CB8AC3E}">
        <p14:creationId xmlns:p14="http://schemas.microsoft.com/office/powerpoint/2010/main" val="3177509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DD807C-8707-4697-9322-A92CEA48C171}"/>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03B398-5507-45EA-8373-8FED9D27A765}"/>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B5F3D8-FD24-4EE2-9709-836FC4B70D1D}"/>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830F0103-22C5-415C-88FE-06183B1F0843}" type="datetimeFigureOut">
              <a:rPr lang="en-US" smtClean="0"/>
              <a:t>2/8/2023</a:t>
            </a:fld>
            <a:endParaRPr lang="en-US"/>
          </a:p>
        </p:txBody>
      </p:sp>
      <p:sp>
        <p:nvSpPr>
          <p:cNvPr id="5" name="Footer Placeholder 4">
            <a:extLst>
              <a:ext uri="{FF2B5EF4-FFF2-40B4-BE49-F238E27FC236}">
                <a16:creationId xmlns:a16="http://schemas.microsoft.com/office/drawing/2014/main" id="{86A27405-D1EE-4FA4-A885-59D2CBE63715}"/>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16DDAA2-01FE-4467-9AAE-E83D1E1E50DD}"/>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7ED2BC13-0F6C-4FD0-8584-69CB93BC8F2B}" type="slidenum">
              <a:rPr lang="en-US" smtClean="0"/>
              <a:t>‹#›</a:t>
            </a:fld>
            <a:endParaRPr lang="en-US"/>
          </a:p>
        </p:txBody>
      </p:sp>
    </p:spTree>
    <p:custDataLst>
      <p:tags r:id="rId17"/>
    </p:custDataLst>
    <p:extLst>
      <p:ext uri="{BB962C8B-B14F-4D97-AF65-F5344CB8AC3E}">
        <p14:creationId xmlns:p14="http://schemas.microsoft.com/office/powerpoint/2010/main" val="2068698837"/>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702" r:id="rId5"/>
    <p:sldLayoutId id="2147483701" r:id="rId6"/>
    <p:sldLayoutId id="2147483693" r:id="rId7"/>
    <p:sldLayoutId id="2147483694" r:id="rId8"/>
    <p:sldLayoutId id="2147483700" r:id="rId9"/>
    <p:sldLayoutId id="2147483703" r:id="rId10"/>
    <p:sldLayoutId id="2147483695" r:id="rId11"/>
    <p:sldLayoutId id="2147483696" r:id="rId12"/>
    <p:sldLayoutId id="2147483697" r:id="rId13"/>
    <p:sldLayoutId id="2147483698" r:id="rId14"/>
    <p:sldLayoutId id="2147483699" r:id="rId1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1.xml"/><Relationship Id="rId1" Type="http://schemas.openxmlformats.org/officeDocument/2006/relationships/tags" Target="../tags/tag16.xml"/><Relationship Id="rId5" Type="http://schemas.openxmlformats.org/officeDocument/2006/relationships/image" Target="../media/image1.png"/><Relationship Id="rId4" Type="http://schemas.openxmlformats.org/officeDocument/2006/relationships/image" Target="../media/image9.jpg"/></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10.xml"/><Relationship Id="rId7" Type="http://schemas.openxmlformats.org/officeDocument/2006/relationships/diagramQuickStyle" Target="../diagrams/quickStyle1.xml"/><Relationship Id="rId2" Type="http://schemas.openxmlformats.org/officeDocument/2006/relationships/slideLayout" Target="../slideLayouts/slideLayout8.xml"/><Relationship Id="rId1" Type="http://schemas.openxmlformats.org/officeDocument/2006/relationships/tags" Target="../tags/tag25.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8.jpeg"/><Relationship Id="rId9" Type="http://schemas.microsoft.com/office/2007/relationships/diagramDrawing" Target="../diagrams/drawing1.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notesSlide" Target="../notesSlides/notesSlide11.xml"/><Relationship Id="rId7" Type="http://schemas.openxmlformats.org/officeDocument/2006/relationships/diagramQuickStyle" Target="../diagrams/quickStyle2.xml"/><Relationship Id="rId2" Type="http://schemas.openxmlformats.org/officeDocument/2006/relationships/slideLayout" Target="../slideLayouts/slideLayout10.xml"/><Relationship Id="rId1" Type="http://schemas.openxmlformats.org/officeDocument/2006/relationships/tags" Target="../tags/tag26.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9.jpeg"/><Relationship Id="rId9" Type="http://schemas.microsoft.com/office/2007/relationships/diagramDrawing" Target="../diagrams/drawing2.xml"/></Relationships>
</file>

<file path=ppt/slides/_rels/slide1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12.xml"/><Relationship Id="rId7" Type="http://schemas.openxmlformats.org/officeDocument/2006/relationships/diagramColors" Target="../diagrams/colors3.xml"/><Relationship Id="rId2" Type="http://schemas.openxmlformats.org/officeDocument/2006/relationships/slideLayout" Target="../slideLayouts/slideLayout8.xml"/><Relationship Id="rId1" Type="http://schemas.openxmlformats.org/officeDocument/2006/relationships/tags" Target="../tags/tag2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28.xml"/><Relationship Id="rId5" Type="http://schemas.openxmlformats.org/officeDocument/2006/relationships/image" Target="../media/image4.sv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9.xml"/><Relationship Id="rId1" Type="http://schemas.openxmlformats.org/officeDocument/2006/relationships/tags" Target="../tags/tag29.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15.xml"/><Relationship Id="rId7" Type="http://schemas.openxmlformats.org/officeDocument/2006/relationships/diagramColors" Target="../diagrams/colors4.xml"/><Relationship Id="rId2" Type="http://schemas.openxmlformats.org/officeDocument/2006/relationships/slideLayout" Target="../slideLayouts/slideLayout9.xml"/><Relationship Id="rId1" Type="http://schemas.openxmlformats.org/officeDocument/2006/relationships/tags" Target="../tags/tag30.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21.jp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1.xml"/><Relationship Id="rId1" Type="http://schemas.openxmlformats.org/officeDocument/2006/relationships/tags" Target="../tags/tag31.xml"/><Relationship Id="rId5" Type="http://schemas.openxmlformats.org/officeDocument/2006/relationships/image" Target="../media/image23.jpeg"/><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8" Type="http://schemas.openxmlformats.org/officeDocument/2006/relationships/image" Target="../media/image6.svg"/><Relationship Id="rId13" Type="http://schemas.microsoft.com/office/2007/relationships/diagramDrawing" Target="../diagrams/drawing5.xml"/><Relationship Id="rId3" Type="http://schemas.openxmlformats.org/officeDocument/2006/relationships/notesSlide" Target="../notesSlides/notesSlide17.xml"/><Relationship Id="rId7" Type="http://schemas.openxmlformats.org/officeDocument/2006/relationships/image" Target="../media/image5.png"/><Relationship Id="rId12" Type="http://schemas.openxmlformats.org/officeDocument/2006/relationships/diagramColors" Target="../diagrams/colors5.xml"/><Relationship Id="rId2" Type="http://schemas.openxmlformats.org/officeDocument/2006/relationships/slideLayout" Target="../slideLayouts/slideLayout11.xml"/><Relationship Id="rId1" Type="http://schemas.openxmlformats.org/officeDocument/2006/relationships/tags" Target="../tags/tag32.xml"/><Relationship Id="rId6" Type="http://schemas.openxmlformats.org/officeDocument/2006/relationships/image" Target="../media/image4.svg"/><Relationship Id="rId11" Type="http://schemas.openxmlformats.org/officeDocument/2006/relationships/diagramQuickStyle" Target="../diagrams/quickStyle5.xml"/><Relationship Id="rId5" Type="http://schemas.openxmlformats.org/officeDocument/2006/relationships/image" Target="../media/image3.png"/><Relationship Id="rId10" Type="http://schemas.openxmlformats.org/officeDocument/2006/relationships/diagramLayout" Target="../diagrams/layout5.xml"/><Relationship Id="rId4" Type="http://schemas.openxmlformats.org/officeDocument/2006/relationships/image" Target="../media/image24.png"/><Relationship Id="rId9" Type="http://schemas.openxmlformats.org/officeDocument/2006/relationships/diagramData" Target="../diagrams/data5.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9.xml"/><Relationship Id="rId1" Type="http://schemas.openxmlformats.org/officeDocument/2006/relationships/tags" Target="../tags/tag33.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notesSlide" Target="../notesSlides/notesSlide19.xml"/><Relationship Id="rId7" Type="http://schemas.openxmlformats.org/officeDocument/2006/relationships/diagramQuickStyle" Target="../diagrams/quickStyle6.xml"/><Relationship Id="rId2" Type="http://schemas.openxmlformats.org/officeDocument/2006/relationships/slideLayout" Target="../slideLayouts/slideLayout9.xml"/><Relationship Id="rId1" Type="http://schemas.openxmlformats.org/officeDocument/2006/relationships/tags" Target="../tags/tag34.xml"/><Relationship Id="rId6" Type="http://schemas.openxmlformats.org/officeDocument/2006/relationships/diagramLayout" Target="../diagrams/layout6.xml"/><Relationship Id="rId5" Type="http://schemas.openxmlformats.org/officeDocument/2006/relationships/diagramData" Target="../diagrams/data6.xml"/><Relationship Id="rId4" Type="http://schemas.openxmlformats.org/officeDocument/2006/relationships/image" Target="../media/image26.jpg"/><Relationship Id="rId9" Type="http://schemas.microsoft.com/office/2007/relationships/diagramDrawing" Target="../diagrams/drawing6.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9.xml"/><Relationship Id="rId1" Type="http://schemas.openxmlformats.org/officeDocument/2006/relationships/tags" Target="../tags/tag17.xml"/><Relationship Id="rId5" Type="http://schemas.openxmlformats.org/officeDocument/2006/relationships/image" Target="../media/image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notesSlide" Target="../notesSlides/notesSlide20.xml"/><Relationship Id="rId7" Type="http://schemas.openxmlformats.org/officeDocument/2006/relationships/diagramQuickStyle" Target="../diagrams/quickStyle7.xml"/><Relationship Id="rId2" Type="http://schemas.openxmlformats.org/officeDocument/2006/relationships/slideLayout" Target="../slideLayouts/slideLayout4.xml"/><Relationship Id="rId1" Type="http://schemas.openxmlformats.org/officeDocument/2006/relationships/tags" Target="../tags/tag35.xml"/><Relationship Id="rId6" Type="http://schemas.openxmlformats.org/officeDocument/2006/relationships/diagramLayout" Target="../diagrams/layout7.xml"/><Relationship Id="rId5" Type="http://schemas.openxmlformats.org/officeDocument/2006/relationships/diagramData" Target="../diagrams/data7.xml"/><Relationship Id="rId10" Type="http://schemas.openxmlformats.org/officeDocument/2006/relationships/image" Target="../media/image1.png"/><Relationship Id="rId4" Type="http://schemas.openxmlformats.org/officeDocument/2006/relationships/image" Target="../media/image27.png"/><Relationship Id="rId9" Type="http://schemas.microsoft.com/office/2007/relationships/diagramDrawing" Target="../diagrams/drawing7.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1.png"/><Relationship Id="rId2" Type="http://schemas.openxmlformats.org/officeDocument/2006/relationships/slideLayout" Target="../slideLayouts/slideLayout11.xml"/><Relationship Id="rId1" Type="http://schemas.openxmlformats.org/officeDocument/2006/relationships/tags" Target="../tags/tag36.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18.xml"/><Relationship Id="rId5" Type="http://schemas.openxmlformats.org/officeDocument/2006/relationships/image" Target="../media/image4.sv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19.xml"/><Relationship Id="rId5" Type="http://schemas.openxmlformats.org/officeDocument/2006/relationships/image" Target="../media/image4.sv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tags" Target="../tags/tag20.xml"/><Relationship Id="rId6" Type="http://schemas.openxmlformats.org/officeDocument/2006/relationships/image" Target="../media/image1.png"/><Relationship Id="rId5" Type="http://schemas.microsoft.com/office/2007/relationships/hdphoto" Target="../media/hdphoto1.wdp"/><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tags" Target="../tags/tag2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23.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7.svg"/><Relationship Id="rId2" Type="http://schemas.openxmlformats.org/officeDocument/2006/relationships/slideLayout" Target="../slideLayouts/slideLayout8.xml"/><Relationship Id="rId1" Type="http://schemas.openxmlformats.org/officeDocument/2006/relationships/tags" Target="../tags/tag24.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96169CA-55BF-44D5-8015-8C0DE7830D9E}"/>
              </a:ext>
            </a:extLst>
          </p:cNvPr>
          <p:cNvPicPr>
            <a:picLocks noChangeAspect="1"/>
          </p:cNvPicPr>
          <p:nvPr/>
        </p:nvPicPr>
        <p:blipFill>
          <a:blip r:embed="rId4">
            <a:extLst>
              <a:ext uri="{28A0092B-C50C-407E-A947-70E740481C1C}">
                <a14:useLocalDpi xmlns:a14="http://schemas.microsoft.com/office/drawing/2010/main" val="0"/>
              </a:ext>
            </a:extLst>
          </a:blip>
          <a:srcRect l="16667" r="16667"/>
          <a:stretch/>
        </p:blipFill>
        <p:spPr>
          <a:xfrm>
            <a:off x="8001000" y="17883"/>
            <a:ext cx="10287000" cy="10287000"/>
          </a:xfrm>
          <a:prstGeom prst="rect">
            <a:avLst/>
          </a:prstGeom>
        </p:spPr>
      </p:pic>
      <p:sp>
        <p:nvSpPr>
          <p:cNvPr id="9" name="TextBox 9"/>
          <p:cNvSpPr txBox="1"/>
          <p:nvPr/>
        </p:nvSpPr>
        <p:spPr>
          <a:xfrm>
            <a:off x="893567" y="3003767"/>
            <a:ext cx="7658929" cy="2420406"/>
          </a:xfrm>
          <a:prstGeom prst="rect">
            <a:avLst/>
          </a:prstGeom>
        </p:spPr>
        <p:txBody>
          <a:bodyPr wrap="square" lIns="0" tIns="0" rIns="0" bIns="0" rtlCol="0" anchor="t">
            <a:spAutoFit/>
          </a:bodyPr>
          <a:lstStyle/>
          <a:p>
            <a:pPr>
              <a:lnSpc>
                <a:spcPts val="9889"/>
              </a:lnSpc>
            </a:pPr>
            <a:r>
              <a:rPr lang="en-US" sz="6000" dirty="0">
                <a:solidFill>
                  <a:schemeClr val="accent6">
                    <a:lumMod val="75000"/>
                  </a:schemeClr>
                </a:solidFill>
                <a:latin typeface="Open Sans" panose="020B0606030504020204" pitchFamily="34" charset="0"/>
                <a:ea typeface="Open Sans" panose="020B0606030504020204" pitchFamily="34" charset="0"/>
                <a:cs typeface="Open Sans" panose="020B0606030504020204" pitchFamily="34" charset="0"/>
              </a:rPr>
              <a:t>Trauma Informed Care</a:t>
            </a:r>
          </a:p>
        </p:txBody>
      </p:sp>
      <p:sp>
        <p:nvSpPr>
          <p:cNvPr id="10" name="TextBox 10"/>
          <p:cNvSpPr txBox="1"/>
          <p:nvPr/>
        </p:nvSpPr>
        <p:spPr>
          <a:xfrm>
            <a:off x="893567" y="9324975"/>
            <a:ext cx="5038549" cy="355601"/>
          </a:xfrm>
          <a:prstGeom prst="rect">
            <a:avLst/>
          </a:prstGeom>
        </p:spPr>
        <p:txBody>
          <a:bodyPr lIns="0" tIns="0" rIns="0" bIns="0" rtlCol="0" anchor="t">
            <a:spAutoFit/>
          </a:bodyPr>
          <a:lstStyle/>
          <a:p>
            <a:pPr>
              <a:lnSpc>
                <a:spcPts val="2660"/>
              </a:lnSpc>
            </a:pPr>
            <a:r>
              <a:rPr lang="en-US" sz="2800" dirty="0">
                <a:solidFill>
                  <a:srgbClr val="3C3836"/>
                </a:solidFill>
                <a:latin typeface="Open Sans"/>
              </a:rPr>
              <a:t>ACCS Principles </a:t>
            </a:r>
            <a:endParaRPr lang="en-US" sz="2800" dirty="0">
              <a:solidFill>
                <a:srgbClr val="3C3836"/>
              </a:solidFill>
              <a:latin typeface="Open Sans Bold"/>
            </a:endParaRPr>
          </a:p>
        </p:txBody>
      </p:sp>
      <p:grpSp>
        <p:nvGrpSpPr>
          <p:cNvPr id="12" name="Group 4">
            <a:extLst>
              <a:ext uri="{FF2B5EF4-FFF2-40B4-BE49-F238E27FC236}">
                <a16:creationId xmlns:a16="http://schemas.microsoft.com/office/drawing/2014/main" id="{E920424F-6C31-4FD4-9832-30644A6C5E52}"/>
              </a:ext>
            </a:extLst>
          </p:cNvPr>
          <p:cNvGrpSpPr/>
          <p:nvPr/>
        </p:nvGrpSpPr>
        <p:grpSpPr>
          <a:xfrm>
            <a:off x="342071" y="-1523373"/>
            <a:ext cx="1676400" cy="3046745"/>
            <a:chOff x="0" y="0"/>
            <a:chExt cx="706484" cy="926813"/>
          </a:xfrm>
          <a:solidFill>
            <a:schemeClr val="tx1"/>
          </a:solidFill>
        </p:grpSpPr>
        <p:sp>
          <p:nvSpPr>
            <p:cNvPr id="14" name="Freeform 5">
              <a:extLst>
                <a:ext uri="{FF2B5EF4-FFF2-40B4-BE49-F238E27FC236}">
                  <a16:creationId xmlns:a16="http://schemas.microsoft.com/office/drawing/2014/main" id="{734428E5-4992-40A2-AE96-7970181145EF}"/>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a:solidFill>
              <a:schemeClr val="accent6"/>
            </a:solidFill>
          </p:spPr>
        </p:sp>
      </p:grpSp>
      <p:pic>
        <p:nvPicPr>
          <p:cNvPr id="15" name="Picture 14">
            <a:extLst>
              <a:ext uri="{FF2B5EF4-FFF2-40B4-BE49-F238E27FC236}">
                <a16:creationId xmlns:a16="http://schemas.microsoft.com/office/drawing/2014/main" id="{E973DE58-2156-413F-B477-993B7290B544}"/>
              </a:ext>
            </a:extLst>
          </p:cNvPr>
          <p:cNvPicPr>
            <a:picLocks noChangeAspect="1"/>
          </p:cNvPicPr>
          <p:nvPr/>
        </p:nvPicPr>
        <p:blipFill>
          <a:blip r:embed="rId5"/>
          <a:stretch>
            <a:fillRect/>
          </a:stretch>
        </p:blipFill>
        <p:spPr>
          <a:xfrm>
            <a:off x="17602200" y="363773"/>
            <a:ext cx="289559" cy="2461258"/>
          </a:xfrm>
          <a:prstGeom prst="rect">
            <a:avLst/>
          </a:prstGeom>
        </p:spPr>
      </p:pic>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5" descr="Two people holding each other's hands">
            <a:extLst>
              <a:ext uri="{FF2B5EF4-FFF2-40B4-BE49-F238E27FC236}">
                <a16:creationId xmlns:a16="http://schemas.microsoft.com/office/drawing/2014/main" id="{92460D3F-A399-32CF-0855-C039199AB15E}"/>
              </a:ext>
            </a:extLst>
          </p:cNvPr>
          <p:cNvPicPr>
            <a:picLocks noChangeAspect="1"/>
          </p:cNvPicPr>
          <p:nvPr/>
        </p:nvPicPr>
        <p:blipFill rotWithShape="1">
          <a:blip r:embed="rId4"/>
          <a:srcRect t="18447" r="9091" b="4945"/>
          <a:stretch/>
        </p:blipFill>
        <p:spPr>
          <a:xfrm>
            <a:off x="20" y="10"/>
            <a:ext cx="18287980" cy="10286990"/>
          </a:xfrm>
          <a:prstGeom prst="rect">
            <a:avLst/>
          </a:prstGeom>
        </p:spPr>
      </p:pic>
      <p:sp>
        <p:nvSpPr>
          <p:cNvPr id="18" name="Rectangle 17">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505326" y="481764"/>
            <a:ext cx="10796658" cy="8845114"/>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947CED-CA76-92FC-EF74-959239EF3225}"/>
              </a:ext>
            </a:extLst>
          </p:cNvPr>
          <p:cNvSpPr>
            <a:spLocks noGrp="1"/>
          </p:cNvSpPr>
          <p:nvPr>
            <p:ph type="title"/>
          </p:nvPr>
        </p:nvSpPr>
        <p:spPr>
          <a:xfrm>
            <a:off x="892206" y="960394"/>
            <a:ext cx="9929716" cy="2017463"/>
          </a:xfrm>
        </p:spPr>
        <p:txBody>
          <a:bodyPr vert="horz" lIns="91440" tIns="45720" rIns="91440" bIns="45720" rtlCol="0" anchor="ctr">
            <a:normAutofit/>
          </a:bodyPr>
          <a:lstStyle/>
          <a:p>
            <a:pPr defTabSz="914400"/>
            <a:r>
              <a:rPr lang="en-US" sz="6000" dirty="0"/>
              <a:t>Culture and Trauma </a:t>
            </a:r>
          </a:p>
        </p:txBody>
      </p:sp>
      <p:graphicFrame>
        <p:nvGraphicFramePr>
          <p:cNvPr id="5" name="Diagram 4">
            <a:extLst>
              <a:ext uri="{FF2B5EF4-FFF2-40B4-BE49-F238E27FC236}">
                <a16:creationId xmlns:a16="http://schemas.microsoft.com/office/drawing/2014/main" id="{379C8A33-7840-0EA4-7F4F-0AD2BA387C78}"/>
              </a:ext>
            </a:extLst>
          </p:cNvPr>
          <p:cNvGraphicFramePr/>
          <p:nvPr>
            <p:extLst>
              <p:ext uri="{D42A27DB-BD31-4B8C-83A1-F6EECF244321}">
                <p14:modId xmlns:p14="http://schemas.microsoft.com/office/powerpoint/2010/main" val="2903222566"/>
              </p:ext>
            </p:extLst>
          </p:nvPr>
        </p:nvGraphicFramePr>
        <p:xfrm>
          <a:off x="891163" y="3182644"/>
          <a:ext cx="9930758" cy="565951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9152534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C42FBA-AC9D-4CC1-BE59-84874BE56646}"/>
              </a:ext>
            </a:extLst>
          </p:cNvPr>
          <p:cNvSpPr>
            <a:spLocks noGrp="1"/>
          </p:cNvSpPr>
          <p:nvPr>
            <p:ph type="title"/>
          </p:nvPr>
        </p:nvSpPr>
        <p:spPr>
          <a:xfrm>
            <a:off x="960120" y="488053"/>
            <a:ext cx="6552903" cy="2935262"/>
          </a:xfrm>
        </p:spPr>
        <p:txBody>
          <a:bodyPr vert="horz" lIns="91440" tIns="45720" rIns="91440" bIns="45720" rtlCol="0" anchor="b">
            <a:normAutofit/>
          </a:bodyPr>
          <a:lstStyle/>
          <a:p>
            <a:pPr defTabSz="914400"/>
            <a:r>
              <a:rPr lang="en-US" sz="8100" dirty="0">
                <a:solidFill>
                  <a:schemeClr val="tx1"/>
                </a:solidFill>
                <a:latin typeface="+mj-lt"/>
                <a:cs typeface="+mj-cs"/>
              </a:rPr>
              <a:t>E #3: Adverse Effects</a:t>
            </a:r>
          </a:p>
        </p:txBody>
      </p:sp>
      <p:sp>
        <p:nvSpPr>
          <p:cNvPr id="17"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120" y="3880491"/>
            <a:ext cx="5212080" cy="27432"/>
          </a:xfrm>
          <a:custGeom>
            <a:avLst/>
            <a:gdLst>
              <a:gd name="connsiteX0" fmla="*/ 0 w 5212080"/>
              <a:gd name="connsiteY0" fmla="*/ 0 h 27432"/>
              <a:gd name="connsiteX1" fmla="*/ 599389 w 5212080"/>
              <a:gd name="connsiteY1" fmla="*/ 0 h 27432"/>
              <a:gd name="connsiteX2" fmla="*/ 1198778 w 5212080"/>
              <a:gd name="connsiteY2" fmla="*/ 0 h 27432"/>
              <a:gd name="connsiteX3" fmla="*/ 1954530 w 5212080"/>
              <a:gd name="connsiteY3" fmla="*/ 0 h 27432"/>
              <a:gd name="connsiteX4" fmla="*/ 2501798 w 5212080"/>
              <a:gd name="connsiteY4" fmla="*/ 0 h 27432"/>
              <a:gd name="connsiteX5" fmla="*/ 3049067 w 5212080"/>
              <a:gd name="connsiteY5" fmla="*/ 0 h 27432"/>
              <a:gd name="connsiteX6" fmla="*/ 3700577 w 5212080"/>
              <a:gd name="connsiteY6" fmla="*/ 0 h 27432"/>
              <a:gd name="connsiteX7" fmla="*/ 4247845 w 5212080"/>
              <a:gd name="connsiteY7" fmla="*/ 0 h 27432"/>
              <a:gd name="connsiteX8" fmla="*/ 5212080 w 5212080"/>
              <a:gd name="connsiteY8" fmla="*/ 0 h 27432"/>
              <a:gd name="connsiteX9" fmla="*/ 5212080 w 5212080"/>
              <a:gd name="connsiteY9" fmla="*/ 27432 h 27432"/>
              <a:gd name="connsiteX10" fmla="*/ 4664812 w 5212080"/>
              <a:gd name="connsiteY10" fmla="*/ 27432 h 27432"/>
              <a:gd name="connsiteX11" fmla="*/ 4117543 w 5212080"/>
              <a:gd name="connsiteY11" fmla="*/ 27432 h 27432"/>
              <a:gd name="connsiteX12" fmla="*/ 3466033 w 5212080"/>
              <a:gd name="connsiteY12" fmla="*/ 27432 h 27432"/>
              <a:gd name="connsiteX13" fmla="*/ 2918765 w 5212080"/>
              <a:gd name="connsiteY13" fmla="*/ 27432 h 27432"/>
              <a:gd name="connsiteX14" fmla="*/ 2423617 w 5212080"/>
              <a:gd name="connsiteY14" fmla="*/ 27432 h 27432"/>
              <a:gd name="connsiteX15" fmla="*/ 1772107 w 5212080"/>
              <a:gd name="connsiteY15" fmla="*/ 27432 h 27432"/>
              <a:gd name="connsiteX16" fmla="*/ 1120597 w 5212080"/>
              <a:gd name="connsiteY16" fmla="*/ 27432 h 27432"/>
              <a:gd name="connsiteX17" fmla="*/ 0 w 5212080"/>
              <a:gd name="connsiteY17" fmla="*/ 27432 h 27432"/>
              <a:gd name="connsiteX18" fmla="*/ 0 w 5212080"/>
              <a:gd name="connsiteY18" fmla="*/ 0 h 27432"/>
              <a:gd name="connsiteX0" fmla="*/ 0 w 5212080"/>
              <a:gd name="connsiteY0" fmla="*/ 0 h 27432"/>
              <a:gd name="connsiteX1" fmla="*/ 547268 w 5212080"/>
              <a:gd name="connsiteY1" fmla="*/ 0 h 27432"/>
              <a:gd name="connsiteX2" fmla="*/ 1303020 w 5212080"/>
              <a:gd name="connsiteY2" fmla="*/ 0 h 27432"/>
              <a:gd name="connsiteX3" fmla="*/ 1798168 w 5212080"/>
              <a:gd name="connsiteY3" fmla="*/ 0 h 27432"/>
              <a:gd name="connsiteX4" fmla="*/ 2293315 w 5212080"/>
              <a:gd name="connsiteY4" fmla="*/ 0 h 27432"/>
              <a:gd name="connsiteX5" fmla="*/ 2944825 w 5212080"/>
              <a:gd name="connsiteY5" fmla="*/ 0 h 27432"/>
              <a:gd name="connsiteX6" fmla="*/ 3544214 w 5212080"/>
              <a:gd name="connsiteY6" fmla="*/ 0 h 27432"/>
              <a:gd name="connsiteX7" fmla="*/ 4247845 w 5212080"/>
              <a:gd name="connsiteY7" fmla="*/ 0 h 27432"/>
              <a:gd name="connsiteX8" fmla="*/ 5212080 w 5212080"/>
              <a:gd name="connsiteY8" fmla="*/ 0 h 27432"/>
              <a:gd name="connsiteX9" fmla="*/ 5212080 w 5212080"/>
              <a:gd name="connsiteY9" fmla="*/ 27432 h 27432"/>
              <a:gd name="connsiteX10" fmla="*/ 4456328 w 5212080"/>
              <a:gd name="connsiteY10" fmla="*/ 27432 h 27432"/>
              <a:gd name="connsiteX11" fmla="*/ 3856939 w 5212080"/>
              <a:gd name="connsiteY11" fmla="*/ 27432 h 27432"/>
              <a:gd name="connsiteX12" fmla="*/ 3257550 w 5212080"/>
              <a:gd name="connsiteY12" fmla="*/ 27432 h 27432"/>
              <a:gd name="connsiteX13" fmla="*/ 2710282 w 5212080"/>
              <a:gd name="connsiteY13" fmla="*/ 27432 h 27432"/>
              <a:gd name="connsiteX14" fmla="*/ 2110892 w 5212080"/>
              <a:gd name="connsiteY14" fmla="*/ 27432 h 27432"/>
              <a:gd name="connsiteX15" fmla="*/ 1615745 w 5212080"/>
              <a:gd name="connsiteY15" fmla="*/ 27432 h 27432"/>
              <a:gd name="connsiteX16" fmla="*/ 1016356 w 5212080"/>
              <a:gd name="connsiteY16" fmla="*/ 27432 h 27432"/>
              <a:gd name="connsiteX17" fmla="*/ 0 w 5212080"/>
              <a:gd name="connsiteY17" fmla="*/ 27432 h 27432"/>
              <a:gd name="connsiteX18" fmla="*/ 0 w 5212080"/>
              <a:gd name="connsiteY18"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12080" h="27432" fill="none" extrusionOk="0">
                <a:moveTo>
                  <a:pt x="0" y="0"/>
                </a:moveTo>
                <a:cubicBezTo>
                  <a:pt x="96474" y="-27007"/>
                  <a:pt x="292400" y="26529"/>
                  <a:pt x="599389" y="0"/>
                </a:cubicBezTo>
                <a:cubicBezTo>
                  <a:pt x="892517" y="-381"/>
                  <a:pt x="919817" y="-23813"/>
                  <a:pt x="1198778" y="0"/>
                </a:cubicBezTo>
                <a:cubicBezTo>
                  <a:pt x="1501801" y="44010"/>
                  <a:pt x="1733115" y="-18100"/>
                  <a:pt x="1954530" y="0"/>
                </a:cubicBezTo>
                <a:cubicBezTo>
                  <a:pt x="2150845" y="11235"/>
                  <a:pt x="2239613" y="-6014"/>
                  <a:pt x="2501798" y="0"/>
                </a:cubicBezTo>
                <a:cubicBezTo>
                  <a:pt x="2758063" y="19983"/>
                  <a:pt x="2850561" y="14043"/>
                  <a:pt x="3049067" y="0"/>
                </a:cubicBezTo>
                <a:cubicBezTo>
                  <a:pt x="3207556" y="-14393"/>
                  <a:pt x="3477530" y="-19753"/>
                  <a:pt x="3700577" y="0"/>
                </a:cubicBezTo>
                <a:cubicBezTo>
                  <a:pt x="3929215" y="7084"/>
                  <a:pt x="4069702" y="-22784"/>
                  <a:pt x="4247845" y="0"/>
                </a:cubicBezTo>
                <a:cubicBezTo>
                  <a:pt x="4443198" y="41703"/>
                  <a:pt x="4663267" y="-1065"/>
                  <a:pt x="5212080" y="0"/>
                </a:cubicBezTo>
                <a:cubicBezTo>
                  <a:pt x="5212814" y="8195"/>
                  <a:pt x="5212075" y="20831"/>
                  <a:pt x="5212080" y="27432"/>
                </a:cubicBezTo>
                <a:cubicBezTo>
                  <a:pt x="4999632" y="35182"/>
                  <a:pt x="4933665" y="30939"/>
                  <a:pt x="4664812" y="27432"/>
                </a:cubicBezTo>
                <a:cubicBezTo>
                  <a:pt x="4396025" y="21575"/>
                  <a:pt x="4377951" y="39956"/>
                  <a:pt x="4117543" y="27432"/>
                </a:cubicBezTo>
                <a:cubicBezTo>
                  <a:pt x="3861056" y="-6090"/>
                  <a:pt x="3784297" y="37016"/>
                  <a:pt x="3466033" y="27432"/>
                </a:cubicBezTo>
                <a:cubicBezTo>
                  <a:pt x="3158876" y="21999"/>
                  <a:pt x="3143400" y="53247"/>
                  <a:pt x="2918765" y="27432"/>
                </a:cubicBezTo>
                <a:cubicBezTo>
                  <a:pt x="2689439" y="-16416"/>
                  <a:pt x="2531374" y="16832"/>
                  <a:pt x="2423617" y="27432"/>
                </a:cubicBezTo>
                <a:cubicBezTo>
                  <a:pt x="2303792" y="-11864"/>
                  <a:pt x="2078859" y="41493"/>
                  <a:pt x="1772107" y="27432"/>
                </a:cubicBezTo>
                <a:cubicBezTo>
                  <a:pt x="1531795" y="-4315"/>
                  <a:pt x="1305394" y="21270"/>
                  <a:pt x="1120597" y="27432"/>
                </a:cubicBezTo>
                <a:cubicBezTo>
                  <a:pt x="908196" y="-10128"/>
                  <a:pt x="346466" y="12797"/>
                  <a:pt x="0" y="27432"/>
                </a:cubicBezTo>
                <a:cubicBezTo>
                  <a:pt x="-1863" y="23160"/>
                  <a:pt x="-1394" y="9117"/>
                  <a:pt x="0" y="0"/>
                </a:cubicBezTo>
                <a:close/>
              </a:path>
              <a:path w="5212080" h="27432" stroke="0" extrusionOk="0">
                <a:moveTo>
                  <a:pt x="0" y="0"/>
                </a:moveTo>
                <a:cubicBezTo>
                  <a:pt x="229720" y="17728"/>
                  <a:pt x="357156" y="16601"/>
                  <a:pt x="547268" y="0"/>
                </a:cubicBezTo>
                <a:cubicBezTo>
                  <a:pt x="720661" y="-22161"/>
                  <a:pt x="937335" y="-38607"/>
                  <a:pt x="1303020" y="0"/>
                </a:cubicBezTo>
                <a:cubicBezTo>
                  <a:pt x="1666909" y="29361"/>
                  <a:pt x="1613761" y="13702"/>
                  <a:pt x="1798168" y="0"/>
                </a:cubicBezTo>
                <a:cubicBezTo>
                  <a:pt x="1974664" y="-10556"/>
                  <a:pt x="2075524" y="-6507"/>
                  <a:pt x="2293315" y="0"/>
                </a:cubicBezTo>
                <a:cubicBezTo>
                  <a:pt x="2524269" y="1327"/>
                  <a:pt x="2752851" y="-6500"/>
                  <a:pt x="2944825" y="0"/>
                </a:cubicBezTo>
                <a:cubicBezTo>
                  <a:pt x="3150173" y="44448"/>
                  <a:pt x="3302355" y="36314"/>
                  <a:pt x="3544214" y="0"/>
                </a:cubicBezTo>
                <a:cubicBezTo>
                  <a:pt x="3766434" y="-15289"/>
                  <a:pt x="4038482" y="22269"/>
                  <a:pt x="4247845" y="0"/>
                </a:cubicBezTo>
                <a:cubicBezTo>
                  <a:pt x="4412536" y="-568"/>
                  <a:pt x="4774768" y="95275"/>
                  <a:pt x="5212080" y="0"/>
                </a:cubicBezTo>
                <a:cubicBezTo>
                  <a:pt x="5212934" y="6861"/>
                  <a:pt x="5210625" y="20290"/>
                  <a:pt x="5212080" y="27432"/>
                </a:cubicBezTo>
                <a:cubicBezTo>
                  <a:pt x="4889320" y="61929"/>
                  <a:pt x="4629135" y="58125"/>
                  <a:pt x="4456328" y="27432"/>
                </a:cubicBezTo>
                <a:cubicBezTo>
                  <a:pt x="4296817" y="-12820"/>
                  <a:pt x="4029504" y="38852"/>
                  <a:pt x="3856939" y="27432"/>
                </a:cubicBezTo>
                <a:cubicBezTo>
                  <a:pt x="3652830" y="2368"/>
                  <a:pt x="3514725" y="-5800"/>
                  <a:pt x="3257550" y="27432"/>
                </a:cubicBezTo>
                <a:cubicBezTo>
                  <a:pt x="3009808" y="40464"/>
                  <a:pt x="2851605" y="32802"/>
                  <a:pt x="2710282" y="27432"/>
                </a:cubicBezTo>
                <a:cubicBezTo>
                  <a:pt x="2550285" y="-2690"/>
                  <a:pt x="2362912" y="50136"/>
                  <a:pt x="2110892" y="27432"/>
                </a:cubicBezTo>
                <a:cubicBezTo>
                  <a:pt x="1871487" y="5556"/>
                  <a:pt x="1825567" y="48260"/>
                  <a:pt x="1615745" y="27432"/>
                </a:cubicBezTo>
                <a:cubicBezTo>
                  <a:pt x="1404625" y="25056"/>
                  <a:pt x="1224002" y="56693"/>
                  <a:pt x="1016356" y="27432"/>
                </a:cubicBezTo>
                <a:cubicBezTo>
                  <a:pt x="840146" y="-29891"/>
                  <a:pt x="354393" y="34807"/>
                  <a:pt x="0" y="27432"/>
                </a:cubicBezTo>
                <a:cubicBezTo>
                  <a:pt x="-950" y="19940"/>
                  <a:pt x="-1338" y="5279"/>
                  <a:pt x="0" y="0"/>
                </a:cubicBezTo>
                <a:close/>
              </a:path>
              <a:path w="5212080" h="27432" fill="none" stroke="0" extrusionOk="0">
                <a:moveTo>
                  <a:pt x="0" y="0"/>
                </a:moveTo>
                <a:cubicBezTo>
                  <a:pt x="153327" y="-47686"/>
                  <a:pt x="305404" y="11447"/>
                  <a:pt x="599389" y="0"/>
                </a:cubicBezTo>
                <a:cubicBezTo>
                  <a:pt x="895186" y="-9887"/>
                  <a:pt x="915628" y="-24497"/>
                  <a:pt x="1198778" y="0"/>
                </a:cubicBezTo>
                <a:cubicBezTo>
                  <a:pt x="1479436" y="16436"/>
                  <a:pt x="1739997" y="23836"/>
                  <a:pt x="1954530" y="0"/>
                </a:cubicBezTo>
                <a:cubicBezTo>
                  <a:pt x="2148745" y="39892"/>
                  <a:pt x="2229461" y="-15416"/>
                  <a:pt x="2501798" y="0"/>
                </a:cubicBezTo>
                <a:cubicBezTo>
                  <a:pt x="2752471" y="19418"/>
                  <a:pt x="2830752" y="26869"/>
                  <a:pt x="3049067" y="0"/>
                </a:cubicBezTo>
                <a:cubicBezTo>
                  <a:pt x="3279293" y="-14744"/>
                  <a:pt x="3462053" y="-18627"/>
                  <a:pt x="3700577" y="0"/>
                </a:cubicBezTo>
                <a:cubicBezTo>
                  <a:pt x="3915072" y="30719"/>
                  <a:pt x="4036026" y="-5275"/>
                  <a:pt x="4247845" y="0"/>
                </a:cubicBezTo>
                <a:cubicBezTo>
                  <a:pt x="4502648" y="48766"/>
                  <a:pt x="4790306" y="-4755"/>
                  <a:pt x="5212080" y="0"/>
                </a:cubicBezTo>
                <a:cubicBezTo>
                  <a:pt x="5213105" y="8856"/>
                  <a:pt x="5210361" y="21150"/>
                  <a:pt x="5212080" y="27432"/>
                </a:cubicBezTo>
                <a:cubicBezTo>
                  <a:pt x="4996137" y="35599"/>
                  <a:pt x="4928148" y="45023"/>
                  <a:pt x="4664812" y="27432"/>
                </a:cubicBezTo>
                <a:cubicBezTo>
                  <a:pt x="4397951" y="14322"/>
                  <a:pt x="4373546" y="48128"/>
                  <a:pt x="4117543" y="27432"/>
                </a:cubicBezTo>
                <a:cubicBezTo>
                  <a:pt x="3857009" y="-2743"/>
                  <a:pt x="3755441" y="23918"/>
                  <a:pt x="3466033" y="27432"/>
                </a:cubicBezTo>
                <a:cubicBezTo>
                  <a:pt x="3161482" y="21872"/>
                  <a:pt x="3134629" y="50980"/>
                  <a:pt x="2918765" y="27432"/>
                </a:cubicBezTo>
                <a:cubicBezTo>
                  <a:pt x="2696535" y="-3872"/>
                  <a:pt x="2538830" y="-4112"/>
                  <a:pt x="2423617" y="27432"/>
                </a:cubicBezTo>
                <a:cubicBezTo>
                  <a:pt x="2293007" y="50120"/>
                  <a:pt x="2078028" y="8275"/>
                  <a:pt x="1772107" y="27432"/>
                </a:cubicBezTo>
                <a:cubicBezTo>
                  <a:pt x="1526682" y="45050"/>
                  <a:pt x="1323857" y="16313"/>
                  <a:pt x="1120597" y="27432"/>
                </a:cubicBezTo>
                <a:cubicBezTo>
                  <a:pt x="936514" y="147399"/>
                  <a:pt x="504592" y="-48589"/>
                  <a:pt x="0" y="27432"/>
                </a:cubicBezTo>
                <a:cubicBezTo>
                  <a:pt x="-1240" y="20554"/>
                  <a:pt x="-2351" y="807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5212080"/>
                      <a:gd name="connsiteY0" fmla="*/ 0 h 27432"/>
                      <a:gd name="connsiteX1" fmla="*/ 599389 w 5212080"/>
                      <a:gd name="connsiteY1" fmla="*/ 0 h 27432"/>
                      <a:gd name="connsiteX2" fmla="*/ 1198778 w 5212080"/>
                      <a:gd name="connsiteY2" fmla="*/ 0 h 27432"/>
                      <a:gd name="connsiteX3" fmla="*/ 1954530 w 5212080"/>
                      <a:gd name="connsiteY3" fmla="*/ 0 h 27432"/>
                      <a:gd name="connsiteX4" fmla="*/ 2501798 w 5212080"/>
                      <a:gd name="connsiteY4" fmla="*/ 0 h 27432"/>
                      <a:gd name="connsiteX5" fmla="*/ 3049067 w 5212080"/>
                      <a:gd name="connsiteY5" fmla="*/ 0 h 27432"/>
                      <a:gd name="connsiteX6" fmla="*/ 3700577 w 5212080"/>
                      <a:gd name="connsiteY6" fmla="*/ 0 h 27432"/>
                      <a:gd name="connsiteX7" fmla="*/ 4247845 w 5212080"/>
                      <a:gd name="connsiteY7" fmla="*/ 0 h 27432"/>
                      <a:gd name="connsiteX8" fmla="*/ 5212080 w 5212080"/>
                      <a:gd name="connsiteY8" fmla="*/ 0 h 27432"/>
                      <a:gd name="connsiteX9" fmla="*/ 5212080 w 5212080"/>
                      <a:gd name="connsiteY9" fmla="*/ 27432 h 27432"/>
                      <a:gd name="connsiteX10" fmla="*/ 4664812 w 5212080"/>
                      <a:gd name="connsiteY10" fmla="*/ 27432 h 27432"/>
                      <a:gd name="connsiteX11" fmla="*/ 4117543 w 5212080"/>
                      <a:gd name="connsiteY11" fmla="*/ 27432 h 27432"/>
                      <a:gd name="connsiteX12" fmla="*/ 3466033 w 5212080"/>
                      <a:gd name="connsiteY12" fmla="*/ 27432 h 27432"/>
                      <a:gd name="connsiteX13" fmla="*/ 2918765 w 5212080"/>
                      <a:gd name="connsiteY13" fmla="*/ 27432 h 27432"/>
                      <a:gd name="connsiteX14" fmla="*/ 2423617 w 5212080"/>
                      <a:gd name="connsiteY14" fmla="*/ 27432 h 27432"/>
                      <a:gd name="connsiteX15" fmla="*/ 1772107 w 5212080"/>
                      <a:gd name="connsiteY15" fmla="*/ 27432 h 27432"/>
                      <a:gd name="connsiteX16" fmla="*/ 1120597 w 5212080"/>
                      <a:gd name="connsiteY16" fmla="*/ 27432 h 27432"/>
                      <a:gd name="connsiteX17" fmla="*/ 0 w 5212080"/>
                      <a:gd name="connsiteY17" fmla="*/ 27432 h 27432"/>
                      <a:gd name="connsiteX18" fmla="*/ 0 w 5212080"/>
                      <a:gd name="connsiteY18"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12080" h="27432" fill="none" extrusionOk="0">
                        <a:moveTo>
                          <a:pt x="0" y="0"/>
                        </a:moveTo>
                        <a:cubicBezTo>
                          <a:pt x="128838" y="-11329"/>
                          <a:pt x="306779" y="5198"/>
                          <a:pt x="599389" y="0"/>
                        </a:cubicBezTo>
                        <a:cubicBezTo>
                          <a:pt x="891999" y="-5198"/>
                          <a:pt x="916635" y="-24425"/>
                          <a:pt x="1198778" y="0"/>
                        </a:cubicBezTo>
                        <a:cubicBezTo>
                          <a:pt x="1480921" y="24425"/>
                          <a:pt x="1761605" y="-17440"/>
                          <a:pt x="1954530" y="0"/>
                        </a:cubicBezTo>
                        <a:cubicBezTo>
                          <a:pt x="2147455" y="17440"/>
                          <a:pt x="2239112" y="-16223"/>
                          <a:pt x="2501798" y="0"/>
                        </a:cubicBezTo>
                        <a:cubicBezTo>
                          <a:pt x="2764484" y="16223"/>
                          <a:pt x="2838074" y="12987"/>
                          <a:pt x="3049067" y="0"/>
                        </a:cubicBezTo>
                        <a:cubicBezTo>
                          <a:pt x="3260060" y="-12987"/>
                          <a:pt x="3470388" y="-15138"/>
                          <a:pt x="3700577" y="0"/>
                        </a:cubicBezTo>
                        <a:cubicBezTo>
                          <a:pt x="3930766" y="15138"/>
                          <a:pt x="4052672" y="-14938"/>
                          <a:pt x="4247845" y="0"/>
                        </a:cubicBezTo>
                        <a:cubicBezTo>
                          <a:pt x="4443018" y="14938"/>
                          <a:pt x="4730158" y="-1623"/>
                          <a:pt x="5212080" y="0"/>
                        </a:cubicBezTo>
                        <a:cubicBezTo>
                          <a:pt x="5212790" y="9050"/>
                          <a:pt x="5211442" y="21151"/>
                          <a:pt x="5212080" y="27432"/>
                        </a:cubicBezTo>
                        <a:cubicBezTo>
                          <a:pt x="4991075" y="27722"/>
                          <a:pt x="4932008" y="37429"/>
                          <a:pt x="4664812" y="27432"/>
                        </a:cubicBezTo>
                        <a:cubicBezTo>
                          <a:pt x="4397616" y="17435"/>
                          <a:pt x="4374940" y="47585"/>
                          <a:pt x="4117543" y="27432"/>
                        </a:cubicBezTo>
                        <a:cubicBezTo>
                          <a:pt x="3860146" y="7279"/>
                          <a:pt x="3773367" y="36569"/>
                          <a:pt x="3466033" y="27432"/>
                        </a:cubicBezTo>
                        <a:cubicBezTo>
                          <a:pt x="3158699" y="18296"/>
                          <a:pt x="3137854" y="54523"/>
                          <a:pt x="2918765" y="27432"/>
                        </a:cubicBezTo>
                        <a:cubicBezTo>
                          <a:pt x="2699676" y="341"/>
                          <a:pt x="2536311" y="13149"/>
                          <a:pt x="2423617" y="27432"/>
                        </a:cubicBezTo>
                        <a:cubicBezTo>
                          <a:pt x="2310923" y="41715"/>
                          <a:pt x="2021228" y="23141"/>
                          <a:pt x="1772107" y="27432"/>
                        </a:cubicBezTo>
                        <a:cubicBezTo>
                          <a:pt x="1522986" y="31724"/>
                          <a:pt x="1317107" y="20364"/>
                          <a:pt x="1120597" y="27432"/>
                        </a:cubicBezTo>
                        <a:cubicBezTo>
                          <a:pt x="924087" y="34501"/>
                          <a:pt x="454536" y="8495"/>
                          <a:pt x="0" y="27432"/>
                        </a:cubicBezTo>
                        <a:cubicBezTo>
                          <a:pt x="-1228" y="21145"/>
                          <a:pt x="-815" y="8816"/>
                          <a:pt x="0" y="0"/>
                        </a:cubicBezTo>
                        <a:close/>
                      </a:path>
                      <a:path w="5212080" h="27432" stroke="0" extrusionOk="0">
                        <a:moveTo>
                          <a:pt x="0" y="0"/>
                        </a:moveTo>
                        <a:cubicBezTo>
                          <a:pt x="233695" y="-764"/>
                          <a:pt x="364103" y="24957"/>
                          <a:pt x="547268" y="0"/>
                        </a:cubicBezTo>
                        <a:cubicBezTo>
                          <a:pt x="730433" y="-24957"/>
                          <a:pt x="937737" y="-21107"/>
                          <a:pt x="1303020" y="0"/>
                        </a:cubicBezTo>
                        <a:cubicBezTo>
                          <a:pt x="1668303" y="21107"/>
                          <a:pt x="1620404" y="13071"/>
                          <a:pt x="1798168" y="0"/>
                        </a:cubicBezTo>
                        <a:cubicBezTo>
                          <a:pt x="1975932" y="-13071"/>
                          <a:pt x="2090998" y="4232"/>
                          <a:pt x="2293315" y="0"/>
                        </a:cubicBezTo>
                        <a:cubicBezTo>
                          <a:pt x="2495632" y="-4232"/>
                          <a:pt x="2738710" y="-17332"/>
                          <a:pt x="2944825" y="0"/>
                        </a:cubicBezTo>
                        <a:cubicBezTo>
                          <a:pt x="3150940" y="17332"/>
                          <a:pt x="3308101" y="26665"/>
                          <a:pt x="3544214" y="0"/>
                        </a:cubicBezTo>
                        <a:cubicBezTo>
                          <a:pt x="3780327" y="-26665"/>
                          <a:pt x="4028425" y="-24303"/>
                          <a:pt x="4247845" y="0"/>
                        </a:cubicBezTo>
                        <a:cubicBezTo>
                          <a:pt x="4467265" y="24303"/>
                          <a:pt x="4779418" y="33057"/>
                          <a:pt x="5212080" y="0"/>
                        </a:cubicBezTo>
                        <a:cubicBezTo>
                          <a:pt x="5212137" y="6776"/>
                          <a:pt x="5210915" y="20935"/>
                          <a:pt x="5212080" y="27432"/>
                        </a:cubicBezTo>
                        <a:cubicBezTo>
                          <a:pt x="4921467" y="60248"/>
                          <a:pt x="4631077" y="62273"/>
                          <a:pt x="4456328" y="27432"/>
                        </a:cubicBezTo>
                        <a:cubicBezTo>
                          <a:pt x="4281579" y="-7409"/>
                          <a:pt x="4048724" y="47667"/>
                          <a:pt x="3856939" y="27432"/>
                        </a:cubicBezTo>
                        <a:cubicBezTo>
                          <a:pt x="3665154" y="7197"/>
                          <a:pt x="3498754" y="15866"/>
                          <a:pt x="3257550" y="27432"/>
                        </a:cubicBezTo>
                        <a:cubicBezTo>
                          <a:pt x="3016346" y="38998"/>
                          <a:pt x="2854089" y="39360"/>
                          <a:pt x="2710282" y="27432"/>
                        </a:cubicBezTo>
                        <a:cubicBezTo>
                          <a:pt x="2566475" y="15504"/>
                          <a:pt x="2336282" y="56792"/>
                          <a:pt x="2110892" y="27432"/>
                        </a:cubicBezTo>
                        <a:cubicBezTo>
                          <a:pt x="1885502" y="-1928"/>
                          <a:pt x="1825148" y="42061"/>
                          <a:pt x="1615745" y="27432"/>
                        </a:cubicBezTo>
                        <a:cubicBezTo>
                          <a:pt x="1406342" y="12803"/>
                          <a:pt x="1193655" y="44031"/>
                          <a:pt x="1016356" y="27432"/>
                        </a:cubicBezTo>
                        <a:cubicBezTo>
                          <a:pt x="839057" y="10833"/>
                          <a:pt x="292902" y="7819"/>
                          <a:pt x="0" y="27432"/>
                        </a:cubicBezTo>
                        <a:cubicBezTo>
                          <a:pt x="-234" y="21031"/>
                          <a:pt x="-921" y="6323"/>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Time compass on hand">
            <a:extLst>
              <a:ext uri="{FF2B5EF4-FFF2-40B4-BE49-F238E27FC236}">
                <a16:creationId xmlns:a16="http://schemas.microsoft.com/office/drawing/2014/main" id="{301289E2-2668-4928-025A-4E7C81AEC94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329" r="18970"/>
          <a:stretch/>
        </p:blipFill>
        <p:spPr>
          <a:xfrm>
            <a:off x="7967553" y="10"/>
            <a:ext cx="10318162" cy="10286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graphicFrame>
        <p:nvGraphicFramePr>
          <p:cNvPr id="5" name="Content Placeholder 2">
            <a:extLst>
              <a:ext uri="{FF2B5EF4-FFF2-40B4-BE49-F238E27FC236}">
                <a16:creationId xmlns:a16="http://schemas.microsoft.com/office/drawing/2014/main" id="{ADCF7D8B-C25B-E576-D891-FC17726741E3}"/>
              </a:ext>
            </a:extLst>
          </p:cNvPr>
          <p:cNvGraphicFramePr>
            <a:graphicFrameLocks noGrp="1"/>
          </p:cNvGraphicFramePr>
          <p:nvPr>
            <p:ph idx="1"/>
            <p:extLst>
              <p:ext uri="{D42A27DB-BD31-4B8C-83A1-F6EECF244321}">
                <p14:modId xmlns:p14="http://schemas.microsoft.com/office/powerpoint/2010/main" val="2386046729"/>
              </p:ext>
            </p:extLst>
          </p:nvPr>
        </p:nvGraphicFramePr>
        <p:xfrm>
          <a:off x="960120" y="4309348"/>
          <a:ext cx="6365383" cy="498100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1827428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8283427"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2918E5-154C-4B4E-86E8-32AD1F4ECBB3}"/>
              </a:ext>
            </a:extLst>
          </p:cNvPr>
          <p:cNvSpPr>
            <a:spLocks noGrp="1"/>
          </p:cNvSpPr>
          <p:nvPr>
            <p:ph type="title"/>
          </p:nvPr>
        </p:nvSpPr>
        <p:spPr>
          <a:xfrm>
            <a:off x="1257300" y="835782"/>
            <a:ext cx="15773400" cy="1700248"/>
          </a:xfrm>
        </p:spPr>
        <p:txBody>
          <a:bodyPr vert="horz" lIns="91440" tIns="45720" rIns="91440" bIns="45720" rtlCol="0" anchor="ctr">
            <a:normAutofit/>
          </a:bodyPr>
          <a:lstStyle/>
          <a:p>
            <a:pPr algn="ctr" defTabSz="914400"/>
            <a:r>
              <a:rPr lang="en-US" sz="6200" b="1" kern="1200" dirty="0">
                <a:solidFill>
                  <a:schemeClr val="tx1"/>
                </a:solidFill>
                <a:latin typeface="+mj-lt"/>
                <a:ea typeface="+mj-ea"/>
                <a:cs typeface="+mj-cs"/>
              </a:rPr>
              <a:t>Common Responses to Trauma</a:t>
            </a:r>
          </a:p>
        </p:txBody>
      </p:sp>
      <p:graphicFrame>
        <p:nvGraphicFramePr>
          <p:cNvPr id="4" name="Diagram 3">
            <a:extLst>
              <a:ext uri="{FF2B5EF4-FFF2-40B4-BE49-F238E27FC236}">
                <a16:creationId xmlns:a16="http://schemas.microsoft.com/office/drawing/2014/main" id="{FF67CD9E-AC8F-42DB-954A-5495F44777CE}"/>
              </a:ext>
            </a:extLst>
          </p:cNvPr>
          <p:cNvGraphicFramePr/>
          <p:nvPr>
            <p:extLst>
              <p:ext uri="{D42A27DB-BD31-4B8C-83A1-F6EECF244321}">
                <p14:modId xmlns:p14="http://schemas.microsoft.com/office/powerpoint/2010/main" val="1375182794"/>
              </p:ext>
            </p:extLst>
          </p:nvPr>
        </p:nvGraphicFramePr>
        <p:xfrm>
          <a:off x="1257300" y="2743200"/>
          <a:ext cx="15773400" cy="65288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0390153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DM Serif Display Bold"/>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8201967" y="266700"/>
            <a:ext cx="9743962" cy="9753600"/>
          </a:xfrm>
          <a:prstGeom prst="rec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9" name="TextBox 8">
            <a:extLst>
              <a:ext uri="{FF2B5EF4-FFF2-40B4-BE49-F238E27FC236}">
                <a16:creationId xmlns:a16="http://schemas.microsoft.com/office/drawing/2014/main" id="{088A7024-ACC6-49B1-A538-1778AC5F78E4}"/>
              </a:ext>
            </a:extLst>
          </p:cNvPr>
          <p:cNvSpPr txBox="1"/>
          <p:nvPr/>
        </p:nvSpPr>
        <p:spPr>
          <a:xfrm>
            <a:off x="9306828" y="1157689"/>
            <a:ext cx="8259268" cy="4708981"/>
          </a:xfrm>
          <a:prstGeom prst="rect">
            <a:avLst/>
          </a:prstGeom>
          <a:noFill/>
        </p:spPr>
        <p:txBody>
          <a:bodyPr wrap="square">
            <a:spAutoFit/>
          </a:bodyPr>
          <a:lstStyle>
            <a:defPPr>
              <a:defRPr lang="en-US"/>
            </a:defPPr>
            <a:lvl1pPr algn="just">
              <a:defRPr sz="6000">
                <a:latin typeface="Open Sans" panose="020B0606030504020204" pitchFamily="34" charset="0"/>
                <a:ea typeface="Open Sans" panose="020B0606030504020204" pitchFamily="34" charset="0"/>
                <a:cs typeface="Open Sans" panose="020B0606030504020204" pitchFamily="34" charset="0"/>
              </a:defRPr>
            </a:lvl1pPr>
          </a:lstStyle>
          <a:p>
            <a:pPr algn="l"/>
            <a:r>
              <a:rPr lang="en-US" dirty="0">
                <a:solidFill>
                  <a:srgbClr val="000000"/>
                </a:solidFill>
                <a:latin typeface="Calibri" panose="020F0502020204030204" pitchFamily="34" charset="0"/>
                <a:ea typeface="DengXian" panose="02010600030101010101" pitchFamily="2" charset="-122"/>
                <a:cs typeface="Calibri" panose="020F0502020204030204" pitchFamily="34" charset="0"/>
              </a:rPr>
              <a:t>H</a:t>
            </a:r>
            <a:r>
              <a:rPr lang="en-US" sz="6000" dirty="0">
                <a:solidFill>
                  <a:srgbClr val="000000"/>
                </a:solidFill>
                <a:effectLst/>
                <a:latin typeface="Calibri" panose="020F0502020204030204" pitchFamily="34" charset="0"/>
                <a:ea typeface="DengXian" panose="02010600030101010101" pitchFamily="2" charset="-122"/>
                <a:cs typeface="Calibri" panose="020F0502020204030204" pitchFamily="34" charset="0"/>
              </a:rPr>
              <a:t>ave you noticed any of these reactions in the people you have served in the past? Which ones? </a:t>
            </a:r>
          </a:p>
          <a:p>
            <a:pPr algn="l"/>
            <a:endParaRPr lang="en-US" dirty="0">
              <a:solidFill>
                <a:srgbClr val="000000"/>
              </a:solidFill>
              <a:latin typeface="Calibri" panose="020F0502020204030204" pitchFamily="34" charset="0"/>
              <a:ea typeface="DengXian" panose="02010600030101010101" pitchFamily="2" charset="-122"/>
              <a:cs typeface="Calibri" panose="020F0502020204030204" pitchFamily="34" charset="0"/>
            </a:endParaRPr>
          </a:p>
        </p:txBody>
      </p:sp>
      <p:sp>
        <p:nvSpPr>
          <p:cNvPr id="31" name="Oval 30">
            <a:extLst>
              <a:ext uri="{FF2B5EF4-FFF2-40B4-BE49-F238E27FC236}">
                <a16:creationId xmlns:a16="http://schemas.microsoft.com/office/drawing/2014/main" id="{C6057306-1980-424B-BB15-CFA7FE250FBD}"/>
              </a:ext>
            </a:extLst>
          </p:cNvPr>
          <p:cNvSpPr/>
          <p:nvPr/>
        </p:nvSpPr>
        <p:spPr>
          <a:xfrm>
            <a:off x="9098280" y="6210300"/>
            <a:ext cx="91440" cy="91440"/>
          </a:xfrm>
          <a:prstGeom prst="ellipse">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a:solidFill>
                <a:schemeClr val="accent6"/>
              </a:solidFill>
            </a:endParaRPr>
          </a:p>
        </p:txBody>
      </p:sp>
      <p:sp>
        <p:nvSpPr>
          <p:cNvPr id="7" name="Oval 6">
            <a:extLst>
              <a:ext uri="{FF2B5EF4-FFF2-40B4-BE49-F238E27FC236}">
                <a16:creationId xmlns:a16="http://schemas.microsoft.com/office/drawing/2014/main" id="{62C9EC56-1A27-4490-A3CA-89A77638C944}"/>
              </a:ext>
            </a:extLst>
          </p:cNvPr>
          <p:cNvSpPr/>
          <p:nvPr/>
        </p:nvSpPr>
        <p:spPr>
          <a:xfrm>
            <a:off x="9098280" y="1745991"/>
            <a:ext cx="91440" cy="91440"/>
          </a:xfrm>
          <a:prstGeom prst="ellipse">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a:solidFill>
                <a:schemeClr val="accent6"/>
              </a:solidFill>
            </a:endParaRPr>
          </a:p>
        </p:txBody>
      </p:sp>
      <p:sp>
        <p:nvSpPr>
          <p:cNvPr id="10" name="TextBox 9">
            <a:extLst>
              <a:ext uri="{FF2B5EF4-FFF2-40B4-BE49-F238E27FC236}">
                <a16:creationId xmlns:a16="http://schemas.microsoft.com/office/drawing/2014/main" id="{A09A5EB7-599C-BF9A-F88E-145B5EE981D6}"/>
              </a:ext>
            </a:extLst>
          </p:cNvPr>
          <p:cNvSpPr txBox="1"/>
          <p:nvPr/>
        </p:nvSpPr>
        <p:spPr>
          <a:xfrm>
            <a:off x="9306828" y="5676900"/>
            <a:ext cx="9144000" cy="3785652"/>
          </a:xfrm>
          <a:prstGeom prst="rect">
            <a:avLst/>
          </a:prstGeom>
          <a:noFill/>
        </p:spPr>
        <p:txBody>
          <a:bodyPr wrap="square">
            <a:spAutoFit/>
          </a:bodyPr>
          <a:lstStyle>
            <a:defPPr>
              <a:defRPr lang="en-US"/>
            </a:defPPr>
            <a:lvl1pPr>
              <a:defRPr sz="6000">
                <a:solidFill>
                  <a:srgbClr val="000000"/>
                </a:solidFill>
                <a:effectLst/>
                <a:latin typeface="Calibri" panose="020F0502020204030204" pitchFamily="34" charset="0"/>
                <a:ea typeface="DengXian" panose="02010600030101010101" pitchFamily="2" charset="-122"/>
                <a:cs typeface="Calibri" panose="020F0502020204030204" pitchFamily="34" charset="0"/>
              </a:defRPr>
            </a:lvl1pPr>
          </a:lstStyle>
          <a:p>
            <a:r>
              <a:rPr lang="en-US" dirty="0"/>
              <a:t>Are any of the trauma reactions on the list surprising or unexpected to you? </a:t>
            </a:r>
          </a:p>
        </p:txBody>
      </p:sp>
      <p:sp>
        <p:nvSpPr>
          <p:cNvPr id="3" name="Rectangle 2">
            <a:extLst>
              <a:ext uri="{FF2B5EF4-FFF2-40B4-BE49-F238E27FC236}">
                <a16:creationId xmlns:a16="http://schemas.microsoft.com/office/drawing/2014/main" id="{D49607AE-4315-FC06-32C8-28DC28B57750}"/>
              </a:ext>
            </a:extLst>
          </p:cNvPr>
          <p:cNvSpPr/>
          <p:nvPr/>
        </p:nvSpPr>
        <p:spPr>
          <a:xfrm>
            <a:off x="10346532" y="101860"/>
            <a:ext cx="6179859" cy="838200"/>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2800" dirty="0">
                <a:solidFill>
                  <a:srgbClr val="000000"/>
                </a:solidFill>
                <a:effectLst/>
                <a:latin typeface="Calibri" panose="020F0502020204030204" pitchFamily="34" charset="0"/>
                <a:ea typeface="DengXian" panose="02010600030101010101" pitchFamily="2" charset="-122"/>
                <a:cs typeface="Calibri" panose="020F0502020204030204" pitchFamily="34" charset="0"/>
              </a:rPr>
              <a:t>Review Handout #1: Immediate and Delayed Reactions To Trauma</a:t>
            </a:r>
            <a:endParaRPr lang="en-US" sz="2800" dirty="0"/>
          </a:p>
        </p:txBody>
      </p:sp>
    </p:spTree>
    <p:custDataLst>
      <p:tags r:id="rId1"/>
    </p:custDataLst>
    <p:extLst>
      <p:ext uri="{BB962C8B-B14F-4D97-AF65-F5344CB8AC3E}">
        <p14:creationId xmlns:p14="http://schemas.microsoft.com/office/powerpoint/2010/main" val="2323703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257F1CD-E8B3-4DDA-85B3-D320E4C182F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515" t="23941" r="2376" b="1815"/>
          <a:stretch/>
        </p:blipFill>
        <p:spPr bwMode="auto">
          <a:xfrm>
            <a:off x="2209800" y="2324100"/>
            <a:ext cx="13258800" cy="7386283"/>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36732866-C3E0-4337-9CDD-09056CB75801}"/>
              </a:ext>
            </a:extLst>
          </p:cNvPr>
          <p:cNvSpPr>
            <a:spLocks noGrp="1"/>
          </p:cNvSpPr>
          <p:nvPr>
            <p:ph type="title"/>
          </p:nvPr>
        </p:nvSpPr>
        <p:spPr/>
        <p:txBody>
          <a:bodyPr/>
          <a:lstStyle/>
          <a:p>
            <a:r>
              <a:rPr lang="en-US" dirty="0"/>
              <a:t>A Trauma Informed Approach (Four Rs)</a:t>
            </a:r>
          </a:p>
        </p:txBody>
      </p:sp>
    </p:spTree>
    <p:custDataLst>
      <p:tags r:id="rId1"/>
    </p:custDataLst>
    <p:extLst>
      <p:ext uri="{BB962C8B-B14F-4D97-AF65-F5344CB8AC3E}">
        <p14:creationId xmlns:p14="http://schemas.microsoft.com/office/powerpoint/2010/main" val="20225279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5D3D38-84F2-37F1-A62B-45DB616918BD}"/>
              </a:ext>
            </a:extLst>
          </p:cNvPr>
          <p:cNvSpPr>
            <a:spLocks noGrp="1"/>
          </p:cNvSpPr>
          <p:nvPr>
            <p:ph type="title"/>
          </p:nvPr>
        </p:nvSpPr>
        <p:spPr>
          <a:xfrm>
            <a:off x="960120" y="488053"/>
            <a:ext cx="6552903" cy="2935262"/>
          </a:xfrm>
        </p:spPr>
        <p:txBody>
          <a:bodyPr vert="horz" lIns="91440" tIns="45720" rIns="91440" bIns="45720" rtlCol="0" anchor="b">
            <a:normAutofit fontScale="90000"/>
          </a:bodyPr>
          <a:lstStyle/>
          <a:p>
            <a:pPr defTabSz="914400"/>
            <a:r>
              <a:rPr lang="en-US" sz="4500" dirty="0">
                <a:solidFill>
                  <a:schemeClr val="tx1"/>
                </a:solidFill>
                <a:latin typeface="Calibri Light"/>
                <a:cs typeface="Calibri Light"/>
              </a:rPr>
              <a:t>What Integrated Teams Can Do To Help Realize and Recognize the Person's Experience</a:t>
            </a:r>
            <a:br>
              <a:rPr lang="en-US" sz="4500" dirty="0">
                <a:solidFill>
                  <a:schemeClr val="tx1"/>
                </a:solidFill>
                <a:latin typeface="+mj-lt"/>
                <a:cs typeface="+mj-cs"/>
              </a:rPr>
            </a:br>
            <a:endParaRPr lang="en-US" sz="4500" dirty="0">
              <a:solidFill>
                <a:schemeClr val="tx1"/>
              </a:solidFill>
              <a:latin typeface="+mj-lt"/>
              <a:cs typeface="Calibri Light"/>
            </a:endParaRPr>
          </a:p>
        </p:txBody>
      </p:sp>
      <p:sp>
        <p:nvSpPr>
          <p:cNvPr id="20"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120" y="3880491"/>
            <a:ext cx="5212080" cy="27432"/>
          </a:xfrm>
          <a:custGeom>
            <a:avLst/>
            <a:gdLst>
              <a:gd name="connsiteX0" fmla="*/ 0 w 5212080"/>
              <a:gd name="connsiteY0" fmla="*/ 0 h 27432"/>
              <a:gd name="connsiteX1" fmla="*/ 599389 w 5212080"/>
              <a:gd name="connsiteY1" fmla="*/ 0 h 27432"/>
              <a:gd name="connsiteX2" fmla="*/ 1198778 w 5212080"/>
              <a:gd name="connsiteY2" fmla="*/ 0 h 27432"/>
              <a:gd name="connsiteX3" fmla="*/ 1954530 w 5212080"/>
              <a:gd name="connsiteY3" fmla="*/ 0 h 27432"/>
              <a:gd name="connsiteX4" fmla="*/ 2501798 w 5212080"/>
              <a:gd name="connsiteY4" fmla="*/ 0 h 27432"/>
              <a:gd name="connsiteX5" fmla="*/ 3049067 w 5212080"/>
              <a:gd name="connsiteY5" fmla="*/ 0 h 27432"/>
              <a:gd name="connsiteX6" fmla="*/ 3700577 w 5212080"/>
              <a:gd name="connsiteY6" fmla="*/ 0 h 27432"/>
              <a:gd name="connsiteX7" fmla="*/ 4247845 w 5212080"/>
              <a:gd name="connsiteY7" fmla="*/ 0 h 27432"/>
              <a:gd name="connsiteX8" fmla="*/ 5212080 w 5212080"/>
              <a:gd name="connsiteY8" fmla="*/ 0 h 27432"/>
              <a:gd name="connsiteX9" fmla="*/ 5212080 w 5212080"/>
              <a:gd name="connsiteY9" fmla="*/ 27432 h 27432"/>
              <a:gd name="connsiteX10" fmla="*/ 4664812 w 5212080"/>
              <a:gd name="connsiteY10" fmla="*/ 27432 h 27432"/>
              <a:gd name="connsiteX11" fmla="*/ 4117543 w 5212080"/>
              <a:gd name="connsiteY11" fmla="*/ 27432 h 27432"/>
              <a:gd name="connsiteX12" fmla="*/ 3466033 w 5212080"/>
              <a:gd name="connsiteY12" fmla="*/ 27432 h 27432"/>
              <a:gd name="connsiteX13" fmla="*/ 2918765 w 5212080"/>
              <a:gd name="connsiteY13" fmla="*/ 27432 h 27432"/>
              <a:gd name="connsiteX14" fmla="*/ 2423617 w 5212080"/>
              <a:gd name="connsiteY14" fmla="*/ 27432 h 27432"/>
              <a:gd name="connsiteX15" fmla="*/ 1772107 w 5212080"/>
              <a:gd name="connsiteY15" fmla="*/ 27432 h 27432"/>
              <a:gd name="connsiteX16" fmla="*/ 1120597 w 5212080"/>
              <a:gd name="connsiteY16" fmla="*/ 27432 h 27432"/>
              <a:gd name="connsiteX17" fmla="*/ 0 w 5212080"/>
              <a:gd name="connsiteY17" fmla="*/ 27432 h 27432"/>
              <a:gd name="connsiteX18" fmla="*/ 0 w 5212080"/>
              <a:gd name="connsiteY18" fmla="*/ 0 h 27432"/>
              <a:gd name="connsiteX0" fmla="*/ 0 w 5212080"/>
              <a:gd name="connsiteY0" fmla="*/ 0 h 27432"/>
              <a:gd name="connsiteX1" fmla="*/ 547268 w 5212080"/>
              <a:gd name="connsiteY1" fmla="*/ 0 h 27432"/>
              <a:gd name="connsiteX2" fmla="*/ 1303020 w 5212080"/>
              <a:gd name="connsiteY2" fmla="*/ 0 h 27432"/>
              <a:gd name="connsiteX3" fmla="*/ 1798168 w 5212080"/>
              <a:gd name="connsiteY3" fmla="*/ 0 h 27432"/>
              <a:gd name="connsiteX4" fmla="*/ 2293315 w 5212080"/>
              <a:gd name="connsiteY4" fmla="*/ 0 h 27432"/>
              <a:gd name="connsiteX5" fmla="*/ 2944825 w 5212080"/>
              <a:gd name="connsiteY5" fmla="*/ 0 h 27432"/>
              <a:gd name="connsiteX6" fmla="*/ 3544214 w 5212080"/>
              <a:gd name="connsiteY6" fmla="*/ 0 h 27432"/>
              <a:gd name="connsiteX7" fmla="*/ 4247845 w 5212080"/>
              <a:gd name="connsiteY7" fmla="*/ 0 h 27432"/>
              <a:gd name="connsiteX8" fmla="*/ 5212080 w 5212080"/>
              <a:gd name="connsiteY8" fmla="*/ 0 h 27432"/>
              <a:gd name="connsiteX9" fmla="*/ 5212080 w 5212080"/>
              <a:gd name="connsiteY9" fmla="*/ 27432 h 27432"/>
              <a:gd name="connsiteX10" fmla="*/ 4456328 w 5212080"/>
              <a:gd name="connsiteY10" fmla="*/ 27432 h 27432"/>
              <a:gd name="connsiteX11" fmla="*/ 3856939 w 5212080"/>
              <a:gd name="connsiteY11" fmla="*/ 27432 h 27432"/>
              <a:gd name="connsiteX12" fmla="*/ 3257550 w 5212080"/>
              <a:gd name="connsiteY12" fmla="*/ 27432 h 27432"/>
              <a:gd name="connsiteX13" fmla="*/ 2710282 w 5212080"/>
              <a:gd name="connsiteY13" fmla="*/ 27432 h 27432"/>
              <a:gd name="connsiteX14" fmla="*/ 2110892 w 5212080"/>
              <a:gd name="connsiteY14" fmla="*/ 27432 h 27432"/>
              <a:gd name="connsiteX15" fmla="*/ 1615745 w 5212080"/>
              <a:gd name="connsiteY15" fmla="*/ 27432 h 27432"/>
              <a:gd name="connsiteX16" fmla="*/ 1016356 w 5212080"/>
              <a:gd name="connsiteY16" fmla="*/ 27432 h 27432"/>
              <a:gd name="connsiteX17" fmla="*/ 0 w 5212080"/>
              <a:gd name="connsiteY17" fmla="*/ 27432 h 27432"/>
              <a:gd name="connsiteX18" fmla="*/ 0 w 5212080"/>
              <a:gd name="connsiteY18"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12080" h="27432" fill="none" extrusionOk="0">
                <a:moveTo>
                  <a:pt x="0" y="0"/>
                </a:moveTo>
                <a:cubicBezTo>
                  <a:pt x="96474" y="-27007"/>
                  <a:pt x="292400" y="26529"/>
                  <a:pt x="599389" y="0"/>
                </a:cubicBezTo>
                <a:cubicBezTo>
                  <a:pt x="892517" y="-381"/>
                  <a:pt x="919817" y="-23813"/>
                  <a:pt x="1198778" y="0"/>
                </a:cubicBezTo>
                <a:cubicBezTo>
                  <a:pt x="1501801" y="44010"/>
                  <a:pt x="1733115" y="-18100"/>
                  <a:pt x="1954530" y="0"/>
                </a:cubicBezTo>
                <a:cubicBezTo>
                  <a:pt x="2150845" y="11235"/>
                  <a:pt x="2239613" y="-6014"/>
                  <a:pt x="2501798" y="0"/>
                </a:cubicBezTo>
                <a:cubicBezTo>
                  <a:pt x="2758063" y="19983"/>
                  <a:pt x="2850561" y="14043"/>
                  <a:pt x="3049067" y="0"/>
                </a:cubicBezTo>
                <a:cubicBezTo>
                  <a:pt x="3207556" y="-14393"/>
                  <a:pt x="3477530" y="-19753"/>
                  <a:pt x="3700577" y="0"/>
                </a:cubicBezTo>
                <a:cubicBezTo>
                  <a:pt x="3929215" y="7084"/>
                  <a:pt x="4069702" y="-22784"/>
                  <a:pt x="4247845" y="0"/>
                </a:cubicBezTo>
                <a:cubicBezTo>
                  <a:pt x="4443198" y="41703"/>
                  <a:pt x="4663267" y="-1065"/>
                  <a:pt x="5212080" y="0"/>
                </a:cubicBezTo>
                <a:cubicBezTo>
                  <a:pt x="5212814" y="8195"/>
                  <a:pt x="5212075" y="20831"/>
                  <a:pt x="5212080" y="27432"/>
                </a:cubicBezTo>
                <a:cubicBezTo>
                  <a:pt x="4999632" y="35182"/>
                  <a:pt x="4933665" y="30939"/>
                  <a:pt x="4664812" y="27432"/>
                </a:cubicBezTo>
                <a:cubicBezTo>
                  <a:pt x="4396025" y="21575"/>
                  <a:pt x="4377951" y="39956"/>
                  <a:pt x="4117543" y="27432"/>
                </a:cubicBezTo>
                <a:cubicBezTo>
                  <a:pt x="3861056" y="-6090"/>
                  <a:pt x="3784297" y="37016"/>
                  <a:pt x="3466033" y="27432"/>
                </a:cubicBezTo>
                <a:cubicBezTo>
                  <a:pt x="3158876" y="21999"/>
                  <a:pt x="3143400" y="53247"/>
                  <a:pt x="2918765" y="27432"/>
                </a:cubicBezTo>
                <a:cubicBezTo>
                  <a:pt x="2689439" y="-16416"/>
                  <a:pt x="2531374" y="16832"/>
                  <a:pt x="2423617" y="27432"/>
                </a:cubicBezTo>
                <a:cubicBezTo>
                  <a:pt x="2303792" y="-11864"/>
                  <a:pt x="2078859" y="41493"/>
                  <a:pt x="1772107" y="27432"/>
                </a:cubicBezTo>
                <a:cubicBezTo>
                  <a:pt x="1531795" y="-4315"/>
                  <a:pt x="1305394" y="21270"/>
                  <a:pt x="1120597" y="27432"/>
                </a:cubicBezTo>
                <a:cubicBezTo>
                  <a:pt x="908196" y="-10128"/>
                  <a:pt x="346466" y="12797"/>
                  <a:pt x="0" y="27432"/>
                </a:cubicBezTo>
                <a:cubicBezTo>
                  <a:pt x="-1863" y="23160"/>
                  <a:pt x="-1394" y="9117"/>
                  <a:pt x="0" y="0"/>
                </a:cubicBezTo>
                <a:close/>
              </a:path>
              <a:path w="5212080" h="27432" stroke="0" extrusionOk="0">
                <a:moveTo>
                  <a:pt x="0" y="0"/>
                </a:moveTo>
                <a:cubicBezTo>
                  <a:pt x="229720" y="17728"/>
                  <a:pt x="357156" y="16601"/>
                  <a:pt x="547268" y="0"/>
                </a:cubicBezTo>
                <a:cubicBezTo>
                  <a:pt x="720661" y="-22161"/>
                  <a:pt x="937335" y="-38607"/>
                  <a:pt x="1303020" y="0"/>
                </a:cubicBezTo>
                <a:cubicBezTo>
                  <a:pt x="1666909" y="29361"/>
                  <a:pt x="1613761" y="13702"/>
                  <a:pt x="1798168" y="0"/>
                </a:cubicBezTo>
                <a:cubicBezTo>
                  <a:pt x="1974664" y="-10556"/>
                  <a:pt x="2075524" y="-6507"/>
                  <a:pt x="2293315" y="0"/>
                </a:cubicBezTo>
                <a:cubicBezTo>
                  <a:pt x="2524269" y="1327"/>
                  <a:pt x="2752851" y="-6500"/>
                  <a:pt x="2944825" y="0"/>
                </a:cubicBezTo>
                <a:cubicBezTo>
                  <a:pt x="3150173" y="44448"/>
                  <a:pt x="3302355" y="36314"/>
                  <a:pt x="3544214" y="0"/>
                </a:cubicBezTo>
                <a:cubicBezTo>
                  <a:pt x="3766434" y="-15289"/>
                  <a:pt x="4038482" y="22269"/>
                  <a:pt x="4247845" y="0"/>
                </a:cubicBezTo>
                <a:cubicBezTo>
                  <a:pt x="4412536" y="-568"/>
                  <a:pt x="4774768" y="95275"/>
                  <a:pt x="5212080" y="0"/>
                </a:cubicBezTo>
                <a:cubicBezTo>
                  <a:pt x="5212934" y="6861"/>
                  <a:pt x="5210625" y="20290"/>
                  <a:pt x="5212080" y="27432"/>
                </a:cubicBezTo>
                <a:cubicBezTo>
                  <a:pt x="4889320" y="61929"/>
                  <a:pt x="4629135" y="58125"/>
                  <a:pt x="4456328" y="27432"/>
                </a:cubicBezTo>
                <a:cubicBezTo>
                  <a:pt x="4296817" y="-12820"/>
                  <a:pt x="4029504" y="38852"/>
                  <a:pt x="3856939" y="27432"/>
                </a:cubicBezTo>
                <a:cubicBezTo>
                  <a:pt x="3652830" y="2368"/>
                  <a:pt x="3514725" y="-5800"/>
                  <a:pt x="3257550" y="27432"/>
                </a:cubicBezTo>
                <a:cubicBezTo>
                  <a:pt x="3009808" y="40464"/>
                  <a:pt x="2851605" y="32802"/>
                  <a:pt x="2710282" y="27432"/>
                </a:cubicBezTo>
                <a:cubicBezTo>
                  <a:pt x="2550285" y="-2690"/>
                  <a:pt x="2362912" y="50136"/>
                  <a:pt x="2110892" y="27432"/>
                </a:cubicBezTo>
                <a:cubicBezTo>
                  <a:pt x="1871487" y="5556"/>
                  <a:pt x="1825567" y="48260"/>
                  <a:pt x="1615745" y="27432"/>
                </a:cubicBezTo>
                <a:cubicBezTo>
                  <a:pt x="1404625" y="25056"/>
                  <a:pt x="1224002" y="56693"/>
                  <a:pt x="1016356" y="27432"/>
                </a:cubicBezTo>
                <a:cubicBezTo>
                  <a:pt x="840146" y="-29891"/>
                  <a:pt x="354393" y="34807"/>
                  <a:pt x="0" y="27432"/>
                </a:cubicBezTo>
                <a:cubicBezTo>
                  <a:pt x="-950" y="19940"/>
                  <a:pt x="-1338" y="5279"/>
                  <a:pt x="0" y="0"/>
                </a:cubicBezTo>
                <a:close/>
              </a:path>
              <a:path w="5212080" h="27432" fill="none" stroke="0" extrusionOk="0">
                <a:moveTo>
                  <a:pt x="0" y="0"/>
                </a:moveTo>
                <a:cubicBezTo>
                  <a:pt x="153327" y="-47686"/>
                  <a:pt x="305404" y="11447"/>
                  <a:pt x="599389" y="0"/>
                </a:cubicBezTo>
                <a:cubicBezTo>
                  <a:pt x="895186" y="-9887"/>
                  <a:pt x="915628" y="-24497"/>
                  <a:pt x="1198778" y="0"/>
                </a:cubicBezTo>
                <a:cubicBezTo>
                  <a:pt x="1479436" y="16436"/>
                  <a:pt x="1739997" y="23836"/>
                  <a:pt x="1954530" y="0"/>
                </a:cubicBezTo>
                <a:cubicBezTo>
                  <a:pt x="2148745" y="39892"/>
                  <a:pt x="2229461" y="-15416"/>
                  <a:pt x="2501798" y="0"/>
                </a:cubicBezTo>
                <a:cubicBezTo>
                  <a:pt x="2752471" y="19418"/>
                  <a:pt x="2830752" y="26869"/>
                  <a:pt x="3049067" y="0"/>
                </a:cubicBezTo>
                <a:cubicBezTo>
                  <a:pt x="3279293" y="-14744"/>
                  <a:pt x="3462053" y="-18627"/>
                  <a:pt x="3700577" y="0"/>
                </a:cubicBezTo>
                <a:cubicBezTo>
                  <a:pt x="3915072" y="30719"/>
                  <a:pt x="4036026" y="-5275"/>
                  <a:pt x="4247845" y="0"/>
                </a:cubicBezTo>
                <a:cubicBezTo>
                  <a:pt x="4502648" y="48766"/>
                  <a:pt x="4790306" y="-4755"/>
                  <a:pt x="5212080" y="0"/>
                </a:cubicBezTo>
                <a:cubicBezTo>
                  <a:pt x="5213105" y="8856"/>
                  <a:pt x="5210361" y="21150"/>
                  <a:pt x="5212080" y="27432"/>
                </a:cubicBezTo>
                <a:cubicBezTo>
                  <a:pt x="4996137" y="35599"/>
                  <a:pt x="4928148" y="45023"/>
                  <a:pt x="4664812" y="27432"/>
                </a:cubicBezTo>
                <a:cubicBezTo>
                  <a:pt x="4397951" y="14322"/>
                  <a:pt x="4373546" y="48128"/>
                  <a:pt x="4117543" y="27432"/>
                </a:cubicBezTo>
                <a:cubicBezTo>
                  <a:pt x="3857009" y="-2743"/>
                  <a:pt x="3755441" y="23918"/>
                  <a:pt x="3466033" y="27432"/>
                </a:cubicBezTo>
                <a:cubicBezTo>
                  <a:pt x="3161482" y="21872"/>
                  <a:pt x="3134629" y="50980"/>
                  <a:pt x="2918765" y="27432"/>
                </a:cubicBezTo>
                <a:cubicBezTo>
                  <a:pt x="2696535" y="-3872"/>
                  <a:pt x="2538830" y="-4112"/>
                  <a:pt x="2423617" y="27432"/>
                </a:cubicBezTo>
                <a:cubicBezTo>
                  <a:pt x="2293007" y="50120"/>
                  <a:pt x="2078028" y="8275"/>
                  <a:pt x="1772107" y="27432"/>
                </a:cubicBezTo>
                <a:cubicBezTo>
                  <a:pt x="1526682" y="45050"/>
                  <a:pt x="1323857" y="16313"/>
                  <a:pt x="1120597" y="27432"/>
                </a:cubicBezTo>
                <a:cubicBezTo>
                  <a:pt x="936514" y="147399"/>
                  <a:pt x="504592" y="-48589"/>
                  <a:pt x="0" y="27432"/>
                </a:cubicBezTo>
                <a:cubicBezTo>
                  <a:pt x="-1240" y="20554"/>
                  <a:pt x="-2351" y="807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5212080"/>
                      <a:gd name="connsiteY0" fmla="*/ 0 h 27432"/>
                      <a:gd name="connsiteX1" fmla="*/ 599389 w 5212080"/>
                      <a:gd name="connsiteY1" fmla="*/ 0 h 27432"/>
                      <a:gd name="connsiteX2" fmla="*/ 1198778 w 5212080"/>
                      <a:gd name="connsiteY2" fmla="*/ 0 h 27432"/>
                      <a:gd name="connsiteX3" fmla="*/ 1954530 w 5212080"/>
                      <a:gd name="connsiteY3" fmla="*/ 0 h 27432"/>
                      <a:gd name="connsiteX4" fmla="*/ 2501798 w 5212080"/>
                      <a:gd name="connsiteY4" fmla="*/ 0 h 27432"/>
                      <a:gd name="connsiteX5" fmla="*/ 3049067 w 5212080"/>
                      <a:gd name="connsiteY5" fmla="*/ 0 h 27432"/>
                      <a:gd name="connsiteX6" fmla="*/ 3700577 w 5212080"/>
                      <a:gd name="connsiteY6" fmla="*/ 0 h 27432"/>
                      <a:gd name="connsiteX7" fmla="*/ 4247845 w 5212080"/>
                      <a:gd name="connsiteY7" fmla="*/ 0 h 27432"/>
                      <a:gd name="connsiteX8" fmla="*/ 5212080 w 5212080"/>
                      <a:gd name="connsiteY8" fmla="*/ 0 h 27432"/>
                      <a:gd name="connsiteX9" fmla="*/ 5212080 w 5212080"/>
                      <a:gd name="connsiteY9" fmla="*/ 27432 h 27432"/>
                      <a:gd name="connsiteX10" fmla="*/ 4664812 w 5212080"/>
                      <a:gd name="connsiteY10" fmla="*/ 27432 h 27432"/>
                      <a:gd name="connsiteX11" fmla="*/ 4117543 w 5212080"/>
                      <a:gd name="connsiteY11" fmla="*/ 27432 h 27432"/>
                      <a:gd name="connsiteX12" fmla="*/ 3466033 w 5212080"/>
                      <a:gd name="connsiteY12" fmla="*/ 27432 h 27432"/>
                      <a:gd name="connsiteX13" fmla="*/ 2918765 w 5212080"/>
                      <a:gd name="connsiteY13" fmla="*/ 27432 h 27432"/>
                      <a:gd name="connsiteX14" fmla="*/ 2423617 w 5212080"/>
                      <a:gd name="connsiteY14" fmla="*/ 27432 h 27432"/>
                      <a:gd name="connsiteX15" fmla="*/ 1772107 w 5212080"/>
                      <a:gd name="connsiteY15" fmla="*/ 27432 h 27432"/>
                      <a:gd name="connsiteX16" fmla="*/ 1120597 w 5212080"/>
                      <a:gd name="connsiteY16" fmla="*/ 27432 h 27432"/>
                      <a:gd name="connsiteX17" fmla="*/ 0 w 5212080"/>
                      <a:gd name="connsiteY17" fmla="*/ 27432 h 27432"/>
                      <a:gd name="connsiteX18" fmla="*/ 0 w 5212080"/>
                      <a:gd name="connsiteY18"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12080" h="27432" fill="none" extrusionOk="0">
                        <a:moveTo>
                          <a:pt x="0" y="0"/>
                        </a:moveTo>
                        <a:cubicBezTo>
                          <a:pt x="128838" y="-11329"/>
                          <a:pt x="306779" y="5198"/>
                          <a:pt x="599389" y="0"/>
                        </a:cubicBezTo>
                        <a:cubicBezTo>
                          <a:pt x="891999" y="-5198"/>
                          <a:pt x="916635" y="-24425"/>
                          <a:pt x="1198778" y="0"/>
                        </a:cubicBezTo>
                        <a:cubicBezTo>
                          <a:pt x="1480921" y="24425"/>
                          <a:pt x="1761605" y="-17440"/>
                          <a:pt x="1954530" y="0"/>
                        </a:cubicBezTo>
                        <a:cubicBezTo>
                          <a:pt x="2147455" y="17440"/>
                          <a:pt x="2239112" y="-16223"/>
                          <a:pt x="2501798" y="0"/>
                        </a:cubicBezTo>
                        <a:cubicBezTo>
                          <a:pt x="2764484" y="16223"/>
                          <a:pt x="2838074" y="12987"/>
                          <a:pt x="3049067" y="0"/>
                        </a:cubicBezTo>
                        <a:cubicBezTo>
                          <a:pt x="3260060" y="-12987"/>
                          <a:pt x="3470388" y="-15138"/>
                          <a:pt x="3700577" y="0"/>
                        </a:cubicBezTo>
                        <a:cubicBezTo>
                          <a:pt x="3930766" y="15138"/>
                          <a:pt x="4052672" y="-14938"/>
                          <a:pt x="4247845" y="0"/>
                        </a:cubicBezTo>
                        <a:cubicBezTo>
                          <a:pt x="4443018" y="14938"/>
                          <a:pt x="4730158" y="-1623"/>
                          <a:pt x="5212080" y="0"/>
                        </a:cubicBezTo>
                        <a:cubicBezTo>
                          <a:pt x="5212790" y="9050"/>
                          <a:pt x="5211442" y="21151"/>
                          <a:pt x="5212080" y="27432"/>
                        </a:cubicBezTo>
                        <a:cubicBezTo>
                          <a:pt x="4991075" y="27722"/>
                          <a:pt x="4932008" y="37429"/>
                          <a:pt x="4664812" y="27432"/>
                        </a:cubicBezTo>
                        <a:cubicBezTo>
                          <a:pt x="4397616" y="17435"/>
                          <a:pt x="4374940" y="47585"/>
                          <a:pt x="4117543" y="27432"/>
                        </a:cubicBezTo>
                        <a:cubicBezTo>
                          <a:pt x="3860146" y="7279"/>
                          <a:pt x="3773367" y="36569"/>
                          <a:pt x="3466033" y="27432"/>
                        </a:cubicBezTo>
                        <a:cubicBezTo>
                          <a:pt x="3158699" y="18296"/>
                          <a:pt x="3137854" y="54523"/>
                          <a:pt x="2918765" y="27432"/>
                        </a:cubicBezTo>
                        <a:cubicBezTo>
                          <a:pt x="2699676" y="341"/>
                          <a:pt x="2536311" y="13149"/>
                          <a:pt x="2423617" y="27432"/>
                        </a:cubicBezTo>
                        <a:cubicBezTo>
                          <a:pt x="2310923" y="41715"/>
                          <a:pt x="2021228" y="23141"/>
                          <a:pt x="1772107" y="27432"/>
                        </a:cubicBezTo>
                        <a:cubicBezTo>
                          <a:pt x="1522986" y="31724"/>
                          <a:pt x="1317107" y="20364"/>
                          <a:pt x="1120597" y="27432"/>
                        </a:cubicBezTo>
                        <a:cubicBezTo>
                          <a:pt x="924087" y="34501"/>
                          <a:pt x="454536" y="8495"/>
                          <a:pt x="0" y="27432"/>
                        </a:cubicBezTo>
                        <a:cubicBezTo>
                          <a:pt x="-1228" y="21145"/>
                          <a:pt x="-815" y="8816"/>
                          <a:pt x="0" y="0"/>
                        </a:cubicBezTo>
                        <a:close/>
                      </a:path>
                      <a:path w="5212080" h="27432" stroke="0" extrusionOk="0">
                        <a:moveTo>
                          <a:pt x="0" y="0"/>
                        </a:moveTo>
                        <a:cubicBezTo>
                          <a:pt x="233695" y="-764"/>
                          <a:pt x="364103" y="24957"/>
                          <a:pt x="547268" y="0"/>
                        </a:cubicBezTo>
                        <a:cubicBezTo>
                          <a:pt x="730433" y="-24957"/>
                          <a:pt x="937737" y="-21107"/>
                          <a:pt x="1303020" y="0"/>
                        </a:cubicBezTo>
                        <a:cubicBezTo>
                          <a:pt x="1668303" y="21107"/>
                          <a:pt x="1620404" y="13071"/>
                          <a:pt x="1798168" y="0"/>
                        </a:cubicBezTo>
                        <a:cubicBezTo>
                          <a:pt x="1975932" y="-13071"/>
                          <a:pt x="2090998" y="4232"/>
                          <a:pt x="2293315" y="0"/>
                        </a:cubicBezTo>
                        <a:cubicBezTo>
                          <a:pt x="2495632" y="-4232"/>
                          <a:pt x="2738710" y="-17332"/>
                          <a:pt x="2944825" y="0"/>
                        </a:cubicBezTo>
                        <a:cubicBezTo>
                          <a:pt x="3150940" y="17332"/>
                          <a:pt x="3308101" y="26665"/>
                          <a:pt x="3544214" y="0"/>
                        </a:cubicBezTo>
                        <a:cubicBezTo>
                          <a:pt x="3780327" y="-26665"/>
                          <a:pt x="4028425" y="-24303"/>
                          <a:pt x="4247845" y="0"/>
                        </a:cubicBezTo>
                        <a:cubicBezTo>
                          <a:pt x="4467265" y="24303"/>
                          <a:pt x="4779418" y="33057"/>
                          <a:pt x="5212080" y="0"/>
                        </a:cubicBezTo>
                        <a:cubicBezTo>
                          <a:pt x="5212137" y="6776"/>
                          <a:pt x="5210915" y="20935"/>
                          <a:pt x="5212080" y="27432"/>
                        </a:cubicBezTo>
                        <a:cubicBezTo>
                          <a:pt x="4921467" y="60248"/>
                          <a:pt x="4631077" y="62273"/>
                          <a:pt x="4456328" y="27432"/>
                        </a:cubicBezTo>
                        <a:cubicBezTo>
                          <a:pt x="4281579" y="-7409"/>
                          <a:pt x="4048724" y="47667"/>
                          <a:pt x="3856939" y="27432"/>
                        </a:cubicBezTo>
                        <a:cubicBezTo>
                          <a:pt x="3665154" y="7197"/>
                          <a:pt x="3498754" y="15866"/>
                          <a:pt x="3257550" y="27432"/>
                        </a:cubicBezTo>
                        <a:cubicBezTo>
                          <a:pt x="3016346" y="38998"/>
                          <a:pt x="2854089" y="39360"/>
                          <a:pt x="2710282" y="27432"/>
                        </a:cubicBezTo>
                        <a:cubicBezTo>
                          <a:pt x="2566475" y="15504"/>
                          <a:pt x="2336282" y="56792"/>
                          <a:pt x="2110892" y="27432"/>
                        </a:cubicBezTo>
                        <a:cubicBezTo>
                          <a:pt x="1885502" y="-1928"/>
                          <a:pt x="1825148" y="42061"/>
                          <a:pt x="1615745" y="27432"/>
                        </a:cubicBezTo>
                        <a:cubicBezTo>
                          <a:pt x="1406342" y="12803"/>
                          <a:pt x="1193655" y="44031"/>
                          <a:pt x="1016356" y="27432"/>
                        </a:cubicBezTo>
                        <a:cubicBezTo>
                          <a:pt x="839057" y="10833"/>
                          <a:pt x="292902" y="7819"/>
                          <a:pt x="0" y="27432"/>
                        </a:cubicBezTo>
                        <a:cubicBezTo>
                          <a:pt x="-234" y="21031"/>
                          <a:pt x="-921" y="6323"/>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 name="Diagram 9">
            <a:extLst>
              <a:ext uri="{FF2B5EF4-FFF2-40B4-BE49-F238E27FC236}">
                <a16:creationId xmlns:a16="http://schemas.microsoft.com/office/drawing/2014/main" id="{F5E63603-D83A-6EDA-E70E-DF0906CD6999}"/>
              </a:ext>
            </a:extLst>
          </p:cNvPr>
          <p:cNvGraphicFramePr/>
          <p:nvPr>
            <p:extLst>
              <p:ext uri="{D42A27DB-BD31-4B8C-83A1-F6EECF244321}">
                <p14:modId xmlns:p14="http://schemas.microsoft.com/office/powerpoint/2010/main" val="3971617306"/>
              </p:ext>
            </p:extLst>
          </p:nvPr>
        </p:nvGraphicFramePr>
        <p:xfrm>
          <a:off x="663589" y="4365099"/>
          <a:ext cx="6830773" cy="43465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3" name="Picture 12" descr="Women talking in office">
            <a:extLst>
              <a:ext uri="{FF2B5EF4-FFF2-40B4-BE49-F238E27FC236}">
                <a16:creationId xmlns:a16="http://schemas.microsoft.com/office/drawing/2014/main" id="{38F23B99-67F1-D87F-FCB2-DE27CCB75EED}"/>
              </a:ext>
            </a:extLst>
          </p:cNvPr>
          <p:cNvPicPr>
            <a:picLocks noChangeAspect="1"/>
          </p:cNvPicPr>
          <p:nvPr/>
        </p:nvPicPr>
        <p:blipFill rotWithShape="1">
          <a:blip r:embed="rId9">
            <a:extLst>
              <a:ext uri="{28A0092B-C50C-407E-A947-70E740481C1C}">
                <a14:useLocalDpi xmlns:a14="http://schemas.microsoft.com/office/drawing/2010/main" val="0"/>
              </a:ext>
            </a:extLst>
          </a:blip>
          <a:srcRect l="24337" r="8711"/>
          <a:stretch/>
        </p:blipFill>
        <p:spPr>
          <a:xfrm>
            <a:off x="7967553" y="10"/>
            <a:ext cx="10318162" cy="10286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custDataLst>
      <p:tags r:id="rId1"/>
    </p:custDataLst>
    <p:extLst>
      <p:ext uri="{BB962C8B-B14F-4D97-AF65-F5344CB8AC3E}">
        <p14:creationId xmlns:p14="http://schemas.microsoft.com/office/powerpoint/2010/main" val="33907743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3" name="Freeform: Shape 75">
            <a:extLst>
              <a:ext uri="{FF2B5EF4-FFF2-40B4-BE49-F238E27FC236}">
                <a16:creationId xmlns:a16="http://schemas.microsoft.com/office/drawing/2014/main" id="{6DB7ADBC-26DA-450D-A8BF-E1ACCB4663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5351" y="0"/>
            <a:ext cx="9732684" cy="4555066"/>
          </a:xfrm>
          <a:custGeom>
            <a:avLst/>
            <a:gdLst>
              <a:gd name="connsiteX0" fmla="*/ 0 w 6488456"/>
              <a:gd name="connsiteY0" fmla="*/ 0 h 3036711"/>
              <a:gd name="connsiteX1" fmla="*/ 6488456 w 6488456"/>
              <a:gd name="connsiteY1" fmla="*/ 0 h 3036711"/>
              <a:gd name="connsiteX2" fmla="*/ 6482686 w 6488456"/>
              <a:gd name="connsiteY2" fmla="*/ 114279 h 3036711"/>
              <a:gd name="connsiteX3" fmla="*/ 3244228 w 6488456"/>
              <a:gd name="connsiteY3" fmla="*/ 3036711 h 3036711"/>
              <a:gd name="connsiteX4" fmla="*/ 5771 w 6488456"/>
              <a:gd name="connsiteY4" fmla="*/ 114279 h 3036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8456" h="3036711">
                <a:moveTo>
                  <a:pt x="0" y="0"/>
                </a:moveTo>
                <a:lnTo>
                  <a:pt x="6488456" y="0"/>
                </a:lnTo>
                <a:lnTo>
                  <a:pt x="6482686" y="114279"/>
                </a:lnTo>
                <a:cubicBezTo>
                  <a:pt x="6315984" y="1755766"/>
                  <a:pt x="4929697" y="3036711"/>
                  <a:pt x="3244228" y="3036711"/>
                </a:cubicBezTo>
                <a:cubicBezTo>
                  <a:pt x="1558760" y="3036711"/>
                  <a:pt x="172473" y="1755766"/>
                  <a:pt x="5771" y="114279"/>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34" name="Freeform: Shape 77">
            <a:extLst>
              <a:ext uri="{FF2B5EF4-FFF2-40B4-BE49-F238E27FC236}">
                <a16:creationId xmlns:a16="http://schemas.microsoft.com/office/drawing/2014/main" id="{5E3C0EDB-60D3-4CEF-8B80-C6D01E08DE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351137"/>
            <a:ext cx="7797016" cy="5935863"/>
          </a:xfrm>
          <a:custGeom>
            <a:avLst/>
            <a:gdLst>
              <a:gd name="connsiteX0" fmla="*/ 1942747 w 5198011"/>
              <a:gd name="connsiteY0" fmla="*/ 0 h 3957242"/>
              <a:gd name="connsiteX1" fmla="*/ 5198011 w 5198011"/>
              <a:gd name="connsiteY1" fmla="*/ 3255264 h 3957242"/>
              <a:gd name="connsiteX2" fmla="*/ 5131876 w 5198011"/>
              <a:gd name="connsiteY2" fmla="*/ 3911314 h 3957242"/>
              <a:gd name="connsiteX3" fmla="*/ 5120066 w 5198011"/>
              <a:gd name="connsiteY3" fmla="*/ 3957242 h 3957242"/>
              <a:gd name="connsiteX4" fmla="*/ 0 w 5198011"/>
              <a:gd name="connsiteY4" fmla="*/ 3957242 h 3957242"/>
              <a:gd name="connsiteX5" fmla="*/ 0 w 5198011"/>
              <a:gd name="connsiteY5" fmla="*/ 647700 h 3957242"/>
              <a:gd name="connsiteX6" fmla="*/ 122698 w 5198011"/>
              <a:gd name="connsiteY6" fmla="*/ 555948 h 3957242"/>
              <a:gd name="connsiteX7" fmla="*/ 1942747 w 5198011"/>
              <a:gd name="connsiteY7" fmla="*/ 0 h 3957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8011" h="3957242">
                <a:moveTo>
                  <a:pt x="1942747" y="0"/>
                </a:moveTo>
                <a:cubicBezTo>
                  <a:pt x="3740580" y="0"/>
                  <a:pt x="5198011" y="1457431"/>
                  <a:pt x="5198011" y="3255264"/>
                </a:cubicBezTo>
                <a:cubicBezTo>
                  <a:pt x="5198011" y="3479993"/>
                  <a:pt x="5175239" y="3699404"/>
                  <a:pt x="5131876" y="3911314"/>
                </a:cubicBezTo>
                <a:lnTo>
                  <a:pt x="5120066" y="3957242"/>
                </a:lnTo>
                <a:lnTo>
                  <a:pt x="0" y="3957242"/>
                </a:lnTo>
                <a:lnTo>
                  <a:pt x="0" y="647700"/>
                </a:lnTo>
                <a:lnTo>
                  <a:pt x="122698" y="555948"/>
                </a:lnTo>
                <a:cubicBezTo>
                  <a:pt x="642241" y="204951"/>
                  <a:pt x="1268560" y="0"/>
                  <a:pt x="1942747"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0" name="Freeform: Shape 79">
            <a:extLst>
              <a:ext uri="{FF2B5EF4-FFF2-40B4-BE49-F238E27FC236}">
                <a16:creationId xmlns:a16="http://schemas.microsoft.com/office/drawing/2014/main" id="{40C269CE-FB56-4D68-8CFB-1CFD5F3505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45062" y="750366"/>
            <a:ext cx="9642938" cy="9536634"/>
          </a:xfrm>
          <a:custGeom>
            <a:avLst/>
            <a:gdLst>
              <a:gd name="connsiteX0" fmla="*/ 4279392 w 6428625"/>
              <a:gd name="connsiteY0" fmla="*/ 0 h 6357756"/>
              <a:gd name="connsiteX1" fmla="*/ 6319204 w 6428625"/>
              <a:gd name="connsiteY1" fmla="*/ 516500 h 6357756"/>
              <a:gd name="connsiteX2" fmla="*/ 6428625 w 6428625"/>
              <a:gd name="connsiteY2" fmla="*/ 579415 h 6357756"/>
              <a:gd name="connsiteX3" fmla="*/ 6428625 w 6428625"/>
              <a:gd name="connsiteY3" fmla="*/ 6357756 h 6357756"/>
              <a:gd name="connsiteX4" fmla="*/ 539921 w 6428625"/>
              <a:gd name="connsiteY4" fmla="*/ 6357756 h 6357756"/>
              <a:gd name="connsiteX5" fmla="*/ 516500 w 6428625"/>
              <a:gd name="connsiteY5" fmla="*/ 6319205 h 6357756"/>
              <a:gd name="connsiteX6" fmla="*/ 0 w 6428625"/>
              <a:gd name="connsiteY6" fmla="*/ 4279392 h 6357756"/>
              <a:gd name="connsiteX7" fmla="*/ 4279392 w 6428625"/>
              <a:gd name="connsiteY7" fmla="*/ 0 h 6357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28625" h="6357756">
                <a:moveTo>
                  <a:pt x="4279392" y="0"/>
                </a:moveTo>
                <a:cubicBezTo>
                  <a:pt x="5017968" y="0"/>
                  <a:pt x="5712843" y="187105"/>
                  <a:pt x="6319204" y="516500"/>
                </a:cubicBezTo>
                <a:lnTo>
                  <a:pt x="6428625" y="579415"/>
                </a:lnTo>
                <a:lnTo>
                  <a:pt x="6428625" y="6357756"/>
                </a:lnTo>
                <a:lnTo>
                  <a:pt x="539921" y="6357756"/>
                </a:lnTo>
                <a:lnTo>
                  <a:pt x="516500" y="6319205"/>
                </a:lnTo>
                <a:cubicBezTo>
                  <a:pt x="187105" y="5712844"/>
                  <a:pt x="0" y="5017968"/>
                  <a:pt x="0" y="4279392"/>
                </a:cubicBezTo>
                <a:cubicBezTo>
                  <a:pt x="0" y="1915949"/>
                  <a:pt x="1915949" y="0"/>
                  <a:pt x="4279392"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2" name="Freeform: Shape 81">
            <a:extLst>
              <a:ext uri="{FF2B5EF4-FFF2-40B4-BE49-F238E27FC236}">
                <a16:creationId xmlns:a16="http://schemas.microsoft.com/office/drawing/2014/main" id="{A6ED7E7F-75F7-4581-A930-C4DEBC2A84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91950" y="997254"/>
            <a:ext cx="9396050" cy="9289746"/>
          </a:xfrm>
          <a:custGeom>
            <a:avLst/>
            <a:gdLst>
              <a:gd name="connsiteX0" fmla="*/ 4114800 w 6264033"/>
              <a:gd name="connsiteY0" fmla="*/ 0 h 6193164"/>
              <a:gd name="connsiteX1" fmla="*/ 6248473 w 6264033"/>
              <a:gd name="connsiteY1" fmla="*/ 595714 h 6193164"/>
              <a:gd name="connsiteX2" fmla="*/ 6264033 w 6264033"/>
              <a:gd name="connsiteY2" fmla="*/ 605689 h 6193164"/>
              <a:gd name="connsiteX3" fmla="*/ 6264033 w 6264033"/>
              <a:gd name="connsiteY3" fmla="*/ 6193164 h 6193164"/>
              <a:gd name="connsiteX4" fmla="*/ 567718 w 6264033"/>
              <a:gd name="connsiteY4" fmla="*/ 6193164 h 6193164"/>
              <a:gd name="connsiteX5" fmla="*/ 496635 w 6264033"/>
              <a:gd name="connsiteY5" fmla="*/ 6076158 h 6193164"/>
              <a:gd name="connsiteX6" fmla="*/ 0 w 6264033"/>
              <a:gd name="connsiteY6" fmla="*/ 4114800 h 6193164"/>
              <a:gd name="connsiteX7" fmla="*/ 4114800 w 6264033"/>
              <a:gd name="connsiteY7" fmla="*/ 0 h 619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64033" h="6193164">
                <a:moveTo>
                  <a:pt x="4114800" y="0"/>
                </a:moveTo>
                <a:cubicBezTo>
                  <a:pt x="4895986" y="0"/>
                  <a:pt x="5626328" y="217689"/>
                  <a:pt x="6248473" y="595714"/>
                </a:cubicBezTo>
                <a:lnTo>
                  <a:pt x="6264033" y="605689"/>
                </a:lnTo>
                <a:lnTo>
                  <a:pt x="6264033" y="6193164"/>
                </a:lnTo>
                <a:lnTo>
                  <a:pt x="567718" y="6193164"/>
                </a:lnTo>
                <a:lnTo>
                  <a:pt x="496635" y="6076158"/>
                </a:lnTo>
                <a:cubicBezTo>
                  <a:pt x="179909" y="5493119"/>
                  <a:pt x="0" y="4824969"/>
                  <a:pt x="0" y="4114800"/>
                </a:cubicBezTo>
                <a:cubicBezTo>
                  <a:pt x="0" y="1842259"/>
                  <a:pt x="1842259" y="0"/>
                  <a:pt x="4114800" y="0"/>
                </a:cubicBezTo>
                <a:close/>
              </a:path>
            </a:pathLst>
          </a:custGeom>
          <a:solidFill>
            <a:srgbClr val="42458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extBox 1">
            <a:extLst>
              <a:ext uri="{FF2B5EF4-FFF2-40B4-BE49-F238E27FC236}">
                <a16:creationId xmlns:a16="http://schemas.microsoft.com/office/drawing/2014/main" id="{F0F62199-7B50-4207-AB10-9B02C637A622}"/>
              </a:ext>
            </a:extLst>
          </p:cNvPr>
          <p:cNvSpPr txBox="1"/>
          <p:nvPr/>
        </p:nvSpPr>
        <p:spPr>
          <a:xfrm>
            <a:off x="11140785" y="3339766"/>
            <a:ext cx="6324600" cy="4604722"/>
          </a:xfrm>
          <a:prstGeom prst="rect">
            <a:avLst/>
          </a:prstGeom>
        </p:spPr>
        <p:txBody>
          <a:bodyPr vert="horz" lIns="91440" tIns="45720" rIns="91440" bIns="45720" rtlCol="0" anchor="b">
            <a:noAutofit/>
          </a:bodyPr>
          <a:lstStyle/>
          <a:p>
            <a:pPr>
              <a:lnSpc>
                <a:spcPct val="90000"/>
              </a:lnSpc>
              <a:spcBef>
                <a:spcPct val="0"/>
              </a:spcBef>
              <a:spcAft>
                <a:spcPts val="600"/>
              </a:spcAft>
            </a:pPr>
            <a:r>
              <a:rPr lang="en-US" sz="6600" b="1" kern="1200" dirty="0">
                <a:solidFill>
                  <a:srgbClr val="FFFFFF"/>
                </a:solidFill>
                <a:latin typeface="+mj-lt"/>
                <a:ea typeface="+mj-ea"/>
                <a:cs typeface="+mj-cs"/>
              </a:rPr>
              <a:t>Transitions can be scary and trigger a trauma response- but our approach can help</a:t>
            </a:r>
          </a:p>
        </p:txBody>
      </p:sp>
      <p:pic>
        <p:nvPicPr>
          <p:cNvPr id="1026" name="Picture 2" descr="17,298 Scared Dog Stock Photos, Pictures &amp; Royalty-Free Images - iStock">
            <a:extLst>
              <a:ext uri="{FF2B5EF4-FFF2-40B4-BE49-F238E27FC236}">
                <a16:creationId xmlns:a16="http://schemas.microsoft.com/office/drawing/2014/main" id="{41714BA7-D8B1-4A49-A889-729CCD2C065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2" b="29901"/>
          <a:stretch/>
        </p:blipFill>
        <p:spPr bwMode="auto">
          <a:xfrm>
            <a:off x="1469802" y="10"/>
            <a:ext cx="9103776" cy="4259664"/>
          </a:xfrm>
          <a:custGeom>
            <a:avLst/>
            <a:gdLst/>
            <a:ahLst/>
            <a:cxnLst/>
            <a:rect l="l" t="t" r="r" b="b"/>
            <a:pathLst>
              <a:path w="6069184" h="2839783">
                <a:moveTo>
                  <a:pt x="0" y="0"/>
                </a:moveTo>
                <a:lnTo>
                  <a:pt x="6069184" y="0"/>
                </a:lnTo>
                <a:lnTo>
                  <a:pt x="6063824" y="106160"/>
                </a:lnTo>
                <a:cubicBezTo>
                  <a:pt x="5907892" y="1641596"/>
                  <a:pt x="4611168" y="2839783"/>
                  <a:pt x="3034592" y="2839783"/>
                </a:cubicBezTo>
                <a:cubicBezTo>
                  <a:pt x="1458016" y="2839783"/>
                  <a:pt x="161293" y="1641596"/>
                  <a:pt x="5361" y="106160"/>
                </a:cubicBezTo>
                <a:close/>
              </a:path>
            </a:pathLst>
          </a:custGeom>
          <a:noFill/>
          <a:extLst>
            <a:ext uri="{909E8E84-426E-40DD-AFC4-6F175D3DCCD1}">
              <a14:hiddenFill xmlns:a14="http://schemas.microsoft.com/office/drawing/2010/main">
                <a:solidFill>
                  <a:srgbClr val="FFFFFF"/>
                </a:solidFill>
              </a14:hiddenFill>
            </a:ext>
          </a:extLst>
        </p:spPr>
      </p:pic>
      <p:pic>
        <p:nvPicPr>
          <p:cNvPr id="1028" name="Picture 4" descr="Puppy Thanks Woman Who Rescued Him by Comforting Her | The Dodo - YouTube">
            <a:extLst>
              <a:ext uri="{FF2B5EF4-FFF2-40B4-BE49-F238E27FC236}">
                <a16:creationId xmlns:a16="http://schemas.microsoft.com/office/drawing/2014/main" id="{EFDFB5CB-F075-43BF-893E-B043212978D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2321" r="12320"/>
          <a:stretch/>
        </p:blipFill>
        <p:spPr bwMode="auto">
          <a:xfrm>
            <a:off x="4" y="4687179"/>
            <a:ext cx="7502123" cy="5599821"/>
          </a:xfrm>
          <a:custGeom>
            <a:avLst/>
            <a:gdLst/>
            <a:ahLst/>
            <a:cxnLst/>
            <a:rect l="l" t="t" r="r" b="b"/>
            <a:pathLst>
              <a:path w="5001415" h="3733214">
                <a:moveTo>
                  <a:pt x="1956463" y="0"/>
                </a:moveTo>
                <a:cubicBezTo>
                  <a:pt x="3638144" y="0"/>
                  <a:pt x="5001415" y="1363271"/>
                  <a:pt x="5001415" y="3044952"/>
                </a:cubicBezTo>
                <a:cubicBezTo>
                  <a:pt x="5001415" y="3255162"/>
                  <a:pt x="4980114" y="3460397"/>
                  <a:pt x="4939553" y="3658617"/>
                </a:cubicBezTo>
                <a:lnTo>
                  <a:pt x="4920372" y="3733214"/>
                </a:lnTo>
                <a:lnTo>
                  <a:pt x="0" y="3733214"/>
                </a:lnTo>
                <a:lnTo>
                  <a:pt x="0" y="713124"/>
                </a:lnTo>
                <a:lnTo>
                  <a:pt x="19591" y="695319"/>
                </a:lnTo>
                <a:cubicBezTo>
                  <a:pt x="545938" y="260939"/>
                  <a:pt x="1220728" y="0"/>
                  <a:pt x="1956463" y="0"/>
                </a:cubicBezTo>
                <a:close/>
              </a:path>
            </a:pathLst>
          </a:cu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5582518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42CA808-05F0-8658-487C-84A1F312291A}"/>
              </a:ext>
            </a:extLst>
          </p:cNvPr>
          <p:cNvPicPr>
            <a:picLocks noChangeAspect="1"/>
          </p:cNvPicPr>
          <p:nvPr/>
        </p:nvPicPr>
        <p:blipFill rotWithShape="1">
          <a:blip r:embed="rId4"/>
          <a:srcRect l="1" r="15831"/>
          <a:stretch/>
        </p:blipFill>
        <p:spPr>
          <a:xfrm>
            <a:off x="-793" y="0"/>
            <a:ext cx="7696993" cy="10284843"/>
          </a:xfrm>
          <a:prstGeom prst="rect">
            <a:avLst/>
          </a:prstGeom>
        </p:spPr>
      </p:pic>
      <p:pic>
        <p:nvPicPr>
          <p:cNvPr id="3" name="Picture 8">
            <a:extLst>
              <a:ext uri="{FF2B5EF4-FFF2-40B4-BE49-F238E27FC236}">
                <a16:creationId xmlns:a16="http://schemas.microsoft.com/office/drawing/2014/main" id="{122DB745-3ED6-B8D2-8C4D-382F4F203F9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0" y="7101522"/>
            <a:ext cx="293783" cy="2485858"/>
          </a:xfrm>
          <a:prstGeom prst="rect">
            <a:avLst/>
          </a:prstGeom>
        </p:spPr>
      </p:pic>
      <p:grpSp>
        <p:nvGrpSpPr>
          <p:cNvPr id="4" name="Group 4">
            <a:extLst>
              <a:ext uri="{FF2B5EF4-FFF2-40B4-BE49-F238E27FC236}">
                <a16:creationId xmlns:a16="http://schemas.microsoft.com/office/drawing/2014/main" id="{C6B2356A-E0DB-BAC5-AF51-81D0192123CC}"/>
              </a:ext>
            </a:extLst>
          </p:cNvPr>
          <p:cNvGrpSpPr/>
          <p:nvPr/>
        </p:nvGrpSpPr>
        <p:grpSpPr>
          <a:xfrm>
            <a:off x="342071" y="-1523373"/>
            <a:ext cx="1676400" cy="3046745"/>
            <a:chOff x="0" y="0"/>
            <a:chExt cx="706484" cy="926813"/>
          </a:xfrm>
          <a:solidFill>
            <a:schemeClr val="accent6">
              <a:lumMod val="75000"/>
            </a:schemeClr>
          </a:solidFill>
        </p:grpSpPr>
        <p:sp>
          <p:nvSpPr>
            <p:cNvPr id="5" name="Freeform 5">
              <a:extLst>
                <a:ext uri="{FF2B5EF4-FFF2-40B4-BE49-F238E27FC236}">
                  <a16:creationId xmlns:a16="http://schemas.microsoft.com/office/drawing/2014/main" id="{88E67AB3-1D40-3D84-E6CD-B6CD3B9CA1F8}"/>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a:grpFill/>
            <a:ln>
              <a:noFill/>
            </a:ln>
          </p:spPr>
          <p:style>
            <a:lnRef idx="2">
              <a:schemeClr val="accent4"/>
            </a:lnRef>
            <a:fillRef idx="1">
              <a:schemeClr val="lt1"/>
            </a:fillRef>
            <a:effectRef idx="0">
              <a:schemeClr val="accent4"/>
            </a:effectRef>
            <a:fontRef idx="minor">
              <a:schemeClr val="dk1"/>
            </a:fontRef>
          </p:style>
        </p:sp>
      </p:grpSp>
      <p:pic>
        <p:nvPicPr>
          <p:cNvPr id="6" name="Graphic 5" descr="Questions outline">
            <a:extLst>
              <a:ext uri="{FF2B5EF4-FFF2-40B4-BE49-F238E27FC236}">
                <a16:creationId xmlns:a16="http://schemas.microsoft.com/office/drawing/2014/main" id="{BB1F6064-1634-C56B-A0B3-E7D205B4F23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6774" y="0"/>
            <a:ext cx="1641697" cy="1641697"/>
          </a:xfrm>
          <a:prstGeom prst="rect">
            <a:avLst/>
          </a:prstGeom>
        </p:spPr>
      </p:pic>
      <p:sp>
        <p:nvSpPr>
          <p:cNvPr id="7" name="Rectangle 6">
            <a:extLst>
              <a:ext uri="{FF2B5EF4-FFF2-40B4-BE49-F238E27FC236}">
                <a16:creationId xmlns:a16="http://schemas.microsoft.com/office/drawing/2014/main" id="{8B825F2E-4D75-5E3C-DD78-C0662D2A565D}"/>
              </a:ext>
            </a:extLst>
          </p:cNvPr>
          <p:cNvSpPr/>
          <p:nvPr/>
        </p:nvSpPr>
        <p:spPr>
          <a:xfrm>
            <a:off x="8133052" y="265621"/>
            <a:ext cx="9743962" cy="9753600"/>
          </a:xfrm>
          <a:prstGeom prst="rect">
            <a:avLst/>
          </a:prstGeom>
          <a:ln/>
        </p:spPr>
        <p:style>
          <a:lnRef idx="2">
            <a:schemeClr val="accent5"/>
          </a:lnRef>
          <a:fillRef idx="1">
            <a:schemeClr val="lt1"/>
          </a:fillRef>
          <a:effectRef idx="0">
            <a:schemeClr val="accent5"/>
          </a:effectRef>
          <a:fontRef idx="minor">
            <a:schemeClr val="dk1"/>
          </a:fontRef>
        </p:style>
        <p:txBody>
          <a:bodyPr rtlCol="0" anchor="ctr"/>
          <a:lstStyle/>
          <a:p>
            <a:endParaRPr lang="en-US" sz="3200" dirty="0"/>
          </a:p>
        </p:txBody>
      </p:sp>
      <p:sp>
        <p:nvSpPr>
          <p:cNvPr id="9" name="TextBox 8">
            <a:extLst>
              <a:ext uri="{FF2B5EF4-FFF2-40B4-BE49-F238E27FC236}">
                <a16:creationId xmlns:a16="http://schemas.microsoft.com/office/drawing/2014/main" id="{8C84C8BC-3619-E41D-C9C2-EE254BB9BF51}"/>
              </a:ext>
            </a:extLst>
          </p:cNvPr>
          <p:cNvSpPr txBox="1"/>
          <p:nvPr/>
        </p:nvSpPr>
        <p:spPr>
          <a:xfrm>
            <a:off x="-793" y="6210300"/>
            <a:ext cx="7696200" cy="3539430"/>
          </a:xfrm>
          <a:prstGeom prst="rect">
            <a:avLst/>
          </a:prstGeom>
          <a:solidFill>
            <a:schemeClr val="accent4">
              <a:alpha val="83000"/>
            </a:schemeClr>
          </a:solidFill>
          <a:ln>
            <a:noFill/>
          </a:ln>
          <a:effectLst>
            <a:outerShdw blurRad="50800" dist="38100" dir="5400000" algn="t" rotWithShape="0">
              <a:prstClr val="black">
                <a:alpha val="40000"/>
              </a:prstClr>
            </a:outerShdw>
          </a:effectLst>
        </p:spPr>
        <p:style>
          <a:lnRef idx="2">
            <a:schemeClr val="accent3"/>
          </a:lnRef>
          <a:fillRef idx="1">
            <a:schemeClr val="lt1"/>
          </a:fillRef>
          <a:effectRef idx="0">
            <a:schemeClr val="accent3"/>
          </a:effectRef>
          <a:fontRef idx="minor">
            <a:schemeClr val="dk1"/>
          </a:fontRef>
        </p:style>
        <p:txBody>
          <a:bodyPr wrap="square">
            <a:spAutoFit/>
          </a:bodyPr>
          <a:lstStyle/>
          <a:p>
            <a:r>
              <a:rPr lang="en-US" sz="3200" dirty="0">
                <a:solidFill>
                  <a:schemeClr val="bg1"/>
                </a:solidFill>
              </a:rPr>
              <a:t>Mae is a 37-year-old Korean American woman with both mental and physical health conditions. She was recently discharged from a brief inpatient stay into the care of her 66-year-old aunt, who provides some care for her, but it is temporary. This will be the first time Mae has received ACCS services.</a:t>
            </a:r>
          </a:p>
        </p:txBody>
      </p:sp>
      <p:sp>
        <p:nvSpPr>
          <p:cNvPr id="10" name="Rectangle 9">
            <a:extLst>
              <a:ext uri="{FF2B5EF4-FFF2-40B4-BE49-F238E27FC236}">
                <a16:creationId xmlns:a16="http://schemas.microsoft.com/office/drawing/2014/main" id="{177B6656-7449-A188-8617-FE06E6BE890C}"/>
              </a:ext>
            </a:extLst>
          </p:cNvPr>
          <p:cNvSpPr/>
          <p:nvPr/>
        </p:nvSpPr>
        <p:spPr>
          <a:xfrm>
            <a:off x="10148817" y="426092"/>
            <a:ext cx="5712432" cy="1097280"/>
          </a:xfrm>
          <a:prstGeom prst="rect">
            <a:avLst/>
          </a:prstGeom>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6000" dirty="0">
                <a:solidFill>
                  <a:schemeClr val="tx1"/>
                </a:solidFill>
              </a:rPr>
              <a:t>Team Discussion</a:t>
            </a:r>
          </a:p>
        </p:txBody>
      </p:sp>
      <p:graphicFrame>
        <p:nvGraphicFramePr>
          <p:cNvPr id="18" name="Diagram 17">
            <a:extLst>
              <a:ext uri="{FF2B5EF4-FFF2-40B4-BE49-F238E27FC236}">
                <a16:creationId xmlns:a16="http://schemas.microsoft.com/office/drawing/2014/main" id="{4DD19D4B-D21A-2C55-36D2-DC599A3C5A72}"/>
              </a:ext>
            </a:extLst>
          </p:cNvPr>
          <p:cNvGraphicFramePr/>
          <p:nvPr>
            <p:extLst>
              <p:ext uri="{D42A27DB-BD31-4B8C-83A1-F6EECF244321}">
                <p14:modId xmlns:p14="http://schemas.microsoft.com/office/powerpoint/2010/main" val="3748924603"/>
              </p:ext>
            </p:extLst>
          </p:nvPr>
        </p:nvGraphicFramePr>
        <p:xfrm>
          <a:off x="8752826" y="2019301"/>
          <a:ext cx="8504414" cy="731520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custDataLst>
      <p:tags r:id="rId1"/>
    </p:custDataLst>
    <p:extLst>
      <p:ext uri="{BB962C8B-B14F-4D97-AF65-F5344CB8AC3E}">
        <p14:creationId xmlns:p14="http://schemas.microsoft.com/office/powerpoint/2010/main" val="15319871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51FC3C-53CB-456D-9161-9E80F98B23AE}"/>
              </a:ext>
            </a:extLst>
          </p:cNvPr>
          <p:cNvSpPr>
            <a:spLocks noGrp="1"/>
          </p:cNvSpPr>
          <p:nvPr>
            <p:ph type="title"/>
          </p:nvPr>
        </p:nvSpPr>
        <p:spPr>
          <a:xfrm>
            <a:off x="7946643" y="960120"/>
            <a:ext cx="9376665" cy="5349240"/>
          </a:xfrm>
        </p:spPr>
        <p:txBody>
          <a:bodyPr vert="horz" lIns="91440" tIns="45720" rIns="91440" bIns="45720" rtlCol="0" anchor="b">
            <a:normAutofit/>
          </a:bodyPr>
          <a:lstStyle/>
          <a:p>
            <a:pPr defTabSz="914400"/>
            <a:r>
              <a:rPr lang="en-US" sz="8100">
                <a:solidFill>
                  <a:schemeClr val="tx1"/>
                </a:solidFill>
                <a:latin typeface="+mj-lt"/>
                <a:cs typeface="+mj-cs"/>
              </a:rPr>
              <a:t>What Does it Mean to be Resilient?</a:t>
            </a:r>
          </a:p>
        </p:txBody>
      </p:sp>
      <p:pic>
        <p:nvPicPr>
          <p:cNvPr id="1026" name="Picture 2" descr="A drawing of a tree&#10;&#10;Description automatically generated with low confidence">
            <a:extLst>
              <a:ext uri="{FF2B5EF4-FFF2-40B4-BE49-F238E27FC236}">
                <a16:creationId xmlns:a16="http://schemas.microsoft.com/office/drawing/2014/main" id="{E7CBB35E-427A-44E6-9A45-A8B47A2575C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013" r="-2" b="-2"/>
          <a:stretch/>
        </p:blipFill>
        <p:spPr bwMode="auto">
          <a:xfrm>
            <a:off x="1" y="10"/>
            <a:ext cx="6986016" cy="10286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extLst>
            <a:ext uri="{909E8E84-426E-40DD-AFC4-6F175D3DCCD1}">
              <a14:hiddenFill xmlns:a14="http://schemas.microsoft.com/office/drawing/2010/main">
                <a:solidFill>
                  <a:srgbClr val="FFFFFF"/>
                </a:solidFill>
              </a14:hiddenFill>
            </a:ext>
          </a:extLst>
        </p:spPr>
      </p:pic>
      <p:sp>
        <p:nvSpPr>
          <p:cNvPr id="1033"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9293" y="6613900"/>
            <a:ext cx="6365383" cy="27432"/>
          </a:xfrm>
          <a:custGeom>
            <a:avLst/>
            <a:gdLst>
              <a:gd name="connsiteX0" fmla="*/ 0 w 6365383"/>
              <a:gd name="connsiteY0" fmla="*/ 0 h 27432"/>
              <a:gd name="connsiteX1" fmla="*/ 636538 w 6365383"/>
              <a:gd name="connsiteY1" fmla="*/ 0 h 27432"/>
              <a:gd name="connsiteX2" fmla="*/ 1273077 w 6365383"/>
              <a:gd name="connsiteY2" fmla="*/ 0 h 27432"/>
              <a:gd name="connsiteX3" fmla="*/ 1909615 w 6365383"/>
              <a:gd name="connsiteY3" fmla="*/ 0 h 27432"/>
              <a:gd name="connsiteX4" fmla="*/ 2673461 w 6365383"/>
              <a:gd name="connsiteY4" fmla="*/ 0 h 27432"/>
              <a:gd name="connsiteX5" fmla="*/ 3373653 w 6365383"/>
              <a:gd name="connsiteY5" fmla="*/ 0 h 27432"/>
              <a:gd name="connsiteX6" fmla="*/ 3819230 w 6365383"/>
              <a:gd name="connsiteY6" fmla="*/ 0 h 27432"/>
              <a:gd name="connsiteX7" fmla="*/ 4392114 w 6365383"/>
              <a:gd name="connsiteY7" fmla="*/ 0 h 27432"/>
              <a:gd name="connsiteX8" fmla="*/ 5155960 w 6365383"/>
              <a:gd name="connsiteY8" fmla="*/ 0 h 27432"/>
              <a:gd name="connsiteX9" fmla="*/ 5792499 w 6365383"/>
              <a:gd name="connsiteY9" fmla="*/ 0 h 27432"/>
              <a:gd name="connsiteX10" fmla="*/ 6365383 w 6365383"/>
              <a:gd name="connsiteY10" fmla="*/ 0 h 27432"/>
              <a:gd name="connsiteX11" fmla="*/ 6365383 w 6365383"/>
              <a:gd name="connsiteY11" fmla="*/ 27432 h 27432"/>
              <a:gd name="connsiteX12" fmla="*/ 5856152 w 6365383"/>
              <a:gd name="connsiteY12" fmla="*/ 27432 h 27432"/>
              <a:gd name="connsiteX13" fmla="*/ 5092306 w 6365383"/>
              <a:gd name="connsiteY13" fmla="*/ 27432 h 27432"/>
              <a:gd name="connsiteX14" fmla="*/ 4583076 w 6365383"/>
              <a:gd name="connsiteY14" fmla="*/ 27432 h 27432"/>
              <a:gd name="connsiteX15" fmla="*/ 4137499 w 6365383"/>
              <a:gd name="connsiteY15" fmla="*/ 27432 h 27432"/>
              <a:gd name="connsiteX16" fmla="*/ 3691922 w 6365383"/>
              <a:gd name="connsiteY16" fmla="*/ 27432 h 27432"/>
              <a:gd name="connsiteX17" fmla="*/ 2991730 w 6365383"/>
              <a:gd name="connsiteY17" fmla="*/ 27432 h 27432"/>
              <a:gd name="connsiteX18" fmla="*/ 2546153 w 6365383"/>
              <a:gd name="connsiteY18" fmla="*/ 27432 h 27432"/>
              <a:gd name="connsiteX19" fmla="*/ 1909615 w 6365383"/>
              <a:gd name="connsiteY19" fmla="*/ 27432 h 27432"/>
              <a:gd name="connsiteX20" fmla="*/ 1400384 w 6365383"/>
              <a:gd name="connsiteY20" fmla="*/ 27432 h 27432"/>
              <a:gd name="connsiteX21" fmla="*/ 763846 w 6365383"/>
              <a:gd name="connsiteY21" fmla="*/ 27432 h 27432"/>
              <a:gd name="connsiteX22" fmla="*/ 0 w 6365383"/>
              <a:gd name="connsiteY22" fmla="*/ 27432 h 27432"/>
              <a:gd name="connsiteX23" fmla="*/ 0 w 6365383"/>
              <a:gd name="connsiteY23" fmla="*/ 0 h 27432"/>
              <a:gd name="connsiteX0" fmla="*/ 0 w 6365383"/>
              <a:gd name="connsiteY0" fmla="*/ 0 h 27432"/>
              <a:gd name="connsiteX1" fmla="*/ 572884 w 6365383"/>
              <a:gd name="connsiteY1" fmla="*/ 0 h 27432"/>
              <a:gd name="connsiteX2" fmla="*/ 1018461 w 6365383"/>
              <a:gd name="connsiteY2" fmla="*/ 0 h 27432"/>
              <a:gd name="connsiteX3" fmla="*/ 1782307 w 6365383"/>
              <a:gd name="connsiteY3" fmla="*/ 0 h 27432"/>
              <a:gd name="connsiteX4" fmla="*/ 2355192 w 6365383"/>
              <a:gd name="connsiteY4" fmla="*/ 0 h 27432"/>
              <a:gd name="connsiteX5" fmla="*/ 2928076 w 6365383"/>
              <a:gd name="connsiteY5" fmla="*/ 0 h 27432"/>
              <a:gd name="connsiteX6" fmla="*/ 3691922 w 6365383"/>
              <a:gd name="connsiteY6" fmla="*/ 0 h 27432"/>
              <a:gd name="connsiteX7" fmla="*/ 4201153 w 6365383"/>
              <a:gd name="connsiteY7" fmla="*/ 0 h 27432"/>
              <a:gd name="connsiteX8" fmla="*/ 4964999 w 6365383"/>
              <a:gd name="connsiteY8" fmla="*/ 0 h 27432"/>
              <a:gd name="connsiteX9" fmla="*/ 5728845 w 6365383"/>
              <a:gd name="connsiteY9" fmla="*/ 0 h 27432"/>
              <a:gd name="connsiteX10" fmla="*/ 6365383 w 6365383"/>
              <a:gd name="connsiteY10" fmla="*/ 0 h 27432"/>
              <a:gd name="connsiteX11" fmla="*/ 6365383 w 6365383"/>
              <a:gd name="connsiteY11" fmla="*/ 27432 h 27432"/>
              <a:gd name="connsiteX12" fmla="*/ 5665191 w 6365383"/>
              <a:gd name="connsiteY12" fmla="*/ 27432 h 27432"/>
              <a:gd name="connsiteX13" fmla="*/ 4901345 w 6365383"/>
              <a:gd name="connsiteY13" fmla="*/ 27432 h 27432"/>
              <a:gd name="connsiteX14" fmla="*/ 4137499 w 6365383"/>
              <a:gd name="connsiteY14" fmla="*/ 27432 h 27432"/>
              <a:gd name="connsiteX15" fmla="*/ 3628268 w 6365383"/>
              <a:gd name="connsiteY15" fmla="*/ 27432 h 27432"/>
              <a:gd name="connsiteX16" fmla="*/ 2991730 w 6365383"/>
              <a:gd name="connsiteY16" fmla="*/ 27432 h 27432"/>
              <a:gd name="connsiteX17" fmla="*/ 2227884 w 6365383"/>
              <a:gd name="connsiteY17" fmla="*/ 27432 h 27432"/>
              <a:gd name="connsiteX18" fmla="*/ 1591346 w 6365383"/>
              <a:gd name="connsiteY18" fmla="*/ 27432 h 27432"/>
              <a:gd name="connsiteX19" fmla="*/ 1145769 w 6365383"/>
              <a:gd name="connsiteY19" fmla="*/ 27432 h 27432"/>
              <a:gd name="connsiteX20" fmla="*/ 636538 w 6365383"/>
              <a:gd name="connsiteY20" fmla="*/ 27432 h 27432"/>
              <a:gd name="connsiteX21" fmla="*/ 0 w 6365383"/>
              <a:gd name="connsiteY21" fmla="*/ 27432 h 27432"/>
              <a:gd name="connsiteX22" fmla="*/ 0 w 6365383"/>
              <a:gd name="connsiteY22"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365383" h="27432" fill="none" extrusionOk="0">
                <a:moveTo>
                  <a:pt x="0" y="0"/>
                </a:moveTo>
                <a:cubicBezTo>
                  <a:pt x="311910" y="25756"/>
                  <a:pt x="328854" y="-22977"/>
                  <a:pt x="636538" y="0"/>
                </a:cubicBezTo>
                <a:cubicBezTo>
                  <a:pt x="929901" y="50670"/>
                  <a:pt x="1067253" y="-1993"/>
                  <a:pt x="1273077" y="0"/>
                </a:cubicBezTo>
                <a:cubicBezTo>
                  <a:pt x="1507620" y="-24857"/>
                  <a:pt x="1747799" y="-10413"/>
                  <a:pt x="1909615" y="0"/>
                </a:cubicBezTo>
                <a:cubicBezTo>
                  <a:pt x="2041097" y="-21585"/>
                  <a:pt x="2422417" y="-28022"/>
                  <a:pt x="2673461" y="0"/>
                </a:cubicBezTo>
                <a:cubicBezTo>
                  <a:pt x="2948394" y="-4560"/>
                  <a:pt x="3134893" y="36981"/>
                  <a:pt x="3373653" y="0"/>
                </a:cubicBezTo>
                <a:cubicBezTo>
                  <a:pt x="3634761" y="-15887"/>
                  <a:pt x="3700843" y="23167"/>
                  <a:pt x="3819230" y="0"/>
                </a:cubicBezTo>
                <a:cubicBezTo>
                  <a:pt x="3977295" y="2943"/>
                  <a:pt x="4128910" y="-53150"/>
                  <a:pt x="4392114" y="0"/>
                </a:cubicBezTo>
                <a:cubicBezTo>
                  <a:pt x="4672763" y="9214"/>
                  <a:pt x="4999833" y="38501"/>
                  <a:pt x="5155960" y="0"/>
                </a:cubicBezTo>
                <a:cubicBezTo>
                  <a:pt x="5343367" y="-6557"/>
                  <a:pt x="5597661" y="6622"/>
                  <a:pt x="5792499" y="0"/>
                </a:cubicBezTo>
                <a:cubicBezTo>
                  <a:pt x="6020774" y="43813"/>
                  <a:pt x="6148830" y="-13954"/>
                  <a:pt x="6365383" y="0"/>
                </a:cubicBezTo>
                <a:cubicBezTo>
                  <a:pt x="6364517" y="8091"/>
                  <a:pt x="6365728" y="20268"/>
                  <a:pt x="6365383" y="27432"/>
                </a:cubicBezTo>
                <a:cubicBezTo>
                  <a:pt x="6144545" y="15144"/>
                  <a:pt x="6006673" y="-7419"/>
                  <a:pt x="5856152" y="27432"/>
                </a:cubicBezTo>
                <a:cubicBezTo>
                  <a:pt x="5638446" y="81548"/>
                  <a:pt x="5413846" y="52067"/>
                  <a:pt x="5092306" y="27432"/>
                </a:cubicBezTo>
                <a:cubicBezTo>
                  <a:pt x="4768499" y="43350"/>
                  <a:pt x="4708569" y="3163"/>
                  <a:pt x="4583076" y="27432"/>
                </a:cubicBezTo>
                <a:cubicBezTo>
                  <a:pt x="4475482" y="66269"/>
                  <a:pt x="4242792" y="42702"/>
                  <a:pt x="4137499" y="27432"/>
                </a:cubicBezTo>
                <a:cubicBezTo>
                  <a:pt x="4003968" y="24039"/>
                  <a:pt x="3882646" y="-3026"/>
                  <a:pt x="3691922" y="27432"/>
                </a:cubicBezTo>
                <a:cubicBezTo>
                  <a:pt x="3501639" y="8096"/>
                  <a:pt x="3270842" y="-14942"/>
                  <a:pt x="2991730" y="27432"/>
                </a:cubicBezTo>
                <a:cubicBezTo>
                  <a:pt x="2712135" y="55419"/>
                  <a:pt x="2758697" y="31955"/>
                  <a:pt x="2546153" y="27432"/>
                </a:cubicBezTo>
                <a:cubicBezTo>
                  <a:pt x="2362220" y="-818"/>
                  <a:pt x="2130397" y="57099"/>
                  <a:pt x="1909615" y="27432"/>
                </a:cubicBezTo>
                <a:cubicBezTo>
                  <a:pt x="1714835" y="-15389"/>
                  <a:pt x="1636770" y="40318"/>
                  <a:pt x="1400384" y="27432"/>
                </a:cubicBezTo>
                <a:cubicBezTo>
                  <a:pt x="1161504" y="29515"/>
                  <a:pt x="1060819" y="7773"/>
                  <a:pt x="763846" y="27432"/>
                </a:cubicBezTo>
                <a:cubicBezTo>
                  <a:pt x="465096" y="43671"/>
                  <a:pt x="165309" y="15831"/>
                  <a:pt x="0" y="27432"/>
                </a:cubicBezTo>
                <a:cubicBezTo>
                  <a:pt x="-2013" y="18874"/>
                  <a:pt x="-525" y="8614"/>
                  <a:pt x="0" y="0"/>
                </a:cubicBezTo>
                <a:close/>
              </a:path>
              <a:path w="6365383" h="27432" stroke="0" extrusionOk="0">
                <a:moveTo>
                  <a:pt x="0" y="0"/>
                </a:moveTo>
                <a:cubicBezTo>
                  <a:pt x="84020" y="9133"/>
                  <a:pt x="339524" y="24523"/>
                  <a:pt x="572884" y="0"/>
                </a:cubicBezTo>
                <a:cubicBezTo>
                  <a:pt x="803790" y="-14011"/>
                  <a:pt x="837492" y="-10007"/>
                  <a:pt x="1018461" y="0"/>
                </a:cubicBezTo>
                <a:cubicBezTo>
                  <a:pt x="1188530" y="8943"/>
                  <a:pt x="1571061" y="17361"/>
                  <a:pt x="1782307" y="0"/>
                </a:cubicBezTo>
                <a:cubicBezTo>
                  <a:pt x="1967448" y="-16010"/>
                  <a:pt x="2153334" y="-25629"/>
                  <a:pt x="2355192" y="0"/>
                </a:cubicBezTo>
                <a:cubicBezTo>
                  <a:pt x="2541804" y="20205"/>
                  <a:pt x="2779440" y="53811"/>
                  <a:pt x="2928076" y="0"/>
                </a:cubicBezTo>
                <a:cubicBezTo>
                  <a:pt x="3024078" y="-16903"/>
                  <a:pt x="3337092" y="43483"/>
                  <a:pt x="3691922" y="0"/>
                </a:cubicBezTo>
                <a:cubicBezTo>
                  <a:pt x="4060895" y="-1064"/>
                  <a:pt x="4072166" y="-17195"/>
                  <a:pt x="4201153" y="0"/>
                </a:cubicBezTo>
                <a:cubicBezTo>
                  <a:pt x="4349835" y="-22516"/>
                  <a:pt x="4800106" y="-64797"/>
                  <a:pt x="4964999" y="0"/>
                </a:cubicBezTo>
                <a:cubicBezTo>
                  <a:pt x="5186764" y="15779"/>
                  <a:pt x="5564421" y="-10544"/>
                  <a:pt x="5728845" y="0"/>
                </a:cubicBezTo>
                <a:cubicBezTo>
                  <a:pt x="5915953" y="5493"/>
                  <a:pt x="6171384" y="-48026"/>
                  <a:pt x="6365383" y="0"/>
                </a:cubicBezTo>
                <a:cubicBezTo>
                  <a:pt x="6366596" y="6455"/>
                  <a:pt x="6365588" y="14391"/>
                  <a:pt x="6365383" y="27432"/>
                </a:cubicBezTo>
                <a:cubicBezTo>
                  <a:pt x="6172514" y="805"/>
                  <a:pt x="6006523" y="20734"/>
                  <a:pt x="5665191" y="27432"/>
                </a:cubicBezTo>
                <a:cubicBezTo>
                  <a:pt x="5322179" y="66687"/>
                  <a:pt x="5219376" y="21111"/>
                  <a:pt x="4901345" y="27432"/>
                </a:cubicBezTo>
                <a:cubicBezTo>
                  <a:pt x="4621310" y="-13654"/>
                  <a:pt x="4455192" y="54857"/>
                  <a:pt x="4137499" y="27432"/>
                </a:cubicBezTo>
                <a:cubicBezTo>
                  <a:pt x="3853317" y="12285"/>
                  <a:pt x="3862894" y="26263"/>
                  <a:pt x="3628268" y="27432"/>
                </a:cubicBezTo>
                <a:cubicBezTo>
                  <a:pt x="3418779" y="32610"/>
                  <a:pt x="3174456" y="83656"/>
                  <a:pt x="2991730" y="27432"/>
                </a:cubicBezTo>
                <a:cubicBezTo>
                  <a:pt x="2801278" y="6667"/>
                  <a:pt x="2497351" y="22891"/>
                  <a:pt x="2227884" y="27432"/>
                </a:cubicBezTo>
                <a:cubicBezTo>
                  <a:pt x="1986101" y="16297"/>
                  <a:pt x="1767219" y="-7535"/>
                  <a:pt x="1591346" y="27432"/>
                </a:cubicBezTo>
                <a:cubicBezTo>
                  <a:pt x="1447183" y="73731"/>
                  <a:pt x="1315973" y="39477"/>
                  <a:pt x="1145769" y="27432"/>
                </a:cubicBezTo>
                <a:cubicBezTo>
                  <a:pt x="990245" y="8882"/>
                  <a:pt x="810845" y="16910"/>
                  <a:pt x="636538" y="27432"/>
                </a:cubicBezTo>
                <a:cubicBezTo>
                  <a:pt x="482916" y="17795"/>
                  <a:pt x="183027" y="-17710"/>
                  <a:pt x="0" y="27432"/>
                </a:cubicBezTo>
                <a:cubicBezTo>
                  <a:pt x="491" y="19542"/>
                  <a:pt x="-1038" y="8534"/>
                  <a:pt x="0" y="0"/>
                </a:cubicBezTo>
                <a:close/>
              </a:path>
              <a:path w="6365383" h="27432" fill="none" stroke="0" extrusionOk="0">
                <a:moveTo>
                  <a:pt x="0" y="0"/>
                </a:moveTo>
                <a:cubicBezTo>
                  <a:pt x="296223" y="15991"/>
                  <a:pt x="333462" y="-23795"/>
                  <a:pt x="636538" y="0"/>
                </a:cubicBezTo>
                <a:cubicBezTo>
                  <a:pt x="970197" y="30961"/>
                  <a:pt x="1039864" y="3183"/>
                  <a:pt x="1273077" y="0"/>
                </a:cubicBezTo>
                <a:cubicBezTo>
                  <a:pt x="1449809" y="24819"/>
                  <a:pt x="1735152" y="23060"/>
                  <a:pt x="1909615" y="0"/>
                </a:cubicBezTo>
                <a:cubicBezTo>
                  <a:pt x="2016351" y="-41665"/>
                  <a:pt x="2415001" y="34773"/>
                  <a:pt x="2673461" y="0"/>
                </a:cubicBezTo>
                <a:cubicBezTo>
                  <a:pt x="2996983" y="-13411"/>
                  <a:pt x="3130707" y="3741"/>
                  <a:pt x="3373653" y="0"/>
                </a:cubicBezTo>
                <a:cubicBezTo>
                  <a:pt x="3601951" y="-16140"/>
                  <a:pt x="3689909" y="23222"/>
                  <a:pt x="3819230" y="0"/>
                </a:cubicBezTo>
                <a:cubicBezTo>
                  <a:pt x="3931872" y="-29406"/>
                  <a:pt x="4119438" y="24094"/>
                  <a:pt x="4392114" y="0"/>
                </a:cubicBezTo>
                <a:cubicBezTo>
                  <a:pt x="4665359" y="21557"/>
                  <a:pt x="4978709" y="13267"/>
                  <a:pt x="5155960" y="0"/>
                </a:cubicBezTo>
                <a:cubicBezTo>
                  <a:pt x="5299518" y="-18386"/>
                  <a:pt x="5605020" y="-6762"/>
                  <a:pt x="5792499" y="0"/>
                </a:cubicBezTo>
                <a:cubicBezTo>
                  <a:pt x="6013281" y="43398"/>
                  <a:pt x="6167567" y="36727"/>
                  <a:pt x="6365383" y="0"/>
                </a:cubicBezTo>
                <a:cubicBezTo>
                  <a:pt x="6365697" y="8368"/>
                  <a:pt x="6365332" y="21050"/>
                  <a:pt x="6365383" y="27432"/>
                </a:cubicBezTo>
                <a:cubicBezTo>
                  <a:pt x="6154893" y="8454"/>
                  <a:pt x="6014206" y="-8372"/>
                  <a:pt x="5856152" y="27432"/>
                </a:cubicBezTo>
                <a:cubicBezTo>
                  <a:pt x="5659455" y="59503"/>
                  <a:pt x="5350806" y="-35991"/>
                  <a:pt x="5092306" y="27432"/>
                </a:cubicBezTo>
                <a:cubicBezTo>
                  <a:pt x="4756309" y="48260"/>
                  <a:pt x="4699746" y="-4780"/>
                  <a:pt x="4583076" y="27432"/>
                </a:cubicBezTo>
                <a:cubicBezTo>
                  <a:pt x="4462137" y="30142"/>
                  <a:pt x="4226168" y="50236"/>
                  <a:pt x="4137499" y="27432"/>
                </a:cubicBezTo>
                <a:cubicBezTo>
                  <a:pt x="4018570" y="42181"/>
                  <a:pt x="3887179" y="34623"/>
                  <a:pt x="3691922" y="27432"/>
                </a:cubicBezTo>
                <a:cubicBezTo>
                  <a:pt x="3499755" y="32935"/>
                  <a:pt x="3281056" y="-9158"/>
                  <a:pt x="2991730" y="27432"/>
                </a:cubicBezTo>
                <a:cubicBezTo>
                  <a:pt x="2716073" y="57462"/>
                  <a:pt x="2755481" y="34494"/>
                  <a:pt x="2546153" y="27432"/>
                </a:cubicBezTo>
                <a:cubicBezTo>
                  <a:pt x="2356479" y="62622"/>
                  <a:pt x="2079190" y="73729"/>
                  <a:pt x="1909615" y="27432"/>
                </a:cubicBezTo>
                <a:cubicBezTo>
                  <a:pt x="1715819" y="-26444"/>
                  <a:pt x="1631368" y="48131"/>
                  <a:pt x="1400384" y="27432"/>
                </a:cubicBezTo>
                <a:cubicBezTo>
                  <a:pt x="1177327" y="16190"/>
                  <a:pt x="1065236" y="24992"/>
                  <a:pt x="763846" y="27432"/>
                </a:cubicBezTo>
                <a:cubicBezTo>
                  <a:pt x="448643" y="60691"/>
                  <a:pt x="160833" y="2330"/>
                  <a:pt x="0" y="27432"/>
                </a:cubicBezTo>
                <a:cubicBezTo>
                  <a:pt x="1559" y="18666"/>
                  <a:pt x="-585" y="75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1219033472">
                  <a:custGeom>
                    <a:avLst/>
                    <a:gdLst>
                      <a:gd name="connsiteX0" fmla="*/ 0 w 6365383"/>
                      <a:gd name="connsiteY0" fmla="*/ 0 h 27432"/>
                      <a:gd name="connsiteX1" fmla="*/ 636538 w 6365383"/>
                      <a:gd name="connsiteY1" fmla="*/ 0 h 27432"/>
                      <a:gd name="connsiteX2" fmla="*/ 1273077 w 6365383"/>
                      <a:gd name="connsiteY2" fmla="*/ 0 h 27432"/>
                      <a:gd name="connsiteX3" fmla="*/ 1909615 w 6365383"/>
                      <a:gd name="connsiteY3" fmla="*/ 0 h 27432"/>
                      <a:gd name="connsiteX4" fmla="*/ 2673461 w 6365383"/>
                      <a:gd name="connsiteY4" fmla="*/ 0 h 27432"/>
                      <a:gd name="connsiteX5" fmla="*/ 3373653 w 6365383"/>
                      <a:gd name="connsiteY5" fmla="*/ 0 h 27432"/>
                      <a:gd name="connsiteX6" fmla="*/ 3819230 w 6365383"/>
                      <a:gd name="connsiteY6" fmla="*/ 0 h 27432"/>
                      <a:gd name="connsiteX7" fmla="*/ 4392114 w 6365383"/>
                      <a:gd name="connsiteY7" fmla="*/ 0 h 27432"/>
                      <a:gd name="connsiteX8" fmla="*/ 5155960 w 6365383"/>
                      <a:gd name="connsiteY8" fmla="*/ 0 h 27432"/>
                      <a:gd name="connsiteX9" fmla="*/ 5792499 w 6365383"/>
                      <a:gd name="connsiteY9" fmla="*/ 0 h 27432"/>
                      <a:gd name="connsiteX10" fmla="*/ 6365383 w 6365383"/>
                      <a:gd name="connsiteY10" fmla="*/ 0 h 27432"/>
                      <a:gd name="connsiteX11" fmla="*/ 6365383 w 6365383"/>
                      <a:gd name="connsiteY11" fmla="*/ 27432 h 27432"/>
                      <a:gd name="connsiteX12" fmla="*/ 5856152 w 6365383"/>
                      <a:gd name="connsiteY12" fmla="*/ 27432 h 27432"/>
                      <a:gd name="connsiteX13" fmla="*/ 5092306 w 6365383"/>
                      <a:gd name="connsiteY13" fmla="*/ 27432 h 27432"/>
                      <a:gd name="connsiteX14" fmla="*/ 4583076 w 6365383"/>
                      <a:gd name="connsiteY14" fmla="*/ 27432 h 27432"/>
                      <a:gd name="connsiteX15" fmla="*/ 4137499 w 6365383"/>
                      <a:gd name="connsiteY15" fmla="*/ 27432 h 27432"/>
                      <a:gd name="connsiteX16" fmla="*/ 3691922 w 6365383"/>
                      <a:gd name="connsiteY16" fmla="*/ 27432 h 27432"/>
                      <a:gd name="connsiteX17" fmla="*/ 2991730 w 6365383"/>
                      <a:gd name="connsiteY17" fmla="*/ 27432 h 27432"/>
                      <a:gd name="connsiteX18" fmla="*/ 2546153 w 6365383"/>
                      <a:gd name="connsiteY18" fmla="*/ 27432 h 27432"/>
                      <a:gd name="connsiteX19" fmla="*/ 1909615 w 6365383"/>
                      <a:gd name="connsiteY19" fmla="*/ 27432 h 27432"/>
                      <a:gd name="connsiteX20" fmla="*/ 1400384 w 6365383"/>
                      <a:gd name="connsiteY20" fmla="*/ 27432 h 27432"/>
                      <a:gd name="connsiteX21" fmla="*/ 763846 w 6365383"/>
                      <a:gd name="connsiteY21" fmla="*/ 27432 h 27432"/>
                      <a:gd name="connsiteX22" fmla="*/ 0 w 6365383"/>
                      <a:gd name="connsiteY22" fmla="*/ 27432 h 27432"/>
                      <a:gd name="connsiteX23" fmla="*/ 0 w 6365383"/>
                      <a:gd name="connsiteY23"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365383" h="27432" fill="none" extrusionOk="0">
                        <a:moveTo>
                          <a:pt x="0" y="0"/>
                        </a:moveTo>
                        <a:cubicBezTo>
                          <a:pt x="305169" y="21509"/>
                          <a:pt x="334704" y="-24261"/>
                          <a:pt x="636538" y="0"/>
                        </a:cubicBezTo>
                        <a:cubicBezTo>
                          <a:pt x="938372" y="24261"/>
                          <a:pt x="1068606" y="2269"/>
                          <a:pt x="1273077" y="0"/>
                        </a:cubicBezTo>
                        <a:cubicBezTo>
                          <a:pt x="1477548" y="-2269"/>
                          <a:pt x="1738189" y="6272"/>
                          <a:pt x="1909615" y="0"/>
                        </a:cubicBezTo>
                        <a:cubicBezTo>
                          <a:pt x="2081041" y="-6272"/>
                          <a:pt x="2377015" y="16623"/>
                          <a:pt x="2673461" y="0"/>
                        </a:cubicBezTo>
                        <a:cubicBezTo>
                          <a:pt x="2969907" y="-16623"/>
                          <a:pt x="3126114" y="13194"/>
                          <a:pt x="3373653" y="0"/>
                        </a:cubicBezTo>
                        <a:cubicBezTo>
                          <a:pt x="3621192" y="-13194"/>
                          <a:pt x="3704499" y="9486"/>
                          <a:pt x="3819230" y="0"/>
                        </a:cubicBezTo>
                        <a:cubicBezTo>
                          <a:pt x="3933961" y="-9486"/>
                          <a:pt x="4142691" y="-8221"/>
                          <a:pt x="4392114" y="0"/>
                        </a:cubicBezTo>
                        <a:cubicBezTo>
                          <a:pt x="4641537" y="8221"/>
                          <a:pt x="4974506" y="12257"/>
                          <a:pt x="5155960" y="0"/>
                        </a:cubicBezTo>
                        <a:cubicBezTo>
                          <a:pt x="5337414" y="-12257"/>
                          <a:pt x="5585731" y="-22537"/>
                          <a:pt x="5792499" y="0"/>
                        </a:cubicBezTo>
                        <a:cubicBezTo>
                          <a:pt x="5999267" y="22537"/>
                          <a:pt x="6164726" y="7303"/>
                          <a:pt x="6365383" y="0"/>
                        </a:cubicBezTo>
                        <a:cubicBezTo>
                          <a:pt x="6365125" y="7487"/>
                          <a:pt x="6364462" y="19984"/>
                          <a:pt x="6365383" y="27432"/>
                        </a:cubicBezTo>
                        <a:cubicBezTo>
                          <a:pt x="6132222" y="28304"/>
                          <a:pt x="6011986" y="2071"/>
                          <a:pt x="5856152" y="27432"/>
                        </a:cubicBezTo>
                        <a:cubicBezTo>
                          <a:pt x="5700318" y="52793"/>
                          <a:pt x="5410732" y="5357"/>
                          <a:pt x="5092306" y="27432"/>
                        </a:cubicBezTo>
                        <a:cubicBezTo>
                          <a:pt x="4773880" y="49507"/>
                          <a:pt x="4705351" y="6645"/>
                          <a:pt x="4583076" y="27432"/>
                        </a:cubicBezTo>
                        <a:cubicBezTo>
                          <a:pt x="4460801" y="48220"/>
                          <a:pt x="4239915" y="42209"/>
                          <a:pt x="4137499" y="27432"/>
                        </a:cubicBezTo>
                        <a:cubicBezTo>
                          <a:pt x="4035083" y="12655"/>
                          <a:pt x="3883665" y="32012"/>
                          <a:pt x="3691922" y="27432"/>
                        </a:cubicBezTo>
                        <a:cubicBezTo>
                          <a:pt x="3500179" y="22852"/>
                          <a:pt x="3265830" y="-126"/>
                          <a:pt x="2991730" y="27432"/>
                        </a:cubicBezTo>
                        <a:cubicBezTo>
                          <a:pt x="2717630" y="54990"/>
                          <a:pt x="2757122" y="34407"/>
                          <a:pt x="2546153" y="27432"/>
                        </a:cubicBezTo>
                        <a:cubicBezTo>
                          <a:pt x="2335184" y="20457"/>
                          <a:pt x="2107331" y="58889"/>
                          <a:pt x="1909615" y="27432"/>
                        </a:cubicBezTo>
                        <a:cubicBezTo>
                          <a:pt x="1711899" y="-4025"/>
                          <a:pt x="1634641" y="48316"/>
                          <a:pt x="1400384" y="27432"/>
                        </a:cubicBezTo>
                        <a:cubicBezTo>
                          <a:pt x="1166127" y="6548"/>
                          <a:pt x="1068288" y="15776"/>
                          <a:pt x="763846" y="27432"/>
                        </a:cubicBezTo>
                        <a:cubicBezTo>
                          <a:pt x="459404" y="39088"/>
                          <a:pt x="170017" y="14515"/>
                          <a:pt x="0" y="27432"/>
                        </a:cubicBezTo>
                        <a:cubicBezTo>
                          <a:pt x="-14" y="18173"/>
                          <a:pt x="-517" y="8990"/>
                          <a:pt x="0" y="0"/>
                        </a:cubicBezTo>
                        <a:close/>
                      </a:path>
                      <a:path w="6365383" h="27432" stroke="0" extrusionOk="0">
                        <a:moveTo>
                          <a:pt x="0" y="0"/>
                        </a:moveTo>
                        <a:cubicBezTo>
                          <a:pt x="114610" y="-2215"/>
                          <a:pt x="340315" y="12554"/>
                          <a:pt x="572884" y="0"/>
                        </a:cubicBezTo>
                        <a:cubicBezTo>
                          <a:pt x="805453" y="-12554"/>
                          <a:pt x="832891" y="-10424"/>
                          <a:pt x="1018461" y="0"/>
                        </a:cubicBezTo>
                        <a:cubicBezTo>
                          <a:pt x="1204031" y="10424"/>
                          <a:pt x="1590875" y="8682"/>
                          <a:pt x="1782307" y="0"/>
                        </a:cubicBezTo>
                        <a:cubicBezTo>
                          <a:pt x="1973739" y="-8682"/>
                          <a:pt x="2150876" y="5508"/>
                          <a:pt x="2355192" y="0"/>
                        </a:cubicBezTo>
                        <a:cubicBezTo>
                          <a:pt x="2559508" y="-5508"/>
                          <a:pt x="2790194" y="26965"/>
                          <a:pt x="2928076" y="0"/>
                        </a:cubicBezTo>
                        <a:cubicBezTo>
                          <a:pt x="3065958" y="-26965"/>
                          <a:pt x="3321537" y="819"/>
                          <a:pt x="3691922" y="0"/>
                        </a:cubicBezTo>
                        <a:cubicBezTo>
                          <a:pt x="4062307" y="-819"/>
                          <a:pt x="4072238" y="-15327"/>
                          <a:pt x="4201153" y="0"/>
                        </a:cubicBezTo>
                        <a:cubicBezTo>
                          <a:pt x="4330068" y="15327"/>
                          <a:pt x="4772079" y="-35646"/>
                          <a:pt x="4964999" y="0"/>
                        </a:cubicBezTo>
                        <a:cubicBezTo>
                          <a:pt x="5157919" y="35646"/>
                          <a:pt x="5543915" y="6802"/>
                          <a:pt x="5728845" y="0"/>
                        </a:cubicBezTo>
                        <a:cubicBezTo>
                          <a:pt x="5913775" y="-6802"/>
                          <a:pt x="6142952" y="-21408"/>
                          <a:pt x="6365383" y="0"/>
                        </a:cubicBezTo>
                        <a:cubicBezTo>
                          <a:pt x="6364552" y="6329"/>
                          <a:pt x="6365787" y="16858"/>
                          <a:pt x="6365383" y="27432"/>
                        </a:cubicBezTo>
                        <a:cubicBezTo>
                          <a:pt x="6176931" y="320"/>
                          <a:pt x="5998736" y="11244"/>
                          <a:pt x="5665191" y="27432"/>
                        </a:cubicBezTo>
                        <a:cubicBezTo>
                          <a:pt x="5331646" y="43620"/>
                          <a:pt x="5198011" y="28615"/>
                          <a:pt x="4901345" y="27432"/>
                        </a:cubicBezTo>
                        <a:cubicBezTo>
                          <a:pt x="4604679" y="26249"/>
                          <a:pt x="4422931" y="40617"/>
                          <a:pt x="4137499" y="27432"/>
                        </a:cubicBezTo>
                        <a:cubicBezTo>
                          <a:pt x="3852067" y="14247"/>
                          <a:pt x="3861939" y="26581"/>
                          <a:pt x="3628268" y="27432"/>
                        </a:cubicBezTo>
                        <a:cubicBezTo>
                          <a:pt x="3394597" y="28283"/>
                          <a:pt x="3171361" y="44132"/>
                          <a:pt x="2991730" y="27432"/>
                        </a:cubicBezTo>
                        <a:cubicBezTo>
                          <a:pt x="2812099" y="10732"/>
                          <a:pt x="2469344" y="24737"/>
                          <a:pt x="2227884" y="27432"/>
                        </a:cubicBezTo>
                        <a:cubicBezTo>
                          <a:pt x="1986424" y="30127"/>
                          <a:pt x="1748067" y="6359"/>
                          <a:pt x="1591346" y="27432"/>
                        </a:cubicBezTo>
                        <a:cubicBezTo>
                          <a:pt x="1434625" y="48505"/>
                          <a:pt x="1307456" y="39663"/>
                          <a:pt x="1145769" y="27432"/>
                        </a:cubicBezTo>
                        <a:cubicBezTo>
                          <a:pt x="984082" y="15201"/>
                          <a:pt x="800279" y="41647"/>
                          <a:pt x="636538" y="27432"/>
                        </a:cubicBezTo>
                        <a:cubicBezTo>
                          <a:pt x="472797" y="13217"/>
                          <a:pt x="160022" y="2213"/>
                          <a:pt x="0" y="27432"/>
                        </a:cubicBezTo>
                        <a:cubicBezTo>
                          <a:pt x="-177" y="19307"/>
                          <a:pt x="-1145" y="9170"/>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29A07A4-141D-446E-8FDA-97088FA8D6A9}"/>
              </a:ext>
            </a:extLst>
          </p:cNvPr>
          <p:cNvSpPr txBox="1"/>
          <p:nvPr/>
        </p:nvSpPr>
        <p:spPr>
          <a:xfrm>
            <a:off x="14813280" y="9715500"/>
            <a:ext cx="2514600" cy="369332"/>
          </a:xfrm>
          <a:prstGeom prst="rect">
            <a:avLst/>
          </a:prstGeom>
          <a:noFill/>
        </p:spPr>
        <p:txBody>
          <a:bodyPr wrap="square" rtlCol="0">
            <a:spAutoFit/>
          </a:bodyPr>
          <a:lstStyle/>
          <a:p>
            <a:pPr algn="r">
              <a:spcAft>
                <a:spcPts val="600"/>
              </a:spcAft>
            </a:pPr>
            <a:r>
              <a:rPr lang="en-US"/>
              <a:t>Social Resilience Model</a:t>
            </a:r>
          </a:p>
        </p:txBody>
      </p:sp>
    </p:spTree>
    <p:custDataLst>
      <p:tags r:id="rId1"/>
    </p:custDataLst>
    <p:extLst>
      <p:ext uri="{BB962C8B-B14F-4D97-AF65-F5344CB8AC3E}">
        <p14:creationId xmlns:p14="http://schemas.microsoft.com/office/powerpoint/2010/main" val="39646962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People talking on couch">
            <a:extLst>
              <a:ext uri="{FF2B5EF4-FFF2-40B4-BE49-F238E27FC236}">
                <a16:creationId xmlns:a16="http://schemas.microsoft.com/office/drawing/2014/main" id="{3FDE1E1C-806E-AE1A-5DA6-A3360254387D}"/>
              </a:ext>
            </a:extLst>
          </p:cNvPr>
          <p:cNvPicPr>
            <a:picLocks noChangeAspect="1"/>
          </p:cNvPicPr>
          <p:nvPr/>
        </p:nvPicPr>
        <p:blipFill rotWithShape="1">
          <a:blip r:embed="rId4">
            <a:extLst>
              <a:ext uri="{28A0092B-C50C-407E-A947-70E740481C1C}">
                <a14:useLocalDpi xmlns:a14="http://schemas.microsoft.com/office/drawing/2010/main" val="0"/>
              </a:ext>
            </a:extLst>
          </a:blip>
          <a:srcRect t="24522" r="9091"/>
          <a:stretch/>
        </p:blipFill>
        <p:spPr>
          <a:xfrm>
            <a:off x="20" y="10"/>
            <a:ext cx="18287980" cy="10286990"/>
          </a:xfrm>
          <a:prstGeom prst="rect">
            <a:avLst/>
          </a:prstGeom>
        </p:spPr>
      </p:pic>
      <p:sp>
        <p:nvSpPr>
          <p:cNvPr id="13" name="Rectangle 12">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505326" y="481764"/>
            <a:ext cx="10796658" cy="8845114"/>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7AC9C1-514A-1617-898C-CE07A8C5981C}"/>
              </a:ext>
            </a:extLst>
          </p:cNvPr>
          <p:cNvSpPr>
            <a:spLocks noGrp="1"/>
          </p:cNvSpPr>
          <p:nvPr>
            <p:ph type="title"/>
          </p:nvPr>
        </p:nvSpPr>
        <p:spPr>
          <a:xfrm>
            <a:off x="892206" y="960394"/>
            <a:ext cx="9929716" cy="2017463"/>
          </a:xfrm>
        </p:spPr>
        <p:txBody>
          <a:bodyPr vert="horz" lIns="91440" tIns="45720" rIns="91440" bIns="45720" rtlCol="0" anchor="ctr">
            <a:normAutofit/>
          </a:bodyPr>
          <a:lstStyle/>
          <a:p>
            <a:pPr defTabSz="914400"/>
            <a:r>
              <a:rPr lang="en-US" sz="5100">
                <a:solidFill>
                  <a:schemeClr val="tx1"/>
                </a:solidFill>
                <a:latin typeface="+mj-lt"/>
                <a:cs typeface="+mj-cs"/>
              </a:rPr>
              <a:t>Ways the Integrated Team can Help Persons-served Strengthen Resilience</a:t>
            </a:r>
          </a:p>
        </p:txBody>
      </p:sp>
      <p:graphicFrame>
        <p:nvGraphicFramePr>
          <p:cNvPr id="9" name="Diagram 8">
            <a:extLst>
              <a:ext uri="{FF2B5EF4-FFF2-40B4-BE49-F238E27FC236}">
                <a16:creationId xmlns:a16="http://schemas.microsoft.com/office/drawing/2014/main" id="{842FCB16-63F6-7C3F-2845-298864935292}"/>
              </a:ext>
            </a:extLst>
          </p:cNvPr>
          <p:cNvGraphicFramePr/>
          <p:nvPr>
            <p:extLst>
              <p:ext uri="{D42A27DB-BD31-4B8C-83A1-F6EECF244321}">
                <p14:modId xmlns:p14="http://schemas.microsoft.com/office/powerpoint/2010/main" val="626047769"/>
              </p:ext>
            </p:extLst>
          </p:nvPr>
        </p:nvGraphicFramePr>
        <p:xfrm>
          <a:off x="891162" y="2705100"/>
          <a:ext cx="10410821" cy="662150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3681084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11" name="Picture 10" descr="A picture containing text&#10;&#10;Description automatically generated">
            <a:extLst>
              <a:ext uri="{FF2B5EF4-FFF2-40B4-BE49-F238E27FC236}">
                <a16:creationId xmlns:a16="http://schemas.microsoft.com/office/drawing/2014/main" id="{CD3E1B80-63F7-45AF-86A1-7D857BC9F268}"/>
              </a:ext>
            </a:extLst>
          </p:cNvPr>
          <p:cNvPicPr>
            <a:picLocks noChangeAspect="1"/>
          </p:cNvPicPr>
          <p:nvPr/>
        </p:nvPicPr>
        <p:blipFill rotWithShape="1">
          <a:blip r:embed="rId4">
            <a:alphaModFix/>
            <a:extLst>
              <a:ext uri="{28A0092B-C50C-407E-A947-70E740481C1C}">
                <a14:useLocalDpi xmlns:a14="http://schemas.microsoft.com/office/drawing/2010/main" val="0"/>
              </a:ext>
            </a:extLst>
          </a:blip>
          <a:srcRect l="6157" t="35166" r="5746" b="20574"/>
          <a:stretch/>
        </p:blipFill>
        <p:spPr>
          <a:xfrm>
            <a:off x="0" y="-24796"/>
            <a:ext cx="18288000" cy="5168296"/>
          </a:xfrm>
          <a:prstGeom prst="rect">
            <a:avLst/>
          </a:prstGeom>
        </p:spPr>
      </p:pic>
      <p:sp>
        <p:nvSpPr>
          <p:cNvPr id="15" name="Freeform 5">
            <a:extLst>
              <a:ext uri="{FF2B5EF4-FFF2-40B4-BE49-F238E27FC236}">
                <a16:creationId xmlns:a16="http://schemas.microsoft.com/office/drawing/2014/main" id="{DBF1C02B-A958-4661-83ED-B091CD528465}"/>
              </a:ext>
            </a:extLst>
          </p:cNvPr>
          <p:cNvSpPr/>
          <p:nvPr/>
        </p:nvSpPr>
        <p:spPr>
          <a:xfrm rot="5400000">
            <a:off x="8477842" y="-7925984"/>
            <a:ext cx="1332316" cy="18288000"/>
          </a:xfrm>
          <a:custGeom>
            <a:avLst/>
            <a:gdLst/>
            <a:ahLst/>
            <a:cxnLst/>
            <a:rect l="l" t="t" r="r" b="b"/>
            <a:pathLst>
              <a:path w="706484" h="926813">
                <a:moveTo>
                  <a:pt x="0" y="0"/>
                </a:moveTo>
                <a:lnTo>
                  <a:pt x="706484" y="0"/>
                </a:lnTo>
                <a:lnTo>
                  <a:pt x="706484" y="926813"/>
                </a:lnTo>
                <a:lnTo>
                  <a:pt x="0" y="926813"/>
                </a:lnTo>
                <a:close/>
              </a:path>
            </a:pathLst>
          </a:custGeom>
          <a:solidFill>
            <a:schemeClr val="accent6">
              <a:lumMod val="75000"/>
              <a:alpha val="54000"/>
            </a:schemeClr>
          </a:solidFill>
        </p:spPr>
        <p:txBody>
          <a:bodyPr/>
          <a:lstStyle/>
          <a:p>
            <a:endParaRPr lang="en-US" dirty="0"/>
          </a:p>
        </p:txBody>
      </p:sp>
      <p:sp>
        <p:nvSpPr>
          <p:cNvPr id="24" name="Oval 23">
            <a:extLst>
              <a:ext uri="{FF2B5EF4-FFF2-40B4-BE49-F238E27FC236}">
                <a16:creationId xmlns:a16="http://schemas.microsoft.com/office/drawing/2014/main" id="{037AE844-348F-4E9F-A754-7538DC2C8D1A}"/>
              </a:ext>
            </a:extLst>
          </p:cNvPr>
          <p:cNvSpPr/>
          <p:nvPr/>
        </p:nvSpPr>
        <p:spPr>
          <a:xfrm>
            <a:off x="981843" y="6781764"/>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37ABA7"/>
                </a:solidFill>
              </a:rPr>
              <a:t>01</a:t>
            </a:r>
          </a:p>
        </p:txBody>
      </p:sp>
      <p:sp>
        <p:nvSpPr>
          <p:cNvPr id="17" name="TextBox 16">
            <a:extLst>
              <a:ext uri="{FF2B5EF4-FFF2-40B4-BE49-F238E27FC236}">
                <a16:creationId xmlns:a16="http://schemas.microsoft.com/office/drawing/2014/main" id="{E8C1C3C1-474A-4596-B4FB-C7BCDCFA5660}"/>
              </a:ext>
            </a:extLst>
          </p:cNvPr>
          <p:cNvSpPr txBox="1"/>
          <p:nvPr/>
        </p:nvSpPr>
        <p:spPr>
          <a:xfrm>
            <a:off x="228600" y="5250605"/>
            <a:ext cx="8635051" cy="1200329"/>
          </a:xfrm>
          <a:prstGeom prst="rect">
            <a:avLst/>
          </a:prstGeom>
          <a:noFill/>
        </p:spPr>
        <p:txBody>
          <a:bodyPr wrap="square" rtlCol="0">
            <a:spAutoFit/>
          </a:bodyPr>
          <a:lstStyle/>
          <a:p>
            <a:r>
              <a:rPr lang="en-US" sz="3600" dirty="0">
                <a:latin typeface="+mj-lt"/>
              </a:rPr>
              <a:t>During this module you will:</a:t>
            </a:r>
          </a:p>
          <a:p>
            <a:endParaRPr lang="en-US" sz="3600" dirty="0">
              <a:latin typeface="DM Serif Display Bold"/>
            </a:endParaRPr>
          </a:p>
        </p:txBody>
      </p:sp>
      <p:sp>
        <p:nvSpPr>
          <p:cNvPr id="19" name="TextBox 18">
            <a:extLst>
              <a:ext uri="{FF2B5EF4-FFF2-40B4-BE49-F238E27FC236}">
                <a16:creationId xmlns:a16="http://schemas.microsoft.com/office/drawing/2014/main" id="{12F61466-4C8F-4A5A-84D0-2D81DE9BD614}"/>
              </a:ext>
            </a:extLst>
          </p:cNvPr>
          <p:cNvSpPr txBox="1"/>
          <p:nvPr/>
        </p:nvSpPr>
        <p:spPr>
          <a:xfrm>
            <a:off x="6608529" y="6923673"/>
            <a:ext cx="4151878" cy="3046988"/>
          </a:xfrm>
          <a:prstGeom prst="rect">
            <a:avLst/>
          </a:prstGeom>
          <a:noFill/>
        </p:spPr>
        <p:txBody>
          <a:bodyPr wrap="square" lIns="91440" tIns="45720" rIns="91440" bIns="45720" anchor="t">
            <a:spAutoFit/>
          </a:bodyPr>
          <a:lstStyle>
            <a:defPPr>
              <a:defRPr lang="en-US"/>
            </a:defPPr>
            <a:lvl1pPr>
              <a:defRPr sz="2800" b="1">
                <a:latin typeface="Open Sans" panose="020B0606030504020204" pitchFamily="34" charset="0"/>
                <a:ea typeface="Open Sans" panose="020B0606030504020204" pitchFamily="34" charset="0"/>
                <a:cs typeface="Open Sans" panose="020B0606030504020204" pitchFamily="34" charset="0"/>
              </a:defRPr>
            </a:lvl1pPr>
          </a:lstStyle>
          <a:p>
            <a:r>
              <a:rPr lang="en-US" sz="3200" dirty="0"/>
              <a:t>Consider </a:t>
            </a:r>
          </a:p>
          <a:p>
            <a:r>
              <a:rPr lang="en-US" sz="3200" b="0" dirty="0">
                <a:latin typeface="Open Sans"/>
                <a:ea typeface="Open Sans"/>
                <a:cs typeface="Open Sans"/>
              </a:rPr>
              <a:t>the potential effects of traumatic experiences and how it can vary by culture </a:t>
            </a:r>
            <a:endParaRPr lang="en-US" sz="3200" b="0" dirty="0"/>
          </a:p>
        </p:txBody>
      </p:sp>
      <p:sp>
        <p:nvSpPr>
          <p:cNvPr id="28" name="Oval 27">
            <a:extLst>
              <a:ext uri="{FF2B5EF4-FFF2-40B4-BE49-F238E27FC236}">
                <a16:creationId xmlns:a16="http://schemas.microsoft.com/office/drawing/2014/main" id="{9F1174BE-DF3B-4A11-9E56-01378E787B69}"/>
              </a:ext>
            </a:extLst>
          </p:cNvPr>
          <p:cNvSpPr/>
          <p:nvPr/>
        </p:nvSpPr>
        <p:spPr>
          <a:xfrm>
            <a:off x="5638800" y="6781764"/>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accent6"/>
                </a:solidFill>
              </a:rPr>
              <a:t>02</a:t>
            </a:r>
          </a:p>
        </p:txBody>
      </p:sp>
      <p:sp>
        <p:nvSpPr>
          <p:cNvPr id="29" name="TextBox 28">
            <a:extLst>
              <a:ext uri="{FF2B5EF4-FFF2-40B4-BE49-F238E27FC236}">
                <a16:creationId xmlns:a16="http://schemas.microsoft.com/office/drawing/2014/main" id="{E0C8B625-D18F-4C27-ACF4-B70CB064FFB6}"/>
              </a:ext>
            </a:extLst>
          </p:cNvPr>
          <p:cNvSpPr txBox="1"/>
          <p:nvPr/>
        </p:nvSpPr>
        <p:spPr>
          <a:xfrm>
            <a:off x="1896242" y="6923673"/>
            <a:ext cx="4848482" cy="1077218"/>
          </a:xfrm>
          <a:prstGeom prst="rect">
            <a:avLst/>
          </a:prstGeom>
          <a:noFill/>
        </p:spPr>
        <p:txBody>
          <a:bodyPr wrap="square">
            <a:spAutoFit/>
          </a:bodyPr>
          <a:lstStyle/>
          <a:p>
            <a:r>
              <a:rPr lang="en-US" sz="3200" b="1" dirty="0">
                <a:latin typeface="Open Sans" panose="020B0606030504020204" pitchFamily="34" charset="0"/>
                <a:ea typeface="Open Sans" panose="020B0606030504020204" pitchFamily="34" charset="0"/>
                <a:cs typeface="Open Sans" panose="020B0606030504020204" pitchFamily="34" charset="0"/>
              </a:rPr>
              <a:t>Define </a:t>
            </a:r>
          </a:p>
          <a:p>
            <a:r>
              <a:rPr lang="en-US" sz="3200" dirty="0">
                <a:latin typeface="Open Sans" panose="020B0606030504020204" pitchFamily="34" charset="0"/>
                <a:ea typeface="Open Sans" panose="020B0606030504020204" pitchFamily="34" charset="0"/>
                <a:cs typeface="Open Sans" panose="020B0606030504020204" pitchFamily="34" charset="0"/>
              </a:rPr>
              <a:t>trauma</a:t>
            </a:r>
          </a:p>
        </p:txBody>
      </p:sp>
      <p:sp>
        <p:nvSpPr>
          <p:cNvPr id="30" name="Oval 29">
            <a:extLst>
              <a:ext uri="{FF2B5EF4-FFF2-40B4-BE49-F238E27FC236}">
                <a16:creationId xmlns:a16="http://schemas.microsoft.com/office/drawing/2014/main" id="{A045C39F-1C34-4809-93A1-D6052D117D16}"/>
              </a:ext>
            </a:extLst>
          </p:cNvPr>
          <p:cNvSpPr/>
          <p:nvPr/>
        </p:nvSpPr>
        <p:spPr>
          <a:xfrm>
            <a:off x="11116865" y="6794103"/>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accent3">
                    <a:lumMod val="75000"/>
                  </a:schemeClr>
                </a:solidFill>
              </a:rPr>
              <a:t>03</a:t>
            </a:r>
          </a:p>
        </p:txBody>
      </p:sp>
      <p:pic>
        <p:nvPicPr>
          <p:cNvPr id="13" name="Picture 12">
            <a:extLst>
              <a:ext uri="{FF2B5EF4-FFF2-40B4-BE49-F238E27FC236}">
                <a16:creationId xmlns:a16="http://schemas.microsoft.com/office/drawing/2014/main" id="{A35B7797-7415-412B-8349-C10E80F5EB44}"/>
              </a:ext>
            </a:extLst>
          </p:cNvPr>
          <p:cNvPicPr>
            <a:picLocks noChangeAspect="1"/>
          </p:cNvPicPr>
          <p:nvPr/>
        </p:nvPicPr>
        <p:blipFill>
          <a:blip r:embed="rId5"/>
          <a:stretch>
            <a:fillRect/>
          </a:stretch>
        </p:blipFill>
        <p:spPr>
          <a:xfrm>
            <a:off x="17602200" y="363773"/>
            <a:ext cx="289559" cy="2461258"/>
          </a:xfrm>
          <a:prstGeom prst="rect">
            <a:avLst/>
          </a:prstGeom>
        </p:spPr>
      </p:pic>
      <p:sp>
        <p:nvSpPr>
          <p:cNvPr id="31" name="TextBox 30">
            <a:extLst>
              <a:ext uri="{FF2B5EF4-FFF2-40B4-BE49-F238E27FC236}">
                <a16:creationId xmlns:a16="http://schemas.microsoft.com/office/drawing/2014/main" id="{807CAFDC-A0FF-4109-B7C6-8A4A489CA65D}"/>
              </a:ext>
            </a:extLst>
          </p:cNvPr>
          <p:cNvSpPr txBox="1"/>
          <p:nvPr/>
        </p:nvSpPr>
        <p:spPr>
          <a:xfrm>
            <a:off x="12031265" y="6940743"/>
            <a:ext cx="4216564" cy="2062103"/>
          </a:xfrm>
          <a:prstGeom prst="rect">
            <a:avLst/>
          </a:prstGeom>
          <a:noFill/>
        </p:spPr>
        <p:txBody>
          <a:bodyPr wrap="square" lIns="91440" tIns="45720" rIns="91440" bIns="45720" anchor="t">
            <a:spAutoFit/>
          </a:bodyPr>
          <a:lstStyle>
            <a:defPPr>
              <a:defRPr lang="en-US"/>
            </a:defPPr>
            <a:lvl1pPr>
              <a:defRPr sz="2800" b="1">
                <a:latin typeface="Open Sans" panose="020B0606030504020204" pitchFamily="34" charset="0"/>
                <a:ea typeface="Open Sans" panose="020B0606030504020204" pitchFamily="34" charset="0"/>
                <a:cs typeface="Open Sans" panose="020B0606030504020204" pitchFamily="34" charset="0"/>
              </a:defRPr>
            </a:lvl1pPr>
          </a:lstStyle>
          <a:p>
            <a:r>
              <a:rPr lang="en-US" sz="3200" dirty="0">
                <a:latin typeface="Open Sans"/>
                <a:ea typeface="Open Sans"/>
                <a:cs typeface="Open Sans"/>
              </a:rPr>
              <a:t>Consider</a:t>
            </a:r>
            <a:endParaRPr lang="en-US" sz="3200" dirty="0"/>
          </a:p>
          <a:p>
            <a:r>
              <a:rPr lang="en-US" sz="3200" b="0" dirty="0">
                <a:latin typeface="Open Sans"/>
                <a:ea typeface="Open Sans"/>
                <a:cs typeface="Open Sans"/>
              </a:rPr>
              <a:t>ways you can apply a trauma lens in your work </a:t>
            </a:r>
            <a:endParaRPr lang="en-US" dirty="0"/>
          </a:p>
        </p:txBody>
      </p:sp>
      <p:sp>
        <p:nvSpPr>
          <p:cNvPr id="3" name="Title 2">
            <a:extLst>
              <a:ext uri="{FF2B5EF4-FFF2-40B4-BE49-F238E27FC236}">
                <a16:creationId xmlns:a16="http://schemas.microsoft.com/office/drawing/2014/main" id="{92F4CB09-67C9-4346-AABB-4B9890D5FE3D}"/>
              </a:ext>
            </a:extLst>
          </p:cNvPr>
          <p:cNvSpPr>
            <a:spLocks noGrp="1"/>
          </p:cNvSpPr>
          <p:nvPr>
            <p:ph type="title"/>
          </p:nvPr>
        </p:nvSpPr>
        <p:spPr>
          <a:xfrm>
            <a:off x="1257300" y="266700"/>
            <a:ext cx="15773400" cy="1988345"/>
          </a:xfrm>
        </p:spPr>
        <p:txBody>
          <a:bodyPr/>
          <a:lstStyle/>
          <a:p>
            <a:r>
              <a:rPr lang="en-US" dirty="0">
                <a:latin typeface="+mj-lt"/>
              </a:rPr>
              <a:t>Learning Objectives</a:t>
            </a:r>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53AB4FC5-4655-479C-2DEF-A52E21FE298D}"/>
              </a:ext>
            </a:extLst>
          </p:cNvPr>
          <p:cNvPicPr>
            <a:picLocks noChangeAspect="1"/>
          </p:cNvPicPr>
          <p:nvPr/>
        </p:nvPicPr>
        <p:blipFill>
          <a:blip r:embed="rId4"/>
          <a:stretch>
            <a:fillRect/>
          </a:stretch>
        </p:blipFill>
        <p:spPr>
          <a:xfrm>
            <a:off x="2708" y="0"/>
            <a:ext cx="18282583" cy="10287000"/>
          </a:xfrm>
          <a:prstGeom prst="rect">
            <a:avLst/>
          </a:prstGeom>
        </p:spPr>
      </p:pic>
      <p:sp>
        <p:nvSpPr>
          <p:cNvPr id="15" name="Freeform 5">
            <a:extLst>
              <a:ext uri="{FF2B5EF4-FFF2-40B4-BE49-F238E27FC236}">
                <a16:creationId xmlns:a16="http://schemas.microsoft.com/office/drawing/2014/main" id="{05A7E4BF-A489-E1B7-CE46-AFB51E1874EC}"/>
              </a:ext>
            </a:extLst>
          </p:cNvPr>
          <p:cNvSpPr/>
          <p:nvPr/>
        </p:nvSpPr>
        <p:spPr>
          <a:xfrm rot="5400000">
            <a:off x="8477842" y="-7919764"/>
            <a:ext cx="1332316" cy="18288000"/>
          </a:xfrm>
          <a:custGeom>
            <a:avLst/>
            <a:gdLst/>
            <a:ahLst/>
            <a:cxnLst/>
            <a:rect l="l" t="t" r="r" b="b"/>
            <a:pathLst>
              <a:path w="706484" h="926813">
                <a:moveTo>
                  <a:pt x="0" y="0"/>
                </a:moveTo>
                <a:lnTo>
                  <a:pt x="706484" y="0"/>
                </a:lnTo>
                <a:lnTo>
                  <a:pt x="706484" y="926813"/>
                </a:lnTo>
                <a:lnTo>
                  <a:pt x="0" y="926813"/>
                </a:lnTo>
                <a:close/>
              </a:path>
            </a:pathLst>
          </a:custGeom>
          <a:solidFill>
            <a:schemeClr val="accent6">
              <a:lumMod val="75000"/>
              <a:alpha val="54000"/>
            </a:schemeClr>
          </a:solidFill>
        </p:spPr>
        <p:txBody>
          <a:bodyPr/>
          <a:lstStyle/>
          <a:p>
            <a:endParaRPr lang="en-US" dirty="0"/>
          </a:p>
        </p:txBody>
      </p:sp>
      <p:graphicFrame>
        <p:nvGraphicFramePr>
          <p:cNvPr id="13" name="Content Placeholder 12">
            <a:extLst>
              <a:ext uri="{FF2B5EF4-FFF2-40B4-BE49-F238E27FC236}">
                <a16:creationId xmlns:a16="http://schemas.microsoft.com/office/drawing/2014/main" id="{E2FCBE1F-D057-97FE-3DD5-34A9A12D1043}"/>
              </a:ext>
            </a:extLst>
          </p:cNvPr>
          <p:cNvGraphicFramePr>
            <a:graphicFrameLocks noGrp="1"/>
          </p:cNvGraphicFramePr>
          <p:nvPr>
            <p:ph sz="half" idx="1"/>
            <p:extLst>
              <p:ext uri="{D42A27DB-BD31-4B8C-83A1-F6EECF244321}">
                <p14:modId xmlns:p14="http://schemas.microsoft.com/office/powerpoint/2010/main" val="1345471449"/>
              </p:ext>
            </p:extLst>
          </p:nvPr>
        </p:nvGraphicFramePr>
        <p:xfrm>
          <a:off x="1257300" y="2738438"/>
          <a:ext cx="15582900" cy="652700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6" name="Picture 15">
            <a:extLst>
              <a:ext uri="{FF2B5EF4-FFF2-40B4-BE49-F238E27FC236}">
                <a16:creationId xmlns:a16="http://schemas.microsoft.com/office/drawing/2014/main" id="{9C8C7236-E93D-BCA2-E882-0383B126449A}"/>
              </a:ext>
            </a:extLst>
          </p:cNvPr>
          <p:cNvPicPr>
            <a:picLocks noChangeAspect="1"/>
          </p:cNvPicPr>
          <p:nvPr/>
        </p:nvPicPr>
        <p:blipFill>
          <a:blip r:embed="rId10"/>
          <a:stretch>
            <a:fillRect/>
          </a:stretch>
        </p:blipFill>
        <p:spPr>
          <a:xfrm>
            <a:off x="17602200" y="363773"/>
            <a:ext cx="289559" cy="2461258"/>
          </a:xfrm>
          <a:prstGeom prst="rect">
            <a:avLst/>
          </a:prstGeom>
        </p:spPr>
      </p:pic>
      <p:sp>
        <p:nvSpPr>
          <p:cNvPr id="2" name="Title 1">
            <a:extLst>
              <a:ext uri="{FF2B5EF4-FFF2-40B4-BE49-F238E27FC236}">
                <a16:creationId xmlns:a16="http://schemas.microsoft.com/office/drawing/2014/main" id="{6A068E62-7714-495A-841D-989DFE27BB65}"/>
              </a:ext>
            </a:extLst>
          </p:cNvPr>
          <p:cNvSpPr>
            <a:spLocks noGrp="1"/>
          </p:cNvSpPr>
          <p:nvPr>
            <p:ph type="title"/>
          </p:nvPr>
        </p:nvSpPr>
        <p:spPr>
          <a:xfrm>
            <a:off x="1577509" y="133624"/>
            <a:ext cx="15773400" cy="1988345"/>
          </a:xfrm>
        </p:spPr>
        <p:txBody>
          <a:bodyPr>
            <a:normAutofit/>
          </a:bodyPr>
          <a:lstStyle/>
          <a:p>
            <a:r>
              <a:rPr lang="en-US" sz="6500" dirty="0"/>
              <a:t>Methods for Empowering ACCS Persons-Served</a:t>
            </a:r>
          </a:p>
        </p:txBody>
      </p:sp>
    </p:spTree>
    <p:custDataLst>
      <p:tags r:id="rId1"/>
    </p:custDataLst>
    <p:extLst>
      <p:ext uri="{BB962C8B-B14F-4D97-AF65-F5344CB8AC3E}">
        <p14:creationId xmlns:p14="http://schemas.microsoft.com/office/powerpoint/2010/main" val="37966465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EC55FB6-7CEC-45AC-A1DA-9E7635C078CB}"/>
              </a:ext>
            </a:extLst>
          </p:cNvPr>
          <p:cNvPicPr>
            <a:picLocks noChangeAspect="1"/>
          </p:cNvPicPr>
          <p:nvPr/>
        </p:nvPicPr>
        <p:blipFill rotWithShape="1">
          <a:blip r:embed="rId4">
            <a:extLst>
              <a:ext uri="{28A0092B-C50C-407E-A947-70E740481C1C}">
                <a14:useLocalDpi xmlns:a14="http://schemas.microsoft.com/office/drawing/2010/main" val="0"/>
              </a:ext>
            </a:extLst>
          </a:blip>
          <a:srcRect l="268" t="13622" r="4478" b="34324"/>
          <a:stretch/>
        </p:blipFill>
        <p:spPr>
          <a:xfrm>
            <a:off x="0" y="25037"/>
            <a:ext cx="18301852" cy="6667502"/>
          </a:xfrm>
          <a:prstGeom prst="rect">
            <a:avLst/>
          </a:prstGeom>
        </p:spPr>
      </p:pic>
      <p:sp>
        <p:nvSpPr>
          <p:cNvPr id="10" name="TextBox 10"/>
          <p:cNvSpPr txBox="1"/>
          <p:nvPr/>
        </p:nvSpPr>
        <p:spPr>
          <a:xfrm>
            <a:off x="0" y="5501957"/>
            <a:ext cx="18301852" cy="1190582"/>
          </a:xfrm>
          <a:prstGeom prst="rect">
            <a:avLst/>
          </a:prstGeom>
          <a:solidFill>
            <a:schemeClr val="bg1">
              <a:alpha val="80000"/>
            </a:schemeClr>
          </a:solidFill>
        </p:spPr>
        <p:txBody>
          <a:bodyPr wrap="square" lIns="0" tIns="0" rIns="0" bIns="0" rtlCol="0" anchor="t">
            <a:spAutoFit/>
          </a:bodyPr>
          <a:lstStyle/>
          <a:p>
            <a:pPr>
              <a:lnSpc>
                <a:spcPts val="9889"/>
              </a:lnSpc>
            </a:pPr>
            <a:r>
              <a:rPr lang="en-US" sz="7200" dirty="0">
                <a:solidFill>
                  <a:srgbClr val="3C3836"/>
                </a:solidFill>
                <a:latin typeface="Open Sans" panose="020B0606030504020204" pitchFamily="34" charset="0"/>
                <a:ea typeface="Open Sans" panose="020B0606030504020204" pitchFamily="34" charset="0"/>
                <a:cs typeface="Open Sans" panose="020B0606030504020204" pitchFamily="34" charset="0"/>
              </a:rPr>
              <a:t> Closing Activity </a:t>
            </a:r>
          </a:p>
        </p:txBody>
      </p:sp>
      <p:pic>
        <p:nvPicPr>
          <p:cNvPr id="19" name="Picture 1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8997108" y="8218071"/>
            <a:ext cx="293783" cy="2485858"/>
          </a:xfrm>
          <a:prstGeom prst="rect">
            <a:avLst/>
          </a:prstGeom>
        </p:spPr>
      </p:pic>
      <p:sp>
        <p:nvSpPr>
          <p:cNvPr id="20" name="TextBox 19">
            <a:extLst>
              <a:ext uri="{FF2B5EF4-FFF2-40B4-BE49-F238E27FC236}">
                <a16:creationId xmlns:a16="http://schemas.microsoft.com/office/drawing/2014/main" id="{9B73C584-4265-4080-852B-B7C654833ED7}"/>
              </a:ext>
            </a:extLst>
          </p:cNvPr>
          <p:cNvSpPr txBox="1"/>
          <p:nvPr/>
        </p:nvSpPr>
        <p:spPr>
          <a:xfrm>
            <a:off x="152400" y="6909853"/>
            <a:ext cx="17983200" cy="1938992"/>
          </a:xfrm>
          <a:prstGeom prst="rect">
            <a:avLst/>
          </a:prstGeom>
          <a:solidFill>
            <a:schemeClr val="bg1">
              <a:alpha val="88000"/>
            </a:schemeClr>
          </a:solidFill>
          <a:ln>
            <a:noFill/>
          </a:ln>
          <a:effectLst/>
        </p:spPr>
        <p:txBody>
          <a:bodyPr wrap="square">
            <a:spAutoFit/>
          </a:bodyPr>
          <a:lstStyle/>
          <a:p>
            <a:pPr algn="ctr"/>
            <a:r>
              <a:rPr lang="en-US" sz="6000" dirty="0"/>
              <a:t>What is one take-away from today that you will share with someone else?</a:t>
            </a:r>
          </a:p>
        </p:txBody>
      </p:sp>
      <p:pic>
        <p:nvPicPr>
          <p:cNvPr id="7" name="Picture 6">
            <a:extLst>
              <a:ext uri="{FF2B5EF4-FFF2-40B4-BE49-F238E27FC236}">
                <a16:creationId xmlns:a16="http://schemas.microsoft.com/office/drawing/2014/main" id="{F0A6337A-89E5-4F26-99E3-4AA659AF9BC9}"/>
              </a:ext>
            </a:extLst>
          </p:cNvPr>
          <p:cNvPicPr>
            <a:picLocks noChangeAspect="1"/>
          </p:cNvPicPr>
          <p:nvPr/>
        </p:nvPicPr>
        <p:blipFill>
          <a:blip r:embed="rId7"/>
          <a:stretch>
            <a:fillRect/>
          </a:stretch>
        </p:blipFill>
        <p:spPr>
          <a:xfrm>
            <a:off x="17602200" y="363773"/>
            <a:ext cx="289559" cy="2461258"/>
          </a:xfrm>
          <a:prstGeom prst="rect">
            <a:avLst/>
          </a:prstGeom>
        </p:spPr>
      </p:pic>
    </p:spTree>
    <p:custDataLst>
      <p:tags r:id="rId1"/>
    </p:custDataLst>
    <p:extLst>
      <p:ext uri="{BB962C8B-B14F-4D97-AF65-F5344CB8AC3E}">
        <p14:creationId xmlns:p14="http://schemas.microsoft.com/office/powerpoint/2010/main" val="3885785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alpha val="81000"/>
          </a:schemeClr>
        </a:solidFill>
        <a:effectLst/>
      </p:bgPr>
    </p:bg>
    <p:spTree>
      <p:nvGrpSpPr>
        <p:cNvPr id="1" name=""/>
        <p:cNvGrpSpPr/>
        <p:nvPr/>
      </p:nvGrpSpPr>
      <p:grpSpPr>
        <a:xfrm>
          <a:off x="0" y="0"/>
          <a:ext cx="0" cy="0"/>
          <a:chOff x="0" y="0"/>
          <a:chExt cx="0" cy="0"/>
        </a:xfrm>
      </p:grpSpPr>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DM Serif Display Bold"/>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8201967" y="266700"/>
            <a:ext cx="9743962" cy="9753600"/>
          </a:xfrm>
          <a:prstGeom prst="rec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9" name="TextBox 8">
            <a:extLst>
              <a:ext uri="{FF2B5EF4-FFF2-40B4-BE49-F238E27FC236}">
                <a16:creationId xmlns:a16="http://schemas.microsoft.com/office/drawing/2014/main" id="{088A7024-ACC6-49B1-A538-1778AC5F78E4}"/>
              </a:ext>
            </a:extLst>
          </p:cNvPr>
          <p:cNvSpPr txBox="1"/>
          <p:nvPr/>
        </p:nvSpPr>
        <p:spPr>
          <a:xfrm>
            <a:off x="9548004" y="1049858"/>
            <a:ext cx="8233753" cy="6555641"/>
          </a:xfrm>
          <a:prstGeom prst="rect">
            <a:avLst/>
          </a:prstGeom>
          <a:noFill/>
        </p:spPr>
        <p:txBody>
          <a:bodyPr wrap="square" lIns="91440" tIns="45720" rIns="91440" bIns="45720" anchor="t">
            <a:spAutoFit/>
          </a:bodyPr>
          <a:lstStyle>
            <a:defPPr>
              <a:defRPr lang="en-US"/>
            </a:defPPr>
            <a:lvl1pPr algn="just">
              <a:defRPr sz="6000">
                <a:latin typeface="Open Sans" panose="020B0606030504020204" pitchFamily="34" charset="0"/>
                <a:ea typeface="Open Sans" panose="020B0606030504020204" pitchFamily="34" charset="0"/>
                <a:cs typeface="Open Sans" panose="020B0606030504020204" pitchFamily="34" charset="0"/>
              </a:defRPr>
            </a:lvl1pPr>
          </a:lstStyle>
          <a:p>
            <a:pPr algn="l"/>
            <a:r>
              <a:rPr lang="en-US" dirty="0">
                <a:latin typeface="Open Sans"/>
                <a:ea typeface="Open Sans"/>
                <a:cs typeface="Open Sans"/>
              </a:rPr>
              <a:t>If you have experience working with individuals who have experienced trauma, what kind of traumatic events had they experienced?  </a:t>
            </a:r>
            <a:endParaRPr lang="en-US" dirty="0"/>
          </a:p>
        </p:txBody>
      </p:sp>
      <p:sp>
        <p:nvSpPr>
          <p:cNvPr id="31" name="Oval 30">
            <a:extLst>
              <a:ext uri="{FF2B5EF4-FFF2-40B4-BE49-F238E27FC236}">
                <a16:creationId xmlns:a16="http://schemas.microsoft.com/office/drawing/2014/main" id="{C6057306-1980-424B-BB15-CFA7FE250FBD}"/>
              </a:ext>
            </a:extLst>
          </p:cNvPr>
          <p:cNvSpPr/>
          <p:nvPr/>
        </p:nvSpPr>
        <p:spPr>
          <a:xfrm>
            <a:off x="9133974" y="1562100"/>
            <a:ext cx="91440" cy="91440"/>
          </a:xfrm>
          <a:prstGeom prst="ellipse">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a:solidFill>
                <a:schemeClr val="accent6"/>
              </a:solidFill>
            </a:endParaRPr>
          </a:p>
        </p:txBody>
      </p:sp>
    </p:spTree>
    <p:custDataLst>
      <p:tags r:id="rId1"/>
    </p:custDataLst>
    <p:extLst>
      <p:ext uri="{BB962C8B-B14F-4D97-AF65-F5344CB8AC3E}">
        <p14:creationId xmlns:p14="http://schemas.microsoft.com/office/powerpoint/2010/main" val="1495125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alpha val="81000"/>
          </a:schemeClr>
        </a:solidFill>
        <a:effectLst/>
      </p:bgPr>
    </p:bg>
    <p:spTree>
      <p:nvGrpSpPr>
        <p:cNvPr id="1" name=""/>
        <p:cNvGrpSpPr/>
        <p:nvPr/>
      </p:nvGrpSpPr>
      <p:grpSpPr>
        <a:xfrm>
          <a:off x="0" y="0"/>
          <a:ext cx="0" cy="0"/>
          <a:chOff x="0" y="0"/>
          <a:chExt cx="0" cy="0"/>
        </a:xfrm>
      </p:grpSpPr>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DM Serif Display Bold"/>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8201967" y="266700"/>
            <a:ext cx="9743962" cy="9753600"/>
          </a:xfrm>
          <a:prstGeom prst="rect">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1" name="Oval 30">
            <a:extLst>
              <a:ext uri="{FF2B5EF4-FFF2-40B4-BE49-F238E27FC236}">
                <a16:creationId xmlns:a16="http://schemas.microsoft.com/office/drawing/2014/main" id="{C6057306-1980-424B-BB15-CFA7FE250FBD}"/>
              </a:ext>
            </a:extLst>
          </p:cNvPr>
          <p:cNvSpPr/>
          <p:nvPr/>
        </p:nvSpPr>
        <p:spPr>
          <a:xfrm>
            <a:off x="9133974" y="1562100"/>
            <a:ext cx="91440" cy="91440"/>
          </a:xfrm>
          <a:prstGeom prst="ellipse">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a:solidFill>
                <a:schemeClr val="accent6"/>
              </a:solidFill>
            </a:endParaRPr>
          </a:p>
        </p:txBody>
      </p:sp>
      <p:sp>
        <p:nvSpPr>
          <p:cNvPr id="10" name="TextBox 9">
            <a:extLst>
              <a:ext uri="{FF2B5EF4-FFF2-40B4-BE49-F238E27FC236}">
                <a16:creationId xmlns:a16="http://schemas.microsoft.com/office/drawing/2014/main" id="{2D11373C-0085-E9EA-CDEF-20947FB0588A}"/>
              </a:ext>
            </a:extLst>
          </p:cNvPr>
          <p:cNvSpPr txBox="1"/>
          <p:nvPr/>
        </p:nvSpPr>
        <p:spPr>
          <a:xfrm>
            <a:off x="9419508" y="1239660"/>
            <a:ext cx="8087265" cy="5632311"/>
          </a:xfrm>
          <a:prstGeom prst="rect">
            <a:avLst/>
          </a:prstGeom>
          <a:noFill/>
        </p:spPr>
        <p:txBody>
          <a:bodyPr wrap="square" lIns="91440" tIns="45720" rIns="91440" bIns="45720" anchor="t">
            <a:spAutoFit/>
          </a:bodyPr>
          <a:lstStyle>
            <a:defPPr>
              <a:defRPr lang="en-US"/>
            </a:defPPr>
            <a:lvl1pPr>
              <a:defRPr sz="6000" spc="-300">
                <a:latin typeface="Open Sans" panose="020B0606030504020204" pitchFamily="34" charset="0"/>
                <a:ea typeface="Open Sans" panose="020B0606030504020204" pitchFamily="34" charset="0"/>
                <a:cs typeface="Open Sans" panose="020B0606030504020204" pitchFamily="34" charset="0"/>
              </a:defRPr>
            </a:lvl1pPr>
          </a:lstStyle>
          <a:p>
            <a:r>
              <a:rPr lang="en-US" spc="0" dirty="0">
                <a:latin typeface="Open Sans"/>
                <a:ea typeface="Open Sans"/>
                <a:cs typeface="Open Sans"/>
              </a:rPr>
              <a:t>What types of traumatic events do you think might be most common among persons served by ACCS?</a:t>
            </a:r>
            <a:endParaRPr lang="en-US" dirty="0">
              <a:latin typeface="Open Sans"/>
              <a:ea typeface="Open Sans"/>
              <a:cs typeface="Open Sans"/>
            </a:endParaRPr>
          </a:p>
        </p:txBody>
      </p:sp>
    </p:spTree>
    <p:custDataLst>
      <p:tags r:id="rId1"/>
    </p:custDataLst>
    <p:extLst>
      <p:ext uri="{BB962C8B-B14F-4D97-AF65-F5344CB8AC3E}">
        <p14:creationId xmlns:p14="http://schemas.microsoft.com/office/powerpoint/2010/main" val="482435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27E5C7F-58D3-477B-8740-91D84D91006F}"/>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8323126" y="0"/>
            <a:ext cx="9964874" cy="9941807"/>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44FD53AF-E365-4FD0-8047-96BC7FD4A2AF}"/>
              </a:ext>
            </a:extLst>
          </p:cNvPr>
          <p:cNvSpPr/>
          <p:nvPr/>
        </p:nvSpPr>
        <p:spPr>
          <a:xfrm>
            <a:off x="228600" y="2171700"/>
            <a:ext cx="8625841" cy="6705600"/>
          </a:xfrm>
          <a:prstGeom prst="rect">
            <a:avLst/>
          </a:prstGeom>
          <a:solidFill>
            <a:schemeClr val="lt1">
              <a:alpha val="82000"/>
            </a:schemeClr>
          </a:solidFill>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spcBef>
                <a:spcPts val="0"/>
              </a:spcBef>
              <a:spcAft>
                <a:spcPts val="0"/>
              </a:spcAft>
              <a:buClrTx/>
              <a:buSzTx/>
              <a:buFontTx/>
              <a:buNone/>
              <a:tabLst/>
              <a:defRPr/>
            </a:pPr>
            <a:r>
              <a:rPr kumimoji="0" lang="en-US" sz="6600"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An </a:t>
            </a:r>
            <a:r>
              <a:rPr kumimoji="0" lang="en-US" sz="8000" b="1"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Event</a:t>
            </a:r>
            <a:r>
              <a:rPr kumimoji="0" lang="en-US" sz="6600"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 you </a:t>
            </a:r>
            <a:r>
              <a:rPr kumimoji="0" lang="en-US" sz="8000" b="1"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Experience</a:t>
            </a:r>
            <a:r>
              <a:rPr kumimoji="0" lang="en-US" sz="6600"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 that has a negative </a:t>
            </a:r>
            <a:r>
              <a:rPr kumimoji="0" lang="en-US" sz="8000" b="1"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Effect</a:t>
            </a:r>
            <a:r>
              <a:rPr kumimoji="0" lang="en-US" sz="6600"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 on you</a:t>
            </a:r>
          </a:p>
          <a:p>
            <a:pPr marL="0" marR="0" lvl="0" indent="0" algn="ctr" defTabSz="914400" rtl="0" eaLnBrk="1" fontAlgn="auto" latinLnBrk="0" hangingPunct="1">
              <a:spcBef>
                <a:spcPts val="0"/>
              </a:spcBef>
              <a:spcAft>
                <a:spcPts val="0"/>
              </a:spcAft>
              <a:buClrTx/>
              <a:buSzTx/>
              <a:buFontTx/>
              <a:buNone/>
              <a:tabLst/>
              <a:defRPr/>
            </a:pPr>
            <a:r>
              <a:rPr lang="en-US" sz="7200" b="1" dirty="0">
                <a:solidFill>
                  <a:schemeClr val="accent6">
                    <a:lumMod val="75000"/>
                  </a:schemeClr>
                </a:solidFill>
                <a:latin typeface="Open Sans" panose="020B0606030504020204" pitchFamily="34" charset="0"/>
                <a:ea typeface="Open Sans" panose="020B0606030504020204" pitchFamily="34" charset="0"/>
                <a:cs typeface="Open Sans" panose="020B0606030504020204" pitchFamily="34" charset="0"/>
              </a:rPr>
              <a:t>(3 Es)</a:t>
            </a:r>
            <a:endParaRPr lang="en-US" sz="8000" b="1" dirty="0">
              <a:solidFill>
                <a:schemeClr val="accent6">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itle 2">
            <a:extLst>
              <a:ext uri="{FF2B5EF4-FFF2-40B4-BE49-F238E27FC236}">
                <a16:creationId xmlns:a16="http://schemas.microsoft.com/office/drawing/2014/main" id="{F07324E8-1A2F-4587-8260-276422108D7C}"/>
              </a:ext>
            </a:extLst>
          </p:cNvPr>
          <p:cNvSpPr txBox="1">
            <a:spLocks noGrp="1"/>
          </p:cNvSpPr>
          <p:nvPr>
            <p:ph type="title"/>
          </p:nvPr>
        </p:nvSpPr>
        <p:spPr>
          <a:xfrm>
            <a:off x="264886" y="342900"/>
            <a:ext cx="6669314" cy="1200329"/>
          </a:xfrm>
          <a:prstGeom prst="rect">
            <a:avLst/>
          </a:prstGeom>
          <a:noFill/>
        </p:spPr>
        <p:txBody>
          <a:bodyPr wrap="square" rtlCol="0">
            <a:spAutoFit/>
          </a:bodyPr>
          <a:lstStyle/>
          <a:p>
            <a:pPr algn="l"/>
            <a:r>
              <a:rPr lang="en-US" sz="7200" dirty="0">
                <a:latin typeface="+mn-lt"/>
              </a:rPr>
              <a:t>What is Trauma?</a:t>
            </a:r>
          </a:p>
        </p:txBody>
      </p:sp>
      <p:pic>
        <p:nvPicPr>
          <p:cNvPr id="13" name="Picture 12">
            <a:extLst>
              <a:ext uri="{FF2B5EF4-FFF2-40B4-BE49-F238E27FC236}">
                <a16:creationId xmlns:a16="http://schemas.microsoft.com/office/drawing/2014/main" id="{0D809822-291C-4B14-ADD4-DDD9B5462A00}"/>
              </a:ext>
            </a:extLst>
          </p:cNvPr>
          <p:cNvPicPr>
            <a:picLocks noChangeAspect="1"/>
          </p:cNvPicPr>
          <p:nvPr/>
        </p:nvPicPr>
        <p:blipFill>
          <a:blip r:embed="rId6"/>
          <a:stretch>
            <a:fillRect/>
          </a:stretch>
        </p:blipFill>
        <p:spPr>
          <a:xfrm>
            <a:off x="17602200" y="363773"/>
            <a:ext cx="289559" cy="2461258"/>
          </a:xfrm>
          <a:prstGeom prst="rect">
            <a:avLst/>
          </a:prstGeom>
          <a:ln>
            <a:solidFill>
              <a:schemeClr val="bg1"/>
            </a:solidFill>
          </a:ln>
        </p:spPr>
      </p:pic>
    </p:spTree>
    <p:custDataLst>
      <p:tags r:id="rId1"/>
    </p:custDataLst>
    <p:extLst>
      <p:ext uri="{BB962C8B-B14F-4D97-AF65-F5344CB8AC3E}">
        <p14:creationId xmlns:p14="http://schemas.microsoft.com/office/powerpoint/2010/main" val="2786125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oup of jets flying in the sky&#10;&#10;Description automatically generated with low confidence">
            <a:extLst>
              <a:ext uri="{FF2B5EF4-FFF2-40B4-BE49-F238E27FC236}">
                <a16:creationId xmlns:a16="http://schemas.microsoft.com/office/drawing/2014/main" id="{161FBA49-4F1E-4985-A1DA-5ADC425672AE}"/>
              </a:ext>
            </a:extLst>
          </p:cNvPr>
          <p:cNvPicPr>
            <a:picLocks noChangeAspect="1"/>
          </p:cNvPicPr>
          <p:nvPr/>
        </p:nvPicPr>
        <p:blipFill>
          <a:blip r:embed="rId4">
            <a:alphaModFix amt="50000"/>
            <a:extLst>
              <a:ext uri="{28A0092B-C50C-407E-A947-70E740481C1C}">
                <a14:useLocalDpi xmlns:a14="http://schemas.microsoft.com/office/drawing/2010/main" val="0"/>
              </a:ext>
            </a:extLst>
          </a:blip>
          <a:stretch>
            <a:fillRect/>
          </a:stretch>
        </p:blipFill>
        <p:spPr>
          <a:xfrm>
            <a:off x="-1938867" y="-876300"/>
            <a:ext cx="20988867" cy="11806237"/>
          </a:xfrm>
          <a:prstGeom prst="rect">
            <a:avLst/>
          </a:prstGeom>
        </p:spPr>
      </p:pic>
      <p:sp>
        <p:nvSpPr>
          <p:cNvPr id="25" name="TextBox 24">
            <a:extLst>
              <a:ext uri="{FF2B5EF4-FFF2-40B4-BE49-F238E27FC236}">
                <a16:creationId xmlns:a16="http://schemas.microsoft.com/office/drawing/2014/main" id="{ED69FB61-8ECE-482B-867B-2429F8A98D83}"/>
              </a:ext>
            </a:extLst>
          </p:cNvPr>
          <p:cNvSpPr txBox="1"/>
          <p:nvPr/>
        </p:nvSpPr>
        <p:spPr>
          <a:xfrm>
            <a:off x="5491596" y="4948443"/>
            <a:ext cx="10983190" cy="369332"/>
          </a:xfrm>
          <a:prstGeom prst="rect">
            <a:avLst/>
          </a:prstGeom>
          <a:noFill/>
        </p:spPr>
        <p:txBody>
          <a:bodyPr wrap="square">
            <a:spAutoFit/>
          </a:bodyPr>
          <a:lstStyle/>
          <a:p>
            <a:endParaRPr lang="en-US" dirty="0"/>
          </a:p>
        </p:txBody>
      </p:sp>
      <p:sp>
        <p:nvSpPr>
          <p:cNvPr id="2" name="Title 1">
            <a:extLst>
              <a:ext uri="{FF2B5EF4-FFF2-40B4-BE49-F238E27FC236}">
                <a16:creationId xmlns:a16="http://schemas.microsoft.com/office/drawing/2014/main" id="{149D70E3-201E-43EC-BA77-C73F8FC60722}"/>
              </a:ext>
            </a:extLst>
          </p:cNvPr>
          <p:cNvSpPr>
            <a:spLocks noGrp="1"/>
          </p:cNvSpPr>
          <p:nvPr>
            <p:ph type="title"/>
          </p:nvPr>
        </p:nvSpPr>
        <p:spPr/>
        <p:txBody>
          <a:bodyPr/>
          <a:lstStyle/>
          <a:p>
            <a:r>
              <a:rPr lang="en-US" dirty="0">
                <a:solidFill>
                  <a:schemeClr val="tx1"/>
                </a:solidFill>
              </a:rPr>
              <a:t>E #1:  Traumatic Event</a:t>
            </a:r>
          </a:p>
        </p:txBody>
      </p:sp>
      <p:sp>
        <p:nvSpPr>
          <p:cNvPr id="4" name="Content Placeholder 3">
            <a:extLst>
              <a:ext uri="{FF2B5EF4-FFF2-40B4-BE49-F238E27FC236}">
                <a16:creationId xmlns:a16="http://schemas.microsoft.com/office/drawing/2014/main" id="{683573EC-C987-4499-B88D-A44BF5DA1739}"/>
              </a:ext>
            </a:extLst>
          </p:cNvPr>
          <p:cNvSpPr>
            <a:spLocks noGrp="1"/>
          </p:cNvSpPr>
          <p:nvPr>
            <p:ph idx="1"/>
          </p:nvPr>
        </p:nvSpPr>
        <p:spPr>
          <a:xfrm>
            <a:off x="304800" y="5829300"/>
            <a:ext cx="11849100" cy="4369117"/>
          </a:xfrm>
          <a:solidFill>
            <a:schemeClr val="bg1">
              <a:alpha val="72000"/>
            </a:schemeClr>
          </a:solidFill>
          <a:ln w="28575">
            <a:solidFill>
              <a:schemeClr val="accent6"/>
            </a:solidFill>
          </a:ln>
        </p:spPr>
        <p:txBody>
          <a:bodyPr>
            <a:normAutofit fontScale="92500" lnSpcReduction="10000"/>
          </a:bodyPr>
          <a:lstStyle/>
          <a:p>
            <a:pPr marL="0" indent="0" algn="ctr">
              <a:lnSpc>
                <a:spcPct val="120000"/>
              </a:lnSpc>
              <a:buNone/>
            </a:pPr>
            <a:r>
              <a:rPr lang="en-US" sz="3900" b="1" dirty="0"/>
              <a:t>An event, series of events, or set of circumstances that is experienced by an individual as physically harmful or life threatening</a:t>
            </a:r>
            <a:r>
              <a:rPr lang="en-US" sz="3900" dirty="0"/>
              <a:t>​</a:t>
            </a:r>
          </a:p>
          <a:p>
            <a:pPr marL="0" indent="0">
              <a:lnSpc>
                <a:spcPct val="120000"/>
              </a:lnSpc>
              <a:buNone/>
            </a:pPr>
            <a:r>
              <a:rPr lang="en-US" dirty="0"/>
              <a:t> </a:t>
            </a:r>
            <a:r>
              <a:rPr lang="en-US" sz="3800" dirty="0"/>
              <a:t>Has lasting effects on the individual’s​:</a:t>
            </a:r>
          </a:p>
          <a:p>
            <a:pPr>
              <a:lnSpc>
                <a:spcPct val="120000"/>
              </a:lnSpc>
            </a:pPr>
            <a:r>
              <a:rPr lang="en-US" sz="3800" dirty="0"/>
              <a:t>functioning​</a:t>
            </a:r>
          </a:p>
          <a:p>
            <a:pPr>
              <a:lnSpc>
                <a:spcPct val="120000"/>
              </a:lnSpc>
            </a:pPr>
            <a:r>
              <a:rPr lang="en-US" sz="3800" dirty="0"/>
              <a:t>mental, physical, social, emotional, or spiritual well-being​</a:t>
            </a:r>
            <a:endParaRPr lang="en-US" dirty="0"/>
          </a:p>
        </p:txBody>
      </p:sp>
    </p:spTree>
    <p:custDataLst>
      <p:tags r:id="rId1"/>
    </p:custDataLst>
    <p:extLst>
      <p:ext uri="{BB962C8B-B14F-4D97-AF65-F5344CB8AC3E}">
        <p14:creationId xmlns:p14="http://schemas.microsoft.com/office/powerpoint/2010/main" val="702285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045BF01-625E-4022-91E5-488DB3FCB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975987" cy="10287000"/>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85000"/>
                </a:schemeClr>
              </a:solidFill>
            </a:endParaRPr>
          </a:p>
        </p:txBody>
      </p:sp>
      <p:sp>
        <p:nvSpPr>
          <p:cNvPr id="2" name="Title 1">
            <a:extLst>
              <a:ext uri="{FF2B5EF4-FFF2-40B4-BE49-F238E27FC236}">
                <a16:creationId xmlns:a16="http://schemas.microsoft.com/office/drawing/2014/main" id="{CA15BF9F-3623-4A2E-97F0-0F7AAA594A34}"/>
              </a:ext>
            </a:extLst>
          </p:cNvPr>
          <p:cNvSpPr>
            <a:spLocks noGrp="1"/>
          </p:cNvSpPr>
          <p:nvPr>
            <p:ph type="title"/>
          </p:nvPr>
        </p:nvSpPr>
        <p:spPr>
          <a:xfrm>
            <a:off x="609600" y="3983352"/>
            <a:ext cx="5763768" cy="2320296"/>
          </a:xfrm>
          <a:solidFill>
            <a:schemeClr val="tx1">
              <a:alpha val="50000"/>
            </a:schemeClr>
          </a:solidFill>
          <a:ln w="25400" cap="sq" cmpd="sng">
            <a:solidFill>
              <a:schemeClr val="bg1"/>
            </a:solidFill>
            <a:miter lim="800000"/>
          </a:ln>
        </p:spPr>
        <p:txBody>
          <a:bodyPr>
            <a:normAutofit/>
          </a:bodyPr>
          <a:lstStyle/>
          <a:p>
            <a:pPr algn="ctr"/>
            <a:r>
              <a:rPr lang="en-US" sz="6000" dirty="0">
                <a:effectLst>
                  <a:outerShdw blurRad="38100" dist="38100" dir="2700000" algn="tl">
                    <a:srgbClr val="000000">
                      <a:alpha val="43137"/>
                    </a:srgbClr>
                  </a:outerShdw>
                </a:effectLst>
              </a:rPr>
              <a:t>Examples of Traumatic Events:</a:t>
            </a:r>
          </a:p>
        </p:txBody>
      </p:sp>
      <p:sp useBgFill="1">
        <p:nvSpPr>
          <p:cNvPr id="15" name="Rectangle 14">
            <a:extLst>
              <a:ext uri="{FF2B5EF4-FFF2-40B4-BE49-F238E27FC236}">
                <a16:creationId xmlns:a16="http://schemas.microsoft.com/office/drawing/2014/main" id="{0E442549-290E-4B7E-892E-F2DB911DD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81445" y="-3"/>
            <a:ext cx="11306556" cy="102870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6">
            <a:extLst>
              <a:ext uri="{FF2B5EF4-FFF2-40B4-BE49-F238E27FC236}">
                <a16:creationId xmlns:a16="http://schemas.microsoft.com/office/drawing/2014/main" id="{429440CD-44C0-413B-9B8F-12AE5D238682}"/>
              </a:ext>
            </a:extLst>
          </p:cNvPr>
          <p:cNvSpPr>
            <a:spLocks noGrp="1"/>
          </p:cNvSpPr>
          <p:nvPr>
            <p:ph sz="half" idx="1"/>
          </p:nvPr>
        </p:nvSpPr>
        <p:spPr>
          <a:xfrm>
            <a:off x="7941564" y="571500"/>
            <a:ext cx="9341213" cy="4174401"/>
          </a:xfrm>
        </p:spPr>
        <p:txBody>
          <a:bodyPr anchor="b">
            <a:normAutofit fontScale="92500" lnSpcReduction="10000"/>
          </a:bodyPr>
          <a:lstStyle/>
          <a:p>
            <a:r>
              <a:rPr lang="en-US" sz="4400" dirty="0"/>
              <a:t>Abuse and neglect</a:t>
            </a:r>
          </a:p>
          <a:p>
            <a:r>
              <a:rPr lang="en-US" sz="4400" dirty="0"/>
              <a:t>Domestic violence</a:t>
            </a:r>
          </a:p>
          <a:p>
            <a:r>
              <a:rPr lang="en-US" sz="4400" dirty="0"/>
              <a:t>Community violence</a:t>
            </a:r>
          </a:p>
          <a:p>
            <a:r>
              <a:rPr lang="en-US" sz="4400" dirty="0"/>
              <a:t>Painful or frightening medical procedures</a:t>
            </a:r>
          </a:p>
          <a:p>
            <a:r>
              <a:rPr lang="en-US" sz="4400" dirty="0"/>
              <a:t>Care accident</a:t>
            </a:r>
          </a:p>
          <a:p>
            <a:r>
              <a:rPr lang="en-US" sz="4400" dirty="0"/>
              <a:t>Loss or separation</a:t>
            </a:r>
          </a:p>
        </p:txBody>
      </p:sp>
      <p:sp>
        <p:nvSpPr>
          <p:cNvPr id="8" name="Content Placeholder 7">
            <a:extLst>
              <a:ext uri="{FF2B5EF4-FFF2-40B4-BE49-F238E27FC236}">
                <a16:creationId xmlns:a16="http://schemas.microsoft.com/office/drawing/2014/main" id="{4BF89142-36B5-401B-BD79-5CBA189F815D}"/>
              </a:ext>
            </a:extLst>
          </p:cNvPr>
          <p:cNvSpPr>
            <a:spLocks noGrp="1"/>
          </p:cNvSpPr>
          <p:nvPr>
            <p:ph sz="half" idx="2"/>
          </p:nvPr>
        </p:nvSpPr>
        <p:spPr>
          <a:xfrm>
            <a:off x="7941564" y="4725386"/>
            <a:ext cx="9355835" cy="4545072"/>
          </a:xfrm>
        </p:spPr>
        <p:txBody>
          <a:bodyPr>
            <a:noAutofit/>
          </a:bodyPr>
          <a:lstStyle/>
          <a:p>
            <a:r>
              <a:rPr lang="en-US" sz="4100" dirty="0"/>
              <a:t>Natural disasters</a:t>
            </a:r>
          </a:p>
          <a:p>
            <a:r>
              <a:rPr lang="en-US" sz="4100" dirty="0"/>
              <a:t>War</a:t>
            </a:r>
          </a:p>
          <a:p>
            <a:r>
              <a:rPr lang="en-US" sz="4100" dirty="0"/>
              <a:t>Forced displacement</a:t>
            </a:r>
          </a:p>
          <a:p>
            <a:r>
              <a:rPr lang="en-US" sz="4100" dirty="0"/>
              <a:t>Poverty</a:t>
            </a:r>
          </a:p>
          <a:p>
            <a:r>
              <a:rPr lang="en-US" sz="4100" dirty="0"/>
              <a:t>Human trafficking</a:t>
            </a:r>
          </a:p>
          <a:p>
            <a:r>
              <a:rPr lang="en-US" sz="4100" dirty="0"/>
              <a:t>Racial (individual and systemic) and intergenerational traumas</a:t>
            </a:r>
          </a:p>
        </p:txBody>
      </p:sp>
    </p:spTree>
    <p:custDataLst>
      <p:tags r:id="rId1"/>
    </p:custDataLst>
    <p:extLst>
      <p:ext uri="{BB962C8B-B14F-4D97-AF65-F5344CB8AC3E}">
        <p14:creationId xmlns:p14="http://schemas.microsoft.com/office/powerpoint/2010/main" val="285629959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Effect transition="in" filter="fade">
                                      <p:cBhvr>
                                        <p:cTn id="15" dur="500"/>
                                        <p:tgtEl>
                                          <p:spTgt spid="7">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Effect transition="in" filter="fade">
                                      <p:cBhvr>
                                        <p:cTn id="19" dur="500"/>
                                        <p:tgtEl>
                                          <p:spTgt spid="7">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animEffect transition="in" filter="fade">
                                      <p:cBhvr>
                                        <p:cTn id="23" dur="500"/>
                                        <p:tgtEl>
                                          <p:spTgt spid="7">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500"/>
                                        <p:tgtEl>
                                          <p:spTgt spid="7">
                                            <p:txEl>
                                              <p:pRg st="4" end="4"/>
                                            </p:txEl>
                                          </p:spTgt>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7">
                                            <p:txEl>
                                              <p:pRg st="5" end="5"/>
                                            </p:txEl>
                                          </p:spTgt>
                                        </p:tgtEl>
                                        <p:attrNameLst>
                                          <p:attrName>style.visibility</p:attrName>
                                        </p:attrNameLst>
                                      </p:cBhvr>
                                      <p:to>
                                        <p:strVal val="visible"/>
                                      </p:to>
                                    </p:set>
                                    <p:animEffect transition="in" filter="fade">
                                      <p:cBhvr>
                                        <p:cTn id="31" dur="500"/>
                                        <p:tgtEl>
                                          <p:spTgt spid="7">
                                            <p:txEl>
                                              <p:pRg st="5" end="5"/>
                                            </p:txEl>
                                          </p:spTgt>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8">
                                            <p:txEl>
                                              <p:pRg st="0" end="0"/>
                                            </p:txEl>
                                          </p:spTgt>
                                        </p:tgtEl>
                                        <p:attrNameLst>
                                          <p:attrName>style.visibility</p:attrName>
                                        </p:attrNameLst>
                                      </p:cBhvr>
                                      <p:to>
                                        <p:strVal val="visible"/>
                                      </p:to>
                                    </p:set>
                                    <p:animEffect transition="in" filter="fade">
                                      <p:cBhvr>
                                        <p:cTn id="35" dur="500"/>
                                        <p:tgtEl>
                                          <p:spTgt spid="8">
                                            <p:txEl>
                                              <p:pRg st="0" end="0"/>
                                            </p:txEl>
                                          </p:spTgt>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8">
                                            <p:txEl>
                                              <p:pRg st="1" end="1"/>
                                            </p:txEl>
                                          </p:spTgt>
                                        </p:tgtEl>
                                        <p:attrNameLst>
                                          <p:attrName>style.visibility</p:attrName>
                                        </p:attrNameLst>
                                      </p:cBhvr>
                                      <p:to>
                                        <p:strVal val="visible"/>
                                      </p:to>
                                    </p:set>
                                    <p:animEffect transition="in" filter="fade">
                                      <p:cBhvr>
                                        <p:cTn id="39" dur="500"/>
                                        <p:tgtEl>
                                          <p:spTgt spid="8">
                                            <p:txEl>
                                              <p:pRg st="1" end="1"/>
                                            </p:txEl>
                                          </p:spTgt>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8">
                                            <p:txEl>
                                              <p:pRg st="2" end="2"/>
                                            </p:txEl>
                                          </p:spTgt>
                                        </p:tgtEl>
                                        <p:attrNameLst>
                                          <p:attrName>style.visibility</p:attrName>
                                        </p:attrNameLst>
                                      </p:cBhvr>
                                      <p:to>
                                        <p:strVal val="visible"/>
                                      </p:to>
                                    </p:set>
                                    <p:animEffect transition="in" filter="fade">
                                      <p:cBhvr>
                                        <p:cTn id="43" dur="500"/>
                                        <p:tgtEl>
                                          <p:spTgt spid="8">
                                            <p:txEl>
                                              <p:pRg st="2" end="2"/>
                                            </p:txEl>
                                          </p:spTgt>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8">
                                            <p:txEl>
                                              <p:pRg st="3" end="3"/>
                                            </p:txEl>
                                          </p:spTgt>
                                        </p:tgtEl>
                                        <p:attrNameLst>
                                          <p:attrName>style.visibility</p:attrName>
                                        </p:attrNameLst>
                                      </p:cBhvr>
                                      <p:to>
                                        <p:strVal val="visible"/>
                                      </p:to>
                                    </p:set>
                                    <p:animEffect transition="in" filter="fade">
                                      <p:cBhvr>
                                        <p:cTn id="47" dur="500"/>
                                        <p:tgtEl>
                                          <p:spTgt spid="8">
                                            <p:txEl>
                                              <p:pRg st="3" end="3"/>
                                            </p:txEl>
                                          </p:spTgt>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8">
                                            <p:txEl>
                                              <p:pRg st="4" end="4"/>
                                            </p:txEl>
                                          </p:spTgt>
                                        </p:tgtEl>
                                        <p:attrNameLst>
                                          <p:attrName>style.visibility</p:attrName>
                                        </p:attrNameLst>
                                      </p:cBhvr>
                                      <p:to>
                                        <p:strVal val="visible"/>
                                      </p:to>
                                    </p:set>
                                    <p:animEffect transition="in" filter="fade">
                                      <p:cBhvr>
                                        <p:cTn id="51" dur="500"/>
                                        <p:tgtEl>
                                          <p:spTgt spid="8">
                                            <p:txEl>
                                              <p:pRg st="4" end="4"/>
                                            </p:txEl>
                                          </p:spTgt>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8">
                                            <p:txEl>
                                              <p:pRg st="5" end="5"/>
                                            </p:txEl>
                                          </p:spTgt>
                                        </p:tgtEl>
                                        <p:attrNameLst>
                                          <p:attrName>style.visibility</p:attrName>
                                        </p:attrNameLst>
                                      </p:cBhvr>
                                      <p:to>
                                        <p:strVal val="visible"/>
                                      </p:to>
                                    </p:set>
                                    <p:animEffect transition="in" filter="fade">
                                      <p:cBhvr>
                                        <p:cTn id="55"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build="p"/>
      <p:bldP spid="8"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EE550-3722-42E2-ABB1-E2B46D5C22EA}"/>
              </a:ext>
            </a:extLst>
          </p:cNvPr>
          <p:cNvSpPr>
            <a:spLocks noGrp="1"/>
          </p:cNvSpPr>
          <p:nvPr>
            <p:ph type="title"/>
          </p:nvPr>
        </p:nvSpPr>
        <p:spPr>
          <a:xfrm>
            <a:off x="1091547" y="66302"/>
            <a:ext cx="6552903" cy="2935262"/>
          </a:xfrm>
        </p:spPr>
        <p:txBody>
          <a:bodyPr vert="horz" lIns="91440" tIns="45720" rIns="91440" bIns="45720" rtlCol="0" anchor="b">
            <a:normAutofit/>
          </a:bodyPr>
          <a:lstStyle/>
          <a:p>
            <a:pPr defTabSz="914400"/>
            <a:r>
              <a:rPr lang="en-US" sz="8100" b="1" dirty="0">
                <a:solidFill>
                  <a:schemeClr val="tx2"/>
                </a:solidFill>
              </a:rPr>
              <a:t>E #2: Defining Experience</a:t>
            </a:r>
          </a:p>
        </p:txBody>
      </p:sp>
      <p:sp>
        <p:nvSpPr>
          <p:cNvPr id="4" name="Text Placeholder 3">
            <a:extLst>
              <a:ext uri="{FF2B5EF4-FFF2-40B4-BE49-F238E27FC236}">
                <a16:creationId xmlns:a16="http://schemas.microsoft.com/office/drawing/2014/main" id="{ED29C3CE-6600-4714-99EA-6A701586D585}"/>
              </a:ext>
            </a:extLst>
          </p:cNvPr>
          <p:cNvSpPr>
            <a:spLocks noGrp="1"/>
          </p:cNvSpPr>
          <p:nvPr>
            <p:ph type="body" sz="half" idx="2"/>
          </p:nvPr>
        </p:nvSpPr>
        <p:spPr>
          <a:xfrm>
            <a:off x="768444" y="3467100"/>
            <a:ext cx="6552903" cy="6395885"/>
          </a:xfrm>
        </p:spPr>
        <p:txBody>
          <a:bodyPr vert="horz" lIns="91440" tIns="45720" rIns="91440" bIns="45720" rtlCol="0">
            <a:normAutofit/>
          </a:bodyPr>
          <a:lstStyle/>
          <a:p>
            <a:pPr indent="-228600" defTabSz="914400">
              <a:buFont typeface="Arial" panose="020B0604020202020204" pitchFamily="34" charset="0"/>
              <a:buChar char="•"/>
            </a:pPr>
            <a:r>
              <a:rPr lang="en-US" sz="3200" b="1" dirty="0">
                <a:solidFill>
                  <a:srgbClr val="00CC00"/>
                </a:solidFill>
              </a:rPr>
              <a:t>Contributing Factors Include:​</a:t>
            </a:r>
          </a:p>
          <a:p>
            <a:pPr defTabSz="914400"/>
            <a:endParaRPr lang="en-US" sz="900" b="1" dirty="0">
              <a:solidFill>
                <a:srgbClr val="00CC00"/>
              </a:solidFill>
            </a:endParaRPr>
          </a:p>
          <a:p>
            <a:pPr marL="342900" indent="-342900" defTabSz="914400">
              <a:buFont typeface="Arial" panose="020B0604020202020204" pitchFamily="34" charset="0"/>
              <a:buChar char="•"/>
            </a:pPr>
            <a:r>
              <a:rPr lang="en-US" sz="2600" dirty="0"/>
              <a:t>How the individual labels the event</a:t>
            </a:r>
          </a:p>
          <a:p>
            <a:pPr marL="342900" indent="-342900" defTabSz="914400">
              <a:buFont typeface="Arial" panose="020B0604020202020204" pitchFamily="34" charset="0"/>
              <a:buChar char="•"/>
            </a:pPr>
            <a:r>
              <a:rPr lang="en-US" sz="2600" dirty="0">
                <a:effectLst/>
                <a:ea typeface="DengXian" panose="02010600030101010101" pitchFamily="2" charset="-122"/>
                <a:cs typeface="Calibri" panose="020F0502020204030204" pitchFamily="34" charset="0"/>
              </a:rPr>
              <a:t>Availability of social supports </a:t>
            </a:r>
            <a:endParaRPr lang="en-US" sz="2600" dirty="0">
              <a:ea typeface="DengXian" panose="02010600030101010101" pitchFamily="2" charset="-122"/>
              <a:cs typeface="Arial" panose="020B0604020202020204" pitchFamily="34" charset="0"/>
            </a:endParaRPr>
          </a:p>
          <a:p>
            <a:pPr marL="342900" indent="-342900" defTabSz="914400">
              <a:buFont typeface="Arial" panose="020B0604020202020204" pitchFamily="34" charset="0"/>
              <a:buChar char="•"/>
            </a:pPr>
            <a:r>
              <a:rPr lang="en-US" sz="2600" dirty="0">
                <a:effectLst/>
                <a:ea typeface="DengXian" panose="02010600030101010101" pitchFamily="2" charset="-122"/>
                <a:cs typeface="Calibri" panose="020F0502020204030204" pitchFamily="34" charset="0"/>
              </a:rPr>
              <a:t>Degree of powerlessness </a:t>
            </a:r>
            <a:endParaRPr lang="en-US" sz="2600" dirty="0">
              <a:ea typeface="DengXian" panose="02010600030101010101" pitchFamily="2" charset="-122"/>
              <a:cs typeface="Arial" panose="020B0604020202020204" pitchFamily="34" charset="0"/>
            </a:endParaRPr>
          </a:p>
          <a:p>
            <a:pPr marL="342900" indent="-342900" defTabSz="914400">
              <a:buFont typeface="Arial" panose="020B0604020202020204" pitchFamily="34" charset="0"/>
              <a:buChar char="•"/>
            </a:pPr>
            <a:r>
              <a:rPr lang="en-US" sz="2600" dirty="0">
                <a:effectLst/>
                <a:ea typeface="DengXian" panose="02010600030101010101" pitchFamily="2" charset="-122"/>
                <a:cs typeface="Calibri" panose="020F0502020204030204" pitchFamily="34" charset="0"/>
              </a:rPr>
              <a:t>Intersecting identities</a:t>
            </a:r>
            <a:endParaRPr lang="en-US" sz="2600" dirty="0">
              <a:ea typeface="DengXian" panose="02010600030101010101" pitchFamily="2" charset="-122"/>
              <a:cs typeface="Arial" panose="020B0604020202020204" pitchFamily="34" charset="0"/>
            </a:endParaRPr>
          </a:p>
          <a:p>
            <a:pPr marL="342900" indent="-342900" defTabSz="914400">
              <a:buFont typeface="Arial" panose="020B0604020202020204" pitchFamily="34" charset="0"/>
              <a:buChar char="•"/>
            </a:pPr>
            <a:r>
              <a:rPr lang="en-US" sz="2600" dirty="0">
                <a:effectLst/>
                <a:ea typeface="DengXian" panose="02010600030101010101" pitchFamily="2" charset="-122"/>
                <a:cs typeface="Calibri" panose="020F0502020204030204" pitchFamily="34" charset="0"/>
              </a:rPr>
              <a:t>How the individual is disrupted physically and psychologically</a:t>
            </a:r>
            <a:endParaRPr lang="en-US" sz="2600" dirty="0">
              <a:ea typeface="DengXian" panose="02010600030101010101" pitchFamily="2" charset="-122"/>
              <a:cs typeface="Arial" panose="020B0604020202020204" pitchFamily="34" charset="0"/>
            </a:endParaRPr>
          </a:p>
          <a:p>
            <a:pPr marL="342900" indent="-342900" defTabSz="914400">
              <a:buFont typeface="Arial" panose="020B0604020202020204" pitchFamily="34" charset="0"/>
              <a:buChar char="•"/>
            </a:pPr>
            <a:r>
              <a:rPr lang="en-US" sz="2600" dirty="0">
                <a:effectLst/>
                <a:ea typeface="DengXian" panose="02010600030101010101" pitchFamily="2" charset="-122"/>
                <a:cs typeface="Calibri" panose="020F0502020204030204" pitchFamily="34" charset="0"/>
              </a:rPr>
              <a:t>Cultural differences</a:t>
            </a:r>
            <a:endParaRPr lang="en-US" sz="2600" dirty="0">
              <a:effectLst/>
              <a:ea typeface="Calibri" panose="020F0502020204030204" pitchFamily="34" charset="0"/>
              <a:cs typeface="Arial" panose="020B0604020202020204" pitchFamily="34" charset="0"/>
            </a:endParaRPr>
          </a:p>
          <a:p>
            <a:pPr indent="-228600" defTabSz="914400">
              <a:buFont typeface="Arial" panose="020B0604020202020204" pitchFamily="34" charset="0"/>
              <a:buChar char="•"/>
            </a:pPr>
            <a:endParaRPr lang="en-US" dirty="0"/>
          </a:p>
          <a:p>
            <a:pPr marL="171450" indent="-171450" defTabSz="914400">
              <a:buFont typeface="Arial" panose="020B0604020202020204" pitchFamily="34" charset="0"/>
              <a:buChar char="•"/>
            </a:pPr>
            <a:endParaRPr lang="en-US" sz="800" dirty="0"/>
          </a:p>
          <a:p>
            <a:pPr indent="-228600" defTabSz="914400">
              <a:buFont typeface="Arial" panose="020B0604020202020204" pitchFamily="34" charset="0"/>
              <a:buChar char="•"/>
            </a:pPr>
            <a:endParaRPr lang="en-US" sz="1600" dirty="0"/>
          </a:p>
        </p:txBody>
      </p:sp>
      <p:pic>
        <p:nvPicPr>
          <p:cNvPr id="2050" name="Picture 2" descr="See the source image">
            <a:extLst>
              <a:ext uri="{FF2B5EF4-FFF2-40B4-BE49-F238E27FC236}">
                <a16:creationId xmlns:a16="http://schemas.microsoft.com/office/drawing/2014/main" id="{36259456-437A-4ED9-A76B-6EA53E9F2BD5}"/>
              </a:ext>
            </a:extLst>
          </p:cNvPr>
          <p:cNvPicPr>
            <a:picLocks noGrp="1" noChangeAspect="1" noChangeArrowheads="1"/>
          </p:cNvPicPr>
          <p:nvPr>
            <p:ph type="pic" idx="1"/>
          </p:nvPr>
        </p:nvPicPr>
        <p:blipFill rotWithShape="1">
          <a:blip r:embed="rId4">
            <a:extLst>
              <a:ext uri="{28A0092B-C50C-407E-A947-70E740481C1C}">
                <a14:useLocalDpi xmlns:a14="http://schemas.microsoft.com/office/drawing/2010/main" val="0"/>
              </a:ext>
            </a:extLst>
          </a:blip>
          <a:srcRect l="14376" r="29204"/>
          <a:stretch/>
        </p:blipFill>
        <p:spPr bwMode="auto">
          <a:xfrm>
            <a:off x="7967553" y="10"/>
            <a:ext cx="10318162" cy="10286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ADC45A8-BDC9-49E4-AF4A-4380C5029F66}"/>
              </a:ext>
            </a:extLst>
          </p:cNvPr>
          <p:cNvSpPr txBox="1"/>
          <p:nvPr/>
        </p:nvSpPr>
        <p:spPr>
          <a:xfrm>
            <a:off x="10058400" y="66302"/>
            <a:ext cx="7995043" cy="4024967"/>
          </a:xfrm>
          <a:prstGeom prst="ellipse">
            <a:avLst/>
          </a:prstGeom>
        </p:spPr>
        <p:style>
          <a:lnRef idx="0">
            <a:schemeClr val="accent3"/>
          </a:lnRef>
          <a:fillRef idx="3">
            <a:schemeClr val="accent3"/>
          </a:fillRef>
          <a:effectRef idx="3">
            <a:schemeClr val="accent3"/>
          </a:effectRef>
          <a:fontRef idx="minor">
            <a:schemeClr val="lt1"/>
          </a:fontRef>
        </p:style>
        <p:txBody>
          <a:bodyPr wrap="square" anchor="ctr">
            <a:spAutoFit/>
          </a:bodyPr>
          <a:lstStyle/>
          <a:p>
            <a:pPr algn="ctr">
              <a:spcBef>
                <a:spcPts val="0"/>
              </a:spcBef>
              <a:spcAft>
                <a:spcPts val="0"/>
              </a:spcAft>
            </a:pPr>
            <a:endParaRPr lang="en-US" sz="3600" b="1" dirty="0">
              <a:solidFill>
                <a:schemeClr val="tx2"/>
              </a:solidFill>
            </a:endParaRPr>
          </a:p>
          <a:p>
            <a:pPr algn="ctr">
              <a:spcBef>
                <a:spcPts val="0"/>
              </a:spcBef>
              <a:spcAft>
                <a:spcPts val="0"/>
              </a:spcAft>
            </a:pPr>
            <a:r>
              <a:rPr lang="en-US" sz="3600" b="1" dirty="0">
                <a:solidFill>
                  <a:schemeClr val="tx2"/>
                </a:solidFill>
              </a:rPr>
              <a:t>An event may</a:t>
            </a:r>
            <a:r>
              <a:rPr lang="en-US" sz="3600" b="1" dirty="0">
                <a:solidFill>
                  <a:srgbClr val="000000"/>
                </a:solidFill>
                <a:effectLst/>
                <a:ea typeface="DengXian" panose="02010600030101010101" pitchFamily="2" charset="-122"/>
                <a:cs typeface="Calibri" panose="020F0502020204030204" pitchFamily="34" charset="0"/>
              </a:rPr>
              <a:t> </a:t>
            </a:r>
            <a:r>
              <a:rPr lang="en-US" sz="3600" b="1" dirty="0">
                <a:solidFill>
                  <a:schemeClr val="tx2"/>
                </a:solidFill>
              </a:rPr>
              <a:t>be traumatic</a:t>
            </a:r>
            <a:r>
              <a:rPr lang="en-US" sz="3600" b="1" dirty="0">
                <a:solidFill>
                  <a:srgbClr val="000000"/>
                </a:solidFill>
                <a:effectLst/>
                <a:ea typeface="DengXian" panose="02010600030101010101" pitchFamily="2" charset="-122"/>
                <a:cs typeface="Calibri" panose="020F0502020204030204" pitchFamily="34" charset="0"/>
              </a:rPr>
              <a:t> to </a:t>
            </a:r>
            <a:r>
              <a:rPr lang="en-US" sz="3600" b="1" dirty="0">
                <a:solidFill>
                  <a:schemeClr val="tx2"/>
                </a:solidFill>
              </a:rPr>
              <a:t>one</a:t>
            </a:r>
            <a:r>
              <a:rPr lang="en-US" sz="3600" b="1" dirty="0">
                <a:solidFill>
                  <a:srgbClr val="000000"/>
                </a:solidFill>
                <a:effectLst/>
                <a:ea typeface="DengXian" panose="02010600030101010101" pitchFamily="2" charset="-122"/>
                <a:cs typeface="Calibri" panose="020F0502020204030204" pitchFamily="34" charset="0"/>
              </a:rPr>
              <a:t> </a:t>
            </a:r>
            <a:r>
              <a:rPr lang="en-US" sz="3600" b="1" dirty="0">
                <a:solidFill>
                  <a:schemeClr val="tx2"/>
                </a:solidFill>
              </a:rPr>
              <a:t>person</a:t>
            </a:r>
            <a:r>
              <a:rPr lang="en-US" sz="3600" b="1" dirty="0">
                <a:solidFill>
                  <a:srgbClr val="000000"/>
                </a:solidFill>
                <a:effectLst/>
                <a:ea typeface="DengXian" panose="02010600030101010101" pitchFamily="2" charset="-122"/>
                <a:cs typeface="Calibri" panose="020F0502020204030204" pitchFamily="34" charset="0"/>
              </a:rPr>
              <a:t> </a:t>
            </a:r>
            <a:r>
              <a:rPr lang="en-US" sz="3600" b="1" dirty="0">
                <a:solidFill>
                  <a:schemeClr val="tx2"/>
                </a:solidFill>
              </a:rPr>
              <a:t>but</a:t>
            </a:r>
            <a:r>
              <a:rPr lang="en-US" sz="3600" b="1" dirty="0">
                <a:solidFill>
                  <a:srgbClr val="000000"/>
                </a:solidFill>
                <a:effectLst/>
                <a:ea typeface="DengXian" panose="02010600030101010101" pitchFamily="2" charset="-122"/>
                <a:cs typeface="Calibri" panose="020F0502020204030204" pitchFamily="34" charset="0"/>
              </a:rPr>
              <a:t> </a:t>
            </a:r>
            <a:r>
              <a:rPr lang="en-US" sz="3600" b="1" dirty="0">
                <a:solidFill>
                  <a:schemeClr val="tx2"/>
                </a:solidFill>
              </a:rPr>
              <a:t>not</a:t>
            </a:r>
            <a:r>
              <a:rPr lang="en-US" sz="3600" b="1" dirty="0">
                <a:solidFill>
                  <a:srgbClr val="000000"/>
                </a:solidFill>
                <a:effectLst/>
                <a:ea typeface="DengXian" panose="02010600030101010101" pitchFamily="2" charset="-122"/>
                <a:cs typeface="Calibri" panose="020F0502020204030204" pitchFamily="34" charset="0"/>
              </a:rPr>
              <a:t> </a:t>
            </a:r>
            <a:r>
              <a:rPr lang="en-US" sz="3600" b="1" dirty="0">
                <a:solidFill>
                  <a:schemeClr val="tx2"/>
                </a:solidFill>
              </a:rPr>
              <a:t>another</a:t>
            </a:r>
            <a:endParaRPr lang="en-US" sz="3600" b="1" dirty="0">
              <a:solidFill>
                <a:srgbClr val="000000"/>
              </a:solidFill>
              <a:effectLst/>
              <a:ea typeface="Calibri" panose="020F0502020204030204" pitchFamily="34" charset="0"/>
              <a:cs typeface="Arial" panose="020B0604020202020204" pitchFamily="34" charset="0"/>
            </a:endParaRPr>
          </a:p>
          <a:p>
            <a:pPr algn="ctr"/>
            <a:endParaRPr lang="en-US" sz="3600" b="1" dirty="0">
              <a:solidFill>
                <a:schemeClr val="tx2"/>
              </a:solidFill>
            </a:endParaRPr>
          </a:p>
        </p:txBody>
      </p:sp>
    </p:spTree>
    <p:custDataLst>
      <p:tags r:id="rId1"/>
    </p:custDataLst>
    <p:extLst>
      <p:ext uri="{BB962C8B-B14F-4D97-AF65-F5344CB8AC3E}">
        <p14:creationId xmlns:p14="http://schemas.microsoft.com/office/powerpoint/2010/main" val="1272822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Freeform: Shape 89">
            <a:extLst>
              <a:ext uri="{FF2B5EF4-FFF2-40B4-BE49-F238E27FC236}">
                <a16:creationId xmlns:a16="http://schemas.microsoft.com/office/drawing/2014/main" id="{A92D7F87-CE43-41DE-A838-6D8A29B37824}"/>
              </a:ext>
            </a:extLst>
          </p:cNvPr>
          <p:cNvSpPr/>
          <p:nvPr/>
        </p:nvSpPr>
        <p:spPr>
          <a:xfrm rot="2049641">
            <a:off x="9763352" y="1903823"/>
            <a:ext cx="1806489" cy="2161866"/>
          </a:xfrm>
          <a:custGeom>
            <a:avLst/>
            <a:gdLst>
              <a:gd name="connsiteX0" fmla="*/ 1238753 w 1806489"/>
              <a:gd name="connsiteY0" fmla="*/ 1751754 h 1751753"/>
              <a:gd name="connsiteX1" fmla="*/ 375539 w 1806489"/>
              <a:gd name="connsiteY1" fmla="*/ 1327534 h 1751753"/>
              <a:gd name="connsiteX2" fmla="*/ 1972 w 1806489"/>
              <a:gd name="connsiteY2" fmla="*/ 918088 h 1751753"/>
              <a:gd name="connsiteX3" fmla="*/ 360765 w 1806489"/>
              <a:gd name="connsiteY3" fmla="*/ 612059 h 1751753"/>
              <a:gd name="connsiteX4" fmla="*/ 854633 w 1806489"/>
              <a:gd name="connsiteY4" fmla="*/ 721807 h 1751753"/>
              <a:gd name="connsiteX5" fmla="*/ 1346391 w 1806489"/>
              <a:gd name="connsiteY5" fmla="*/ 842108 h 1751753"/>
              <a:gd name="connsiteX6" fmla="*/ 1519455 w 1806489"/>
              <a:gd name="connsiteY6" fmla="*/ 793566 h 1751753"/>
              <a:gd name="connsiteX7" fmla="*/ 1652420 w 1806489"/>
              <a:gd name="connsiteY7" fmla="*/ 628943 h 1751753"/>
              <a:gd name="connsiteX8" fmla="*/ 1806490 w 1806489"/>
              <a:gd name="connsiteY8" fmla="*/ 0 h 175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6489" h="1751753">
                <a:moveTo>
                  <a:pt x="1238753" y="1751754"/>
                </a:moveTo>
                <a:cubicBezTo>
                  <a:pt x="1101567" y="1302208"/>
                  <a:pt x="687900" y="1401403"/>
                  <a:pt x="375539" y="1327534"/>
                </a:cubicBezTo>
                <a:cubicBezTo>
                  <a:pt x="130716" y="1270549"/>
                  <a:pt x="-19133" y="1118590"/>
                  <a:pt x="1972" y="918088"/>
                </a:cubicBezTo>
                <a:cubicBezTo>
                  <a:pt x="18857" y="749244"/>
                  <a:pt x="191922" y="628943"/>
                  <a:pt x="360765" y="612059"/>
                </a:cubicBezTo>
                <a:cubicBezTo>
                  <a:pt x="529609" y="595174"/>
                  <a:pt x="696342" y="658491"/>
                  <a:pt x="854633" y="721807"/>
                </a:cubicBezTo>
                <a:cubicBezTo>
                  <a:pt x="1012924" y="785124"/>
                  <a:pt x="1175436" y="850550"/>
                  <a:pt x="1346391" y="842108"/>
                </a:cubicBezTo>
                <a:cubicBezTo>
                  <a:pt x="1407596" y="839998"/>
                  <a:pt x="1468802" y="825224"/>
                  <a:pt x="1519455" y="793566"/>
                </a:cubicBezTo>
                <a:cubicBezTo>
                  <a:pt x="1578551" y="755576"/>
                  <a:pt x="1618651" y="692259"/>
                  <a:pt x="1652420" y="628943"/>
                </a:cubicBezTo>
                <a:cubicBezTo>
                  <a:pt x="1753726" y="436883"/>
                  <a:pt x="1806490" y="219497"/>
                  <a:pt x="1806490" y="0"/>
                </a:cubicBezTo>
              </a:path>
            </a:pathLst>
          </a:custGeom>
          <a:noFill/>
          <a:ln w="63301" cap="rnd">
            <a:solidFill>
              <a:srgbClr val="B3B3B3"/>
            </a:solidFill>
            <a:prstDash val="solid"/>
            <a:round/>
          </a:ln>
        </p:spPr>
        <p:txBody>
          <a:bodyPr rtlCol="0" anchor="ctr"/>
          <a:lstStyle/>
          <a:p>
            <a:endParaRPr lang="en-US"/>
          </a:p>
        </p:txBody>
      </p:sp>
      <p:sp>
        <p:nvSpPr>
          <p:cNvPr id="4" name="Title 3">
            <a:extLst>
              <a:ext uri="{FF2B5EF4-FFF2-40B4-BE49-F238E27FC236}">
                <a16:creationId xmlns:a16="http://schemas.microsoft.com/office/drawing/2014/main" id="{DDEBD630-BFED-4C13-86CF-164C035885DA}"/>
              </a:ext>
            </a:extLst>
          </p:cNvPr>
          <p:cNvSpPr>
            <a:spLocks noGrp="1"/>
          </p:cNvSpPr>
          <p:nvPr>
            <p:ph type="title"/>
          </p:nvPr>
        </p:nvSpPr>
        <p:spPr>
          <a:xfrm>
            <a:off x="224869" y="363723"/>
            <a:ext cx="7090849" cy="1988345"/>
          </a:xfrm>
        </p:spPr>
        <p:txBody>
          <a:bodyPr>
            <a:normAutofit fontScale="90000"/>
          </a:bodyPr>
          <a:lstStyle/>
          <a:p>
            <a:r>
              <a:rPr lang="en-US" dirty="0"/>
              <a:t>Persons Served May Experience Multiple Traumas</a:t>
            </a:r>
          </a:p>
        </p:txBody>
      </p:sp>
      <p:sp>
        <p:nvSpPr>
          <p:cNvPr id="66" name="Freeform: Shape 65">
            <a:extLst>
              <a:ext uri="{FF2B5EF4-FFF2-40B4-BE49-F238E27FC236}">
                <a16:creationId xmlns:a16="http://schemas.microsoft.com/office/drawing/2014/main" id="{7B948E9E-6A86-45DB-85F9-10CCF11516F4}"/>
              </a:ext>
            </a:extLst>
          </p:cNvPr>
          <p:cNvSpPr/>
          <p:nvPr/>
        </p:nvSpPr>
        <p:spPr>
          <a:xfrm>
            <a:off x="4827932" y="8016142"/>
            <a:ext cx="168843" cy="168843"/>
          </a:xfrm>
          <a:custGeom>
            <a:avLst/>
            <a:gdLst>
              <a:gd name="connsiteX0" fmla="*/ 168844 w 168843"/>
              <a:gd name="connsiteY0" fmla="*/ 84422 h 168843"/>
              <a:gd name="connsiteX1" fmla="*/ 84422 w 168843"/>
              <a:gd name="connsiteY1" fmla="*/ 168844 h 168843"/>
              <a:gd name="connsiteX2" fmla="*/ 0 w 168843"/>
              <a:gd name="connsiteY2" fmla="*/ 84422 h 168843"/>
              <a:gd name="connsiteX3" fmla="*/ 84422 w 168843"/>
              <a:gd name="connsiteY3" fmla="*/ 0 h 168843"/>
              <a:gd name="connsiteX4" fmla="*/ 168844 w 168843"/>
              <a:gd name="connsiteY4" fmla="*/ 84422 h 1688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843" h="168843">
                <a:moveTo>
                  <a:pt x="168844" y="84422"/>
                </a:moveTo>
                <a:cubicBezTo>
                  <a:pt x="168844" y="131047"/>
                  <a:pt x="131047" y="168844"/>
                  <a:pt x="84422" y="168844"/>
                </a:cubicBezTo>
                <a:cubicBezTo>
                  <a:pt x="37797" y="168844"/>
                  <a:pt x="0" y="131047"/>
                  <a:pt x="0" y="84422"/>
                </a:cubicBezTo>
                <a:cubicBezTo>
                  <a:pt x="0" y="37797"/>
                  <a:pt x="37797" y="0"/>
                  <a:pt x="84422" y="0"/>
                </a:cubicBezTo>
                <a:cubicBezTo>
                  <a:pt x="131047" y="0"/>
                  <a:pt x="168844" y="37797"/>
                  <a:pt x="168844" y="84422"/>
                </a:cubicBezTo>
                <a:close/>
              </a:path>
            </a:pathLst>
          </a:custGeom>
          <a:solidFill>
            <a:srgbClr val="FFFFFF"/>
          </a:solidFill>
          <a:ln w="21100"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0B279513-03AC-4623-9C7B-1868FF6CA547}"/>
              </a:ext>
            </a:extLst>
          </p:cNvPr>
          <p:cNvSpPr/>
          <p:nvPr/>
        </p:nvSpPr>
        <p:spPr>
          <a:xfrm>
            <a:off x="12930320" y="8016142"/>
            <a:ext cx="168843" cy="168843"/>
          </a:xfrm>
          <a:custGeom>
            <a:avLst/>
            <a:gdLst>
              <a:gd name="connsiteX0" fmla="*/ 168844 w 168843"/>
              <a:gd name="connsiteY0" fmla="*/ 84422 h 168843"/>
              <a:gd name="connsiteX1" fmla="*/ 84422 w 168843"/>
              <a:gd name="connsiteY1" fmla="*/ 168844 h 168843"/>
              <a:gd name="connsiteX2" fmla="*/ 0 w 168843"/>
              <a:gd name="connsiteY2" fmla="*/ 84422 h 168843"/>
              <a:gd name="connsiteX3" fmla="*/ 84422 w 168843"/>
              <a:gd name="connsiteY3" fmla="*/ 0 h 168843"/>
              <a:gd name="connsiteX4" fmla="*/ 168844 w 168843"/>
              <a:gd name="connsiteY4" fmla="*/ 84422 h 1688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843" h="168843">
                <a:moveTo>
                  <a:pt x="168844" y="84422"/>
                </a:moveTo>
                <a:cubicBezTo>
                  <a:pt x="168844" y="131047"/>
                  <a:pt x="131047" y="168844"/>
                  <a:pt x="84422" y="168844"/>
                </a:cubicBezTo>
                <a:cubicBezTo>
                  <a:pt x="37797" y="168844"/>
                  <a:pt x="0" y="131047"/>
                  <a:pt x="0" y="84422"/>
                </a:cubicBezTo>
                <a:cubicBezTo>
                  <a:pt x="0" y="37797"/>
                  <a:pt x="37797" y="0"/>
                  <a:pt x="84422" y="0"/>
                </a:cubicBezTo>
                <a:cubicBezTo>
                  <a:pt x="131047" y="0"/>
                  <a:pt x="168844" y="37797"/>
                  <a:pt x="168844" y="84422"/>
                </a:cubicBezTo>
                <a:close/>
              </a:path>
            </a:pathLst>
          </a:custGeom>
          <a:solidFill>
            <a:srgbClr val="FFFFFF"/>
          </a:solidFill>
          <a:ln w="21100"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6EB84BEE-93DF-4C5D-AB24-1E93B26D8EB9}"/>
              </a:ext>
            </a:extLst>
          </p:cNvPr>
          <p:cNvSpPr/>
          <p:nvPr/>
        </p:nvSpPr>
        <p:spPr>
          <a:xfrm>
            <a:off x="7529431" y="8016142"/>
            <a:ext cx="168843" cy="168843"/>
          </a:xfrm>
          <a:custGeom>
            <a:avLst/>
            <a:gdLst>
              <a:gd name="connsiteX0" fmla="*/ 168844 w 168843"/>
              <a:gd name="connsiteY0" fmla="*/ 84422 h 168843"/>
              <a:gd name="connsiteX1" fmla="*/ 84422 w 168843"/>
              <a:gd name="connsiteY1" fmla="*/ 168844 h 168843"/>
              <a:gd name="connsiteX2" fmla="*/ 0 w 168843"/>
              <a:gd name="connsiteY2" fmla="*/ 84422 h 168843"/>
              <a:gd name="connsiteX3" fmla="*/ 84422 w 168843"/>
              <a:gd name="connsiteY3" fmla="*/ 0 h 168843"/>
              <a:gd name="connsiteX4" fmla="*/ 168844 w 168843"/>
              <a:gd name="connsiteY4" fmla="*/ 84422 h 1688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843" h="168843">
                <a:moveTo>
                  <a:pt x="168844" y="84422"/>
                </a:moveTo>
                <a:cubicBezTo>
                  <a:pt x="168844" y="131047"/>
                  <a:pt x="131047" y="168844"/>
                  <a:pt x="84422" y="168844"/>
                </a:cubicBezTo>
                <a:cubicBezTo>
                  <a:pt x="37797" y="168844"/>
                  <a:pt x="0" y="131047"/>
                  <a:pt x="0" y="84422"/>
                </a:cubicBezTo>
                <a:cubicBezTo>
                  <a:pt x="0" y="37797"/>
                  <a:pt x="37797" y="0"/>
                  <a:pt x="84422" y="0"/>
                </a:cubicBezTo>
                <a:cubicBezTo>
                  <a:pt x="131047" y="0"/>
                  <a:pt x="168844" y="37797"/>
                  <a:pt x="168844" y="84422"/>
                </a:cubicBezTo>
                <a:close/>
              </a:path>
            </a:pathLst>
          </a:custGeom>
          <a:solidFill>
            <a:srgbClr val="FFFFFF"/>
          </a:solidFill>
          <a:ln w="21100"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85802DA6-D4B3-4E0C-BF22-03D87156A452}"/>
              </a:ext>
            </a:extLst>
          </p:cNvPr>
          <p:cNvSpPr/>
          <p:nvPr/>
        </p:nvSpPr>
        <p:spPr>
          <a:xfrm>
            <a:off x="10228820" y="8016142"/>
            <a:ext cx="168843" cy="168843"/>
          </a:xfrm>
          <a:custGeom>
            <a:avLst/>
            <a:gdLst>
              <a:gd name="connsiteX0" fmla="*/ 168844 w 168843"/>
              <a:gd name="connsiteY0" fmla="*/ 84422 h 168843"/>
              <a:gd name="connsiteX1" fmla="*/ 84422 w 168843"/>
              <a:gd name="connsiteY1" fmla="*/ 168844 h 168843"/>
              <a:gd name="connsiteX2" fmla="*/ 0 w 168843"/>
              <a:gd name="connsiteY2" fmla="*/ 84422 h 168843"/>
              <a:gd name="connsiteX3" fmla="*/ 84422 w 168843"/>
              <a:gd name="connsiteY3" fmla="*/ 0 h 168843"/>
              <a:gd name="connsiteX4" fmla="*/ 168844 w 168843"/>
              <a:gd name="connsiteY4" fmla="*/ 84422 h 1688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843" h="168843">
                <a:moveTo>
                  <a:pt x="168844" y="84422"/>
                </a:moveTo>
                <a:cubicBezTo>
                  <a:pt x="168844" y="131047"/>
                  <a:pt x="131047" y="168844"/>
                  <a:pt x="84422" y="168844"/>
                </a:cubicBezTo>
                <a:cubicBezTo>
                  <a:pt x="37797" y="168844"/>
                  <a:pt x="0" y="131047"/>
                  <a:pt x="0" y="84422"/>
                </a:cubicBezTo>
                <a:cubicBezTo>
                  <a:pt x="0" y="37797"/>
                  <a:pt x="37797" y="0"/>
                  <a:pt x="84422" y="0"/>
                </a:cubicBezTo>
                <a:cubicBezTo>
                  <a:pt x="131047" y="0"/>
                  <a:pt x="168844" y="37797"/>
                  <a:pt x="168844" y="84422"/>
                </a:cubicBezTo>
                <a:close/>
              </a:path>
            </a:pathLst>
          </a:custGeom>
          <a:solidFill>
            <a:srgbClr val="FFFFFF"/>
          </a:solidFill>
          <a:ln w="21100"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2343ED01-5B86-4DA8-AF8F-1A41FDA47DFD}"/>
              </a:ext>
            </a:extLst>
          </p:cNvPr>
          <p:cNvSpPr/>
          <p:nvPr/>
        </p:nvSpPr>
        <p:spPr>
          <a:xfrm>
            <a:off x="12930320" y="2091838"/>
            <a:ext cx="168843" cy="168843"/>
          </a:xfrm>
          <a:custGeom>
            <a:avLst/>
            <a:gdLst>
              <a:gd name="connsiteX0" fmla="*/ 168844 w 168843"/>
              <a:gd name="connsiteY0" fmla="*/ 84422 h 168843"/>
              <a:gd name="connsiteX1" fmla="*/ 84422 w 168843"/>
              <a:gd name="connsiteY1" fmla="*/ 168844 h 168843"/>
              <a:gd name="connsiteX2" fmla="*/ 0 w 168843"/>
              <a:gd name="connsiteY2" fmla="*/ 84422 h 168843"/>
              <a:gd name="connsiteX3" fmla="*/ 84422 w 168843"/>
              <a:gd name="connsiteY3" fmla="*/ 0 h 168843"/>
              <a:gd name="connsiteX4" fmla="*/ 168844 w 168843"/>
              <a:gd name="connsiteY4" fmla="*/ 84422 h 1688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843" h="168843">
                <a:moveTo>
                  <a:pt x="168844" y="84422"/>
                </a:moveTo>
                <a:cubicBezTo>
                  <a:pt x="168844" y="131047"/>
                  <a:pt x="131047" y="168844"/>
                  <a:pt x="84422" y="168844"/>
                </a:cubicBezTo>
                <a:cubicBezTo>
                  <a:pt x="37797" y="168844"/>
                  <a:pt x="0" y="131047"/>
                  <a:pt x="0" y="84422"/>
                </a:cubicBezTo>
                <a:cubicBezTo>
                  <a:pt x="0" y="37797"/>
                  <a:pt x="37797" y="0"/>
                  <a:pt x="84422" y="0"/>
                </a:cubicBezTo>
                <a:cubicBezTo>
                  <a:pt x="131047" y="0"/>
                  <a:pt x="168844" y="37797"/>
                  <a:pt x="168844" y="84422"/>
                </a:cubicBezTo>
                <a:close/>
              </a:path>
            </a:pathLst>
          </a:custGeom>
          <a:solidFill>
            <a:srgbClr val="FFFFFF"/>
          </a:solidFill>
          <a:ln w="21100"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69193AA6-6835-4BB8-BD88-DDCD1090EB80}"/>
              </a:ext>
            </a:extLst>
          </p:cNvPr>
          <p:cNvSpPr/>
          <p:nvPr/>
        </p:nvSpPr>
        <p:spPr>
          <a:xfrm>
            <a:off x="4827932" y="2091838"/>
            <a:ext cx="168843" cy="168843"/>
          </a:xfrm>
          <a:custGeom>
            <a:avLst/>
            <a:gdLst>
              <a:gd name="connsiteX0" fmla="*/ 168844 w 168843"/>
              <a:gd name="connsiteY0" fmla="*/ 84422 h 168843"/>
              <a:gd name="connsiteX1" fmla="*/ 84422 w 168843"/>
              <a:gd name="connsiteY1" fmla="*/ 168844 h 168843"/>
              <a:gd name="connsiteX2" fmla="*/ 0 w 168843"/>
              <a:gd name="connsiteY2" fmla="*/ 84422 h 168843"/>
              <a:gd name="connsiteX3" fmla="*/ 84422 w 168843"/>
              <a:gd name="connsiteY3" fmla="*/ 0 h 168843"/>
              <a:gd name="connsiteX4" fmla="*/ 168844 w 168843"/>
              <a:gd name="connsiteY4" fmla="*/ 84422 h 1688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843" h="168843">
                <a:moveTo>
                  <a:pt x="168844" y="84422"/>
                </a:moveTo>
                <a:cubicBezTo>
                  <a:pt x="168844" y="131047"/>
                  <a:pt x="131047" y="168844"/>
                  <a:pt x="84422" y="168844"/>
                </a:cubicBezTo>
                <a:cubicBezTo>
                  <a:pt x="37797" y="168844"/>
                  <a:pt x="0" y="131047"/>
                  <a:pt x="0" y="84422"/>
                </a:cubicBezTo>
                <a:cubicBezTo>
                  <a:pt x="0" y="37797"/>
                  <a:pt x="37797" y="0"/>
                  <a:pt x="84422" y="0"/>
                </a:cubicBezTo>
                <a:cubicBezTo>
                  <a:pt x="131047" y="0"/>
                  <a:pt x="168844" y="37797"/>
                  <a:pt x="168844" y="84422"/>
                </a:cubicBezTo>
                <a:close/>
              </a:path>
            </a:pathLst>
          </a:custGeom>
          <a:solidFill>
            <a:srgbClr val="FFFFFF"/>
          </a:solidFill>
          <a:ln w="21100"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B7B0FC4D-1619-48B1-948B-924AFC8EF900}"/>
              </a:ext>
            </a:extLst>
          </p:cNvPr>
          <p:cNvSpPr/>
          <p:nvPr/>
        </p:nvSpPr>
        <p:spPr>
          <a:xfrm>
            <a:off x="10228820" y="2091838"/>
            <a:ext cx="168843" cy="168843"/>
          </a:xfrm>
          <a:custGeom>
            <a:avLst/>
            <a:gdLst>
              <a:gd name="connsiteX0" fmla="*/ 168844 w 168843"/>
              <a:gd name="connsiteY0" fmla="*/ 84422 h 168843"/>
              <a:gd name="connsiteX1" fmla="*/ 84422 w 168843"/>
              <a:gd name="connsiteY1" fmla="*/ 168844 h 168843"/>
              <a:gd name="connsiteX2" fmla="*/ 0 w 168843"/>
              <a:gd name="connsiteY2" fmla="*/ 84422 h 168843"/>
              <a:gd name="connsiteX3" fmla="*/ 84422 w 168843"/>
              <a:gd name="connsiteY3" fmla="*/ 0 h 168843"/>
              <a:gd name="connsiteX4" fmla="*/ 168844 w 168843"/>
              <a:gd name="connsiteY4" fmla="*/ 84422 h 1688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843" h="168843">
                <a:moveTo>
                  <a:pt x="168844" y="84422"/>
                </a:moveTo>
                <a:cubicBezTo>
                  <a:pt x="168844" y="131047"/>
                  <a:pt x="131047" y="168844"/>
                  <a:pt x="84422" y="168844"/>
                </a:cubicBezTo>
                <a:cubicBezTo>
                  <a:pt x="37797" y="168844"/>
                  <a:pt x="0" y="131047"/>
                  <a:pt x="0" y="84422"/>
                </a:cubicBezTo>
                <a:cubicBezTo>
                  <a:pt x="0" y="37797"/>
                  <a:pt x="37797" y="0"/>
                  <a:pt x="84422" y="0"/>
                </a:cubicBezTo>
                <a:cubicBezTo>
                  <a:pt x="131047" y="0"/>
                  <a:pt x="168844" y="37797"/>
                  <a:pt x="168844" y="84422"/>
                </a:cubicBezTo>
                <a:close/>
              </a:path>
            </a:pathLst>
          </a:custGeom>
          <a:solidFill>
            <a:srgbClr val="FFFFFF"/>
          </a:solidFill>
          <a:ln w="21100"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34F6E6FA-1ADA-4240-AB74-B82E441CF49E}"/>
              </a:ext>
            </a:extLst>
          </p:cNvPr>
          <p:cNvSpPr/>
          <p:nvPr/>
        </p:nvSpPr>
        <p:spPr>
          <a:xfrm>
            <a:off x="7529431" y="2091838"/>
            <a:ext cx="168843" cy="168843"/>
          </a:xfrm>
          <a:custGeom>
            <a:avLst/>
            <a:gdLst>
              <a:gd name="connsiteX0" fmla="*/ 168844 w 168843"/>
              <a:gd name="connsiteY0" fmla="*/ 84422 h 168843"/>
              <a:gd name="connsiteX1" fmla="*/ 84422 w 168843"/>
              <a:gd name="connsiteY1" fmla="*/ 168844 h 168843"/>
              <a:gd name="connsiteX2" fmla="*/ 0 w 168843"/>
              <a:gd name="connsiteY2" fmla="*/ 84422 h 168843"/>
              <a:gd name="connsiteX3" fmla="*/ 84422 w 168843"/>
              <a:gd name="connsiteY3" fmla="*/ 0 h 168843"/>
              <a:gd name="connsiteX4" fmla="*/ 168844 w 168843"/>
              <a:gd name="connsiteY4" fmla="*/ 84422 h 1688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843" h="168843">
                <a:moveTo>
                  <a:pt x="168844" y="84422"/>
                </a:moveTo>
                <a:cubicBezTo>
                  <a:pt x="168844" y="131047"/>
                  <a:pt x="131047" y="168844"/>
                  <a:pt x="84422" y="168844"/>
                </a:cubicBezTo>
                <a:cubicBezTo>
                  <a:pt x="37797" y="168844"/>
                  <a:pt x="0" y="131047"/>
                  <a:pt x="0" y="84422"/>
                </a:cubicBezTo>
                <a:cubicBezTo>
                  <a:pt x="0" y="37797"/>
                  <a:pt x="37797" y="0"/>
                  <a:pt x="84422" y="0"/>
                </a:cubicBezTo>
                <a:cubicBezTo>
                  <a:pt x="131047" y="0"/>
                  <a:pt x="168844" y="37797"/>
                  <a:pt x="168844" y="84422"/>
                </a:cubicBezTo>
                <a:close/>
              </a:path>
            </a:pathLst>
          </a:custGeom>
          <a:solidFill>
            <a:srgbClr val="FFFFFF"/>
          </a:solidFill>
          <a:ln w="21100"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63DFC522-9045-4414-AE09-A9BCAC5500DE}"/>
              </a:ext>
            </a:extLst>
          </p:cNvPr>
          <p:cNvSpPr/>
          <p:nvPr/>
        </p:nvSpPr>
        <p:spPr>
          <a:xfrm rot="17892306">
            <a:off x="5373212" y="4262594"/>
            <a:ext cx="1264723" cy="1880497"/>
          </a:xfrm>
          <a:custGeom>
            <a:avLst/>
            <a:gdLst>
              <a:gd name="connsiteX0" fmla="*/ 1262614 w 1264723"/>
              <a:gd name="connsiteY0" fmla="*/ 0 h 1880497"/>
              <a:gd name="connsiteX1" fmla="*/ 1093770 w 1264723"/>
              <a:gd name="connsiteY1" fmla="*/ 531858 h 1880497"/>
              <a:gd name="connsiteX2" fmla="*/ 644223 w 1264723"/>
              <a:gd name="connsiteY2" fmla="*/ 827334 h 1880497"/>
              <a:gd name="connsiteX3" fmla="*/ 253772 w 1264723"/>
              <a:gd name="connsiteY3" fmla="*/ 677486 h 1880497"/>
              <a:gd name="connsiteX4" fmla="*/ 6838 w 1264723"/>
              <a:gd name="connsiteY4" fmla="*/ 337688 h 1880497"/>
              <a:gd name="connsiteX5" fmla="*/ 4728 w 1264723"/>
              <a:gd name="connsiteY5" fmla="*/ 257487 h 1880497"/>
              <a:gd name="connsiteX6" fmla="*/ 201009 w 1264723"/>
              <a:gd name="connsiteY6" fmla="*/ 200502 h 1880497"/>
              <a:gd name="connsiteX7" fmla="*/ 473269 w 1264723"/>
              <a:gd name="connsiteY7" fmla="*/ 415778 h 1880497"/>
              <a:gd name="connsiteX8" fmla="*/ 952363 w 1264723"/>
              <a:gd name="connsiteY8" fmla="*/ 1222007 h 1880497"/>
              <a:gd name="connsiteX9" fmla="*/ 1264724 w 1264723"/>
              <a:gd name="connsiteY9" fmla="*/ 1880497 h 1880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64723" h="1880497">
                <a:moveTo>
                  <a:pt x="1262614" y="0"/>
                </a:moveTo>
                <a:cubicBezTo>
                  <a:pt x="1230955" y="183618"/>
                  <a:pt x="1190855" y="371456"/>
                  <a:pt x="1093770" y="531858"/>
                </a:cubicBezTo>
                <a:cubicBezTo>
                  <a:pt x="996685" y="692259"/>
                  <a:pt x="829952" y="821003"/>
                  <a:pt x="644223" y="827334"/>
                </a:cubicBezTo>
                <a:cubicBezTo>
                  <a:pt x="502817" y="831555"/>
                  <a:pt x="365631" y="764018"/>
                  <a:pt x="253772" y="677486"/>
                </a:cubicBezTo>
                <a:cubicBezTo>
                  <a:pt x="139803" y="590953"/>
                  <a:pt x="40607" y="476984"/>
                  <a:pt x="6838" y="337688"/>
                </a:cubicBezTo>
                <a:cubicBezTo>
                  <a:pt x="507" y="310250"/>
                  <a:pt x="-3715" y="282813"/>
                  <a:pt x="4728" y="257487"/>
                </a:cubicBezTo>
                <a:cubicBezTo>
                  <a:pt x="27944" y="185728"/>
                  <a:pt x="129250" y="175175"/>
                  <a:pt x="201009" y="200502"/>
                </a:cubicBezTo>
                <a:cubicBezTo>
                  <a:pt x="310757" y="238492"/>
                  <a:pt x="397289" y="327135"/>
                  <a:pt x="473269" y="415778"/>
                </a:cubicBezTo>
                <a:cubicBezTo>
                  <a:pt x="675882" y="656380"/>
                  <a:pt x="838394" y="928641"/>
                  <a:pt x="952363" y="1222007"/>
                </a:cubicBezTo>
                <a:cubicBezTo>
                  <a:pt x="1041006" y="1449946"/>
                  <a:pt x="1102212" y="1696880"/>
                  <a:pt x="1264724" y="1880497"/>
                </a:cubicBezTo>
              </a:path>
            </a:pathLst>
          </a:custGeom>
          <a:noFill/>
          <a:ln w="63301" cap="rnd">
            <a:solidFill>
              <a:srgbClr val="B3B3B3"/>
            </a:solidFill>
            <a:prstDash val="solid"/>
            <a:round/>
          </a:ln>
        </p:spPr>
        <p:txBody>
          <a:bodyPr rtlCol="0" anchor="ctr"/>
          <a:lstStyle/>
          <a:p>
            <a:endParaRPr lang="en-US"/>
          </a:p>
        </p:txBody>
      </p:sp>
      <p:sp>
        <p:nvSpPr>
          <p:cNvPr id="78" name="Freeform: Shape 77">
            <a:extLst>
              <a:ext uri="{FF2B5EF4-FFF2-40B4-BE49-F238E27FC236}">
                <a16:creationId xmlns:a16="http://schemas.microsoft.com/office/drawing/2014/main" id="{C274EE94-1A3A-4917-9F3A-570A302D48B6}"/>
              </a:ext>
            </a:extLst>
          </p:cNvPr>
          <p:cNvSpPr/>
          <p:nvPr/>
        </p:nvSpPr>
        <p:spPr>
          <a:xfrm>
            <a:off x="10125404" y="5371016"/>
            <a:ext cx="1946745" cy="2756985"/>
          </a:xfrm>
          <a:custGeom>
            <a:avLst/>
            <a:gdLst>
              <a:gd name="connsiteX0" fmla="*/ 187839 w 1946745"/>
              <a:gd name="connsiteY0" fmla="*/ 2756986 h 2756985"/>
              <a:gd name="connsiteX1" fmla="*/ 84422 w 1946745"/>
              <a:gd name="connsiteY1" fmla="*/ 2476283 h 2756985"/>
              <a:gd name="connsiteX2" fmla="*/ 289145 w 1946745"/>
              <a:gd name="connsiteY2" fmla="*/ 1986636 h 2756985"/>
              <a:gd name="connsiteX3" fmla="*/ 745023 w 1946745"/>
              <a:gd name="connsiteY3" fmla="*/ 2130153 h 2756985"/>
              <a:gd name="connsiteX4" fmla="*/ 1135474 w 1946745"/>
              <a:gd name="connsiteY4" fmla="*/ 2446735 h 2756985"/>
              <a:gd name="connsiteX5" fmla="*/ 1753864 w 1946745"/>
              <a:gd name="connsiteY5" fmla="*/ 2210354 h 2756985"/>
              <a:gd name="connsiteX6" fmla="*/ 1937482 w 1946745"/>
              <a:gd name="connsiteY6" fmla="*/ 1475884 h 2756985"/>
              <a:gd name="connsiteX7" fmla="*/ 0 w 1946745"/>
              <a:gd name="connsiteY7" fmla="*/ 611 h 2756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6745" h="2756985">
                <a:moveTo>
                  <a:pt x="187839" y="2756986"/>
                </a:moveTo>
                <a:cubicBezTo>
                  <a:pt x="101306" y="2700001"/>
                  <a:pt x="84422" y="2581811"/>
                  <a:pt x="84422" y="2476283"/>
                </a:cubicBezTo>
                <a:cubicBezTo>
                  <a:pt x="82311" y="2288444"/>
                  <a:pt x="118191" y="2062616"/>
                  <a:pt x="289145" y="1986636"/>
                </a:cubicBezTo>
                <a:cubicBezTo>
                  <a:pt x="443215" y="1919099"/>
                  <a:pt x="622611" y="2014073"/>
                  <a:pt x="745023" y="2130153"/>
                </a:cubicBezTo>
                <a:cubicBezTo>
                  <a:pt x="867435" y="2246233"/>
                  <a:pt x="975073" y="2389751"/>
                  <a:pt x="1135474" y="2446735"/>
                </a:cubicBezTo>
                <a:cubicBezTo>
                  <a:pt x="1357081" y="2526936"/>
                  <a:pt x="1614568" y="2402414"/>
                  <a:pt x="1753864" y="2210354"/>
                </a:cubicBezTo>
                <a:cubicBezTo>
                  <a:pt x="1893161" y="2018294"/>
                  <a:pt x="1975472" y="1752365"/>
                  <a:pt x="1937482" y="1475884"/>
                </a:cubicBezTo>
                <a:cubicBezTo>
                  <a:pt x="1798186" y="403726"/>
                  <a:pt x="633164" y="-18383"/>
                  <a:pt x="0" y="611"/>
                </a:cubicBezTo>
              </a:path>
            </a:pathLst>
          </a:custGeom>
          <a:noFill/>
          <a:ln w="63301" cap="rnd">
            <a:solidFill>
              <a:srgbClr val="B3B3B3"/>
            </a:solidFill>
            <a:prstDash val="solid"/>
            <a:round/>
          </a:ln>
        </p:spPr>
        <p:txBody>
          <a:bodyPr rtlCol="0" anchor="ctr"/>
          <a:lstStyle/>
          <a:p>
            <a:endParaRPr lang="en-US"/>
          </a:p>
        </p:txBody>
      </p:sp>
      <p:sp>
        <p:nvSpPr>
          <p:cNvPr id="79" name="Freeform: Shape 78">
            <a:extLst>
              <a:ext uri="{FF2B5EF4-FFF2-40B4-BE49-F238E27FC236}">
                <a16:creationId xmlns:a16="http://schemas.microsoft.com/office/drawing/2014/main" id="{BA46829D-F7AF-4E76-A40B-C6661541606B}"/>
              </a:ext>
            </a:extLst>
          </p:cNvPr>
          <p:cNvSpPr/>
          <p:nvPr/>
        </p:nvSpPr>
        <p:spPr>
          <a:xfrm rot="19533662">
            <a:off x="11164986" y="3484849"/>
            <a:ext cx="3378708" cy="3650047"/>
          </a:xfrm>
          <a:custGeom>
            <a:avLst/>
            <a:gdLst>
              <a:gd name="connsiteX0" fmla="*/ 0 w 3378708"/>
              <a:gd name="connsiteY0" fmla="*/ 207745 h 3650047"/>
              <a:gd name="connsiteX1" fmla="*/ 1167133 w 3378708"/>
              <a:gd name="connsiteY1" fmla="*/ 712166 h 3650047"/>
              <a:gd name="connsiteX2" fmla="*/ 1751754 w 3378708"/>
              <a:gd name="connsiteY2" fmla="*/ 1182818 h 3650047"/>
              <a:gd name="connsiteX3" fmla="*/ 2524214 w 3378708"/>
              <a:gd name="connsiteY3" fmla="*/ 1444526 h 3650047"/>
              <a:gd name="connsiteX4" fmla="*/ 3039187 w 3378708"/>
              <a:gd name="connsiteY4" fmla="*/ 1334777 h 3650047"/>
              <a:gd name="connsiteX5" fmla="*/ 3368433 w 3378708"/>
              <a:gd name="connsiteY5" fmla="*/ 849352 h 3650047"/>
              <a:gd name="connsiteX6" fmla="*/ 2817580 w 3378708"/>
              <a:gd name="connsiteY6" fmla="*/ 7243 h 3650047"/>
              <a:gd name="connsiteX7" fmla="*/ 2585420 w 3378708"/>
              <a:gd name="connsiteY7" fmla="*/ 28349 h 3650047"/>
              <a:gd name="connsiteX8" fmla="*/ 2258285 w 3378708"/>
              <a:gd name="connsiteY8" fmla="*/ 484227 h 3650047"/>
              <a:gd name="connsiteX9" fmla="*/ 2389139 w 3378708"/>
              <a:gd name="connsiteY9" fmla="*/ 1744223 h 3650047"/>
              <a:gd name="connsiteX10" fmla="*/ 2745821 w 3378708"/>
              <a:gd name="connsiteY10" fmla="*/ 2316182 h 3650047"/>
              <a:gd name="connsiteX11" fmla="*/ 2568536 w 3378708"/>
              <a:gd name="connsiteY11" fmla="*/ 3650047 h 3650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78708" h="3650047">
                <a:moveTo>
                  <a:pt x="0" y="207745"/>
                </a:moveTo>
                <a:cubicBezTo>
                  <a:pt x="411557" y="266841"/>
                  <a:pt x="814671" y="439905"/>
                  <a:pt x="1167133" y="712166"/>
                </a:cubicBezTo>
                <a:cubicBezTo>
                  <a:pt x="1363413" y="864125"/>
                  <a:pt x="1547031" y="1047743"/>
                  <a:pt x="1751754" y="1182818"/>
                </a:cubicBezTo>
                <a:cubicBezTo>
                  <a:pt x="1990246" y="1338998"/>
                  <a:pt x="2254064" y="1429752"/>
                  <a:pt x="2524214" y="1444526"/>
                </a:cubicBezTo>
                <a:cubicBezTo>
                  <a:pt x="2699390" y="1455079"/>
                  <a:pt x="2880896" y="1429752"/>
                  <a:pt x="3039187" y="1334777"/>
                </a:cubicBezTo>
                <a:cubicBezTo>
                  <a:pt x="3197478" y="1239803"/>
                  <a:pt x="3330443" y="1062517"/>
                  <a:pt x="3368433" y="849352"/>
                </a:cubicBezTo>
                <a:cubicBezTo>
                  <a:pt x="3438081" y="450458"/>
                  <a:pt x="3142605" y="57897"/>
                  <a:pt x="2817580" y="7243"/>
                </a:cubicBezTo>
                <a:cubicBezTo>
                  <a:pt x="2739490" y="-5420"/>
                  <a:pt x="2659289" y="-3309"/>
                  <a:pt x="2585420" y="28349"/>
                </a:cubicBezTo>
                <a:cubicBezTo>
                  <a:pt x="2425019" y="95886"/>
                  <a:pt x="2317381" y="285836"/>
                  <a:pt x="2258285" y="484227"/>
                </a:cubicBezTo>
                <a:cubicBezTo>
                  <a:pt x="2135874" y="897894"/>
                  <a:pt x="2184416" y="1383320"/>
                  <a:pt x="2389139" y="1744223"/>
                </a:cubicBezTo>
                <a:cubicBezTo>
                  <a:pt x="2500998" y="1942615"/>
                  <a:pt x="2655068" y="2103016"/>
                  <a:pt x="2745821" y="2316182"/>
                </a:cubicBezTo>
                <a:cubicBezTo>
                  <a:pt x="2904112" y="2689748"/>
                  <a:pt x="2830243" y="3382007"/>
                  <a:pt x="2568536" y="3650047"/>
                </a:cubicBezTo>
              </a:path>
            </a:pathLst>
          </a:custGeom>
          <a:noFill/>
          <a:ln w="63301" cap="rnd">
            <a:solidFill>
              <a:srgbClr val="B3B3B3"/>
            </a:solidFill>
            <a:prstDash val="solid"/>
            <a:round/>
          </a:ln>
        </p:spPr>
        <p:txBody>
          <a:bodyPr rtlCol="0" anchor="ctr"/>
          <a:lstStyle/>
          <a:p>
            <a:endParaRPr lang="en-US"/>
          </a:p>
        </p:txBody>
      </p:sp>
      <p:sp>
        <p:nvSpPr>
          <p:cNvPr id="80" name="Freeform: Shape 79">
            <a:extLst>
              <a:ext uri="{FF2B5EF4-FFF2-40B4-BE49-F238E27FC236}">
                <a16:creationId xmlns:a16="http://schemas.microsoft.com/office/drawing/2014/main" id="{14C1FA33-DAF8-4610-8C21-5E56D73555A3}"/>
              </a:ext>
            </a:extLst>
          </p:cNvPr>
          <p:cNvSpPr/>
          <p:nvPr/>
        </p:nvSpPr>
        <p:spPr>
          <a:xfrm rot="11136331">
            <a:off x="3676749" y="5994502"/>
            <a:ext cx="3895393" cy="2032456"/>
          </a:xfrm>
          <a:custGeom>
            <a:avLst/>
            <a:gdLst>
              <a:gd name="connsiteX0" fmla="*/ 0 w 3895393"/>
              <a:gd name="connsiteY0" fmla="*/ 2032457 h 2032456"/>
              <a:gd name="connsiteX1" fmla="*/ 1200901 w 3895393"/>
              <a:gd name="connsiteY1" fmla="*/ 1578689 h 2032456"/>
              <a:gd name="connsiteX2" fmla="*/ 2538987 w 3895393"/>
              <a:gd name="connsiteY2" fmla="*/ 1726427 h 2032456"/>
              <a:gd name="connsiteX3" fmla="*/ 3248131 w 3895393"/>
              <a:gd name="connsiteY3" fmla="*/ 1555473 h 2032456"/>
              <a:gd name="connsiteX4" fmla="*/ 3775768 w 3895393"/>
              <a:gd name="connsiteY4" fmla="*/ 1131253 h 2032456"/>
              <a:gd name="connsiteX5" fmla="*/ 3853858 w 3895393"/>
              <a:gd name="connsiteY5" fmla="*/ 476984 h 2032456"/>
              <a:gd name="connsiteX6" fmla="*/ 3195368 w 3895393"/>
              <a:gd name="connsiteY6" fmla="*/ 0 h 2032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95393" h="2032456">
                <a:moveTo>
                  <a:pt x="0" y="2032457"/>
                </a:moveTo>
                <a:cubicBezTo>
                  <a:pt x="244824" y="1656779"/>
                  <a:pt x="753465" y="1547031"/>
                  <a:pt x="1200901" y="1578689"/>
                </a:cubicBezTo>
                <a:cubicBezTo>
                  <a:pt x="1648337" y="1610347"/>
                  <a:pt x="2089441" y="1747533"/>
                  <a:pt x="2538987" y="1726427"/>
                </a:cubicBezTo>
                <a:cubicBezTo>
                  <a:pt x="2783811" y="1715875"/>
                  <a:pt x="3024413" y="1656779"/>
                  <a:pt x="3248131" y="1555473"/>
                </a:cubicBezTo>
                <a:cubicBezTo>
                  <a:pt x="3454965" y="1460498"/>
                  <a:pt x="3651246" y="1323313"/>
                  <a:pt x="3775768" y="1131253"/>
                </a:cubicBezTo>
                <a:cubicBezTo>
                  <a:pt x="3900290" y="939193"/>
                  <a:pt x="3929838" y="692259"/>
                  <a:pt x="3853858" y="476984"/>
                </a:cubicBezTo>
                <a:cubicBezTo>
                  <a:pt x="3750442" y="185728"/>
                  <a:pt x="3416975" y="37990"/>
                  <a:pt x="3195368" y="0"/>
                </a:cubicBezTo>
              </a:path>
            </a:pathLst>
          </a:custGeom>
          <a:noFill/>
          <a:ln w="63301" cap="rnd">
            <a:solidFill>
              <a:srgbClr val="B3B3B3"/>
            </a:solidFill>
            <a:prstDash val="solid"/>
            <a:round/>
          </a:ln>
        </p:spPr>
        <p:txBody>
          <a:bodyPr rtlCol="0" anchor="ctr"/>
          <a:lstStyle/>
          <a:p>
            <a:endParaRPr lang="en-US"/>
          </a:p>
        </p:txBody>
      </p:sp>
      <p:sp>
        <p:nvSpPr>
          <p:cNvPr id="81" name="Freeform: Shape 80">
            <a:extLst>
              <a:ext uri="{FF2B5EF4-FFF2-40B4-BE49-F238E27FC236}">
                <a16:creationId xmlns:a16="http://schemas.microsoft.com/office/drawing/2014/main" id="{3999AB08-2566-4B4F-821A-5C3183301C77}"/>
              </a:ext>
            </a:extLst>
          </p:cNvPr>
          <p:cNvSpPr/>
          <p:nvPr/>
        </p:nvSpPr>
        <p:spPr>
          <a:xfrm rot="10416555">
            <a:off x="6418427" y="1911577"/>
            <a:ext cx="2544574" cy="2188636"/>
          </a:xfrm>
          <a:custGeom>
            <a:avLst/>
            <a:gdLst>
              <a:gd name="connsiteX0" fmla="*/ 1354971 w 2544574"/>
              <a:gd name="connsiteY0" fmla="*/ 0 h 2188636"/>
              <a:gd name="connsiteX1" fmla="*/ 2178084 w 2544574"/>
              <a:gd name="connsiteY1" fmla="*/ 84422 h 2188636"/>
              <a:gd name="connsiteX2" fmla="*/ 2509440 w 2544574"/>
              <a:gd name="connsiteY2" fmla="*/ 301808 h 2188636"/>
              <a:gd name="connsiteX3" fmla="*/ 2325822 w 2544574"/>
              <a:gd name="connsiteY3" fmla="*/ 810450 h 2188636"/>
              <a:gd name="connsiteX4" fmla="*/ 1751753 w 2544574"/>
              <a:gd name="connsiteY4" fmla="*/ 949746 h 2188636"/>
              <a:gd name="connsiteX5" fmla="*/ 626832 w 2544574"/>
              <a:gd name="connsiteY5" fmla="*/ 1253665 h 2188636"/>
              <a:gd name="connsiteX6" fmla="*/ 0 w 2544574"/>
              <a:gd name="connsiteY6" fmla="*/ 2188637 h 2188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44574" h="2188636">
                <a:moveTo>
                  <a:pt x="1354971" y="0"/>
                </a:moveTo>
                <a:cubicBezTo>
                  <a:pt x="1635673" y="6332"/>
                  <a:pt x="1910044" y="0"/>
                  <a:pt x="2178084" y="84422"/>
                </a:cubicBezTo>
                <a:cubicBezTo>
                  <a:pt x="2306828" y="124522"/>
                  <a:pt x="2444013" y="181507"/>
                  <a:pt x="2509440" y="301808"/>
                </a:cubicBezTo>
                <a:cubicBezTo>
                  <a:pt x="2604415" y="476984"/>
                  <a:pt x="2494666" y="704923"/>
                  <a:pt x="2325822" y="810450"/>
                </a:cubicBezTo>
                <a:cubicBezTo>
                  <a:pt x="2156979" y="915977"/>
                  <a:pt x="1948035" y="930751"/>
                  <a:pt x="1751753" y="949746"/>
                </a:cubicBezTo>
                <a:cubicBezTo>
                  <a:pt x="1361302" y="985625"/>
                  <a:pt x="964520" y="1055273"/>
                  <a:pt x="626832" y="1253665"/>
                </a:cubicBezTo>
                <a:cubicBezTo>
                  <a:pt x="289145" y="1452056"/>
                  <a:pt x="16884" y="1798186"/>
                  <a:pt x="0" y="2188637"/>
                </a:cubicBezTo>
              </a:path>
            </a:pathLst>
          </a:custGeom>
          <a:noFill/>
          <a:ln w="63301" cap="rnd">
            <a:solidFill>
              <a:srgbClr val="B3B3B3"/>
            </a:solidFill>
            <a:prstDash val="solid"/>
            <a:round/>
          </a:ln>
        </p:spPr>
        <p:txBody>
          <a:bodyPr rtlCol="0" anchor="ctr"/>
          <a:lstStyle/>
          <a:p>
            <a:endParaRPr lang="en-US"/>
          </a:p>
        </p:txBody>
      </p:sp>
      <p:sp>
        <p:nvSpPr>
          <p:cNvPr id="84" name="Freeform: Shape 83">
            <a:extLst>
              <a:ext uri="{FF2B5EF4-FFF2-40B4-BE49-F238E27FC236}">
                <a16:creationId xmlns:a16="http://schemas.microsoft.com/office/drawing/2014/main" id="{FEDB7049-2D2A-48D4-A07E-3983069A86E3}"/>
              </a:ext>
            </a:extLst>
          </p:cNvPr>
          <p:cNvSpPr/>
          <p:nvPr/>
        </p:nvSpPr>
        <p:spPr>
          <a:xfrm rot="8223639">
            <a:off x="10777562" y="5400986"/>
            <a:ext cx="90753" cy="373567"/>
          </a:xfrm>
          <a:custGeom>
            <a:avLst/>
            <a:gdLst>
              <a:gd name="connsiteX0" fmla="*/ 6331 w 90753"/>
              <a:gd name="connsiteY0" fmla="*/ 0 h 373567"/>
              <a:gd name="connsiteX1" fmla="*/ 0 w 90753"/>
              <a:gd name="connsiteY1" fmla="*/ 373567 h 373567"/>
              <a:gd name="connsiteX2" fmla="*/ 90753 w 90753"/>
              <a:gd name="connsiteY2" fmla="*/ 35880 h 373567"/>
              <a:gd name="connsiteX3" fmla="*/ 63316 w 90753"/>
              <a:gd name="connsiteY3" fmla="*/ 352462 h 373567"/>
            </a:gdLst>
            <a:ahLst/>
            <a:cxnLst>
              <a:cxn ang="0">
                <a:pos x="connsiteX0" y="connsiteY0"/>
              </a:cxn>
              <a:cxn ang="0">
                <a:pos x="connsiteX1" y="connsiteY1"/>
              </a:cxn>
              <a:cxn ang="0">
                <a:pos x="connsiteX2" y="connsiteY2"/>
              </a:cxn>
              <a:cxn ang="0">
                <a:pos x="connsiteX3" y="connsiteY3"/>
              </a:cxn>
            </a:cxnLst>
            <a:rect l="l" t="t" r="r" b="b"/>
            <a:pathLst>
              <a:path w="90753" h="373567">
                <a:moveTo>
                  <a:pt x="6331" y="0"/>
                </a:moveTo>
                <a:cubicBezTo>
                  <a:pt x="6331" y="42211"/>
                  <a:pt x="0" y="373567"/>
                  <a:pt x="0" y="373567"/>
                </a:cubicBezTo>
                <a:lnTo>
                  <a:pt x="90753" y="35880"/>
                </a:lnTo>
                <a:lnTo>
                  <a:pt x="63316" y="352462"/>
                </a:lnTo>
              </a:path>
            </a:pathLst>
          </a:custGeom>
          <a:noFill/>
          <a:ln w="63301" cap="rnd">
            <a:solidFill>
              <a:srgbClr val="808080"/>
            </a:solidFill>
            <a:prstDash val="solid"/>
            <a:round/>
          </a:ln>
        </p:spPr>
        <p:txBody>
          <a:bodyPr rtlCol="0" anchor="ctr"/>
          <a:lstStyle/>
          <a:p>
            <a:endParaRPr lang="en-US"/>
          </a:p>
        </p:txBody>
      </p:sp>
      <p:sp>
        <p:nvSpPr>
          <p:cNvPr id="85" name="Freeform: Shape 84">
            <a:extLst>
              <a:ext uri="{FF2B5EF4-FFF2-40B4-BE49-F238E27FC236}">
                <a16:creationId xmlns:a16="http://schemas.microsoft.com/office/drawing/2014/main" id="{0FC38DAE-8BB5-4DED-AC9B-1AD190BF8A23}"/>
              </a:ext>
            </a:extLst>
          </p:cNvPr>
          <p:cNvSpPr/>
          <p:nvPr/>
        </p:nvSpPr>
        <p:spPr>
          <a:xfrm rot="5715326">
            <a:off x="10802494" y="4481024"/>
            <a:ext cx="301808" cy="409445"/>
          </a:xfrm>
          <a:custGeom>
            <a:avLst/>
            <a:gdLst>
              <a:gd name="connsiteX0" fmla="*/ 48543 w 301808"/>
              <a:gd name="connsiteY0" fmla="*/ 0 h 409445"/>
              <a:gd name="connsiteX1" fmla="*/ 301809 w 301808"/>
              <a:gd name="connsiteY1" fmla="*/ 337687 h 409445"/>
              <a:gd name="connsiteX2" fmla="*/ 0 w 301808"/>
              <a:gd name="connsiteY2" fmla="*/ 99196 h 409445"/>
              <a:gd name="connsiteX3" fmla="*/ 280703 w 301808"/>
              <a:gd name="connsiteY3" fmla="*/ 409446 h 409445"/>
            </a:gdLst>
            <a:ahLst/>
            <a:cxnLst>
              <a:cxn ang="0">
                <a:pos x="connsiteX0" y="connsiteY0"/>
              </a:cxn>
              <a:cxn ang="0">
                <a:pos x="connsiteX1" y="connsiteY1"/>
              </a:cxn>
              <a:cxn ang="0">
                <a:pos x="connsiteX2" y="connsiteY2"/>
              </a:cxn>
              <a:cxn ang="0">
                <a:pos x="connsiteX3" y="connsiteY3"/>
              </a:cxn>
            </a:cxnLst>
            <a:rect l="l" t="t" r="r" b="b"/>
            <a:pathLst>
              <a:path w="301808" h="409445">
                <a:moveTo>
                  <a:pt x="48543" y="0"/>
                </a:moveTo>
                <a:lnTo>
                  <a:pt x="301809" y="337687"/>
                </a:lnTo>
                <a:lnTo>
                  <a:pt x="0" y="99196"/>
                </a:lnTo>
                <a:lnTo>
                  <a:pt x="280703" y="409446"/>
                </a:lnTo>
              </a:path>
            </a:pathLst>
          </a:custGeom>
          <a:noFill/>
          <a:ln w="63301" cap="rnd">
            <a:solidFill>
              <a:srgbClr val="808080"/>
            </a:solidFill>
            <a:prstDash val="solid"/>
            <a:round/>
          </a:ln>
        </p:spPr>
        <p:txBody>
          <a:bodyPr rtlCol="0" anchor="ctr"/>
          <a:lstStyle/>
          <a:p>
            <a:endParaRPr lang="en-US"/>
          </a:p>
        </p:txBody>
      </p:sp>
      <p:sp>
        <p:nvSpPr>
          <p:cNvPr id="87" name="Freeform: Shape 86">
            <a:extLst>
              <a:ext uri="{FF2B5EF4-FFF2-40B4-BE49-F238E27FC236}">
                <a16:creationId xmlns:a16="http://schemas.microsoft.com/office/drawing/2014/main" id="{18796656-6AE3-4938-841E-F6166AA37A53}"/>
              </a:ext>
            </a:extLst>
          </p:cNvPr>
          <p:cNvSpPr/>
          <p:nvPr/>
        </p:nvSpPr>
        <p:spPr>
          <a:xfrm rot="7198455">
            <a:off x="6858493" y="4878764"/>
            <a:ext cx="253265" cy="365124"/>
          </a:xfrm>
          <a:custGeom>
            <a:avLst/>
            <a:gdLst>
              <a:gd name="connsiteX0" fmla="*/ 253266 w 253265"/>
              <a:gd name="connsiteY0" fmla="*/ 295477 h 365124"/>
              <a:gd name="connsiteX1" fmla="*/ 84422 w 253265"/>
              <a:gd name="connsiteY1" fmla="*/ 0 h 365124"/>
              <a:gd name="connsiteX2" fmla="*/ 109748 w 253265"/>
              <a:gd name="connsiteY2" fmla="*/ 365125 h 365124"/>
              <a:gd name="connsiteX3" fmla="*/ 0 w 253265"/>
              <a:gd name="connsiteY3" fmla="*/ 16884 h 365124"/>
            </a:gdLst>
            <a:ahLst/>
            <a:cxnLst>
              <a:cxn ang="0">
                <a:pos x="connsiteX0" y="connsiteY0"/>
              </a:cxn>
              <a:cxn ang="0">
                <a:pos x="connsiteX1" y="connsiteY1"/>
              </a:cxn>
              <a:cxn ang="0">
                <a:pos x="connsiteX2" y="connsiteY2"/>
              </a:cxn>
              <a:cxn ang="0">
                <a:pos x="connsiteX3" y="connsiteY3"/>
              </a:cxn>
            </a:cxnLst>
            <a:rect l="l" t="t" r="r" b="b"/>
            <a:pathLst>
              <a:path w="253265" h="365124">
                <a:moveTo>
                  <a:pt x="253266" y="295477"/>
                </a:moveTo>
                <a:lnTo>
                  <a:pt x="84422" y="0"/>
                </a:lnTo>
                <a:lnTo>
                  <a:pt x="109748" y="365125"/>
                </a:lnTo>
                <a:lnTo>
                  <a:pt x="0" y="16884"/>
                </a:lnTo>
              </a:path>
            </a:pathLst>
          </a:custGeom>
          <a:noFill/>
          <a:ln w="63301" cap="rnd">
            <a:solidFill>
              <a:srgbClr val="808080"/>
            </a:solidFill>
            <a:prstDash val="solid"/>
            <a:round/>
          </a:ln>
        </p:spPr>
        <p:txBody>
          <a:bodyPr rtlCol="0" anchor="ctr"/>
          <a:lstStyle/>
          <a:p>
            <a:endParaRPr lang="en-US"/>
          </a:p>
        </p:txBody>
      </p:sp>
      <p:sp>
        <p:nvSpPr>
          <p:cNvPr id="88" name="Freeform: Shape 87">
            <a:extLst>
              <a:ext uri="{FF2B5EF4-FFF2-40B4-BE49-F238E27FC236}">
                <a16:creationId xmlns:a16="http://schemas.microsoft.com/office/drawing/2014/main" id="{23996C14-31D3-422C-A80E-6FD6F94C167B}"/>
              </a:ext>
            </a:extLst>
          </p:cNvPr>
          <p:cNvSpPr/>
          <p:nvPr/>
        </p:nvSpPr>
        <p:spPr>
          <a:xfrm rot="5400000">
            <a:off x="6993758" y="3835723"/>
            <a:ext cx="407335" cy="341908"/>
          </a:xfrm>
          <a:custGeom>
            <a:avLst/>
            <a:gdLst>
              <a:gd name="connsiteX0" fmla="*/ 0 w 407335"/>
              <a:gd name="connsiteY0" fmla="*/ 253266 h 341908"/>
              <a:gd name="connsiteX1" fmla="*/ 344019 w 407335"/>
              <a:gd name="connsiteY1" fmla="*/ 0 h 341908"/>
              <a:gd name="connsiteX2" fmla="*/ 217386 w 407335"/>
              <a:gd name="connsiteY2" fmla="*/ 327135 h 341908"/>
              <a:gd name="connsiteX3" fmla="*/ 398893 w 407335"/>
              <a:gd name="connsiteY3" fmla="*/ 109748 h 341908"/>
              <a:gd name="connsiteX4" fmla="*/ 407335 w 407335"/>
              <a:gd name="connsiteY4" fmla="*/ 341909 h 3419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335" h="341908">
                <a:moveTo>
                  <a:pt x="0" y="253266"/>
                </a:moveTo>
                <a:lnTo>
                  <a:pt x="344019" y="0"/>
                </a:lnTo>
                <a:lnTo>
                  <a:pt x="217386" y="327135"/>
                </a:lnTo>
                <a:lnTo>
                  <a:pt x="398893" y="109748"/>
                </a:lnTo>
                <a:lnTo>
                  <a:pt x="407335" y="341909"/>
                </a:lnTo>
              </a:path>
            </a:pathLst>
          </a:custGeom>
          <a:noFill/>
          <a:ln w="63301" cap="rnd">
            <a:solidFill>
              <a:srgbClr val="808080"/>
            </a:solidFill>
            <a:prstDash val="solid"/>
            <a:round/>
          </a:ln>
        </p:spPr>
        <p:txBody>
          <a:bodyPr rtlCol="0" anchor="ctr"/>
          <a:lstStyle/>
          <a:p>
            <a:endParaRPr lang="en-US"/>
          </a:p>
        </p:txBody>
      </p:sp>
      <p:sp>
        <p:nvSpPr>
          <p:cNvPr id="89" name="Freeform: Shape 88">
            <a:extLst>
              <a:ext uri="{FF2B5EF4-FFF2-40B4-BE49-F238E27FC236}">
                <a16:creationId xmlns:a16="http://schemas.microsoft.com/office/drawing/2014/main" id="{7C8CD133-AB27-4498-BF66-3C50C78719B3}"/>
              </a:ext>
            </a:extLst>
          </p:cNvPr>
          <p:cNvSpPr/>
          <p:nvPr/>
        </p:nvSpPr>
        <p:spPr>
          <a:xfrm rot="13168394" flipH="1">
            <a:off x="10333099" y="3530964"/>
            <a:ext cx="125910" cy="332745"/>
          </a:xfrm>
          <a:custGeom>
            <a:avLst/>
            <a:gdLst>
              <a:gd name="connsiteX0" fmla="*/ 0 w 132964"/>
              <a:gd name="connsiteY0" fmla="*/ 259597 h 274371"/>
              <a:gd name="connsiteX1" fmla="*/ 132965 w 132964"/>
              <a:gd name="connsiteY1" fmla="*/ 0 h 274371"/>
              <a:gd name="connsiteX2" fmla="*/ 132965 w 132964"/>
              <a:gd name="connsiteY2" fmla="*/ 274371 h 274371"/>
            </a:gdLst>
            <a:ahLst/>
            <a:cxnLst>
              <a:cxn ang="0">
                <a:pos x="connsiteX0" y="connsiteY0"/>
              </a:cxn>
              <a:cxn ang="0">
                <a:pos x="connsiteX1" y="connsiteY1"/>
              </a:cxn>
              <a:cxn ang="0">
                <a:pos x="connsiteX2" y="connsiteY2"/>
              </a:cxn>
            </a:cxnLst>
            <a:rect l="l" t="t" r="r" b="b"/>
            <a:pathLst>
              <a:path w="132964" h="274371">
                <a:moveTo>
                  <a:pt x="0" y="259597"/>
                </a:moveTo>
                <a:cubicBezTo>
                  <a:pt x="16885" y="253266"/>
                  <a:pt x="132965" y="0"/>
                  <a:pt x="132965" y="0"/>
                </a:cubicBezTo>
                <a:lnTo>
                  <a:pt x="132965" y="274371"/>
                </a:lnTo>
              </a:path>
            </a:pathLst>
          </a:custGeom>
          <a:noFill/>
          <a:ln w="63301" cap="rnd">
            <a:solidFill>
              <a:srgbClr val="808080"/>
            </a:solidFill>
            <a:prstDash val="solid"/>
            <a:round/>
          </a:ln>
        </p:spPr>
        <p:txBody>
          <a:bodyPr rtlCol="0" anchor="ctr"/>
          <a:lstStyle/>
          <a:p>
            <a:endParaRPr lang="en-US"/>
          </a:p>
        </p:txBody>
      </p:sp>
      <p:pic>
        <p:nvPicPr>
          <p:cNvPr id="22" name="Graphic 21">
            <a:extLst>
              <a:ext uri="{FF2B5EF4-FFF2-40B4-BE49-F238E27FC236}">
                <a16:creationId xmlns:a16="http://schemas.microsoft.com/office/drawing/2014/main" id="{0433E98A-7C33-43A3-8860-FBE91207DAB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81757" y="3155712"/>
            <a:ext cx="3536490" cy="3536490"/>
          </a:xfrm>
          <a:prstGeom prst="rect">
            <a:avLst/>
          </a:prstGeom>
        </p:spPr>
      </p:pic>
      <p:pic>
        <p:nvPicPr>
          <p:cNvPr id="23" name="Graphic 22">
            <a:extLst>
              <a:ext uri="{FF2B5EF4-FFF2-40B4-BE49-F238E27FC236}">
                <a16:creationId xmlns:a16="http://schemas.microsoft.com/office/drawing/2014/main" id="{FB7D088B-53F3-4247-860E-DDD4371F8FF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41878" y="3364076"/>
            <a:ext cx="3177707" cy="3177707"/>
          </a:xfrm>
          <a:prstGeom prst="rect">
            <a:avLst/>
          </a:prstGeom>
        </p:spPr>
      </p:pic>
      <p:sp>
        <p:nvSpPr>
          <p:cNvPr id="49" name="Text Placeholder 85">
            <a:extLst>
              <a:ext uri="{FF2B5EF4-FFF2-40B4-BE49-F238E27FC236}">
                <a16:creationId xmlns:a16="http://schemas.microsoft.com/office/drawing/2014/main" id="{BEE8193A-E6A7-4B9B-B628-271BA28FA846}"/>
              </a:ext>
            </a:extLst>
          </p:cNvPr>
          <p:cNvSpPr txBox="1">
            <a:spLocks/>
          </p:cNvSpPr>
          <p:nvPr/>
        </p:nvSpPr>
        <p:spPr>
          <a:xfrm>
            <a:off x="7233447" y="4553558"/>
            <a:ext cx="3433109" cy="570139"/>
          </a:xfrm>
          <a:prstGeom prst="rect">
            <a:avLst/>
          </a:prstGeom>
        </p:spPr>
        <p:txBody>
          <a:bodyPr lIns="0" tIns="0" rIns="0" bIns="0" anchor="ctr" anchorCtr="0">
            <a:noAutofit/>
          </a:bodyPr>
          <a:lstStyle>
            <a:lvl1pPr marL="0" indent="0" algn="ctr" defTabSz="1371600" rtl="0" eaLnBrk="1" latinLnBrk="0" hangingPunct="1">
              <a:lnSpc>
                <a:spcPct val="90000"/>
              </a:lnSpc>
              <a:spcBef>
                <a:spcPts val="1500"/>
              </a:spcBef>
              <a:buFont typeface="Arial" panose="020B0604020202020204" pitchFamily="34" charset="0"/>
              <a:buNone/>
              <a:defRPr sz="1800" b="1" kern="1200">
                <a:solidFill>
                  <a:srgbClr val="105A46"/>
                </a:solidFill>
                <a:latin typeface="+mj-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900" kern="1200">
                <a:solidFill>
                  <a:schemeClr val="bg2"/>
                </a:solidFill>
                <a:latin typeface="Arial Narrow" panose="020B0606020202030204" pitchFamily="34" charset="0"/>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900" kern="1200">
                <a:solidFill>
                  <a:schemeClr val="bg2"/>
                </a:solidFill>
                <a:latin typeface="Arial Narrow" panose="020B0606020202030204" pitchFamily="34" charset="0"/>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900" kern="1200">
                <a:solidFill>
                  <a:schemeClr val="bg2"/>
                </a:solidFill>
                <a:latin typeface="Arial Narrow" panose="020B0606020202030204" pitchFamily="34" charset="0"/>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900" kern="1200">
                <a:solidFill>
                  <a:schemeClr val="bg2"/>
                </a:solidFill>
                <a:latin typeface="Arial Narrow" panose="020B0606020202030204" pitchFamily="34" charset="0"/>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4400" dirty="0">
                <a:solidFill>
                  <a:schemeClr val="bg1"/>
                </a:solidFill>
              </a:rPr>
              <a:t>Multiple Traumas</a:t>
            </a:r>
            <a:endParaRPr lang="en-US" sz="4400" dirty="0"/>
          </a:p>
        </p:txBody>
      </p:sp>
      <p:sp>
        <p:nvSpPr>
          <p:cNvPr id="6" name="Rectangle: Rounded Corners 5">
            <a:extLst>
              <a:ext uri="{FF2B5EF4-FFF2-40B4-BE49-F238E27FC236}">
                <a16:creationId xmlns:a16="http://schemas.microsoft.com/office/drawing/2014/main" id="{197C3E50-3CF6-4701-9E42-D4BA304806CE}"/>
              </a:ext>
            </a:extLst>
          </p:cNvPr>
          <p:cNvSpPr/>
          <p:nvPr/>
        </p:nvSpPr>
        <p:spPr>
          <a:xfrm>
            <a:off x="2917852" y="2813501"/>
            <a:ext cx="2508427" cy="1768603"/>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800" dirty="0"/>
              <a:t>Chronic mental health conditions</a:t>
            </a:r>
          </a:p>
        </p:txBody>
      </p:sp>
      <p:sp>
        <p:nvSpPr>
          <p:cNvPr id="59" name="Rectangle: Rounded Corners 58">
            <a:extLst>
              <a:ext uri="{FF2B5EF4-FFF2-40B4-BE49-F238E27FC236}">
                <a16:creationId xmlns:a16="http://schemas.microsoft.com/office/drawing/2014/main" id="{A34C9A74-C034-4F6F-81D8-15D3BCF95819}"/>
              </a:ext>
            </a:extLst>
          </p:cNvPr>
          <p:cNvSpPr/>
          <p:nvPr/>
        </p:nvSpPr>
        <p:spPr>
          <a:xfrm>
            <a:off x="8093128" y="343544"/>
            <a:ext cx="2508427" cy="1768603"/>
          </a:xfrm>
          <a:prstGeom prst="roundRect">
            <a:avLst/>
          </a:prstGeom>
          <a:solidFill>
            <a:srgbClr val="538E8C"/>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a:t>Lack of natural supports</a:t>
            </a:r>
          </a:p>
        </p:txBody>
      </p:sp>
      <p:sp>
        <p:nvSpPr>
          <p:cNvPr id="60" name="Rectangle: Rounded Corners 59">
            <a:extLst>
              <a:ext uri="{FF2B5EF4-FFF2-40B4-BE49-F238E27FC236}">
                <a16:creationId xmlns:a16="http://schemas.microsoft.com/office/drawing/2014/main" id="{27F0C893-0CFD-48F4-ABE5-9A4D08072212}"/>
              </a:ext>
            </a:extLst>
          </p:cNvPr>
          <p:cNvSpPr/>
          <p:nvPr/>
        </p:nvSpPr>
        <p:spPr>
          <a:xfrm>
            <a:off x="11972460" y="913562"/>
            <a:ext cx="2508427" cy="1768603"/>
          </a:xfrm>
          <a:prstGeom prst="roundRect">
            <a:avLst/>
          </a:prstGeom>
          <a:solidFill>
            <a:srgbClr val="8CD3E0"/>
          </a:solidFill>
          <a:ln>
            <a:solidFill>
              <a:srgbClr val="8CD3E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800" dirty="0">
                <a:solidFill>
                  <a:schemeClr val="accent4"/>
                </a:solidFill>
              </a:rPr>
              <a:t>Financial stressors</a:t>
            </a:r>
          </a:p>
        </p:txBody>
      </p:sp>
      <p:sp>
        <p:nvSpPr>
          <p:cNvPr id="61" name="Rectangle: Rounded Corners 60">
            <a:extLst>
              <a:ext uri="{FF2B5EF4-FFF2-40B4-BE49-F238E27FC236}">
                <a16:creationId xmlns:a16="http://schemas.microsoft.com/office/drawing/2014/main" id="{9F899E48-8ECE-4B62-B3B9-DD57AC5BAABF}"/>
              </a:ext>
            </a:extLst>
          </p:cNvPr>
          <p:cNvSpPr/>
          <p:nvPr/>
        </p:nvSpPr>
        <p:spPr>
          <a:xfrm>
            <a:off x="13882623" y="6343710"/>
            <a:ext cx="2508427" cy="1768603"/>
          </a:xfrm>
          <a:prstGeom prst="roundRect">
            <a:avLst/>
          </a:prstGeom>
          <a:solidFill>
            <a:srgbClr val="37ABA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800" dirty="0">
                <a:solidFill>
                  <a:schemeClr val="bg1"/>
                </a:solidFill>
              </a:rPr>
              <a:t>Housing</a:t>
            </a:r>
          </a:p>
        </p:txBody>
      </p:sp>
      <p:sp>
        <p:nvSpPr>
          <p:cNvPr id="62" name="Rectangle: Rounded Corners 61">
            <a:extLst>
              <a:ext uri="{FF2B5EF4-FFF2-40B4-BE49-F238E27FC236}">
                <a16:creationId xmlns:a16="http://schemas.microsoft.com/office/drawing/2014/main" id="{32D72F7A-2323-40F0-82FC-1B471E0501AC}"/>
              </a:ext>
            </a:extLst>
          </p:cNvPr>
          <p:cNvSpPr/>
          <p:nvPr/>
        </p:nvSpPr>
        <p:spPr>
          <a:xfrm>
            <a:off x="9211060" y="8112313"/>
            <a:ext cx="2508427" cy="1768603"/>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800" dirty="0">
                <a:solidFill>
                  <a:schemeClr val="accent4"/>
                </a:solidFill>
              </a:rPr>
              <a:t>Access to care</a:t>
            </a:r>
          </a:p>
        </p:txBody>
      </p:sp>
      <p:sp>
        <p:nvSpPr>
          <p:cNvPr id="63" name="Rectangle: Rounded Corners 62">
            <a:extLst>
              <a:ext uri="{FF2B5EF4-FFF2-40B4-BE49-F238E27FC236}">
                <a16:creationId xmlns:a16="http://schemas.microsoft.com/office/drawing/2014/main" id="{93DA6D34-328F-429E-92D4-783B20067590}"/>
              </a:ext>
            </a:extLst>
          </p:cNvPr>
          <p:cNvSpPr/>
          <p:nvPr/>
        </p:nvSpPr>
        <p:spPr>
          <a:xfrm>
            <a:off x="4321878" y="7592184"/>
            <a:ext cx="2508427" cy="1768603"/>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800" dirty="0"/>
              <a:t>Reactions from the public</a:t>
            </a:r>
          </a:p>
        </p:txBody>
      </p:sp>
      <p:sp>
        <p:nvSpPr>
          <p:cNvPr id="91" name="Freeform: Shape 90">
            <a:extLst>
              <a:ext uri="{FF2B5EF4-FFF2-40B4-BE49-F238E27FC236}">
                <a16:creationId xmlns:a16="http://schemas.microsoft.com/office/drawing/2014/main" id="{6E750EA8-1CF9-409F-8C05-F1AF927080CB}"/>
              </a:ext>
            </a:extLst>
          </p:cNvPr>
          <p:cNvSpPr/>
          <p:nvPr/>
        </p:nvSpPr>
        <p:spPr>
          <a:xfrm rot="13927876">
            <a:off x="7508566" y="6073632"/>
            <a:ext cx="113969" cy="365124"/>
          </a:xfrm>
          <a:custGeom>
            <a:avLst/>
            <a:gdLst>
              <a:gd name="connsiteX0" fmla="*/ 0 w 113969"/>
              <a:gd name="connsiteY0" fmla="*/ 0 h 365124"/>
              <a:gd name="connsiteX1" fmla="*/ 42211 w 113969"/>
              <a:gd name="connsiteY1" fmla="*/ 365125 h 365124"/>
              <a:gd name="connsiteX2" fmla="*/ 113970 w 113969"/>
              <a:gd name="connsiteY2" fmla="*/ 12663 h 365124"/>
            </a:gdLst>
            <a:ahLst/>
            <a:cxnLst>
              <a:cxn ang="0">
                <a:pos x="connsiteX0" y="connsiteY0"/>
              </a:cxn>
              <a:cxn ang="0">
                <a:pos x="connsiteX1" y="connsiteY1"/>
              </a:cxn>
              <a:cxn ang="0">
                <a:pos x="connsiteX2" y="connsiteY2"/>
              </a:cxn>
            </a:cxnLst>
            <a:rect l="l" t="t" r="r" b="b"/>
            <a:pathLst>
              <a:path w="113969" h="365124">
                <a:moveTo>
                  <a:pt x="0" y="0"/>
                </a:moveTo>
                <a:lnTo>
                  <a:pt x="42211" y="365125"/>
                </a:lnTo>
                <a:lnTo>
                  <a:pt x="113970" y="12663"/>
                </a:lnTo>
              </a:path>
            </a:pathLst>
          </a:custGeom>
          <a:noFill/>
          <a:ln w="63301" cap="rnd">
            <a:solidFill>
              <a:srgbClr val="808080"/>
            </a:solidFill>
            <a:prstDash val="solid"/>
            <a:round/>
          </a:ln>
        </p:spPr>
        <p:txBody>
          <a:bodyPr rtlCol="0" anchor="ctr"/>
          <a:lstStyle/>
          <a:p>
            <a:endParaRPr lang="en-US" dirty="0"/>
          </a:p>
        </p:txBody>
      </p:sp>
    </p:spTree>
    <p:custDataLst>
      <p:tags r:id="rId1"/>
    </p:custDataLst>
    <p:extLst>
      <p:ext uri="{BB962C8B-B14F-4D97-AF65-F5344CB8AC3E}">
        <p14:creationId xmlns:p14="http://schemas.microsoft.com/office/powerpoint/2010/main" val="310154808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HeJPWveB"/>
  <p:tag name="ARTICULATE_DESIGN_ID_CWM" val="MkyWsijX"/>
  <p:tag name="ARTICULATE_SLIDE_THUMBNAIL_REFRESH" val="1"/>
  <p:tag name="ARTICULATE_PROJECT_OPEN" val="0"/>
  <p:tag name="ARTICULATE_SLIDE_COUNT" val="2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accs">
      <a:dk1>
        <a:srgbClr val="2D4161"/>
      </a:dk1>
      <a:lt1>
        <a:sysClr val="window" lastClr="FFFFFF"/>
      </a:lt1>
      <a:dk2>
        <a:srgbClr val="1B2D49"/>
      </a:dk2>
      <a:lt2>
        <a:srgbClr val="EEECE1"/>
      </a:lt2>
      <a:accent1>
        <a:srgbClr val="BEA084"/>
      </a:accent1>
      <a:accent2>
        <a:srgbClr val="2D4161"/>
      </a:accent2>
      <a:accent3>
        <a:srgbClr val="EEECE1"/>
      </a:accent3>
      <a:accent4>
        <a:srgbClr val="0F243E"/>
      </a:accent4>
      <a:accent5>
        <a:srgbClr val="818998"/>
      </a:accent5>
      <a:accent6>
        <a:srgbClr val="F79646"/>
      </a:accent6>
      <a:hlink>
        <a:srgbClr val="BEA084"/>
      </a:hlink>
      <a:folHlink>
        <a:srgbClr val="1B2D4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694</TotalTime>
  <Words>2153</Words>
  <Application>Microsoft Office PowerPoint</Application>
  <PresentationFormat>Custom</PresentationFormat>
  <Paragraphs>241</Paragraphs>
  <Slides>21</Slides>
  <Notes>21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PowerPoint Presentation</vt:lpstr>
      <vt:lpstr>Learning Objectives</vt:lpstr>
      <vt:lpstr>PowerPoint Presentation</vt:lpstr>
      <vt:lpstr>PowerPoint Presentation</vt:lpstr>
      <vt:lpstr>What is Trauma?</vt:lpstr>
      <vt:lpstr>E #1:  Traumatic Event</vt:lpstr>
      <vt:lpstr>Examples of Traumatic Events:</vt:lpstr>
      <vt:lpstr>E #2: Defining Experience</vt:lpstr>
      <vt:lpstr>Persons Served May Experience Multiple Traumas</vt:lpstr>
      <vt:lpstr>Culture and Trauma </vt:lpstr>
      <vt:lpstr>E #3: Adverse Effects</vt:lpstr>
      <vt:lpstr>Common Responses to Trauma</vt:lpstr>
      <vt:lpstr>PowerPoint Presentation</vt:lpstr>
      <vt:lpstr>A Trauma Informed Approach (Four Rs)</vt:lpstr>
      <vt:lpstr>What Integrated Teams Can Do To Help Realize and Recognize the Person's Experience </vt:lpstr>
      <vt:lpstr>PowerPoint Presentation</vt:lpstr>
      <vt:lpstr>PowerPoint Presentation</vt:lpstr>
      <vt:lpstr>What Does it Mean to be Resilient?</vt:lpstr>
      <vt:lpstr>Ways the Integrated Team can Help Persons-served Strengthen Resilience</vt:lpstr>
      <vt:lpstr>Methods for Empowering ACCS Persons-Served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Cordeiro, Christine (DMH)</dc:creator>
  <cp:lastModifiedBy>Vincent, Gina</cp:lastModifiedBy>
  <cp:revision>68</cp:revision>
  <dcterms:created xsi:type="dcterms:W3CDTF">2022-05-11T18:05:19Z</dcterms:created>
  <dcterms:modified xsi:type="dcterms:W3CDTF">2023-02-08T16:43:47Z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D4396B99-7B20-41B3-B90E-C1298F113C92</vt:lpwstr>
  </property>
  <property fmtid="{D5CDD505-2E9C-101B-9397-08002B2CF9AE}" pid="3" name="ArticulatePath">
    <vt:lpwstr>Trauma-Informed Care 7.27.22 gv</vt:lpwstr>
  </property>
</Properties>
</file>