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5.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6.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8" r:id="rId1"/>
  </p:sldMasterIdLst>
  <p:notesMasterIdLst>
    <p:notesMasterId r:id="rId23"/>
  </p:notesMasterIdLst>
  <p:sldIdLst>
    <p:sldId id="256" r:id="rId2"/>
    <p:sldId id="257" r:id="rId3"/>
    <p:sldId id="269" r:id="rId4"/>
    <p:sldId id="522" r:id="rId5"/>
    <p:sldId id="266" r:id="rId6"/>
    <p:sldId id="277" r:id="rId7"/>
    <p:sldId id="307" r:id="rId8"/>
    <p:sldId id="521" r:id="rId9"/>
    <p:sldId id="305" r:id="rId10"/>
    <p:sldId id="523" r:id="rId11"/>
    <p:sldId id="262" r:id="rId12"/>
    <p:sldId id="512" r:id="rId13"/>
    <p:sldId id="525" r:id="rId14"/>
    <p:sldId id="513" r:id="rId15"/>
    <p:sldId id="526" r:id="rId16"/>
    <p:sldId id="516" r:id="rId17"/>
    <p:sldId id="529" r:id="rId18"/>
    <p:sldId id="515" r:id="rId19"/>
    <p:sldId id="530" r:id="rId20"/>
    <p:sldId id="514" r:id="rId21"/>
    <p:sldId id="304" r:id="rId22"/>
  </p:sldIdLst>
  <p:sldSz cx="18288000" cy="10287000"/>
  <p:notesSz cx="6858000" cy="9144000"/>
  <p:embeddedFontLst>
    <p:embeddedFont>
      <p:font typeface="DengXian" panose="02010600030101010101" pitchFamily="2" charset="-122"/>
      <p:regular r:id="rId24"/>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Open Sans" panose="020B0606030504020204" pitchFamily="34" charset="0"/>
      <p:regular r:id="rId32"/>
      <p:bold r:id="rId33"/>
      <p:italic r:id="rId34"/>
      <p:boldItalic r:id="rId35"/>
    </p:embeddedFont>
    <p:embeddedFont>
      <p:font typeface="Open Sans Bold" panose="020B0806030504020204" pitchFamily="34" charset="0"/>
      <p:regular r:id="rId36"/>
      <p:bold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E8C"/>
    <a:srgbClr val="33CC33"/>
    <a:srgbClr val="00CC00"/>
    <a:srgbClr val="37ABA7"/>
    <a:srgbClr val="8CD3E0"/>
    <a:srgbClr val="818998"/>
    <a:srgbClr val="B0E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11006-1D55-4128-ACD4-364F5FC03BB2}" v="84" dt="2023-02-08T16:41:28.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70" autoAdjust="0"/>
    <p:restoredTop sz="62177" autoAdjust="0"/>
  </p:normalViewPr>
  <p:slideViewPr>
    <p:cSldViewPr>
      <p:cViewPr varScale="1">
        <p:scale>
          <a:sx n="51" d="100"/>
          <a:sy n="51"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2" d="100"/>
        <a:sy n="92" d="100"/>
      </p:scale>
      <p:origin x="0" y="-71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cGlinchy" userId="ekk2iFAuaaqPTZ4VAaAgV9BIOlvs9rh52IJMcaR1Y9U=" providerId="None" clId="Web-{01AE8516-3953-41FA-A9E0-9B0B61DEEC23}"/>
    <pc:docChg chg="modSld">
      <pc:chgData name="Lisa McGlinchy" userId="ekk2iFAuaaqPTZ4VAaAgV9BIOlvs9rh52IJMcaR1Y9U=" providerId="None" clId="Web-{01AE8516-3953-41FA-A9E0-9B0B61DEEC23}" dt="2022-10-19T17:04:32.490" v="1" actId="20577"/>
      <pc:docMkLst>
        <pc:docMk/>
      </pc:docMkLst>
      <pc:sldChg chg="modSp">
        <pc:chgData name="Lisa McGlinchy" userId="ekk2iFAuaaqPTZ4VAaAgV9BIOlvs9rh52IJMcaR1Y9U=" providerId="None" clId="Web-{01AE8516-3953-41FA-A9E0-9B0B61DEEC23}" dt="2022-10-19T17:04:32.490" v="1" actId="20577"/>
        <pc:sldMkLst>
          <pc:docMk/>
          <pc:sldMk cId="1531987143" sldId="529"/>
        </pc:sldMkLst>
        <pc:graphicFrameChg chg="modGraphic">
          <ac:chgData name="Lisa McGlinchy" userId="ekk2iFAuaaqPTZ4VAaAgV9BIOlvs9rh52IJMcaR1Y9U=" providerId="None" clId="Web-{01AE8516-3953-41FA-A9E0-9B0B61DEEC23}" dt="2022-10-19T17:04:32.490" v="1" actId="20577"/>
          <ac:graphicFrameMkLst>
            <pc:docMk/>
            <pc:sldMk cId="1531987143" sldId="529"/>
            <ac:graphicFrameMk id="18" creationId="{4DD19D4B-D21A-2C55-36D2-DC599A3C5A72}"/>
          </ac:graphicFrameMkLst>
        </pc:graphicFrameChg>
      </pc:sldChg>
    </pc:docChg>
  </pc:docChgLst>
  <pc:docChgLst>
    <pc:chgData name="Abimelech Velazco" userId="mfH0nLfEG6jTKWPQxatoF9jWV7k72C1yg/bGuudLpbI=" providerId="None" clId="Web-{A5B11006-1D55-4128-ACD4-364F5FC03BB2}"/>
    <pc:docChg chg="modSld sldOrd">
      <pc:chgData name="Abimelech Velazco" userId="mfH0nLfEG6jTKWPQxatoF9jWV7k72C1yg/bGuudLpbI=" providerId="None" clId="Web-{A5B11006-1D55-4128-ACD4-364F5FC03BB2}" dt="2023-02-08T16:43:43.848" v="112"/>
      <pc:docMkLst>
        <pc:docMk/>
      </pc:docMkLst>
      <pc:sldChg chg="addSp delSp modSp modNotes">
        <pc:chgData name="Abimelech Velazco" userId="mfH0nLfEG6jTKWPQxatoF9jWV7k72C1yg/bGuudLpbI=" providerId="None" clId="Web-{A5B11006-1D55-4128-ACD4-364F5FC03BB2}" dt="2023-02-08T16:20:34.359" v="5"/>
        <pc:sldMkLst>
          <pc:docMk/>
          <pc:sldMk cId="0" sldId="256"/>
        </pc:sldMkLst>
        <pc:spChg chg="add del mod">
          <ac:chgData name="Abimelech Velazco" userId="mfH0nLfEG6jTKWPQxatoF9jWV7k72C1yg/bGuudLpbI=" providerId="None" clId="Web-{A5B11006-1D55-4128-ACD4-364F5FC03BB2}" dt="2023-02-08T16:20:25.343" v="3"/>
          <ac:spMkLst>
            <pc:docMk/>
            <pc:sldMk cId="0" sldId="256"/>
            <ac:spMk id="2" creationId="{7D00C359-DFCC-89F9-0180-E999EB293092}"/>
          </ac:spMkLst>
        </pc:spChg>
      </pc:sldChg>
      <pc:sldChg chg="modSp modNotes">
        <pc:chgData name="Abimelech Velazco" userId="mfH0nLfEG6jTKWPQxatoF9jWV7k72C1yg/bGuudLpbI=" providerId="None" clId="Web-{A5B11006-1D55-4128-ACD4-364F5FC03BB2}" dt="2023-02-08T16:21:34.891" v="24" actId="20577"/>
        <pc:sldMkLst>
          <pc:docMk/>
          <pc:sldMk cId="0" sldId="257"/>
        </pc:sldMkLst>
        <pc:spChg chg="mod">
          <ac:chgData name="Abimelech Velazco" userId="mfH0nLfEG6jTKWPQxatoF9jWV7k72C1yg/bGuudLpbI=" providerId="None" clId="Web-{A5B11006-1D55-4128-ACD4-364F5FC03BB2}" dt="2023-02-08T16:21:06.422" v="12" actId="20577"/>
          <ac:spMkLst>
            <pc:docMk/>
            <pc:sldMk cId="0" sldId="257"/>
            <ac:spMk id="19" creationId="{12F61466-4C8F-4A5A-84D0-2D81DE9BD614}"/>
          </ac:spMkLst>
        </pc:spChg>
        <pc:spChg chg="mod">
          <ac:chgData name="Abimelech Velazco" userId="mfH0nLfEG6jTKWPQxatoF9jWV7k72C1yg/bGuudLpbI=" providerId="None" clId="Web-{A5B11006-1D55-4128-ACD4-364F5FC03BB2}" dt="2023-02-08T16:21:34.891" v="24" actId="20577"/>
          <ac:spMkLst>
            <pc:docMk/>
            <pc:sldMk cId="0" sldId="257"/>
            <ac:spMk id="31" creationId="{807CAFDC-A0FF-4109-B7C6-8A4A489CA65D}"/>
          </ac:spMkLst>
        </pc:spChg>
      </pc:sldChg>
      <pc:sldChg chg="modNotes">
        <pc:chgData name="Abimelech Velazco" userId="mfH0nLfEG6jTKWPQxatoF9jWV7k72C1yg/bGuudLpbI=" providerId="None" clId="Web-{A5B11006-1D55-4128-ACD4-364F5FC03BB2}" dt="2023-02-08T16:27:08.088" v="59"/>
        <pc:sldMkLst>
          <pc:docMk/>
          <pc:sldMk cId="1827428478" sldId="262"/>
        </pc:sldMkLst>
      </pc:sldChg>
      <pc:sldChg chg="modNotes">
        <pc:chgData name="Abimelech Velazco" userId="mfH0nLfEG6jTKWPQxatoF9jWV7k72C1yg/bGuudLpbI=" providerId="None" clId="Web-{A5B11006-1D55-4128-ACD4-364F5FC03BB2}" dt="2023-02-08T16:25:56.445" v="42"/>
        <pc:sldMkLst>
          <pc:docMk/>
          <pc:sldMk cId="2786125877" sldId="266"/>
        </pc:sldMkLst>
      </pc:sldChg>
      <pc:sldChg chg="modSp modNotes">
        <pc:chgData name="Abimelech Velazco" userId="mfH0nLfEG6jTKWPQxatoF9jWV7k72C1yg/bGuudLpbI=" providerId="None" clId="Web-{A5B11006-1D55-4128-ACD4-364F5FC03BB2}" dt="2023-02-08T16:23:44.614" v="32" actId="14100"/>
        <pc:sldMkLst>
          <pc:docMk/>
          <pc:sldMk cId="1495125321" sldId="269"/>
        </pc:sldMkLst>
        <pc:spChg chg="mod">
          <ac:chgData name="Abimelech Velazco" userId="mfH0nLfEG6jTKWPQxatoF9jWV7k72C1yg/bGuudLpbI=" providerId="None" clId="Web-{A5B11006-1D55-4128-ACD4-364F5FC03BB2}" dt="2023-02-08T16:23:44.614" v="32" actId="14100"/>
          <ac:spMkLst>
            <pc:docMk/>
            <pc:sldMk cId="1495125321" sldId="269"/>
            <ac:spMk id="9" creationId="{088A7024-ACC6-49B1-A538-1778AC5F78E4}"/>
          </ac:spMkLst>
        </pc:spChg>
      </pc:sldChg>
      <pc:sldChg chg="modNotes">
        <pc:chgData name="Abimelech Velazco" userId="mfH0nLfEG6jTKWPQxatoF9jWV7k72C1yg/bGuudLpbI=" providerId="None" clId="Web-{A5B11006-1D55-4128-ACD4-364F5FC03BB2}" dt="2023-02-08T16:26:05.773" v="44"/>
        <pc:sldMkLst>
          <pc:docMk/>
          <pc:sldMk cId="702285339" sldId="277"/>
        </pc:sldMkLst>
      </pc:sldChg>
      <pc:sldChg chg="modNotes">
        <pc:chgData name="Abimelech Velazco" userId="mfH0nLfEG6jTKWPQxatoF9jWV7k72C1yg/bGuudLpbI=" providerId="None" clId="Web-{A5B11006-1D55-4128-ACD4-364F5FC03BB2}" dt="2023-02-08T16:43:43.848" v="112"/>
        <pc:sldMkLst>
          <pc:docMk/>
          <pc:sldMk cId="3885785325" sldId="304"/>
        </pc:sldMkLst>
      </pc:sldChg>
      <pc:sldChg chg="modNotes">
        <pc:chgData name="Abimelech Velazco" userId="mfH0nLfEG6jTKWPQxatoF9jWV7k72C1yg/bGuudLpbI=" providerId="None" clId="Web-{A5B11006-1D55-4128-ACD4-364F5FC03BB2}" dt="2023-02-08T16:26:45.196" v="53"/>
        <pc:sldMkLst>
          <pc:docMk/>
          <pc:sldMk cId="3101548080" sldId="305"/>
        </pc:sldMkLst>
      </pc:sldChg>
      <pc:sldChg chg="modNotes">
        <pc:chgData name="Abimelech Velazco" userId="mfH0nLfEG6jTKWPQxatoF9jWV7k72C1yg/bGuudLpbI=" providerId="None" clId="Web-{A5B11006-1D55-4128-ACD4-364F5FC03BB2}" dt="2023-02-08T16:26:14.055" v="47"/>
        <pc:sldMkLst>
          <pc:docMk/>
          <pc:sldMk cId="2856299599" sldId="307"/>
        </pc:sldMkLst>
      </pc:sldChg>
      <pc:sldChg chg="modNotes">
        <pc:chgData name="Abimelech Velazco" userId="mfH0nLfEG6jTKWPQxatoF9jWV7k72C1yg/bGuudLpbI=" providerId="None" clId="Web-{A5B11006-1D55-4128-ACD4-364F5FC03BB2}" dt="2023-02-08T16:27:22.760" v="62"/>
        <pc:sldMkLst>
          <pc:docMk/>
          <pc:sldMk cId="1039015311" sldId="512"/>
        </pc:sldMkLst>
      </pc:sldChg>
      <pc:sldChg chg="ord modNotes">
        <pc:chgData name="Abimelech Velazco" userId="mfH0nLfEG6jTKWPQxatoF9jWV7k72C1yg/bGuudLpbI=" providerId="None" clId="Web-{A5B11006-1D55-4128-ACD4-364F5FC03BB2}" dt="2023-02-08T16:30:53.047" v="94"/>
        <pc:sldMkLst>
          <pc:docMk/>
          <pc:sldMk cId="2022527953" sldId="513"/>
        </pc:sldMkLst>
      </pc:sldChg>
      <pc:sldChg chg="modNotes">
        <pc:chgData name="Abimelech Velazco" userId="mfH0nLfEG6jTKWPQxatoF9jWV7k72C1yg/bGuudLpbI=" providerId="None" clId="Web-{A5B11006-1D55-4128-ACD4-364F5FC03BB2}" dt="2023-02-08T16:41:28.657" v="108"/>
        <pc:sldMkLst>
          <pc:docMk/>
          <pc:sldMk cId="3796646519" sldId="514"/>
        </pc:sldMkLst>
      </pc:sldChg>
      <pc:sldChg chg="modNotes">
        <pc:chgData name="Abimelech Velazco" userId="mfH0nLfEG6jTKWPQxatoF9jWV7k72C1yg/bGuudLpbI=" providerId="None" clId="Web-{A5B11006-1D55-4128-ACD4-364F5FC03BB2}" dt="2023-02-08T16:40:27.780" v="103"/>
        <pc:sldMkLst>
          <pc:docMk/>
          <pc:sldMk cId="3964696254" sldId="515"/>
        </pc:sldMkLst>
      </pc:sldChg>
      <pc:sldChg chg="modNotes">
        <pc:chgData name="Abimelech Velazco" userId="mfH0nLfEG6jTKWPQxatoF9jWV7k72C1yg/bGuudLpbI=" providerId="None" clId="Web-{A5B11006-1D55-4128-ACD4-364F5FC03BB2}" dt="2023-02-08T16:33:05.113" v="97"/>
        <pc:sldMkLst>
          <pc:docMk/>
          <pc:sldMk cId="3558251882" sldId="516"/>
        </pc:sldMkLst>
      </pc:sldChg>
      <pc:sldChg chg="modNotes">
        <pc:chgData name="Abimelech Velazco" userId="mfH0nLfEG6jTKWPQxatoF9jWV7k72C1yg/bGuudLpbI=" providerId="None" clId="Web-{A5B11006-1D55-4128-ACD4-364F5FC03BB2}" dt="2023-02-08T16:26:23.227" v="50"/>
        <pc:sldMkLst>
          <pc:docMk/>
          <pc:sldMk cId="1272822302" sldId="521"/>
        </pc:sldMkLst>
      </pc:sldChg>
      <pc:sldChg chg="modSp modNotes">
        <pc:chgData name="Abimelech Velazco" userId="mfH0nLfEG6jTKWPQxatoF9jWV7k72C1yg/bGuudLpbI=" providerId="None" clId="Web-{A5B11006-1D55-4128-ACD4-364F5FC03BB2}" dt="2023-02-08T16:24:14.489" v="39" actId="14100"/>
        <pc:sldMkLst>
          <pc:docMk/>
          <pc:sldMk cId="482435690" sldId="522"/>
        </pc:sldMkLst>
        <pc:spChg chg="mod">
          <ac:chgData name="Abimelech Velazco" userId="mfH0nLfEG6jTKWPQxatoF9jWV7k72C1yg/bGuudLpbI=" providerId="None" clId="Web-{A5B11006-1D55-4128-ACD4-364F5FC03BB2}" dt="2023-02-08T16:24:14.489" v="39" actId="14100"/>
          <ac:spMkLst>
            <pc:docMk/>
            <pc:sldMk cId="482435690" sldId="522"/>
            <ac:spMk id="10" creationId="{2D11373C-0085-E9EA-CDEF-20947FB0588A}"/>
          </ac:spMkLst>
        </pc:spChg>
      </pc:sldChg>
      <pc:sldChg chg="modNotes">
        <pc:chgData name="Abimelech Velazco" userId="mfH0nLfEG6jTKWPQxatoF9jWV7k72C1yg/bGuudLpbI=" providerId="None" clId="Web-{A5B11006-1D55-4128-ACD4-364F5FC03BB2}" dt="2023-02-08T16:27:03.056" v="56"/>
        <pc:sldMkLst>
          <pc:docMk/>
          <pc:sldMk cId="915253459" sldId="523"/>
        </pc:sldMkLst>
      </pc:sldChg>
      <pc:sldChg chg="modNotes">
        <pc:chgData name="Abimelech Velazco" userId="mfH0nLfEG6jTKWPQxatoF9jWV7k72C1yg/bGuudLpbI=" providerId="None" clId="Web-{A5B11006-1D55-4128-ACD4-364F5FC03BB2}" dt="2023-02-08T16:27:31.916" v="65"/>
        <pc:sldMkLst>
          <pc:docMk/>
          <pc:sldMk cId="2323703900" sldId="525"/>
        </pc:sldMkLst>
      </pc:sldChg>
      <pc:sldChg chg="modSp modNotes">
        <pc:chgData name="Abimelech Velazco" userId="mfH0nLfEG6jTKWPQxatoF9jWV7k72C1yg/bGuudLpbI=" providerId="None" clId="Web-{A5B11006-1D55-4128-ACD4-364F5FC03BB2}" dt="2023-02-08T16:28:43.668" v="90" actId="20577"/>
        <pc:sldMkLst>
          <pc:docMk/>
          <pc:sldMk cId="3390774302" sldId="526"/>
        </pc:sldMkLst>
        <pc:spChg chg="mod">
          <ac:chgData name="Abimelech Velazco" userId="mfH0nLfEG6jTKWPQxatoF9jWV7k72C1yg/bGuudLpbI=" providerId="None" clId="Web-{A5B11006-1D55-4128-ACD4-364F5FC03BB2}" dt="2023-02-08T16:28:43.668" v="90" actId="20577"/>
          <ac:spMkLst>
            <pc:docMk/>
            <pc:sldMk cId="3390774302" sldId="526"/>
            <ac:spMk id="2" creationId="{3B5D3D38-84F2-37F1-A62B-45DB616918BD}"/>
          </ac:spMkLst>
        </pc:spChg>
      </pc:sldChg>
      <pc:sldChg chg="modNotes">
        <pc:chgData name="Abimelech Velazco" userId="mfH0nLfEG6jTKWPQxatoF9jWV7k72C1yg/bGuudLpbI=" providerId="None" clId="Web-{A5B11006-1D55-4128-ACD4-364F5FC03BB2}" dt="2023-02-08T16:40:18.280" v="100"/>
        <pc:sldMkLst>
          <pc:docMk/>
          <pc:sldMk cId="1531987143" sldId="529"/>
        </pc:sldMkLst>
      </pc:sldChg>
      <pc:sldChg chg="modNotes">
        <pc:chgData name="Abimelech Velazco" userId="mfH0nLfEG6jTKWPQxatoF9jWV7k72C1yg/bGuudLpbI=" providerId="None" clId="Web-{A5B11006-1D55-4128-ACD4-364F5FC03BB2}" dt="2023-02-08T16:41:07.719" v="106"/>
        <pc:sldMkLst>
          <pc:docMk/>
          <pc:sldMk cId="3681084399" sldId="5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9E3CE-74E5-469A-BC8C-F1403B652B7C}"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08CCB6D5-876F-468F-BF62-61070957C6E0}">
      <dgm:prSet/>
      <dgm:spPr/>
      <dgm:t>
        <a:bodyPr/>
        <a:lstStyle/>
        <a:p>
          <a:r>
            <a:rPr lang="en-US" dirty="0"/>
            <a:t>Cultural differences can exist in the perception and interpretation of the trauma event</a:t>
          </a:r>
        </a:p>
      </dgm:t>
    </dgm:pt>
    <dgm:pt modelId="{F8EDF9AF-4F00-450E-9EA0-3FDFC8F67782}" type="parTrans" cxnId="{13699334-FF91-457A-A2F8-1C4A69F53717}">
      <dgm:prSet/>
      <dgm:spPr/>
      <dgm:t>
        <a:bodyPr/>
        <a:lstStyle/>
        <a:p>
          <a:endParaRPr lang="en-US"/>
        </a:p>
      </dgm:t>
    </dgm:pt>
    <dgm:pt modelId="{661C00D4-FE8B-47E7-80CC-4F0700143F86}" type="sibTrans" cxnId="{13699334-FF91-457A-A2F8-1C4A69F53717}">
      <dgm:prSet/>
      <dgm:spPr/>
      <dgm:t>
        <a:bodyPr/>
        <a:lstStyle/>
        <a:p>
          <a:endParaRPr lang="en-US"/>
        </a:p>
      </dgm:t>
    </dgm:pt>
    <dgm:pt modelId="{95FFA815-2CF8-478E-9C52-2ABFB167BE85}">
      <dgm:prSet/>
      <dgm:spPr/>
      <dgm:t>
        <a:bodyPr/>
        <a:lstStyle/>
        <a:p>
          <a:r>
            <a:rPr lang="en-US" dirty="0"/>
            <a:t>Some traumas may have greater impact on a given culture</a:t>
          </a:r>
        </a:p>
      </dgm:t>
    </dgm:pt>
    <dgm:pt modelId="{B9469204-F675-404D-B327-4D907ACB2B3A}" type="parTrans" cxnId="{F7A42052-9201-41F6-9CFE-EC27D0A19BB2}">
      <dgm:prSet/>
      <dgm:spPr/>
      <dgm:t>
        <a:bodyPr/>
        <a:lstStyle/>
        <a:p>
          <a:endParaRPr lang="en-US"/>
        </a:p>
      </dgm:t>
    </dgm:pt>
    <dgm:pt modelId="{3CD5E949-066C-4808-91B6-46C30AAA61C6}" type="sibTrans" cxnId="{F7A42052-9201-41F6-9CFE-EC27D0A19BB2}">
      <dgm:prSet/>
      <dgm:spPr/>
      <dgm:t>
        <a:bodyPr/>
        <a:lstStyle/>
        <a:p>
          <a:endParaRPr lang="en-US"/>
        </a:p>
      </dgm:t>
    </dgm:pt>
    <dgm:pt modelId="{01CB5058-197B-4EBB-A87E-0B515B82C819}">
      <dgm:prSet/>
      <dgm:spPr/>
      <dgm:t>
        <a:bodyPr/>
        <a:lstStyle/>
        <a:p>
          <a:r>
            <a:rPr lang="en-US" dirty="0"/>
            <a:t>Culture determines acceptable responses to trauma and shapes the expression of distress. </a:t>
          </a:r>
        </a:p>
      </dgm:t>
    </dgm:pt>
    <dgm:pt modelId="{71139442-72F0-4734-B167-6FE40DE74751}" type="parTrans" cxnId="{828F0901-64C3-488E-B6F6-404F54BCFAF4}">
      <dgm:prSet/>
      <dgm:spPr/>
      <dgm:t>
        <a:bodyPr/>
        <a:lstStyle/>
        <a:p>
          <a:endParaRPr lang="en-US"/>
        </a:p>
      </dgm:t>
    </dgm:pt>
    <dgm:pt modelId="{4221D3EA-1F2E-4159-9944-741D43A2F555}" type="sibTrans" cxnId="{828F0901-64C3-488E-B6F6-404F54BCFAF4}">
      <dgm:prSet/>
      <dgm:spPr/>
      <dgm:t>
        <a:bodyPr/>
        <a:lstStyle/>
        <a:p>
          <a:endParaRPr lang="en-US"/>
        </a:p>
      </dgm:t>
    </dgm:pt>
    <dgm:pt modelId="{1247AB92-4CB6-466B-B191-37D5AD041456}" type="pres">
      <dgm:prSet presAssocID="{A5B9E3CE-74E5-469A-BC8C-F1403B652B7C}" presName="vert0" presStyleCnt="0">
        <dgm:presLayoutVars>
          <dgm:dir/>
          <dgm:animOne val="branch"/>
          <dgm:animLvl val="lvl"/>
        </dgm:presLayoutVars>
      </dgm:prSet>
      <dgm:spPr/>
    </dgm:pt>
    <dgm:pt modelId="{53BDA68A-16E0-49A9-B57D-05B9795F3817}" type="pres">
      <dgm:prSet presAssocID="{08CCB6D5-876F-468F-BF62-61070957C6E0}" presName="thickLine" presStyleLbl="alignNode1" presStyleIdx="0" presStyleCnt="3"/>
      <dgm:spPr/>
    </dgm:pt>
    <dgm:pt modelId="{10AEE9C5-E649-404A-8BCF-56B7214BA960}" type="pres">
      <dgm:prSet presAssocID="{08CCB6D5-876F-468F-BF62-61070957C6E0}" presName="horz1" presStyleCnt="0"/>
      <dgm:spPr/>
    </dgm:pt>
    <dgm:pt modelId="{2B8AFCE2-AC7B-4F6F-A0CE-F62FE72BFE84}" type="pres">
      <dgm:prSet presAssocID="{08CCB6D5-876F-468F-BF62-61070957C6E0}" presName="tx1" presStyleLbl="revTx" presStyleIdx="0" presStyleCnt="3"/>
      <dgm:spPr/>
    </dgm:pt>
    <dgm:pt modelId="{D37CE3B4-6389-4F43-B620-C2183ABAEB28}" type="pres">
      <dgm:prSet presAssocID="{08CCB6D5-876F-468F-BF62-61070957C6E0}" presName="vert1" presStyleCnt="0"/>
      <dgm:spPr/>
    </dgm:pt>
    <dgm:pt modelId="{2EED6197-F4E3-4ECF-8944-09602D563C83}" type="pres">
      <dgm:prSet presAssocID="{95FFA815-2CF8-478E-9C52-2ABFB167BE85}" presName="thickLine" presStyleLbl="alignNode1" presStyleIdx="1" presStyleCnt="3"/>
      <dgm:spPr/>
    </dgm:pt>
    <dgm:pt modelId="{4303F378-2DE7-42AF-B338-C6781FA1958B}" type="pres">
      <dgm:prSet presAssocID="{95FFA815-2CF8-478E-9C52-2ABFB167BE85}" presName="horz1" presStyleCnt="0"/>
      <dgm:spPr/>
    </dgm:pt>
    <dgm:pt modelId="{415D7F97-4F68-4C72-95F3-E3001F69F8FA}" type="pres">
      <dgm:prSet presAssocID="{95FFA815-2CF8-478E-9C52-2ABFB167BE85}" presName="tx1" presStyleLbl="revTx" presStyleIdx="1" presStyleCnt="3"/>
      <dgm:spPr/>
    </dgm:pt>
    <dgm:pt modelId="{076BC587-3D62-4EB2-8390-9BBC5FEF2183}" type="pres">
      <dgm:prSet presAssocID="{95FFA815-2CF8-478E-9C52-2ABFB167BE85}" presName="vert1" presStyleCnt="0"/>
      <dgm:spPr/>
    </dgm:pt>
    <dgm:pt modelId="{48BE9FDE-854B-48B5-B7AC-3B78DB8344E4}" type="pres">
      <dgm:prSet presAssocID="{01CB5058-197B-4EBB-A87E-0B515B82C819}" presName="thickLine" presStyleLbl="alignNode1" presStyleIdx="2" presStyleCnt="3"/>
      <dgm:spPr/>
    </dgm:pt>
    <dgm:pt modelId="{8FDFD298-5182-4946-8611-EF4207A209A8}" type="pres">
      <dgm:prSet presAssocID="{01CB5058-197B-4EBB-A87E-0B515B82C819}" presName="horz1" presStyleCnt="0"/>
      <dgm:spPr/>
    </dgm:pt>
    <dgm:pt modelId="{5050B2AD-83CB-4732-A7C6-E9BAEF7C7DBC}" type="pres">
      <dgm:prSet presAssocID="{01CB5058-197B-4EBB-A87E-0B515B82C819}" presName="tx1" presStyleLbl="revTx" presStyleIdx="2" presStyleCnt="3"/>
      <dgm:spPr/>
    </dgm:pt>
    <dgm:pt modelId="{B3AAE725-E1F0-4324-9EDB-689867B567ED}" type="pres">
      <dgm:prSet presAssocID="{01CB5058-197B-4EBB-A87E-0B515B82C819}" presName="vert1" presStyleCnt="0"/>
      <dgm:spPr/>
    </dgm:pt>
  </dgm:ptLst>
  <dgm:cxnLst>
    <dgm:cxn modelId="{828F0901-64C3-488E-B6F6-404F54BCFAF4}" srcId="{A5B9E3CE-74E5-469A-BC8C-F1403B652B7C}" destId="{01CB5058-197B-4EBB-A87E-0B515B82C819}" srcOrd="2" destOrd="0" parTransId="{71139442-72F0-4734-B167-6FE40DE74751}" sibTransId="{4221D3EA-1F2E-4159-9944-741D43A2F555}"/>
    <dgm:cxn modelId="{46D1A814-4827-4C16-8F82-0843E2F0EC1E}" type="presOf" srcId="{95FFA815-2CF8-478E-9C52-2ABFB167BE85}" destId="{415D7F97-4F68-4C72-95F3-E3001F69F8FA}" srcOrd="0" destOrd="0" presId="urn:microsoft.com/office/officeart/2008/layout/LinedList"/>
    <dgm:cxn modelId="{13699334-FF91-457A-A2F8-1C4A69F53717}" srcId="{A5B9E3CE-74E5-469A-BC8C-F1403B652B7C}" destId="{08CCB6D5-876F-468F-BF62-61070957C6E0}" srcOrd="0" destOrd="0" parTransId="{F8EDF9AF-4F00-450E-9EA0-3FDFC8F67782}" sibTransId="{661C00D4-FE8B-47E7-80CC-4F0700143F86}"/>
    <dgm:cxn modelId="{F7A42052-9201-41F6-9CFE-EC27D0A19BB2}" srcId="{A5B9E3CE-74E5-469A-BC8C-F1403B652B7C}" destId="{95FFA815-2CF8-478E-9C52-2ABFB167BE85}" srcOrd="1" destOrd="0" parTransId="{B9469204-F675-404D-B327-4D907ACB2B3A}" sibTransId="{3CD5E949-066C-4808-91B6-46C30AAA61C6}"/>
    <dgm:cxn modelId="{4DB01A9A-4DA9-4C55-84BB-EFA1B3E62E92}" type="presOf" srcId="{08CCB6D5-876F-468F-BF62-61070957C6E0}" destId="{2B8AFCE2-AC7B-4F6F-A0CE-F62FE72BFE84}" srcOrd="0" destOrd="0" presId="urn:microsoft.com/office/officeart/2008/layout/LinedList"/>
    <dgm:cxn modelId="{36D17DB7-59BE-42EF-B203-5C31C5A4A396}" type="presOf" srcId="{A5B9E3CE-74E5-469A-BC8C-F1403B652B7C}" destId="{1247AB92-4CB6-466B-B191-37D5AD041456}" srcOrd="0" destOrd="0" presId="urn:microsoft.com/office/officeart/2008/layout/LinedList"/>
    <dgm:cxn modelId="{FE68DCC4-4B5B-40FE-B3DF-5EE3F35B2110}" type="presOf" srcId="{01CB5058-197B-4EBB-A87E-0B515B82C819}" destId="{5050B2AD-83CB-4732-A7C6-E9BAEF7C7DBC}" srcOrd="0" destOrd="0" presId="urn:microsoft.com/office/officeart/2008/layout/LinedList"/>
    <dgm:cxn modelId="{745E9582-B33E-4DE1-B0F5-01E5342FB956}" type="presParOf" srcId="{1247AB92-4CB6-466B-B191-37D5AD041456}" destId="{53BDA68A-16E0-49A9-B57D-05B9795F3817}" srcOrd="0" destOrd="0" presId="urn:microsoft.com/office/officeart/2008/layout/LinedList"/>
    <dgm:cxn modelId="{D489D73F-3F21-42FC-A6FA-53FC74A90EB3}" type="presParOf" srcId="{1247AB92-4CB6-466B-B191-37D5AD041456}" destId="{10AEE9C5-E649-404A-8BCF-56B7214BA960}" srcOrd="1" destOrd="0" presId="urn:microsoft.com/office/officeart/2008/layout/LinedList"/>
    <dgm:cxn modelId="{1B8D1DBB-D08A-44F3-9FCC-0723BBF62E22}" type="presParOf" srcId="{10AEE9C5-E649-404A-8BCF-56B7214BA960}" destId="{2B8AFCE2-AC7B-4F6F-A0CE-F62FE72BFE84}" srcOrd="0" destOrd="0" presId="urn:microsoft.com/office/officeart/2008/layout/LinedList"/>
    <dgm:cxn modelId="{32104A44-2A6A-48E9-A275-DF70FBB432DE}" type="presParOf" srcId="{10AEE9C5-E649-404A-8BCF-56B7214BA960}" destId="{D37CE3B4-6389-4F43-B620-C2183ABAEB28}" srcOrd="1" destOrd="0" presId="urn:microsoft.com/office/officeart/2008/layout/LinedList"/>
    <dgm:cxn modelId="{591F5CC7-BA98-4942-96CA-827681FC48E4}" type="presParOf" srcId="{1247AB92-4CB6-466B-B191-37D5AD041456}" destId="{2EED6197-F4E3-4ECF-8944-09602D563C83}" srcOrd="2" destOrd="0" presId="urn:microsoft.com/office/officeart/2008/layout/LinedList"/>
    <dgm:cxn modelId="{4490518F-2D73-498A-B41F-9FB7391479AE}" type="presParOf" srcId="{1247AB92-4CB6-466B-B191-37D5AD041456}" destId="{4303F378-2DE7-42AF-B338-C6781FA1958B}" srcOrd="3" destOrd="0" presId="urn:microsoft.com/office/officeart/2008/layout/LinedList"/>
    <dgm:cxn modelId="{7CFFF88D-DCEF-4C47-A23F-B0A38B681936}" type="presParOf" srcId="{4303F378-2DE7-42AF-B338-C6781FA1958B}" destId="{415D7F97-4F68-4C72-95F3-E3001F69F8FA}" srcOrd="0" destOrd="0" presId="urn:microsoft.com/office/officeart/2008/layout/LinedList"/>
    <dgm:cxn modelId="{614761ED-6928-46AB-A183-8F27E1C8FF23}" type="presParOf" srcId="{4303F378-2DE7-42AF-B338-C6781FA1958B}" destId="{076BC587-3D62-4EB2-8390-9BBC5FEF2183}" srcOrd="1" destOrd="0" presId="urn:microsoft.com/office/officeart/2008/layout/LinedList"/>
    <dgm:cxn modelId="{C0E8D8E1-18A7-4EE9-BB28-E88F1B1B5897}" type="presParOf" srcId="{1247AB92-4CB6-466B-B191-37D5AD041456}" destId="{48BE9FDE-854B-48B5-B7AC-3B78DB8344E4}" srcOrd="4" destOrd="0" presId="urn:microsoft.com/office/officeart/2008/layout/LinedList"/>
    <dgm:cxn modelId="{4F01EF51-78F4-4DE9-93FC-E12209548A9C}" type="presParOf" srcId="{1247AB92-4CB6-466B-B191-37D5AD041456}" destId="{8FDFD298-5182-4946-8611-EF4207A209A8}" srcOrd="5" destOrd="0" presId="urn:microsoft.com/office/officeart/2008/layout/LinedList"/>
    <dgm:cxn modelId="{AE75CCAB-1C2F-4FBD-9F34-45C933ACAF6F}" type="presParOf" srcId="{8FDFD298-5182-4946-8611-EF4207A209A8}" destId="{5050B2AD-83CB-4732-A7C6-E9BAEF7C7DBC}" srcOrd="0" destOrd="0" presId="urn:microsoft.com/office/officeart/2008/layout/LinedList"/>
    <dgm:cxn modelId="{28F508D3-F550-4C81-9BE3-D98356D5DBE7}" type="presParOf" srcId="{8FDFD298-5182-4946-8611-EF4207A209A8}" destId="{B3AAE725-E1F0-4324-9EDB-689867B567E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D7B687-9E5D-4A3E-BE0A-783869FAD71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8C3469E-CA75-440A-BA4D-E73BD6AB4A52}">
      <dgm:prSet/>
      <dgm:spPr/>
      <dgm:t>
        <a:bodyPr/>
        <a:lstStyle/>
        <a:p>
          <a:r>
            <a:rPr lang="en-US" dirty="0"/>
            <a:t>Effects may be immediate and/or delayed</a:t>
          </a:r>
        </a:p>
      </dgm:t>
    </dgm:pt>
    <dgm:pt modelId="{FB2B92BB-3A01-47DD-90A8-90272D07E43B}" type="parTrans" cxnId="{4F026A9F-31C3-46CC-9910-0D53F8CCEA19}">
      <dgm:prSet/>
      <dgm:spPr/>
      <dgm:t>
        <a:bodyPr/>
        <a:lstStyle/>
        <a:p>
          <a:endParaRPr lang="en-US"/>
        </a:p>
      </dgm:t>
    </dgm:pt>
    <dgm:pt modelId="{81499D29-3ED1-44D7-99DA-41D5BA257A57}" type="sibTrans" cxnId="{4F026A9F-31C3-46CC-9910-0D53F8CCEA19}">
      <dgm:prSet/>
      <dgm:spPr/>
      <dgm:t>
        <a:bodyPr/>
        <a:lstStyle/>
        <a:p>
          <a:endParaRPr lang="en-US"/>
        </a:p>
      </dgm:t>
    </dgm:pt>
    <dgm:pt modelId="{8D4B7CC4-DF38-4680-9413-CDAE5C60E4AD}">
      <dgm:prSet/>
      <dgm:spPr/>
      <dgm:t>
        <a:bodyPr/>
        <a:lstStyle/>
        <a:p>
          <a:r>
            <a:rPr lang="en-US" dirty="0"/>
            <a:t>Duration of the effects may be short to long term</a:t>
          </a:r>
        </a:p>
      </dgm:t>
    </dgm:pt>
    <dgm:pt modelId="{CB5ECD99-8DAF-4786-BA09-1ECC539DE7E8}" type="parTrans" cxnId="{557B990E-4633-4D49-B074-4639F8046B02}">
      <dgm:prSet/>
      <dgm:spPr/>
      <dgm:t>
        <a:bodyPr/>
        <a:lstStyle/>
        <a:p>
          <a:endParaRPr lang="en-US"/>
        </a:p>
      </dgm:t>
    </dgm:pt>
    <dgm:pt modelId="{5E22EE6E-EBA3-447A-8AC7-E511EA7B48B4}" type="sibTrans" cxnId="{557B990E-4633-4D49-B074-4639F8046B02}">
      <dgm:prSet/>
      <dgm:spPr/>
      <dgm:t>
        <a:bodyPr/>
        <a:lstStyle/>
        <a:p>
          <a:endParaRPr lang="en-US"/>
        </a:p>
      </dgm:t>
    </dgm:pt>
    <dgm:pt modelId="{A2BAE7C3-7D5B-4014-AA9E-23E5C37127DB}">
      <dgm:prSet/>
      <dgm:spPr>
        <a:solidFill>
          <a:srgbClr val="37ABA7"/>
        </a:solidFill>
      </dgm:spPr>
      <dgm:t>
        <a:bodyPr/>
        <a:lstStyle/>
        <a:p>
          <a:r>
            <a:rPr lang="en-US"/>
            <a:t>Effects can impact the victim, the family system, an organization, and the community’s sense of safety and trust</a:t>
          </a:r>
        </a:p>
      </dgm:t>
    </dgm:pt>
    <dgm:pt modelId="{1C39DD16-C7A4-45B0-B237-F533FB3D31AA}" type="parTrans" cxnId="{71B4680E-C357-4A11-A7EB-697FD7A6ADBB}">
      <dgm:prSet/>
      <dgm:spPr/>
      <dgm:t>
        <a:bodyPr/>
        <a:lstStyle/>
        <a:p>
          <a:endParaRPr lang="en-US"/>
        </a:p>
      </dgm:t>
    </dgm:pt>
    <dgm:pt modelId="{38833378-F276-4571-B08D-DC4B7DAF90D5}" type="sibTrans" cxnId="{71B4680E-C357-4A11-A7EB-697FD7A6ADBB}">
      <dgm:prSet/>
      <dgm:spPr/>
      <dgm:t>
        <a:bodyPr/>
        <a:lstStyle/>
        <a:p>
          <a:endParaRPr lang="en-US"/>
        </a:p>
      </dgm:t>
    </dgm:pt>
    <dgm:pt modelId="{E423F6DF-D5D9-4C8C-8E21-13B41956961D}" type="pres">
      <dgm:prSet presAssocID="{BAD7B687-9E5D-4A3E-BE0A-783869FAD713}" presName="linear" presStyleCnt="0">
        <dgm:presLayoutVars>
          <dgm:animLvl val="lvl"/>
          <dgm:resizeHandles val="exact"/>
        </dgm:presLayoutVars>
      </dgm:prSet>
      <dgm:spPr/>
    </dgm:pt>
    <dgm:pt modelId="{EBDD98BA-F6B5-48E9-A065-BEF0308AD890}" type="pres">
      <dgm:prSet presAssocID="{18C3469E-CA75-440A-BA4D-E73BD6AB4A52}" presName="parentText" presStyleLbl="node1" presStyleIdx="0" presStyleCnt="3">
        <dgm:presLayoutVars>
          <dgm:chMax val="0"/>
          <dgm:bulletEnabled val="1"/>
        </dgm:presLayoutVars>
      </dgm:prSet>
      <dgm:spPr/>
    </dgm:pt>
    <dgm:pt modelId="{F0C6BBB5-C012-4D52-9769-C4AAEF9EA778}" type="pres">
      <dgm:prSet presAssocID="{81499D29-3ED1-44D7-99DA-41D5BA257A57}" presName="spacer" presStyleCnt="0"/>
      <dgm:spPr/>
    </dgm:pt>
    <dgm:pt modelId="{2A2D9759-6BF0-46A7-A3E3-B90ADA169BC7}" type="pres">
      <dgm:prSet presAssocID="{8D4B7CC4-DF38-4680-9413-CDAE5C60E4AD}" presName="parentText" presStyleLbl="node1" presStyleIdx="1" presStyleCnt="3">
        <dgm:presLayoutVars>
          <dgm:chMax val="0"/>
          <dgm:bulletEnabled val="1"/>
        </dgm:presLayoutVars>
      </dgm:prSet>
      <dgm:spPr/>
    </dgm:pt>
    <dgm:pt modelId="{F9420110-BEDF-4FBC-91BC-67C2403D3DF8}" type="pres">
      <dgm:prSet presAssocID="{5E22EE6E-EBA3-447A-8AC7-E511EA7B48B4}" presName="spacer" presStyleCnt="0"/>
      <dgm:spPr/>
    </dgm:pt>
    <dgm:pt modelId="{7FAE582B-1238-436B-A4D7-44D42CD07F32}" type="pres">
      <dgm:prSet presAssocID="{A2BAE7C3-7D5B-4014-AA9E-23E5C37127DB}" presName="parentText" presStyleLbl="node1" presStyleIdx="2" presStyleCnt="3">
        <dgm:presLayoutVars>
          <dgm:chMax val="0"/>
          <dgm:bulletEnabled val="1"/>
        </dgm:presLayoutVars>
      </dgm:prSet>
      <dgm:spPr/>
    </dgm:pt>
  </dgm:ptLst>
  <dgm:cxnLst>
    <dgm:cxn modelId="{71B4680E-C357-4A11-A7EB-697FD7A6ADBB}" srcId="{BAD7B687-9E5D-4A3E-BE0A-783869FAD713}" destId="{A2BAE7C3-7D5B-4014-AA9E-23E5C37127DB}" srcOrd="2" destOrd="0" parTransId="{1C39DD16-C7A4-45B0-B237-F533FB3D31AA}" sibTransId="{38833378-F276-4571-B08D-DC4B7DAF90D5}"/>
    <dgm:cxn modelId="{557B990E-4633-4D49-B074-4639F8046B02}" srcId="{BAD7B687-9E5D-4A3E-BE0A-783869FAD713}" destId="{8D4B7CC4-DF38-4680-9413-CDAE5C60E4AD}" srcOrd="1" destOrd="0" parTransId="{CB5ECD99-8DAF-4786-BA09-1ECC539DE7E8}" sibTransId="{5E22EE6E-EBA3-447A-8AC7-E511EA7B48B4}"/>
    <dgm:cxn modelId="{C3B7D577-BEE8-4292-BF16-9E54976ED241}" type="presOf" srcId="{18C3469E-CA75-440A-BA4D-E73BD6AB4A52}" destId="{EBDD98BA-F6B5-48E9-A065-BEF0308AD890}" srcOrd="0" destOrd="0" presId="urn:microsoft.com/office/officeart/2005/8/layout/vList2"/>
    <dgm:cxn modelId="{7B484480-9B8C-4639-96FA-3D7C416C9A8F}" type="presOf" srcId="{8D4B7CC4-DF38-4680-9413-CDAE5C60E4AD}" destId="{2A2D9759-6BF0-46A7-A3E3-B90ADA169BC7}" srcOrd="0" destOrd="0" presId="urn:microsoft.com/office/officeart/2005/8/layout/vList2"/>
    <dgm:cxn modelId="{86D41593-0085-440D-AD8A-69B27E3A5F2F}" type="presOf" srcId="{A2BAE7C3-7D5B-4014-AA9E-23E5C37127DB}" destId="{7FAE582B-1238-436B-A4D7-44D42CD07F32}" srcOrd="0" destOrd="0" presId="urn:microsoft.com/office/officeart/2005/8/layout/vList2"/>
    <dgm:cxn modelId="{4F026A9F-31C3-46CC-9910-0D53F8CCEA19}" srcId="{BAD7B687-9E5D-4A3E-BE0A-783869FAD713}" destId="{18C3469E-CA75-440A-BA4D-E73BD6AB4A52}" srcOrd="0" destOrd="0" parTransId="{FB2B92BB-3A01-47DD-90A8-90272D07E43B}" sibTransId="{81499D29-3ED1-44D7-99DA-41D5BA257A57}"/>
    <dgm:cxn modelId="{33D5CEFA-9B17-445B-80F6-2A1F0929D50B}" type="presOf" srcId="{BAD7B687-9E5D-4A3E-BE0A-783869FAD713}" destId="{E423F6DF-D5D9-4C8C-8E21-13B41956961D}" srcOrd="0" destOrd="0" presId="urn:microsoft.com/office/officeart/2005/8/layout/vList2"/>
    <dgm:cxn modelId="{485A040B-A418-4F7C-8F0C-C258D2D908F1}" type="presParOf" srcId="{E423F6DF-D5D9-4C8C-8E21-13B41956961D}" destId="{EBDD98BA-F6B5-48E9-A065-BEF0308AD890}" srcOrd="0" destOrd="0" presId="urn:microsoft.com/office/officeart/2005/8/layout/vList2"/>
    <dgm:cxn modelId="{5CB27463-4BBB-44D0-B8A9-26DE846452AB}" type="presParOf" srcId="{E423F6DF-D5D9-4C8C-8E21-13B41956961D}" destId="{F0C6BBB5-C012-4D52-9769-C4AAEF9EA778}" srcOrd="1" destOrd="0" presId="urn:microsoft.com/office/officeart/2005/8/layout/vList2"/>
    <dgm:cxn modelId="{8BA32DD6-8239-43B2-9D57-3A9A251DBCAA}" type="presParOf" srcId="{E423F6DF-D5D9-4C8C-8E21-13B41956961D}" destId="{2A2D9759-6BF0-46A7-A3E3-B90ADA169BC7}" srcOrd="2" destOrd="0" presId="urn:microsoft.com/office/officeart/2005/8/layout/vList2"/>
    <dgm:cxn modelId="{C5900F6E-6D9C-4CFE-AC42-C87C20E52F6B}" type="presParOf" srcId="{E423F6DF-D5D9-4C8C-8E21-13B41956961D}" destId="{F9420110-BEDF-4FBC-91BC-67C2403D3DF8}" srcOrd="3" destOrd="0" presId="urn:microsoft.com/office/officeart/2005/8/layout/vList2"/>
    <dgm:cxn modelId="{08322C69-B3DA-46FB-9BA3-B26D471D0181}" type="presParOf" srcId="{E423F6DF-D5D9-4C8C-8E21-13B41956961D}" destId="{7FAE582B-1238-436B-A4D7-44D42CD07F3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9AEF4A-1BAF-4289-B737-3D32BC0F804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E145BF2A-9D82-4F02-8C9C-99CF45965D09}">
      <dgm:prSet phldrT="[Text]" custT="1"/>
      <dgm:spPr/>
      <dgm:t>
        <a:bodyPr/>
        <a:lstStyle/>
        <a:p>
          <a:r>
            <a:rPr lang="en-US" sz="3600" b="1" dirty="0"/>
            <a:t>Emotional</a:t>
          </a:r>
        </a:p>
      </dgm:t>
    </dgm:pt>
    <dgm:pt modelId="{E30BA6FE-A4E0-4690-BFA4-B08A54702A51}" type="parTrans" cxnId="{7A318EBD-9885-4BF1-B8A0-C6C18245287E}">
      <dgm:prSet/>
      <dgm:spPr/>
      <dgm:t>
        <a:bodyPr/>
        <a:lstStyle/>
        <a:p>
          <a:endParaRPr lang="en-US"/>
        </a:p>
      </dgm:t>
    </dgm:pt>
    <dgm:pt modelId="{F1C4ECDB-697E-49ED-8D3C-1A3F7E3925DF}" type="sibTrans" cxnId="{7A318EBD-9885-4BF1-B8A0-C6C18245287E}">
      <dgm:prSet/>
      <dgm:spPr/>
      <dgm:t>
        <a:bodyPr/>
        <a:lstStyle/>
        <a:p>
          <a:endParaRPr lang="en-US"/>
        </a:p>
      </dgm:t>
    </dgm:pt>
    <dgm:pt modelId="{96B491D9-D726-45ED-9848-E774BA1977EB}">
      <dgm:prSet phldrT="[Text]"/>
      <dgm:spPr/>
      <dgm:t>
        <a:bodyPr anchor="ctr"/>
        <a:lstStyle/>
        <a:p>
          <a:r>
            <a:rPr lang="en-US"/>
            <a:t>Numbness</a:t>
          </a:r>
        </a:p>
      </dgm:t>
    </dgm:pt>
    <dgm:pt modelId="{1B3E8BD6-4E94-4A89-B2A7-1CF6B7E0BE24}" type="parTrans" cxnId="{0CA236F4-5288-4855-8A76-F4DED630CA92}">
      <dgm:prSet/>
      <dgm:spPr/>
      <dgm:t>
        <a:bodyPr/>
        <a:lstStyle/>
        <a:p>
          <a:endParaRPr lang="en-US"/>
        </a:p>
      </dgm:t>
    </dgm:pt>
    <dgm:pt modelId="{D952C210-1C59-4B2C-AFA2-707A7778F147}" type="sibTrans" cxnId="{0CA236F4-5288-4855-8A76-F4DED630CA92}">
      <dgm:prSet/>
      <dgm:spPr/>
      <dgm:t>
        <a:bodyPr/>
        <a:lstStyle/>
        <a:p>
          <a:endParaRPr lang="en-US"/>
        </a:p>
      </dgm:t>
    </dgm:pt>
    <dgm:pt modelId="{2380F706-47A2-489C-8510-440236F687A8}">
      <dgm:prSet phldrT="[Text]"/>
      <dgm:spPr/>
      <dgm:t>
        <a:bodyPr anchor="ctr"/>
        <a:lstStyle/>
        <a:p>
          <a:r>
            <a:rPr lang="en-US"/>
            <a:t>Mood swings</a:t>
          </a:r>
        </a:p>
      </dgm:t>
    </dgm:pt>
    <dgm:pt modelId="{D446F8A7-8D35-4FFB-AB83-37794F9F678E}" type="parTrans" cxnId="{779968F9-3EB1-4376-898C-CA94D7A67E9B}">
      <dgm:prSet/>
      <dgm:spPr/>
      <dgm:t>
        <a:bodyPr/>
        <a:lstStyle/>
        <a:p>
          <a:endParaRPr lang="en-US"/>
        </a:p>
      </dgm:t>
    </dgm:pt>
    <dgm:pt modelId="{9F449DB2-96F0-40D7-824F-410B78FA9840}" type="sibTrans" cxnId="{779968F9-3EB1-4376-898C-CA94D7A67E9B}">
      <dgm:prSet/>
      <dgm:spPr/>
      <dgm:t>
        <a:bodyPr/>
        <a:lstStyle/>
        <a:p>
          <a:endParaRPr lang="en-US"/>
        </a:p>
      </dgm:t>
    </dgm:pt>
    <dgm:pt modelId="{E08FF2CD-5CBD-44EF-9E88-2EB332C4A38C}">
      <dgm:prSet phldrT="[Text]" custT="1"/>
      <dgm:spPr/>
      <dgm:t>
        <a:bodyPr/>
        <a:lstStyle/>
        <a:p>
          <a:r>
            <a:rPr lang="en-US" sz="3600" b="1" dirty="0"/>
            <a:t>Cognitive</a:t>
          </a:r>
        </a:p>
      </dgm:t>
    </dgm:pt>
    <dgm:pt modelId="{3A2EDEF3-4328-4191-884E-A28612B6CBE0}" type="parTrans" cxnId="{DFFD3A28-9C2A-40A1-A563-21B3E1BED03E}">
      <dgm:prSet/>
      <dgm:spPr/>
      <dgm:t>
        <a:bodyPr/>
        <a:lstStyle/>
        <a:p>
          <a:endParaRPr lang="en-US"/>
        </a:p>
      </dgm:t>
    </dgm:pt>
    <dgm:pt modelId="{31E6245C-C73E-4668-95E0-A8B74BD2E0B8}" type="sibTrans" cxnId="{DFFD3A28-9C2A-40A1-A563-21B3E1BED03E}">
      <dgm:prSet/>
      <dgm:spPr/>
      <dgm:t>
        <a:bodyPr/>
        <a:lstStyle/>
        <a:p>
          <a:endParaRPr lang="en-US"/>
        </a:p>
      </dgm:t>
    </dgm:pt>
    <dgm:pt modelId="{7579DF87-CF5A-4E02-89B0-0CC00EDDA5AE}">
      <dgm:prSet phldrT="[Text]"/>
      <dgm:spPr/>
      <dgm:t>
        <a:bodyPr anchor="ctr"/>
        <a:lstStyle/>
        <a:p>
          <a:r>
            <a:rPr lang="en-US"/>
            <a:t>Difficulty concentrating</a:t>
          </a:r>
        </a:p>
      </dgm:t>
    </dgm:pt>
    <dgm:pt modelId="{5EE39308-E7BD-4BA5-A369-D43C4E9A6879}" type="parTrans" cxnId="{A3D5292B-9A43-4B60-8716-5FE2C16B9902}">
      <dgm:prSet/>
      <dgm:spPr/>
      <dgm:t>
        <a:bodyPr/>
        <a:lstStyle/>
        <a:p>
          <a:endParaRPr lang="en-US"/>
        </a:p>
      </dgm:t>
    </dgm:pt>
    <dgm:pt modelId="{E34238F4-9E35-4D96-B81B-9122FB0E6E89}" type="sibTrans" cxnId="{A3D5292B-9A43-4B60-8716-5FE2C16B9902}">
      <dgm:prSet/>
      <dgm:spPr/>
      <dgm:t>
        <a:bodyPr/>
        <a:lstStyle/>
        <a:p>
          <a:endParaRPr lang="en-US"/>
        </a:p>
      </dgm:t>
    </dgm:pt>
    <dgm:pt modelId="{8031B725-921C-49CC-ABF0-A98EB6A6A238}">
      <dgm:prSet phldrT="[Text]" custT="1"/>
      <dgm:spPr/>
      <dgm:t>
        <a:bodyPr/>
        <a:lstStyle/>
        <a:p>
          <a:r>
            <a:rPr lang="en-US" sz="3600" b="1" dirty="0"/>
            <a:t>Behavioral</a:t>
          </a:r>
        </a:p>
      </dgm:t>
    </dgm:pt>
    <dgm:pt modelId="{D62104E5-8D1A-4EBD-AE68-9F7BC9DF4DA6}" type="parTrans" cxnId="{423E5277-41B8-4702-9CEA-CAD0E117B213}">
      <dgm:prSet/>
      <dgm:spPr/>
      <dgm:t>
        <a:bodyPr/>
        <a:lstStyle/>
        <a:p>
          <a:endParaRPr lang="en-US"/>
        </a:p>
      </dgm:t>
    </dgm:pt>
    <dgm:pt modelId="{56C54AC0-5636-48F3-B1A6-F53FE63FC4AB}" type="sibTrans" cxnId="{423E5277-41B8-4702-9CEA-CAD0E117B213}">
      <dgm:prSet/>
      <dgm:spPr/>
      <dgm:t>
        <a:bodyPr/>
        <a:lstStyle/>
        <a:p>
          <a:endParaRPr lang="en-US"/>
        </a:p>
      </dgm:t>
    </dgm:pt>
    <dgm:pt modelId="{D5FA3180-A5E1-481E-A021-283471D729C5}">
      <dgm:prSet phldrT="[Text]"/>
      <dgm:spPr/>
      <dgm:t>
        <a:bodyPr anchor="ctr"/>
        <a:lstStyle/>
        <a:p>
          <a:r>
            <a:rPr lang="en-US"/>
            <a:t>Startled reaction</a:t>
          </a:r>
        </a:p>
      </dgm:t>
    </dgm:pt>
    <dgm:pt modelId="{19712181-C80D-425B-A614-C41C45BEDD4E}" type="parTrans" cxnId="{C2887BB1-E344-482D-96AB-C2C29A2BF9E9}">
      <dgm:prSet/>
      <dgm:spPr/>
      <dgm:t>
        <a:bodyPr/>
        <a:lstStyle/>
        <a:p>
          <a:endParaRPr lang="en-US"/>
        </a:p>
      </dgm:t>
    </dgm:pt>
    <dgm:pt modelId="{A1286101-E92F-443A-8730-1627C2CFF6EE}" type="sibTrans" cxnId="{C2887BB1-E344-482D-96AB-C2C29A2BF9E9}">
      <dgm:prSet/>
      <dgm:spPr/>
      <dgm:t>
        <a:bodyPr/>
        <a:lstStyle/>
        <a:p>
          <a:endParaRPr lang="en-US"/>
        </a:p>
      </dgm:t>
    </dgm:pt>
    <dgm:pt modelId="{C38CB184-0A03-435E-8A52-61F08B7E7220}">
      <dgm:prSet custT="1"/>
      <dgm:spPr/>
      <dgm:t>
        <a:bodyPr/>
        <a:lstStyle/>
        <a:p>
          <a:r>
            <a:rPr lang="en-US" sz="3600" b="1" dirty="0"/>
            <a:t>Physical</a:t>
          </a:r>
        </a:p>
      </dgm:t>
    </dgm:pt>
    <dgm:pt modelId="{B19942DC-9D35-4422-BFA9-1FA6E0259D24}" type="parTrans" cxnId="{A7776F9F-761A-4B60-BE11-374AF73E8F31}">
      <dgm:prSet/>
      <dgm:spPr/>
      <dgm:t>
        <a:bodyPr/>
        <a:lstStyle/>
        <a:p>
          <a:endParaRPr lang="en-US"/>
        </a:p>
      </dgm:t>
    </dgm:pt>
    <dgm:pt modelId="{46FD81E8-186E-4A72-99F1-36A054F8877E}" type="sibTrans" cxnId="{A7776F9F-761A-4B60-BE11-374AF73E8F31}">
      <dgm:prSet/>
      <dgm:spPr/>
      <dgm:t>
        <a:bodyPr/>
        <a:lstStyle/>
        <a:p>
          <a:endParaRPr lang="en-US"/>
        </a:p>
      </dgm:t>
    </dgm:pt>
    <dgm:pt modelId="{892EAF22-CE32-45A5-BA87-3C257936563E}">
      <dgm:prSet phldrT="[Text]"/>
      <dgm:spPr/>
      <dgm:t>
        <a:bodyPr anchor="ctr"/>
        <a:lstStyle/>
        <a:p>
          <a:r>
            <a:rPr lang="en-US"/>
            <a:t>Anxiety</a:t>
          </a:r>
        </a:p>
      </dgm:t>
    </dgm:pt>
    <dgm:pt modelId="{53B7F6F5-3593-46C3-B345-60057B24E0EE}" type="parTrans" cxnId="{59B5C83F-E5D1-4143-8F34-B4C432CBDFAD}">
      <dgm:prSet/>
      <dgm:spPr/>
      <dgm:t>
        <a:bodyPr/>
        <a:lstStyle/>
        <a:p>
          <a:endParaRPr lang="en-US"/>
        </a:p>
      </dgm:t>
    </dgm:pt>
    <dgm:pt modelId="{3D542627-4BCB-41A7-843D-F8AE3D77719F}" type="sibTrans" cxnId="{59B5C83F-E5D1-4143-8F34-B4C432CBDFAD}">
      <dgm:prSet/>
      <dgm:spPr/>
      <dgm:t>
        <a:bodyPr/>
        <a:lstStyle/>
        <a:p>
          <a:endParaRPr lang="en-US"/>
        </a:p>
      </dgm:t>
    </dgm:pt>
    <dgm:pt modelId="{2E311C79-1B0D-45D0-A4FB-9EEB495186C2}">
      <dgm:prSet phldrT="[Text]"/>
      <dgm:spPr/>
      <dgm:t>
        <a:bodyPr anchor="ctr"/>
        <a:lstStyle/>
        <a:p>
          <a:r>
            <a:rPr lang="en-US"/>
            <a:t>Guilt</a:t>
          </a:r>
        </a:p>
      </dgm:t>
    </dgm:pt>
    <dgm:pt modelId="{CBA966B0-D2D5-46AE-8E90-F9D2897660B9}" type="parTrans" cxnId="{C33E9590-793F-4908-94EC-024B4CAAFC26}">
      <dgm:prSet/>
      <dgm:spPr/>
      <dgm:t>
        <a:bodyPr/>
        <a:lstStyle/>
        <a:p>
          <a:endParaRPr lang="en-US"/>
        </a:p>
      </dgm:t>
    </dgm:pt>
    <dgm:pt modelId="{06527DFE-47FD-49FE-A2C3-1E40F7D6A2EB}" type="sibTrans" cxnId="{C33E9590-793F-4908-94EC-024B4CAAFC26}">
      <dgm:prSet/>
      <dgm:spPr/>
      <dgm:t>
        <a:bodyPr/>
        <a:lstStyle/>
        <a:p>
          <a:endParaRPr lang="en-US"/>
        </a:p>
      </dgm:t>
    </dgm:pt>
    <dgm:pt modelId="{D1EBE0BF-ED7C-4193-8FFE-BBEAC1F81F54}">
      <dgm:prSet phldrT="[Text]"/>
      <dgm:spPr/>
      <dgm:t>
        <a:bodyPr anchor="ctr"/>
        <a:lstStyle/>
        <a:p>
          <a:r>
            <a:rPr lang="en-US"/>
            <a:t>Sadness</a:t>
          </a:r>
        </a:p>
      </dgm:t>
    </dgm:pt>
    <dgm:pt modelId="{DC97F46A-081E-4A16-9A9D-FC0534E02DC7}" type="parTrans" cxnId="{AC2F1F2F-1279-4981-A975-871CEE0AD50E}">
      <dgm:prSet/>
      <dgm:spPr/>
      <dgm:t>
        <a:bodyPr/>
        <a:lstStyle/>
        <a:p>
          <a:endParaRPr lang="en-US"/>
        </a:p>
      </dgm:t>
    </dgm:pt>
    <dgm:pt modelId="{9E1A21A1-48DC-4A5A-8F88-4E3B212E40F2}" type="sibTrans" cxnId="{AC2F1F2F-1279-4981-A975-871CEE0AD50E}">
      <dgm:prSet/>
      <dgm:spPr/>
      <dgm:t>
        <a:bodyPr/>
        <a:lstStyle/>
        <a:p>
          <a:endParaRPr lang="en-US"/>
        </a:p>
      </dgm:t>
    </dgm:pt>
    <dgm:pt modelId="{2FEAEC56-464E-423C-8C70-3451273B964D}">
      <dgm:prSet phldrT="[Text]"/>
      <dgm:spPr/>
      <dgm:t>
        <a:bodyPr anchor="ctr"/>
        <a:lstStyle/>
        <a:p>
          <a:r>
            <a:rPr lang="en-US"/>
            <a:t>Helplessness</a:t>
          </a:r>
        </a:p>
      </dgm:t>
    </dgm:pt>
    <dgm:pt modelId="{68C3D01D-0A3F-4287-A11C-B3C4A6F2BD2F}" type="parTrans" cxnId="{01DD58DC-E142-481E-8AC3-A442C429FF1C}">
      <dgm:prSet/>
      <dgm:spPr/>
      <dgm:t>
        <a:bodyPr/>
        <a:lstStyle/>
        <a:p>
          <a:endParaRPr lang="en-US"/>
        </a:p>
      </dgm:t>
    </dgm:pt>
    <dgm:pt modelId="{13698DFB-4DDE-4ADF-9A29-73EA385A65F9}" type="sibTrans" cxnId="{01DD58DC-E142-481E-8AC3-A442C429FF1C}">
      <dgm:prSet/>
      <dgm:spPr/>
      <dgm:t>
        <a:bodyPr/>
        <a:lstStyle/>
        <a:p>
          <a:endParaRPr lang="en-US"/>
        </a:p>
      </dgm:t>
    </dgm:pt>
    <dgm:pt modelId="{3781C133-2AE8-4569-B1EA-D45896A413E0}">
      <dgm:prSet phldrT="[Text]"/>
      <dgm:spPr/>
      <dgm:t>
        <a:bodyPr anchor="ctr"/>
        <a:lstStyle/>
        <a:p>
          <a:r>
            <a:rPr lang="en-US"/>
            <a:t>Denial</a:t>
          </a:r>
        </a:p>
      </dgm:t>
    </dgm:pt>
    <dgm:pt modelId="{FD5038C3-B325-4F5D-92D6-3F518205A0A0}" type="parTrans" cxnId="{965D58F3-20BB-4F94-ABEE-EE81DFE362FB}">
      <dgm:prSet/>
      <dgm:spPr/>
      <dgm:t>
        <a:bodyPr/>
        <a:lstStyle/>
        <a:p>
          <a:endParaRPr lang="en-US"/>
        </a:p>
      </dgm:t>
    </dgm:pt>
    <dgm:pt modelId="{D7911A38-F79D-489F-8460-9378730E964C}" type="sibTrans" cxnId="{965D58F3-20BB-4F94-ABEE-EE81DFE362FB}">
      <dgm:prSet/>
      <dgm:spPr/>
      <dgm:t>
        <a:bodyPr/>
        <a:lstStyle/>
        <a:p>
          <a:endParaRPr lang="en-US"/>
        </a:p>
      </dgm:t>
    </dgm:pt>
    <dgm:pt modelId="{04136192-DD9E-40EA-AD40-76FE43F5AF1F}">
      <dgm:prSet/>
      <dgm:spPr/>
      <dgm:t>
        <a:bodyPr anchor="ctr"/>
        <a:lstStyle/>
        <a:p>
          <a:r>
            <a:rPr lang="en-US"/>
            <a:t>Gastrointestinal Issues </a:t>
          </a:r>
        </a:p>
      </dgm:t>
    </dgm:pt>
    <dgm:pt modelId="{B09FACEC-0DB4-406F-B31D-00BE167656EC}" type="parTrans" cxnId="{F9C49004-3686-4CB0-96A9-E988573FEF2D}">
      <dgm:prSet/>
      <dgm:spPr/>
      <dgm:t>
        <a:bodyPr/>
        <a:lstStyle/>
        <a:p>
          <a:endParaRPr lang="en-US"/>
        </a:p>
      </dgm:t>
    </dgm:pt>
    <dgm:pt modelId="{9ADF20F3-062E-4B58-8559-B56EFF7E55F1}" type="sibTrans" cxnId="{F9C49004-3686-4CB0-96A9-E988573FEF2D}">
      <dgm:prSet/>
      <dgm:spPr/>
      <dgm:t>
        <a:bodyPr/>
        <a:lstStyle/>
        <a:p>
          <a:endParaRPr lang="en-US"/>
        </a:p>
      </dgm:t>
    </dgm:pt>
    <dgm:pt modelId="{B1E806CA-81A4-44FC-9DEE-CC8B9A2B9A7D}">
      <dgm:prSet/>
      <dgm:spPr/>
      <dgm:t>
        <a:bodyPr anchor="ctr"/>
        <a:lstStyle/>
        <a:p>
          <a:endParaRPr lang="en-US"/>
        </a:p>
      </dgm:t>
    </dgm:pt>
    <dgm:pt modelId="{D09F8EC8-8F6E-45CB-8920-C462B21FBB3D}" type="parTrans" cxnId="{936ABC34-086B-46A0-9A06-547F28E97847}">
      <dgm:prSet/>
      <dgm:spPr/>
      <dgm:t>
        <a:bodyPr/>
        <a:lstStyle/>
        <a:p>
          <a:endParaRPr lang="en-US"/>
        </a:p>
      </dgm:t>
    </dgm:pt>
    <dgm:pt modelId="{311489E0-3C7A-47F0-A78F-3C3DEDEC21F0}" type="sibTrans" cxnId="{936ABC34-086B-46A0-9A06-547F28E97847}">
      <dgm:prSet/>
      <dgm:spPr/>
      <dgm:t>
        <a:bodyPr/>
        <a:lstStyle/>
        <a:p>
          <a:endParaRPr lang="en-US"/>
        </a:p>
      </dgm:t>
    </dgm:pt>
    <dgm:pt modelId="{3E74A8A3-2C88-41F3-80DD-95DF97C17EBD}">
      <dgm:prSet/>
      <dgm:spPr/>
      <dgm:t>
        <a:bodyPr anchor="ctr"/>
        <a:lstStyle/>
        <a:p>
          <a:r>
            <a:rPr lang="en-US"/>
            <a:t>Sleep disturbances</a:t>
          </a:r>
        </a:p>
      </dgm:t>
    </dgm:pt>
    <dgm:pt modelId="{852F8A39-E1C6-4E83-97E1-14187E7F1FE7}" type="parTrans" cxnId="{2737020A-8685-447D-B14B-F8E1E1E4A807}">
      <dgm:prSet/>
      <dgm:spPr/>
      <dgm:t>
        <a:bodyPr/>
        <a:lstStyle/>
        <a:p>
          <a:endParaRPr lang="en-US"/>
        </a:p>
      </dgm:t>
    </dgm:pt>
    <dgm:pt modelId="{FB19B16F-901A-444D-A2FE-A0C73F2C526F}" type="sibTrans" cxnId="{2737020A-8685-447D-B14B-F8E1E1E4A807}">
      <dgm:prSet/>
      <dgm:spPr/>
      <dgm:t>
        <a:bodyPr/>
        <a:lstStyle/>
        <a:p>
          <a:endParaRPr lang="en-US"/>
        </a:p>
      </dgm:t>
    </dgm:pt>
    <dgm:pt modelId="{DB897BA9-04EB-409D-8950-3B7D4C1DBF8B}">
      <dgm:prSet/>
      <dgm:spPr/>
      <dgm:t>
        <a:bodyPr anchor="ctr"/>
        <a:lstStyle/>
        <a:p>
          <a:r>
            <a:rPr lang="en-US"/>
            <a:t>Hyperarousal</a:t>
          </a:r>
        </a:p>
      </dgm:t>
    </dgm:pt>
    <dgm:pt modelId="{4C8EB2C7-EDE9-42C3-BE8D-83A97B26FF8C}" type="parTrans" cxnId="{379DE4D0-F0B9-44DE-877B-37D8B47CD480}">
      <dgm:prSet/>
      <dgm:spPr/>
      <dgm:t>
        <a:bodyPr/>
        <a:lstStyle/>
        <a:p>
          <a:endParaRPr lang="en-US"/>
        </a:p>
      </dgm:t>
    </dgm:pt>
    <dgm:pt modelId="{5FD2DDE1-7BB7-4A8A-BDEA-271B1BD17855}" type="sibTrans" cxnId="{379DE4D0-F0B9-44DE-877B-37D8B47CD480}">
      <dgm:prSet/>
      <dgm:spPr/>
      <dgm:t>
        <a:bodyPr/>
        <a:lstStyle/>
        <a:p>
          <a:endParaRPr lang="en-US"/>
        </a:p>
      </dgm:t>
    </dgm:pt>
    <dgm:pt modelId="{C7FDE417-60A0-4FB5-AEED-15B307473228}">
      <dgm:prSet phldrT="[Text]"/>
      <dgm:spPr/>
      <dgm:t>
        <a:bodyPr anchor="ctr"/>
        <a:lstStyle/>
        <a:p>
          <a:r>
            <a:rPr lang="en-US"/>
            <a:t>Rumination</a:t>
          </a:r>
        </a:p>
      </dgm:t>
    </dgm:pt>
    <dgm:pt modelId="{7A4AEF7A-01D5-4F2B-9B2A-5399E868FD52}" type="parTrans" cxnId="{6CDC7870-E489-40EF-A055-BA89DDE2E2E5}">
      <dgm:prSet/>
      <dgm:spPr/>
      <dgm:t>
        <a:bodyPr/>
        <a:lstStyle/>
        <a:p>
          <a:endParaRPr lang="en-US"/>
        </a:p>
      </dgm:t>
    </dgm:pt>
    <dgm:pt modelId="{7B07E892-8E19-485A-9406-E94F24390434}" type="sibTrans" cxnId="{6CDC7870-E489-40EF-A055-BA89DDE2E2E5}">
      <dgm:prSet/>
      <dgm:spPr/>
      <dgm:t>
        <a:bodyPr/>
        <a:lstStyle/>
        <a:p>
          <a:endParaRPr lang="en-US"/>
        </a:p>
      </dgm:t>
    </dgm:pt>
    <dgm:pt modelId="{8EEE4523-FBBE-435D-A2B7-1B83726110C9}">
      <dgm:prSet phldrT="[Text]"/>
      <dgm:spPr/>
      <dgm:t>
        <a:bodyPr anchor="ctr"/>
        <a:lstStyle/>
        <a:p>
          <a:r>
            <a:rPr lang="en-US"/>
            <a:t>Memory problems</a:t>
          </a:r>
        </a:p>
      </dgm:t>
    </dgm:pt>
    <dgm:pt modelId="{8D8053B6-D5B2-412A-A587-1DDFEC8A40F9}" type="parTrans" cxnId="{A3CF8B80-69AE-48EA-9253-9CB2A09796A8}">
      <dgm:prSet/>
      <dgm:spPr/>
      <dgm:t>
        <a:bodyPr/>
        <a:lstStyle/>
        <a:p>
          <a:endParaRPr lang="en-US"/>
        </a:p>
      </dgm:t>
    </dgm:pt>
    <dgm:pt modelId="{40DB09B3-626E-48C8-AEA0-07EFC22A0059}" type="sibTrans" cxnId="{A3CF8B80-69AE-48EA-9253-9CB2A09796A8}">
      <dgm:prSet/>
      <dgm:spPr/>
      <dgm:t>
        <a:bodyPr/>
        <a:lstStyle/>
        <a:p>
          <a:endParaRPr lang="en-US"/>
        </a:p>
      </dgm:t>
    </dgm:pt>
    <dgm:pt modelId="{F3B78E7A-BD56-445F-9136-D81209D777AC}">
      <dgm:prSet phldrT="[Text]"/>
      <dgm:spPr/>
      <dgm:t>
        <a:bodyPr anchor="ctr"/>
        <a:lstStyle/>
        <a:p>
          <a:r>
            <a:rPr lang="en-US"/>
            <a:t>Intrusive memories or flashbacks</a:t>
          </a:r>
        </a:p>
      </dgm:t>
    </dgm:pt>
    <dgm:pt modelId="{24E65F17-3EEE-4B32-9CAF-0111340B8892}" type="parTrans" cxnId="{A2BD9D0C-B898-4E9D-8DF0-66EDD31780A4}">
      <dgm:prSet/>
      <dgm:spPr/>
      <dgm:t>
        <a:bodyPr/>
        <a:lstStyle/>
        <a:p>
          <a:endParaRPr lang="en-US"/>
        </a:p>
      </dgm:t>
    </dgm:pt>
    <dgm:pt modelId="{8D573363-5FBE-46B6-8F5C-598F3DD5E119}" type="sibTrans" cxnId="{A2BD9D0C-B898-4E9D-8DF0-66EDD31780A4}">
      <dgm:prSet/>
      <dgm:spPr/>
      <dgm:t>
        <a:bodyPr/>
        <a:lstStyle/>
        <a:p>
          <a:endParaRPr lang="en-US"/>
        </a:p>
      </dgm:t>
    </dgm:pt>
    <dgm:pt modelId="{FB303DE1-DB02-4F4E-ACD2-2D8014AB96F6}">
      <dgm:prSet phldrT="[Text]"/>
      <dgm:spPr/>
      <dgm:t>
        <a:bodyPr anchor="ctr"/>
        <a:lstStyle/>
        <a:p>
          <a:r>
            <a:rPr lang="en-US"/>
            <a:t>Difficulty making decisions</a:t>
          </a:r>
        </a:p>
      </dgm:t>
    </dgm:pt>
    <dgm:pt modelId="{27417193-68C7-4559-898C-F79C1B3E2C88}" type="parTrans" cxnId="{F48AF6B9-203B-4FAA-B46D-BBB48D35000A}">
      <dgm:prSet/>
      <dgm:spPr/>
      <dgm:t>
        <a:bodyPr/>
        <a:lstStyle/>
        <a:p>
          <a:endParaRPr lang="en-US"/>
        </a:p>
      </dgm:t>
    </dgm:pt>
    <dgm:pt modelId="{9FA54C6D-690B-49F9-9815-5D6A61839898}" type="sibTrans" cxnId="{F48AF6B9-203B-4FAA-B46D-BBB48D35000A}">
      <dgm:prSet/>
      <dgm:spPr/>
      <dgm:t>
        <a:bodyPr/>
        <a:lstStyle/>
        <a:p>
          <a:endParaRPr lang="en-US"/>
        </a:p>
      </dgm:t>
    </dgm:pt>
    <dgm:pt modelId="{AF84FE65-FA80-4259-A804-B5ED02090835}">
      <dgm:prSet phldrT="[Text]"/>
      <dgm:spPr/>
      <dgm:t>
        <a:bodyPr anchor="ctr"/>
        <a:lstStyle/>
        <a:p>
          <a:r>
            <a:rPr lang="en-US"/>
            <a:t>Restlessness</a:t>
          </a:r>
        </a:p>
      </dgm:t>
    </dgm:pt>
    <dgm:pt modelId="{954611D5-A5F0-4669-8AB0-29639AF4C419}" type="parTrans" cxnId="{5D0E0A9E-BEE7-425C-947D-E16524242B68}">
      <dgm:prSet/>
      <dgm:spPr/>
      <dgm:t>
        <a:bodyPr/>
        <a:lstStyle/>
        <a:p>
          <a:endParaRPr lang="en-US"/>
        </a:p>
      </dgm:t>
    </dgm:pt>
    <dgm:pt modelId="{A69CE6F5-EF93-454D-89BF-7E97DDB7A3C8}" type="sibTrans" cxnId="{5D0E0A9E-BEE7-425C-947D-E16524242B68}">
      <dgm:prSet/>
      <dgm:spPr/>
      <dgm:t>
        <a:bodyPr/>
        <a:lstStyle/>
        <a:p>
          <a:endParaRPr lang="en-US"/>
        </a:p>
      </dgm:t>
    </dgm:pt>
    <dgm:pt modelId="{917D5E10-F878-4BD0-AE5A-0BA605B745CA}">
      <dgm:prSet phldrT="[Text]"/>
      <dgm:spPr/>
      <dgm:t>
        <a:bodyPr anchor="ctr"/>
        <a:lstStyle/>
        <a:p>
          <a:r>
            <a:rPr lang="en-US"/>
            <a:t>Increased use of substances</a:t>
          </a:r>
        </a:p>
      </dgm:t>
    </dgm:pt>
    <dgm:pt modelId="{42CB7480-4FA7-42ED-BFE1-AD5C23034372}" type="parTrans" cxnId="{1C4CCF9F-E0A7-4FBC-AD5D-3A43CC5423A1}">
      <dgm:prSet/>
      <dgm:spPr/>
      <dgm:t>
        <a:bodyPr/>
        <a:lstStyle/>
        <a:p>
          <a:endParaRPr lang="en-US"/>
        </a:p>
      </dgm:t>
    </dgm:pt>
    <dgm:pt modelId="{F505D3EA-E8A0-4AB8-BE4E-CC78321F6C66}" type="sibTrans" cxnId="{1C4CCF9F-E0A7-4FBC-AD5D-3A43CC5423A1}">
      <dgm:prSet/>
      <dgm:spPr/>
      <dgm:t>
        <a:bodyPr/>
        <a:lstStyle/>
        <a:p>
          <a:endParaRPr lang="en-US"/>
        </a:p>
      </dgm:t>
    </dgm:pt>
    <dgm:pt modelId="{E14B9E54-C19F-4B39-92A8-6A353A36CEC5}">
      <dgm:prSet phldrT="[Text]"/>
      <dgm:spPr/>
      <dgm:t>
        <a:bodyPr anchor="ctr"/>
        <a:lstStyle/>
        <a:p>
          <a:r>
            <a:rPr lang="en-US"/>
            <a:t>Social relationship difficulties</a:t>
          </a:r>
        </a:p>
      </dgm:t>
    </dgm:pt>
    <dgm:pt modelId="{6953E9C7-910F-410B-8B80-C2E6BB866E1B}" type="parTrans" cxnId="{D3407175-C61D-4506-AB22-A6BBF963904D}">
      <dgm:prSet/>
      <dgm:spPr/>
      <dgm:t>
        <a:bodyPr/>
        <a:lstStyle/>
        <a:p>
          <a:endParaRPr lang="en-US"/>
        </a:p>
      </dgm:t>
    </dgm:pt>
    <dgm:pt modelId="{AA05E9E0-2CF3-428B-B317-DD43993DDEA5}" type="sibTrans" cxnId="{D3407175-C61D-4506-AB22-A6BBF963904D}">
      <dgm:prSet/>
      <dgm:spPr/>
      <dgm:t>
        <a:bodyPr/>
        <a:lstStyle/>
        <a:p>
          <a:endParaRPr lang="en-US"/>
        </a:p>
      </dgm:t>
    </dgm:pt>
    <dgm:pt modelId="{E5A650AB-6E03-44B8-99C8-7994BEDE658A}">
      <dgm:prSet phldrT="[Text]"/>
      <dgm:spPr/>
      <dgm:t>
        <a:bodyPr anchor="ctr"/>
        <a:lstStyle/>
        <a:p>
          <a:r>
            <a:rPr lang="en-US"/>
            <a:t>Engagement in high-risk behaviors</a:t>
          </a:r>
        </a:p>
      </dgm:t>
    </dgm:pt>
    <dgm:pt modelId="{3D080478-C640-4BB6-A7A1-F7FF0CE79177}" type="parTrans" cxnId="{C93A157B-65B5-4191-9664-4AC9B8A72070}">
      <dgm:prSet/>
      <dgm:spPr/>
      <dgm:t>
        <a:bodyPr/>
        <a:lstStyle/>
        <a:p>
          <a:endParaRPr lang="en-US"/>
        </a:p>
      </dgm:t>
    </dgm:pt>
    <dgm:pt modelId="{3F021101-74B3-4E98-BD0B-00622CEC1DB5}" type="sibTrans" cxnId="{C93A157B-65B5-4191-9664-4AC9B8A72070}">
      <dgm:prSet/>
      <dgm:spPr/>
      <dgm:t>
        <a:bodyPr/>
        <a:lstStyle/>
        <a:p>
          <a:endParaRPr lang="en-US"/>
        </a:p>
      </dgm:t>
    </dgm:pt>
    <dgm:pt modelId="{A77AEFEF-B017-43F1-AFCB-80A206B99533}">
      <dgm:prSet/>
      <dgm:spPr/>
      <dgm:t>
        <a:bodyPr anchor="ctr"/>
        <a:lstStyle/>
        <a:p>
          <a:r>
            <a:rPr lang="en-US"/>
            <a:t>Nightmares</a:t>
          </a:r>
        </a:p>
      </dgm:t>
    </dgm:pt>
    <dgm:pt modelId="{C45C5801-860D-4674-BA82-24C4B80F0526}" type="parTrans" cxnId="{074BC02F-9F10-4DAB-AACA-56E6983BFE32}">
      <dgm:prSet/>
      <dgm:spPr/>
      <dgm:t>
        <a:bodyPr/>
        <a:lstStyle/>
        <a:p>
          <a:endParaRPr lang="en-US"/>
        </a:p>
      </dgm:t>
    </dgm:pt>
    <dgm:pt modelId="{19C2383E-B5F3-44DE-8DD8-88A2439269CD}" type="sibTrans" cxnId="{074BC02F-9F10-4DAB-AACA-56E6983BFE32}">
      <dgm:prSet/>
      <dgm:spPr/>
      <dgm:t>
        <a:bodyPr/>
        <a:lstStyle/>
        <a:p>
          <a:endParaRPr lang="en-US"/>
        </a:p>
      </dgm:t>
    </dgm:pt>
    <dgm:pt modelId="{25C27CBF-6044-4EA6-B056-7327789360D6}">
      <dgm:prSet/>
      <dgm:spPr/>
      <dgm:t>
        <a:bodyPr/>
        <a:lstStyle/>
        <a:p>
          <a:r>
            <a:rPr lang="en-US" dirty="0"/>
            <a:t>Fatigue</a:t>
          </a:r>
        </a:p>
      </dgm:t>
    </dgm:pt>
    <dgm:pt modelId="{C6D23EA5-ED55-47B1-825C-D1101AC6BF65}" type="parTrans" cxnId="{5E1E2E3C-2E45-4FDE-9835-F5F9D0D1C1B3}">
      <dgm:prSet/>
      <dgm:spPr/>
      <dgm:t>
        <a:bodyPr/>
        <a:lstStyle/>
        <a:p>
          <a:endParaRPr lang="en-US"/>
        </a:p>
      </dgm:t>
    </dgm:pt>
    <dgm:pt modelId="{8005231F-3990-4BBB-883A-1F6EFB1B34AA}" type="sibTrans" cxnId="{5E1E2E3C-2E45-4FDE-9835-F5F9D0D1C1B3}">
      <dgm:prSet/>
      <dgm:spPr/>
      <dgm:t>
        <a:bodyPr/>
        <a:lstStyle/>
        <a:p>
          <a:endParaRPr lang="en-US"/>
        </a:p>
      </dgm:t>
    </dgm:pt>
    <dgm:pt modelId="{D39407AE-C8DA-46A5-8900-CBED64B2026E}">
      <dgm:prSet/>
      <dgm:spPr/>
      <dgm:t>
        <a:bodyPr/>
        <a:lstStyle/>
        <a:p>
          <a:r>
            <a:rPr lang="en-US" dirty="0"/>
            <a:t>Appetite changes</a:t>
          </a:r>
        </a:p>
      </dgm:t>
    </dgm:pt>
    <dgm:pt modelId="{DE9C970D-9D31-4881-B7D7-C2C0A58C57CE}" type="parTrans" cxnId="{C79202C7-CADA-4021-A4BD-73DD6C92B558}">
      <dgm:prSet/>
      <dgm:spPr/>
      <dgm:t>
        <a:bodyPr/>
        <a:lstStyle/>
        <a:p>
          <a:endParaRPr lang="en-US"/>
        </a:p>
      </dgm:t>
    </dgm:pt>
    <dgm:pt modelId="{6AF4FC02-B170-42BF-87DB-71DAD0782F87}" type="sibTrans" cxnId="{C79202C7-CADA-4021-A4BD-73DD6C92B558}">
      <dgm:prSet/>
      <dgm:spPr/>
      <dgm:t>
        <a:bodyPr/>
        <a:lstStyle/>
        <a:p>
          <a:endParaRPr lang="en-US"/>
        </a:p>
      </dgm:t>
    </dgm:pt>
    <dgm:pt modelId="{831003AD-99EC-4416-8876-9736F5654D0E}">
      <dgm:prSet/>
      <dgm:spPr/>
      <dgm:t>
        <a:bodyPr/>
        <a:lstStyle/>
        <a:p>
          <a:endParaRPr lang="en-US" dirty="0"/>
        </a:p>
      </dgm:t>
    </dgm:pt>
    <dgm:pt modelId="{6CD09188-67BB-4250-8FA2-D8F82192979E}" type="parTrans" cxnId="{6B044640-23C4-4911-8303-5025EA986D98}">
      <dgm:prSet/>
      <dgm:spPr/>
      <dgm:t>
        <a:bodyPr/>
        <a:lstStyle/>
        <a:p>
          <a:endParaRPr lang="en-US"/>
        </a:p>
      </dgm:t>
    </dgm:pt>
    <dgm:pt modelId="{D520A1A0-FAA3-441A-AAA3-00C16B6FAC0E}" type="sibTrans" cxnId="{6B044640-23C4-4911-8303-5025EA986D98}">
      <dgm:prSet/>
      <dgm:spPr/>
      <dgm:t>
        <a:bodyPr/>
        <a:lstStyle/>
        <a:p>
          <a:endParaRPr lang="en-US"/>
        </a:p>
      </dgm:t>
    </dgm:pt>
    <dgm:pt modelId="{0FED403B-5994-4498-BA7B-49F463B60D6D}">
      <dgm:prSet/>
      <dgm:spPr/>
      <dgm:t>
        <a:bodyPr/>
        <a:lstStyle/>
        <a:p>
          <a:r>
            <a:rPr lang="en-US" dirty="0"/>
            <a:t>Elevated heartbeat</a:t>
          </a:r>
        </a:p>
      </dgm:t>
    </dgm:pt>
    <dgm:pt modelId="{B3C088B4-4344-4769-8B34-9BE31B3A315C}" type="parTrans" cxnId="{54C08DBA-3CFE-4DCD-AB18-29F5E5B72D04}">
      <dgm:prSet/>
      <dgm:spPr/>
      <dgm:t>
        <a:bodyPr/>
        <a:lstStyle/>
        <a:p>
          <a:endParaRPr lang="en-US"/>
        </a:p>
      </dgm:t>
    </dgm:pt>
    <dgm:pt modelId="{483F6EDC-0F3A-454D-A136-D21A63CF26E0}" type="sibTrans" cxnId="{54C08DBA-3CFE-4DCD-AB18-29F5E5B72D04}">
      <dgm:prSet/>
      <dgm:spPr/>
      <dgm:t>
        <a:bodyPr/>
        <a:lstStyle/>
        <a:p>
          <a:endParaRPr lang="en-US"/>
        </a:p>
      </dgm:t>
    </dgm:pt>
    <dgm:pt modelId="{842AD0BA-1819-473F-8B1D-3D1D6A487CCB}" type="pres">
      <dgm:prSet presAssocID="{209AEF4A-1BAF-4289-B737-3D32BC0F804A}" presName="Name0" presStyleCnt="0">
        <dgm:presLayoutVars>
          <dgm:dir/>
          <dgm:animLvl val="lvl"/>
          <dgm:resizeHandles val="exact"/>
        </dgm:presLayoutVars>
      </dgm:prSet>
      <dgm:spPr/>
    </dgm:pt>
    <dgm:pt modelId="{6D2F2BDA-CF33-4FC0-BDDC-B4DD05DF0C54}" type="pres">
      <dgm:prSet presAssocID="{E145BF2A-9D82-4F02-8C9C-99CF45965D09}" presName="composite" presStyleCnt="0"/>
      <dgm:spPr/>
    </dgm:pt>
    <dgm:pt modelId="{156205AD-E742-4622-A9FC-88E95438260C}" type="pres">
      <dgm:prSet presAssocID="{E145BF2A-9D82-4F02-8C9C-99CF45965D09}" presName="parTx" presStyleLbl="alignNode1" presStyleIdx="0" presStyleCnt="4">
        <dgm:presLayoutVars>
          <dgm:chMax val="0"/>
          <dgm:chPref val="0"/>
          <dgm:bulletEnabled val="1"/>
        </dgm:presLayoutVars>
      </dgm:prSet>
      <dgm:spPr/>
    </dgm:pt>
    <dgm:pt modelId="{3BEBC9F3-E486-4FD1-811B-1FD07A8E7AF7}" type="pres">
      <dgm:prSet presAssocID="{E145BF2A-9D82-4F02-8C9C-99CF45965D09}" presName="desTx" presStyleLbl="alignAccFollowNode1" presStyleIdx="0" presStyleCnt="4">
        <dgm:presLayoutVars>
          <dgm:bulletEnabled val="1"/>
        </dgm:presLayoutVars>
      </dgm:prSet>
      <dgm:spPr/>
    </dgm:pt>
    <dgm:pt modelId="{1FE86343-50E4-4106-B97E-C9F9E4EB1983}" type="pres">
      <dgm:prSet presAssocID="{F1C4ECDB-697E-49ED-8D3C-1A3F7E3925DF}" presName="space" presStyleCnt="0"/>
      <dgm:spPr/>
    </dgm:pt>
    <dgm:pt modelId="{6045CF34-6C68-4893-AA8B-39FFB0AB4A0E}" type="pres">
      <dgm:prSet presAssocID="{C38CB184-0A03-435E-8A52-61F08B7E7220}" presName="composite" presStyleCnt="0"/>
      <dgm:spPr/>
    </dgm:pt>
    <dgm:pt modelId="{B6B44B98-ED0D-4DB5-B2AE-888A161B1E46}" type="pres">
      <dgm:prSet presAssocID="{C38CB184-0A03-435E-8A52-61F08B7E7220}" presName="parTx" presStyleLbl="alignNode1" presStyleIdx="1" presStyleCnt="4">
        <dgm:presLayoutVars>
          <dgm:chMax val="0"/>
          <dgm:chPref val="0"/>
          <dgm:bulletEnabled val="1"/>
        </dgm:presLayoutVars>
      </dgm:prSet>
      <dgm:spPr/>
    </dgm:pt>
    <dgm:pt modelId="{129E975F-ADC5-4AF6-B583-A0BB466E768C}" type="pres">
      <dgm:prSet presAssocID="{C38CB184-0A03-435E-8A52-61F08B7E7220}" presName="desTx" presStyleLbl="alignAccFollowNode1" presStyleIdx="1" presStyleCnt="4">
        <dgm:presLayoutVars>
          <dgm:bulletEnabled val="1"/>
        </dgm:presLayoutVars>
      </dgm:prSet>
      <dgm:spPr/>
    </dgm:pt>
    <dgm:pt modelId="{B507D628-B155-4F24-A913-E1949DA17A9B}" type="pres">
      <dgm:prSet presAssocID="{46FD81E8-186E-4A72-99F1-36A054F8877E}" presName="space" presStyleCnt="0"/>
      <dgm:spPr/>
    </dgm:pt>
    <dgm:pt modelId="{0FD45280-AAEE-4597-A537-0048DB2467D0}" type="pres">
      <dgm:prSet presAssocID="{E08FF2CD-5CBD-44EF-9E88-2EB332C4A38C}" presName="composite" presStyleCnt="0"/>
      <dgm:spPr/>
    </dgm:pt>
    <dgm:pt modelId="{34520513-54E2-4A7F-92BA-EB0B41E9AC74}" type="pres">
      <dgm:prSet presAssocID="{E08FF2CD-5CBD-44EF-9E88-2EB332C4A38C}" presName="parTx" presStyleLbl="alignNode1" presStyleIdx="2" presStyleCnt="4">
        <dgm:presLayoutVars>
          <dgm:chMax val="0"/>
          <dgm:chPref val="0"/>
          <dgm:bulletEnabled val="1"/>
        </dgm:presLayoutVars>
      </dgm:prSet>
      <dgm:spPr/>
    </dgm:pt>
    <dgm:pt modelId="{EC32B733-956E-4868-ABCB-A16ECE5AEA69}" type="pres">
      <dgm:prSet presAssocID="{E08FF2CD-5CBD-44EF-9E88-2EB332C4A38C}" presName="desTx" presStyleLbl="alignAccFollowNode1" presStyleIdx="2" presStyleCnt="4">
        <dgm:presLayoutVars>
          <dgm:bulletEnabled val="1"/>
        </dgm:presLayoutVars>
      </dgm:prSet>
      <dgm:spPr/>
    </dgm:pt>
    <dgm:pt modelId="{715E33FE-42E0-44B5-B616-5CB58FCD7975}" type="pres">
      <dgm:prSet presAssocID="{31E6245C-C73E-4668-95E0-A8B74BD2E0B8}" presName="space" presStyleCnt="0"/>
      <dgm:spPr/>
    </dgm:pt>
    <dgm:pt modelId="{99B39844-4D79-4652-B545-7E2BD99CAB12}" type="pres">
      <dgm:prSet presAssocID="{8031B725-921C-49CC-ABF0-A98EB6A6A238}" presName="composite" presStyleCnt="0"/>
      <dgm:spPr/>
    </dgm:pt>
    <dgm:pt modelId="{3B8BC985-1556-45A0-8581-A7A34D5EFA0F}" type="pres">
      <dgm:prSet presAssocID="{8031B725-921C-49CC-ABF0-A98EB6A6A238}" presName="parTx" presStyleLbl="alignNode1" presStyleIdx="3" presStyleCnt="4">
        <dgm:presLayoutVars>
          <dgm:chMax val="0"/>
          <dgm:chPref val="0"/>
          <dgm:bulletEnabled val="1"/>
        </dgm:presLayoutVars>
      </dgm:prSet>
      <dgm:spPr/>
    </dgm:pt>
    <dgm:pt modelId="{556A8812-F52C-4378-AF0B-C2B84E399B4E}" type="pres">
      <dgm:prSet presAssocID="{8031B725-921C-49CC-ABF0-A98EB6A6A238}" presName="desTx" presStyleLbl="alignAccFollowNode1" presStyleIdx="3" presStyleCnt="4">
        <dgm:presLayoutVars>
          <dgm:bulletEnabled val="1"/>
        </dgm:presLayoutVars>
      </dgm:prSet>
      <dgm:spPr/>
    </dgm:pt>
  </dgm:ptLst>
  <dgm:cxnLst>
    <dgm:cxn modelId="{F9C49004-3686-4CB0-96A9-E988573FEF2D}" srcId="{C38CB184-0A03-435E-8A52-61F08B7E7220}" destId="{04136192-DD9E-40EA-AD40-76FE43F5AF1F}" srcOrd="2" destOrd="0" parTransId="{B09FACEC-0DB4-406F-B31D-00BE167656EC}" sibTransId="{9ADF20F3-062E-4B58-8559-B56EFF7E55F1}"/>
    <dgm:cxn modelId="{93627E08-A5C6-43B2-AC34-32C279F398AF}" type="presOf" srcId="{7579DF87-CF5A-4E02-89B0-0CC00EDDA5AE}" destId="{EC32B733-956E-4868-ABCB-A16ECE5AEA69}" srcOrd="0" destOrd="0" presId="urn:microsoft.com/office/officeart/2005/8/layout/hList1"/>
    <dgm:cxn modelId="{2737020A-8685-447D-B14B-F8E1E1E4A807}" srcId="{C38CB184-0A03-435E-8A52-61F08B7E7220}" destId="{3E74A8A3-2C88-41F3-80DD-95DF97C17EBD}" srcOrd="3" destOrd="0" parTransId="{852F8A39-E1C6-4E83-97E1-14187E7F1FE7}" sibTransId="{FB19B16F-901A-444D-A2FE-A0C73F2C526F}"/>
    <dgm:cxn modelId="{A2BD9D0C-B898-4E9D-8DF0-66EDD31780A4}" srcId="{E08FF2CD-5CBD-44EF-9E88-2EB332C4A38C}" destId="{F3B78E7A-BD56-445F-9136-D81209D777AC}" srcOrd="3" destOrd="0" parTransId="{24E65F17-3EEE-4B32-9CAF-0111340B8892}" sibTransId="{8D573363-5FBE-46B6-8F5C-598F3DD5E119}"/>
    <dgm:cxn modelId="{202AC516-B686-4897-8BC9-CD8818BE8B8A}" type="presOf" srcId="{C7FDE417-60A0-4FB5-AEED-15B307473228}" destId="{EC32B733-956E-4868-ABCB-A16ECE5AEA69}" srcOrd="0" destOrd="1" presId="urn:microsoft.com/office/officeart/2005/8/layout/hList1"/>
    <dgm:cxn modelId="{4D6F7525-6464-4853-8993-8C6B601E950F}" type="presOf" srcId="{8EEE4523-FBBE-435D-A2B7-1B83726110C9}" destId="{EC32B733-956E-4868-ABCB-A16ECE5AEA69}" srcOrd="0" destOrd="2" presId="urn:microsoft.com/office/officeart/2005/8/layout/hList1"/>
    <dgm:cxn modelId="{610EBA26-85AC-422E-AE3F-57A4819F31E6}" type="presOf" srcId="{2FEAEC56-464E-423C-8C70-3451273B964D}" destId="{3BEBC9F3-E486-4FD1-811B-1FD07A8E7AF7}" srcOrd="0" destOrd="5" presId="urn:microsoft.com/office/officeart/2005/8/layout/hList1"/>
    <dgm:cxn modelId="{DFFD3A28-9C2A-40A1-A563-21B3E1BED03E}" srcId="{209AEF4A-1BAF-4289-B737-3D32BC0F804A}" destId="{E08FF2CD-5CBD-44EF-9E88-2EB332C4A38C}" srcOrd="2" destOrd="0" parTransId="{3A2EDEF3-4328-4191-884E-A28612B6CBE0}" sibTransId="{31E6245C-C73E-4668-95E0-A8B74BD2E0B8}"/>
    <dgm:cxn modelId="{A3D5292B-9A43-4B60-8716-5FE2C16B9902}" srcId="{E08FF2CD-5CBD-44EF-9E88-2EB332C4A38C}" destId="{7579DF87-CF5A-4E02-89B0-0CC00EDDA5AE}" srcOrd="0" destOrd="0" parTransId="{5EE39308-E7BD-4BA5-A369-D43C4E9A6879}" sibTransId="{E34238F4-9E35-4D96-B81B-9122FB0E6E89}"/>
    <dgm:cxn modelId="{7C17FF2B-4D15-4E97-9539-392CD40DB4D1}" type="presOf" srcId="{917D5E10-F878-4BD0-AE5A-0BA605B745CA}" destId="{556A8812-F52C-4378-AF0B-C2B84E399B4E}" srcOrd="0" destOrd="2" presId="urn:microsoft.com/office/officeart/2005/8/layout/hList1"/>
    <dgm:cxn modelId="{AC2F1F2F-1279-4981-A975-871CEE0AD50E}" srcId="{E145BF2A-9D82-4F02-8C9C-99CF45965D09}" destId="{D1EBE0BF-ED7C-4193-8FFE-BBEAC1F81F54}" srcOrd="4" destOrd="0" parTransId="{DC97F46A-081E-4A16-9A9D-FC0534E02DC7}" sibTransId="{9E1A21A1-48DC-4A5A-8F88-4E3B212E40F2}"/>
    <dgm:cxn modelId="{074BC02F-9F10-4DAB-AACA-56E6983BFE32}" srcId="{C38CB184-0A03-435E-8A52-61F08B7E7220}" destId="{A77AEFEF-B017-43F1-AFCB-80A206B99533}" srcOrd="4" destOrd="0" parTransId="{C45C5801-860D-4674-BA82-24C4B80F0526}" sibTransId="{19C2383E-B5F3-44DE-8DD8-88A2439269CD}"/>
    <dgm:cxn modelId="{45C40330-E956-4E05-AAAA-E98D36E7EF6E}" type="presOf" srcId="{D39407AE-C8DA-46A5-8900-CBED64B2026E}" destId="{129E975F-ADC5-4AF6-B583-A0BB466E768C}" srcOrd="0" destOrd="1" presId="urn:microsoft.com/office/officeart/2005/8/layout/hList1"/>
    <dgm:cxn modelId="{07779C31-B9A6-42CE-9339-F5D83E551778}" type="presOf" srcId="{D5FA3180-A5E1-481E-A021-283471D729C5}" destId="{556A8812-F52C-4378-AF0B-C2B84E399B4E}" srcOrd="0" destOrd="0" presId="urn:microsoft.com/office/officeart/2005/8/layout/hList1"/>
    <dgm:cxn modelId="{936ABC34-086B-46A0-9A06-547F28E97847}" srcId="{C38CB184-0A03-435E-8A52-61F08B7E7220}" destId="{B1E806CA-81A4-44FC-9DEE-CC8B9A2B9A7D}" srcOrd="8" destOrd="0" parTransId="{D09F8EC8-8F6E-45CB-8920-C462B21FBB3D}" sibTransId="{311489E0-3C7A-47F0-A78F-3C3DEDEC21F0}"/>
    <dgm:cxn modelId="{5E1E2E3C-2E45-4FDE-9835-F5F9D0D1C1B3}" srcId="{C38CB184-0A03-435E-8A52-61F08B7E7220}" destId="{25C27CBF-6044-4EA6-B056-7327789360D6}" srcOrd="5" destOrd="0" parTransId="{C6D23EA5-ED55-47B1-825C-D1101AC6BF65}" sibTransId="{8005231F-3990-4BBB-883A-1F6EFB1B34AA}"/>
    <dgm:cxn modelId="{6F8FB63F-2EF4-4FF3-9919-7CE2EBCF59D3}" type="presOf" srcId="{E14B9E54-C19F-4B39-92A8-6A353A36CEC5}" destId="{556A8812-F52C-4378-AF0B-C2B84E399B4E}" srcOrd="0" destOrd="3" presId="urn:microsoft.com/office/officeart/2005/8/layout/hList1"/>
    <dgm:cxn modelId="{59B5C83F-E5D1-4143-8F34-B4C432CBDFAD}" srcId="{E145BF2A-9D82-4F02-8C9C-99CF45965D09}" destId="{892EAF22-CE32-45A5-BA87-3C257936563E}" srcOrd="2" destOrd="0" parTransId="{53B7F6F5-3593-46C3-B345-60057B24E0EE}" sibTransId="{3D542627-4BCB-41A7-843D-F8AE3D77719F}"/>
    <dgm:cxn modelId="{6B044640-23C4-4911-8303-5025EA986D98}" srcId="{C38CB184-0A03-435E-8A52-61F08B7E7220}" destId="{831003AD-99EC-4416-8876-9736F5654D0E}" srcOrd="0" destOrd="0" parTransId="{6CD09188-67BB-4250-8FA2-D8F82192979E}" sibTransId="{D520A1A0-FAA3-441A-AAA3-00C16B6FAC0E}"/>
    <dgm:cxn modelId="{448B755D-7962-4762-860E-DB110D13F789}" type="presOf" srcId="{2380F706-47A2-489C-8510-440236F687A8}" destId="{3BEBC9F3-E486-4FD1-811B-1FD07A8E7AF7}" srcOrd="0" destOrd="6" presId="urn:microsoft.com/office/officeart/2005/8/layout/hList1"/>
    <dgm:cxn modelId="{11CAA863-9385-4054-A475-3448DE89904B}" type="presOf" srcId="{E08FF2CD-5CBD-44EF-9E88-2EB332C4A38C}" destId="{34520513-54E2-4A7F-92BA-EB0B41E9AC74}" srcOrd="0" destOrd="0" presId="urn:microsoft.com/office/officeart/2005/8/layout/hList1"/>
    <dgm:cxn modelId="{94215748-65C1-4E61-82EA-E89737B62A49}" type="presOf" srcId="{25C27CBF-6044-4EA6-B056-7327789360D6}" destId="{129E975F-ADC5-4AF6-B583-A0BB466E768C}" srcOrd="0" destOrd="5" presId="urn:microsoft.com/office/officeart/2005/8/layout/hList1"/>
    <dgm:cxn modelId="{5EDAC06F-9949-4962-BCD8-89C8729674ED}" type="presOf" srcId="{8031B725-921C-49CC-ABF0-A98EB6A6A238}" destId="{3B8BC985-1556-45A0-8581-A7A34D5EFA0F}" srcOrd="0" destOrd="0" presId="urn:microsoft.com/office/officeart/2005/8/layout/hList1"/>
    <dgm:cxn modelId="{6CDC7870-E489-40EF-A055-BA89DDE2E2E5}" srcId="{E08FF2CD-5CBD-44EF-9E88-2EB332C4A38C}" destId="{C7FDE417-60A0-4FB5-AEED-15B307473228}" srcOrd="1" destOrd="0" parTransId="{7A4AEF7A-01D5-4F2B-9B2A-5399E868FD52}" sibTransId="{7B07E892-8E19-485A-9406-E94F24390434}"/>
    <dgm:cxn modelId="{18537974-27C5-46BB-957D-0B841AD37C08}" type="presOf" srcId="{96B491D9-D726-45ED-9848-E774BA1977EB}" destId="{3BEBC9F3-E486-4FD1-811B-1FD07A8E7AF7}" srcOrd="0" destOrd="0" presId="urn:microsoft.com/office/officeart/2005/8/layout/hList1"/>
    <dgm:cxn modelId="{D3407175-C61D-4506-AB22-A6BBF963904D}" srcId="{8031B725-921C-49CC-ABF0-A98EB6A6A238}" destId="{E14B9E54-C19F-4B39-92A8-6A353A36CEC5}" srcOrd="3" destOrd="0" parTransId="{6953E9C7-910F-410B-8B80-C2E6BB866E1B}" sibTransId="{AA05E9E0-2CF3-428B-B317-DD43993DDEA5}"/>
    <dgm:cxn modelId="{CAACE155-6930-4EE1-ABC8-8757255E925C}" type="presOf" srcId="{AF84FE65-FA80-4259-A804-B5ED02090835}" destId="{556A8812-F52C-4378-AF0B-C2B84E399B4E}" srcOrd="0" destOrd="1" presId="urn:microsoft.com/office/officeart/2005/8/layout/hList1"/>
    <dgm:cxn modelId="{423E5277-41B8-4702-9CEA-CAD0E117B213}" srcId="{209AEF4A-1BAF-4289-B737-3D32BC0F804A}" destId="{8031B725-921C-49CC-ABF0-A98EB6A6A238}" srcOrd="3" destOrd="0" parTransId="{D62104E5-8D1A-4EBD-AE68-9F7BC9DF4DA6}" sibTransId="{56C54AC0-5636-48F3-B1A6-F53FE63FC4AB}"/>
    <dgm:cxn modelId="{C93A157B-65B5-4191-9664-4AC9B8A72070}" srcId="{8031B725-921C-49CC-ABF0-A98EB6A6A238}" destId="{E5A650AB-6E03-44B8-99C8-7994BEDE658A}" srcOrd="4" destOrd="0" parTransId="{3D080478-C640-4BB6-A7A1-F7FF0CE79177}" sibTransId="{3F021101-74B3-4E98-BD0B-00622CEC1DB5}"/>
    <dgm:cxn modelId="{348C417D-B33A-4905-AECB-CCEB389B6557}" type="presOf" srcId="{3781C133-2AE8-4569-B1EA-D45896A413E0}" destId="{3BEBC9F3-E486-4FD1-811B-1FD07A8E7AF7}" srcOrd="0" destOrd="1" presId="urn:microsoft.com/office/officeart/2005/8/layout/hList1"/>
    <dgm:cxn modelId="{6217687F-1816-4104-B900-1EF171CD6FBD}" type="presOf" srcId="{F3B78E7A-BD56-445F-9136-D81209D777AC}" destId="{EC32B733-956E-4868-ABCB-A16ECE5AEA69}" srcOrd="0" destOrd="3" presId="urn:microsoft.com/office/officeart/2005/8/layout/hList1"/>
    <dgm:cxn modelId="{A3CF8B80-69AE-48EA-9253-9CB2A09796A8}" srcId="{E08FF2CD-5CBD-44EF-9E88-2EB332C4A38C}" destId="{8EEE4523-FBBE-435D-A2B7-1B83726110C9}" srcOrd="2" destOrd="0" parTransId="{8D8053B6-D5B2-412A-A587-1DDFEC8A40F9}" sibTransId="{40DB09B3-626E-48C8-AEA0-07EFC22A0059}"/>
    <dgm:cxn modelId="{658AB38D-C4DD-4C55-94AE-299D5CDCB5D4}" type="presOf" srcId="{C38CB184-0A03-435E-8A52-61F08B7E7220}" destId="{B6B44B98-ED0D-4DB5-B2AE-888A161B1E46}" srcOrd="0" destOrd="0" presId="urn:microsoft.com/office/officeart/2005/8/layout/hList1"/>
    <dgm:cxn modelId="{C33E9590-793F-4908-94EC-024B4CAAFC26}" srcId="{E145BF2A-9D82-4F02-8C9C-99CF45965D09}" destId="{2E311C79-1B0D-45D0-A4FB-9EEB495186C2}" srcOrd="3" destOrd="0" parTransId="{CBA966B0-D2D5-46AE-8E90-F9D2897660B9}" sibTransId="{06527DFE-47FD-49FE-A2C3-1E40F7D6A2EB}"/>
    <dgm:cxn modelId="{5D0E0A9E-BEE7-425C-947D-E16524242B68}" srcId="{8031B725-921C-49CC-ABF0-A98EB6A6A238}" destId="{AF84FE65-FA80-4259-A804-B5ED02090835}" srcOrd="1" destOrd="0" parTransId="{954611D5-A5F0-4669-8AB0-29639AF4C419}" sibTransId="{A69CE6F5-EF93-454D-89BF-7E97DDB7A3C8}"/>
    <dgm:cxn modelId="{1D676F9F-0A03-4DE1-8125-B3BADF2CEBDC}" type="presOf" srcId="{A77AEFEF-B017-43F1-AFCB-80A206B99533}" destId="{129E975F-ADC5-4AF6-B583-A0BB466E768C}" srcOrd="0" destOrd="4" presId="urn:microsoft.com/office/officeart/2005/8/layout/hList1"/>
    <dgm:cxn modelId="{A7776F9F-761A-4B60-BE11-374AF73E8F31}" srcId="{209AEF4A-1BAF-4289-B737-3D32BC0F804A}" destId="{C38CB184-0A03-435E-8A52-61F08B7E7220}" srcOrd="1" destOrd="0" parTransId="{B19942DC-9D35-4422-BFA9-1FA6E0259D24}" sibTransId="{46FD81E8-186E-4A72-99F1-36A054F8877E}"/>
    <dgm:cxn modelId="{0A74509F-7576-4F80-AF69-2509B8077D24}" type="presOf" srcId="{892EAF22-CE32-45A5-BA87-3C257936563E}" destId="{3BEBC9F3-E486-4FD1-811B-1FD07A8E7AF7}" srcOrd="0" destOrd="2" presId="urn:microsoft.com/office/officeart/2005/8/layout/hList1"/>
    <dgm:cxn modelId="{E93AB29F-5D1C-41DE-A59E-37DBB70820B0}" type="presOf" srcId="{E145BF2A-9D82-4F02-8C9C-99CF45965D09}" destId="{156205AD-E742-4622-A9FC-88E95438260C}" srcOrd="0" destOrd="0" presId="urn:microsoft.com/office/officeart/2005/8/layout/hList1"/>
    <dgm:cxn modelId="{1C4CCF9F-E0A7-4FBC-AD5D-3A43CC5423A1}" srcId="{8031B725-921C-49CC-ABF0-A98EB6A6A238}" destId="{917D5E10-F878-4BD0-AE5A-0BA605B745CA}" srcOrd="2" destOrd="0" parTransId="{42CB7480-4FA7-42ED-BFE1-AD5C23034372}" sibTransId="{F505D3EA-E8A0-4AB8-BE4E-CC78321F6C66}"/>
    <dgm:cxn modelId="{9EAB0FA2-60E9-48F7-AD5B-6616FE49F708}" type="presOf" srcId="{831003AD-99EC-4416-8876-9736F5654D0E}" destId="{129E975F-ADC5-4AF6-B583-A0BB466E768C}" srcOrd="0" destOrd="0" presId="urn:microsoft.com/office/officeart/2005/8/layout/hList1"/>
    <dgm:cxn modelId="{C2887BB1-E344-482D-96AB-C2C29A2BF9E9}" srcId="{8031B725-921C-49CC-ABF0-A98EB6A6A238}" destId="{D5FA3180-A5E1-481E-A021-283471D729C5}" srcOrd="0" destOrd="0" parTransId="{19712181-C80D-425B-A614-C41C45BEDD4E}" sibTransId="{A1286101-E92F-443A-8730-1627C2CFF6EE}"/>
    <dgm:cxn modelId="{1D5A64B9-4941-4F9F-9602-745D8888B3A7}" type="presOf" srcId="{0FED403B-5994-4498-BA7B-49F463B60D6D}" destId="{129E975F-ADC5-4AF6-B583-A0BB466E768C}" srcOrd="0" destOrd="6" presId="urn:microsoft.com/office/officeart/2005/8/layout/hList1"/>
    <dgm:cxn modelId="{F48AF6B9-203B-4FAA-B46D-BBB48D35000A}" srcId="{E08FF2CD-5CBD-44EF-9E88-2EB332C4A38C}" destId="{FB303DE1-DB02-4F4E-ACD2-2D8014AB96F6}" srcOrd="4" destOrd="0" parTransId="{27417193-68C7-4559-898C-F79C1B3E2C88}" sibTransId="{9FA54C6D-690B-49F9-9815-5D6A61839898}"/>
    <dgm:cxn modelId="{54C08DBA-3CFE-4DCD-AB18-29F5E5B72D04}" srcId="{C38CB184-0A03-435E-8A52-61F08B7E7220}" destId="{0FED403B-5994-4498-BA7B-49F463B60D6D}" srcOrd="6" destOrd="0" parTransId="{B3C088B4-4344-4769-8B34-9BE31B3A315C}" sibTransId="{483F6EDC-0F3A-454D-A136-D21A63CF26E0}"/>
    <dgm:cxn modelId="{92B00CBD-62D0-485E-8831-3D59CB684CF5}" type="presOf" srcId="{04136192-DD9E-40EA-AD40-76FE43F5AF1F}" destId="{129E975F-ADC5-4AF6-B583-A0BB466E768C}" srcOrd="0" destOrd="2" presId="urn:microsoft.com/office/officeart/2005/8/layout/hList1"/>
    <dgm:cxn modelId="{7A318EBD-9885-4BF1-B8A0-C6C18245287E}" srcId="{209AEF4A-1BAF-4289-B737-3D32BC0F804A}" destId="{E145BF2A-9D82-4F02-8C9C-99CF45965D09}" srcOrd="0" destOrd="0" parTransId="{E30BA6FE-A4E0-4690-BFA4-B08A54702A51}" sibTransId="{F1C4ECDB-697E-49ED-8D3C-1A3F7E3925DF}"/>
    <dgm:cxn modelId="{C79202C7-CADA-4021-A4BD-73DD6C92B558}" srcId="{C38CB184-0A03-435E-8A52-61F08B7E7220}" destId="{D39407AE-C8DA-46A5-8900-CBED64B2026E}" srcOrd="1" destOrd="0" parTransId="{DE9C970D-9D31-4881-B7D7-C2C0A58C57CE}" sibTransId="{6AF4FC02-B170-42BF-87DB-71DAD0782F87}"/>
    <dgm:cxn modelId="{379DE4D0-F0B9-44DE-877B-37D8B47CD480}" srcId="{C38CB184-0A03-435E-8A52-61F08B7E7220}" destId="{DB897BA9-04EB-409D-8950-3B7D4C1DBF8B}" srcOrd="7" destOrd="0" parTransId="{4C8EB2C7-EDE9-42C3-BE8D-83A97B26FF8C}" sibTransId="{5FD2DDE1-7BB7-4A8A-BDEA-271B1BD17855}"/>
    <dgm:cxn modelId="{CC80B4D2-7946-407A-8BFE-91308C92348E}" type="presOf" srcId="{FB303DE1-DB02-4F4E-ACD2-2D8014AB96F6}" destId="{EC32B733-956E-4868-ABCB-A16ECE5AEA69}" srcOrd="0" destOrd="4" presId="urn:microsoft.com/office/officeart/2005/8/layout/hList1"/>
    <dgm:cxn modelId="{BB4951D4-E0ED-48A0-AA93-816A9BB48117}" type="presOf" srcId="{DB897BA9-04EB-409D-8950-3B7D4C1DBF8B}" destId="{129E975F-ADC5-4AF6-B583-A0BB466E768C}" srcOrd="0" destOrd="7" presId="urn:microsoft.com/office/officeart/2005/8/layout/hList1"/>
    <dgm:cxn modelId="{01DD58DC-E142-481E-8AC3-A442C429FF1C}" srcId="{E145BF2A-9D82-4F02-8C9C-99CF45965D09}" destId="{2FEAEC56-464E-423C-8C70-3451273B964D}" srcOrd="5" destOrd="0" parTransId="{68C3D01D-0A3F-4287-A11C-B3C4A6F2BD2F}" sibTransId="{13698DFB-4DDE-4ADF-9A29-73EA385A65F9}"/>
    <dgm:cxn modelId="{953AA9DC-5FB2-4B19-98A0-F85872ECF4FF}" type="presOf" srcId="{2E311C79-1B0D-45D0-A4FB-9EEB495186C2}" destId="{3BEBC9F3-E486-4FD1-811B-1FD07A8E7AF7}" srcOrd="0" destOrd="3" presId="urn:microsoft.com/office/officeart/2005/8/layout/hList1"/>
    <dgm:cxn modelId="{95A449E5-5F5C-4B7A-9739-760D790100DB}" type="presOf" srcId="{E5A650AB-6E03-44B8-99C8-7994BEDE658A}" destId="{556A8812-F52C-4378-AF0B-C2B84E399B4E}" srcOrd="0" destOrd="4" presId="urn:microsoft.com/office/officeart/2005/8/layout/hList1"/>
    <dgm:cxn modelId="{02AD3EE6-1836-4AEA-A5AD-775D829F6612}" type="presOf" srcId="{3E74A8A3-2C88-41F3-80DD-95DF97C17EBD}" destId="{129E975F-ADC5-4AF6-B583-A0BB466E768C}" srcOrd="0" destOrd="3" presId="urn:microsoft.com/office/officeart/2005/8/layout/hList1"/>
    <dgm:cxn modelId="{DD9159EC-A8D6-43AB-A924-CF15F5865610}" type="presOf" srcId="{D1EBE0BF-ED7C-4193-8FFE-BBEAC1F81F54}" destId="{3BEBC9F3-E486-4FD1-811B-1FD07A8E7AF7}" srcOrd="0" destOrd="4" presId="urn:microsoft.com/office/officeart/2005/8/layout/hList1"/>
    <dgm:cxn modelId="{F610C3F2-78EC-4691-97CA-377210B3B115}" type="presOf" srcId="{209AEF4A-1BAF-4289-B737-3D32BC0F804A}" destId="{842AD0BA-1819-473F-8B1D-3D1D6A487CCB}" srcOrd="0" destOrd="0" presId="urn:microsoft.com/office/officeart/2005/8/layout/hList1"/>
    <dgm:cxn modelId="{965D58F3-20BB-4F94-ABEE-EE81DFE362FB}" srcId="{E145BF2A-9D82-4F02-8C9C-99CF45965D09}" destId="{3781C133-2AE8-4569-B1EA-D45896A413E0}" srcOrd="1" destOrd="0" parTransId="{FD5038C3-B325-4F5D-92D6-3F518205A0A0}" sibTransId="{D7911A38-F79D-489F-8460-9378730E964C}"/>
    <dgm:cxn modelId="{0CA236F4-5288-4855-8A76-F4DED630CA92}" srcId="{E145BF2A-9D82-4F02-8C9C-99CF45965D09}" destId="{96B491D9-D726-45ED-9848-E774BA1977EB}" srcOrd="0" destOrd="0" parTransId="{1B3E8BD6-4E94-4A89-B2A7-1CF6B7E0BE24}" sibTransId="{D952C210-1C59-4B2C-AFA2-707A7778F147}"/>
    <dgm:cxn modelId="{407A64F5-5052-47C1-BFFD-33D4691F923B}" type="presOf" srcId="{B1E806CA-81A4-44FC-9DEE-CC8B9A2B9A7D}" destId="{129E975F-ADC5-4AF6-B583-A0BB466E768C}" srcOrd="0" destOrd="8" presId="urn:microsoft.com/office/officeart/2005/8/layout/hList1"/>
    <dgm:cxn modelId="{779968F9-3EB1-4376-898C-CA94D7A67E9B}" srcId="{E145BF2A-9D82-4F02-8C9C-99CF45965D09}" destId="{2380F706-47A2-489C-8510-440236F687A8}" srcOrd="6" destOrd="0" parTransId="{D446F8A7-8D35-4FFB-AB83-37794F9F678E}" sibTransId="{9F449DB2-96F0-40D7-824F-410B78FA9840}"/>
    <dgm:cxn modelId="{8142E55C-023C-445A-B454-E121B46E2A5C}" type="presParOf" srcId="{842AD0BA-1819-473F-8B1D-3D1D6A487CCB}" destId="{6D2F2BDA-CF33-4FC0-BDDC-B4DD05DF0C54}" srcOrd="0" destOrd="0" presId="urn:microsoft.com/office/officeart/2005/8/layout/hList1"/>
    <dgm:cxn modelId="{AB9F88B5-2F6B-4508-89F1-48F7EC1E5B13}" type="presParOf" srcId="{6D2F2BDA-CF33-4FC0-BDDC-B4DD05DF0C54}" destId="{156205AD-E742-4622-A9FC-88E95438260C}" srcOrd="0" destOrd="0" presId="urn:microsoft.com/office/officeart/2005/8/layout/hList1"/>
    <dgm:cxn modelId="{2293130D-604C-48C6-99D0-F7F58EFC53B6}" type="presParOf" srcId="{6D2F2BDA-CF33-4FC0-BDDC-B4DD05DF0C54}" destId="{3BEBC9F3-E486-4FD1-811B-1FD07A8E7AF7}" srcOrd="1" destOrd="0" presId="urn:microsoft.com/office/officeart/2005/8/layout/hList1"/>
    <dgm:cxn modelId="{302C39E2-D425-42A7-A372-5D576A3710CA}" type="presParOf" srcId="{842AD0BA-1819-473F-8B1D-3D1D6A487CCB}" destId="{1FE86343-50E4-4106-B97E-C9F9E4EB1983}" srcOrd="1" destOrd="0" presId="urn:microsoft.com/office/officeart/2005/8/layout/hList1"/>
    <dgm:cxn modelId="{8017F873-D631-4D2D-A21D-BF52A9D7CCA2}" type="presParOf" srcId="{842AD0BA-1819-473F-8B1D-3D1D6A487CCB}" destId="{6045CF34-6C68-4893-AA8B-39FFB0AB4A0E}" srcOrd="2" destOrd="0" presId="urn:microsoft.com/office/officeart/2005/8/layout/hList1"/>
    <dgm:cxn modelId="{B8F0BDA0-689B-4150-8D2F-C40BDA838469}" type="presParOf" srcId="{6045CF34-6C68-4893-AA8B-39FFB0AB4A0E}" destId="{B6B44B98-ED0D-4DB5-B2AE-888A161B1E46}" srcOrd="0" destOrd="0" presId="urn:microsoft.com/office/officeart/2005/8/layout/hList1"/>
    <dgm:cxn modelId="{DAAAF15A-6020-4D05-A25F-52D13F818972}" type="presParOf" srcId="{6045CF34-6C68-4893-AA8B-39FFB0AB4A0E}" destId="{129E975F-ADC5-4AF6-B583-A0BB466E768C}" srcOrd="1" destOrd="0" presId="urn:microsoft.com/office/officeart/2005/8/layout/hList1"/>
    <dgm:cxn modelId="{2C2195BE-0595-4F08-A88B-6C80CC7C593B}" type="presParOf" srcId="{842AD0BA-1819-473F-8B1D-3D1D6A487CCB}" destId="{B507D628-B155-4F24-A913-E1949DA17A9B}" srcOrd="3" destOrd="0" presId="urn:microsoft.com/office/officeart/2005/8/layout/hList1"/>
    <dgm:cxn modelId="{B05BDFE8-C740-4F9E-ABD7-D96083CDA45A}" type="presParOf" srcId="{842AD0BA-1819-473F-8B1D-3D1D6A487CCB}" destId="{0FD45280-AAEE-4597-A537-0048DB2467D0}" srcOrd="4" destOrd="0" presId="urn:microsoft.com/office/officeart/2005/8/layout/hList1"/>
    <dgm:cxn modelId="{9EC7A162-5884-424B-BE94-404B9F9D74A7}" type="presParOf" srcId="{0FD45280-AAEE-4597-A537-0048DB2467D0}" destId="{34520513-54E2-4A7F-92BA-EB0B41E9AC74}" srcOrd="0" destOrd="0" presId="urn:microsoft.com/office/officeart/2005/8/layout/hList1"/>
    <dgm:cxn modelId="{6FB54A70-92CA-4CF3-91BA-AA9719261361}" type="presParOf" srcId="{0FD45280-AAEE-4597-A537-0048DB2467D0}" destId="{EC32B733-956E-4868-ABCB-A16ECE5AEA69}" srcOrd="1" destOrd="0" presId="urn:microsoft.com/office/officeart/2005/8/layout/hList1"/>
    <dgm:cxn modelId="{E0A311F3-60B3-4719-AB32-B74E32C9CD27}" type="presParOf" srcId="{842AD0BA-1819-473F-8B1D-3D1D6A487CCB}" destId="{715E33FE-42E0-44B5-B616-5CB58FCD7975}" srcOrd="5" destOrd="0" presId="urn:microsoft.com/office/officeart/2005/8/layout/hList1"/>
    <dgm:cxn modelId="{51EE6E16-4BF3-4DAF-BD4D-2102E00DDED0}" type="presParOf" srcId="{842AD0BA-1819-473F-8B1D-3D1D6A487CCB}" destId="{99B39844-4D79-4652-B545-7E2BD99CAB12}" srcOrd="6" destOrd="0" presId="urn:microsoft.com/office/officeart/2005/8/layout/hList1"/>
    <dgm:cxn modelId="{ADF1C2C9-3E22-4338-BC8E-AC4EEACD1B7E}" type="presParOf" srcId="{99B39844-4D79-4652-B545-7E2BD99CAB12}" destId="{3B8BC985-1556-45A0-8581-A7A34D5EFA0F}" srcOrd="0" destOrd="0" presId="urn:microsoft.com/office/officeart/2005/8/layout/hList1"/>
    <dgm:cxn modelId="{473DAC33-B1C2-407D-B775-505CC8DA1C9C}" type="presParOf" srcId="{99B39844-4D79-4652-B545-7E2BD99CAB12}" destId="{556A8812-F52C-4378-AF0B-C2B84E399B4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4C0F2A-69AB-4A0E-9A82-0C61C9EE740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F1488B3-1269-4658-836E-F301F0302D19}">
      <dgm:prSet/>
      <dgm:spPr/>
      <dgm:t>
        <a:bodyPr/>
        <a:lstStyle/>
        <a:p>
          <a:r>
            <a:rPr lang="en-US"/>
            <a:t>Understand emotional reactions by asking about and responding to specific behaviors (sleep and eating patterns, jitters, etc.)</a:t>
          </a:r>
        </a:p>
      </dgm:t>
    </dgm:pt>
    <dgm:pt modelId="{249B2391-1322-4ADF-99D0-7EAAB320DF35}" type="parTrans" cxnId="{C42799DA-04DB-4210-80BD-80E2BC7B2F02}">
      <dgm:prSet/>
      <dgm:spPr/>
      <dgm:t>
        <a:bodyPr/>
        <a:lstStyle/>
        <a:p>
          <a:endParaRPr lang="en-US"/>
        </a:p>
      </dgm:t>
    </dgm:pt>
    <dgm:pt modelId="{1E87EA8A-ADDF-46FC-A071-6C3875DAD5BD}" type="sibTrans" cxnId="{C42799DA-04DB-4210-80BD-80E2BC7B2F02}">
      <dgm:prSet/>
      <dgm:spPr/>
      <dgm:t>
        <a:bodyPr/>
        <a:lstStyle/>
        <a:p>
          <a:endParaRPr lang="en-US"/>
        </a:p>
      </dgm:t>
    </dgm:pt>
    <dgm:pt modelId="{124D6E06-29C3-48F5-AE57-D1CAB9DA1B9D}">
      <dgm:prSet/>
      <dgm:spPr>
        <a:solidFill>
          <a:srgbClr val="538E8C"/>
        </a:solidFill>
      </dgm:spPr>
      <dgm:t>
        <a:bodyPr/>
        <a:lstStyle/>
        <a:p>
          <a:r>
            <a:rPr lang="en-US" dirty="0"/>
            <a:t>Listen to and incorporate the person </a:t>
          </a:r>
          <a:r>
            <a:rPr lang="en-US" dirty="0" err="1"/>
            <a:t>served’s</a:t>
          </a:r>
          <a:r>
            <a:rPr lang="en-US" dirty="0"/>
            <a:t> terms for what they are experiencing into discussion and treatment planning </a:t>
          </a:r>
        </a:p>
      </dgm:t>
    </dgm:pt>
    <dgm:pt modelId="{D2BB7EB6-6566-4F77-9BC4-326E5B526C6C}" type="parTrans" cxnId="{679CC751-22BD-4ECD-B19E-314F9FE20A73}">
      <dgm:prSet/>
      <dgm:spPr/>
      <dgm:t>
        <a:bodyPr/>
        <a:lstStyle/>
        <a:p>
          <a:endParaRPr lang="en-US"/>
        </a:p>
      </dgm:t>
    </dgm:pt>
    <dgm:pt modelId="{26CB4365-D5F7-46EE-9C1B-26630B16BFA0}" type="sibTrans" cxnId="{679CC751-22BD-4ECD-B19E-314F9FE20A73}">
      <dgm:prSet/>
      <dgm:spPr/>
      <dgm:t>
        <a:bodyPr/>
        <a:lstStyle/>
        <a:p>
          <a:endParaRPr lang="en-US"/>
        </a:p>
      </dgm:t>
    </dgm:pt>
    <dgm:pt modelId="{CAE47084-BDDD-453F-AB30-5D6B6781D24A}" type="pres">
      <dgm:prSet presAssocID="{284C0F2A-69AB-4A0E-9A82-0C61C9EE7405}" presName="linear" presStyleCnt="0">
        <dgm:presLayoutVars>
          <dgm:animLvl val="lvl"/>
          <dgm:resizeHandles val="exact"/>
        </dgm:presLayoutVars>
      </dgm:prSet>
      <dgm:spPr/>
    </dgm:pt>
    <dgm:pt modelId="{B72AA62A-D9C6-4A94-B552-80982C1A8200}" type="pres">
      <dgm:prSet presAssocID="{DF1488B3-1269-4658-836E-F301F0302D19}" presName="parentText" presStyleLbl="node1" presStyleIdx="0" presStyleCnt="2" custLinFactY="-255" custLinFactNeighborX="8287" custLinFactNeighborY="-100000">
        <dgm:presLayoutVars>
          <dgm:chMax val="0"/>
          <dgm:bulletEnabled val="1"/>
        </dgm:presLayoutVars>
      </dgm:prSet>
      <dgm:spPr/>
    </dgm:pt>
    <dgm:pt modelId="{173C0E57-E006-4BFA-9FDB-107D6B86BD54}" type="pres">
      <dgm:prSet presAssocID="{1E87EA8A-ADDF-46FC-A071-6C3875DAD5BD}" presName="spacer" presStyleCnt="0"/>
      <dgm:spPr/>
    </dgm:pt>
    <dgm:pt modelId="{DF1E32E0-BA2A-4EC4-A944-44E0837922E8}" type="pres">
      <dgm:prSet presAssocID="{124D6E06-29C3-48F5-AE57-D1CAB9DA1B9D}" presName="parentText" presStyleLbl="node1" presStyleIdx="1" presStyleCnt="2">
        <dgm:presLayoutVars>
          <dgm:chMax val="0"/>
          <dgm:bulletEnabled val="1"/>
        </dgm:presLayoutVars>
      </dgm:prSet>
      <dgm:spPr/>
    </dgm:pt>
  </dgm:ptLst>
  <dgm:cxnLst>
    <dgm:cxn modelId="{F0738C6E-9E18-4B6F-A68F-CFE7290B2455}" type="presOf" srcId="{124D6E06-29C3-48F5-AE57-D1CAB9DA1B9D}" destId="{DF1E32E0-BA2A-4EC4-A944-44E0837922E8}" srcOrd="0" destOrd="0" presId="urn:microsoft.com/office/officeart/2005/8/layout/vList2"/>
    <dgm:cxn modelId="{679CC751-22BD-4ECD-B19E-314F9FE20A73}" srcId="{284C0F2A-69AB-4A0E-9A82-0C61C9EE7405}" destId="{124D6E06-29C3-48F5-AE57-D1CAB9DA1B9D}" srcOrd="1" destOrd="0" parTransId="{D2BB7EB6-6566-4F77-9BC4-326E5B526C6C}" sibTransId="{26CB4365-D5F7-46EE-9C1B-26630B16BFA0}"/>
    <dgm:cxn modelId="{C101BAB7-4C36-4BC6-AA8D-DADC491EE72C}" type="presOf" srcId="{284C0F2A-69AB-4A0E-9A82-0C61C9EE7405}" destId="{CAE47084-BDDD-453F-AB30-5D6B6781D24A}" srcOrd="0" destOrd="0" presId="urn:microsoft.com/office/officeart/2005/8/layout/vList2"/>
    <dgm:cxn modelId="{80B184C3-31CA-4DC1-B06E-5BADD604CB0D}" type="presOf" srcId="{DF1488B3-1269-4658-836E-F301F0302D19}" destId="{B72AA62A-D9C6-4A94-B552-80982C1A8200}" srcOrd="0" destOrd="0" presId="urn:microsoft.com/office/officeart/2005/8/layout/vList2"/>
    <dgm:cxn modelId="{C42799DA-04DB-4210-80BD-80E2BC7B2F02}" srcId="{284C0F2A-69AB-4A0E-9A82-0C61C9EE7405}" destId="{DF1488B3-1269-4658-836E-F301F0302D19}" srcOrd="0" destOrd="0" parTransId="{249B2391-1322-4ADF-99D0-7EAAB320DF35}" sibTransId="{1E87EA8A-ADDF-46FC-A071-6C3875DAD5BD}"/>
    <dgm:cxn modelId="{4A5B75B2-E125-4967-9EA2-8B8130BD4506}" type="presParOf" srcId="{CAE47084-BDDD-453F-AB30-5D6B6781D24A}" destId="{B72AA62A-D9C6-4A94-B552-80982C1A8200}" srcOrd="0" destOrd="0" presId="urn:microsoft.com/office/officeart/2005/8/layout/vList2"/>
    <dgm:cxn modelId="{0E75E1AB-AE38-4CD0-B0AA-D892A7C5C5C1}" type="presParOf" srcId="{CAE47084-BDDD-453F-AB30-5D6B6781D24A}" destId="{173C0E57-E006-4BFA-9FDB-107D6B86BD54}" srcOrd="1" destOrd="0" presId="urn:microsoft.com/office/officeart/2005/8/layout/vList2"/>
    <dgm:cxn modelId="{D4EE4D07-E1CF-4585-8D41-34DD7D51388A}" type="presParOf" srcId="{CAE47084-BDDD-453F-AB30-5D6B6781D24A}" destId="{DF1E32E0-BA2A-4EC4-A944-44E0837922E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2BFE2F-E5BF-44D5-AA94-E5AE8C8D0AF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EB721F8-72BB-4F3B-9E76-2D28870969FA}">
      <dgm:prSet/>
      <dgm:spPr/>
      <dgm:t>
        <a:bodyPr/>
        <a:lstStyle/>
        <a:p>
          <a:pPr rtl="0"/>
          <a:r>
            <a:rPr lang="en-US" dirty="0"/>
            <a:t>How should team members approach Mae in a first encounter to transition her into your program?</a:t>
          </a:r>
          <a:r>
            <a:rPr lang="en-US" dirty="0">
              <a:latin typeface="Calibri Light" panose="020F0302020204030204"/>
            </a:rPr>
            <a:t> </a:t>
          </a:r>
          <a:endParaRPr lang="en-US" dirty="0"/>
        </a:p>
      </dgm:t>
    </dgm:pt>
    <dgm:pt modelId="{979F8CED-F5B9-4396-BBEE-1A0BD107222F}" type="parTrans" cxnId="{9E71D96F-2534-4BC0-9F26-6575786799B0}">
      <dgm:prSet/>
      <dgm:spPr/>
      <dgm:t>
        <a:bodyPr/>
        <a:lstStyle/>
        <a:p>
          <a:endParaRPr lang="en-US"/>
        </a:p>
      </dgm:t>
    </dgm:pt>
    <dgm:pt modelId="{51CFC1F1-9EF4-48CA-A1C6-9DCB85BF23E6}" type="sibTrans" cxnId="{9E71D96F-2534-4BC0-9F26-6575786799B0}">
      <dgm:prSet/>
      <dgm:spPr/>
      <dgm:t>
        <a:bodyPr/>
        <a:lstStyle/>
        <a:p>
          <a:endParaRPr lang="en-US"/>
        </a:p>
      </dgm:t>
    </dgm:pt>
    <dgm:pt modelId="{BB31D803-E568-49C9-AA59-A7A948B165B1}">
      <dgm:prSet/>
      <dgm:spPr/>
      <dgm:t>
        <a:bodyPr/>
        <a:lstStyle/>
        <a:p>
          <a:r>
            <a:rPr lang="en-US" dirty="0"/>
            <a:t>Using a strengths-based approach, how might you approach her to:</a:t>
          </a:r>
        </a:p>
      </dgm:t>
    </dgm:pt>
    <dgm:pt modelId="{794BEEC8-252C-4E2B-B2E9-E06E750861B5}" type="parTrans" cxnId="{D594B71B-46B0-4F3E-8009-A2270F44A816}">
      <dgm:prSet/>
      <dgm:spPr/>
      <dgm:t>
        <a:bodyPr/>
        <a:lstStyle/>
        <a:p>
          <a:endParaRPr lang="en-US"/>
        </a:p>
      </dgm:t>
    </dgm:pt>
    <dgm:pt modelId="{7475B392-7A7E-409D-B5FC-C871970322B5}" type="sibTrans" cxnId="{D594B71B-46B0-4F3E-8009-A2270F44A816}">
      <dgm:prSet/>
      <dgm:spPr/>
      <dgm:t>
        <a:bodyPr/>
        <a:lstStyle/>
        <a:p>
          <a:endParaRPr lang="en-US"/>
        </a:p>
      </dgm:t>
    </dgm:pt>
    <dgm:pt modelId="{6AD4D507-6C45-480C-944D-F526D628C927}">
      <dgm:prSet custT="1"/>
      <dgm:spPr/>
      <dgm:t>
        <a:bodyPr/>
        <a:lstStyle/>
        <a:p>
          <a:r>
            <a:rPr lang="en-US" sz="3200" dirty="0"/>
            <a:t>Ensure physical / emotional safety</a:t>
          </a:r>
        </a:p>
      </dgm:t>
    </dgm:pt>
    <dgm:pt modelId="{EDAD24FA-001E-4083-84E2-8F4EDF3FB499}" type="parTrans" cxnId="{CE8F2621-9C6A-4601-BA69-81F09D10D291}">
      <dgm:prSet/>
      <dgm:spPr/>
      <dgm:t>
        <a:bodyPr/>
        <a:lstStyle/>
        <a:p>
          <a:endParaRPr lang="en-US"/>
        </a:p>
      </dgm:t>
    </dgm:pt>
    <dgm:pt modelId="{3B86AC6B-0AE3-42E4-99EE-50C2CE69E963}" type="sibTrans" cxnId="{CE8F2621-9C6A-4601-BA69-81F09D10D291}">
      <dgm:prSet/>
      <dgm:spPr/>
      <dgm:t>
        <a:bodyPr/>
        <a:lstStyle/>
        <a:p>
          <a:endParaRPr lang="en-US"/>
        </a:p>
      </dgm:t>
    </dgm:pt>
    <dgm:pt modelId="{524A53AE-F622-46F6-B710-8FA6B2099949}">
      <dgm:prSet custT="1"/>
      <dgm:spPr/>
      <dgm:t>
        <a:bodyPr/>
        <a:lstStyle/>
        <a:p>
          <a:r>
            <a:rPr lang="en-US" sz="3200" dirty="0"/>
            <a:t>Establish trust</a:t>
          </a:r>
        </a:p>
      </dgm:t>
    </dgm:pt>
    <dgm:pt modelId="{A42F3DD2-1A90-4E97-A63E-3D4D9291B95B}" type="parTrans" cxnId="{A7CF08DB-7D86-47DC-97FE-9BF1392FFF38}">
      <dgm:prSet/>
      <dgm:spPr/>
      <dgm:t>
        <a:bodyPr/>
        <a:lstStyle/>
        <a:p>
          <a:endParaRPr lang="en-US"/>
        </a:p>
      </dgm:t>
    </dgm:pt>
    <dgm:pt modelId="{D21AAFF7-EA72-4F15-8053-9EB5ABAA850D}" type="sibTrans" cxnId="{A7CF08DB-7D86-47DC-97FE-9BF1392FFF38}">
      <dgm:prSet/>
      <dgm:spPr/>
      <dgm:t>
        <a:bodyPr/>
        <a:lstStyle/>
        <a:p>
          <a:endParaRPr lang="en-US"/>
        </a:p>
      </dgm:t>
    </dgm:pt>
    <dgm:pt modelId="{3F890BB1-E935-4002-B098-EF95309B25C2}">
      <dgm:prSet custT="1"/>
      <dgm:spPr/>
      <dgm:t>
        <a:bodyPr/>
        <a:lstStyle/>
        <a:p>
          <a:r>
            <a:rPr lang="en-US" sz="3200" dirty="0"/>
            <a:t>Offer choices</a:t>
          </a:r>
        </a:p>
      </dgm:t>
    </dgm:pt>
    <dgm:pt modelId="{580D56A3-289B-4AC8-97B2-DDEB4B4AEF99}" type="parTrans" cxnId="{6D95D254-B1CF-4A71-B256-8B102DB90E8C}">
      <dgm:prSet/>
      <dgm:spPr/>
      <dgm:t>
        <a:bodyPr/>
        <a:lstStyle/>
        <a:p>
          <a:endParaRPr lang="en-US"/>
        </a:p>
      </dgm:t>
    </dgm:pt>
    <dgm:pt modelId="{B46FA740-E40D-4F3A-9019-784AB37B586C}" type="sibTrans" cxnId="{6D95D254-B1CF-4A71-B256-8B102DB90E8C}">
      <dgm:prSet/>
      <dgm:spPr/>
      <dgm:t>
        <a:bodyPr/>
        <a:lstStyle/>
        <a:p>
          <a:endParaRPr lang="en-US"/>
        </a:p>
      </dgm:t>
    </dgm:pt>
    <dgm:pt modelId="{A1B0941C-817B-49EF-A655-7ACE404202EE}">
      <dgm:prSet/>
      <dgm:spPr/>
      <dgm:t>
        <a:bodyPr/>
        <a:lstStyle/>
        <a:p>
          <a:r>
            <a:rPr lang="en-US" dirty="0"/>
            <a:t>How would you collaborate with her in her treatment planning?</a:t>
          </a:r>
        </a:p>
      </dgm:t>
    </dgm:pt>
    <dgm:pt modelId="{DD384F4A-D740-4C37-B34B-7E997ADEABFB}" type="parTrans" cxnId="{75B2AC81-2DBF-4225-A27D-8F91B66E9741}">
      <dgm:prSet/>
      <dgm:spPr/>
      <dgm:t>
        <a:bodyPr/>
        <a:lstStyle/>
        <a:p>
          <a:endParaRPr lang="en-US"/>
        </a:p>
      </dgm:t>
    </dgm:pt>
    <dgm:pt modelId="{48E545D9-3736-4E99-8B91-447E843B4D02}" type="sibTrans" cxnId="{75B2AC81-2DBF-4225-A27D-8F91B66E9741}">
      <dgm:prSet/>
      <dgm:spPr/>
      <dgm:t>
        <a:bodyPr/>
        <a:lstStyle/>
        <a:p>
          <a:endParaRPr lang="en-US"/>
        </a:p>
      </dgm:t>
    </dgm:pt>
    <dgm:pt modelId="{9C5FF369-5FFD-4DC6-B6B2-A7206A176901}" type="pres">
      <dgm:prSet presAssocID="{0A2BFE2F-E5BF-44D5-AA94-E5AE8C8D0AF2}" presName="linear" presStyleCnt="0">
        <dgm:presLayoutVars>
          <dgm:animLvl val="lvl"/>
          <dgm:resizeHandles val="exact"/>
        </dgm:presLayoutVars>
      </dgm:prSet>
      <dgm:spPr/>
    </dgm:pt>
    <dgm:pt modelId="{7050D8F6-C118-4471-9C7A-3D563E5F6888}" type="pres">
      <dgm:prSet presAssocID="{4EB721F8-72BB-4F3B-9E76-2D28870969FA}" presName="parentText" presStyleLbl="node1" presStyleIdx="0" presStyleCnt="3" custLinFactNeighborX="-461" custLinFactNeighborY="-35536">
        <dgm:presLayoutVars>
          <dgm:chMax val="0"/>
          <dgm:bulletEnabled val="1"/>
        </dgm:presLayoutVars>
      </dgm:prSet>
      <dgm:spPr/>
    </dgm:pt>
    <dgm:pt modelId="{1CDA8512-7B65-4A11-B7E0-E367531AD8A0}" type="pres">
      <dgm:prSet presAssocID="{51CFC1F1-9EF4-48CA-A1C6-9DCB85BF23E6}" presName="spacer" presStyleCnt="0"/>
      <dgm:spPr/>
    </dgm:pt>
    <dgm:pt modelId="{BE69EF44-A0CF-474D-89DF-79FB998077F3}" type="pres">
      <dgm:prSet presAssocID="{BB31D803-E568-49C9-AA59-A7A948B165B1}" presName="parentText" presStyleLbl="node1" presStyleIdx="1" presStyleCnt="3">
        <dgm:presLayoutVars>
          <dgm:chMax val="0"/>
          <dgm:bulletEnabled val="1"/>
        </dgm:presLayoutVars>
      </dgm:prSet>
      <dgm:spPr/>
    </dgm:pt>
    <dgm:pt modelId="{DFE2A6AE-2688-4D7E-928D-9F7BB36297BE}" type="pres">
      <dgm:prSet presAssocID="{BB31D803-E568-49C9-AA59-A7A948B165B1}" presName="childText" presStyleLbl="revTx" presStyleIdx="0" presStyleCnt="1">
        <dgm:presLayoutVars>
          <dgm:bulletEnabled val="1"/>
        </dgm:presLayoutVars>
      </dgm:prSet>
      <dgm:spPr/>
    </dgm:pt>
    <dgm:pt modelId="{2FC23ED6-2E27-4B8E-B207-6FCEF14C9BC9}" type="pres">
      <dgm:prSet presAssocID="{A1B0941C-817B-49EF-A655-7ACE404202EE}" presName="parentText" presStyleLbl="node1" presStyleIdx="2" presStyleCnt="3">
        <dgm:presLayoutVars>
          <dgm:chMax val="0"/>
          <dgm:bulletEnabled val="1"/>
        </dgm:presLayoutVars>
      </dgm:prSet>
      <dgm:spPr/>
    </dgm:pt>
  </dgm:ptLst>
  <dgm:cxnLst>
    <dgm:cxn modelId="{D594B71B-46B0-4F3E-8009-A2270F44A816}" srcId="{0A2BFE2F-E5BF-44D5-AA94-E5AE8C8D0AF2}" destId="{BB31D803-E568-49C9-AA59-A7A948B165B1}" srcOrd="1" destOrd="0" parTransId="{794BEEC8-252C-4E2B-B2E9-E06E750861B5}" sibTransId="{7475B392-7A7E-409D-B5FC-C871970322B5}"/>
    <dgm:cxn modelId="{CE8F2621-9C6A-4601-BA69-81F09D10D291}" srcId="{BB31D803-E568-49C9-AA59-A7A948B165B1}" destId="{6AD4D507-6C45-480C-944D-F526D628C927}" srcOrd="0" destOrd="0" parTransId="{EDAD24FA-001E-4083-84E2-8F4EDF3FB499}" sibTransId="{3B86AC6B-0AE3-42E4-99EE-50C2CE69E963}"/>
    <dgm:cxn modelId="{461F655B-DF24-4892-9CAD-F792E09A6CB8}" type="presOf" srcId="{A1B0941C-817B-49EF-A655-7ACE404202EE}" destId="{2FC23ED6-2E27-4B8E-B207-6FCEF14C9BC9}" srcOrd="0" destOrd="0" presId="urn:microsoft.com/office/officeart/2005/8/layout/vList2"/>
    <dgm:cxn modelId="{6B5A6A64-05F7-4E94-8EF1-6DE5D67A2A6A}" type="presOf" srcId="{6AD4D507-6C45-480C-944D-F526D628C927}" destId="{DFE2A6AE-2688-4D7E-928D-9F7BB36297BE}" srcOrd="0" destOrd="0" presId="urn:microsoft.com/office/officeart/2005/8/layout/vList2"/>
    <dgm:cxn modelId="{F0F36267-CC75-48FF-B43A-B1074C54A298}" type="presOf" srcId="{524A53AE-F622-46F6-B710-8FA6B2099949}" destId="{DFE2A6AE-2688-4D7E-928D-9F7BB36297BE}" srcOrd="0" destOrd="1" presId="urn:microsoft.com/office/officeart/2005/8/layout/vList2"/>
    <dgm:cxn modelId="{9E71D96F-2534-4BC0-9F26-6575786799B0}" srcId="{0A2BFE2F-E5BF-44D5-AA94-E5AE8C8D0AF2}" destId="{4EB721F8-72BB-4F3B-9E76-2D28870969FA}" srcOrd="0" destOrd="0" parTransId="{979F8CED-F5B9-4396-BBEE-1A0BD107222F}" sibTransId="{51CFC1F1-9EF4-48CA-A1C6-9DCB85BF23E6}"/>
    <dgm:cxn modelId="{6D95D254-B1CF-4A71-B256-8B102DB90E8C}" srcId="{BB31D803-E568-49C9-AA59-A7A948B165B1}" destId="{3F890BB1-E935-4002-B098-EF95309B25C2}" srcOrd="2" destOrd="0" parTransId="{580D56A3-289B-4AC8-97B2-DDEB4B4AEF99}" sibTransId="{B46FA740-E40D-4F3A-9019-784AB37B586C}"/>
    <dgm:cxn modelId="{75B2AC81-2DBF-4225-A27D-8F91B66E9741}" srcId="{0A2BFE2F-E5BF-44D5-AA94-E5AE8C8D0AF2}" destId="{A1B0941C-817B-49EF-A655-7ACE404202EE}" srcOrd="2" destOrd="0" parTransId="{DD384F4A-D740-4C37-B34B-7E997ADEABFB}" sibTransId="{48E545D9-3736-4E99-8B91-447E843B4D02}"/>
    <dgm:cxn modelId="{603E6CB7-FFC8-4365-A48D-276D0FC3C2AF}" type="presOf" srcId="{0A2BFE2F-E5BF-44D5-AA94-E5AE8C8D0AF2}" destId="{9C5FF369-5FFD-4DC6-B6B2-A7206A176901}" srcOrd="0" destOrd="0" presId="urn:microsoft.com/office/officeart/2005/8/layout/vList2"/>
    <dgm:cxn modelId="{B545FFD9-8E30-4AD7-A00D-BD1567F33CE2}" type="presOf" srcId="{BB31D803-E568-49C9-AA59-A7A948B165B1}" destId="{BE69EF44-A0CF-474D-89DF-79FB998077F3}" srcOrd="0" destOrd="0" presId="urn:microsoft.com/office/officeart/2005/8/layout/vList2"/>
    <dgm:cxn modelId="{A7CF08DB-7D86-47DC-97FE-9BF1392FFF38}" srcId="{BB31D803-E568-49C9-AA59-A7A948B165B1}" destId="{524A53AE-F622-46F6-B710-8FA6B2099949}" srcOrd="1" destOrd="0" parTransId="{A42F3DD2-1A90-4E97-A63E-3D4D9291B95B}" sibTransId="{D21AAFF7-EA72-4F15-8053-9EB5ABAA850D}"/>
    <dgm:cxn modelId="{24E5E1DE-6938-4E6A-9C4B-61C6B91643EF}" type="presOf" srcId="{3F890BB1-E935-4002-B098-EF95309B25C2}" destId="{DFE2A6AE-2688-4D7E-928D-9F7BB36297BE}" srcOrd="0" destOrd="2" presId="urn:microsoft.com/office/officeart/2005/8/layout/vList2"/>
    <dgm:cxn modelId="{86CAC7EB-401A-4BD6-AA63-1FD15F3C97CE}" type="presOf" srcId="{4EB721F8-72BB-4F3B-9E76-2D28870969FA}" destId="{7050D8F6-C118-4471-9C7A-3D563E5F6888}" srcOrd="0" destOrd="0" presId="urn:microsoft.com/office/officeart/2005/8/layout/vList2"/>
    <dgm:cxn modelId="{FDB679D3-EA0D-489C-B19A-78E39FB6A7BC}" type="presParOf" srcId="{9C5FF369-5FFD-4DC6-B6B2-A7206A176901}" destId="{7050D8F6-C118-4471-9C7A-3D563E5F6888}" srcOrd="0" destOrd="0" presId="urn:microsoft.com/office/officeart/2005/8/layout/vList2"/>
    <dgm:cxn modelId="{9C9FBD7D-94AE-47B6-A856-23D423E17A2C}" type="presParOf" srcId="{9C5FF369-5FFD-4DC6-B6B2-A7206A176901}" destId="{1CDA8512-7B65-4A11-B7E0-E367531AD8A0}" srcOrd="1" destOrd="0" presId="urn:microsoft.com/office/officeart/2005/8/layout/vList2"/>
    <dgm:cxn modelId="{3609E1BD-CB22-468E-BD0C-A308808C19DF}" type="presParOf" srcId="{9C5FF369-5FFD-4DC6-B6B2-A7206A176901}" destId="{BE69EF44-A0CF-474D-89DF-79FB998077F3}" srcOrd="2" destOrd="0" presId="urn:microsoft.com/office/officeart/2005/8/layout/vList2"/>
    <dgm:cxn modelId="{64A508C0-DF63-4F51-900A-149C9ACAC6BA}" type="presParOf" srcId="{9C5FF369-5FFD-4DC6-B6B2-A7206A176901}" destId="{DFE2A6AE-2688-4D7E-928D-9F7BB36297BE}" srcOrd="3" destOrd="0" presId="urn:microsoft.com/office/officeart/2005/8/layout/vList2"/>
    <dgm:cxn modelId="{A90EB96F-3FB0-407C-A580-983E86104ED0}" type="presParOf" srcId="{9C5FF369-5FFD-4DC6-B6B2-A7206A176901}" destId="{2FC23ED6-2E27-4B8E-B207-6FCEF14C9BC9}"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CD0AA7-D7C2-4AF9-97CB-0F6DD6AD1E5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C71BB57-CCB6-4B0A-BF55-CD72CB72EE9E}">
      <dgm:prSet custT="1"/>
      <dgm:spPr/>
      <dgm:t>
        <a:bodyPr/>
        <a:lstStyle/>
        <a:p>
          <a:r>
            <a:rPr lang="en-US" sz="2800">
              <a:solidFill>
                <a:schemeClr val="tx1"/>
              </a:solidFill>
            </a:rPr>
            <a:t>Assist with accepting and working through the distressing situation</a:t>
          </a:r>
        </a:p>
      </dgm:t>
    </dgm:pt>
    <dgm:pt modelId="{95F86075-207B-4844-AF80-8276EE4F29A6}" type="parTrans" cxnId="{D1529943-5301-4438-B313-AE2EAD7C9348}">
      <dgm:prSet/>
      <dgm:spPr/>
      <dgm:t>
        <a:bodyPr/>
        <a:lstStyle/>
        <a:p>
          <a:endParaRPr lang="en-US" sz="2000">
            <a:solidFill>
              <a:schemeClr val="tx1"/>
            </a:solidFill>
          </a:endParaRPr>
        </a:p>
      </dgm:t>
    </dgm:pt>
    <dgm:pt modelId="{44F0EBC3-4D75-4F2D-970E-9E92787D98CE}" type="sibTrans" cxnId="{D1529943-5301-4438-B313-AE2EAD7C9348}">
      <dgm:prSet/>
      <dgm:spPr/>
      <dgm:t>
        <a:bodyPr/>
        <a:lstStyle/>
        <a:p>
          <a:endParaRPr lang="en-US" sz="2000">
            <a:solidFill>
              <a:schemeClr val="tx1"/>
            </a:solidFill>
          </a:endParaRPr>
        </a:p>
      </dgm:t>
    </dgm:pt>
    <dgm:pt modelId="{D2EF868D-83FF-48EC-9718-BC224AEB38B3}">
      <dgm:prSet custT="1"/>
      <dgm:spPr/>
      <dgm:t>
        <a:bodyPr/>
        <a:lstStyle/>
        <a:p>
          <a:r>
            <a:rPr lang="en-US" sz="2800">
              <a:solidFill>
                <a:schemeClr val="tx1"/>
              </a:solidFill>
            </a:rPr>
            <a:t>Help them connect to others who have been able to overcome similar situations</a:t>
          </a:r>
        </a:p>
      </dgm:t>
    </dgm:pt>
    <dgm:pt modelId="{11779FD9-775F-46E0-AD7D-ECB66CA03245}" type="parTrans" cxnId="{10612138-30F1-4212-BEA4-1F721E7992B3}">
      <dgm:prSet/>
      <dgm:spPr/>
      <dgm:t>
        <a:bodyPr/>
        <a:lstStyle/>
        <a:p>
          <a:endParaRPr lang="en-US" sz="2000">
            <a:solidFill>
              <a:schemeClr val="tx1"/>
            </a:solidFill>
          </a:endParaRPr>
        </a:p>
      </dgm:t>
    </dgm:pt>
    <dgm:pt modelId="{7D6983D1-0655-4B0C-A38B-9938CE0C193E}" type="sibTrans" cxnId="{10612138-30F1-4212-BEA4-1F721E7992B3}">
      <dgm:prSet/>
      <dgm:spPr/>
      <dgm:t>
        <a:bodyPr/>
        <a:lstStyle/>
        <a:p>
          <a:endParaRPr lang="en-US" sz="2000">
            <a:solidFill>
              <a:schemeClr val="tx1"/>
            </a:solidFill>
          </a:endParaRPr>
        </a:p>
      </dgm:t>
    </dgm:pt>
    <dgm:pt modelId="{B5F5DDD5-2D63-43CF-B071-3A51FF71D177}">
      <dgm:prSet custT="1"/>
      <dgm:spPr/>
      <dgm:t>
        <a:bodyPr/>
        <a:lstStyle/>
        <a:p>
          <a:r>
            <a:rPr lang="en-US" sz="2800">
              <a:solidFill>
                <a:schemeClr val="tx1"/>
              </a:solidFill>
            </a:rPr>
            <a:t>Increase overall support network</a:t>
          </a:r>
        </a:p>
      </dgm:t>
    </dgm:pt>
    <dgm:pt modelId="{70221084-53A8-4230-BE3E-992F1200B912}" type="parTrans" cxnId="{1F2EAC8E-62A4-4418-9F25-9D2BA1A82D85}">
      <dgm:prSet/>
      <dgm:spPr/>
      <dgm:t>
        <a:bodyPr/>
        <a:lstStyle/>
        <a:p>
          <a:endParaRPr lang="en-US" sz="2000">
            <a:solidFill>
              <a:schemeClr val="tx1"/>
            </a:solidFill>
          </a:endParaRPr>
        </a:p>
      </dgm:t>
    </dgm:pt>
    <dgm:pt modelId="{F7BA46CC-19C1-419F-A85A-A69A2AA24134}" type="sibTrans" cxnId="{1F2EAC8E-62A4-4418-9F25-9D2BA1A82D85}">
      <dgm:prSet/>
      <dgm:spPr/>
      <dgm:t>
        <a:bodyPr/>
        <a:lstStyle/>
        <a:p>
          <a:endParaRPr lang="en-US" sz="2000">
            <a:solidFill>
              <a:schemeClr val="tx1"/>
            </a:solidFill>
          </a:endParaRPr>
        </a:p>
      </dgm:t>
    </dgm:pt>
    <dgm:pt modelId="{311E1223-84A7-4BFE-9C72-11F0301D08EA}">
      <dgm:prSet custT="1"/>
      <dgm:spPr/>
      <dgm:t>
        <a:bodyPr/>
        <a:lstStyle/>
        <a:p>
          <a:r>
            <a:rPr lang="en-US" sz="2800">
              <a:solidFill>
                <a:schemeClr val="tx1"/>
              </a:solidFill>
            </a:rPr>
            <a:t>Teach healthy emotion regulation / distress tolerance skills</a:t>
          </a:r>
        </a:p>
      </dgm:t>
    </dgm:pt>
    <dgm:pt modelId="{FA62E7FB-6B2C-4336-AEC4-E45E11013EDD}" type="parTrans" cxnId="{47D17649-91A6-49D0-8F00-D84232C105F3}">
      <dgm:prSet/>
      <dgm:spPr/>
      <dgm:t>
        <a:bodyPr/>
        <a:lstStyle/>
        <a:p>
          <a:endParaRPr lang="en-US" sz="2000">
            <a:solidFill>
              <a:schemeClr val="tx1"/>
            </a:solidFill>
          </a:endParaRPr>
        </a:p>
      </dgm:t>
    </dgm:pt>
    <dgm:pt modelId="{326A9B60-AED2-42FC-A312-A377A0F4750B}" type="sibTrans" cxnId="{47D17649-91A6-49D0-8F00-D84232C105F3}">
      <dgm:prSet/>
      <dgm:spPr/>
      <dgm:t>
        <a:bodyPr/>
        <a:lstStyle/>
        <a:p>
          <a:endParaRPr lang="en-US" sz="2000">
            <a:solidFill>
              <a:schemeClr val="tx1"/>
            </a:solidFill>
          </a:endParaRPr>
        </a:p>
      </dgm:t>
    </dgm:pt>
    <dgm:pt modelId="{EDAB3987-C807-403F-8EA2-0E44993BBCF3}">
      <dgm:prSet custT="1"/>
      <dgm:spPr/>
      <dgm:t>
        <a:bodyPr/>
        <a:lstStyle/>
        <a:p>
          <a:r>
            <a:rPr lang="en-US" sz="2800" dirty="0">
              <a:solidFill>
                <a:schemeClr val="tx1"/>
              </a:solidFill>
            </a:rPr>
            <a:t>Assist with problem-solving by using strengths-based questions</a:t>
          </a:r>
        </a:p>
      </dgm:t>
    </dgm:pt>
    <dgm:pt modelId="{699CA8E4-0F75-4A66-AC90-8C26FD677C0E}" type="parTrans" cxnId="{A65B8E6C-40AF-4F06-8BD4-BCBF4580A592}">
      <dgm:prSet/>
      <dgm:spPr/>
      <dgm:t>
        <a:bodyPr/>
        <a:lstStyle/>
        <a:p>
          <a:endParaRPr lang="en-US" sz="2000">
            <a:solidFill>
              <a:schemeClr val="tx1"/>
            </a:solidFill>
          </a:endParaRPr>
        </a:p>
      </dgm:t>
    </dgm:pt>
    <dgm:pt modelId="{FAE464C9-FD54-4276-A33E-DD0CE4367E75}" type="sibTrans" cxnId="{A65B8E6C-40AF-4F06-8BD4-BCBF4580A592}">
      <dgm:prSet/>
      <dgm:spPr/>
      <dgm:t>
        <a:bodyPr/>
        <a:lstStyle/>
        <a:p>
          <a:endParaRPr lang="en-US" sz="2000">
            <a:solidFill>
              <a:schemeClr val="tx1"/>
            </a:solidFill>
          </a:endParaRPr>
        </a:p>
      </dgm:t>
    </dgm:pt>
    <dgm:pt modelId="{D70DC382-D611-4D7B-8EEF-2FB402904CAF}">
      <dgm:prSet custT="1"/>
      <dgm:spPr/>
      <dgm:t>
        <a:bodyPr/>
        <a:lstStyle/>
        <a:p>
          <a:r>
            <a:rPr lang="en-US" sz="2800">
              <a:solidFill>
                <a:schemeClr val="tx1"/>
              </a:solidFill>
            </a:rPr>
            <a:t>Offer new opportunities / experiences</a:t>
          </a:r>
        </a:p>
      </dgm:t>
    </dgm:pt>
    <dgm:pt modelId="{64005C4C-F94A-4E4A-8DE8-73B52C3A6823}" type="parTrans" cxnId="{1F9F8E17-5B39-419D-A41D-CC5BEBE742E8}">
      <dgm:prSet/>
      <dgm:spPr/>
      <dgm:t>
        <a:bodyPr/>
        <a:lstStyle/>
        <a:p>
          <a:endParaRPr lang="en-US" sz="2000">
            <a:solidFill>
              <a:schemeClr val="tx1"/>
            </a:solidFill>
          </a:endParaRPr>
        </a:p>
      </dgm:t>
    </dgm:pt>
    <dgm:pt modelId="{1E46F5E4-213C-4BDE-AA6F-494AD6BCC1F6}" type="sibTrans" cxnId="{1F9F8E17-5B39-419D-A41D-CC5BEBE742E8}">
      <dgm:prSet/>
      <dgm:spPr/>
      <dgm:t>
        <a:bodyPr/>
        <a:lstStyle/>
        <a:p>
          <a:endParaRPr lang="en-US" sz="2000">
            <a:solidFill>
              <a:schemeClr val="tx1"/>
            </a:solidFill>
          </a:endParaRPr>
        </a:p>
      </dgm:t>
    </dgm:pt>
    <dgm:pt modelId="{2B070DD9-9EE3-4A97-BA76-A286503EEB82}">
      <dgm:prSet custT="1"/>
      <dgm:spPr/>
      <dgm:t>
        <a:bodyPr/>
        <a:lstStyle/>
        <a:p>
          <a:r>
            <a:rPr lang="en-US" sz="2800">
              <a:solidFill>
                <a:schemeClr val="tx1"/>
              </a:solidFill>
            </a:rPr>
            <a:t>Empower them to gain independence </a:t>
          </a:r>
        </a:p>
      </dgm:t>
    </dgm:pt>
    <dgm:pt modelId="{68C84229-8B06-43A5-B6E1-6307CAE33EA3}" type="parTrans" cxnId="{3B575B96-BF41-4284-B475-6062A2021C85}">
      <dgm:prSet/>
      <dgm:spPr/>
      <dgm:t>
        <a:bodyPr/>
        <a:lstStyle/>
        <a:p>
          <a:endParaRPr lang="en-US" sz="2000">
            <a:solidFill>
              <a:schemeClr val="tx1"/>
            </a:solidFill>
          </a:endParaRPr>
        </a:p>
      </dgm:t>
    </dgm:pt>
    <dgm:pt modelId="{7F104B9A-3625-4B5A-A008-93325A0A4BE0}" type="sibTrans" cxnId="{3B575B96-BF41-4284-B475-6062A2021C85}">
      <dgm:prSet/>
      <dgm:spPr/>
      <dgm:t>
        <a:bodyPr/>
        <a:lstStyle/>
        <a:p>
          <a:endParaRPr lang="en-US" sz="2000">
            <a:solidFill>
              <a:schemeClr val="tx1"/>
            </a:solidFill>
          </a:endParaRPr>
        </a:p>
      </dgm:t>
    </dgm:pt>
    <dgm:pt modelId="{191313A2-9932-4904-81E3-565A8E253204}" type="pres">
      <dgm:prSet presAssocID="{71CD0AA7-D7C2-4AF9-97CB-0F6DD6AD1E54}" presName="diagram" presStyleCnt="0">
        <dgm:presLayoutVars>
          <dgm:dir/>
          <dgm:resizeHandles val="exact"/>
        </dgm:presLayoutVars>
      </dgm:prSet>
      <dgm:spPr/>
    </dgm:pt>
    <dgm:pt modelId="{B94842E0-6664-4E9C-82E0-AD0264175624}" type="pres">
      <dgm:prSet presAssocID="{DC71BB57-CCB6-4B0A-BF55-CD72CB72EE9E}" presName="node" presStyleLbl="node1" presStyleIdx="0" presStyleCnt="7">
        <dgm:presLayoutVars>
          <dgm:bulletEnabled val="1"/>
        </dgm:presLayoutVars>
      </dgm:prSet>
      <dgm:spPr/>
    </dgm:pt>
    <dgm:pt modelId="{DC7B58AB-57D3-400C-9E74-F083AF12622A}" type="pres">
      <dgm:prSet presAssocID="{44F0EBC3-4D75-4F2D-970E-9E92787D98CE}" presName="sibTrans" presStyleCnt="0"/>
      <dgm:spPr/>
    </dgm:pt>
    <dgm:pt modelId="{CE35C21B-1658-43BC-87C2-057041A19129}" type="pres">
      <dgm:prSet presAssocID="{D2EF868D-83FF-48EC-9718-BC224AEB38B3}" presName="node" presStyleLbl="node1" presStyleIdx="1" presStyleCnt="7">
        <dgm:presLayoutVars>
          <dgm:bulletEnabled val="1"/>
        </dgm:presLayoutVars>
      </dgm:prSet>
      <dgm:spPr/>
    </dgm:pt>
    <dgm:pt modelId="{D63FA3E0-79C9-49C6-9F20-EF18E612A403}" type="pres">
      <dgm:prSet presAssocID="{7D6983D1-0655-4B0C-A38B-9938CE0C193E}" presName="sibTrans" presStyleCnt="0"/>
      <dgm:spPr/>
    </dgm:pt>
    <dgm:pt modelId="{E390DBA7-B3CA-4B6D-8FA6-2849DF02B399}" type="pres">
      <dgm:prSet presAssocID="{B5F5DDD5-2D63-43CF-B071-3A51FF71D177}" presName="node" presStyleLbl="node1" presStyleIdx="2" presStyleCnt="7">
        <dgm:presLayoutVars>
          <dgm:bulletEnabled val="1"/>
        </dgm:presLayoutVars>
      </dgm:prSet>
      <dgm:spPr/>
    </dgm:pt>
    <dgm:pt modelId="{96750A37-D838-4C0A-AEFE-A35D78F42A51}" type="pres">
      <dgm:prSet presAssocID="{F7BA46CC-19C1-419F-A85A-A69A2AA24134}" presName="sibTrans" presStyleCnt="0"/>
      <dgm:spPr/>
    </dgm:pt>
    <dgm:pt modelId="{33F27288-4E6F-4A10-9E89-B5913E12F168}" type="pres">
      <dgm:prSet presAssocID="{311E1223-84A7-4BFE-9C72-11F0301D08EA}" presName="node" presStyleLbl="node1" presStyleIdx="3" presStyleCnt="7">
        <dgm:presLayoutVars>
          <dgm:bulletEnabled val="1"/>
        </dgm:presLayoutVars>
      </dgm:prSet>
      <dgm:spPr/>
    </dgm:pt>
    <dgm:pt modelId="{0B0FCF2B-44F7-4C40-8EA5-BAFDEC4C281B}" type="pres">
      <dgm:prSet presAssocID="{326A9B60-AED2-42FC-A312-A377A0F4750B}" presName="sibTrans" presStyleCnt="0"/>
      <dgm:spPr/>
    </dgm:pt>
    <dgm:pt modelId="{04898099-69C0-49E2-8C0B-4A2976BE4BD7}" type="pres">
      <dgm:prSet presAssocID="{EDAB3987-C807-403F-8EA2-0E44993BBCF3}" presName="node" presStyleLbl="node1" presStyleIdx="4" presStyleCnt="7">
        <dgm:presLayoutVars>
          <dgm:bulletEnabled val="1"/>
        </dgm:presLayoutVars>
      </dgm:prSet>
      <dgm:spPr/>
    </dgm:pt>
    <dgm:pt modelId="{ECFD640D-733C-473B-B579-ADD716917969}" type="pres">
      <dgm:prSet presAssocID="{FAE464C9-FD54-4276-A33E-DD0CE4367E75}" presName="sibTrans" presStyleCnt="0"/>
      <dgm:spPr/>
    </dgm:pt>
    <dgm:pt modelId="{F86D7A01-B94E-49D0-BF77-3A1F91648E39}" type="pres">
      <dgm:prSet presAssocID="{D70DC382-D611-4D7B-8EEF-2FB402904CAF}" presName="node" presStyleLbl="node1" presStyleIdx="5" presStyleCnt="7">
        <dgm:presLayoutVars>
          <dgm:bulletEnabled val="1"/>
        </dgm:presLayoutVars>
      </dgm:prSet>
      <dgm:spPr/>
    </dgm:pt>
    <dgm:pt modelId="{778554E7-64FA-46DE-9288-EBE23C7AEDEA}" type="pres">
      <dgm:prSet presAssocID="{1E46F5E4-213C-4BDE-AA6F-494AD6BCC1F6}" presName="sibTrans" presStyleCnt="0"/>
      <dgm:spPr/>
    </dgm:pt>
    <dgm:pt modelId="{3719AA4B-13E8-47C8-99FC-081394479266}" type="pres">
      <dgm:prSet presAssocID="{2B070DD9-9EE3-4A97-BA76-A286503EEB82}" presName="node" presStyleLbl="node1" presStyleIdx="6" presStyleCnt="7">
        <dgm:presLayoutVars>
          <dgm:bulletEnabled val="1"/>
        </dgm:presLayoutVars>
      </dgm:prSet>
      <dgm:spPr/>
    </dgm:pt>
  </dgm:ptLst>
  <dgm:cxnLst>
    <dgm:cxn modelId="{1F9F8E17-5B39-419D-A41D-CC5BEBE742E8}" srcId="{71CD0AA7-D7C2-4AF9-97CB-0F6DD6AD1E54}" destId="{D70DC382-D611-4D7B-8EEF-2FB402904CAF}" srcOrd="5" destOrd="0" parTransId="{64005C4C-F94A-4E4A-8DE8-73B52C3A6823}" sibTransId="{1E46F5E4-213C-4BDE-AA6F-494AD6BCC1F6}"/>
    <dgm:cxn modelId="{10612138-30F1-4212-BEA4-1F721E7992B3}" srcId="{71CD0AA7-D7C2-4AF9-97CB-0F6DD6AD1E54}" destId="{D2EF868D-83FF-48EC-9718-BC224AEB38B3}" srcOrd="1" destOrd="0" parTransId="{11779FD9-775F-46E0-AD7D-ECB66CA03245}" sibTransId="{7D6983D1-0655-4B0C-A38B-9938CE0C193E}"/>
    <dgm:cxn modelId="{77726739-EA1F-40B2-9EA4-E0005D45D279}" type="presOf" srcId="{311E1223-84A7-4BFE-9C72-11F0301D08EA}" destId="{33F27288-4E6F-4A10-9E89-B5913E12F168}" srcOrd="0" destOrd="0" presId="urn:microsoft.com/office/officeart/2005/8/layout/default"/>
    <dgm:cxn modelId="{DDE01C41-E430-49C3-99E5-387491C078F7}" type="presOf" srcId="{D2EF868D-83FF-48EC-9718-BC224AEB38B3}" destId="{CE35C21B-1658-43BC-87C2-057041A19129}" srcOrd="0" destOrd="0" presId="urn:microsoft.com/office/officeart/2005/8/layout/default"/>
    <dgm:cxn modelId="{D1529943-5301-4438-B313-AE2EAD7C9348}" srcId="{71CD0AA7-D7C2-4AF9-97CB-0F6DD6AD1E54}" destId="{DC71BB57-CCB6-4B0A-BF55-CD72CB72EE9E}" srcOrd="0" destOrd="0" parTransId="{95F86075-207B-4844-AF80-8276EE4F29A6}" sibTransId="{44F0EBC3-4D75-4F2D-970E-9E92787D98CE}"/>
    <dgm:cxn modelId="{47D17649-91A6-49D0-8F00-D84232C105F3}" srcId="{71CD0AA7-D7C2-4AF9-97CB-0F6DD6AD1E54}" destId="{311E1223-84A7-4BFE-9C72-11F0301D08EA}" srcOrd="3" destOrd="0" parTransId="{FA62E7FB-6B2C-4336-AEC4-E45E11013EDD}" sibTransId="{326A9B60-AED2-42FC-A312-A377A0F4750B}"/>
    <dgm:cxn modelId="{A65B8E6C-40AF-4F06-8BD4-BCBF4580A592}" srcId="{71CD0AA7-D7C2-4AF9-97CB-0F6DD6AD1E54}" destId="{EDAB3987-C807-403F-8EA2-0E44993BBCF3}" srcOrd="4" destOrd="0" parTransId="{699CA8E4-0F75-4A66-AC90-8C26FD677C0E}" sibTransId="{FAE464C9-FD54-4276-A33E-DD0CE4367E75}"/>
    <dgm:cxn modelId="{82624782-BDD9-4E63-BD62-7D71AFE6BBF6}" type="presOf" srcId="{B5F5DDD5-2D63-43CF-B071-3A51FF71D177}" destId="{E390DBA7-B3CA-4B6D-8FA6-2849DF02B399}" srcOrd="0" destOrd="0" presId="urn:microsoft.com/office/officeart/2005/8/layout/default"/>
    <dgm:cxn modelId="{5D32CA86-BB22-47B1-88A9-BEBF61C3095F}" type="presOf" srcId="{2B070DD9-9EE3-4A97-BA76-A286503EEB82}" destId="{3719AA4B-13E8-47C8-99FC-081394479266}" srcOrd="0" destOrd="0" presId="urn:microsoft.com/office/officeart/2005/8/layout/default"/>
    <dgm:cxn modelId="{1F2EAC8E-62A4-4418-9F25-9D2BA1A82D85}" srcId="{71CD0AA7-D7C2-4AF9-97CB-0F6DD6AD1E54}" destId="{B5F5DDD5-2D63-43CF-B071-3A51FF71D177}" srcOrd="2" destOrd="0" parTransId="{70221084-53A8-4230-BE3E-992F1200B912}" sibTransId="{F7BA46CC-19C1-419F-A85A-A69A2AA24134}"/>
    <dgm:cxn modelId="{3B575B96-BF41-4284-B475-6062A2021C85}" srcId="{71CD0AA7-D7C2-4AF9-97CB-0F6DD6AD1E54}" destId="{2B070DD9-9EE3-4A97-BA76-A286503EEB82}" srcOrd="6" destOrd="0" parTransId="{68C84229-8B06-43A5-B6E1-6307CAE33EA3}" sibTransId="{7F104B9A-3625-4B5A-A008-93325A0A4BE0}"/>
    <dgm:cxn modelId="{D9F42CA0-505F-4656-A92D-E07E1179DFCD}" type="presOf" srcId="{EDAB3987-C807-403F-8EA2-0E44993BBCF3}" destId="{04898099-69C0-49E2-8C0B-4A2976BE4BD7}" srcOrd="0" destOrd="0" presId="urn:microsoft.com/office/officeart/2005/8/layout/default"/>
    <dgm:cxn modelId="{5C39B2CA-D013-433A-9ECE-BCFE2AF166D7}" type="presOf" srcId="{71CD0AA7-D7C2-4AF9-97CB-0F6DD6AD1E54}" destId="{191313A2-9932-4904-81E3-565A8E253204}" srcOrd="0" destOrd="0" presId="urn:microsoft.com/office/officeart/2005/8/layout/default"/>
    <dgm:cxn modelId="{309E55E5-E917-4790-9B01-1D72F6F72196}" type="presOf" srcId="{DC71BB57-CCB6-4B0A-BF55-CD72CB72EE9E}" destId="{B94842E0-6664-4E9C-82E0-AD0264175624}" srcOrd="0" destOrd="0" presId="urn:microsoft.com/office/officeart/2005/8/layout/default"/>
    <dgm:cxn modelId="{482159F7-C070-4D92-9F7A-C6B7806432F5}" type="presOf" srcId="{D70DC382-D611-4D7B-8EEF-2FB402904CAF}" destId="{F86D7A01-B94E-49D0-BF77-3A1F91648E39}" srcOrd="0" destOrd="0" presId="urn:microsoft.com/office/officeart/2005/8/layout/default"/>
    <dgm:cxn modelId="{4C7A5B44-7F97-4DC9-999A-B00EBD4A51A4}" type="presParOf" srcId="{191313A2-9932-4904-81E3-565A8E253204}" destId="{B94842E0-6664-4E9C-82E0-AD0264175624}" srcOrd="0" destOrd="0" presId="urn:microsoft.com/office/officeart/2005/8/layout/default"/>
    <dgm:cxn modelId="{FB15C321-2E1C-424F-840D-CFDC92AC8002}" type="presParOf" srcId="{191313A2-9932-4904-81E3-565A8E253204}" destId="{DC7B58AB-57D3-400C-9E74-F083AF12622A}" srcOrd="1" destOrd="0" presId="urn:microsoft.com/office/officeart/2005/8/layout/default"/>
    <dgm:cxn modelId="{EDC6A469-3062-4092-9B2C-345DA6AE687F}" type="presParOf" srcId="{191313A2-9932-4904-81E3-565A8E253204}" destId="{CE35C21B-1658-43BC-87C2-057041A19129}" srcOrd="2" destOrd="0" presId="urn:microsoft.com/office/officeart/2005/8/layout/default"/>
    <dgm:cxn modelId="{F42C9A78-9723-4B19-9CF9-197B63E107FA}" type="presParOf" srcId="{191313A2-9932-4904-81E3-565A8E253204}" destId="{D63FA3E0-79C9-49C6-9F20-EF18E612A403}" srcOrd="3" destOrd="0" presId="urn:microsoft.com/office/officeart/2005/8/layout/default"/>
    <dgm:cxn modelId="{7BE62844-D73F-4EF2-AA14-185EA28EBE74}" type="presParOf" srcId="{191313A2-9932-4904-81E3-565A8E253204}" destId="{E390DBA7-B3CA-4B6D-8FA6-2849DF02B399}" srcOrd="4" destOrd="0" presId="urn:microsoft.com/office/officeart/2005/8/layout/default"/>
    <dgm:cxn modelId="{59FD4075-09A9-4851-9EC4-848C32AE7FA7}" type="presParOf" srcId="{191313A2-9932-4904-81E3-565A8E253204}" destId="{96750A37-D838-4C0A-AEFE-A35D78F42A51}" srcOrd="5" destOrd="0" presId="urn:microsoft.com/office/officeart/2005/8/layout/default"/>
    <dgm:cxn modelId="{55945FFA-EA8D-41E0-AC96-4805A9F8E094}" type="presParOf" srcId="{191313A2-9932-4904-81E3-565A8E253204}" destId="{33F27288-4E6F-4A10-9E89-B5913E12F168}" srcOrd="6" destOrd="0" presId="urn:microsoft.com/office/officeart/2005/8/layout/default"/>
    <dgm:cxn modelId="{8A585320-3203-4DA9-B9C6-C69979A59298}" type="presParOf" srcId="{191313A2-9932-4904-81E3-565A8E253204}" destId="{0B0FCF2B-44F7-4C40-8EA5-BAFDEC4C281B}" srcOrd="7" destOrd="0" presId="urn:microsoft.com/office/officeart/2005/8/layout/default"/>
    <dgm:cxn modelId="{1B10BB67-11C1-403A-B3F2-9840E2D04C96}" type="presParOf" srcId="{191313A2-9932-4904-81E3-565A8E253204}" destId="{04898099-69C0-49E2-8C0B-4A2976BE4BD7}" srcOrd="8" destOrd="0" presId="urn:microsoft.com/office/officeart/2005/8/layout/default"/>
    <dgm:cxn modelId="{1F8A1707-C157-4C4E-84C1-BE9C980077F0}" type="presParOf" srcId="{191313A2-9932-4904-81E3-565A8E253204}" destId="{ECFD640D-733C-473B-B579-ADD716917969}" srcOrd="9" destOrd="0" presId="urn:microsoft.com/office/officeart/2005/8/layout/default"/>
    <dgm:cxn modelId="{C49727D1-8B62-4C32-AB84-BAD84D60335D}" type="presParOf" srcId="{191313A2-9932-4904-81E3-565A8E253204}" destId="{F86D7A01-B94E-49D0-BF77-3A1F91648E39}" srcOrd="10" destOrd="0" presId="urn:microsoft.com/office/officeart/2005/8/layout/default"/>
    <dgm:cxn modelId="{423505B5-E9F8-47F4-A1E6-D55C8FBF8DE0}" type="presParOf" srcId="{191313A2-9932-4904-81E3-565A8E253204}" destId="{778554E7-64FA-46DE-9288-EBE23C7AEDEA}" srcOrd="11" destOrd="0" presId="urn:microsoft.com/office/officeart/2005/8/layout/default"/>
    <dgm:cxn modelId="{F12FE9EC-CC3B-49B7-B94E-6A26D65DB69E}" type="presParOf" srcId="{191313A2-9932-4904-81E3-565A8E253204}" destId="{3719AA4B-13E8-47C8-99FC-081394479266}"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A73E8A-77B9-4486-8CEA-1567CC2704FC}"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B870753B-DE4F-4C34-8EA2-D7B7B58B0540}">
      <dgm:prSet/>
      <dgm:spPr/>
      <dgm:t>
        <a:bodyPr/>
        <a:lstStyle/>
        <a:p>
          <a:r>
            <a:rPr lang="en-US"/>
            <a:t>Work on needed skills to progress through steps for independence with managing medications</a:t>
          </a:r>
        </a:p>
      </dgm:t>
    </dgm:pt>
    <dgm:pt modelId="{2ABEE37A-3BC9-4E1D-B6A5-FBB38A4CBE39}" type="parTrans" cxnId="{7034C285-94A9-4C27-B9D0-D9C7D28C0E29}">
      <dgm:prSet/>
      <dgm:spPr/>
      <dgm:t>
        <a:bodyPr/>
        <a:lstStyle/>
        <a:p>
          <a:endParaRPr lang="en-US"/>
        </a:p>
      </dgm:t>
    </dgm:pt>
    <dgm:pt modelId="{EB1BB168-B6CB-4EA4-9BF3-C881CBF4F073}" type="sibTrans" cxnId="{7034C285-94A9-4C27-B9D0-D9C7D28C0E29}">
      <dgm:prSet/>
      <dgm:spPr/>
      <dgm:t>
        <a:bodyPr/>
        <a:lstStyle/>
        <a:p>
          <a:endParaRPr lang="en-US"/>
        </a:p>
      </dgm:t>
    </dgm:pt>
    <dgm:pt modelId="{B9FC0831-1824-48F2-BF49-3CEF271F5A30}">
      <dgm:prSet/>
      <dgm:spPr/>
      <dgm:t>
        <a:bodyPr/>
        <a:lstStyle/>
        <a:p>
          <a:r>
            <a:rPr lang="en-US"/>
            <a:t>Schedule and maintain own appointments</a:t>
          </a:r>
        </a:p>
      </dgm:t>
    </dgm:pt>
    <dgm:pt modelId="{A94EFF6F-47FE-433D-9C8B-389C01506FD8}" type="parTrans" cxnId="{02D11AE4-E88F-4372-A3AB-00CD89B49252}">
      <dgm:prSet/>
      <dgm:spPr/>
      <dgm:t>
        <a:bodyPr/>
        <a:lstStyle/>
        <a:p>
          <a:endParaRPr lang="en-US"/>
        </a:p>
      </dgm:t>
    </dgm:pt>
    <dgm:pt modelId="{DC70C9D2-E710-49BD-8158-B6B1C074F60F}" type="sibTrans" cxnId="{02D11AE4-E88F-4372-A3AB-00CD89B49252}">
      <dgm:prSet/>
      <dgm:spPr/>
      <dgm:t>
        <a:bodyPr/>
        <a:lstStyle/>
        <a:p>
          <a:endParaRPr lang="en-US"/>
        </a:p>
      </dgm:t>
    </dgm:pt>
    <dgm:pt modelId="{E472C07E-69B5-4506-880E-0748AA8C68A7}">
      <dgm:prSet/>
      <dgm:spPr/>
      <dgm:t>
        <a:bodyPr/>
        <a:lstStyle/>
        <a:p>
          <a:r>
            <a:rPr lang="en-US"/>
            <a:t>Utilize role plays to increase assertiveness with customer service needs</a:t>
          </a:r>
        </a:p>
      </dgm:t>
    </dgm:pt>
    <dgm:pt modelId="{20AF2FF4-0174-4382-BB15-4259F683EB75}" type="parTrans" cxnId="{66C2EB05-64F2-4626-8739-233676358AC5}">
      <dgm:prSet/>
      <dgm:spPr/>
      <dgm:t>
        <a:bodyPr/>
        <a:lstStyle/>
        <a:p>
          <a:endParaRPr lang="en-US"/>
        </a:p>
      </dgm:t>
    </dgm:pt>
    <dgm:pt modelId="{16EC72F5-CFB2-439E-99C0-E37A89FACEBD}" type="sibTrans" cxnId="{66C2EB05-64F2-4626-8739-233676358AC5}">
      <dgm:prSet/>
      <dgm:spPr/>
      <dgm:t>
        <a:bodyPr/>
        <a:lstStyle/>
        <a:p>
          <a:endParaRPr lang="en-US"/>
        </a:p>
      </dgm:t>
    </dgm:pt>
    <dgm:pt modelId="{899EE2A5-5E2D-4E44-871E-E5403CA80878}">
      <dgm:prSet/>
      <dgm:spPr/>
      <dgm:t>
        <a:bodyPr/>
        <a:lstStyle/>
        <a:p>
          <a:r>
            <a:rPr lang="en-US"/>
            <a:t>Arrange for and utilize PT-1 transportation</a:t>
          </a:r>
        </a:p>
      </dgm:t>
    </dgm:pt>
    <dgm:pt modelId="{662FC920-AAA1-428E-A4F8-09E10CD5D949}" type="parTrans" cxnId="{8284F846-8C3C-476C-8E14-7D01634A1DBA}">
      <dgm:prSet/>
      <dgm:spPr/>
      <dgm:t>
        <a:bodyPr/>
        <a:lstStyle/>
        <a:p>
          <a:endParaRPr lang="en-US"/>
        </a:p>
      </dgm:t>
    </dgm:pt>
    <dgm:pt modelId="{C6E7678C-F42C-4E55-87A6-AAD690A6E95E}" type="sibTrans" cxnId="{8284F846-8C3C-476C-8E14-7D01634A1DBA}">
      <dgm:prSet/>
      <dgm:spPr/>
      <dgm:t>
        <a:bodyPr/>
        <a:lstStyle/>
        <a:p>
          <a:endParaRPr lang="en-US"/>
        </a:p>
      </dgm:t>
    </dgm:pt>
    <dgm:pt modelId="{D8178DE1-B9CE-45FF-A0CD-4152F58419BC}">
      <dgm:prSet/>
      <dgm:spPr/>
      <dgm:t>
        <a:bodyPr/>
        <a:lstStyle/>
        <a:p>
          <a:r>
            <a:rPr lang="en-US" dirty="0"/>
            <a:t>Learn how to independently utilize public transportation</a:t>
          </a:r>
        </a:p>
      </dgm:t>
    </dgm:pt>
    <dgm:pt modelId="{028BDD61-6966-43D6-9415-39317B67AE02}" type="parTrans" cxnId="{07C315D4-BF26-43DA-9043-031531580BCE}">
      <dgm:prSet/>
      <dgm:spPr/>
      <dgm:t>
        <a:bodyPr/>
        <a:lstStyle/>
        <a:p>
          <a:endParaRPr lang="en-US"/>
        </a:p>
      </dgm:t>
    </dgm:pt>
    <dgm:pt modelId="{939F9F25-B01D-4AA7-840B-79F5F1D24568}" type="sibTrans" cxnId="{07C315D4-BF26-43DA-9043-031531580BCE}">
      <dgm:prSet/>
      <dgm:spPr/>
      <dgm:t>
        <a:bodyPr/>
        <a:lstStyle/>
        <a:p>
          <a:endParaRPr lang="en-US"/>
        </a:p>
      </dgm:t>
    </dgm:pt>
    <dgm:pt modelId="{004ED9D8-7F1D-429F-B55F-549B1673CF5D}">
      <dgm:prSet/>
      <dgm:spPr/>
      <dgm:t>
        <a:bodyPr/>
        <a:lstStyle/>
        <a:p>
          <a:r>
            <a:rPr lang="en-US"/>
            <a:t>Identify local food pantries: coordinate transportation with neighbors / natural supports</a:t>
          </a:r>
        </a:p>
      </dgm:t>
    </dgm:pt>
    <dgm:pt modelId="{6B622D85-5A1B-475B-995A-C879A3F6CC98}" type="parTrans" cxnId="{F4A88665-263F-4333-A127-3AA7261CF3ED}">
      <dgm:prSet/>
      <dgm:spPr/>
      <dgm:t>
        <a:bodyPr/>
        <a:lstStyle/>
        <a:p>
          <a:endParaRPr lang="en-US"/>
        </a:p>
      </dgm:t>
    </dgm:pt>
    <dgm:pt modelId="{FB88F91C-E054-4B2B-BCA9-AA9295605086}" type="sibTrans" cxnId="{F4A88665-263F-4333-A127-3AA7261CF3ED}">
      <dgm:prSet/>
      <dgm:spPr/>
      <dgm:t>
        <a:bodyPr/>
        <a:lstStyle/>
        <a:p>
          <a:endParaRPr lang="en-US"/>
        </a:p>
      </dgm:t>
    </dgm:pt>
    <dgm:pt modelId="{A8926F57-BB29-48EF-80B1-A0D1CA63C36A}">
      <dgm:prSet/>
      <dgm:spPr/>
      <dgm:t>
        <a:bodyPr/>
        <a:lstStyle/>
        <a:p>
          <a:r>
            <a:rPr lang="en-US"/>
            <a:t>Encourage participation in ACCS-offered groups</a:t>
          </a:r>
        </a:p>
      </dgm:t>
    </dgm:pt>
    <dgm:pt modelId="{D63B75B2-D4BD-4FE2-8DE2-AC6E4D2AA06E}" type="parTrans" cxnId="{B62BCD58-3557-410D-90B7-B228403593AE}">
      <dgm:prSet/>
      <dgm:spPr/>
      <dgm:t>
        <a:bodyPr/>
        <a:lstStyle/>
        <a:p>
          <a:endParaRPr lang="en-US"/>
        </a:p>
      </dgm:t>
    </dgm:pt>
    <dgm:pt modelId="{9BAD393B-78C8-4C05-9B1A-162CD34CF75E}" type="sibTrans" cxnId="{B62BCD58-3557-410D-90B7-B228403593AE}">
      <dgm:prSet/>
      <dgm:spPr/>
      <dgm:t>
        <a:bodyPr/>
        <a:lstStyle/>
        <a:p>
          <a:endParaRPr lang="en-US"/>
        </a:p>
      </dgm:t>
    </dgm:pt>
    <dgm:pt modelId="{527BBB6D-23E5-4ABA-8B8F-C9B64FA7427B}">
      <dgm:prSet/>
      <dgm:spPr/>
      <dgm:t>
        <a:bodyPr/>
        <a:lstStyle/>
        <a:p>
          <a:r>
            <a:rPr lang="en-US"/>
            <a:t>Encourage participation in Massachusetts Rehabilitation Commission (MRC) opportunities</a:t>
          </a:r>
        </a:p>
      </dgm:t>
    </dgm:pt>
    <dgm:pt modelId="{5984B2C6-130F-4132-908E-149175BFB4FD}" type="parTrans" cxnId="{949C879B-69CB-46DB-8045-A13972170095}">
      <dgm:prSet/>
      <dgm:spPr/>
      <dgm:t>
        <a:bodyPr/>
        <a:lstStyle/>
        <a:p>
          <a:endParaRPr lang="en-US"/>
        </a:p>
      </dgm:t>
    </dgm:pt>
    <dgm:pt modelId="{BE012C69-23EF-44B7-A122-EAA2589BC2C8}" type="sibTrans" cxnId="{949C879B-69CB-46DB-8045-A13972170095}">
      <dgm:prSet/>
      <dgm:spPr/>
      <dgm:t>
        <a:bodyPr/>
        <a:lstStyle/>
        <a:p>
          <a:endParaRPr lang="en-US"/>
        </a:p>
      </dgm:t>
    </dgm:pt>
    <dgm:pt modelId="{83F2429D-0360-4D18-8B02-675E7E6149CF}">
      <dgm:prSet/>
      <dgm:spPr/>
      <dgm:t>
        <a:bodyPr/>
        <a:lstStyle/>
        <a:p>
          <a:r>
            <a:rPr lang="en-US"/>
            <a:t>Peer support specialists can engage persons-served in a Recovery Learning Center, AA/NA groups</a:t>
          </a:r>
        </a:p>
      </dgm:t>
    </dgm:pt>
    <dgm:pt modelId="{B01C561D-07E0-4953-8BBA-C2A95C54ACC0}" type="parTrans" cxnId="{E6E32A33-69DA-4AA8-A67F-8C3E4A3937B7}">
      <dgm:prSet/>
      <dgm:spPr/>
      <dgm:t>
        <a:bodyPr/>
        <a:lstStyle/>
        <a:p>
          <a:endParaRPr lang="en-US"/>
        </a:p>
      </dgm:t>
    </dgm:pt>
    <dgm:pt modelId="{DE819C57-14AB-4484-940F-CB3498680889}" type="sibTrans" cxnId="{E6E32A33-69DA-4AA8-A67F-8C3E4A3937B7}">
      <dgm:prSet/>
      <dgm:spPr/>
      <dgm:t>
        <a:bodyPr/>
        <a:lstStyle/>
        <a:p>
          <a:endParaRPr lang="en-US"/>
        </a:p>
      </dgm:t>
    </dgm:pt>
    <dgm:pt modelId="{EEECBAC4-63F1-4678-851F-EC5DD3DABE22}" type="pres">
      <dgm:prSet presAssocID="{09A73E8A-77B9-4486-8CEA-1567CC2704FC}" presName="vert0" presStyleCnt="0">
        <dgm:presLayoutVars>
          <dgm:dir/>
          <dgm:animOne val="branch"/>
          <dgm:animLvl val="lvl"/>
        </dgm:presLayoutVars>
      </dgm:prSet>
      <dgm:spPr/>
    </dgm:pt>
    <dgm:pt modelId="{586D16EC-7B0A-48E0-A363-D632F14A2A5D}" type="pres">
      <dgm:prSet presAssocID="{B870753B-DE4F-4C34-8EA2-D7B7B58B0540}" presName="thickLine" presStyleLbl="alignNode1" presStyleIdx="0" presStyleCnt="9"/>
      <dgm:spPr/>
    </dgm:pt>
    <dgm:pt modelId="{99E6B73D-CEDA-42A4-9497-C1830A33B3B1}" type="pres">
      <dgm:prSet presAssocID="{B870753B-DE4F-4C34-8EA2-D7B7B58B0540}" presName="horz1" presStyleCnt="0"/>
      <dgm:spPr/>
    </dgm:pt>
    <dgm:pt modelId="{6C6A72FA-AC45-4F8E-84D8-85DBE36048AB}" type="pres">
      <dgm:prSet presAssocID="{B870753B-DE4F-4C34-8EA2-D7B7B58B0540}" presName="tx1" presStyleLbl="revTx" presStyleIdx="0" presStyleCnt="9"/>
      <dgm:spPr/>
    </dgm:pt>
    <dgm:pt modelId="{F324D30E-1DF7-477C-8809-80ECFF201CBB}" type="pres">
      <dgm:prSet presAssocID="{B870753B-DE4F-4C34-8EA2-D7B7B58B0540}" presName="vert1" presStyleCnt="0"/>
      <dgm:spPr/>
    </dgm:pt>
    <dgm:pt modelId="{C13D6A87-5E1E-41B8-A9A6-C26B17B0892E}" type="pres">
      <dgm:prSet presAssocID="{B9FC0831-1824-48F2-BF49-3CEF271F5A30}" presName="thickLine" presStyleLbl="alignNode1" presStyleIdx="1" presStyleCnt="9"/>
      <dgm:spPr/>
    </dgm:pt>
    <dgm:pt modelId="{AE9F3C6F-89BA-4055-BB7B-975299CE5E6C}" type="pres">
      <dgm:prSet presAssocID="{B9FC0831-1824-48F2-BF49-3CEF271F5A30}" presName="horz1" presStyleCnt="0"/>
      <dgm:spPr/>
    </dgm:pt>
    <dgm:pt modelId="{77EE3B98-F5F8-4394-833F-00BAD1094A4B}" type="pres">
      <dgm:prSet presAssocID="{B9FC0831-1824-48F2-BF49-3CEF271F5A30}" presName="tx1" presStyleLbl="revTx" presStyleIdx="1" presStyleCnt="9"/>
      <dgm:spPr/>
    </dgm:pt>
    <dgm:pt modelId="{808AE9A8-6898-41D1-BBB9-E4A3EF828BB9}" type="pres">
      <dgm:prSet presAssocID="{B9FC0831-1824-48F2-BF49-3CEF271F5A30}" presName="vert1" presStyleCnt="0"/>
      <dgm:spPr/>
    </dgm:pt>
    <dgm:pt modelId="{853E174D-D376-4661-9DF4-9DF884E4E28B}" type="pres">
      <dgm:prSet presAssocID="{E472C07E-69B5-4506-880E-0748AA8C68A7}" presName="thickLine" presStyleLbl="alignNode1" presStyleIdx="2" presStyleCnt="9"/>
      <dgm:spPr/>
    </dgm:pt>
    <dgm:pt modelId="{5E4F650B-CD1C-40EA-B1B7-A04AB58940E6}" type="pres">
      <dgm:prSet presAssocID="{E472C07E-69B5-4506-880E-0748AA8C68A7}" presName="horz1" presStyleCnt="0"/>
      <dgm:spPr/>
    </dgm:pt>
    <dgm:pt modelId="{A51E1B26-5316-4F55-8465-7B64DBA567D4}" type="pres">
      <dgm:prSet presAssocID="{E472C07E-69B5-4506-880E-0748AA8C68A7}" presName="tx1" presStyleLbl="revTx" presStyleIdx="2" presStyleCnt="9"/>
      <dgm:spPr/>
    </dgm:pt>
    <dgm:pt modelId="{B41AA97D-A378-4FBE-981A-F7D5ACEFF4AB}" type="pres">
      <dgm:prSet presAssocID="{E472C07E-69B5-4506-880E-0748AA8C68A7}" presName="vert1" presStyleCnt="0"/>
      <dgm:spPr/>
    </dgm:pt>
    <dgm:pt modelId="{E9E3BE19-65C3-4652-A26D-0F344DBD9530}" type="pres">
      <dgm:prSet presAssocID="{899EE2A5-5E2D-4E44-871E-E5403CA80878}" presName="thickLine" presStyleLbl="alignNode1" presStyleIdx="3" presStyleCnt="9"/>
      <dgm:spPr/>
    </dgm:pt>
    <dgm:pt modelId="{A06E044F-AEBF-466A-95AE-F1A4833A1962}" type="pres">
      <dgm:prSet presAssocID="{899EE2A5-5E2D-4E44-871E-E5403CA80878}" presName="horz1" presStyleCnt="0"/>
      <dgm:spPr/>
    </dgm:pt>
    <dgm:pt modelId="{E60E233E-4839-47CE-931C-F02284DF0C6B}" type="pres">
      <dgm:prSet presAssocID="{899EE2A5-5E2D-4E44-871E-E5403CA80878}" presName="tx1" presStyleLbl="revTx" presStyleIdx="3" presStyleCnt="9"/>
      <dgm:spPr/>
    </dgm:pt>
    <dgm:pt modelId="{D33513E1-B370-4EA1-A333-E27B1E0F4903}" type="pres">
      <dgm:prSet presAssocID="{899EE2A5-5E2D-4E44-871E-E5403CA80878}" presName="vert1" presStyleCnt="0"/>
      <dgm:spPr/>
    </dgm:pt>
    <dgm:pt modelId="{398B841C-F58C-4CCF-9C7D-93FBE0B8444C}" type="pres">
      <dgm:prSet presAssocID="{D8178DE1-B9CE-45FF-A0CD-4152F58419BC}" presName="thickLine" presStyleLbl="alignNode1" presStyleIdx="4" presStyleCnt="9"/>
      <dgm:spPr/>
    </dgm:pt>
    <dgm:pt modelId="{03A43036-9BCD-4B38-8264-A3827C3F31FF}" type="pres">
      <dgm:prSet presAssocID="{D8178DE1-B9CE-45FF-A0CD-4152F58419BC}" presName="horz1" presStyleCnt="0"/>
      <dgm:spPr/>
    </dgm:pt>
    <dgm:pt modelId="{EE7FB3A4-74D1-4A81-9BF5-7C1AE79BAE99}" type="pres">
      <dgm:prSet presAssocID="{D8178DE1-B9CE-45FF-A0CD-4152F58419BC}" presName="tx1" presStyleLbl="revTx" presStyleIdx="4" presStyleCnt="9"/>
      <dgm:spPr/>
    </dgm:pt>
    <dgm:pt modelId="{D064A43C-0911-420F-AED9-1F5DDA7F2192}" type="pres">
      <dgm:prSet presAssocID="{D8178DE1-B9CE-45FF-A0CD-4152F58419BC}" presName="vert1" presStyleCnt="0"/>
      <dgm:spPr/>
    </dgm:pt>
    <dgm:pt modelId="{B50DEF77-2A4A-4C05-88E4-A934E86A5A5B}" type="pres">
      <dgm:prSet presAssocID="{004ED9D8-7F1D-429F-B55F-549B1673CF5D}" presName="thickLine" presStyleLbl="alignNode1" presStyleIdx="5" presStyleCnt="9"/>
      <dgm:spPr/>
    </dgm:pt>
    <dgm:pt modelId="{546B0244-2EFD-40AA-9E21-89EDA61A9D65}" type="pres">
      <dgm:prSet presAssocID="{004ED9D8-7F1D-429F-B55F-549B1673CF5D}" presName="horz1" presStyleCnt="0"/>
      <dgm:spPr/>
    </dgm:pt>
    <dgm:pt modelId="{12BB16D5-4D3D-4E4C-B7E4-988657EE8A85}" type="pres">
      <dgm:prSet presAssocID="{004ED9D8-7F1D-429F-B55F-549B1673CF5D}" presName="tx1" presStyleLbl="revTx" presStyleIdx="5" presStyleCnt="9"/>
      <dgm:spPr/>
    </dgm:pt>
    <dgm:pt modelId="{32FE0F7E-0CAE-46C3-9D0F-BD413C076014}" type="pres">
      <dgm:prSet presAssocID="{004ED9D8-7F1D-429F-B55F-549B1673CF5D}" presName="vert1" presStyleCnt="0"/>
      <dgm:spPr/>
    </dgm:pt>
    <dgm:pt modelId="{3BF7423C-DC32-4FDF-93F4-D7084C311AC4}" type="pres">
      <dgm:prSet presAssocID="{A8926F57-BB29-48EF-80B1-A0D1CA63C36A}" presName="thickLine" presStyleLbl="alignNode1" presStyleIdx="6" presStyleCnt="9"/>
      <dgm:spPr/>
    </dgm:pt>
    <dgm:pt modelId="{476F930C-C673-494B-8DA0-BCA52EB2D8C7}" type="pres">
      <dgm:prSet presAssocID="{A8926F57-BB29-48EF-80B1-A0D1CA63C36A}" presName="horz1" presStyleCnt="0"/>
      <dgm:spPr/>
    </dgm:pt>
    <dgm:pt modelId="{39A0BA20-4404-4E10-A7D9-B91DFBC97713}" type="pres">
      <dgm:prSet presAssocID="{A8926F57-BB29-48EF-80B1-A0D1CA63C36A}" presName="tx1" presStyleLbl="revTx" presStyleIdx="6" presStyleCnt="9"/>
      <dgm:spPr/>
    </dgm:pt>
    <dgm:pt modelId="{DD7C95F4-406A-49AD-B5EB-FB668BA43301}" type="pres">
      <dgm:prSet presAssocID="{A8926F57-BB29-48EF-80B1-A0D1CA63C36A}" presName="vert1" presStyleCnt="0"/>
      <dgm:spPr/>
    </dgm:pt>
    <dgm:pt modelId="{9A10CD0C-E678-427B-A6A7-6E096EDF2A9C}" type="pres">
      <dgm:prSet presAssocID="{527BBB6D-23E5-4ABA-8B8F-C9B64FA7427B}" presName="thickLine" presStyleLbl="alignNode1" presStyleIdx="7" presStyleCnt="9"/>
      <dgm:spPr/>
    </dgm:pt>
    <dgm:pt modelId="{6277A827-7BEB-42B5-AC25-0F7FA6D7D330}" type="pres">
      <dgm:prSet presAssocID="{527BBB6D-23E5-4ABA-8B8F-C9B64FA7427B}" presName="horz1" presStyleCnt="0"/>
      <dgm:spPr/>
    </dgm:pt>
    <dgm:pt modelId="{4836C24E-94B5-40D9-88FC-6ABF9EB8F083}" type="pres">
      <dgm:prSet presAssocID="{527BBB6D-23E5-4ABA-8B8F-C9B64FA7427B}" presName="tx1" presStyleLbl="revTx" presStyleIdx="7" presStyleCnt="9"/>
      <dgm:spPr/>
    </dgm:pt>
    <dgm:pt modelId="{9F0CCB0C-99CF-4928-AC1C-8843732FA534}" type="pres">
      <dgm:prSet presAssocID="{527BBB6D-23E5-4ABA-8B8F-C9B64FA7427B}" presName="vert1" presStyleCnt="0"/>
      <dgm:spPr/>
    </dgm:pt>
    <dgm:pt modelId="{48FDC4D6-D56F-4E58-B56C-36F02B0E7D4B}" type="pres">
      <dgm:prSet presAssocID="{83F2429D-0360-4D18-8B02-675E7E6149CF}" presName="thickLine" presStyleLbl="alignNode1" presStyleIdx="8" presStyleCnt="9"/>
      <dgm:spPr/>
    </dgm:pt>
    <dgm:pt modelId="{CB32E8E9-45DE-42FC-B3FE-59F06DF80F3C}" type="pres">
      <dgm:prSet presAssocID="{83F2429D-0360-4D18-8B02-675E7E6149CF}" presName="horz1" presStyleCnt="0"/>
      <dgm:spPr/>
    </dgm:pt>
    <dgm:pt modelId="{3792D68D-F62B-4679-8FF6-FB3C08F82A49}" type="pres">
      <dgm:prSet presAssocID="{83F2429D-0360-4D18-8B02-675E7E6149CF}" presName="tx1" presStyleLbl="revTx" presStyleIdx="8" presStyleCnt="9"/>
      <dgm:spPr/>
    </dgm:pt>
    <dgm:pt modelId="{EC11A434-0C60-472A-A5D7-B8B36890716E}" type="pres">
      <dgm:prSet presAssocID="{83F2429D-0360-4D18-8B02-675E7E6149CF}" presName="vert1" presStyleCnt="0"/>
      <dgm:spPr/>
    </dgm:pt>
  </dgm:ptLst>
  <dgm:cxnLst>
    <dgm:cxn modelId="{66C2EB05-64F2-4626-8739-233676358AC5}" srcId="{09A73E8A-77B9-4486-8CEA-1567CC2704FC}" destId="{E472C07E-69B5-4506-880E-0748AA8C68A7}" srcOrd="2" destOrd="0" parTransId="{20AF2FF4-0174-4382-BB15-4259F683EB75}" sibTransId="{16EC72F5-CFB2-439E-99C0-E37A89FACEBD}"/>
    <dgm:cxn modelId="{62D9B708-05ED-4B7F-8D87-FB18F0B8E66B}" type="presOf" srcId="{B9FC0831-1824-48F2-BF49-3CEF271F5A30}" destId="{77EE3B98-F5F8-4394-833F-00BAD1094A4B}" srcOrd="0" destOrd="0" presId="urn:microsoft.com/office/officeart/2008/layout/LinedList"/>
    <dgm:cxn modelId="{92F8B30B-A190-4D22-BF18-13AA34706F13}" type="presOf" srcId="{A8926F57-BB29-48EF-80B1-A0D1CA63C36A}" destId="{39A0BA20-4404-4E10-A7D9-B91DFBC97713}" srcOrd="0" destOrd="0" presId="urn:microsoft.com/office/officeart/2008/layout/LinedList"/>
    <dgm:cxn modelId="{E6E32A33-69DA-4AA8-A67F-8C3E4A3937B7}" srcId="{09A73E8A-77B9-4486-8CEA-1567CC2704FC}" destId="{83F2429D-0360-4D18-8B02-675E7E6149CF}" srcOrd="8" destOrd="0" parTransId="{B01C561D-07E0-4953-8BBA-C2A95C54ACC0}" sibTransId="{DE819C57-14AB-4484-940F-CB3498680889}"/>
    <dgm:cxn modelId="{C4BF1D3F-DEA7-40B8-8645-C96C81AC2932}" type="presOf" srcId="{899EE2A5-5E2D-4E44-871E-E5403CA80878}" destId="{E60E233E-4839-47CE-931C-F02284DF0C6B}" srcOrd="0" destOrd="0" presId="urn:microsoft.com/office/officeart/2008/layout/LinedList"/>
    <dgm:cxn modelId="{64ACF162-16C5-4F46-8B15-117650FF6EA9}" type="presOf" srcId="{E472C07E-69B5-4506-880E-0748AA8C68A7}" destId="{A51E1B26-5316-4F55-8465-7B64DBA567D4}" srcOrd="0" destOrd="0" presId="urn:microsoft.com/office/officeart/2008/layout/LinedList"/>
    <dgm:cxn modelId="{F4A88665-263F-4333-A127-3AA7261CF3ED}" srcId="{09A73E8A-77B9-4486-8CEA-1567CC2704FC}" destId="{004ED9D8-7F1D-429F-B55F-549B1673CF5D}" srcOrd="5" destOrd="0" parTransId="{6B622D85-5A1B-475B-995A-C879A3F6CC98}" sibTransId="{FB88F91C-E054-4B2B-BCA9-AA9295605086}"/>
    <dgm:cxn modelId="{8284F846-8C3C-476C-8E14-7D01634A1DBA}" srcId="{09A73E8A-77B9-4486-8CEA-1567CC2704FC}" destId="{899EE2A5-5E2D-4E44-871E-E5403CA80878}" srcOrd="3" destOrd="0" parTransId="{662FC920-AAA1-428E-A4F8-09E10CD5D949}" sibTransId="{C6E7678C-F42C-4E55-87A6-AAD690A6E95E}"/>
    <dgm:cxn modelId="{AEF57369-5F38-45A8-B3AC-CA5A891096FB}" type="presOf" srcId="{D8178DE1-B9CE-45FF-A0CD-4152F58419BC}" destId="{EE7FB3A4-74D1-4A81-9BF5-7C1AE79BAE99}" srcOrd="0" destOrd="0" presId="urn:microsoft.com/office/officeart/2008/layout/LinedList"/>
    <dgm:cxn modelId="{F14E516B-E050-4150-A4AC-956EC4FD3CBA}" type="presOf" srcId="{B870753B-DE4F-4C34-8EA2-D7B7B58B0540}" destId="{6C6A72FA-AC45-4F8E-84D8-85DBE36048AB}" srcOrd="0" destOrd="0" presId="urn:microsoft.com/office/officeart/2008/layout/LinedList"/>
    <dgm:cxn modelId="{B62BCD58-3557-410D-90B7-B228403593AE}" srcId="{09A73E8A-77B9-4486-8CEA-1567CC2704FC}" destId="{A8926F57-BB29-48EF-80B1-A0D1CA63C36A}" srcOrd="6" destOrd="0" parTransId="{D63B75B2-D4BD-4FE2-8DE2-AC6E4D2AA06E}" sibTransId="{9BAD393B-78C8-4C05-9B1A-162CD34CF75E}"/>
    <dgm:cxn modelId="{7034C285-94A9-4C27-B9D0-D9C7D28C0E29}" srcId="{09A73E8A-77B9-4486-8CEA-1567CC2704FC}" destId="{B870753B-DE4F-4C34-8EA2-D7B7B58B0540}" srcOrd="0" destOrd="0" parTransId="{2ABEE37A-3BC9-4E1D-B6A5-FBB38A4CBE39}" sibTransId="{EB1BB168-B6CB-4EA4-9BF3-C881CBF4F073}"/>
    <dgm:cxn modelId="{22685D8C-91C1-4A92-8568-A6D3A0EF5827}" type="presOf" srcId="{004ED9D8-7F1D-429F-B55F-549B1673CF5D}" destId="{12BB16D5-4D3D-4E4C-B7E4-988657EE8A85}" srcOrd="0" destOrd="0" presId="urn:microsoft.com/office/officeart/2008/layout/LinedList"/>
    <dgm:cxn modelId="{949C879B-69CB-46DB-8045-A13972170095}" srcId="{09A73E8A-77B9-4486-8CEA-1567CC2704FC}" destId="{527BBB6D-23E5-4ABA-8B8F-C9B64FA7427B}" srcOrd="7" destOrd="0" parTransId="{5984B2C6-130F-4132-908E-149175BFB4FD}" sibTransId="{BE012C69-23EF-44B7-A122-EAA2589BC2C8}"/>
    <dgm:cxn modelId="{71C697A6-9994-4060-9831-A5712B6309F5}" type="presOf" srcId="{527BBB6D-23E5-4ABA-8B8F-C9B64FA7427B}" destId="{4836C24E-94B5-40D9-88FC-6ABF9EB8F083}" srcOrd="0" destOrd="0" presId="urn:microsoft.com/office/officeart/2008/layout/LinedList"/>
    <dgm:cxn modelId="{6C7F8DD1-CA25-402B-895D-A628D921912E}" type="presOf" srcId="{83F2429D-0360-4D18-8B02-675E7E6149CF}" destId="{3792D68D-F62B-4679-8FF6-FB3C08F82A49}" srcOrd="0" destOrd="0" presId="urn:microsoft.com/office/officeart/2008/layout/LinedList"/>
    <dgm:cxn modelId="{07C315D4-BF26-43DA-9043-031531580BCE}" srcId="{09A73E8A-77B9-4486-8CEA-1567CC2704FC}" destId="{D8178DE1-B9CE-45FF-A0CD-4152F58419BC}" srcOrd="4" destOrd="0" parTransId="{028BDD61-6966-43D6-9415-39317B67AE02}" sibTransId="{939F9F25-B01D-4AA7-840B-79F5F1D24568}"/>
    <dgm:cxn modelId="{02D11AE4-E88F-4372-A3AB-00CD89B49252}" srcId="{09A73E8A-77B9-4486-8CEA-1567CC2704FC}" destId="{B9FC0831-1824-48F2-BF49-3CEF271F5A30}" srcOrd="1" destOrd="0" parTransId="{A94EFF6F-47FE-433D-9C8B-389C01506FD8}" sibTransId="{DC70C9D2-E710-49BD-8158-B6B1C074F60F}"/>
    <dgm:cxn modelId="{409B89E7-96B2-49CB-B6D6-DEE93D649C53}" type="presOf" srcId="{09A73E8A-77B9-4486-8CEA-1567CC2704FC}" destId="{EEECBAC4-63F1-4678-851F-EC5DD3DABE22}" srcOrd="0" destOrd="0" presId="urn:microsoft.com/office/officeart/2008/layout/LinedList"/>
    <dgm:cxn modelId="{A78AADEB-6351-487D-8BA2-084C42E5974E}" type="presParOf" srcId="{EEECBAC4-63F1-4678-851F-EC5DD3DABE22}" destId="{586D16EC-7B0A-48E0-A363-D632F14A2A5D}" srcOrd="0" destOrd="0" presId="urn:microsoft.com/office/officeart/2008/layout/LinedList"/>
    <dgm:cxn modelId="{D803748E-EF0C-4B47-B7DD-D88D6A159A55}" type="presParOf" srcId="{EEECBAC4-63F1-4678-851F-EC5DD3DABE22}" destId="{99E6B73D-CEDA-42A4-9497-C1830A33B3B1}" srcOrd="1" destOrd="0" presId="urn:microsoft.com/office/officeart/2008/layout/LinedList"/>
    <dgm:cxn modelId="{ED746A15-A3C4-4EC5-9792-0F6812D264FE}" type="presParOf" srcId="{99E6B73D-CEDA-42A4-9497-C1830A33B3B1}" destId="{6C6A72FA-AC45-4F8E-84D8-85DBE36048AB}" srcOrd="0" destOrd="0" presId="urn:microsoft.com/office/officeart/2008/layout/LinedList"/>
    <dgm:cxn modelId="{DE686CB9-6360-4BA6-A972-2F7629762EA2}" type="presParOf" srcId="{99E6B73D-CEDA-42A4-9497-C1830A33B3B1}" destId="{F324D30E-1DF7-477C-8809-80ECFF201CBB}" srcOrd="1" destOrd="0" presId="urn:microsoft.com/office/officeart/2008/layout/LinedList"/>
    <dgm:cxn modelId="{95B18BCB-CACB-4D0E-A29F-DA03FB9D6993}" type="presParOf" srcId="{EEECBAC4-63F1-4678-851F-EC5DD3DABE22}" destId="{C13D6A87-5E1E-41B8-A9A6-C26B17B0892E}" srcOrd="2" destOrd="0" presId="urn:microsoft.com/office/officeart/2008/layout/LinedList"/>
    <dgm:cxn modelId="{7EE5CEBE-1CDF-48A1-9147-D459869F8F57}" type="presParOf" srcId="{EEECBAC4-63F1-4678-851F-EC5DD3DABE22}" destId="{AE9F3C6F-89BA-4055-BB7B-975299CE5E6C}" srcOrd="3" destOrd="0" presId="urn:microsoft.com/office/officeart/2008/layout/LinedList"/>
    <dgm:cxn modelId="{0163232A-29DD-46F2-B075-966198F86744}" type="presParOf" srcId="{AE9F3C6F-89BA-4055-BB7B-975299CE5E6C}" destId="{77EE3B98-F5F8-4394-833F-00BAD1094A4B}" srcOrd="0" destOrd="0" presId="urn:microsoft.com/office/officeart/2008/layout/LinedList"/>
    <dgm:cxn modelId="{21E1A598-2E19-424C-A45A-34A2BF612153}" type="presParOf" srcId="{AE9F3C6F-89BA-4055-BB7B-975299CE5E6C}" destId="{808AE9A8-6898-41D1-BBB9-E4A3EF828BB9}" srcOrd="1" destOrd="0" presId="urn:microsoft.com/office/officeart/2008/layout/LinedList"/>
    <dgm:cxn modelId="{BE92B7D3-53D5-4B47-9CF3-437F61022B50}" type="presParOf" srcId="{EEECBAC4-63F1-4678-851F-EC5DD3DABE22}" destId="{853E174D-D376-4661-9DF4-9DF884E4E28B}" srcOrd="4" destOrd="0" presId="urn:microsoft.com/office/officeart/2008/layout/LinedList"/>
    <dgm:cxn modelId="{F366A7D4-68C5-4B93-B064-931F065B703C}" type="presParOf" srcId="{EEECBAC4-63F1-4678-851F-EC5DD3DABE22}" destId="{5E4F650B-CD1C-40EA-B1B7-A04AB58940E6}" srcOrd="5" destOrd="0" presId="urn:microsoft.com/office/officeart/2008/layout/LinedList"/>
    <dgm:cxn modelId="{DCB6B12B-7068-42A7-A49D-0B6A2A138856}" type="presParOf" srcId="{5E4F650B-CD1C-40EA-B1B7-A04AB58940E6}" destId="{A51E1B26-5316-4F55-8465-7B64DBA567D4}" srcOrd="0" destOrd="0" presId="urn:microsoft.com/office/officeart/2008/layout/LinedList"/>
    <dgm:cxn modelId="{C97B49A3-C444-441A-91DF-D4DEE659020A}" type="presParOf" srcId="{5E4F650B-CD1C-40EA-B1B7-A04AB58940E6}" destId="{B41AA97D-A378-4FBE-981A-F7D5ACEFF4AB}" srcOrd="1" destOrd="0" presId="urn:microsoft.com/office/officeart/2008/layout/LinedList"/>
    <dgm:cxn modelId="{E5E6B5CC-A222-4A5A-B142-6F277B55E84C}" type="presParOf" srcId="{EEECBAC4-63F1-4678-851F-EC5DD3DABE22}" destId="{E9E3BE19-65C3-4652-A26D-0F344DBD9530}" srcOrd="6" destOrd="0" presId="urn:microsoft.com/office/officeart/2008/layout/LinedList"/>
    <dgm:cxn modelId="{9F465E76-999F-4601-9E91-B48AC62C7A82}" type="presParOf" srcId="{EEECBAC4-63F1-4678-851F-EC5DD3DABE22}" destId="{A06E044F-AEBF-466A-95AE-F1A4833A1962}" srcOrd="7" destOrd="0" presId="urn:microsoft.com/office/officeart/2008/layout/LinedList"/>
    <dgm:cxn modelId="{6E5825F8-9861-4F72-9416-D277C31D9A4D}" type="presParOf" srcId="{A06E044F-AEBF-466A-95AE-F1A4833A1962}" destId="{E60E233E-4839-47CE-931C-F02284DF0C6B}" srcOrd="0" destOrd="0" presId="urn:microsoft.com/office/officeart/2008/layout/LinedList"/>
    <dgm:cxn modelId="{466F46CA-2960-4CCD-B095-2D5FFD465C51}" type="presParOf" srcId="{A06E044F-AEBF-466A-95AE-F1A4833A1962}" destId="{D33513E1-B370-4EA1-A333-E27B1E0F4903}" srcOrd="1" destOrd="0" presId="urn:microsoft.com/office/officeart/2008/layout/LinedList"/>
    <dgm:cxn modelId="{56164275-8EE8-4113-8342-902E232ED86E}" type="presParOf" srcId="{EEECBAC4-63F1-4678-851F-EC5DD3DABE22}" destId="{398B841C-F58C-4CCF-9C7D-93FBE0B8444C}" srcOrd="8" destOrd="0" presId="urn:microsoft.com/office/officeart/2008/layout/LinedList"/>
    <dgm:cxn modelId="{10738BE1-0ED2-4A99-9D68-E5B2A244E904}" type="presParOf" srcId="{EEECBAC4-63F1-4678-851F-EC5DD3DABE22}" destId="{03A43036-9BCD-4B38-8264-A3827C3F31FF}" srcOrd="9" destOrd="0" presId="urn:microsoft.com/office/officeart/2008/layout/LinedList"/>
    <dgm:cxn modelId="{9097C9F6-C7E0-4317-90D8-12E14CD468C3}" type="presParOf" srcId="{03A43036-9BCD-4B38-8264-A3827C3F31FF}" destId="{EE7FB3A4-74D1-4A81-9BF5-7C1AE79BAE99}" srcOrd="0" destOrd="0" presId="urn:microsoft.com/office/officeart/2008/layout/LinedList"/>
    <dgm:cxn modelId="{12B02D2A-968F-41AC-92ED-46A1E826009B}" type="presParOf" srcId="{03A43036-9BCD-4B38-8264-A3827C3F31FF}" destId="{D064A43C-0911-420F-AED9-1F5DDA7F2192}" srcOrd="1" destOrd="0" presId="urn:microsoft.com/office/officeart/2008/layout/LinedList"/>
    <dgm:cxn modelId="{33512495-AD70-4D26-8CD6-80083231E307}" type="presParOf" srcId="{EEECBAC4-63F1-4678-851F-EC5DD3DABE22}" destId="{B50DEF77-2A4A-4C05-88E4-A934E86A5A5B}" srcOrd="10" destOrd="0" presId="urn:microsoft.com/office/officeart/2008/layout/LinedList"/>
    <dgm:cxn modelId="{F81F4894-FB03-47AD-85D5-2A2069A766A4}" type="presParOf" srcId="{EEECBAC4-63F1-4678-851F-EC5DD3DABE22}" destId="{546B0244-2EFD-40AA-9E21-89EDA61A9D65}" srcOrd="11" destOrd="0" presId="urn:microsoft.com/office/officeart/2008/layout/LinedList"/>
    <dgm:cxn modelId="{11AD101C-3AB5-4138-8C86-A11B0289D1A1}" type="presParOf" srcId="{546B0244-2EFD-40AA-9E21-89EDA61A9D65}" destId="{12BB16D5-4D3D-4E4C-B7E4-988657EE8A85}" srcOrd="0" destOrd="0" presId="urn:microsoft.com/office/officeart/2008/layout/LinedList"/>
    <dgm:cxn modelId="{1CB605EC-9D28-4B88-AECC-66DA7DE883D5}" type="presParOf" srcId="{546B0244-2EFD-40AA-9E21-89EDA61A9D65}" destId="{32FE0F7E-0CAE-46C3-9D0F-BD413C076014}" srcOrd="1" destOrd="0" presId="urn:microsoft.com/office/officeart/2008/layout/LinedList"/>
    <dgm:cxn modelId="{B25EA506-A4E2-45FA-A141-A93577C0BD42}" type="presParOf" srcId="{EEECBAC4-63F1-4678-851F-EC5DD3DABE22}" destId="{3BF7423C-DC32-4FDF-93F4-D7084C311AC4}" srcOrd="12" destOrd="0" presId="urn:microsoft.com/office/officeart/2008/layout/LinedList"/>
    <dgm:cxn modelId="{3EC1B7AB-1C2A-47F4-B974-4915A702E202}" type="presParOf" srcId="{EEECBAC4-63F1-4678-851F-EC5DD3DABE22}" destId="{476F930C-C673-494B-8DA0-BCA52EB2D8C7}" srcOrd="13" destOrd="0" presId="urn:microsoft.com/office/officeart/2008/layout/LinedList"/>
    <dgm:cxn modelId="{77329933-7D8A-40E4-BEA4-E06ADC9FD6E6}" type="presParOf" srcId="{476F930C-C673-494B-8DA0-BCA52EB2D8C7}" destId="{39A0BA20-4404-4E10-A7D9-B91DFBC97713}" srcOrd="0" destOrd="0" presId="urn:microsoft.com/office/officeart/2008/layout/LinedList"/>
    <dgm:cxn modelId="{3EC07B81-4FEC-4A1C-9EF3-F86F634F7461}" type="presParOf" srcId="{476F930C-C673-494B-8DA0-BCA52EB2D8C7}" destId="{DD7C95F4-406A-49AD-B5EB-FB668BA43301}" srcOrd="1" destOrd="0" presId="urn:microsoft.com/office/officeart/2008/layout/LinedList"/>
    <dgm:cxn modelId="{E175D764-BC70-45DD-B857-D7F62A2A7A5A}" type="presParOf" srcId="{EEECBAC4-63F1-4678-851F-EC5DD3DABE22}" destId="{9A10CD0C-E678-427B-A6A7-6E096EDF2A9C}" srcOrd="14" destOrd="0" presId="urn:microsoft.com/office/officeart/2008/layout/LinedList"/>
    <dgm:cxn modelId="{4681DC2F-4068-48DA-8BA7-EEA441C31254}" type="presParOf" srcId="{EEECBAC4-63F1-4678-851F-EC5DD3DABE22}" destId="{6277A827-7BEB-42B5-AC25-0F7FA6D7D330}" srcOrd="15" destOrd="0" presId="urn:microsoft.com/office/officeart/2008/layout/LinedList"/>
    <dgm:cxn modelId="{E9F84748-FA81-4A07-8B2E-BE13DA80C2FE}" type="presParOf" srcId="{6277A827-7BEB-42B5-AC25-0F7FA6D7D330}" destId="{4836C24E-94B5-40D9-88FC-6ABF9EB8F083}" srcOrd="0" destOrd="0" presId="urn:microsoft.com/office/officeart/2008/layout/LinedList"/>
    <dgm:cxn modelId="{2A4F3EFF-834D-4810-9860-01E5C121E231}" type="presParOf" srcId="{6277A827-7BEB-42B5-AC25-0F7FA6D7D330}" destId="{9F0CCB0C-99CF-4928-AC1C-8843732FA534}" srcOrd="1" destOrd="0" presId="urn:microsoft.com/office/officeart/2008/layout/LinedList"/>
    <dgm:cxn modelId="{B52DA64C-DDC5-4B26-85DC-F830652A55EA}" type="presParOf" srcId="{EEECBAC4-63F1-4678-851F-EC5DD3DABE22}" destId="{48FDC4D6-D56F-4E58-B56C-36F02B0E7D4B}" srcOrd="16" destOrd="0" presId="urn:microsoft.com/office/officeart/2008/layout/LinedList"/>
    <dgm:cxn modelId="{35D7E84A-D009-4559-B8EB-BC8B1E0B788D}" type="presParOf" srcId="{EEECBAC4-63F1-4678-851F-EC5DD3DABE22}" destId="{CB32E8E9-45DE-42FC-B3FE-59F06DF80F3C}" srcOrd="17" destOrd="0" presId="urn:microsoft.com/office/officeart/2008/layout/LinedList"/>
    <dgm:cxn modelId="{129BCAA9-CE72-4FFB-AF1E-99525B5AB012}" type="presParOf" srcId="{CB32E8E9-45DE-42FC-B3FE-59F06DF80F3C}" destId="{3792D68D-F62B-4679-8FF6-FB3C08F82A49}" srcOrd="0" destOrd="0" presId="urn:microsoft.com/office/officeart/2008/layout/LinedList"/>
    <dgm:cxn modelId="{EBA89A7B-50C7-48DC-9445-07CB660C7AFE}" type="presParOf" srcId="{CB32E8E9-45DE-42FC-B3FE-59F06DF80F3C}" destId="{EC11A434-0C60-472A-A5D7-B8B36890716E}" srcOrd="1" destOrd="0" presId="urn:microsoft.com/office/officeart/2008/layout/LinedList"/>
  </dgm:cxnLst>
  <dgm:bg>
    <a:solidFill>
      <a:schemeClr val="bg1">
        <a:alpha val="90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DA68A-16E0-49A9-B57D-05B9795F3817}">
      <dsp:nvSpPr>
        <dsp:cNvPr id="0" name=""/>
        <dsp:cNvSpPr/>
      </dsp:nvSpPr>
      <dsp:spPr>
        <a:xfrm>
          <a:off x="0" y="2763"/>
          <a:ext cx="993075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8AFCE2-AC7B-4F6F-A0CE-F62FE72BFE84}">
      <dsp:nvSpPr>
        <dsp:cNvPr id="0" name=""/>
        <dsp:cNvSpPr/>
      </dsp:nvSpPr>
      <dsp:spPr>
        <a:xfrm>
          <a:off x="0" y="2763"/>
          <a:ext cx="9930758" cy="1884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Cultural differences can exist in the perception and interpretation of the trauma event</a:t>
          </a:r>
        </a:p>
      </dsp:txBody>
      <dsp:txXfrm>
        <a:off x="0" y="2763"/>
        <a:ext cx="9930758" cy="1884662"/>
      </dsp:txXfrm>
    </dsp:sp>
    <dsp:sp modelId="{2EED6197-F4E3-4ECF-8944-09602D563C83}">
      <dsp:nvSpPr>
        <dsp:cNvPr id="0" name=""/>
        <dsp:cNvSpPr/>
      </dsp:nvSpPr>
      <dsp:spPr>
        <a:xfrm>
          <a:off x="0" y="1887426"/>
          <a:ext cx="9930758" cy="0"/>
        </a:xfrm>
        <a:prstGeom prst="line">
          <a:avLst/>
        </a:prstGeom>
        <a:solidFill>
          <a:schemeClr val="accent3">
            <a:hueOff val="4872837"/>
            <a:satOff val="16682"/>
            <a:lumOff val="-37843"/>
            <a:alphaOff val="0"/>
          </a:schemeClr>
        </a:solidFill>
        <a:ln w="12700" cap="flat" cmpd="sng" algn="ctr">
          <a:solidFill>
            <a:schemeClr val="accent3">
              <a:hueOff val="4872837"/>
              <a:satOff val="16682"/>
              <a:lumOff val="-3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D7F97-4F68-4C72-95F3-E3001F69F8FA}">
      <dsp:nvSpPr>
        <dsp:cNvPr id="0" name=""/>
        <dsp:cNvSpPr/>
      </dsp:nvSpPr>
      <dsp:spPr>
        <a:xfrm>
          <a:off x="0" y="1887426"/>
          <a:ext cx="9930758" cy="1884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Some traumas may have greater impact on a given culture</a:t>
          </a:r>
        </a:p>
      </dsp:txBody>
      <dsp:txXfrm>
        <a:off x="0" y="1887426"/>
        <a:ext cx="9930758" cy="1884662"/>
      </dsp:txXfrm>
    </dsp:sp>
    <dsp:sp modelId="{48BE9FDE-854B-48B5-B7AC-3B78DB8344E4}">
      <dsp:nvSpPr>
        <dsp:cNvPr id="0" name=""/>
        <dsp:cNvSpPr/>
      </dsp:nvSpPr>
      <dsp:spPr>
        <a:xfrm>
          <a:off x="0" y="3772088"/>
          <a:ext cx="9930758" cy="0"/>
        </a:xfrm>
        <a:prstGeom prst="line">
          <a:avLst/>
        </a:prstGeom>
        <a:solidFill>
          <a:schemeClr val="accent3">
            <a:hueOff val="9745674"/>
            <a:satOff val="33363"/>
            <a:lumOff val="-75685"/>
            <a:alphaOff val="0"/>
          </a:schemeClr>
        </a:solidFill>
        <a:ln w="12700" cap="flat" cmpd="sng" algn="ctr">
          <a:solidFill>
            <a:schemeClr val="accent3">
              <a:hueOff val="9745674"/>
              <a:satOff val="33363"/>
              <a:lumOff val="-756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50B2AD-83CB-4732-A7C6-E9BAEF7C7DBC}">
      <dsp:nvSpPr>
        <dsp:cNvPr id="0" name=""/>
        <dsp:cNvSpPr/>
      </dsp:nvSpPr>
      <dsp:spPr>
        <a:xfrm>
          <a:off x="0" y="3772088"/>
          <a:ext cx="9930758" cy="1884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Culture determines acceptable responses to trauma and shapes the expression of distress. </a:t>
          </a:r>
        </a:p>
      </dsp:txBody>
      <dsp:txXfrm>
        <a:off x="0" y="3772088"/>
        <a:ext cx="9930758" cy="1884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D98BA-F6B5-48E9-A065-BEF0308AD890}">
      <dsp:nvSpPr>
        <dsp:cNvPr id="0" name=""/>
        <dsp:cNvSpPr/>
      </dsp:nvSpPr>
      <dsp:spPr>
        <a:xfrm>
          <a:off x="0" y="63593"/>
          <a:ext cx="6365383" cy="156417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Effects may be immediate and/or delayed</a:t>
          </a:r>
        </a:p>
      </dsp:txBody>
      <dsp:txXfrm>
        <a:off x="76357" y="139950"/>
        <a:ext cx="6212669" cy="1411464"/>
      </dsp:txXfrm>
    </dsp:sp>
    <dsp:sp modelId="{2A2D9759-6BF0-46A7-A3E3-B90ADA169BC7}">
      <dsp:nvSpPr>
        <dsp:cNvPr id="0" name=""/>
        <dsp:cNvSpPr/>
      </dsp:nvSpPr>
      <dsp:spPr>
        <a:xfrm>
          <a:off x="0" y="1708411"/>
          <a:ext cx="6365383" cy="1564178"/>
        </a:xfrm>
        <a:prstGeom prst="roundRect">
          <a:avLst/>
        </a:prstGeom>
        <a:gradFill rotWithShape="0">
          <a:gsLst>
            <a:gs pos="0">
              <a:schemeClr val="accent2">
                <a:hueOff val="-4984551"/>
                <a:satOff val="-4481"/>
                <a:lumOff val="31471"/>
                <a:alphaOff val="0"/>
                <a:satMod val="103000"/>
                <a:lumMod val="102000"/>
                <a:tint val="94000"/>
              </a:schemeClr>
            </a:gs>
            <a:gs pos="50000">
              <a:schemeClr val="accent2">
                <a:hueOff val="-4984551"/>
                <a:satOff val="-4481"/>
                <a:lumOff val="31471"/>
                <a:alphaOff val="0"/>
                <a:satMod val="110000"/>
                <a:lumMod val="100000"/>
                <a:shade val="100000"/>
              </a:schemeClr>
            </a:gs>
            <a:gs pos="100000">
              <a:schemeClr val="accent2">
                <a:hueOff val="-4984551"/>
                <a:satOff val="-4481"/>
                <a:lumOff val="3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Duration of the effects may be short to long term</a:t>
          </a:r>
        </a:p>
      </dsp:txBody>
      <dsp:txXfrm>
        <a:off x="76357" y="1784768"/>
        <a:ext cx="6212669" cy="1411464"/>
      </dsp:txXfrm>
    </dsp:sp>
    <dsp:sp modelId="{7FAE582B-1238-436B-A4D7-44D42CD07F32}">
      <dsp:nvSpPr>
        <dsp:cNvPr id="0" name=""/>
        <dsp:cNvSpPr/>
      </dsp:nvSpPr>
      <dsp:spPr>
        <a:xfrm>
          <a:off x="0" y="3353230"/>
          <a:ext cx="6365383" cy="1564178"/>
        </a:xfrm>
        <a:prstGeom prst="roundRect">
          <a:avLst/>
        </a:prstGeom>
        <a:solidFill>
          <a:srgbClr val="37ABA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Effects can impact the victim, the family system, an organization, and the community’s sense of safety and trust</a:t>
          </a:r>
        </a:p>
      </dsp:txBody>
      <dsp:txXfrm>
        <a:off x="76357" y="3429587"/>
        <a:ext cx="6212669" cy="141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205AD-E742-4622-A9FC-88E95438260C}">
      <dsp:nvSpPr>
        <dsp:cNvPr id="0" name=""/>
        <dsp:cNvSpPr/>
      </dsp:nvSpPr>
      <dsp:spPr>
        <a:xfrm>
          <a:off x="5930" y="50522"/>
          <a:ext cx="3565959" cy="864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Emotional</a:t>
          </a:r>
        </a:p>
      </dsp:txBody>
      <dsp:txXfrm>
        <a:off x="5930" y="50522"/>
        <a:ext cx="3565959" cy="864000"/>
      </dsp:txXfrm>
    </dsp:sp>
    <dsp:sp modelId="{3BEBC9F3-E486-4FD1-811B-1FD07A8E7AF7}">
      <dsp:nvSpPr>
        <dsp:cNvPr id="0" name=""/>
        <dsp:cNvSpPr/>
      </dsp:nvSpPr>
      <dsp:spPr>
        <a:xfrm>
          <a:off x="5930" y="914522"/>
          <a:ext cx="3565959" cy="55637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ctr" anchorCtr="0">
          <a:noAutofit/>
        </a:bodyPr>
        <a:lstStyle/>
        <a:p>
          <a:pPr marL="285750" lvl="1" indent="-285750" algn="l" defTabSz="1333500">
            <a:lnSpc>
              <a:spcPct val="90000"/>
            </a:lnSpc>
            <a:spcBef>
              <a:spcPct val="0"/>
            </a:spcBef>
            <a:spcAft>
              <a:spcPct val="15000"/>
            </a:spcAft>
            <a:buChar char="•"/>
          </a:pPr>
          <a:r>
            <a:rPr lang="en-US" sz="3000" kern="1200"/>
            <a:t>Numbness</a:t>
          </a:r>
        </a:p>
        <a:p>
          <a:pPr marL="285750" lvl="1" indent="-285750" algn="l" defTabSz="1333500">
            <a:lnSpc>
              <a:spcPct val="90000"/>
            </a:lnSpc>
            <a:spcBef>
              <a:spcPct val="0"/>
            </a:spcBef>
            <a:spcAft>
              <a:spcPct val="15000"/>
            </a:spcAft>
            <a:buChar char="•"/>
          </a:pPr>
          <a:r>
            <a:rPr lang="en-US" sz="3000" kern="1200"/>
            <a:t>Denial</a:t>
          </a:r>
        </a:p>
        <a:p>
          <a:pPr marL="285750" lvl="1" indent="-285750" algn="l" defTabSz="1333500">
            <a:lnSpc>
              <a:spcPct val="90000"/>
            </a:lnSpc>
            <a:spcBef>
              <a:spcPct val="0"/>
            </a:spcBef>
            <a:spcAft>
              <a:spcPct val="15000"/>
            </a:spcAft>
            <a:buChar char="•"/>
          </a:pPr>
          <a:r>
            <a:rPr lang="en-US" sz="3000" kern="1200"/>
            <a:t>Anxiety</a:t>
          </a:r>
        </a:p>
        <a:p>
          <a:pPr marL="285750" lvl="1" indent="-285750" algn="l" defTabSz="1333500">
            <a:lnSpc>
              <a:spcPct val="90000"/>
            </a:lnSpc>
            <a:spcBef>
              <a:spcPct val="0"/>
            </a:spcBef>
            <a:spcAft>
              <a:spcPct val="15000"/>
            </a:spcAft>
            <a:buChar char="•"/>
          </a:pPr>
          <a:r>
            <a:rPr lang="en-US" sz="3000" kern="1200"/>
            <a:t>Guilt</a:t>
          </a:r>
        </a:p>
        <a:p>
          <a:pPr marL="285750" lvl="1" indent="-285750" algn="l" defTabSz="1333500">
            <a:lnSpc>
              <a:spcPct val="90000"/>
            </a:lnSpc>
            <a:spcBef>
              <a:spcPct val="0"/>
            </a:spcBef>
            <a:spcAft>
              <a:spcPct val="15000"/>
            </a:spcAft>
            <a:buChar char="•"/>
          </a:pPr>
          <a:r>
            <a:rPr lang="en-US" sz="3000" kern="1200"/>
            <a:t>Sadness</a:t>
          </a:r>
        </a:p>
        <a:p>
          <a:pPr marL="285750" lvl="1" indent="-285750" algn="l" defTabSz="1333500">
            <a:lnSpc>
              <a:spcPct val="90000"/>
            </a:lnSpc>
            <a:spcBef>
              <a:spcPct val="0"/>
            </a:spcBef>
            <a:spcAft>
              <a:spcPct val="15000"/>
            </a:spcAft>
            <a:buChar char="•"/>
          </a:pPr>
          <a:r>
            <a:rPr lang="en-US" sz="3000" kern="1200"/>
            <a:t>Helplessness</a:t>
          </a:r>
        </a:p>
        <a:p>
          <a:pPr marL="285750" lvl="1" indent="-285750" algn="l" defTabSz="1333500">
            <a:lnSpc>
              <a:spcPct val="90000"/>
            </a:lnSpc>
            <a:spcBef>
              <a:spcPct val="0"/>
            </a:spcBef>
            <a:spcAft>
              <a:spcPct val="15000"/>
            </a:spcAft>
            <a:buChar char="•"/>
          </a:pPr>
          <a:r>
            <a:rPr lang="en-US" sz="3000" kern="1200"/>
            <a:t>Mood swings</a:t>
          </a:r>
        </a:p>
      </dsp:txBody>
      <dsp:txXfrm>
        <a:off x="5930" y="914522"/>
        <a:ext cx="3565959" cy="5563771"/>
      </dsp:txXfrm>
    </dsp:sp>
    <dsp:sp modelId="{B6B44B98-ED0D-4DB5-B2AE-888A161B1E46}">
      <dsp:nvSpPr>
        <dsp:cNvPr id="0" name=""/>
        <dsp:cNvSpPr/>
      </dsp:nvSpPr>
      <dsp:spPr>
        <a:xfrm>
          <a:off x="4071123" y="50522"/>
          <a:ext cx="3565959" cy="864000"/>
        </a:xfrm>
        <a:prstGeom prst="rect">
          <a:avLst/>
        </a:prstGeom>
        <a:solidFill>
          <a:schemeClr val="accent5">
            <a:hueOff val="-3840257"/>
            <a:satOff val="27222"/>
            <a:lumOff val="2353"/>
            <a:alphaOff val="0"/>
          </a:schemeClr>
        </a:solidFill>
        <a:ln w="12700" cap="flat" cmpd="sng" algn="ctr">
          <a:solidFill>
            <a:schemeClr val="accent5">
              <a:hueOff val="-3840257"/>
              <a:satOff val="27222"/>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Physical</a:t>
          </a:r>
        </a:p>
      </dsp:txBody>
      <dsp:txXfrm>
        <a:off x="4071123" y="50522"/>
        <a:ext cx="3565959" cy="864000"/>
      </dsp:txXfrm>
    </dsp:sp>
    <dsp:sp modelId="{129E975F-ADC5-4AF6-B583-A0BB466E768C}">
      <dsp:nvSpPr>
        <dsp:cNvPr id="0" name=""/>
        <dsp:cNvSpPr/>
      </dsp:nvSpPr>
      <dsp:spPr>
        <a:xfrm>
          <a:off x="4071123" y="914522"/>
          <a:ext cx="3565959" cy="5563771"/>
        </a:xfrm>
        <a:prstGeom prst="rect">
          <a:avLst/>
        </a:prstGeom>
        <a:solidFill>
          <a:schemeClr val="accent5">
            <a:tint val="40000"/>
            <a:alpha val="90000"/>
            <a:hueOff val="-4037526"/>
            <a:satOff val="26824"/>
            <a:lumOff val="1400"/>
            <a:alphaOff val="0"/>
          </a:schemeClr>
        </a:solidFill>
        <a:ln w="12700" cap="flat" cmpd="sng" algn="ctr">
          <a:solidFill>
            <a:schemeClr val="accent5">
              <a:tint val="40000"/>
              <a:alpha val="90000"/>
              <a:hueOff val="-4037526"/>
              <a:satOff val="26824"/>
              <a:lumOff val="14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r>
            <a:rPr lang="en-US" sz="3000" kern="1200" dirty="0"/>
            <a:t>Appetite changes</a:t>
          </a:r>
        </a:p>
        <a:p>
          <a:pPr marL="285750" lvl="1" indent="-285750" algn="l" defTabSz="1333500">
            <a:lnSpc>
              <a:spcPct val="90000"/>
            </a:lnSpc>
            <a:spcBef>
              <a:spcPct val="0"/>
            </a:spcBef>
            <a:spcAft>
              <a:spcPct val="15000"/>
            </a:spcAft>
            <a:buChar char="•"/>
          </a:pPr>
          <a:r>
            <a:rPr lang="en-US" sz="3000" kern="1200"/>
            <a:t>Gastrointestinal Issues </a:t>
          </a:r>
        </a:p>
        <a:p>
          <a:pPr marL="285750" lvl="1" indent="-285750" algn="l" defTabSz="1333500">
            <a:lnSpc>
              <a:spcPct val="90000"/>
            </a:lnSpc>
            <a:spcBef>
              <a:spcPct val="0"/>
            </a:spcBef>
            <a:spcAft>
              <a:spcPct val="15000"/>
            </a:spcAft>
            <a:buChar char="•"/>
          </a:pPr>
          <a:r>
            <a:rPr lang="en-US" sz="3000" kern="1200"/>
            <a:t>Sleep disturbances</a:t>
          </a:r>
        </a:p>
        <a:p>
          <a:pPr marL="285750" lvl="1" indent="-285750" algn="l" defTabSz="1333500">
            <a:lnSpc>
              <a:spcPct val="90000"/>
            </a:lnSpc>
            <a:spcBef>
              <a:spcPct val="0"/>
            </a:spcBef>
            <a:spcAft>
              <a:spcPct val="15000"/>
            </a:spcAft>
            <a:buChar char="•"/>
          </a:pPr>
          <a:r>
            <a:rPr lang="en-US" sz="3000" kern="1200"/>
            <a:t>Nightmares</a:t>
          </a:r>
        </a:p>
        <a:p>
          <a:pPr marL="285750" lvl="1" indent="-285750" algn="l" defTabSz="1333500">
            <a:lnSpc>
              <a:spcPct val="90000"/>
            </a:lnSpc>
            <a:spcBef>
              <a:spcPct val="0"/>
            </a:spcBef>
            <a:spcAft>
              <a:spcPct val="15000"/>
            </a:spcAft>
            <a:buChar char="•"/>
          </a:pPr>
          <a:r>
            <a:rPr lang="en-US" sz="3000" kern="1200" dirty="0"/>
            <a:t>Fatigue</a:t>
          </a:r>
        </a:p>
        <a:p>
          <a:pPr marL="285750" lvl="1" indent="-285750" algn="l" defTabSz="1333500">
            <a:lnSpc>
              <a:spcPct val="90000"/>
            </a:lnSpc>
            <a:spcBef>
              <a:spcPct val="0"/>
            </a:spcBef>
            <a:spcAft>
              <a:spcPct val="15000"/>
            </a:spcAft>
            <a:buChar char="•"/>
          </a:pPr>
          <a:r>
            <a:rPr lang="en-US" sz="3000" kern="1200" dirty="0"/>
            <a:t>Elevated heartbeat</a:t>
          </a:r>
        </a:p>
        <a:p>
          <a:pPr marL="285750" lvl="1" indent="-285750" algn="l" defTabSz="1333500">
            <a:lnSpc>
              <a:spcPct val="90000"/>
            </a:lnSpc>
            <a:spcBef>
              <a:spcPct val="0"/>
            </a:spcBef>
            <a:spcAft>
              <a:spcPct val="15000"/>
            </a:spcAft>
            <a:buChar char="•"/>
          </a:pPr>
          <a:r>
            <a:rPr lang="en-US" sz="3000" kern="1200"/>
            <a:t>Hyperarousal</a:t>
          </a:r>
        </a:p>
        <a:p>
          <a:pPr marL="285750" lvl="1" indent="-285750" algn="l" defTabSz="1333500">
            <a:lnSpc>
              <a:spcPct val="90000"/>
            </a:lnSpc>
            <a:spcBef>
              <a:spcPct val="0"/>
            </a:spcBef>
            <a:spcAft>
              <a:spcPct val="15000"/>
            </a:spcAft>
            <a:buChar char="•"/>
          </a:pPr>
          <a:endParaRPr lang="en-US" sz="3000" kern="1200"/>
        </a:p>
      </dsp:txBody>
      <dsp:txXfrm>
        <a:off x="4071123" y="914522"/>
        <a:ext cx="3565959" cy="5563771"/>
      </dsp:txXfrm>
    </dsp:sp>
    <dsp:sp modelId="{34520513-54E2-4A7F-92BA-EB0B41E9AC74}">
      <dsp:nvSpPr>
        <dsp:cNvPr id="0" name=""/>
        <dsp:cNvSpPr/>
      </dsp:nvSpPr>
      <dsp:spPr>
        <a:xfrm>
          <a:off x="8136317" y="50522"/>
          <a:ext cx="3565959" cy="864000"/>
        </a:xfrm>
        <a:prstGeom prst="rect">
          <a:avLst/>
        </a:prstGeom>
        <a:solidFill>
          <a:schemeClr val="accent5">
            <a:hueOff val="-7680515"/>
            <a:satOff val="54445"/>
            <a:lumOff val="4706"/>
            <a:alphaOff val="0"/>
          </a:schemeClr>
        </a:solidFill>
        <a:ln w="12700" cap="flat" cmpd="sng" algn="ctr">
          <a:solidFill>
            <a:schemeClr val="accent5">
              <a:hueOff val="-7680515"/>
              <a:satOff val="54445"/>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Cognitive</a:t>
          </a:r>
        </a:p>
      </dsp:txBody>
      <dsp:txXfrm>
        <a:off x="8136317" y="50522"/>
        <a:ext cx="3565959" cy="864000"/>
      </dsp:txXfrm>
    </dsp:sp>
    <dsp:sp modelId="{EC32B733-956E-4868-ABCB-A16ECE5AEA69}">
      <dsp:nvSpPr>
        <dsp:cNvPr id="0" name=""/>
        <dsp:cNvSpPr/>
      </dsp:nvSpPr>
      <dsp:spPr>
        <a:xfrm>
          <a:off x="8136317" y="914522"/>
          <a:ext cx="3565959" cy="5563771"/>
        </a:xfrm>
        <a:prstGeom prst="rect">
          <a:avLst/>
        </a:prstGeom>
        <a:solidFill>
          <a:schemeClr val="accent5">
            <a:tint val="40000"/>
            <a:alpha val="90000"/>
            <a:hueOff val="-8075052"/>
            <a:satOff val="53648"/>
            <a:lumOff val="2799"/>
            <a:alphaOff val="0"/>
          </a:schemeClr>
        </a:solidFill>
        <a:ln w="12700" cap="flat" cmpd="sng" algn="ctr">
          <a:solidFill>
            <a:schemeClr val="accent5">
              <a:tint val="40000"/>
              <a:alpha val="90000"/>
              <a:hueOff val="-8075052"/>
              <a:satOff val="53648"/>
              <a:lumOff val="27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ctr" anchorCtr="0">
          <a:noAutofit/>
        </a:bodyPr>
        <a:lstStyle/>
        <a:p>
          <a:pPr marL="285750" lvl="1" indent="-285750" algn="l" defTabSz="1333500">
            <a:lnSpc>
              <a:spcPct val="90000"/>
            </a:lnSpc>
            <a:spcBef>
              <a:spcPct val="0"/>
            </a:spcBef>
            <a:spcAft>
              <a:spcPct val="15000"/>
            </a:spcAft>
            <a:buChar char="•"/>
          </a:pPr>
          <a:r>
            <a:rPr lang="en-US" sz="3000" kern="1200"/>
            <a:t>Difficulty concentrating</a:t>
          </a:r>
        </a:p>
        <a:p>
          <a:pPr marL="285750" lvl="1" indent="-285750" algn="l" defTabSz="1333500">
            <a:lnSpc>
              <a:spcPct val="90000"/>
            </a:lnSpc>
            <a:spcBef>
              <a:spcPct val="0"/>
            </a:spcBef>
            <a:spcAft>
              <a:spcPct val="15000"/>
            </a:spcAft>
            <a:buChar char="•"/>
          </a:pPr>
          <a:r>
            <a:rPr lang="en-US" sz="3000" kern="1200"/>
            <a:t>Rumination</a:t>
          </a:r>
        </a:p>
        <a:p>
          <a:pPr marL="285750" lvl="1" indent="-285750" algn="l" defTabSz="1333500">
            <a:lnSpc>
              <a:spcPct val="90000"/>
            </a:lnSpc>
            <a:spcBef>
              <a:spcPct val="0"/>
            </a:spcBef>
            <a:spcAft>
              <a:spcPct val="15000"/>
            </a:spcAft>
            <a:buChar char="•"/>
          </a:pPr>
          <a:r>
            <a:rPr lang="en-US" sz="3000" kern="1200"/>
            <a:t>Memory problems</a:t>
          </a:r>
        </a:p>
        <a:p>
          <a:pPr marL="285750" lvl="1" indent="-285750" algn="l" defTabSz="1333500">
            <a:lnSpc>
              <a:spcPct val="90000"/>
            </a:lnSpc>
            <a:spcBef>
              <a:spcPct val="0"/>
            </a:spcBef>
            <a:spcAft>
              <a:spcPct val="15000"/>
            </a:spcAft>
            <a:buChar char="•"/>
          </a:pPr>
          <a:r>
            <a:rPr lang="en-US" sz="3000" kern="1200"/>
            <a:t>Intrusive memories or flashbacks</a:t>
          </a:r>
        </a:p>
        <a:p>
          <a:pPr marL="285750" lvl="1" indent="-285750" algn="l" defTabSz="1333500">
            <a:lnSpc>
              <a:spcPct val="90000"/>
            </a:lnSpc>
            <a:spcBef>
              <a:spcPct val="0"/>
            </a:spcBef>
            <a:spcAft>
              <a:spcPct val="15000"/>
            </a:spcAft>
            <a:buChar char="•"/>
          </a:pPr>
          <a:r>
            <a:rPr lang="en-US" sz="3000" kern="1200"/>
            <a:t>Difficulty making decisions</a:t>
          </a:r>
        </a:p>
      </dsp:txBody>
      <dsp:txXfrm>
        <a:off x="8136317" y="914522"/>
        <a:ext cx="3565959" cy="5563771"/>
      </dsp:txXfrm>
    </dsp:sp>
    <dsp:sp modelId="{3B8BC985-1556-45A0-8581-A7A34D5EFA0F}">
      <dsp:nvSpPr>
        <dsp:cNvPr id="0" name=""/>
        <dsp:cNvSpPr/>
      </dsp:nvSpPr>
      <dsp:spPr>
        <a:xfrm>
          <a:off x="12201510" y="50522"/>
          <a:ext cx="3565959" cy="864000"/>
        </a:xfrm>
        <a:prstGeom prst="rect">
          <a:avLst/>
        </a:prstGeom>
        <a:solidFill>
          <a:schemeClr val="accent5">
            <a:hueOff val="-11520771"/>
            <a:satOff val="81667"/>
            <a:lumOff val="7059"/>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Behavioral</a:t>
          </a:r>
        </a:p>
      </dsp:txBody>
      <dsp:txXfrm>
        <a:off x="12201510" y="50522"/>
        <a:ext cx="3565959" cy="864000"/>
      </dsp:txXfrm>
    </dsp:sp>
    <dsp:sp modelId="{556A8812-F52C-4378-AF0B-C2B84E399B4E}">
      <dsp:nvSpPr>
        <dsp:cNvPr id="0" name=""/>
        <dsp:cNvSpPr/>
      </dsp:nvSpPr>
      <dsp:spPr>
        <a:xfrm>
          <a:off x="12201510" y="914522"/>
          <a:ext cx="3565959" cy="5563771"/>
        </a:xfrm>
        <a:prstGeom prst="rect">
          <a:avLst/>
        </a:prstGeom>
        <a:solidFill>
          <a:schemeClr val="accent5">
            <a:tint val="40000"/>
            <a:alpha val="90000"/>
            <a:hueOff val="-12112577"/>
            <a:satOff val="80472"/>
            <a:lumOff val="4199"/>
            <a:alphaOff val="0"/>
          </a:schemeClr>
        </a:solidFill>
        <a:ln w="12700" cap="flat" cmpd="sng" algn="ctr">
          <a:solidFill>
            <a:schemeClr val="accent5">
              <a:tint val="40000"/>
              <a:alpha val="90000"/>
              <a:hueOff val="-12112577"/>
              <a:satOff val="80472"/>
              <a:lumOff val="41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ctr" anchorCtr="0">
          <a:noAutofit/>
        </a:bodyPr>
        <a:lstStyle/>
        <a:p>
          <a:pPr marL="285750" lvl="1" indent="-285750" algn="l" defTabSz="1333500">
            <a:lnSpc>
              <a:spcPct val="90000"/>
            </a:lnSpc>
            <a:spcBef>
              <a:spcPct val="0"/>
            </a:spcBef>
            <a:spcAft>
              <a:spcPct val="15000"/>
            </a:spcAft>
            <a:buChar char="•"/>
          </a:pPr>
          <a:r>
            <a:rPr lang="en-US" sz="3000" kern="1200"/>
            <a:t>Startled reaction</a:t>
          </a:r>
        </a:p>
        <a:p>
          <a:pPr marL="285750" lvl="1" indent="-285750" algn="l" defTabSz="1333500">
            <a:lnSpc>
              <a:spcPct val="90000"/>
            </a:lnSpc>
            <a:spcBef>
              <a:spcPct val="0"/>
            </a:spcBef>
            <a:spcAft>
              <a:spcPct val="15000"/>
            </a:spcAft>
            <a:buChar char="•"/>
          </a:pPr>
          <a:r>
            <a:rPr lang="en-US" sz="3000" kern="1200"/>
            <a:t>Restlessness</a:t>
          </a:r>
        </a:p>
        <a:p>
          <a:pPr marL="285750" lvl="1" indent="-285750" algn="l" defTabSz="1333500">
            <a:lnSpc>
              <a:spcPct val="90000"/>
            </a:lnSpc>
            <a:spcBef>
              <a:spcPct val="0"/>
            </a:spcBef>
            <a:spcAft>
              <a:spcPct val="15000"/>
            </a:spcAft>
            <a:buChar char="•"/>
          </a:pPr>
          <a:r>
            <a:rPr lang="en-US" sz="3000" kern="1200"/>
            <a:t>Increased use of substances</a:t>
          </a:r>
        </a:p>
        <a:p>
          <a:pPr marL="285750" lvl="1" indent="-285750" algn="l" defTabSz="1333500">
            <a:lnSpc>
              <a:spcPct val="90000"/>
            </a:lnSpc>
            <a:spcBef>
              <a:spcPct val="0"/>
            </a:spcBef>
            <a:spcAft>
              <a:spcPct val="15000"/>
            </a:spcAft>
            <a:buChar char="•"/>
          </a:pPr>
          <a:r>
            <a:rPr lang="en-US" sz="3000" kern="1200"/>
            <a:t>Social relationship difficulties</a:t>
          </a:r>
        </a:p>
        <a:p>
          <a:pPr marL="285750" lvl="1" indent="-285750" algn="l" defTabSz="1333500">
            <a:lnSpc>
              <a:spcPct val="90000"/>
            </a:lnSpc>
            <a:spcBef>
              <a:spcPct val="0"/>
            </a:spcBef>
            <a:spcAft>
              <a:spcPct val="15000"/>
            </a:spcAft>
            <a:buChar char="•"/>
          </a:pPr>
          <a:r>
            <a:rPr lang="en-US" sz="3000" kern="1200"/>
            <a:t>Engagement in high-risk behaviors</a:t>
          </a:r>
        </a:p>
      </dsp:txBody>
      <dsp:txXfrm>
        <a:off x="12201510" y="914522"/>
        <a:ext cx="3565959" cy="5563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AA62A-D9C6-4A94-B552-80982C1A8200}">
      <dsp:nvSpPr>
        <dsp:cNvPr id="0" name=""/>
        <dsp:cNvSpPr/>
      </dsp:nvSpPr>
      <dsp:spPr>
        <a:xfrm>
          <a:off x="0" y="0"/>
          <a:ext cx="6830773" cy="20432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Understand emotional reactions by asking about and responding to specific behaviors (sleep and eating patterns, jitters, etc.)</a:t>
          </a:r>
        </a:p>
      </dsp:txBody>
      <dsp:txXfrm>
        <a:off x="99742" y="99742"/>
        <a:ext cx="6631289" cy="1843738"/>
      </dsp:txXfrm>
    </dsp:sp>
    <dsp:sp modelId="{DF1E32E0-BA2A-4EC4-A944-44E0837922E8}">
      <dsp:nvSpPr>
        <dsp:cNvPr id="0" name=""/>
        <dsp:cNvSpPr/>
      </dsp:nvSpPr>
      <dsp:spPr>
        <a:xfrm>
          <a:off x="0" y="2215018"/>
          <a:ext cx="6830773" cy="2043222"/>
        </a:xfrm>
        <a:prstGeom prst="roundRect">
          <a:avLst/>
        </a:prstGeom>
        <a:solidFill>
          <a:srgbClr val="538E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Listen to and incorporate the person </a:t>
          </a:r>
          <a:r>
            <a:rPr lang="en-US" sz="2900" kern="1200" dirty="0" err="1"/>
            <a:t>served’s</a:t>
          </a:r>
          <a:r>
            <a:rPr lang="en-US" sz="2900" kern="1200" dirty="0"/>
            <a:t> terms for what they are experiencing into discussion and treatment planning </a:t>
          </a:r>
        </a:p>
      </dsp:txBody>
      <dsp:txXfrm>
        <a:off x="99742" y="2314760"/>
        <a:ext cx="6631289" cy="1843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0D8F6-C118-4471-9C7A-3D563E5F6888}">
      <dsp:nvSpPr>
        <dsp:cNvPr id="0" name=""/>
        <dsp:cNvSpPr/>
      </dsp:nvSpPr>
      <dsp:spPr>
        <a:xfrm>
          <a:off x="0" y="34581"/>
          <a:ext cx="8504414" cy="1814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How should team members approach Mae in a first encounter to transition her into your program?</a:t>
          </a:r>
          <a:r>
            <a:rPr lang="en-US" sz="3300" kern="1200" dirty="0">
              <a:latin typeface="Calibri Light" panose="020F0302020204030204"/>
            </a:rPr>
            <a:t> </a:t>
          </a:r>
          <a:endParaRPr lang="en-US" sz="3300" kern="1200" dirty="0"/>
        </a:p>
      </dsp:txBody>
      <dsp:txXfrm>
        <a:off x="88585" y="123166"/>
        <a:ext cx="8327244" cy="1637500"/>
      </dsp:txXfrm>
    </dsp:sp>
    <dsp:sp modelId="{BE69EF44-A0CF-474D-89DF-79FB998077F3}">
      <dsp:nvSpPr>
        <dsp:cNvPr id="0" name=""/>
        <dsp:cNvSpPr/>
      </dsp:nvSpPr>
      <dsp:spPr>
        <a:xfrm>
          <a:off x="0" y="1978065"/>
          <a:ext cx="8504414" cy="1814670"/>
        </a:xfrm>
        <a:prstGeom prst="roundRect">
          <a:avLst/>
        </a:prstGeom>
        <a:solidFill>
          <a:schemeClr val="accent5">
            <a:hueOff val="-5760385"/>
            <a:satOff val="40834"/>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Using a strengths-based approach, how might you approach her to:</a:t>
          </a:r>
        </a:p>
      </dsp:txBody>
      <dsp:txXfrm>
        <a:off x="88585" y="2066650"/>
        <a:ext cx="8327244" cy="1637500"/>
      </dsp:txXfrm>
    </dsp:sp>
    <dsp:sp modelId="{DFE2A6AE-2688-4D7E-928D-9F7BB36297BE}">
      <dsp:nvSpPr>
        <dsp:cNvPr id="0" name=""/>
        <dsp:cNvSpPr/>
      </dsp:nvSpPr>
      <dsp:spPr>
        <a:xfrm>
          <a:off x="0" y="3792735"/>
          <a:ext cx="8504414"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01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Ensure physical / emotional safety</a:t>
          </a:r>
        </a:p>
        <a:p>
          <a:pPr marL="285750" lvl="1" indent="-285750" algn="l" defTabSz="1422400">
            <a:lnSpc>
              <a:spcPct val="90000"/>
            </a:lnSpc>
            <a:spcBef>
              <a:spcPct val="0"/>
            </a:spcBef>
            <a:spcAft>
              <a:spcPct val="20000"/>
            </a:spcAft>
            <a:buChar char="•"/>
          </a:pPr>
          <a:r>
            <a:rPr lang="en-US" sz="3200" kern="1200" dirty="0"/>
            <a:t>Establish trust</a:t>
          </a:r>
        </a:p>
        <a:p>
          <a:pPr marL="285750" lvl="1" indent="-285750" algn="l" defTabSz="1422400">
            <a:lnSpc>
              <a:spcPct val="90000"/>
            </a:lnSpc>
            <a:spcBef>
              <a:spcPct val="0"/>
            </a:spcBef>
            <a:spcAft>
              <a:spcPct val="20000"/>
            </a:spcAft>
            <a:buChar char="•"/>
          </a:pPr>
          <a:r>
            <a:rPr lang="en-US" sz="3200" kern="1200" dirty="0"/>
            <a:t>Offer choices</a:t>
          </a:r>
        </a:p>
      </dsp:txBody>
      <dsp:txXfrm>
        <a:off x="0" y="3792735"/>
        <a:ext cx="8504414" cy="1639440"/>
      </dsp:txXfrm>
    </dsp:sp>
    <dsp:sp modelId="{2FC23ED6-2E27-4B8E-B207-6FCEF14C9BC9}">
      <dsp:nvSpPr>
        <dsp:cNvPr id="0" name=""/>
        <dsp:cNvSpPr/>
      </dsp:nvSpPr>
      <dsp:spPr>
        <a:xfrm>
          <a:off x="0" y="5432175"/>
          <a:ext cx="8504414" cy="1814670"/>
        </a:xfrm>
        <a:prstGeom prst="roundRect">
          <a:avLst/>
        </a:prstGeom>
        <a:solidFill>
          <a:schemeClr val="accent5">
            <a:hueOff val="-11520771"/>
            <a:satOff val="81667"/>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How would you collaborate with her in her treatment planning?</a:t>
          </a:r>
        </a:p>
      </dsp:txBody>
      <dsp:txXfrm>
        <a:off x="88585" y="5520760"/>
        <a:ext cx="8327244" cy="1637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842E0-6664-4E9C-82E0-AD0264175624}">
      <dsp:nvSpPr>
        <dsp:cNvPr id="0" name=""/>
        <dsp:cNvSpPr/>
      </dsp:nvSpPr>
      <dsp:spPr>
        <a:xfrm>
          <a:off x="0" y="57371"/>
          <a:ext cx="3253381" cy="195202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Assist with accepting and working through the distressing situation</a:t>
          </a:r>
        </a:p>
      </dsp:txBody>
      <dsp:txXfrm>
        <a:off x="0" y="57371"/>
        <a:ext cx="3253381" cy="1952028"/>
      </dsp:txXfrm>
    </dsp:sp>
    <dsp:sp modelId="{CE35C21B-1658-43BC-87C2-057041A19129}">
      <dsp:nvSpPr>
        <dsp:cNvPr id="0" name=""/>
        <dsp:cNvSpPr/>
      </dsp:nvSpPr>
      <dsp:spPr>
        <a:xfrm>
          <a:off x="3578719" y="57371"/>
          <a:ext cx="3253381" cy="1952028"/>
        </a:xfrm>
        <a:prstGeom prst="rect">
          <a:avLst/>
        </a:prstGeom>
        <a:solidFill>
          <a:schemeClr val="accent5">
            <a:hueOff val="-1920129"/>
            <a:satOff val="1361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Help them connect to others who have been able to overcome similar situations</a:t>
          </a:r>
        </a:p>
      </dsp:txBody>
      <dsp:txXfrm>
        <a:off x="3578719" y="57371"/>
        <a:ext cx="3253381" cy="1952028"/>
      </dsp:txXfrm>
    </dsp:sp>
    <dsp:sp modelId="{E390DBA7-B3CA-4B6D-8FA6-2849DF02B399}">
      <dsp:nvSpPr>
        <dsp:cNvPr id="0" name=""/>
        <dsp:cNvSpPr/>
      </dsp:nvSpPr>
      <dsp:spPr>
        <a:xfrm>
          <a:off x="7157439" y="57371"/>
          <a:ext cx="3253381" cy="1952028"/>
        </a:xfrm>
        <a:prstGeom prst="rect">
          <a:avLst/>
        </a:prstGeom>
        <a:solidFill>
          <a:schemeClr val="accent5">
            <a:hueOff val="-3840257"/>
            <a:satOff val="27222"/>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Increase overall support network</a:t>
          </a:r>
        </a:p>
      </dsp:txBody>
      <dsp:txXfrm>
        <a:off x="7157439" y="57371"/>
        <a:ext cx="3253381" cy="1952028"/>
      </dsp:txXfrm>
    </dsp:sp>
    <dsp:sp modelId="{33F27288-4E6F-4A10-9E89-B5913E12F168}">
      <dsp:nvSpPr>
        <dsp:cNvPr id="0" name=""/>
        <dsp:cNvSpPr/>
      </dsp:nvSpPr>
      <dsp:spPr>
        <a:xfrm>
          <a:off x="0" y="2334738"/>
          <a:ext cx="3253381" cy="1952028"/>
        </a:xfrm>
        <a:prstGeom prst="rect">
          <a:avLst/>
        </a:prstGeom>
        <a:solidFill>
          <a:schemeClr val="accent5">
            <a:hueOff val="-5760385"/>
            <a:satOff val="40834"/>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Teach healthy emotion regulation / distress tolerance skills</a:t>
          </a:r>
        </a:p>
      </dsp:txBody>
      <dsp:txXfrm>
        <a:off x="0" y="2334738"/>
        <a:ext cx="3253381" cy="1952028"/>
      </dsp:txXfrm>
    </dsp:sp>
    <dsp:sp modelId="{04898099-69C0-49E2-8C0B-4A2976BE4BD7}">
      <dsp:nvSpPr>
        <dsp:cNvPr id="0" name=""/>
        <dsp:cNvSpPr/>
      </dsp:nvSpPr>
      <dsp:spPr>
        <a:xfrm>
          <a:off x="3578719" y="2334738"/>
          <a:ext cx="3253381" cy="1952028"/>
        </a:xfrm>
        <a:prstGeom prst="rect">
          <a:avLst/>
        </a:prstGeom>
        <a:solidFill>
          <a:schemeClr val="accent5">
            <a:hueOff val="-7680515"/>
            <a:satOff val="544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Assist with problem-solving by using strengths-based questions</a:t>
          </a:r>
        </a:p>
      </dsp:txBody>
      <dsp:txXfrm>
        <a:off x="3578719" y="2334738"/>
        <a:ext cx="3253381" cy="1952028"/>
      </dsp:txXfrm>
    </dsp:sp>
    <dsp:sp modelId="{F86D7A01-B94E-49D0-BF77-3A1F91648E39}">
      <dsp:nvSpPr>
        <dsp:cNvPr id="0" name=""/>
        <dsp:cNvSpPr/>
      </dsp:nvSpPr>
      <dsp:spPr>
        <a:xfrm>
          <a:off x="7157439" y="2334738"/>
          <a:ext cx="3253381" cy="1952028"/>
        </a:xfrm>
        <a:prstGeom prst="rect">
          <a:avLst/>
        </a:prstGeom>
        <a:solidFill>
          <a:schemeClr val="accent5">
            <a:hueOff val="-9600642"/>
            <a:satOff val="68056"/>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Offer new opportunities / experiences</a:t>
          </a:r>
        </a:p>
      </dsp:txBody>
      <dsp:txXfrm>
        <a:off x="7157439" y="2334738"/>
        <a:ext cx="3253381" cy="1952028"/>
      </dsp:txXfrm>
    </dsp:sp>
    <dsp:sp modelId="{3719AA4B-13E8-47C8-99FC-081394479266}">
      <dsp:nvSpPr>
        <dsp:cNvPr id="0" name=""/>
        <dsp:cNvSpPr/>
      </dsp:nvSpPr>
      <dsp:spPr>
        <a:xfrm>
          <a:off x="3578719" y="4612105"/>
          <a:ext cx="3253381" cy="1952028"/>
        </a:xfrm>
        <a:prstGeom prst="rect">
          <a:avLst/>
        </a:prstGeom>
        <a:solidFill>
          <a:schemeClr val="accent5">
            <a:hueOff val="-11520771"/>
            <a:satOff val="81667"/>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Empower them to gain independence </a:t>
          </a:r>
        </a:p>
      </dsp:txBody>
      <dsp:txXfrm>
        <a:off x="3578719" y="4612105"/>
        <a:ext cx="3253381" cy="19520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D16EC-7B0A-48E0-A363-D632F14A2A5D}">
      <dsp:nvSpPr>
        <dsp:cNvPr id="0" name=""/>
        <dsp:cNvSpPr/>
      </dsp:nvSpPr>
      <dsp:spPr>
        <a:xfrm>
          <a:off x="0" y="796"/>
          <a:ext cx="155829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A72FA-AC45-4F8E-84D8-85DBE36048AB}">
      <dsp:nvSpPr>
        <dsp:cNvPr id="0" name=""/>
        <dsp:cNvSpPr/>
      </dsp:nvSpPr>
      <dsp:spPr>
        <a:xfrm>
          <a:off x="0" y="796"/>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Work on needed skills to progress through steps for independence with managing medications</a:t>
          </a:r>
        </a:p>
      </dsp:txBody>
      <dsp:txXfrm>
        <a:off x="0" y="796"/>
        <a:ext cx="15582900" cy="725045"/>
      </dsp:txXfrm>
    </dsp:sp>
    <dsp:sp modelId="{C13D6A87-5E1E-41B8-A9A6-C26B17B0892E}">
      <dsp:nvSpPr>
        <dsp:cNvPr id="0" name=""/>
        <dsp:cNvSpPr/>
      </dsp:nvSpPr>
      <dsp:spPr>
        <a:xfrm>
          <a:off x="0" y="725842"/>
          <a:ext cx="15582900" cy="0"/>
        </a:xfrm>
        <a:prstGeom prst="line">
          <a:avLst/>
        </a:prstGeom>
        <a:solidFill>
          <a:schemeClr val="accent5">
            <a:hueOff val="-1440096"/>
            <a:satOff val="10208"/>
            <a:lumOff val="882"/>
            <a:alphaOff val="0"/>
          </a:schemeClr>
        </a:solidFill>
        <a:ln w="12700" cap="flat" cmpd="sng" algn="ctr">
          <a:solidFill>
            <a:schemeClr val="accent5">
              <a:hueOff val="-1440096"/>
              <a:satOff val="10208"/>
              <a:lumOff val="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E3B98-F5F8-4394-833F-00BAD1094A4B}">
      <dsp:nvSpPr>
        <dsp:cNvPr id="0" name=""/>
        <dsp:cNvSpPr/>
      </dsp:nvSpPr>
      <dsp:spPr>
        <a:xfrm>
          <a:off x="0" y="725842"/>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Schedule and maintain own appointments</a:t>
          </a:r>
        </a:p>
      </dsp:txBody>
      <dsp:txXfrm>
        <a:off x="0" y="725842"/>
        <a:ext cx="15582900" cy="725045"/>
      </dsp:txXfrm>
    </dsp:sp>
    <dsp:sp modelId="{853E174D-D376-4661-9DF4-9DF884E4E28B}">
      <dsp:nvSpPr>
        <dsp:cNvPr id="0" name=""/>
        <dsp:cNvSpPr/>
      </dsp:nvSpPr>
      <dsp:spPr>
        <a:xfrm>
          <a:off x="0" y="1450888"/>
          <a:ext cx="15582900" cy="0"/>
        </a:xfrm>
        <a:prstGeom prst="line">
          <a:avLst/>
        </a:prstGeom>
        <a:solidFill>
          <a:schemeClr val="accent5">
            <a:hueOff val="-2880193"/>
            <a:satOff val="20417"/>
            <a:lumOff val="1765"/>
            <a:alphaOff val="0"/>
          </a:schemeClr>
        </a:solidFill>
        <a:ln w="12700" cap="flat" cmpd="sng" algn="ctr">
          <a:solidFill>
            <a:schemeClr val="accent5">
              <a:hueOff val="-2880193"/>
              <a:satOff val="20417"/>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E1B26-5316-4F55-8465-7B64DBA567D4}">
      <dsp:nvSpPr>
        <dsp:cNvPr id="0" name=""/>
        <dsp:cNvSpPr/>
      </dsp:nvSpPr>
      <dsp:spPr>
        <a:xfrm>
          <a:off x="0" y="1450888"/>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Utilize role plays to increase assertiveness with customer service needs</a:t>
          </a:r>
        </a:p>
      </dsp:txBody>
      <dsp:txXfrm>
        <a:off x="0" y="1450888"/>
        <a:ext cx="15582900" cy="725045"/>
      </dsp:txXfrm>
    </dsp:sp>
    <dsp:sp modelId="{E9E3BE19-65C3-4652-A26D-0F344DBD9530}">
      <dsp:nvSpPr>
        <dsp:cNvPr id="0" name=""/>
        <dsp:cNvSpPr/>
      </dsp:nvSpPr>
      <dsp:spPr>
        <a:xfrm>
          <a:off x="0" y="2175934"/>
          <a:ext cx="15582900" cy="0"/>
        </a:xfrm>
        <a:prstGeom prst="line">
          <a:avLst/>
        </a:prstGeom>
        <a:solidFill>
          <a:schemeClr val="accent5">
            <a:hueOff val="-4320289"/>
            <a:satOff val="30625"/>
            <a:lumOff val="2647"/>
            <a:alphaOff val="0"/>
          </a:schemeClr>
        </a:solidFill>
        <a:ln w="12700" cap="flat" cmpd="sng" algn="ctr">
          <a:solidFill>
            <a:schemeClr val="accent5">
              <a:hueOff val="-4320289"/>
              <a:satOff val="30625"/>
              <a:lumOff val="2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E233E-4839-47CE-931C-F02284DF0C6B}">
      <dsp:nvSpPr>
        <dsp:cNvPr id="0" name=""/>
        <dsp:cNvSpPr/>
      </dsp:nvSpPr>
      <dsp:spPr>
        <a:xfrm>
          <a:off x="0" y="2175934"/>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Arrange for and utilize PT-1 transportation</a:t>
          </a:r>
        </a:p>
      </dsp:txBody>
      <dsp:txXfrm>
        <a:off x="0" y="2175934"/>
        <a:ext cx="15582900" cy="725045"/>
      </dsp:txXfrm>
    </dsp:sp>
    <dsp:sp modelId="{398B841C-F58C-4CCF-9C7D-93FBE0B8444C}">
      <dsp:nvSpPr>
        <dsp:cNvPr id="0" name=""/>
        <dsp:cNvSpPr/>
      </dsp:nvSpPr>
      <dsp:spPr>
        <a:xfrm>
          <a:off x="0" y="2900980"/>
          <a:ext cx="15582900" cy="0"/>
        </a:xfrm>
        <a:prstGeom prst="line">
          <a:avLst/>
        </a:prstGeom>
        <a:solidFill>
          <a:schemeClr val="accent5">
            <a:hueOff val="-5760385"/>
            <a:satOff val="40834"/>
            <a:lumOff val="3530"/>
            <a:alphaOff val="0"/>
          </a:schemeClr>
        </a:solidFill>
        <a:ln w="12700" cap="flat" cmpd="sng" algn="ctr">
          <a:solidFill>
            <a:schemeClr val="accent5">
              <a:hueOff val="-5760385"/>
              <a:satOff val="40834"/>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FB3A4-74D1-4A81-9BF5-7C1AE79BAE99}">
      <dsp:nvSpPr>
        <dsp:cNvPr id="0" name=""/>
        <dsp:cNvSpPr/>
      </dsp:nvSpPr>
      <dsp:spPr>
        <a:xfrm>
          <a:off x="0" y="2900980"/>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Learn how to independently utilize public transportation</a:t>
          </a:r>
        </a:p>
      </dsp:txBody>
      <dsp:txXfrm>
        <a:off x="0" y="2900980"/>
        <a:ext cx="15582900" cy="725045"/>
      </dsp:txXfrm>
    </dsp:sp>
    <dsp:sp modelId="{B50DEF77-2A4A-4C05-88E4-A934E86A5A5B}">
      <dsp:nvSpPr>
        <dsp:cNvPr id="0" name=""/>
        <dsp:cNvSpPr/>
      </dsp:nvSpPr>
      <dsp:spPr>
        <a:xfrm>
          <a:off x="0" y="3626026"/>
          <a:ext cx="15582900" cy="0"/>
        </a:xfrm>
        <a:prstGeom prst="line">
          <a:avLst/>
        </a:prstGeom>
        <a:solidFill>
          <a:schemeClr val="accent5">
            <a:hueOff val="-7200482"/>
            <a:satOff val="51042"/>
            <a:lumOff val="4412"/>
            <a:alphaOff val="0"/>
          </a:schemeClr>
        </a:solidFill>
        <a:ln w="12700" cap="flat" cmpd="sng" algn="ctr">
          <a:solidFill>
            <a:schemeClr val="accent5">
              <a:hueOff val="-7200482"/>
              <a:satOff val="51042"/>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B16D5-4D3D-4E4C-B7E4-988657EE8A85}">
      <dsp:nvSpPr>
        <dsp:cNvPr id="0" name=""/>
        <dsp:cNvSpPr/>
      </dsp:nvSpPr>
      <dsp:spPr>
        <a:xfrm>
          <a:off x="0" y="3626026"/>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Identify local food pantries: coordinate transportation with neighbors / natural supports</a:t>
          </a:r>
        </a:p>
      </dsp:txBody>
      <dsp:txXfrm>
        <a:off x="0" y="3626026"/>
        <a:ext cx="15582900" cy="725045"/>
      </dsp:txXfrm>
    </dsp:sp>
    <dsp:sp modelId="{3BF7423C-DC32-4FDF-93F4-D7084C311AC4}">
      <dsp:nvSpPr>
        <dsp:cNvPr id="0" name=""/>
        <dsp:cNvSpPr/>
      </dsp:nvSpPr>
      <dsp:spPr>
        <a:xfrm>
          <a:off x="0" y="4351072"/>
          <a:ext cx="15582900" cy="0"/>
        </a:xfrm>
        <a:prstGeom prst="line">
          <a:avLst/>
        </a:prstGeom>
        <a:solidFill>
          <a:schemeClr val="accent5">
            <a:hueOff val="-8640579"/>
            <a:satOff val="61250"/>
            <a:lumOff val="5294"/>
            <a:alphaOff val="0"/>
          </a:schemeClr>
        </a:solidFill>
        <a:ln w="12700" cap="flat" cmpd="sng" algn="ctr">
          <a:solidFill>
            <a:schemeClr val="accent5">
              <a:hueOff val="-8640579"/>
              <a:satOff val="61250"/>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0BA20-4404-4E10-A7D9-B91DFBC97713}">
      <dsp:nvSpPr>
        <dsp:cNvPr id="0" name=""/>
        <dsp:cNvSpPr/>
      </dsp:nvSpPr>
      <dsp:spPr>
        <a:xfrm>
          <a:off x="0" y="4351072"/>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Encourage participation in ACCS-offered groups</a:t>
          </a:r>
        </a:p>
      </dsp:txBody>
      <dsp:txXfrm>
        <a:off x="0" y="4351072"/>
        <a:ext cx="15582900" cy="725045"/>
      </dsp:txXfrm>
    </dsp:sp>
    <dsp:sp modelId="{9A10CD0C-E678-427B-A6A7-6E096EDF2A9C}">
      <dsp:nvSpPr>
        <dsp:cNvPr id="0" name=""/>
        <dsp:cNvSpPr/>
      </dsp:nvSpPr>
      <dsp:spPr>
        <a:xfrm>
          <a:off x="0" y="5076118"/>
          <a:ext cx="15582900" cy="0"/>
        </a:xfrm>
        <a:prstGeom prst="line">
          <a:avLst/>
        </a:prstGeom>
        <a:solidFill>
          <a:schemeClr val="accent5">
            <a:hueOff val="-10080675"/>
            <a:satOff val="71459"/>
            <a:lumOff val="6177"/>
            <a:alphaOff val="0"/>
          </a:schemeClr>
        </a:solidFill>
        <a:ln w="12700" cap="flat" cmpd="sng" algn="ctr">
          <a:solidFill>
            <a:schemeClr val="accent5">
              <a:hueOff val="-10080675"/>
              <a:satOff val="71459"/>
              <a:lumOff val="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6C24E-94B5-40D9-88FC-6ABF9EB8F083}">
      <dsp:nvSpPr>
        <dsp:cNvPr id="0" name=""/>
        <dsp:cNvSpPr/>
      </dsp:nvSpPr>
      <dsp:spPr>
        <a:xfrm>
          <a:off x="0" y="5076118"/>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Encourage participation in Massachusetts Rehabilitation Commission (MRC) opportunities</a:t>
          </a:r>
        </a:p>
      </dsp:txBody>
      <dsp:txXfrm>
        <a:off x="0" y="5076118"/>
        <a:ext cx="15582900" cy="725045"/>
      </dsp:txXfrm>
    </dsp:sp>
    <dsp:sp modelId="{48FDC4D6-D56F-4E58-B56C-36F02B0E7D4B}">
      <dsp:nvSpPr>
        <dsp:cNvPr id="0" name=""/>
        <dsp:cNvSpPr/>
      </dsp:nvSpPr>
      <dsp:spPr>
        <a:xfrm>
          <a:off x="0" y="5801164"/>
          <a:ext cx="15582900" cy="0"/>
        </a:xfrm>
        <a:prstGeom prst="line">
          <a:avLst/>
        </a:prstGeom>
        <a:solidFill>
          <a:schemeClr val="accent5">
            <a:hueOff val="-11520771"/>
            <a:satOff val="81667"/>
            <a:lumOff val="7059"/>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2D68D-F62B-4679-8FF6-FB3C08F82A49}">
      <dsp:nvSpPr>
        <dsp:cNvPr id="0" name=""/>
        <dsp:cNvSpPr/>
      </dsp:nvSpPr>
      <dsp:spPr>
        <a:xfrm>
          <a:off x="0" y="5801164"/>
          <a:ext cx="15582900" cy="72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Peer support specialists can engage persons-served in a Recovery Learning Center, AA/NA groups</a:t>
          </a:r>
        </a:p>
      </dsp:txBody>
      <dsp:txXfrm>
        <a:off x="0" y="5801164"/>
        <a:ext cx="15582900" cy="7250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A9018-EAD3-44FD-AE09-C289BE473656}"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1045B-683F-4120-8F36-6B50AC3EAEEC}" type="slidenum">
              <a:rPr lang="en-US" smtClean="0"/>
              <a:t>‹#›</a:t>
            </a:fld>
            <a:endParaRPr lang="en-US"/>
          </a:p>
        </p:txBody>
      </p:sp>
    </p:spTree>
    <p:extLst>
      <p:ext uri="{BB962C8B-B14F-4D97-AF65-F5344CB8AC3E}">
        <p14:creationId xmlns:p14="http://schemas.microsoft.com/office/powerpoint/2010/main" val="383702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a:t>
            </a:fld>
            <a:endParaRPr lang="en-US"/>
          </a:p>
        </p:txBody>
      </p:sp>
    </p:spTree>
    <p:extLst>
      <p:ext uri="{BB962C8B-B14F-4D97-AF65-F5344CB8AC3E}">
        <p14:creationId xmlns:p14="http://schemas.microsoft.com/office/powerpoint/2010/main" val="106580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Explain:</a:t>
            </a:r>
            <a:endParaRPr lang="en-US" dirty="0"/>
          </a:p>
          <a:p>
            <a:pPr>
              <a:buFont typeface="Arial" panose="020B0604020202020204" pitchFamily="34" charset="0"/>
              <a:buChar char="•"/>
            </a:pPr>
            <a:r>
              <a:rPr lang="en-US" b="1"/>
              <a:t> </a:t>
            </a:r>
            <a:endParaRPr lang="en-US"/>
          </a:p>
          <a:p>
            <a:pPr>
              <a:buFont typeface="Arial" panose="020B0604020202020204" pitchFamily="34" charset="0"/>
              <a:buChar char="•"/>
            </a:pPr>
            <a:r>
              <a:rPr lang="en-US" dirty="0"/>
              <a:t>Cultural differences can exist in the perception and interpretation of the trauma event, the meaning one gives to the traumatic event, and beliefs about control over the event.</a:t>
            </a:r>
            <a:endParaRPr lang="en-US"/>
          </a:p>
          <a:p>
            <a:pPr>
              <a:buFont typeface="Arial" panose="020B0604020202020204" pitchFamily="34" charset="0"/>
              <a:buChar char="•"/>
            </a:pPr>
            <a:r>
              <a:rPr lang="en-US"/>
              <a:t> </a:t>
            </a:r>
          </a:p>
          <a:p>
            <a:pPr>
              <a:buFont typeface="Arial" panose="020B0604020202020204" pitchFamily="34" charset="0"/>
              <a:buChar char="•"/>
            </a:pPr>
            <a:r>
              <a:rPr lang="en-US" dirty="0"/>
              <a:t>Some traumas may have greater impact on a given culture because those traumas represent something significant for that culture or disrupt cultural practices or ways of life </a:t>
            </a:r>
            <a:endParaRPr lang="en-US"/>
          </a:p>
          <a:p>
            <a:pPr>
              <a:buFont typeface="Arial" panose="020B0604020202020204" pitchFamily="34" charset="0"/>
              <a:buChar char="•"/>
            </a:pPr>
            <a:r>
              <a:rPr lang="en-US"/>
              <a:t> </a:t>
            </a:r>
          </a:p>
          <a:p>
            <a:pPr>
              <a:buFont typeface="Arial" panose="020B0604020202020204" pitchFamily="34" charset="0"/>
              <a:buChar char="•"/>
            </a:pPr>
            <a:r>
              <a:rPr lang="en-US" dirty="0"/>
              <a:t>Culture determines acceptable responses to trauma and shapes the expression of distress. For example, some families and cultural groups are less comfortable responding to personal questions about emotional distress</a:t>
            </a:r>
            <a:endParaRPr lang="en-US"/>
          </a:p>
          <a:p>
            <a:pPr>
              <a:buFont typeface="Arial" panose="020B0604020202020204" pitchFamily="34" charset="0"/>
              <a:buChar char="•"/>
            </a:pPr>
            <a:r>
              <a:rPr lang="en-US"/>
              <a:t> </a:t>
            </a:r>
          </a:p>
          <a:p>
            <a:pPr marL="171450" indent="-171450">
              <a:buFont typeface="Arial" panose="020B0604020202020204" pitchFamily="34" charset="0"/>
              <a:buChar char="•"/>
            </a:pPr>
            <a:r>
              <a:rPr lang="en-US" dirty="0"/>
              <a:t>In addition to shaping beliefs about acceptable forms of help-seeking behavior and healing practices, culture can provide a source of strength, unique coping strategies, and specific resources.</a:t>
            </a:r>
          </a:p>
          <a:p>
            <a:r>
              <a:rPr lang="en-US" dirty="0"/>
              <a:t>	</a:t>
            </a: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10</a:t>
            </a:fld>
            <a:endParaRPr lang="en-US"/>
          </a:p>
        </p:txBody>
      </p:sp>
    </p:spTree>
    <p:extLst>
      <p:ext uri="{BB962C8B-B14F-4D97-AF65-F5344CB8AC3E}">
        <p14:creationId xmlns:p14="http://schemas.microsoft.com/office/powerpoint/2010/main" val="24949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20095"/>
          </a:xfrm>
        </p:spPr>
        <p:txBody>
          <a:bodyPr/>
          <a:lstStyle/>
          <a:p>
            <a:pPr>
              <a:spcBef>
                <a:spcPts val="0"/>
              </a:spcBef>
              <a:spcAft>
                <a:spcPts val="0"/>
              </a:spcAft>
            </a:pPr>
            <a:endParaRPr lang="en-US" dirty="0">
              <a:effectLst/>
            </a:endParaRPr>
          </a:p>
          <a:p>
            <a:pPr>
              <a:buFont typeface="Arial" panose="02070309020205020404" pitchFamily="49" charset="0"/>
              <a:buChar char="•"/>
            </a:pPr>
            <a:r>
              <a:rPr lang="en-US" b="1" dirty="0"/>
              <a:t>Explain:</a:t>
            </a:r>
            <a:endParaRPr lang="en-US" dirty="0">
              <a:ea typeface="DengXian"/>
              <a:cs typeface="Calibri"/>
            </a:endParaRPr>
          </a:p>
          <a:p>
            <a:pPr>
              <a:buFont typeface="Arial" panose="02070309020205020404" pitchFamily="49" charset="0"/>
              <a:buChar char="•"/>
            </a:pPr>
            <a:r>
              <a:rPr lang="en-US" dirty="0"/>
              <a:t>Adverse Effects:</a:t>
            </a:r>
            <a:endParaRPr lang="en-US" dirty="0">
              <a:cs typeface="Calibri"/>
            </a:endParaRPr>
          </a:p>
          <a:p>
            <a:pPr>
              <a:buFont typeface="Arial" panose="02070309020205020404" pitchFamily="49" charset="0"/>
              <a:buChar char="•"/>
            </a:pPr>
            <a:r>
              <a:rPr lang="en-US" dirty="0"/>
              <a:t>May be immediate or delayed</a:t>
            </a:r>
            <a:endParaRPr lang="en-US" dirty="0">
              <a:cs typeface="Calibri"/>
            </a:endParaRPr>
          </a:p>
          <a:p>
            <a:pPr>
              <a:buFont typeface="Arial" panose="02070309020205020404" pitchFamily="49" charset="0"/>
              <a:buChar char="•"/>
            </a:pPr>
            <a:r>
              <a:rPr lang="en-US" dirty="0"/>
              <a:t>Duration of the effects may be short or long-term</a:t>
            </a:r>
            <a:endParaRPr lang="en-US" dirty="0">
              <a:cs typeface="Calibri"/>
            </a:endParaRPr>
          </a:p>
          <a:p>
            <a:pPr>
              <a:buFont typeface="Arial" panose="02070309020205020404" pitchFamily="49" charset="0"/>
              <a:buChar char="•"/>
            </a:pPr>
            <a:r>
              <a:rPr lang="en-US" dirty="0"/>
              <a:t>Can impact the victim, their family system, an organization, or community’s sense of safety and trust </a:t>
            </a:r>
            <a:endParaRPr lang="en-US" dirty="0">
              <a:cs typeface="Calibri"/>
            </a:endParaRPr>
          </a:p>
          <a:p>
            <a:pPr>
              <a:buFont typeface="Arial" panose="02070309020205020404" pitchFamily="49" charset="0"/>
              <a:buChar char="•"/>
            </a:pPr>
            <a:r>
              <a:rPr lang="en-US" dirty="0"/>
              <a:t> </a:t>
            </a:r>
            <a:endParaRPr lang="en-US" dirty="0">
              <a:cs typeface="Calibri"/>
            </a:endParaRPr>
          </a:p>
          <a:p>
            <a:pPr>
              <a:buFont typeface="Arial" panose="02070309020205020404" pitchFamily="49" charset="0"/>
              <a:buChar char="•"/>
            </a:pPr>
            <a:r>
              <a:rPr lang="en-US" b="1" dirty="0"/>
              <a:t>Facilitator note:</a:t>
            </a:r>
            <a:endParaRPr lang="en-US" dirty="0"/>
          </a:p>
          <a:p>
            <a:pPr>
              <a:buFont typeface="Arial" panose="02070309020205020404" pitchFamily="49" charset="0"/>
              <a:buChar char="•"/>
            </a:pPr>
            <a:r>
              <a:rPr lang="en-US" dirty="0"/>
              <a:t>State that when trauma affects an organization sometimes it can organize its procedures around that trauma and that is not an effective reaction.</a:t>
            </a:r>
            <a:endParaRPr lang="en-US" dirty="0">
              <a:cs typeface="Calibri"/>
            </a:endParaRPr>
          </a:p>
          <a:p>
            <a:pPr marL="285750" marR="0" lvl="0" indent="-285750">
              <a:lnSpc>
                <a:spcPct val="107000"/>
              </a:lnSpc>
              <a:spcBef>
                <a:spcPts val="0"/>
              </a:spcBef>
              <a:spcAft>
                <a:spcPts val="0"/>
              </a:spcAft>
              <a:buFont typeface="Courier New" panose="02070309020205020404" pitchFamily="49" charset="0"/>
              <a:buChar char="o"/>
            </a:pPr>
            <a:endParaRPr lang="en-US" dirty="0">
              <a:ea typeface="DengXian"/>
              <a:cs typeface="Calibri"/>
            </a:endParaRPr>
          </a:p>
        </p:txBody>
      </p:sp>
      <p:sp>
        <p:nvSpPr>
          <p:cNvPr id="4" name="Slide Number Placeholder 3"/>
          <p:cNvSpPr>
            <a:spLocks noGrp="1"/>
          </p:cNvSpPr>
          <p:nvPr>
            <p:ph type="sldNum" sz="quarter" idx="5"/>
          </p:nvPr>
        </p:nvSpPr>
        <p:spPr/>
        <p:txBody>
          <a:bodyPr/>
          <a:lstStyle/>
          <a:p>
            <a:fld id="{EF6E4F38-41BF-4895-9674-BB83A08F4A2B}" type="slidenum">
              <a:rPr lang="en-US" smtClean="0"/>
              <a:t>11</a:t>
            </a:fld>
            <a:endParaRPr lang="en-US"/>
          </a:p>
        </p:txBody>
      </p:sp>
    </p:spTree>
    <p:extLst>
      <p:ext uri="{BB962C8B-B14F-4D97-AF65-F5344CB8AC3E}">
        <p14:creationId xmlns:p14="http://schemas.microsoft.com/office/powerpoint/2010/main" val="375023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This slide presents various ways in which trauma can manifest</a:t>
            </a:r>
            <a:endParaRPr lang="en-US" dirty="0">
              <a:cs typeface="Calibri"/>
            </a:endParaRPr>
          </a:p>
          <a:p>
            <a:r>
              <a:rPr lang="en-US" dirty="0"/>
              <a:t> </a:t>
            </a:r>
            <a:endParaRPr lang="en-US" dirty="0">
              <a:cs typeface="Calibri"/>
            </a:endParaRPr>
          </a:p>
          <a:p>
            <a:r>
              <a:rPr lang="en-US" b="1" dirty="0"/>
              <a:t>Facilitator Instruction: </a:t>
            </a:r>
            <a:r>
              <a:rPr lang="en-US" i="1" dirty="0"/>
              <a:t>Read through slide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F6E4F38-41BF-4895-9674-BB83A08F4A2B}" type="slidenum">
              <a:rPr lang="en-US" smtClean="0"/>
              <a:t>12</a:t>
            </a:fld>
            <a:endParaRPr lang="en-US"/>
          </a:p>
        </p:txBody>
      </p:sp>
    </p:spTree>
    <p:extLst>
      <p:ext uri="{BB962C8B-B14F-4D97-AF65-F5344CB8AC3E}">
        <p14:creationId xmlns:p14="http://schemas.microsoft.com/office/powerpoint/2010/main" val="323811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Refer to Handout: Immediate and Delayed Reactions to Trauma</a:t>
            </a:r>
            <a:endParaRPr lang="en-US" dirty="0"/>
          </a:p>
          <a:p>
            <a:r>
              <a:rPr lang="en-US" b="1" dirty="0"/>
              <a:t> </a:t>
            </a:r>
            <a:endParaRPr lang="en-US"/>
          </a:p>
          <a:p>
            <a:r>
              <a:rPr lang="en-US" b="1" dirty="0"/>
              <a:t>Review /Explain:</a:t>
            </a:r>
            <a:endParaRPr lang="en-US" dirty="0"/>
          </a:p>
          <a:p>
            <a:r>
              <a:rPr lang="en-US" dirty="0"/>
              <a:t>Review handout and explain this is a list of more examples of immediate and long-term effects of trauma. </a:t>
            </a:r>
          </a:p>
          <a:p>
            <a:r>
              <a:rPr lang="en-US" dirty="0"/>
              <a:t> </a:t>
            </a:r>
            <a:endParaRPr lang="en-US" dirty="0">
              <a:cs typeface="Calibri"/>
            </a:endParaRPr>
          </a:p>
          <a:p>
            <a:r>
              <a:rPr lang="en-US" b="1" dirty="0"/>
              <a:t>Ask:</a:t>
            </a:r>
            <a:endParaRPr lang="en-US" dirty="0"/>
          </a:p>
          <a:p>
            <a:pPr marL="285750" indent="-285750">
              <a:buFont typeface="Arial"/>
              <a:buChar char="•"/>
            </a:pPr>
            <a:r>
              <a:rPr lang="en-US" dirty="0"/>
              <a:t>Have you noticed any of these reactions in the people you have served in the past? Which ones? </a:t>
            </a:r>
          </a:p>
          <a:p>
            <a:pPr marL="285750" indent="-285750">
              <a:buFont typeface="Arial"/>
              <a:buChar char="•"/>
            </a:pPr>
            <a:r>
              <a:rPr lang="en-US" dirty="0"/>
              <a:t>Are any of the trauma reactions on the list surprising or unexpected to you?</a:t>
            </a:r>
          </a:p>
          <a:p>
            <a:r>
              <a:rPr lang="en-US" dirty="0"/>
              <a:t>(</a:t>
            </a:r>
            <a:r>
              <a:rPr lang="en-US" i="1" dirty="0"/>
              <a:t>Participants can answer aloud or write in the cha</a:t>
            </a:r>
            <a:r>
              <a:rPr lang="en-US" dirty="0"/>
              <a:t>t)</a:t>
            </a:r>
          </a:p>
          <a:p>
            <a:pPr marL="457200" marR="0" indent="0">
              <a:lnSpc>
                <a:spcPct val="107000"/>
              </a:lnSpc>
              <a:spcBef>
                <a:spcPts val="0"/>
              </a:spcBef>
              <a:spcAft>
                <a:spcPts val="0"/>
              </a:spcAft>
              <a:buFont typeface="Arial" panose="020B0604020202020204" pitchFamily="34" charset="0"/>
              <a:buNone/>
            </a:pPr>
            <a:endParaRPr lang="en-US" sz="1800" dirty="0">
              <a:effectLst/>
              <a:latin typeface="Calibri"/>
              <a:ea typeface="DengXian"/>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13</a:t>
            </a:fld>
            <a:endParaRPr lang="en-US"/>
          </a:p>
        </p:txBody>
      </p:sp>
    </p:spTree>
    <p:extLst>
      <p:ext uri="{BB962C8B-B14F-4D97-AF65-F5344CB8AC3E}">
        <p14:creationId xmlns:p14="http://schemas.microsoft.com/office/powerpoint/2010/main" val="395688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Explain:</a:t>
            </a:r>
            <a:endParaRPr lang="en-US" dirty="0">
              <a:cs typeface="Calibri" panose="020F0502020204030204"/>
            </a:endParaRPr>
          </a:p>
          <a:p>
            <a:pPr>
              <a:buFont typeface="Arial" panose="020B0604020202020204" pitchFamily="34" charset="0"/>
              <a:buChar char="•"/>
            </a:pPr>
            <a:r>
              <a:rPr lang="en-US" dirty="0"/>
              <a:t>What are the “Four R’s” of the trauma-informed program, organization, or system? </a:t>
            </a:r>
            <a:endParaRPr lang="en-US" dirty="0">
              <a:cs typeface="Calibri" panose="020F0502020204030204"/>
            </a:endParaRPr>
          </a:p>
          <a:p>
            <a:pPr>
              <a:buFont typeface="Arial" panose="020B0604020202020204" pitchFamily="34" charset="0"/>
              <a:buChar char="•"/>
            </a:pPr>
            <a:r>
              <a:rPr lang="en-US" dirty="0"/>
              <a:t>Realizes</a:t>
            </a:r>
            <a:endParaRPr lang="en-US" dirty="0">
              <a:cs typeface="Calibri" panose="020F0502020204030204"/>
            </a:endParaRPr>
          </a:p>
          <a:p>
            <a:pPr lvl="1">
              <a:buFont typeface="Arial" panose="020B0604020202020204" pitchFamily="34" charset="0"/>
              <a:buChar char="•"/>
            </a:pPr>
            <a:r>
              <a:rPr lang="en-US" dirty="0"/>
              <a:t>Realizes widespread impact of trauma and understands the potential paths for recovery </a:t>
            </a:r>
            <a:endParaRPr lang="en-US" dirty="0">
              <a:cs typeface="Calibri" panose="020F0502020204030204"/>
            </a:endParaRPr>
          </a:p>
          <a:p>
            <a:pPr>
              <a:buFont typeface="Arial" panose="020B0604020202020204" pitchFamily="34" charset="0"/>
              <a:buChar char="•"/>
            </a:pPr>
            <a:r>
              <a:rPr lang="en-US" dirty="0"/>
              <a:t>Recognizes</a:t>
            </a:r>
            <a:endParaRPr lang="en-US" dirty="0">
              <a:cs typeface="Calibri" panose="020F0502020204030204"/>
            </a:endParaRPr>
          </a:p>
          <a:p>
            <a:pPr lvl="1">
              <a:buFont typeface="Arial" panose="020B0604020202020204" pitchFamily="34" charset="0"/>
              <a:buChar char="•"/>
            </a:pPr>
            <a:r>
              <a:rPr lang="en-US" dirty="0"/>
              <a:t>Recognizing signs and symptoms of trauma in persons served, staff, families, and other who are involved with the system </a:t>
            </a:r>
            <a:endParaRPr lang="en-US" dirty="0">
              <a:cs typeface="Calibri" panose="020F0502020204030204"/>
            </a:endParaRPr>
          </a:p>
          <a:p>
            <a:pPr>
              <a:buFont typeface="Arial" panose="020B0604020202020204" pitchFamily="34" charset="0"/>
              <a:buChar char="•"/>
            </a:pPr>
            <a:r>
              <a:rPr lang="en-US" dirty="0"/>
              <a:t>Responds</a:t>
            </a:r>
            <a:endParaRPr lang="en-US" dirty="0">
              <a:cs typeface="Calibri" panose="020F0502020204030204"/>
            </a:endParaRPr>
          </a:p>
          <a:p>
            <a:pPr lvl="1">
              <a:buFont typeface="Arial" panose="020B0604020202020204" pitchFamily="34" charset="0"/>
              <a:buChar char="•"/>
            </a:pPr>
            <a:r>
              <a:rPr lang="en-US" dirty="0"/>
              <a:t>Fully integrating knowledge about trauma into practices, procedures, and policies.</a:t>
            </a:r>
            <a:endParaRPr lang="en-US" dirty="0">
              <a:cs typeface="Calibri" panose="020F0502020204030204"/>
            </a:endParaRPr>
          </a:p>
          <a:p>
            <a:pPr>
              <a:buFont typeface="Arial" panose="020B0604020202020204" pitchFamily="34" charset="0"/>
              <a:buChar char="•"/>
            </a:pPr>
            <a:r>
              <a:rPr lang="en-US" dirty="0"/>
              <a:t>Resists</a:t>
            </a:r>
            <a:endParaRPr lang="en-US" dirty="0">
              <a:cs typeface="Calibri" panose="020F0502020204030204"/>
            </a:endParaRPr>
          </a:p>
          <a:p>
            <a:pPr lvl="1">
              <a:buFont typeface="Arial" panose="020B0604020202020204" pitchFamily="34" charset="0"/>
              <a:buChar char="•"/>
            </a:pPr>
            <a:r>
              <a:rPr lang="en-US" dirty="0"/>
              <a:t>Seeks to actively resist re-traumatization </a:t>
            </a:r>
            <a:endParaRPr lang="en-US" dirty="0">
              <a:cs typeface="Calibri" panose="020F0502020204030204"/>
            </a:endParaRPr>
          </a:p>
          <a:p>
            <a:pPr marL="171450" indent="-171450">
              <a:buFont typeface="Arial" panose="020B0604020202020204" pitchFamily="34" charset="0"/>
              <a:buChar cha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15</a:t>
            </a:fld>
            <a:endParaRPr lang="en-US"/>
          </a:p>
        </p:txBody>
      </p:sp>
    </p:spTree>
    <p:extLst>
      <p:ext uri="{BB962C8B-B14F-4D97-AF65-F5344CB8AC3E}">
        <p14:creationId xmlns:p14="http://schemas.microsoft.com/office/powerpoint/2010/main" val="198738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1" dirty="0"/>
              <a:t>Explain:</a:t>
            </a:r>
            <a:endParaRPr lang="en-US" dirty="0"/>
          </a:p>
          <a:p>
            <a:pPr marL="285750" indent="-285750">
              <a:buFont typeface="Arial"/>
              <a:buChar char="•"/>
            </a:pPr>
            <a:r>
              <a:rPr lang="en-US" dirty="0"/>
              <a:t>Understand emotional reactions by asking about and responding to specific behaviors (sleep and eating patterns, jitters, etc.) [</a:t>
            </a:r>
            <a:r>
              <a:rPr lang="en-US" i="1" dirty="0"/>
              <a:t>facilitator provide examples as appropriate</a:t>
            </a:r>
            <a:r>
              <a:rPr lang="en-US" dirty="0"/>
              <a:t>]</a:t>
            </a:r>
            <a:endParaRPr lang="en-US" dirty="0">
              <a:cs typeface="Calibri"/>
            </a:endParaRPr>
          </a:p>
          <a:p>
            <a:pPr marL="285750" indent="-285750">
              <a:buFont typeface="Arial"/>
              <a:buChar char="•"/>
            </a:pPr>
            <a:r>
              <a:rPr lang="en-US" dirty="0"/>
              <a:t>Listen to and incorporate the person’s terms for what they are experiencing into discussion and treatment planning [</a:t>
            </a:r>
            <a:r>
              <a:rPr lang="en-US" i="1" dirty="0"/>
              <a:t>facilitator provide examples as appropriate</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14</a:t>
            </a:fld>
            <a:endParaRPr lang="en-US"/>
          </a:p>
        </p:txBody>
      </p:sp>
    </p:spTree>
    <p:extLst>
      <p:ext uri="{BB962C8B-B14F-4D97-AF65-F5344CB8AC3E}">
        <p14:creationId xmlns:p14="http://schemas.microsoft.com/office/powerpoint/2010/main" val="157941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a:t> </a:t>
            </a:r>
          </a:p>
          <a:p>
            <a:r>
              <a:rPr lang="en-US" dirty="0"/>
              <a:t>Transitions (e.g., arrest or jail, return to the community, change in residence) can be scary and can trigger a trauma response – but our approach can help if we are aware that persons-served may be really scared</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16</a:t>
            </a:fld>
            <a:endParaRPr lang="en-US"/>
          </a:p>
        </p:txBody>
      </p:sp>
    </p:spTree>
    <p:extLst>
      <p:ext uri="{BB962C8B-B14F-4D97-AF65-F5344CB8AC3E}">
        <p14:creationId xmlns:p14="http://schemas.microsoft.com/office/powerpoint/2010/main" val="695466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This exercise will ask them to pretend they are members of the integrated treatment team assigned to Mae. This is the first encounter from any members of your team with Mae. </a:t>
            </a:r>
            <a:endParaRPr lang="en-US"/>
          </a:p>
          <a:p>
            <a:r>
              <a:rPr lang="en-US" dirty="0"/>
              <a:t> </a:t>
            </a:r>
            <a:endParaRPr lang="en-US" dirty="0">
              <a:cs typeface="Calibri"/>
            </a:endParaRPr>
          </a:p>
          <a:p>
            <a:r>
              <a:rPr lang="en-US" b="1" dirty="0"/>
              <a:t>Facilitator Instructions:</a:t>
            </a:r>
            <a:endParaRPr lang="en-US" dirty="0"/>
          </a:p>
          <a:p>
            <a:pPr marL="285750" indent="-285750">
              <a:buFont typeface="Arial"/>
              <a:buChar char="•"/>
            </a:pPr>
            <a:r>
              <a:rPr lang="en-US" b="1" dirty="0"/>
              <a:t>Read scenario</a:t>
            </a:r>
            <a:r>
              <a:rPr lang="en-US" dirty="0"/>
              <a:t> from the slide and</a:t>
            </a:r>
            <a:r>
              <a:rPr lang="en-US" b="1" dirty="0"/>
              <a:t> </a:t>
            </a:r>
            <a:r>
              <a:rPr lang="en-US" dirty="0"/>
              <a:t>refer them to the </a:t>
            </a:r>
            <a:r>
              <a:rPr lang="en-US" i="1" dirty="0"/>
              <a:t>Team Discussion Handout</a:t>
            </a:r>
            <a:r>
              <a:rPr lang="en-US" dirty="0"/>
              <a:t> (#3)</a:t>
            </a:r>
            <a:endParaRPr lang="en-US" dirty="0">
              <a:cs typeface="Calibri"/>
            </a:endParaRPr>
          </a:p>
          <a:p>
            <a:pPr marL="285750" indent="-285750">
              <a:buFont typeface="Arial"/>
              <a:buChar char="•"/>
            </a:pPr>
            <a:r>
              <a:rPr lang="en-US" b="1" dirty="0"/>
              <a:t>Instruct</a:t>
            </a:r>
            <a:r>
              <a:rPr lang="en-US" dirty="0"/>
              <a:t> groups to discuss as a team:</a:t>
            </a:r>
            <a:endParaRPr lang="en-US" dirty="0">
              <a:cs typeface="Calibri"/>
            </a:endParaRPr>
          </a:p>
          <a:p>
            <a:pPr marL="285750" indent="-285750">
              <a:buFont typeface="Arial"/>
              <a:buChar char="•"/>
            </a:pPr>
            <a:r>
              <a:rPr lang="en-US" dirty="0"/>
              <a:t>How a team member (or members) should approach Mae in a first encounter to transition her into your program. How would you collaborate with her in her treatment planning?</a:t>
            </a:r>
            <a:endParaRPr lang="en-US" dirty="0">
              <a:cs typeface="Calibri"/>
            </a:endParaRPr>
          </a:p>
          <a:p>
            <a:pPr marL="285750" indent="-285750">
              <a:buFont typeface="Arial"/>
              <a:buChar char="•"/>
            </a:pPr>
            <a:r>
              <a:rPr lang="en-US" dirty="0"/>
              <a:t>Using a strengths-based approach, how might you approach her to:</a:t>
            </a:r>
            <a:endParaRPr lang="en-US" dirty="0">
              <a:cs typeface="Calibri"/>
            </a:endParaRPr>
          </a:p>
          <a:p>
            <a:pPr marL="285750" indent="-285750">
              <a:buFont typeface="Arial"/>
              <a:buChar char="•"/>
            </a:pPr>
            <a:r>
              <a:rPr lang="en-US" dirty="0"/>
              <a:t>Ensure physical/Emotional safety</a:t>
            </a:r>
            <a:endParaRPr lang="en-US" dirty="0">
              <a:cs typeface="Calibri"/>
            </a:endParaRPr>
          </a:p>
          <a:p>
            <a:pPr marL="285750" indent="-285750">
              <a:buFont typeface="Arial"/>
              <a:buChar char="•"/>
            </a:pPr>
            <a:r>
              <a:rPr lang="en-US" dirty="0"/>
              <a:t>Establish Trust</a:t>
            </a:r>
            <a:endParaRPr lang="en-US" dirty="0">
              <a:cs typeface="Calibri"/>
            </a:endParaRPr>
          </a:p>
          <a:p>
            <a:pPr marL="285750" indent="-285750">
              <a:buFont typeface="Arial"/>
              <a:buChar char="•"/>
            </a:pPr>
            <a:r>
              <a:rPr lang="en-US" dirty="0"/>
              <a:t>Offer choices</a:t>
            </a:r>
            <a:endParaRPr lang="en-US" dirty="0">
              <a:cs typeface="Calibri"/>
            </a:endParaRPr>
          </a:p>
          <a:p>
            <a:pPr marL="285750" indent="-285750">
              <a:buFont typeface="Arial"/>
              <a:buChar char="•"/>
            </a:pPr>
            <a:r>
              <a:rPr lang="en-US" dirty="0"/>
              <a:t>Refer them to the </a:t>
            </a:r>
            <a:r>
              <a:rPr lang="en-US" i="1" dirty="0"/>
              <a:t>Strengths-Based Questions Handout</a:t>
            </a:r>
            <a:r>
              <a:rPr lang="en-US" dirty="0"/>
              <a:t> (#2) to help with the second question</a:t>
            </a:r>
            <a:endParaRPr lang="en-US" dirty="0">
              <a:cs typeface="Calibri"/>
            </a:endParaRPr>
          </a:p>
          <a:p>
            <a:pPr marL="285750" indent="-285750">
              <a:buFont typeface="Arial"/>
              <a:buChar char="•"/>
            </a:pPr>
            <a:r>
              <a:rPr lang="en-US" dirty="0"/>
              <a:t>Split participants into groups of 3 to 5 (if there are few attendees create groups of two) and ask them to choose a recorder/reporter</a:t>
            </a:r>
            <a:endParaRPr lang="en-US" dirty="0">
              <a:cs typeface="Calibri"/>
            </a:endParaRPr>
          </a:p>
          <a:p>
            <a:pPr marL="285750" indent="-285750">
              <a:buFont typeface="Arial"/>
              <a:buChar char="•"/>
            </a:pPr>
            <a:r>
              <a:rPr lang="en-US" dirty="0"/>
              <a:t>Give </a:t>
            </a:r>
            <a:r>
              <a:rPr lang="en-US" b="1" dirty="0"/>
              <a:t>them 7 minutes for this exercise</a:t>
            </a:r>
            <a:r>
              <a:rPr lang="en-US" dirty="0"/>
              <a:t>. </a:t>
            </a:r>
            <a:endParaRPr lang="en-US" dirty="0">
              <a:cs typeface="Calibri"/>
            </a:endParaRPr>
          </a:p>
          <a:p>
            <a:r>
              <a:rPr lang="en-US" b="1" dirty="0"/>
              <a:t>Facilitator notes:  </a:t>
            </a:r>
            <a:r>
              <a:rPr lang="en-US" dirty="0"/>
              <a:t>Group responses may include:</a:t>
            </a:r>
            <a:endParaRPr lang="en-US" dirty="0">
              <a:cs typeface="Calibri"/>
            </a:endParaRPr>
          </a:p>
          <a:p>
            <a:pPr marL="285750" indent="-285750">
              <a:buFont typeface="Arial"/>
              <a:buChar char="•"/>
            </a:pPr>
            <a:r>
              <a:rPr lang="en-US" dirty="0"/>
              <a:t>Meeting at a mutually-agreed upon location that is private, safe, and has good lighting</a:t>
            </a:r>
            <a:endParaRPr lang="en-US" dirty="0">
              <a:cs typeface="Calibri"/>
            </a:endParaRPr>
          </a:p>
          <a:p>
            <a:pPr marL="285750" indent="-285750">
              <a:buFont typeface="Arial"/>
              <a:buChar char="•"/>
            </a:pPr>
            <a:r>
              <a:rPr lang="en-US" dirty="0"/>
              <a:t>Be mindful and track any possible trauma reactions she may be having then make adjustments in current conversation</a:t>
            </a:r>
            <a:endParaRPr lang="en-US" dirty="0">
              <a:cs typeface="Calibri"/>
            </a:endParaRPr>
          </a:p>
          <a:p>
            <a:pPr marL="285750" indent="-285750">
              <a:buFont typeface="Arial"/>
              <a:buChar char="•"/>
            </a:pPr>
            <a:r>
              <a:rPr lang="en-US" dirty="0"/>
              <a:t>Being upfront, honest, and transparent</a:t>
            </a:r>
            <a:endParaRPr lang="en-US" dirty="0">
              <a:cs typeface="Calibri"/>
            </a:endParaRPr>
          </a:p>
          <a:p>
            <a:pPr marL="285750" indent="-285750">
              <a:buFont typeface="Arial"/>
              <a:buChar char="•"/>
            </a:pPr>
            <a:r>
              <a:rPr lang="en-US" dirty="0"/>
              <a:t>Review the team’s availability, accessibility, and on-call procedures</a:t>
            </a:r>
            <a:endParaRPr lang="en-US" dirty="0">
              <a:cs typeface="Calibri"/>
            </a:endParaRPr>
          </a:p>
          <a:p>
            <a:pPr marL="285750" indent="-285750">
              <a:buFont typeface="Arial"/>
              <a:buChar char="•"/>
            </a:pPr>
            <a:r>
              <a:rPr lang="en-US" dirty="0"/>
              <a:t>Avoid judgment language</a:t>
            </a:r>
            <a:endParaRPr lang="en-US" dirty="0">
              <a:cs typeface="Calibri"/>
            </a:endParaRPr>
          </a:p>
          <a:p>
            <a:pPr marL="285750" indent="-285750">
              <a:buFont typeface="Arial"/>
              <a:buChar char="•"/>
            </a:pPr>
            <a:r>
              <a:rPr lang="en-US" dirty="0"/>
              <a:t>Explore “what happened to you” as opposed to “what’s wrong with you”</a:t>
            </a:r>
            <a:endParaRPr lang="en-US" dirty="0">
              <a:cs typeface="Calibri"/>
            </a:endParaRPr>
          </a:p>
          <a:p>
            <a:pPr marL="285750" indent="-285750">
              <a:buFont typeface="Arial"/>
              <a:buChar char="•"/>
            </a:pPr>
            <a:r>
              <a:rPr lang="en-US" dirty="0"/>
              <a:t>Review the various groups, helpers, and resources ACCS has to offer; ask what they think might be helpful</a:t>
            </a:r>
            <a:endParaRPr lang="en-US" dirty="0">
              <a:cs typeface="Calibri"/>
            </a:endParaRPr>
          </a:p>
          <a:p>
            <a:pPr marL="285750" indent="-285750">
              <a:buFont typeface="Arial"/>
              <a:buChar char="•"/>
            </a:pPr>
            <a:r>
              <a:rPr lang="en-US" dirty="0"/>
              <a:t>Explore which goals she might like to start with</a:t>
            </a:r>
            <a:endParaRPr lang="en-US" dirty="0">
              <a:cs typeface="Calibri"/>
            </a:endParaRPr>
          </a:p>
          <a:p>
            <a:pPr marL="285750" indent="-285750">
              <a:buFont typeface="Arial"/>
              <a:buChar char="•"/>
            </a:pPr>
            <a:r>
              <a:rPr lang="en-US" dirty="0"/>
              <a:t>Explore what supports she currently has and ways to increase those supports</a:t>
            </a:r>
            <a:endParaRPr lang="en-US" dirty="0">
              <a:cs typeface="Calibri"/>
            </a:endParaRPr>
          </a:p>
          <a:p>
            <a:pPr marL="285750" indent="-285750">
              <a:buFont typeface="Arial"/>
              <a:buChar char="•"/>
            </a:pPr>
            <a:r>
              <a:rPr lang="en-US" dirty="0"/>
              <a:t>Explore strengths, accomplishments, and what’s been working for her so far</a:t>
            </a:r>
            <a:endParaRPr lang="en-US" dirty="0">
              <a:cs typeface="Calibri"/>
            </a:endParaRPr>
          </a:p>
          <a:p>
            <a:br>
              <a:rPr lang="en-US" dirty="0"/>
            </a:br>
            <a:endParaRPr lang="en-US" dirty="0"/>
          </a:p>
          <a:p>
            <a:endParaRPr lang="en-US" dirty="0">
              <a:cs typeface="Calibri"/>
            </a:endParaRP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17</a:t>
            </a:fld>
            <a:endParaRPr lang="en-US"/>
          </a:p>
        </p:txBody>
      </p:sp>
    </p:spTree>
    <p:extLst>
      <p:ext uri="{BB962C8B-B14F-4D97-AF65-F5344CB8AC3E}">
        <p14:creationId xmlns:p14="http://schemas.microsoft.com/office/powerpoint/2010/main" val="3246205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The picture of the tree represents the ability of an individual to bend, but not break, to bounce back, and to “adapt well in the face of adversity, trauma, tragedy, threats, or even significant sources of stress”</a:t>
            </a:r>
            <a:endParaRPr lang="en-US" dirty="0">
              <a:cs typeface="Calibri"/>
            </a:endParaRPr>
          </a:p>
          <a:p>
            <a:r>
              <a:rPr lang="en-US" dirty="0"/>
              <a:t> </a:t>
            </a:r>
            <a:endParaRPr lang="en-US" dirty="0">
              <a:cs typeface="Calibri"/>
            </a:endParaRPr>
          </a:p>
          <a:p>
            <a:r>
              <a:rPr lang="en-US" dirty="0"/>
              <a:t>It’s important to point out that being resilient doesn’t mean that a person won’t experience difficulty or distress.  It means that even when stimulated/triggered, a highly resilient person can still remain connected to others, still keep their thinking deliberate, and be responsive rather than reactive.  Even if they become dysregulated by a stressful event, they have the skills to recognize those sensations inside of them and use coping skills to calm themselves. </a:t>
            </a:r>
            <a:endParaRPr lang="en-US" dirty="0">
              <a:cs typeface="Calibri"/>
            </a:endParaRPr>
          </a:p>
          <a:p>
            <a:r>
              <a:rPr lang="en-US" dirty="0"/>
              <a:t> </a:t>
            </a:r>
            <a:endParaRPr lang="en-US" dirty="0">
              <a:cs typeface="Calibri"/>
            </a:endParaRPr>
          </a:p>
          <a:p>
            <a:r>
              <a:rPr lang="en-US" dirty="0"/>
              <a:t>Social resilience is the ability for the team or program to grow together, problem-solve together – it is powerful when everyone as a team is collectively resilient</a:t>
            </a:r>
            <a:endParaRPr lang="en-US" dirty="0">
              <a:cs typeface="Calibri"/>
            </a:endParaRPr>
          </a:p>
          <a:p>
            <a:pPr marL="0" marR="0">
              <a:spcBef>
                <a:spcPts val="0"/>
              </a:spcBef>
              <a:spcAft>
                <a:spcPts val="0"/>
              </a:spcAft>
              <a:buFont typeface="Arial" panose="020B0604020202020204" pitchFamily="34" charset="0"/>
            </a:pPr>
            <a:endParaRPr lang="en-US" dirty="0">
              <a:cs typeface="Calibri"/>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18</a:t>
            </a:fld>
            <a:endParaRPr lang="en-US"/>
          </a:p>
        </p:txBody>
      </p:sp>
    </p:spTree>
    <p:extLst>
      <p:ext uri="{BB962C8B-B14F-4D97-AF65-F5344CB8AC3E}">
        <p14:creationId xmlns:p14="http://schemas.microsoft.com/office/powerpoint/2010/main" val="189621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endParaRPr lang="en-US" dirty="0"/>
          </a:p>
          <a:p>
            <a:pPr marL="171450" indent="-171450">
              <a:buFont typeface="Arial"/>
              <a:buChar char="•"/>
            </a:pPr>
            <a:r>
              <a:rPr lang="en-US" dirty="0"/>
              <a:t>Assist with accepting and working through the distressing situation</a:t>
            </a:r>
            <a:endParaRPr lang="en-US" dirty="0">
              <a:cs typeface="Calibri"/>
            </a:endParaRPr>
          </a:p>
          <a:p>
            <a:pPr marL="171450" indent="-171450">
              <a:buFont typeface="Arial"/>
              <a:buChar char="•"/>
            </a:pPr>
            <a:r>
              <a:rPr lang="en-US" dirty="0"/>
              <a:t>Help them connect to others who have been able to overcome similar situations</a:t>
            </a:r>
            <a:endParaRPr lang="en-US" dirty="0">
              <a:cs typeface="Calibri"/>
            </a:endParaRPr>
          </a:p>
          <a:p>
            <a:pPr marL="171450" indent="-171450">
              <a:buFont typeface="Arial"/>
              <a:buChar char="•"/>
            </a:pPr>
            <a:r>
              <a:rPr lang="en-US" dirty="0"/>
              <a:t>Increase overall support network</a:t>
            </a:r>
            <a:endParaRPr lang="en-US" dirty="0">
              <a:cs typeface="Calibri"/>
            </a:endParaRPr>
          </a:p>
          <a:p>
            <a:pPr marL="171450" indent="-171450">
              <a:buFont typeface="Arial"/>
              <a:buChar char="•"/>
            </a:pPr>
            <a:r>
              <a:rPr lang="en-US" dirty="0"/>
              <a:t>Teach healthy emotion regulation / distress tolerance skills</a:t>
            </a:r>
            <a:endParaRPr lang="en-US" dirty="0">
              <a:cs typeface="Calibri"/>
            </a:endParaRPr>
          </a:p>
          <a:p>
            <a:pPr marL="171450" indent="-171450">
              <a:buFont typeface="Arial"/>
              <a:buChar char="•"/>
            </a:pPr>
            <a:r>
              <a:rPr lang="en-US" dirty="0"/>
              <a:t>Assist with problem-solving by using strengths-based questions</a:t>
            </a:r>
            <a:endParaRPr lang="en-US" dirty="0">
              <a:cs typeface="Calibri"/>
            </a:endParaRPr>
          </a:p>
          <a:p>
            <a:pPr marL="171450" indent="-171450">
              <a:buFont typeface="Arial"/>
              <a:buChar char="•"/>
            </a:pPr>
            <a:r>
              <a:rPr lang="en-US" dirty="0"/>
              <a:t>Offer new opportunities / experiences</a:t>
            </a:r>
            <a:endParaRPr lang="en-US" dirty="0">
              <a:cs typeface="Calibri"/>
            </a:endParaRPr>
          </a:p>
          <a:p>
            <a:pPr marL="171450" indent="-171450">
              <a:buFont typeface="Arial"/>
              <a:buChar char="•"/>
            </a:pPr>
            <a:r>
              <a:rPr lang="en-US" dirty="0"/>
              <a:t>Empower them to gain independence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19</a:t>
            </a:fld>
            <a:endParaRPr lang="en-US"/>
          </a:p>
        </p:txBody>
      </p:sp>
    </p:spTree>
    <p:extLst>
      <p:ext uri="{BB962C8B-B14F-4D97-AF65-F5344CB8AC3E}">
        <p14:creationId xmlns:p14="http://schemas.microsoft.com/office/powerpoint/2010/main" val="222299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During this module you will:</a:t>
            </a:r>
          </a:p>
          <a:p>
            <a:pPr marL="285750" indent="-285750">
              <a:buFont typeface="Arial"/>
              <a:buChar char="•"/>
              <a:defRPr/>
            </a:pPr>
            <a:r>
              <a:rPr lang="en-US" dirty="0"/>
              <a:t>Define trauma</a:t>
            </a:r>
            <a:endParaRPr lang="en-US" dirty="0">
              <a:cs typeface="Calibri"/>
            </a:endParaRPr>
          </a:p>
          <a:p>
            <a:pPr marL="285750" indent="-285750">
              <a:buFont typeface="Arial"/>
              <a:buChar char="•"/>
              <a:defRPr/>
            </a:pPr>
            <a:r>
              <a:rPr lang="en-US" dirty="0"/>
              <a:t>Consider the potential effects of traumatic experiences and how it can vary by culture</a:t>
            </a:r>
            <a:endParaRPr lang="en-US" dirty="0">
              <a:cs typeface="Calibri"/>
            </a:endParaRPr>
          </a:p>
          <a:p>
            <a:pPr marL="285750" indent="-285750">
              <a:buFont typeface="Arial"/>
              <a:buChar char="•"/>
              <a:defRPr/>
            </a:pPr>
            <a:r>
              <a:rPr lang="en-US" dirty="0"/>
              <a:t>Consider ways you can apply a trauma lens in your work </a:t>
            </a:r>
          </a:p>
          <a:p>
            <a:pPr>
              <a:defRPr/>
            </a:pPr>
            <a:r>
              <a:rPr lang="en-US" b="1" dirty="0"/>
              <a:t> </a:t>
            </a:r>
            <a:endParaRPr lang="en-US"/>
          </a:p>
          <a:p>
            <a:pPr marL="285750" indent="-285750">
              <a:buFont typeface="Arial"/>
              <a:buChar char="•"/>
              <a:defRPr/>
            </a:pPr>
            <a:r>
              <a:rPr lang="en-US" dirty="0"/>
              <a:t>A primary goal of this module is to learn how to apply a trauma lens to your work with persons-served</a:t>
            </a:r>
            <a:endParaRPr lang="en-US" dirty="0">
              <a:cs typeface="Calibri"/>
            </a:endParaRPr>
          </a:p>
          <a:p>
            <a:pPr>
              <a:defRPr/>
            </a:pPr>
            <a:r>
              <a:rPr lang="en-US" dirty="0"/>
              <a:t> </a:t>
            </a:r>
            <a:endParaRPr lang="en-US" dirty="0">
              <a:cs typeface="Calibri"/>
            </a:endParaRPr>
          </a:p>
          <a:p>
            <a:pPr>
              <a:defRPr/>
            </a:pPr>
            <a:r>
              <a:rPr lang="en-US" b="1" dirty="0"/>
              <a:t>Ask:</a:t>
            </a:r>
            <a:endParaRPr lang="en-US" dirty="0"/>
          </a:p>
          <a:p>
            <a:pPr>
              <a:defRPr/>
            </a:pPr>
            <a:r>
              <a:rPr lang="en-US" dirty="0"/>
              <a:t>If you have experience working with individuals involved in the mental health system, what percentage of them have you worked with have experienced trauma? (</a:t>
            </a:r>
            <a:r>
              <a:rPr lang="en-US" i="1" dirty="0"/>
              <a:t>Participants can answer aloud or write in the cha</a:t>
            </a:r>
            <a:r>
              <a:rPr lang="en-US" dirty="0"/>
              <a:t>t) </a:t>
            </a:r>
            <a:endParaRPr lang="en-US" dirty="0">
              <a:cs typeface="Calibri"/>
            </a:endParaRPr>
          </a:p>
          <a:p>
            <a:pPr>
              <a:defRPr/>
            </a:pPr>
            <a:br>
              <a:rPr lang="en-US" dirty="0"/>
            </a:br>
            <a:endParaRPr lang="en-US" dirty="0"/>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a:t>
            </a:r>
            <a:endParaRPr lang="en-US"/>
          </a:p>
          <a:p>
            <a:r>
              <a:rPr lang="en-US" dirty="0"/>
              <a:t>Provide examples about how to help persons-served gain independence, thereby promoting resiliency. Read examples from the slide. </a:t>
            </a:r>
            <a:endParaRPr lang="en-US" dirty="0">
              <a:cs typeface="Calibri"/>
            </a:endParaRPr>
          </a:p>
          <a:p>
            <a:r>
              <a:rPr lang="en-US" b="1" dirty="0"/>
              <a:t> </a:t>
            </a:r>
            <a:endParaRPr lang="en-US"/>
          </a:p>
          <a:p>
            <a:r>
              <a:rPr lang="en-US" b="1" dirty="0"/>
              <a:t>Ask:</a:t>
            </a:r>
            <a:endParaRPr lang="en-US"/>
          </a:p>
          <a:p>
            <a:r>
              <a:rPr lang="en-US" dirty="0"/>
              <a:t>What have you done to empower persons you have served or are serving? </a:t>
            </a:r>
            <a:endParaRPr lang="en-US" dirty="0">
              <a:cs typeface="Calibri"/>
            </a:endParaRPr>
          </a:p>
          <a:p>
            <a:r>
              <a:rPr lang="en-US" dirty="0"/>
              <a:t>What is one approach you could use to help Mae increase her independence and promote her resiliency? (</a:t>
            </a:r>
            <a:r>
              <a:rPr lang="en-US" i="1" dirty="0"/>
              <a:t>Have them write this in the chat</a:t>
            </a:r>
            <a:r>
              <a:rPr lang="en-US" dirty="0"/>
              <a:t>)</a:t>
            </a:r>
            <a:endParaRPr lang="en-US" dirty="0">
              <a:cs typeface="Calibri"/>
            </a:endParaRPr>
          </a:p>
          <a:p>
            <a:r>
              <a:rPr lang="en-US" dirty="0"/>
              <a:t>How could a team member empower a person served who comes from a different culture, like Mae who is Korean, or an individual who is LGBTQ? What is an approach you could take?</a:t>
            </a:r>
            <a:endParaRPr lang="en-US" dirty="0">
              <a:cs typeface="Calibri"/>
            </a:endParaRPr>
          </a:p>
          <a:p>
            <a:r>
              <a:rPr lang="en-US" dirty="0"/>
              <a:t>Potential responses: Give Mae information about a Korean community health center or similar networks and suggest she make an appointment.  Pair a person served with a peer specialist who is also LGBTQ and can provide them with information about how to connect with a community.</a:t>
            </a:r>
          </a:p>
        </p:txBody>
      </p:sp>
      <p:sp>
        <p:nvSpPr>
          <p:cNvPr id="4" name="Slide Number Placeholder 3"/>
          <p:cNvSpPr>
            <a:spLocks noGrp="1"/>
          </p:cNvSpPr>
          <p:nvPr>
            <p:ph type="sldNum" sz="quarter" idx="5"/>
          </p:nvPr>
        </p:nvSpPr>
        <p:spPr/>
        <p:txBody>
          <a:bodyPr/>
          <a:lstStyle/>
          <a:p>
            <a:fld id="{8071045B-683F-4120-8F36-6B50AC3EAEEC}" type="slidenum">
              <a:rPr lang="en-US" smtClean="0"/>
              <a:t>20</a:t>
            </a:fld>
            <a:endParaRPr lang="en-US"/>
          </a:p>
        </p:txBody>
      </p:sp>
    </p:spTree>
    <p:extLst>
      <p:ext uri="{BB962C8B-B14F-4D97-AF65-F5344CB8AC3E}">
        <p14:creationId xmlns:p14="http://schemas.microsoft.com/office/powerpoint/2010/main" val="292175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endParaRPr lang="en-US" dirty="0"/>
          </a:p>
          <a:p>
            <a:pPr>
              <a:defRPr/>
            </a:pPr>
            <a:r>
              <a:rPr lang="en-US" dirty="0"/>
              <a:t>Ask participants to share one take-away from today that they will share with someone else after the training.</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21</a:t>
            </a:fld>
            <a:endParaRPr lang="en-US"/>
          </a:p>
        </p:txBody>
      </p:sp>
    </p:spTree>
    <p:extLst>
      <p:ext uri="{BB962C8B-B14F-4D97-AF65-F5344CB8AC3E}">
        <p14:creationId xmlns:p14="http://schemas.microsoft.com/office/powerpoint/2010/main" val="279753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endParaRPr lang="en-US" dirty="0"/>
          </a:p>
          <a:p>
            <a:pPr>
              <a:defRPr/>
            </a:pPr>
            <a:r>
              <a:rPr lang="en-US" dirty="0"/>
              <a:t>If you have experience working with individuals who have experienced trauma, what kind of traumatic events had they experienced?  </a:t>
            </a:r>
            <a:endParaRPr lang="en-US" dirty="0">
              <a:cs typeface="Calibri"/>
            </a:endParaRPr>
          </a:p>
          <a:p>
            <a:pPr>
              <a:defRPr/>
            </a:pPr>
            <a:r>
              <a:rPr lang="en-US" dirty="0"/>
              <a:t> </a:t>
            </a:r>
            <a:endParaRPr lang="en-US" dirty="0">
              <a:cs typeface="Calibri"/>
            </a:endParaRPr>
          </a:p>
          <a:p>
            <a:pPr>
              <a:defRPr/>
            </a:pPr>
            <a:r>
              <a:rPr lang="en-US" dirty="0"/>
              <a:t>(</a:t>
            </a:r>
            <a:r>
              <a:rPr lang="en-US" i="1" dirty="0"/>
              <a:t>Participants can answer aloud or write in the cha</a:t>
            </a:r>
            <a:r>
              <a:rPr lang="en-US" dirty="0"/>
              <a:t>t) </a:t>
            </a:r>
            <a:endParaRPr lang="en-US" dirty="0">
              <a:cs typeface="Calibri"/>
            </a:endParaRPr>
          </a:p>
          <a:p>
            <a:pPr>
              <a:defRPr/>
            </a:pPr>
            <a:br>
              <a:rPr lang="en-US" dirty="0"/>
            </a:br>
            <a:endParaRPr lang="en-US" dirty="0"/>
          </a:p>
          <a:p>
            <a:pPr marL="0" marR="0" lvl="0" indent="0" algn="l" defTabSz="914400">
              <a:lnSpc>
                <a:spcPct val="100000"/>
              </a:lnSpc>
              <a:spcBef>
                <a:spcPts val="0"/>
              </a:spcBef>
              <a:spcAft>
                <a:spcPts val="0"/>
              </a:spcAft>
              <a:buClrTx/>
              <a:buSzTx/>
              <a:buFontTx/>
              <a:buNone/>
              <a:tabLst/>
              <a:defRPr/>
            </a:pPr>
            <a:endParaRPr lang="en-US" sz="1800" dirty="0">
              <a:effectLst/>
              <a:latin typeface="DengXian"/>
              <a:ea typeface="DengXia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r>
              <a:rPr lang="en-US" dirty="0"/>
              <a:t>  </a:t>
            </a:r>
            <a:endParaRPr lang="en-US"/>
          </a:p>
          <a:p>
            <a:pPr>
              <a:defRPr/>
            </a:pPr>
            <a:r>
              <a:rPr lang="en-US" dirty="0"/>
              <a:t>What types of traumatic events do you think might be most common among persons served by ACCS?</a:t>
            </a:r>
            <a:endParaRPr lang="en-US" dirty="0">
              <a:cs typeface="Calibri"/>
            </a:endParaRPr>
          </a:p>
          <a:p>
            <a:pPr>
              <a:defRPr/>
            </a:pPr>
            <a:r>
              <a:rPr lang="en-US" dirty="0"/>
              <a:t>(</a:t>
            </a:r>
            <a:r>
              <a:rPr lang="en-US" i="1" dirty="0"/>
              <a:t>Participants can answer aloud or write in the cha</a:t>
            </a:r>
            <a:r>
              <a:rPr lang="en-US" dirty="0"/>
              <a:t>t)</a:t>
            </a:r>
            <a:endParaRPr lang="en-US" dirty="0">
              <a:cs typeface="Calibri"/>
            </a:endParaRPr>
          </a:p>
          <a:p>
            <a:pPr>
              <a:defRPr/>
            </a:pPr>
            <a:br>
              <a:rPr lang="en-US" dirty="0"/>
            </a:br>
            <a:endParaRPr lang="en-US" dirty="0"/>
          </a:p>
          <a:p>
            <a:pPr marL="0" marR="0" lvl="0" indent="0" algn="l" defTabSz="914400">
              <a:lnSpc>
                <a:spcPct val="100000"/>
              </a:lnSpc>
              <a:spcBef>
                <a:spcPts val="0"/>
              </a:spcBef>
              <a:spcAft>
                <a:spcPts val="0"/>
              </a:spcAft>
              <a:buClrTx/>
              <a:buSzTx/>
              <a:buFontTx/>
              <a:buNone/>
              <a:tabLst/>
              <a:defRPr/>
            </a:pPr>
            <a:endParaRPr lang="en-US" sz="1800" dirty="0">
              <a:ea typeface="DengXian"/>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a:p>
        </p:txBody>
      </p:sp>
    </p:spTree>
    <p:extLst>
      <p:ext uri="{BB962C8B-B14F-4D97-AF65-F5344CB8AC3E}">
        <p14:creationId xmlns:p14="http://schemas.microsoft.com/office/powerpoint/2010/main" val="387156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 </a:t>
            </a:r>
            <a:endParaRPr lang="en-US" dirty="0">
              <a:cs typeface="Calibri"/>
            </a:endParaRPr>
          </a:p>
          <a:p>
            <a:r>
              <a:rPr lang="en-US" dirty="0"/>
              <a:t>We define trauma as an </a:t>
            </a:r>
            <a:r>
              <a:rPr lang="en-US" b="1" dirty="0"/>
              <a:t>E</a:t>
            </a:r>
            <a:r>
              <a:rPr lang="en-US" dirty="0"/>
              <a:t>vent someone </a:t>
            </a:r>
            <a:r>
              <a:rPr lang="en-US" b="1" dirty="0"/>
              <a:t>E</a:t>
            </a:r>
            <a:r>
              <a:rPr lang="en-US" dirty="0"/>
              <a:t>xperiences that has a negative </a:t>
            </a:r>
            <a:r>
              <a:rPr lang="en-US" b="1" dirty="0"/>
              <a:t>E</a:t>
            </a:r>
            <a:r>
              <a:rPr lang="en-US" dirty="0"/>
              <a:t>ffect on them (the 3 Es) </a:t>
            </a:r>
          </a:p>
          <a:p>
            <a:r>
              <a:rPr lang="en-US" dirty="0"/>
              <a:t> </a:t>
            </a:r>
            <a:endParaRPr lang="en-US" dirty="0">
              <a:cs typeface="Calibri"/>
            </a:endParaRPr>
          </a:p>
          <a:p>
            <a:pPr marL="628650" lvl="1" indent="-171450">
              <a:buFont typeface="Arial"/>
              <a:buChar char="•"/>
            </a:pPr>
            <a:r>
              <a:rPr lang="en-US" dirty="0"/>
              <a:t>The </a:t>
            </a:r>
            <a:r>
              <a:rPr lang="en-US" b="1" dirty="0"/>
              <a:t>E</a:t>
            </a:r>
            <a:r>
              <a:rPr lang="en-US" dirty="0"/>
              <a:t>VENT is perceived by the person to be shocking, scary, or dangerous. </a:t>
            </a:r>
            <a:endParaRPr lang="en-US" dirty="0">
              <a:cs typeface="Calibri"/>
            </a:endParaRPr>
          </a:p>
          <a:p>
            <a:pPr marL="628650" lvl="1" indent="-171450">
              <a:buFont typeface="Arial"/>
              <a:buChar char="•"/>
            </a:pPr>
            <a:r>
              <a:rPr lang="en-US" dirty="0"/>
              <a:t>The </a:t>
            </a:r>
            <a:r>
              <a:rPr lang="en-US" b="1" dirty="0"/>
              <a:t>E</a:t>
            </a:r>
            <a:r>
              <a:rPr lang="en-US" dirty="0"/>
              <a:t>XPERIENCE is felt in the body.  Sensations include quick, shallow breathing; racing heartbeat; sweaty palms; heaviness in body; change in alertness - - Fight or Flight sensations (“The Body Keeps the Score”)</a:t>
            </a:r>
            <a:endParaRPr lang="en-US" dirty="0">
              <a:cs typeface="Calibri"/>
            </a:endParaRPr>
          </a:p>
          <a:p>
            <a:pPr marL="628650" lvl="1" indent="-171450">
              <a:buFont typeface="Arial"/>
              <a:buChar char="•"/>
            </a:pPr>
            <a:r>
              <a:rPr lang="en-US" dirty="0"/>
              <a:t>The </a:t>
            </a:r>
            <a:r>
              <a:rPr lang="en-US" b="1" dirty="0"/>
              <a:t>E</a:t>
            </a:r>
            <a:r>
              <a:rPr lang="en-US" dirty="0"/>
              <a:t>FFECT could be acute (an expected traumatic stress response) or the EFFECT could be chronic/persistent.  Effects that last beyond a month after the incident would be considered PTSD</a:t>
            </a:r>
            <a:endParaRPr lang="en-US" dirty="0">
              <a:cs typeface="Calibri"/>
            </a:endParaRPr>
          </a:p>
          <a:p>
            <a:pPr marL="171450" indent="-171450">
              <a:buFont typeface="Arial"/>
              <a:buChar char="•"/>
            </a:pPr>
            <a:r>
              <a:rPr lang="en-US" dirty="0"/>
              <a:t>Explain that you will break down the 3 E’s in more detail</a:t>
            </a:r>
            <a:endParaRPr lang="en-US" dirty="0">
              <a:cs typeface="Calibri"/>
            </a:endParaRPr>
          </a:p>
          <a:p>
            <a:pPr marL="0" marR="0">
              <a:lnSpc>
                <a:spcPct val="107000"/>
              </a:lnSpc>
              <a:spcBef>
                <a:spcPts val="0"/>
              </a:spcBef>
              <a:spcAft>
                <a:spcPts val="0"/>
              </a:spcAft>
            </a:pPr>
            <a:endParaRPr lang="en-US" dirty="0">
              <a:solidFill>
                <a:srgbClr val="000000"/>
              </a:solidFill>
              <a:effectLst/>
              <a:latin typeface="DengXian"/>
              <a:ea typeface="DengXian"/>
              <a:cs typeface="Calibri"/>
            </a:endParaRPr>
          </a:p>
          <a:p>
            <a:pPr marL="742950" marR="0" lvl="1" indent="-285750">
              <a:lnSpc>
                <a:spcPct val="107000"/>
              </a:lnSpc>
              <a:spcBef>
                <a:spcPts val="0"/>
              </a:spcBef>
              <a:spcAft>
                <a:spcPts val="0"/>
              </a:spcAft>
              <a:buFont typeface="Courier New" panose="02070309020205020404" pitchFamily="49" charset="0"/>
              <a:buChar char="o"/>
            </a:pPr>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5</a:t>
            </a:fld>
            <a:endParaRPr lang="en-US"/>
          </a:p>
        </p:txBody>
      </p:sp>
    </p:spTree>
    <p:extLst>
      <p:ext uri="{BB962C8B-B14F-4D97-AF65-F5344CB8AC3E}">
        <p14:creationId xmlns:p14="http://schemas.microsoft.com/office/powerpoint/2010/main" val="302055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b="1" dirty="0"/>
              <a:t> </a:t>
            </a:r>
            <a:endParaRPr lang="en-US" dirty="0"/>
          </a:p>
          <a:p>
            <a:pPr marL="171450" indent="-171450">
              <a:buFont typeface="Arial"/>
              <a:buChar char="•"/>
            </a:pPr>
            <a:r>
              <a:rPr lang="en-US" dirty="0"/>
              <a:t>A traumatic event is defined as an event, series of events, or set of circumstances that is experienced by an individual as emotionally or physically harmful or life threatening.</a:t>
            </a:r>
            <a:endParaRPr lang="en-US" dirty="0">
              <a:cs typeface="Calibri"/>
            </a:endParaRPr>
          </a:p>
          <a:p>
            <a:pPr marL="628650" lvl="1" indent="-171450">
              <a:buFont typeface="Arial"/>
              <a:buChar char="•"/>
            </a:pPr>
            <a:r>
              <a:rPr lang="en-US" dirty="0"/>
              <a:t>Trauma can have lasting effects on an individual’s functioning as well as their mental, physical, emotional, social, and spiritual well-being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197550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Traumatic events can include, but are not limited to these examples on the slide (</a:t>
            </a:r>
            <a:r>
              <a:rPr lang="en-US" i="1" dirty="0"/>
              <a:t>read slide</a:t>
            </a:r>
            <a:r>
              <a:rPr lang="en-US" dirty="0"/>
              <a:t>)</a:t>
            </a:r>
            <a:endParaRPr lang="en-US" dirty="0">
              <a:cs typeface="Calibri"/>
            </a:endParaRPr>
          </a:p>
          <a:p>
            <a:r>
              <a:rPr lang="en-US" b="1" dirty="0"/>
              <a:t> </a:t>
            </a:r>
            <a:endParaRPr lang="en-US" dirty="0"/>
          </a:p>
          <a:p>
            <a:r>
              <a:rPr lang="en-US" b="1" dirty="0"/>
              <a:t>Ask:</a:t>
            </a:r>
            <a:endParaRPr lang="en-US" dirty="0"/>
          </a:p>
          <a:p>
            <a:r>
              <a:rPr lang="en-US" dirty="0"/>
              <a:t>Do you think this list is missing any traumatic events?</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7</a:t>
            </a:fld>
            <a:endParaRPr lang="en-US"/>
          </a:p>
        </p:txBody>
      </p:sp>
    </p:spTree>
    <p:extLst>
      <p:ext uri="{BB962C8B-B14F-4D97-AF65-F5344CB8AC3E}">
        <p14:creationId xmlns:p14="http://schemas.microsoft.com/office/powerpoint/2010/main" val="377591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 </a:t>
            </a:r>
            <a:endParaRPr lang="en-US" dirty="0">
              <a:cs typeface="Calibri"/>
            </a:endParaRPr>
          </a:p>
          <a:p>
            <a:pPr marL="628650" lvl="1" indent="-171450">
              <a:buFont typeface="Arial"/>
              <a:buChar char="•"/>
            </a:pPr>
            <a:r>
              <a:rPr lang="en-US" dirty="0"/>
              <a:t>An event may be traumatic to one person but to not another. </a:t>
            </a:r>
          </a:p>
          <a:p>
            <a:pPr marL="628650" lvl="1" indent="-171450">
              <a:buFont typeface="Arial"/>
              <a:buChar char="•"/>
            </a:pPr>
            <a:r>
              <a:rPr lang="en-US" dirty="0"/>
              <a:t>Some of the contributing factors for different individual experiences are:</a:t>
            </a:r>
          </a:p>
          <a:p>
            <a:pPr marL="1085850" lvl="2" indent="-171450">
              <a:buFont typeface="Arial"/>
              <a:buChar char="•"/>
            </a:pPr>
            <a:r>
              <a:rPr lang="en-US" dirty="0"/>
              <a:t>How the individual labels the event</a:t>
            </a:r>
          </a:p>
          <a:p>
            <a:pPr marL="1085850" lvl="2" indent="-171450">
              <a:buFont typeface="Arial"/>
              <a:buChar char="•"/>
            </a:pPr>
            <a:r>
              <a:rPr lang="en-US" dirty="0"/>
              <a:t>Availability of social supports </a:t>
            </a:r>
          </a:p>
          <a:p>
            <a:pPr marL="1085850" lvl="2" indent="-171450">
              <a:buFont typeface="Arial"/>
              <a:buChar char="•"/>
            </a:pPr>
            <a:r>
              <a:rPr lang="en-US" dirty="0"/>
              <a:t>Degree of powerlessness </a:t>
            </a:r>
          </a:p>
          <a:p>
            <a:pPr marL="1085850" lvl="2" indent="-171450">
              <a:buFont typeface="Arial"/>
              <a:buChar char="•"/>
            </a:pPr>
            <a:r>
              <a:rPr lang="en-US" dirty="0"/>
              <a:t>Intersecting identities: </a:t>
            </a:r>
            <a:endParaRPr lang="en-US" dirty="0">
              <a:cs typeface="Calibri"/>
            </a:endParaRPr>
          </a:p>
          <a:p>
            <a:pPr marL="1543050" lvl="3" indent="-171450">
              <a:buFont typeface="Arial"/>
              <a:buChar char="•"/>
            </a:pPr>
            <a:r>
              <a:rPr lang="en-US" b="1" dirty="0"/>
              <a:t>Explain:</a:t>
            </a:r>
            <a:r>
              <a:rPr lang="en-US" dirty="0"/>
              <a:t>  this may be due to age; race/ethnicity; immigration status; religion; gender identification; sexual orientation; disability status</a:t>
            </a:r>
            <a:endParaRPr lang="en-US" dirty="0">
              <a:cs typeface="Calibri"/>
            </a:endParaRPr>
          </a:p>
          <a:p>
            <a:pPr marL="1085850" lvl="2" indent="-171450">
              <a:buFont typeface="Arial"/>
              <a:buChar char="•"/>
            </a:pPr>
            <a:r>
              <a:rPr lang="en-US" dirty="0"/>
              <a:t>How the individual is disrupted physically and psychologically</a:t>
            </a:r>
          </a:p>
          <a:p>
            <a:pPr marL="1085850" lvl="2" indent="-171450">
              <a:buFont typeface="Arial"/>
              <a:buChar char="•"/>
            </a:pPr>
            <a:r>
              <a:rPr lang="en-US" dirty="0"/>
              <a:t>Cultural differences</a:t>
            </a:r>
          </a:p>
          <a:p>
            <a:pPr marL="0" marR="0" lvl="0" indent="0">
              <a:lnSpc>
                <a:spcPct val="107000"/>
              </a:lnSpc>
              <a:spcBef>
                <a:spcPts val="0"/>
              </a:spcBef>
              <a:spcAft>
                <a:spcPts val="0"/>
              </a:spcAft>
              <a:buFont typeface="Courier New" panose="02070309020205020404" pitchFamily="49" charset="0"/>
              <a:buNone/>
            </a:pPr>
            <a:endParaRPr lang="en-US" dirty="0">
              <a:solidFill>
                <a:srgbClr val="000000"/>
              </a:solidFill>
              <a:effectLst/>
              <a:latin typeface="DengXian"/>
              <a:ea typeface="DengXian"/>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8</a:t>
            </a:fld>
            <a:endParaRPr lang="en-US"/>
          </a:p>
        </p:txBody>
      </p:sp>
    </p:spTree>
    <p:extLst>
      <p:ext uri="{BB962C8B-B14F-4D97-AF65-F5344CB8AC3E}">
        <p14:creationId xmlns:p14="http://schemas.microsoft.com/office/powerpoint/2010/main" val="368610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b="1" i="1" dirty="0">
              <a:solidFill>
                <a:srgbClr val="000000"/>
              </a:solidFill>
              <a:effectLst/>
              <a:latin typeface="Calibri" panose="020F0502020204030204" pitchFamily="34" charset="0"/>
              <a:ea typeface="DengXian" panose="02010600030101010101" pitchFamily="2" charset="-122"/>
              <a:cs typeface="Calibri" panose="020F0502020204030204" pitchFamily="34" charset="0"/>
            </a:endParaRPr>
          </a:p>
          <a:p>
            <a:pPr>
              <a:defRPr/>
            </a:pPr>
            <a:r>
              <a:rPr lang="en-US" b="1" dirty="0"/>
              <a:t>Explain:</a:t>
            </a:r>
            <a:endParaRPr lang="en-US" dirty="0"/>
          </a:p>
          <a:p>
            <a:pPr>
              <a:defRPr/>
            </a:pPr>
            <a:r>
              <a:rPr lang="en-US" b="1" dirty="0"/>
              <a:t> </a:t>
            </a:r>
            <a:endParaRPr lang="en-US" dirty="0"/>
          </a:p>
          <a:p>
            <a:pPr>
              <a:defRPr/>
            </a:pPr>
            <a:r>
              <a:rPr lang="en-US" dirty="0"/>
              <a:t>Persons-served might experience multiple traumas regularly due to their circumstances, such as: </a:t>
            </a:r>
          </a:p>
          <a:p>
            <a:pPr>
              <a:defRPr/>
            </a:pPr>
            <a:r>
              <a:rPr lang="en-US" dirty="0"/>
              <a:t>chronic mental health conditions, </a:t>
            </a:r>
            <a:endParaRPr lang="en-US" dirty="0">
              <a:cs typeface="Calibri"/>
            </a:endParaRPr>
          </a:p>
          <a:p>
            <a:pPr marL="285750" indent="-285750">
              <a:buFont typeface="Arial"/>
              <a:buChar char="•"/>
              <a:defRPr/>
            </a:pPr>
            <a:r>
              <a:rPr lang="en-US" dirty="0"/>
              <a:t>lack of natural supports, </a:t>
            </a:r>
            <a:endParaRPr lang="en-US" dirty="0">
              <a:cs typeface="Calibri"/>
            </a:endParaRPr>
          </a:p>
          <a:p>
            <a:pPr marL="285750" indent="-285750">
              <a:buFont typeface="Arial"/>
              <a:buChar char="•"/>
              <a:defRPr/>
            </a:pPr>
            <a:r>
              <a:rPr lang="en-US" dirty="0"/>
              <a:t>financial stressors, </a:t>
            </a:r>
            <a:endParaRPr lang="en-US" dirty="0">
              <a:cs typeface="Calibri"/>
            </a:endParaRPr>
          </a:p>
          <a:p>
            <a:pPr marL="285750" indent="-285750">
              <a:buFont typeface="Arial"/>
              <a:buChar char="•"/>
              <a:defRPr/>
            </a:pPr>
            <a:r>
              <a:rPr lang="en-US" dirty="0"/>
              <a:t>housing instability / inadequacy, </a:t>
            </a:r>
            <a:endParaRPr lang="en-US" dirty="0">
              <a:cs typeface="Calibri"/>
            </a:endParaRPr>
          </a:p>
          <a:p>
            <a:pPr marL="285750" indent="-285750">
              <a:buFont typeface="Arial"/>
              <a:buChar char="•"/>
              <a:defRPr/>
            </a:pPr>
            <a:r>
              <a:rPr lang="en-US" dirty="0"/>
              <a:t>lack of access to care, </a:t>
            </a:r>
            <a:endParaRPr lang="en-US" dirty="0">
              <a:cs typeface="Calibri"/>
            </a:endParaRPr>
          </a:p>
          <a:p>
            <a:pPr marL="285750" indent="-285750">
              <a:buFont typeface="Arial"/>
              <a:buChar char="•"/>
              <a:defRPr/>
            </a:pPr>
            <a:r>
              <a:rPr lang="en-US" dirty="0"/>
              <a:t>reactions from the public to their cultural background or sexual orientation. </a:t>
            </a:r>
            <a:endParaRPr lang="en-US" dirty="0">
              <a:cs typeface="Calibri"/>
            </a:endParaRPr>
          </a:p>
          <a:p>
            <a:pPr>
              <a:defRPr/>
            </a:pPr>
            <a:r>
              <a:rPr lang="en-US" dirty="0"/>
              <a:t>ACCS can help address those by working with the individual to develop a treatment plan that best suits them and their needs</a:t>
            </a:r>
            <a:endParaRPr lang="en-US" dirty="0">
              <a:cs typeface="Calibri"/>
            </a:endParaRPr>
          </a:p>
          <a:p>
            <a:pPr>
              <a:defRPr/>
            </a:pPr>
            <a:r>
              <a:rPr lang="en-US" dirty="0"/>
              <a:t> </a:t>
            </a:r>
            <a:endParaRPr lang="en-US" dirty="0">
              <a:cs typeface="Calibri"/>
            </a:endParaRPr>
          </a:p>
          <a:p>
            <a:pPr>
              <a:defRPr/>
            </a:pPr>
            <a:r>
              <a:rPr lang="en-US" b="1" dirty="0"/>
              <a:t>Ask:  </a:t>
            </a:r>
            <a:endParaRPr lang="en-US"/>
          </a:p>
          <a:p>
            <a:pPr marL="285750" indent="-285750">
              <a:buFont typeface="Arial"/>
              <a:buChar char="•"/>
              <a:defRPr/>
            </a:pPr>
            <a:r>
              <a:rPr lang="en-US" dirty="0"/>
              <a:t>For example, how or why might the experience of siblings who were both removed from an abusive home be different?  </a:t>
            </a:r>
            <a:endParaRPr lang="en-US" dirty="0">
              <a:cs typeface="Calibri"/>
            </a:endParaRPr>
          </a:p>
          <a:p>
            <a:pPr>
              <a:defRPr/>
            </a:pPr>
            <a:r>
              <a:rPr lang="en-US" i="1" dirty="0"/>
              <a:t>(Elicit a few responses from participants)</a:t>
            </a:r>
            <a:endParaRPr lang="en-US" dirty="0"/>
          </a:p>
          <a:p>
            <a:pPr marL="285750" indent="-285750">
              <a:buFont typeface="Arial"/>
              <a:buChar char="•"/>
              <a:defRPr/>
            </a:pPr>
            <a:r>
              <a:rPr lang="en-US" dirty="0"/>
              <a:t>Why might an impending hurricane be triggering for one person, but not for another? </a:t>
            </a:r>
            <a:endParaRPr lang="en-US" dirty="0">
              <a:cs typeface="Calibri"/>
            </a:endParaRPr>
          </a:p>
          <a:p>
            <a:pPr>
              <a:lnSpc>
                <a:spcPct val="107000"/>
              </a:lnSpc>
              <a:defRPr/>
            </a:pPr>
            <a:r>
              <a:rPr lang="en-US" i="1" dirty="0"/>
              <a:t>(Elicit a few responses from </a:t>
            </a:r>
            <a:r>
              <a:rPr lang="en-US" i="1" dirty="0" err="1"/>
              <a:t>participants</a:t>
            </a:r>
            <a:r>
              <a:rPr lang="en-US" sz="1800" dirty="0" err="1">
                <a:solidFill>
                  <a:srgbClr val="000000"/>
                </a:solidFill>
                <a:latin typeface="Calibri"/>
                <a:ea typeface="DengXian"/>
                <a:cs typeface="Calibri"/>
              </a:rPr>
              <a:t>e</a:t>
            </a:r>
            <a:r>
              <a:rPr lang="en-US" sz="1800" dirty="0">
                <a:solidFill>
                  <a:srgbClr val="000000"/>
                </a:solidFill>
                <a:effectLst/>
                <a:latin typeface="Calibri"/>
                <a:ea typeface="DengXian"/>
                <a:cs typeface="Calibri"/>
              </a:rPr>
              <a:t> be triggering for one </a:t>
            </a:r>
            <a:r>
              <a:rPr lang="en-US" sz="1800" dirty="0">
                <a:solidFill>
                  <a:srgbClr val="000000"/>
                </a:solidFill>
                <a:effectLst/>
                <a:latin typeface="Calibri"/>
                <a:ea typeface="Times New Roman" panose="02020603050405020304" pitchFamily="18" charset="0"/>
                <a:cs typeface="Calibri"/>
              </a:rPr>
              <a:t>person</a:t>
            </a:r>
            <a:r>
              <a:rPr lang="en-US" sz="1800" dirty="0">
                <a:solidFill>
                  <a:srgbClr val="000000"/>
                </a:solidFill>
                <a:effectLst/>
                <a:latin typeface="Calibri"/>
                <a:ea typeface="DengXian"/>
                <a:cs typeface="Calibri"/>
              </a:rPr>
              <a:t>, but not for another? (Elicit a few responses from participants)</a:t>
            </a:r>
            <a:endParaRPr lang="en-US" sz="1800">
              <a:effectLst/>
              <a:latin typeface="Calibri"/>
              <a:ea typeface="DengXian"/>
              <a:cs typeface="Calibri"/>
            </a:endParaRP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360304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1496-4267-4038-929B-061F7AD2ED9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386C66-830B-4572-9DC0-B04DE9CF5DC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A08A05D-4625-4401-BFFA-49B4C297D5CF}"/>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830BD8D3-A39D-44F4-AEE7-15D528B02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ECDC6-1C48-434D-9822-526BF4BC9A7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86BC8B16-0BCE-49B9-BC91-7DDA9E791F75}"/>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56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2/8/2023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sp>
        <p:nvSpPr>
          <p:cNvPr id="9" name="Content Placeholder 2">
            <a:extLst>
              <a:ext uri="{FF2B5EF4-FFF2-40B4-BE49-F238E27FC236}">
                <a16:creationId xmlns:a16="http://schemas.microsoft.com/office/drawing/2014/main" id="{C8C5828B-C4F9-4B13-8337-C50749500979}"/>
              </a:ext>
            </a:extLst>
          </p:cNvPr>
          <p:cNvSpPr>
            <a:spLocks noGrp="1"/>
          </p:cNvSpPr>
          <p:nvPr>
            <p:ph idx="1"/>
          </p:nvPr>
        </p:nvSpPr>
        <p:spPr>
          <a:xfrm>
            <a:off x="1257300" y="2738438"/>
            <a:ext cx="15773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3779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FB2F7-AD03-4428-9A4F-FF8F2F4A68A0}"/>
              </a:ext>
            </a:extLst>
          </p:cNvPr>
          <p:cNvSpPr>
            <a:spLocks noGrp="1"/>
          </p:cNvSpPr>
          <p:nvPr>
            <p:ph type="dt" sz="half" idx="10"/>
          </p:nvPr>
        </p:nvSpPr>
        <p:spPr/>
        <p:txBody>
          <a:bodyPr/>
          <a:lstStyle/>
          <a:p>
            <a:fld id="{1D8BD707-D9CF-40AE-B4C6-C98DA3205C09}" type="datetimeFigureOut">
              <a:rPr lang="en-US" smtClean="0"/>
              <a:pPr/>
              <a:t>2/8/2023</a:t>
            </a:fld>
            <a:endParaRPr lang="en-US"/>
          </a:p>
        </p:txBody>
      </p:sp>
      <p:sp>
        <p:nvSpPr>
          <p:cNvPr id="3" name="Footer Placeholder 2">
            <a:extLst>
              <a:ext uri="{FF2B5EF4-FFF2-40B4-BE49-F238E27FC236}">
                <a16:creationId xmlns:a16="http://schemas.microsoft.com/office/drawing/2014/main" id="{822BDFF9-C72F-4E92-91CC-50D9F5067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9934C-AC87-4EE2-9B51-2751819AC7B4}"/>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5">
            <a:extLst>
              <a:ext uri="{FF2B5EF4-FFF2-40B4-BE49-F238E27FC236}">
                <a16:creationId xmlns:a16="http://schemas.microsoft.com/office/drawing/2014/main" id="{6F2CC3F0-E724-4045-9563-26F275C294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6" name="Picture 5">
            <a:extLst>
              <a:ext uri="{FF2B5EF4-FFF2-40B4-BE49-F238E27FC236}">
                <a16:creationId xmlns:a16="http://schemas.microsoft.com/office/drawing/2014/main" id="{70A680E8-5B73-46C3-A211-693E2984D376}"/>
              </a:ext>
            </a:extLst>
          </p:cNvPr>
          <p:cNvPicPr>
            <a:picLocks noChangeAspect="1"/>
          </p:cNvPicPr>
          <p:nvPr userDrawn="1"/>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245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7B31-3EA7-4D02-BFFB-132C838329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97B9E95-7874-405C-AB68-6AF22477CB9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FA65A-29E2-49C4-9FED-5AF0EFB58C8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CD5C02-74D6-43A0-9D8F-E78F5BF0FFD1}"/>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6" name="Footer Placeholder 5">
            <a:extLst>
              <a:ext uri="{FF2B5EF4-FFF2-40B4-BE49-F238E27FC236}">
                <a16:creationId xmlns:a16="http://schemas.microsoft.com/office/drawing/2014/main" id="{ED812EC5-8829-4CB9-8B07-849957BE8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3E218-DD33-41DB-9973-49D558705D3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7ADBDDC8-9795-4FB6-BD18-44F489FADBFB}"/>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48273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FE4E-4E64-476E-A742-B8E52F239FD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7DFB538-15D9-4167-A293-8B35B5397A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61FDD14-55AA-4C6B-A8AE-12AD9A4F69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D09BE4-7B73-47FC-A031-676FE946E2E6}"/>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6" name="Footer Placeholder 5">
            <a:extLst>
              <a:ext uri="{FF2B5EF4-FFF2-40B4-BE49-F238E27FC236}">
                <a16:creationId xmlns:a16="http://schemas.microsoft.com/office/drawing/2014/main" id="{98358E6D-4DE9-42A3-A29C-8FD4AB803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C3E88-6B05-4C29-B8BC-5514117BF67F}"/>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1834BD3-C9B5-47A5-AA74-CD94F4D1AE9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13432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A89B-937D-4E95-B593-4C8D93D40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0B6F9-E86F-4EA5-99B1-9A706A361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BC65A-19E1-468E-B481-6B2EB57A285D}"/>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28700555-49C4-4BAB-9EE6-E6081F91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9B753-2524-4586-A253-6BFA6A190EEA}"/>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327850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D6E54-9567-4D8B-933C-55CA5E58CC3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BFF5FF-4502-4E47-99B0-0531A105A75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958A2-EC2A-47B7-A6D2-6DA48F79BA85}"/>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17D64804-C3A5-4E44-AF74-0877F9A9F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FEAAB-81CF-4A8B-9F81-703818AD9042}"/>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277104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EE4E-FBA6-4EC1-B32A-69C476F1AC48}"/>
              </a:ext>
            </a:extLst>
          </p:cNvPr>
          <p:cNvSpPr>
            <a:spLocks noGrp="1"/>
          </p:cNvSpPr>
          <p:nvPr>
            <p:ph type="title"/>
          </p:nvPr>
        </p:nvSpPr>
        <p:spPr/>
        <p:txBody>
          <a:bodyPr>
            <a:normAutofit/>
          </a:bodyPr>
          <a:lstStyle>
            <a:lvl1pPr>
              <a:defRPr sz="7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29943-7AAF-4931-ABBE-18AC61515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31842-22D9-4711-9AF7-99578F31836E}"/>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ABC7AC56-5FAD-4DA9-B800-F395271F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53E1A-612D-4CA5-AB27-19015B1DE441}"/>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E7317982-B09C-4599-8555-3C9293C099E1}"/>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69052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3EA1-D04D-42A2-8BD8-1452FE51A22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966642A-7B36-4315-A2D7-E4C61ABF3E7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DCEDE4-855F-4C60-8738-A0ACA79D2A46}"/>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CD8FEE0B-3496-411E-8B34-078912D22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DE318-89F5-467B-9776-82736A2F5D18}"/>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2DA93B2E-16FF-48E5-8E28-2BE40638B580}"/>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6768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975587C-C357-4032-852A-9CEC7684D6A0}"/>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322914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81883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pic>
        <p:nvPicPr>
          <p:cNvPr id="9" name="Picture 8">
            <a:extLst>
              <a:ext uri="{FF2B5EF4-FFF2-40B4-BE49-F238E27FC236}">
                <a16:creationId xmlns:a16="http://schemas.microsoft.com/office/drawing/2014/main" id="{D803460A-96AD-428F-859E-E57586FCDE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259" t="-2201" r="19210" b="-2"/>
          <a:stretch/>
        </p:blipFill>
        <p:spPr>
          <a:xfrm>
            <a:off x="0" y="-457200"/>
            <a:ext cx="7860536" cy="10744200"/>
          </a:xfrm>
          <a:prstGeom prst="rect">
            <a:avLst/>
          </a:prstGeom>
        </p:spPr>
      </p:pic>
      <p:pic>
        <p:nvPicPr>
          <p:cNvPr id="10" name="Picture 8">
            <a:extLst>
              <a:ext uri="{FF2B5EF4-FFF2-40B4-BE49-F238E27FC236}">
                <a16:creationId xmlns:a16="http://schemas.microsoft.com/office/drawing/2014/main" id="{7E81328E-54E2-4F26-AFA1-72E95A601B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11" name="Rectangle 10">
            <a:extLst>
              <a:ext uri="{FF2B5EF4-FFF2-40B4-BE49-F238E27FC236}">
                <a16:creationId xmlns:a16="http://schemas.microsoft.com/office/drawing/2014/main" id="{54BADB25-8896-4B33-BB9F-9BF497EB125E}"/>
              </a:ext>
            </a:extLst>
          </p:cNvPr>
          <p:cNvSpPr/>
          <p:nvPr userDrawn="1"/>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4">
            <a:extLst>
              <a:ext uri="{FF2B5EF4-FFF2-40B4-BE49-F238E27FC236}">
                <a16:creationId xmlns:a16="http://schemas.microsoft.com/office/drawing/2014/main" id="{3C93AAE9-DCD5-4638-9EF4-5C24989E9C91}"/>
              </a:ext>
            </a:extLst>
          </p:cNvPr>
          <p:cNvGrpSpPr/>
          <p:nvPr userDrawn="1"/>
        </p:nvGrpSpPr>
        <p:grpSpPr>
          <a:xfrm>
            <a:off x="342071" y="-1523373"/>
            <a:ext cx="1676400" cy="3046745"/>
            <a:chOff x="0" y="0"/>
            <a:chExt cx="706484" cy="926813"/>
          </a:xfrm>
          <a:solidFill>
            <a:schemeClr val="accent6">
              <a:lumMod val="75000"/>
            </a:schemeClr>
          </a:solidFill>
        </p:grpSpPr>
        <p:sp>
          <p:nvSpPr>
            <p:cNvPr id="13" name="Freeform 5">
              <a:extLst>
                <a:ext uri="{FF2B5EF4-FFF2-40B4-BE49-F238E27FC236}">
                  <a16:creationId xmlns:a16="http://schemas.microsoft.com/office/drawing/2014/main" id="{F1065DCC-A0FA-44AC-9479-26308CB10955}"/>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sp>
        <p:nvSpPr>
          <p:cNvPr id="14" name="Title 1">
            <a:extLst>
              <a:ext uri="{FF2B5EF4-FFF2-40B4-BE49-F238E27FC236}">
                <a16:creationId xmlns:a16="http://schemas.microsoft.com/office/drawing/2014/main" id="{F45A8393-63BA-4FA5-9879-4F04B99EA9CD}"/>
              </a:ext>
            </a:extLst>
          </p:cNvPr>
          <p:cNvSpPr txBox="1">
            <a:spLocks/>
          </p:cNvSpPr>
          <p:nvPr userDrawn="1"/>
        </p:nvSpPr>
        <p:spPr>
          <a:xfrm>
            <a:off x="2259150" y="-173325"/>
            <a:ext cx="14870295"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7200" b="1" dirty="0"/>
              <a:t>Activity</a:t>
            </a:r>
          </a:p>
        </p:txBody>
      </p:sp>
      <p:pic>
        <p:nvPicPr>
          <p:cNvPr id="15" name="Graphic 14" descr="Questions outline">
            <a:extLst>
              <a:ext uri="{FF2B5EF4-FFF2-40B4-BE49-F238E27FC236}">
                <a16:creationId xmlns:a16="http://schemas.microsoft.com/office/drawing/2014/main" id="{ECE914EF-79D3-4053-ADC0-FB06979504C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Tree>
    <p:custDataLst>
      <p:tags r:id="rId1"/>
    </p:custDataLst>
    <p:extLst>
      <p:ext uri="{BB962C8B-B14F-4D97-AF65-F5344CB8AC3E}">
        <p14:creationId xmlns:p14="http://schemas.microsoft.com/office/powerpoint/2010/main" val="387605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BDAE830-C494-4E1F-BB89-6D608844158C}"/>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sp>
        <p:nvSpPr>
          <p:cNvPr id="2" name="Title 1">
            <a:extLst>
              <a:ext uri="{FF2B5EF4-FFF2-40B4-BE49-F238E27FC236}">
                <a16:creationId xmlns:a16="http://schemas.microsoft.com/office/drawing/2014/main" id="{8F2525C3-A97E-44F0-ABFC-E272F956B168}"/>
              </a:ext>
            </a:extLst>
          </p:cNvPr>
          <p:cNvSpPr>
            <a:spLocks noGrp="1"/>
          </p:cNvSpPr>
          <p:nvPr>
            <p:ph type="title"/>
          </p:nvPr>
        </p:nvSpPr>
        <p:spPr>
          <a:xfrm>
            <a:off x="1257300" y="292161"/>
            <a:ext cx="15773400" cy="1988345"/>
          </a:xfrm>
        </p:spPr>
        <p:txBody>
          <a:bodyPr>
            <a:normAutofit/>
          </a:bodyPr>
          <a:lstStyle>
            <a:lvl1pPr>
              <a:defRPr sz="7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F3488D0-FA14-4DE9-A80B-91A308FEF65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79AF4A6-98BD-42F6-B97C-7D925127B9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A4096C-8315-468D-B13A-9EA4B7BE394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38814-7EB5-402D-A881-1EC7B6086CF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165A0-943F-40B6-A067-7E8FABBDA43D}"/>
              </a:ext>
            </a:extLst>
          </p:cNvPr>
          <p:cNvSpPr>
            <a:spLocks noGrp="1"/>
          </p:cNvSpPr>
          <p:nvPr>
            <p:ph type="dt" sz="half" idx="10"/>
          </p:nvPr>
        </p:nvSpPr>
        <p:spPr/>
        <p:txBody>
          <a:bodyPr/>
          <a:lstStyle/>
          <a:p>
            <a:fld id="{830F0103-22C5-415C-88FE-06183B1F0843}" type="datetimeFigureOut">
              <a:rPr lang="en-US" smtClean="0"/>
              <a:t>2/8/2023</a:t>
            </a:fld>
            <a:endParaRPr lang="en-US"/>
          </a:p>
        </p:txBody>
      </p:sp>
      <p:sp>
        <p:nvSpPr>
          <p:cNvPr id="8" name="Footer Placeholder 7">
            <a:extLst>
              <a:ext uri="{FF2B5EF4-FFF2-40B4-BE49-F238E27FC236}">
                <a16:creationId xmlns:a16="http://schemas.microsoft.com/office/drawing/2014/main" id="{21784553-7D19-4039-AAA1-AA22251483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199D2-A35E-42B7-8A12-B1AFFF2BF58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10" name="Picture 9">
            <a:extLst>
              <a:ext uri="{FF2B5EF4-FFF2-40B4-BE49-F238E27FC236}">
                <a16:creationId xmlns:a16="http://schemas.microsoft.com/office/drawing/2014/main" id="{FD752AF1-0FCC-4B0D-B36F-817522E24A4F}"/>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7704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2/8/2023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BD1720BC-0D1A-4419-A05C-4CDB3909EA03}"/>
              </a:ext>
            </a:extLst>
          </p:cNvPr>
          <p:cNvPicPr>
            <a:picLocks noChangeAspect="1"/>
          </p:cNvPicPr>
          <p:nvPr userDrawn="1"/>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412980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2/8/2023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spTree>
    <p:custDataLst>
      <p:tags r:id="rId1"/>
    </p:custDataLst>
    <p:extLst>
      <p:ext uri="{BB962C8B-B14F-4D97-AF65-F5344CB8AC3E}">
        <p14:creationId xmlns:p14="http://schemas.microsoft.com/office/powerpoint/2010/main" val="31775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D807C-8707-4697-9322-A92CEA48C17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03B398-5507-45EA-8373-8FED9D27A76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5F3D8-FD24-4EE2-9709-836FC4B70D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30F0103-22C5-415C-88FE-06183B1F0843}" type="datetimeFigureOut">
              <a:rPr lang="en-US" smtClean="0"/>
              <a:t>2/8/2023</a:t>
            </a:fld>
            <a:endParaRPr lang="en-US"/>
          </a:p>
        </p:txBody>
      </p:sp>
      <p:sp>
        <p:nvSpPr>
          <p:cNvPr id="5" name="Footer Placeholder 4">
            <a:extLst>
              <a:ext uri="{FF2B5EF4-FFF2-40B4-BE49-F238E27FC236}">
                <a16:creationId xmlns:a16="http://schemas.microsoft.com/office/drawing/2014/main" id="{86A27405-D1EE-4FA4-A885-59D2CBE6371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DDAA2-01FE-4467-9AAE-E83D1E1E50D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D2BC13-0F6C-4FD0-8584-69CB93BC8F2B}" type="slidenum">
              <a:rPr lang="en-US" smtClean="0"/>
              <a:t>‹#›</a:t>
            </a:fld>
            <a:endParaRPr lang="en-US"/>
          </a:p>
        </p:txBody>
      </p:sp>
    </p:spTree>
    <p:custDataLst>
      <p:tags r:id="rId17"/>
    </p:custDataLst>
    <p:extLst>
      <p:ext uri="{BB962C8B-B14F-4D97-AF65-F5344CB8AC3E}">
        <p14:creationId xmlns:p14="http://schemas.microsoft.com/office/powerpoint/2010/main" val="20686988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02" r:id="rId5"/>
    <p:sldLayoutId id="2147483701" r:id="rId6"/>
    <p:sldLayoutId id="2147483693" r:id="rId7"/>
    <p:sldLayoutId id="2147483694" r:id="rId8"/>
    <p:sldLayoutId id="2147483700" r:id="rId9"/>
    <p:sldLayoutId id="2147483703" r:id="rId10"/>
    <p:sldLayoutId id="2147483695" r:id="rId11"/>
    <p:sldLayoutId id="2147483696" r:id="rId12"/>
    <p:sldLayoutId id="2147483697" r:id="rId13"/>
    <p:sldLayoutId id="2147483698" r:id="rId14"/>
    <p:sldLayoutId id="2147483699"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1.xml"/><Relationship Id="rId7" Type="http://schemas.openxmlformats.org/officeDocument/2006/relationships/diagramQuickStyle" Target="../diagrams/quickStyle2.xml"/><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5.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3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image" Target="../media/image5.png"/><Relationship Id="rId12" Type="http://schemas.openxmlformats.org/officeDocument/2006/relationships/diagramColors" Target="../diagrams/colors5.xml"/><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image" Target="../media/image4.svg"/><Relationship Id="rId11" Type="http://schemas.openxmlformats.org/officeDocument/2006/relationships/diagramQuickStyle" Target="../diagrams/quickStyle5.xml"/><Relationship Id="rId5" Type="http://schemas.openxmlformats.org/officeDocument/2006/relationships/image" Target="../media/image3.png"/><Relationship Id="rId10" Type="http://schemas.openxmlformats.org/officeDocument/2006/relationships/diagramLayout" Target="../diagrams/layout5.xml"/><Relationship Id="rId4" Type="http://schemas.openxmlformats.org/officeDocument/2006/relationships/image" Target="../media/image24.png"/><Relationship Id="rId9"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19.xml"/><Relationship Id="rId7" Type="http://schemas.openxmlformats.org/officeDocument/2006/relationships/diagramQuickStyle" Target="../diagrams/quickStyle6.xml"/><Relationship Id="rId2" Type="http://schemas.openxmlformats.org/officeDocument/2006/relationships/slideLayout" Target="../slideLayouts/slideLayout9.xml"/><Relationship Id="rId1" Type="http://schemas.openxmlformats.org/officeDocument/2006/relationships/tags" Target="../tags/tag3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6.jp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20.xml"/><Relationship Id="rId7" Type="http://schemas.openxmlformats.org/officeDocument/2006/relationships/diagramQuickStyle" Target="../diagrams/quickStyle7.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png"/><Relationship Id="rId4" Type="http://schemas.openxmlformats.org/officeDocument/2006/relationships/image" Target="../media/image27.png"/><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7.sv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169CA-55BF-44D5-8015-8C0DE7830D9E}"/>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8001000" y="17883"/>
            <a:ext cx="10287000" cy="10287000"/>
          </a:xfrm>
          <a:prstGeom prst="rect">
            <a:avLst/>
          </a:prstGeom>
        </p:spPr>
      </p:pic>
      <p:sp>
        <p:nvSpPr>
          <p:cNvPr id="9" name="TextBox 9"/>
          <p:cNvSpPr txBox="1"/>
          <p:nvPr/>
        </p:nvSpPr>
        <p:spPr>
          <a:xfrm>
            <a:off x="893567" y="3003767"/>
            <a:ext cx="7658929" cy="2420406"/>
          </a:xfrm>
          <a:prstGeom prst="rect">
            <a:avLst/>
          </a:prstGeom>
        </p:spPr>
        <p:txBody>
          <a:bodyPr wrap="square" lIns="0" tIns="0" rIns="0" bIns="0" rtlCol="0" anchor="t">
            <a:spAutoFit/>
          </a:bodyPr>
          <a:lstStyle/>
          <a:p>
            <a:pPr>
              <a:lnSpc>
                <a:spcPts val="9889"/>
              </a:lnSpc>
            </a:pPr>
            <a:r>
              <a:rPr lang="en-US" sz="60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Trauma Informed Care</a:t>
            </a:r>
          </a:p>
        </p:txBody>
      </p:sp>
      <p:sp>
        <p:nvSpPr>
          <p:cNvPr id="10" name="TextBox 10"/>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grpSp>
        <p:nvGrpSpPr>
          <p:cNvPr id="12" name="Group 4">
            <a:extLst>
              <a:ext uri="{FF2B5EF4-FFF2-40B4-BE49-F238E27FC236}">
                <a16:creationId xmlns:a16="http://schemas.microsoft.com/office/drawing/2014/main" id="{E920424F-6C31-4FD4-9832-30644A6C5E52}"/>
              </a:ext>
            </a:extLst>
          </p:cNvPr>
          <p:cNvGrpSpPr/>
          <p:nvPr/>
        </p:nvGrpSpPr>
        <p:grpSpPr>
          <a:xfrm>
            <a:off x="342071" y="-1523373"/>
            <a:ext cx="1676400" cy="3046745"/>
            <a:chOff x="0" y="0"/>
            <a:chExt cx="706484" cy="926813"/>
          </a:xfrm>
          <a:solidFill>
            <a:schemeClr val="tx1"/>
          </a:solidFill>
        </p:grpSpPr>
        <p:sp>
          <p:nvSpPr>
            <p:cNvPr id="14" name="Freeform 5">
              <a:extLst>
                <a:ext uri="{FF2B5EF4-FFF2-40B4-BE49-F238E27FC236}">
                  <a16:creationId xmlns:a16="http://schemas.microsoft.com/office/drawing/2014/main" id="{734428E5-4992-40A2-AE96-7970181145EF}"/>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solidFill>
              <a:schemeClr val="accent6"/>
            </a:solidFill>
          </p:spPr>
        </p:sp>
      </p:grpSp>
      <p:pic>
        <p:nvPicPr>
          <p:cNvPr id="15" name="Picture 14">
            <a:extLst>
              <a:ext uri="{FF2B5EF4-FFF2-40B4-BE49-F238E27FC236}">
                <a16:creationId xmlns:a16="http://schemas.microsoft.com/office/drawing/2014/main" id="{E973DE58-2156-413F-B477-993B7290B544}"/>
              </a:ext>
            </a:extLst>
          </p:cNvPr>
          <p:cNvPicPr>
            <a:picLocks noChangeAspect="1"/>
          </p:cNvPicPr>
          <p:nvPr/>
        </p:nvPicPr>
        <p:blipFill>
          <a:blip r:embed="rId5"/>
          <a:stretch>
            <a:fillRect/>
          </a:stretch>
        </p:blipFill>
        <p:spPr>
          <a:xfrm>
            <a:off x="17602200" y="363773"/>
            <a:ext cx="289559" cy="2461258"/>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descr="Two people holding each other's hands">
            <a:extLst>
              <a:ext uri="{FF2B5EF4-FFF2-40B4-BE49-F238E27FC236}">
                <a16:creationId xmlns:a16="http://schemas.microsoft.com/office/drawing/2014/main" id="{92460D3F-A399-32CF-0855-C039199AB15E}"/>
              </a:ext>
            </a:extLst>
          </p:cNvPr>
          <p:cNvPicPr>
            <a:picLocks noChangeAspect="1"/>
          </p:cNvPicPr>
          <p:nvPr/>
        </p:nvPicPr>
        <p:blipFill rotWithShape="1">
          <a:blip r:embed="rId4"/>
          <a:srcRect t="18447" r="9091" b="4945"/>
          <a:stretch/>
        </p:blipFill>
        <p:spPr>
          <a:xfrm>
            <a:off x="20" y="10"/>
            <a:ext cx="18287980" cy="10286990"/>
          </a:xfrm>
          <a:prstGeom prst="rect">
            <a:avLst/>
          </a:prstGeom>
        </p:spPr>
      </p:pic>
      <p:sp>
        <p:nvSpPr>
          <p:cNvPr id="18" name="Rectangle 17">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5326" y="481764"/>
            <a:ext cx="10796658" cy="884511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47CED-CA76-92FC-EF74-959239EF3225}"/>
              </a:ext>
            </a:extLst>
          </p:cNvPr>
          <p:cNvSpPr>
            <a:spLocks noGrp="1"/>
          </p:cNvSpPr>
          <p:nvPr>
            <p:ph type="title"/>
          </p:nvPr>
        </p:nvSpPr>
        <p:spPr>
          <a:xfrm>
            <a:off x="892206" y="960394"/>
            <a:ext cx="9929716" cy="2017463"/>
          </a:xfrm>
        </p:spPr>
        <p:txBody>
          <a:bodyPr vert="horz" lIns="91440" tIns="45720" rIns="91440" bIns="45720" rtlCol="0" anchor="ctr">
            <a:normAutofit/>
          </a:bodyPr>
          <a:lstStyle/>
          <a:p>
            <a:pPr defTabSz="914400"/>
            <a:r>
              <a:rPr lang="en-US" sz="6000" dirty="0"/>
              <a:t>Culture and Trauma </a:t>
            </a:r>
          </a:p>
        </p:txBody>
      </p:sp>
      <p:graphicFrame>
        <p:nvGraphicFramePr>
          <p:cNvPr id="5" name="Diagram 4">
            <a:extLst>
              <a:ext uri="{FF2B5EF4-FFF2-40B4-BE49-F238E27FC236}">
                <a16:creationId xmlns:a16="http://schemas.microsoft.com/office/drawing/2014/main" id="{379C8A33-7840-0EA4-7F4F-0AD2BA387C78}"/>
              </a:ext>
            </a:extLst>
          </p:cNvPr>
          <p:cNvGraphicFramePr/>
          <p:nvPr>
            <p:extLst>
              <p:ext uri="{D42A27DB-BD31-4B8C-83A1-F6EECF244321}">
                <p14:modId xmlns:p14="http://schemas.microsoft.com/office/powerpoint/2010/main" val="2903222566"/>
              </p:ext>
            </p:extLst>
          </p:nvPr>
        </p:nvGraphicFramePr>
        <p:xfrm>
          <a:off x="891163" y="3182644"/>
          <a:ext cx="9930758" cy="56595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91525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42FBA-AC9D-4CC1-BE59-84874BE56646}"/>
              </a:ext>
            </a:extLst>
          </p:cNvPr>
          <p:cNvSpPr>
            <a:spLocks noGrp="1"/>
          </p:cNvSpPr>
          <p:nvPr>
            <p:ph type="title"/>
          </p:nvPr>
        </p:nvSpPr>
        <p:spPr>
          <a:xfrm>
            <a:off x="960120" y="488053"/>
            <a:ext cx="6552903" cy="2935262"/>
          </a:xfrm>
        </p:spPr>
        <p:txBody>
          <a:bodyPr vert="horz" lIns="91440" tIns="45720" rIns="91440" bIns="45720" rtlCol="0" anchor="b">
            <a:normAutofit/>
          </a:bodyPr>
          <a:lstStyle/>
          <a:p>
            <a:pPr defTabSz="914400"/>
            <a:r>
              <a:rPr lang="en-US" sz="8100" dirty="0">
                <a:solidFill>
                  <a:schemeClr val="tx1"/>
                </a:solidFill>
                <a:latin typeface="+mj-lt"/>
                <a:cs typeface="+mj-cs"/>
              </a:rPr>
              <a:t>E #3: Adverse Effects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ime compass on hand">
            <a:extLst>
              <a:ext uri="{FF2B5EF4-FFF2-40B4-BE49-F238E27FC236}">
                <a16:creationId xmlns:a16="http://schemas.microsoft.com/office/drawing/2014/main" id="{301289E2-2668-4928-025A-4E7C81AEC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29" r="18970"/>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5" name="Content Placeholder 2">
            <a:extLst>
              <a:ext uri="{FF2B5EF4-FFF2-40B4-BE49-F238E27FC236}">
                <a16:creationId xmlns:a16="http://schemas.microsoft.com/office/drawing/2014/main" id="{ADCF7D8B-C25B-E576-D891-FC17726741E3}"/>
              </a:ext>
            </a:extLst>
          </p:cNvPr>
          <p:cNvGraphicFramePr>
            <a:graphicFrameLocks noGrp="1"/>
          </p:cNvGraphicFramePr>
          <p:nvPr>
            <p:ph idx="1"/>
            <p:extLst>
              <p:ext uri="{D42A27DB-BD31-4B8C-83A1-F6EECF244321}">
                <p14:modId xmlns:p14="http://schemas.microsoft.com/office/powerpoint/2010/main" val="2386046729"/>
              </p:ext>
            </p:extLst>
          </p:nvPr>
        </p:nvGraphicFramePr>
        <p:xfrm>
          <a:off x="960120" y="4309348"/>
          <a:ext cx="6365383" cy="4981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827428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918E5-154C-4B4E-86E8-32AD1F4ECBB3}"/>
              </a:ext>
            </a:extLst>
          </p:cNvPr>
          <p:cNvSpPr>
            <a:spLocks noGrp="1"/>
          </p:cNvSpPr>
          <p:nvPr>
            <p:ph type="title"/>
          </p:nvPr>
        </p:nvSpPr>
        <p:spPr>
          <a:xfrm>
            <a:off x="1257300" y="835782"/>
            <a:ext cx="15773400" cy="1700248"/>
          </a:xfrm>
        </p:spPr>
        <p:txBody>
          <a:bodyPr vert="horz" lIns="91440" tIns="45720" rIns="91440" bIns="45720" rtlCol="0" anchor="ctr">
            <a:normAutofit/>
          </a:bodyPr>
          <a:lstStyle/>
          <a:p>
            <a:pPr algn="ctr" defTabSz="914400"/>
            <a:r>
              <a:rPr lang="en-US" sz="6200" b="1" kern="1200" dirty="0">
                <a:solidFill>
                  <a:schemeClr val="tx1"/>
                </a:solidFill>
                <a:latin typeface="+mj-lt"/>
                <a:ea typeface="+mj-ea"/>
                <a:cs typeface="+mj-cs"/>
              </a:rPr>
              <a:t>Common Responses to Trauma</a:t>
            </a:r>
          </a:p>
        </p:txBody>
      </p:sp>
      <p:graphicFrame>
        <p:nvGraphicFramePr>
          <p:cNvPr id="4" name="Diagram 3">
            <a:extLst>
              <a:ext uri="{FF2B5EF4-FFF2-40B4-BE49-F238E27FC236}">
                <a16:creationId xmlns:a16="http://schemas.microsoft.com/office/drawing/2014/main" id="{FF67CD9E-AC8F-42DB-954A-5495F44777CE}"/>
              </a:ext>
            </a:extLst>
          </p:cNvPr>
          <p:cNvGraphicFramePr/>
          <p:nvPr>
            <p:extLst>
              <p:ext uri="{D42A27DB-BD31-4B8C-83A1-F6EECF244321}">
                <p14:modId xmlns:p14="http://schemas.microsoft.com/office/powerpoint/2010/main" val="1375182794"/>
              </p:ext>
            </p:extLst>
          </p:nvPr>
        </p:nvGraphicFramePr>
        <p:xfrm>
          <a:off x="1257300" y="2743200"/>
          <a:ext cx="15773400" cy="6528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3901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306828" y="1157689"/>
            <a:ext cx="8259268" cy="4708981"/>
          </a:xfrm>
          <a:prstGeom prst="rect">
            <a:avLst/>
          </a:prstGeom>
          <a:noFill/>
        </p:spPr>
        <p:txBody>
          <a:bodyPr wrap="square">
            <a:spAutoFit/>
          </a:bodyPr>
          <a:lstStyle>
            <a:defPPr>
              <a:defRPr lang="en-US"/>
            </a:defPPr>
            <a:lvl1pPr algn="just">
              <a:defRPr sz="6000">
                <a:latin typeface="Open Sans" panose="020B0606030504020204" pitchFamily="34" charset="0"/>
                <a:ea typeface="Open Sans" panose="020B0606030504020204" pitchFamily="34" charset="0"/>
                <a:cs typeface="Open Sans" panose="020B0606030504020204" pitchFamily="34" charset="0"/>
              </a:defRPr>
            </a:lvl1pPr>
          </a:lstStyle>
          <a:p>
            <a:pPr algn="l"/>
            <a:r>
              <a:rPr lang="en-US" dirty="0">
                <a:solidFill>
                  <a:srgbClr val="000000"/>
                </a:solidFill>
                <a:latin typeface="Calibri" panose="020F0502020204030204" pitchFamily="34" charset="0"/>
                <a:ea typeface="DengXian" panose="02010600030101010101" pitchFamily="2" charset="-122"/>
                <a:cs typeface="Calibri" panose="020F0502020204030204" pitchFamily="34" charset="0"/>
              </a:rPr>
              <a:t>H</a:t>
            </a:r>
            <a:r>
              <a:rPr lang="en-US" sz="60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ave you noticed any of these reactions in the people you have served in the past? Which ones? </a:t>
            </a:r>
          </a:p>
          <a:p>
            <a:pPr algn="l"/>
            <a:endParaRPr lang="en-US" dirty="0">
              <a:solidFill>
                <a:srgbClr val="000000"/>
              </a:solidFill>
              <a:latin typeface="Calibri" panose="020F0502020204030204" pitchFamily="34" charset="0"/>
              <a:ea typeface="DengXian" panose="02010600030101010101" pitchFamily="2" charset="-122"/>
              <a:cs typeface="Calibri" panose="020F0502020204030204" pitchFamily="34" charset="0"/>
            </a:endParaRPr>
          </a:p>
        </p:txBody>
      </p:sp>
      <p:sp>
        <p:nvSpPr>
          <p:cNvPr id="31" name="Oval 30">
            <a:extLst>
              <a:ext uri="{FF2B5EF4-FFF2-40B4-BE49-F238E27FC236}">
                <a16:creationId xmlns:a16="http://schemas.microsoft.com/office/drawing/2014/main" id="{C6057306-1980-424B-BB15-CFA7FE250FBD}"/>
              </a:ext>
            </a:extLst>
          </p:cNvPr>
          <p:cNvSpPr/>
          <p:nvPr/>
        </p:nvSpPr>
        <p:spPr>
          <a:xfrm>
            <a:off x="9098280" y="62103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7" name="Oval 6">
            <a:extLst>
              <a:ext uri="{FF2B5EF4-FFF2-40B4-BE49-F238E27FC236}">
                <a16:creationId xmlns:a16="http://schemas.microsoft.com/office/drawing/2014/main" id="{62C9EC56-1A27-4490-A3CA-89A77638C944}"/>
              </a:ext>
            </a:extLst>
          </p:cNvPr>
          <p:cNvSpPr/>
          <p:nvPr/>
        </p:nvSpPr>
        <p:spPr>
          <a:xfrm>
            <a:off x="9098280" y="1745991"/>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0" name="TextBox 9">
            <a:extLst>
              <a:ext uri="{FF2B5EF4-FFF2-40B4-BE49-F238E27FC236}">
                <a16:creationId xmlns:a16="http://schemas.microsoft.com/office/drawing/2014/main" id="{A09A5EB7-599C-BF9A-F88E-145B5EE981D6}"/>
              </a:ext>
            </a:extLst>
          </p:cNvPr>
          <p:cNvSpPr txBox="1"/>
          <p:nvPr/>
        </p:nvSpPr>
        <p:spPr>
          <a:xfrm>
            <a:off x="9306828" y="5676900"/>
            <a:ext cx="9144000" cy="3785652"/>
          </a:xfrm>
          <a:prstGeom prst="rect">
            <a:avLst/>
          </a:prstGeom>
          <a:noFill/>
        </p:spPr>
        <p:txBody>
          <a:bodyPr wrap="square">
            <a:spAutoFit/>
          </a:bodyPr>
          <a:lstStyle>
            <a:defPPr>
              <a:defRPr lang="en-US"/>
            </a:defPPr>
            <a:lvl1pPr>
              <a:defRPr sz="6000">
                <a:solidFill>
                  <a:srgbClr val="000000"/>
                </a:solidFill>
                <a:effectLst/>
                <a:latin typeface="Calibri" panose="020F0502020204030204" pitchFamily="34" charset="0"/>
                <a:ea typeface="DengXian" panose="02010600030101010101" pitchFamily="2" charset="-122"/>
                <a:cs typeface="Calibri" panose="020F0502020204030204" pitchFamily="34" charset="0"/>
              </a:defRPr>
            </a:lvl1pPr>
          </a:lstStyle>
          <a:p>
            <a:r>
              <a:rPr lang="en-US" dirty="0"/>
              <a:t>Are any of the trauma reactions on the list surprising or unexpected to you? </a:t>
            </a:r>
          </a:p>
        </p:txBody>
      </p:sp>
      <p:sp>
        <p:nvSpPr>
          <p:cNvPr id="3" name="Rectangle 2">
            <a:extLst>
              <a:ext uri="{FF2B5EF4-FFF2-40B4-BE49-F238E27FC236}">
                <a16:creationId xmlns:a16="http://schemas.microsoft.com/office/drawing/2014/main" id="{D49607AE-4315-FC06-32C8-28DC28B57750}"/>
              </a:ext>
            </a:extLst>
          </p:cNvPr>
          <p:cNvSpPr/>
          <p:nvPr/>
        </p:nvSpPr>
        <p:spPr>
          <a:xfrm>
            <a:off x="10346532" y="101860"/>
            <a:ext cx="6179859" cy="83820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Review Handout #1: Immediate and Delayed Reactions To Trauma</a:t>
            </a:r>
            <a:endParaRPr lang="en-US" sz="2800" dirty="0"/>
          </a:p>
        </p:txBody>
      </p:sp>
    </p:spTree>
    <p:custDataLst>
      <p:tags r:id="rId1"/>
    </p:custDataLst>
    <p:extLst>
      <p:ext uri="{BB962C8B-B14F-4D97-AF65-F5344CB8AC3E}">
        <p14:creationId xmlns:p14="http://schemas.microsoft.com/office/powerpoint/2010/main" val="232370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57F1CD-E8B3-4DDA-85B3-D320E4C182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5" t="23941" r="2376" b="1815"/>
          <a:stretch/>
        </p:blipFill>
        <p:spPr bwMode="auto">
          <a:xfrm>
            <a:off x="2209800" y="2324100"/>
            <a:ext cx="13258800" cy="738628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6732866-C3E0-4337-9CDD-09056CB75801}"/>
              </a:ext>
            </a:extLst>
          </p:cNvPr>
          <p:cNvSpPr>
            <a:spLocks noGrp="1"/>
          </p:cNvSpPr>
          <p:nvPr>
            <p:ph type="title"/>
          </p:nvPr>
        </p:nvSpPr>
        <p:spPr/>
        <p:txBody>
          <a:bodyPr/>
          <a:lstStyle/>
          <a:p>
            <a:r>
              <a:rPr lang="en-US" dirty="0"/>
              <a:t>A Trauma Informed Approach (Four Rs)</a:t>
            </a:r>
          </a:p>
        </p:txBody>
      </p:sp>
    </p:spTree>
    <p:custDataLst>
      <p:tags r:id="rId1"/>
    </p:custDataLst>
    <p:extLst>
      <p:ext uri="{BB962C8B-B14F-4D97-AF65-F5344CB8AC3E}">
        <p14:creationId xmlns:p14="http://schemas.microsoft.com/office/powerpoint/2010/main" val="202252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D3D38-84F2-37F1-A62B-45DB616918BD}"/>
              </a:ext>
            </a:extLst>
          </p:cNvPr>
          <p:cNvSpPr>
            <a:spLocks noGrp="1"/>
          </p:cNvSpPr>
          <p:nvPr>
            <p:ph type="title"/>
          </p:nvPr>
        </p:nvSpPr>
        <p:spPr>
          <a:xfrm>
            <a:off x="960120" y="488053"/>
            <a:ext cx="6552903" cy="2935262"/>
          </a:xfrm>
        </p:spPr>
        <p:txBody>
          <a:bodyPr vert="horz" lIns="91440" tIns="45720" rIns="91440" bIns="45720" rtlCol="0" anchor="b">
            <a:normAutofit fontScale="90000"/>
          </a:bodyPr>
          <a:lstStyle/>
          <a:p>
            <a:pPr defTabSz="914400"/>
            <a:r>
              <a:rPr lang="en-US" sz="4500" dirty="0">
                <a:solidFill>
                  <a:schemeClr val="tx1"/>
                </a:solidFill>
                <a:latin typeface="Calibri Light"/>
                <a:cs typeface="Calibri Light"/>
              </a:rPr>
              <a:t>What Integrated Teams Can Do To Help Realize and Recognize the Person's Experience</a:t>
            </a:r>
            <a:br>
              <a:rPr lang="en-US" sz="4500" dirty="0">
                <a:solidFill>
                  <a:schemeClr val="tx1"/>
                </a:solidFill>
                <a:latin typeface="+mj-lt"/>
                <a:cs typeface="+mj-cs"/>
              </a:rPr>
            </a:br>
            <a:endParaRPr lang="en-US" sz="4500" dirty="0">
              <a:solidFill>
                <a:schemeClr val="tx1"/>
              </a:solidFill>
              <a:latin typeface="+mj-lt"/>
              <a:cs typeface="Calibri Light"/>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F5E63603-D83A-6EDA-E70E-DF0906CD6999}"/>
              </a:ext>
            </a:extLst>
          </p:cNvPr>
          <p:cNvGraphicFramePr/>
          <p:nvPr>
            <p:extLst>
              <p:ext uri="{D42A27DB-BD31-4B8C-83A1-F6EECF244321}">
                <p14:modId xmlns:p14="http://schemas.microsoft.com/office/powerpoint/2010/main" val="3971617306"/>
              </p:ext>
            </p:extLst>
          </p:nvPr>
        </p:nvGraphicFramePr>
        <p:xfrm>
          <a:off x="663589" y="4365099"/>
          <a:ext cx="6830773" cy="4346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Women talking in office">
            <a:extLst>
              <a:ext uri="{FF2B5EF4-FFF2-40B4-BE49-F238E27FC236}">
                <a16:creationId xmlns:a16="http://schemas.microsoft.com/office/drawing/2014/main" id="{38F23B99-67F1-D87F-FCB2-DE27CCB75EED}"/>
              </a:ext>
            </a:extLst>
          </p:cNvPr>
          <p:cNvPicPr>
            <a:picLocks noChangeAspect="1"/>
          </p:cNvPicPr>
          <p:nvPr/>
        </p:nvPicPr>
        <p:blipFill rotWithShape="1">
          <a:blip r:embed="rId9">
            <a:extLst>
              <a:ext uri="{28A0092B-C50C-407E-A947-70E740481C1C}">
                <a14:useLocalDpi xmlns:a14="http://schemas.microsoft.com/office/drawing/2010/main" val="0"/>
              </a:ext>
            </a:extLst>
          </a:blip>
          <a:srcRect l="24337" r="871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339077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Freeform: Shape 75">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351" y="0"/>
            <a:ext cx="9732684" cy="4555066"/>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4" name="Freeform: Shape 77">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1137"/>
            <a:ext cx="7797016" cy="5935863"/>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5062" y="750366"/>
            <a:ext cx="9642938" cy="9536634"/>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1950" y="997254"/>
            <a:ext cx="9396050" cy="9289746"/>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4245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0F62199-7B50-4207-AB10-9B02C637A622}"/>
              </a:ext>
            </a:extLst>
          </p:cNvPr>
          <p:cNvSpPr txBox="1"/>
          <p:nvPr/>
        </p:nvSpPr>
        <p:spPr>
          <a:xfrm>
            <a:off x="11140785" y="3339766"/>
            <a:ext cx="6324600" cy="460472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b="1" kern="1200" dirty="0">
                <a:solidFill>
                  <a:srgbClr val="FFFFFF"/>
                </a:solidFill>
                <a:latin typeface="+mj-lt"/>
                <a:ea typeface="+mj-ea"/>
                <a:cs typeface="+mj-cs"/>
              </a:rPr>
              <a:t>Transitions can be scary and trigger a trauma response- but our approach can help</a:t>
            </a:r>
          </a:p>
        </p:txBody>
      </p:sp>
      <p:pic>
        <p:nvPicPr>
          <p:cNvPr id="1026" name="Picture 2" descr="17,298 Scared Dog Stock Photos, Pictures &amp; Royalty-Free Images - iStock">
            <a:extLst>
              <a:ext uri="{FF2B5EF4-FFF2-40B4-BE49-F238E27FC236}">
                <a16:creationId xmlns:a16="http://schemas.microsoft.com/office/drawing/2014/main" id="{41714BA7-D8B1-4A49-A889-729CCD2C0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9901"/>
          <a:stretch/>
        </p:blipFill>
        <p:spPr bwMode="auto">
          <a:xfrm>
            <a:off x="1469802" y="10"/>
            <a:ext cx="9103776" cy="4259664"/>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Puppy Thanks Woman Who Rescued Him by Comforting Her | The Dodo - YouTube">
            <a:extLst>
              <a:ext uri="{FF2B5EF4-FFF2-40B4-BE49-F238E27FC236}">
                <a16:creationId xmlns:a16="http://schemas.microsoft.com/office/drawing/2014/main" id="{EFDFB5CB-F075-43BF-893E-B043212978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21" r="12320"/>
          <a:stretch/>
        </p:blipFill>
        <p:spPr bwMode="auto">
          <a:xfrm>
            <a:off x="4" y="4687179"/>
            <a:ext cx="7502123" cy="5599821"/>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58251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CA808-05F0-8658-487C-84A1F312291A}"/>
              </a:ext>
            </a:extLst>
          </p:cNvPr>
          <p:cNvPicPr>
            <a:picLocks noChangeAspect="1"/>
          </p:cNvPicPr>
          <p:nvPr/>
        </p:nvPicPr>
        <p:blipFill rotWithShape="1">
          <a:blip r:embed="rId4"/>
          <a:srcRect l="1" r="15831"/>
          <a:stretch/>
        </p:blipFill>
        <p:spPr>
          <a:xfrm>
            <a:off x="-793" y="0"/>
            <a:ext cx="7696993" cy="10284843"/>
          </a:xfrm>
          <a:prstGeom prst="rect">
            <a:avLst/>
          </a:prstGeom>
        </p:spPr>
      </p:pic>
      <p:pic>
        <p:nvPicPr>
          <p:cNvPr id="3" name="Picture 8">
            <a:extLst>
              <a:ext uri="{FF2B5EF4-FFF2-40B4-BE49-F238E27FC236}">
                <a16:creationId xmlns:a16="http://schemas.microsoft.com/office/drawing/2014/main" id="{122DB745-3ED6-B8D2-8C4D-382F4F203F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grpSp>
        <p:nvGrpSpPr>
          <p:cNvPr id="4" name="Group 4">
            <a:extLst>
              <a:ext uri="{FF2B5EF4-FFF2-40B4-BE49-F238E27FC236}">
                <a16:creationId xmlns:a16="http://schemas.microsoft.com/office/drawing/2014/main" id="{C6B2356A-E0DB-BAC5-AF51-81D0192123CC}"/>
              </a:ext>
            </a:extLst>
          </p:cNvPr>
          <p:cNvGrpSpPr/>
          <p:nvPr/>
        </p:nvGrpSpPr>
        <p:grpSpPr>
          <a:xfrm>
            <a:off x="342071" y="-1523373"/>
            <a:ext cx="1676400" cy="3046745"/>
            <a:chOff x="0" y="0"/>
            <a:chExt cx="706484" cy="926813"/>
          </a:xfrm>
          <a:solidFill>
            <a:schemeClr val="accent6">
              <a:lumMod val="75000"/>
            </a:schemeClr>
          </a:solidFill>
        </p:grpSpPr>
        <p:sp>
          <p:nvSpPr>
            <p:cNvPr id="5" name="Freeform 5">
              <a:extLst>
                <a:ext uri="{FF2B5EF4-FFF2-40B4-BE49-F238E27FC236}">
                  <a16:creationId xmlns:a16="http://schemas.microsoft.com/office/drawing/2014/main" id="{88E67AB3-1D40-3D84-E6CD-B6CD3B9CA1F8}"/>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BB1F6064-1634-C56B-A0B3-E7D205B4F2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7" name="Rectangle 6">
            <a:extLst>
              <a:ext uri="{FF2B5EF4-FFF2-40B4-BE49-F238E27FC236}">
                <a16:creationId xmlns:a16="http://schemas.microsoft.com/office/drawing/2014/main" id="{8B825F2E-4D75-5E3C-DD78-C0662D2A565D}"/>
              </a:ext>
            </a:extLst>
          </p:cNvPr>
          <p:cNvSpPr/>
          <p:nvPr/>
        </p:nvSpPr>
        <p:spPr>
          <a:xfrm>
            <a:off x="8133052" y="265621"/>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endParaRPr lang="en-US" sz="3200" dirty="0"/>
          </a:p>
        </p:txBody>
      </p:sp>
      <p:sp>
        <p:nvSpPr>
          <p:cNvPr id="9" name="TextBox 8">
            <a:extLst>
              <a:ext uri="{FF2B5EF4-FFF2-40B4-BE49-F238E27FC236}">
                <a16:creationId xmlns:a16="http://schemas.microsoft.com/office/drawing/2014/main" id="{8C84C8BC-3619-E41D-C9C2-EE254BB9BF51}"/>
              </a:ext>
            </a:extLst>
          </p:cNvPr>
          <p:cNvSpPr txBox="1"/>
          <p:nvPr/>
        </p:nvSpPr>
        <p:spPr>
          <a:xfrm>
            <a:off x="-793" y="6210300"/>
            <a:ext cx="7696200" cy="3539430"/>
          </a:xfrm>
          <a:prstGeom prst="rect">
            <a:avLst/>
          </a:prstGeom>
          <a:solidFill>
            <a:schemeClr val="accent4">
              <a:alpha val="83000"/>
            </a:schemeClr>
          </a:solidFill>
          <a:ln>
            <a:no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r>
              <a:rPr lang="en-US" sz="3200" dirty="0">
                <a:solidFill>
                  <a:schemeClr val="bg1"/>
                </a:solidFill>
              </a:rPr>
              <a:t>Mae is a 37-year-old Korean American woman with both mental and physical health conditions. She was recently discharged from a brief inpatient stay into the care of her 66-year-old aunt, who provides some care for her, but it is temporary. This will be the first time Mae has received ACCS services.</a:t>
            </a:r>
          </a:p>
        </p:txBody>
      </p:sp>
      <p:sp>
        <p:nvSpPr>
          <p:cNvPr id="10" name="Rectangle 9">
            <a:extLst>
              <a:ext uri="{FF2B5EF4-FFF2-40B4-BE49-F238E27FC236}">
                <a16:creationId xmlns:a16="http://schemas.microsoft.com/office/drawing/2014/main" id="{177B6656-7449-A188-8617-FE06E6BE890C}"/>
              </a:ext>
            </a:extLst>
          </p:cNvPr>
          <p:cNvSpPr/>
          <p:nvPr/>
        </p:nvSpPr>
        <p:spPr>
          <a:xfrm>
            <a:off x="10148817" y="426092"/>
            <a:ext cx="5712432" cy="1097280"/>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dirty="0">
                <a:solidFill>
                  <a:schemeClr val="tx1"/>
                </a:solidFill>
              </a:rPr>
              <a:t>Team Discussion</a:t>
            </a:r>
          </a:p>
        </p:txBody>
      </p:sp>
      <p:graphicFrame>
        <p:nvGraphicFramePr>
          <p:cNvPr id="18" name="Diagram 17">
            <a:extLst>
              <a:ext uri="{FF2B5EF4-FFF2-40B4-BE49-F238E27FC236}">
                <a16:creationId xmlns:a16="http://schemas.microsoft.com/office/drawing/2014/main" id="{4DD19D4B-D21A-2C55-36D2-DC599A3C5A72}"/>
              </a:ext>
            </a:extLst>
          </p:cNvPr>
          <p:cNvGraphicFramePr/>
          <p:nvPr>
            <p:extLst>
              <p:ext uri="{D42A27DB-BD31-4B8C-83A1-F6EECF244321}">
                <p14:modId xmlns:p14="http://schemas.microsoft.com/office/powerpoint/2010/main" val="3748924603"/>
              </p:ext>
            </p:extLst>
          </p:nvPr>
        </p:nvGraphicFramePr>
        <p:xfrm>
          <a:off x="8752826" y="2019301"/>
          <a:ext cx="8504414" cy="7315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531987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1FC3C-53CB-456D-9161-9E80F98B23AE}"/>
              </a:ext>
            </a:extLst>
          </p:cNvPr>
          <p:cNvSpPr>
            <a:spLocks noGrp="1"/>
          </p:cNvSpPr>
          <p:nvPr>
            <p:ph type="title"/>
          </p:nvPr>
        </p:nvSpPr>
        <p:spPr>
          <a:xfrm>
            <a:off x="7946643" y="960120"/>
            <a:ext cx="9376665" cy="5349240"/>
          </a:xfrm>
        </p:spPr>
        <p:txBody>
          <a:bodyPr vert="horz" lIns="91440" tIns="45720" rIns="91440" bIns="45720" rtlCol="0" anchor="b">
            <a:normAutofit/>
          </a:bodyPr>
          <a:lstStyle/>
          <a:p>
            <a:pPr defTabSz="914400"/>
            <a:r>
              <a:rPr lang="en-US" sz="8100">
                <a:solidFill>
                  <a:schemeClr val="tx1"/>
                </a:solidFill>
                <a:latin typeface="+mj-lt"/>
                <a:cs typeface="+mj-cs"/>
              </a:rPr>
              <a:t>What Does it Mean to be Resilient?</a:t>
            </a:r>
          </a:p>
        </p:txBody>
      </p:sp>
      <p:pic>
        <p:nvPicPr>
          <p:cNvPr id="1026" name="Picture 2" descr="A drawing of a tree&#10;&#10;Description automatically generated with low confidence">
            <a:extLst>
              <a:ext uri="{FF2B5EF4-FFF2-40B4-BE49-F238E27FC236}">
                <a16:creationId xmlns:a16="http://schemas.microsoft.com/office/drawing/2014/main" id="{E7CBB35E-427A-44E6-9A45-A8B47A2575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3" r="-2" b="-2"/>
          <a:stretch/>
        </p:blipFill>
        <p:spPr bwMode="auto">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293" y="6613900"/>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9A07A4-141D-446E-8FDA-97088FA8D6A9}"/>
              </a:ext>
            </a:extLst>
          </p:cNvPr>
          <p:cNvSpPr txBox="1"/>
          <p:nvPr/>
        </p:nvSpPr>
        <p:spPr>
          <a:xfrm>
            <a:off x="14813280" y="9715500"/>
            <a:ext cx="2514600" cy="369332"/>
          </a:xfrm>
          <a:prstGeom prst="rect">
            <a:avLst/>
          </a:prstGeom>
          <a:noFill/>
        </p:spPr>
        <p:txBody>
          <a:bodyPr wrap="square" rtlCol="0">
            <a:spAutoFit/>
          </a:bodyPr>
          <a:lstStyle/>
          <a:p>
            <a:pPr algn="r">
              <a:spcAft>
                <a:spcPts val="600"/>
              </a:spcAft>
            </a:pPr>
            <a:r>
              <a:rPr lang="en-US"/>
              <a:t>Social Resilience Model</a:t>
            </a:r>
          </a:p>
        </p:txBody>
      </p:sp>
    </p:spTree>
    <p:custDataLst>
      <p:tags r:id="rId1"/>
    </p:custDataLst>
    <p:extLst>
      <p:ext uri="{BB962C8B-B14F-4D97-AF65-F5344CB8AC3E}">
        <p14:creationId xmlns:p14="http://schemas.microsoft.com/office/powerpoint/2010/main" val="3964696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eople talking on couch">
            <a:extLst>
              <a:ext uri="{FF2B5EF4-FFF2-40B4-BE49-F238E27FC236}">
                <a16:creationId xmlns:a16="http://schemas.microsoft.com/office/drawing/2014/main" id="{3FDE1E1C-806E-AE1A-5DA6-A3360254387D}"/>
              </a:ext>
            </a:extLst>
          </p:cNvPr>
          <p:cNvPicPr>
            <a:picLocks noChangeAspect="1"/>
          </p:cNvPicPr>
          <p:nvPr/>
        </p:nvPicPr>
        <p:blipFill rotWithShape="1">
          <a:blip r:embed="rId4">
            <a:extLst>
              <a:ext uri="{28A0092B-C50C-407E-A947-70E740481C1C}">
                <a14:useLocalDpi xmlns:a14="http://schemas.microsoft.com/office/drawing/2010/main" val="0"/>
              </a:ext>
            </a:extLst>
          </a:blip>
          <a:srcRect t="24522" r="9091"/>
          <a:stretch/>
        </p:blipFill>
        <p:spPr>
          <a:xfrm>
            <a:off x="20" y="10"/>
            <a:ext cx="18287980" cy="10286990"/>
          </a:xfrm>
          <a:prstGeom prst="rect">
            <a:avLst/>
          </a:prstGeom>
        </p:spPr>
      </p:pic>
      <p:sp>
        <p:nvSpPr>
          <p:cNvPr id="13" name="Rectangle 12">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5326" y="481764"/>
            <a:ext cx="10796658" cy="884511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AC9C1-514A-1617-898C-CE07A8C5981C}"/>
              </a:ext>
            </a:extLst>
          </p:cNvPr>
          <p:cNvSpPr>
            <a:spLocks noGrp="1"/>
          </p:cNvSpPr>
          <p:nvPr>
            <p:ph type="title"/>
          </p:nvPr>
        </p:nvSpPr>
        <p:spPr>
          <a:xfrm>
            <a:off x="892206" y="960394"/>
            <a:ext cx="9929716" cy="2017463"/>
          </a:xfrm>
        </p:spPr>
        <p:txBody>
          <a:bodyPr vert="horz" lIns="91440" tIns="45720" rIns="91440" bIns="45720" rtlCol="0" anchor="ctr">
            <a:normAutofit/>
          </a:bodyPr>
          <a:lstStyle/>
          <a:p>
            <a:pPr defTabSz="914400"/>
            <a:r>
              <a:rPr lang="en-US" sz="5100">
                <a:solidFill>
                  <a:schemeClr val="tx1"/>
                </a:solidFill>
                <a:latin typeface="+mj-lt"/>
                <a:cs typeface="+mj-cs"/>
              </a:rPr>
              <a:t>Ways the Integrated Team can Help Persons-served Strengthen Resilience</a:t>
            </a:r>
          </a:p>
        </p:txBody>
      </p:sp>
      <p:graphicFrame>
        <p:nvGraphicFramePr>
          <p:cNvPr id="9" name="Diagram 8">
            <a:extLst>
              <a:ext uri="{FF2B5EF4-FFF2-40B4-BE49-F238E27FC236}">
                <a16:creationId xmlns:a16="http://schemas.microsoft.com/office/drawing/2014/main" id="{842FCB16-63F6-7C3F-2845-298864935292}"/>
              </a:ext>
            </a:extLst>
          </p:cNvPr>
          <p:cNvGraphicFramePr/>
          <p:nvPr>
            <p:extLst>
              <p:ext uri="{D42A27DB-BD31-4B8C-83A1-F6EECF244321}">
                <p14:modId xmlns:p14="http://schemas.microsoft.com/office/powerpoint/2010/main" val="626047769"/>
              </p:ext>
            </p:extLst>
          </p:nvPr>
        </p:nvGraphicFramePr>
        <p:xfrm>
          <a:off x="891162" y="2705100"/>
          <a:ext cx="10410821" cy="6621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68108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sp>
        <p:nvSpPr>
          <p:cNvPr id="24" name="Oval 23">
            <a:extLst>
              <a:ext uri="{FF2B5EF4-FFF2-40B4-BE49-F238E27FC236}">
                <a16:creationId xmlns:a16="http://schemas.microsoft.com/office/drawing/2014/main" id="{037AE844-348F-4E9F-A754-7538DC2C8D1A}"/>
              </a:ext>
            </a:extLst>
          </p:cNvPr>
          <p:cNvSpPr/>
          <p:nvPr/>
        </p:nvSpPr>
        <p:spPr>
          <a:xfrm>
            <a:off x="981843"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200329"/>
          </a:xfrm>
          <a:prstGeom prst="rect">
            <a:avLst/>
          </a:prstGeom>
          <a:noFill/>
        </p:spPr>
        <p:txBody>
          <a:bodyPr wrap="square" rtlCol="0">
            <a:spAutoFit/>
          </a:bodyPr>
          <a:lstStyle/>
          <a:p>
            <a:r>
              <a:rPr lang="en-US" sz="3600" dirty="0">
                <a:latin typeface="+mj-lt"/>
              </a:rPr>
              <a:t>During this module you will:</a:t>
            </a:r>
          </a:p>
          <a:p>
            <a:endParaRPr lang="en-US" sz="3600" dirty="0">
              <a:latin typeface="DM Serif Display Bold"/>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6608529" y="6923673"/>
            <a:ext cx="4151878" cy="3046988"/>
          </a:xfrm>
          <a:prstGeom prst="rect">
            <a:avLst/>
          </a:prstGeom>
          <a:noFill/>
        </p:spPr>
        <p:txBody>
          <a:bodyPr wrap="square" lIns="91440" tIns="45720" rIns="91440" bIns="45720" anchor="t">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Consider </a:t>
            </a:r>
          </a:p>
          <a:p>
            <a:r>
              <a:rPr lang="en-US" sz="3200" b="0" dirty="0">
                <a:latin typeface="Open Sans"/>
                <a:ea typeface="Open Sans"/>
                <a:cs typeface="Open Sans"/>
              </a:rPr>
              <a:t>the potential effects of traumatic experiences and how it can vary by culture </a:t>
            </a:r>
            <a:endParaRPr lang="en-US" sz="3200" b="0" dirty="0"/>
          </a:p>
        </p:txBody>
      </p:sp>
      <p:sp>
        <p:nvSpPr>
          <p:cNvPr id="28" name="Oval 27">
            <a:extLst>
              <a:ext uri="{FF2B5EF4-FFF2-40B4-BE49-F238E27FC236}">
                <a16:creationId xmlns:a16="http://schemas.microsoft.com/office/drawing/2014/main" id="{9F1174BE-DF3B-4A11-9E56-01378E787B69}"/>
              </a:ext>
            </a:extLst>
          </p:cNvPr>
          <p:cNvSpPr/>
          <p:nvPr/>
        </p:nvSpPr>
        <p:spPr>
          <a:xfrm>
            <a:off x="5638800"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896242" y="6923673"/>
            <a:ext cx="4848482" cy="1077218"/>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Define </a:t>
            </a:r>
          </a:p>
          <a:p>
            <a:r>
              <a:rPr lang="en-US" sz="3200" dirty="0">
                <a:latin typeface="Open Sans" panose="020B0606030504020204" pitchFamily="34" charset="0"/>
                <a:ea typeface="Open Sans" panose="020B0606030504020204" pitchFamily="34" charset="0"/>
                <a:cs typeface="Open Sans" panose="020B0606030504020204" pitchFamily="34" charset="0"/>
              </a:rPr>
              <a:t>trauma</a:t>
            </a:r>
          </a:p>
        </p:txBody>
      </p:sp>
      <p:sp>
        <p:nvSpPr>
          <p:cNvPr id="30" name="Oval 29">
            <a:extLst>
              <a:ext uri="{FF2B5EF4-FFF2-40B4-BE49-F238E27FC236}">
                <a16:creationId xmlns:a16="http://schemas.microsoft.com/office/drawing/2014/main" id="{A045C39F-1C34-4809-93A1-D6052D117D16}"/>
              </a:ext>
            </a:extLst>
          </p:cNvPr>
          <p:cNvSpPr/>
          <p:nvPr/>
        </p:nvSpPr>
        <p:spPr>
          <a:xfrm>
            <a:off x="11116865" y="679410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pic>
        <p:nvPicPr>
          <p:cNvPr id="13" name="Picture 12">
            <a:extLst>
              <a:ext uri="{FF2B5EF4-FFF2-40B4-BE49-F238E27FC236}">
                <a16:creationId xmlns:a16="http://schemas.microsoft.com/office/drawing/2014/main" id="{A35B7797-7415-412B-8349-C10E80F5EB44}"/>
              </a:ext>
            </a:extLst>
          </p:cNvPr>
          <p:cNvPicPr>
            <a:picLocks noChangeAspect="1"/>
          </p:cNvPicPr>
          <p:nvPr/>
        </p:nvPicPr>
        <p:blipFill>
          <a:blip r:embed="rId5"/>
          <a:stretch>
            <a:fillRect/>
          </a:stretch>
        </p:blipFill>
        <p:spPr>
          <a:xfrm>
            <a:off x="17602200" y="363773"/>
            <a:ext cx="289559" cy="2461258"/>
          </a:xfrm>
          <a:prstGeom prst="rect">
            <a:avLst/>
          </a:prstGeom>
        </p:spPr>
      </p:pic>
      <p:sp>
        <p:nvSpPr>
          <p:cNvPr id="31" name="TextBox 30">
            <a:extLst>
              <a:ext uri="{FF2B5EF4-FFF2-40B4-BE49-F238E27FC236}">
                <a16:creationId xmlns:a16="http://schemas.microsoft.com/office/drawing/2014/main" id="{807CAFDC-A0FF-4109-B7C6-8A4A489CA65D}"/>
              </a:ext>
            </a:extLst>
          </p:cNvPr>
          <p:cNvSpPr txBox="1"/>
          <p:nvPr/>
        </p:nvSpPr>
        <p:spPr>
          <a:xfrm>
            <a:off x="12031265" y="6940743"/>
            <a:ext cx="4216564" cy="2062103"/>
          </a:xfrm>
          <a:prstGeom prst="rect">
            <a:avLst/>
          </a:prstGeom>
          <a:noFill/>
        </p:spPr>
        <p:txBody>
          <a:bodyPr wrap="square" lIns="91440" tIns="45720" rIns="91440" bIns="45720" anchor="t">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latin typeface="Open Sans"/>
                <a:ea typeface="Open Sans"/>
                <a:cs typeface="Open Sans"/>
              </a:rPr>
              <a:t>Consider</a:t>
            </a:r>
            <a:endParaRPr lang="en-US" sz="3200" dirty="0"/>
          </a:p>
          <a:p>
            <a:r>
              <a:rPr lang="en-US" sz="3200" b="0" dirty="0">
                <a:latin typeface="Open Sans"/>
                <a:ea typeface="Open Sans"/>
                <a:cs typeface="Open Sans"/>
              </a:rPr>
              <a:t>ways you can apply a trauma lens in your work </a:t>
            </a:r>
            <a:endParaRPr lang="en-US" dirty="0"/>
          </a:p>
        </p:txBody>
      </p:sp>
      <p:sp>
        <p:nvSpPr>
          <p:cNvPr id="3" name="Title 2">
            <a:extLst>
              <a:ext uri="{FF2B5EF4-FFF2-40B4-BE49-F238E27FC236}">
                <a16:creationId xmlns:a16="http://schemas.microsoft.com/office/drawing/2014/main" id="{92F4CB09-67C9-4346-AABB-4B9890D5FE3D}"/>
              </a:ext>
            </a:extLst>
          </p:cNvPr>
          <p:cNvSpPr>
            <a:spLocks noGrp="1"/>
          </p:cNvSpPr>
          <p:nvPr>
            <p:ph type="title"/>
          </p:nvPr>
        </p:nvSpPr>
        <p:spPr>
          <a:xfrm>
            <a:off x="1257300" y="266700"/>
            <a:ext cx="15773400" cy="1988345"/>
          </a:xfrm>
        </p:spPr>
        <p:txBody>
          <a:bodyPr/>
          <a:lstStyle/>
          <a:p>
            <a:r>
              <a:rPr lang="en-US" dirty="0">
                <a:latin typeface="+mj-lt"/>
              </a:rPr>
              <a:t>Learning Objectives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AB4FC5-4655-479C-2DEF-A52E21FE298D}"/>
              </a:ext>
            </a:extLst>
          </p:cNvPr>
          <p:cNvPicPr>
            <a:picLocks noChangeAspect="1"/>
          </p:cNvPicPr>
          <p:nvPr/>
        </p:nvPicPr>
        <p:blipFill>
          <a:blip r:embed="rId4"/>
          <a:stretch>
            <a:fillRect/>
          </a:stretch>
        </p:blipFill>
        <p:spPr>
          <a:xfrm>
            <a:off x="2708" y="0"/>
            <a:ext cx="18282583" cy="10287000"/>
          </a:xfrm>
          <a:prstGeom prst="rect">
            <a:avLst/>
          </a:prstGeom>
        </p:spPr>
      </p:pic>
      <p:sp>
        <p:nvSpPr>
          <p:cNvPr id="15" name="Freeform 5">
            <a:extLst>
              <a:ext uri="{FF2B5EF4-FFF2-40B4-BE49-F238E27FC236}">
                <a16:creationId xmlns:a16="http://schemas.microsoft.com/office/drawing/2014/main" id="{05A7E4BF-A489-E1B7-CE46-AFB51E1874EC}"/>
              </a:ext>
            </a:extLst>
          </p:cNvPr>
          <p:cNvSpPr/>
          <p:nvPr/>
        </p:nvSpPr>
        <p:spPr>
          <a:xfrm rot="5400000">
            <a:off x="8477842" y="-791976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accent6">
              <a:lumMod val="75000"/>
              <a:alpha val="54000"/>
            </a:schemeClr>
          </a:solidFill>
        </p:spPr>
        <p:txBody>
          <a:bodyPr/>
          <a:lstStyle/>
          <a:p>
            <a:endParaRPr lang="en-US" dirty="0"/>
          </a:p>
        </p:txBody>
      </p:sp>
      <p:graphicFrame>
        <p:nvGraphicFramePr>
          <p:cNvPr id="13" name="Content Placeholder 12">
            <a:extLst>
              <a:ext uri="{FF2B5EF4-FFF2-40B4-BE49-F238E27FC236}">
                <a16:creationId xmlns:a16="http://schemas.microsoft.com/office/drawing/2014/main" id="{E2FCBE1F-D057-97FE-3DD5-34A9A12D1043}"/>
              </a:ext>
            </a:extLst>
          </p:cNvPr>
          <p:cNvGraphicFramePr>
            <a:graphicFrameLocks noGrp="1"/>
          </p:cNvGraphicFramePr>
          <p:nvPr>
            <p:ph sz="half" idx="1"/>
            <p:extLst>
              <p:ext uri="{D42A27DB-BD31-4B8C-83A1-F6EECF244321}">
                <p14:modId xmlns:p14="http://schemas.microsoft.com/office/powerpoint/2010/main" val="1345471449"/>
              </p:ext>
            </p:extLst>
          </p:nvPr>
        </p:nvGraphicFramePr>
        <p:xfrm>
          <a:off x="1257300" y="2738438"/>
          <a:ext cx="15582900" cy="65270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a:extLst>
              <a:ext uri="{FF2B5EF4-FFF2-40B4-BE49-F238E27FC236}">
                <a16:creationId xmlns:a16="http://schemas.microsoft.com/office/drawing/2014/main" id="{9C8C7236-E93D-BCA2-E882-0383B126449A}"/>
              </a:ext>
            </a:extLst>
          </p:cNvPr>
          <p:cNvPicPr>
            <a:picLocks noChangeAspect="1"/>
          </p:cNvPicPr>
          <p:nvPr/>
        </p:nvPicPr>
        <p:blipFill>
          <a:blip r:embed="rId10"/>
          <a:stretch>
            <a:fillRect/>
          </a:stretch>
        </p:blipFill>
        <p:spPr>
          <a:xfrm>
            <a:off x="17602200" y="363773"/>
            <a:ext cx="289559" cy="2461258"/>
          </a:xfrm>
          <a:prstGeom prst="rect">
            <a:avLst/>
          </a:prstGeom>
        </p:spPr>
      </p:pic>
      <p:sp>
        <p:nvSpPr>
          <p:cNvPr id="2" name="Title 1">
            <a:extLst>
              <a:ext uri="{FF2B5EF4-FFF2-40B4-BE49-F238E27FC236}">
                <a16:creationId xmlns:a16="http://schemas.microsoft.com/office/drawing/2014/main" id="{6A068E62-7714-495A-841D-989DFE27BB65}"/>
              </a:ext>
            </a:extLst>
          </p:cNvPr>
          <p:cNvSpPr>
            <a:spLocks noGrp="1"/>
          </p:cNvSpPr>
          <p:nvPr>
            <p:ph type="title"/>
          </p:nvPr>
        </p:nvSpPr>
        <p:spPr>
          <a:xfrm>
            <a:off x="1577509" y="133624"/>
            <a:ext cx="15773400" cy="1988345"/>
          </a:xfrm>
        </p:spPr>
        <p:txBody>
          <a:bodyPr>
            <a:normAutofit/>
          </a:bodyPr>
          <a:lstStyle/>
          <a:p>
            <a:r>
              <a:rPr lang="en-US" sz="6500" dirty="0"/>
              <a:t>Methods for Empowering ACCS Persons-Served</a:t>
            </a:r>
          </a:p>
        </p:txBody>
      </p:sp>
    </p:spTree>
    <p:custDataLst>
      <p:tags r:id="rId1"/>
    </p:custDataLst>
    <p:extLst>
      <p:ext uri="{BB962C8B-B14F-4D97-AF65-F5344CB8AC3E}">
        <p14:creationId xmlns:p14="http://schemas.microsoft.com/office/powerpoint/2010/main" val="379664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55FB6-7CEC-45AC-A1DA-9E7635C078CB}"/>
              </a:ext>
            </a:extLst>
          </p:cNvPr>
          <p:cNvPicPr>
            <a:picLocks noChangeAspect="1"/>
          </p:cNvPicPr>
          <p:nvPr/>
        </p:nvPicPr>
        <p:blipFill rotWithShape="1">
          <a:blip r:embed="rId4">
            <a:extLst>
              <a:ext uri="{28A0092B-C50C-407E-A947-70E740481C1C}">
                <a14:useLocalDpi xmlns:a14="http://schemas.microsoft.com/office/drawing/2010/main" val="0"/>
              </a:ext>
            </a:extLst>
          </a:blip>
          <a:srcRect l="268" t="13622" r="4478" b="34324"/>
          <a:stretch/>
        </p:blipFill>
        <p:spPr>
          <a:xfrm>
            <a:off x="0" y="25037"/>
            <a:ext cx="18301852" cy="6667502"/>
          </a:xfrm>
          <a:prstGeom prst="rect">
            <a:avLst/>
          </a:prstGeom>
        </p:spPr>
      </p:pic>
      <p:sp>
        <p:nvSpPr>
          <p:cNvPr id="10" name="TextBox 10"/>
          <p:cNvSpPr txBox="1"/>
          <p:nvPr/>
        </p:nvSpPr>
        <p:spPr>
          <a:xfrm>
            <a:off x="0" y="5501957"/>
            <a:ext cx="18301852" cy="1190582"/>
          </a:xfrm>
          <a:prstGeom prst="rect">
            <a:avLst/>
          </a:prstGeom>
          <a:solidFill>
            <a:schemeClr val="bg1">
              <a:alpha val="80000"/>
            </a:schemeClr>
          </a:solidFill>
        </p:spPr>
        <p:txBody>
          <a:bodyPr wrap="square" lIns="0" tIns="0" rIns="0" bIns="0" rtlCol="0" anchor="t">
            <a:spAutoFit/>
          </a:bodyPr>
          <a:lstStyle/>
          <a:p>
            <a:pPr>
              <a:lnSpc>
                <a:spcPts val="9889"/>
              </a:lnSpc>
            </a:pPr>
            <a:r>
              <a:rPr lang="en-US" sz="7200" dirty="0">
                <a:solidFill>
                  <a:srgbClr val="3C3836"/>
                </a:solidFill>
                <a:latin typeface="Open Sans" panose="020B0606030504020204" pitchFamily="34" charset="0"/>
                <a:ea typeface="Open Sans" panose="020B0606030504020204" pitchFamily="34" charset="0"/>
                <a:cs typeface="Open Sans" panose="020B0606030504020204" pitchFamily="34" charset="0"/>
              </a:rPr>
              <a:t> Closing Activity </a:t>
            </a:r>
          </a:p>
        </p:txBody>
      </p:sp>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997108" y="8218071"/>
            <a:ext cx="293783" cy="2485858"/>
          </a:xfrm>
          <a:prstGeom prst="rect">
            <a:avLst/>
          </a:prstGeom>
        </p:spPr>
      </p:pic>
      <p:sp>
        <p:nvSpPr>
          <p:cNvPr id="20" name="TextBox 19">
            <a:extLst>
              <a:ext uri="{FF2B5EF4-FFF2-40B4-BE49-F238E27FC236}">
                <a16:creationId xmlns:a16="http://schemas.microsoft.com/office/drawing/2014/main" id="{9B73C584-4265-4080-852B-B7C654833ED7}"/>
              </a:ext>
            </a:extLst>
          </p:cNvPr>
          <p:cNvSpPr txBox="1"/>
          <p:nvPr/>
        </p:nvSpPr>
        <p:spPr>
          <a:xfrm>
            <a:off x="152400" y="6909853"/>
            <a:ext cx="17983200" cy="1938992"/>
          </a:xfrm>
          <a:prstGeom prst="rect">
            <a:avLst/>
          </a:prstGeom>
          <a:solidFill>
            <a:schemeClr val="bg1">
              <a:alpha val="88000"/>
            </a:schemeClr>
          </a:solidFill>
          <a:ln>
            <a:noFill/>
          </a:ln>
          <a:effectLst/>
        </p:spPr>
        <p:txBody>
          <a:bodyPr wrap="square">
            <a:spAutoFit/>
          </a:bodyPr>
          <a:lstStyle/>
          <a:p>
            <a:pPr algn="ctr"/>
            <a:r>
              <a:rPr lang="en-US" sz="6000" dirty="0"/>
              <a:t>What is one take-away from today that you will share with someone else?</a:t>
            </a:r>
          </a:p>
        </p:txBody>
      </p:sp>
      <p:pic>
        <p:nvPicPr>
          <p:cNvPr id="7" name="Picture 6">
            <a:extLst>
              <a:ext uri="{FF2B5EF4-FFF2-40B4-BE49-F238E27FC236}">
                <a16:creationId xmlns:a16="http://schemas.microsoft.com/office/drawing/2014/main" id="{F0A6337A-89E5-4F26-99E3-4AA659AF9BC9}"/>
              </a:ext>
            </a:extLst>
          </p:cNvPr>
          <p:cNvPicPr>
            <a:picLocks noChangeAspect="1"/>
          </p:cNvPicPr>
          <p:nvPr/>
        </p:nvPicPr>
        <p:blipFill>
          <a:blip r:embed="rId7"/>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388578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548004" y="1049858"/>
            <a:ext cx="8233753" cy="6555641"/>
          </a:xfrm>
          <a:prstGeom prst="rect">
            <a:avLst/>
          </a:prstGeom>
          <a:noFill/>
        </p:spPr>
        <p:txBody>
          <a:bodyPr wrap="square" lIns="91440" tIns="45720" rIns="91440" bIns="45720" anchor="t">
            <a:spAutoFit/>
          </a:bodyPr>
          <a:lstStyle>
            <a:defPPr>
              <a:defRPr lang="en-US"/>
            </a:defPPr>
            <a:lvl1pPr algn="just">
              <a:defRPr sz="6000">
                <a:latin typeface="Open Sans" panose="020B0606030504020204" pitchFamily="34" charset="0"/>
                <a:ea typeface="Open Sans" panose="020B0606030504020204" pitchFamily="34" charset="0"/>
                <a:cs typeface="Open Sans" panose="020B0606030504020204" pitchFamily="34" charset="0"/>
              </a:defRPr>
            </a:lvl1pPr>
          </a:lstStyle>
          <a:p>
            <a:pPr algn="l"/>
            <a:r>
              <a:rPr lang="en-US" dirty="0">
                <a:latin typeface="Open Sans"/>
                <a:ea typeface="Open Sans"/>
                <a:cs typeface="Open Sans"/>
              </a:rPr>
              <a:t>If you have experience working with individuals who have experienced trauma, what kind of traumatic events had they experienced?  </a:t>
            </a:r>
            <a:endParaRPr lang="en-US" dirty="0"/>
          </a:p>
        </p:txBody>
      </p:sp>
      <p:sp>
        <p:nvSpPr>
          <p:cNvPr id="31" name="Oval 30">
            <a:extLst>
              <a:ext uri="{FF2B5EF4-FFF2-40B4-BE49-F238E27FC236}">
                <a16:creationId xmlns:a16="http://schemas.microsoft.com/office/drawing/2014/main" id="{C6057306-1980-424B-BB15-CFA7FE250FBD}"/>
              </a:ext>
            </a:extLst>
          </p:cNvPr>
          <p:cNvSpPr/>
          <p:nvPr/>
        </p:nvSpPr>
        <p:spPr>
          <a:xfrm>
            <a:off x="9133974" y="15621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Tree>
    <p:custDataLst>
      <p:tags r:id="rId1"/>
    </p:custDataLst>
    <p:extLst>
      <p:ext uri="{BB962C8B-B14F-4D97-AF65-F5344CB8AC3E}">
        <p14:creationId xmlns:p14="http://schemas.microsoft.com/office/powerpoint/2010/main" val="149512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Oval 30">
            <a:extLst>
              <a:ext uri="{FF2B5EF4-FFF2-40B4-BE49-F238E27FC236}">
                <a16:creationId xmlns:a16="http://schemas.microsoft.com/office/drawing/2014/main" id="{C6057306-1980-424B-BB15-CFA7FE250FBD}"/>
              </a:ext>
            </a:extLst>
          </p:cNvPr>
          <p:cNvSpPr/>
          <p:nvPr/>
        </p:nvSpPr>
        <p:spPr>
          <a:xfrm>
            <a:off x="9133974" y="15621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0" name="TextBox 9">
            <a:extLst>
              <a:ext uri="{FF2B5EF4-FFF2-40B4-BE49-F238E27FC236}">
                <a16:creationId xmlns:a16="http://schemas.microsoft.com/office/drawing/2014/main" id="{2D11373C-0085-E9EA-CDEF-20947FB0588A}"/>
              </a:ext>
            </a:extLst>
          </p:cNvPr>
          <p:cNvSpPr txBox="1"/>
          <p:nvPr/>
        </p:nvSpPr>
        <p:spPr>
          <a:xfrm>
            <a:off x="9419508" y="1239660"/>
            <a:ext cx="8087265" cy="5632311"/>
          </a:xfrm>
          <a:prstGeom prst="rect">
            <a:avLst/>
          </a:prstGeom>
          <a:noFill/>
        </p:spPr>
        <p:txBody>
          <a:bodyPr wrap="square" lIns="91440" tIns="45720" rIns="91440" bIns="45720" anchor="t">
            <a:spAutoFit/>
          </a:bodyPr>
          <a:lstStyle>
            <a:defPPr>
              <a:defRPr lang="en-US"/>
            </a:defPPr>
            <a:lvl1pPr>
              <a:defRPr sz="6000" spc="-300">
                <a:latin typeface="Open Sans" panose="020B0606030504020204" pitchFamily="34" charset="0"/>
                <a:ea typeface="Open Sans" panose="020B0606030504020204" pitchFamily="34" charset="0"/>
                <a:cs typeface="Open Sans" panose="020B0606030504020204" pitchFamily="34" charset="0"/>
              </a:defRPr>
            </a:lvl1pPr>
          </a:lstStyle>
          <a:p>
            <a:r>
              <a:rPr lang="en-US" spc="0" dirty="0">
                <a:latin typeface="Open Sans"/>
                <a:ea typeface="Open Sans"/>
                <a:cs typeface="Open Sans"/>
              </a:rPr>
              <a:t>What types of traumatic events do you think might be most common among persons served by ACCS?</a:t>
            </a:r>
            <a:endParaRPr lang="en-US" dirty="0">
              <a:latin typeface="Open Sans"/>
              <a:ea typeface="Open Sans"/>
              <a:cs typeface="Open Sans"/>
            </a:endParaRPr>
          </a:p>
        </p:txBody>
      </p:sp>
    </p:spTree>
    <p:custDataLst>
      <p:tags r:id="rId1"/>
    </p:custDataLst>
    <p:extLst>
      <p:ext uri="{BB962C8B-B14F-4D97-AF65-F5344CB8AC3E}">
        <p14:creationId xmlns:p14="http://schemas.microsoft.com/office/powerpoint/2010/main" val="48243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7E5C7F-58D3-477B-8740-91D84D9100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23126" y="0"/>
            <a:ext cx="9964874" cy="9941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4FD53AF-E365-4FD0-8047-96BC7FD4A2AF}"/>
              </a:ext>
            </a:extLst>
          </p:cNvPr>
          <p:cNvSpPr/>
          <p:nvPr/>
        </p:nvSpPr>
        <p:spPr>
          <a:xfrm>
            <a:off x="228600" y="2171700"/>
            <a:ext cx="8625841" cy="6705600"/>
          </a:xfrm>
          <a:prstGeom prst="rect">
            <a:avLst/>
          </a:prstGeom>
          <a:solidFill>
            <a:schemeClr val="lt1">
              <a:alpha val="82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An </a:t>
            </a:r>
            <a:r>
              <a:rPr kumimoji="0" lang="en-US" sz="8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Event</a:t>
            </a:r>
            <a:r>
              <a:rPr kumimoji="0" lang="en-US" sz="6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you </a:t>
            </a:r>
            <a:r>
              <a:rPr kumimoji="0" lang="en-US" sz="8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Experience</a:t>
            </a:r>
            <a:r>
              <a:rPr kumimoji="0" lang="en-US" sz="6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that has a negative </a:t>
            </a:r>
            <a:r>
              <a:rPr kumimoji="0" lang="en-US" sz="8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Effect</a:t>
            </a:r>
            <a:r>
              <a:rPr kumimoji="0" lang="en-US" sz="6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on you</a:t>
            </a:r>
          </a:p>
          <a:p>
            <a:pPr marL="0" marR="0" lvl="0" indent="0" algn="ctr" defTabSz="914400" rtl="0" eaLnBrk="1" fontAlgn="auto" latinLnBrk="0" hangingPunct="1">
              <a:spcBef>
                <a:spcPts val="0"/>
              </a:spcBef>
              <a:spcAft>
                <a:spcPts val="0"/>
              </a:spcAft>
              <a:buClrTx/>
              <a:buSzTx/>
              <a:buFontTx/>
              <a:buNone/>
              <a:tabLst/>
              <a:defRPr/>
            </a:pPr>
            <a:r>
              <a:rPr lang="en-US" sz="7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(3 Es)</a:t>
            </a:r>
            <a:endParaRPr lang="en-US" sz="80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F07324E8-1A2F-4587-8260-276422108D7C}"/>
              </a:ext>
            </a:extLst>
          </p:cNvPr>
          <p:cNvSpPr txBox="1">
            <a:spLocks noGrp="1"/>
          </p:cNvSpPr>
          <p:nvPr>
            <p:ph type="title"/>
          </p:nvPr>
        </p:nvSpPr>
        <p:spPr>
          <a:xfrm>
            <a:off x="264886" y="342900"/>
            <a:ext cx="6669314" cy="1200329"/>
          </a:xfrm>
          <a:prstGeom prst="rect">
            <a:avLst/>
          </a:prstGeom>
          <a:noFill/>
        </p:spPr>
        <p:txBody>
          <a:bodyPr wrap="square" rtlCol="0">
            <a:spAutoFit/>
          </a:bodyPr>
          <a:lstStyle/>
          <a:p>
            <a:pPr algn="l"/>
            <a:r>
              <a:rPr lang="en-US" sz="7200" dirty="0">
                <a:latin typeface="+mn-lt"/>
              </a:rPr>
              <a:t>What is Trauma?</a:t>
            </a:r>
          </a:p>
        </p:txBody>
      </p:sp>
      <p:pic>
        <p:nvPicPr>
          <p:cNvPr id="13" name="Picture 12">
            <a:extLst>
              <a:ext uri="{FF2B5EF4-FFF2-40B4-BE49-F238E27FC236}">
                <a16:creationId xmlns:a16="http://schemas.microsoft.com/office/drawing/2014/main" id="{0D809822-291C-4B14-ADD4-DDD9B5462A00}"/>
              </a:ext>
            </a:extLst>
          </p:cNvPr>
          <p:cNvPicPr>
            <a:picLocks noChangeAspect="1"/>
          </p:cNvPicPr>
          <p:nvPr/>
        </p:nvPicPr>
        <p:blipFill>
          <a:blip r:embed="rId6"/>
          <a:stretch>
            <a:fillRect/>
          </a:stretch>
        </p:blipFill>
        <p:spPr>
          <a:xfrm>
            <a:off x="17602200" y="363773"/>
            <a:ext cx="289559" cy="2461258"/>
          </a:xfrm>
          <a:prstGeom prst="rect">
            <a:avLst/>
          </a:prstGeom>
          <a:ln>
            <a:solidFill>
              <a:schemeClr val="bg1"/>
            </a:solidFill>
          </a:ln>
        </p:spPr>
      </p:pic>
    </p:spTree>
    <p:custDataLst>
      <p:tags r:id="rId1"/>
    </p:custDataLst>
    <p:extLst>
      <p:ext uri="{BB962C8B-B14F-4D97-AF65-F5344CB8AC3E}">
        <p14:creationId xmlns:p14="http://schemas.microsoft.com/office/powerpoint/2010/main" val="278612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jets flying in the sky&#10;&#10;Description automatically generated with low confidence">
            <a:extLst>
              <a:ext uri="{FF2B5EF4-FFF2-40B4-BE49-F238E27FC236}">
                <a16:creationId xmlns:a16="http://schemas.microsoft.com/office/drawing/2014/main" id="{161FBA49-4F1E-4985-A1DA-5ADC425672A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938867" y="-876300"/>
            <a:ext cx="20988867" cy="11806237"/>
          </a:xfrm>
          <a:prstGeom prst="rect">
            <a:avLst/>
          </a:prstGeom>
        </p:spPr>
      </p:pic>
      <p:sp>
        <p:nvSpPr>
          <p:cNvPr id="25" name="TextBox 24">
            <a:extLst>
              <a:ext uri="{FF2B5EF4-FFF2-40B4-BE49-F238E27FC236}">
                <a16:creationId xmlns:a16="http://schemas.microsoft.com/office/drawing/2014/main" id="{ED69FB61-8ECE-482B-867B-2429F8A98D83}"/>
              </a:ext>
            </a:extLst>
          </p:cNvPr>
          <p:cNvSpPr txBox="1"/>
          <p:nvPr/>
        </p:nvSpPr>
        <p:spPr>
          <a:xfrm>
            <a:off x="5491596" y="4948443"/>
            <a:ext cx="10983190" cy="369332"/>
          </a:xfrm>
          <a:prstGeom prst="rect">
            <a:avLst/>
          </a:prstGeom>
          <a:noFill/>
        </p:spPr>
        <p:txBody>
          <a:bodyPr wrap="square">
            <a:spAutoFit/>
          </a:bodyPr>
          <a:lstStyle/>
          <a:p>
            <a:endParaRPr lang="en-US" dirty="0"/>
          </a:p>
        </p:txBody>
      </p:sp>
      <p:sp>
        <p:nvSpPr>
          <p:cNvPr id="2" name="Title 1">
            <a:extLst>
              <a:ext uri="{FF2B5EF4-FFF2-40B4-BE49-F238E27FC236}">
                <a16:creationId xmlns:a16="http://schemas.microsoft.com/office/drawing/2014/main" id="{149D70E3-201E-43EC-BA77-C73F8FC60722}"/>
              </a:ext>
            </a:extLst>
          </p:cNvPr>
          <p:cNvSpPr>
            <a:spLocks noGrp="1"/>
          </p:cNvSpPr>
          <p:nvPr>
            <p:ph type="title"/>
          </p:nvPr>
        </p:nvSpPr>
        <p:spPr/>
        <p:txBody>
          <a:bodyPr/>
          <a:lstStyle/>
          <a:p>
            <a:r>
              <a:rPr lang="en-US" dirty="0">
                <a:solidFill>
                  <a:schemeClr val="tx1"/>
                </a:solidFill>
              </a:rPr>
              <a:t>E #1:  Traumatic Event</a:t>
            </a:r>
          </a:p>
        </p:txBody>
      </p:sp>
      <p:sp>
        <p:nvSpPr>
          <p:cNvPr id="4" name="Content Placeholder 3">
            <a:extLst>
              <a:ext uri="{FF2B5EF4-FFF2-40B4-BE49-F238E27FC236}">
                <a16:creationId xmlns:a16="http://schemas.microsoft.com/office/drawing/2014/main" id="{683573EC-C987-4499-B88D-A44BF5DA1739}"/>
              </a:ext>
            </a:extLst>
          </p:cNvPr>
          <p:cNvSpPr>
            <a:spLocks noGrp="1"/>
          </p:cNvSpPr>
          <p:nvPr>
            <p:ph idx="1"/>
          </p:nvPr>
        </p:nvSpPr>
        <p:spPr>
          <a:xfrm>
            <a:off x="304800" y="5829300"/>
            <a:ext cx="11849100" cy="4369117"/>
          </a:xfrm>
          <a:solidFill>
            <a:schemeClr val="bg1">
              <a:alpha val="72000"/>
            </a:schemeClr>
          </a:solidFill>
          <a:ln w="28575">
            <a:solidFill>
              <a:schemeClr val="accent6"/>
            </a:solidFill>
          </a:ln>
        </p:spPr>
        <p:txBody>
          <a:bodyPr>
            <a:normAutofit fontScale="92500" lnSpcReduction="10000"/>
          </a:bodyPr>
          <a:lstStyle/>
          <a:p>
            <a:pPr marL="0" indent="0" algn="ctr">
              <a:lnSpc>
                <a:spcPct val="120000"/>
              </a:lnSpc>
              <a:buNone/>
            </a:pPr>
            <a:r>
              <a:rPr lang="en-US" sz="3900" b="1" dirty="0"/>
              <a:t>An event, series of events, or set of circumstances that is experienced by an individual as physically harmful or life threatening</a:t>
            </a:r>
            <a:r>
              <a:rPr lang="en-US" sz="3900" dirty="0"/>
              <a:t>​</a:t>
            </a:r>
          </a:p>
          <a:p>
            <a:pPr marL="0" indent="0">
              <a:lnSpc>
                <a:spcPct val="120000"/>
              </a:lnSpc>
              <a:buNone/>
            </a:pPr>
            <a:r>
              <a:rPr lang="en-US" dirty="0"/>
              <a:t> </a:t>
            </a:r>
            <a:r>
              <a:rPr lang="en-US" sz="3800" dirty="0"/>
              <a:t>Has lasting effects on the individual’s​:</a:t>
            </a:r>
          </a:p>
          <a:p>
            <a:pPr>
              <a:lnSpc>
                <a:spcPct val="120000"/>
              </a:lnSpc>
            </a:pPr>
            <a:r>
              <a:rPr lang="en-US" sz="3800" dirty="0"/>
              <a:t>functioning​</a:t>
            </a:r>
          </a:p>
          <a:p>
            <a:pPr>
              <a:lnSpc>
                <a:spcPct val="120000"/>
              </a:lnSpc>
            </a:pPr>
            <a:r>
              <a:rPr lang="en-US" sz="3800" dirty="0"/>
              <a:t>mental, physical, social, emotional, or spiritual well-being​</a:t>
            </a:r>
            <a:endParaRPr lang="en-US" dirty="0"/>
          </a:p>
        </p:txBody>
      </p:sp>
    </p:spTree>
    <p:custDataLst>
      <p:tags r:id="rId1"/>
    </p:custDataLst>
    <p:extLst>
      <p:ext uri="{BB962C8B-B14F-4D97-AF65-F5344CB8AC3E}">
        <p14:creationId xmlns:p14="http://schemas.microsoft.com/office/powerpoint/2010/main" val="702285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75987" cy="10287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CA15BF9F-3623-4A2E-97F0-0F7AAA594A34}"/>
              </a:ext>
            </a:extLst>
          </p:cNvPr>
          <p:cNvSpPr>
            <a:spLocks noGrp="1"/>
          </p:cNvSpPr>
          <p:nvPr>
            <p:ph type="title"/>
          </p:nvPr>
        </p:nvSpPr>
        <p:spPr>
          <a:xfrm>
            <a:off x="609600" y="3983352"/>
            <a:ext cx="5763768" cy="2320296"/>
          </a:xfrm>
          <a:solidFill>
            <a:schemeClr val="tx1">
              <a:alpha val="50000"/>
            </a:schemeClr>
          </a:solidFill>
          <a:ln w="25400" cap="sq" cmpd="sng">
            <a:solidFill>
              <a:schemeClr val="bg1"/>
            </a:solidFill>
            <a:miter lim="800000"/>
          </a:ln>
        </p:spPr>
        <p:txBody>
          <a:bodyPr>
            <a:normAutofit/>
          </a:bodyPr>
          <a:lstStyle/>
          <a:p>
            <a:pPr algn="ctr"/>
            <a:r>
              <a:rPr lang="en-US" sz="6000" dirty="0">
                <a:effectLst>
                  <a:outerShdw blurRad="38100" dist="38100" dir="2700000" algn="tl">
                    <a:srgbClr val="000000">
                      <a:alpha val="43137"/>
                    </a:srgbClr>
                  </a:outerShdw>
                </a:effectLst>
              </a:rPr>
              <a:t>Examples of Traumatic Events:</a:t>
            </a:r>
          </a:p>
        </p:txBody>
      </p:sp>
      <p:sp useBgFill="1">
        <p:nvSpPr>
          <p:cNvPr id="15" name="Rectangle 14">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1445" y="-3"/>
            <a:ext cx="11306556" cy="10287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429440CD-44C0-413B-9B8F-12AE5D238682}"/>
              </a:ext>
            </a:extLst>
          </p:cNvPr>
          <p:cNvSpPr>
            <a:spLocks noGrp="1"/>
          </p:cNvSpPr>
          <p:nvPr>
            <p:ph sz="half" idx="1"/>
          </p:nvPr>
        </p:nvSpPr>
        <p:spPr>
          <a:xfrm>
            <a:off x="7941564" y="571500"/>
            <a:ext cx="9341213" cy="4174401"/>
          </a:xfrm>
        </p:spPr>
        <p:txBody>
          <a:bodyPr anchor="b">
            <a:normAutofit fontScale="92500" lnSpcReduction="10000"/>
          </a:bodyPr>
          <a:lstStyle/>
          <a:p>
            <a:r>
              <a:rPr lang="en-US" sz="4400" dirty="0"/>
              <a:t>Abuse and neglect</a:t>
            </a:r>
          </a:p>
          <a:p>
            <a:r>
              <a:rPr lang="en-US" sz="4400" dirty="0"/>
              <a:t>Domestic violence</a:t>
            </a:r>
          </a:p>
          <a:p>
            <a:r>
              <a:rPr lang="en-US" sz="4400" dirty="0"/>
              <a:t>Community violence</a:t>
            </a:r>
          </a:p>
          <a:p>
            <a:r>
              <a:rPr lang="en-US" sz="4400" dirty="0"/>
              <a:t>Painful or frightening medical procedures</a:t>
            </a:r>
          </a:p>
          <a:p>
            <a:r>
              <a:rPr lang="en-US" sz="4400" dirty="0"/>
              <a:t>Care accident</a:t>
            </a:r>
          </a:p>
          <a:p>
            <a:r>
              <a:rPr lang="en-US" sz="4400" dirty="0"/>
              <a:t>Loss or separation</a:t>
            </a:r>
          </a:p>
        </p:txBody>
      </p:sp>
      <p:sp>
        <p:nvSpPr>
          <p:cNvPr id="8" name="Content Placeholder 7">
            <a:extLst>
              <a:ext uri="{FF2B5EF4-FFF2-40B4-BE49-F238E27FC236}">
                <a16:creationId xmlns:a16="http://schemas.microsoft.com/office/drawing/2014/main" id="{4BF89142-36B5-401B-BD79-5CBA189F815D}"/>
              </a:ext>
            </a:extLst>
          </p:cNvPr>
          <p:cNvSpPr>
            <a:spLocks noGrp="1"/>
          </p:cNvSpPr>
          <p:nvPr>
            <p:ph sz="half" idx="2"/>
          </p:nvPr>
        </p:nvSpPr>
        <p:spPr>
          <a:xfrm>
            <a:off x="7941564" y="4725386"/>
            <a:ext cx="9355835" cy="4545072"/>
          </a:xfrm>
        </p:spPr>
        <p:txBody>
          <a:bodyPr>
            <a:noAutofit/>
          </a:bodyPr>
          <a:lstStyle/>
          <a:p>
            <a:r>
              <a:rPr lang="en-US" sz="4100" dirty="0"/>
              <a:t>Natural disasters</a:t>
            </a:r>
          </a:p>
          <a:p>
            <a:r>
              <a:rPr lang="en-US" sz="4100" dirty="0"/>
              <a:t>War</a:t>
            </a:r>
          </a:p>
          <a:p>
            <a:r>
              <a:rPr lang="en-US" sz="4100" dirty="0"/>
              <a:t>Forced displacement</a:t>
            </a:r>
          </a:p>
          <a:p>
            <a:r>
              <a:rPr lang="en-US" sz="4100" dirty="0"/>
              <a:t>Poverty</a:t>
            </a:r>
          </a:p>
          <a:p>
            <a:r>
              <a:rPr lang="en-US" sz="4100" dirty="0"/>
              <a:t>Human trafficking</a:t>
            </a:r>
          </a:p>
          <a:p>
            <a:r>
              <a:rPr lang="en-US" sz="4100" dirty="0"/>
              <a:t>Racial (individual and systemic) and intergenerational traumas</a:t>
            </a:r>
          </a:p>
        </p:txBody>
      </p:sp>
    </p:spTree>
    <p:custDataLst>
      <p:tags r:id="rId1"/>
    </p:custDataLst>
    <p:extLst>
      <p:ext uri="{BB962C8B-B14F-4D97-AF65-F5344CB8AC3E}">
        <p14:creationId xmlns:p14="http://schemas.microsoft.com/office/powerpoint/2010/main" val="28562995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fade">
                                      <p:cBhvr>
                                        <p:cTn id="39" dur="500"/>
                                        <p:tgtEl>
                                          <p:spTgt spid="8">
                                            <p:txEl>
                                              <p:pRg st="1" end="1"/>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fade">
                                      <p:cBhvr>
                                        <p:cTn id="43" dur="500"/>
                                        <p:tgtEl>
                                          <p:spTgt spid="8">
                                            <p:txEl>
                                              <p:pRg st="2" end="2"/>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animEffect transition="in" filter="fade">
                                      <p:cBhvr>
                                        <p:cTn id="51" dur="500"/>
                                        <p:tgtEl>
                                          <p:spTgt spid="8">
                                            <p:txEl>
                                              <p:pRg st="4" end="4"/>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fade">
                                      <p:cBhvr>
                                        <p:cTn id="5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E550-3722-42E2-ABB1-E2B46D5C22EA}"/>
              </a:ext>
            </a:extLst>
          </p:cNvPr>
          <p:cNvSpPr>
            <a:spLocks noGrp="1"/>
          </p:cNvSpPr>
          <p:nvPr>
            <p:ph type="title"/>
          </p:nvPr>
        </p:nvSpPr>
        <p:spPr>
          <a:xfrm>
            <a:off x="1091547" y="66302"/>
            <a:ext cx="6552903" cy="2935262"/>
          </a:xfrm>
        </p:spPr>
        <p:txBody>
          <a:bodyPr vert="horz" lIns="91440" tIns="45720" rIns="91440" bIns="45720" rtlCol="0" anchor="b">
            <a:normAutofit/>
          </a:bodyPr>
          <a:lstStyle/>
          <a:p>
            <a:pPr defTabSz="914400"/>
            <a:r>
              <a:rPr lang="en-US" sz="8100" b="1" dirty="0">
                <a:solidFill>
                  <a:schemeClr val="tx2"/>
                </a:solidFill>
              </a:rPr>
              <a:t>E #2: Defining Experience</a:t>
            </a:r>
          </a:p>
        </p:txBody>
      </p:sp>
      <p:sp>
        <p:nvSpPr>
          <p:cNvPr id="4" name="Text Placeholder 3">
            <a:extLst>
              <a:ext uri="{FF2B5EF4-FFF2-40B4-BE49-F238E27FC236}">
                <a16:creationId xmlns:a16="http://schemas.microsoft.com/office/drawing/2014/main" id="{ED29C3CE-6600-4714-99EA-6A701586D585}"/>
              </a:ext>
            </a:extLst>
          </p:cNvPr>
          <p:cNvSpPr>
            <a:spLocks noGrp="1"/>
          </p:cNvSpPr>
          <p:nvPr>
            <p:ph type="body" sz="half" idx="2"/>
          </p:nvPr>
        </p:nvSpPr>
        <p:spPr>
          <a:xfrm>
            <a:off x="768444" y="3467100"/>
            <a:ext cx="6552903" cy="6395885"/>
          </a:xfrm>
        </p:spPr>
        <p:txBody>
          <a:bodyPr vert="horz" lIns="91440" tIns="45720" rIns="91440" bIns="45720" rtlCol="0">
            <a:normAutofit/>
          </a:bodyPr>
          <a:lstStyle/>
          <a:p>
            <a:pPr indent="-228600" defTabSz="914400">
              <a:buFont typeface="Arial" panose="020B0604020202020204" pitchFamily="34" charset="0"/>
              <a:buChar char="•"/>
            </a:pPr>
            <a:r>
              <a:rPr lang="en-US" sz="3200" b="1" dirty="0">
                <a:solidFill>
                  <a:srgbClr val="00CC00"/>
                </a:solidFill>
              </a:rPr>
              <a:t>Contributing Factors Include:​</a:t>
            </a:r>
          </a:p>
          <a:p>
            <a:pPr defTabSz="914400"/>
            <a:endParaRPr lang="en-US" sz="900" b="1" dirty="0">
              <a:solidFill>
                <a:srgbClr val="00CC00"/>
              </a:solidFill>
            </a:endParaRPr>
          </a:p>
          <a:p>
            <a:pPr marL="342900" indent="-342900" defTabSz="914400">
              <a:buFont typeface="Arial" panose="020B0604020202020204" pitchFamily="34" charset="0"/>
              <a:buChar char="•"/>
            </a:pPr>
            <a:r>
              <a:rPr lang="en-US" sz="2600" dirty="0"/>
              <a:t>How the individual labels the event</a:t>
            </a:r>
          </a:p>
          <a:p>
            <a:pPr marL="342900" indent="-342900" defTabSz="914400">
              <a:buFont typeface="Arial" panose="020B0604020202020204" pitchFamily="34" charset="0"/>
              <a:buChar char="•"/>
            </a:pPr>
            <a:r>
              <a:rPr lang="en-US" sz="2600" dirty="0">
                <a:effectLst/>
                <a:ea typeface="DengXian" panose="02010600030101010101" pitchFamily="2" charset="-122"/>
                <a:cs typeface="Calibri" panose="020F0502020204030204" pitchFamily="34" charset="0"/>
              </a:rPr>
              <a:t>Availability of social supports </a:t>
            </a:r>
            <a:endParaRPr lang="en-US" sz="2600" dirty="0">
              <a:ea typeface="DengXian" panose="02010600030101010101" pitchFamily="2" charset="-122"/>
              <a:cs typeface="Arial" panose="020B0604020202020204" pitchFamily="34" charset="0"/>
            </a:endParaRPr>
          </a:p>
          <a:p>
            <a:pPr marL="342900" indent="-342900" defTabSz="914400">
              <a:buFont typeface="Arial" panose="020B0604020202020204" pitchFamily="34" charset="0"/>
              <a:buChar char="•"/>
            </a:pPr>
            <a:r>
              <a:rPr lang="en-US" sz="2600" dirty="0">
                <a:effectLst/>
                <a:ea typeface="DengXian" panose="02010600030101010101" pitchFamily="2" charset="-122"/>
                <a:cs typeface="Calibri" panose="020F0502020204030204" pitchFamily="34" charset="0"/>
              </a:rPr>
              <a:t>Degree of powerlessness </a:t>
            </a:r>
            <a:endParaRPr lang="en-US" sz="2600" dirty="0">
              <a:ea typeface="DengXian" panose="02010600030101010101" pitchFamily="2" charset="-122"/>
              <a:cs typeface="Arial" panose="020B0604020202020204" pitchFamily="34" charset="0"/>
            </a:endParaRPr>
          </a:p>
          <a:p>
            <a:pPr marL="342900" indent="-342900" defTabSz="914400">
              <a:buFont typeface="Arial" panose="020B0604020202020204" pitchFamily="34" charset="0"/>
              <a:buChar char="•"/>
            </a:pPr>
            <a:r>
              <a:rPr lang="en-US" sz="2600" dirty="0">
                <a:effectLst/>
                <a:ea typeface="DengXian" panose="02010600030101010101" pitchFamily="2" charset="-122"/>
                <a:cs typeface="Calibri" panose="020F0502020204030204" pitchFamily="34" charset="0"/>
              </a:rPr>
              <a:t>Intersecting identities</a:t>
            </a:r>
            <a:endParaRPr lang="en-US" sz="2600" dirty="0">
              <a:ea typeface="DengXian" panose="02010600030101010101" pitchFamily="2" charset="-122"/>
              <a:cs typeface="Arial" panose="020B0604020202020204" pitchFamily="34" charset="0"/>
            </a:endParaRPr>
          </a:p>
          <a:p>
            <a:pPr marL="342900" indent="-342900" defTabSz="914400">
              <a:buFont typeface="Arial" panose="020B0604020202020204" pitchFamily="34" charset="0"/>
              <a:buChar char="•"/>
            </a:pPr>
            <a:r>
              <a:rPr lang="en-US" sz="2600" dirty="0">
                <a:effectLst/>
                <a:ea typeface="DengXian" panose="02010600030101010101" pitchFamily="2" charset="-122"/>
                <a:cs typeface="Calibri" panose="020F0502020204030204" pitchFamily="34" charset="0"/>
              </a:rPr>
              <a:t>How the individual is disrupted physically and psychologically</a:t>
            </a:r>
            <a:endParaRPr lang="en-US" sz="2600" dirty="0">
              <a:ea typeface="DengXian" panose="02010600030101010101" pitchFamily="2" charset="-122"/>
              <a:cs typeface="Arial" panose="020B0604020202020204" pitchFamily="34" charset="0"/>
            </a:endParaRPr>
          </a:p>
          <a:p>
            <a:pPr marL="342900" indent="-342900" defTabSz="914400">
              <a:buFont typeface="Arial" panose="020B0604020202020204" pitchFamily="34" charset="0"/>
              <a:buChar char="•"/>
            </a:pPr>
            <a:r>
              <a:rPr lang="en-US" sz="2600" dirty="0">
                <a:effectLst/>
                <a:ea typeface="DengXian" panose="02010600030101010101" pitchFamily="2" charset="-122"/>
                <a:cs typeface="Calibri" panose="020F0502020204030204" pitchFamily="34" charset="0"/>
              </a:rPr>
              <a:t>Cultural differences</a:t>
            </a:r>
            <a:endParaRPr lang="en-US" sz="2600" dirty="0">
              <a:effectLst/>
              <a:ea typeface="Calibri" panose="020F0502020204030204" pitchFamily="34" charset="0"/>
              <a:cs typeface="Arial" panose="020B0604020202020204" pitchFamily="34" charset="0"/>
            </a:endParaRPr>
          </a:p>
          <a:p>
            <a:pPr indent="-228600" defTabSz="914400">
              <a:buFont typeface="Arial" panose="020B0604020202020204" pitchFamily="34" charset="0"/>
              <a:buChar char="•"/>
            </a:pPr>
            <a:endParaRPr lang="en-US" dirty="0"/>
          </a:p>
          <a:p>
            <a:pPr marL="171450" indent="-171450" defTabSz="914400">
              <a:buFont typeface="Arial" panose="020B0604020202020204" pitchFamily="34" charset="0"/>
              <a:buChar char="•"/>
            </a:pPr>
            <a:endParaRPr lang="en-US" sz="800" dirty="0"/>
          </a:p>
          <a:p>
            <a:pPr indent="-228600" defTabSz="914400">
              <a:buFont typeface="Arial" panose="020B0604020202020204" pitchFamily="34" charset="0"/>
              <a:buChar char="•"/>
            </a:pPr>
            <a:endParaRPr lang="en-US" sz="1600" dirty="0"/>
          </a:p>
        </p:txBody>
      </p:sp>
      <p:pic>
        <p:nvPicPr>
          <p:cNvPr id="2050" name="Picture 2" descr="See the source image">
            <a:extLst>
              <a:ext uri="{FF2B5EF4-FFF2-40B4-BE49-F238E27FC236}">
                <a16:creationId xmlns:a16="http://schemas.microsoft.com/office/drawing/2014/main" id="{36259456-437A-4ED9-A76B-6EA53E9F2BD5}"/>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4376" r="29204"/>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DC45A8-BDC9-49E4-AF4A-4380C5029F66}"/>
              </a:ext>
            </a:extLst>
          </p:cNvPr>
          <p:cNvSpPr txBox="1"/>
          <p:nvPr/>
        </p:nvSpPr>
        <p:spPr>
          <a:xfrm>
            <a:off x="10058400" y="66302"/>
            <a:ext cx="7995043" cy="4024967"/>
          </a:xfrm>
          <a:prstGeom prst="ellipse">
            <a:avLst/>
          </a:prstGeom>
        </p:spPr>
        <p:style>
          <a:lnRef idx="0">
            <a:schemeClr val="accent3"/>
          </a:lnRef>
          <a:fillRef idx="3">
            <a:schemeClr val="accent3"/>
          </a:fillRef>
          <a:effectRef idx="3">
            <a:schemeClr val="accent3"/>
          </a:effectRef>
          <a:fontRef idx="minor">
            <a:schemeClr val="lt1"/>
          </a:fontRef>
        </p:style>
        <p:txBody>
          <a:bodyPr wrap="square" anchor="ctr">
            <a:spAutoFit/>
          </a:bodyPr>
          <a:lstStyle/>
          <a:p>
            <a:pPr algn="ctr">
              <a:spcBef>
                <a:spcPts val="0"/>
              </a:spcBef>
              <a:spcAft>
                <a:spcPts val="0"/>
              </a:spcAft>
            </a:pPr>
            <a:endParaRPr lang="en-US" sz="3600" b="1" dirty="0">
              <a:solidFill>
                <a:schemeClr val="tx2"/>
              </a:solidFill>
            </a:endParaRPr>
          </a:p>
          <a:p>
            <a:pPr algn="ctr">
              <a:spcBef>
                <a:spcPts val="0"/>
              </a:spcBef>
              <a:spcAft>
                <a:spcPts val="0"/>
              </a:spcAft>
            </a:pPr>
            <a:r>
              <a:rPr lang="en-US" sz="3600" b="1" dirty="0">
                <a:solidFill>
                  <a:schemeClr val="tx2"/>
                </a:solidFill>
              </a:rPr>
              <a:t>An event may</a:t>
            </a:r>
            <a:r>
              <a:rPr lang="en-US" sz="3600" b="1" dirty="0">
                <a:solidFill>
                  <a:srgbClr val="000000"/>
                </a:solidFill>
                <a:effectLst/>
                <a:ea typeface="DengXian" panose="02010600030101010101" pitchFamily="2" charset="-122"/>
                <a:cs typeface="Calibri" panose="020F0502020204030204" pitchFamily="34" charset="0"/>
              </a:rPr>
              <a:t> </a:t>
            </a:r>
            <a:r>
              <a:rPr lang="en-US" sz="3600" b="1" dirty="0">
                <a:solidFill>
                  <a:schemeClr val="tx2"/>
                </a:solidFill>
              </a:rPr>
              <a:t>be traumatic</a:t>
            </a:r>
            <a:r>
              <a:rPr lang="en-US" sz="3600" b="1" dirty="0">
                <a:solidFill>
                  <a:srgbClr val="000000"/>
                </a:solidFill>
                <a:effectLst/>
                <a:ea typeface="DengXian" panose="02010600030101010101" pitchFamily="2" charset="-122"/>
                <a:cs typeface="Calibri" panose="020F0502020204030204" pitchFamily="34" charset="0"/>
              </a:rPr>
              <a:t> to </a:t>
            </a:r>
            <a:r>
              <a:rPr lang="en-US" sz="3600" b="1" dirty="0">
                <a:solidFill>
                  <a:schemeClr val="tx2"/>
                </a:solidFill>
              </a:rPr>
              <a:t>one</a:t>
            </a:r>
            <a:r>
              <a:rPr lang="en-US" sz="3600" b="1" dirty="0">
                <a:solidFill>
                  <a:srgbClr val="000000"/>
                </a:solidFill>
                <a:effectLst/>
                <a:ea typeface="DengXian" panose="02010600030101010101" pitchFamily="2" charset="-122"/>
                <a:cs typeface="Calibri" panose="020F0502020204030204" pitchFamily="34" charset="0"/>
              </a:rPr>
              <a:t> </a:t>
            </a:r>
            <a:r>
              <a:rPr lang="en-US" sz="3600" b="1" dirty="0">
                <a:solidFill>
                  <a:schemeClr val="tx2"/>
                </a:solidFill>
              </a:rPr>
              <a:t>person</a:t>
            </a:r>
            <a:r>
              <a:rPr lang="en-US" sz="3600" b="1" dirty="0">
                <a:solidFill>
                  <a:srgbClr val="000000"/>
                </a:solidFill>
                <a:effectLst/>
                <a:ea typeface="DengXian" panose="02010600030101010101" pitchFamily="2" charset="-122"/>
                <a:cs typeface="Calibri" panose="020F0502020204030204" pitchFamily="34" charset="0"/>
              </a:rPr>
              <a:t> </a:t>
            </a:r>
            <a:r>
              <a:rPr lang="en-US" sz="3600" b="1" dirty="0">
                <a:solidFill>
                  <a:schemeClr val="tx2"/>
                </a:solidFill>
              </a:rPr>
              <a:t>but</a:t>
            </a:r>
            <a:r>
              <a:rPr lang="en-US" sz="3600" b="1" dirty="0">
                <a:solidFill>
                  <a:srgbClr val="000000"/>
                </a:solidFill>
                <a:effectLst/>
                <a:ea typeface="DengXian" panose="02010600030101010101" pitchFamily="2" charset="-122"/>
                <a:cs typeface="Calibri" panose="020F0502020204030204" pitchFamily="34" charset="0"/>
              </a:rPr>
              <a:t> </a:t>
            </a:r>
            <a:r>
              <a:rPr lang="en-US" sz="3600" b="1" dirty="0">
                <a:solidFill>
                  <a:schemeClr val="tx2"/>
                </a:solidFill>
              </a:rPr>
              <a:t>not</a:t>
            </a:r>
            <a:r>
              <a:rPr lang="en-US" sz="3600" b="1" dirty="0">
                <a:solidFill>
                  <a:srgbClr val="000000"/>
                </a:solidFill>
                <a:effectLst/>
                <a:ea typeface="DengXian" panose="02010600030101010101" pitchFamily="2" charset="-122"/>
                <a:cs typeface="Calibri" panose="020F0502020204030204" pitchFamily="34" charset="0"/>
              </a:rPr>
              <a:t> </a:t>
            </a:r>
            <a:r>
              <a:rPr lang="en-US" sz="3600" b="1" dirty="0">
                <a:solidFill>
                  <a:schemeClr val="tx2"/>
                </a:solidFill>
              </a:rPr>
              <a:t>another</a:t>
            </a:r>
            <a:endParaRPr lang="en-US" sz="3600" b="1" dirty="0">
              <a:solidFill>
                <a:srgbClr val="000000"/>
              </a:solidFill>
              <a:effectLst/>
              <a:ea typeface="Calibri" panose="020F0502020204030204" pitchFamily="34" charset="0"/>
              <a:cs typeface="Arial" panose="020B0604020202020204" pitchFamily="34" charset="0"/>
            </a:endParaRPr>
          </a:p>
          <a:p>
            <a:pPr algn="ctr"/>
            <a:endParaRPr lang="en-US" sz="3600" b="1" dirty="0">
              <a:solidFill>
                <a:schemeClr val="tx2"/>
              </a:solidFill>
            </a:endParaRPr>
          </a:p>
        </p:txBody>
      </p:sp>
    </p:spTree>
    <p:custDataLst>
      <p:tags r:id="rId1"/>
    </p:custDataLst>
    <p:extLst>
      <p:ext uri="{BB962C8B-B14F-4D97-AF65-F5344CB8AC3E}">
        <p14:creationId xmlns:p14="http://schemas.microsoft.com/office/powerpoint/2010/main" val="127282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Freeform: Shape 89">
            <a:extLst>
              <a:ext uri="{FF2B5EF4-FFF2-40B4-BE49-F238E27FC236}">
                <a16:creationId xmlns:a16="http://schemas.microsoft.com/office/drawing/2014/main" id="{A92D7F87-CE43-41DE-A838-6D8A29B37824}"/>
              </a:ext>
            </a:extLst>
          </p:cNvPr>
          <p:cNvSpPr/>
          <p:nvPr/>
        </p:nvSpPr>
        <p:spPr>
          <a:xfrm rot="2049641">
            <a:off x="9763352" y="1903823"/>
            <a:ext cx="1806489" cy="2161866"/>
          </a:xfrm>
          <a:custGeom>
            <a:avLst/>
            <a:gdLst>
              <a:gd name="connsiteX0" fmla="*/ 1238753 w 1806489"/>
              <a:gd name="connsiteY0" fmla="*/ 1751754 h 1751753"/>
              <a:gd name="connsiteX1" fmla="*/ 375539 w 1806489"/>
              <a:gd name="connsiteY1" fmla="*/ 1327534 h 1751753"/>
              <a:gd name="connsiteX2" fmla="*/ 1972 w 1806489"/>
              <a:gd name="connsiteY2" fmla="*/ 918088 h 1751753"/>
              <a:gd name="connsiteX3" fmla="*/ 360765 w 1806489"/>
              <a:gd name="connsiteY3" fmla="*/ 612059 h 1751753"/>
              <a:gd name="connsiteX4" fmla="*/ 854633 w 1806489"/>
              <a:gd name="connsiteY4" fmla="*/ 721807 h 1751753"/>
              <a:gd name="connsiteX5" fmla="*/ 1346391 w 1806489"/>
              <a:gd name="connsiteY5" fmla="*/ 842108 h 1751753"/>
              <a:gd name="connsiteX6" fmla="*/ 1519455 w 1806489"/>
              <a:gd name="connsiteY6" fmla="*/ 793566 h 1751753"/>
              <a:gd name="connsiteX7" fmla="*/ 1652420 w 1806489"/>
              <a:gd name="connsiteY7" fmla="*/ 628943 h 1751753"/>
              <a:gd name="connsiteX8" fmla="*/ 1806490 w 1806489"/>
              <a:gd name="connsiteY8" fmla="*/ 0 h 175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6489" h="1751753">
                <a:moveTo>
                  <a:pt x="1238753" y="1751754"/>
                </a:moveTo>
                <a:cubicBezTo>
                  <a:pt x="1101567" y="1302208"/>
                  <a:pt x="687900" y="1401403"/>
                  <a:pt x="375539" y="1327534"/>
                </a:cubicBezTo>
                <a:cubicBezTo>
                  <a:pt x="130716" y="1270549"/>
                  <a:pt x="-19133" y="1118590"/>
                  <a:pt x="1972" y="918088"/>
                </a:cubicBezTo>
                <a:cubicBezTo>
                  <a:pt x="18857" y="749244"/>
                  <a:pt x="191922" y="628943"/>
                  <a:pt x="360765" y="612059"/>
                </a:cubicBezTo>
                <a:cubicBezTo>
                  <a:pt x="529609" y="595174"/>
                  <a:pt x="696342" y="658491"/>
                  <a:pt x="854633" y="721807"/>
                </a:cubicBezTo>
                <a:cubicBezTo>
                  <a:pt x="1012924" y="785124"/>
                  <a:pt x="1175436" y="850550"/>
                  <a:pt x="1346391" y="842108"/>
                </a:cubicBezTo>
                <a:cubicBezTo>
                  <a:pt x="1407596" y="839998"/>
                  <a:pt x="1468802" y="825224"/>
                  <a:pt x="1519455" y="793566"/>
                </a:cubicBezTo>
                <a:cubicBezTo>
                  <a:pt x="1578551" y="755576"/>
                  <a:pt x="1618651" y="692259"/>
                  <a:pt x="1652420" y="628943"/>
                </a:cubicBezTo>
                <a:cubicBezTo>
                  <a:pt x="1753726" y="436883"/>
                  <a:pt x="1806490" y="219497"/>
                  <a:pt x="1806490" y="0"/>
                </a:cubicBezTo>
              </a:path>
            </a:pathLst>
          </a:custGeom>
          <a:noFill/>
          <a:ln w="63301" cap="rnd">
            <a:solidFill>
              <a:srgbClr val="B3B3B3"/>
            </a:solidFill>
            <a:prstDash val="solid"/>
            <a:round/>
          </a:ln>
        </p:spPr>
        <p:txBody>
          <a:bodyPr rtlCol="0" anchor="ctr"/>
          <a:lstStyle/>
          <a:p>
            <a:endParaRPr lang="en-US"/>
          </a:p>
        </p:txBody>
      </p:sp>
      <p:sp>
        <p:nvSpPr>
          <p:cNvPr id="4" name="Title 3">
            <a:extLst>
              <a:ext uri="{FF2B5EF4-FFF2-40B4-BE49-F238E27FC236}">
                <a16:creationId xmlns:a16="http://schemas.microsoft.com/office/drawing/2014/main" id="{DDEBD630-BFED-4C13-86CF-164C035885DA}"/>
              </a:ext>
            </a:extLst>
          </p:cNvPr>
          <p:cNvSpPr>
            <a:spLocks noGrp="1"/>
          </p:cNvSpPr>
          <p:nvPr>
            <p:ph type="title"/>
          </p:nvPr>
        </p:nvSpPr>
        <p:spPr>
          <a:xfrm>
            <a:off x="224869" y="363723"/>
            <a:ext cx="7090849" cy="1988345"/>
          </a:xfrm>
        </p:spPr>
        <p:txBody>
          <a:bodyPr>
            <a:normAutofit fontScale="90000"/>
          </a:bodyPr>
          <a:lstStyle/>
          <a:p>
            <a:r>
              <a:rPr lang="en-US" dirty="0"/>
              <a:t>Persons Served May Experience Multiple Traumas</a:t>
            </a:r>
          </a:p>
        </p:txBody>
      </p:sp>
      <p:sp>
        <p:nvSpPr>
          <p:cNvPr id="66" name="Freeform: Shape 65">
            <a:extLst>
              <a:ext uri="{FF2B5EF4-FFF2-40B4-BE49-F238E27FC236}">
                <a16:creationId xmlns:a16="http://schemas.microsoft.com/office/drawing/2014/main" id="{7B948E9E-6A86-45DB-85F9-10CCF11516F4}"/>
              </a:ext>
            </a:extLst>
          </p:cNvPr>
          <p:cNvSpPr/>
          <p:nvPr/>
        </p:nvSpPr>
        <p:spPr>
          <a:xfrm>
            <a:off x="4827932" y="8016142"/>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B279513-03AC-4623-9C7B-1868FF6CA547}"/>
              </a:ext>
            </a:extLst>
          </p:cNvPr>
          <p:cNvSpPr/>
          <p:nvPr/>
        </p:nvSpPr>
        <p:spPr>
          <a:xfrm>
            <a:off x="12930320" y="8016142"/>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EB84BEE-93DF-4C5D-AB24-1E93B26D8EB9}"/>
              </a:ext>
            </a:extLst>
          </p:cNvPr>
          <p:cNvSpPr/>
          <p:nvPr/>
        </p:nvSpPr>
        <p:spPr>
          <a:xfrm>
            <a:off x="7529431" y="8016142"/>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5802DA6-D4B3-4E0C-BF22-03D87156A452}"/>
              </a:ext>
            </a:extLst>
          </p:cNvPr>
          <p:cNvSpPr/>
          <p:nvPr/>
        </p:nvSpPr>
        <p:spPr>
          <a:xfrm>
            <a:off x="10228820" y="8016142"/>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343ED01-5B86-4DA8-AF8F-1A41FDA47DFD}"/>
              </a:ext>
            </a:extLst>
          </p:cNvPr>
          <p:cNvSpPr/>
          <p:nvPr/>
        </p:nvSpPr>
        <p:spPr>
          <a:xfrm>
            <a:off x="12930320" y="2091838"/>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93AA6-6835-4BB8-BD88-DDCD1090EB80}"/>
              </a:ext>
            </a:extLst>
          </p:cNvPr>
          <p:cNvSpPr/>
          <p:nvPr/>
        </p:nvSpPr>
        <p:spPr>
          <a:xfrm>
            <a:off x="4827932" y="2091838"/>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7B0FC4D-1619-48B1-948B-924AFC8EF900}"/>
              </a:ext>
            </a:extLst>
          </p:cNvPr>
          <p:cNvSpPr/>
          <p:nvPr/>
        </p:nvSpPr>
        <p:spPr>
          <a:xfrm>
            <a:off x="10228820" y="2091838"/>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4F6E6FA-1ADA-4240-AB74-B82E441CF49E}"/>
              </a:ext>
            </a:extLst>
          </p:cNvPr>
          <p:cNvSpPr/>
          <p:nvPr/>
        </p:nvSpPr>
        <p:spPr>
          <a:xfrm>
            <a:off x="7529431" y="2091838"/>
            <a:ext cx="168843" cy="168843"/>
          </a:xfrm>
          <a:custGeom>
            <a:avLst/>
            <a:gdLst>
              <a:gd name="connsiteX0" fmla="*/ 168844 w 168843"/>
              <a:gd name="connsiteY0" fmla="*/ 84422 h 168843"/>
              <a:gd name="connsiteX1" fmla="*/ 84422 w 168843"/>
              <a:gd name="connsiteY1" fmla="*/ 168844 h 168843"/>
              <a:gd name="connsiteX2" fmla="*/ 0 w 168843"/>
              <a:gd name="connsiteY2" fmla="*/ 84422 h 168843"/>
              <a:gd name="connsiteX3" fmla="*/ 84422 w 168843"/>
              <a:gd name="connsiteY3" fmla="*/ 0 h 168843"/>
              <a:gd name="connsiteX4" fmla="*/ 168844 w 168843"/>
              <a:gd name="connsiteY4" fmla="*/ 84422 h 16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43" h="168843">
                <a:moveTo>
                  <a:pt x="168844" y="84422"/>
                </a:moveTo>
                <a:cubicBezTo>
                  <a:pt x="168844" y="131047"/>
                  <a:pt x="131047" y="168844"/>
                  <a:pt x="84422" y="168844"/>
                </a:cubicBezTo>
                <a:cubicBezTo>
                  <a:pt x="37797" y="168844"/>
                  <a:pt x="0" y="131047"/>
                  <a:pt x="0" y="84422"/>
                </a:cubicBezTo>
                <a:cubicBezTo>
                  <a:pt x="0" y="37797"/>
                  <a:pt x="37797" y="0"/>
                  <a:pt x="84422" y="0"/>
                </a:cubicBezTo>
                <a:cubicBezTo>
                  <a:pt x="131047" y="0"/>
                  <a:pt x="168844" y="37797"/>
                  <a:pt x="168844" y="84422"/>
                </a:cubicBezTo>
                <a:close/>
              </a:path>
            </a:pathLst>
          </a:custGeom>
          <a:solidFill>
            <a:srgbClr val="FFFFFF"/>
          </a:solidFill>
          <a:ln w="2110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3DFC522-9045-4414-AE09-A9BCAC5500DE}"/>
              </a:ext>
            </a:extLst>
          </p:cNvPr>
          <p:cNvSpPr/>
          <p:nvPr/>
        </p:nvSpPr>
        <p:spPr>
          <a:xfrm rot="17892306">
            <a:off x="5373212" y="4262594"/>
            <a:ext cx="1264723" cy="1880497"/>
          </a:xfrm>
          <a:custGeom>
            <a:avLst/>
            <a:gdLst>
              <a:gd name="connsiteX0" fmla="*/ 1262614 w 1264723"/>
              <a:gd name="connsiteY0" fmla="*/ 0 h 1880497"/>
              <a:gd name="connsiteX1" fmla="*/ 1093770 w 1264723"/>
              <a:gd name="connsiteY1" fmla="*/ 531858 h 1880497"/>
              <a:gd name="connsiteX2" fmla="*/ 644223 w 1264723"/>
              <a:gd name="connsiteY2" fmla="*/ 827334 h 1880497"/>
              <a:gd name="connsiteX3" fmla="*/ 253772 w 1264723"/>
              <a:gd name="connsiteY3" fmla="*/ 677486 h 1880497"/>
              <a:gd name="connsiteX4" fmla="*/ 6838 w 1264723"/>
              <a:gd name="connsiteY4" fmla="*/ 337688 h 1880497"/>
              <a:gd name="connsiteX5" fmla="*/ 4728 w 1264723"/>
              <a:gd name="connsiteY5" fmla="*/ 257487 h 1880497"/>
              <a:gd name="connsiteX6" fmla="*/ 201009 w 1264723"/>
              <a:gd name="connsiteY6" fmla="*/ 200502 h 1880497"/>
              <a:gd name="connsiteX7" fmla="*/ 473269 w 1264723"/>
              <a:gd name="connsiteY7" fmla="*/ 415778 h 1880497"/>
              <a:gd name="connsiteX8" fmla="*/ 952363 w 1264723"/>
              <a:gd name="connsiteY8" fmla="*/ 1222007 h 1880497"/>
              <a:gd name="connsiteX9" fmla="*/ 1264724 w 1264723"/>
              <a:gd name="connsiteY9" fmla="*/ 1880497 h 18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723" h="1880497">
                <a:moveTo>
                  <a:pt x="1262614" y="0"/>
                </a:moveTo>
                <a:cubicBezTo>
                  <a:pt x="1230955" y="183618"/>
                  <a:pt x="1190855" y="371456"/>
                  <a:pt x="1093770" y="531858"/>
                </a:cubicBezTo>
                <a:cubicBezTo>
                  <a:pt x="996685" y="692259"/>
                  <a:pt x="829952" y="821003"/>
                  <a:pt x="644223" y="827334"/>
                </a:cubicBezTo>
                <a:cubicBezTo>
                  <a:pt x="502817" y="831555"/>
                  <a:pt x="365631" y="764018"/>
                  <a:pt x="253772" y="677486"/>
                </a:cubicBezTo>
                <a:cubicBezTo>
                  <a:pt x="139803" y="590953"/>
                  <a:pt x="40607" y="476984"/>
                  <a:pt x="6838" y="337688"/>
                </a:cubicBezTo>
                <a:cubicBezTo>
                  <a:pt x="507" y="310250"/>
                  <a:pt x="-3715" y="282813"/>
                  <a:pt x="4728" y="257487"/>
                </a:cubicBezTo>
                <a:cubicBezTo>
                  <a:pt x="27944" y="185728"/>
                  <a:pt x="129250" y="175175"/>
                  <a:pt x="201009" y="200502"/>
                </a:cubicBezTo>
                <a:cubicBezTo>
                  <a:pt x="310757" y="238492"/>
                  <a:pt x="397289" y="327135"/>
                  <a:pt x="473269" y="415778"/>
                </a:cubicBezTo>
                <a:cubicBezTo>
                  <a:pt x="675882" y="656380"/>
                  <a:pt x="838394" y="928641"/>
                  <a:pt x="952363" y="1222007"/>
                </a:cubicBezTo>
                <a:cubicBezTo>
                  <a:pt x="1041006" y="1449946"/>
                  <a:pt x="1102212" y="1696880"/>
                  <a:pt x="1264724" y="1880497"/>
                </a:cubicBezTo>
              </a:path>
            </a:pathLst>
          </a:custGeom>
          <a:noFill/>
          <a:ln w="63301" cap="rnd">
            <a:solidFill>
              <a:srgbClr val="B3B3B3"/>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C274EE94-1A3A-4917-9F3A-570A302D48B6}"/>
              </a:ext>
            </a:extLst>
          </p:cNvPr>
          <p:cNvSpPr/>
          <p:nvPr/>
        </p:nvSpPr>
        <p:spPr>
          <a:xfrm>
            <a:off x="10125404" y="5371016"/>
            <a:ext cx="1946745" cy="2756985"/>
          </a:xfrm>
          <a:custGeom>
            <a:avLst/>
            <a:gdLst>
              <a:gd name="connsiteX0" fmla="*/ 187839 w 1946745"/>
              <a:gd name="connsiteY0" fmla="*/ 2756986 h 2756985"/>
              <a:gd name="connsiteX1" fmla="*/ 84422 w 1946745"/>
              <a:gd name="connsiteY1" fmla="*/ 2476283 h 2756985"/>
              <a:gd name="connsiteX2" fmla="*/ 289145 w 1946745"/>
              <a:gd name="connsiteY2" fmla="*/ 1986636 h 2756985"/>
              <a:gd name="connsiteX3" fmla="*/ 745023 w 1946745"/>
              <a:gd name="connsiteY3" fmla="*/ 2130153 h 2756985"/>
              <a:gd name="connsiteX4" fmla="*/ 1135474 w 1946745"/>
              <a:gd name="connsiteY4" fmla="*/ 2446735 h 2756985"/>
              <a:gd name="connsiteX5" fmla="*/ 1753864 w 1946745"/>
              <a:gd name="connsiteY5" fmla="*/ 2210354 h 2756985"/>
              <a:gd name="connsiteX6" fmla="*/ 1937482 w 1946745"/>
              <a:gd name="connsiteY6" fmla="*/ 1475884 h 2756985"/>
              <a:gd name="connsiteX7" fmla="*/ 0 w 1946745"/>
              <a:gd name="connsiteY7" fmla="*/ 611 h 275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6745" h="2756985">
                <a:moveTo>
                  <a:pt x="187839" y="2756986"/>
                </a:moveTo>
                <a:cubicBezTo>
                  <a:pt x="101306" y="2700001"/>
                  <a:pt x="84422" y="2581811"/>
                  <a:pt x="84422" y="2476283"/>
                </a:cubicBezTo>
                <a:cubicBezTo>
                  <a:pt x="82311" y="2288444"/>
                  <a:pt x="118191" y="2062616"/>
                  <a:pt x="289145" y="1986636"/>
                </a:cubicBezTo>
                <a:cubicBezTo>
                  <a:pt x="443215" y="1919099"/>
                  <a:pt x="622611" y="2014073"/>
                  <a:pt x="745023" y="2130153"/>
                </a:cubicBezTo>
                <a:cubicBezTo>
                  <a:pt x="867435" y="2246233"/>
                  <a:pt x="975073" y="2389751"/>
                  <a:pt x="1135474" y="2446735"/>
                </a:cubicBezTo>
                <a:cubicBezTo>
                  <a:pt x="1357081" y="2526936"/>
                  <a:pt x="1614568" y="2402414"/>
                  <a:pt x="1753864" y="2210354"/>
                </a:cubicBezTo>
                <a:cubicBezTo>
                  <a:pt x="1893161" y="2018294"/>
                  <a:pt x="1975472" y="1752365"/>
                  <a:pt x="1937482" y="1475884"/>
                </a:cubicBezTo>
                <a:cubicBezTo>
                  <a:pt x="1798186" y="403726"/>
                  <a:pt x="633164" y="-18383"/>
                  <a:pt x="0" y="611"/>
                </a:cubicBezTo>
              </a:path>
            </a:pathLst>
          </a:custGeom>
          <a:noFill/>
          <a:ln w="63301" cap="rnd">
            <a:solidFill>
              <a:srgbClr val="B3B3B3"/>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BA46829D-F7AF-4E76-A40B-C6661541606B}"/>
              </a:ext>
            </a:extLst>
          </p:cNvPr>
          <p:cNvSpPr/>
          <p:nvPr/>
        </p:nvSpPr>
        <p:spPr>
          <a:xfrm rot="19533662">
            <a:off x="11164986" y="3484849"/>
            <a:ext cx="3378708" cy="3650047"/>
          </a:xfrm>
          <a:custGeom>
            <a:avLst/>
            <a:gdLst>
              <a:gd name="connsiteX0" fmla="*/ 0 w 3378708"/>
              <a:gd name="connsiteY0" fmla="*/ 207745 h 3650047"/>
              <a:gd name="connsiteX1" fmla="*/ 1167133 w 3378708"/>
              <a:gd name="connsiteY1" fmla="*/ 712166 h 3650047"/>
              <a:gd name="connsiteX2" fmla="*/ 1751754 w 3378708"/>
              <a:gd name="connsiteY2" fmla="*/ 1182818 h 3650047"/>
              <a:gd name="connsiteX3" fmla="*/ 2524214 w 3378708"/>
              <a:gd name="connsiteY3" fmla="*/ 1444526 h 3650047"/>
              <a:gd name="connsiteX4" fmla="*/ 3039187 w 3378708"/>
              <a:gd name="connsiteY4" fmla="*/ 1334777 h 3650047"/>
              <a:gd name="connsiteX5" fmla="*/ 3368433 w 3378708"/>
              <a:gd name="connsiteY5" fmla="*/ 849352 h 3650047"/>
              <a:gd name="connsiteX6" fmla="*/ 2817580 w 3378708"/>
              <a:gd name="connsiteY6" fmla="*/ 7243 h 3650047"/>
              <a:gd name="connsiteX7" fmla="*/ 2585420 w 3378708"/>
              <a:gd name="connsiteY7" fmla="*/ 28349 h 3650047"/>
              <a:gd name="connsiteX8" fmla="*/ 2258285 w 3378708"/>
              <a:gd name="connsiteY8" fmla="*/ 484227 h 3650047"/>
              <a:gd name="connsiteX9" fmla="*/ 2389139 w 3378708"/>
              <a:gd name="connsiteY9" fmla="*/ 1744223 h 3650047"/>
              <a:gd name="connsiteX10" fmla="*/ 2745821 w 3378708"/>
              <a:gd name="connsiteY10" fmla="*/ 2316182 h 3650047"/>
              <a:gd name="connsiteX11" fmla="*/ 2568536 w 3378708"/>
              <a:gd name="connsiteY11" fmla="*/ 3650047 h 36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8708" h="3650047">
                <a:moveTo>
                  <a:pt x="0" y="207745"/>
                </a:moveTo>
                <a:cubicBezTo>
                  <a:pt x="411557" y="266841"/>
                  <a:pt x="814671" y="439905"/>
                  <a:pt x="1167133" y="712166"/>
                </a:cubicBezTo>
                <a:cubicBezTo>
                  <a:pt x="1363413" y="864125"/>
                  <a:pt x="1547031" y="1047743"/>
                  <a:pt x="1751754" y="1182818"/>
                </a:cubicBezTo>
                <a:cubicBezTo>
                  <a:pt x="1990246" y="1338998"/>
                  <a:pt x="2254064" y="1429752"/>
                  <a:pt x="2524214" y="1444526"/>
                </a:cubicBezTo>
                <a:cubicBezTo>
                  <a:pt x="2699390" y="1455079"/>
                  <a:pt x="2880896" y="1429752"/>
                  <a:pt x="3039187" y="1334777"/>
                </a:cubicBezTo>
                <a:cubicBezTo>
                  <a:pt x="3197478" y="1239803"/>
                  <a:pt x="3330443" y="1062517"/>
                  <a:pt x="3368433" y="849352"/>
                </a:cubicBezTo>
                <a:cubicBezTo>
                  <a:pt x="3438081" y="450458"/>
                  <a:pt x="3142605" y="57897"/>
                  <a:pt x="2817580" y="7243"/>
                </a:cubicBezTo>
                <a:cubicBezTo>
                  <a:pt x="2739490" y="-5420"/>
                  <a:pt x="2659289" y="-3309"/>
                  <a:pt x="2585420" y="28349"/>
                </a:cubicBezTo>
                <a:cubicBezTo>
                  <a:pt x="2425019" y="95886"/>
                  <a:pt x="2317381" y="285836"/>
                  <a:pt x="2258285" y="484227"/>
                </a:cubicBezTo>
                <a:cubicBezTo>
                  <a:pt x="2135874" y="897894"/>
                  <a:pt x="2184416" y="1383320"/>
                  <a:pt x="2389139" y="1744223"/>
                </a:cubicBezTo>
                <a:cubicBezTo>
                  <a:pt x="2500998" y="1942615"/>
                  <a:pt x="2655068" y="2103016"/>
                  <a:pt x="2745821" y="2316182"/>
                </a:cubicBezTo>
                <a:cubicBezTo>
                  <a:pt x="2904112" y="2689748"/>
                  <a:pt x="2830243" y="3382007"/>
                  <a:pt x="2568536" y="3650047"/>
                </a:cubicBezTo>
              </a:path>
            </a:pathLst>
          </a:custGeom>
          <a:noFill/>
          <a:ln w="63301" cap="rnd">
            <a:solidFill>
              <a:srgbClr val="B3B3B3"/>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14C1FA33-DAF8-4610-8C21-5E56D73555A3}"/>
              </a:ext>
            </a:extLst>
          </p:cNvPr>
          <p:cNvSpPr/>
          <p:nvPr/>
        </p:nvSpPr>
        <p:spPr>
          <a:xfrm rot="11136331">
            <a:off x="3676749" y="5994502"/>
            <a:ext cx="3895393" cy="2032456"/>
          </a:xfrm>
          <a:custGeom>
            <a:avLst/>
            <a:gdLst>
              <a:gd name="connsiteX0" fmla="*/ 0 w 3895393"/>
              <a:gd name="connsiteY0" fmla="*/ 2032457 h 2032456"/>
              <a:gd name="connsiteX1" fmla="*/ 1200901 w 3895393"/>
              <a:gd name="connsiteY1" fmla="*/ 1578689 h 2032456"/>
              <a:gd name="connsiteX2" fmla="*/ 2538987 w 3895393"/>
              <a:gd name="connsiteY2" fmla="*/ 1726427 h 2032456"/>
              <a:gd name="connsiteX3" fmla="*/ 3248131 w 3895393"/>
              <a:gd name="connsiteY3" fmla="*/ 1555473 h 2032456"/>
              <a:gd name="connsiteX4" fmla="*/ 3775768 w 3895393"/>
              <a:gd name="connsiteY4" fmla="*/ 1131253 h 2032456"/>
              <a:gd name="connsiteX5" fmla="*/ 3853858 w 3895393"/>
              <a:gd name="connsiteY5" fmla="*/ 476984 h 2032456"/>
              <a:gd name="connsiteX6" fmla="*/ 3195368 w 3895393"/>
              <a:gd name="connsiteY6" fmla="*/ 0 h 203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393" h="2032456">
                <a:moveTo>
                  <a:pt x="0" y="2032457"/>
                </a:moveTo>
                <a:cubicBezTo>
                  <a:pt x="244824" y="1656779"/>
                  <a:pt x="753465" y="1547031"/>
                  <a:pt x="1200901" y="1578689"/>
                </a:cubicBezTo>
                <a:cubicBezTo>
                  <a:pt x="1648337" y="1610347"/>
                  <a:pt x="2089441" y="1747533"/>
                  <a:pt x="2538987" y="1726427"/>
                </a:cubicBezTo>
                <a:cubicBezTo>
                  <a:pt x="2783811" y="1715875"/>
                  <a:pt x="3024413" y="1656779"/>
                  <a:pt x="3248131" y="1555473"/>
                </a:cubicBezTo>
                <a:cubicBezTo>
                  <a:pt x="3454965" y="1460498"/>
                  <a:pt x="3651246" y="1323313"/>
                  <a:pt x="3775768" y="1131253"/>
                </a:cubicBezTo>
                <a:cubicBezTo>
                  <a:pt x="3900290" y="939193"/>
                  <a:pt x="3929838" y="692259"/>
                  <a:pt x="3853858" y="476984"/>
                </a:cubicBezTo>
                <a:cubicBezTo>
                  <a:pt x="3750442" y="185728"/>
                  <a:pt x="3416975" y="37990"/>
                  <a:pt x="3195368" y="0"/>
                </a:cubicBezTo>
              </a:path>
            </a:pathLst>
          </a:custGeom>
          <a:noFill/>
          <a:ln w="63301" cap="rnd">
            <a:solidFill>
              <a:srgbClr val="B3B3B3"/>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3999AB08-2566-4B4F-821A-5C3183301C77}"/>
              </a:ext>
            </a:extLst>
          </p:cNvPr>
          <p:cNvSpPr/>
          <p:nvPr/>
        </p:nvSpPr>
        <p:spPr>
          <a:xfrm rot="10416555">
            <a:off x="6418427" y="1911577"/>
            <a:ext cx="2544574" cy="2188636"/>
          </a:xfrm>
          <a:custGeom>
            <a:avLst/>
            <a:gdLst>
              <a:gd name="connsiteX0" fmla="*/ 1354971 w 2544574"/>
              <a:gd name="connsiteY0" fmla="*/ 0 h 2188636"/>
              <a:gd name="connsiteX1" fmla="*/ 2178084 w 2544574"/>
              <a:gd name="connsiteY1" fmla="*/ 84422 h 2188636"/>
              <a:gd name="connsiteX2" fmla="*/ 2509440 w 2544574"/>
              <a:gd name="connsiteY2" fmla="*/ 301808 h 2188636"/>
              <a:gd name="connsiteX3" fmla="*/ 2325822 w 2544574"/>
              <a:gd name="connsiteY3" fmla="*/ 810450 h 2188636"/>
              <a:gd name="connsiteX4" fmla="*/ 1751753 w 2544574"/>
              <a:gd name="connsiteY4" fmla="*/ 949746 h 2188636"/>
              <a:gd name="connsiteX5" fmla="*/ 626832 w 2544574"/>
              <a:gd name="connsiteY5" fmla="*/ 1253665 h 2188636"/>
              <a:gd name="connsiteX6" fmla="*/ 0 w 2544574"/>
              <a:gd name="connsiteY6" fmla="*/ 2188637 h 218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574" h="2188636">
                <a:moveTo>
                  <a:pt x="1354971" y="0"/>
                </a:moveTo>
                <a:cubicBezTo>
                  <a:pt x="1635673" y="6332"/>
                  <a:pt x="1910044" y="0"/>
                  <a:pt x="2178084" y="84422"/>
                </a:cubicBezTo>
                <a:cubicBezTo>
                  <a:pt x="2306828" y="124522"/>
                  <a:pt x="2444013" y="181507"/>
                  <a:pt x="2509440" y="301808"/>
                </a:cubicBezTo>
                <a:cubicBezTo>
                  <a:pt x="2604415" y="476984"/>
                  <a:pt x="2494666" y="704923"/>
                  <a:pt x="2325822" y="810450"/>
                </a:cubicBezTo>
                <a:cubicBezTo>
                  <a:pt x="2156979" y="915977"/>
                  <a:pt x="1948035" y="930751"/>
                  <a:pt x="1751753" y="949746"/>
                </a:cubicBezTo>
                <a:cubicBezTo>
                  <a:pt x="1361302" y="985625"/>
                  <a:pt x="964520" y="1055273"/>
                  <a:pt x="626832" y="1253665"/>
                </a:cubicBezTo>
                <a:cubicBezTo>
                  <a:pt x="289145" y="1452056"/>
                  <a:pt x="16884" y="1798186"/>
                  <a:pt x="0" y="2188637"/>
                </a:cubicBezTo>
              </a:path>
            </a:pathLst>
          </a:custGeom>
          <a:noFill/>
          <a:ln w="63301" cap="rnd">
            <a:solidFill>
              <a:srgbClr val="B3B3B3"/>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EDB7049-2D2A-48D4-A07E-3983069A86E3}"/>
              </a:ext>
            </a:extLst>
          </p:cNvPr>
          <p:cNvSpPr/>
          <p:nvPr/>
        </p:nvSpPr>
        <p:spPr>
          <a:xfrm rot="8223639">
            <a:off x="10777562" y="5400986"/>
            <a:ext cx="90753" cy="373567"/>
          </a:xfrm>
          <a:custGeom>
            <a:avLst/>
            <a:gdLst>
              <a:gd name="connsiteX0" fmla="*/ 6331 w 90753"/>
              <a:gd name="connsiteY0" fmla="*/ 0 h 373567"/>
              <a:gd name="connsiteX1" fmla="*/ 0 w 90753"/>
              <a:gd name="connsiteY1" fmla="*/ 373567 h 373567"/>
              <a:gd name="connsiteX2" fmla="*/ 90753 w 90753"/>
              <a:gd name="connsiteY2" fmla="*/ 35880 h 373567"/>
              <a:gd name="connsiteX3" fmla="*/ 63316 w 90753"/>
              <a:gd name="connsiteY3" fmla="*/ 352462 h 373567"/>
            </a:gdLst>
            <a:ahLst/>
            <a:cxnLst>
              <a:cxn ang="0">
                <a:pos x="connsiteX0" y="connsiteY0"/>
              </a:cxn>
              <a:cxn ang="0">
                <a:pos x="connsiteX1" y="connsiteY1"/>
              </a:cxn>
              <a:cxn ang="0">
                <a:pos x="connsiteX2" y="connsiteY2"/>
              </a:cxn>
              <a:cxn ang="0">
                <a:pos x="connsiteX3" y="connsiteY3"/>
              </a:cxn>
            </a:cxnLst>
            <a:rect l="l" t="t" r="r" b="b"/>
            <a:pathLst>
              <a:path w="90753" h="373567">
                <a:moveTo>
                  <a:pt x="6331" y="0"/>
                </a:moveTo>
                <a:cubicBezTo>
                  <a:pt x="6331" y="42211"/>
                  <a:pt x="0" y="373567"/>
                  <a:pt x="0" y="373567"/>
                </a:cubicBezTo>
                <a:lnTo>
                  <a:pt x="90753" y="35880"/>
                </a:lnTo>
                <a:lnTo>
                  <a:pt x="63316" y="352462"/>
                </a:lnTo>
              </a:path>
            </a:pathLst>
          </a:custGeom>
          <a:noFill/>
          <a:ln w="63301" cap="rnd">
            <a:solidFill>
              <a:srgbClr val="808080"/>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0FC38DAE-8BB5-4DED-AC9B-1AD190BF8A23}"/>
              </a:ext>
            </a:extLst>
          </p:cNvPr>
          <p:cNvSpPr/>
          <p:nvPr/>
        </p:nvSpPr>
        <p:spPr>
          <a:xfrm rot="5715326">
            <a:off x="10802494" y="4481024"/>
            <a:ext cx="301808" cy="409445"/>
          </a:xfrm>
          <a:custGeom>
            <a:avLst/>
            <a:gdLst>
              <a:gd name="connsiteX0" fmla="*/ 48543 w 301808"/>
              <a:gd name="connsiteY0" fmla="*/ 0 h 409445"/>
              <a:gd name="connsiteX1" fmla="*/ 301809 w 301808"/>
              <a:gd name="connsiteY1" fmla="*/ 337687 h 409445"/>
              <a:gd name="connsiteX2" fmla="*/ 0 w 301808"/>
              <a:gd name="connsiteY2" fmla="*/ 99196 h 409445"/>
              <a:gd name="connsiteX3" fmla="*/ 280703 w 301808"/>
              <a:gd name="connsiteY3" fmla="*/ 409446 h 409445"/>
            </a:gdLst>
            <a:ahLst/>
            <a:cxnLst>
              <a:cxn ang="0">
                <a:pos x="connsiteX0" y="connsiteY0"/>
              </a:cxn>
              <a:cxn ang="0">
                <a:pos x="connsiteX1" y="connsiteY1"/>
              </a:cxn>
              <a:cxn ang="0">
                <a:pos x="connsiteX2" y="connsiteY2"/>
              </a:cxn>
              <a:cxn ang="0">
                <a:pos x="connsiteX3" y="connsiteY3"/>
              </a:cxn>
            </a:cxnLst>
            <a:rect l="l" t="t" r="r" b="b"/>
            <a:pathLst>
              <a:path w="301808" h="409445">
                <a:moveTo>
                  <a:pt x="48543" y="0"/>
                </a:moveTo>
                <a:lnTo>
                  <a:pt x="301809" y="337687"/>
                </a:lnTo>
                <a:lnTo>
                  <a:pt x="0" y="99196"/>
                </a:lnTo>
                <a:lnTo>
                  <a:pt x="280703" y="409446"/>
                </a:lnTo>
              </a:path>
            </a:pathLst>
          </a:custGeom>
          <a:noFill/>
          <a:ln w="63301" cap="rnd">
            <a:solidFill>
              <a:srgbClr val="808080"/>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18796656-6AE3-4938-841E-F6166AA37A53}"/>
              </a:ext>
            </a:extLst>
          </p:cNvPr>
          <p:cNvSpPr/>
          <p:nvPr/>
        </p:nvSpPr>
        <p:spPr>
          <a:xfrm rot="7198455">
            <a:off x="6858493" y="4878764"/>
            <a:ext cx="253265" cy="365124"/>
          </a:xfrm>
          <a:custGeom>
            <a:avLst/>
            <a:gdLst>
              <a:gd name="connsiteX0" fmla="*/ 253266 w 253265"/>
              <a:gd name="connsiteY0" fmla="*/ 295477 h 365124"/>
              <a:gd name="connsiteX1" fmla="*/ 84422 w 253265"/>
              <a:gd name="connsiteY1" fmla="*/ 0 h 365124"/>
              <a:gd name="connsiteX2" fmla="*/ 109748 w 253265"/>
              <a:gd name="connsiteY2" fmla="*/ 365125 h 365124"/>
              <a:gd name="connsiteX3" fmla="*/ 0 w 253265"/>
              <a:gd name="connsiteY3" fmla="*/ 16884 h 365124"/>
            </a:gdLst>
            <a:ahLst/>
            <a:cxnLst>
              <a:cxn ang="0">
                <a:pos x="connsiteX0" y="connsiteY0"/>
              </a:cxn>
              <a:cxn ang="0">
                <a:pos x="connsiteX1" y="connsiteY1"/>
              </a:cxn>
              <a:cxn ang="0">
                <a:pos x="connsiteX2" y="connsiteY2"/>
              </a:cxn>
              <a:cxn ang="0">
                <a:pos x="connsiteX3" y="connsiteY3"/>
              </a:cxn>
            </a:cxnLst>
            <a:rect l="l" t="t" r="r" b="b"/>
            <a:pathLst>
              <a:path w="253265" h="365124">
                <a:moveTo>
                  <a:pt x="253266" y="295477"/>
                </a:moveTo>
                <a:lnTo>
                  <a:pt x="84422" y="0"/>
                </a:lnTo>
                <a:lnTo>
                  <a:pt x="109748" y="365125"/>
                </a:lnTo>
                <a:lnTo>
                  <a:pt x="0" y="16884"/>
                </a:lnTo>
              </a:path>
            </a:pathLst>
          </a:custGeom>
          <a:noFill/>
          <a:ln w="63301" cap="rnd">
            <a:solidFill>
              <a:srgbClr val="808080"/>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23996C14-31D3-422C-A80E-6FD6F94C167B}"/>
              </a:ext>
            </a:extLst>
          </p:cNvPr>
          <p:cNvSpPr/>
          <p:nvPr/>
        </p:nvSpPr>
        <p:spPr>
          <a:xfrm rot="5400000">
            <a:off x="6993758" y="3835723"/>
            <a:ext cx="407335" cy="341908"/>
          </a:xfrm>
          <a:custGeom>
            <a:avLst/>
            <a:gdLst>
              <a:gd name="connsiteX0" fmla="*/ 0 w 407335"/>
              <a:gd name="connsiteY0" fmla="*/ 253266 h 341908"/>
              <a:gd name="connsiteX1" fmla="*/ 344019 w 407335"/>
              <a:gd name="connsiteY1" fmla="*/ 0 h 341908"/>
              <a:gd name="connsiteX2" fmla="*/ 217386 w 407335"/>
              <a:gd name="connsiteY2" fmla="*/ 327135 h 341908"/>
              <a:gd name="connsiteX3" fmla="*/ 398893 w 407335"/>
              <a:gd name="connsiteY3" fmla="*/ 109748 h 341908"/>
              <a:gd name="connsiteX4" fmla="*/ 407335 w 407335"/>
              <a:gd name="connsiteY4" fmla="*/ 341909 h 34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35" h="341908">
                <a:moveTo>
                  <a:pt x="0" y="253266"/>
                </a:moveTo>
                <a:lnTo>
                  <a:pt x="344019" y="0"/>
                </a:lnTo>
                <a:lnTo>
                  <a:pt x="217386" y="327135"/>
                </a:lnTo>
                <a:lnTo>
                  <a:pt x="398893" y="109748"/>
                </a:lnTo>
                <a:lnTo>
                  <a:pt x="407335" y="341909"/>
                </a:lnTo>
              </a:path>
            </a:pathLst>
          </a:custGeom>
          <a:noFill/>
          <a:ln w="63301" cap="rnd">
            <a:solidFill>
              <a:srgbClr val="80808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7C8CD133-AB27-4498-BF66-3C50C78719B3}"/>
              </a:ext>
            </a:extLst>
          </p:cNvPr>
          <p:cNvSpPr/>
          <p:nvPr/>
        </p:nvSpPr>
        <p:spPr>
          <a:xfrm rot="13168394" flipH="1">
            <a:off x="10333099" y="3530964"/>
            <a:ext cx="125910" cy="332745"/>
          </a:xfrm>
          <a:custGeom>
            <a:avLst/>
            <a:gdLst>
              <a:gd name="connsiteX0" fmla="*/ 0 w 132964"/>
              <a:gd name="connsiteY0" fmla="*/ 259597 h 274371"/>
              <a:gd name="connsiteX1" fmla="*/ 132965 w 132964"/>
              <a:gd name="connsiteY1" fmla="*/ 0 h 274371"/>
              <a:gd name="connsiteX2" fmla="*/ 132965 w 132964"/>
              <a:gd name="connsiteY2" fmla="*/ 274371 h 274371"/>
            </a:gdLst>
            <a:ahLst/>
            <a:cxnLst>
              <a:cxn ang="0">
                <a:pos x="connsiteX0" y="connsiteY0"/>
              </a:cxn>
              <a:cxn ang="0">
                <a:pos x="connsiteX1" y="connsiteY1"/>
              </a:cxn>
              <a:cxn ang="0">
                <a:pos x="connsiteX2" y="connsiteY2"/>
              </a:cxn>
            </a:cxnLst>
            <a:rect l="l" t="t" r="r" b="b"/>
            <a:pathLst>
              <a:path w="132964" h="274371">
                <a:moveTo>
                  <a:pt x="0" y="259597"/>
                </a:moveTo>
                <a:cubicBezTo>
                  <a:pt x="16885" y="253266"/>
                  <a:pt x="132965" y="0"/>
                  <a:pt x="132965" y="0"/>
                </a:cubicBezTo>
                <a:lnTo>
                  <a:pt x="132965" y="274371"/>
                </a:lnTo>
              </a:path>
            </a:pathLst>
          </a:custGeom>
          <a:noFill/>
          <a:ln w="63301" cap="rnd">
            <a:solidFill>
              <a:srgbClr val="808080"/>
            </a:solidFill>
            <a:prstDash val="solid"/>
            <a:round/>
          </a:ln>
        </p:spPr>
        <p:txBody>
          <a:bodyPr rtlCol="0" anchor="ctr"/>
          <a:lstStyle/>
          <a:p>
            <a:endParaRPr lang="en-US"/>
          </a:p>
        </p:txBody>
      </p:sp>
      <p:pic>
        <p:nvPicPr>
          <p:cNvPr id="22" name="Graphic 21">
            <a:extLst>
              <a:ext uri="{FF2B5EF4-FFF2-40B4-BE49-F238E27FC236}">
                <a16:creationId xmlns:a16="http://schemas.microsoft.com/office/drawing/2014/main" id="{0433E98A-7C33-43A3-8860-FBE91207DA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1757" y="3155712"/>
            <a:ext cx="3536490" cy="3536490"/>
          </a:xfrm>
          <a:prstGeom prst="rect">
            <a:avLst/>
          </a:prstGeom>
        </p:spPr>
      </p:pic>
      <p:pic>
        <p:nvPicPr>
          <p:cNvPr id="23" name="Graphic 22">
            <a:extLst>
              <a:ext uri="{FF2B5EF4-FFF2-40B4-BE49-F238E27FC236}">
                <a16:creationId xmlns:a16="http://schemas.microsoft.com/office/drawing/2014/main" id="{FB7D088B-53F3-4247-860E-DDD4371F8F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878" y="3364076"/>
            <a:ext cx="3177707" cy="3177707"/>
          </a:xfrm>
          <a:prstGeom prst="rect">
            <a:avLst/>
          </a:prstGeom>
        </p:spPr>
      </p:pic>
      <p:sp>
        <p:nvSpPr>
          <p:cNvPr id="49" name="Text Placeholder 85">
            <a:extLst>
              <a:ext uri="{FF2B5EF4-FFF2-40B4-BE49-F238E27FC236}">
                <a16:creationId xmlns:a16="http://schemas.microsoft.com/office/drawing/2014/main" id="{BEE8193A-E6A7-4B9B-B628-271BA28FA846}"/>
              </a:ext>
            </a:extLst>
          </p:cNvPr>
          <p:cNvSpPr txBox="1">
            <a:spLocks/>
          </p:cNvSpPr>
          <p:nvPr/>
        </p:nvSpPr>
        <p:spPr>
          <a:xfrm>
            <a:off x="7233447" y="4553558"/>
            <a:ext cx="3433109" cy="570139"/>
          </a:xfrm>
          <a:prstGeom prst="rect">
            <a:avLst/>
          </a:prstGeom>
        </p:spPr>
        <p:txBody>
          <a:bodyPr lIns="0" tIns="0" rIns="0" bIns="0" anchor="ctr" anchorCtr="0">
            <a:noAutofit/>
          </a:bodyPr>
          <a:lstStyle>
            <a:lvl1pPr marL="0" indent="0" algn="ctr" defTabSz="1371600" rtl="0" eaLnBrk="1" latinLnBrk="0" hangingPunct="1">
              <a:lnSpc>
                <a:spcPct val="90000"/>
              </a:lnSpc>
              <a:spcBef>
                <a:spcPts val="1500"/>
              </a:spcBef>
              <a:buFont typeface="Arial" panose="020B0604020202020204" pitchFamily="34" charset="0"/>
              <a:buNone/>
              <a:defRPr sz="1800" b="1" kern="1200">
                <a:solidFill>
                  <a:srgbClr val="105A46"/>
                </a:solidFill>
                <a:latin typeface="+mj-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900" kern="1200">
                <a:solidFill>
                  <a:schemeClr val="bg2"/>
                </a:solidFill>
                <a:latin typeface="Arial Narrow" panose="020B060602020203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900" kern="1200">
                <a:solidFill>
                  <a:schemeClr val="bg2"/>
                </a:solidFill>
                <a:latin typeface="Arial Narrow" panose="020B060602020203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900" kern="1200">
                <a:solidFill>
                  <a:schemeClr val="bg2"/>
                </a:solidFill>
                <a:latin typeface="Arial Narrow" panose="020B060602020203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900" kern="1200">
                <a:solidFill>
                  <a:schemeClr val="bg2"/>
                </a:solidFill>
                <a:latin typeface="Arial Narrow" panose="020B060602020203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400" dirty="0">
                <a:solidFill>
                  <a:schemeClr val="bg1"/>
                </a:solidFill>
              </a:rPr>
              <a:t>Multiple Traumas</a:t>
            </a:r>
            <a:endParaRPr lang="en-US" sz="4400" dirty="0"/>
          </a:p>
        </p:txBody>
      </p:sp>
      <p:sp>
        <p:nvSpPr>
          <p:cNvPr id="6" name="Rectangle: Rounded Corners 5">
            <a:extLst>
              <a:ext uri="{FF2B5EF4-FFF2-40B4-BE49-F238E27FC236}">
                <a16:creationId xmlns:a16="http://schemas.microsoft.com/office/drawing/2014/main" id="{197C3E50-3CF6-4701-9E42-D4BA304806CE}"/>
              </a:ext>
            </a:extLst>
          </p:cNvPr>
          <p:cNvSpPr/>
          <p:nvPr/>
        </p:nvSpPr>
        <p:spPr>
          <a:xfrm>
            <a:off x="2917852" y="2813501"/>
            <a:ext cx="2508427" cy="176860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Chronic mental health conditions</a:t>
            </a:r>
          </a:p>
        </p:txBody>
      </p:sp>
      <p:sp>
        <p:nvSpPr>
          <p:cNvPr id="59" name="Rectangle: Rounded Corners 58">
            <a:extLst>
              <a:ext uri="{FF2B5EF4-FFF2-40B4-BE49-F238E27FC236}">
                <a16:creationId xmlns:a16="http://schemas.microsoft.com/office/drawing/2014/main" id="{A34C9A74-C034-4F6F-81D8-15D3BCF95819}"/>
              </a:ext>
            </a:extLst>
          </p:cNvPr>
          <p:cNvSpPr/>
          <p:nvPr/>
        </p:nvSpPr>
        <p:spPr>
          <a:xfrm>
            <a:off x="8093128" y="343544"/>
            <a:ext cx="2508427" cy="1768603"/>
          </a:xfrm>
          <a:prstGeom prst="roundRect">
            <a:avLst/>
          </a:prstGeom>
          <a:solidFill>
            <a:srgbClr val="538E8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Lack of natural supports</a:t>
            </a:r>
          </a:p>
        </p:txBody>
      </p:sp>
      <p:sp>
        <p:nvSpPr>
          <p:cNvPr id="60" name="Rectangle: Rounded Corners 59">
            <a:extLst>
              <a:ext uri="{FF2B5EF4-FFF2-40B4-BE49-F238E27FC236}">
                <a16:creationId xmlns:a16="http://schemas.microsoft.com/office/drawing/2014/main" id="{27F0C893-0CFD-48F4-ABE5-9A4D08072212}"/>
              </a:ext>
            </a:extLst>
          </p:cNvPr>
          <p:cNvSpPr/>
          <p:nvPr/>
        </p:nvSpPr>
        <p:spPr>
          <a:xfrm>
            <a:off x="11972460" y="913562"/>
            <a:ext cx="2508427" cy="1768603"/>
          </a:xfrm>
          <a:prstGeom prst="roundRect">
            <a:avLst/>
          </a:prstGeom>
          <a:solidFill>
            <a:srgbClr val="8CD3E0"/>
          </a:solidFill>
          <a:ln>
            <a:solidFill>
              <a:srgbClr val="8CD3E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solidFill>
                  <a:schemeClr val="accent4"/>
                </a:solidFill>
              </a:rPr>
              <a:t>Financial stressors</a:t>
            </a:r>
          </a:p>
        </p:txBody>
      </p:sp>
      <p:sp>
        <p:nvSpPr>
          <p:cNvPr id="61" name="Rectangle: Rounded Corners 60">
            <a:extLst>
              <a:ext uri="{FF2B5EF4-FFF2-40B4-BE49-F238E27FC236}">
                <a16:creationId xmlns:a16="http://schemas.microsoft.com/office/drawing/2014/main" id="{9F899E48-8ECE-4B62-B3B9-DD57AC5BAABF}"/>
              </a:ext>
            </a:extLst>
          </p:cNvPr>
          <p:cNvSpPr/>
          <p:nvPr/>
        </p:nvSpPr>
        <p:spPr>
          <a:xfrm>
            <a:off x="13882623" y="6343710"/>
            <a:ext cx="2508427" cy="1768603"/>
          </a:xfrm>
          <a:prstGeom prst="roundRect">
            <a:avLst/>
          </a:prstGeom>
          <a:solidFill>
            <a:srgbClr val="37ABA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Housing</a:t>
            </a:r>
          </a:p>
        </p:txBody>
      </p:sp>
      <p:sp>
        <p:nvSpPr>
          <p:cNvPr id="62" name="Rectangle: Rounded Corners 61">
            <a:extLst>
              <a:ext uri="{FF2B5EF4-FFF2-40B4-BE49-F238E27FC236}">
                <a16:creationId xmlns:a16="http://schemas.microsoft.com/office/drawing/2014/main" id="{32D72F7A-2323-40F0-82FC-1B471E0501AC}"/>
              </a:ext>
            </a:extLst>
          </p:cNvPr>
          <p:cNvSpPr/>
          <p:nvPr/>
        </p:nvSpPr>
        <p:spPr>
          <a:xfrm>
            <a:off x="9211060" y="8112313"/>
            <a:ext cx="2508427" cy="176860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accent4"/>
                </a:solidFill>
              </a:rPr>
              <a:t>Access to care</a:t>
            </a:r>
          </a:p>
        </p:txBody>
      </p:sp>
      <p:sp>
        <p:nvSpPr>
          <p:cNvPr id="63" name="Rectangle: Rounded Corners 62">
            <a:extLst>
              <a:ext uri="{FF2B5EF4-FFF2-40B4-BE49-F238E27FC236}">
                <a16:creationId xmlns:a16="http://schemas.microsoft.com/office/drawing/2014/main" id="{93DA6D34-328F-429E-92D4-783B20067590}"/>
              </a:ext>
            </a:extLst>
          </p:cNvPr>
          <p:cNvSpPr/>
          <p:nvPr/>
        </p:nvSpPr>
        <p:spPr>
          <a:xfrm>
            <a:off x="4321878" y="7592184"/>
            <a:ext cx="2508427" cy="17686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Reactions from the public</a:t>
            </a:r>
          </a:p>
        </p:txBody>
      </p:sp>
      <p:sp>
        <p:nvSpPr>
          <p:cNvPr id="91" name="Freeform: Shape 90">
            <a:extLst>
              <a:ext uri="{FF2B5EF4-FFF2-40B4-BE49-F238E27FC236}">
                <a16:creationId xmlns:a16="http://schemas.microsoft.com/office/drawing/2014/main" id="{6E750EA8-1CF9-409F-8C05-F1AF927080CB}"/>
              </a:ext>
            </a:extLst>
          </p:cNvPr>
          <p:cNvSpPr/>
          <p:nvPr/>
        </p:nvSpPr>
        <p:spPr>
          <a:xfrm rot="13927876">
            <a:off x="7508566" y="6073632"/>
            <a:ext cx="113969" cy="365124"/>
          </a:xfrm>
          <a:custGeom>
            <a:avLst/>
            <a:gdLst>
              <a:gd name="connsiteX0" fmla="*/ 0 w 113969"/>
              <a:gd name="connsiteY0" fmla="*/ 0 h 365124"/>
              <a:gd name="connsiteX1" fmla="*/ 42211 w 113969"/>
              <a:gd name="connsiteY1" fmla="*/ 365125 h 365124"/>
              <a:gd name="connsiteX2" fmla="*/ 113970 w 113969"/>
              <a:gd name="connsiteY2" fmla="*/ 12663 h 365124"/>
            </a:gdLst>
            <a:ahLst/>
            <a:cxnLst>
              <a:cxn ang="0">
                <a:pos x="connsiteX0" y="connsiteY0"/>
              </a:cxn>
              <a:cxn ang="0">
                <a:pos x="connsiteX1" y="connsiteY1"/>
              </a:cxn>
              <a:cxn ang="0">
                <a:pos x="connsiteX2" y="connsiteY2"/>
              </a:cxn>
            </a:cxnLst>
            <a:rect l="l" t="t" r="r" b="b"/>
            <a:pathLst>
              <a:path w="113969" h="365124">
                <a:moveTo>
                  <a:pt x="0" y="0"/>
                </a:moveTo>
                <a:lnTo>
                  <a:pt x="42211" y="365125"/>
                </a:lnTo>
                <a:lnTo>
                  <a:pt x="113970" y="12663"/>
                </a:lnTo>
              </a:path>
            </a:pathLst>
          </a:custGeom>
          <a:noFill/>
          <a:ln w="63301" cap="rnd">
            <a:solidFill>
              <a:srgbClr val="808080"/>
            </a:solidFill>
            <a:prstDash val="solid"/>
            <a:round/>
          </a:ln>
        </p:spPr>
        <p:txBody>
          <a:bodyPr rtlCol="0" anchor="ctr"/>
          <a:lstStyle/>
          <a:p>
            <a:endParaRPr lang="en-US" dirty="0"/>
          </a:p>
        </p:txBody>
      </p:sp>
    </p:spTree>
    <p:custDataLst>
      <p:tags r:id="rId1"/>
    </p:custDataLst>
    <p:extLst>
      <p:ext uri="{BB962C8B-B14F-4D97-AF65-F5344CB8AC3E}">
        <p14:creationId xmlns:p14="http://schemas.microsoft.com/office/powerpoint/2010/main" val="3101548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eJPWveB"/>
  <p:tag name="ARTICULATE_DESIGN_ID_CWM" val="MkyWsijX"/>
  <p:tag name="ARTICULATE_SLIDE_THUMBNAIL_REFRESH" val="1"/>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s">
      <a:dk1>
        <a:srgbClr val="2D4161"/>
      </a:dk1>
      <a:lt1>
        <a:sysClr val="window" lastClr="FFFFFF"/>
      </a:lt1>
      <a:dk2>
        <a:srgbClr val="1B2D49"/>
      </a:dk2>
      <a:lt2>
        <a:srgbClr val="EEECE1"/>
      </a:lt2>
      <a:accent1>
        <a:srgbClr val="BEA084"/>
      </a:accent1>
      <a:accent2>
        <a:srgbClr val="2D4161"/>
      </a:accent2>
      <a:accent3>
        <a:srgbClr val="EEECE1"/>
      </a:accent3>
      <a:accent4>
        <a:srgbClr val="0F243E"/>
      </a:accent4>
      <a:accent5>
        <a:srgbClr val="818998"/>
      </a:accent5>
      <a:accent6>
        <a:srgbClr val="F79646"/>
      </a:accent6>
      <a:hlink>
        <a:srgbClr val="BEA084"/>
      </a:hlink>
      <a:folHlink>
        <a:srgbClr val="1B2D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2153</Words>
  <Application>Microsoft Office PowerPoint</Application>
  <PresentationFormat>Custom</PresentationFormat>
  <Paragraphs>241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Learning Objectives</vt:lpstr>
      <vt:lpstr>PowerPoint Presentation</vt:lpstr>
      <vt:lpstr>PowerPoint Presentation</vt:lpstr>
      <vt:lpstr>What is Trauma?</vt:lpstr>
      <vt:lpstr>E #1:  Traumatic Event</vt:lpstr>
      <vt:lpstr>Examples of Traumatic Events:</vt:lpstr>
      <vt:lpstr>E #2: Defining Experience</vt:lpstr>
      <vt:lpstr>Persons Served May Experience Multiple Traumas</vt:lpstr>
      <vt:lpstr>Culture and Trauma </vt:lpstr>
      <vt:lpstr>E #3: Adverse Effects</vt:lpstr>
      <vt:lpstr>Common Responses to Trauma</vt:lpstr>
      <vt:lpstr>PowerPoint Presentation</vt:lpstr>
      <vt:lpstr>A Trauma Informed Approach (Four Rs)</vt:lpstr>
      <vt:lpstr>What Integrated Teams Can Do To Help Realize and Recognize the Person's Experience </vt:lpstr>
      <vt:lpstr>PowerPoint Presentation</vt:lpstr>
      <vt:lpstr>PowerPoint Presentation</vt:lpstr>
      <vt:lpstr>What Does it Mean to be Resilient?</vt:lpstr>
      <vt:lpstr>Ways the Integrated Team can Help Persons-served Strengthen Resilience</vt:lpstr>
      <vt:lpstr>Methods for Empowering ACCS Persons-Served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Cordeiro, Christine (DMH)</dc:creator>
  <cp:lastModifiedBy>Vincent, Gina</cp:lastModifiedBy>
  <cp:revision>68</cp:revision>
  <dcterms:created xsi:type="dcterms:W3CDTF">2022-05-11T18:05:19Z</dcterms:created>
  <dcterms:modified xsi:type="dcterms:W3CDTF">2023-02-08T16:43:47Z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D4396B99-7B20-41B3-B90E-C1298F113C92</vt:lpwstr>
  </property>
  <property fmtid="{D5CDD505-2E9C-101B-9397-08002B2CF9AE}" pid="3" name="ArticulatePath">
    <vt:lpwstr>Trauma-Informed Care 7.27.22 gv</vt:lpwstr>
  </property>
</Properties>
</file>