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1.xml" ContentType="application/vnd.openxmlformats-officedocument.presentationml.notesSlide+xml"/>
  <Override PartName="/ppt/tags/tag3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668" r:id="rId2"/>
    <p:sldMasterId id="2147483678" r:id="rId3"/>
    <p:sldMasterId id="2147483702" r:id="rId4"/>
  </p:sldMasterIdLst>
  <p:notesMasterIdLst>
    <p:notesMasterId r:id="rId32"/>
  </p:notesMasterIdLst>
  <p:handoutMasterIdLst>
    <p:handoutMasterId r:id="rId33"/>
  </p:handoutMasterIdLst>
  <p:sldIdLst>
    <p:sldId id="256" r:id="rId5"/>
    <p:sldId id="283" r:id="rId6"/>
    <p:sldId id="2147470033" r:id="rId7"/>
    <p:sldId id="1358" r:id="rId8"/>
    <p:sldId id="1371" r:id="rId9"/>
    <p:sldId id="1365" r:id="rId10"/>
    <p:sldId id="1372" r:id="rId11"/>
    <p:sldId id="1361" r:id="rId12"/>
    <p:sldId id="1373" r:id="rId13"/>
    <p:sldId id="1368" r:id="rId14"/>
    <p:sldId id="1374" r:id="rId15"/>
    <p:sldId id="1375" r:id="rId16"/>
    <p:sldId id="1359" r:id="rId17"/>
    <p:sldId id="1362" r:id="rId18"/>
    <p:sldId id="1367" r:id="rId19"/>
    <p:sldId id="1366" r:id="rId20"/>
    <p:sldId id="1370" r:id="rId21"/>
    <p:sldId id="1363" r:id="rId22"/>
    <p:sldId id="2147470030" r:id="rId23"/>
    <p:sldId id="2147470031" r:id="rId24"/>
    <p:sldId id="2145705338" r:id="rId25"/>
    <p:sldId id="2147470032" r:id="rId26"/>
    <p:sldId id="2147470029" r:id="rId27"/>
    <p:sldId id="351" r:id="rId28"/>
    <p:sldId id="2147470016" r:id="rId29"/>
    <p:sldId id="1254" r:id="rId30"/>
    <p:sldId id="265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694EED-B819-4A88-B23E-E58628355280}">
          <p14:sldIdLst>
            <p14:sldId id="256"/>
            <p14:sldId id="283"/>
            <p14:sldId id="2147470033"/>
            <p14:sldId id="1358"/>
            <p14:sldId id="1371"/>
            <p14:sldId id="1365"/>
            <p14:sldId id="1372"/>
            <p14:sldId id="1361"/>
            <p14:sldId id="1373"/>
            <p14:sldId id="1368"/>
            <p14:sldId id="1374"/>
            <p14:sldId id="1375"/>
            <p14:sldId id="1359"/>
            <p14:sldId id="1362"/>
            <p14:sldId id="1367"/>
            <p14:sldId id="1366"/>
            <p14:sldId id="1370"/>
            <p14:sldId id="1363"/>
            <p14:sldId id="2147470030"/>
            <p14:sldId id="2147470031"/>
            <p14:sldId id="2145705338"/>
            <p14:sldId id="2147470032"/>
            <p14:sldId id="2147470029"/>
            <p14:sldId id="351"/>
            <p14:sldId id="2147470016"/>
            <p14:sldId id="125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atherine Fillo" initials="KF" lastIdx="18" clrIdx="6">
    <p:extLst>
      <p:ext uri="{19B8F6BF-5375-455C-9EA6-DF929625EA0E}">
        <p15:presenceInfo xmlns:p15="http://schemas.microsoft.com/office/powerpoint/2012/main" userId="220d016289463167" providerId="Windows Live"/>
      </p:ext>
    </p:extLst>
  </p:cmAuthor>
  <p:cmAuthor id="1" name="Fillo, Katherine (DPH)" initials="FK(" lastIdx="4" clrIdx="0"/>
  <p:cmAuthor id="8" name="Callahan, Marita (DPH)" initials="CM(" lastIdx="1" clrIdx="7">
    <p:extLst>
      <p:ext uri="{19B8F6BF-5375-455C-9EA6-DF929625EA0E}">
        <p15:presenceInfo xmlns:p15="http://schemas.microsoft.com/office/powerpoint/2012/main" userId="S::marita.callahan@mass.gov::2191c78b-82c4-402d-b7cd-5da9af6d330e" providerId="AD"/>
      </p:ext>
    </p:extLst>
  </p:cmAuthor>
  <p:cmAuthor id="2" name=" " initials=" " lastIdx="2" clrIdx="1"/>
  <p:cmAuthor id="9" name="Pooja Phaltankar" initials="PP" lastIdx="7" clrIdx="8">
    <p:extLst>
      <p:ext uri="{19B8F6BF-5375-455C-9EA6-DF929625EA0E}">
        <p15:presenceInfo xmlns:p15="http://schemas.microsoft.com/office/powerpoint/2012/main" userId="S::Pooja.P.Phaltankar@mass.gov::2a095de0-1a80-4681-8e96-14aa52ab697b" providerId="AD"/>
      </p:ext>
    </p:extLst>
  </p:cmAuthor>
  <p:cmAuthor id="3" name="McElroy, Nora (DPH)" initials="MN(" lastIdx="50" clrIdx="2"/>
  <p:cmAuthor id="10" name="Patterson, Alyssa R (DPH)" initials="PAR(" lastIdx="2" clrIdx="9">
    <p:extLst>
      <p:ext uri="{19B8F6BF-5375-455C-9EA6-DF929625EA0E}">
        <p15:presenceInfo xmlns:p15="http://schemas.microsoft.com/office/powerpoint/2012/main" userId="S::Alyssa.R.Patterson@mass.gov::660fada7-67ed-4808-a795-574b45ec4259" providerId="AD"/>
      </p:ext>
    </p:extLst>
  </p:cmAuthor>
  <p:cmAuthor id="4" name="ktfillo" initials="k" lastIdx="2" clrIdx="3"/>
  <p:cmAuthor id="5" name="Jones, Katarina (DPH)" initials="JK(" lastIdx="21" clrIdx="4"/>
  <p:cmAuthor id="6" name="Nora McElroy" initials="NM" lastIdx="12" clrIdx="5">
    <p:extLst>
      <p:ext uri="{19B8F6BF-5375-455C-9EA6-DF929625EA0E}">
        <p15:presenceInfo xmlns:p15="http://schemas.microsoft.com/office/powerpoint/2012/main" userId="b2eb382478e326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6BB"/>
    <a:srgbClr val="01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22E4E7-1330-45E8-A268-93CD2EEDEF85}" v="12" dt="2021-12-07T03:14:58.5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0" autoAdjust="0"/>
    <p:restoredTop sz="86505" autoAdjust="0"/>
  </p:normalViewPr>
  <p:slideViewPr>
    <p:cSldViewPr snapToGrid="0" snapToObjects="1">
      <p:cViewPr varScale="1">
        <p:scale>
          <a:sx n="58" d="100"/>
          <a:sy n="58" d="100"/>
        </p:scale>
        <p:origin x="83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3258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 of EMS Interfacility Trauma Transports by Quarter, 1/1/2019 - 9/30/2021 (n = 13,360)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2019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Tables!$B$14:$E$14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Tables!$B$15:$E$15</c:f>
              <c:numCache>
                <c:formatCode>General</c:formatCode>
                <c:ptCount val="4"/>
                <c:pt idx="0" formatCode="#,##0">
                  <c:v>1029</c:v>
                </c:pt>
                <c:pt idx="1">
                  <c:v>911</c:v>
                </c:pt>
                <c:pt idx="2" formatCode="#,##0">
                  <c:v>1108</c:v>
                </c:pt>
                <c:pt idx="3" formatCode="#,##0">
                  <c:v>1134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3E-4649-94AF-6420757B5F23}"/>
            </c:ext>
          </c:extLst>
        </c:ser>
        <c:ser>
          <c:idx val="1"/>
          <c:order val="1"/>
          <c:tx>
            <c:v>2020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Tables!$B$14:$E$14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Tables!$B$16:$E$16</c:f>
              <c:numCache>
                <c:formatCode>General</c:formatCode>
                <c:ptCount val="4"/>
                <c:pt idx="0" formatCode="#,##0">
                  <c:v>1095</c:v>
                </c:pt>
                <c:pt idx="1">
                  <c:v>893</c:v>
                </c:pt>
                <c:pt idx="2" formatCode="#,##0">
                  <c:v>1536</c:v>
                </c:pt>
                <c:pt idx="3" formatCode="#,##0">
                  <c:v>1323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3E-4649-94AF-6420757B5F23}"/>
            </c:ext>
          </c:extLst>
        </c:ser>
        <c:ser>
          <c:idx val="2"/>
          <c:order val="2"/>
          <c:tx>
            <c:v>2021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Tables!$B$14:$E$14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Tables!$B$17:$E$17</c:f>
              <c:numCache>
                <c:formatCode>#,##0</c:formatCode>
                <c:ptCount val="4"/>
                <c:pt idx="0">
                  <c:v>1233</c:v>
                </c:pt>
                <c:pt idx="1">
                  <c:v>1445</c:v>
                </c:pt>
                <c:pt idx="2">
                  <c:v>1653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3E-4649-94AF-6420757B5F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71452975"/>
        <c:axId val="1469825279"/>
      </c:barChart>
      <c:catAx>
        <c:axId val="147145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9825279"/>
        <c:crosses val="autoZero"/>
        <c:auto val="1"/>
        <c:lblAlgn val="ctr"/>
        <c:lblOffset val="100"/>
        <c:noMultiLvlLbl val="0"/>
      </c:catAx>
      <c:valAx>
        <c:axId val="1469825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Transports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1452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 of EMS Interfacility Trauma Transports by Incident EMS Region, 1/1/2019 - 9/30/2021 (n = 13,360)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2019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Tables!$B$33:$H$33</c:f>
              <c:strCache>
                <c:ptCount val="7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  <c:pt idx="3">
                  <c:v>Region 4</c:v>
                </c:pt>
                <c:pt idx="4">
                  <c:v>Region 5</c:v>
                </c:pt>
                <c:pt idx="5">
                  <c:v>Out of State</c:v>
                </c:pt>
                <c:pt idx="6">
                  <c:v>Unknown</c:v>
                </c:pt>
              </c:strCache>
            </c:strRef>
          </c:cat>
          <c:val>
            <c:numRef>
              <c:f>Tables!$B$34:$H$34</c:f>
              <c:numCache>
                <c:formatCode>General</c:formatCode>
                <c:ptCount val="7"/>
                <c:pt idx="0">
                  <c:v>346</c:v>
                </c:pt>
                <c:pt idx="1">
                  <c:v>562</c:v>
                </c:pt>
                <c:pt idx="2">
                  <c:v>520</c:v>
                </c:pt>
                <c:pt idx="3" formatCode="#,##0">
                  <c:v>2538</c:v>
                </c:pt>
                <c:pt idx="4">
                  <c:v>122</c:v>
                </c:pt>
                <c:pt idx="5">
                  <c:v>41</c:v>
                </c:pt>
                <c:pt idx="6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BB-436F-88DF-D8F6329BABE5}"/>
            </c:ext>
          </c:extLst>
        </c:ser>
        <c:ser>
          <c:idx val="1"/>
          <c:order val="1"/>
          <c:tx>
            <c:v>2020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Tables!$B$33:$H$33</c:f>
              <c:strCache>
                <c:ptCount val="7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  <c:pt idx="3">
                  <c:v>Region 4</c:v>
                </c:pt>
                <c:pt idx="4">
                  <c:v>Region 5</c:v>
                </c:pt>
                <c:pt idx="5">
                  <c:v>Out of State</c:v>
                </c:pt>
                <c:pt idx="6">
                  <c:v>Unknown</c:v>
                </c:pt>
              </c:strCache>
            </c:strRef>
          </c:cat>
          <c:val>
            <c:numRef>
              <c:f>Tables!$B$35:$H$35</c:f>
              <c:numCache>
                <c:formatCode>General</c:formatCode>
                <c:ptCount val="7"/>
                <c:pt idx="0">
                  <c:v>245</c:v>
                </c:pt>
                <c:pt idx="1">
                  <c:v>889</c:v>
                </c:pt>
                <c:pt idx="2" formatCode="#,##0">
                  <c:v>1123</c:v>
                </c:pt>
                <c:pt idx="3" formatCode="#,##0">
                  <c:v>2186</c:v>
                </c:pt>
                <c:pt idx="4">
                  <c:v>349</c:v>
                </c:pt>
                <c:pt idx="5">
                  <c:v>26</c:v>
                </c:pt>
                <c:pt idx="6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BB-436F-88DF-D8F6329BABE5}"/>
            </c:ext>
          </c:extLst>
        </c:ser>
        <c:ser>
          <c:idx val="2"/>
          <c:order val="2"/>
          <c:tx>
            <c:v>2021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Tables!$B$33:$H$33</c:f>
              <c:strCache>
                <c:ptCount val="7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  <c:pt idx="3">
                  <c:v>Region 4</c:v>
                </c:pt>
                <c:pt idx="4">
                  <c:v>Region 5</c:v>
                </c:pt>
                <c:pt idx="5">
                  <c:v>Out of State</c:v>
                </c:pt>
                <c:pt idx="6">
                  <c:v>Unknown</c:v>
                </c:pt>
              </c:strCache>
            </c:strRef>
          </c:cat>
          <c:val>
            <c:numRef>
              <c:f>Tables!$B$36:$H$36</c:f>
              <c:numCache>
                <c:formatCode>General</c:formatCode>
                <c:ptCount val="7"/>
                <c:pt idx="0">
                  <c:v>182</c:v>
                </c:pt>
                <c:pt idx="1">
                  <c:v>737</c:v>
                </c:pt>
                <c:pt idx="2">
                  <c:v>887</c:v>
                </c:pt>
                <c:pt idx="3" formatCode="#,##0">
                  <c:v>1758</c:v>
                </c:pt>
                <c:pt idx="4">
                  <c:v>741</c:v>
                </c:pt>
                <c:pt idx="5">
                  <c:v>13</c:v>
                </c:pt>
                <c:pt idx="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BB-436F-88DF-D8F6329BAB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6102255"/>
        <c:axId val="1430895887"/>
      </c:barChart>
      <c:catAx>
        <c:axId val="1466102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0895887"/>
        <c:crosses val="autoZero"/>
        <c:auto val="1"/>
        <c:lblAlgn val="ctr"/>
        <c:lblOffset val="100"/>
        <c:noMultiLvlLbl val="0"/>
      </c:catAx>
      <c:valAx>
        <c:axId val="1430895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Transports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6102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 of EMS Trauma Interfacility Transfers by Date, 1/1/2019-9/30/2021 (put when v3 transitioned)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53297677444799E-2"/>
          <c:y val="0.20066698641946557"/>
          <c:w val="0.89355489969811341"/>
          <c:h val="0.57241750961626803"/>
        </c:manualLayout>
      </c:layout>
      <c:lineChart>
        <c:grouping val="standard"/>
        <c:varyColors val="0"/>
        <c:ser>
          <c:idx val="0"/>
          <c:order val="0"/>
          <c:tx>
            <c:strRef>
              <c:f>'Epi Curve'!$B$1</c:f>
              <c:strCache>
                <c:ptCount val="1"/>
                <c:pt idx="0">
                  <c:v>Frequency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'Epi Curve'!$A$2:$A$1006</c:f>
              <c:numCache>
                <c:formatCode>m/d/yyyy</c:formatCode>
                <c:ptCount val="1005"/>
                <c:pt idx="0">
                  <c:v>43466</c:v>
                </c:pt>
                <c:pt idx="1">
                  <c:v>43467</c:v>
                </c:pt>
                <c:pt idx="2">
                  <c:v>43468</c:v>
                </c:pt>
                <c:pt idx="3">
                  <c:v>43469</c:v>
                </c:pt>
                <c:pt idx="4">
                  <c:v>43470</c:v>
                </c:pt>
                <c:pt idx="5">
                  <c:v>43471</c:v>
                </c:pt>
                <c:pt idx="6">
                  <c:v>43472</c:v>
                </c:pt>
                <c:pt idx="7">
                  <c:v>43473</c:v>
                </c:pt>
                <c:pt idx="8">
                  <c:v>43474</c:v>
                </c:pt>
                <c:pt idx="9">
                  <c:v>43475</c:v>
                </c:pt>
                <c:pt idx="10">
                  <c:v>43476</c:v>
                </c:pt>
                <c:pt idx="11">
                  <c:v>43477</c:v>
                </c:pt>
                <c:pt idx="12">
                  <c:v>43478</c:v>
                </c:pt>
                <c:pt idx="13">
                  <c:v>43479</c:v>
                </c:pt>
                <c:pt idx="14">
                  <c:v>43480</c:v>
                </c:pt>
                <c:pt idx="15">
                  <c:v>43481</c:v>
                </c:pt>
                <c:pt idx="16">
                  <c:v>43482</c:v>
                </c:pt>
                <c:pt idx="17">
                  <c:v>43483</c:v>
                </c:pt>
                <c:pt idx="18">
                  <c:v>43484</c:v>
                </c:pt>
                <c:pt idx="19">
                  <c:v>43485</c:v>
                </c:pt>
                <c:pt idx="20">
                  <c:v>43486</c:v>
                </c:pt>
                <c:pt idx="21">
                  <c:v>43487</c:v>
                </c:pt>
                <c:pt idx="22">
                  <c:v>43488</c:v>
                </c:pt>
                <c:pt idx="23">
                  <c:v>43489</c:v>
                </c:pt>
                <c:pt idx="24">
                  <c:v>43490</c:v>
                </c:pt>
                <c:pt idx="25">
                  <c:v>43491</c:v>
                </c:pt>
                <c:pt idx="26">
                  <c:v>43492</c:v>
                </c:pt>
                <c:pt idx="27">
                  <c:v>43493</c:v>
                </c:pt>
                <c:pt idx="28">
                  <c:v>43494</c:v>
                </c:pt>
                <c:pt idx="29">
                  <c:v>43495</c:v>
                </c:pt>
                <c:pt idx="30">
                  <c:v>43496</c:v>
                </c:pt>
                <c:pt idx="31">
                  <c:v>43497</c:v>
                </c:pt>
                <c:pt idx="32">
                  <c:v>43498</c:v>
                </c:pt>
                <c:pt idx="33">
                  <c:v>43499</c:v>
                </c:pt>
                <c:pt idx="34">
                  <c:v>43500</c:v>
                </c:pt>
                <c:pt idx="35">
                  <c:v>43501</c:v>
                </c:pt>
                <c:pt idx="36">
                  <c:v>43502</c:v>
                </c:pt>
                <c:pt idx="37">
                  <c:v>43503</c:v>
                </c:pt>
                <c:pt idx="38">
                  <c:v>43504</c:v>
                </c:pt>
                <c:pt idx="39">
                  <c:v>43505</c:v>
                </c:pt>
                <c:pt idx="40">
                  <c:v>43506</c:v>
                </c:pt>
                <c:pt idx="41">
                  <c:v>43507</c:v>
                </c:pt>
                <c:pt idx="42">
                  <c:v>43508</c:v>
                </c:pt>
                <c:pt idx="43">
                  <c:v>43509</c:v>
                </c:pt>
                <c:pt idx="44">
                  <c:v>43510</c:v>
                </c:pt>
                <c:pt idx="45">
                  <c:v>43511</c:v>
                </c:pt>
                <c:pt idx="46">
                  <c:v>43512</c:v>
                </c:pt>
                <c:pt idx="47">
                  <c:v>43513</c:v>
                </c:pt>
                <c:pt idx="48">
                  <c:v>43514</c:v>
                </c:pt>
                <c:pt idx="49">
                  <c:v>43515</c:v>
                </c:pt>
                <c:pt idx="50">
                  <c:v>43516</c:v>
                </c:pt>
                <c:pt idx="51">
                  <c:v>43517</c:v>
                </c:pt>
                <c:pt idx="52">
                  <c:v>43518</c:v>
                </c:pt>
                <c:pt idx="53">
                  <c:v>43519</c:v>
                </c:pt>
                <c:pt idx="54">
                  <c:v>43520</c:v>
                </c:pt>
                <c:pt idx="55">
                  <c:v>43521</c:v>
                </c:pt>
                <c:pt idx="56">
                  <c:v>43522</c:v>
                </c:pt>
                <c:pt idx="57">
                  <c:v>43523</c:v>
                </c:pt>
                <c:pt idx="58">
                  <c:v>43524</c:v>
                </c:pt>
                <c:pt idx="59">
                  <c:v>43525</c:v>
                </c:pt>
                <c:pt idx="60">
                  <c:v>43526</c:v>
                </c:pt>
                <c:pt idx="61">
                  <c:v>43527</c:v>
                </c:pt>
                <c:pt idx="62">
                  <c:v>43528</c:v>
                </c:pt>
                <c:pt idx="63">
                  <c:v>43529</c:v>
                </c:pt>
                <c:pt idx="64">
                  <c:v>43530</c:v>
                </c:pt>
                <c:pt idx="65">
                  <c:v>43531</c:v>
                </c:pt>
                <c:pt idx="66">
                  <c:v>43532</c:v>
                </c:pt>
                <c:pt idx="67">
                  <c:v>43533</c:v>
                </c:pt>
                <c:pt idx="68">
                  <c:v>43534</c:v>
                </c:pt>
                <c:pt idx="69">
                  <c:v>43535</c:v>
                </c:pt>
                <c:pt idx="70">
                  <c:v>43536</c:v>
                </c:pt>
                <c:pt idx="71">
                  <c:v>43537</c:v>
                </c:pt>
                <c:pt idx="72">
                  <c:v>43538</c:v>
                </c:pt>
                <c:pt idx="73">
                  <c:v>43539</c:v>
                </c:pt>
                <c:pt idx="74">
                  <c:v>43540</c:v>
                </c:pt>
                <c:pt idx="75">
                  <c:v>43541</c:v>
                </c:pt>
                <c:pt idx="76">
                  <c:v>43542</c:v>
                </c:pt>
                <c:pt idx="77">
                  <c:v>43543</c:v>
                </c:pt>
                <c:pt idx="78">
                  <c:v>43544</c:v>
                </c:pt>
                <c:pt idx="79">
                  <c:v>43545</c:v>
                </c:pt>
                <c:pt idx="80">
                  <c:v>43546</c:v>
                </c:pt>
                <c:pt idx="81">
                  <c:v>43547</c:v>
                </c:pt>
                <c:pt idx="82">
                  <c:v>43548</c:v>
                </c:pt>
                <c:pt idx="83">
                  <c:v>43549</c:v>
                </c:pt>
                <c:pt idx="84">
                  <c:v>43550</c:v>
                </c:pt>
                <c:pt idx="85">
                  <c:v>43551</c:v>
                </c:pt>
                <c:pt idx="86">
                  <c:v>43552</c:v>
                </c:pt>
                <c:pt idx="87">
                  <c:v>43553</c:v>
                </c:pt>
                <c:pt idx="88">
                  <c:v>43554</c:v>
                </c:pt>
                <c:pt idx="89">
                  <c:v>43555</c:v>
                </c:pt>
                <c:pt idx="90">
                  <c:v>43556</c:v>
                </c:pt>
                <c:pt idx="91">
                  <c:v>43557</c:v>
                </c:pt>
                <c:pt idx="92">
                  <c:v>43558</c:v>
                </c:pt>
                <c:pt idx="93">
                  <c:v>43559</c:v>
                </c:pt>
                <c:pt idx="94">
                  <c:v>43560</c:v>
                </c:pt>
                <c:pt idx="95">
                  <c:v>43561</c:v>
                </c:pt>
                <c:pt idx="96">
                  <c:v>43562</c:v>
                </c:pt>
                <c:pt idx="97">
                  <c:v>43563</c:v>
                </c:pt>
                <c:pt idx="98">
                  <c:v>43564</c:v>
                </c:pt>
                <c:pt idx="99">
                  <c:v>43565</c:v>
                </c:pt>
                <c:pt idx="100">
                  <c:v>43566</c:v>
                </c:pt>
                <c:pt idx="101">
                  <c:v>43567</c:v>
                </c:pt>
                <c:pt idx="102">
                  <c:v>43568</c:v>
                </c:pt>
                <c:pt idx="103">
                  <c:v>43569</c:v>
                </c:pt>
                <c:pt idx="104">
                  <c:v>43570</c:v>
                </c:pt>
                <c:pt idx="105">
                  <c:v>43571</c:v>
                </c:pt>
                <c:pt idx="106">
                  <c:v>43572</c:v>
                </c:pt>
                <c:pt idx="107">
                  <c:v>43573</c:v>
                </c:pt>
                <c:pt idx="108">
                  <c:v>43574</c:v>
                </c:pt>
                <c:pt idx="109">
                  <c:v>43575</c:v>
                </c:pt>
                <c:pt idx="110">
                  <c:v>43576</c:v>
                </c:pt>
                <c:pt idx="111">
                  <c:v>43577</c:v>
                </c:pt>
                <c:pt idx="112">
                  <c:v>43578</c:v>
                </c:pt>
                <c:pt idx="113">
                  <c:v>43579</c:v>
                </c:pt>
                <c:pt idx="114">
                  <c:v>43580</c:v>
                </c:pt>
                <c:pt idx="115">
                  <c:v>43581</c:v>
                </c:pt>
                <c:pt idx="116">
                  <c:v>43582</c:v>
                </c:pt>
                <c:pt idx="117">
                  <c:v>43583</c:v>
                </c:pt>
                <c:pt idx="118">
                  <c:v>43584</c:v>
                </c:pt>
                <c:pt idx="119">
                  <c:v>43585</c:v>
                </c:pt>
                <c:pt idx="120">
                  <c:v>43586</c:v>
                </c:pt>
                <c:pt idx="121">
                  <c:v>43587</c:v>
                </c:pt>
                <c:pt idx="122">
                  <c:v>43588</c:v>
                </c:pt>
                <c:pt idx="123">
                  <c:v>43589</c:v>
                </c:pt>
                <c:pt idx="124">
                  <c:v>43590</c:v>
                </c:pt>
                <c:pt idx="125">
                  <c:v>43591</c:v>
                </c:pt>
                <c:pt idx="126">
                  <c:v>43592</c:v>
                </c:pt>
                <c:pt idx="127">
                  <c:v>43593</c:v>
                </c:pt>
                <c:pt idx="128">
                  <c:v>43594</c:v>
                </c:pt>
                <c:pt idx="129">
                  <c:v>43595</c:v>
                </c:pt>
                <c:pt idx="130">
                  <c:v>43596</c:v>
                </c:pt>
                <c:pt idx="131">
                  <c:v>43597</c:v>
                </c:pt>
                <c:pt idx="132">
                  <c:v>43598</c:v>
                </c:pt>
                <c:pt idx="133">
                  <c:v>43599</c:v>
                </c:pt>
                <c:pt idx="134">
                  <c:v>43600</c:v>
                </c:pt>
                <c:pt idx="135">
                  <c:v>43601</c:v>
                </c:pt>
                <c:pt idx="136">
                  <c:v>43602</c:v>
                </c:pt>
                <c:pt idx="137">
                  <c:v>43603</c:v>
                </c:pt>
                <c:pt idx="138">
                  <c:v>43604</c:v>
                </c:pt>
                <c:pt idx="139">
                  <c:v>43605</c:v>
                </c:pt>
                <c:pt idx="140">
                  <c:v>43606</c:v>
                </c:pt>
                <c:pt idx="141">
                  <c:v>43607</c:v>
                </c:pt>
                <c:pt idx="142">
                  <c:v>43608</c:v>
                </c:pt>
                <c:pt idx="143">
                  <c:v>43609</c:v>
                </c:pt>
                <c:pt idx="144">
                  <c:v>43610</c:v>
                </c:pt>
                <c:pt idx="145">
                  <c:v>43611</c:v>
                </c:pt>
                <c:pt idx="146">
                  <c:v>43612</c:v>
                </c:pt>
                <c:pt idx="147">
                  <c:v>43613</c:v>
                </c:pt>
                <c:pt idx="148">
                  <c:v>43614</c:v>
                </c:pt>
                <c:pt idx="149">
                  <c:v>43615</c:v>
                </c:pt>
                <c:pt idx="150">
                  <c:v>43616</c:v>
                </c:pt>
                <c:pt idx="151">
                  <c:v>43617</c:v>
                </c:pt>
                <c:pt idx="152">
                  <c:v>43618</c:v>
                </c:pt>
                <c:pt idx="153">
                  <c:v>43619</c:v>
                </c:pt>
                <c:pt idx="154">
                  <c:v>43620</c:v>
                </c:pt>
                <c:pt idx="155">
                  <c:v>43621</c:v>
                </c:pt>
                <c:pt idx="156">
                  <c:v>43622</c:v>
                </c:pt>
                <c:pt idx="157">
                  <c:v>43623</c:v>
                </c:pt>
                <c:pt idx="158">
                  <c:v>43624</c:v>
                </c:pt>
                <c:pt idx="159">
                  <c:v>43625</c:v>
                </c:pt>
                <c:pt idx="160">
                  <c:v>43626</c:v>
                </c:pt>
                <c:pt idx="161">
                  <c:v>43627</c:v>
                </c:pt>
                <c:pt idx="162">
                  <c:v>43628</c:v>
                </c:pt>
                <c:pt idx="163">
                  <c:v>43629</c:v>
                </c:pt>
                <c:pt idx="164">
                  <c:v>43630</c:v>
                </c:pt>
                <c:pt idx="165">
                  <c:v>43631</c:v>
                </c:pt>
                <c:pt idx="166">
                  <c:v>43632</c:v>
                </c:pt>
                <c:pt idx="167">
                  <c:v>43633</c:v>
                </c:pt>
                <c:pt idx="168">
                  <c:v>43634</c:v>
                </c:pt>
                <c:pt idx="169">
                  <c:v>43635</c:v>
                </c:pt>
                <c:pt idx="170">
                  <c:v>43636</c:v>
                </c:pt>
                <c:pt idx="171">
                  <c:v>43637</c:v>
                </c:pt>
                <c:pt idx="172">
                  <c:v>43638</c:v>
                </c:pt>
                <c:pt idx="173">
                  <c:v>43639</c:v>
                </c:pt>
                <c:pt idx="174">
                  <c:v>43640</c:v>
                </c:pt>
                <c:pt idx="175">
                  <c:v>43641</c:v>
                </c:pt>
                <c:pt idx="176">
                  <c:v>43642</c:v>
                </c:pt>
                <c:pt idx="177">
                  <c:v>43643</c:v>
                </c:pt>
                <c:pt idx="178">
                  <c:v>43644</c:v>
                </c:pt>
                <c:pt idx="179">
                  <c:v>43645</c:v>
                </c:pt>
                <c:pt idx="180">
                  <c:v>43646</c:v>
                </c:pt>
                <c:pt idx="181">
                  <c:v>43647</c:v>
                </c:pt>
                <c:pt idx="182">
                  <c:v>43648</c:v>
                </c:pt>
                <c:pt idx="183">
                  <c:v>43649</c:v>
                </c:pt>
                <c:pt idx="184">
                  <c:v>43650</c:v>
                </c:pt>
                <c:pt idx="185">
                  <c:v>43651</c:v>
                </c:pt>
                <c:pt idx="186">
                  <c:v>43652</c:v>
                </c:pt>
                <c:pt idx="187">
                  <c:v>43653</c:v>
                </c:pt>
                <c:pt idx="188">
                  <c:v>43654</c:v>
                </c:pt>
                <c:pt idx="189">
                  <c:v>43655</c:v>
                </c:pt>
                <c:pt idx="190">
                  <c:v>43656</c:v>
                </c:pt>
                <c:pt idx="191">
                  <c:v>43657</c:v>
                </c:pt>
                <c:pt idx="192">
                  <c:v>43658</c:v>
                </c:pt>
                <c:pt idx="193">
                  <c:v>43659</c:v>
                </c:pt>
                <c:pt idx="194">
                  <c:v>43660</c:v>
                </c:pt>
                <c:pt idx="195">
                  <c:v>43661</c:v>
                </c:pt>
                <c:pt idx="196">
                  <c:v>43662</c:v>
                </c:pt>
                <c:pt idx="197">
                  <c:v>43663</c:v>
                </c:pt>
                <c:pt idx="198">
                  <c:v>43664</c:v>
                </c:pt>
                <c:pt idx="199">
                  <c:v>43665</c:v>
                </c:pt>
                <c:pt idx="200">
                  <c:v>43666</c:v>
                </c:pt>
                <c:pt idx="201">
                  <c:v>43667</c:v>
                </c:pt>
                <c:pt idx="202">
                  <c:v>43668</c:v>
                </c:pt>
                <c:pt idx="203">
                  <c:v>43669</c:v>
                </c:pt>
                <c:pt idx="204">
                  <c:v>43670</c:v>
                </c:pt>
                <c:pt idx="205">
                  <c:v>43671</c:v>
                </c:pt>
                <c:pt idx="206">
                  <c:v>43672</c:v>
                </c:pt>
                <c:pt idx="207">
                  <c:v>43673</c:v>
                </c:pt>
                <c:pt idx="208">
                  <c:v>43674</c:v>
                </c:pt>
                <c:pt idx="209">
                  <c:v>43675</c:v>
                </c:pt>
                <c:pt idx="210">
                  <c:v>43676</c:v>
                </c:pt>
                <c:pt idx="211">
                  <c:v>43677</c:v>
                </c:pt>
                <c:pt idx="212">
                  <c:v>43678</c:v>
                </c:pt>
                <c:pt idx="213">
                  <c:v>43679</c:v>
                </c:pt>
                <c:pt idx="214">
                  <c:v>43680</c:v>
                </c:pt>
                <c:pt idx="215">
                  <c:v>43681</c:v>
                </c:pt>
                <c:pt idx="216">
                  <c:v>43682</c:v>
                </c:pt>
                <c:pt idx="217">
                  <c:v>43683</c:v>
                </c:pt>
                <c:pt idx="218">
                  <c:v>43684</c:v>
                </c:pt>
                <c:pt idx="219">
                  <c:v>43685</c:v>
                </c:pt>
                <c:pt idx="220">
                  <c:v>43686</c:v>
                </c:pt>
                <c:pt idx="221">
                  <c:v>43687</c:v>
                </c:pt>
                <c:pt idx="222">
                  <c:v>43688</c:v>
                </c:pt>
                <c:pt idx="223">
                  <c:v>43689</c:v>
                </c:pt>
                <c:pt idx="224">
                  <c:v>43690</c:v>
                </c:pt>
                <c:pt idx="225">
                  <c:v>43691</c:v>
                </c:pt>
                <c:pt idx="226">
                  <c:v>43692</c:v>
                </c:pt>
                <c:pt idx="227">
                  <c:v>43693</c:v>
                </c:pt>
                <c:pt idx="228">
                  <c:v>43694</c:v>
                </c:pt>
                <c:pt idx="229">
                  <c:v>43695</c:v>
                </c:pt>
                <c:pt idx="230">
                  <c:v>43696</c:v>
                </c:pt>
                <c:pt idx="231">
                  <c:v>43697</c:v>
                </c:pt>
                <c:pt idx="232">
                  <c:v>43698</c:v>
                </c:pt>
                <c:pt idx="233">
                  <c:v>43699</c:v>
                </c:pt>
                <c:pt idx="234">
                  <c:v>43700</c:v>
                </c:pt>
                <c:pt idx="235">
                  <c:v>43701</c:v>
                </c:pt>
                <c:pt idx="236">
                  <c:v>43702</c:v>
                </c:pt>
                <c:pt idx="237">
                  <c:v>43703</c:v>
                </c:pt>
                <c:pt idx="238">
                  <c:v>43704</c:v>
                </c:pt>
                <c:pt idx="239">
                  <c:v>43705</c:v>
                </c:pt>
                <c:pt idx="240">
                  <c:v>43706</c:v>
                </c:pt>
                <c:pt idx="241">
                  <c:v>43707</c:v>
                </c:pt>
                <c:pt idx="242">
                  <c:v>43708</c:v>
                </c:pt>
                <c:pt idx="243">
                  <c:v>43709</c:v>
                </c:pt>
                <c:pt idx="244">
                  <c:v>43710</c:v>
                </c:pt>
                <c:pt idx="245">
                  <c:v>43711</c:v>
                </c:pt>
                <c:pt idx="246">
                  <c:v>43712</c:v>
                </c:pt>
                <c:pt idx="247">
                  <c:v>43713</c:v>
                </c:pt>
                <c:pt idx="248">
                  <c:v>43714</c:v>
                </c:pt>
                <c:pt idx="249">
                  <c:v>43715</c:v>
                </c:pt>
                <c:pt idx="250">
                  <c:v>43716</c:v>
                </c:pt>
                <c:pt idx="251">
                  <c:v>43717</c:v>
                </c:pt>
                <c:pt idx="252">
                  <c:v>43718</c:v>
                </c:pt>
                <c:pt idx="253">
                  <c:v>43719</c:v>
                </c:pt>
                <c:pt idx="254">
                  <c:v>43720</c:v>
                </c:pt>
                <c:pt idx="255">
                  <c:v>43721</c:v>
                </c:pt>
                <c:pt idx="256">
                  <c:v>43722</c:v>
                </c:pt>
                <c:pt idx="257">
                  <c:v>43723</c:v>
                </c:pt>
                <c:pt idx="258">
                  <c:v>43724</c:v>
                </c:pt>
                <c:pt idx="259">
                  <c:v>43725</c:v>
                </c:pt>
                <c:pt idx="260">
                  <c:v>43726</c:v>
                </c:pt>
                <c:pt idx="261">
                  <c:v>43727</c:v>
                </c:pt>
                <c:pt idx="262">
                  <c:v>43728</c:v>
                </c:pt>
                <c:pt idx="263">
                  <c:v>43729</c:v>
                </c:pt>
                <c:pt idx="264">
                  <c:v>43730</c:v>
                </c:pt>
                <c:pt idx="265">
                  <c:v>43731</c:v>
                </c:pt>
                <c:pt idx="266">
                  <c:v>43732</c:v>
                </c:pt>
                <c:pt idx="267">
                  <c:v>43733</c:v>
                </c:pt>
                <c:pt idx="268">
                  <c:v>43734</c:v>
                </c:pt>
                <c:pt idx="269">
                  <c:v>43735</c:v>
                </c:pt>
                <c:pt idx="270">
                  <c:v>43736</c:v>
                </c:pt>
                <c:pt idx="271">
                  <c:v>43737</c:v>
                </c:pt>
                <c:pt idx="272">
                  <c:v>43738</c:v>
                </c:pt>
                <c:pt idx="273">
                  <c:v>43739</c:v>
                </c:pt>
                <c:pt idx="274">
                  <c:v>43740</c:v>
                </c:pt>
                <c:pt idx="275">
                  <c:v>43741</c:v>
                </c:pt>
                <c:pt idx="276">
                  <c:v>43742</c:v>
                </c:pt>
                <c:pt idx="277">
                  <c:v>43743</c:v>
                </c:pt>
                <c:pt idx="278">
                  <c:v>43744</c:v>
                </c:pt>
                <c:pt idx="279">
                  <c:v>43745</c:v>
                </c:pt>
                <c:pt idx="280">
                  <c:v>43746</c:v>
                </c:pt>
                <c:pt idx="281">
                  <c:v>43747</c:v>
                </c:pt>
                <c:pt idx="282">
                  <c:v>43748</c:v>
                </c:pt>
                <c:pt idx="283">
                  <c:v>43749</c:v>
                </c:pt>
                <c:pt idx="284">
                  <c:v>43750</c:v>
                </c:pt>
                <c:pt idx="285">
                  <c:v>43751</c:v>
                </c:pt>
                <c:pt idx="286">
                  <c:v>43752</c:v>
                </c:pt>
                <c:pt idx="287">
                  <c:v>43753</c:v>
                </c:pt>
                <c:pt idx="288">
                  <c:v>43754</c:v>
                </c:pt>
                <c:pt idx="289">
                  <c:v>43755</c:v>
                </c:pt>
                <c:pt idx="290">
                  <c:v>43756</c:v>
                </c:pt>
                <c:pt idx="291">
                  <c:v>43757</c:v>
                </c:pt>
                <c:pt idx="292">
                  <c:v>43758</c:v>
                </c:pt>
                <c:pt idx="293">
                  <c:v>43759</c:v>
                </c:pt>
                <c:pt idx="294">
                  <c:v>43760</c:v>
                </c:pt>
                <c:pt idx="295">
                  <c:v>43761</c:v>
                </c:pt>
                <c:pt idx="296">
                  <c:v>43762</c:v>
                </c:pt>
                <c:pt idx="297">
                  <c:v>43763</c:v>
                </c:pt>
                <c:pt idx="298">
                  <c:v>43764</c:v>
                </c:pt>
                <c:pt idx="299">
                  <c:v>43765</c:v>
                </c:pt>
                <c:pt idx="300">
                  <c:v>43766</c:v>
                </c:pt>
                <c:pt idx="301">
                  <c:v>43767</c:v>
                </c:pt>
                <c:pt idx="302">
                  <c:v>43768</c:v>
                </c:pt>
                <c:pt idx="303">
                  <c:v>43769</c:v>
                </c:pt>
                <c:pt idx="304">
                  <c:v>43770</c:v>
                </c:pt>
                <c:pt idx="305">
                  <c:v>43771</c:v>
                </c:pt>
                <c:pt idx="306">
                  <c:v>43772</c:v>
                </c:pt>
                <c:pt idx="307">
                  <c:v>43773</c:v>
                </c:pt>
                <c:pt idx="308">
                  <c:v>43774</c:v>
                </c:pt>
                <c:pt idx="309">
                  <c:v>43775</c:v>
                </c:pt>
                <c:pt idx="310">
                  <c:v>43776</c:v>
                </c:pt>
                <c:pt idx="311">
                  <c:v>43777</c:v>
                </c:pt>
                <c:pt idx="312">
                  <c:v>43778</c:v>
                </c:pt>
                <c:pt idx="313">
                  <c:v>43779</c:v>
                </c:pt>
                <c:pt idx="314">
                  <c:v>43780</c:v>
                </c:pt>
                <c:pt idx="315">
                  <c:v>43781</c:v>
                </c:pt>
                <c:pt idx="316">
                  <c:v>43782</c:v>
                </c:pt>
                <c:pt idx="317">
                  <c:v>43783</c:v>
                </c:pt>
                <c:pt idx="318">
                  <c:v>43784</c:v>
                </c:pt>
                <c:pt idx="319">
                  <c:v>43785</c:v>
                </c:pt>
                <c:pt idx="320">
                  <c:v>43786</c:v>
                </c:pt>
                <c:pt idx="321">
                  <c:v>43787</c:v>
                </c:pt>
                <c:pt idx="322">
                  <c:v>43788</c:v>
                </c:pt>
                <c:pt idx="323">
                  <c:v>43789</c:v>
                </c:pt>
                <c:pt idx="324">
                  <c:v>43790</c:v>
                </c:pt>
                <c:pt idx="325">
                  <c:v>43791</c:v>
                </c:pt>
                <c:pt idx="326">
                  <c:v>43792</c:v>
                </c:pt>
                <c:pt idx="327">
                  <c:v>43793</c:v>
                </c:pt>
                <c:pt idx="328">
                  <c:v>43794</c:v>
                </c:pt>
                <c:pt idx="329">
                  <c:v>43795</c:v>
                </c:pt>
                <c:pt idx="330">
                  <c:v>43796</c:v>
                </c:pt>
                <c:pt idx="331">
                  <c:v>43797</c:v>
                </c:pt>
                <c:pt idx="332">
                  <c:v>43798</c:v>
                </c:pt>
                <c:pt idx="333">
                  <c:v>43799</c:v>
                </c:pt>
                <c:pt idx="334">
                  <c:v>43800</c:v>
                </c:pt>
                <c:pt idx="335">
                  <c:v>43801</c:v>
                </c:pt>
                <c:pt idx="336">
                  <c:v>43802</c:v>
                </c:pt>
                <c:pt idx="337">
                  <c:v>43803</c:v>
                </c:pt>
                <c:pt idx="338">
                  <c:v>43804</c:v>
                </c:pt>
                <c:pt idx="339">
                  <c:v>43805</c:v>
                </c:pt>
                <c:pt idx="340">
                  <c:v>43806</c:v>
                </c:pt>
                <c:pt idx="341">
                  <c:v>43807</c:v>
                </c:pt>
                <c:pt idx="342">
                  <c:v>43808</c:v>
                </c:pt>
                <c:pt idx="343">
                  <c:v>43809</c:v>
                </c:pt>
                <c:pt idx="344">
                  <c:v>43810</c:v>
                </c:pt>
                <c:pt idx="345">
                  <c:v>43811</c:v>
                </c:pt>
                <c:pt idx="346">
                  <c:v>43812</c:v>
                </c:pt>
                <c:pt idx="347">
                  <c:v>43813</c:v>
                </c:pt>
                <c:pt idx="348">
                  <c:v>43814</c:v>
                </c:pt>
                <c:pt idx="349">
                  <c:v>43815</c:v>
                </c:pt>
                <c:pt idx="350">
                  <c:v>43816</c:v>
                </c:pt>
                <c:pt idx="351">
                  <c:v>43817</c:v>
                </c:pt>
                <c:pt idx="352">
                  <c:v>43818</c:v>
                </c:pt>
                <c:pt idx="353">
                  <c:v>43819</c:v>
                </c:pt>
                <c:pt idx="354">
                  <c:v>43820</c:v>
                </c:pt>
                <c:pt idx="355">
                  <c:v>43821</c:v>
                </c:pt>
                <c:pt idx="356">
                  <c:v>43822</c:v>
                </c:pt>
                <c:pt idx="357">
                  <c:v>43823</c:v>
                </c:pt>
                <c:pt idx="358">
                  <c:v>43824</c:v>
                </c:pt>
                <c:pt idx="359">
                  <c:v>43825</c:v>
                </c:pt>
                <c:pt idx="360">
                  <c:v>43826</c:v>
                </c:pt>
                <c:pt idx="361">
                  <c:v>43827</c:v>
                </c:pt>
                <c:pt idx="362">
                  <c:v>43828</c:v>
                </c:pt>
                <c:pt idx="363">
                  <c:v>43829</c:v>
                </c:pt>
                <c:pt idx="364">
                  <c:v>43830</c:v>
                </c:pt>
                <c:pt idx="365">
                  <c:v>43831</c:v>
                </c:pt>
                <c:pt idx="366">
                  <c:v>43832</c:v>
                </c:pt>
                <c:pt idx="367">
                  <c:v>43833</c:v>
                </c:pt>
                <c:pt idx="368">
                  <c:v>43834</c:v>
                </c:pt>
                <c:pt idx="369">
                  <c:v>43835</c:v>
                </c:pt>
                <c:pt idx="370">
                  <c:v>43836</c:v>
                </c:pt>
                <c:pt idx="371">
                  <c:v>43837</c:v>
                </c:pt>
                <c:pt idx="372">
                  <c:v>43838</c:v>
                </c:pt>
                <c:pt idx="373">
                  <c:v>43839</c:v>
                </c:pt>
                <c:pt idx="374">
                  <c:v>43840</c:v>
                </c:pt>
                <c:pt idx="375">
                  <c:v>43841</c:v>
                </c:pt>
                <c:pt idx="376">
                  <c:v>43842</c:v>
                </c:pt>
                <c:pt idx="377">
                  <c:v>43843</c:v>
                </c:pt>
                <c:pt idx="378">
                  <c:v>43844</c:v>
                </c:pt>
                <c:pt idx="379">
                  <c:v>43845</c:v>
                </c:pt>
                <c:pt idx="380">
                  <c:v>43846</c:v>
                </c:pt>
                <c:pt idx="381">
                  <c:v>43847</c:v>
                </c:pt>
                <c:pt idx="382">
                  <c:v>43848</c:v>
                </c:pt>
                <c:pt idx="383">
                  <c:v>43849</c:v>
                </c:pt>
                <c:pt idx="384">
                  <c:v>43850</c:v>
                </c:pt>
                <c:pt idx="385">
                  <c:v>43851</c:v>
                </c:pt>
                <c:pt idx="386">
                  <c:v>43852</c:v>
                </c:pt>
                <c:pt idx="387">
                  <c:v>43853</c:v>
                </c:pt>
                <c:pt idx="388">
                  <c:v>43854</c:v>
                </c:pt>
                <c:pt idx="389">
                  <c:v>43855</c:v>
                </c:pt>
                <c:pt idx="390">
                  <c:v>43856</c:v>
                </c:pt>
                <c:pt idx="391">
                  <c:v>43857</c:v>
                </c:pt>
                <c:pt idx="392">
                  <c:v>43858</c:v>
                </c:pt>
                <c:pt idx="393">
                  <c:v>43859</c:v>
                </c:pt>
                <c:pt idx="394">
                  <c:v>43860</c:v>
                </c:pt>
                <c:pt idx="395">
                  <c:v>43861</c:v>
                </c:pt>
                <c:pt idx="396">
                  <c:v>43862</c:v>
                </c:pt>
                <c:pt idx="397">
                  <c:v>43863</c:v>
                </c:pt>
                <c:pt idx="398">
                  <c:v>43864</c:v>
                </c:pt>
                <c:pt idx="399">
                  <c:v>43865</c:v>
                </c:pt>
                <c:pt idx="400">
                  <c:v>43866</c:v>
                </c:pt>
                <c:pt idx="401">
                  <c:v>43867</c:v>
                </c:pt>
                <c:pt idx="402">
                  <c:v>43868</c:v>
                </c:pt>
                <c:pt idx="403">
                  <c:v>43869</c:v>
                </c:pt>
                <c:pt idx="404">
                  <c:v>43870</c:v>
                </c:pt>
                <c:pt idx="405">
                  <c:v>43871</c:v>
                </c:pt>
                <c:pt idx="406">
                  <c:v>43872</c:v>
                </c:pt>
                <c:pt idx="407">
                  <c:v>43873</c:v>
                </c:pt>
                <c:pt idx="408">
                  <c:v>43874</c:v>
                </c:pt>
                <c:pt idx="409">
                  <c:v>43875</c:v>
                </c:pt>
                <c:pt idx="410">
                  <c:v>43876</c:v>
                </c:pt>
                <c:pt idx="411">
                  <c:v>43877</c:v>
                </c:pt>
                <c:pt idx="412">
                  <c:v>43878</c:v>
                </c:pt>
                <c:pt idx="413">
                  <c:v>43879</c:v>
                </c:pt>
                <c:pt idx="414">
                  <c:v>43880</c:v>
                </c:pt>
                <c:pt idx="415">
                  <c:v>43881</c:v>
                </c:pt>
                <c:pt idx="416">
                  <c:v>43882</c:v>
                </c:pt>
                <c:pt idx="417">
                  <c:v>43883</c:v>
                </c:pt>
                <c:pt idx="418">
                  <c:v>43884</c:v>
                </c:pt>
                <c:pt idx="419">
                  <c:v>43885</c:v>
                </c:pt>
                <c:pt idx="420">
                  <c:v>43886</c:v>
                </c:pt>
                <c:pt idx="421">
                  <c:v>43887</c:v>
                </c:pt>
                <c:pt idx="422">
                  <c:v>43888</c:v>
                </c:pt>
                <c:pt idx="423">
                  <c:v>43889</c:v>
                </c:pt>
                <c:pt idx="424">
                  <c:v>43890</c:v>
                </c:pt>
                <c:pt idx="425">
                  <c:v>43891</c:v>
                </c:pt>
                <c:pt idx="426">
                  <c:v>43892</c:v>
                </c:pt>
                <c:pt idx="427">
                  <c:v>43893</c:v>
                </c:pt>
                <c:pt idx="428">
                  <c:v>43894</c:v>
                </c:pt>
                <c:pt idx="429">
                  <c:v>43895</c:v>
                </c:pt>
                <c:pt idx="430">
                  <c:v>43896</c:v>
                </c:pt>
                <c:pt idx="431">
                  <c:v>43897</c:v>
                </c:pt>
                <c:pt idx="432">
                  <c:v>43898</c:v>
                </c:pt>
                <c:pt idx="433">
                  <c:v>43899</c:v>
                </c:pt>
                <c:pt idx="434">
                  <c:v>43900</c:v>
                </c:pt>
                <c:pt idx="435">
                  <c:v>43901</c:v>
                </c:pt>
                <c:pt idx="436">
                  <c:v>43902</c:v>
                </c:pt>
                <c:pt idx="437">
                  <c:v>43903</c:v>
                </c:pt>
                <c:pt idx="438">
                  <c:v>43904</c:v>
                </c:pt>
                <c:pt idx="439">
                  <c:v>43905</c:v>
                </c:pt>
                <c:pt idx="440">
                  <c:v>43906</c:v>
                </c:pt>
                <c:pt idx="441">
                  <c:v>43907</c:v>
                </c:pt>
                <c:pt idx="442">
                  <c:v>43908</c:v>
                </c:pt>
                <c:pt idx="443">
                  <c:v>43909</c:v>
                </c:pt>
                <c:pt idx="444">
                  <c:v>43910</c:v>
                </c:pt>
                <c:pt idx="445">
                  <c:v>43911</c:v>
                </c:pt>
                <c:pt idx="446">
                  <c:v>43912</c:v>
                </c:pt>
                <c:pt idx="447">
                  <c:v>43913</c:v>
                </c:pt>
                <c:pt idx="448">
                  <c:v>43914</c:v>
                </c:pt>
                <c:pt idx="449">
                  <c:v>43915</c:v>
                </c:pt>
                <c:pt idx="450">
                  <c:v>43916</c:v>
                </c:pt>
                <c:pt idx="451">
                  <c:v>43917</c:v>
                </c:pt>
                <c:pt idx="452">
                  <c:v>43918</c:v>
                </c:pt>
                <c:pt idx="453">
                  <c:v>43919</c:v>
                </c:pt>
                <c:pt idx="454">
                  <c:v>43920</c:v>
                </c:pt>
                <c:pt idx="455">
                  <c:v>43921</c:v>
                </c:pt>
                <c:pt idx="456">
                  <c:v>43922</c:v>
                </c:pt>
                <c:pt idx="457">
                  <c:v>43923</c:v>
                </c:pt>
                <c:pt idx="458">
                  <c:v>43924</c:v>
                </c:pt>
                <c:pt idx="459">
                  <c:v>43925</c:v>
                </c:pt>
                <c:pt idx="460">
                  <c:v>43926</c:v>
                </c:pt>
                <c:pt idx="461">
                  <c:v>43927</c:v>
                </c:pt>
                <c:pt idx="462">
                  <c:v>43928</c:v>
                </c:pt>
                <c:pt idx="463">
                  <c:v>43929</c:v>
                </c:pt>
                <c:pt idx="464">
                  <c:v>43930</c:v>
                </c:pt>
                <c:pt idx="465">
                  <c:v>43931</c:v>
                </c:pt>
                <c:pt idx="466">
                  <c:v>43932</c:v>
                </c:pt>
                <c:pt idx="467">
                  <c:v>43933</c:v>
                </c:pt>
                <c:pt idx="468">
                  <c:v>43934</c:v>
                </c:pt>
                <c:pt idx="469">
                  <c:v>43935</c:v>
                </c:pt>
                <c:pt idx="470">
                  <c:v>43936</c:v>
                </c:pt>
                <c:pt idx="471">
                  <c:v>43937</c:v>
                </c:pt>
                <c:pt idx="472">
                  <c:v>43938</c:v>
                </c:pt>
                <c:pt idx="473">
                  <c:v>43939</c:v>
                </c:pt>
                <c:pt idx="474">
                  <c:v>43940</c:v>
                </c:pt>
                <c:pt idx="475">
                  <c:v>43941</c:v>
                </c:pt>
                <c:pt idx="476">
                  <c:v>43942</c:v>
                </c:pt>
                <c:pt idx="477">
                  <c:v>43943</c:v>
                </c:pt>
                <c:pt idx="478">
                  <c:v>43944</c:v>
                </c:pt>
                <c:pt idx="479">
                  <c:v>43945</c:v>
                </c:pt>
                <c:pt idx="480">
                  <c:v>43946</c:v>
                </c:pt>
                <c:pt idx="481">
                  <c:v>43947</c:v>
                </c:pt>
                <c:pt idx="482">
                  <c:v>43948</c:v>
                </c:pt>
                <c:pt idx="483">
                  <c:v>43949</c:v>
                </c:pt>
                <c:pt idx="484">
                  <c:v>43950</c:v>
                </c:pt>
                <c:pt idx="485">
                  <c:v>43951</c:v>
                </c:pt>
                <c:pt idx="486">
                  <c:v>43952</c:v>
                </c:pt>
                <c:pt idx="487">
                  <c:v>43953</c:v>
                </c:pt>
                <c:pt idx="488">
                  <c:v>43954</c:v>
                </c:pt>
                <c:pt idx="489">
                  <c:v>43955</c:v>
                </c:pt>
                <c:pt idx="490">
                  <c:v>43956</c:v>
                </c:pt>
                <c:pt idx="491">
                  <c:v>43957</c:v>
                </c:pt>
                <c:pt idx="492">
                  <c:v>43958</c:v>
                </c:pt>
                <c:pt idx="493">
                  <c:v>43959</c:v>
                </c:pt>
                <c:pt idx="494">
                  <c:v>43960</c:v>
                </c:pt>
                <c:pt idx="495">
                  <c:v>43961</c:v>
                </c:pt>
                <c:pt idx="496">
                  <c:v>43962</c:v>
                </c:pt>
                <c:pt idx="497">
                  <c:v>43963</c:v>
                </c:pt>
                <c:pt idx="498">
                  <c:v>43964</c:v>
                </c:pt>
                <c:pt idx="499">
                  <c:v>43965</c:v>
                </c:pt>
                <c:pt idx="500">
                  <c:v>43966</c:v>
                </c:pt>
                <c:pt idx="501">
                  <c:v>43967</c:v>
                </c:pt>
                <c:pt idx="502">
                  <c:v>43968</c:v>
                </c:pt>
                <c:pt idx="503">
                  <c:v>43969</c:v>
                </c:pt>
                <c:pt idx="504">
                  <c:v>43970</c:v>
                </c:pt>
                <c:pt idx="505">
                  <c:v>43971</c:v>
                </c:pt>
                <c:pt idx="506">
                  <c:v>43972</c:v>
                </c:pt>
                <c:pt idx="507">
                  <c:v>43973</c:v>
                </c:pt>
                <c:pt idx="508">
                  <c:v>43974</c:v>
                </c:pt>
                <c:pt idx="509">
                  <c:v>43975</c:v>
                </c:pt>
                <c:pt idx="510">
                  <c:v>43976</c:v>
                </c:pt>
                <c:pt idx="511">
                  <c:v>43977</c:v>
                </c:pt>
                <c:pt idx="512">
                  <c:v>43978</c:v>
                </c:pt>
                <c:pt idx="513">
                  <c:v>43979</c:v>
                </c:pt>
                <c:pt idx="514">
                  <c:v>43980</c:v>
                </c:pt>
                <c:pt idx="515">
                  <c:v>43981</c:v>
                </c:pt>
                <c:pt idx="516">
                  <c:v>43982</c:v>
                </c:pt>
                <c:pt idx="517">
                  <c:v>43983</c:v>
                </c:pt>
                <c:pt idx="518">
                  <c:v>43984</c:v>
                </c:pt>
                <c:pt idx="519">
                  <c:v>43985</c:v>
                </c:pt>
                <c:pt idx="520">
                  <c:v>43986</c:v>
                </c:pt>
                <c:pt idx="521">
                  <c:v>43987</c:v>
                </c:pt>
                <c:pt idx="522">
                  <c:v>43988</c:v>
                </c:pt>
                <c:pt idx="523">
                  <c:v>43989</c:v>
                </c:pt>
                <c:pt idx="524">
                  <c:v>43990</c:v>
                </c:pt>
                <c:pt idx="525">
                  <c:v>43991</c:v>
                </c:pt>
                <c:pt idx="526">
                  <c:v>43992</c:v>
                </c:pt>
                <c:pt idx="527">
                  <c:v>43993</c:v>
                </c:pt>
                <c:pt idx="528">
                  <c:v>43994</c:v>
                </c:pt>
                <c:pt idx="529">
                  <c:v>43995</c:v>
                </c:pt>
                <c:pt idx="530">
                  <c:v>43996</c:v>
                </c:pt>
                <c:pt idx="531">
                  <c:v>43997</c:v>
                </c:pt>
                <c:pt idx="532">
                  <c:v>43998</c:v>
                </c:pt>
                <c:pt idx="533">
                  <c:v>43999</c:v>
                </c:pt>
                <c:pt idx="534">
                  <c:v>44000</c:v>
                </c:pt>
                <c:pt idx="535">
                  <c:v>44001</c:v>
                </c:pt>
                <c:pt idx="536">
                  <c:v>44002</c:v>
                </c:pt>
                <c:pt idx="537">
                  <c:v>44003</c:v>
                </c:pt>
                <c:pt idx="538">
                  <c:v>44004</c:v>
                </c:pt>
                <c:pt idx="539">
                  <c:v>44005</c:v>
                </c:pt>
                <c:pt idx="540">
                  <c:v>44006</c:v>
                </c:pt>
                <c:pt idx="541">
                  <c:v>44007</c:v>
                </c:pt>
                <c:pt idx="542">
                  <c:v>44008</c:v>
                </c:pt>
                <c:pt idx="543">
                  <c:v>44009</c:v>
                </c:pt>
                <c:pt idx="544">
                  <c:v>44010</c:v>
                </c:pt>
                <c:pt idx="545">
                  <c:v>44011</c:v>
                </c:pt>
                <c:pt idx="546">
                  <c:v>44012</c:v>
                </c:pt>
                <c:pt idx="547">
                  <c:v>44013</c:v>
                </c:pt>
                <c:pt idx="548">
                  <c:v>44014</c:v>
                </c:pt>
                <c:pt idx="549">
                  <c:v>44015</c:v>
                </c:pt>
                <c:pt idx="550">
                  <c:v>44016</c:v>
                </c:pt>
                <c:pt idx="551">
                  <c:v>44017</c:v>
                </c:pt>
                <c:pt idx="552">
                  <c:v>44018</c:v>
                </c:pt>
                <c:pt idx="553">
                  <c:v>44019</c:v>
                </c:pt>
                <c:pt idx="554">
                  <c:v>44020</c:v>
                </c:pt>
                <c:pt idx="555">
                  <c:v>44021</c:v>
                </c:pt>
                <c:pt idx="556">
                  <c:v>44022</c:v>
                </c:pt>
                <c:pt idx="557">
                  <c:v>44023</c:v>
                </c:pt>
                <c:pt idx="558">
                  <c:v>44024</c:v>
                </c:pt>
                <c:pt idx="559">
                  <c:v>44025</c:v>
                </c:pt>
                <c:pt idx="560">
                  <c:v>44026</c:v>
                </c:pt>
                <c:pt idx="561">
                  <c:v>44027</c:v>
                </c:pt>
                <c:pt idx="562">
                  <c:v>44028</c:v>
                </c:pt>
                <c:pt idx="563">
                  <c:v>44029</c:v>
                </c:pt>
                <c:pt idx="564">
                  <c:v>44030</c:v>
                </c:pt>
                <c:pt idx="565">
                  <c:v>44031</c:v>
                </c:pt>
                <c:pt idx="566">
                  <c:v>44032</c:v>
                </c:pt>
                <c:pt idx="567">
                  <c:v>44033</c:v>
                </c:pt>
                <c:pt idx="568">
                  <c:v>44034</c:v>
                </c:pt>
                <c:pt idx="569">
                  <c:v>44035</c:v>
                </c:pt>
                <c:pt idx="570">
                  <c:v>44036</c:v>
                </c:pt>
                <c:pt idx="571">
                  <c:v>44037</c:v>
                </c:pt>
                <c:pt idx="572">
                  <c:v>44038</c:v>
                </c:pt>
                <c:pt idx="573">
                  <c:v>44039</c:v>
                </c:pt>
                <c:pt idx="574">
                  <c:v>44040</c:v>
                </c:pt>
                <c:pt idx="575">
                  <c:v>44041</c:v>
                </c:pt>
                <c:pt idx="576">
                  <c:v>44042</c:v>
                </c:pt>
                <c:pt idx="577">
                  <c:v>44043</c:v>
                </c:pt>
                <c:pt idx="578">
                  <c:v>44044</c:v>
                </c:pt>
                <c:pt idx="579">
                  <c:v>44045</c:v>
                </c:pt>
                <c:pt idx="580">
                  <c:v>44046</c:v>
                </c:pt>
                <c:pt idx="581">
                  <c:v>44047</c:v>
                </c:pt>
                <c:pt idx="582">
                  <c:v>44048</c:v>
                </c:pt>
                <c:pt idx="583">
                  <c:v>44049</c:v>
                </c:pt>
                <c:pt idx="584">
                  <c:v>44050</c:v>
                </c:pt>
                <c:pt idx="585">
                  <c:v>44051</c:v>
                </c:pt>
                <c:pt idx="586">
                  <c:v>44052</c:v>
                </c:pt>
                <c:pt idx="587">
                  <c:v>44053</c:v>
                </c:pt>
                <c:pt idx="588">
                  <c:v>44054</c:v>
                </c:pt>
                <c:pt idx="589">
                  <c:v>44055</c:v>
                </c:pt>
                <c:pt idx="590">
                  <c:v>44056</c:v>
                </c:pt>
                <c:pt idx="591">
                  <c:v>44057</c:v>
                </c:pt>
                <c:pt idx="592">
                  <c:v>44058</c:v>
                </c:pt>
                <c:pt idx="593">
                  <c:v>44059</c:v>
                </c:pt>
                <c:pt idx="594">
                  <c:v>44060</c:v>
                </c:pt>
                <c:pt idx="595">
                  <c:v>44061</c:v>
                </c:pt>
                <c:pt idx="596">
                  <c:v>44062</c:v>
                </c:pt>
                <c:pt idx="597">
                  <c:v>44063</c:v>
                </c:pt>
                <c:pt idx="598">
                  <c:v>44064</c:v>
                </c:pt>
                <c:pt idx="599">
                  <c:v>44065</c:v>
                </c:pt>
                <c:pt idx="600">
                  <c:v>44066</c:v>
                </c:pt>
                <c:pt idx="601">
                  <c:v>44067</c:v>
                </c:pt>
                <c:pt idx="602">
                  <c:v>44068</c:v>
                </c:pt>
                <c:pt idx="603">
                  <c:v>44069</c:v>
                </c:pt>
                <c:pt idx="604">
                  <c:v>44070</c:v>
                </c:pt>
                <c:pt idx="605">
                  <c:v>44071</c:v>
                </c:pt>
                <c:pt idx="606">
                  <c:v>44072</c:v>
                </c:pt>
                <c:pt idx="607">
                  <c:v>44073</c:v>
                </c:pt>
                <c:pt idx="608">
                  <c:v>44074</c:v>
                </c:pt>
                <c:pt idx="609">
                  <c:v>44075</c:v>
                </c:pt>
                <c:pt idx="610">
                  <c:v>44076</c:v>
                </c:pt>
                <c:pt idx="611">
                  <c:v>44077</c:v>
                </c:pt>
                <c:pt idx="612">
                  <c:v>44078</c:v>
                </c:pt>
                <c:pt idx="613">
                  <c:v>44079</c:v>
                </c:pt>
                <c:pt idx="614">
                  <c:v>44080</c:v>
                </c:pt>
                <c:pt idx="615">
                  <c:v>44081</c:v>
                </c:pt>
                <c:pt idx="616">
                  <c:v>44082</c:v>
                </c:pt>
                <c:pt idx="617">
                  <c:v>44083</c:v>
                </c:pt>
                <c:pt idx="618">
                  <c:v>44084</c:v>
                </c:pt>
                <c:pt idx="619">
                  <c:v>44085</c:v>
                </c:pt>
                <c:pt idx="620">
                  <c:v>44086</c:v>
                </c:pt>
                <c:pt idx="621">
                  <c:v>44087</c:v>
                </c:pt>
                <c:pt idx="622">
                  <c:v>44088</c:v>
                </c:pt>
                <c:pt idx="623">
                  <c:v>44089</c:v>
                </c:pt>
                <c:pt idx="624">
                  <c:v>44090</c:v>
                </c:pt>
                <c:pt idx="625">
                  <c:v>44091</c:v>
                </c:pt>
                <c:pt idx="626">
                  <c:v>44092</c:v>
                </c:pt>
                <c:pt idx="627">
                  <c:v>44093</c:v>
                </c:pt>
                <c:pt idx="628">
                  <c:v>44094</c:v>
                </c:pt>
                <c:pt idx="629">
                  <c:v>44095</c:v>
                </c:pt>
                <c:pt idx="630">
                  <c:v>44096</c:v>
                </c:pt>
                <c:pt idx="631">
                  <c:v>44097</c:v>
                </c:pt>
                <c:pt idx="632">
                  <c:v>44098</c:v>
                </c:pt>
                <c:pt idx="633">
                  <c:v>44099</c:v>
                </c:pt>
                <c:pt idx="634">
                  <c:v>44100</c:v>
                </c:pt>
                <c:pt idx="635">
                  <c:v>44101</c:v>
                </c:pt>
                <c:pt idx="636">
                  <c:v>44102</c:v>
                </c:pt>
                <c:pt idx="637">
                  <c:v>44103</c:v>
                </c:pt>
                <c:pt idx="638">
                  <c:v>44104</c:v>
                </c:pt>
                <c:pt idx="639">
                  <c:v>44105</c:v>
                </c:pt>
                <c:pt idx="640">
                  <c:v>44106</c:v>
                </c:pt>
                <c:pt idx="641">
                  <c:v>44107</c:v>
                </c:pt>
                <c:pt idx="642">
                  <c:v>44108</c:v>
                </c:pt>
                <c:pt idx="643">
                  <c:v>44109</c:v>
                </c:pt>
                <c:pt idx="644">
                  <c:v>44110</c:v>
                </c:pt>
                <c:pt idx="645">
                  <c:v>44111</c:v>
                </c:pt>
                <c:pt idx="646">
                  <c:v>44112</c:v>
                </c:pt>
                <c:pt idx="647">
                  <c:v>44113</c:v>
                </c:pt>
                <c:pt idx="648">
                  <c:v>44114</c:v>
                </c:pt>
                <c:pt idx="649">
                  <c:v>44115</c:v>
                </c:pt>
                <c:pt idx="650">
                  <c:v>44116</c:v>
                </c:pt>
                <c:pt idx="651">
                  <c:v>44117</c:v>
                </c:pt>
                <c:pt idx="652">
                  <c:v>44118</c:v>
                </c:pt>
                <c:pt idx="653">
                  <c:v>44119</c:v>
                </c:pt>
                <c:pt idx="654">
                  <c:v>44120</c:v>
                </c:pt>
                <c:pt idx="655">
                  <c:v>44121</c:v>
                </c:pt>
                <c:pt idx="656">
                  <c:v>44122</c:v>
                </c:pt>
                <c:pt idx="657">
                  <c:v>44123</c:v>
                </c:pt>
                <c:pt idx="658">
                  <c:v>44124</c:v>
                </c:pt>
                <c:pt idx="659">
                  <c:v>44125</c:v>
                </c:pt>
                <c:pt idx="660">
                  <c:v>44126</c:v>
                </c:pt>
                <c:pt idx="661">
                  <c:v>44127</c:v>
                </c:pt>
                <c:pt idx="662">
                  <c:v>44128</c:v>
                </c:pt>
                <c:pt idx="663">
                  <c:v>44129</c:v>
                </c:pt>
                <c:pt idx="664">
                  <c:v>44130</c:v>
                </c:pt>
                <c:pt idx="665">
                  <c:v>44131</c:v>
                </c:pt>
                <c:pt idx="666">
                  <c:v>44132</c:v>
                </c:pt>
                <c:pt idx="667">
                  <c:v>44133</c:v>
                </c:pt>
                <c:pt idx="668">
                  <c:v>44134</c:v>
                </c:pt>
                <c:pt idx="669">
                  <c:v>44135</c:v>
                </c:pt>
                <c:pt idx="670">
                  <c:v>44136</c:v>
                </c:pt>
                <c:pt idx="671">
                  <c:v>44137</c:v>
                </c:pt>
                <c:pt idx="672">
                  <c:v>44138</c:v>
                </c:pt>
                <c:pt idx="673">
                  <c:v>44139</c:v>
                </c:pt>
                <c:pt idx="674">
                  <c:v>44140</c:v>
                </c:pt>
                <c:pt idx="675">
                  <c:v>44141</c:v>
                </c:pt>
                <c:pt idx="676">
                  <c:v>44142</c:v>
                </c:pt>
                <c:pt idx="677">
                  <c:v>44143</c:v>
                </c:pt>
                <c:pt idx="678">
                  <c:v>44144</c:v>
                </c:pt>
                <c:pt idx="679">
                  <c:v>44145</c:v>
                </c:pt>
                <c:pt idx="680">
                  <c:v>44146</c:v>
                </c:pt>
                <c:pt idx="681">
                  <c:v>44147</c:v>
                </c:pt>
                <c:pt idx="682">
                  <c:v>44148</c:v>
                </c:pt>
                <c:pt idx="683">
                  <c:v>44149</c:v>
                </c:pt>
                <c:pt idx="684">
                  <c:v>44150</c:v>
                </c:pt>
                <c:pt idx="685">
                  <c:v>44151</c:v>
                </c:pt>
                <c:pt idx="686">
                  <c:v>44152</c:v>
                </c:pt>
                <c:pt idx="687">
                  <c:v>44153</c:v>
                </c:pt>
                <c:pt idx="688">
                  <c:v>44154</c:v>
                </c:pt>
                <c:pt idx="689">
                  <c:v>44155</c:v>
                </c:pt>
                <c:pt idx="690">
                  <c:v>44156</c:v>
                </c:pt>
                <c:pt idx="691">
                  <c:v>44157</c:v>
                </c:pt>
                <c:pt idx="692">
                  <c:v>44158</c:v>
                </c:pt>
                <c:pt idx="693">
                  <c:v>44159</c:v>
                </c:pt>
                <c:pt idx="694">
                  <c:v>44160</c:v>
                </c:pt>
                <c:pt idx="695">
                  <c:v>44161</c:v>
                </c:pt>
                <c:pt idx="696">
                  <c:v>44162</c:v>
                </c:pt>
                <c:pt idx="697">
                  <c:v>44163</c:v>
                </c:pt>
                <c:pt idx="698">
                  <c:v>44164</c:v>
                </c:pt>
                <c:pt idx="699">
                  <c:v>44165</c:v>
                </c:pt>
                <c:pt idx="700">
                  <c:v>44166</c:v>
                </c:pt>
                <c:pt idx="701">
                  <c:v>44167</c:v>
                </c:pt>
                <c:pt idx="702">
                  <c:v>44168</c:v>
                </c:pt>
                <c:pt idx="703">
                  <c:v>44169</c:v>
                </c:pt>
                <c:pt idx="704">
                  <c:v>44170</c:v>
                </c:pt>
                <c:pt idx="705">
                  <c:v>44171</c:v>
                </c:pt>
                <c:pt idx="706">
                  <c:v>44172</c:v>
                </c:pt>
                <c:pt idx="707">
                  <c:v>44173</c:v>
                </c:pt>
                <c:pt idx="708">
                  <c:v>44174</c:v>
                </c:pt>
                <c:pt idx="709">
                  <c:v>44175</c:v>
                </c:pt>
                <c:pt idx="710">
                  <c:v>44176</c:v>
                </c:pt>
                <c:pt idx="711">
                  <c:v>44177</c:v>
                </c:pt>
                <c:pt idx="712">
                  <c:v>44178</c:v>
                </c:pt>
                <c:pt idx="713">
                  <c:v>44179</c:v>
                </c:pt>
                <c:pt idx="714">
                  <c:v>44180</c:v>
                </c:pt>
                <c:pt idx="715">
                  <c:v>44181</c:v>
                </c:pt>
                <c:pt idx="716">
                  <c:v>44182</c:v>
                </c:pt>
                <c:pt idx="717">
                  <c:v>44183</c:v>
                </c:pt>
                <c:pt idx="718">
                  <c:v>44184</c:v>
                </c:pt>
                <c:pt idx="719">
                  <c:v>44185</c:v>
                </c:pt>
                <c:pt idx="720">
                  <c:v>44186</c:v>
                </c:pt>
                <c:pt idx="721">
                  <c:v>44187</c:v>
                </c:pt>
                <c:pt idx="722">
                  <c:v>44188</c:v>
                </c:pt>
                <c:pt idx="723">
                  <c:v>44189</c:v>
                </c:pt>
                <c:pt idx="724">
                  <c:v>44190</c:v>
                </c:pt>
                <c:pt idx="725">
                  <c:v>44191</c:v>
                </c:pt>
                <c:pt idx="726">
                  <c:v>44192</c:v>
                </c:pt>
                <c:pt idx="727">
                  <c:v>44193</c:v>
                </c:pt>
                <c:pt idx="728">
                  <c:v>44194</c:v>
                </c:pt>
                <c:pt idx="729">
                  <c:v>44195</c:v>
                </c:pt>
                <c:pt idx="730">
                  <c:v>44196</c:v>
                </c:pt>
                <c:pt idx="731">
                  <c:v>44197</c:v>
                </c:pt>
                <c:pt idx="732">
                  <c:v>44198</c:v>
                </c:pt>
                <c:pt idx="733">
                  <c:v>44199</c:v>
                </c:pt>
                <c:pt idx="734">
                  <c:v>44200</c:v>
                </c:pt>
                <c:pt idx="735">
                  <c:v>44201</c:v>
                </c:pt>
                <c:pt idx="736">
                  <c:v>44202</c:v>
                </c:pt>
                <c:pt idx="737">
                  <c:v>44203</c:v>
                </c:pt>
                <c:pt idx="738">
                  <c:v>44204</c:v>
                </c:pt>
                <c:pt idx="739">
                  <c:v>44205</c:v>
                </c:pt>
                <c:pt idx="740">
                  <c:v>44206</c:v>
                </c:pt>
                <c:pt idx="741">
                  <c:v>44207</c:v>
                </c:pt>
                <c:pt idx="742">
                  <c:v>44208</c:v>
                </c:pt>
                <c:pt idx="743">
                  <c:v>44209</c:v>
                </c:pt>
                <c:pt idx="744">
                  <c:v>44210</c:v>
                </c:pt>
                <c:pt idx="745">
                  <c:v>44211</c:v>
                </c:pt>
                <c:pt idx="746">
                  <c:v>44212</c:v>
                </c:pt>
                <c:pt idx="747">
                  <c:v>44213</c:v>
                </c:pt>
                <c:pt idx="748">
                  <c:v>44214</c:v>
                </c:pt>
                <c:pt idx="749">
                  <c:v>44215</c:v>
                </c:pt>
                <c:pt idx="750">
                  <c:v>44216</c:v>
                </c:pt>
                <c:pt idx="751">
                  <c:v>44217</c:v>
                </c:pt>
                <c:pt idx="752">
                  <c:v>44218</c:v>
                </c:pt>
                <c:pt idx="753">
                  <c:v>44219</c:v>
                </c:pt>
                <c:pt idx="754">
                  <c:v>44220</c:v>
                </c:pt>
                <c:pt idx="755">
                  <c:v>44221</c:v>
                </c:pt>
                <c:pt idx="756">
                  <c:v>44222</c:v>
                </c:pt>
                <c:pt idx="757">
                  <c:v>44223</c:v>
                </c:pt>
                <c:pt idx="758">
                  <c:v>44224</c:v>
                </c:pt>
                <c:pt idx="759">
                  <c:v>44225</c:v>
                </c:pt>
                <c:pt idx="760">
                  <c:v>44226</c:v>
                </c:pt>
                <c:pt idx="761">
                  <c:v>44227</c:v>
                </c:pt>
                <c:pt idx="762">
                  <c:v>44228</c:v>
                </c:pt>
                <c:pt idx="763">
                  <c:v>44229</c:v>
                </c:pt>
                <c:pt idx="764">
                  <c:v>44230</c:v>
                </c:pt>
                <c:pt idx="765">
                  <c:v>44231</c:v>
                </c:pt>
                <c:pt idx="766">
                  <c:v>44232</c:v>
                </c:pt>
                <c:pt idx="767">
                  <c:v>44233</c:v>
                </c:pt>
                <c:pt idx="768">
                  <c:v>44234</c:v>
                </c:pt>
                <c:pt idx="769">
                  <c:v>44235</c:v>
                </c:pt>
                <c:pt idx="770">
                  <c:v>44236</c:v>
                </c:pt>
                <c:pt idx="771">
                  <c:v>44237</c:v>
                </c:pt>
                <c:pt idx="772">
                  <c:v>44238</c:v>
                </c:pt>
                <c:pt idx="773">
                  <c:v>44239</c:v>
                </c:pt>
                <c:pt idx="774">
                  <c:v>44240</c:v>
                </c:pt>
                <c:pt idx="775">
                  <c:v>44241</c:v>
                </c:pt>
                <c:pt idx="776">
                  <c:v>44242</c:v>
                </c:pt>
                <c:pt idx="777">
                  <c:v>44243</c:v>
                </c:pt>
                <c:pt idx="778">
                  <c:v>44244</c:v>
                </c:pt>
                <c:pt idx="779">
                  <c:v>44245</c:v>
                </c:pt>
                <c:pt idx="780">
                  <c:v>44246</c:v>
                </c:pt>
                <c:pt idx="781">
                  <c:v>44247</c:v>
                </c:pt>
                <c:pt idx="782">
                  <c:v>44248</c:v>
                </c:pt>
                <c:pt idx="783">
                  <c:v>44249</c:v>
                </c:pt>
                <c:pt idx="784">
                  <c:v>44250</c:v>
                </c:pt>
                <c:pt idx="785">
                  <c:v>44251</c:v>
                </c:pt>
                <c:pt idx="786">
                  <c:v>44252</c:v>
                </c:pt>
                <c:pt idx="787">
                  <c:v>44253</c:v>
                </c:pt>
                <c:pt idx="788">
                  <c:v>44254</c:v>
                </c:pt>
                <c:pt idx="789">
                  <c:v>44255</c:v>
                </c:pt>
                <c:pt idx="790">
                  <c:v>44256</c:v>
                </c:pt>
                <c:pt idx="791">
                  <c:v>44257</c:v>
                </c:pt>
                <c:pt idx="792">
                  <c:v>44258</c:v>
                </c:pt>
                <c:pt idx="793">
                  <c:v>44259</c:v>
                </c:pt>
                <c:pt idx="794">
                  <c:v>44260</c:v>
                </c:pt>
                <c:pt idx="795">
                  <c:v>44261</c:v>
                </c:pt>
                <c:pt idx="796">
                  <c:v>44262</c:v>
                </c:pt>
                <c:pt idx="797">
                  <c:v>44263</c:v>
                </c:pt>
                <c:pt idx="798">
                  <c:v>44264</c:v>
                </c:pt>
                <c:pt idx="799">
                  <c:v>44265</c:v>
                </c:pt>
                <c:pt idx="800">
                  <c:v>44266</c:v>
                </c:pt>
                <c:pt idx="801">
                  <c:v>44267</c:v>
                </c:pt>
                <c:pt idx="802">
                  <c:v>44268</c:v>
                </c:pt>
                <c:pt idx="803">
                  <c:v>44269</c:v>
                </c:pt>
                <c:pt idx="804">
                  <c:v>44270</c:v>
                </c:pt>
                <c:pt idx="805">
                  <c:v>44271</c:v>
                </c:pt>
                <c:pt idx="806">
                  <c:v>44272</c:v>
                </c:pt>
                <c:pt idx="807">
                  <c:v>44273</c:v>
                </c:pt>
                <c:pt idx="808">
                  <c:v>44274</c:v>
                </c:pt>
                <c:pt idx="809">
                  <c:v>44275</c:v>
                </c:pt>
                <c:pt idx="810">
                  <c:v>44276</c:v>
                </c:pt>
                <c:pt idx="811">
                  <c:v>44277</c:v>
                </c:pt>
                <c:pt idx="812">
                  <c:v>44278</c:v>
                </c:pt>
                <c:pt idx="813">
                  <c:v>44279</c:v>
                </c:pt>
                <c:pt idx="814">
                  <c:v>44280</c:v>
                </c:pt>
                <c:pt idx="815">
                  <c:v>44281</c:v>
                </c:pt>
                <c:pt idx="816">
                  <c:v>44282</c:v>
                </c:pt>
                <c:pt idx="817">
                  <c:v>44283</c:v>
                </c:pt>
                <c:pt idx="818">
                  <c:v>44284</c:v>
                </c:pt>
                <c:pt idx="819">
                  <c:v>44285</c:v>
                </c:pt>
                <c:pt idx="820">
                  <c:v>44286</c:v>
                </c:pt>
                <c:pt idx="821">
                  <c:v>44287</c:v>
                </c:pt>
                <c:pt idx="822">
                  <c:v>44288</c:v>
                </c:pt>
                <c:pt idx="823">
                  <c:v>44289</c:v>
                </c:pt>
                <c:pt idx="824">
                  <c:v>44290</c:v>
                </c:pt>
                <c:pt idx="825">
                  <c:v>44291</c:v>
                </c:pt>
                <c:pt idx="826">
                  <c:v>44292</c:v>
                </c:pt>
                <c:pt idx="827">
                  <c:v>44293</c:v>
                </c:pt>
                <c:pt idx="828">
                  <c:v>44294</c:v>
                </c:pt>
                <c:pt idx="829">
                  <c:v>44295</c:v>
                </c:pt>
                <c:pt idx="830">
                  <c:v>44296</c:v>
                </c:pt>
                <c:pt idx="831">
                  <c:v>44297</c:v>
                </c:pt>
                <c:pt idx="832">
                  <c:v>44298</c:v>
                </c:pt>
                <c:pt idx="833">
                  <c:v>44299</c:v>
                </c:pt>
                <c:pt idx="834">
                  <c:v>44300</c:v>
                </c:pt>
                <c:pt idx="835">
                  <c:v>44301</c:v>
                </c:pt>
                <c:pt idx="836">
                  <c:v>44302</c:v>
                </c:pt>
                <c:pt idx="837">
                  <c:v>44303</c:v>
                </c:pt>
                <c:pt idx="838">
                  <c:v>44304</c:v>
                </c:pt>
                <c:pt idx="839">
                  <c:v>44305</c:v>
                </c:pt>
                <c:pt idx="840">
                  <c:v>44306</c:v>
                </c:pt>
                <c:pt idx="841">
                  <c:v>44307</c:v>
                </c:pt>
                <c:pt idx="842">
                  <c:v>44308</c:v>
                </c:pt>
                <c:pt idx="843">
                  <c:v>44309</c:v>
                </c:pt>
                <c:pt idx="844">
                  <c:v>44310</c:v>
                </c:pt>
                <c:pt idx="845">
                  <c:v>44311</c:v>
                </c:pt>
                <c:pt idx="846">
                  <c:v>44312</c:v>
                </c:pt>
                <c:pt idx="847">
                  <c:v>44313</c:v>
                </c:pt>
                <c:pt idx="848">
                  <c:v>44314</c:v>
                </c:pt>
                <c:pt idx="849">
                  <c:v>44315</c:v>
                </c:pt>
                <c:pt idx="850">
                  <c:v>44316</c:v>
                </c:pt>
                <c:pt idx="851">
                  <c:v>44317</c:v>
                </c:pt>
                <c:pt idx="852">
                  <c:v>44318</c:v>
                </c:pt>
                <c:pt idx="853">
                  <c:v>44319</c:v>
                </c:pt>
                <c:pt idx="854">
                  <c:v>44320</c:v>
                </c:pt>
                <c:pt idx="855">
                  <c:v>44321</c:v>
                </c:pt>
                <c:pt idx="856">
                  <c:v>44322</c:v>
                </c:pt>
                <c:pt idx="857">
                  <c:v>44323</c:v>
                </c:pt>
                <c:pt idx="858">
                  <c:v>44324</c:v>
                </c:pt>
                <c:pt idx="859">
                  <c:v>44325</c:v>
                </c:pt>
                <c:pt idx="860">
                  <c:v>44326</c:v>
                </c:pt>
                <c:pt idx="861">
                  <c:v>44327</c:v>
                </c:pt>
                <c:pt idx="862">
                  <c:v>44328</c:v>
                </c:pt>
                <c:pt idx="863">
                  <c:v>44329</c:v>
                </c:pt>
                <c:pt idx="864">
                  <c:v>44330</c:v>
                </c:pt>
                <c:pt idx="865">
                  <c:v>44331</c:v>
                </c:pt>
                <c:pt idx="866">
                  <c:v>44332</c:v>
                </c:pt>
                <c:pt idx="867">
                  <c:v>44333</c:v>
                </c:pt>
                <c:pt idx="868">
                  <c:v>44334</c:v>
                </c:pt>
                <c:pt idx="869">
                  <c:v>44335</c:v>
                </c:pt>
                <c:pt idx="870">
                  <c:v>44336</c:v>
                </c:pt>
                <c:pt idx="871">
                  <c:v>44337</c:v>
                </c:pt>
                <c:pt idx="872">
                  <c:v>44338</c:v>
                </c:pt>
                <c:pt idx="873">
                  <c:v>44339</c:v>
                </c:pt>
                <c:pt idx="874">
                  <c:v>44340</c:v>
                </c:pt>
                <c:pt idx="875">
                  <c:v>44341</c:v>
                </c:pt>
                <c:pt idx="876">
                  <c:v>44342</c:v>
                </c:pt>
                <c:pt idx="877">
                  <c:v>44343</c:v>
                </c:pt>
                <c:pt idx="878">
                  <c:v>44344</c:v>
                </c:pt>
                <c:pt idx="879">
                  <c:v>44345</c:v>
                </c:pt>
                <c:pt idx="880">
                  <c:v>44346</c:v>
                </c:pt>
                <c:pt idx="881">
                  <c:v>44347</c:v>
                </c:pt>
                <c:pt idx="882">
                  <c:v>44348</c:v>
                </c:pt>
                <c:pt idx="883">
                  <c:v>44349</c:v>
                </c:pt>
                <c:pt idx="884">
                  <c:v>44350</c:v>
                </c:pt>
                <c:pt idx="885">
                  <c:v>44351</c:v>
                </c:pt>
                <c:pt idx="886">
                  <c:v>44352</c:v>
                </c:pt>
                <c:pt idx="887">
                  <c:v>44353</c:v>
                </c:pt>
                <c:pt idx="888">
                  <c:v>44354</c:v>
                </c:pt>
                <c:pt idx="889">
                  <c:v>44355</c:v>
                </c:pt>
                <c:pt idx="890">
                  <c:v>44356</c:v>
                </c:pt>
                <c:pt idx="891">
                  <c:v>44357</c:v>
                </c:pt>
                <c:pt idx="892">
                  <c:v>44358</c:v>
                </c:pt>
                <c:pt idx="893">
                  <c:v>44359</c:v>
                </c:pt>
                <c:pt idx="894">
                  <c:v>44360</c:v>
                </c:pt>
                <c:pt idx="895">
                  <c:v>44361</c:v>
                </c:pt>
                <c:pt idx="896">
                  <c:v>44362</c:v>
                </c:pt>
                <c:pt idx="897">
                  <c:v>44363</c:v>
                </c:pt>
                <c:pt idx="898">
                  <c:v>44364</c:v>
                </c:pt>
                <c:pt idx="899">
                  <c:v>44365</c:v>
                </c:pt>
                <c:pt idx="900">
                  <c:v>44366</c:v>
                </c:pt>
                <c:pt idx="901">
                  <c:v>44367</c:v>
                </c:pt>
                <c:pt idx="902">
                  <c:v>44368</c:v>
                </c:pt>
                <c:pt idx="903">
                  <c:v>44369</c:v>
                </c:pt>
                <c:pt idx="904">
                  <c:v>44370</c:v>
                </c:pt>
                <c:pt idx="905">
                  <c:v>44371</c:v>
                </c:pt>
                <c:pt idx="906">
                  <c:v>44372</c:v>
                </c:pt>
                <c:pt idx="907">
                  <c:v>44373</c:v>
                </c:pt>
                <c:pt idx="908">
                  <c:v>44374</c:v>
                </c:pt>
                <c:pt idx="909">
                  <c:v>44375</c:v>
                </c:pt>
                <c:pt idx="910">
                  <c:v>44376</c:v>
                </c:pt>
                <c:pt idx="911">
                  <c:v>44377</c:v>
                </c:pt>
                <c:pt idx="912">
                  <c:v>44378</c:v>
                </c:pt>
                <c:pt idx="913">
                  <c:v>44379</c:v>
                </c:pt>
                <c:pt idx="914">
                  <c:v>44380</c:v>
                </c:pt>
                <c:pt idx="915">
                  <c:v>44381</c:v>
                </c:pt>
                <c:pt idx="916">
                  <c:v>44382</c:v>
                </c:pt>
                <c:pt idx="917">
                  <c:v>44383</c:v>
                </c:pt>
                <c:pt idx="918">
                  <c:v>44384</c:v>
                </c:pt>
                <c:pt idx="919">
                  <c:v>44385</c:v>
                </c:pt>
                <c:pt idx="920">
                  <c:v>44386</c:v>
                </c:pt>
                <c:pt idx="921">
                  <c:v>44387</c:v>
                </c:pt>
                <c:pt idx="922">
                  <c:v>44388</c:v>
                </c:pt>
                <c:pt idx="923">
                  <c:v>44389</c:v>
                </c:pt>
                <c:pt idx="924">
                  <c:v>44390</c:v>
                </c:pt>
                <c:pt idx="925">
                  <c:v>44391</c:v>
                </c:pt>
                <c:pt idx="926">
                  <c:v>44392</c:v>
                </c:pt>
                <c:pt idx="927">
                  <c:v>44393</c:v>
                </c:pt>
                <c:pt idx="928">
                  <c:v>44394</c:v>
                </c:pt>
                <c:pt idx="929">
                  <c:v>44395</c:v>
                </c:pt>
                <c:pt idx="930">
                  <c:v>44396</c:v>
                </c:pt>
                <c:pt idx="931">
                  <c:v>44397</c:v>
                </c:pt>
                <c:pt idx="932">
                  <c:v>44398</c:v>
                </c:pt>
                <c:pt idx="933">
                  <c:v>44399</c:v>
                </c:pt>
                <c:pt idx="934">
                  <c:v>44400</c:v>
                </c:pt>
                <c:pt idx="935">
                  <c:v>44401</c:v>
                </c:pt>
                <c:pt idx="936">
                  <c:v>44402</c:v>
                </c:pt>
                <c:pt idx="937">
                  <c:v>44403</c:v>
                </c:pt>
                <c:pt idx="938">
                  <c:v>44404</c:v>
                </c:pt>
                <c:pt idx="939">
                  <c:v>44405</c:v>
                </c:pt>
                <c:pt idx="940">
                  <c:v>44406</c:v>
                </c:pt>
                <c:pt idx="941">
                  <c:v>44407</c:v>
                </c:pt>
                <c:pt idx="942">
                  <c:v>44408</c:v>
                </c:pt>
                <c:pt idx="943">
                  <c:v>44409</c:v>
                </c:pt>
                <c:pt idx="944">
                  <c:v>44410</c:v>
                </c:pt>
                <c:pt idx="945">
                  <c:v>44411</c:v>
                </c:pt>
                <c:pt idx="946">
                  <c:v>44412</c:v>
                </c:pt>
                <c:pt idx="947">
                  <c:v>44413</c:v>
                </c:pt>
                <c:pt idx="948">
                  <c:v>44414</c:v>
                </c:pt>
                <c:pt idx="949">
                  <c:v>44415</c:v>
                </c:pt>
                <c:pt idx="950">
                  <c:v>44416</c:v>
                </c:pt>
                <c:pt idx="951">
                  <c:v>44417</c:v>
                </c:pt>
                <c:pt idx="952">
                  <c:v>44418</c:v>
                </c:pt>
                <c:pt idx="953">
                  <c:v>44419</c:v>
                </c:pt>
                <c:pt idx="954">
                  <c:v>44420</c:v>
                </c:pt>
                <c:pt idx="955">
                  <c:v>44421</c:v>
                </c:pt>
                <c:pt idx="956">
                  <c:v>44422</c:v>
                </c:pt>
                <c:pt idx="957">
                  <c:v>44423</c:v>
                </c:pt>
                <c:pt idx="958">
                  <c:v>44424</c:v>
                </c:pt>
                <c:pt idx="959">
                  <c:v>44425</c:v>
                </c:pt>
                <c:pt idx="960">
                  <c:v>44426</c:v>
                </c:pt>
                <c:pt idx="961">
                  <c:v>44427</c:v>
                </c:pt>
                <c:pt idx="962">
                  <c:v>44428</c:v>
                </c:pt>
                <c:pt idx="963">
                  <c:v>44429</c:v>
                </c:pt>
                <c:pt idx="964">
                  <c:v>44430</c:v>
                </c:pt>
                <c:pt idx="965">
                  <c:v>44431</c:v>
                </c:pt>
                <c:pt idx="966">
                  <c:v>44432</c:v>
                </c:pt>
                <c:pt idx="967">
                  <c:v>44433</c:v>
                </c:pt>
                <c:pt idx="968">
                  <c:v>44434</c:v>
                </c:pt>
                <c:pt idx="969">
                  <c:v>44435</c:v>
                </c:pt>
                <c:pt idx="970">
                  <c:v>44436</c:v>
                </c:pt>
                <c:pt idx="971">
                  <c:v>44437</c:v>
                </c:pt>
                <c:pt idx="972">
                  <c:v>44438</c:v>
                </c:pt>
                <c:pt idx="973">
                  <c:v>44439</c:v>
                </c:pt>
                <c:pt idx="974">
                  <c:v>44440</c:v>
                </c:pt>
                <c:pt idx="975">
                  <c:v>44441</c:v>
                </c:pt>
                <c:pt idx="976">
                  <c:v>44442</c:v>
                </c:pt>
                <c:pt idx="977">
                  <c:v>44443</c:v>
                </c:pt>
                <c:pt idx="978">
                  <c:v>44444</c:v>
                </c:pt>
                <c:pt idx="979">
                  <c:v>44445</c:v>
                </c:pt>
                <c:pt idx="980">
                  <c:v>44446</c:v>
                </c:pt>
                <c:pt idx="981">
                  <c:v>44447</c:v>
                </c:pt>
                <c:pt idx="982">
                  <c:v>44448</c:v>
                </c:pt>
                <c:pt idx="983">
                  <c:v>44449</c:v>
                </c:pt>
                <c:pt idx="984">
                  <c:v>44450</c:v>
                </c:pt>
                <c:pt idx="985">
                  <c:v>44451</c:v>
                </c:pt>
                <c:pt idx="986">
                  <c:v>44452</c:v>
                </c:pt>
                <c:pt idx="987">
                  <c:v>44453</c:v>
                </c:pt>
                <c:pt idx="988">
                  <c:v>44454</c:v>
                </c:pt>
                <c:pt idx="989">
                  <c:v>44455</c:v>
                </c:pt>
                <c:pt idx="990">
                  <c:v>44456</c:v>
                </c:pt>
                <c:pt idx="991">
                  <c:v>44457</c:v>
                </c:pt>
                <c:pt idx="992">
                  <c:v>44458</c:v>
                </c:pt>
                <c:pt idx="993">
                  <c:v>44459</c:v>
                </c:pt>
                <c:pt idx="994">
                  <c:v>44460</c:v>
                </c:pt>
                <c:pt idx="995">
                  <c:v>44461</c:v>
                </c:pt>
                <c:pt idx="996">
                  <c:v>44462</c:v>
                </c:pt>
                <c:pt idx="997">
                  <c:v>44463</c:v>
                </c:pt>
                <c:pt idx="998">
                  <c:v>44464</c:v>
                </c:pt>
                <c:pt idx="999">
                  <c:v>44465</c:v>
                </c:pt>
                <c:pt idx="1000">
                  <c:v>44466</c:v>
                </c:pt>
                <c:pt idx="1001">
                  <c:v>44467</c:v>
                </c:pt>
                <c:pt idx="1002">
                  <c:v>44468</c:v>
                </c:pt>
                <c:pt idx="1003">
                  <c:v>44469</c:v>
                </c:pt>
              </c:numCache>
            </c:numRef>
          </c:cat>
          <c:val>
            <c:numRef>
              <c:f>'Epi Curve'!$B$2:$B$1006</c:f>
              <c:numCache>
                <c:formatCode>General</c:formatCode>
                <c:ptCount val="1005"/>
                <c:pt idx="0">
                  <c:v>9</c:v>
                </c:pt>
                <c:pt idx="1">
                  <c:v>17</c:v>
                </c:pt>
                <c:pt idx="2">
                  <c:v>15</c:v>
                </c:pt>
                <c:pt idx="3">
                  <c:v>23</c:v>
                </c:pt>
                <c:pt idx="4">
                  <c:v>11</c:v>
                </c:pt>
                <c:pt idx="5">
                  <c:v>7</c:v>
                </c:pt>
                <c:pt idx="6">
                  <c:v>16</c:v>
                </c:pt>
                <c:pt idx="7">
                  <c:v>8</c:v>
                </c:pt>
                <c:pt idx="8">
                  <c:v>5</c:v>
                </c:pt>
                <c:pt idx="9">
                  <c:v>17</c:v>
                </c:pt>
                <c:pt idx="10">
                  <c:v>13</c:v>
                </c:pt>
                <c:pt idx="11">
                  <c:v>9</c:v>
                </c:pt>
                <c:pt idx="12">
                  <c:v>2</c:v>
                </c:pt>
                <c:pt idx="13">
                  <c:v>8</c:v>
                </c:pt>
                <c:pt idx="14">
                  <c:v>2</c:v>
                </c:pt>
                <c:pt idx="15">
                  <c:v>10</c:v>
                </c:pt>
                <c:pt idx="16">
                  <c:v>10</c:v>
                </c:pt>
                <c:pt idx="17">
                  <c:v>21</c:v>
                </c:pt>
                <c:pt idx="18">
                  <c:v>9</c:v>
                </c:pt>
                <c:pt idx="19">
                  <c:v>4</c:v>
                </c:pt>
                <c:pt idx="20">
                  <c:v>9</c:v>
                </c:pt>
                <c:pt idx="21">
                  <c:v>19</c:v>
                </c:pt>
                <c:pt idx="22">
                  <c:v>14</c:v>
                </c:pt>
                <c:pt idx="23">
                  <c:v>13</c:v>
                </c:pt>
                <c:pt idx="24">
                  <c:v>17</c:v>
                </c:pt>
                <c:pt idx="25">
                  <c:v>9</c:v>
                </c:pt>
                <c:pt idx="26">
                  <c:v>4</c:v>
                </c:pt>
                <c:pt idx="27">
                  <c:v>26</c:v>
                </c:pt>
                <c:pt idx="28">
                  <c:v>16</c:v>
                </c:pt>
                <c:pt idx="29">
                  <c:v>16</c:v>
                </c:pt>
                <c:pt idx="30">
                  <c:v>11</c:v>
                </c:pt>
                <c:pt idx="31">
                  <c:v>14</c:v>
                </c:pt>
                <c:pt idx="32">
                  <c:v>7</c:v>
                </c:pt>
                <c:pt idx="33">
                  <c:v>5</c:v>
                </c:pt>
                <c:pt idx="34">
                  <c:v>20</c:v>
                </c:pt>
                <c:pt idx="35">
                  <c:v>14</c:v>
                </c:pt>
                <c:pt idx="36">
                  <c:v>12</c:v>
                </c:pt>
                <c:pt idx="37">
                  <c:v>15</c:v>
                </c:pt>
                <c:pt idx="38">
                  <c:v>17</c:v>
                </c:pt>
                <c:pt idx="39">
                  <c:v>8</c:v>
                </c:pt>
                <c:pt idx="40">
                  <c:v>8</c:v>
                </c:pt>
                <c:pt idx="41">
                  <c:v>16</c:v>
                </c:pt>
                <c:pt idx="42">
                  <c:v>17</c:v>
                </c:pt>
                <c:pt idx="43">
                  <c:v>16</c:v>
                </c:pt>
                <c:pt idx="44">
                  <c:v>16</c:v>
                </c:pt>
                <c:pt idx="45">
                  <c:v>13</c:v>
                </c:pt>
                <c:pt idx="46">
                  <c:v>5</c:v>
                </c:pt>
                <c:pt idx="47">
                  <c:v>6</c:v>
                </c:pt>
                <c:pt idx="48">
                  <c:v>7</c:v>
                </c:pt>
                <c:pt idx="49">
                  <c:v>12</c:v>
                </c:pt>
                <c:pt idx="50">
                  <c:v>14</c:v>
                </c:pt>
                <c:pt idx="51">
                  <c:v>13</c:v>
                </c:pt>
                <c:pt idx="52">
                  <c:v>18</c:v>
                </c:pt>
                <c:pt idx="53">
                  <c:v>7</c:v>
                </c:pt>
                <c:pt idx="54">
                  <c:v>3</c:v>
                </c:pt>
                <c:pt idx="55">
                  <c:v>11</c:v>
                </c:pt>
                <c:pt idx="56">
                  <c:v>16</c:v>
                </c:pt>
                <c:pt idx="57">
                  <c:v>13</c:v>
                </c:pt>
                <c:pt idx="58">
                  <c:v>18</c:v>
                </c:pt>
                <c:pt idx="59">
                  <c:v>14</c:v>
                </c:pt>
                <c:pt idx="60">
                  <c:v>11</c:v>
                </c:pt>
                <c:pt idx="61">
                  <c:v>12</c:v>
                </c:pt>
                <c:pt idx="62">
                  <c:v>9</c:v>
                </c:pt>
                <c:pt idx="63">
                  <c:v>11</c:v>
                </c:pt>
                <c:pt idx="64">
                  <c:v>8</c:v>
                </c:pt>
                <c:pt idx="65">
                  <c:v>14</c:v>
                </c:pt>
                <c:pt idx="66">
                  <c:v>13</c:v>
                </c:pt>
                <c:pt idx="67">
                  <c:v>8</c:v>
                </c:pt>
                <c:pt idx="68">
                  <c:v>12</c:v>
                </c:pt>
                <c:pt idx="69">
                  <c:v>14</c:v>
                </c:pt>
                <c:pt idx="70">
                  <c:v>17</c:v>
                </c:pt>
                <c:pt idx="71">
                  <c:v>17</c:v>
                </c:pt>
                <c:pt idx="72">
                  <c:v>12</c:v>
                </c:pt>
                <c:pt idx="73">
                  <c:v>17</c:v>
                </c:pt>
                <c:pt idx="74">
                  <c:v>5</c:v>
                </c:pt>
                <c:pt idx="75">
                  <c:v>2</c:v>
                </c:pt>
                <c:pt idx="76">
                  <c:v>10</c:v>
                </c:pt>
                <c:pt idx="77">
                  <c:v>5</c:v>
                </c:pt>
                <c:pt idx="78">
                  <c:v>10</c:v>
                </c:pt>
                <c:pt idx="79">
                  <c:v>12</c:v>
                </c:pt>
                <c:pt idx="80">
                  <c:v>15</c:v>
                </c:pt>
                <c:pt idx="81">
                  <c:v>5</c:v>
                </c:pt>
                <c:pt idx="82">
                  <c:v>1</c:v>
                </c:pt>
                <c:pt idx="83">
                  <c:v>11</c:v>
                </c:pt>
                <c:pt idx="84">
                  <c:v>7</c:v>
                </c:pt>
                <c:pt idx="85">
                  <c:v>12</c:v>
                </c:pt>
                <c:pt idx="86">
                  <c:v>11</c:v>
                </c:pt>
                <c:pt idx="87">
                  <c:v>12</c:v>
                </c:pt>
                <c:pt idx="88">
                  <c:v>7</c:v>
                </c:pt>
                <c:pt idx="89">
                  <c:v>4</c:v>
                </c:pt>
                <c:pt idx="90">
                  <c:v>14</c:v>
                </c:pt>
                <c:pt idx="91">
                  <c:v>13</c:v>
                </c:pt>
                <c:pt idx="92">
                  <c:v>1</c:v>
                </c:pt>
                <c:pt idx="93">
                  <c:v>6</c:v>
                </c:pt>
                <c:pt idx="94">
                  <c:v>15</c:v>
                </c:pt>
                <c:pt idx="95">
                  <c:v>6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12</c:v>
                </c:pt>
                <c:pt idx="100">
                  <c:v>12</c:v>
                </c:pt>
                <c:pt idx="101">
                  <c:v>7</c:v>
                </c:pt>
                <c:pt idx="102">
                  <c:v>10</c:v>
                </c:pt>
                <c:pt idx="103">
                  <c:v>12</c:v>
                </c:pt>
                <c:pt idx="104">
                  <c:v>10</c:v>
                </c:pt>
                <c:pt idx="105">
                  <c:v>9</c:v>
                </c:pt>
                <c:pt idx="106">
                  <c:v>10</c:v>
                </c:pt>
                <c:pt idx="107">
                  <c:v>7</c:v>
                </c:pt>
                <c:pt idx="108">
                  <c:v>13</c:v>
                </c:pt>
                <c:pt idx="109">
                  <c:v>9</c:v>
                </c:pt>
                <c:pt idx="110">
                  <c:v>5</c:v>
                </c:pt>
                <c:pt idx="111">
                  <c:v>8</c:v>
                </c:pt>
                <c:pt idx="112">
                  <c:v>12</c:v>
                </c:pt>
                <c:pt idx="113">
                  <c:v>9</c:v>
                </c:pt>
                <c:pt idx="114">
                  <c:v>9</c:v>
                </c:pt>
                <c:pt idx="115">
                  <c:v>14</c:v>
                </c:pt>
                <c:pt idx="116">
                  <c:v>9</c:v>
                </c:pt>
                <c:pt idx="117">
                  <c:v>6</c:v>
                </c:pt>
                <c:pt idx="118">
                  <c:v>8</c:v>
                </c:pt>
                <c:pt idx="119">
                  <c:v>14</c:v>
                </c:pt>
                <c:pt idx="120">
                  <c:v>11</c:v>
                </c:pt>
                <c:pt idx="121">
                  <c:v>4</c:v>
                </c:pt>
                <c:pt idx="122">
                  <c:v>10</c:v>
                </c:pt>
                <c:pt idx="123">
                  <c:v>10</c:v>
                </c:pt>
                <c:pt idx="124">
                  <c:v>10</c:v>
                </c:pt>
                <c:pt idx="125">
                  <c:v>14</c:v>
                </c:pt>
                <c:pt idx="126">
                  <c:v>8</c:v>
                </c:pt>
                <c:pt idx="127">
                  <c:v>10</c:v>
                </c:pt>
                <c:pt idx="128">
                  <c:v>13</c:v>
                </c:pt>
                <c:pt idx="129">
                  <c:v>17</c:v>
                </c:pt>
                <c:pt idx="130">
                  <c:v>6</c:v>
                </c:pt>
                <c:pt idx="131">
                  <c:v>8</c:v>
                </c:pt>
                <c:pt idx="132">
                  <c:v>9</c:v>
                </c:pt>
                <c:pt idx="133">
                  <c:v>10</c:v>
                </c:pt>
                <c:pt idx="134">
                  <c:v>10</c:v>
                </c:pt>
                <c:pt idx="135">
                  <c:v>10</c:v>
                </c:pt>
                <c:pt idx="136">
                  <c:v>12</c:v>
                </c:pt>
                <c:pt idx="137">
                  <c:v>4</c:v>
                </c:pt>
                <c:pt idx="138">
                  <c:v>6</c:v>
                </c:pt>
                <c:pt idx="139">
                  <c:v>6</c:v>
                </c:pt>
                <c:pt idx="140">
                  <c:v>5</c:v>
                </c:pt>
                <c:pt idx="141">
                  <c:v>12</c:v>
                </c:pt>
                <c:pt idx="142">
                  <c:v>14</c:v>
                </c:pt>
                <c:pt idx="143">
                  <c:v>11</c:v>
                </c:pt>
                <c:pt idx="144">
                  <c:v>11</c:v>
                </c:pt>
                <c:pt idx="145">
                  <c:v>7</c:v>
                </c:pt>
                <c:pt idx="146">
                  <c:v>6</c:v>
                </c:pt>
                <c:pt idx="147">
                  <c:v>9</c:v>
                </c:pt>
                <c:pt idx="148">
                  <c:v>12</c:v>
                </c:pt>
                <c:pt idx="149">
                  <c:v>11</c:v>
                </c:pt>
                <c:pt idx="150">
                  <c:v>11</c:v>
                </c:pt>
                <c:pt idx="151">
                  <c:v>13</c:v>
                </c:pt>
                <c:pt idx="152">
                  <c:v>7</c:v>
                </c:pt>
                <c:pt idx="153">
                  <c:v>12</c:v>
                </c:pt>
                <c:pt idx="154">
                  <c:v>21</c:v>
                </c:pt>
                <c:pt idx="155">
                  <c:v>16</c:v>
                </c:pt>
                <c:pt idx="156">
                  <c:v>17</c:v>
                </c:pt>
                <c:pt idx="157">
                  <c:v>12</c:v>
                </c:pt>
                <c:pt idx="158">
                  <c:v>10</c:v>
                </c:pt>
                <c:pt idx="159">
                  <c:v>5</c:v>
                </c:pt>
                <c:pt idx="160">
                  <c:v>12</c:v>
                </c:pt>
                <c:pt idx="161">
                  <c:v>13</c:v>
                </c:pt>
                <c:pt idx="162">
                  <c:v>12</c:v>
                </c:pt>
                <c:pt idx="163">
                  <c:v>9</c:v>
                </c:pt>
                <c:pt idx="164">
                  <c:v>11</c:v>
                </c:pt>
                <c:pt idx="165">
                  <c:v>6</c:v>
                </c:pt>
                <c:pt idx="166">
                  <c:v>10</c:v>
                </c:pt>
                <c:pt idx="167">
                  <c:v>9</c:v>
                </c:pt>
                <c:pt idx="168">
                  <c:v>8</c:v>
                </c:pt>
                <c:pt idx="169">
                  <c:v>13</c:v>
                </c:pt>
                <c:pt idx="170">
                  <c:v>10</c:v>
                </c:pt>
                <c:pt idx="171">
                  <c:v>18</c:v>
                </c:pt>
                <c:pt idx="172">
                  <c:v>6</c:v>
                </c:pt>
                <c:pt idx="173">
                  <c:v>6</c:v>
                </c:pt>
                <c:pt idx="174">
                  <c:v>12</c:v>
                </c:pt>
                <c:pt idx="175">
                  <c:v>11</c:v>
                </c:pt>
                <c:pt idx="176">
                  <c:v>11</c:v>
                </c:pt>
                <c:pt idx="177">
                  <c:v>10</c:v>
                </c:pt>
                <c:pt idx="178">
                  <c:v>11</c:v>
                </c:pt>
                <c:pt idx="179">
                  <c:v>12</c:v>
                </c:pt>
                <c:pt idx="180">
                  <c:v>10</c:v>
                </c:pt>
                <c:pt idx="181">
                  <c:v>10</c:v>
                </c:pt>
                <c:pt idx="182">
                  <c:v>15</c:v>
                </c:pt>
                <c:pt idx="183">
                  <c:v>9</c:v>
                </c:pt>
                <c:pt idx="184">
                  <c:v>8</c:v>
                </c:pt>
                <c:pt idx="185">
                  <c:v>19</c:v>
                </c:pt>
                <c:pt idx="186">
                  <c:v>10</c:v>
                </c:pt>
                <c:pt idx="187">
                  <c:v>10</c:v>
                </c:pt>
                <c:pt idx="188">
                  <c:v>15</c:v>
                </c:pt>
                <c:pt idx="189">
                  <c:v>17</c:v>
                </c:pt>
                <c:pt idx="190">
                  <c:v>12</c:v>
                </c:pt>
                <c:pt idx="191">
                  <c:v>13</c:v>
                </c:pt>
                <c:pt idx="192">
                  <c:v>10</c:v>
                </c:pt>
                <c:pt idx="193">
                  <c:v>12</c:v>
                </c:pt>
                <c:pt idx="194">
                  <c:v>2</c:v>
                </c:pt>
                <c:pt idx="195">
                  <c:v>16</c:v>
                </c:pt>
                <c:pt idx="196">
                  <c:v>9</c:v>
                </c:pt>
                <c:pt idx="197">
                  <c:v>8</c:v>
                </c:pt>
                <c:pt idx="198">
                  <c:v>14</c:v>
                </c:pt>
                <c:pt idx="199">
                  <c:v>17</c:v>
                </c:pt>
                <c:pt idx="200">
                  <c:v>8</c:v>
                </c:pt>
                <c:pt idx="201">
                  <c:v>8</c:v>
                </c:pt>
                <c:pt idx="202">
                  <c:v>11</c:v>
                </c:pt>
                <c:pt idx="203">
                  <c:v>9</c:v>
                </c:pt>
                <c:pt idx="204">
                  <c:v>6</c:v>
                </c:pt>
                <c:pt idx="205">
                  <c:v>10</c:v>
                </c:pt>
                <c:pt idx="206">
                  <c:v>9</c:v>
                </c:pt>
                <c:pt idx="207">
                  <c:v>6</c:v>
                </c:pt>
                <c:pt idx="208">
                  <c:v>10</c:v>
                </c:pt>
                <c:pt idx="209">
                  <c:v>17</c:v>
                </c:pt>
                <c:pt idx="210">
                  <c:v>19</c:v>
                </c:pt>
                <c:pt idx="211">
                  <c:v>12</c:v>
                </c:pt>
                <c:pt idx="212">
                  <c:v>12</c:v>
                </c:pt>
                <c:pt idx="213">
                  <c:v>17</c:v>
                </c:pt>
                <c:pt idx="214">
                  <c:v>9</c:v>
                </c:pt>
                <c:pt idx="215">
                  <c:v>7</c:v>
                </c:pt>
                <c:pt idx="216">
                  <c:v>13</c:v>
                </c:pt>
                <c:pt idx="217">
                  <c:v>8</c:v>
                </c:pt>
                <c:pt idx="218">
                  <c:v>7</c:v>
                </c:pt>
                <c:pt idx="219">
                  <c:v>12</c:v>
                </c:pt>
                <c:pt idx="220">
                  <c:v>13</c:v>
                </c:pt>
                <c:pt idx="221">
                  <c:v>9</c:v>
                </c:pt>
                <c:pt idx="222">
                  <c:v>7</c:v>
                </c:pt>
                <c:pt idx="223">
                  <c:v>10</c:v>
                </c:pt>
                <c:pt idx="224">
                  <c:v>14</c:v>
                </c:pt>
                <c:pt idx="225">
                  <c:v>13</c:v>
                </c:pt>
                <c:pt idx="226">
                  <c:v>12</c:v>
                </c:pt>
                <c:pt idx="227">
                  <c:v>9</c:v>
                </c:pt>
                <c:pt idx="228">
                  <c:v>9</c:v>
                </c:pt>
                <c:pt idx="229">
                  <c:v>8</c:v>
                </c:pt>
                <c:pt idx="230">
                  <c:v>15</c:v>
                </c:pt>
                <c:pt idx="231">
                  <c:v>16</c:v>
                </c:pt>
                <c:pt idx="232">
                  <c:v>11</c:v>
                </c:pt>
                <c:pt idx="233">
                  <c:v>7</c:v>
                </c:pt>
                <c:pt idx="234">
                  <c:v>15</c:v>
                </c:pt>
                <c:pt idx="235">
                  <c:v>14</c:v>
                </c:pt>
                <c:pt idx="236">
                  <c:v>11</c:v>
                </c:pt>
                <c:pt idx="237">
                  <c:v>22</c:v>
                </c:pt>
                <c:pt idx="238">
                  <c:v>15</c:v>
                </c:pt>
                <c:pt idx="239">
                  <c:v>15</c:v>
                </c:pt>
                <c:pt idx="240">
                  <c:v>15</c:v>
                </c:pt>
                <c:pt idx="241">
                  <c:v>19</c:v>
                </c:pt>
                <c:pt idx="242">
                  <c:v>10</c:v>
                </c:pt>
                <c:pt idx="243">
                  <c:v>11</c:v>
                </c:pt>
                <c:pt idx="244">
                  <c:v>6</c:v>
                </c:pt>
                <c:pt idx="245">
                  <c:v>9</c:v>
                </c:pt>
                <c:pt idx="246">
                  <c:v>9</c:v>
                </c:pt>
                <c:pt idx="247">
                  <c:v>15</c:v>
                </c:pt>
                <c:pt idx="248">
                  <c:v>16</c:v>
                </c:pt>
                <c:pt idx="249">
                  <c:v>9</c:v>
                </c:pt>
                <c:pt idx="250">
                  <c:v>16</c:v>
                </c:pt>
                <c:pt idx="251">
                  <c:v>14</c:v>
                </c:pt>
                <c:pt idx="252">
                  <c:v>12</c:v>
                </c:pt>
                <c:pt idx="253">
                  <c:v>11</c:v>
                </c:pt>
                <c:pt idx="254">
                  <c:v>12</c:v>
                </c:pt>
                <c:pt idx="255">
                  <c:v>18</c:v>
                </c:pt>
                <c:pt idx="256">
                  <c:v>13</c:v>
                </c:pt>
                <c:pt idx="257">
                  <c:v>8</c:v>
                </c:pt>
                <c:pt idx="258">
                  <c:v>18</c:v>
                </c:pt>
                <c:pt idx="259">
                  <c:v>20</c:v>
                </c:pt>
                <c:pt idx="260">
                  <c:v>17</c:v>
                </c:pt>
                <c:pt idx="261">
                  <c:v>15</c:v>
                </c:pt>
                <c:pt idx="262">
                  <c:v>14</c:v>
                </c:pt>
                <c:pt idx="263">
                  <c:v>13</c:v>
                </c:pt>
                <c:pt idx="264">
                  <c:v>10</c:v>
                </c:pt>
                <c:pt idx="265">
                  <c:v>12</c:v>
                </c:pt>
                <c:pt idx="266">
                  <c:v>10</c:v>
                </c:pt>
                <c:pt idx="267">
                  <c:v>12</c:v>
                </c:pt>
                <c:pt idx="268">
                  <c:v>15</c:v>
                </c:pt>
                <c:pt idx="269">
                  <c:v>14</c:v>
                </c:pt>
                <c:pt idx="270">
                  <c:v>11</c:v>
                </c:pt>
                <c:pt idx="271">
                  <c:v>11</c:v>
                </c:pt>
                <c:pt idx="272">
                  <c:v>12</c:v>
                </c:pt>
                <c:pt idx="273">
                  <c:v>10</c:v>
                </c:pt>
                <c:pt idx="274">
                  <c:v>15</c:v>
                </c:pt>
                <c:pt idx="275">
                  <c:v>12</c:v>
                </c:pt>
                <c:pt idx="276">
                  <c:v>16</c:v>
                </c:pt>
                <c:pt idx="277">
                  <c:v>8</c:v>
                </c:pt>
                <c:pt idx="278">
                  <c:v>7</c:v>
                </c:pt>
                <c:pt idx="279">
                  <c:v>10</c:v>
                </c:pt>
                <c:pt idx="280">
                  <c:v>13</c:v>
                </c:pt>
                <c:pt idx="281">
                  <c:v>13</c:v>
                </c:pt>
                <c:pt idx="282">
                  <c:v>12</c:v>
                </c:pt>
                <c:pt idx="283">
                  <c:v>19</c:v>
                </c:pt>
                <c:pt idx="284">
                  <c:v>14</c:v>
                </c:pt>
                <c:pt idx="285">
                  <c:v>9</c:v>
                </c:pt>
                <c:pt idx="286">
                  <c:v>14</c:v>
                </c:pt>
                <c:pt idx="287">
                  <c:v>16</c:v>
                </c:pt>
                <c:pt idx="288">
                  <c:v>14</c:v>
                </c:pt>
                <c:pt idx="289">
                  <c:v>15</c:v>
                </c:pt>
                <c:pt idx="290">
                  <c:v>13</c:v>
                </c:pt>
                <c:pt idx="291">
                  <c:v>10</c:v>
                </c:pt>
                <c:pt idx="292">
                  <c:v>12</c:v>
                </c:pt>
                <c:pt idx="293">
                  <c:v>18</c:v>
                </c:pt>
                <c:pt idx="294">
                  <c:v>16</c:v>
                </c:pt>
                <c:pt idx="295">
                  <c:v>21</c:v>
                </c:pt>
                <c:pt idx="296">
                  <c:v>22</c:v>
                </c:pt>
                <c:pt idx="297">
                  <c:v>18</c:v>
                </c:pt>
                <c:pt idx="298">
                  <c:v>6</c:v>
                </c:pt>
                <c:pt idx="299">
                  <c:v>9</c:v>
                </c:pt>
                <c:pt idx="300">
                  <c:v>17</c:v>
                </c:pt>
                <c:pt idx="301">
                  <c:v>18</c:v>
                </c:pt>
                <c:pt idx="302">
                  <c:v>14</c:v>
                </c:pt>
                <c:pt idx="303">
                  <c:v>11</c:v>
                </c:pt>
                <c:pt idx="304">
                  <c:v>14</c:v>
                </c:pt>
                <c:pt idx="305">
                  <c:v>12</c:v>
                </c:pt>
                <c:pt idx="306">
                  <c:v>10</c:v>
                </c:pt>
                <c:pt idx="307">
                  <c:v>11</c:v>
                </c:pt>
                <c:pt idx="308">
                  <c:v>14</c:v>
                </c:pt>
                <c:pt idx="309">
                  <c:v>14</c:v>
                </c:pt>
                <c:pt idx="310">
                  <c:v>14</c:v>
                </c:pt>
                <c:pt idx="311">
                  <c:v>14</c:v>
                </c:pt>
                <c:pt idx="312">
                  <c:v>10</c:v>
                </c:pt>
                <c:pt idx="313">
                  <c:v>9</c:v>
                </c:pt>
                <c:pt idx="314">
                  <c:v>12</c:v>
                </c:pt>
                <c:pt idx="315">
                  <c:v>14</c:v>
                </c:pt>
                <c:pt idx="316">
                  <c:v>12</c:v>
                </c:pt>
                <c:pt idx="317">
                  <c:v>17</c:v>
                </c:pt>
                <c:pt idx="318">
                  <c:v>16</c:v>
                </c:pt>
                <c:pt idx="319">
                  <c:v>8</c:v>
                </c:pt>
                <c:pt idx="320">
                  <c:v>8</c:v>
                </c:pt>
                <c:pt idx="321">
                  <c:v>7</c:v>
                </c:pt>
                <c:pt idx="322">
                  <c:v>9</c:v>
                </c:pt>
                <c:pt idx="323">
                  <c:v>6</c:v>
                </c:pt>
                <c:pt idx="324">
                  <c:v>17</c:v>
                </c:pt>
                <c:pt idx="325">
                  <c:v>13</c:v>
                </c:pt>
                <c:pt idx="326">
                  <c:v>3</c:v>
                </c:pt>
                <c:pt idx="327">
                  <c:v>7</c:v>
                </c:pt>
                <c:pt idx="328">
                  <c:v>18</c:v>
                </c:pt>
                <c:pt idx="329">
                  <c:v>14</c:v>
                </c:pt>
                <c:pt idx="330">
                  <c:v>13</c:v>
                </c:pt>
                <c:pt idx="331">
                  <c:v>11</c:v>
                </c:pt>
                <c:pt idx="332">
                  <c:v>13</c:v>
                </c:pt>
                <c:pt idx="333">
                  <c:v>7</c:v>
                </c:pt>
                <c:pt idx="334">
                  <c:v>10</c:v>
                </c:pt>
                <c:pt idx="335">
                  <c:v>15</c:v>
                </c:pt>
                <c:pt idx="336">
                  <c:v>14</c:v>
                </c:pt>
                <c:pt idx="337">
                  <c:v>16</c:v>
                </c:pt>
                <c:pt idx="338">
                  <c:v>19</c:v>
                </c:pt>
                <c:pt idx="339">
                  <c:v>13</c:v>
                </c:pt>
                <c:pt idx="340">
                  <c:v>12</c:v>
                </c:pt>
                <c:pt idx="341">
                  <c:v>12</c:v>
                </c:pt>
                <c:pt idx="342">
                  <c:v>15</c:v>
                </c:pt>
                <c:pt idx="343">
                  <c:v>19</c:v>
                </c:pt>
                <c:pt idx="344">
                  <c:v>15</c:v>
                </c:pt>
                <c:pt idx="345">
                  <c:v>10</c:v>
                </c:pt>
                <c:pt idx="346">
                  <c:v>12</c:v>
                </c:pt>
                <c:pt idx="347">
                  <c:v>8</c:v>
                </c:pt>
                <c:pt idx="348">
                  <c:v>4</c:v>
                </c:pt>
                <c:pt idx="349">
                  <c:v>10</c:v>
                </c:pt>
                <c:pt idx="350">
                  <c:v>15</c:v>
                </c:pt>
                <c:pt idx="351">
                  <c:v>5</c:v>
                </c:pt>
                <c:pt idx="352">
                  <c:v>17</c:v>
                </c:pt>
                <c:pt idx="353">
                  <c:v>12</c:v>
                </c:pt>
                <c:pt idx="354">
                  <c:v>6</c:v>
                </c:pt>
                <c:pt idx="355">
                  <c:v>4</c:v>
                </c:pt>
                <c:pt idx="356">
                  <c:v>13</c:v>
                </c:pt>
                <c:pt idx="357">
                  <c:v>10</c:v>
                </c:pt>
                <c:pt idx="358">
                  <c:v>5</c:v>
                </c:pt>
                <c:pt idx="359">
                  <c:v>16</c:v>
                </c:pt>
                <c:pt idx="360">
                  <c:v>15</c:v>
                </c:pt>
                <c:pt idx="361">
                  <c:v>10</c:v>
                </c:pt>
                <c:pt idx="362">
                  <c:v>9</c:v>
                </c:pt>
                <c:pt idx="363">
                  <c:v>11</c:v>
                </c:pt>
                <c:pt idx="364">
                  <c:v>13</c:v>
                </c:pt>
                <c:pt idx="365">
                  <c:v>8</c:v>
                </c:pt>
                <c:pt idx="366">
                  <c:v>15</c:v>
                </c:pt>
                <c:pt idx="367">
                  <c:v>20</c:v>
                </c:pt>
                <c:pt idx="368">
                  <c:v>7</c:v>
                </c:pt>
                <c:pt idx="369">
                  <c:v>6</c:v>
                </c:pt>
                <c:pt idx="370">
                  <c:v>20</c:v>
                </c:pt>
                <c:pt idx="371">
                  <c:v>17</c:v>
                </c:pt>
                <c:pt idx="372">
                  <c:v>20</c:v>
                </c:pt>
                <c:pt idx="373">
                  <c:v>11</c:v>
                </c:pt>
                <c:pt idx="374">
                  <c:v>10</c:v>
                </c:pt>
                <c:pt idx="375">
                  <c:v>7</c:v>
                </c:pt>
                <c:pt idx="376">
                  <c:v>14</c:v>
                </c:pt>
                <c:pt idx="377">
                  <c:v>11</c:v>
                </c:pt>
                <c:pt idx="378">
                  <c:v>15</c:v>
                </c:pt>
                <c:pt idx="379">
                  <c:v>20</c:v>
                </c:pt>
                <c:pt idx="380">
                  <c:v>9</c:v>
                </c:pt>
                <c:pt idx="381">
                  <c:v>21</c:v>
                </c:pt>
                <c:pt idx="382">
                  <c:v>11</c:v>
                </c:pt>
                <c:pt idx="383">
                  <c:v>17</c:v>
                </c:pt>
                <c:pt idx="384">
                  <c:v>17</c:v>
                </c:pt>
                <c:pt idx="385">
                  <c:v>11</c:v>
                </c:pt>
                <c:pt idx="386">
                  <c:v>20</c:v>
                </c:pt>
                <c:pt idx="387">
                  <c:v>19</c:v>
                </c:pt>
                <c:pt idx="388">
                  <c:v>21</c:v>
                </c:pt>
                <c:pt idx="389">
                  <c:v>12</c:v>
                </c:pt>
                <c:pt idx="390">
                  <c:v>10</c:v>
                </c:pt>
                <c:pt idx="391">
                  <c:v>14</c:v>
                </c:pt>
                <c:pt idx="392">
                  <c:v>12</c:v>
                </c:pt>
                <c:pt idx="393">
                  <c:v>14</c:v>
                </c:pt>
                <c:pt idx="394">
                  <c:v>13</c:v>
                </c:pt>
                <c:pt idx="395">
                  <c:v>14</c:v>
                </c:pt>
                <c:pt idx="396">
                  <c:v>4</c:v>
                </c:pt>
                <c:pt idx="397">
                  <c:v>5</c:v>
                </c:pt>
                <c:pt idx="398">
                  <c:v>8</c:v>
                </c:pt>
                <c:pt idx="399">
                  <c:v>11</c:v>
                </c:pt>
                <c:pt idx="400">
                  <c:v>17</c:v>
                </c:pt>
                <c:pt idx="401">
                  <c:v>11</c:v>
                </c:pt>
                <c:pt idx="402">
                  <c:v>18</c:v>
                </c:pt>
                <c:pt idx="403">
                  <c:v>13</c:v>
                </c:pt>
                <c:pt idx="404">
                  <c:v>10</c:v>
                </c:pt>
                <c:pt idx="405">
                  <c:v>15</c:v>
                </c:pt>
                <c:pt idx="406">
                  <c:v>15</c:v>
                </c:pt>
                <c:pt idx="407">
                  <c:v>19</c:v>
                </c:pt>
                <c:pt idx="408">
                  <c:v>17</c:v>
                </c:pt>
                <c:pt idx="409">
                  <c:v>15</c:v>
                </c:pt>
                <c:pt idx="410">
                  <c:v>14</c:v>
                </c:pt>
                <c:pt idx="411">
                  <c:v>8</c:v>
                </c:pt>
                <c:pt idx="412">
                  <c:v>15</c:v>
                </c:pt>
                <c:pt idx="413">
                  <c:v>15</c:v>
                </c:pt>
                <c:pt idx="414">
                  <c:v>21</c:v>
                </c:pt>
                <c:pt idx="415">
                  <c:v>16</c:v>
                </c:pt>
                <c:pt idx="416">
                  <c:v>11</c:v>
                </c:pt>
                <c:pt idx="417">
                  <c:v>7</c:v>
                </c:pt>
                <c:pt idx="418">
                  <c:v>9</c:v>
                </c:pt>
                <c:pt idx="419">
                  <c:v>17</c:v>
                </c:pt>
                <c:pt idx="420">
                  <c:v>21</c:v>
                </c:pt>
                <c:pt idx="421">
                  <c:v>18</c:v>
                </c:pt>
                <c:pt idx="422">
                  <c:v>16</c:v>
                </c:pt>
                <c:pt idx="423">
                  <c:v>16</c:v>
                </c:pt>
                <c:pt idx="424">
                  <c:v>4</c:v>
                </c:pt>
                <c:pt idx="425">
                  <c:v>5</c:v>
                </c:pt>
                <c:pt idx="426">
                  <c:v>12</c:v>
                </c:pt>
                <c:pt idx="427">
                  <c:v>19</c:v>
                </c:pt>
                <c:pt idx="428">
                  <c:v>17</c:v>
                </c:pt>
                <c:pt idx="429">
                  <c:v>11</c:v>
                </c:pt>
                <c:pt idx="430">
                  <c:v>17</c:v>
                </c:pt>
                <c:pt idx="431">
                  <c:v>8</c:v>
                </c:pt>
                <c:pt idx="432">
                  <c:v>5</c:v>
                </c:pt>
                <c:pt idx="433">
                  <c:v>8</c:v>
                </c:pt>
                <c:pt idx="434">
                  <c:v>10</c:v>
                </c:pt>
                <c:pt idx="435">
                  <c:v>19</c:v>
                </c:pt>
                <c:pt idx="436">
                  <c:v>8</c:v>
                </c:pt>
                <c:pt idx="437">
                  <c:v>14</c:v>
                </c:pt>
                <c:pt idx="438">
                  <c:v>5</c:v>
                </c:pt>
                <c:pt idx="439">
                  <c:v>4</c:v>
                </c:pt>
                <c:pt idx="440">
                  <c:v>10</c:v>
                </c:pt>
                <c:pt idx="441">
                  <c:v>7</c:v>
                </c:pt>
                <c:pt idx="442">
                  <c:v>12</c:v>
                </c:pt>
                <c:pt idx="443">
                  <c:v>7</c:v>
                </c:pt>
                <c:pt idx="444">
                  <c:v>7</c:v>
                </c:pt>
                <c:pt idx="445">
                  <c:v>5</c:v>
                </c:pt>
                <c:pt idx="446">
                  <c:v>7</c:v>
                </c:pt>
                <c:pt idx="447">
                  <c:v>5</c:v>
                </c:pt>
                <c:pt idx="448">
                  <c:v>4</c:v>
                </c:pt>
                <c:pt idx="449">
                  <c:v>7</c:v>
                </c:pt>
                <c:pt idx="450">
                  <c:v>9</c:v>
                </c:pt>
                <c:pt idx="451">
                  <c:v>6</c:v>
                </c:pt>
                <c:pt idx="452">
                  <c:v>5</c:v>
                </c:pt>
                <c:pt idx="453">
                  <c:v>5</c:v>
                </c:pt>
                <c:pt idx="454">
                  <c:v>6</c:v>
                </c:pt>
                <c:pt idx="455">
                  <c:v>9</c:v>
                </c:pt>
                <c:pt idx="456">
                  <c:v>3</c:v>
                </c:pt>
                <c:pt idx="457">
                  <c:v>5</c:v>
                </c:pt>
                <c:pt idx="458">
                  <c:v>6</c:v>
                </c:pt>
                <c:pt idx="459">
                  <c:v>4</c:v>
                </c:pt>
                <c:pt idx="460">
                  <c:v>6</c:v>
                </c:pt>
                <c:pt idx="461">
                  <c:v>10</c:v>
                </c:pt>
                <c:pt idx="462">
                  <c:v>8</c:v>
                </c:pt>
                <c:pt idx="463">
                  <c:v>11</c:v>
                </c:pt>
                <c:pt idx="464">
                  <c:v>8</c:v>
                </c:pt>
                <c:pt idx="465">
                  <c:v>12</c:v>
                </c:pt>
                <c:pt idx="466">
                  <c:v>7</c:v>
                </c:pt>
                <c:pt idx="467">
                  <c:v>4</c:v>
                </c:pt>
                <c:pt idx="468">
                  <c:v>8</c:v>
                </c:pt>
                <c:pt idx="469">
                  <c:v>5</c:v>
                </c:pt>
                <c:pt idx="470">
                  <c:v>7</c:v>
                </c:pt>
                <c:pt idx="471">
                  <c:v>4</c:v>
                </c:pt>
                <c:pt idx="472">
                  <c:v>8</c:v>
                </c:pt>
                <c:pt idx="473">
                  <c:v>5</c:v>
                </c:pt>
                <c:pt idx="474">
                  <c:v>3</c:v>
                </c:pt>
                <c:pt idx="475">
                  <c:v>13</c:v>
                </c:pt>
                <c:pt idx="476">
                  <c:v>3</c:v>
                </c:pt>
                <c:pt idx="477">
                  <c:v>10</c:v>
                </c:pt>
                <c:pt idx="478">
                  <c:v>10</c:v>
                </c:pt>
                <c:pt idx="479">
                  <c:v>8</c:v>
                </c:pt>
                <c:pt idx="480">
                  <c:v>4</c:v>
                </c:pt>
                <c:pt idx="481">
                  <c:v>3</c:v>
                </c:pt>
                <c:pt idx="482">
                  <c:v>5</c:v>
                </c:pt>
                <c:pt idx="483">
                  <c:v>9</c:v>
                </c:pt>
                <c:pt idx="484">
                  <c:v>9</c:v>
                </c:pt>
                <c:pt idx="485">
                  <c:v>13</c:v>
                </c:pt>
                <c:pt idx="486">
                  <c:v>8</c:v>
                </c:pt>
                <c:pt idx="487">
                  <c:v>7</c:v>
                </c:pt>
                <c:pt idx="488">
                  <c:v>8</c:v>
                </c:pt>
                <c:pt idx="489">
                  <c:v>17</c:v>
                </c:pt>
                <c:pt idx="490">
                  <c:v>12</c:v>
                </c:pt>
                <c:pt idx="491">
                  <c:v>8</c:v>
                </c:pt>
                <c:pt idx="492">
                  <c:v>12</c:v>
                </c:pt>
                <c:pt idx="493">
                  <c:v>10</c:v>
                </c:pt>
                <c:pt idx="494">
                  <c:v>9</c:v>
                </c:pt>
                <c:pt idx="495">
                  <c:v>5</c:v>
                </c:pt>
                <c:pt idx="496">
                  <c:v>10</c:v>
                </c:pt>
                <c:pt idx="497">
                  <c:v>12</c:v>
                </c:pt>
                <c:pt idx="498">
                  <c:v>10</c:v>
                </c:pt>
                <c:pt idx="499">
                  <c:v>7</c:v>
                </c:pt>
                <c:pt idx="500">
                  <c:v>9</c:v>
                </c:pt>
                <c:pt idx="501">
                  <c:v>3</c:v>
                </c:pt>
                <c:pt idx="502">
                  <c:v>7</c:v>
                </c:pt>
                <c:pt idx="503">
                  <c:v>7</c:v>
                </c:pt>
                <c:pt idx="504">
                  <c:v>11</c:v>
                </c:pt>
                <c:pt idx="505">
                  <c:v>10</c:v>
                </c:pt>
                <c:pt idx="506">
                  <c:v>12</c:v>
                </c:pt>
                <c:pt idx="507">
                  <c:v>15</c:v>
                </c:pt>
                <c:pt idx="508">
                  <c:v>11</c:v>
                </c:pt>
                <c:pt idx="509">
                  <c:v>10</c:v>
                </c:pt>
                <c:pt idx="510">
                  <c:v>12</c:v>
                </c:pt>
                <c:pt idx="511">
                  <c:v>9</c:v>
                </c:pt>
                <c:pt idx="512">
                  <c:v>17</c:v>
                </c:pt>
                <c:pt idx="513">
                  <c:v>11</c:v>
                </c:pt>
                <c:pt idx="514">
                  <c:v>17</c:v>
                </c:pt>
                <c:pt idx="515">
                  <c:v>10</c:v>
                </c:pt>
                <c:pt idx="516">
                  <c:v>13</c:v>
                </c:pt>
                <c:pt idx="517">
                  <c:v>8</c:v>
                </c:pt>
                <c:pt idx="518">
                  <c:v>11</c:v>
                </c:pt>
                <c:pt idx="519">
                  <c:v>9</c:v>
                </c:pt>
                <c:pt idx="520">
                  <c:v>12</c:v>
                </c:pt>
                <c:pt idx="521">
                  <c:v>9</c:v>
                </c:pt>
                <c:pt idx="522">
                  <c:v>6</c:v>
                </c:pt>
                <c:pt idx="523">
                  <c:v>7</c:v>
                </c:pt>
                <c:pt idx="524">
                  <c:v>12</c:v>
                </c:pt>
                <c:pt idx="525">
                  <c:v>21</c:v>
                </c:pt>
                <c:pt idx="526">
                  <c:v>11</c:v>
                </c:pt>
                <c:pt idx="527">
                  <c:v>19</c:v>
                </c:pt>
                <c:pt idx="528">
                  <c:v>11</c:v>
                </c:pt>
                <c:pt idx="529">
                  <c:v>6</c:v>
                </c:pt>
                <c:pt idx="530">
                  <c:v>15</c:v>
                </c:pt>
                <c:pt idx="531">
                  <c:v>9</c:v>
                </c:pt>
                <c:pt idx="532">
                  <c:v>12</c:v>
                </c:pt>
                <c:pt idx="533">
                  <c:v>20</c:v>
                </c:pt>
                <c:pt idx="534">
                  <c:v>9</c:v>
                </c:pt>
                <c:pt idx="535">
                  <c:v>11</c:v>
                </c:pt>
                <c:pt idx="536">
                  <c:v>10</c:v>
                </c:pt>
                <c:pt idx="537">
                  <c:v>9</c:v>
                </c:pt>
                <c:pt idx="538">
                  <c:v>20</c:v>
                </c:pt>
                <c:pt idx="539">
                  <c:v>15</c:v>
                </c:pt>
                <c:pt idx="540">
                  <c:v>17</c:v>
                </c:pt>
                <c:pt idx="541">
                  <c:v>20</c:v>
                </c:pt>
                <c:pt idx="542">
                  <c:v>20</c:v>
                </c:pt>
                <c:pt idx="543">
                  <c:v>3</c:v>
                </c:pt>
                <c:pt idx="544">
                  <c:v>12</c:v>
                </c:pt>
                <c:pt idx="545">
                  <c:v>10</c:v>
                </c:pt>
                <c:pt idx="546">
                  <c:v>9</c:v>
                </c:pt>
                <c:pt idx="547">
                  <c:v>29</c:v>
                </c:pt>
                <c:pt idx="548">
                  <c:v>13</c:v>
                </c:pt>
                <c:pt idx="549">
                  <c:v>20</c:v>
                </c:pt>
                <c:pt idx="550">
                  <c:v>7</c:v>
                </c:pt>
                <c:pt idx="551">
                  <c:v>5</c:v>
                </c:pt>
                <c:pt idx="552">
                  <c:v>11</c:v>
                </c:pt>
                <c:pt idx="553">
                  <c:v>15</c:v>
                </c:pt>
                <c:pt idx="554">
                  <c:v>18</c:v>
                </c:pt>
                <c:pt idx="555">
                  <c:v>19</c:v>
                </c:pt>
                <c:pt idx="556">
                  <c:v>8</c:v>
                </c:pt>
                <c:pt idx="557">
                  <c:v>10</c:v>
                </c:pt>
                <c:pt idx="558">
                  <c:v>11</c:v>
                </c:pt>
                <c:pt idx="559">
                  <c:v>22</c:v>
                </c:pt>
                <c:pt idx="560">
                  <c:v>13</c:v>
                </c:pt>
                <c:pt idx="561">
                  <c:v>13</c:v>
                </c:pt>
                <c:pt idx="562">
                  <c:v>14</c:v>
                </c:pt>
                <c:pt idx="563">
                  <c:v>18</c:v>
                </c:pt>
                <c:pt idx="564">
                  <c:v>9</c:v>
                </c:pt>
                <c:pt idx="565">
                  <c:v>14</c:v>
                </c:pt>
                <c:pt idx="566">
                  <c:v>13</c:v>
                </c:pt>
                <c:pt idx="567">
                  <c:v>22</c:v>
                </c:pt>
                <c:pt idx="568">
                  <c:v>14</c:v>
                </c:pt>
                <c:pt idx="569">
                  <c:v>10</c:v>
                </c:pt>
                <c:pt idx="570">
                  <c:v>12</c:v>
                </c:pt>
                <c:pt idx="571">
                  <c:v>13</c:v>
                </c:pt>
                <c:pt idx="572">
                  <c:v>6</c:v>
                </c:pt>
                <c:pt idx="573">
                  <c:v>18</c:v>
                </c:pt>
                <c:pt idx="574">
                  <c:v>16</c:v>
                </c:pt>
                <c:pt idx="575">
                  <c:v>16</c:v>
                </c:pt>
                <c:pt idx="576">
                  <c:v>22</c:v>
                </c:pt>
                <c:pt idx="577">
                  <c:v>17</c:v>
                </c:pt>
                <c:pt idx="578">
                  <c:v>15</c:v>
                </c:pt>
                <c:pt idx="579">
                  <c:v>15</c:v>
                </c:pt>
                <c:pt idx="580">
                  <c:v>14</c:v>
                </c:pt>
                <c:pt idx="581">
                  <c:v>22</c:v>
                </c:pt>
                <c:pt idx="582">
                  <c:v>17</c:v>
                </c:pt>
                <c:pt idx="583">
                  <c:v>16</c:v>
                </c:pt>
                <c:pt idx="584">
                  <c:v>14</c:v>
                </c:pt>
                <c:pt idx="585">
                  <c:v>6</c:v>
                </c:pt>
                <c:pt idx="586">
                  <c:v>8</c:v>
                </c:pt>
                <c:pt idx="587">
                  <c:v>13</c:v>
                </c:pt>
                <c:pt idx="588">
                  <c:v>23</c:v>
                </c:pt>
                <c:pt idx="589">
                  <c:v>21</c:v>
                </c:pt>
                <c:pt idx="590">
                  <c:v>26</c:v>
                </c:pt>
                <c:pt idx="591">
                  <c:v>19</c:v>
                </c:pt>
                <c:pt idx="592">
                  <c:v>17</c:v>
                </c:pt>
                <c:pt idx="593">
                  <c:v>8</c:v>
                </c:pt>
                <c:pt idx="594">
                  <c:v>18</c:v>
                </c:pt>
                <c:pt idx="595">
                  <c:v>21</c:v>
                </c:pt>
                <c:pt idx="596">
                  <c:v>19</c:v>
                </c:pt>
                <c:pt idx="597">
                  <c:v>16</c:v>
                </c:pt>
                <c:pt idx="598">
                  <c:v>19</c:v>
                </c:pt>
                <c:pt idx="599">
                  <c:v>14</c:v>
                </c:pt>
                <c:pt idx="600">
                  <c:v>14</c:v>
                </c:pt>
                <c:pt idx="601">
                  <c:v>21</c:v>
                </c:pt>
                <c:pt idx="602">
                  <c:v>18</c:v>
                </c:pt>
                <c:pt idx="603">
                  <c:v>24</c:v>
                </c:pt>
                <c:pt idx="604">
                  <c:v>16</c:v>
                </c:pt>
                <c:pt idx="605">
                  <c:v>22</c:v>
                </c:pt>
                <c:pt idx="606">
                  <c:v>13</c:v>
                </c:pt>
                <c:pt idx="607">
                  <c:v>19</c:v>
                </c:pt>
                <c:pt idx="608">
                  <c:v>11</c:v>
                </c:pt>
                <c:pt idx="609">
                  <c:v>22</c:v>
                </c:pt>
                <c:pt idx="610">
                  <c:v>18</c:v>
                </c:pt>
                <c:pt idx="611">
                  <c:v>18</c:v>
                </c:pt>
                <c:pt idx="612">
                  <c:v>22</c:v>
                </c:pt>
                <c:pt idx="613">
                  <c:v>17</c:v>
                </c:pt>
                <c:pt idx="614">
                  <c:v>17</c:v>
                </c:pt>
                <c:pt idx="615">
                  <c:v>13</c:v>
                </c:pt>
                <c:pt idx="616">
                  <c:v>24</c:v>
                </c:pt>
                <c:pt idx="617">
                  <c:v>31</c:v>
                </c:pt>
                <c:pt idx="618">
                  <c:v>17</c:v>
                </c:pt>
                <c:pt idx="619">
                  <c:v>16</c:v>
                </c:pt>
                <c:pt idx="620">
                  <c:v>9</c:v>
                </c:pt>
                <c:pt idx="621">
                  <c:v>8</c:v>
                </c:pt>
                <c:pt idx="622">
                  <c:v>19</c:v>
                </c:pt>
                <c:pt idx="623">
                  <c:v>18</c:v>
                </c:pt>
                <c:pt idx="624">
                  <c:v>19</c:v>
                </c:pt>
                <c:pt idx="625">
                  <c:v>27</c:v>
                </c:pt>
                <c:pt idx="626">
                  <c:v>20</c:v>
                </c:pt>
                <c:pt idx="627">
                  <c:v>12</c:v>
                </c:pt>
                <c:pt idx="628">
                  <c:v>19</c:v>
                </c:pt>
                <c:pt idx="629">
                  <c:v>32</c:v>
                </c:pt>
                <c:pt idx="630">
                  <c:v>23</c:v>
                </c:pt>
                <c:pt idx="631">
                  <c:v>24</c:v>
                </c:pt>
                <c:pt idx="632">
                  <c:v>21</c:v>
                </c:pt>
                <c:pt idx="633">
                  <c:v>18</c:v>
                </c:pt>
                <c:pt idx="634">
                  <c:v>7</c:v>
                </c:pt>
                <c:pt idx="635">
                  <c:v>12</c:v>
                </c:pt>
                <c:pt idx="636">
                  <c:v>23</c:v>
                </c:pt>
                <c:pt idx="637">
                  <c:v>21</c:v>
                </c:pt>
                <c:pt idx="638">
                  <c:v>22</c:v>
                </c:pt>
                <c:pt idx="639">
                  <c:v>18</c:v>
                </c:pt>
                <c:pt idx="640">
                  <c:v>20</c:v>
                </c:pt>
                <c:pt idx="641">
                  <c:v>7</c:v>
                </c:pt>
                <c:pt idx="642">
                  <c:v>8</c:v>
                </c:pt>
                <c:pt idx="643">
                  <c:v>13</c:v>
                </c:pt>
                <c:pt idx="644">
                  <c:v>25</c:v>
                </c:pt>
                <c:pt idx="645">
                  <c:v>26</c:v>
                </c:pt>
                <c:pt idx="646">
                  <c:v>24</c:v>
                </c:pt>
                <c:pt idx="647">
                  <c:v>15</c:v>
                </c:pt>
                <c:pt idx="648">
                  <c:v>12</c:v>
                </c:pt>
                <c:pt idx="649">
                  <c:v>15</c:v>
                </c:pt>
                <c:pt idx="650">
                  <c:v>15</c:v>
                </c:pt>
                <c:pt idx="651">
                  <c:v>16</c:v>
                </c:pt>
                <c:pt idx="652">
                  <c:v>20</c:v>
                </c:pt>
                <c:pt idx="653">
                  <c:v>14</c:v>
                </c:pt>
                <c:pt idx="654">
                  <c:v>16</c:v>
                </c:pt>
                <c:pt idx="655">
                  <c:v>6</c:v>
                </c:pt>
                <c:pt idx="656">
                  <c:v>8</c:v>
                </c:pt>
                <c:pt idx="657">
                  <c:v>18</c:v>
                </c:pt>
                <c:pt idx="658">
                  <c:v>20</c:v>
                </c:pt>
                <c:pt idx="659">
                  <c:v>16</c:v>
                </c:pt>
                <c:pt idx="660">
                  <c:v>12</c:v>
                </c:pt>
                <c:pt idx="661">
                  <c:v>22</c:v>
                </c:pt>
                <c:pt idx="662">
                  <c:v>10</c:v>
                </c:pt>
                <c:pt idx="663">
                  <c:v>15</c:v>
                </c:pt>
                <c:pt idx="664">
                  <c:v>18</c:v>
                </c:pt>
                <c:pt idx="665">
                  <c:v>12</c:v>
                </c:pt>
                <c:pt idx="666">
                  <c:v>12</c:v>
                </c:pt>
                <c:pt idx="667">
                  <c:v>11</c:v>
                </c:pt>
                <c:pt idx="668">
                  <c:v>14</c:v>
                </c:pt>
                <c:pt idx="669">
                  <c:v>5</c:v>
                </c:pt>
                <c:pt idx="670">
                  <c:v>14</c:v>
                </c:pt>
                <c:pt idx="671">
                  <c:v>20</c:v>
                </c:pt>
                <c:pt idx="672">
                  <c:v>12</c:v>
                </c:pt>
                <c:pt idx="673">
                  <c:v>21</c:v>
                </c:pt>
                <c:pt idx="674">
                  <c:v>23</c:v>
                </c:pt>
                <c:pt idx="675">
                  <c:v>24</c:v>
                </c:pt>
                <c:pt idx="676">
                  <c:v>11</c:v>
                </c:pt>
                <c:pt idx="677">
                  <c:v>11</c:v>
                </c:pt>
                <c:pt idx="678">
                  <c:v>23</c:v>
                </c:pt>
                <c:pt idx="679">
                  <c:v>16</c:v>
                </c:pt>
                <c:pt idx="680">
                  <c:v>20</c:v>
                </c:pt>
                <c:pt idx="681">
                  <c:v>11</c:v>
                </c:pt>
                <c:pt idx="682">
                  <c:v>21</c:v>
                </c:pt>
                <c:pt idx="683">
                  <c:v>11</c:v>
                </c:pt>
                <c:pt idx="684">
                  <c:v>16</c:v>
                </c:pt>
                <c:pt idx="685">
                  <c:v>15</c:v>
                </c:pt>
                <c:pt idx="686">
                  <c:v>22</c:v>
                </c:pt>
                <c:pt idx="687">
                  <c:v>13</c:v>
                </c:pt>
                <c:pt idx="688">
                  <c:v>16</c:v>
                </c:pt>
                <c:pt idx="689">
                  <c:v>12</c:v>
                </c:pt>
                <c:pt idx="690">
                  <c:v>22</c:v>
                </c:pt>
                <c:pt idx="691">
                  <c:v>13</c:v>
                </c:pt>
                <c:pt idx="692">
                  <c:v>17</c:v>
                </c:pt>
                <c:pt idx="693">
                  <c:v>17</c:v>
                </c:pt>
                <c:pt idx="694">
                  <c:v>6</c:v>
                </c:pt>
                <c:pt idx="695">
                  <c:v>4</c:v>
                </c:pt>
                <c:pt idx="696">
                  <c:v>6</c:v>
                </c:pt>
                <c:pt idx="697">
                  <c:v>3</c:v>
                </c:pt>
                <c:pt idx="698">
                  <c:v>8</c:v>
                </c:pt>
                <c:pt idx="699">
                  <c:v>7</c:v>
                </c:pt>
                <c:pt idx="700">
                  <c:v>12</c:v>
                </c:pt>
                <c:pt idx="701">
                  <c:v>13</c:v>
                </c:pt>
                <c:pt idx="702">
                  <c:v>11</c:v>
                </c:pt>
                <c:pt idx="703">
                  <c:v>18</c:v>
                </c:pt>
                <c:pt idx="704">
                  <c:v>11</c:v>
                </c:pt>
                <c:pt idx="705">
                  <c:v>9</c:v>
                </c:pt>
                <c:pt idx="706">
                  <c:v>24</c:v>
                </c:pt>
                <c:pt idx="707">
                  <c:v>15</c:v>
                </c:pt>
                <c:pt idx="708">
                  <c:v>12</c:v>
                </c:pt>
                <c:pt idx="709">
                  <c:v>16</c:v>
                </c:pt>
                <c:pt idx="710">
                  <c:v>16</c:v>
                </c:pt>
                <c:pt idx="711">
                  <c:v>7</c:v>
                </c:pt>
                <c:pt idx="712">
                  <c:v>9</c:v>
                </c:pt>
                <c:pt idx="713">
                  <c:v>13</c:v>
                </c:pt>
                <c:pt idx="714">
                  <c:v>9</c:v>
                </c:pt>
                <c:pt idx="715">
                  <c:v>9</c:v>
                </c:pt>
                <c:pt idx="716">
                  <c:v>11</c:v>
                </c:pt>
                <c:pt idx="717">
                  <c:v>21</c:v>
                </c:pt>
                <c:pt idx="718">
                  <c:v>11</c:v>
                </c:pt>
                <c:pt idx="719">
                  <c:v>7</c:v>
                </c:pt>
                <c:pt idx="720">
                  <c:v>18</c:v>
                </c:pt>
                <c:pt idx="721">
                  <c:v>19</c:v>
                </c:pt>
                <c:pt idx="722">
                  <c:v>13</c:v>
                </c:pt>
                <c:pt idx="723">
                  <c:v>20</c:v>
                </c:pt>
                <c:pt idx="724">
                  <c:v>11</c:v>
                </c:pt>
                <c:pt idx="725">
                  <c:v>7</c:v>
                </c:pt>
                <c:pt idx="726">
                  <c:v>11</c:v>
                </c:pt>
                <c:pt idx="727">
                  <c:v>23</c:v>
                </c:pt>
                <c:pt idx="728">
                  <c:v>19</c:v>
                </c:pt>
                <c:pt idx="729">
                  <c:v>11</c:v>
                </c:pt>
                <c:pt idx="730">
                  <c:v>19</c:v>
                </c:pt>
                <c:pt idx="731">
                  <c:v>8</c:v>
                </c:pt>
                <c:pt idx="732">
                  <c:v>7</c:v>
                </c:pt>
                <c:pt idx="733">
                  <c:v>4</c:v>
                </c:pt>
                <c:pt idx="734">
                  <c:v>12</c:v>
                </c:pt>
                <c:pt idx="735">
                  <c:v>12</c:v>
                </c:pt>
                <c:pt idx="736">
                  <c:v>16</c:v>
                </c:pt>
                <c:pt idx="737">
                  <c:v>19</c:v>
                </c:pt>
                <c:pt idx="738">
                  <c:v>19</c:v>
                </c:pt>
                <c:pt idx="739">
                  <c:v>10</c:v>
                </c:pt>
                <c:pt idx="740">
                  <c:v>9</c:v>
                </c:pt>
                <c:pt idx="741">
                  <c:v>11</c:v>
                </c:pt>
                <c:pt idx="742">
                  <c:v>11</c:v>
                </c:pt>
                <c:pt idx="743">
                  <c:v>11</c:v>
                </c:pt>
                <c:pt idx="744">
                  <c:v>8</c:v>
                </c:pt>
                <c:pt idx="745">
                  <c:v>12</c:v>
                </c:pt>
                <c:pt idx="746">
                  <c:v>11</c:v>
                </c:pt>
                <c:pt idx="747">
                  <c:v>8</c:v>
                </c:pt>
                <c:pt idx="748">
                  <c:v>4</c:v>
                </c:pt>
                <c:pt idx="749">
                  <c:v>14</c:v>
                </c:pt>
                <c:pt idx="750">
                  <c:v>12</c:v>
                </c:pt>
                <c:pt idx="751">
                  <c:v>13</c:v>
                </c:pt>
                <c:pt idx="752">
                  <c:v>17</c:v>
                </c:pt>
                <c:pt idx="753">
                  <c:v>9</c:v>
                </c:pt>
                <c:pt idx="754">
                  <c:v>14</c:v>
                </c:pt>
                <c:pt idx="755">
                  <c:v>13</c:v>
                </c:pt>
                <c:pt idx="756">
                  <c:v>10</c:v>
                </c:pt>
                <c:pt idx="757">
                  <c:v>11</c:v>
                </c:pt>
                <c:pt idx="758">
                  <c:v>18</c:v>
                </c:pt>
                <c:pt idx="759">
                  <c:v>12</c:v>
                </c:pt>
                <c:pt idx="760">
                  <c:v>10</c:v>
                </c:pt>
                <c:pt idx="761">
                  <c:v>10</c:v>
                </c:pt>
                <c:pt idx="762">
                  <c:v>20</c:v>
                </c:pt>
                <c:pt idx="763">
                  <c:v>13</c:v>
                </c:pt>
                <c:pt idx="764">
                  <c:v>12</c:v>
                </c:pt>
                <c:pt idx="765">
                  <c:v>28</c:v>
                </c:pt>
                <c:pt idx="766">
                  <c:v>14</c:v>
                </c:pt>
                <c:pt idx="767">
                  <c:v>13</c:v>
                </c:pt>
                <c:pt idx="768">
                  <c:v>13</c:v>
                </c:pt>
                <c:pt idx="769">
                  <c:v>17</c:v>
                </c:pt>
                <c:pt idx="770">
                  <c:v>8</c:v>
                </c:pt>
                <c:pt idx="771">
                  <c:v>14</c:v>
                </c:pt>
                <c:pt idx="772">
                  <c:v>18</c:v>
                </c:pt>
                <c:pt idx="773">
                  <c:v>21</c:v>
                </c:pt>
                <c:pt idx="774">
                  <c:v>8</c:v>
                </c:pt>
                <c:pt idx="775">
                  <c:v>14</c:v>
                </c:pt>
                <c:pt idx="776">
                  <c:v>15</c:v>
                </c:pt>
                <c:pt idx="777">
                  <c:v>19</c:v>
                </c:pt>
                <c:pt idx="778">
                  <c:v>20</c:v>
                </c:pt>
                <c:pt idx="779">
                  <c:v>21</c:v>
                </c:pt>
                <c:pt idx="780">
                  <c:v>20</c:v>
                </c:pt>
                <c:pt idx="781">
                  <c:v>10</c:v>
                </c:pt>
                <c:pt idx="782">
                  <c:v>13</c:v>
                </c:pt>
                <c:pt idx="783">
                  <c:v>13</c:v>
                </c:pt>
                <c:pt idx="784">
                  <c:v>21</c:v>
                </c:pt>
                <c:pt idx="785">
                  <c:v>12</c:v>
                </c:pt>
                <c:pt idx="786">
                  <c:v>24</c:v>
                </c:pt>
                <c:pt idx="787">
                  <c:v>25</c:v>
                </c:pt>
                <c:pt idx="788">
                  <c:v>8</c:v>
                </c:pt>
                <c:pt idx="789">
                  <c:v>6</c:v>
                </c:pt>
                <c:pt idx="790">
                  <c:v>19</c:v>
                </c:pt>
                <c:pt idx="791">
                  <c:v>20</c:v>
                </c:pt>
                <c:pt idx="792">
                  <c:v>19</c:v>
                </c:pt>
                <c:pt idx="793">
                  <c:v>20</c:v>
                </c:pt>
                <c:pt idx="794">
                  <c:v>19</c:v>
                </c:pt>
                <c:pt idx="795">
                  <c:v>6</c:v>
                </c:pt>
                <c:pt idx="796">
                  <c:v>12</c:v>
                </c:pt>
                <c:pt idx="797">
                  <c:v>24</c:v>
                </c:pt>
                <c:pt idx="798">
                  <c:v>15</c:v>
                </c:pt>
                <c:pt idx="799">
                  <c:v>19</c:v>
                </c:pt>
                <c:pt idx="800">
                  <c:v>19</c:v>
                </c:pt>
                <c:pt idx="801">
                  <c:v>18</c:v>
                </c:pt>
                <c:pt idx="802">
                  <c:v>5</c:v>
                </c:pt>
                <c:pt idx="803">
                  <c:v>7</c:v>
                </c:pt>
                <c:pt idx="804">
                  <c:v>5</c:v>
                </c:pt>
                <c:pt idx="805">
                  <c:v>11</c:v>
                </c:pt>
                <c:pt idx="806">
                  <c:v>13</c:v>
                </c:pt>
                <c:pt idx="807">
                  <c:v>8</c:v>
                </c:pt>
                <c:pt idx="808">
                  <c:v>24</c:v>
                </c:pt>
                <c:pt idx="809">
                  <c:v>7</c:v>
                </c:pt>
                <c:pt idx="810">
                  <c:v>10</c:v>
                </c:pt>
                <c:pt idx="811">
                  <c:v>15</c:v>
                </c:pt>
                <c:pt idx="812">
                  <c:v>18</c:v>
                </c:pt>
                <c:pt idx="813">
                  <c:v>16</c:v>
                </c:pt>
                <c:pt idx="814">
                  <c:v>15</c:v>
                </c:pt>
                <c:pt idx="815">
                  <c:v>16</c:v>
                </c:pt>
                <c:pt idx="816">
                  <c:v>8</c:v>
                </c:pt>
                <c:pt idx="817">
                  <c:v>6</c:v>
                </c:pt>
                <c:pt idx="818">
                  <c:v>16</c:v>
                </c:pt>
                <c:pt idx="819">
                  <c:v>10</c:v>
                </c:pt>
                <c:pt idx="820">
                  <c:v>18</c:v>
                </c:pt>
                <c:pt idx="821">
                  <c:v>17</c:v>
                </c:pt>
                <c:pt idx="822">
                  <c:v>16</c:v>
                </c:pt>
                <c:pt idx="823">
                  <c:v>12</c:v>
                </c:pt>
                <c:pt idx="824">
                  <c:v>9</c:v>
                </c:pt>
                <c:pt idx="825">
                  <c:v>18</c:v>
                </c:pt>
                <c:pt idx="826">
                  <c:v>13</c:v>
                </c:pt>
                <c:pt idx="827">
                  <c:v>10</c:v>
                </c:pt>
                <c:pt idx="828">
                  <c:v>18</c:v>
                </c:pt>
                <c:pt idx="829">
                  <c:v>15</c:v>
                </c:pt>
                <c:pt idx="830">
                  <c:v>8</c:v>
                </c:pt>
                <c:pt idx="831">
                  <c:v>9</c:v>
                </c:pt>
                <c:pt idx="832">
                  <c:v>19</c:v>
                </c:pt>
                <c:pt idx="833">
                  <c:v>20</c:v>
                </c:pt>
                <c:pt idx="834">
                  <c:v>13</c:v>
                </c:pt>
                <c:pt idx="835">
                  <c:v>13</c:v>
                </c:pt>
                <c:pt idx="836">
                  <c:v>12</c:v>
                </c:pt>
                <c:pt idx="837">
                  <c:v>9</c:v>
                </c:pt>
                <c:pt idx="838">
                  <c:v>11</c:v>
                </c:pt>
                <c:pt idx="839">
                  <c:v>18</c:v>
                </c:pt>
                <c:pt idx="840">
                  <c:v>14</c:v>
                </c:pt>
                <c:pt idx="841">
                  <c:v>13</c:v>
                </c:pt>
                <c:pt idx="842">
                  <c:v>18</c:v>
                </c:pt>
                <c:pt idx="843">
                  <c:v>20</c:v>
                </c:pt>
                <c:pt idx="844">
                  <c:v>16</c:v>
                </c:pt>
                <c:pt idx="845">
                  <c:v>7</c:v>
                </c:pt>
                <c:pt idx="846">
                  <c:v>16</c:v>
                </c:pt>
                <c:pt idx="847">
                  <c:v>15</c:v>
                </c:pt>
                <c:pt idx="848">
                  <c:v>22</c:v>
                </c:pt>
                <c:pt idx="849">
                  <c:v>15</c:v>
                </c:pt>
                <c:pt idx="850">
                  <c:v>21</c:v>
                </c:pt>
                <c:pt idx="851">
                  <c:v>12</c:v>
                </c:pt>
                <c:pt idx="852">
                  <c:v>7</c:v>
                </c:pt>
                <c:pt idx="853">
                  <c:v>19</c:v>
                </c:pt>
                <c:pt idx="854">
                  <c:v>14</c:v>
                </c:pt>
                <c:pt idx="855">
                  <c:v>13</c:v>
                </c:pt>
                <c:pt idx="856">
                  <c:v>13</c:v>
                </c:pt>
                <c:pt idx="857">
                  <c:v>20</c:v>
                </c:pt>
                <c:pt idx="858">
                  <c:v>8</c:v>
                </c:pt>
                <c:pt idx="859">
                  <c:v>13</c:v>
                </c:pt>
                <c:pt idx="860">
                  <c:v>9</c:v>
                </c:pt>
                <c:pt idx="861">
                  <c:v>11</c:v>
                </c:pt>
                <c:pt idx="862">
                  <c:v>17</c:v>
                </c:pt>
                <c:pt idx="863">
                  <c:v>20</c:v>
                </c:pt>
                <c:pt idx="864">
                  <c:v>22</c:v>
                </c:pt>
                <c:pt idx="865">
                  <c:v>13</c:v>
                </c:pt>
                <c:pt idx="866">
                  <c:v>14</c:v>
                </c:pt>
                <c:pt idx="867">
                  <c:v>10</c:v>
                </c:pt>
                <c:pt idx="868">
                  <c:v>18</c:v>
                </c:pt>
                <c:pt idx="869">
                  <c:v>13</c:v>
                </c:pt>
                <c:pt idx="870">
                  <c:v>10</c:v>
                </c:pt>
                <c:pt idx="871">
                  <c:v>17</c:v>
                </c:pt>
                <c:pt idx="872">
                  <c:v>7</c:v>
                </c:pt>
                <c:pt idx="873">
                  <c:v>17</c:v>
                </c:pt>
                <c:pt idx="874">
                  <c:v>13</c:v>
                </c:pt>
                <c:pt idx="875">
                  <c:v>25</c:v>
                </c:pt>
                <c:pt idx="876">
                  <c:v>21</c:v>
                </c:pt>
                <c:pt idx="877">
                  <c:v>16</c:v>
                </c:pt>
                <c:pt idx="878">
                  <c:v>17</c:v>
                </c:pt>
                <c:pt idx="879">
                  <c:v>6</c:v>
                </c:pt>
                <c:pt idx="880">
                  <c:v>8</c:v>
                </c:pt>
                <c:pt idx="881">
                  <c:v>4</c:v>
                </c:pt>
                <c:pt idx="882">
                  <c:v>31</c:v>
                </c:pt>
                <c:pt idx="883">
                  <c:v>34</c:v>
                </c:pt>
                <c:pt idx="884">
                  <c:v>22</c:v>
                </c:pt>
                <c:pt idx="885">
                  <c:v>28</c:v>
                </c:pt>
                <c:pt idx="886">
                  <c:v>13</c:v>
                </c:pt>
                <c:pt idx="887">
                  <c:v>16</c:v>
                </c:pt>
                <c:pt idx="888">
                  <c:v>26</c:v>
                </c:pt>
                <c:pt idx="889">
                  <c:v>28</c:v>
                </c:pt>
                <c:pt idx="890">
                  <c:v>23</c:v>
                </c:pt>
                <c:pt idx="891">
                  <c:v>14</c:v>
                </c:pt>
                <c:pt idx="892">
                  <c:v>19</c:v>
                </c:pt>
                <c:pt idx="893">
                  <c:v>8</c:v>
                </c:pt>
                <c:pt idx="894">
                  <c:v>7</c:v>
                </c:pt>
                <c:pt idx="895">
                  <c:v>13</c:v>
                </c:pt>
                <c:pt idx="896">
                  <c:v>23</c:v>
                </c:pt>
                <c:pt idx="897">
                  <c:v>22</c:v>
                </c:pt>
                <c:pt idx="898">
                  <c:v>28</c:v>
                </c:pt>
                <c:pt idx="899">
                  <c:v>27</c:v>
                </c:pt>
                <c:pt idx="900">
                  <c:v>15</c:v>
                </c:pt>
                <c:pt idx="901">
                  <c:v>10</c:v>
                </c:pt>
                <c:pt idx="902">
                  <c:v>21</c:v>
                </c:pt>
                <c:pt idx="903">
                  <c:v>17</c:v>
                </c:pt>
                <c:pt idx="904">
                  <c:v>21</c:v>
                </c:pt>
                <c:pt idx="905">
                  <c:v>13</c:v>
                </c:pt>
                <c:pt idx="906">
                  <c:v>20</c:v>
                </c:pt>
                <c:pt idx="907">
                  <c:v>8</c:v>
                </c:pt>
                <c:pt idx="908">
                  <c:v>11</c:v>
                </c:pt>
                <c:pt idx="909">
                  <c:v>25</c:v>
                </c:pt>
                <c:pt idx="910">
                  <c:v>14</c:v>
                </c:pt>
                <c:pt idx="911">
                  <c:v>24</c:v>
                </c:pt>
                <c:pt idx="912">
                  <c:v>24</c:v>
                </c:pt>
                <c:pt idx="913">
                  <c:v>21</c:v>
                </c:pt>
                <c:pt idx="914">
                  <c:v>8</c:v>
                </c:pt>
                <c:pt idx="915">
                  <c:v>10</c:v>
                </c:pt>
                <c:pt idx="916">
                  <c:v>12</c:v>
                </c:pt>
                <c:pt idx="917">
                  <c:v>14</c:v>
                </c:pt>
                <c:pt idx="918">
                  <c:v>24</c:v>
                </c:pt>
                <c:pt idx="919">
                  <c:v>15</c:v>
                </c:pt>
                <c:pt idx="920">
                  <c:v>32</c:v>
                </c:pt>
                <c:pt idx="921">
                  <c:v>10</c:v>
                </c:pt>
                <c:pt idx="922">
                  <c:v>22</c:v>
                </c:pt>
                <c:pt idx="923">
                  <c:v>28</c:v>
                </c:pt>
                <c:pt idx="924">
                  <c:v>22</c:v>
                </c:pt>
                <c:pt idx="925">
                  <c:v>24</c:v>
                </c:pt>
                <c:pt idx="926">
                  <c:v>17</c:v>
                </c:pt>
                <c:pt idx="927">
                  <c:v>13</c:v>
                </c:pt>
                <c:pt idx="928">
                  <c:v>16</c:v>
                </c:pt>
                <c:pt idx="929">
                  <c:v>13</c:v>
                </c:pt>
                <c:pt idx="930">
                  <c:v>19</c:v>
                </c:pt>
                <c:pt idx="931">
                  <c:v>18</c:v>
                </c:pt>
                <c:pt idx="932">
                  <c:v>22</c:v>
                </c:pt>
                <c:pt idx="933">
                  <c:v>18</c:v>
                </c:pt>
                <c:pt idx="934">
                  <c:v>19</c:v>
                </c:pt>
                <c:pt idx="935">
                  <c:v>8</c:v>
                </c:pt>
                <c:pt idx="936">
                  <c:v>10</c:v>
                </c:pt>
                <c:pt idx="937">
                  <c:v>20</c:v>
                </c:pt>
                <c:pt idx="938">
                  <c:v>22</c:v>
                </c:pt>
                <c:pt idx="939">
                  <c:v>22</c:v>
                </c:pt>
                <c:pt idx="940">
                  <c:v>19</c:v>
                </c:pt>
                <c:pt idx="941">
                  <c:v>11</c:v>
                </c:pt>
                <c:pt idx="942">
                  <c:v>8</c:v>
                </c:pt>
                <c:pt idx="943">
                  <c:v>16</c:v>
                </c:pt>
                <c:pt idx="944">
                  <c:v>16</c:v>
                </c:pt>
                <c:pt idx="945">
                  <c:v>19</c:v>
                </c:pt>
                <c:pt idx="946">
                  <c:v>21</c:v>
                </c:pt>
                <c:pt idx="947">
                  <c:v>14</c:v>
                </c:pt>
                <c:pt idx="948">
                  <c:v>11</c:v>
                </c:pt>
                <c:pt idx="949">
                  <c:v>6</c:v>
                </c:pt>
                <c:pt idx="950">
                  <c:v>13</c:v>
                </c:pt>
                <c:pt idx="951">
                  <c:v>15</c:v>
                </c:pt>
                <c:pt idx="952">
                  <c:v>26</c:v>
                </c:pt>
                <c:pt idx="953">
                  <c:v>23</c:v>
                </c:pt>
                <c:pt idx="954">
                  <c:v>22</c:v>
                </c:pt>
                <c:pt idx="955">
                  <c:v>22</c:v>
                </c:pt>
                <c:pt idx="956">
                  <c:v>19</c:v>
                </c:pt>
                <c:pt idx="957">
                  <c:v>12</c:v>
                </c:pt>
                <c:pt idx="958">
                  <c:v>23</c:v>
                </c:pt>
                <c:pt idx="959">
                  <c:v>25</c:v>
                </c:pt>
                <c:pt idx="960">
                  <c:v>24</c:v>
                </c:pt>
                <c:pt idx="961">
                  <c:v>23</c:v>
                </c:pt>
                <c:pt idx="962">
                  <c:v>18</c:v>
                </c:pt>
                <c:pt idx="963">
                  <c:v>17</c:v>
                </c:pt>
                <c:pt idx="964">
                  <c:v>6</c:v>
                </c:pt>
                <c:pt idx="965">
                  <c:v>17</c:v>
                </c:pt>
                <c:pt idx="966">
                  <c:v>27</c:v>
                </c:pt>
                <c:pt idx="967">
                  <c:v>13</c:v>
                </c:pt>
                <c:pt idx="968">
                  <c:v>18</c:v>
                </c:pt>
                <c:pt idx="969">
                  <c:v>27</c:v>
                </c:pt>
                <c:pt idx="970">
                  <c:v>10</c:v>
                </c:pt>
                <c:pt idx="971">
                  <c:v>9</c:v>
                </c:pt>
                <c:pt idx="972">
                  <c:v>28</c:v>
                </c:pt>
                <c:pt idx="973">
                  <c:v>23</c:v>
                </c:pt>
                <c:pt idx="974">
                  <c:v>26</c:v>
                </c:pt>
                <c:pt idx="975">
                  <c:v>16</c:v>
                </c:pt>
                <c:pt idx="976">
                  <c:v>22</c:v>
                </c:pt>
                <c:pt idx="977">
                  <c:v>18</c:v>
                </c:pt>
                <c:pt idx="978">
                  <c:v>18</c:v>
                </c:pt>
                <c:pt idx="979">
                  <c:v>8</c:v>
                </c:pt>
                <c:pt idx="980">
                  <c:v>16</c:v>
                </c:pt>
                <c:pt idx="981">
                  <c:v>20</c:v>
                </c:pt>
                <c:pt idx="982">
                  <c:v>17</c:v>
                </c:pt>
                <c:pt idx="983">
                  <c:v>21</c:v>
                </c:pt>
                <c:pt idx="984">
                  <c:v>13</c:v>
                </c:pt>
                <c:pt idx="985">
                  <c:v>16</c:v>
                </c:pt>
                <c:pt idx="986">
                  <c:v>22</c:v>
                </c:pt>
                <c:pt idx="987">
                  <c:v>21</c:v>
                </c:pt>
                <c:pt idx="988">
                  <c:v>17</c:v>
                </c:pt>
                <c:pt idx="989">
                  <c:v>25</c:v>
                </c:pt>
                <c:pt idx="990">
                  <c:v>17</c:v>
                </c:pt>
                <c:pt idx="991">
                  <c:v>18</c:v>
                </c:pt>
                <c:pt idx="992">
                  <c:v>20</c:v>
                </c:pt>
                <c:pt idx="993">
                  <c:v>10</c:v>
                </c:pt>
                <c:pt idx="994">
                  <c:v>22</c:v>
                </c:pt>
                <c:pt idx="995">
                  <c:v>25</c:v>
                </c:pt>
                <c:pt idx="996">
                  <c:v>15</c:v>
                </c:pt>
                <c:pt idx="997">
                  <c:v>23</c:v>
                </c:pt>
                <c:pt idx="998">
                  <c:v>13</c:v>
                </c:pt>
                <c:pt idx="999">
                  <c:v>17</c:v>
                </c:pt>
                <c:pt idx="1000">
                  <c:v>16</c:v>
                </c:pt>
                <c:pt idx="1001">
                  <c:v>16</c:v>
                </c:pt>
                <c:pt idx="1002">
                  <c:v>24</c:v>
                </c:pt>
                <c:pt idx="1003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B9-4244-9281-7C33F3AAF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3952144"/>
        <c:axId val="373954112"/>
      </c:lineChart>
      <c:dateAx>
        <c:axId val="373952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954112"/>
        <c:crosses val="autoZero"/>
        <c:auto val="1"/>
        <c:lblOffset val="100"/>
        <c:baseTimeUnit val="days"/>
      </c:dateAx>
      <c:valAx>
        <c:axId val="37395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EMS Transports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95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 of EMS Trauma Interfacility Transfers by Week,</a:t>
            </a:r>
            <a:r>
              <a:rPr lang="en-US" baseline="0" dirty="0"/>
              <a:t> </a:t>
            </a:r>
            <a:r>
              <a:rPr lang="en-US" dirty="0"/>
              <a:t>1/1/2019 - 9/30/2021</a:t>
            </a:r>
          </a:p>
        </c:rich>
      </c:tx>
      <c:layout>
        <c:manualLayout>
          <c:xMode val="edge"/>
          <c:yMode val="edge"/>
          <c:x val="0.10350090558855582"/>
          <c:y val="1.49880125403638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'Epi Curve Week'!$B$1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'Epi Curve Week'!$A$2:$A$54</c:f>
              <c:numCache>
                <c:formatCode>General</c:formatCode>
                <c:ptCount val="5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</c:numCache>
            </c:numRef>
          </c:cat>
          <c:val>
            <c:numRef>
              <c:f>'Epi Curve Week'!$B$2:$B$54</c:f>
              <c:numCache>
                <c:formatCode>General</c:formatCode>
                <c:ptCount val="53"/>
                <c:pt idx="0">
                  <c:v>75</c:v>
                </c:pt>
                <c:pt idx="1">
                  <c:v>75</c:v>
                </c:pt>
                <c:pt idx="2">
                  <c:v>62</c:v>
                </c:pt>
                <c:pt idx="3">
                  <c:v>85</c:v>
                </c:pt>
                <c:pt idx="4">
                  <c:v>94</c:v>
                </c:pt>
                <c:pt idx="5">
                  <c:v>91</c:v>
                </c:pt>
                <c:pt idx="6">
                  <c:v>91</c:v>
                </c:pt>
                <c:pt idx="7">
                  <c:v>77</c:v>
                </c:pt>
                <c:pt idx="8">
                  <c:v>86</c:v>
                </c:pt>
                <c:pt idx="9">
                  <c:v>75</c:v>
                </c:pt>
                <c:pt idx="10">
                  <c:v>94</c:v>
                </c:pt>
                <c:pt idx="11">
                  <c:v>59</c:v>
                </c:pt>
                <c:pt idx="12">
                  <c:v>61</c:v>
                </c:pt>
                <c:pt idx="13">
                  <c:v>59</c:v>
                </c:pt>
                <c:pt idx="14">
                  <c:v>62</c:v>
                </c:pt>
                <c:pt idx="15">
                  <c:v>70</c:v>
                </c:pt>
                <c:pt idx="16">
                  <c:v>66</c:v>
                </c:pt>
                <c:pt idx="17">
                  <c:v>63</c:v>
                </c:pt>
                <c:pt idx="18">
                  <c:v>78</c:v>
                </c:pt>
                <c:pt idx="19">
                  <c:v>63</c:v>
                </c:pt>
                <c:pt idx="20">
                  <c:v>65</c:v>
                </c:pt>
                <c:pt idx="21">
                  <c:v>69</c:v>
                </c:pt>
                <c:pt idx="22">
                  <c:v>95</c:v>
                </c:pt>
                <c:pt idx="23">
                  <c:v>68</c:v>
                </c:pt>
                <c:pt idx="24">
                  <c:v>74</c:v>
                </c:pt>
                <c:pt idx="25">
                  <c:v>73</c:v>
                </c:pt>
                <c:pt idx="26">
                  <c:v>81</c:v>
                </c:pt>
                <c:pt idx="27">
                  <c:v>89</c:v>
                </c:pt>
                <c:pt idx="28">
                  <c:v>74</c:v>
                </c:pt>
                <c:pt idx="29">
                  <c:v>59</c:v>
                </c:pt>
                <c:pt idx="30">
                  <c:v>96</c:v>
                </c:pt>
                <c:pt idx="31">
                  <c:v>69</c:v>
                </c:pt>
                <c:pt idx="32">
                  <c:v>74</c:v>
                </c:pt>
                <c:pt idx="33">
                  <c:v>86</c:v>
                </c:pt>
                <c:pt idx="34">
                  <c:v>107</c:v>
                </c:pt>
                <c:pt idx="35">
                  <c:v>75</c:v>
                </c:pt>
                <c:pt idx="36">
                  <c:v>96</c:v>
                </c:pt>
                <c:pt idx="37">
                  <c:v>105</c:v>
                </c:pt>
                <c:pt idx="38">
                  <c:v>84</c:v>
                </c:pt>
                <c:pt idx="39">
                  <c:v>84</c:v>
                </c:pt>
                <c:pt idx="40">
                  <c:v>88</c:v>
                </c:pt>
                <c:pt idx="41">
                  <c:v>91</c:v>
                </c:pt>
                <c:pt idx="42">
                  <c:v>113</c:v>
                </c:pt>
                <c:pt idx="43">
                  <c:v>95</c:v>
                </c:pt>
                <c:pt idx="44">
                  <c:v>87</c:v>
                </c:pt>
                <c:pt idx="45">
                  <c:v>88</c:v>
                </c:pt>
                <c:pt idx="46">
                  <c:v>63</c:v>
                </c:pt>
                <c:pt idx="47">
                  <c:v>83</c:v>
                </c:pt>
                <c:pt idx="48">
                  <c:v>99</c:v>
                </c:pt>
                <c:pt idx="49">
                  <c:v>91</c:v>
                </c:pt>
                <c:pt idx="50">
                  <c:v>69</c:v>
                </c:pt>
                <c:pt idx="51">
                  <c:v>73</c:v>
                </c:pt>
                <c:pt idx="52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8D-404C-A415-0DDB7DDE3905}"/>
            </c:ext>
          </c:extLst>
        </c:ser>
        <c:ser>
          <c:idx val="1"/>
          <c:order val="1"/>
          <c:tx>
            <c:strRef>
              <c:f>'Epi Curve Week'!$C$1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'Epi Curve Week'!$A$2:$A$54</c:f>
              <c:numCache>
                <c:formatCode>General</c:formatCode>
                <c:ptCount val="5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</c:numCache>
            </c:numRef>
          </c:cat>
          <c:val>
            <c:numRef>
              <c:f>'Epi Curve Week'!$C$2:$C$54</c:f>
              <c:numCache>
                <c:formatCode>General</c:formatCode>
                <c:ptCount val="53"/>
                <c:pt idx="0">
                  <c:v>50</c:v>
                </c:pt>
                <c:pt idx="1">
                  <c:v>91</c:v>
                </c:pt>
                <c:pt idx="2">
                  <c:v>101</c:v>
                </c:pt>
                <c:pt idx="3">
                  <c:v>117</c:v>
                </c:pt>
                <c:pt idx="4">
                  <c:v>81</c:v>
                </c:pt>
                <c:pt idx="5">
                  <c:v>83</c:v>
                </c:pt>
                <c:pt idx="6">
                  <c:v>105</c:v>
                </c:pt>
                <c:pt idx="7">
                  <c:v>93</c:v>
                </c:pt>
                <c:pt idx="8">
                  <c:v>101</c:v>
                </c:pt>
                <c:pt idx="9">
                  <c:v>89</c:v>
                </c:pt>
                <c:pt idx="10">
                  <c:v>69</c:v>
                </c:pt>
                <c:pt idx="11">
                  <c:v>52</c:v>
                </c:pt>
                <c:pt idx="12">
                  <c:v>43</c:v>
                </c:pt>
                <c:pt idx="13">
                  <c:v>38</c:v>
                </c:pt>
                <c:pt idx="14">
                  <c:v>62</c:v>
                </c:pt>
                <c:pt idx="15">
                  <c:v>41</c:v>
                </c:pt>
                <c:pt idx="16">
                  <c:v>51</c:v>
                </c:pt>
                <c:pt idx="17">
                  <c:v>54</c:v>
                </c:pt>
                <c:pt idx="18">
                  <c:v>76</c:v>
                </c:pt>
                <c:pt idx="19">
                  <c:v>56</c:v>
                </c:pt>
                <c:pt idx="20">
                  <c:v>73</c:v>
                </c:pt>
                <c:pt idx="21">
                  <c:v>86</c:v>
                </c:pt>
                <c:pt idx="22">
                  <c:v>68</c:v>
                </c:pt>
                <c:pt idx="23">
                  <c:v>87</c:v>
                </c:pt>
                <c:pt idx="24">
                  <c:v>86</c:v>
                </c:pt>
                <c:pt idx="25">
                  <c:v>104</c:v>
                </c:pt>
                <c:pt idx="26">
                  <c:v>100</c:v>
                </c:pt>
                <c:pt idx="27">
                  <c:v>86</c:v>
                </c:pt>
                <c:pt idx="28">
                  <c:v>100</c:v>
                </c:pt>
                <c:pt idx="29">
                  <c:v>98</c:v>
                </c:pt>
                <c:pt idx="30">
                  <c:v>110</c:v>
                </c:pt>
                <c:pt idx="31">
                  <c:v>104</c:v>
                </c:pt>
                <c:pt idx="32">
                  <c:v>127</c:v>
                </c:pt>
                <c:pt idx="33">
                  <c:v>115</c:v>
                </c:pt>
                <c:pt idx="34">
                  <c:v>128</c:v>
                </c:pt>
                <c:pt idx="35">
                  <c:v>127</c:v>
                </c:pt>
                <c:pt idx="36">
                  <c:v>127</c:v>
                </c:pt>
                <c:pt idx="37">
                  <c:v>123</c:v>
                </c:pt>
                <c:pt idx="38">
                  <c:v>144</c:v>
                </c:pt>
                <c:pt idx="39">
                  <c:v>123</c:v>
                </c:pt>
                <c:pt idx="40">
                  <c:v>123</c:v>
                </c:pt>
                <c:pt idx="41">
                  <c:v>102</c:v>
                </c:pt>
                <c:pt idx="42">
                  <c:v>106</c:v>
                </c:pt>
                <c:pt idx="43">
                  <c:v>87</c:v>
                </c:pt>
                <c:pt idx="44">
                  <c:v>125</c:v>
                </c:pt>
                <c:pt idx="45">
                  <c:v>113</c:v>
                </c:pt>
                <c:pt idx="46">
                  <c:v>116</c:v>
                </c:pt>
                <c:pt idx="47">
                  <c:v>66</c:v>
                </c:pt>
                <c:pt idx="48">
                  <c:v>80</c:v>
                </c:pt>
                <c:pt idx="49">
                  <c:v>99</c:v>
                </c:pt>
                <c:pt idx="50">
                  <c:v>83</c:v>
                </c:pt>
                <c:pt idx="51">
                  <c:v>95</c:v>
                </c:pt>
                <c:pt idx="52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8D-404C-A415-0DDB7DDE3905}"/>
            </c:ext>
          </c:extLst>
        </c:ser>
        <c:ser>
          <c:idx val="2"/>
          <c:order val="2"/>
          <c:tx>
            <c:strRef>
              <c:f>'Epi Curve Week'!$D$1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'Epi Curve Week'!$A$2:$A$54</c:f>
              <c:numCache>
                <c:formatCode>General</c:formatCode>
                <c:ptCount val="5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</c:numCache>
            </c:numRef>
          </c:cat>
          <c:val>
            <c:numRef>
              <c:f>'Epi Curve Week'!$D$2:$D$54</c:f>
              <c:numCache>
                <c:formatCode>General</c:formatCode>
                <c:ptCount val="53"/>
                <c:pt idx="0">
                  <c:v>15</c:v>
                </c:pt>
                <c:pt idx="1">
                  <c:v>92</c:v>
                </c:pt>
                <c:pt idx="2">
                  <c:v>73</c:v>
                </c:pt>
                <c:pt idx="3">
                  <c:v>77</c:v>
                </c:pt>
                <c:pt idx="4">
                  <c:v>88</c:v>
                </c:pt>
                <c:pt idx="5">
                  <c:v>110</c:v>
                </c:pt>
                <c:pt idx="6">
                  <c:v>99</c:v>
                </c:pt>
                <c:pt idx="7">
                  <c:v>119</c:v>
                </c:pt>
                <c:pt idx="8">
                  <c:v>116</c:v>
                </c:pt>
                <c:pt idx="9">
                  <c:v>109</c:v>
                </c:pt>
                <c:pt idx="10">
                  <c:v>112</c:v>
                </c:pt>
                <c:pt idx="11">
                  <c:v>75</c:v>
                </c:pt>
                <c:pt idx="12">
                  <c:v>98</c:v>
                </c:pt>
                <c:pt idx="13">
                  <c:v>95</c:v>
                </c:pt>
                <c:pt idx="14">
                  <c:v>91</c:v>
                </c:pt>
                <c:pt idx="15">
                  <c:v>95</c:v>
                </c:pt>
                <c:pt idx="16">
                  <c:v>110</c:v>
                </c:pt>
                <c:pt idx="17">
                  <c:v>108</c:v>
                </c:pt>
                <c:pt idx="18">
                  <c:v>94</c:v>
                </c:pt>
                <c:pt idx="19">
                  <c:v>105</c:v>
                </c:pt>
                <c:pt idx="20">
                  <c:v>89</c:v>
                </c:pt>
                <c:pt idx="21">
                  <c:v>115</c:v>
                </c:pt>
                <c:pt idx="22">
                  <c:v>140</c:v>
                </c:pt>
                <c:pt idx="23">
                  <c:v>134</c:v>
                </c:pt>
                <c:pt idx="24">
                  <c:v>135</c:v>
                </c:pt>
                <c:pt idx="25">
                  <c:v>110</c:v>
                </c:pt>
                <c:pt idx="26">
                  <c:v>127</c:v>
                </c:pt>
                <c:pt idx="27">
                  <c:v>117</c:v>
                </c:pt>
                <c:pt idx="28">
                  <c:v>142</c:v>
                </c:pt>
                <c:pt idx="29">
                  <c:v>117</c:v>
                </c:pt>
                <c:pt idx="30">
                  <c:v>112</c:v>
                </c:pt>
                <c:pt idx="31">
                  <c:v>103</c:v>
                </c:pt>
                <c:pt idx="32">
                  <c:v>140</c:v>
                </c:pt>
                <c:pt idx="33">
                  <c:v>142</c:v>
                </c:pt>
                <c:pt idx="34">
                  <c:v>118</c:v>
                </c:pt>
                <c:pt idx="35">
                  <c:v>142</c:v>
                </c:pt>
                <c:pt idx="36">
                  <c:v>113</c:v>
                </c:pt>
                <c:pt idx="37">
                  <c:v>136</c:v>
                </c:pt>
                <c:pt idx="38">
                  <c:v>128</c:v>
                </c:pt>
                <c:pt idx="39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8D-404C-A415-0DDB7DDE3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6404064"/>
        <c:axId val="646401440"/>
      </c:lineChart>
      <c:catAx>
        <c:axId val="646404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Week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401440"/>
        <c:crosses val="autoZero"/>
        <c:auto val="1"/>
        <c:lblAlgn val="ctr"/>
        <c:lblOffset val="100"/>
        <c:noMultiLvlLbl val="0"/>
      </c:catAx>
      <c:valAx>
        <c:axId val="64640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Number of Transports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40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157500-80B3-4580-96CF-79B9887643F4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0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70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E98D1D-ACAC-4224-BD97-FC7829A20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43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6C4BF5-E566-BD4E-BF84-8EF979555B2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0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4CBBDB-52D0-FE4C-8729-D7393D454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30E92416-ED93-4C08-BC7B-5C0167D721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9C6250EA-6C6E-4898-B97F-59BCFE9A22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4A028E93-06BB-4C79-8022-1A0D872F3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59F64AE-011C-46D7-8C36-EFECC6B30ACF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81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46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>
            <a:extLst>
              <a:ext uri="{FF2B5EF4-FFF2-40B4-BE49-F238E27FC236}">
                <a16:creationId xmlns:a16="http://schemas.microsoft.com/office/drawing/2014/main" id="{A951DB55-5892-486F-8ACD-58320326B7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buClr>
                <a:schemeClr val="tx2"/>
              </a:buCl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lr>
                <a:schemeClr val="tx2"/>
              </a:buCl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lr>
                <a:schemeClr val="tx2"/>
              </a:buCl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lr>
                <a:schemeClr val="tx2"/>
              </a:buCl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lr>
                <a:schemeClr val="tx2"/>
              </a:buCl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ACAA8-FF83-4D2F-A2B8-9E2A69B696D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147" name="doc id">
            <a:extLst>
              <a:ext uri="{FF2B5EF4-FFF2-40B4-BE49-F238E27FC236}">
                <a16:creationId xmlns:a16="http://schemas.microsoft.com/office/drawing/2014/main" id="{21B91A03-D4FC-473F-B438-E1F40005971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buClr>
                <a:schemeClr val="tx2"/>
              </a:buCl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lr>
                <a:schemeClr val="tx2"/>
              </a:buCl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lr>
                <a:schemeClr val="tx2"/>
              </a:buCl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lr>
                <a:schemeClr val="tx2"/>
              </a:buCl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lr>
                <a:schemeClr val="tx2"/>
              </a:buCl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NYO-AAA123-20090123-</a:t>
            </a:r>
          </a:p>
        </p:txBody>
      </p:sp>
      <p:sp>
        <p:nvSpPr>
          <p:cNvPr id="262148" name="Rectangle 2">
            <a:extLst>
              <a:ext uri="{FF2B5EF4-FFF2-40B4-BE49-F238E27FC236}">
                <a16:creationId xmlns:a16="http://schemas.microsoft.com/office/drawing/2014/main" id="{22D37FA4-59C3-4BFF-BD1C-43EEB8B3B5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90763" y="1276350"/>
            <a:ext cx="11283951" cy="8462963"/>
          </a:xfrm>
          <a:ln/>
        </p:spPr>
      </p:sp>
      <p:sp>
        <p:nvSpPr>
          <p:cNvPr id="262149" name="Rectangle 3">
            <a:extLst>
              <a:ext uri="{FF2B5EF4-FFF2-40B4-BE49-F238E27FC236}">
                <a16:creationId xmlns:a16="http://schemas.microsoft.com/office/drawing/2014/main" id="{A4900DB8-3078-41A9-9219-08A82C629D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1338" y="357188"/>
            <a:ext cx="6002337" cy="234950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F8D80042-D301-4B06-A4A9-7B1E1BD2B5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D26D121D-5549-434F-AB54-CC2E2D6992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id="{1E4CE543-9087-4F4B-8FAA-23E1255A8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15804D-FD4E-46C4-A53A-D42818F53DD3}" type="slidenum">
              <a:rPr lang="en-US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47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44D67C42-9B73-4082-BDB1-AF9A97F684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3B317521-35A9-4287-B30D-F4CA1CB43F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649F4E25-FD48-48A1-B9DF-5BCACEE0CB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ECA6BED-4EF4-4A22-B590-1F66DA4BA3C2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34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1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BBDB-52D0-FE4C-8729-D7393D454E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003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BBDB-52D0-FE4C-8729-D7393D454E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482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05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BBDB-52D0-FE4C-8729-D7393D454E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472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BBDB-52D0-FE4C-8729-D7393D454E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304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03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7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0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Relationship Id="rId4" Type="http://schemas.openxmlformats.org/officeDocument/2006/relationships/image" Target="../media/image9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Relationship Id="rId4" Type="http://schemas.openxmlformats.org/officeDocument/2006/relationships/image" Target="../media/image9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Relationship Id="rId4" Type="http://schemas.openxmlformats.org/officeDocument/2006/relationships/image" Target="../media/image9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5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Relationship Id="rId4" Type="http://schemas.openxmlformats.org/officeDocument/2006/relationships/image" Target="../media/image1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Relationship Id="rId4" Type="http://schemas.openxmlformats.org/officeDocument/2006/relationships/image" Target="../media/image1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Relationship Id="rId4" Type="http://schemas.openxmlformats.org/officeDocument/2006/relationships/image" Target="../media/image1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Relationship Id="rId4" Type="http://schemas.openxmlformats.org/officeDocument/2006/relationships/image" Target="../media/image1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Relationship Id="rId4" Type="http://schemas.openxmlformats.org/officeDocument/2006/relationships/image" Target="../media/image1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Relationship Id="rId4" Type="http://schemas.openxmlformats.org/officeDocument/2006/relationships/image" Target="../media/image1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Relationship Id="rId4" Type="http://schemas.openxmlformats.org/officeDocument/2006/relationships/image" Target="../media/image1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5144" y="2130425"/>
            <a:ext cx="849245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25" y="173753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E6C06E-03B8-7949-8144-A02BF1F0C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11" y="0"/>
            <a:ext cx="1185447" cy="24874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7675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209871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arallelogram 25"/>
          <p:cNvSpPr/>
          <p:nvPr userDrawn="1"/>
        </p:nvSpPr>
        <p:spPr>
          <a:xfrm>
            <a:off x="5283199" y="-6930"/>
            <a:ext cx="6914268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rgbClr val="ACD9EA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2397826"/>
            <a:ext cx="10363200" cy="3687763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20800" y="1676400"/>
            <a:ext cx="99568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cap="all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133131" y="55179"/>
            <a:ext cx="4235669" cy="1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853772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arallelogram 25"/>
          <p:cNvSpPr/>
          <p:nvPr userDrawn="1"/>
        </p:nvSpPr>
        <p:spPr>
          <a:xfrm>
            <a:off x="5283199" y="-6930"/>
            <a:ext cx="6914268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rgbClr val="ACD9EA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0" y="3124200"/>
            <a:ext cx="12192000" cy="2362200"/>
          </a:xfrm>
          <a:prstGeom prst="rect">
            <a:avLst/>
          </a:prstGeom>
          <a:solidFill>
            <a:srgbClr val="FDDCA6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30400" y="3600697"/>
            <a:ext cx="8635999" cy="685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Motion: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30400" y="2438400"/>
            <a:ext cx="8483600" cy="46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Vote: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21191" r="15537" b="20528"/>
          <a:stretch/>
        </p:blipFill>
        <p:spPr>
          <a:xfrm>
            <a:off x="133131" y="55179"/>
            <a:ext cx="4235669" cy="10920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042401" y="6627913"/>
            <a:ext cx="2946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595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109728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413933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413933" y="6556843"/>
            <a:ext cx="10168467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333070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109728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413933" y="6556843"/>
            <a:ext cx="10168467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3564540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109728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066800"/>
            <a:ext cx="109728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413933" y="6556843"/>
            <a:ext cx="10168467" cy="2154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8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Sources and Notes</a:t>
            </a:r>
          </a:p>
        </p:txBody>
      </p:sp>
    </p:spTree>
    <p:extLst>
      <p:ext uri="{BB962C8B-B14F-4D97-AF65-F5344CB8AC3E}">
        <p14:creationId xmlns:p14="http://schemas.microsoft.com/office/powerpoint/2010/main" val="3071263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titl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609600" y="914400"/>
            <a:ext cx="109728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sz="180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109728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066800"/>
            <a:ext cx="109728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878674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,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31679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063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243472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2" name="Object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800" b="1" i="0" baseline="0" dirty="0"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4449" y="2724913"/>
            <a:ext cx="6608647" cy="430887"/>
          </a:xfrm>
        </p:spPr>
        <p:txBody>
          <a:bodyPr wrap="square" lIns="0" tIns="0" rIns="0" bIns="0">
            <a:sp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6137" y="4937760"/>
            <a:ext cx="3708281" cy="215444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TitleTopPlaceholder"/>
          <p:cNvSpPr>
            <a:spLocks noChangeArrowheads="1"/>
          </p:cNvSpPr>
          <p:nvPr userDrawn="1"/>
        </p:nvSpPr>
        <p:spPr bwMode="ltGray">
          <a:xfrm>
            <a:off x="2834206" y="3245970"/>
            <a:ext cx="2834204" cy="436455"/>
          </a:xfrm>
          <a:prstGeom prst="rect">
            <a:avLst/>
          </a:prstGeom>
          <a:solidFill>
            <a:srgbClr val="5E8BFF">
              <a:alpha val="76863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TitleTopPlaceholder"/>
          <p:cNvSpPr>
            <a:spLocks noChangeArrowheads="1"/>
          </p:cNvSpPr>
          <p:nvPr userDrawn="1"/>
        </p:nvSpPr>
        <p:spPr bwMode="ltGray">
          <a:xfrm>
            <a:off x="2" y="3245969"/>
            <a:ext cx="2834204" cy="436455"/>
          </a:xfrm>
          <a:prstGeom prst="rect">
            <a:avLst/>
          </a:prstGeom>
          <a:solidFill>
            <a:srgbClr val="FFC000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itleTopPlaceholder"/>
          <p:cNvSpPr>
            <a:spLocks noChangeArrowheads="1"/>
          </p:cNvSpPr>
          <p:nvPr userDrawn="1"/>
        </p:nvSpPr>
        <p:spPr bwMode="ltGray">
          <a:xfrm>
            <a:off x="5181341" y="3246845"/>
            <a:ext cx="7010659" cy="436455"/>
          </a:xfrm>
          <a:prstGeom prst="rect">
            <a:avLst/>
          </a:prstGeom>
          <a:solidFill>
            <a:srgbClr val="009900">
              <a:alpha val="68627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" name="Picture 4" descr="http://upload.wikimedia.org/wikipedia/commons/thumb/8/82/Seal_of_Massachusetts.svg/2000px-Seal_of_Massachusetts.svg.png"/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srgbClr val="FFFF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23" y="2029604"/>
            <a:ext cx="2767117" cy="2075215"/>
          </a:xfrm>
          <a:prstGeom prst="rect">
            <a:avLst/>
          </a:prstGeom>
          <a:noFill/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McK Disclaimer"/>
          <p:cNvSpPr>
            <a:spLocks noChangeArrowheads="1"/>
          </p:cNvSpPr>
          <p:nvPr userDrawn="1"/>
        </p:nvSpPr>
        <p:spPr bwMode="auto">
          <a:xfrm>
            <a:off x="3586137" y="5983586"/>
            <a:ext cx="682836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defTabSz="803755" eaLnBrk="0" hangingPunct="0"/>
            <a:r>
              <a:rPr lang="en-US" sz="1000" dirty="0">
                <a:solidFill>
                  <a:schemeClr val="tx2"/>
                </a:solidFill>
                <a:latin typeface="Arial"/>
                <a:ea typeface="ＭＳ Ｐゴシック"/>
              </a:rPr>
              <a:t>CONFIDENTIAL; FOR POLICY DEVELOPMENT PURPOSES ONLY</a:t>
            </a:r>
          </a:p>
        </p:txBody>
      </p:sp>
      <p:sp>
        <p:nvSpPr>
          <p:cNvPr id="24" name="McK Disclaimer"/>
          <p:cNvSpPr>
            <a:spLocks noChangeArrowheads="1"/>
          </p:cNvSpPr>
          <p:nvPr userDrawn="1"/>
        </p:nvSpPr>
        <p:spPr bwMode="auto">
          <a:xfrm>
            <a:off x="3586136" y="4343401"/>
            <a:ext cx="74882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03755" eaLnBrk="0" hangingPunct="0"/>
            <a:r>
              <a:rPr lang="en-US" sz="2000" dirty="0">
                <a:solidFill>
                  <a:schemeClr val="tx2"/>
                </a:solidFill>
                <a:latin typeface="Arial"/>
                <a:ea typeface="ＭＳ Ｐゴシック"/>
              </a:rPr>
              <a:t>Executive Office of Health and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427299796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514517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900" b="1" i="0" baseline="0" dirty="0"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12800" y="1143001"/>
            <a:ext cx="10566400" cy="1200329"/>
          </a:xfrm>
        </p:spPr>
        <p:txBody>
          <a:bodyPr wrap="square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130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DRAFT For Policy Development Purposes Only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91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762353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900" b="1" i="0" baseline="0" dirty="0"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12800" y="1066801"/>
            <a:ext cx="3869008" cy="116955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03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2598572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900" b="1" i="0" baseline="0" dirty="0"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71600" y="1371600"/>
            <a:ext cx="9448800" cy="434340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00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440782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8" name="Object 2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900" b="1" i="0" baseline="0" dirty="0"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237744"/>
            <a:ext cx="11655552" cy="2923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371600"/>
            <a:ext cx="2316480" cy="99060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baseline="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2565400"/>
            <a:ext cx="2316480" cy="99060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baseline="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3759200"/>
            <a:ext cx="2316480" cy="99060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baseline="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4953000"/>
            <a:ext cx="2316480" cy="99060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baseline="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944434"/>
            <a:ext cx="1009251" cy="307777"/>
          </a:xfrm>
        </p:spPr>
        <p:txBody>
          <a:bodyPr wrap="square" lIns="91440" tIns="45720" rIns="91440" bIns="45720" anchor="t" anchorCtr="0"/>
          <a:lstStyle>
            <a:lvl1pPr>
              <a:defRPr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6248400" y="944434"/>
            <a:ext cx="1009251" cy="307777"/>
          </a:xfrm>
        </p:spPr>
        <p:txBody>
          <a:bodyPr wrap="square" lIns="91440" tIns="45720" rIns="91440" bIns="45720" anchor="t" anchorCtr="0"/>
          <a:lstStyle>
            <a:lvl1pPr>
              <a:defRPr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9448800" y="944434"/>
            <a:ext cx="1009251" cy="307777"/>
          </a:xfrm>
        </p:spPr>
        <p:txBody>
          <a:bodyPr wrap="square" lIns="91440" tIns="45720" rIns="91440" bIns="45720" anchor="t" anchorCtr="0"/>
          <a:lstStyle>
            <a:lvl1pPr>
              <a:defRPr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454400" y="1752601"/>
            <a:ext cx="3869008" cy="1169551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62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978475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900" b="1" i="0" baseline="0" dirty="0"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1143000"/>
            <a:ext cx="3869008" cy="1169551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7340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DFB84-A7EC-403B-BB9A-DAD5596CF9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010578" y="6519474"/>
            <a:ext cx="181423" cy="72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tx2"/>
              </a:buClr>
              <a:defRPr sz="204">
                <a:solidFill>
                  <a:schemeClr val="bg1"/>
                </a:solidFill>
              </a:defRPr>
            </a:lvl1pPr>
          </a:lstStyle>
          <a:p>
            <a:fld id="{035FF39A-D20A-42AE-AFD4-F3FEF33B0E20}" type="slidenum">
              <a:rPr lang="en-US" altLang="en-US"/>
              <a:pPr/>
              <a:t>‹#›</a:t>
            </a:fld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0911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2323969"/>
              </p:ext>
            </p:extLst>
          </p:nvPr>
        </p:nvGraphicFramePr>
        <p:xfrm>
          <a:off x="2162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" y="1622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E3C510F-2418-4596-A0AA-6F65BAF4A95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8546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61294" y="6593207"/>
            <a:ext cx="730711" cy="259998"/>
          </a:xfrm>
          <a:prstGeom prst="rect">
            <a:avLst/>
          </a:prstGeom>
        </p:spPr>
        <p:txBody>
          <a:bodyPr lIns="89611" tIns="44806" rIns="89611" bIns="44806"/>
          <a:lstStyle>
            <a:lvl1pPr algn="ctr">
              <a:defRPr/>
            </a:lvl1pPr>
          </a:lstStyle>
          <a:p>
            <a:fld id="{1B845CE2-52C6-D640-906F-6FEE9CFEE2EC}" type="slidenum">
              <a:rPr lang="en-US" sz="1020" smtClean="0">
                <a:solidFill>
                  <a:srgbClr val="000000"/>
                </a:solidFill>
              </a:rPr>
              <a:pPr/>
              <a:t>‹#›</a:t>
            </a:fld>
            <a:endParaRPr lang="en-US" sz="102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81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4136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656690"/>
            <a:ext cx="8839200" cy="201312"/>
          </a:xfrm>
        </p:spPr>
        <p:txBody>
          <a:bodyPr bIns="44806" anchor="b"/>
          <a:lstStyle>
            <a:lvl1pPr marL="0" indent="0">
              <a:buNone/>
              <a:defRPr sz="714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878583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656690"/>
            <a:ext cx="8839200" cy="201312"/>
          </a:xfrm>
        </p:spPr>
        <p:txBody>
          <a:bodyPr bIns="44806" anchor="b"/>
          <a:lstStyle>
            <a:lvl1pPr marL="0" indent="0">
              <a:buNone/>
              <a:defRPr sz="714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33553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DRAFT For Policy Development Purposes Only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051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0706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5629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5779505"/>
              </p:ext>
            </p:extLst>
          </p:nvPr>
        </p:nvGraphicFramePr>
        <p:xfrm>
          <a:off x="2162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" y="1622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ACC4885-D5D2-44E8-8ABF-C7E47DFF376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39" b="1" i="0" baseline="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8403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62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TCLayout.ActiveDocument.1">
                  <p:embed/>
                </p:oleObj>
              </mc:Choice>
              <mc:Fallback>
                <p:oleObj name="think-cell Slide" r:id="rId3" imgW="6350000" imgH="635000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" y="1622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02990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62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TCLayout.ActiveDocument.1">
                  <p:embed/>
                </p:oleObj>
              </mc:Choice>
              <mc:Fallback>
                <p:oleObj name="think-cell Slide" r:id="rId3" imgW="6350000" imgH="635000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" y="1622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54426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62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TCLayout.ActiveDocument.1">
                  <p:embed/>
                </p:oleObj>
              </mc:Choice>
              <mc:Fallback>
                <p:oleObj name="think-cell Slide" r:id="rId3" imgW="6350000" imgH="635000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" y="1622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4865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62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TCLayout.ActiveDocument.1">
                  <p:embed/>
                </p:oleObj>
              </mc:Choice>
              <mc:Fallback>
                <p:oleObj name="think-cell Slide" r:id="rId3" imgW="6350000" imgH="635000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" y="1622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0139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62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TCLayout.ActiveDocument.1">
                  <p:embed/>
                </p:oleObj>
              </mc:Choice>
              <mc:Fallback>
                <p:oleObj name="think-cell Slide" r:id="rId3" imgW="6350000" imgH="635000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" y="1622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1753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62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TCLayout.ActiveDocument.1">
                  <p:embed/>
                </p:oleObj>
              </mc:Choice>
              <mc:Fallback>
                <p:oleObj name="think-cell Slide" r:id="rId3" imgW="6350000" imgH="635000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" y="1622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9859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62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TCLayout.ActiveDocument.1">
                  <p:embed/>
                </p:oleObj>
              </mc:Choice>
              <mc:Fallback>
                <p:oleObj name="think-cell Slide" r:id="rId3" imgW="6350000" imgH="635000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" y="1622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293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DRAFT For Policy Development Purposes Only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31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Subtitl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609600" y="914400"/>
            <a:ext cx="109728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sz="180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09600" y="310653"/>
            <a:ext cx="10972800" cy="369294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066800"/>
            <a:ext cx="10972800" cy="307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442708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847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670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85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02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000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85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024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797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F37ED-E52C-D04B-BD70-B183C03E603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371600"/>
            <a:ext cx="518160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F9CA7-3F15-9446-8EB4-C69A477911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371600"/>
            <a:ext cx="518160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C81A7-EF54-644A-A3A3-A900741EE329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3944A5-DA90-DB40-BCC8-0A6C4A82F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DFBDE89-FFE1-E340-9D69-8210BFC18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DRAFT For Policy Development Purposes Only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11C5B4-7BBB-FC41-86C0-AAB198118171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E2F905-B39E-504D-8E43-B107523010D3}"/>
              </a:ext>
            </a:extLst>
          </p:cNvPr>
          <p:cNvSpPr txBox="1"/>
          <p:nvPr userDrawn="1"/>
        </p:nvSpPr>
        <p:spPr>
          <a:xfrm>
            <a:off x="721895" y="293879"/>
            <a:ext cx="7086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22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884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2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A8284-67CC-404B-90F5-554DCBF91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9728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0A712-FBB8-5B49-9A19-7524CF76EC3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920238"/>
            <a:ext cx="5157787" cy="4297680"/>
          </a:xfrm>
          <a:prstGeom prst="rect">
            <a:avLst/>
          </a:prstGeo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55752-6A74-934C-B334-F2DD6B79D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9728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1ED7E2-1F15-7C46-9001-20B2F8A00C5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920238"/>
            <a:ext cx="5183188" cy="4297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9027F3-96A1-F54F-89E8-F47E6B10DE1B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F137F5-2097-674B-B3F7-F6DD317C147C}"/>
              </a:ext>
            </a:extLst>
          </p:cNvPr>
          <p:cNvSpPr txBox="1"/>
          <p:nvPr userDrawn="1"/>
        </p:nvSpPr>
        <p:spPr>
          <a:xfrm>
            <a:off x="721895" y="293879"/>
            <a:ext cx="7086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Title of Slide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CFBF09-BBCF-454C-91A3-1D89A60FA302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EF3B907-07EC-464A-9168-21644716BC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561A3A6-AA0A-054F-AD42-397A9574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DRAFT For Policy Development Purposes Only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5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E049E-FD56-F54C-8BAD-BC944A51238B}"/>
              </a:ext>
            </a:extLst>
          </p:cNvPr>
          <p:cNvSpPr txBox="1"/>
          <p:nvPr userDrawn="1"/>
        </p:nvSpPr>
        <p:spPr>
          <a:xfrm>
            <a:off x="721895" y="159655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charset="0"/>
              </a:rPr>
              <a:t>Connect with DPH</a:t>
            </a:r>
            <a:endParaRPr lang="en-US" sz="2000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DRAFT For Policy Development Purposes Only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3" name="Picture 2" descr="C:\Users\ABCohen\AppData\Local\Microsoft\Windows\Temporary Internet Files\Content.IE5\43RR80EE\Twitter_bird_logo_2012.svg[1].png">
            <a:extLst>
              <a:ext uri="{FF2B5EF4-FFF2-40B4-BE49-F238E27FC236}">
                <a16:creationId xmlns:a16="http://schemas.microsoft.com/office/drawing/2014/main" id="{4F6B478E-A7A8-1F4E-B422-5CB6507546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81" y="1353768"/>
            <a:ext cx="843195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BCohen\AppData\Local\Microsoft\Windows\Temporary Internet Files\Content.IE5\75V1FWE6\LinkedIn_logo_initials[1].png">
            <a:extLst>
              <a:ext uri="{FF2B5EF4-FFF2-40B4-BE49-F238E27FC236}">
                <a16:creationId xmlns:a16="http://schemas.microsoft.com/office/drawing/2014/main" id="{655629D2-47C3-9740-AF5E-F6DEC31BCC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02" y="242378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F5FDECC-88AB-4247-9773-F39572AE3242}"/>
              </a:ext>
            </a:extLst>
          </p:cNvPr>
          <p:cNvSpPr/>
          <p:nvPr userDrawn="1"/>
        </p:nvSpPr>
        <p:spPr>
          <a:xfrm>
            <a:off x="2423322" y="1401896"/>
            <a:ext cx="92202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@</a:t>
            </a:r>
            <a:r>
              <a:rPr lang="en-US" sz="3600" dirty="0" err="1"/>
              <a:t>MassDPH</a:t>
            </a:r>
            <a:endParaRPr lang="en-US" sz="3600" dirty="0"/>
          </a:p>
          <a:p>
            <a:pPr fontAlgn="base"/>
            <a:endParaRPr lang="en-US" sz="3600" dirty="0"/>
          </a:p>
          <a:p>
            <a:pPr fontAlgn="base"/>
            <a:r>
              <a:rPr lang="en-US" sz="3600" dirty="0"/>
              <a:t>Massachusetts Department of Public Health</a:t>
            </a:r>
          </a:p>
          <a:p>
            <a:pPr fontAlgn="base"/>
            <a:endParaRPr lang="en-US" sz="3600" dirty="0"/>
          </a:p>
          <a:p>
            <a:pPr fontAlgn="base"/>
            <a:r>
              <a:rPr lang="en-US" sz="3600" dirty="0"/>
              <a:t>DPH blog</a:t>
            </a:r>
          </a:p>
          <a:p>
            <a:pPr fontAlgn="base"/>
            <a:r>
              <a:rPr lang="en-US" sz="2800" dirty="0"/>
              <a:t>https://blog.mass.gov/publichealth</a:t>
            </a:r>
          </a:p>
          <a:p>
            <a:pPr fontAlgn="base"/>
            <a:endParaRPr lang="en-US" sz="3600" dirty="0"/>
          </a:p>
          <a:p>
            <a:pPr fontAlgn="base"/>
            <a:r>
              <a:rPr lang="en-US" sz="3600" dirty="0"/>
              <a:t>www.mass.gov/dph</a:t>
            </a:r>
          </a:p>
        </p:txBody>
      </p:sp>
      <p:pic>
        <p:nvPicPr>
          <p:cNvPr id="16" name="Picture 4" descr="C:\Users\ABCohen\AppData\Local\Microsoft\Windows\Temporary Internet Files\Content.Outlook\L5IST9YM\DPHLogo_Blue.png">
            <a:extLst>
              <a:ext uri="{FF2B5EF4-FFF2-40B4-BE49-F238E27FC236}">
                <a16:creationId xmlns:a16="http://schemas.microsoft.com/office/drawing/2014/main" id="{375142A8-4983-3D49-94CC-CD7FE0DAAE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48" y="4887039"/>
            <a:ext cx="1200149" cy="12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39DE3C-CDCC-724A-BB9E-78CAF2E049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48" y="3597197"/>
            <a:ext cx="1129705" cy="11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0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C0A2F920-3F11-AE49-8B23-113E3DB9044E}"/>
              </a:ext>
            </a:extLst>
          </p:cNvPr>
          <p:cNvSpPr txBox="1">
            <a:spLocks/>
          </p:cNvSpPr>
          <p:nvPr userDrawn="1"/>
        </p:nvSpPr>
        <p:spPr>
          <a:xfrm>
            <a:off x="2142581" y="1725492"/>
            <a:ext cx="8153399" cy="7620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cap="all" baseline="0">
                <a:solidFill>
                  <a:srgbClr val="1C263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charset="0"/>
              </a:rPr>
              <a:t>Thank You!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046DACA1-5854-FE4E-B523-7C1C85892163}"/>
              </a:ext>
            </a:extLst>
          </p:cNvPr>
          <p:cNvSpPr/>
          <p:nvPr userDrawn="1"/>
        </p:nvSpPr>
        <p:spPr>
          <a:xfrm>
            <a:off x="-1707848" y="791678"/>
            <a:ext cx="193646" cy="16861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25" y="173753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9E6C06E-03B8-7949-8144-A02BF1F0C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11" y="0"/>
            <a:ext cx="1185447" cy="248749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Subtitle 3">
            <a:extLst>
              <a:ext uri="{FF2B5EF4-FFF2-40B4-BE49-F238E27FC236}">
                <a16:creationId xmlns:a16="http://schemas.microsoft.com/office/drawing/2014/main" id="{73BCFC28-B021-C74C-B60E-3525D726A156}"/>
              </a:ext>
            </a:extLst>
          </p:cNvPr>
          <p:cNvSpPr txBox="1">
            <a:spLocks/>
          </p:cNvSpPr>
          <p:nvPr userDrawn="1"/>
        </p:nvSpPr>
        <p:spPr>
          <a:xfrm>
            <a:off x="4199980" y="3581406"/>
            <a:ext cx="4038601" cy="8445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B1F54"/>
              </a:buClr>
              <a:buFont typeface="Arial"/>
              <a:buNone/>
              <a:defRPr sz="2400" b="0" i="0" kern="120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1600" kern="1200">
                <a:solidFill>
                  <a:srgbClr val="1C263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B1F54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cs typeface="Arial" charset="0"/>
              </a:rPr>
              <a:t>Name of Presenter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B1F54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cs typeface="Arial" charset="0"/>
              </a:rPr>
              <a:t>first.last@state.ma.us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7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arallelogram 25"/>
          <p:cNvSpPr/>
          <p:nvPr userDrawn="1"/>
        </p:nvSpPr>
        <p:spPr>
          <a:xfrm>
            <a:off x="5283199" y="-6930"/>
            <a:ext cx="6914268" cy="6864929"/>
          </a:xfrm>
          <a:custGeom>
            <a:avLst/>
            <a:gdLst>
              <a:gd name="connsiteX0" fmla="*/ 0 w 6400800"/>
              <a:gd name="connsiteY0" fmla="*/ 6858000 h 6858000"/>
              <a:gd name="connsiteX1" fmla="*/ 2672974 w 6400800"/>
              <a:gd name="connsiteY1" fmla="*/ 0 h 6858000"/>
              <a:gd name="connsiteX2" fmla="*/ 6400800 w 6400800"/>
              <a:gd name="connsiteY2" fmla="*/ 0 h 6858000"/>
              <a:gd name="connsiteX3" fmla="*/ 3727826 w 6400800"/>
              <a:gd name="connsiteY3" fmla="*/ 6858000 h 6858000"/>
              <a:gd name="connsiteX4" fmla="*/ 0 w 6400800"/>
              <a:gd name="connsiteY4" fmla="*/ 6858000 h 6858000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3727826 w 5202621"/>
              <a:gd name="connsiteY3" fmla="*/ 6889531 h 6889531"/>
              <a:gd name="connsiteX4" fmla="*/ 0 w 5202621"/>
              <a:gd name="connsiteY4" fmla="*/ 6889531 h 6889531"/>
              <a:gd name="connsiteX0" fmla="*/ 0 w 5251370"/>
              <a:gd name="connsiteY0" fmla="*/ 6889531 h 6889531"/>
              <a:gd name="connsiteX1" fmla="*/ 2672974 w 5251370"/>
              <a:gd name="connsiteY1" fmla="*/ 31531 h 6889531"/>
              <a:gd name="connsiteX2" fmla="*/ 5202621 w 5251370"/>
              <a:gd name="connsiteY2" fmla="*/ 0 h 6889531"/>
              <a:gd name="connsiteX3" fmla="*/ 5181601 w 5251370"/>
              <a:gd name="connsiteY3" fmla="*/ 3121573 h 6889531"/>
              <a:gd name="connsiteX4" fmla="*/ 3727826 w 5251370"/>
              <a:gd name="connsiteY4" fmla="*/ 6889531 h 6889531"/>
              <a:gd name="connsiteX5" fmla="*/ 0 w 5251370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2621"/>
              <a:gd name="connsiteY0" fmla="*/ 6889531 h 6889531"/>
              <a:gd name="connsiteX1" fmla="*/ 2672974 w 5202621"/>
              <a:gd name="connsiteY1" fmla="*/ 31531 h 6889531"/>
              <a:gd name="connsiteX2" fmla="*/ 5202621 w 5202621"/>
              <a:gd name="connsiteY2" fmla="*/ 0 h 6889531"/>
              <a:gd name="connsiteX3" fmla="*/ 5181601 w 5202621"/>
              <a:gd name="connsiteY3" fmla="*/ 3121573 h 6889531"/>
              <a:gd name="connsiteX4" fmla="*/ 3727826 w 5202621"/>
              <a:gd name="connsiteY4" fmla="*/ 6889531 h 6889531"/>
              <a:gd name="connsiteX5" fmla="*/ 0 w 5202621"/>
              <a:gd name="connsiteY5" fmla="*/ 6889531 h 6889531"/>
              <a:gd name="connsiteX0" fmla="*/ 0 w 5209194"/>
              <a:gd name="connsiteY0" fmla="*/ 6889590 h 6889590"/>
              <a:gd name="connsiteX1" fmla="*/ 2672974 w 5209194"/>
              <a:gd name="connsiteY1" fmla="*/ 31590 h 6889590"/>
              <a:gd name="connsiteX2" fmla="*/ 5202621 w 5209194"/>
              <a:gd name="connsiteY2" fmla="*/ 59 h 6889590"/>
              <a:gd name="connsiteX3" fmla="*/ 5181601 w 5209194"/>
              <a:gd name="connsiteY3" fmla="*/ 3121632 h 6889590"/>
              <a:gd name="connsiteX4" fmla="*/ 3727826 w 5209194"/>
              <a:gd name="connsiteY4" fmla="*/ 6889590 h 6889590"/>
              <a:gd name="connsiteX5" fmla="*/ 0 w 5209194"/>
              <a:gd name="connsiteY5" fmla="*/ 6889590 h 6889590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191633"/>
              <a:gd name="connsiteY0" fmla="*/ 6864989 h 6864989"/>
              <a:gd name="connsiteX1" fmla="*/ 2672974 w 5191633"/>
              <a:gd name="connsiteY1" fmla="*/ 6989 h 6864989"/>
              <a:gd name="connsiteX2" fmla="*/ 5178018 w 5191633"/>
              <a:gd name="connsiteY2" fmla="*/ 61 h 6864989"/>
              <a:gd name="connsiteX3" fmla="*/ 5181601 w 5191633"/>
              <a:gd name="connsiteY3" fmla="*/ 3097031 h 6864989"/>
              <a:gd name="connsiteX4" fmla="*/ 3727826 w 5191633"/>
              <a:gd name="connsiteY4" fmla="*/ 6864989 h 6864989"/>
              <a:gd name="connsiteX5" fmla="*/ 0 w 5191633"/>
              <a:gd name="connsiteY5" fmla="*/ 6864989 h 6864989"/>
              <a:gd name="connsiteX0" fmla="*/ 0 w 5205761"/>
              <a:gd name="connsiteY0" fmla="*/ 6858000 h 6858000"/>
              <a:gd name="connsiteX1" fmla="*/ 2672974 w 5205761"/>
              <a:gd name="connsiteY1" fmla="*/ 0 h 6858000"/>
              <a:gd name="connsiteX2" fmla="*/ 5198520 w 5205761"/>
              <a:gd name="connsiteY2" fmla="*/ 42277 h 6858000"/>
              <a:gd name="connsiteX3" fmla="*/ 5181601 w 5205761"/>
              <a:gd name="connsiteY3" fmla="*/ 3090042 h 6858000"/>
              <a:gd name="connsiteX4" fmla="*/ 3727826 w 5205761"/>
              <a:gd name="connsiteY4" fmla="*/ 6858000 h 6858000"/>
              <a:gd name="connsiteX5" fmla="*/ 0 w 5205761"/>
              <a:gd name="connsiteY5" fmla="*/ 6858000 h 6858000"/>
              <a:gd name="connsiteX0" fmla="*/ 0 w 5182237"/>
              <a:gd name="connsiteY0" fmla="*/ 6858000 h 6858000"/>
              <a:gd name="connsiteX1" fmla="*/ 2672974 w 5182237"/>
              <a:gd name="connsiteY1" fmla="*/ 0 h 6858000"/>
              <a:gd name="connsiteX2" fmla="*/ 5005799 w 5182237"/>
              <a:gd name="connsiteY2" fmla="*/ 70980 h 6858000"/>
              <a:gd name="connsiteX3" fmla="*/ 5181601 w 5182237"/>
              <a:gd name="connsiteY3" fmla="*/ 3090042 h 6858000"/>
              <a:gd name="connsiteX4" fmla="*/ 3727826 w 5182237"/>
              <a:gd name="connsiteY4" fmla="*/ 6858000 h 6858000"/>
              <a:gd name="connsiteX5" fmla="*/ 0 w 5182237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2171"/>
              <a:gd name="connsiteY0" fmla="*/ 6858000 h 6858000"/>
              <a:gd name="connsiteX1" fmla="*/ 2672974 w 5182171"/>
              <a:gd name="connsiteY1" fmla="*/ 0 h 6858000"/>
              <a:gd name="connsiteX2" fmla="*/ 5005799 w 5182171"/>
              <a:gd name="connsiteY2" fmla="*/ 70980 h 6858000"/>
              <a:gd name="connsiteX3" fmla="*/ 5181601 w 5182171"/>
              <a:gd name="connsiteY3" fmla="*/ 3090042 h 6858000"/>
              <a:gd name="connsiteX4" fmla="*/ 3727826 w 5182171"/>
              <a:gd name="connsiteY4" fmla="*/ 6858000 h 6858000"/>
              <a:gd name="connsiteX5" fmla="*/ 0 w 5182171"/>
              <a:gd name="connsiteY5" fmla="*/ 6858000 h 6858000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096971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86912"/>
              <a:gd name="connsiteY0" fmla="*/ 6864929 h 6864929"/>
              <a:gd name="connsiteX1" fmla="*/ 2672974 w 5186912"/>
              <a:gd name="connsiteY1" fmla="*/ 6929 h 6864929"/>
              <a:gd name="connsiteX2" fmla="*/ 5182119 w 5186912"/>
              <a:gd name="connsiteY2" fmla="*/ 0 h 6864929"/>
              <a:gd name="connsiteX3" fmla="*/ 5181601 w 5186912"/>
              <a:gd name="connsiteY3" fmla="*/ 3158478 h 6864929"/>
              <a:gd name="connsiteX4" fmla="*/ 3727826 w 5186912"/>
              <a:gd name="connsiteY4" fmla="*/ 6864929 h 6864929"/>
              <a:gd name="connsiteX5" fmla="*/ 0 w 5186912"/>
              <a:gd name="connsiteY5" fmla="*/ 6864929 h 6864929"/>
              <a:gd name="connsiteX0" fmla="*/ 0 w 5190154"/>
              <a:gd name="connsiteY0" fmla="*/ 6864929 h 6864929"/>
              <a:gd name="connsiteX1" fmla="*/ 2672974 w 5190154"/>
              <a:gd name="connsiteY1" fmla="*/ 6929 h 6864929"/>
              <a:gd name="connsiteX2" fmla="*/ 5182119 w 5190154"/>
              <a:gd name="connsiteY2" fmla="*/ 0 h 6864929"/>
              <a:gd name="connsiteX3" fmla="*/ 5185701 w 5190154"/>
              <a:gd name="connsiteY3" fmla="*/ 3137976 h 6864929"/>
              <a:gd name="connsiteX4" fmla="*/ 3727826 w 5190154"/>
              <a:gd name="connsiteY4" fmla="*/ 6864929 h 6864929"/>
              <a:gd name="connsiteX5" fmla="*/ 0 w 5190154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37976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  <a:gd name="connsiteX0" fmla="*/ 0 w 5185701"/>
              <a:gd name="connsiteY0" fmla="*/ 6864929 h 6864929"/>
              <a:gd name="connsiteX1" fmla="*/ 2672974 w 5185701"/>
              <a:gd name="connsiteY1" fmla="*/ 6929 h 6864929"/>
              <a:gd name="connsiteX2" fmla="*/ 5182119 w 5185701"/>
              <a:gd name="connsiteY2" fmla="*/ 0 h 6864929"/>
              <a:gd name="connsiteX3" fmla="*/ 5185701 w 5185701"/>
              <a:gd name="connsiteY3" fmla="*/ 3146177 h 6864929"/>
              <a:gd name="connsiteX4" fmla="*/ 3727826 w 5185701"/>
              <a:gd name="connsiteY4" fmla="*/ 6864929 h 6864929"/>
              <a:gd name="connsiteX5" fmla="*/ 0 w 5185701"/>
              <a:gd name="connsiteY5" fmla="*/ 6864929 h 686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5701" h="6864929">
                <a:moveTo>
                  <a:pt x="0" y="6864929"/>
                </a:moveTo>
                <a:lnTo>
                  <a:pt x="2672974" y="6929"/>
                </a:lnTo>
                <a:lnTo>
                  <a:pt x="5182119" y="0"/>
                </a:lnTo>
                <a:cubicBezTo>
                  <a:pt x="5180887" y="4738"/>
                  <a:pt x="5185660" y="3147449"/>
                  <a:pt x="5185701" y="3146177"/>
                </a:cubicBezTo>
                <a:lnTo>
                  <a:pt x="3727826" y="6864929"/>
                </a:lnTo>
                <a:lnTo>
                  <a:pt x="0" y="6864929"/>
                </a:lnTo>
                <a:close/>
              </a:path>
            </a:pathLst>
          </a:custGeom>
          <a:solidFill>
            <a:srgbClr val="ACD9EA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/>
          <p:cNvSpPr/>
          <p:nvPr userDrawn="1"/>
        </p:nvSpPr>
        <p:spPr>
          <a:xfrm>
            <a:off x="0" y="3124200"/>
            <a:ext cx="12192000" cy="2362200"/>
          </a:xfrm>
          <a:prstGeom prst="rect">
            <a:avLst/>
          </a:prstGeom>
          <a:solidFill>
            <a:srgbClr val="FDDCA6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892800" y="4648201"/>
            <a:ext cx="5283200" cy="6858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</a:rPr>
              <a:t>Date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3425534"/>
            <a:ext cx="10160000" cy="11464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i="0" baseline="0">
                <a:solidFill>
                  <a:schemeClr val="accent1"/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05738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image" Target="../media/image9.emf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oleObject" Target="../embeddings/oleObject4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DRAFT For Policy Development Purposes Only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1" r:id="rId3"/>
    <p:sldLayoutId id="2147483662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60958921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914400"/>
            <a:ext cx="10972800" cy="9144"/>
          </a:xfrm>
          <a:prstGeom prst="rect">
            <a:avLst/>
          </a:prstGeom>
          <a:solidFill>
            <a:schemeClr val="accent3"/>
          </a:solidFill>
          <a:ln w="12700" algn="in">
            <a:solidFill>
              <a:srgbClr val="FAA721"/>
            </a:solidFill>
            <a:miter lim="800000"/>
            <a:headEnd/>
            <a:tailEnd/>
          </a:ln>
          <a:effectLst/>
        </p:spPr>
        <p:txBody>
          <a:bodyPr rot="0" vert="horz" wrap="square" lIns="36562" tIns="36562" rIns="36562" bIns="36562" anchor="t" anchorCtr="0" upright="1">
            <a:noAutofit/>
          </a:bodyPr>
          <a:lstStyle/>
          <a:p>
            <a:endParaRPr lang="en-US" sz="1800"/>
          </a:p>
        </p:txBody>
      </p:sp>
      <p:pic>
        <p:nvPicPr>
          <p:cNvPr id="8" name="Picture 442" descr="C:\Users\kamercer\Desktop\HPC Bu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413933" cy="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042401" y="6627913"/>
            <a:ext cx="2946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A5227E9D-7D62-4008-BFCE-C7B8B3FEB975}" type="slidenum">
              <a:rPr lang="en-US" sz="11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2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424746870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900" b="1" i="0" baseline="0" dirty="0"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1648" y="237744"/>
            <a:ext cx="11684000" cy="2923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914401"/>
            <a:ext cx="3869008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Slide Number"/>
          <p:cNvSpPr txBox="1">
            <a:spLocks/>
          </p:cNvSpPr>
          <p:nvPr userDrawn="1"/>
        </p:nvSpPr>
        <p:spPr bwMode="auto">
          <a:xfrm>
            <a:off x="11842231" y="6611833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00" smtClean="0">
                <a:solidFill>
                  <a:srgbClr val="000000"/>
                </a:solidFill>
                <a:latin typeface="Arial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620000" y="6611833"/>
            <a:ext cx="4155320" cy="15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Confidential – for policy development purposes only   |</a:t>
            </a:r>
          </a:p>
        </p:txBody>
      </p:sp>
    </p:spTree>
    <p:extLst>
      <p:ext uri="{BB962C8B-B14F-4D97-AF65-F5344CB8AC3E}">
        <p14:creationId xmlns:p14="http://schemas.microsoft.com/office/powerpoint/2010/main" val="68063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30188" indent="-230188" algn="l" defTabSz="914400" rtl="0" eaLnBrk="1" latinLnBrk="0" hangingPunct="1"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6355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85800" indent="-228600" algn="l" defTabSz="914400" rtl="0" eaLnBrk="1" latinLnBrk="0" hangingPunct="1">
        <a:spcBef>
          <a:spcPts val="0"/>
        </a:spcBef>
        <a:buSzPct val="125000"/>
        <a:buFont typeface="Arial" panose="020B0604020202020204" pitchFamily="34" charset="0"/>
        <a:buChar char="▫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15988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8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service-details/state-trauma-registry-data-submission" TargetMode="External"/><Relationship Id="rId2" Type="http://schemas.openxmlformats.org/officeDocument/2006/relationships/hyperlink" Target="https://www.facs.org/-/media/files/quality-programs/trauma/ntdb/ntds/data-dictionaries/ntds_data_dictionary_2022.ash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20.emf"/><Relationship Id="rId5" Type="http://schemas.openxmlformats.org/officeDocument/2006/relationships/tags" Target="../tags/tag36.xml"/><Relationship Id="rId10" Type="http://schemas.openxmlformats.org/officeDocument/2006/relationships/oleObject" Target="../embeddings/oleObject23.bin"/><Relationship Id="rId4" Type="http://schemas.openxmlformats.org/officeDocument/2006/relationships/tags" Target="../tags/tag35.xml"/><Relationship Id="rId9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9.xml"/><Relationship Id="rId6" Type="http://schemas.openxmlformats.org/officeDocument/2006/relationships/hyperlink" Target="https://www.mass.gov/doc/order-of-the-commissioner-of-public-health-covid-19-public-health-emergency-order-no-2021-16/download" TargetMode="External"/><Relationship Id="rId5" Type="http://schemas.openxmlformats.org/officeDocument/2006/relationships/hyperlink" Target="https://www.mass.gov/info-details/covid-19-public-health-guidance-and-directives#health-care-organizations-" TargetMode="Externa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s.org/quality-programs/trauma/tqi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.di@eso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DPH_Trauma@mass.go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Trauma Systems Committee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4200" y="4309533"/>
            <a:ext cx="6672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Bureau of Health Care Safety and Quality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Department of Public Health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December 15, 2021</a:t>
            </a:r>
          </a:p>
        </p:txBody>
      </p:sp>
    </p:spTree>
    <p:extLst>
      <p:ext uri="{BB962C8B-B14F-4D97-AF65-F5344CB8AC3E}">
        <p14:creationId xmlns:p14="http://schemas.microsoft.com/office/powerpoint/2010/main" val="1642002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C24EA2-230C-4329-8207-A905D166CBF1}"/>
              </a:ext>
            </a:extLst>
          </p:cNvPr>
          <p:cNvSpPr txBox="1">
            <a:spLocks/>
          </p:cNvSpPr>
          <p:nvPr/>
        </p:nvSpPr>
        <p:spPr>
          <a:xfrm>
            <a:off x="278496" y="85101"/>
            <a:ext cx="11768067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MATRIS Interfacility Trauma Transports by Incident Region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1EBF62-EF4C-42BF-A0B8-AA1B27A0BF19}"/>
              </a:ext>
            </a:extLst>
          </p:cNvPr>
          <p:cNvSpPr txBox="1"/>
          <p:nvPr/>
        </p:nvSpPr>
        <p:spPr>
          <a:xfrm>
            <a:off x="8178209" y="1414815"/>
            <a:ext cx="36385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regions median time from when dispatch was notified to unit arrived at destination were significantly different in Q1-Q3 2021 compared to Q1-Q3 2019. All regions median time increased significantly, except for Region 1, whose median time decreased.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regions had significant differences in median time from dispatch notified to unit arrived at destination from 2019 to 2020.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A4D6E46-6595-4E23-A61E-099FA9469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235873"/>
              </p:ext>
            </p:extLst>
          </p:nvPr>
        </p:nvGraphicFramePr>
        <p:xfrm>
          <a:off x="145436" y="959755"/>
          <a:ext cx="6935849" cy="5507064"/>
        </p:xfrm>
        <a:graphic>
          <a:graphicData uri="http://schemas.openxmlformats.org/drawingml/2006/table">
            <a:tbl>
              <a:tblPr/>
              <a:tblGrid>
                <a:gridCol w="2569676">
                  <a:extLst>
                    <a:ext uri="{9D8B030D-6E8A-4147-A177-3AD203B41FA5}">
                      <a16:colId xmlns:a16="http://schemas.microsoft.com/office/drawing/2014/main" val="1156537614"/>
                    </a:ext>
                  </a:extLst>
                </a:gridCol>
                <a:gridCol w="1455391">
                  <a:extLst>
                    <a:ext uri="{9D8B030D-6E8A-4147-A177-3AD203B41FA5}">
                      <a16:colId xmlns:a16="http://schemas.microsoft.com/office/drawing/2014/main" val="3541636979"/>
                    </a:ext>
                  </a:extLst>
                </a:gridCol>
                <a:gridCol w="1455391">
                  <a:extLst>
                    <a:ext uri="{9D8B030D-6E8A-4147-A177-3AD203B41FA5}">
                      <a16:colId xmlns:a16="http://schemas.microsoft.com/office/drawing/2014/main" val="1294320710"/>
                    </a:ext>
                  </a:extLst>
                </a:gridCol>
                <a:gridCol w="1455391">
                  <a:extLst>
                    <a:ext uri="{9D8B030D-6E8A-4147-A177-3AD203B41FA5}">
                      <a16:colId xmlns:a16="http://schemas.microsoft.com/office/drawing/2014/main" val="2846726752"/>
                    </a:ext>
                  </a:extLst>
                </a:gridCol>
              </a:tblGrid>
              <a:tr h="196934">
                <a:tc gridSpan="4">
                  <a:txBody>
                    <a:bodyPr/>
                    <a:lstStyle/>
                    <a:p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Time in Minutes from Dispatch Notified to Unit Arrived at Destination by Incident Region, 1/1/2019 – 9/30/2021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06229"/>
                  </a:ext>
                </a:extLst>
              </a:tr>
              <a:tr h="196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Value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934453"/>
                  </a:ext>
                </a:extLst>
              </a:tr>
              <a:tr h="19693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1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106221"/>
                  </a:ext>
                </a:extLst>
              </a:tr>
              <a:tr h="196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032963"/>
                  </a:ext>
                </a:extLst>
              </a:tr>
              <a:tr h="196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0.7764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998145"/>
                  </a:ext>
                </a:extLst>
              </a:tr>
              <a:tr h="196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(Q1-Q3)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733331"/>
                  </a:ext>
                </a:extLst>
              </a:tr>
              <a:tr h="196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(Q1-Q3)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0.0247*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85945"/>
                  </a:ext>
                </a:extLst>
              </a:tr>
              <a:tr h="19693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2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700673"/>
                  </a:ext>
                </a:extLst>
              </a:tr>
              <a:tr h="196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923546"/>
                  </a:ext>
                </a:extLst>
              </a:tr>
              <a:tr h="196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0.4631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196125"/>
                  </a:ext>
                </a:extLst>
              </a:tr>
              <a:tr h="196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(Q1-Q3)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734295"/>
                  </a:ext>
                </a:extLst>
              </a:tr>
              <a:tr h="196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(Q1-Q3)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0.0024*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033985"/>
                  </a:ext>
                </a:extLst>
              </a:tr>
              <a:tr h="19693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3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704441"/>
                  </a:ext>
                </a:extLst>
              </a:tr>
              <a:tr h="196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518868"/>
                  </a:ext>
                </a:extLst>
              </a:tr>
              <a:tr h="196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1122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0.5467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888140"/>
                  </a:ext>
                </a:extLst>
              </a:tr>
              <a:tr h="196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(Q1-Q3)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253043"/>
                  </a:ext>
                </a:extLst>
              </a:tr>
              <a:tr h="196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(Q1-Q3)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0.0056*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412067"/>
                  </a:ext>
                </a:extLst>
              </a:tr>
              <a:tr h="19693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4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934183"/>
                  </a:ext>
                </a:extLst>
              </a:tr>
              <a:tr h="196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2528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927084"/>
                  </a:ext>
                </a:extLst>
              </a:tr>
              <a:tr h="196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2171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0.8576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828600"/>
                  </a:ext>
                </a:extLst>
              </a:tr>
              <a:tr h="196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(Q1-Q3)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1924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897161"/>
                  </a:ext>
                </a:extLst>
              </a:tr>
              <a:tr h="196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(Q1-Q3)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1750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0.0127*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615016"/>
                  </a:ext>
                </a:extLst>
              </a:tr>
              <a:tr h="19693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5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284479"/>
                  </a:ext>
                </a:extLst>
              </a:tr>
              <a:tr h="196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986108"/>
                  </a:ext>
                </a:extLst>
              </a:tr>
              <a:tr h="196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0.6723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40839"/>
                  </a:ext>
                </a:extLst>
              </a:tr>
              <a:tr h="196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(Q1-Q3)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000012"/>
                  </a:ext>
                </a:extLst>
              </a:tr>
              <a:tr h="196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(Q1-Q3)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0.0312*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38692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CDD259-2FC3-4F00-B5DC-252215B8A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633107"/>
              </p:ext>
            </p:extLst>
          </p:nvPr>
        </p:nvGraphicFramePr>
        <p:xfrm>
          <a:off x="7243690" y="5302864"/>
          <a:ext cx="4941057" cy="1163955"/>
        </p:xfrm>
        <a:graphic>
          <a:graphicData uri="http://schemas.openxmlformats.org/drawingml/2006/table">
            <a:tbl>
              <a:tblPr/>
              <a:tblGrid>
                <a:gridCol w="4351079">
                  <a:extLst>
                    <a:ext uri="{9D8B030D-6E8A-4147-A177-3AD203B41FA5}">
                      <a16:colId xmlns:a16="http://schemas.microsoft.com/office/drawing/2014/main" val="3789506597"/>
                    </a:ext>
                  </a:extLst>
                </a:gridCol>
                <a:gridCol w="589978">
                  <a:extLst>
                    <a:ext uri="{9D8B030D-6E8A-4147-A177-3AD203B41FA5}">
                      <a16:colId xmlns:a16="http://schemas.microsoft.com/office/drawing/2014/main" val="3709738355"/>
                    </a:ext>
                  </a:extLst>
                </a:gridCol>
              </a:tblGrid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Source:  MA Department of Public Health MATRIS V2 &amp; V3, downloaded 11/12/2021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938094"/>
                  </a:ext>
                </a:extLst>
              </a:tr>
              <a:tr h="1249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975139"/>
                  </a:ext>
                </a:extLst>
              </a:tr>
              <a:tr h="1249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Counts are number of runs, not patients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923912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includes only those runs where patient disposition = "Patient Treated, Transported by this EMS Unit“ and incident location is in Massachusetts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377447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includes only those runs where primary impression is recorded as “traumatic injury” or is coded as trauma as per the International Classification of Diseases, 10th Edition-Clinical Modification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4883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Ambulance services are required to enter data into MATRIS per A/R 5-403 Statewide EMS Minimum Dataset.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242960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are required to be submitted within 14 days; however, actual submission timeframes vary by ambulance service.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654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21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8982-4916-464B-A3FC-1F16901E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MATRIS Interfacility Trauma Transports by Date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E219500-8E62-4934-95EF-C5D1DDB177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52219"/>
              </p:ext>
            </p:extLst>
          </p:nvPr>
        </p:nvGraphicFramePr>
        <p:xfrm>
          <a:off x="85725" y="1061188"/>
          <a:ext cx="8058323" cy="4538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A901C30-8398-47CD-A7C8-84F07F4DCB17}"/>
              </a:ext>
            </a:extLst>
          </p:cNvPr>
          <p:cNvSpPr txBox="1"/>
          <p:nvPr/>
        </p:nvSpPr>
        <p:spPr>
          <a:xfrm>
            <a:off x="8305800" y="1333500"/>
            <a:ext cx="3638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 is a dip in interfacility transports during the Stay-at-Home order in Spring 2020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D15338-480C-435D-A015-E8F4746FF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538461"/>
              </p:ext>
            </p:extLst>
          </p:nvPr>
        </p:nvGraphicFramePr>
        <p:xfrm>
          <a:off x="19050" y="5600111"/>
          <a:ext cx="9384217" cy="920115"/>
        </p:xfrm>
        <a:graphic>
          <a:graphicData uri="http://schemas.openxmlformats.org/drawingml/2006/table">
            <a:tbl>
              <a:tblPr/>
              <a:tblGrid>
                <a:gridCol w="8263713">
                  <a:extLst>
                    <a:ext uri="{9D8B030D-6E8A-4147-A177-3AD203B41FA5}">
                      <a16:colId xmlns:a16="http://schemas.microsoft.com/office/drawing/2014/main" val="3789506597"/>
                    </a:ext>
                  </a:extLst>
                </a:gridCol>
                <a:gridCol w="1120504">
                  <a:extLst>
                    <a:ext uri="{9D8B030D-6E8A-4147-A177-3AD203B41FA5}">
                      <a16:colId xmlns:a16="http://schemas.microsoft.com/office/drawing/2014/main" val="3709738355"/>
                    </a:ext>
                  </a:extLst>
                </a:gridCol>
              </a:tblGrid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Source:  MA Department of Public Health MATRIS V2 &amp; V3, downloaded 11/12/2021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938094"/>
                  </a:ext>
                </a:extLst>
              </a:tr>
              <a:tr h="1249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975139"/>
                  </a:ext>
                </a:extLst>
              </a:tr>
              <a:tr h="1249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Counts are number of runs, not patients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923912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includes only those runs where patient disposition = "Patient Treated, Transported by this EMS Unit“ and incident location is in Massachusetts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377447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includes only those runs where primary impression is recorded as “traumatic injury” or is coded as trauma as per the International Classification of Diseases, 10th Edition-Clinical Modification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4883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Ambulance services are required to enter data into MATRIS per A/R 5-403 Statewide EMS Minimum Dataset.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242960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are required to be submitted within 14 days; however, actual submission timeframes vary by ambulance service.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654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20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5B5F0-221E-497A-9E62-D8E0F5404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MATRIS Interfacility Trauma Transports by Week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14BBD9E-92F5-439E-A884-A6D305C9BA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624623"/>
              </p:ext>
            </p:extLst>
          </p:nvPr>
        </p:nvGraphicFramePr>
        <p:xfrm>
          <a:off x="91058" y="931178"/>
          <a:ext cx="7671817" cy="4726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55209E9-731A-42B2-AB21-C32E5E1A6DF8}"/>
              </a:ext>
            </a:extLst>
          </p:cNvPr>
          <p:cNvSpPr txBox="1"/>
          <p:nvPr/>
        </p:nvSpPr>
        <p:spPr>
          <a:xfrm>
            <a:off x="8305800" y="2569870"/>
            <a:ext cx="3638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Each spring there is a dip in the number of interfacility transports completed followed by an increase in the summer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898490A-BC46-4D0F-9D7F-897413ED6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634481"/>
              </p:ext>
            </p:extLst>
          </p:nvPr>
        </p:nvGraphicFramePr>
        <p:xfrm>
          <a:off x="9525" y="5611800"/>
          <a:ext cx="9384217" cy="920115"/>
        </p:xfrm>
        <a:graphic>
          <a:graphicData uri="http://schemas.openxmlformats.org/drawingml/2006/table">
            <a:tbl>
              <a:tblPr/>
              <a:tblGrid>
                <a:gridCol w="8263713">
                  <a:extLst>
                    <a:ext uri="{9D8B030D-6E8A-4147-A177-3AD203B41FA5}">
                      <a16:colId xmlns:a16="http://schemas.microsoft.com/office/drawing/2014/main" val="3789506597"/>
                    </a:ext>
                  </a:extLst>
                </a:gridCol>
                <a:gridCol w="1120504">
                  <a:extLst>
                    <a:ext uri="{9D8B030D-6E8A-4147-A177-3AD203B41FA5}">
                      <a16:colId xmlns:a16="http://schemas.microsoft.com/office/drawing/2014/main" val="3709738355"/>
                    </a:ext>
                  </a:extLst>
                </a:gridCol>
              </a:tblGrid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Source:  MA Department of Public Health MATRIS V2 &amp; V3, downloaded 11/12/2021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938094"/>
                  </a:ext>
                </a:extLst>
              </a:tr>
              <a:tr h="1249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975139"/>
                  </a:ext>
                </a:extLst>
              </a:tr>
              <a:tr h="1249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Counts are number of runs, not patients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923912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includes only those runs where patient disposition = "Patient Treated, Transported by this EMS Unit“ and incident location is in Massachusetts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377447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includes only those runs where primary impression is recorded as “traumatic injury” or is coded as trauma as per the International Classification of Diseases, 10th Edition-Clinical Modification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4883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Ambulance services are required to enter data into MATRIS per A/R 5-403 Statewide EMS Minimum Dataset.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242960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are required to be submitted within 14 days; however, actual submission timeframes vary by ambulance service.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654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191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CD08D-597F-4A77-A1FF-ECEA1D9E7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Massachusetts vs American College of Surgeons Data Dictionary Comparison – what is the same?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97AC0-E2D1-45D6-988F-6418C3BC8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402" y="1251266"/>
            <a:ext cx="7696518" cy="4804093"/>
          </a:xfrm>
        </p:spPr>
        <p:txBody>
          <a:bodyPr>
            <a:noAutofit/>
          </a:bodyPr>
          <a:lstStyle/>
          <a:p>
            <a:r>
              <a:rPr lang="en-US" sz="2000" dirty="0"/>
              <a:t>The American College of Surgeons (ACS) Nation Trauma Data Standard (NTDS) and the Massachusetts Trauma Registry (the TR) each maintain a data set of required fields that are largely the same</a:t>
            </a:r>
          </a:p>
          <a:p>
            <a:endParaRPr lang="en-US" sz="1000" dirty="0"/>
          </a:p>
          <a:p>
            <a:r>
              <a:rPr lang="en-US" sz="2000" dirty="0"/>
              <a:t>We will examine the similarities and differences between these two registries and lay out opportunities for increased alignment</a:t>
            </a:r>
          </a:p>
          <a:p>
            <a:endParaRPr lang="en-US" sz="1000" dirty="0"/>
          </a:p>
          <a:p>
            <a:r>
              <a:rPr lang="en-US" sz="2000" dirty="0"/>
              <a:t>There are 74 fields that are captured in both the ACS NTDB Standards and the Massachusetts Trauma Registry </a:t>
            </a:r>
          </a:p>
          <a:p>
            <a:pPr lvl="1"/>
            <a:r>
              <a:rPr lang="en-US" sz="2000" dirty="0"/>
              <a:t>There are currently 104 data elements in the TR </a:t>
            </a:r>
            <a:r>
              <a:rPr lang="en-US" sz="2000"/>
              <a:t>– 71</a:t>
            </a:r>
            <a:r>
              <a:rPr lang="en-US" sz="2000" dirty="0"/>
              <a:t>% alignment</a:t>
            </a:r>
          </a:p>
          <a:p>
            <a:pPr lvl="1"/>
            <a:r>
              <a:rPr lang="en-US" sz="2000" dirty="0"/>
              <a:t>There are 23 data elements in the TR not included in the NTDS</a:t>
            </a:r>
          </a:p>
          <a:p>
            <a:pPr lvl="2"/>
            <a:r>
              <a:rPr lang="en-US" sz="1600" dirty="0"/>
              <a:t>Most of these were previously collected in NTDS and retired</a:t>
            </a:r>
          </a:p>
          <a:p>
            <a:pPr lvl="1"/>
            <a:r>
              <a:rPr lang="en-US" sz="2000" dirty="0"/>
              <a:t>The remaining fields contain the same information but are captured differently in each registry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82" y="5436334"/>
            <a:ext cx="11877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NTDS 2022 Data Dictionary: </a:t>
            </a:r>
          </a:p>
          <a:p>
            <a:r>
              <a:rPr lang="en-US" sz="1600" dirty="0">
                <a:hlinkClick r:id="rId2"/>
              </a:rPr>
              <a:t>https://www.facs.org/-/media/files/quality-programs/trauma/ntdb/ntds/data-dictionaries/ntds_data_dictionary_2022.ashx</a:t>
            </a:r>
            <a:endParaRPr lang="en-US" sz="1600" dirty="0"/>
          </a:p>
          <a:p>
            <a:r>
              <a:rPr lang="en-US" sz="1600" dirty="0"/>
              <a:t>Massachusetts Trauma Registry Data Submission Information:</a:t>
            </a:r>
          </a:p>
          <a:p>
            <a:r>
              <a:rPr lang="en-US" sz="1600" dirty="0">
                <a:hlinkClick r:id="rId3"/>
              </a:rPr>
              <a:t>https://www.mass.gov/service-details/state-trauma-registry-data-submission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18" y="1037907"/>
            <a:ext cx="3367722" cy="435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4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Massachusetts vs American College of Surgeons Data Dictionary Comparison – Massachusetts Only Demographics and Miscellaneous fields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822" y="1133954"/>
            <a:ext cx="10972800" cy="105001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Massachusetts collects a number of state-specific fields to assist in matching to other databases and related to interfacility transfers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2822" y="2386740"/>
            <a:ext cx="11387368" cy="346456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All Hospitals</a:t>
            </a:r>
          </a:p>
          <a:p>
            <a:pPr lvl="1"/>
            <a:r>
              <a:rPr lang="en-US" sz="2000" dirty="0"/>
              <a:t>First name</a:t>
            </a:r>
          </a:p>
          <a:p>
            <a:pPr lvl="1"/>
            <a:r>
              <a:rPr lang="en-US" sz="2000" dirty="0"/>
              <a:t>Middle initial</a:t>
            </a:r>
          </a:p>
          <a:p>
            <a:pPr lvl="1"/>
            <a:r>
              <a:rPr lang="en-US" sz="2000" dirty="0"/>
              <a:t>Last name</a:t>
            </a:r>
          </a:p>
          <a:p>
            <a:pPr lvl="1"/>
            <a:r>
              <a:rPr lang="en-US" sz="2000" dirty="0"/>
              <a:t>Patient Address - Street 1 &amp; 2</a:t>
            </a:r>
            <a:r>
              <a:rPr lang="en-US" sz="2000" baseline="30000" dirty="0"/>
              <a:t>1</a:t>
            </a:r>
          </a:p>
          <a:p>
            <a:pPr lvl="1"/>
            <a:r>
              <a:rPr lang="en-US" sz="2000" dirty="0"/>
              <a:t>Patient home state</a:t>
            </a:r>
          </a:p>
          <a:p>
            <a:pPr lvl="1"/>
            <a:r>
              <a:rPr lang="en-US" sz="2000" dirty="0"/>
              <a:t>Medical record number</a:t>
            </a:r>
          </a:p>
          <a:p>
            <a:pPr lvl="1"/>
            <a:r>
              <a:rPr lang="en-US" sz="2000" dirty="0"/>
              <a:t>Referring facility (for interfacility transfers)</a:t>
            </a:r>
          </a:p>
          <a:p>
            <a:r>
              <a:rPr lang="en-US" sz="2800" dirty="0"/>
              <a:t>Trauma Center Only Data Elements</a:t>
            </a:r>
          </a:p>
          <a:p>
            <a:pPr lvl="1"/>
            <a:r>
              <a:rPr lang="en-US" sz="2000" dirty="0"/>
              <a:t>Temperature unit</a:t>
            </a:r>
          </a:p>
          <a:p>
            <a:pPr lvl="1"/>
            <a:r>
              <a:rPr lang="en-US" sz="2000" dirty="0"/>
              <a:t>Temperature route</a:t>
            </a:r>
          </a:p>
          <a:p>
            <a:pPr lvl="1"/>
            <a:r>
              <a:rPr lang="en-US" sz="2000" dirty="0"/>
              <a:t>Height unit</a:t>
            </a:r>
          </a:p>
          <a:p>
            <a:pPr lvl="1"/>
            <a:r>
              <a:rPr lang="en-US" sz="2000" dirty="0"/>
              <a:t>Weight unit</a:t>
            </a:r>
          </a:p>
          <a:p>
            <a:pPr lvl="1"/>
            <a:r>
              <a:rPr lang="en-US" sz="2000" dirty="0"/>
              <a:t>Admission type</a:t>
            </a:r>
            <a:endParaRPr lang="en-US" sz="20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8092865" y="6054076"/>
            <a:ext cx="409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Street address 2 is an optional field</a:t>
            </a:r>
          </a:p>
        </p:txBody>
      </p:sp>
    </p:spTree>
    <p:extLst>
      <p:ext uri="{BB962C8B-B14F-4D97-AF65-F5344CB8AC3E}">
        <p14:creationId xmlns:p14="http://schemas.microsoft.com/office/powerpoint/2010/main" val="2306133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Massachusetts vs American College of Surgeons Data Dictionary Comparison – Massachusetts Only UUID and EMS Fields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189" y="1133953"/>
            <a:ext cx="10972800" cy="14873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Massachusetts continues to collect EMS related fields until the Universal Unique Identifier field is implemented and validated as an EMS-Trauma Registry matching tool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0481" y="3092824"/>
            <a:ext cx="11732217" cy="3338973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All Hospitals</a:t>
            </a:r>
          </a:p>
          <a:p>
            <a:pPr lvl="1"/>
            <a:r>
              <a:rPr lang="en-US" sz="2000" dirty="0"/>
              <a:t>Prehospital provider - departed location time</a:t>
            </a:r>
          </a:p>
          <a:p>
            <a:pPr lvl="1"/>
            <a:r>
              <a:rPr lang="en-US" sz="2000" dirty="0"/>
              <a:t>Prehospital provider – departed location date</a:t>
            </a:r>
          </a:p>
          <a:p>
            <a:pPr lvl="1"/>
            <a:r>
              <a:rPr lang="en-US" sz="2000" dirty="0"/>
              <a:t>Prehospital provider –  call dispatched date</a:t>
            </a:r>
          </a:p>
          <a:p>
            <a:pPr lvl="1"/>
            <a:r>
              <a:rPr lang="en-US" sz="2000" dirty="0"/>
              <a:t>Prehospital provider – call dispatched time</a:t>
            </a:r>
          </a:p>
          <a:p>
            <a:pPr lvl="1"/>
            <a:r>
              <a:rPr lang="en-US" sz="2000" dirty="0"/>
              <a:t>Prehospital provider – arrived at location date</a:t>
            </a:r>
          </a:p>
          <a:p>
            <a:pPr lvl="1"/>
            <a:r>
              <a:rPr lang="en-US" sz="2000" dirty="0"/>
              <a:t>Prehospital provider –  arrived at location time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Trauma Center Only Data Elements</a:t>
            </a:r>
          </a:p>
          <a:p>
            <a:pPr lvl="1"/>
            <a:r>
              <a:rPr lang="en-US" sz="2000" dirty="0"/>
              <a:t>Prehospital vitals - SBP</a:t>
            </a:r>
          </a:p>
          <a:p>
            <a:pPr lvl="1"/>
            <a:r>
              <a:rPr lang="en-US" sz="2000" dirty="0"/>
              <a:t>Prehospital vitals - pulse rate</a:t>
            </a:r>
          </a:p>
          <a:p>
            <a:pPr lvl="1"/>
            <a:r>
              <a:rPr lang="en-US" sz="2000" dirty="0"/>
              <a:t>Prehospital vitals – unassisted respiration rate</a:t>
            </a:r>
          </a:p>
          <a:p>
            <a:pPr lvl="1"/>
            <a:r>
              <a:rPr lang="en-US" sz="2000" dirty="0"/>
              <a:t>Prehospital vitals - oxygen saturation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18378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Massachusetts vs American College of Surgeons Data Dictionary Comparison – which menus are different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48" y="1036665"/>
            <a:ext cx="11649111" cy="2427895"/>
          </a:xfrm>
        </p:spPr>
        <p:txBody>
          <a:bodyPr>
            <a:normAutofit/>
          </a:bodyPr>
          <a:lstStyle/>
          <a:p>
            <a:r>
              <a:rPr lang="en-US" sz="2400" dirty="0"/>
              <a:t>Several ESO trauma data elements have expanded menu with additional codes not captured in NTDS, these are available for use if listed in patient record</a:t>
            </a:r>
          </a:p>
          <a:p>
            <a:endParaRPr lang="en-US" sz="1000" dirty="0"/>
          </a:p>
          <a:p>
            <a:r>
              <a:rPr lang="en-US" sz="2400" dirty="0"/>
              <a:t>Comorbidities and complications will be captured with a multi-select field in the Massachusetts TR, but are documented as individual fields in NTDS</a:t>
            </a:r>
          </a:p>
          <a:p>
            <a:pPr lvl="1"/>
            <a:r>
              <a:rPr lang="en-US" sz="2000" dirty="0"/>
              <a:t>All options are the same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993323"/>
              </p:ext>
            </p:extLst>
          </p:nvPr>
        </p:nvGraphicFramePr>
        <p:xfrm>
          <a:off x="197449" y="3637280"/>
          <a:ext cx="11763546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666">
                  <a:extLst>
                    <a:ext uri="{9D8B030D-6E8A-4147-A177-3AD203B41FA5}">
                      <a16:colId xmlns:a16="http://schemas.microsoft.com/office/drawing/2014/main" val="1352612431"/>
                    </a:ext>
                  </a:extLst>
                </a:gridCol>
                <a:gridCol w="2631440">
                  <a:extLst>
                    <a:ext uri="{9D8B030D-6E8A-4147-A177-3AD203B41FA5}">
                      <a16:colId xmlns:a16="http://schemas.microsoft.com/office/drawing/2014/main" val="822365041"/>
                    </a:ext>
                  </a:extLst>
                </a:gridCol>
                <a:gridCol w="6187440">
                  <a:extLst>
                    <a:ext uri="{9D8B030D-6E8A-4147-A177-3AD203B41FA5}">
                      <a16:colId xmlns:a16="http://schemas.microsoft.com/office/drawing/2014/main" val="1876524300"/>
                    </a:ext>
                  </a:extLst>
                </a:gridCol>
              </a:tblGrid>
              <a:tr h="2827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</a:t>
                      </a:r>
                      <a:r>
                        <a:rPr lang="en-US" baseline="0" dirty="0"/>
                        <a:t> Element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NTDS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Massachusetts TR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288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Location of direct admission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Combined with ED Discharge Disposition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550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FFY2022 adds non-binary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Gender</a:t>
                      </a:r>
                      <a:r>
                        <a:rPr lang="en-US" baseline="0" dirty="0"/>
                        <a:t> identity field with more options added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199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</a:t>
                      </a:r>
                      <a:r>
                        <a:rPr lang="en-US" baseline="0" dirty="0"/>
                        <a:t> of arrival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Unchanged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</a:t>
                      </a:r>
                      <a:r>
                        <a:rPr lang="en-US" baseline="0" dirty="0"/>
                        <a:t> two new menu options public safety and water ambulance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517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Comorbidities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Individual yes/no 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One multiselect 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411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Individual yes/no 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One multiselect 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772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672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Massachusetts vs American College of Surgeons Data Dictionary Comparison – which menus are different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36665"/>
            <a:ext cx="10972800" cy="924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Several ESO trauma data elements have expanded menu with additional codes not captured in NTDB, these are available if listed in the patient record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107634"/>
              </p:ext>
            </p:extLst>
          </p:nvPr>
        </p:nvGraphicFramePr>
        <p:xfrm>
          <a:off x="245574" y="1960880"/>
          <a:ext cx="11763546" cy="3523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666">
                  <a:extLst>
                    <a:ext uri="{9D8B030D-6E8A-4147-A177-3AD203B41FA5}">
                      <a16:colId xmlns:a16="http://schemas.microsoft.com/office/drawing/2014/main" val="1352612431"/>
                    </a:ext>
                  </a:extLst>
                </a:gridCol>
                <a:gridCol w="2631440">
                  <a:extLst>
                    <a:ext uri="{9D8B030D-6E8A-4147-A177-3AD203B41FA5}">
                      <a16:colId xmlns:a16="http://schemas.microsoft.com/office/drawing/2014/main" val="822365041"/>
                    </a:ext>
                  </a:extLst>
                </a:gridCol>
                <a:gridCol w="6187440">
                  <a:extLst>
                    <a:ext uri="{9D8B030D-6E8A-4147-A177-3AD203B41FA5}">
                      <a16:colId xmlns:a16="http://schemas.microsoft.com/office/drawing/2014/main" val="1876524300"/>
                    </a:ext>
                  </a:extLst>
                </a:gridCol>
              </a:tblGrid>
              <a:tr h="3566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</a:t>
                      </a:r>
                      <a:r>
                        <a:rPr lang="en-US" sz="1600" baseline="0" dirty="0"/>
                        <a:t> Element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NTDS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Massachusetts TR FFY 2021-2022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288930"/>
                  </a:ext>
                </a:extLst>
              </a:tr>
              <a:tr h="1394366">
                <a:tc>
                  <a:txBody>
                    <a:bodyPr/>
                    <a:lstStyle/>
                    <a:p>
                      <a:r>
                        <a:rPr lang="en-US" sz="1600" dirty="0"/>
                        <a:t>Initial ED/Hospital GCS Assessment Qualifiers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unchanged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Split into four</a:t>
                      </a:r>
                      <a:r>
                        <a:rPr lang="en-US" sz="1600" baseline="0" dirty="0"/>
                        <a:t> fields:</a:t>
                      </a:r>
                    </a:p>
                    <a:p>
                      <a:r>
                        <a:rPr lang="en-US" sz="1600" baseline="0" dirty="0"/>
                        <a:t>Paralyzed</a:t>
                      </a:r>
                    </a:p>
                    <a:p>
                      <a:r>
                        <a:rPr lang="en-US" sz="1600" baseline="0" dirty="0"/>
                        <a:t>Sedated</a:t>
                      </a:r>
                    </a:p>
                    <a:p>
                      <a:r>
                        <a:rPr lang="en-US" sz="1600" baseline="0" dirty="0"/>
                        <a:t>Intubated</a:t>
                      </a:r>
                    </a:p>
                    <a:p>
                      <a:r>
                        <a:rPr lang="en-US" sz="1600" baseline="0" dirty="0"/>
                        <a:t>Eye Obstruction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736139"/>
                  </a:ext>
                </a:extLst>
              </a:tr>
              <a:tr h="875532">
                <a:tc>
                  <a:txBody>
                    <a:bodyPr/>
                    <a:lstStyle/>
                    <a:p>
                      <a:r>
                        <a:rPr lang="en-US" sz="1600" dirty="0"/>
                        <a:t>Abbreviate injury score</a:t>
                      </a:r>
                      <a:r>
                        <a:rPr lang="en-US" sz="1600" baseline="0" dirty="0"/>
                        <a:t> (AIS)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Abbreviated injury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Split</a:t>
                      </a:r>
                      <a:r>
                        <a:rPr lang="en-US" sz="1600" baseline="0" dirty="0"/>
                        <a:t> into two fields:</a:t>
                      </a:r>
                    </a:p>
                    <a:p>
                      <a:r>
                        <a:rPr lang="en-US" sz="1600" baseline="0" dirty="0"/>
                        <a:t>Abbreviated injury score pre dot</a:t>
                      </a:r>
                    </a:p>
                    <a:p>
                      <a:r>
                        <a:rPr lang="en-US" sz="1600" baseline="0" dirty="0"/>
                        <a:t>Abbreviated injury score severity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146294"/>
                  </a:ext>
                </a:extLst>
              </a:tr>
              <a:tr h="897150">
                <a:tc>
                  <a:txBody>
                    <a:bodyPr/>
                    <a:lstStyle/>
                    <a:p>
                      <a:r>
                        <a:rPr lang="en-US" sz="1600" dirty="0"/>
                        <a:t>Protective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unchanged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Split into two field: </a:t>
                      </a:r>
                    </a:p>
                    <a:p>
                      <a:r>
                        <a:rPr lang="en-US" sz="1600" dirty="0"/>
                        <a:t>Restraint 1 &amp; 2</a:t>
                      </a:r>
                    </a:p>
                    <a:p>
                      <a:r>
                        <a:rPr lang="en-US" sz="1600" dirty="0"/>
                        <a:t>Protective devices equipment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517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90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185" y="4225656"/>
            <a:ext cx="5633270" cy="2285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Massachusetts vs American College of Surgeons Data Dictionary Comparison – ACS differences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1183640"/>
            <a:ext cx="11978640" cy="3042016"/>
          </a:xfrm>
        </p:spPr>
        <p:txBody>
          <a:bodyPr>
            <a:noAutofit/>
          </a:bodyPr>
          <a:lstStyle/>
          <a:p>
            <a:r>
              <a:rPr lang="en-US" sz="2000" dirty="0"/>
              <a:t>There are several fields included in the NTDS that are not captured in the Massachusetts TR</a:t>
            </a:r>
          </a:p>
          <a:p>
            <a:r>
              <a:rPr lang="en-US" sz="2000" dirty="0"/>
              <a:t>There are four NTDS fields not captured in the Massachusetts TR</a:t>
            </a:r>
          </a:p>
          <a:p>
            <a:pPr lvl="1"/>
            <a:r>
              <a:rPr lang="en-US" sz="1600" dirty="0"/>
              <a:t>Highest activation</a:t>
            </a:r>
          </a:p>
          <a:p>
            <a:pPr lvl="1"/>
            <a:r>
              <a:rPr lang="en-US" sz="1600" dirty="0"/>
              <a:t>Trauma surgeon arrival date</a:t>
            </a:r>
          </a:p>
          <a:p>
            <a:pPr lvl="1"/>
            <a:r>
              <a:rPr lang="en-US" sz="1600" dirty="0"/>
              <a:t>Trauma surgeon arrival time</a:t>
            </a:r>
          </a:p>
          <a:p>
            <a:pPr lvl="1"/>
            <a:r>
              <a:rPr lang="en-US" sz="1600" dirty="0"/>
              <a:t>National provider identifier (NPI)</a:t>
            </a:r>
          </a:p>
          <a:p>
            <a:pPr lvl="1"/>
            <a:r>
              <a:rPr lang="en-US" sz="1600" dirty="0"/>
              <a:t>These are under consideration to be required data elements for trauma centers in the FFY 2023 Massachusetts Trauma Registry</a:t>
            </a:r>
          </a:p>
          <a:p>
            <a:r>
              <a:rPr lang="en-US" sz="2000" dirty="0"/>
              <a:t>All Trauma Quality Improvement Program (TQIP) measures for processes of care</a:t>
            </a:r>
          </a:p>
          <a:p>
            <a:pPr lvl="1"/>
            <a:r>
              <a:rPr lang="en-US" sz="1600" dirty="0"/>
              <a:t>30 data elements required for Level 1 &amp; 2 ACS certified trauma centers that participate in TQIP</a:t>
            </a:r>
          </a:p>
        </p:txBody>
      </p:sp>
    </p:spTree>
    <p:extLst>
      <p:ext uri="{BB962C8B-B14F-4D97-AF65-F5344CB8AC3E}">
        <p14:creationId xmlns:p14="http://schemas.microsoft.com/office/powerpoint/2010/main" val="1534226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536245-0882-469C-B883-E631F03A9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7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CB103-062F-4946-B3A1-19A8315BD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40E67-E1AC-4DAD-B393-87C5D2A71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22" y="1462088"/>
            <a:ext cx="9617978" cy="4705032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Trauma Data Update</a:t>
            </a:r>
          </a:p>
          <a:p>
            <a:pPr marL="457200" lvl="1" indent="0">
              <a:buNone/>
              <a:defRPr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Presentation on Medical Surge Planning at the Department</a:t>
            </a:r>
          </a:p>
          <a:p>
            <a:pPr lvl="2">
              <a:defRPr/>
            </a:pPr>
            <a:r>
              <a:rPr lang="en-US" sz="2000" dirty="0"/>
              <a:t>Dr. Ryan Schwarz, MD, MBA Director of Policy for Accountable Care, MassHealth</a:t>
            </a:r>
          </a:p>
          <a:p>
            <a:pPr marL="457200" lvl="1" indent="0">
              <a:buNone/>
              <a:defRPr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457200" lvl="1" indent="0">
              <a:buNone/>
              <a:defRPr/>
            </a:pPr>
            <a:endParaRPr lang="en-US" sz="2400" dirty="0"/>
          </a:p>
          <a:p>
            <a:pPr marL="457200" lvl="1" indent="0">
              <a:buNone/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2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2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mass.gov</a:t>
            </a:r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/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54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F232FB-17D2-4C6B-989A-C6BFCDDDE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21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49A1B7-DA28-4284-8976-42D366FD8D66}"/>
              </a:ext>
            </a:extLst>
          </p:cNvPr>
          <p:cNvSpPr txBox="1"/>
          <p:nvPr/>
        </p:nvSpPr>
        <p:spPr>
          <a:xfrm>
            <a:off x="1905000" y="381000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94975"/>
                </a:solidFill>
                <a:latin typeface="Arial"/>
              </a:rPr>
              <a:t>COVID Hospitalization Trends by Region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75759E-D716-4770-809B-7B69D7F97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3" y="2057400"/>
            <a:ext cx="78009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2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49A1B7-DA28-4284-8976-42D366FD8D66}"/>
              </a:ext>
            </a:extLst>
          </p:cNvPr>
          <p:cNvSpPr txBox="1"/>
          <p:nvPr/>
        </p:nvSpPr>
        <p:spPr>
          <a:xfrm>
            <a:off x="1905000" y="381000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94975"/>
                </a:solidFill>
                <a:latin typeface="Arial"/>
              </a:rPr>
              <a:t>Statewide Hospital Census Trends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409874-414A-4B54-9370-83DE41C47438}"/>
              </a:ext>
            </a:extLst>
          </p:cNvPr>
          <p:cNvSpPr txBox="1"/>
          <p:nvPr/>
        </p:nvSpPr>
        <p:spPr>
          <a:xfrm>
            <a:off x="1905000" y="5876836"/>
            <a:ext cx="7239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Inpatient census includes statewide occupied adult medical/surgical and ICU beds, and ICU census includes statewide occupied adult ICU beds, as reported in WebEOC. Census figures exclude Boston Children’s Hospital, Massachusetts Eye and Ear Infirmary, and Dana-Farber Cancer Institute.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13A9AE-E9B2-4B6F-895E-BE4CA3B4D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838" y="1169239"/>
            <a:ext cx="4886325" cy="451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30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49A1B7-DA28-4284-8976-42D366FD8D66}"/>
              </a:ext>
            </a:extLst>
          </p:cNvPr>
          <p:cNvSpPr txBox="1"/>
          <p:nvPr/>
        </p:nvSpPr>
        <p:spPr>
          <a:xfrm>
            <a:off x="1905000" y="381000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94975"/>
                </a:solidFill>
                <a:latin typeface="Arial"/>
              </a:rPr>
              <a:t>Staffed Bed Capacity in Acute Care Hospitals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28DDEB-974E-4F0C-B90A-972BB6ADC027}"/>
              </a:ext>
            </a:extLst>
          </p:cNvPr>
          <p:cNvSpPr txBox="1">
            <a:spLocks/>
          </p:cNvSpPr>
          <p:nvPr/>
        </p:nvSpPr>
        <p:spPr>
          <a:xfrm>
            <a:off x="1946852" y="1066801"/>
            <a:ext cx="8608006" cy="109260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30188" indent="-230188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6355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5800" indent="-228600" algn="l" defTabSz="914400" rtl="0" eaLnBrk="1" latinLnBrk="0" hangingPunct="1">
              <a:spcBef>
                <a:spcPts val="0"/>
              </a:spcBef>
              <a:buSzPct val="125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15988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  <a:spcAft>
                <a:spcPts val="1200"/>
              </a:spcAft>
              <a:buClr>
                <a:srgbClr val="002960"/>
              </a:buClr>
              <a:buSzPct val="125000"/>
              <a:buFont typeface="Arial" panose="020B0604020202020204" pitchFamily="34" charset="0"/>
              <a:buChar char="▪"/>
              <a:defRPr/>
            </a:pPr>
            <a:r>
              <a:rPr lang="en-US" sz="1500" dirty="0">
                <a:solidFill>
                  <a:srgbClr val="000000"/>
                </a:solidFill>
              </a:rPr>
              <a:t>Staffing constraints are significantly limiting hospital capacity – compared to the peak of the winter surge, hospitals have &gt;300 med/surg and &gt;200 ICU beds that are not currently staffed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Clr>
                <a:srgbClr val="002960"/>
              </a:buClr>
              <a:buSzPct val="125000"/>
              <a:buFont typeface="Arial" panose="020B0604020202020204" pitchFamily="34" charset="0"/>
              <a:buChar char="▪"/>
              <a:defRPr/>
            </a:pPr>
            <a:r>
              <a:rPr lang="en-US" altLang="en-US" sz="1500" dirty="0">
                <a:solidFill>
                  <a:srgbClr val="000000"/>
                </a:solidFill>
              </a:rPr>
              <a:t>Since prior to Thanksgiving, staffed bed capacity has not improved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DF5DC9-033F-431D-AE88-12936D45B7B7}"/>
              </a:ext>
            </a:extLst>
          </p:cNvPr>
          <p:cNvSpPr txBox="1"/>
          <p:nvPr/>
        </p:nvSpPr>
        <p:spPr>
          <a:xfrm>
            <a:off x="1937328" y="6274714"/>
            <a:ext cx="80976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Staffed beds shown above are statewide totals of staffed adult beds, including staffed surge beds, as reported in </a:t>
            </a:r>
            <a:r>
              <a:rPr lang="en-US" sz="11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WebEOC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excluding Boston Children’s Hospital, Massachusetts Eye and Ear Infirmary, and Dana-Farber Cancer Institute.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122721-0DC0-4024-96C6-508948631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860" y="2186916"/>
            <a:ext cx="5828281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97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16" hidden="1">
            <a:extLst>
              <a:ext uri="{FF2B5EF4-FFF2-40B4-BE49-F238E27FC236}">
                <a16:creationId xmlns:a16="http://schemas.microsoft.com/office/drawing/2014/main" id="{469EEAE9-16B6-4EFD-859A-359BA880676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4270" y="1"/>
          <a:ext cx="16197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68610" name="Object 16" hidden="1">
                        <a:extLst>
                          <a:ext uri="{FF2B5EF4-FFF2-40B4-BE49-F238E27FC236}">
                            <a16:creationId xmlns:a16="http://schemas.microsoft.com/office/drawing/2014/main" id="{469EEAE9-16B6-4EFD-859A-359BA88067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270" y="1"/>
                        <a:ext cx="16197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8CF78EC-B3CD-4F86-A0C0-DD44D9670DE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9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AB5AA11F-6714-4E2F-A245-02AE9DB452B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1653702" y="119402"/>
            <a:ext cx="8763000" cy="292388"/>
          </a:xfrm>
        </p:spPr>
        <p:txBody>
          <a:bodyPr vert="horz"/>
          <a:lstStyle/>
          <a:p>
            <a:r>
              <a:rPr lang="en-US" altLang="en-US" dirty="0"/>
              <a:t>EOHHS measures to address hospital capacity constraints</a:t>
            </a:r>
          </a:p>
        </p:txBody>
      </p:sp>
      <p:sp>
        <p:nvSpPr>
          <p:cNvPr id="551941" name="Rectangle 5">
            <a:extLst>
              <a:ext uri="{FF2B5EF4-FFF2-40B4-BE49-F238E27FC236}">
                <a16:creationId xmlns:a16="http://schemas.microsoft.com/office/drawing/2014/main" id="{F8861F04-B232-4400-94E0-4BD9A913614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53702" y="607111"/>
            <a:ext cx="2131584" cy="474648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tIns="93297" bIns="93297">
            <a:spAutoFit/>
          </a:bodyPr>
          <a:lstStyle/>
          <a:p>
            <a:pPr>
              <a:defRPr/>
            </a:pPr>
            <a:r>
              <a:rPr lang="en-US" sz="930" b="1" dirty="0">
                <a:solidFill>
                  <a:srgbClr val="FFFFFF"/>
                </a:solidFill>
                <a:latin typeface="Arial" charset="0"/>
              </a:rPr>
              <a:t>General Administrative Flexibilities/Hospital Capacity </a:t>
            </a:r>
          </a:p>
        </p:txBody>
      </p:sp>
      <p:sp>
        <p:nvSpPr>
          <p:cNvPr id="551942" name="Rectangle 6">
            <a:extLst>
              <a:ext uri="{FF2B5EF4-FFF2-40B4-BE49-F238E27FC236}">
                <a16:creationId xmlns:a16="http://schemas.microsoft.com/office/drawing/2014/main" id="{3508267A-5558-4BEA-B6B9-EC525B213CC6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53702" y="1029661"/>
            <a:ext cx="2131584" cy="581170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tIns="93297" bIns="93297"/>
          <a:lstStyle/>
          <a:p>
            <a:pPr marL="197607" lvl="1" indent="-195987" defTabSz="913526">
              <a:spcBef>
                <a:spcPts val="600"/>
              </a:spcBef>
              <a:spcAft>
                <a:spcPts val="600"/>
              </a:spcAft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r>
              <a:rPr lang="en-US" sz="930" dirty="0">
                <a:solidFill>
                  <a:srgbClr val="000000"/>
                </a:solidFill>
                <a:latin typeface="Arial" charset="0"/>
              </a:rPr>
              <a:t>DOI bulletin </a:t>
            </a:r>
            <a:r>
              <a:rPr lang="en-US" sz="930" b="1" dirty="0">
                <a:solidFill>
                  <a:srgbClr val="000000"/>
                </a:solidFill>
                <a:latin typeface="Arial" charset="0"/>
              </a:rPr>
              <a:t>relaxing prior authorization and credentialing procedures</a:t>
            </a:r>
            <a:r>
              <a:rPr lang="en-US" sz="930" dirty="0">
                <a:solidFill>
                  <a:srgbClr val="000000"/>
                </a:solidFill>
                <a:latin typeface="Arial" charset="0"/>
              </a:rPr>
              <a:t>; MassHealth bulletin to be issued in the coming days</a:t>
            </a:r>
          </a:p>
          <a:p>
            <a:pPr marL="197607" lvl="1" indent="-195987" defTabSz="913526">
              <a:spcBef>
                <a:spcPts val="600"/>
              </a:spcBef>
              <a:spcAft>
                <a:spcPts val="600"/>
              </a:spcAft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r>
              <a:rPr lang="en-US" sz="930" b="1" dirty="0">
                <a:solidFill>
                  <a:srgbClr val="000000"/>
                </a:solidFill>
                <a:latin typeface="Arial" charset="0"/>
              </a:rPr>
              <a:t>Extended existing temporary licenses and allowed new temporary licenses</a:t>
            </a:r>
            <a:r>
              <a:rPr lang="en-US" sz="930" dirty="0">
                <a:solidFill>
                  <a:srgbClr val="000000"/>
                </a:solidFill>
                <a:latin typeface="Arial" charset="0"/>
              </a:rPr>
              <a:t>, through June 2022; reciprocity also extended through June 2022</a:t>
            </a:r>
          </a:p>
          <a:p>
            <a:pPr marL="197607" lvl="1" indent="-195987" defTabSz="913526">
              <a:spcBef>
                <a:spcPts val="600"/>
              </a:spcBef>
              <a:spcAft>
                <a:spcPts val="600"/>
              </a:spcAft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r>
              <a:rPr lang="en-US" sz="930" b="1" dirty="0">
                <a:solidFill>
                  <a:srgbClr val="000000"/>
                </a:solidFill>
                <a:latin typeface="Arial" charset="0"/>
              </a:rPr>
              <a:t>Accelerated licensure process </a:t>
            </a:r>
            <a:r>
              <a:rPr lang="en-US" sz="930" dirty="0">
                <a:solidFill>
                  <a:srgbClr val="000000"/>
                </a:solidFill>
                <a:latin typeface="Arial" charset="0"/>
              </a:rPr>
              <a:t>for physicians from foreign medical schools</a:t>
            </a:r>
          </a:p>
          <a:p>
            <a:pPr marL="197607" lvl="1" indent="-195987" defTabSz="913526">
              <a:spcBef>
                <a:spcPts val="600"/>
              </a:spcBef>
              <a:spcAft>
                <a:spcPts val="600"/>
              </a:spcAft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r>
              <a:rPr lang="en-US" sz="930" b="1" dirty="0">
                <a:solidFill>
                  <a:srgbClr val="000000"/>
                </a:solidFill>
                <a:latin typeface="Arial" charset="0"/>
              </a:rPr>
              <a:t>Established Discharge Support Call Line </a:t>
            </a:r>
            <a:r>
              <a:rPr lang="en-US" sz="930" dirty="0">
                <a:solidFill>
                  <a:srgbClr val="000000"/>
                </a:solidFill>
                <a:latin typeface="Arial" charset="0"/>
              </a:rPr>
              <a:t>w/in EOHHS in January 2021 to support hospitals w/ challenging placements; renew communications about the resource lines</a:t>
            </a:r>
          </a:p>
          <a:p>
            <a:pPr marL="197607" lvl="1" indent="-195987" defTabSz="913526">
              <a:spcBef>
                <a:spcPts val="600"/>
              </a:spcBef>
              <a:spcAft>
                <a:spcPts val="600"/>
              </a:spcAft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r>
              <a:rPr lang="en-US" sz="930" b="1" dirty="0">
                <a:solidFill>
                  <a:srgbClr val="000000"/>
                </a:solidFill>
                <a:latin typeface="Arial" charset="0"/>
              </a:rPr>
              <a:t>Expedite guardianship proceeding </a:t>
            </a:r>
            <a:r>
              <a:rPr lang="en-US" sz="930" dirty="0">
                <a:solidFill>
                  <a:srgbClr val="000000"/>
                </a:solidFill>
                <a:latin typeface="Arial" charset="0"/>
              </a:rPr>
              <a:t>through identified contact at the P/F Court</a:t>
            </a:r>
          </a:p>
          <a:p>
            <a:pPr marL="197607" lvl="1" indent="-195987" defTabSz="913526">
              <a:spcBef>
                <a:spcPts val="600"/>
              </a:spcBef>
              <a:spcAft>
                <a:spcPts val="600"/>
              </a:spcAft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r>
              <a:rPr lang="en-US" sz="930" dirty="0">
                <a:solidFill>
                  <a:srgbClr val="000000"/>
                </a:solidFill>
                <a:latin typeface="Arial" charset="0"/>
              </a:rPr>
              <a:t>DOI to issue bulletin to require </a:t>
            </a:r>
            <a:r>
              <a:rPr lang="en-US" sz="930" b="1" dirty="0">
                <a:solidFill>
                  <a:srgbClr val="000000"/>
                </a:solidFill>
                <a:latin typeface="Arial" charset="0"/>
              </a:rPr>
              <a:t>commercial coverage of the hospital-at-home program</a:t>
            </a:r>
          </a:p>
          <a:p>
            <a:pPr marL="197607" lvl="1" indent="-195987" defTabSz="913526">
              <a:spcBef>
                <a:spcPts val="600"/>
              </a:spcBef>
              <a:spcAft>
                <a:spcPts val="600"/>
              </a:spcAft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r>
              <a:rPr lang="en-US" sz="930" b="1" dirty="0">
                <a:solidFill>
                  <a:srgbClr val="000000"/>
                </a:solidFill>
                <a:latin typeface="Arial" charset="0"/>
              </a:rPr>
              <a:t>Facilitate daily data sharing of available beds </a:t>
            </a:r>
            <a:r>
              <a:rPr lang="en-US" sz="930" dirty="0">
                <a:solidFill>
                  <a:srgbClr val="000000"/>
                </a:solidFill>
                <a:latin typeface="Arial" charset="0"/>
              </a:rPr>
              <a:t>within and between regions via HMCC mechanism</a:t>
            </a:r>
          </a:p>
        </p:txBody>
      </p:sp>
      <p:sp>
        <p:nvSpPr>
          <p:cNvPr id="551944" name="Rectangle 8">
            <a:extLst>
              <a:ext uri="{FF2B5EF4-FFF2-40B4-BE49-F238E27FC236}">
                <a16:creationId xmlns:a16="http://schemas.microsoft.com/office/drawing/2014/main" id="{10B47CC4-E670-4A76-92B4-9F46A75E376B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22616" y="607111"/>
            <a:ext cx="2131584" cy="474648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tIns="93297" bIns="93297">
            <a:spAutoFit/>
          </a:bodyPr>
          <a:lstStyle/>
          <a:p>
            <a:pPr>
              <a:defRPr/>
            </a:pPr>
            <a:r>
              <a:rPr lang="en-US" sz="930" b="1" dirty="0">
                <a:solidFill>
                  <a:srgbClr val="FFFFFF"/>
                </a:solidFill>
                <a:latin typeface="Arial" charset="0"/>
              </a:rPr>
              <a:t>EMS Capacity</a:t>
            </a:r>
          </a:p>
          <a:p>
            <a:pPr>
              <a:defRPr/>
            </a:pPr>
            <a:r>
              <a:rPr lang="en-US" sz="930" b="1" dirty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551945" name="Rectangle 9">
            <a:extLst>
              <a:ext uri="{FF2B5EF4-FFF2-40B4-BE49-F238E27FC236}">
                <a16:creationId xmlns:a16="http://schemas.microsoft.com/office/drawing/2014/main" id="{DFB51CFB-5EE3-48DD-9ECB-A8A1455978A5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422616" y="1029661"/>
            <a:ext cx="2131584" cy="581170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tIns="93297" bIns="93297"/>
          <a:lstStyle/>
          <a:p>
            <a:pPr marL="197607" lvl="1" indent="-195987" defTabSz="913526">
              <a:spcBef>
                <a:spcPts val="600"/>
              </a:spcBef>
              <a:spcAft>
                <a:spcPts val="600"/>
              </a:spcAft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r>
              <a:rPr lang="en-US" sz="930" b="1" dirty="0">
                <a:solidFill>
                  <a:srgbClr val="000000"/>
                </a:solidFill>
                <a:latin typeface="Arial" charset="0"/>
              </a:rPr>
              <a:t>Building interfacility transfer (IFT) capacity</a:t>
            </a:r>
            <a:r>
              <a:rPr lang="en-US" sz="930" dirty="0">
                <a:solidFill>
                  <a:srgbClr val="000000"/>
                </a:solidFill>
                <a:latin typeface="Arial" charset="0"/>
              </a:rPr>
              <a:t> through municipal and volunteer ambulance services; communications sent November 12, 2021</a:t>
            </a:r>
          </a:p>
          <a:p>
            <a:pPr marL="197607" lvl="1" indent="-195987" defTabSz="913526">
              <a:spcBef>
                <a:spcPts val="600"/>
              </a:spcBef>
              <a:spcAft>
                <a:spcPts val="600"/>
              </a:spcAft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r>
              <a:rPr lang="en-US" sz="930" dirty="0">
                <a:solidFill>
                  <a:srgbClr val="000000"/>
                </a:solidFill>
                <a:latin typeface="Arial" charset="0"/>
              </a:rPr>
              <a:t>Implemented </a:t>
            </a:r>
            <a:r>
              <a:rPr lang="en-US" sz="930" b="1" dirty="0">
                <a:solidFill>
                  <a:srgbClr val="000000"/>
                </a:solidFill>
                <a:latin typeface="Arial" charset="0"/>
              </a:rPr>
              <a:t>measures to hold EMS providers engaged in COVID-related activities (testing, vaccines, etc.) more accountable</a:t>
            </a:r>
            <a:r>
              <a:rPr lang="en-US" sz="930" dirty="0">
                <a:solidFill>
                  <a:srgbClr val="000000"/>
                </a:solidFill>
                <a:latin typeface="Arial" charset="0"/>
              </a:rPr>
              <a:t> to existing/core lines of work and contracts </a:t>
            </a:r>
          </a:p>
          <a:p>
            <a:pPr marL="197607" lvl="1" indent="-195987" defTabSz="913526">
              <a:spcBef>
                <a:spcPts val="600"/>
              </a:spcBef>
              <a:spcAft>
                <a:spcPts val="600"/>
              </a:spcAft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r>
              <a:rPr lang="en-US" sz="930" b="1" dirty="0">
                <a:solidFill>
                  <a:srgbClr val="000000"/>
                </a:solidFill>
                <a:latin typeface="Arial" charset="0"/>
              </a:rPr>
              <a:t>Targeted rate add-on for certain EMS transport services; </a:t>
            </a:r>
            <a:r>
              <a:rPr lang="en-US" sz="930" dirty="0">
                <a:solidFill>
                  <a:srgbClr val="000000"/>
                </a:solidFill>
                <a:latin typeface="Arial" charset="0"/>
              </a:rPr>
              <a:t>effective week of December 5</a:t>
            </a:r>
            <a:r>
              <a:rPr lang="en-US" sz="930" baseline="30000" dirty="0">
                <a:solidFill>
                  <a:srgbClr val="000000"/>
                </a:solidFill>
                <a:latin typeface="Arial" charset="0"/>
              </a:rPr>
              <a:t>th</a:t>
            </a:r>
            <a:endParaRPr lang="en-US" sz="930" dirty="0">
              <a:solidFill>
                <a:srgbClr val="000000"/>
              </a:solidFill>
              <a:latin typeface="Arial" charset="0"/>
            </a:endParaRPr>
          </a:p>
          <a:p>
            <a:pPr marL="197607" lvl="1" indent="-195987" defTabSz="913526">
              <a:spcBef>
                <a:spcPts val="600"/>
              </a:spcBef>
              <a:spcAft>
                <a:spcPts val="600"/>
              </a:spcAft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r>
              <a:rPr lang="en-US" sz="930" b="1" dirty="0">
                <a:solidFill>
                  <a:srgbClr val="000000"/>
                </a:solidFill>
                <a:latin typeface="Arial" charset="0"/>
              </a:rPr>
              <a:t>Exploring options to augment staffing for non-emergency, interfacility transports</a:t>
            </a:r>
          </a:p>
          <a:p>
            <a:pPr marL="1620" lvl="1" defTabSz="913526">
              <a:buClr>
                <a:srgbClr val="002960"/>
              </a:buClr>
              <a:buSzPct val="125000"/>
              <a:defRPr/>
            </a:pPr>
            <a:endParaRPr lang="en-US" sz="93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1947" name="Rectangle 11">
            <a:extLst>
              <a:ext uri="{FF2B5EF4-FFF2-40B4-BE49-F238E27FC236}">
                <a16:creationId xmlns:a16="http://schemas.microsoft.com/office/drawing/2014/main" id="{3A390183-7251-411F-A0B3-6DD2F855B74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12863" y="607111"/>
            <a:ext cx="2131584" cy="474648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tIns="93297" bIns="93297">
            <a:spAutoFit/>
          </a:bodyPr>
          <a:lstStyle/>
          <a:p>
            <a:pPr>
              <a:defRPr/>
            </a:pPr>
            <a:r>
              <a:rPr lang="en-US" sz="930" b="1" dirty="0">
                <a:solidFill>
                  <a:srgbClr val="FFFFFF"/>
                </a:solidFill>
                <a:latin typeface="Arial" charset="0"/>
              </a:rPr>
              <a:t>Psychiatric Capacity / ED Boarding</a:t>
            </a:r>
          </a:p>
        </p:txBody>
      </p:sp>
      <p:sp>
        <p:nvSpPr>
          <p:cNvPr id="551948" name="Rectangle 12">
            <a:extLst>
              <a:ext uri="{FF2B5EF4-FFF2-40B4-BE49-F238E27FC236}">
                <a16:creationId xmlns:a16="http://schemas.microsoft.com/office/drawing/2014/main" id="{17E450C6-1933-4FBC-B96F-5938840963C5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12863" y="1029661"/>
            <a:ext cx="2131584" cy="581170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tIns="93297" bIns="93297"/>
          <a:lstStyle/>
          <a:p>
            <a:pPr marL="197607" lvl="1" indent="-195987" defTabSz="913526">
              <a:spcBef>
                <a:spcPts val="600"/>
              </a:spcBef>
              <a:spcAft>
                <a:spcPts val="600"/>
              </a:spcAft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r>
              <a:rPr lang="en-US" sz="93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expansion of inpatient BH capacity state-wide</a:t>
            </a:r>
            <a:r>
              <a:rPr lang="en-US" sz="9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EOHHS incentive funding has resulted in net new 288 beds in 2021; 200 additional beds planned in 2022; </a:t>
            </a:r>
            <a:r>
              <a:rPr lang="en-US" sz="93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EOHHS funding to support inpatient psychiatric units </a:t>
            </a:r>
            <a:r>
              <a:rPr lang="en-US" sz="9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general hospitals and free-standing psychiatric facilities. </a:t>
            </a:r>
          </a:p>
          <a:p>
            <a:pPr marL="197607" lvl="1" indent="-195987" defTabSz="913526">
              <a:spcBef>
                <a:spcPts val="600"/>
              </a:spcBef>
              <a:spcAft>
                <a:spcPts val="600"/>
              </a:spcAft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r>
              <a:rPr lang="en-US" sz="93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Expanding programs to reduce BH boarding statewide </a:t>
            </a:r>
            <a:r>
              <a:rPr lang="en-US" sz="9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(e.g., Youth Villages, etc.)</a:t>
            </a:r>
          </a:p>
          <a:p>
            <a:pPr marL="197607" lvl="1" indent="-195987" defTabSz="913526">
              <a:spcBef>
                <a:spcPts val="600"/>
              </a:spcBef>
              <a:spcAft>
                <a:spcPts val="600"/>
              </a:spcAft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r>
              <a:rPr lang="en-US" sz="9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DMH has renewed communication re: approval</a:t>
            </a:r>
            <a:r>
              <a:rPr lang="en-US" sz="93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telehealth waiver exceptions</a:t>
            </a:r>
          </a:p>
          <a:p>
            <a:pPr marL="197607" lvl="1" indent="-195987" defTabSz="913526">
              <a:spcBef>
                <a:spcPts val="600"/>
              </a:spcBef>
              <a:spcAft>
                <a:spcPts val="600"/>
              </a:spcAft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r>
              <a:rPr lang="en-US" sz="93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DMH will consider waiver requests to its regulatory requirements for temporary relief of BH interfacility provider requirements; </a:t>
            </a:r>
            <a:r>
              <a:rPr lang="en-US" sz="9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any admitting facility must ensure that acceptance of an outside physical exam completed by a qualified medical professional has been completed within 24 hours of admission and conforms with any hospital operating standards and accreditation as determined by CMS and the Joint Commission. </a:t>
            </a:r>
          </a:p>
          <a:p>
            <a:pPr marL="197607" lvl="1" indent="-195987" defTabSz="913526">
              <a:spcBef>
                <a:spcPts val="600"/>
              </a:spcBef>
              <a:spcAft>
                <a:spcPts val="600"/>
              </a:spcAft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r>
              <a:rPr lang="en-US" sz="93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MassHealth to streamline authorization </a:t>
            </a:r>
            <a:r>
              <a:rPr lang="en-US" sz="9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additional services needed to allow for specific inpatient psychiatric admissions </a:t>
            </a:r>
          </a:p>
          <a:p>
            <a:pPr marL="197607" lvl="1" indent="-195987" defTabSz="913526"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endParaRPr lang="en-US" sz="93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607" lvl="1" indent="-195987" defTabSz="913526"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endParaRPr lang="en-US" sz="93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1950" name="Rectangle 14">
            <a:extLst>
              <a:ext uri="{FF2B5EF4-FFF2-40B4-BE49-F238E27FC236}">
                <a16:creationId xmlns:a16="http://schemas.microsoft.com/office/drawing/2014/main" id="{FB716DDB-53EC-4F06-BC6A-978CE44815B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69167" y="607111"/>
            <a:ext cx="2131584" cy="474648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tIns="93297" bIns="93297">
            <a:spAutoFit/>
          </a:bodyPr>
          <a:lstStyle/>
          <a:p>
            <a:pPr>
              <a:defRPr/>
            </a:pPr>
            <a:r>
              <a:rPr lang="en-US" sz="930" b="1" dirty="0">
                <a:solidFill>
                  <a:srgbClr val="FFFFFF"/>
                </a:solidFill>
                <a:latin typeface="Arial" charset="0"/>
              </a:rPr>
              <a:t>Post Acute Transition Delays</a:t>
            </a:r>
          </a:p>
          <a:p>
            <a:pPr>
              <a:defRPr/>
            </a:pPr>
            <a:r>
              <a:rPr lang="en-US" sz="930" b="1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551951" name="Rectangle 15">
            <a:extLst>
              <a:ext uri="{FF2B5EF4-FFF2-40B4-BE49-F238E27FC236}">
                <a16:creationId xmlns:a16="http://schemas.microsoft.com/office/drawing/2014/main" id="{8AB21776-104B-47E6-AEC8-A0A4B24088A5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69167" y="1029661"/>
            <a:ext cx="2131584" cy="581170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tIns="93297" bIns="93297"/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93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MassHealth </a:t>
            </a:r>
            <a:r>
              <a:rPr lang="en-US" sz="93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extended coverage of SNF and community-based LTSS for Family Assistance members </a:t>
            </a:r>
            <a:r>
              <a:rPr lang="en-US" sz="93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of November 1, 2021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93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DPH issued communication to hospitals informing them of their ability to send patients to SNFs with a supply of their medications to enable SNFs to accept patients during evening and night hours.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93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MassHealth is providing </a:t>
            </a:r>
            <a:r>
              <a:rPr lang="en-US" sz="93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SNF supplemental payment to incent Saturday and Sunday admissions</a:t>
            </a:r>
            <a:endParaRPr lang="en-US" sz="93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02780AC-B07F-423B-AB47-DABE5F2C991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B02780AC-B07F-423B-AB47-DABE5F2C99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4A4340A-C15C-4D3C-8C5C-6E182FFE5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736" y="91552"/>
            <a:ext cx="8763000" cy="584775"/>
          </a:xfrm>
        </p:spPr>
        <p:txBody>
          <a:bodyPr vert="horz"/>
          <a:lstStyle/>
          <a:p>
            <a:r>
              <a:rPr lang="en-US" dirty="0"/>
              <a:t>Hospital Guidance and Public Health Order regarding non-essential, nonurgent scheduled procedures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C19E9-A5AB-4CBA-84D5-EC2A169A1E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7737" y="881149"/>
            <a:ext cx="8679318" cy="5832366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On December 10</a:t>
            </a:r>
            <a:r>
              <a:rPr lang="en-US" baseline="30000" dirty="0"/>
              <a:t>th</a:t>
            </a:r>
            <a:r>
              <a:rPr lang="en-US" dirty="0"/>
              <a:t>, DPH released </a:t>
            </a:r>
            <a:r>
              <a:rPr lang="en-US" b="1" dirty="0"/>
              <a:t>updated </a:t>
            </a:r>
            <a:r>
              <a:rPr lang="en-US" b="1" dirty="0">
                <a:hlinkClick r:id="rId5"/>
              </a:rPr>
              <a:t>guidance</a:t>
            </a:r>
            <a:r>
              <a:rPr lang="en-US" b="1" dirty="0"/>
              <a:t> to hospitals </a:t>
            </a:r>
            <a:r>
              <a:rPr lang="en-US" dirty="0"/>
              <a:t>to reduce certain non-essential, elective services and procedures via </a:t>
            </a:r>
            <a:r>
              <a:rPr lang="en-US" b="1" dirty="0"/>
              <a:t>a </a:t>
            </a:r>
            <a:r>
              <a:rPr lang="en-US" b="1" dirty="0">
                <a:hlinkClick r:id="rId6"/>
              </a:rPr>
              <a:t>COVID-19 Public Health Emergency Order</a:t>
            </a:r>
            <a:r>
              <a:rPr lang="en-US" b="1" dirty="0"/>
              <a:t>, to conserve inpatient hospital capacity and to protect patients, the healthcare workforce and resources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No later than December 15th, 2021, </a:t>
            </a:r>
            <a:r>
              <a:rPr lang="en-US" b="1" dirty="0"/>
              <a:t>any hospital or hospital system that has limited capacity (&lt;15%) must begin to reduce non-essential, non-urgent scheduled procedures by at least 50% </a:t>
            </a:r>
            <a:r>
              <a:rPr lang="en-US" dirty="0"/>
              <a:t>to ensure adequate hospital capacity for immediate healthcare needs.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In the order, non-essential, non-urgent scheduled procedures </a:t>
            </a:r>
            <a:r>
              <a:rPr lang="en-US" b="1" dirty="0"/>
              <a:t>are defined as procedures that are scheduled in advance because the procedure is not a medical emergency and where delay will not result in adverse outcomes to the patient’s health</a:t>
            </a:r>
            <a:r>
              <a:rPr lang="en-US" dirty="0"/>
              <a:t>. Providers at each hospital shall use their clinical judgment on a case-by-case basis regarding procedures that are essential to perform.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The order further states that any hospital/hospital system that maintains or exceeds the capacity threshold and </a:t>
            </a:r>
            <a:r>
              <a:rPr lang="en-US" b="1" dirty="0"/>
              <a:t>provides an attestation to DPH </a:t>
            </a:r>
            <a:r>
              <a:rPr lang="en-US" dirty="0"/>
              <a:t>may continue to perform procedures provided that the hospital/hospital system:</a:t>
            </a:r>
          </a:p>
          <a:p>
            <a:pPr marL="692150" lvl="2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continues to maintain or exceed the capacity threshold;</a:t>
            </a:r>
          </a:p>
          <a:p>
            <a:pPr marL="692150" lvl="2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actively participates in the hospital’s regional Health and Medical Coordinating Coalition meetings and makes available medical-surgical and, if appropriate, intensive care unit capacity and regularly accepts transfers from other hospitals; and </a:t>
            </a:r>
          </a:p>
          <a:p>
            <a:pPr marL="692150" lvl="2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does not transfer patients or seek assistance from other hospitals/hospital systems for the purpose of maintaining or exceeding the capacity threshold.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EOHHS, in partnership with the hospitals, will continue to closely monitor statewide hospital capacity across the Commonwealth to determine if any additional capacity adjustments are necessary. </a:t>
            </a:r>
          </a:p>
        </p:txBody>
      </p:sp>
    </p:spTree>
    <p:extLst>
      <p:ext uri="{BB962C8B-B14F-4D97-AF65-F5344CB8AC3E}">
        <p14:creationId xmlns:p14="http://schemas.microsoft.com/office/powerpoint/2010/main" val="1735523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2B454-5C93-40BC-B1EC-84A45B7B7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</a:rPr>
              <a:t>Future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73033-B4F2-4AB5-B560-642DE030A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Meeting Schedule: </a:t>
            </a:r>
            <a:br>
              <a:rPr lang="en-US" dirty="0"/>
            </a:br>
            <a:r>
              <a:rPr lang="en-US" sz="1400" dirty="0"/>
              <a:t> </a:t>
            </a:r>
          </a:p>
          <a:p>
            <a:pPr lvl="1">
              <a:defRPr/>
            </a:pPr>
            <a:r>
              <a:rPr lang="en-US" dirty="0"/>
              <a:t>March 16, 2022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pPr marL="0" lvl="1" indent="0">
              <a:buNone/>
              <a:defRPr/>
            </a:pPr>
            <a:r>
              <a:rPr lang="en-US" dirty="0"/>
              <a:t>All meetings will be held remotely from 10:00am-12:00pm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26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mass.gov</a:t>
            </a:r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/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40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EA6B4A-872F-4040-BC37-E733CB947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</a:rPr>
              <a:t>Additional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34CB0-A5DD-493E-9759-D34F7E5E4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51" y="1448851"/>
            <a:ext cx="11199341" cy="4525963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dirty="0"/>
              <a:t>For more information, please visit: </a:t>
            </a:r>
            <a:endParaRPr lang="en-US" dirty="0">
              <a:hlinkClick r:id="rId3"/>
            </a:endParaRPr>
          </a:p>
          <a:p>
            <a:pPr marL="0" indent="0">
              <a:buNone/>
              <a:defRPr/>
            </a:pPr>
            <a:r>
              <a:rPr lang="en-US" dirty="0">
                <a:hlinkClick r:id="rId3"/>
              </a:rPr>
              <a:t>https://www.mass.gov/service-details/trauma-systems-committee</a:t>
            </a:r>
          </a:p>
          <a:p>
            <a:pPr marL="0" indent="0">
              <a:buNone/>
              <a:defRPr/>
            </a:pPr>
            <a:br>
              <a:rPr lang="en-US" dirty="0"/>
            </a:br>
            <a:endParaRPr lang="en-US" sz="2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27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mass.gov</a:t>
            </a:r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/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78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Today&amp;apos;s Overview">
            <a:extLst>
              <a:ext uri="{FF2B5EF4-FFF2-40B4-BE49-F238E27FC236}">
                <a16:creationId xmlns:a16="http://schemas.microsoft.com/office/drawing/2014/main" id="{9153550A-6558-4437-8B6B-EDEBDA34F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5250"/>
            <a:ext cx="11811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49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Massachusetts Trauma Registry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33" y="1131376"/>
            <a:ext cx="10972800" cy="520743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new Massachusetts Trauma Registry launched on December 6, 2021</a:t>
            </a:r>
          </a:p>
          <a:p>
            <a:endParaRPr lang="en-US" dirty="0"/>
          </a:p>
          <a:p>
            <a:r>
              <a:rPr lang="en-US" dirty="0"/>
              <a:t>Training on the new Trauma Registry was provided in late November and early December.  All trainings were recorded and are available through the registry portal</a:t>
            </a:r>
          </a:p>
          <a:p>
            <a:endParaRPr lang="en-US" dirty="0"/>
          </a:p>
          <a:p>
            <a:r>
              <a:rPr lang="en-US" dirty="0"/>
              <a:t>Please contact </a:t>
            </a:r>
            <a:r>
              <a:rPr lang="en-US" dirty="0">
                <a:hlinkClick r:id="rId3"/>
              </a:rPr>
              <a:t>support.di@eso.com</a:t>
            </a:r>
            <a:r>
              <a:rPr lang="en-US" dirty="0"/>
              <a:t> for registry connectivity and performance issues</a:t>
            </a:r>
          </a:p>
          <a:p>
            <a:endParaRPr lang="en-US" dirty="0"/>
          </a:p>
          <a:p>
            <a:r>
              <a:rPr lang="en-US" dirty="0"/>
              <a:t>Please contact </a:t>
            </a:r>
            <a:r>
              <a:rPr lang="en-US" dirty="0">
                <a:hlinkClick r:id="rId4"/>
              </a:rPr>
              <a:t>MDPH_TraumaRegistry@mass.gov</a:t>
            </a:r>
            <a:r>
              <a:rPr lang="en-US" dirty="0"/>
              <a:t> for questions regarding submissions, log ins, and other questions </a:t>
            </a:r>
          </a:p>
          <a:p>
            <a:endParaRPr lang="en-US" dirty="0"/>
          </a:p>
          <a:p>
            <a:r>
              <a:rPr lang="en-US" dirty="0"/>
              <a:t>New FFY2021 submissions will be due no later than April 30, 2022 and FFY2022 Q1 submissions will be due by May 31, 2022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4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mass.gov</a:t>
            </a:r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/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89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MATRIS Interfacility Trauma Transports by Quarter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329CE23-65C0-4777-8C4E-BE401531DA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811861"/>
              </p:ext>
            </p:extLst>
          </p:nvPr>
        </p:nvGraphicFramePr>
        <p:xfrm>
          <a:off x="100013" y="933450"/>
          <a:ext cx="7729537" cy="4721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E5B88BF-0423-4470-AAB7-C50001F52DFC}"/>
              </a:ext>
            </a:extLst>
          </p:cNvPr>
          <p:cNvSpPr txBox="1"/>
          <p:nvPr/>
        </p:nvSpPr>
        <p:spPr>
          <a:xfrm>
            <a:off x="8219303" y="1618735"/>
            <a:ext cx="36385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Beginning in Q3 2020 to present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e has been an increase in the number of interfacility transports reported in MATRIS; this is likely due in part to a significant upgrade to MATRIS that all ambulance services completed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30A031-F343-469F-83D6-804241460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939503"/>
              </p:ext>
            </p:extLst>
          </p:nvPr>
        </p:nvGraphicFramePr>
        <p:xfrm>
          <a:off x="52388" y="5591606"/>
          <a:ext cx="9384217" cy="920115"/>
        </p:xfrm>
        <a:graphic>
          <a:graphicData uri="http://schemas.openxmlformats.org/drawingml/2006/table">
            <a:tbl>
              <a:tblPr/>
              <a:tblGrid>
                <a:gridCol w="8263713">
                  <a:extLst>
                    <a:ext uri="{9D8B030D-6E8A-4147-A177-3AD203B41FA5}">
                      <a16:colId xmlns:a16="http://schemas.microsoft.com/office/drawing/2014/main" val="3789506597"/>
                    </a:ext>
                  </a:extLst>
                </a:gridCol>
                <a:gridCol w="1120504">
                  <a:extLst>
                    <a:ext uri="{9D8B030D-6E8A-4147-A177-3AD203B41FA5}">
                      <a16:colId xmlns:a16="http://schemas.microsoft.com/office/drawing/2014/main" val="3709738355"/>
                    </a:ext>
                  </a:extLst>
                </a:gridCol>
              </a:tblGrid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Source:  MA Department of Public Health MATRIS V2 &amp; V3, downloaded 11/12/2021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938094"/>
                  </a:ext>
                </a:extLst>
              </a:tr>
              <a:tr h="1249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975139"/>
                  </a:ext>
                </a:extLst>
              </a:tr>
              <a:tr h="1249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Counts are number of runs, not patients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923912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includes only those runs where patient disposition = "Patient Treated, Transported by this EMS Unit“ and incident location is in Massachusetts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377447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includes only those runs where primary impression is recorded as “traumatic injury” or is coded as trauma as per the International Classification of Diseases, 10th Edition-Clinical Modification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4883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Ambulance services are required to enter data into MATRIS per A/R 5-403 Statewide EMS Minimum Dataset.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242960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are required to be submitted within 14 days; however, actual submission timeframes vary by ambulance service.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654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53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D348A3-D725-4DC0-83F1-906ED2A8E32D}"/>
              </a:ext>
            </a:extLst>
          </p:cNvPr>
          <p:cNvSpPr txBox="1">
            <a:spLocks/>
          </p:cNvSpPr>
          <p:nvPr/>
        </p:nvSpPr>
        <p:spPr>
          <a:xfrm>
            <a:off x="488047" y="11367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MATRIS Interfacility Trauma Transports by Quarter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42474D-D255-4EB3-BC51-AA81AEA45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006915"/>
              </p:ext>
            </p:extLst>
          </p:nvPr>
        </p:nvGraphicFramePr>
        <p:xfrm>
          <a:off x="390524" y="1066800"/>
          <a:ext cx="5400676" cy="5326014"/>
        </p:xfrm>
        <a:graphic>
          <a:graphicData uri="http://schemas.openxmlformats.org/drawingml/2006/table">
            <a:tbl>
              <a:tblPr/>
              <a:tblGrid>
                <a:gridCol w="1350169">
                  <a:extLst>
                    <a:ext uri="{9D8B030D-6E8A-4147-A177-3AD203B41FA5}">
                      <a16:colId xmlns:a16="http://schemas.microsoft.com/office/drawing/2014/main" val="3952718687"/>
                    </a:ext>
                  </a:extLst>
                </a:gridCol>
                <a:gridCol w="1350169">
                  <a:extLst>
                    <a:ext uri="{9D8B030D-6E8A-4147-A177-3AD203B41FA5}">
                      <a16:colId xmlns:a16="http://schemas.microsoft.com/office/drawing/2014/main" val="3121901822"/>
                    </a:ext>
                  </a:extLst>
                </a:gridCol>
                <a:gridCol w="1350169">
                  <a:extLst>
                    <a:ext uri="{9D8B030D-6E8A-4147-A177-3AD203B41FA5}">
                      <a16:colId xmlns:a16="http://schemas.microsoft.com/office/drawing/2014/main" val="4136899500"/>
                    </a:ext>
                  </a:extLst>
                </a:gridCol>
                <a:gridCol w="1350169">
                  <a:extLst>
                    <a:ext uri="{9D8B030D-6E8A-4147-A177-3AD203B41FA5}">
                      <a16:colId xmlns:a16="http://schemas.microsoft.com/office/drawing/2014/main" val="332358957"/>
                    </a:ext>
                  </a:extLst>
                </a:gridCol>
              </a:tblGrid>
              <a:tr h="30199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Time in Minutes from Dispatch Notified to Unit Arrived on Scene by Quarter, 1/1/2019 – 9/30/2021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416722"/>
                  </a:ext>
                </a:extLst>
              </a:tr>
              <a:tr h="301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Value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253531"/>
                  </a:ext>
                </a:extLst>
              </a:tr>
              <a:tr h="30199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931727"/>
                  </a:ext>
                </a:extLst>
              </a:tr>
              <a:tr h="301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458508"/>
                  </a:ext>
                </a:extLst>
              </a:tr>
              <a:tr h="301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900629"/>
                  </a:ext>
                </a:extLst>
              </a:tr>
              <a:tr h="301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621786"/>
                  </a:ext>
                </a:extLst>
              </a:tr>
              <a:tr h="30199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37584"/>
                  </a:ext>
                </a:extLst>
              </a:tr>
              <a:tr h="301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015205"/>
                  </a:ext>
                </a:extLst>
              </a:tr>
              <a:tr h="301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0.0082*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02633"/>
                  </a:ext>
                </a:extLst>
              </a:tr>
              <a:tr h="301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&lt;.0001*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045127"/>
                  </a:ext>
                </a:extLst>
              </a:tr>
              <a:tr h="30199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28319"/>
                  </a:ext>
                </a:extLst>
              </a:tr>
              <a:tr h="301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33149"/>
                  </a:ext>
                </a:extLst>
              </a:tr>
              <a:tr h="301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0.0060*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464293"/>
                  </a:ext>
                </a:extLst>
              </a:tr>
              <a:tr h="301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&lt;.0001*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937987"/>
                  </a:ext>
                </a:extLst>
              </a:tr>
              <a:tr h="30199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092738"/>
                  </a:ext>
                </a:extLst>
              </a:tr>
              <a:tr h="301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638572"/>
                  </a:ext>
                </a:extLst>
              </a:tr>
              <a:tr h="301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0.3143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58354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CC5FC56-8B8D-42E4-A512-C96AF9F76DEA}"/>
              </a:ext>
            </a:extLst>
          </p:cNvPr>
          <p:cNvSpPr txBox="1"/>
          <p:nvPr/>
        </p:nvSpPr>
        <p:spPr>
          <a:xfrm>
            <a:off x="7200900" y="1438275"/>
            <a:ext cx="36385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Both Quarter 2 and Quarter 3 had a  significant increase in median time from dispatch notified to unit arrived on scene in 2020 compared to 2019, as well as in 2021 YTD compared to 2019.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Quarters 1 and 4 had no significant differences in median time from dispatch notified to unit arrived on scene from 2019 up to date.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905C47-C7B7-4878-9D75-4B96C841B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372686"/>
              </p:ext>
            </p:extLst>
          </p:nvPr>
        </p:nvGraphicFramePr>
        <p:xfrm>
          <a:off x="5915026" y="5419725"/>
          <a:ext cx="6269722" cy="1042035"/>
        </p:xfrm>
        <a:graphic>
          <a:graphicData uri="http://schemas.openxmlformats.org/drawingml/2006/table">
            <a:tbl>
              <a:tblPr/>
              <a:tblGrid>
                <a:gridCol w="5521097">
                  <a:extLst>
                    <a:ext uri="{9D8B030D-6E8A-4147-A177-3AD203B41FA5}">
                      <a16:colId xmlns:a16="http://schemas.microsoft.com/office/drawing/2014/main" val="3789506597"/>
                    </a:ext>
                  </a:extLst>
                </a:gridCol>
                <a:gridCol w="748625">
                  <a:extLst>
                    <a:ext uri="{9D8B030D-6E8A-4147-A177-3AD203B41FA5}">
                      <a16:colId xmlns:a16="http://schemas.microsoft.com/office/drawing/2014/main" val="3709738355"/>
                    </a:ext>
                  </a:extLst>
                </a:gridCol>
              </a:tblGrid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Source:  MA Department of Public Health MATRIS V2 &amp; V3, downloaded 11/12/2021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938094"/>
                  </a:ext>
                </a:extLst>
              </a:tr>
              <a:tr h="1249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975139"/>
                  </a:ext>
                </a:extLst>
              </a:tr>
              <a:tr h="1249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Counts are number of runs, not patients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923912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includes only those runs where patient disposition = "Patient Treated, Transported by this EMS Unit“ and incident location is in Massachusetts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377447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includes only those runs where primary impression is recorded as “traumatic injury” or is coded as trauma as per the International Classification of Diseases, 10th Edition-Clinical Modification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4883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Ambulance services are required to enter data into MATRIS per A/R 5-403 Statewide EMS Minimum Dataset.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242960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are required to be submitted within 14 days; however, actual submission timeframes vary by ambulance service.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654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02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5D2E67-6B30-4078-96A0-4D1824E15C40}"/>
              </a:ext>
            </a:extLst>
          </p:cNvPr>
          <p:cNvSpPr txBox="1">
            <a:spLocks/>
          </p:cNvSpPr>
          <p:nvPr/>
        </p:nvSpPr>
        <p:spPr>
          <a:xfrm>
            <a:off x="240397" y="946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MATRIS Interfacility Trauma Transports by Quarter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856198-B669-44CF-8AF4-D472CB10D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777500"/>
              </p:ext>
            </p:extLst>
          </p:nvPr>
        </p:nvGraphicFramePr>
        <p:xfrm>
          <a:off x="381000" y="1055004"/>
          <a:ext cx="5353052" cy="5288647"/>
        </p:xfrm>
        <a:graphic>
          <a:graphicData uri="http://schemas.openxmlformats.org/drawingml/2006/table">
            <a:tbl>
              <a:tblPr/>
              <a:tblGrid>
                <a:gridCol w="1338263">
                  <a:extLst>
                    <a:ext uri="{9D8B030D-6E8A-4147-A177-3AD203B41FA5}">
                      <a16:colId xmlns:a16="http://schemas.microsoft.com/office/drawing/2014/main" val="3579564938"/>
                    </a:ext>
                  </a:extLst>
                </a:gridCol>
                <a:gridCol w="1338263">
                  <a:extLst>
                    <a:ext uri="{9D8B030D-6E8A-4147-A177-3AD203B41FA5}">
                      <a16:colId xmlns:a16="http://schemas.microsoft.com/office/drawing/2014/main" val="80118823"/>
                    </a:ext>
                  </a:extLst>
                </a:gridCol>
                <a:gridCol w="1338263">
                  <a:extLst>
                    <a:ext uri="{9D8B030D-6E8A-4147-A177-3AD203B41FA5}">
                      <a16:colId xmlns:a16="http://schemas.microsoft.com/office/drawing/2014/main" val="2874139034"/>
                    </a:ext>
                  </a:extLst>
                </a:gridCol>
                <a:gridCol w="1338263">
                  <a:extLst>
                    <a:ext uri="{9D8B030D-6E8A-4147-A177-3AD203B41FA5}">
                      <a16:colId xmlns:a16="http://schemas.microsoft.com/office/drawing/2014/main" val="633468963"/>
                    </a:ext>
                  </a:extLst>
                </a:gridCol>
              </a:tblGrid>
              <a:tr h="54949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Time in Minutes from Dispatch Notified to Unit Arrived at Destination by Quarter, 1/1/2019 – 9/30/2021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051448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Value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603496"/>
                  </a:ext>
                </a:extLst>
              </a:tr>
              <a:tr h="29619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134131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795896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0.9663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829614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2397"/>
                  </a:ext>
                </a:extLst>
              </a:tr>
              <a:tr h="29619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120920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116927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380568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&lt;.0001*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695040"/>
                  </a:ext>
                </a:extLst>
              </a:tr>
              <a:tr h="29619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560182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602010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0.0405*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963287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&lt;.0001*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802822"/>
                  </a:ext>
                </a:extLst>
              </a:tr>
              <a:tr h="29619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644557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265175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46163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EF420E2-B087-4287-994E-92799D5653D7}"/>
              </a:ext>
            </a:extLst>
          </p:cNvPr>
          <p:cNvSpPr txBox="1"/>
          <p:nvPr/>
        </p:nvSpPr>
        <p:spPr>
          <a:xfrm>
            <a:off x="6753225" y="1266825"/>
            <a:ext cx="3638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Both Quarter 2 and Quarter 3 had a  significant increase in median time from dispatch notified to unit arrived at destination in 2021 YTD compared to 2019. Quarter 3 also had a significant increase in median time in 2020 compared to 2019.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Quarters 1 and 4 had no significant differences in median time from dispatch notified to unit arrived at destination from 2019 up to date.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23CFC2-A38F-47A1-B466-0D432C2C2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055383"/>
              </p:ext>
            </p:extLst>
          </p:nvPr>
        </p:nvGraphicFramePr>
        <p:xfrm>
          <a:off x="5857876" y="5417164"/>
          <a:ext cx="6326872" cy="1042035"/>
        </p:xfrm>
        <a:graphic>
          <a:graphicData uri="http://schemas.openxmlformats.org/drawingml/2006/table">
            <a:tbl>
              <a:tblPr/>
              <a:tblGrid>
                <a:gridCol w="5571423">
                  <a:extLst>
                    <a:ext uri="{9D8B030D-6E8A-4147-A177-3AD203B41FA5}">
                      <a16:colId xmlns:a16="http://schemas.microsoft.com/office/drawing/2014/main" val="3789506597"/>
                    </a:ext>
                  </a:extLst>
                </a:gridCol>
                <a:gridCol w="755449">
                  <a:extLst>
                    <a:ext uri="{9D8B030D-6E8A-4147-A177-3AD203B41FA5}">
                      <a16:colId xmlns:a16="http://schemas.microsoft.com/office/drawing/2014/main" val="3709738355"/>
                    </a:ext>
                  </a:extLst>
                </a:gridCol>
              </a:tblGrid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Source:  MA Department of Public Health MATRIS V2 &amp; V3, downloaded 11/12/2021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938094"/>
                  </a:ext>
                </a:extLst>
              </a:tr>
              <a:tr h="1249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975139"/>
                  </a:ext>
                </a:extLst>
              </a:tr>
              <a:tr h="1249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Counts are number of runs, not patients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923912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includes only those runs where patient disposition = "Patient Treated, Transported by this EMS Unit“ and incident location is in Massachusetts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377447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includes only those runs where primary impression is recorded as “traumatic injury” or is coded as trauma as per the International Classification of Diseases, 10th Edition-Clinical Modification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4883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Ambulance services are required to enter data into MATRIS per A/R 5-403 Statewide EMS Minimum Dataset.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242960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are required to be submitted within 14 days; however, actual submission timeframes vary by ambulance service.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654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64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46044-EC37-46A7-ACE7-FD22B1EDA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6" y="51351"/>
            <a:ext cx="11544300" cy="87465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MATRIS Interfacility Trauma Transports by Incident Region</a:t>
            </a:r>
            <a:endParaRPr lang="en-US" sz="36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A2BA460-3ECA-4CC7-A3C3-BE37D28FDF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096503"/>
              </p:ext>
            </p:extLst>
          </p:nvPr>
        </p:nvGraphicFramePr>
        <p:xfrm>
          <a:off x="26483" y="907582"/>
          <a:ext cx="8317417" cy="4683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773F8FB-5BE5-42BE-8B05-7B2F4BB93652}"/>
              </a:ext>
            </a:extLst>
          </p:cNvPr>
          <p:cNvSpPr txBox="1"/>
          <p:nvPr/>
        </p:nvSpPr>
        <p:spPr>
          <a:xfrm>
            <a:off x="8524875" y="1602603"/>
            <a:ext cx="36385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 represents 3 quarters while 2019 and 2020 represent 4 quarters of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Most transfers occur in Region 4, decrease from 2019 to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Region 5 increased from 2019-2021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likely in part due to the transition to the upgraded MATRIS database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FA021A8-6360-4003-B21B-B521D9295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02253"/>
              </p:ext>
            </p:extLst>
          </p:nvPr>
        </p:nvGraphicFramePr>
        <p:xfrm>
          <a:off x="26483" y="5590586"/>
          <a:ext cx="9384217" cy="920115"/>
        </p:xfrm>
        <a:graphic>
          <a:graphicData uri="http://schemas.openxmlformats.org/drawingml/2006/table">
            <a:tbl>
              <a:tblPr/>
              <a:tblGrid>
                <a:gridCol w="8263713">
                  <a:extLst>
                    <a:ext uri="{9D8B030D-6E8A-4147-A177-3AD203B41FA5}">
                      <a16:colId xmlns:a16="http://schemas.microsoft.com/office/drawing/2014/main" val="3789506597"/>
                    </a:ext>
                  </a:extLst>
                </a:gridCol>
                <a:gridCol w="1120504">
                  <a:extLst>
                    <a:ext uri="{9D8B030D-6E8A-4147-A177-3AD203B41FA5}">
                      <a16:colId xmlns:a16="http://schemas.microsoft.com/office/drawing/2014/main" val="3709738355"/>
                    </a:ext>
                  </a:extLst>
                </a:gridCol>
              </a:tblGrid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Source:  MA Department of Public Health MATRIS V2 &amp; V3, downloaded 11/12/2021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938094"/>
                  </a:ext>
                </a:extLst>
              </a:tr>
              <a:tr h="1249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975139"/>
                  </a:ext>
                </a:extLst>
              </a:tr>
              <a:tr h="1249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Counts are number of runs, not patients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923912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includes only those runs where patient disposition = "Patient Treated, Transported by this EMS Unit“ and incident location is in Massachusetts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377447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includes only those runs where primary impression is recorded as “traumatic injury” or is coded as trauma as per the International Classification of Diseases, 10th Edition-Clinical Modification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4883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Ambulance services are required to enter data into MATRIS per A/R 5-403 Statewide EMS Minimum Dataset.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242960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are required to be submitted within 14 days; however, actual submission timeframes vary by ambulance service.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654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422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A91D14-FF96-440E-9489-833B8FAD7D3D}"/>
              </a:ext>
            </a:extLst>
          </p:cNvPr>
          <p:cNvSpPr txBox="1">
            <a:spLocks/>
          </p:cNvSpPr>
          <p:nvPr/>
        </p:nvSpPr>
        <p:spPr>
          <a:xfrm>
            <a:off x="288022" y="175805"/>
            <a:ext cx="11903978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MATRIS Interfacility Trauma Transports by Incident Region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8D3AA94-0B68-4975-ADDC-20C784BC1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895697"/>
              </p:ext>
            </p:extLst>
          </p:nvPr>
        </p:nvGraphicFramePr>
        <p:xfrm>
          <a:off x="192771" y="1046131"/>
          <a:ext cx="6920410" cy="5485281"/>
        </p:xfrm>
        <a:graphic>
          <a:graphicData uri="http://schemas.openxmlformats.org/drawingml/2006/table">
            <a:tbl>
              <a:tblPr/>
              <a:tblGrid>
                <a:gridCol w="2179821">
                  <a:extLst>
                    <a:ext uri="{9D8B030D-6E8A-4147-A177-3AD203B41FA5}">
                      <a16:colId xmlns:a16="http://schemas.microsoft.com/office/drawing/2014/main" val="3721674782"/>
                    </a:ext>
                  </a:extLst>
                </a:gridCol>
                <a:gridCol w="1354456">
                  <a:extLst>
                    <a:ext uri="{9D8B030D-6E8A-4147-A177-3AD203B41FA5}">
                      <a16:colId xmlns:a16="http://schemas.microsoft.com/office/drawing/2014/main" val="4202035959"/>
                    </a:ext>
                  </a:extLst>
                </a:gridCol>
                <a:gridCol w="1354456">
                  <a:extLst>
                    <a:ext uri="{9D8B030D-6E8A-4147-A177-3AD203B41FA5}">
                      <a16:colId xmlns:a16="http://schemas.microsoft.com/office/drawing/2014/main" val="1141000736"/>
                    </a:ext>
                  </a:extLst>
                </a:gridCol>
                <a:gridCol w="2031677">
                  <a:extLst>
                    <a:ext uri="{9D8B030D-6E8A-4147-A177-3AD203B41FA5}">
                      <a16:colId xmlns:a16="http://schemas.microsoft.com/office/drawing/2014/main" val="302306131"/>
                    </a:ext>
                  </a:extLst>
                </a:gridCol>
              </a:tblGrid>
              <a:tr h="361496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Time in Minutes from Dispatch Notified to Unit Arrived on Scene by Incident Region, 1/1/2019 – 9/30/2021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832715"/>
                  </a:ext>
                </a:extLst>
              </a:tr>
              <a:tr h="189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Value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885347"/>
                  </a:ext>
                </a:extLst>
              </a:tr>
              <a:tr h="18922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132801"/>
                  </a:ext>
                </a:extLst>
              </a:tr>
              <a:tr h="189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983021"/>
                  </a:ext>
                </a:extLst>
              </a:tr>
              <a:tr h="189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&lt;.0001*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53648"/>
                  </a:ext>
                </a:extLst>
              </a:tr>
              <a:tr h="189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(Q1-Q3)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055336"/>
                  </a:ext>
                </a:extLst>
              </a:tr>
              <a:tr h="189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(Q1-Q3)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0.0010*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877911"/>
                  </a:ext>
                </a:extLst>
              </a:tr>
              <a:tr h="18922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809022"/>
                  </a:ext>
                </a:extLst>
              </a:tr>
              <a:tr h="189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214192"/>
                  </a:ext>
                </a:extLst>
              </a:tr>
              <a:tr h="189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0.1862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940080"/>
                  </a:ext>
                </a:extLst>
              </a:tr>
              <a:tr h="189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(Q1-Q3)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89457"/>
                  </a:ext>
                </a:extLst>
              </a:tr>
              <a:tr h="189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(Q1-Q3)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0.0004*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413395"/>
                  </a:ext>
                </a:extLst>
              </a:tr>
              <a:tr h="18922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3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856290"/>
                  </a:ext>
                </a:extLst>
              </a:tr>
              <a:tr h="189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798868"/>
                  </a:ext>
                </a:extLst>
              </a:tr>
              <a:tr h="189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1123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0.9684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128981"/>
                  </a:ext>
                </a:extLst>
              </a:tr>
              <a:tr h="189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(Q1-Q3)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854880"/>
                  </a:ext>
                </a:extLst>
              </a:tr>
              <a:tr h="189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(Q1-Q3)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0.0037*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970653"/>
                  </a:ext>
                </a:extLst>
              </a:tr>
              <a:tr h="18922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4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232777"/>
                  </a:ext>
                </a:extLst>
              </a:tr>
              <a:tr h="189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2538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271663"/>
                  </a:ext>
                </a:extLst>
              </a:tr>
              <a:tr h="189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0.0878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801466"/>
                  </a:ext>
                </a:extLst>
              </a:tr>
              <a:tr h="189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(Q1-Q3)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845963"/>
                  </a:ext>
                </a:extLst>
              </a:tr>
              <a:tr h="189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(Q1-Q3)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1756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&lt;.0001*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828525"/>
                  </a:ext>
                </a:extLst>
              </a:tr>
              <a:tr h="18922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5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213096"/>
                  </a:ext>
                </a:extLst>
              </a:tr>
              <a:tr h="189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328800"/>
                  </a:ext>
                </a:extLst>
              </a:tr>
              <a:tr h="189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0.0068*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975360"/>
                  </a:ext>
                </a:extLst>
              </a:tr>
              <a:tr h="189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(Q1-Q3)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100822"/>
                  </a:ext>
                </a:extLst>
              </a:tr>
              <a:tr h="189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(Q1-Q3)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&lt;.0001*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38785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3C927F5-B392-4E5D-BBCF-B337F233D692}"/>
              </a:ext>
            </a:extLst>
          </p:cNvPr>
          <p:cNvSpPr txBox="1"/>
          <p:nvPr/>
        </p:nvSpPr>
        <p:spPr>
          <a:xfrm>
            <a:off x="7391400" y="1414815"/>
            <a:ext cx="36385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regions median time from when dispatch was notified to when the unit arrived  on scene increased significantly in Q1-Q3 2021 compared to Q1-Q3 2019.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Additionally, Region 1 also had a significant increase in median time in 2020 compared 2019.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4ED8090-7E16-43A5-8B7B-C956F8F43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69293"/>
              </p:ext>
            </p:extLst>
          </p:nvPr>
        </p:nvGraphicFramePr>
        <p:xfrm>
          <a:off x="7243690" y="5302864"/>
          <a:ext cx="4941057" cy="1163955"/>
        </p:xfrm>
        <a:graphic>
          <a:graphicData uri="http://schemas.openxmlformats.org/drawingml/2006/table">
            <a:tbl>
              <a:tblPr/>
              <a:tblGrid>
                <a:gridCol w="4351079">
                  <a:extLst>
                    <a:ext uri="{9D8B030D-6E8A-4147-A177-3AD203B41FA5}">
                      <a16:colId xmlns:a16="http://schemas.microsoft.com/office/drawing/2014/main" val="3789506597"/>
                    </a:ext>
                  </a:extLst>
                </a:gridCol>
                <a:gridCol w="589978">
                  <a:extLst>
                    <a:ext uri="{9D8B030D-6E8A-4147-A177-3AD203B41FA5}">
                      <a16:colId xmlns:a16="http://schemas.microsoft.com/office/drawing/2014/main" val="3709738355"/>
                    </a:ext>
                  </a:extLst>
                </a:gridCol>
              </a:tblGrid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Source:  MA Department of Public Health MATRIS V2 &amp; V3, downloaded 11/12/2021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938094"/>
                  </a:ext>
                </a:extLst>
              </a:tr>
              <a:tr h="1249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975139"/>
                  </a:ext>
                </a:extLst>
              </a:tr>
              <a:tr h="1249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Counts are number of runs, not patients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923912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includes only those runs where patient disposition = "Patient Treated, Transported by this EMS Unit“ and incident location is in Massachusetts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377447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includes only those runs where primary impression is recorded as “traumatic injury” or is coded as trauma as per the International Classification of Diseases, 10th Edition-Clinical Modification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4883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Ambulance services are required to enter data into MATRIS per A/R 5-403 Statewide EMS Minimum Dataset.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242960"/>
                  </a:ext>
                </a:extLst>
              </a:tr>
              <a:tr h="12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are required to be submitted within 14 days; however, actual submission timeframes vary by ambulance service.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654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612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MZchispB7Fwns2QhDaM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qM3SISEIKLw7bvuLj2d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blEEfJJRA3Z_qO1pXby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F_gv.pZbm2Rgq6p__oA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FqrXhPKHU8Yhhb3vx3Q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nt24sbzCuZEp.pcHEdF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ACfwdYBqPkpGz6i4IlW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KarEVtskmfoZ4MOW54j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liI9352EqrryY9hVW9N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liI9352EqrryY9hVW9N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liI9352EqrryY9hVW9N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liI9352EqrryY9hVW9N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.TcTX_dx.tdoQ_GivVBi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m8S55baQtz7LEf4MoC1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F_gv.pZbm2Rgq6p__oAQ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HPC color theme">
      <a:dk1>
        <a:sysClr val="windowText" lastClr="000000"/>
      </a:dk1>
      <a:lt1>
        <a:sysClr val="window" lastClr="FFFFFF"/>
      </a:lt1>
      <a:dk2>
        <a:srgbClr val="A5A5A5"/>
      </a:dk2>
      <a:lt2>
        <a:srgbClr val="718DB9"/>
      </a:lt2>
      <a:accent1>
        <a:srgbClr val="094975"/>
      </a:accent1>
      <a:accent2>
        <a:srgbClr val="F2682A"/>
      </a:accent2>
      <a:accent3>
        <a:srgbClr val="FAA721"/>
      </a:accent3>
      <a:accent4>
        <a:srgbClr val="33A0C8"/>
      </a:accent4>
      <a:accent5>
        <a:srgbClr val="C0504D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Strategy Team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accent1"/>
        </a:solidFill>
        <a:ln w="9525">
          <a:noFill/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6200" tIns="76200" rIns="76200" bIns="76200" numCol="1" anchor="ctr" anchorCtr="0" compatLnSpc="1">
        <a:prstTxWarp prst="textNoShape">
          <a:avLst/>
        </a:prstTxWarp>
        <a:noAutofit/>
      </a:bodyPr>
      <a:lstStyle>
        <a:defPPr algn="l">
          <a:defRPr sz="1400" b="1" kern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7B4EB40-FD74-49B2-B1AF-FCF58089CFC1}" vid="{F3B15EA4-F373-45A9-9C4E-B18186F699C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18468</TotalTime>
  <Words>3714</Words>
  <Application>Microsoft Office PowerPoint</Application>
  <PresentationFormat>Widescreen</PresentationFormat>
  <Paragraphs>581</Paragraphs>
  <Slides>27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Custom Design</vt:lpstr>
      <vt:lpstr>Default Theme</vt:lpstr>
      <vt:lpstr>2_Office Theme</vt:lpstr>
      <vt:lpstr>Office Theme</vt:lpstr>
      <vt:lpstr>think-cell Slide</vt:lpstr>
      <vt:lpstr>Trauma Systems Committee</vt:lpstr>
      <vt:lpstr>Agenda</vt:lpstr>
      <vt:lpstr>PowerPoint Presentation</vt:lpstr>
      <vt:lpstr>Massachusetts Trauma Registry Update</vt:lpstr>
      <vt:lpstr>MATRIS Interfacility Trauma Transports by Quarter</vt:lpstr>
      <vt:lpstr>PowerPoint Presentation</vt:lpstr>
      <vt:lpstr>PowerPoint Presentation</vt:lpstr>
      <vt:lpstr>MATRIS Interfacility Trauma Transports by Incident Region</vt:lpstr>
      <vt:lpstr>PowerPoint Presentation</vt:lpstr>
      <vt:lpstr>PowerPoint Presentation</vt:lpstr>
      <vt:lpstr>MATRIS Interfacility Trauma Transports by Date</vt:lpstr>
      <vt:lpstr>MATRIS Interfacility Trauma Transports by Week</vt:lpstr>
      <vt:lpstr>Massachusetts vs American College of Surgeons Data Dictionary Comparison – what is the same?</vt:lpstr>
      <vt:lpstr>Massachusetts vs American College of Surgeons Data Dictionary Comparison – Massachusetts Only Demographics and Miscellaneous fields</vt:lpstr>
      <vt:lpstr>Massachusetts vs American College of Surgeons Data Dictionary Comparison – Massachusetts Only UUID and EMS Fields</vt:lpstr>
      <vt:lpstr>Massachusetts vs American College of Surgeons Data Dictionary Comparison – which menus are different</vt:lpstr>
      <vt:lpstr>Massachusetts vs American College of Surgeons Data Dictionary Comparison – which menus are different</vt:lpstr>
      <vt:lpstr>Massachusetts vs American College of Surgeons Data Dictionary Comparison – ACS differences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EOHHS measures to address hospital capacity constraints</vt:lpstr>
      <vt:lpstr>Hospital Guidance and Public Health Order regarding non-essential, nonurgent scheduled procedures </vt:lpstr>
      <vt:lpstr>Future Meetings</vt:lpstr>
      <vt:lpstr>Additional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BHCSQ</dc:creator>
  <cp:lastModifiedBy>Phaltankar, Pooja P.  (DPH)</cp:lastModifiedBy>
  <cp:revision>1066</cp:revision>
  <cp:lastPrinted>2020-02-07T19:26:46Z</cp:lastPrinted>
  <dcterms:created xsi:type="dcterms:W3CDTF">2019-01-10T19:26:50Z</dcterms:created>
  <dcterms:modified xsi:type="dcterms:W3CDTF">2021-12-16T13:46:57Z</dcterms:modified>
</cp:coreProperties>
</file>