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2" r:id="rId3"/>
    <p:sldMasterId id="2147483676" r:id="rId4"/>
  </p:sldMasterIdLst>
  <p:notesMasterIdLst>
    <p:notesMasterId r:id="rId10"/>
  </p:notesMasterIdLst>
  <p:sldIdLst>
    <p:sldId id="257" r:id="rId5"/>
    <p:sldId id="262" r:id="rId6"/>
    <p:sldId id="265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E583A-5615-41B2-AD11-DD2C739319B8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226B-57D4-4966-862B-087DC3312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DD779895-3E67-4CB8-BE0C-23F3FD5FF7F3}" type="slidenum">
              <a:rPr lang="en-GB" smtClean="0">
                <a:solidFill>
                  <a:srgbClr val="BBE0E3"/>
                </a:solidFill>
              </a:rPr>
              <a:pPr>
                <a:buClr>
                  <a:srgbClr val="000000"/>
                </a:buClr>
              </a:pPr>
              <a:t>1</a:t>
            </a:fld>
            <a:endParaRPr lang="en-GB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4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D9E9-AF01-4F4B-9BFA-9D5C8FD314F9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78F2-8C35-45CA-822F-6C4F9956F28F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2C8D-AAAD-4541-82B8-59D4A763339A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817" y="2571749"/>
            <a:ext cx="5231896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6875382" y="0"/>
            <a:ext cx="5316625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4004872" y="3530262"/>
            <a:ext cx="8187128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8584927" y="2452280"/>
            <a:ext cx="25968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9" y="1417315"/>
            <a:ext cx="52700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Round Diagonal Corner Rectangle 4">
            <a:extLst>
              <a:ext uri="{FF2B5EF4-FFF2-40B4-BE49-F238E27FC236}">
                <a16:creationId xmlns:a16="http://schemas.microsoft.com/office/drawing/2014/main" id="{1586E4B4-C3F2-47FA-A1C5-5090AA07DFEA}"/>
              </a:ext>
            </a:extLst>
          </p:cNvPr>
          <p:cNvSpPr/>
          <p:nvPr userDrawn="1"/>
        </p:nvSpPr>
        <p:spPr>
          <a:xfrm>
            <a:off x="12275240" y="1"/>
            <a:ext cx="2707513" cy="323980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defRPr/>
            </a:pPr>
            <a:r>
              <a:rPr lang="en-GB" sz="600" b="1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Image placeholders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Navigate to the file and insert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buFont typeface="Arial" panose="020B0604020202020204" pitchFamily="34" charset="0"/>
              <a:buNone/>
              <a:defRPr/>
            </a:pPr>
            <a:r>
              <a:rPr lang="en-US" sz="600" b="1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U</a:t>
            </a:r>
            <a:r>
              <a:rPr lang="en-GB" sz="600" b="1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pdating image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Click on the image you wish to change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Delete the image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US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Follow the steps as above to insert an image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defRPr/>
            </a:pPr>
            <a:r>
              <a:rPr lang="en-GB" sz="600" b="1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Cropping image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the image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Go to ‘Format’ tab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‘Crop’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You can now move the image within the placeholder.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defRPr/>
            </a:pPr>
            <a:r>
              <a:rPr lang="en-GB" sz="600" b="1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Resizing image</a:t>
            </a:r>
          </a:p>
          <a:p>
            <a:pPr marL="0" lvl="1"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Right-click on the page</a:t>
            </a:r>
          </a:p>
          <a:p>
            <a:pPr marL="90488" lvl="2" indent="-90488" fontAlgn="base"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600" ker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050" name="Picture 2" descr="https://sites.google.com/site/massdgic/_/rsrc/1493901490856/home/interconnection/technical-standards-review-group/MTSRG.png?height=108&amp;width=200">
            <a:extLst>
              <a:ext uri="{FF2B5EF4-FFF2-40B4-BE49-F238E27FC236}">
                <a16:creationId xmlns:a16="http://schemas.microsoft.com/office/drawing/2014/main" id="{D9CD9741-11A6-4FFE-B2F1-6654BA74A8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4" y="5471540"/>
            <a:ext cx="25273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859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7" y="0"/>
            <a:ext cx="12213167" cy="240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68"/>
              </a:cxn>
              <a:cxn ang="0">
                <a:pos x="1008" y="1368"/>
              </a:cxn>
              <a:cxn ang="0">
                <a:pos x="1152" y="1512"/>
              </a:cxn>
              <a:cxn ang="0">
                <a:pos x="1296" y="1368"/>
              </a:cxn>
              <a:cxn ang="0">
                <a:pos x="5760" y="1368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en-GB" b="1" kern="0">
              <a:solidFill>
                <a:srgbClr val="00AED9"/>
              </a:solidFill>
            </a:endParaRPr>
          </a:p>
        </p:txBody>
      </p:sp>
      <p:sp>
        <p:nvSpPr>
          <p:cNvPr id="5" name="Line 36"/>
          <p:cNvSpPr>
            <a:spLocks noChangeShapeType="1"/>
          </p:cNvSpPr>
          <p:nvPr userDrawn="1"/>
        </p:nvSpPr>
        <p:spPr bwMode="auto">
          <a:xfrm flipH="1" flipV="1">
            <a:off x="914400" y="2971800"/>
            <a:ext cx="6096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en-GB" b="1" kern="0">
              <a:solidFill>
                <a:srgbClr val="00AED9"/>
              </a:solidFill>
            </a:endParaRPr>
          </a:p>
        </p:txBody>
      </p:sp>
      <p:sp>
        <p:nvSpPr>
          <p:cNvPr id="6" name="Line 39"/>
          <p:cNvSpPr>
            <a:spLocks noChangeShapeType="1"/>
          </p:cNvSpPr>
          <p:nvPr userDrawn="1"/>
        </p:nvSpPr>
        <p:spPr bwMode="auto">
          <a:xfrm>
            <a:off x="3200400" y="4343400"/>
            <a:ext cx="6096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en-GB" b="1" kern="0">
              <a:solidFill>
                <a:srgbClr val="00AED9"/>
              </a:solidFill>
            </a:endParaRP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 flipH="1">
            <a:off x="914400" y="4343400"/>
            <a:ext cx="6096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en-GB" b="1" kern="0">
              <a:solidFill>
                <a:srgbClr val="00AED9"/>
              </a:solidFill>
            </a:endParaRPr>
          </a:p>
        </p:txBody>
      </p:sp>
      <p:sp>
        <p:nvSpPr>
          <p:cNvPr id="8" name="Line 41"/>
          <p:cNvSpPr>
            <a:spLocks noChangeShapeType="1"/>
          </p:cNvSpPr>
          <p:nvPr userDrawn="1"/>
        </p:nvSpPr>
        <p:spPr bwMode="auto">
          <a:xfrm flipV="1">
            <a:off x="3200400" y="2971800"/>
            <a:ext cx="6096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en-GB" b="1" kern="0">
              <a:solidFill>
                <a:srgbClr val="00AED9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1371608" y="3216282"/>
            <a:ext cx="1919817" cy="9451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000" b="1" kern="0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b="1" kern="0">
              <a:solidFill>
                <a:srgbClr val="00AED9"/>
              </a:solidFill>
            </a:endParaRPr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080500" y="342900"/>
            <a:ext cx="244051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791641" y="1337797"/>
            <a:ext cx="10725151" cy="52322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7" y="5164149"/>
            <a:ext cx="10725151" cy="503237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78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BBCF1B-05D3-4CC4-B686-3A29DD2E3A93}"/>
              </a:ext>
            </a:extLst>
          </p:cNvPr>
          <p:cNvSpPr/>
          <p:nvPr userDrawn="1"/>
        </p:nvSpPr>
        <p:spPr bwMode="auto">
          <a:xfrm>
            <a:off x="8848725" y="381000"/>
            <a:ext cx="895350" cy="3768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kern="0">
              <a:solidFill>
                <a:srgbClr val="0079C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36DC378D-F1E1-49AD-9C86-C45A4694A97E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B430B96A-004A-4224-9AD7-6A9E06DC0C8E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  <p:pic>
        <p:nvPicPr>
          <p:cNvPr id="7" name="Picture 2" descr="National Grid | Smart Energy Consumer Collaborative">
            <a:extLst>
              <a:ext uri="{FF2B5EF4-FFF2-40B4-BE49-F238E27FC236}">
                <a16:creationId xmlns:a16="http://schemas.microsoft.com/office/drawing/2014/main" id="{6BC561DD-B391-4D9D-819F-932EDBA9EA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8" y="0"/>
            <a:ext cx="2063750" cy="11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9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BA0CEBF0-0B34-4F8A-94FD-47605CB2BAFC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06A4D5E3-15F0-4E73-B5F3-950DE801CF61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98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485900"/>
            <a:ext cx="529166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1" y="1485900"/>
            <a:ext cx="529166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7B687934-B304-472C-ACC5-A1E842A21BE4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144E7D3D-D05D-4049-8E08-D8CCCD4AB091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1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4418"/>
            <a:ext cx="10972800" cy="5232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782875FE-BBC2-44AA-A2FF-0E1BEB212347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96AF0CA9-43ED-421F-B054-D01ECFD7E8F4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1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93F9DDB8-32FB-41E8-ACBA-BE26D8250B59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EAA26EBC-2F8E-4A29-8FFB-D9C7651F4AF5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E0A51BF1-7792-4E63-BD2F-708345ACF615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DDB0933A-4E4F-4A1D-9343-242539130814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1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9E23-8645-4D2B-929B-43A10F170476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2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34991"/>
            <a:ext cx="4011084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CEB0CF95-989D-4648-B16B-E5B180FB03DF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9DA90AB1-B2BC-49AD-B1FE-D3FA01918128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9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9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A7095C2A-8DA5-48FC-B56E-2A7B4787B67F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17802741-A1F8-417E-9065-5B71BF950065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9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BF300F68-BB81-4129-ACE5-2C6A05FD1A9C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7E50DD94-EA1B-4C9D-9DDB-1FA9FA38F054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3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5774" y="762000"/>
            <a:ext cx="615553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1636" y="762000"/>
            <a:ext cx="7890933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E7785954-A24B-401F-9EE5-A1F1FDA76B6A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39FDA9FF-68FE-4772-9FBB-CC3B6D5B5BA8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46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41" y="757893"/>
            <a:ext cx="10790767" cy="523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485900"/>
            <a:ext cx="5291667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1" y="1485900"/>
            <a:ext cx="5291667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ED2F7D41-E25F-4116-A781-57080512AA27}" type="datetime1">
              <a:rPr lang="en-US" smtClean="0">
                <a:solidFill>
                  <a:srgbClr val="00AED9"/>
                </a:solidFill>
              </a:rPr>
              <a:t>6/30/2025</a:t>
            </a:fld>
            <a:endParaRPr lang="en-US">
              <a:solidFill>
                <a:srgbClr val="00AED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endParaRPr lang="en-US">
              <a:solidFill>
                <a:srgbClr val="00AED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defRPr/>
            </a:pPr>
            <a:fld id="{5CAB4293-C198-4DCE-95D9-8F5C42595BED}" type="slidenum">
              <a:rPr lang="en-US">
                <a:solidFill>
                  <a:srgbClr val="00AED9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-US">
              <a:solidFill>
                <a:srgbClr val="00AE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0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Internal Use Only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908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Internal Use Only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300122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12515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46451" y="6320502"/>
            <a:ext cx="9593887" cy="22576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Internal Use Only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358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49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0644-0E06-4113-93D7-07FE43B90755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04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7186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2" y="340801"/>
            <a:ext cx="2063109" cy="6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56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4"/>
            <a:ext cx="1537609" cy="6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63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3663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712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2" y="340801"/>
            <a:ext cx="2063109" cy="6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70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61395907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CC3F-D240-A9F5-BE7A-B8FA3F81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F198-4E8C-9B04-49B1-04497042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97445-4463-E7D4-5507-3EC90A34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76AA-B9B4-42F5-995D-D2CFC091F0A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B77CA-A78B-96C3-2989-04B1BED4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97A8-E941-D64A-F84C-79EE28E7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BEBE-C1DD-49E3-8EA6-DF831CEC2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6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F9885-D20D-4FB6-8FF4-3A13FDA8E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89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1D43-FB06-47D3-8A79-F501CD286DA0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0A13-2EFC-495D-B859-4FB062C900CD}" type="datetime1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A47C-CEC5-4D69-B811-A62CC860899F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0899-23BB-47E1-A314-07EFE2674E55}" type="datetime1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84E2-FA4E-4F3C-AC33-31F36D7198A7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6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9B94-CEC8-4588-AA88-431172A14956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2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D0B1-EF56-4429-83E2-1538F4351231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42A56-A3EF-4F19-B7CF-14636BF9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5735" y="361387"/>
            <a:ext cx="110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5" y="1412481"/>
            <a:ext cx="1104053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896852" y="6352054"/>
            <a:ext cx="7123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buClr>
                <a:srgbClr val="55555A"/>
              </a:buClr>
            </a:pPr>
            <a:fld id="{C765D33F-A874-457A-8BB6-233806FE7182}" type="slidenum">
              <a:rPr sz="1100">
                <a:solidFill>
                  <a:srgbClr val="00148C"/>
                </a:solidFill>
              </a:rPr>
              <a:pPr>
                <a:buClr>
                  <a:srgbClr val="55555A"/>
                </a:buClr>
              </a:pPr>
              <a:t>‹#›</a:t>
            </a:fld>
            <a:endParaRPr sz="1100">
              <a:solidFill>
                <a:srgbClr val="00148C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1811" y="6352054"/>
            <a:ext cx="8730140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55555A"/>
              </a:buClr>
              <a:tabLst>
                <a:tab pos="989013" algn="l"/>
              </a:tabLst>
            </a:pPr>
            <a:endParaRPr lang="fr-FR" kern="0">
              <a:solidFill>
                <a:srgbClr val="00148C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575734" y="6352054"/>
            <a:ext cx="1216077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buClr>
                <a:srgbClr val="55555A"/>
              </a:buClr>
              <a:tabLst>
                <a:tab pos="989013" algn="l"/>
              </a:tabLst>
            </a:pPr>
            <a:r>
              <a:rPr lang="fr-FR" b="1">
                <a:solidFill>
                  <a:srgbClr val="00148C"/>
                </a:solidFill>
              </a:rPr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169324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67">
          <p15:clr>
            <a:srgbClr val="F26B43"/>
          </p15:clr>
        </p15:guide>
        <p15:guide id="2" pos="5488">
          <p15:clr>
            <a:srgbClr val="F26B43"/>
          </p15:clr>
        </p15:guide>
        <p15:guide id="3" orient="horz" pos="3793">
          <p15:clr>
            <a:srgbClr val="F26B43"/>
          </p15:clr>
        </p15:guide>
        <p15:guide id="4" pos="272">
          <p15:clr>
            <a:srgbClr val="F26B43"/>
          </p15:clr>
        </p15:guide>
        <p15:guide id="5" pos="2993">
          <p15:clr>
            <a:srgbClr val="F26B43"/>
          </p15:clr>
        </p15:guide>
        <p15:guide id="6" orient="horz" pos="414">
          <p15:clr>
            <a:srgbClr val="F26B43"/>
          </p15:clr>
        </p15:guide>
        <p15:guide id="7" orient="horz" pos="889">
          <p15:clr>
            <a:srgbClr val="F26B43"/>
          </p15:clr>
        </p15:guide>
        <p15:guide id="8" pos="2064">
          <p15:clr>
            <a:srgbClr val="F26B43"/>
          </p15:clr>
        </p15:guide>
        <p15:guide id="9" pos="3855">
          <p15:clr>
            <a:srgbClr val="F26B43"/>
          </p15:clr>
        </p15:guide>
        <p15:guide id="10" pos="3696">
          <p15:clr>
            <a:srgbClr val="F26B43"/>
          </p15:clr>
        </p15:guide>
        <p15:guide id="11" pos="1905">
          <p15:clr>
            <a:srgbClr val="F26B43"/>
          </p15:clr>
        </p15:guide>
        <p15:guide id="12" orient="horz" pos="39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fld id="{90E8BB3B-691C-43BE-8E8B-086C8570C886}" type="datetime1">
              <a:rPr lang="en-US" b="1" kern="0" smtClean="0">
                <a:solidFill>
                  <a:srgbClr val="00AED9"/>
                </a:solidFill>
              </a:rPr>
              <a:t>6/30/2025</a:t>
            </a:fld>
            <a:endParaRPr lang="en-US" b="1" kern="0">
              <a:solidFill>
                <a:srgbClr val="00AED9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endParaRPr lang="en-US" b="1" kern="0">
              <a:solidFill>
                <a:srgbClr val="00AED9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81750"/>
            <a:ext cx="28448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defRPr/>
            </a:pPr>
            <a:fld id="{53355694-DAE1-4046-9403-7EAB9EE86DEF}" type="slidenum">
              <a:rPr lang="en-US" b="1" kern="0">
                <a:solidFill>
                  <a:srgbClr val="00AED9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defRPr/>
              </a:pPr>
              <a:t>‹#›</a:t>
            </a:fld>
            <a:endParaRPr lang="en-US" b="1" kern="0">
              <a:solidFill>
                <a:srgbClr val="00AED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33453" y="1382724"/>
            <a:ext cx="10665883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91641" y="757893"/>
            <a:ext cx="10790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1636" y="1485900"/>
            <a:ext cx="1078653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80500" y="342900"/>
            <a:ext cx="244051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0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891" indent="-342891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ＭＳ Ｐゴシック"/>
        </a:defRPr>
      </a:lvl1pPr>
      <a:lvl2pPr marL="742932" indent="-28574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ＭＳ Ｐゴシック"/>
        </a:defRPr>
      </a:lvl2pPr>
      <a:lvl3pPr marL="1142971" indent="-22859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3pPr>
      <a:lvl4pPr marL="1600160" indent="-22859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  <a:cs typeface="ＭＳ Ｐゴシック"/>
        </a:defRPr>
      </a:lvl4pPr>
      <a:lvl5pPr marL="2057349" indent="-22859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ＭＳ Ｐゴシック"/>
        </a:defRPr>
      </a:lvl5pPr>
      <a:lvl6pPr marL="2514537" indent="-22859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726" indent="-22859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8914" indent="-22859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103" indent="-228594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ACB6A53-CAF2-4989-BED0-E7E3015456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think-cell Slide" r:id="rId18" imgW="471" imgH="472" progId="TCLayout.ActiveDocument.1">
                  <p:embed/>
                </p:oleObj>
              </mc:Choice>
              <mc:Fallback>
                <p:oleObj name="think-cell Slide" r:id="rId18" imgW="471" imgH="47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ACB6A53-CAF2-4989-BED0-E7E3015456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1318651" algn="l"/>
              </a:tabLst>
            </a:pPr>
            <a:r>
              <a:rPr lang="fr-FR"/>
              <a:t>Internal Use Only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fr-FR" sz="1467" b="1"/>
              <a:t>National </a:t>
            </a:r>
            <a:r>
              <a:rPr lang="fr-FR" sz="1467" b="1" err="1"/>
              <a:t>Grid</a:t>
            </a:r>
            <a:r>
              <a:rPr lang="fr-FR" sz="1467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50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28F75B3-A588-4CC2-B68B-6E4E008916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 bwMode="gray">
          <a:xfrm>
            <a:off x="8638797" y="2432620"/>
            <a:ext cx="2589761" cy="199275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>
          <a:xfrm>
            <a:off x="4328932" y="3556125"/>
            <a:ext cx="7863068" cy="3301875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tretch>
            <a:fillRect/>
          </a:stretch>
        </p:blipFill>
        <p:spPr>
          <a:xfrm>
            <a:off x="7069797" y="5840"/>
            <a:ext cx="5122203" cy="3301874"/>
          </a:xfr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28F930ED-47ED-4A90-B7B2-CBC0447A16E8}"/>
              </a:ext>
            </a:extLst>
          </p:cNvPr>
          <p:cNvSpPr txBox="1">
            <a:spLocks/>
          </p:cNvSpPr>
          <p:nvPr/>
        </p:nvSpPr>
        <p:spPr bwMode="auto">
          <a:xfrm>
            <a:off x="518324" y="2231371"/>
            <a:ext cx="7157031" cy="11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5pPr>
            <a:lvl6pPr marL="342866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6pPr>
            <a:lvl7pPr marL="685732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7pPr>
            <a:lvl8pPr marL="1028598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8pPr>
            <a:lvl9pPr marL="1371464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79C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US" sz="4000" kern="0" dirty="0">
                <a:solidFill>
                  <a:srgbClr val="FFFFFF"/>
                </a:solidFill>
              </a:rPr>
              <a:t>In-Service DER Equipment Change Procedure</a:t>
            </a:r>
          </a:p>
          <a:p>
            <a:endParaRPr lang="en-US" sz="4000" kern="0" dirty="0">
              <a:solidFill>
                <a:srgbClr val="FFFFFF"/>
              </a:solidFill>
            </a:endParaRPr>
          </a:p>
          <a:p>
            <a:r>
              <a:rPr lang="en-US" sz="4000" kern="0">
                <a:solidFill>
                  <a:srgbClr val="FFFFFF"/>
                </a:solidFill>
              </a:rPr>
              <a:t>Update June 30, 2025</a:t>
            </a:r>
            <a:endParaRPr lang="en-US" sz="4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883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E566FD-93A8-437B-B6A6-D2866E4E89B9}"/>
              </a:ext>
            </a:extLst>
          </p:cNvPr>
          <p:cNvSpPr txBox="1">
            <a:spLocks/>
          </p:cNvSpPr>
          <p:nvPr/>
        </p:nvSpPr>
        <p:spPr bwMode="auto">
          <a:xfrm>
            <a:off x="343873" y="416029"/>
            <a:ext cx="1079076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In-Service DER Equipment Replacement Subgroup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3873" y="1067001"/>
            <a:ext cx="11310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2691FDC-AF30-40BD-B1CE-2BF2021E5B33}"/>
              </a:ext>
            </a:extLst>
          </p:cNvPr>
          <p:cNvSpPr/>
          <p:nvPr/>
        </p:nvSpPr>
        <p:spPr>
          <a:xfrm>
            <a:off x="343872" y="1307720"/>
            <a:ext cx="11009928" cy="4608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Subgroup Membership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EDC’s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Solect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ACT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Kearsarge Energy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Last Meeting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June 10, 2025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1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E566FD-93A8-437B-B6A6-D2866E4E89B9}"/>
              </a:ext>
            </a:extLst>
          </p:cNvPr>
          <p:cNvSpPr txBox="1">
            <a:spLocks/>
          </p:cNvSpPr>
          <p:nvPr/>
        </p:nvSpPr>
        <p:spPr bwMode="auto">
          <a:xfrm>
            <a:off x="343873" y="416029"/>
            <a:ext cx="1079076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In-service Facility Revision Application Process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3873" y="1067001"/>
            <a:ext cx="11310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2691FDC-AF30-40BD-B1CE-2BF2021E5B33}"/>
              </a:ext>
            </a:extLst>
          </p:cNvPr>
          <p:cNvSpPr/>
          <p:nvPr/>
        </p:nvSpPr>
        <p:spPr>
          <a:xfrm>
            <a:off x="343872" y="1307720"/>
            <a:ext cx="11009928" cy="556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When in-service facility equipment is being changed out (e.g. due to age or repair)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If Facility is off-line due to equipment failure, Customer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to notify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Company within 20 Business days.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Application for equipment replacement is required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Specify existing and in-service equipment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Detail equipment to be changed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No Pre-application required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Company processes application and determines the scope of study required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Most analysis will be reduced scope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If changes are not Significant, study should be able to be isolated from group studies</a:t>
            </a:r>
          </a:p>
        </p:txBody>
      </p:sp>
    </p:spTree>
    <p:extLst>
      <p:ext uri="{BB962C8B-B14F-4D97-AF65-F5344CB8AC3E}">
        <p14:creationId xmlns:p14="http://schemas.microsoft.com/office/powerpoint/2010/main" val="24115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E566FD-93A8-437B-B6A6-D2866E4E89B9}"/>
              </a:ext>
            </a:extLst>
          </p:cNvPr>
          <p:cNvSpPr txBox="1">
            <a:spLocks/>
          </p:cNvSpPr>
          <p:nvPr/>
        </p:nvSpPr>
        <p:spPr bwMode="auto">
          <a:xfrm>
            <a:off x="343873" y="416029"/>
            <a:ext cx="1079076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Design and Operational Requirements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3873" y="1067001"/>
            <a:ext cx="11310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2691FDC-AF30-40BD-B1CE-2BF2021E5B33}"/>
              </a:ext>
            </a:extLst>
          </p:cNvPr>
          <p:cNvSpPr/>
          <p:nvPr/>
        </p:nvSpPr>
        <p:spPr>
          <a:xfrm>
            <a:off x="343873" y="1307720"/>
            <a:ext cx="10150756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All new equipment must meet present certification requirements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E.g. Inverters 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IEEE 1547 Setting Requirements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UL 1741 SB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Company reviews requirements in existing ISA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ISA amended per new equipment and requirements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Requirement for Facility to meet updated EDC technical requirements would be evaluated on a case-by-case basis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1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2A56-A3EF-4F19-B7CF-14636BF90FA2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E566FD-93A8-437B-B6A6-D2866E4E89B9}"/>
              </a:ext>
            </a:extLst>
          </p:cNvPr>
          <p:cNvSpPr txBox="1">
            <a:spLocks/>
          </p:cNvSpPr>
          <p:nvPr/>
        </p:nvSpPr>
        <p:spPr bwMode="auto">
          <a:xfrm>
            <a:off x="343873" y="416029"/>
            <a:ext cx="1079076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  <a:cs typeface="ＭＳ Ｐゴシック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Tariff Update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9C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3873" y="1067001"/>
            <a:ext cx="1131038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2691FDC-AF30-40BD-B1CE-2BF2021E5B33}"/>
              </a:ext>
            </a:extLst>
          </p:cNvPr>
          <p:cNvSpPr/>
          <p:nvPr/>
        </p:nvSpPr>
        <p:spPr>
          <a:xfrm>
            <a:off x="343873" y="1307720"/>
            <a:ext cx="10150756" cy="2322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Recommendation to update tariff to add revision requirements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List requirements of application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Deadlines of notifications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35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US PPT 2018 4x3_template_internal or external">
  <a:themeElements>
    <a:clrScheme name="Custom 6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9E405E24-4D8F-45E9-B7C1-DE8CFE413F7C}" vid="{32376E27-65FC-4E1F-8C9A-962F9B38E9F9}"/>
    </a:ext>
  </a:extLst>
</a:theme>
</file>

<file path=ppt/theme/theme3.xml><?xml version="1.0" encoding="utf-8"?>
<a:theme xmlns:a="http://schemas.openxmlformats.org/drawingml/2006/main" name="NG Photo">
  <a:themeElements>
    <a:clrScheme name="NG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S NG 2018 PPT Tempal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US PPT 2018 16x9_original.potx  -  Read-Only" id="{522E7BF2-E4BC-4229-8AE6-3B943BEB3730}" vid="{0E0BB612-DE6D-4755-A796-A13A325D5AA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196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Wingdings</vt:lpstr>
      <vt:lpstr>Wingdings 2</vt:lpstr>
      <vt:lpstr>Office Theme</vt:lpstr>
      <vt:lpstr>3_US PPT 2018 4x3_template_internal or external</vt:lpstr>
      <vt:lpstr>NG Photo</vt:lpstr>
      <vt:lpstr>1_US NG 2018 PPT Tempalte 16x9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Bonazoli, John</dc:creator>
  <cp:lastModifiedBy>Bonazoli, John</cp:lastModifiedBy>
  <cp:revision>32</cp:revision>
  <dcterms:created xsi:type="dcterms:W3CDTF">2022-09-15T19:35:44Z</dcterms:created>
  <dcterms:modified xsi:type="dcterms:W3CDTF">2025-06-30T18:37:13Z</dcterms:modified>
</cp:coreProperties>
</file>