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0" r:id="rId1"/>
  </p:sldMasterIdLst>
  <p:notesMasterIdLst>
    <p:notesMasterId r:id="rId12"/>
  </p:notesMasterIdLst>
  <p:sldIdLst>
    <p:sldId id="257" r:id="rId2"/>
    <p:sldId id="258" r:id="rId3"/>
    <p:sldId id="260" r:id="rId4"/>
    <p:sldId id="267" r:id="rId5"/>
    <p:sldId id="270" r:id="rId6"/>
    <p:sldId id="271" r:id="rId7"/>
    <p:sldId id="272" r:id="rId8"/>
    <p:sldId id="263" r:id="rId9"/>
    <p:sldId id="264" r:id="rId10"/>
    <p:sldId id="273" r:id="rId11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294"/>
    <a:srgbClr val="036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93" autoAdjust="0"/>
    <p:restoredTop sz="94664" autoAdjust="0"/>
  </p:normalViewPr>
  <p:slideViewPr>
    <p:cSldViewPr snapToGrid="0" snapToObjects="1">
      <p:cViewPr>
        <p:scale>
          <a:sx n="85" d="100"/>
          <a:sy n="85" d="100"/>
        </p:scale>
        <p:origin x="-10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2"/>
            <c:bubble3D val="0"/>
            <c:spPr>
              <a:solidFill>
                <a:srgbClr val="0A5294"/>
              </a:solidFill>
            </c:spPr>
          </c:dPt>
          <c:dLbls>
            <c:dLbl>
              <c:idx val="0"/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0A5294"/>
              </a:solidFill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Medical Only</c:v>
                </c:pt>
                <c:pt idx="1">
                  <c:v>Behavioral Only</c:v>
                </c:pt>
                <c:pt idx="2">
                  <c:v>Medical &amp; Behavioral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0.246</c:v>
                </c:pt>
                <c:pt idx="1">
                  <c:v>0.105</c:v>
                </c:pt>
                <c:pt idx="2">
                  <c:v>0.64900000000000002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F83C3-D944-4FC2-80D9-D5065DE92663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1F3CA-CF76-461B-B38F-2D7BF5AEC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19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 userDrawn="1"/>
        </p:nvSpPr>
        <p:spPr>
          <a:xfrm>
            <a:off x="170510" y="155330"/>
            <a:ext cx="8802980" cy="6547341"/>
          </a:xfrm>
          <a:prstGeom prst="roundRect">
            <a:avLst>
              <a:gd name="adj" fmla="val 1735"/>
            </a:avLst>
          </a:prstGeom>
          <a:solidFill>
            <a:srgbClr val="0A5294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510" y="847971"/>
            <a:ext cx="6680200" cy="58547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19382" y="3762107"/>
            <a:ext cx="7250552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i="0" cap="none" spc="0" baseline="0">
                <a:solidFill>
                  <a:srgbClr val="FFFFFF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81282" y="2340940"/>
            <a:ext cx="7288652" cy="1219201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35082" y="6021133"/>
            <a:ext cx="15113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 userDrawn="1"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rgbClr val="0A5294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510" y="847971"/>
            <a:ext cx="6680200" cy="58547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19382" y="3762107"/>
            <a:ext cx="7250552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i="0" cap="none" spc="0" baseline="0">
                <a:solidFill>
                  <a:srgbClr val="FFFFFF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81282" y="2340940"/>
            <a:ext cx="7288652" cy="1219201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r="97721"/>
          <a:stretch/>
        </p:blipFill>
        <p:spPr>
          <a:xfrm>
            <a:off x="2463" y="804413"/>
            <a:ext cx="214123" cy="59141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/>
          <a:srcRect t="95987"/>
          <a:stretch/>
        </p:blipFill>
        <p:spPr>
          <a:xfrm>
            <a:off x="170510" y="6626828"/>
            <a:ext cx="6680200" cy="23496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35082" y="6021133"/>
            <a:ext cx="15113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209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 userDrawn="1"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rgbClr val="0A5294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 userDrawn="1"/>
        </p:nvSpPr>
        <p:spPr>
          <a:xfrm>
            <a:off x="170510" y="155330"/>
            <a:ext cx="8802980" cy="6547341"/>
          </a:xfrm>
          <a:prstGeom prst="roundRect">
            <a:avLst>
              <a:gd name="adj" fmla="val 1735"/>
            </a:avLst>
          </a:prstGeom>
          <a:solidFill>
            <a:schemeClr val="bg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510" y="847971"/>
            <a:ext cx="6680200" cy="5854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903" y="897773"/>
            <a:ext cx="7726896" cy="103942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0A529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448" y="1937200"/>
            <a:ext cx="7793352" cy="396271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A5294"/>
                </a:solidFill>
              </a:defRPr>
            </a:lvl1pPr>
            <a:lvl2pPr marL="1087438" indent="-185738">
              <a:buClr>
                <a:srgbClr val="0A5294"/>
              </a:buClr>
              <a:buFont typeface="Arial"/>
              <a:buChar char="•"/>
              <a:defRPr>
                <a:solidFill>
                  <a:srgbClr val="0A5294"/>
                </a:solidFill>
              </a:defRPr>
            </a:lvl2pPr>
            <a:lvl3pPr marL="1431925" indent="-169863">
              <a:buClr>
                <a:srgbClr val="0A5294"/>
              </a:buClr>
              <a:buFont typeface="Arial"/>
              <a:buChar char="•"/>
              <a:defRPr>
                <a:solidFill>
                  <a:srgbClr val="0A5294"/>
                </a:solidFill>
              </a:defRPr>
            </a:lvl3pPr>
            <a:lvl4pPr marL="1830388" indent="-169863">
              <a:buClr>
                <a:srgbClr val="0A5294"/>
              </a:buClr>
              <a:buFont typeface="Arial"/>
              <a:buChar char="•"/>
              <a:defRPr>
                <a:solidFill>
                  <a:srgbClr val="0A5294"/>
                </a:solidFill>
              </a:defRPr>
            </a:lvl4pPr>
            <a:lvl5pPr marL="2171700" indent="-171450">
              <a:buClr>
                <a:srgbClr val="0A5294"/>
              </a:buClr>
              <a:buFont typeface="Arial"/>
              <a:buChar char="•"/>
              <a:defRPr>
                <a:solidFill>
                  <a:srgbClr val="0A529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900" b="0" i="0">
                <a:solidFill>
                  <a:srgbClr val="0A5294"/>
                </a:solidFill>
                <a:latin typeface="Verdana"/>
                <a:cs typeface="Verdana"/>
              </a:defRPr>
            </a:lvl1pPr>
          </a:lstStyle>
          <a:p>
            <a:fld id="{B6C68FE0-B04A-42F4-AF16-094E2C7D6386}" type="datetime1">
              <a:rPr lang="en-US" smtClean="0"/>
              <a:t>10/26/2017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900" b="0" i="0">
                <a:solidFill>
                  <a:srgbClr val="0A5294"/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900" b="0" i="0">
                <a:solidFill>
                  <a:srgbClr val="0A5294"/>
                </a:solidFill>
                <a:latin typeface="Verdana"/>
                <a:cs typeface="Verdana"/>
              </a:defRPr>
            </a:lvl1pPr>
          </a:lstStyle>
          <a:p>
            <a:fld id="{72E88CFD-7600-DD4A-9690-3544147D621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31950" y="6026741"/>
            <a:ext cx="15113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883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 userDrawn="1"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rgbClr val="0A5294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 userDrawn="1"/>
        </p:nvSpPr>
        <p:spPr>
          <a:xfrm>
            <a:off x="170510" y="155330"/>
            <a:ext cx="8802980" cy="6547341"/>
          </a:xfrm>
          <a:prstGeom prst="roundRect">
            <a:avLst>
              <a:gd name="adj" fmla="val 1735"/>
            </a:avLst>
          </a:prstGeom>
          <a:solidFill>
            <a:schemeClr val="bg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510" y="847971"/>
            <a:ext cx="6680200" cy="58547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6541" y="1918439"/>
            <a:ext cx="3635004" cy="4025776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0A5294"/>
                </a:solidFill>
              </a:defRPr>
            </a:lvl1pPr>
            <a:lvl2pPr marL="517525" indent="-184150">
              <a:buClr>
                <a:srgbClr val="0A5294"/>
              </a:buClr>
              <a:tabLst/>
              <a:defRPr sz="1800">
                <a:solidFill>
                  <a:srgbClr val="0A5294"/>
                </a:solidFill>
              </a:defRPr>
            </a:lvl2pPr>
            <a:lvl3pPr marL="854075" indent="-174625">
              <a:buClr>
                <a:srgbClr val="0A5294"/>
              </a:buClr>
              <a:defRPr sz="1600">
                <a:solidFill>
                  <a:srgbClr val="0A5294"/>
                </a:solidFill>
              </a:defRPr>
            </a:lvl3pPr>
            <a:lvl4pPr marL="1144588" indent="-133350">
              <a:buClr>
                <a:srgbClr val="0A5294"/>
              </a:buClr>
              <a:defRPr sz="1400">
                <a:solidFill>
                  <a:srgbClr val="0A5294"/>
                </a:solidFill>
              </a:defRPr>
            </a:lvl4pPr>
            <a:lvl5pPr marL="1485900" indent="-179388">
              <a:buClr>
                <a:srgbClr val="0A5294"/>
              </a:buClr>
              <a:defRPr sz="1400">
                <a:solidFill>
                  <a:srgbClr val="0A529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1"/>
          </p:nvPr>
        </p:nvSpPr>
        <p:spPr>
          <a:xfrm>
            <a:off x="4730897" y="1918439"/>
            <a:ext cx="3635004" cy="4025776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0A5294"/>
                </a:solidFill>
              </a:defRPr>
            </a:lvl1pPr>
            <a:lvl2pPr marL="517525" indent="-184150">
              <a:buClr>
                <a:srgbClr val="0A5294"/>
              </a:buClr>
              <a:tabLst/>
              <a:defRPr sz="1800">
                <a:solidFill>
                  <a:srgbClr val="0A5294"/>
                </a:solidFill>
              </a:defRPr>
            </a:lvl2pPr>
            <a:lvl3pPr marL="854075" indent="-174625">
              <a:buClr>
                <a:srgbClr val="0A5294"/>
              </a:buClr>
              <a:defRPr sz="1600">
                <a:solidFill>
                  <a:srgbClr val="0A5294"/>
                </a:solidFill>
              </a:defRPr>
            </a:lvl3pPr>
            <a:lvl4pPr marL="1144588" indent="-133350">
              <a:buClr>
                <a:srgbClr val="0A5294"/>
              </a:buClr>
              <a:defRPr sz="1400">
                <a:solidFill>
                  <a:srgbClr val="0A5294"/>
                </a:solidFill>
              </a:defRPr>
            </a:lvl4pPr>
            <a:lvl5pPr marL="1485900" indent="-179388">
              <a:buClr>
                <a:srgbClr val="0A5294"/>
              </a:buClr>
              <a:defRPr sz="1400">
                <a:solidFill>
                  <a:srgbClr val="0A529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900" b="0" i="0">
                <a:solidFill>
                  <a:srgbClr val="0A5294"/>
                </a:solidFill>
                <a:latin typeface="Verdana"/>
                <a:cs typeface="Verdana"/>
              </a:defRPr>
            </a:lvl1pPr>
          </a:lstStyle>
          <a:p>
            <a:fld id="{2666E95E-1955-45FA-90E1-ABC3DE784B28}" type="datetime1">
              <a:rPr lang="en-US" smtClean="0"/>
              <a:t>10/26/2017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900" b="0" i="0">
                <a:solidFill>
                  <a:srgbClr val="0A5294"/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900" b="0" i="0">
                <a:solidFill>
                  <a:srgbClr val="0A5294"/>
                </a:solidFill>
                <a:latin typeface="Verdana"/>
                <a:cs typeface="Verdana"/>
              </a:defRPr>
            </a:lvl1pPr>
          </a:lstStyle>
          <a:p>
            <a:fld id="{72E88CFD-7600-DD4A-9690-3544147D62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959527" y="960233"/>
            <a:ext cx="7406374" cy="979487"/>
          </a:xfrm>
          <a:prstGeom prst="rect">
            <a:avLst/>
          </a:prstGeom>
        </p:spPr>
        <p:txBody>
          <a:bodyPr vert="horz" anchor="b" anchorCtr="0"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2800" b="1" i="0" kern="1200" cap="none" baseline="0" dirty="0">
                <a:solidFill>
                  <a:srgbClr val="0A5294"/>
                </a:solidFill>
                <a:latin typeface="Verdana"/>
                <a:ea typeface="+mj-ea"/>
                <a:cs typeface="Verdana"/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31950" y="6026741"/>
            <a:ext cx="15113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686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>
          <a:xfrm>
            <a:off x="170510" y="155330"/>
            <a:ext cx="8802980" cy="6547341"/>
          </a:xfrm>
          <a:prstGeom prst="roundRect">
            <a:avLst>
              <a:gd name="adj" fmla="val 1735"/>
            </a:avLst>
          </a:prstGeom>
          <a:solidFill>
            <a:srgbClr val="0A5294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70510" y="847971"/>
            <a:ext cx="6680200" cy="585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235082" y="6021133"/>
            <a:ext cx="1511300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8" r:id="rId2"/>
    <p:sldLayoutId id="2147483686" r:id="rId3"/>
    <p:sldLayoutId id="214748368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i="0" kern="1200" cap="none" baseline="0">
          <a:solidFill>
            <a:srgbClr val="0367A5"/>
          </a:solidFill>
          <a:latin typeface="Verdana"/>
          <a:ea typeface="+mj-ea"/>
          <a:cs typeface="Verdana"/>
        </a:defRPr>
      </a:lvl1pPr>
    </p:titleStyle>
    <p:bodyStyle>
      <a:lvl1pPr marL="111125" indent="0" algn="l" defTabSz="914400" rtl="0" eaLnBrk="1" latinLnBrk="0" hangingPunct="1">
        <a:spcBef>
          <a:spcPct val="20000"/>
        </a:spcBef>
        <a:buClr>
          <a:srgbClr val="0367A5"/>
        </a:buClr>
        <a:buSzPct val="130000"/>
        <a:buFont typeface="Arial"/>
        <a:buNone/>
        <a:defRPr sz="2400" b="0" i="0" kern="1200">
          <a:solidFill>
            <a:srgbClr val="0367A5"/>
          </a:solidFill>
          <a:latin typeface="Verdana"/>
          <a:ea typeface="+mn-ea"/>
          <a:cs typeface="Verdana"/>
        </a:defRPr>
      </a:lvl1pPr>
      <a:lvl2pPr marL="1087438" indent="-185738" algn="l" defTabSz="914400" rtl="0" eaLnBrk="1" latinLnBrk="0" hangingPunct="1">
        <a:spcBef>
          <a:spcPct val="20000"/>
        </a:spcBef>
        <a:buClr>
          <a:srgbClr val="0367A5"/>
        </a:buClr>
        <a:buSzPct val="130000"/>
        <a:buFont typeface="Arial"/>
        <a:buChar char="•"/>
        <a:defRPr sz="2000" b="0" i="0" kern="1200">
          <a:solidFill>
            <a:srgbClr val="0367A5"/>
          </a:solidFill>
          <a:latin typeface="Verdana"/>
          <a:ea typeface="+mn-ea"/>
          <a:cs typeface="Verdana"/>
        </a:defRPr>
      </a:lvl2pPr>
      <a:lvl3pPr marL="971550" indent="-285750" algn="l" defTabSz="914400" rtl="0" eaLnBrk="1" latinLnBrk="0" hangingPunct="1">
        <a:spcBef>
          <a:spcPct val="20000"/>
        </a:spcBef>
        <a:buClr>
          <a:srgbClr val="0367A5"/>
        </a:buClr>
        <a:buSzPct val="130000"/>
        <a:buFont typeface="Arial"/>
        <a:buChar char="•"/>
        <a:defRPr sz="1800" b="0" i="0" kern="1200">
          <a:solidFill>
            <a:srgbClr val="0367A5"/>
          </a:solidFill>
          <a:latin typeface="Verdana"/>
          <a:ea typeface="+mn-ea"/>
          <a:cs typeface="Verdana"/>
        </a:defRPr>
      </a:lvl3pPr>
      <a:lvl4pPr marL="1337310" indent="-285750" algn="l" defTabSz="914400" rtl="0" eaLnBrk="1" latinLnBrk="0" hangingPunct="1">
        <a:spcBef>
          <a:spcPct val="20000"/>
        </a:spcBef>
        <a:buClr>
          <a:srgbClr val="0367A5"/>
        </a:buClr>
        <a:buSzPct val="130000"/>
        <a:buFont typeface="Arial"/>
        <a:buChar char="•"/>
        <a:defRPr sz="1600" b="0" i="0" kern="1200">
          <a:solidFill>
            <a:srgbClr val="0367A5"/>
          </a:solidFill>
          <a:latin typeface="Verdana"/>
          <a:ea typeface="+mn-ea"/>
          <a:cs typeface="Verdana"/>
        </a:defRPr>
      </a:lvl4pPr>
      <a:lvl5pPr marL="1611630" indent="-285750" algn="l" defTabSz="914400" rtl="0" eaLnBrk="1" latinLnBrk="0" hangingPunct="1">
        <a:spcBef>
          <a:spcPct val="20000"/>
        </a:spcBef>
        <a:buClr>
          <a:srgbClr val="0367A5"/>
        </a:buClr>
        <a:buSzPct val="130000"/>
        <a:buFont typeface="Arial"/>
        <a:buChar char="•"/>
        <a:defRPr sz="1600" b="0" i="0" kern="1200" baseline="0">
          <a:solidFill>
            <a:srgbClr val="0367A5"/>
          </a:solidFill>
          <a:latin typeface="Verdana"/>
          <a:ea typeface="+mn-ea"/>
          <a:cs typeface="Verdana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en-US" dirty="0" smtClean="0"/>
              <a:t>Presentation to the One Care Implementation Council</a:t>
            </a:r>
          </a:p>
          <a:p>
            <a:r>
              <a:rPr lang="en-US" altLang="en-US" dirty="0" smtClean="0"/>
              <a:t>February 12, 2016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Behavioral Health Integration in </a:t>
            </a:r>
            <a:r>
              <a:rPr lang="en-US" sz="2800" i="1" dirty="0" smtClean="0"/>
              <a:t>Tufts Health Unify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02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88CFD-7600-DD4A-9690-3544147D621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0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72885" y="378059"/>
            <a:ext cx="7726896" cy="1039427"/>
          </a:xfrm>
        </p:spPr>
        <p:txBody>
          <a:bodyPr/>
          <a:lstStyle/>
          <a:p>
            <a:pPr algn="ctr"/>
            <a:r>
              <a:rPr lang="en-US" alt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Today’s Discussion</a:t>
            </a:r>
            <a:r>
              <a:rPr lang="en-US" altLang="en-US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/>
            </a:r>
            <a:br>
              <a:rPr lang="en-US" altLang="en-US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1629" y="1238250"/>
            <a:ext cx="7698152" cy="4383365"/>
          </a:xfrm>
        </p:spPr>
        <p:txBody>
          <a:bodyPr/>
          <a:lstStyle/>
          <a:p>
            <a:pPr marL="1358900" lvl="1" indent="-457200">
              <a:buFont typeface="+mj-lt"/>
              <a:buAutoNum type="arabicPeriod"/>
            </a:pPr>
            <a:r>
              <a:rPr lang="en-US" altLang="en-US" dirty="0" smtClean="0">
                <a:cs typeface="Times New Roman" pitchFamily="18" charset="0"/>
              </a:rPr>
              <a:t>Behavioral Health Model of Care</a:t>
            </a:r>
            <a:endParaRPr lang="en-US" altLang="en-US" dirty="0">
              <a:cs typeface="Times New Roman" pitchFamily="18" charset="0"/>
            </a:endParaRPr>
          </a:p>
          <a:p>
            <a:pPr marL="1358900" lvl="1" indent="-457200">
              <a:buFont typeface="+mj-lt"/>
              <a:buAutoNum type="arabicPeriod"/>
            </a:pPr>
            <a:r>
              <a:rPr lang="en-US" altLang="en-US" dirty="0" smtClean="0">
                <a:cs typeface="Times New Roman" pitchFamily="18" charset="0"/>
              </a:rPr>
              <a:t>Medical and Behavioral Health Data</a:t>
            </a:r>
            <a:endParaRPr lang="en-US" altLang="en-US" dirty="0">
              <a:cs typeface="Times New Roman" pitchFamily="18" charset="0"/>
            </a:endParaRPr>
          </a:p>
          <a:p>
            <a:pPr marL="1358900" lvl="1" indent="-457200">
              <a:buFont typeface="+mj-lt"/>
              <a:buAutoNum type="arabicPeriod"/>
            </a:pPr>
            <a:r>
              <a:rPr lang="en-US" altLang="en-US" dirty="0" smtClean="0">
                <a:cs typeface="Times New Roman" pitchFamily="18" charset="0"/>
              </a:rPr>
              <a:t>Successes, Challenges and Lessons Learned for  members with:</a:t>
            </a:r>
          </a:p>
          <a:p>
            <a:pPr marL="1358900" lvl="1" indent="-457200">
              <a:buFont typeface="+mj-lt"/>
              <a:buAutoNum type="arabicPeriod"/>
            </a:pPr>
            <a:endParaRPr lang="en-US" altLang="en-US" dirty="0" smtClean="0">
              <a:cs typeface="Times New Roman" pitchFamily="18" charset="0"/>
            </a:endParaRPr>
          </a:p>
          <a:p>
            <a:pPr marL="1703387" lvl="2" indent="-457200">
              <a:buFont typeface="+mj-lt"/>
              <a:buAutoNum type="alphaLcPeriod"/>
            </a:pPr>
            <a:r>
              <a:rPr lang="en-US" altLang="en-US" dirty="0" smtClean="0">
                <a:cs typeface="Times New Roman" pitchFamily="18" charset="0"/>
              </a:rPr>
              <a:t>Behavioral Health Needs </a:t>
            </a:r>
          </a:p>
          <a:p>
            <a:pPr marL="1703387" lvl="2" indent="-457200">
              <a:buFont typeface="+mj-lt"/>
              <a:buAutoNum type="alphaLcPeriod"/>
            </a:pPr>
            <a:r>
              <a:rPr lang="en-US" altLang="en-US" dirty="0" smtClean="0">
                <a:cs typeface="Times New Roman" pitchFamily="18" charset="0"/>
              </a:rPr>
              <a:t>Medical and Behavioral Health Needs</a:t>
            </a:r>
          </a:p>
          <a:p>
            <a:pPr marL="1703387" lvl="2" indent="-457200">
              <a:buFont typeface="+mj-lt"/>
              <a:buAutoNum type="alphaLcPeriod"/>
            </a:pPr>
            <a:r>
              <a:rPr lang="en-US" altLang="en-US" dirty="0" smtClean="0">
                <a:cs typeface="Times New Roman" pitchFamily="18" charset="0"/>
              </a:rPr>
              <a:t>Substance Use Disorders</a:t>
            </a:r>
            <a:endParaRPr lang="en-US" altLang="en-US" dirty="0">
              <a:cs typeface="Times New Roman" pitchFamily="18" charset="0"/>
            </a:endParaRPr>
          </a:p>
          <a:p>
            <a:pPr marL="1246187" lvl="2" indent="0">
              <a:buNone/>
            </a:pPr>
            <a:r>
              <a:rPr lang="en-US" altLang="en-US" dirty="0" smtClean="0">
                <a:cs typeface="Times New Roman" pitchFamily="18" charset="0"/>
              </a:rPr>
              <a:t> </a:t>
            </a:r>
            <a:endParaRPr lang="en-US" altLang="en-US" dirty="0">
              <a:cs typeface="Times New Roman" pitchFamily="18" charset="0"/>
            </a:endParaRPr>
          </a:p>
          <a:p>
            <a:pPr marL="1358900" lvl="1" indent="-457200">
              <a:buFont typeface="+mj-lt"/>
              <a:buAutoNum type="arabicPeriod"/>
            </a:pPr>
            <a:r>
              <a:rPr lang="en-US" altLang="en-US" dirty="0" smtClean="0">
                <a:cs typeface="Times New Roman" pitchFamily="18" charset="0"/>
              </a:rPr>
              <a:t>Member Engagement</a:t>
            </a:r>
          </a:p>
          <a:p>
            <a:pPr marL="1358900" lvl="1" indent="-457200">
              <a:buFont typeface="+mj-lt"/>
              <a:buAutoNum type="arabicPeriod"/>
            </a:pPr>
            <a:r>
              <a:rPr lang="en-US" altLang="en-US" dirty="0" smtClean="0">
                <a:cs typeface="Times New Roman" pitchFamily="18" charset="0"/>
              </a:rPr>
              <a:t>Promoting Successful Integration</a:t>
            </a:r>
          </a:p>
          <a:p>
            <a:pPr marL="1358900" lvl="1" indent="-457200">
              <a:buFont typeface="+mj-lt"/>
              <a:buAutoNum type="arabicPeriod"/>
            </a:pPr>
            <a:endParaRPr lang="en-US" altLang="en-US" dirty="0">
              <a:cs typeface="Times New Roman" pitchFamily="18" charset="0"/>
            </a:endParaRPr>
          </a:p>
          <a:p>
            <a:pPr marL="901700" lvl="1" indent="0">
              <a:buNone/>
            </a:pPr>
            <a:endParaRPr lang="en-US" altLang="en-US" dirty="0"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88CFD-7600-DD4A-9690-3544147D621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9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72885" y="201891"/>
            <a:ext cx="8185340" cy="488716"/>
          </a:xfrm>
        </p:spPr>
        <p:txBody>
          <a:bodyPr anchor="t"/>
          <a:lstStyle/>
          <a:p>
            <a:pPr algn="ctr"/>
            <a:r>
              <a:rPr lang="en-US" sz="2400" i="1" dirty="0" smtClean="0"/>
              <a:t>Tufts Health Unify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Behavioral Health Model of Care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1629" y="1658904"/>
            <a:ext cx="7698152" cy="3962711"/>
          </a:xfrm>
        </p:spPr>
        <p:txBody>
          <a:bodyPr/>
          <a:lstStyle/>
          <a:p>
            <a:pPr lvl="0"/>
            <a:endParaRPr lang="en-US" b="1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67375" y="1232833"/>
            <a:ext cx="2895600" cy="4585871"/>
          </a:xfrm>
          <a:prstGeom prst="rect">
            <a:avLst/>
          </a:prstGeom>
          <a:noFill/>
          <a:ln>
            <a:solidFill>
              <a:srgbClr val="0A5294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600" dirty="0" smtClean="0">
                <a:solidFill>
                  <a:srgbClr val="0A52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Tufts Health Plan’s Model of Care designed around an interdisciplinary care team that is member-focused.</a:t>
            </a:r>
            <a:endParaRPr lang="en-US" sz="1600" dirty="0">
              <a:solidFill>
                <a:srgbClr val="0A52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endParaRPr lang="en-US" sz="1600" dirty="0">
              <a:solidFill>
                <a:srgbClr val="0A52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endParaRPr lang="en-US" sz="1600" dirty="0" smtClean="0">
              <a:solidFill>
                <a:srgbClr val="0A52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sz="1600" dirty="0" smtClean="0">
                <a:solidFill>
                  <a:srgbClr val="0A52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Coordination of health services, including mental health, substance use, and primary care is necessary to achieve positive outcomes for people with complex health care needs</a:t>
            </a:r>
          </a:p>
          <a:p>
            <a:pPr>
              <a:defRPr/>
            </a:pPr>
            <a:r>
              <a:rPr lang="en-US" sz="1600" dirty="0" smtClean="0">
                <a:solidFill>
                  <a:srgbClr val="0A52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Needs.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762125" y="3171825"/>
            <a:ext cx="71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88CFD-7600-DD4A-9690-3544147D6214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548946" y="1119262"/>
            <a:ext cx="4855337" cy="4619475"/>
            <a:chOff x="548946" y="1119262"/>
            <a:chExt cx="4855337" cy="4619475"/>
          </a:xfrm>
        </p:grpSpPr>
        <p:grpSp>
          <p:nvGrpSpPr>
            <p:cNvPr id="41" name="Group 40"/>
            <p:cNvGrpSpPr/>
            <p:nvPr/>
          </p:nvGrpSpPr>
          <p:grpSpPr>
            <a:xfrm>
              <a:off x="641575" y="1119262"/>
              <a:ext cx="4762708" cy="4619475"/>
              <a:chOff x="160599" y="303976"/>
              <a:chExt cx="4762708" cy="4619475"/>
            </a:xfrm>
          </p:grpSpPr>
          <p:sp>
            <p:nvSpPr>
              <p:cNvPr id="66" name="Oval 65"/>
              <p:cNvSpPr/>
              <p:nvPr/>
            </p:nvSpPr>
            <p:spPr>
              <a:xfrm>
                <a:off x="160599" y="303976"/>
                <a:ext cx="4762708" cy="4619475"/>
              </a:xfrm>
              <a:prstGeom prst="ellipse">
                <a:avLst/>
              </a:prstGeom>
              <a:solidFill>
                <a:srgbClr val="0099CC"/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7" name="Oval 4"/>
              <p:cNvSpPr/>
              <p:nvPr/>
            </p:nvSpPr>
            <p:spPr>
              <a:xfrm>
                <a:off x="1709670" y="534949"/>
                <a:ext cx="1664566" cy="69292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7800" tIns="177800" rIns="177800" bIns="177800" numCol="1" spcCol="1270" anchor="ctr" anchorCtr="0">
                <a:noAutofit/>
              </a:bodyPr>
              <a:lstStyle/>
              <a:p>
                <a:pPr lvl="0" algn="ctr" defTabSz="1111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500" b="1" kern="12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1536768" y="1963244"/>
              <a:ext cx="2972321" cy="3022826"/>
              <a:chOff x="1044748" y="1074701"/>
              <a:chExt cx="2972321" cy="3022826"/>
            </a:xfrm>
          </p:grpSpPr>
          <p:sp>
            <p:nvSpPr>
              <p:cNvPr id="64" name="Oval 63"/>
              <p:cNvSpPr/>
              <p:nvPr/>
            </p:nvSpPr>
            <p:spPr>
              <a:xfrm>
                <a:off x="1044748" y="1074701"/>
                <a:ext cx="2972321" cy="3022826"/>
              </a:xfrm>
              <a:prstGeom prst="ellipse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5" name="Oval 4"/>
              <p:cNvSpPr/>
              <p:nvPr/>
            </p:nvSpPr>
            <p:spPr>
              <a:xfrm>
                <a:off x="1838358" y="1182252"/>
                <a:ext cx="1385101" cy="56677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128016" rIns="128016" bIns="128016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800" b="1" kern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2324357" y="2865163"/>
              <a:ext cx="1325467" cy="1056236"/>
              <a:chOff x="0" y="1197406"/>
              <a:chExt cx="1325467" cy="1056236"/>
            </a:xfrm>
          </p:grpSpPr>
          <p:sp>
            <p:nvSpPr>
              <p:cNvPr id="62" name="Oval 61"/>
              <p:cNvSpPr/>
              <p:nvPr/>
            </p:nvSpPr>
            <p:spPr>
              <a:xfrm>
                <a:off x="0" y="1197406"/>
                <a:ext cx="1325467" cy="105623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3" name="Oval 4"/>
              <p:cNvSpPr/>
              <p:nvPr/>
            </p:nvSpPr>
            <p:spPr>
              <a:xfrm>
                <a:off x="0" y="1480255"/>
                <a:ext cx="1325467" cy="52811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06680" tIns="106680" rIns="106680" bIns="106680" numCol="1" spcCol="1270" anchor="ctr" anchorCtr="0">
                <a:noAutofit/>
              </a:bodyPr>
              <a:lstStyle/>
              <a:p>
                <a:pPr lvl="0" algn="ctr" defTabSz="6667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b="1" kern="1200" dirty="0" smtClean="0">
                    <a:solidFill>
                      <a:srgbClr val="000000"/>
                    </a:solidFill>
                  </a:rPr>
                  <a:t>Member</a:t>
                </a:r>
                <a:r>
                  <a:rPr lang="en-US" sz="1200" b="1" kern="1200" dirty="0" smtClean="0">
                    <a:solidFill>
                      <a:srgbClr val="000000"/>
                    </a:solidFill>
                  </a:rPr>
                  <a:t> </a:t>
                </a:r>
                <a:endParaRPr lang="en-US" sz="1200" b="1" kern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2190646" y="2181225"/>
              <a:ext cx="16645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Interdisciplinary </a:t>
              </a:r>
            </a:p>
            <a:p>
              <a:pPr algn="ctr"/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Care Team 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704975" y="2763291"/>
              <a:ext cx="71463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Primary Care Provider (PCP)</a:t>
              </a:r>
              <a:endPara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649824" y="2863195"/>
              <a:ext cx="79361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Specialists &amp; Other Ancillary Providers</a:t>
              </a:r>
              <a:endPara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613041" y="4144358"/>
              <a:ext cx="81977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Other Member Supports </a:t>
              </a:r>
              <a:endPara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762125" y="3783927"/>
              <a:ext cx="95631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Tufts Health Plan Care Manager</a:t>
              </a:r>
              <a:endPara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486234" y="1202418"/>
              <a:ext cx="1001712" cy="6461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Emergency Services</a:t>
              </a:r>
            </a:p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Program</a:t>
              </a:r>
            </a:p>
          </p:txBody>
        </p:sp>
        <p:sp>
          <p:nvSpPr>
            <p:cNvPr id="50" name="TextBox 49"/>
            <p:cNvSpPr txBox="1"/>
            <p:nvPr/>
          </p:nvSpPr>
          <p:spPr bwMode="auto">
            <a:xfrm>
              <a:off x="3715480" y="1500031"/>
              <a:ext cx="904145" cy="8302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Enhanced </a:t>
              </a:r>
            </a:p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Acute Treatment Services 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337483" y="2500312"/>
              <a:ext cx="1066800" cy="6477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Community Support </a:t>
              </a:r>
            </a:p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Services 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509089" y="3512805"/>
              <a:ext cx="883575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Clubhouse</a:t>
              </a:r>
            </a:p>
          </p:txBody>
        </p:sp>
        <p:sp>
          <p:nvSpPr>
            <p:cNvPr id="53" name="TextBox 52"/>
            <p:cNvSpPr txBox="1"/>
            <p:nvPr/>
          </p:nvSpPr>
          <p:spPr bwMode="auto">
            <a:xfrm>
              <a:off x="3995642" y="4102452"/>
              <a:ext cx="1138568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Acute treatment Services </a:t>
              </a:r>
            </a:p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(detox)</a:t>
              </a:r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3702394" y="4544425"/>
              <a:ext cx="1176337" cy="27699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endPara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022929" y="4960349"/>
              <a:ext cx="990600" cy="4603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Peer Support</a:t>
              </a:r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132469" y="4981264"/>
              <a:ext cx="1071562" cy="64611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Psychiatric Day Treatment </a:t>
              </a:r>
            </a:p>
          </p:txBody>
        </p:sp>
        <p:sp>
          <p:nvSpPr>
            <p:cNvPr id="57" name="TextBox 56"/>
            <p:cNvSpPr txBox="1"/>
            <p:nvPr/>
          </p:nvSpPr>
          <p:spPr bwMode="auto">
            <a:xfrm>
              <a:off x="1249671" y="4458112"/>
              <a:ext cx="1024908" cy="8318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Community Crisis Stabilization Services 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77558" y="3928386"/>
              <a:ext cx="738188" cy="46196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In-home</a:t>
              </a:r>
            </a:p>
            <a:p>
              <a:pPr>
                <a:defRPr/>
              </a:pPr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therapy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48946" y="3059667"/>
              <a:ext cx="1066800" cy="7683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1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Structured Outpatient Addiction Program</a:t>
              </a:r>
              <a:r>
                <a:rPr lang="en-US" sz="1100" dirty="0">
                  <a:solidFill>
                    <a:schemeClr val="bg1">
                      <a:lumMod val="9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71525" y="2304038"/>
              <a:ext cx="990600" cy="4619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chemeClr val="bg1">
                      <a:lumMod val="9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Group Counseling </a:t>
              </a:r>
            </a:p>
          </p:txBody>
        </p:sp>
        <p:sp>
          <p:nvSpPr>
            <p:cNvPr id="61" name="TextBox 60"/>
            <p:cNvSpPr txBox="1"/>
            <p:nvPr/>
          </p:nvSpPr>
          <p:spPr bwMode="auto">
            <a:xfrm>
              <a:off x="1228854" y="1513426"/>
              <a:ext cx="1314450" cy="6477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Partial Hospitalization Program 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3487946" y="3717732"/>
            <a:ext cx="9554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 Term Services and Supports LTSS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99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Nearly two-thirds of </a:t>
            </a:r>
            <a:r>
              <a:rPr lang="en-US" i="1" dirty="0" smtClean="0"/>
              <a:t>Tufts Health Unify </a:t>
            </a:r>
            <a:r>
              <a:rPr lang="en-US" dirty="0" smtClean="0"/>
              <a:t>members have both medical and behavioral health needs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4526847"/>
              </p:ext>
            </p:extLst>
          </p:nvPr>
        </p:nvGraphicFramePr>
        <p:xfrm>
          <a:off x="653143" y="1936750"/>
          <a:ext cx="8033657" cy="461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88CFD-7600-DD4A-9690-3544147D62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58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Successes, </a:t>
            </a:r>
            <a:r>
              <a:rPr lang="en-US" dirty="0" smtClean="0"/>
              <a:t>challenges</a:t>
            </a:r>
            <a:r>
              <a:rPr lang="en-US" dirty="0"/>
              <a:t>, and </a:t>
            </a:r>
            <a:r>
              <a:rPr lang="en-US" dirty="0" smtClean="0"/>
              <a:t>lessons learned </a:t>
            </a:r>
            <a:r>
              <a:rPr lang="en-US" dirty="0"/>
              <a:t>for members with </a:t>
            </a:r>
            <a:r>
              <a:rPr lang="en-US" dirty="0" smtClean="0"/>
              <a:t>behavioral health needs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532574"/>
              </p:ext>
            </p:extLst>
          </p:nvPr>
        </p:nvGraphicFramePr>
        <p:xfrm>
          <a:off x="893763" y="1936749"/>
          <a:ext cx="7554201" cy="4054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8067"/>
                <a:gridCol w="2518067"/>
                <a:gridCol w="2518067"/>
              </a:tblGrid>
              <a:tr h="387929">
                <a:tc>
                  <a:txBody>
                    <a:bodyPr/>
                    <a:lstStyle/>
                    <a:p>
                      <a:r>
                        <a:rPr lang="en-US" dirty="0" smtClean="0"/>
                        <a:t>Successes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Challenges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Lessons</a:t>
                      </a:r>
                      <a:endParaRPr lang="en-US" dirty="0"/>
                    </a:p>
                  </a:txBody>
                  <a:tcPr/>
                </a:tc>
              </a:tr>
              <a:tr h="3666688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Trusting relationship</a:t>
                      </a:r>
                      <a:endParaRPr lang="en-US" sz="1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Family engagement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Shorter inpatient BH stay followed by a successful step down program post discharge 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Member medication compliance improved due to limited side effects  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Locating and contacting the member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Communication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Compliance: ability to secure and keep health appointments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Social, environmental and family factors </a:t>
                      </a:r>
                      <a:endParaRPr lang="en-US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Continuity of care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Understanding the member’s support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system and effective coping strategies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Presence of willing and capable  family </a:t>
                      </a: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88CFD-7600-DD4A-9690-3544147D621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2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903" y="780327"/>
            <a:ext cx="7726896" cy="1039427"/>
          </a:xfrm>
        </p:spPr>
        <p:txBody>
          <a:bodyPr/>
          <a:lstStyle/>
          <a:p>
            <a:r>
              <a:rPr lang="en-US" dirty="0" smtClean="0"/>
              <a:t>Successes, challenges, and lessons learned for members with </a:t>
            </a:r>
            <a:r>
              <a:rPr lang="en-US" dirty="0"/>
              <a:t>m</a:t>
            </a:r>
            <a:r>
              <a:rPr lang="en-US" dirty="0" smtClean="0"/>
              <a:t>edical and behavioral health needs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50429"/>
              </p:ext>
            </p:extLst>
          </p:nvPr>
        </p:nvGraphicFramePr>
        <p:xfrm>
          <a:off x="893764" y="1877371"/>
          <a:ext cx="7540551" cy="4118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3517"/>
                <a:gridCol w="2513517"/>
                <a:gridCol w="2513517"/>
              </a:tblGrid>
              <a:tr h="369184">
                <a:tc>
                  <a:txBody>
                    <a:bodyPr/>
                    <a:lstStyle/>
                    <a:p>
                      <a:r>
                        <a:rPr lang="en-US" dirty="0" smtClean="0"/>
                        <a:t>Successes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Challenges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Lessons</a:t>
                      </a:r>
                      <a:endParaRPr lang="en-US" dirty="0"/>
                    </a:p>
                  </a:txBody>
                  <a:tcPr/>
                </a:tc>
              </a:tr>
              <a:tr h="3471857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Trusting relationship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Member re-integrated into the community (with the assistance of DME) through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family, providers, community support systems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Medication regimen effective in stabilizing condition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Positive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w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orking relationship with Department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of Mental Health (DMH)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Vendor response for DME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Navigating the landlord concerns while advocating for the member.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Housing (interim and permanent)</a:t>
                      </a:r>
                      <a:endParaRPr lang="en-US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Continuity of care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The importance of a strong partnership with state agencies such as DMH. </a:t>
                      </a: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88CFD-7600-DD4A-9690-3544147D621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69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903" y="755160"/>
            <a:ext cx="7726896" cy="1039427"/>
          </a:xfrm>
        </p:spPr>
        <p:txBody>
          <a:bodyPr/>
          <a:lstStyle/>
          <a:p>
            <a:r>
              <a:rPr lang="en-US" dirty="0"/>
              <a:t>Successes, challenges, and lessons learned for members with substance use disorders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180390"/>
              </p:ext>
            </p:extLst>
          </p:nvPr>
        </p:nvGraphicFramePr>
        <p:xfrm>
          <a:off x="934707" y="1802526"/>
          <a:ext cx="7567848" cy="411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616"/>
                <a:gridCol w="2522616"/>
                <a:gridCol w="25226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Successes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Challenges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Lessons</a:t>
                      </a:r>
                      <a:endParaRPr lang="en-US" dirty="0"/>
                    </a:p>
                  </a:txBody>
                  <a:tcPr/>
                </a:tc>
              </a:tr>
              <a:tr h="3681524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Trusting relationship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Healthy support systems available      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Stable residence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Decreased in-patient hospital stays for Medical, Behavioral Health, and Substance Use.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Sobriety and personal safety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Locating the member due to frequent moves.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Communication: lost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and stolen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cell phones,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including THP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issued Loaner Phone.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Member struggle with substance use and abuse resulting in serious head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trauma and bodily injuries 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Continuity of care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Care manager who offers support, especially during re-lapse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Contracting with transportation vendors who can meet the needs of this population </a:t>
                      </a:r>
                      <a:endParaRPr lang="en-US" sz="1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88CFD-7600-DD4A-9690-3544147D621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68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502" y="378059"/>
            <a:ext cx="8260297" cy="536341"/>
          </a:xfrm>
        </p:spPr>
        <p:txBody>
          <a:bodyPr anchor="t"/>
          <a:lstStyle/>
          <a:p>
            <a:r>
              <a:rPr lang="en-US" dirty="0" smtClean="0"/>
              <a:t>Member </a:t>
            </a:r>
            <a:r>
              <a:rPr lang="en-US" dirty="0"/>
              <a:t>e</a:t>
            </a:r>
            <a:r>
              <a:rPr lang="en-US" dirty="0" smtClean="0"/>
              <a:t>ngagement is critical to the care planning process 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7587" y="3148725"/>
            <a:ext cx="116730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 smtClean="0">
                <a:latin typeface="+mn-lt"/>
              </a:rPr>
              <a:t>Evaluate</a:t>
            </a:r>
            <a:endParaRPr lang="en-US" i="1" dirty="0">
              <a:latin typeface="+mn-lt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08296" y="2067450"/>
            <a:ext cx="3482540" cy="2764856"/>
            <a:chOff x="500623" y="2043146"/>
            <a:chExt cx="3482540" cy="2764856"/>
          </a:xfrm>
        </p:grpSpPr>
        <p:sp>
          <p:nvSpPr>
            <p:cNvPr id="5" name="Oval 4"/>
            <p:cNvSpPr/>
            <p:nvPr/>
          </p:nvSpPr>
          <p:spPr>
            <a:xfrm>
              <a:off x="1489585" y="2745084"/>
              <a:ext cx="1371600" cy="11430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489585" y="3016250"/>
              <a:ext cx="1346843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400" dirty="0">
                  <a:latin typeface="+mn-lt"/>
                </a:rPr>
                <a:t>Member</a:t>
              </a:r>
            </a:p>
            <a:p>
              <a:pPr algn="ctr">
                <a:defRPr/>
              </a:pPr>
              <a:r>
                <a:rPr lang="en-US" sz="1400" dirty="0">
                  <a:latin typeface="+mn-lt"/>
                </a:rPr>
                <a:t>engagement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47391" y="2085897"/>
              <a:ext cx="118903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i="1" dirty="0" smtClean="0">
                  <a:latin typeface="+mn-lt"/>
                </a:rPr>
                <a:t>Assess/</a:t>
              </a:r>
            </a:p>
            <a:p>
              <a:pPr>
                <a:defRPr/>
              </a:pPr>
              <a:r>
                <a:rPr lang="en-US" i="1" dirty="0" smtClean="0"/>
                <a:t>Reassess</a:t>
              </a:r>
              <a:endParaRPr lang="en-US" i="1" dirty="0">
                <a:latin typeface="+mn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143526" y="3151039"/>
              <a:ext cx="620712" cy="36988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1" dirty="0">
                  <a:latin typeface="+mn-lt"/>
                </a:rPr>
                <a:t>Plan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616655" y="4261926"/>
              <a:ext cx="1394934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1" dirty="0" smtClean="0">
                  <a:latin typeface="+mn-lt"/>
                </a:rPr>
                <a:t>Implement</a:t>
              </a:r>
              <a:endParaRPr lang="en-US" i="1" dirty="0">
                <a:latin typeface="+mn-lt"/>
              </a:endParaRPr>
            </a:p>
          </p:txBody>
        </p:sp>
        <p:sp>
          <p:nvSpPr>
            <p:cNvPr id="11" name="Curved Down Arrow 10"/>
            <p:cNvSpPr/>
            <p:nvPr/>
          </p:nvSpPr>
          <p:spPr>
            <a:xfrm rot="2258942">
              <a:off x="2668713" y="2072137"/>
              <a:ext cx="1314450" cy="720725"/>
            </a:xfrm>
            <a:prstGeom prst="curved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Curved Left Arrow 11"/>
            <p:cNvSpPr/>
            <p:nvPr/>
          </p:nvSpPr>
          <p:spPr>
            <a:xfrm rot="2687468">
              <a:off x="3213238" y="3591977"/>
              <a:ext cx="731837" cy="1216025"/>
            </a:xfrm>
            <a:prstGeom prst="curved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Curved Left Arrow 12"/>
            <p:cNvSpPr/>
            <p:nvPr/>
          </p:nvSpPr>
          <p:spPr>
            <a:xfrm rot="8300313">
              <a:off x="606650" y="3469247"/>
              <a:ext cx="731837" cy="1216025"/>
            </a:xfrm>
            <a:prstGeom prst="curved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Curved Down Arrow 13"/>
            <p:cNvSpPr/>
            <p:nvPr/>
          </p:nvSpPr>
          <p:spPr>
            <a:xfrm rot="19311057">
              <a:off x="500623" y="2043146"/>
              <a:ext cx="1216025" cy="731837"/>
            </a:xfrm>
            <a:prstGeom prst="curved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886200" y="1384300"/>
            <a:ext cx="4953000" cy="41549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i="1" dirty="0">
                <a:latin typeface="+mn-lt"/>
              </a:rPr>
              <a:t>“</a:t>
            </a:r>
            <a:r>
              <a:rPr lang="en-US" i="1" dirty="0">
                <a:latin typeface="+mn-lt"/>
              </a:rPr>
              <a:t>Nothing about me without me”*</a:t>
            </a:r>
          </a:p>
          <a:p>
            <a:pPr>
              <a:defRPr/>
            </a:pPr>
            <a:endParaRPr lang="en-US" i="1" dirty="0">
              <a:latin typeface="+mn-lt"/>
            </a:endParaRPr>
          </a:p>
          <a:p>
            <a:pPr>
              <a:defRPr/>
            </a:pPr>
            <a:r>
              <a:rPr lang="en-US" sz="1600" dirty="0">
                <a:latin typeface="+mn-lt"/>
              </a:rPr>
              <a:t>Iterative process that </a:t>
            </a:r>
            <a:r>
              <a:rPr lang="en-US" sz="1600" b="1" dirty="0">
                <a:latin typeface="+mn-lt"/>
              </a:rPr>
              <a:t>engages</a:t>
            </a:r>
            <a:r>
              <a:rPr lang="en-US" sz="1600" dirty="0">
                <a:latin typeface="+mn-lt"/>
              </a:rPr>
              <a:t> member</a:t>
            </a:r>
            <a:r>
              <a:rPr lang="en-US" sz="1600" dirty="0" smtClean="0">
                <a:latin typeface="+mn-lt"/>
              </a:rPr>
              <a:t>:</a:t>
            </a:r>
          </a:p>
          <a:p>
            <a:pPr>
              <a:defRPr/>
            </a:pPr>
            <a:endParaRPr lang="en-US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+mn-lt"/>
              </a:rPr>
              <a:t>Behavioral Interviewing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+mn-lt"/>
              </a:rPr>
              <a:t>Incorporate self care and management strategies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+mn-lt"/>
              </a:rPr>
              <a:t>Active member participation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A</a:t>
            </a:r>
            <a:r>
              <a:rPr lang="en-US" sz="1600" dirty="0" smtClean="0">
                <a:latin typeface="+mn-lt"/>
              </a:rPr>
              <a:t>ccess to care plan through Member Portal</a:t>
            </a:r>
            <a:endParaRPr lang="en-US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+mn-lt"/>
              </a:rPr>
              <a:t>Member </a:t>
            </a:r>
            <a:r>
              <a:rPr lang="en-US" sz="1600" dirty="0" smtClean="0">
                <a:latin typeface="+mn-lt"/>
              </a:rPr>
              <a:t>agreement</a:t>
            </a:r>
            <a:endParaRPr lang="en-US" sz="16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+mn-lt"/>
              </a:rPr>
              <a:t>Revisions driven by reassessments and member needs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+mn-lt"/>
              </a:rPr>
              <a:t>Member rights explained as part of the initial interview process and reaffirmed as part of ongoing care management </a:t>
            </a:r>
          </a:p>
          <a:p>
            <a:pPr>
              <a:defRPr/>
            </a:pPr>
            <a:r>
              <a:rPr lang="en-US" dirty="0">
                <a:latin typeface="+mn-lt"/>
              </a:rPr>
              <a:t>  </a:t>
            </a:r>
          </a:p>
        </p:txBody>
      </p:sp>
      <p:sp>
        <p:nvSpPr>
          <p:cNvPr id="17" name="TextBox 15"/>
          <p:cNvSpPr txBox="1">
            <a:spLocks noChangeArrowheads="1"/>
          </p:cNvSpPr>
          <p:nvPr/>
        </p:nvSpPr>
        <p:spPr bwMode="auto">
          <a:xfrm>
            <a:off x="381000" y="6156325"/>
            <a:ext cx="388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  <a:ea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ea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  <a:ea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itchFamily="18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itchFamily="18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itchFamily="18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itchFamily="18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itchFamily="18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Arial" charset="0"/>
              </a:rPr>
              <a:t>*</a:t>
            </a:r>
            <a:r>
              <a:rPr lang="en-US" altLang="en-US" sz="1000" dirty="0" err="1">
                <a:latin typeface="Arial" charset="0"/>
              </a:rPr>
              <a:t>Delbanco</a:t>
            </a:r>
            <a:r>
              <a:rPr lang="en-US" altLang="en-US" sz="1000" dirty="0">
                <a:latin typeface="Arial" charset="0"/>
              </a:rPr>
              <a:t> T, Berwick DM, </a:t>
            </a:r>
            <a:r>
              <a:rPr lang="en-US" altLang="en-US" sz="1000" dirty="0" err="1">
                <a:latin typeface="Arial" charset="0"/>
              </a:rPr>
              <a:t>Boufford</a:t>
            </a:r>
            <a:r>
              <a:rPr lang="en-US" altLang="en-US" sz="1000" dirty="0">
                <a:latin typeface="Arial" charset="0"/>
              </a:rPr>
              <a:t> JI, et al. Health Expect. 2001;4:144-150.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88CFD-7600-DD4A-9690-3544147D621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86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77" y="378059"/>
            <a:ext cx="8355547" cy="1039427"/>
          </a:xfrm>
        </p:spPr>
        <p:txBody>
          <a:bodyPr anchor="ctr"/>
          <a:lstStyle/>
          <a:p>
            <a:pPr algn="ctr"/>
            <a:r>
              <a:rPr lang="en-US" dirty="0" smtClean="0"/>
              <a:t>Promoting Successful Integration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295400"/>
            <a:ext cx="7924800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Member Empowerment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</a:rPr>
              <a:t>Promote and optimize self care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</a:rPr>
              <a:t>Build Trust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</a:rPr>
              <a:t>Share information    </a:t>
            </a:r>
          </a:p>
          <a:p>
            <a:pPr>
              <a:defRPr/>
            </a:pPr>
            <a:endParaRPr lang="en-US" dirty="0">
              <a:latin typeface="+mn-lt"/>
            </a:endParaRPr>
          </a:p>
          <a:p>
            <a:pPr>
              <a:defRPr/>
            </a:pPr>
            <a:endParaRPr lang="en-US" dirty="0">
              <a:latin typeface="+mn-lt"/>
            </a:endParaRPr>
          </a:p>
          <a:p>
            <a:pPr>
              <a:defRPr/>
            </a:pPr>
            <a:r>
              <a:rPr lang="en-US" dirty="0">
                <a:latin typeface="+mn-lt"/>
              </a:rPr>
              <a:t>Staff Training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Align </a:t>
            </a:r>
            <a:r>
              <a:rPr lang="en-US" dirty="0">
                <a:latin typeface="+mn-lt"/>
              </a:rPr>
              <a:t>skills and competencies to the complex needs of the population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</a:rPr>
              <a:t>Objectivity and let member take the lead! </a:t>
            </a:r>
          </a:p>
          <a:p>
            <a:pPr>
              <a:defRPr/>
            </a:pPr>
            <a:endParaRPr lang="en-US" dirty="0">
              <a:latin typeface="+mn-lt"/>
            </a:endParaRPr>
          </a:p>
          <a:p>
            <a:pPr>
              <a:defRPr/>
            </a:pPr>
            <a:endParaRPr lang="en-US" dirty="0">
              <a:latin typeface="+mn-lt"/>
            </a:endParaRPr>
          </a:p>
          <a:p>
            <a:pPr>
              <a:defRPr/>
            </a:pPr>
            <a:r>
              <a:rPr lang="en-US" dirty="0">
                <a:latin typeface="+mn-lt"/>
              </a:rPr>
              <a:t>Community Resources and Supports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n-lt"/>
              </a:rPr>
              <a:t>Available, accessible and responsive when needed 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88CFD-7600-DD4A-9690-3544147D621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33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846</TotalTime>
  <Words>620</Words>
  <Application>Microsoft Office PowerPoint</Application>
  <PresentationFormat>Letter Paper (8.5x11 in)</PresentationFormat>
  <Paragraphs>136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Apothecary</vt:lpstr>
      <vt:lpstr>Behavioral Health Integration in Tufts Health Unify</vt:lpstr>
      <vt:lpstr>Today’s Discussion </vt:lpstr>
      <vt:lpstr>Tufts Health Unify  Behavioral Health Model of Care</vt:lpstr>
      <vt:lpstr>Nearly two-thirds of Tufts Health Unify members have both medical and behavioral health needs</vt:lpstr>
      <vt:lpstr>Successes, challenges, and lessons learned for members with behavioral health needs</vt:lpstr>
      <vt:lpstr>Successes, challenges, and lessons learned for members with medical and behavioral health needs</vt:lpstr>
      <vt:lpstr>Successes, challenges, and lessons learned for members with substance use disorders</vt:lpstr>
      <vt:lpstr>Member engagement is critical to the care planning process  </vt:lpstr>
      <vt:lpstr>Promoting Successful Integration 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Sonya Hagopian</dc:creator>
  <cp:lastModifiedBy>Jenna</cp:lastModifiedBy>
  <cp:revision>81</cp:revision>
  <dcterms:created xsi:type="dcterms:W3CDTF">2015-07-31T14:10:35Z</dcterms:created>
  <dcterms:modified xsi:type="dcterms:W3CDTF">2017-10-26T15:44:26Z</dcterms:modified>
</cp:coreProperties>
</file>