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6" r:id="rId2"/>
    <p:sldId id="267" r:id="rId3"/>
    <p:sldId id="285" r:id="rId4"/>
    <p:sldId id="286" r:id="rId5"/>
    <p:sldId id="287" r:id="rId6"/>
    <p:sldId id="288" r:id="rId7"/>
    <p:sldId id="289" r:id="rId8"/>
    <p:sldId id="276" r:id="rId9"/>
    <p:sldId id="293" r:id="rId10"/>
    <p:sldId id="294" r:id="rId11"/>
    <p:sldId id="290" r:id="rId12"/>
    <p:sldId id="292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13" autoAdjust="0"/>
  </p:normalViewPr>
  <p:slideViewPr>
    <p:cSldViewPr>
      <p:cViewPr varScale="1">
        <p:scale>
          <a:sx n="67" d="100"/>
          <a:sy n="67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BA8EB-2A9B-4BBA-A6F6-E26A40A885CA}" type="datetimeFigureOut">
              <a:rPr lang="en-US" smtClean="0"/>
              <a:t>2/9/2018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6DCEB-DF3D-47A9-8E98-F3081A489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16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takeaway here is that the $ savings in LTSS services are realized in the C3 category</a:t>
            </a: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true for ED use and inpatient care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6DCEB-DF3D-47A9-8E98-F3081A489D9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57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Access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Handouts and websites are always helpful, but learning about LTSS and the value of the LTS C is more impactful when offered through the eyes of a member . Member stories go a long way!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Greater focus on the role than the services.  LTS Cs</a:t>
            </a:r>
            <a:r>
              <a:rPr lang="en-US" sz="1200" baseline="0" dirty="0" smtClean="0">
                <a:solidFill>
                  <a:schemeClr val="tx1"/>
                </a:solidFill>
              </a:rPr>
              <a:t> are advocates and understand all the support services available to members. They can influence members so they can respond positively to these services </a:t>
            </a:r>
          </a:p>
          <a:p>
            <a:endParaRPr lang="en-US" sz="1200" baseline="0" dirty="0" smtClean="0">
              <a:solidFill>
                <a:schemeClr val="tx1"/>
              </a:solidFill>
            </a:endParaRPr>
          </a:p>
          <a:p>
            <a:r>
              <a:rPr lang="en-US" sz="1200" b="1" baseline="0" dirty="0" smtClean="0">
                <a:solidFill>
                  <a:schemeClr val="tx1"/>
                </a:solidFill>
              </a:rPr>
              <a:t>Integration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Greater utilization of LTS</a:t>
            </a:r>
            <a:r>
              <a:rPr lang="en-US" sz="1200" baseline="0" dirty="0" smtClean="0"/>
              <a:t> Cs will result from member and provider education.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A focus on education can influence members and providers in always including an LTSS option for members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Integration of LTSS services, including the value of the LTS C in member outcomes should start at the PCP practices and providers, including discharge planners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aseline="0" dirty="0" smtClean="0"/>
          </a:p>
          <a:p>
            <a:r>
              <a:rPr lang="en-US" sz="1200" b="1" baseline="0" dirty="0" smtClean="0"/>
              <a:t>BH Members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Community based BH community</a:t>
            </a:r>
            <a:r>
              <a:rPr lang="en-US" sz="1200" baseline="0" dirty="0" smtClean="0"/>
              <a:t> partners are a critical component of the members care plan.  This an opportunity for more education and outreach to provider stakeholders who we can influence.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Medical expenses drive a considerable portion of the medical expense.  Many BH members have medical disease burden that impact ADLs.  Another potential for education  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6DCEB-DF3D-47A9-8E98-F3081A489D9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247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fts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300"/>
            <a:ext cx="6845300" cy="5981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950" y="6125381"/>
            <a:ext cx="1511300" cy="4572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11682" y="6298001"/>
            <a:ext cx="6596379" cy="0"/>
          </a:xfrm>
          <a:prstGeom prst="line">
            <a:avLst/>
          </a:prstGeom>
          <a:ln w="3810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1682" y="4244178"/>
            <a:ext cx="6596379" cy="1672774"/>
          </a:xfrm>
          <a:prstGeom prst="rect">
            <a:avLst/>
          </a:prstGeom>
        </p:spPr>
        <p:txBody>
          <a:bodyPr tIns="0" rIns="0" bIns="0" anchor="t" anchorCtr="0">
            <a:noAutofit/>
          </a:bodyPr>
          <a:lstStyle>
            <a:lvl1pPr marL="0" indent="0" algn="r">
              <a:lnSpc>
                <a:spcPts val="2600"/>
              </a:lnSpc>
              <a:spcBef>
                <a:spcPts val="0"/>
              </a:spcBef>
              <a:buNone/>
              <a:defRPr sz="2400" b="0" i="0" cap="none" spc="0" baseline="0">
                <a:solidFill>
                  <a:srgbClr val="0367A5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11682" y="3603317"/>
            <a:ext cx="6596379" cy="583520"/>
          </a:xfrm>
          <a:prstGeom prst="rect">
            <a:avLst/>
          </a:prstGeom>
        </p:spPr>
        <p:txBody>
          <a:bodyPr wrap="square" tIns="0" rIns="0" bIns="0" anchor="b" anchorCtr="0">
            <a:noAutofit/>
          </a:bodyPr>
          <a:lstStyle>
            <a:lvl1pPr algn="r">
              <a:lnSpc>
                <a:spcPts val="4300"/>
              </a:lnSpc>
              <a:defRPr sz="4000">
                <a:solidFill>
                  <a:srgbClr val="0367A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17848" y="6387175"/>
            <a:ext cx="2083716" cy="27122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900" b="0" i="0">
                <a:solidFill>
                  <a:schemeClr val="accent5">
                    <a:lumMod val="40000"/>
                    <a:lumOff val="60000"/>
                  </a:schemeClr>
                </a:solidFill>
                <a:latin typeface="Verdana"/>
                <a:cs typeface="Verdana"/>
              </a:defRPr>
            </a:lvl1pPr>
          </a:lstStyle>
          <a:p>
            <a:fld id="{3263D5DB-E51F-47AF-9076-98FAEEE30300}" type="datetimeFigureOut">
              <a:rPr lang="en-US" smtClean="0"/>
              <a:t>2/9/2018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92246" y="6387175"/>
            <a:ext cx="1359509" cy="271229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ts val="1000"/>
              </a:lnSpc>
              <a:defRPr sz="9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940FD457-927A-4001-A2D4-24FCC302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48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fts Storyline w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70510" y="155330"/>
            <a:ext cx="8802980" cy="6547341"/>
          </a:xfrm>
          <a:prstGeom prst="roundRect">
            <a:avLst>
              <a:gd name="adj" fmla="val 1735"/>
            </a:avLst>
          </a:prstGeom>
          <a:solidFill>
            <a:schemeClr val="bg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7848" y="6387175"/>
            <a:ext cx="2083716" cy="27122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chemeClr val="accent5">
                    <a:lumMod val="40000"/>
                    <a:lumOff val="60000"/>
                  </a:schemeClr>
                </a:solidFill>
                <a:latin typeface="Verdana"/>
                <a:cs typeface="Verdana"/>
              </a:defRPr>
            </a:lvl1pPr>
          </a:lstStyle>
          <a:p>
            <a:fld id="{3263D5DB-E51F-47AF-9076-98FAEEE30300}" type="datetimeFigureOut">
              <a:rPr lang="en-US" smtClean="0"/>
              <a:t>2/9/2018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950" y="6125381"/>
            <a:ext cx="1511300" cy="4572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511682" y="6298001"/>
            <a:ext cx="6596379" cy="0"/>
          </a:xfrm>
          <a:prstGeom prst="line">
            <a:avLst/>
          </a:prstGeom>
          <a:ln w="3810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36"/>
          <p:cNvSpPr>
            <a:spLocks noGrp="1"/>
          </p:cNvSpPr>
          <p:nvPr>
            <p:ph type="body" sz="quarter" idx="13"/>
          </p:nvPr>
        </p:nvSpPr>
        <p:spPr>
          <a:xfrm>
            <a:off x="517849" y="5948689"/>
            <a:ext cx="6590212" cy="277812"/>
          </a:xfrm>
          <a:prstGeom prst="rect">
            <a:avLst/>
          </a:prstGeom>
        </p:spPr>
        <p:txBody>
          <a:bodyPr vert="horz" lIns="0" tIns="0" bIns="0" anchor="b" anchorCtr="0"/>
          <a:lstStyle>
            <a:lvl1pPr marL="0" indent="0">
              <a:lnSpc>
                <a:spcPts val="900"/>
              </a:lnSpc>
              <a:defRPr sz="8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92246" y="6387175"/>
            <a:ext cx="1359509" cy="271229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ts val="1000"/>
              </a:lnSpc>
              <a:defRPr sz="9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940FD457-927A-4001-A2D4-24FCC3028F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11682" y="275741"/>
            <a:ext cx="8175117" cy="59767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3600"/>
              </a:lnSpc>
              <a:defRPr sz="2800" b="0" spc="-100">
                <a:solidFill>
                  <a:srgbClr val="0367A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11682" y="1314878"/>
            <a:ext cx="8175118" cy="46338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defRPr sz="2000" b="0" i="0">
                <a:solidFill>
                  <a:schemeClr val="accent5"/>
                </a:solidFill>
                <a:latin typeface="Verdana"/>
                <a:cs typeface="Verdana"/>
              </a:defRPr>
            </a:lvl1pPr>
            <a:lvl2pPr marL="400050" indent="-173038">
              <a:lnSpc>
                <a:spcPts val="1700"/>
              </a:lnSpc>
              <a:spcBef>
                <a:spcPts val="1200"/>
              </a:spcBef>
              <a:buClr>
                <a:schemeClr val="tx1"/>
              </a:buClr>
              <a:buSzPct val="115000"/>
              <a:buFont typeface="Wingdings" charset="2"/>
              <a:buChar char="§"/>
              <a:defRPr sz="1600" baseline="0">
                <a:solidFill>
                  <a:schemeClr val="accent5"/>
                </a:solidFill>
              </a:defRPr>
            </a:lvl2pPr>
            <a:lvl3pPr marL="568325" indent="-169863">
              <a:buClr>
                <a:schemeClr val="accent3"/>
              </a:buClr>
              <a:buSzPct val="125000"/>
              <a:buFont typeface="Lucida Grande"/>
              <a:buChar char="-"/>
              <a:defRPr sz="1400">
                <a:solidFill>
                  <a:schemeClr val="accent5"/>
                </a:solidFill>
              </a:defRPr>
            </a:lvl3pPr>
            <a:lvl4pPr marL="746125" indent="-117475">
              <a:buClr>
                <a:schemeClr val="tx1"/>
              </a:buClr>
              <a:buSzPct val="125000"/>
              <a:buFont typeface="Arial"/>
              <a:buChar char="•"/>
              <a:defRPr sz="1200">
                <a:solidFill>
                  <a:schemeClr val="accent5"/>
                </a:solidFill>
              </a:defRPr>
            </a:lvl4pPr>
            <a:lvl5pPr marL="912813" indent="-166688">
              <a:buClr>
                <a:schemeClr val="accent3"/>
              </a:buClr>
              <a:buSzPct val="125000"/>
              <a:buFont typeface="Lucida Grande"/>
              <a:buChar char="-"/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48672" y="969382"/>
            <a:ext cx="8595328" cy="0"/>
          </a:xfrm>
          <a:prstGeom prst="line">
            <a:avLst/>
          </a:prstGeom>
          <a:ln w="7620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045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fts Storyline wBor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70510" y="155330"/>
            <a:ext cx="8802980" cy="6547341"/>
          </a:xfrm>
          <a:prstGeom prst="roundRect">
            <a:avLst>
              <a:gd name="adj" fmla="val 1735"/>
            </a:avLst>
          </a:prstGeom>
          <a:solidFill>
            <a:schemeClr val="bg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2491" b="2597"/>
          <a:stretch/>
        </p:blipFill>
        <p:spPr>
          <a:xfrm>
            <a:off x="170510" y="876300"/>
            <a:ext cx="6674790" cy="582637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7848" y="6387175"/>
            <a:ext cx="2083716" cy="27122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chemeClr val="accent5">
                    <a:lumMod val="40000"/>
                    <a:lumOff val="60000"/>
                  </a:schemeClr>
                </a:solidFill>
                <a:latin typeface="Verdana"/>
                <a:cs typeface="Verdana"/>
              </a:defRPr>
            </a:lvl1pPr>
          </a:lstStyle>
          <a:p>
            <a:fld id="{3263D5DB-E51F-47AF-9076-98FAEEE30300}" type="datetimeFigureOut">
              <a:rPr lang="en-US" smtClean="0"/>
              <a:t>2/9/2018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950" y="6125381"/>
            <a:ext cx="1511300" cy="4572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511682" y="6298001"/>
            <a:ext cx="6596379" cy="0"/>
          </a:xfrm>
          <a:prstGeom prst="line">
            <a:avLst/>
          </a:prstGeom>
          <a:ln w="3810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36"/>
          <p:cNvSpPr>
            <a:spLocks noGrp="1"/>
          </p:cNvSpPr>
          <p:nvPr>
            <p:ph type="body" sz="quarter" idx="13"/>
          </p:nvPr>
        </p:nvSpPr>
        <p:spPr>
          <a:xfrm>
            <a:off x="517849" y="5948689"/>
            <a:ext cx="6590212" cy="277812"/>
          </a:xfrm>
          <a:prstGeom prst="rect">
            <a:avLst/>
          </a:prstGeom>
        </p:spPr>
        <p:txBody>
          <a:bodyPr vert="horz" lIns="0" tIns="0" bIns="0" anchor="b" anchorCtr="0"/>
          <a:lstStyle>
            <a:lvl1pPr marL="0" indent="0">
              <a:lnSpc>
                <a:spcPts val="900"/>
              </a:lnSpc>
              <a:defRPr sz="8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92246" y="6387175"/>
            <a:ext cx="1359509" cy="271229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ts val="1000"/>
              </a:lnSpc>
              <a:defRPr sz="9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940FD457-927A-4001-A2D4-24FCC3028F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11682" y="275741"/>
            <a:ext cx="8175117" cy="59767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3600"/>
              </a:lnSpc>
              <a:defRPr sz="2800" b="0" spc="-100">
                <a:solidFill>
                  <a:srgbClr val="0367A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511682" y="1314878"/>
            <a:ext cx="8175118" cy="46338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defRPr sz="2000" b="0" i="0">
                <a:solidFill>
                  <a:schemeClr val="accent5"/>
                </a:solidFill>
                <a:latin typeface="Verdana"/>
                <a:cs typeface="Verdana"/>
              </a:defRPr>
            </a:lvl1pPr>
            <a:lvl2pPr marL="400050" indent="-173038">
              <a:lnSpc>
                <a:spcPts val="1700"/>
              </a:lnSpc>
              <a:spcBef>
                <a:spcPts val="1200"/>
              </a:spcBef>
              <a:buClr>
                <a:schemeClr val="tx1"/>
              </a:buClr>
              <a:buSzPct val="115000"/>
              <a:buFont typeface="Wingdings" charset="2"/>
              <a:buChar char="§"/>
              <a:defRPr sz="1600" baseline="0">
                <a:solidFill>
                  <a:schemeClr val="accent5"/>
                </a:solidFill>
              </a:defRPr>
            </a:lvl2pPr>
            <a:lvl3pPr marL="568325" indent="-169863">
              <a:buClr>
                <a:schemeClr val="accent3"/>
              </a:buClr>
              <a:buSzPct val="125000"/>
              <a:buFont typeface="Lucida Grande"/>
              <a:buChar char="-"/>
              <a:defRPr sz="1400">
                <a:solidFill>
                  <a:schemeClr val="accent5"/>
                </a:solidFill>
              </a:defRPr>
            </a:lvl3pPr>
            <a:lvl4pPr marL="746125" indent="-117475">
              <a:buClr>
                <a:schemeClr val="tx1"/>
              </a:buClr>
              <a:buSzPct val="125000"/>
              <a:buFont typeface="Arial"/>
              <a:buChar char="•"/>
              <a:defRPr sz="1200">
                <a:solidFill>
                  <a:schemeClr val="accent5"/>
                </a:solidFill>
              </a:defRPr>
            </a:lvl4pPr>
            <a:lvl5pPr marL="912813" indent="-166688">
              <a:buClr>
                <a:schemeClr val="accent3"/>
              </a:buClr>
              <a:buSzPct val="125000"/>
              <a:buFont typeface="Lucida Grande"/>
              <a:buChar char="-"/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48672" y="969382"/>
            <a:ext cx="8595328" cy="0"/>
          </a:xfrm>
          <a:prstGeom prst="line">
            <a:avLst/>
          </a:prstGeom>
          <a:ln w="7620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869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fts Chart Objec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7848" y="6387175"/>
            <a:ext cx="2083716" cy="27122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chemeClr val="accent5">
                    <a:lumMod val="40000"/>
                    <a:lumOff val="60000"/>
                  </a:schemeClr>
                </a:solidFill>
                <a:latin typeface="Verdana"/>
                <a:cs typeface="Verdana"/>
              </a:defRPr>
            </a:lvl1pPr>
          </a:lstStyle>
          <a:p>
            <a:fld id="{3263D5DB-E51F-47AF-9076-98FAEEE30300}" type="datetimeFigureOut">
              <a:rPr lang="en-US" smtClean="0"/>
              <a:t>2/9/2018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950" y="6125381"/>
            <a:ext cx="1511300" cy="4572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511682" y="6298001"/>
            <a:ext cx="6596379" cy="0"/>
          </a:xfrm>
          <a:prstGeom prst="line">
            <a:avLst/>
          </a:prstGeom>
          <a:ln w="3810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599" y="1903164"/>
            <a:ext cx="6854802" cy="34710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defRPr b="0" i="0">
                <a:solidFill>
                  <a:schemeClr val="tx1"/>
                </a:solidFill>
                <a:latin typeface="Verdana"/>
                <a:cs typeface="Verdana"/>
              </a:defRPr>
            </a:lvl1pPr>
            <a:lvl2pPr marL="400050" indent="-173038">
              <a:lnSpc>
                <a:spcPts val="1700"/>
              </a:lnSpc>
              <a:spcBef>
                <a:spcPts val="1200"/>
              </a:spcBef>
              <a:buClr>
                <a:schemeClr val="accent2"/>
              </a:buClr>
              <a:buSzPct val="115000"/>
              <a:buFont typeface="Wingdings" charset="2"/>
              <a:buChar char="§"/>
              <a:defRPr sz="1600" baseline="0">
                <a:solidFill>
                  <a:schemeClr val="accent5"/>
                </a:solidFill>
              </a:defRPr>
            </a:lvl2pPr>
            <a:lvl3pPr marL="568325" indent="-169863">
              <a:buClr>
                <a:schemeClr val="accent2"/>
              </a:buClr>
              <a:buSzPct val="125000"/>
              <a:buFont typeface="Lucida Grande"/>
              <a:buChar char="-"/>
              <a:defRPr sz="1400">
                <a:solidFill>
                  <a:schemeClr val="accent5"/>
                </a:solidFill>
              </a:defRPr>
            </a:lvl3pPr>
            <a:lvl4pPr marL="746125" indent="-117475">
              <a:buClr>
                <a:schemeClr val="accent2"/>
              </a:buClr>
              <a:buSzPct val="125000"/>
              <a:buFont typeface="Arial"/>
              <a:buChar char="•"/>
              <a:defRPr sz="1200">
                <a:solidFill>
                  <a:schemeClr val="accent5"/>
                </a:solidFill>
              </a:defRPr>
            </a:lvl4pPr>
            <a:lvl5pPr marL="912813" indent="-166688">
              <a:buClr>
                <a:schemeClr val="accent2"/>
              </a:buClr>
              <a:buSzPct val="125000"/>
              <a:buFont typeface="Lucida Grande"/>
              <a:buChar char="-"/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3"/>
          </p:nvPr>
        </p:nvSpPr>
        <p:spPr>
          <a:xfrm>
            <a:off x="517849" y="5948689"/>
            <a:ext cx="6590212" cy="277812"/>
          </a:xfrm>
          <a:prstGeom prst="rect">
            <a:avLst/>
          </a:prstGeom>
        </p:spPr>
        <p:txBody>
          <a:bodyPr vert="horz" lIns="0" tIns="0" bIns="0" anchor="b" anchorCtr="0"/>
          <a:lstStyle>
            <a:lvl1pPr marL="0" indent="0">
              <a:lnSpc>
                <a:spcPts val="900"/>
              </a:lnSpc>
              <a:defRPr sz="800" kern="0" spc="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92246" y="6387175"/>
            <a:ext cx="1359509" cy="271229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ts val="1000"/>
              </a:lnSpc>
              <a:defRPr sz="9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940FD457-927A-4001-A2D4-24FCC3028F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1682" y="275741"/>
            <a:ext cx="8175117" cy="59767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3600"/>
              </a:lnSpc>
              <a:defRPr sz="2800" b="0" spc="-100">
                <a:solidFill>
                  <a:srgbClr val="0367A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48672" y="969382"/>
            <a:ext cx="8595328" cy="0"/>
          </a:xfrm>
          <a:prstGeom prst="line">
            <a:avLst/>
          </a:prstGeom>
          <a:ln w="7620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142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fts Chart Object White w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70510" y="155330"/>
            <a:ext cx="8802980" cy="6547341"/>
          </a:xfrm>
          <a:prstGeom prst="roundRect">
            <a:avLst>
              <a:gd name="adj" fmla="val 1735"/>
            </a:avLst>
          </a:prstGeom>
          <a:solidFill>
            <a:schemeClr val="bg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7848" y="6387175"/>
            <a:ext cx="2083716" cy="27122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chemeClr val="accent5">
                    <a:lumMod val="40000"/>
                    <a:lumOff val="60000"/>
                  </a:schemeClr>
                </a:solidFill>
                <a:latin typeface="Verdana"/>
                <a:cs typeface="Verdana"/>
              </a:defRPr>
            </a:lvl1pPr>
          </a:lstStyle>
          <a:p>
            <a:fld id="{3263D5DB-E51F-47AF-9076-98FAEEE30300}" type="datetimeFigureOut">
              <a:rPr lang="en-US" smtClean="0"/>
              <a:t>2/9/2018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950" y="6125381"/>
            <a:ext cx="1511300" cy="4572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511682" y="6298001"/>
            <a:ext cx="6596379" cy="0"/>
          </a:xfrm>
          <a:prstGeom prst="line">
            <a:avLst/>
          </a:prstGeom>
          <a:ln w="3810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36"/>
          <p:cNvSpPr>
            <a:spLocks noGrp="1"/>
          </p:cNvSpPr>
          <p:nvPr>
            <p:ph type="body" sz="quarter" idx="13"/>
          </p:nvPr>
        </p:nvSpPr>
        <p:spPr>
          <a:xfrm>
            <a:off x="517849" y="5948689"/>
            <a:ext cx="6590212" cy="277812"/>
          </a:xfrm>
          <a:prstGeom prst="rect">
            <a:avLst/>
          </a:prstGeom>
        </p:spPr>
        <p:txBody>
          <a:bodyPr vert="horz" lIns="0" tIns="0" bIns="0" anchor="b" anchorCtr="0"/>
          <a:lstStyle>
            <a:lvl1pPr marL="0" indent="0">
              <a:lnSpc>
                <a:spcPts val="900"/>
              </a:lnSpc>
              <a:defRPr sz="800" kern="0" spc="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92246" y="6387175"/>
            <a:ext cx="1359509" cy="271229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ts val="1000"/>
              </a:lnSpc>
              <a:defRPr sz="9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940FD457-927A-4001-A2D4-24FCC3028F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11682" y="275741"/>
            <a:ext cx="8175117" cy="59767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3600"/>
              </a:lnSpc>
              <a:defRPr sz="2800" b="0" spc="-100">
                <a:solidFill>
                  <a:srgbClr val="0367A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48672" y="969382"/>
            <a:ext cx="8595328" cy="0"/>
          </a:xfrm>
          <a:prstGeom prst="line">
            <a:avLst/>
          </a:prstGeom>
          <a:ln w="7620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144599" y="1903164"/>
            <a:ext cx="6854802" cy="34710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defRPr b="0" i="0">
                <a:solidFill>
                  <a:schemeClr val="tx1"/>
                </a:solidFill>
                <a:latin typeface="Verdana"/>
                <a:cs typeface="Verdana"/>
              </a:defRPr>
            </a:lvl1pPr>
            <a:lvl2pPr marL="400050" indent="-173038">
              <a:lnSpc>
                <a:spcPts val="1700"/>
              </a:lnSpc>
              <a:spcBef>
                <a:spcPts val="1200"/>
              </a:spcBef>
              <a:buClr>
                <a:schemeClr val="accent2"/>
              </a:buClr>
              <a:buSzPct val="115000"/>
              <a:buFont typeface="Wingdings" charset="2"/>
              <a:buChar char="§"/>
              <a:defRPr sz="1600" baseline="0">
                <a:solidFill>
                  <a:schemeClr val="accent5"/>
                </a:solidFill>
              </a:defRPr>
            </a:lvl2pPr>
            <a:lvl3pPr marL="568325" indent="-169863">
              <a:buClr>
                <a:schemeClr val="accent2"/>
              </a:buClr>
              <a:buSzPct val="125000"/>
              <a:buFont typeface="Lucida Grande"/>
              <a:buChar char="-"/>
              <a:defRPr sz="1400">
                <a:solidFill>
                  <a:schemeClr val="accent5"/>
                </a:solidFill>
              </a:defRPr>
            </a:lvl3pPr>
            <a:lvl4pPr marL="746125" indent="-117475">
              <a:buClr>
                <a:schemeClr val="accent2"/>
              </a:buClr>
              <a:buSzPct val="125000"/>
              <a:buFont typeface="Arial"/>
              <a:buChar char="•"/>
              <a:defRPr sz="1200">
                <a:solidFill>
                  <a:schemeClr val="accent5"/>
                </a:solidFill>
              </a:defRPr>
            </a:lvl4pPr>
            <a:lvl5pPr marL="912813" indent="-166688">
              <a:buClr>
                <a:schemeClr val="accent2"/>
              </a:buClr>
              <a:buSzPct val="125000"/>
              <a:buFont typeface="Lucida Grande"/>
              <a:buChar char="-"/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6094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fts Chart Object White wBor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70510" y="155330"/>
            <a:ext cx="8802980" cy="6547341"/>
          </a:xfrm>
          <a:prstGeom prst="roundRect">
            <a:avLst>
              <a:gd name="adj" fmla="val 1735"/>
            </a:avLst>
          </a:prstGeom>
          <a:solidFill>
            <a:schemeClr val="bg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2491" b="2597"/>
          <a:stretch/>
        </p:blipFill>
        <p:spPr>
          <a:xfrm>
            <a:off x="170510" y="876300"/>
            <a:ext cx="6674790" cy="582637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7848" y="6387175"/>
            <a:ext cx="2083716" cy="27122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chemeClr val="accent5">
                    <a:lumMod val="40000"/>
                    <a:lumOff val="60000"/>
                  </a:schemeClr>
                </a:solidFill>
                <a:latin typeface="Verdana"/>
                <a:cs typeface="Verdana"/>
              </a:defRPr>
            </a:lvl1pPr>
          </a:lstStyle>
          <a:p>
            <a:fld id="{3263D5DB-E51F-47AF-9076-98FAEEE30300}" type="datetimeFigureOut">
              <a:rPr lang="en-US" smtClean="0"/>
              <a:t>2/9/2018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950" y="6125381"/>
            <a:ext cx="1511300" cy="4572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511682" y="6298001"/>
            <a:ext cx="6596379" cy="0"/>
          </a:xfrm>
          <a:prstGeom prst="line">
            <a:avLst/>
          </a:prstGeom>
          <a:ln w="3810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36"/>
          <p:cNvSpPr>
            <a:spLocks noGrp="1"/>
          </p:cNvSpPr>
          <p:nvPr>
            <p:ph type="body" sz="quarter" idx="13"/>
          </p:nvPr>
        </p:nvSpPr>
        <p:spPr>
          <a:xfrm>
            <a:off x="517849" y="5948689"/>
            <a:ext cx="6590212" cy="277812"/>
          </a:xfrm>
          <a:prstGeom prst="rect">
            <a:avLst/>
          </a:prstGeom>
        </p:spPr>
        <p:txBody>
          <a:bodyPr vert="horz" lIns="0" tIns="0" bIns="0" anchor="b" anchorCtr="0"/>
          <a:lstStyle>
            <a:lvl1pPr marL="0" indent="0">
              <a:lnSpc>
                <a:spcPts val="900"/>
              </a:lnSpc>
              <a:defRPr sz="800" kern="0" spc="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92246" y="6387175"/>
            <a:ext cx="1359509" cy="271229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ts val="1000"/>
              </a:lnSpc>
              <a:defRPr sz="9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940FD457-927A-4001-A2D4-24FCC3028F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11682" y="275741"/>
            <a:ext cx="8175117" cy="59767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3600"/>
              </a:lnSpc>
              <a:defRPr sz="2800" b="0" spc="-100">
                <a:solidFill>
                  <a:srgbClr val="0367A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48672" y="969382"/>
            <a:ext cx="8595328" cy="0"/>
          </a:xfrm>
          <a:prstGeom prst="line">
            <a:avLst/>
          </a:prstGeom>
          <a:ln w="7620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144599" y="1903164"/>
            <a:ext cx="6854802" cy="34710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defRPr b="0" i="0">
                <a:solidFill>
                  <a:schemeClr val="tx1"/>
                </a:solidFill>
                <a:latin typeface="Verdana"/>
                <a:cs typeface="Verdana"/>
              </a:defRPr>
            </a:lvl1pPr>
            <a:lvl2pPr marL="400050" indent="-173038">
              <a:lnSpc>
                <a:spcPts val="1700"/>
              </a:lnSpc>
              <a:spcBef>
                <a:spcPts val="1200"/>
              </a:spcBef>
              <a:buClr>
                <a:schemeClr val="accent2"/>
              </a:buClr>
              <a:buSzPct val="115000"/>
              <a:buFont typeface="Wingdings" charset="2"/>
              <a:buChar char="§"/>
              <a:defRPr sz="1600" baseline="0">
                <a:solidFill>
                  <a:schemeClr val="accent5"/>
                </a:solidFill>
              </a:defRPr>
            </a:lvl2pPr>
            <a:lvl3pPr marL="568325" indent="-169863">
              <a:buClr>
                <a:schemeClr val="accent2"/>
              </a:buClr>
              <a:buSzPct val="125000"/>
              <a:buFont typeface="Lucida Grande"/>
              <a:buChar char="-"/>
              <a:defRPr sz="1400">
                <a:solidFill>
                  <a:schemeClr val="accent5"/>
                </a:solidFill>
              </a:defRPr>
            </a:lvl3pPr>
            <a:lvl4pPr marL="746125" indent="-117475">
              <a:buClr>
                <a:schemeClr val="accent2"/>
              </a:buClr>
              <a:buSzPct val="125000"/>
              <a:buFont typeface="Arial"/>
              <a:buChar char="•"/>
              <a:defRPr sz="1200">
                <a:solidFill>
                  <a:schemeClr val="accent5"/>
                </a:solidFill>
              </a:defRPr>
            </a:lvl4pPr>
            <a:lvl5pPr marL="912813" indent="-166688">
              <a:buClr>
                <a:schemeClr val="accent2"/>
              </a:buClr>
              <a:buSzPct val="125000"/>
              <a:buFont typeface="Lucida Grande"/>
              <a:buChar char="-"/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429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fts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8645"/>
            <a:ext cx="6681721" cy="58593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950" y="6125381"/>
            <a:ext cx="1511300" cy="4572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511682" y="6298001"/>
            <a:ext cx="6596379" cy="0"/>
          </a:xfrm>
          <a:prstGeom prst="line">
            <a:avLst/>
          </a:prstGeom>
          <a:ln w="3810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1682" y="4244178"/>
            <a:ext cx="6596379" cy="1672774"/>
          </a:xfrm>
          <a:prstGeom prst="rect">
            <a:avLst/>
          </a:prstGeom>
        </p:spPr>
        <p:txBody>
          <a:bodyPr tIns="0" rIns="0" bIns="0" anchor="t" anchorCtr="0">
            <a:noAutofit/>
          </a:bodyPr>
          <a:lstStyle>
            <a:lvl1pPr marL="0" indent="0" algn="r">
              <a:lnSpc>
                <a:spcPts val="2600"/>
              </a:lnSpc>
              <a:spcBef>
                <a:spcPts val="0"/>
              </a:spcBef>
              <a:buNone/>
              <a:defRPr sz="2400" b="0" i="0" cap="none" spc="0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511682" y="3609394"/>
            <a:ext cx="6596379" cy="577443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algn="r">
              <a:lnSpc>
                <a:spcPts val="43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17848" y="6387175"/>
            <a:ext cx="2083716" cy="27122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3263D5DB-E51F-47AF-9076-98FAEEE30300}" type="datetimeFigureOut">
              <a:rPr lang="en-US" smtClean="0"/>
              <a:t>2/9/2018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92246" y="6387175"/>
            <a:ext cx="1359509" cy="271229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ts val="1000"/>
              </a:lnSpc>
              <a:defRPr sz="9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940FD457-927A-4001-A2D4-24FCC302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494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fts 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8645"/>
            <a:ext cx="6681721" cy="58593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950" y="6125381"/>
            <a:ext cx="1511300" cy="4572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11682" y="6298001"/>
            <a:ext cx="6596379" cy="0"/>
          </a:xfrm>
          <a:prstGeom prst="line">
            <a:avLst/>
          </a:prstGeom>
          <a:ln w="3810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1682" y="4244178"/>
            <a:ext cx="6596379" cy="1672774"/>
          </a:xfrm>
          <a:prstGeom prst="rect">
            <a:avLst/>
          </a:prstGeom>
        </p:spPr>
        <p:txBody>
          <a:bodyPr tIns="0" rIns="0" bIns="0" anchor="t" anchorCtr="0">
            <a:noAutofit/>
          </a:bodyPr>
          <a:lstStyle>
            <a:lvl1pPr marL="0" indent="0" algn="r">
              <a:lnSpc>
                <a:spcPts val="2600"/>
              </a:lnSpc>
              <a:spcBef>
                <a:spcPts val="0"/>
              </a:spcBef>
              <a:buNone/>
              <a:defRPr sz="2400" b="0" i="0" cap="none" spc="0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517848" y="6387175"/>
            <a:ext cx="2083716" cy="27122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3263D5DB-E51F-47AF-9076-98FAEEE30300}" type="datetimeFigureOut">
              <a:rPr lang="en-US" smtClean="0"/>
              <a:t>2/9/2018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92246" y="6387175"/>
            <a:ext cx="1359509" cy="271229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ts val="1000"/>
              </a:lnSpc>
              <a:defRPr sz="9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940FD457-927A-4001-A2D4-24FCC302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69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fts Minto Pyrami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950" y="6125381"/>
            <a:ext cx="1511300" cy="4572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511682" y="6298001"/>
            <a:ext cx="6596379" cy="0"/>
          </a:xfrm>
          <a:prstGeom prst="line">
            <a:avLst/>
          </a:prstGeom>
          <a:ln w="3810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7848" y="6387175"/>
            <a:ext cx="2083716" cy="27122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9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3263D5DB-E51F-47AF-9076-98FAEEE30300}" type="datetimeFigureOut">
              <a:rPr lang="en-US" smtClean="0"/>
              <a:t>2/9/2018</a:t>
            </a:fld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3"/>
          </p:nvPr>
        </p:nvSpPr>
        <p:spPr>
          <a:xfrm>
            <a:off x="517849" y="5948689"/>
            <a:ext cx="6590212" cy="277812"/>
          </a:xfrm>
          <a:prstGeom prst="rect">
            <a:avLst/>
          </a:prstGeom>
        </p:spPr>
        <p:txBody>
          <a:bodyPr vert="horz" lIns="0" tIns="0" bIns="0" anchor="b" anchorCtr="0"/>
          <a:lstStyle>
            <a:lvl1pPr marL="0" indent="0">
              <a:lnSpc>
                <a:spcPts val="900"/>
              </a:lnSpc>
              <a:spcBef>
                <a:spcPts val="0"/>
              </a:spcBef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92246" y="6387175"/>
            <a:ext cx="1359509" cy="271229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ts val="1000"/>
              </a:lnSpc>
              <a:defRPr sz="9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940FD457-927A-4001-A2D4-24FCC3028F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11682" y="275741"/>
            <a:ext cx="8175117" cy="59767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3600"/>
              </a:lnSpc>
              <a:defRPr sz="2800" b="0" spc="-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11682" y="1314878"/>
            <a:ext cx="8175118" cy="46338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defRPr sz="20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00050" indent="-173038">
              <a:lnSpc>
                <a:spcPts val="17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Wingdings" charset="2"/>
              <a:buChar char="§"/>
              <a:defRPr sz="1600" baseline="0">
                <a:solidFill>
                  <a:srgbClr val="FFFFFF"/>
                </a:solidFill>
              </a:defRPr>
            </a:lvl2pPr>
            <a:lvl3pPr marL="568325" indent="-169863">
              <a:buClr>
                <a:schemeClr val="bg1"/>
              </a:buClr>
              <a:buSzPct val="125000"/>
              <a:buFont typeface="Lucida Grande"/>
              <a:buChar char="-"/>
              <a:defRPr sz="1400">
                <a:solidFill>
                  <a:srgbClr val="FFFFFF"/>
                </a:solidFill>
              </a:defRPr>
            </a:lvl3pPr>
            <a:lvl4pPr marL="746125" indent="-117475">
              <a:buClr>
                <a:schemeClr val="bg1"/>
              </a:buClr>
              <a:buSzPct val="125000"/>
              <a:buFont typeface="Arial"/>
              <a:buChar char="•"/>
              <a:defRPr sz="1200">
                <a:solidFill>
                  <a:srgbClr val="FFFFFF"/>
                </a:solidFill>
              </a:defRPr>
            </a:lvl4pPr>
            <a:lvl5pPr marL="912813" indent="-166688">
              <a:buClr>
                <a:schemeClr val="bg1"/>
              </a:buClr>
              <a:buSzPct val="125000"/>
              <a:buFont typeface="Lucida Grande"/>
              <a:buChar char="-"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48672" y="969382"/>
            <a:ext cx="8595328" cy="0"/>
          </a:xfrm>
          <a:prstGeom prst="line">
            <a:avLst/>
          </a:prstGeom>
          <a:ln w="7620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972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fts Storylin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950" y="6125381"/>
            <a:ext cx="1511300" cy="4572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511682" y="6298001"/>
            <a:ext cx="6596379" cy="0"/>
          </a:xfrm>
          <a:prstGeom prst="line">
            <a:avLst/>
          </a:prstGeom>
          <a:ln w="3810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7848" y="6387175"/>
            <a:ext cx="2083716" cy="27122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3263D5DB-E51F-47AF-9076-98FAEEE30300}" type="datetimeFigureOut">
              <a:rPr lang="en-US" smtClean="0"/>
              <a:t>2/9/2018</a:t>
            </a:fld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3"/>
          </p:nvPr>
        </p:nvSpPr>
        <p:spPr>
          <a:xfrm>
            <a:off x="517849" y="5948689"/>
            <a:ext cx="6590212" cy="277812"/>
          </a:xfrm>
          <a:prstGeom prst="rect">
            <a:avLst/>
          </a:prstGeom>
        </p:spPr>
        <p:txBody>
          <a:bodyPr vert="horz" lIns="0" tIns="0" bIns="0" anchor="b" anchorCtr="0"/>
          <a:lstStyle>
            <a:lvl1pPr marL="0" indent="0">
              <a:lnSpc>
                <a:spcPts val="900"/>
              </a:lnSpc>
              <a:defRPr sz="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92246" y="6387175"/>
            <a:ext cx="1359509" cy="271229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ts val="1000"/>
              </a:lnSpc>
              <a:defRPr sz="9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940FD457-927A-4001-A2D4-24FCC3028F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11682" y="275741"/>
            <a:ext cx="8175117" cy="59767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3600"/>
              </a:lnSpc>
              <a:defRPr sz="2800" b="0" spc="-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11682" y="1314878"/>
            <a:ext cx="8175118" cy="46338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defRPr sz="20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00050" indent="-173038">
              <a:lnSpc>
                <a:spcPts val="17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Wingdings" charset="2"/>
              <a:buChar char="§"/>
              <a:defRPr sz="1600" baseline="0">
                <a:solidFill>
                  <a:srgbClr val="FFFFFF"/>
                </a:solidFill>
              </a:defRPr>
            </a:lvl2pPr>
            <a:lvl3pPr marL="568325" indent="-169863">
              <a:buClr>
                <a:schemeClr val="bg1"/>
              </a:buClr>
              <a:buSzPct val="125000"/>
              <a:buFont typeface="Lucida Grande"/>
              <a:buChar char="-"/>
              <a:defRPr sz="1400">
                <a:solidFill>
                  <a:srgbClr val="FFFFFF"/>
                </a:solidFill>
              </a:defRPr>
            </a:lvl3pPr>
            <a:lvl4pPr marL="746125" indent="-117475">
              <a:buClr>
                <a:schemeClr val="bg1"/>
              </a:buClr>
              <a:buSzPct val="125000"/>
              <a:buFont typeface="Arial"/>
              <a:buChar char="•"/>
              <a:defRPr sz="1200">
                <a:solidFill>
                  <a:srgbClr val="FFFFFF"/>
                </a:solidFill>
              </a:defRPr>
            </a:lvl4pPr>
            <a:lvl5pPr marL="912813" indent="-166688">
              <a:buClr>
                <a:schemeClr val="bg1"/>
              </a:buClr>
              <a:buSzPct val="125000"/>
              <a:buFont typeface="Lucida Grande"/>
              <a:buChar char="-"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72" y="969382"/>
            <a:ext cx="8595328" cy="0"/>
          </a:xfrm>
          <a:prstGeom prst="line">
            <a:avLst/>
          </a:prstGeom>
          <a:ln w="7620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002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fts Chart Objec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950" y="6125381"/>
            <a:ext cx="1511300" cy="4572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511682" y="6298001"/>
            <a:ext cx="6596379" cy="0"/>
          </a:xfrm>
          <a:prstGeom prst="line">
            <a:avLst/>
          </a:prstGeom>
          <a:ln w="3810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7848" y="6387175"/>
            <a:ext cx="2083716" cy="27122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3263D5DB-E51F-47AF-9076-98FAEEE30300}" type="datetimeFigureOut">
              <a:rPr lang="en-US" smtClean="0"/>
              <a:t>2/9/2018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599" y="1903164"/>
            <a:ext cx="6854802" cy="34710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defRPr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00050" indent="-173038">
              <a:lnSpc>
                <a:spcPts val="1700"/>
              </a:lnSpc>
              <a:spcBef>
                <a:spcPts val="1200"/>
              </a:spcBef>
              <a:buClr>
                <a:schemeClr val="accent2"/>
              </a:buClr>
              <a:buSzPct val="115000"/>
              <a:buFont typeface="Wingdings" charset="2"/>
              <a:buChar char="§"/>
              <a:defRPr sz="1600" baseline="0">
                <a:solidFill>
                  <a:schemeClr val="accent5"/>
                </a:solidFill>
              </a:defRPr>
            </a:lvl2pPr>
            <a:lvl3pPr marL="568325" indent="-169863">
              <a:buClr>
                <a:schemeClr val="accent2"/>
              </a:buClr>
              <a:buSzPct val="125000"/>
              <a:buFont typeface="Lucida Grande"/>
              <a:buChar char="-"/>
              <a:defRPr sz="1400">
                <a:solidFill>
                  <a:schemeClr val="accent5"/>
                </a:solidFill>
              </a:defRPr>
            </a:lvl3pPr>
            <a:lvl4pPr marL="746125" indent="-117475">
              <a:buClr>
                <a:schemeClr val="accent2"/>
              </a:buClr>
              <a:buSzPct val="125000"/>
              <a:buFont typeface="Arial"/>
              <a:buChar char="•"/>
              <a:defRPr sz="1200">
                <a:solidFill>
                  <a:schemeClr val="accent5"/>
                </a:solidFill>
              </a:defRPr>
            </a:lvl4pPr>
            <a:lvl5pPr marL="912813" indent="-166688">
              <a:buClr>
                <a:schemeClr val="accent2"/>
              </a:buClr>
              <a:buSzPct val="125000"/>
              <a:buFont typeface="Lucida Grande"/>
              <a:buChar char="-"/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3"/>
          </p:nvPr>
        </p:nvSpPr>
        <p:spPr>
          <a:xfrm>
            <a:off x="517849" y="5948689"/>
            <a:ext cx="6590212" cy="277812"/>
          </a:xfrm>
          <a:prstGeom prst="rect">
            <a:avLst/>
          </a:prstGeom>
        </p:spPr>
        <p:txBody>
          <a:bodyPr vert="horz" lIns="0" tIns="0" bIns="0" anchor="b" anchorCtr="0"/>
          <a:lstStyle>
            <a:lvl1pPr marL="0" indent="0">
              <a:lnSpc>
                <a:spcPts val="900"/>
              </a:lnSpc>
              <a:defRPr sz="800" kern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92246" y="6387175"/>
            <a:ext cx="1359509" cy="271229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ts val="1000"/>
              </a:lnSpc>
              <a:defRPr sz="9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940FD457-927A-4001-A2D4-24FCC3028F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11682" y="275741"/>
            <a:ext cx="8175117" cy="59767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3600"/>
              </a:lnSpc>
              <a:defRPr sz="2800" b="0" spc="-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72" y="969382"/>
            <a:ext cx="8595328" cy="0"/>
          </a:xfrm>
          <a:prstGeom prst="line">
            <a:avLst/>
          </a:prstGeom>
          <a:ln w="7620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493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fts Title White w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70510" y="155330"/>
            <a:ext cx="8802980" cy="6547341"/>
          </a:xfrm>
          <a:prstGeom prst="roundRect">
            <a:avLst>
              <a:gd name="adj" fmla="val 1735"/>
            </a:avLst>
          </a:prstGeom>
          <a:solidFill>
            <a:schemeClr val="bg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91" b="2597"/>
          <a:stretch/>
        </p:blipFill>
        <p:spPr>
          <a:xfrm>
            <a:off x="170510" y="876300"/>
            <a:ext cx="6674790" cy="58263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950" y="6125381"/>
            <a:ext cx="1511300" cy="4572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11682" y="6298001"/>
            <a:ext cx="6596379" cy="0"/>
          </a:xfrm>
          <a:prstGeom prst="line">
            <a:avLst/>
          </a:prstGeom>
          <a:ln w="3810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1682" y="4244178"/>
            <a:ext cx="6596379" cy="1672774"/>
          </a:xfrm>
          <a:prstGeom prst="rect">
            <a:avLst/>
          </a:prstGeom>
        </p:spPr>
        <p:txBody>
          <a:bodyPr tIns="0" rIns="0" bIns="0" anchor="t" anchorCtr="0">
            <a:noAutofit/>
          </a:bodyPr>
          <a:lstStyle>
            <a:lvl1pPr marL="0" indent="0" algn="r">
              <a:lnSpc>
                <a:spcPts val="2600"/>
              </a:lnSpc>
              <a:spcBef>
                <a:spcPts val="0"/>
              </a:spcBef>
              <a:buNone/>
              <a:defRPr sz="2400" b="0" i="0" cap="none" spc="0" baseline="0">
                <a:solidFill>
                  <a:srgbClr val="0367A5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11682" y="3603317"/>
            <a:ext cx="6596379" cy="583520"/>
          </a:xfrm>
          <a:prstGeom prst="rect">
            <a:avLst/>
          </a:prstGeom>
        </p:spPr>
        <p:txBody>
          <a:bodyPr wrap="square" tIns="0" rIns="0" bIns="0" anchor="b" anchorCtr="0">
            <a:noAutofit/>
          </a:bodyPr>
          <a:lstStyle>
            <a:lvl1pPr algn="r">
              <a:lnSpc>
                <a:spcPts val="4300"/>
              </a:lnSpc>
              <a:defRPr sz="4000">
                <a:solidFill>
                  <a:srgbClr val="0367A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17848" y="6387175"/>
            <a:ext cx="2083716" cy="27122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900" b="0" i="0">
                <a:solidFill>
                  <a:schemeClr val="accent5">
                    <a:lumMod val="40000"/>
                    <a:lumOff val="60000"/>
                  </a:schemeClr>
                </a:solidFill>
                <a:latin typeface="Verdana"/>
                <a:cs typeface="Verdana"/>
              </a:defRPr>
            </a:lvl1pPr>
          </a:lstStyle>
          <a:p>
            <a:fld id="{3263D5DB-E51F-47AF-9076-98FAEEE30300}" type="datetimeFigureOut">
              <a:rPr lang="en-US" smtClean="0"/>
              <a:t>2/9/2018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92246" y="6387175"/>
            <a:ext cx="1359509" cy="271229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ts val="1000"/>
              </a:lnSpc>
              <a:defRPr sz="9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940FD457-927A-4001-A2D4-24FCC302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504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63D5DB-E51F-47AF-9076-98FAEEE30300}" type="datetimeFigureOut">
              <a:rPr lang="en-US" smtClean="0"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0FD457-927A-4001-A2D4-24FCC302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641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63D5DB-E51F-47AF-9076-98FAEEE30300}" type="datetimeFigureOut">
              <a:rPr lang="en-US" smtClean="0"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0FD457-927A-4001-A2D4-24FCC302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6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fts Sec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300"/>
            <a:ext cx="6845300" cy="5981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950" y="6125381"/>
            <a:ext cx="1511300" cy="4572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11682" y="6298001"/>
            <a:ext cx="6596379" cy="0"/>
          </a:xfrm>
          <a:prstGeom prst="line">
            <a:avLst/>
          </a:prstGeom>
          <a:ln w="3810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1682" y="4244178"/>
            <a:ext cx="6596379" cy="1672774"/>
          </a:xfrm>
          <a:prstGeom prst="rect">
            <a:avLst/>
          </a:prstGeom>
        </p:spPr>
        <p:txBody>
          <a:bodyPr tIns="0" rIns="0" bIns="0" anchor="t" anchorCtr="0">
            <a:noAutofit/>
          </a:bodyPr>
          <a:lstStyle>
            <a:lvl1pPr marL="0" indent="0" algn="r">
              <a:lnSpc>
                <a:spcPts val="2600"/>
              </a:lnSpc>
              <a:spcBef>
                <a:spcPts val="0"/>
              </a:spcBef>
              <a:buNone/>
              <a:defRPr sz="2400" b="0" i="0" cap="none" spc="0" baseline="0">
                <a:solidFill>
                  <a:srgbClr val="0367A5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17848" y="6387175"/>
            <a:ext cx="2083716" cy="27122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900" b="0" i="0">
                <a:solidFill>
                  <a:schemeClr val="accent5">
                    <a:lumMod val="40000"/>
                    <a:lumOff val="60000"/>
                  </a:schemeClr>
                </a:solidFill>
                <a:latin typeface="Verdana"/>
                <a:cs typeface="Verdana"/>
              </a:defRPr>
            </a:lvl1pPr>
          </a:lstStyle>
          <a:p>
            <a:fld id="{3263D5DB-E51F-47AF-9076-98FAEEE30300}" type="datetimeFigureOut">
              <a:rPr lang="en-US" smtClean="0"/>
              <a:t>2/9/2018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92246" y="6387175"/>
            <a:ext cx="1359509" cy="271229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ts val="1000"/>
              </a:lnSpc>
              <a:defRPr sz="9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940FD457-927A-4001-A2D4-24FCC302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0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fts Section White w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70510" y="155330"/>
            <a:ext cx="8802980" cy="6547341"/>
          </a:xfrm>
          <a:prstGeom prst="roundRect">
            <a:avLst>
              <a:gd name="adj" fmla="val 1735"/>
            </a:avLst>
          </a:prstGeom>
          <a:solidFill>
            <a:schemeClr val="bg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491" b="2597"/>
          <a:stretch/>
        </p:blipFill>
        <p:spPr>
          <a:xfrm>
            <a:off x="170510" y="876300"/>
            <a:ext cx="6674790" cy="58263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950" y="6125381"/>
            <a:ext cx="1511300" cy="4572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11682" y="6298001"/>
            <a:ext cx="6596379" cy="0"/>
          </a:xfrm>
          <a:prstGeom prst="line">
            <a:avLst/>
          </a:prstGeom>
          <a:ln w="3810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1682" y="4244178"/>
            <a:ext cx="6596379" cy="1672774"/>
          </a:xfrm>
          <a:prstGeom prst="rect">
            <a:avLst/>
          </a:prstGeom>
        </p:spPr>
        <p:txBody>
          <a:bodyPr tIns="0" rIns="0" bIns="0" anchor="t" anchorCtr="0">
            <a:noAutofit/>
          </a:bodyPr>
          <a:lstStyle>
            <a:lvl1pPr marL="0" indent="0" algn="r">
              <a:lnSpc>
                <a:spcPts val="2600"/>
              </a:lnSpc>
              <a:spcBef>
                <a:spcPts val="0"/>
              </a:spcBef>
              <a:buNone/>
              <a:defRPr sz="2400" b="0" i="0" cap="none" spc="0" baseline="0">
                <a:solidFill>
                  <a:srgbClr val="0367A5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517848" y="6387175"/>
            <a:ext cx="2083716" cy="27122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900" b="0" i="0">
                <a:solidFill>
                  <a:schemeClr val="accent5">
                    <a:lumMod val="40000"/>
                    <a:lumOff val="60000"/>
                  </a:schemeClr>
                </a:solidFill>
                <a:latin typeface="Verdana"/>
                <a:cs typeface="Verdana"/>
              </a:defRPr>
            </a:lvl1pPr>
          </a:lstStyle>
          <a:p>
            <a:fld id="{3263D5DB-E51F-47AF-9076-98FAEEE30300}" type="datetimeFigureOut">
              <a:rPr lang="en-US" smtClean="0"/>
              <a:t>2/9/2018</a:t>
            </a:fld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92246" y="6387175"/>
            <a:ext cx="1359509" cy="271229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ts val="1000"/>
              </a:lnSpc>
              <a:defRPr sz="9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940FD457-927A-4001-A2D4-24FCC302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75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fts Minto 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7848" y="6387175"/>
            <a:ext cx="2083716" cy="27122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900" b="0" i="0">
                <a:solidFill>
                  <a:schemeClr val="accent5">
                    <a:lumMod val="40000"/>
                    <a:lumOff val="60000"/>
                  </a:schemeClr>
                </a:solidFill>
                <a:latin typeface="Verdana"/>
                <a:cs typeface="Verdana"/>
              </a:defRPr>
            </a:lvl1pPr>
          </a:lstStyle>
          <a:p>
            <a:fld id="{3263D5DB-E51F-47AF-9076-98FAEEE30300}" type="datetimeFigureOut">
              <a:rPr lang="en-US" smtClean="0"/>
              <a:t>2/9/2018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92246" y="6387175"/>
            <a:ext cx="1359509" cy="271229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ts val="1000"/>
              </a:lnSpc>
              <a:defRPr sz="9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940FD457-927A-4001-A2D4-24FCC3028FC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950" y="6125381"/>
            <a:ext cx="1511300" cy="4572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511682" y="6298001"/>
            <a:ext cx="6596379" cy="0"/>
          </a:xfrm>
          <a:prstGeom prst="line">
            <a:avLst/>
          </a:prstGeom>
          <a:ln w="3810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82" y="275741"/>
            <a:ext cx="8175117" cy="59767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3600"/>
              </a:lnSpc>
              <a:defRPr sz="2800" b="0" spc="-100">
                <a:solidFill>
                  <a:srgbClr val="0367A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82" y="1314878"/>
            <a:ext cx="8175118" cy="46338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defRPr sz="2000" b="0" i="0">
                <a:solidFill>
                  <a:schemeClr val="accent5"/>
                </a:solidFill>
                <a:latin typeface="Verdana"/>
                <a:cs typeface="Verdana"/>
              </a:defRPr>
            </a:lvl1pPr>
            <a:lvl2pPr marL="400050" indent="-173038">
              <a:lnSpc>
                <a:spcPts val="1700"/>
              </a:lnSpc>
              <a:spcBef>
                <a:spcPts val="1200"/>
              </a:spcBef>
              <a:buClr>
                <a:schemeClr val="tx1"/>
              </a:buClr>
              <a:buSzPct val="115000"/>
              <a:buFont typeface="Wingdings" charset="2"/>
              <a:buChar char="§"/>
              <a:defRPr sz="1600" baseline="0">
                <a:solidFill>
                  <a:schemeClr val="accent5"/>
                </a:solidFill>
              </a:defRPr>
            </a:lvl2pPr>
            <a:lvl3pPr marL="568325" indent="-169863">
              <a:buClr>
                <a:schemeClr val="accent3"/>
              </a:buClr>
              <a:buSzPct val="125000"/>
              <a:buFont typeface="Lucida Grande"/>
              <a:buChar char="-"/>
              <a:defRPr sz="1400">
                <a:solidFill>
                  <a:schemeClr val="accent5"/>
                </a:solidFill>
              </a:defRPr>
            </a:lvl3pPr>
            <a:lvl4pPr marL="746125" indent="-117475">
              <a:buClr>
                <a:schemeClr val="tx1"/>
              </a:buClr>
              <a:buSzPct val="125000"/>
              <a:buFont typeface="Arial"/>
              <a:buChar char="•"/>
              <a:defRPr sz="1200">
                <a:solidFill>
                  <a:schemeClr val="accent5"/>
                </a:solidFill>
              </a:defRPr>
            </a:lvl4pPr>
            <a:lvl5pPr marL="912813" indent="-166688">
              <a:buClr>
                <a:schemeClr val="accent3"/>
              </a:buClr>
              <a:buSzPct val="125000"/>
              <a:buFont typeface="Lucida Grande"/>
              <a:buChar char="-"/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3"/>
          </p:nvPr>
        </p:nvSpPr>
        <p:spPr>
          <a:xfrm>
            <a:off x="517849" y="5948689"/>
            <a:ext cx="6590212" cy="277812"/>
          </a:xfrm>
          <a:prstGeom prst="rect">
            <a:avLst/>
          </a:prstGeom>
        </p:spPr>
        <p:txBody>
          <a:bodyPr vert="horz" lIns="0" tIns="0" bIns="0" anchor="b" anchorCtr="0"/>
          <a:lstStyle>
            <a:lvl1pPr marL="0" indent="0">
              <a:lnSpc>
                <a:spcPts val="900"/>
              </a:lnSpc>
              <a:spcBef>
                <a:spcPts val="0"/>
              </a:spcBef>
              <a:defRPr sz="8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48672" y="969382"/>
            <a:ext cx="8595328" cy="0"/>
          </a:xfrm>
          <a:prstGeom prst="line">
            <a:avLst/>
          </a:prstGeom>
          <a:ln w="7620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596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fts Minto Pyramid - 2 Text Fr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7848" y="6387175"/>
            <a:ext cx="2083716" cy="27122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900" b="0" i="0">
                <a:solidFill>
                  <a:schemeClr val="accent5">
                    <a:lumMod val="40000"/>
                    <a:lumOff val="60000"/>
                  </a:schemeClr>
                </a:solidFill>
                <a:latin typeface="Verdana"/>
                <a:cs typeface="Verdana"/>
              </a:defRPr>
            </a:lvl1pPr>
          </a:lstStyle>
          <a:p>
            <a:fld id="{3263D5DB-E51F-47AF-9076-98FAEEE30300}" type="datetimeFigureOut">
              <a:rPr lang="en-US" smtClean="0"/>
              <a:t>2/9/2018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92246" y="6387175"/>
            <a:ext cx="1359509" cy="271229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ts val="1000"/>
              </a:lnSpc>
              <a:defRPr sz="9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940FD457-927A-4001-A2D4-24FCC3028FC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950" y="6125381"/>
            <a:ext cx="1511300" cy="4572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511682" y="6298001"/>
            <a:ext cx="6596379" cy="0"/>
          </a:xfrm>
          <a:prstGeom prst="line">
            <a:avLst/>
          </a:prstGeom>
          <a:ln w="3810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82" y="275741"/>
            <a:ext cx="8175117" cy="59767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3600"/>
              </a:lnSpc>
              <a:defRPr sz="2800" b="0" spc="-100">
                <a:solidFill>
                  <a:srgbClr val="0367A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82" y="1353643"/>
            <a:ext cx="8175118" cy="52641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defRPr sz="2000" b="0" i="0">
                <a:solidFill>
                  <a:schemeClr val="accent5"/>
                </a:solidFill>
                <a:latin typeface="Verdana"/>
                <a:cs typeface="Verdana"/>
              </a:defRPr>
            </a:lvl1pPr>
            <a:lvl2pPr marL="400050" indent="-173038">
              <a:lnSpc>
                <a:spcPts val="1700"/>
              </a:lnSpc>
              <a:spcBef>
                <a:spcPts val="1200"/>
              </a:spcBef>
              <a:buClr>
                <a:schemeClr val="tx1"/>
              </a:buClr>
              <a:buSzPct val="115000"/>
              <a:buFont typeface="Wingdings" charset="2"/>
              <a:buChar char="§"/>
              <a:defRPr sz="1600" baseline="0">
                <a:solidFill>
                  <a:schemeClr val="accent5"/>
                </a:solidFill>
              </a:defRPr>
            </a:lvl2pPr>
            <a:lvl3pPr marL="568325" indent="-169863">
              <a:buClr>
                <a:schemeClr val="accent3"/>
              </a:buClr>
              <a:buSzPct val="125000"/>
              <a:buFont typeface="Lucida Grande"/>
              <a:buChar char="-"/>
              <a:defRPr sz="1400">
                <a:solidFill>
                  <a:schemeClr val="accent5"/>
                </a:solidFill>
              </a:defRPr>
            </a:lvl3pPr>
            <a:lvl4pPr marL="746125" indent="-117475">
              <a:buClr>
                <a:schemeClr val="tx1"/>
              </a:buClr>
              <a:buSzPct val="125000"/>
              <a:buFont typeface="Arial"/>
              <a:buChar char="•"/>
              <a:defRPr sz="1200">
                <a:solidFill>
                  <a:schemeClr val="accent5"/>
                </a:solidFill>
              </a:defRPr>
            </a:lvl4pPr>
            <a:lvl5pPr marL="912813" indent="-166688">
              <a:buClr>
                <a:schemeClr val="accent3"/>
              </a:buClr>
              <a:buSzPct val="125000"/>
              <a:buFont typeface="Lucida Grande"/>
              <a:buChar char="-"/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3"/>
          </p:nvPr>
        </p:nvSpPr>
        <p:spPr>
          <a:xfrm>
            <a:off x="517849" y="5948689"/>
            <a:ext cx="6590212" cy="277812"/>
          </a:xfrm>
          <a:prstGeom prst="rect">
            <a:avLst/>
          </a:prstGeom>
        </p:spPr>
        <p:txBody>
          <a:bodyPr vert="horz" lIns="0" tIns="0" bIns="0" anchor="b" anchorCtr="0"/>
          <a:lstStyle>
            <a:lvl1pPr marL="0" indent="0">
              <a:lnSpc>
                <a:spcPts val="900"/>
              </a:lnSpc>
              <a:spcBef>
                <a:spcPts val="0"/>
              </a:spcBef>
              <a:defRPr sz="8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48672" y="969382"/>
            <a:ext cx="8595328" cy="0"/>
          </a:xfrm>
          <a:prstGeom prst="line">
            <a:avLst/>
          </a:prstGeom>
          <a:ln w="7620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11682" y="2147440"/>
            <a:ext cx="8175118" cy="38096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defRPr sz="2000" b="0" i="0">
                <a:solidFill>
                  <a:schemeClr val="accent5"/>
                </a:solidFill>
                <a:latin typeface="Verdana"/>
                <a:cs typeface="Verdana"/>
              </a:defRPr>
            </a:lvl1pPr>
            <a:lvl2pPr marL="400050" indent="-173038">
              <a:lnSpc>
                <a:spcPts val="1700"/>
              </a:lnSpc>
              <a:spcBef>
                <a:spcPts val="1200"/>
              </a:spcBef>
              <a:buClr>
                <a:schemeClr val="tx1"/>
              </a:buClr>
              <a:buSzPct val="115000"/>
              <a:buFont typeface="Wingdings" charset="2"/>
              <a:buChar char="§"/>
              <a:defRPr sz="1600" baseline="0">
                <a:solidFill>
                  <a:schemeClr val="accent5"/>
                </a:solidFill>
              </a:defRPr>
            </a:lvl2pPr>
            <a:lvl3pPr marL="568325" indent="-169863">
              <a:buClr>
                <a:schemeClr val="accent3"/>
              </a:buClr>
              <a:buSzPct val="125000"/>
              <a:buFont typeface="Lucida Grande"/>
              <a:buChar char="-"/>
              <a:defRPr sz="1400">
                <a:solidFill>
                  <a:schemeClr val="accent5"/>
                </a:solidFill>
              </a:defRPr>
            </a:lvl3pPr>
            <a:lvl4pPr marL="746125" indent="-117475">
              <a:buClr>
                <a:schemeClr val="tx1"/>
              </a:buClr>
              <a:buSzPct val="125000"/>
              <a:buFont typeface="Arial"/>
              <a:buChar char="•"/>
              <a:defRPr sz="1200">
                <a:solidFill>
                  <a:schemeClr val="accent5"/>
                </a:solidFill>
              </a:defRPr>
            </a:lvl4pPr>
            <a:lvl5pPr marL="912813" indent="-166688">
              <a:buClr>
                <a:schemeClr val="accent3"/>
              </a:buClr>
              <a:buSzPct val="125000"/>
              <a:buFont typeface="Lucida Grande"/>
              <a:buChar char="-"/>
              <a:defRPr sz="1200">
                <a:solidFill>
                  <a:schemeClr val="accent5"/>
                </a:solidFill>
              </a:defRPr>
            </a:lvl5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91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fts Minto Pyramid w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70510" y="155330"/>
            <a:ext cx="8802980" cy="6547341"/>
          </a:xfrm>
          <a:prstGeom prst="roundRect">
            <a:avLst>
              <a:gd name="adj" fmla="val 1735"/>
            </a:avLst>
          </a:prstGeom>
          <a:solidFill>
            <a:schemeClr val="bg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2491" b="2597"/>
          <a:stretch/>
        </p:blipFill>
        <p:spPr>
          <a:xfrm>
            <a:off x="170510" y="876300"/>
            <a:ext cx="6674790" cy="582637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7848" y="6387175"/>
            <a:ext cx="2083716" cy="27122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900" b="0" i="0">
                <a:solidFill>
                  <a:schemeClr val="accent5">
                    <a:lumMod val="40000"/>
                    <a:lumOff val="60000"/>
                  </a:schemeClr>
                </a:solidFill>
                <a:latin typeface="Verdana"/>
                <a:cs typeface="Verdana"/>
              </a:defRPr>
            </a:lvl1pPr>
          </a:lstStyle>
          <a:p>
            <a:fld id="{3263D5DB-E51F-47AF-9076-98FAEEE30300}" type="datetimeFigureOut">
              <a:rPr lang="en-US" smtClean="0"/>
              <a:t>2/9/2018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950" y="6125381"/>
            <a:ext cx="1511300" cy="4572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511682" y="6298001"/>
            <a:ext cx="6596379" cy="0"/>
          </a:xfrm>
          <a:prstGeom prst="line">
            <a:avLst/>
          </a:prstGeom>
          <a:ln w="3810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36"/>
          <p:cNvSpPr>
            <a:spLocks noGrp="1"/>
          </p:cNvSpPr>
          <p:nvPr>
            <p:ph type="body" sz="quarter" idx="13"/>
          </p:nvPr>
        </p:nvSpPr>
        <p:spPr>
          <a:xfrm>
            <a:off x="517849" y="5948689"/>
            <a:ext cx="6590212" cy="277812"/>
          </a:xfrm>
          <a:prstGeom prst="rect">
            <a:avLst/>
          </a:prstGeom>
        </p:spPr>
        <p:txBody>
          <a:bodyPr vert="horz" lIns="0" tIns="0" bIns="0" anchor="b" anchorCtr="0"/>
          <a:lstStyle>
            <a:lvl1pPr marL="0" indent="0">
              <a:lnSpc>
                <a:spcPts val="900"/>
              </a:lnSpc>
              <a:spcBef>
                <a:spcPts val="0"/>
              </a:spcBef>
              <a:defRPr sz="8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92246" y="6387175"/>
            <a:ext cx="1359509" cy="271229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ts val="1000"/>
              </a:lnSpc>
              <a:defRPr sz="9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940FD457-927A-4001-A2D4-24FCC3028F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11682" y="275741"/>
            <a:ext cx="8175117" cy="59767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3600"/>
              </a:lnSpc>
              <a:defRPr sz="2800" b="0" spc="-100">
                <a:solidFill>
                  <a:srgbClr val="0367A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511682" y="1314878"/>
            <a:ext cx="8175118" cy="46338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defRPr sz="2000" b="0" i="0">
                <a:solidFill>
                  <a:schemeClr val="accent5"/>
                </a:solidFill>
                <a:latin typeface="Verdana"/>
                <a:cs typeface="Verdana"/>
              </a:defRPr>
            </a:lvl1pPr>
            <a:lvl2pPr marL="400050" indent="-173038">
              <a:lnSpc>
                <a:spcPts val="1700"/>
              </a:lnSpc>
              <a:spcBef>
                <a:spcPts val="1200"/>
              </a:spcBef>
              <a:buClr>
                <a:schemeClr val="tx1"/>
              </a:buClr>
              <a:buSzPct val="115000"/>
              <a:buFont typeface="Wingdings" charset="2"/>
              <a:buChar char="§"/>
              <a:defRPr sz="1600" baseline="0">
                <a:solidFill>
                  <a:schemeClr val="accent5"/>
                </a:solidFill>
              </a:defRPr>
            </a:lvl2pPr>
            <a:lvl3pPr marL="568325" indent="-169863">
              <a:buClr>
                <a:schemeClr val="accent3"/>
              </a:buClr>
              <a:buSzPct val="125000"/>
              <a:buFont typeface="Lucida Grande"/>
              <a:buChar char="-"/>
              <a:defRPr sz="1400">
                <a:solidFill>
                  <a:schemeClr val="accent5"/>
                </a:solidFill>
              </a:defRPr>
            </a:lvl3pPr>
            <a:lvl4pPr marL="746125" indent="-117475">
              <a:buClr>
                <a:schemeClr val="tx1"/>
              </a:buClr>
              <a:buSzPct val="125000"/>
              <a:buFont typeface="Arial"/>
              <a:buChar char="•"/>
              <a:defRPr sz="1200">
                <a:solidFill>
                  <a:schemeClr val="accent5"/>
                </a:solidFill>
              </a:defRPr>
            </a:lvl4pPr>
            <a:lvl5pPr marL="912813" indent="-166688">
              <a:buClr>
                <a:schemeClr val="accent3"/>
              </a:buClr>
              <a:buSzPct val="125000"/>
              <a:buFont typeface="Lucida Grande"/>
              <a:buChar char="-"/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48672" y="969382"/>
            <a:ext cx="8595328" cy="0"/>
          </a:xfrm>
          <a:prstGeom prst="line">
            <a:avLst/>
          </a:prstGeom>
          <a:ln w="7620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663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fts Minto Pyramid wBorder - 2 Text Fr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70510" y="155330"/>
            <a:ext cx="8802980" cy="6547341"/>
          </a:xfrm>
          <a:prstGeom prst="roundRect">
            <a:avLst>
              <a:gd name="adj" fmla="val 1735"/>
            </a:avLst>
          </a:prstGeom>
          <a:solidFill>
            <a:schemeClr val="bg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2491" b="2597"/>
          <a:stretch/>
        </p:blipFill>
        <p:spPr>
          <a:xfrm>
            <a:off x="170510" y="876300"/>
            <a:ext cx="6674790" cy="582637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7848" y="6387175"/>
            <a:ext cx="2083716" cy="27122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900" b="0" i="0">
                <a:solidFill>
                  <a:schemeClr val="accent5">
                    <a:lumMod val="40000"/>
                    <a:lumOff val="60000"/>
                  </a:schemeClr>
                </a:solidFill>
                <a:latin typeface="Verdana"/>
                <a:cs typeface="Verdana"/>
              </a:defRPr>
            </a:lvl1pPr>
          </a:lstStyle>
          <a:p>
            <a:fld id="{3263D5DB-E51F-47AF-9076-98FAEEE30300}" type="datetimeFigureOut">
              <a:rPr lang="en-US" smtClean="0"/>
              <a:t>2/9/2018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950" y="6125381"/>
            <a:ext cx="1511300" cy="4572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511682" y="6298001"/>
            <a:ext cx="6596379" cy="0"/>
          </a:xfrm>
          <a:prstGeom prst="line">
            <a:avLst/>
          </a:prstGeom>
          <a:ln w="3810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36"/>
          <p:cNvSpPr>
            <a:spLocks noGrp="1"/>
          </p:cNvSpPr>
          <p:nvPr>
            <p:ph type="body" sz="quarter" idx="13"/>
          </p:nvPr>
        </p:nvSpPr>
        <p:spPr>
          <a:xfrm>
            <a:off x="517849" y="5948689"/>
            <a:ext cx="6590212" cy="277812"/>
          </a:xfrm>
          <a:prstGeom prst="rect">
            <a:avLst/>
          </a:prstGeom>
        </p:spPr>
        <p:txBody>
          <a:bodyPr vert="horz" lIns="0" tIns="0" bIns="0" anchor="b" anchorCtr="0"/>
          <a:lstStyle>
            <a:lvl1pPr marL="0" indent="0">
              <a:lnSpc>
                <a:spcPts val="900"/>
              </a:lnSpc>
              <a:spcBef>
                <a:spcPts val="0"/>
              </a:spcBef>
              <a:defRPr sz="8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92246" y="6387175"/>
            <a:ext cx="1359509" cy="271229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ts val="1000"/>
              </a:lnSpc>
              <a:defRPr sz="9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940FD457-927A-4001-A2D4-24FCC3028F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11682" y="275741"/>
            <a:ext cx="8175117" cy="59767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3600"/>
              </a:lnSpc>
              <a:defRPr sz="2800" b="0" spc="-100">
                <a:solidFill>
                  <a:srgbClr val="0367A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48672" y="969382"/>
            <a:ext cx="8595328" cy="0"/>
          </a:xfrm>
          <a:prstGeom prst="line">
            <a:avLst/>
          </a:prstGeom>
          <a:ln w="7620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511682" y="1353643"/>
            <a:ext cx="8175118" cy="52641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defRPr sz="2000" b="0" i="0">
                <a:solidFill>
                  <a:schemeClr val="accent5"/>
                </a:solidFill>
                <a:latin typeface="Verdana"/>
                <a:cs typeface="Verdana"/>
              </a:defRPr>
            </a:lvl1pPr>
            <a:lvl2pPr marL="400050" indent="-173038">
              <a:lnSpc>
                <a:spcPts val="1700"/>
              </a:lnSpc>
              <a:spcBef>
                <a:spcPts val="1200"/>
              </a:spcBef>
              <a:buClr>
                <a:schemeClr val="tx1"/>
              </a:buClr>
              <a:buSzPct val="115000"/>
              <a:buFont typeface="Wingdings" charset="2"/>
              <a:buChar char="§"/>
              <a:defRPr sz="1600" baseline="0">
                <a:solidFill>
                  <a:schemeClr val="accent5"/>
                </a:solidFill>
              </a:defRPr>
            </a:lvl2pPr>
            <a:lvl3pPr marL="568325" indent="-169863">
              <a:buClr>
                <a:schemeClr val="accent3"/>
              </a:buClr>
              <a:buSzPct val="125000"/>
              <a:buFont typeface="Lucida Grande"/>
              <a:buChar char="-"/>
              <a:defRPr sz="1400">
                <a:solidFill>
                  <a:schemeClr val="accent5"/>
                </a:solidFill>
              </a:defRPr>
            </a:lvl3pPr>
            <a:lvl4pPr marL="746125" indent="-117475">
              <a:buClr>
                <a:schemeClr val="tx1"/>
              </a:buClr>
              <a:buSzPct val="125000"/>
              <a:buFont typeface="Arial"/>
              <a:buChar char="•"/>
              <a:defRPr sz="1200">
                <a:solidFill>
                  <a:schemeClr val="accent5"/>
                </a:solidFill>
              </a:defRPr>
            </a:lvl4pPr>
            <a:lvl5pPr marL="912813" indent="-166688">
              <a:buClr>
                <a:schemeClr val="accent3"/>
              </a:buClr>
              <a:buSzPct val="125000"/>
              <a:buFont typeface="Lucida Grande"/>
              <a:buChar char="-"/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11682" y="2147440"/>
            <a:ext cx="8175118" cy="38096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defRPr sz="2000" b="0" i="0">
                <a:solidFill>
                  <a:schemeClr val="accent5"/>
                </a:solidFill>
                <a:latin typeface="Verdana"/>
                <a:cs typeface="Verdana"/>
              </a:defRPr>
            </a:lvl1pPr>
            <a:lvl2pPr marL="400050" indent="-173038">
              <a:lnSpc>
                <a:spcPts val="1700"/>
              </a:lnSpc>
              <a:spcBef>
                <a:spcPts val="1200"/>
              </a:spcBef>
              <a:buClr>
                <a:schemeClr val="tx1"/>
              </a:buClr>
              <a:buSzPct val="115000"/>
              <a:buFont typeface="Wingdings" charset="2"/>
              <a:buChar char="§"/>
              <a:defRPr sz="1600" baseline="0">
                <a:solidFill>
                  <a:schemeClr val="accent5"/>
                </a:solidFill>
              </a:defRPr>
            </a:lvl2pPr>
            <a:lvl3pPr marL="568325" indent="-169863">
              <a:buClr>
                <a:schemeClr val="accent3"/>
              </a:buClr>
              <a:buSzPct val="125000"/>
              <a:buFont typeface="Lucida Grande"/>
              <a:buChar char="-"/>
              <a:defRPr sz="1400">
                <a:solidFill>
                  <a:schemeClr val="accent5"/>
                </a:solidFill>
              </a:defRPr>
            </a:lvl3pPr>
            <a:lvl4pPr marL="746125" indent="-117475">
              <a:buClr>
                <a:schemeClr val="tx1"/>
              </a:buClr>
              <a:buSzPct val="125000"/>
              <a:buFont typeface="Arial"/>
              <a:buChar char="•"/>
              <a:defRPr sz="1200">
                <a:solidFill>
                  <a:schemeClr val="accent5"/>
                </a:solidFill>
              </a:defRPr>
            </a:lvl4pPr>
            <a:lvl5pPr marL="912813" indent="-166688">
              <a:buClr>
                <a:schemeClr val="accent3"/>
              </a:buClr>
              <a:buSzPct val="125000"/>
              <a:buFont typeface="Lucida Grande"/>
              <a:buChar char="-"/>
              <a:defRPr sz="1200">
                <a:solidFill>
                  <a:schemeClr val="accent5"/>
                </a:solidFill>
              </a:defRPr>
            </a:lvl5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114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fts Stor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7848" y="6387175"/>
            <a:ext cx="2083716" cy="27122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chemeClr val="accent5">
                    <a:lumMod val="40000"/>
                    <a:lumOff val="60000"/>
                  </a:schemeClr>
                </a:solidFill>
                <a:latin typeface="Verdana"/>
                <a:cs typeface="Verdana"/>
              </a:defRPr>
            </a:lvl1pPr>
          </a:lstStyle>
          <a:p>
            <a:fld id="{3263D5DB-E51F-47AF-9076-98FAEEE30300}" type="datetimeFigureOut">
              <a:rPr lang="en-US" smtClean="0"/>
              <a:t>2/9/2018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950" y="6125381"/>
            <a:ext cx="1511300" cy="4572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511682" y="6298001"/>
            <a:ext cx="6596379" cy="0"/>
          </a:xfrm>
          <a:prstGeom prst="line">
            <a:avLst/>
          </a:prstGeom>
          <a:ln w="3810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36"/>
          <p:cNvSpPr>
            <a:spLocks noGrp="1"/>
          </p:cNvSpPr>
          <p:nvPr>
            <p:ph type="body" sz="quarter" idx="13"/>
          </p:nvPr>
        </p:nvSpPr>
        <p:spPr>
          <a:xfrm>
            <a:off x="517849" y="5948689"/>
            <a:ext cx="6590212" cy="277812"/>
          </a:xfrm>
          <a:prstGeom prst="rect">
            <a:avLst/>
          </a:prstGeom>
        </p:spPr>
        <p:txBody>
          <a:bodyPr vert="horz" lIns="0" tIns="0" bIns="0" anchor="b" anchorCtr="0"/>
          <a:lstStyle>
            <a:lvl1pPr marL="0" indent="0">
              <a:lnSpc>
                <a:spcPts val="900"/>
              </a:lnSpc>
              <a:defRPr sz="8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92246" y="6387175"/>
            <a:ext cx="1359509" cy="271229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ts val="1000"/>
              </a:lnSpc>
              <a:defRPr sz="9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940FD457-927A-4001-A2D4-24FCC3028F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1682" y="275741"/>
            <a:ext cx="8175117" cy="59767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3600"/>
              </a:lnSpc>
              <a:defRPr sz="2800" b="0" spc="-100">
                <a:solidFill>
                  <a:srgbClr val="0367A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4"/>
          </p:nvPr>
        </p:nvSpPr>
        <p:spPr>
          <a:xfrm>
            <a:off x="511682" y="1314878"/>
            <a:ext cx="8175118" cy="46338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defRPr sz="2000" b="0" i="0">
                <a:solidFill>
                  <a:schemeClr val="accent5"/>
                </a:solidFill>
                <a:latin typeface="Verdana"/>
                <a:cs typeface="Verdana"/>
              </a:defRPr>
            </a:lvl1pPr>
            <a:lvl2pPr marL="400050" indent="-173038">
              <a:lnSpc>
                <a:spcPts val="1700"/>
              </a:lnSpc>
              <a:spcBef>
                <a:spcPts val="1200"/>
              </a:spcBef>
              <a:buClr>
                <a:schemeClr val="tx1"/>
              </a:buClr>
              <a:buSzPct val="115000"/>
              <a:buFont typeface="Wingdings" charset="2"/>
              <a:buChar char="§"/>
              <a:defRPr sz="1600" baseline="0">
                <a:solidFill>
                  <a:schemeClr val="accent5"/>
                </a:solidFill>
              </a:defRPr>
            </a:lvl2pPr>
            <a:lvl3pPr marL="568325" indent="-169863">
              <a:buClr>
                <a:schemeClr val="accent3"/>
              </a:buClr>
              <a:buSzPct val="125000"/>
              <a:buFont typeface="Lucida Grande"/>
              <a:buChar char="-"/>
              <a:defRPr sz="1400">
                <a:solidFill>
                  <a:schemeClr val="accent5"/>
                </a:solidFill>
              </a:defRPr>
            </a:lvl3pPr>
            <a:lvl4pPr marL="746125" indent="-117475">
              <a:buClr>
                <a:schemeClr val="tx1"/>
              </a:buClr>
              <a:buSzPct val="125000"/>
              <a:buFont typeface="Arial"/>
              <a:buChar char="•"/>
              <a:defRPr sz="1200">
                <a:solidFill>
                  <a:schemeClr val="accent5"/>
                </a:solidFill>
              </a:defRPr>
            </a:lvl4pPr>
            <a:lvl5pPr marL="912813" indent="-166688">
              <a:buClr>
                <a:schemeClr val="accent3"/>
              </a:buClr>
              <a:buSzPct val="125000"/>
              <a:buFont typeface="Lucida Grande"/>
              <a:buChar char="-"/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48672" y="969382"/>
            <a:ext cx="8595328" cy="0"/>
          </a:xfrm>
          <a:prstGeom prst="line">
            <a:avLst/>
          </a:prstGeom>
          <a:ln w="7620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098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317896" y="6130594"/>
            <a:ext cx="1473200" cy="43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317896" y="5602033"/>
            <a:ext cx="1473200" cy="431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i="0" kern="1200" cap="none" baseline="0">
          <a:solidFill>
            <a:srgbClr val="0367A5"/>
          </a:solidFill>
          <a:latin typeface="Verdana"/>
          <a:ea typeface="+mj-ea"/>
          <a:cs typeface="Verdana"/>
        </a:defRPr>
      </a:lvl1pPr>
    </p:titleStyle>
    <p:bodyStyle>
      <a:lvl1pPr marL="111125" indent="0" algn="l" defTabSz="914400" rtl="0" eaLnBrk="1" latinLnBrk="0" hangingPunct="1">
        <a:spcBef>
          <a:spcPct val="20000"/>
        </a:spcBef>
        <a:buClr>
          <a:srgbClr val="0367A5"/>
        </a:buClr>
        <a:buSzPct val="130000"/>
        <a:buFont typeface="Arial"/>
        <a:buNone/>
        <a:defRPr sz="2400" b="0" i="0" kern="1200">
          <a:solidFill>
            <a:srgbClr val="0367A5"/>
          </a:solidFill>
          <a:latin typeface="Verdana"/>
          <a:ea typeface="+mn-ea"/>
          <a:cs typeface="Verdana"/>
        </a:defRPr>
      </a:lvl1pPr>
      <a:lvl2pPr marL="1087438" indent="-185738" algn="l" defTabSz="914400" rtl="0" eaLnBrk="1" latinLnBrk="0" hangingPunct="1">
        <a:spcBef>
          <a:spcPct val="20000"/>
        </a:spcBef>
        <a:buClr>
          <a:srgbClr val="0367A5"/>
        </a:buClr>
        <a:buSzPct val="130000"/>
        <a:buFont typeface="Arial"/>
        <a:buChar char="•"/>
        <a:defRPr sz="2000" b="0" i="0" kern="1200">
          <a:solidFill>
            <a:srgbClr val="0367A5"/>
          </a:solidFill>
          <a:latin typeface="Verdana"/>
          <a:ea typeface="+mn-ea"/>
          <a:cs typeface="Verdana"/>
        </a:defRPr>
      </a:lvl2pPr>
      <a:lvl3pPr marL="971550" indent="-285750" algn="l" defTabSz="914400" rtl="0" eaLnBrk="1" latinLnBrk="0" hangingPunct="1">
        <a:spcBef>
          <a:spcPct val="20000"/>
        </a:spcBef>
        <a:buClr>
          <a:srgbClr val="0367A5"/>
        </a:buClr>
        <a:buSzPct val="130000"/>
        <a:buFont typeface="Arial"/>
        <a:buChar char="•"/>
        <a:defRPr sz="1800" b="0" i="0" kern="1200">
          <a:solidFill>
            <a:srgbClr val="0367A5"/>
          </a:solidFill>
          <a:latin typeface="Verdana"/>
          <a:ea typeface="+mn-ea"/>
          <a:cs typeface="Verdana"/>
        </a:defRPr>
      </a:lvl3pPr>
      <a:lvl4pPr marL="1337310" indent="-285750" algn="l" defTabSz="914400" rtl="0" eaLnBrk="1" latinLnBrk="0" hangingPunct="1">
        <a:spcBef>
          <a:spcPct val="20000"/>
        </a:spcBef>
        <a:buClr>
          <a:srgbClr val="0367A5"/>
        </a:buClr>
        <a:buSzPct val="130000"/>
        <a:buFont typeface="Arial"/>
        <a:buChar char="•"/>
        <a:defRPr sz="1600" b="0" i="0" kern="1200">
          <a:solidFill>
            <a:srgbClr val="0367A5"/>
          </a:solidFill>
          <a:latin typeface="Verdana"/>
          <a:ea typeface="+mn-ea"/>
          <a:cs typeface="Verdana"/>
        </a:defRPr>
      </a:lvl4pPr>
      <a:lvl5pPr marL="1611630" indent="-285750" algn="l" defTabSz="914400" rtl="0" eaLnBrk="1" latinLnBrk="0" hangingPunct="1">
        <a:spcBef>
          <a:spcPct val="20000"/>
        </a:spcBef>
        <a:buClr>
          <a:srgbClr val="0367A5"/>
        </a:buClr>
        <a:buSzPct val="130000"/>
        <a:buFont typeface="Arial"/>
        <a:buChar char="•"/>
        <a:defRPr sz="1600" b="0" i="0" kern="1200" baseline="0">
          <a:solidFill>
            <a:srgbClr val="0367A5"/>
          </a:solidFill>
          <a:latin typeface="Verdana"/>
          <a:ea typeface="+mn-ea"/>
          <a:cs typeface="Verdana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7467600" cy="167277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dirty="0"/>
              <a:t>Unify Update to the Implementation Council</a:t>
            </a:r>
            <a:br>
              <a:rPr lang="en-US" dirty="0"/>
            </a:br>
            <a:endParaRPr lang="en-US" dirty="0" smtClean="0"/>
          </a:p>
          <a:p>
            <a:pPr algn="ctr"/>
            <a:r>
              <a:rPr lang="en-US" dirty="0" smtClean="0"/>
              <a:t>February </a:t>
            </a:r>
            <a:r>
              <a:rPr lang="en-US" dirty="0"/>
              <a:t>13, 2018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33528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LTSS </a:t>
            </a:r>
            <a:r>
              <a:rPr lang="en-US" dirty="0"/>
              <a:t>Program Overview</a:t>
            </a:r>
          </a:p>
          <a:p>
            <a:pPr algn="ctr">
              <a:lnSpc>
                <a:spcPct val="200000"/>
              </a:lnSpc>
            </a:pPr>
            <a:r>
              <a:rPr lang="en-US" dirty="0"/>
              <a:t>Role of the LTS Coordinator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1054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Presented by:</a:t>
            </a:r>
          </a:p>
          <a:p>
            <a:r>
              <a:rPr lang="en-US" dirty="0"/>
              <a:t>Bea Thibedeau, DNP,RN</a:t>
            </a:r>
          </a:p>
          <a:p>
            <a:r>
              <a:rPr lang="en-US" dirty="0"/>
              <a:t>Program </a:t>
            </a:r>
            <a:r>
              <a:rPr lang="en-US" dirty="0" smtClean="0"/>
              <a:t>Director, Tufts Health / Unify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1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305800" cy="762000"/>
          </a:xfrm>
        </p:spPr>
        <p:txBody>
          <a:bodyPr/>
          <a:lstStyle/>
          <a:p>
            <a:pPr algn="l"/>
            <a:r>
              <a:rPr lang="en-US" dirty="0" smtClean="0"/>
              <a:t>Challenges: Members who refuse a referral to the LTS C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2912" y="1219200"/>
            <a:ext cx="822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Not all members agree to an LTSS assessment.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Members who refuse an assessment for services are not consistently offered an LTS C.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Cases are closed if there are no active LTSS services, but LTS C will remain active if the care manager feels the member is at risk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We have an opportunity to reassess current work flows and ensure all members are offered an LTS C even though they may not be interested in an assessment </a:t>
            </a:r>
          </a:p>
          <a:p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313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598" y="152400"/>
            <a:ext cx="8763001" cy="1066800"/>
          </a:xfrm>
        </p:spPr>
        <p:txBody>
          <a:bodyPr/>
          <a:lstStyle/>
          <a:p>
            <a:pPr algn="l"/>
            <a:r>
              <a:rPr lang="en-US" dirty="0" smtClean="0"/>
              <a:t>Process: Education/Training about the benefits of receiving LTSS and the role of the LTS C is ongoing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491" y="1862329"/>
            <a:ext cx="2590800" cy="258532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Member: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Enrollment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Care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Care Coordination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Care Transitions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ICT participants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37583" y="4622112"/>
            <a:ext cx="3089160" cy="147732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Providers: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Onboarding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ICT participation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Care Transitions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Website/Provider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47509" y="1702146"/>
            <a:ext cx="2971800" cy="286232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Staff/clinical/admin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Orientation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Ongoing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Webinars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ASAP/ILC clinical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Staff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Joint visits with LTSC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Case conferences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Rounds</a:t>
            </a:r>
          </a:p>
          <a:p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3" name="Quad Arrow Callout 12"/>
          <p:cNvSpPr/>
          <p:nvPr/>
        </p:nvSpPr>
        <p:spPr>
          <a:xfrm>
            <a:off x="2982190" y="2729345"/>
            <a:ext cx="2701636" cy="2093132"/>
          </a:xfrm>
          <a:prstGeom prst="quadArrow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Quad Arrow Callout 13"/>
          <p:cNvSpPr/>
          <p:nvPr/>
        </p:nvSpPr>
        <p:spPr>
          <a:xfrm>
            <a:off x="2982190" y="2394493"/>
            <a:ext cx="2722419" cy="2057399"/>
          </a:xfrm>
          <a:prstGeom prst="quad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09008" y="1358653"/>
            <a:ext cx="3058392" cy="92333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Leadership: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Formal 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Informal dialogue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09865" y="3238526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Education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063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7036" y="152400"/>
            <a:ext cx="8534400" cy="533400"/>
          </a:xfrm>
        </p:spPr>
        <p:txBody>
          <a:bodyPr/>
          <a:lstStyle/>
          <a:p>
            <a:pPr algn="l"/>
            <a:r>
              <a:rPr lang="en-US" dirty="0" smtClean="0"/>
              <a:t>Process: Quality and Opportunities for Improvement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609600"/>
            <a:ext cx="8839200" cy="513986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Satisfaction: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No formal system of measurement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Measures in process (megarule, NQF)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Feedback process and documented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ASAP/ILC clinical and admin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Consistently offer LTSS assessment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CAC / feedback / follow-up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1600" dirty="0" smtClean="0"/>
              <a:t>Integration w/ care team: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Clinical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Transitions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CM/LTS C collaboration well documented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Joint visits(assessment/outreach)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New functional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Access and availability variable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724400" y="609600"/>
            <a:ext cx="0" cy="304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" y="3276600"/>
            <a:ext cx="883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69427" y="624989"/>
            <a:ext cx="426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Regulatory Compliance: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TATs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Processing prior auths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R</a:t>
            </a:r>
            <a:r>
              <a:rPr lang="en-US" sz="1600" dirty="0" smtClean="0"/>
              <a:t>esponse to member referral to CBO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Receipt of assessment/service plan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Decision determination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Access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Resumption of services post d/c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i="1" dirty="0" smtClean="0"/>
              <a:t>No consistent referral to LTS C</a:t>
            </a:r>
            <a:endParaRPr lang="en-US" sz="1600" i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724400" y="3657600"/>
            <a:ext cx="0" cy="2091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66854" y="3505200"/>
            <a:ext cx="40247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Improvement / Follow-up</a:t>
            </a:r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Measure satisfaction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Focus on role of the LTS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Modify assessment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Identify additional supports for BH members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11268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174" y="6305"/>
            <a:ext cx="8604681" cy="518923"/>
          </a:xfrm>
        </p:spPr>
        <p:txBody>
          <a:bodyPr/>
          <a:lstStyle/>
          <a:p>
            <a:pPr algn="l"/>
            <a:r>
              <a:rPr lang="en-US" dirty="0"/>
              <a:t>Process</a:t>
            </a:r>
            <a:r>
              <a:rPr lang="en-US" dirty="0" smtClean="0"/>
              <a:t>: Best practices/How the IC can help…</a:t>
            </a:r>
            <a:endParaRPr lang="en-US" dirty="0"/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158319" y="1066800"/>
            <a:ext cx="8839199" cy="4648200"/>
          </a:xfrm>
          <a:prstGeom prst="rect">
            <a:avLst/>
          </a:prstGeom>
        </p:spPr>
        <p:txBody>
          <a:bodyPr tIns="0" rIns="0" bIns="0" anchor="t" anchorCtr="0">
            <a:noAutofit/>
          </a:bodyPr>
          <a:lstStyle>
            <a:lvl1pPr marL="0" indent="0" algn="r" defTabSz="9144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0367A5"/>
              </a:buClr>
              <a:buSzPct val="130000"/>
              <a:buFont typeface="Arial"/>
              <a:buNone/>
              <a:defRPr sz="2400" b="0" i="0" kern="1200" cap="none" spc="0" baseline="0">
                <a:solidFill>
                  <a:srgbClr val="0367A5"/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367A5"/>
              </a:buClr>
              <a:buSzPct val="130000"/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0367A5"/>
              </a:buClr>
              <a:buSzPct val="130000"/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0367A5"/>
              </a:buClr>
              <a:buSzPct val="130000"/>
              <a:buFont typeface="Arial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0367A5"/>
              </a:buClr>
              <a:buSzPct val="130000"/>
              <a:buFont typeface="Arial"/>
              <a:buNone/>
              <a:defRPr sz="1600" b="0" i="0" kern="1200" baseline="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endParaRPr 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8319" y="330068"/>
            <a:ext cx="883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8318" y="4572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990243"/>
            <a:ext cx="83879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070827"/>
              </p:ext>
            </p:extLst>
          </p:nvPr>
        </p:nvGraphicFramePr>
        <p:xfrm>
          <a:off x="463118" y="609600"/>
          <a:ext cx="8229601" cy="5575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9931"/>
                <a:gridCol w="2743200"/>
                <a:gridCol w="2976470"/>
              </a:tblGrid>
              <a:tr h="440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Access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394" marR="87394" marT="43697" marB="4369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Integration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394" marR="87394" marT="43697" marB="4369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BH Members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394" marR="87394" marT="43697" marB="43697"/>
                </a:tc>
              </a:tr>
              <a:tr h="492360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kern="1200" dirty="0">
                          <a:effectLst/>
                        </a:rPr>
                        <a:t>Leverage members and member stories in promoting LTSS over handouts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kern="1200" dirty="0">
                          <a:effectLst/>
                        </a:rPr>
                        <a:t>Promote </a:t>
                      </a:r>
                      <a:r>
                        <a:rPr lang="en-US" sz="1800" kern="1200" dirty="0" smtClean="0">
                          <a:effectLst/>
                        </a:rPr>
                        <a:t>the benefit of having an LTS-Cs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kern="1200" dirty="0" smtClean="0">
                          <a:effectLst/>
                        </a:rPr>
                        <a:t>Opportunity to increase peer support through more education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kern="1200" baseline="0" dirty="0" smtClean="0">
                          <a:effectLst/>
                        </a:rPr>
                        <a:t>Promote ILC services  </a:t>
                      </a:r>
                      <a:endParaRPr lang="en-US" sz="1800" kern="1200" dirty="0" smtClean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394" marR="87394" marT="43697" marB="43697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kern="1200" dirty="0">
                          <a:effectLst/>
                        </a:rPr>
                        <a:t>Increase provider education and awareness to drive LTS-C utilization 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kern="1200" dirty="0">
                          <a:effectLst/>
                        </a:rPr>
                        <a:t>Focus on positive outcomes associated with LTS-C utilization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kern="1200" dirty="0">
                          <a:effectLst/>
                        </a:rPr>
                        <a:t>Provider promotion of LTS-C services may influence utilization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394" marR="87394" marT="43697" marB="43697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kern="1200" dirty="0">
                          <a:effectLst/>
                        </a:rPr>
                        <a:t>Community-based BH partners are a critical component of the members care plan.  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kern="1200" dirty="0">
                          <a:effectLst/>
                        </a:rPr>
                        <a:t>This is an opportunity for more education and outreach to provider stakeholders 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kern="1200" dirty="0">
                          <a:effectLst/>
                        </a:rPr>
                        <a:t>Many BH members have medical disease burden that impact ADLs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394" marR="87394" marT="43697" marB="4369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61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01782" y="228600"/>
            <a:ext cx="8001000" cy="401782"/>
          </a:xfrm>
        </p:spPr>
        <p:txBody>
          <a:bodyPr/>
          <a:lstStyle/>
          <a:p>
            <a:pPr algn="l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838200"/>
            <a:ext cx="8610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Member Profile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Population analysis</a:t>
            </a:r>
          </a:p>
          <a:p>
            <a:endParaRPr lang="en-US" sz="1600" dirty="0"/>
          </a:p>
          <a:p>
            <a:r>
              <a:rPr lang="en-US" sz="1600" dirty="0" smtClean="0"/>
              <a:t>Assessment  and Service Planning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LTS C Engagement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r>
              <a:rPr lang="en-US" sz="1600" dirty="0" smtClean="0"/>
              <a:t>Current State Assessment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Quality</a:t>
            </a:r>
          </a:p>
          <a:p>
            <a:pPr lvl="1"/>
            <a:endParaRPr lang="en-US" sz="1600" dirty="0"/>
          </a:p>
          <a:p>
            <a:r>
              <a:rPr lang="en-US" sz="1600" dirty="0" smtClean="0"/>
              <a:t>Best practice / ideas for consideration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07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1" y="3660648"/>
            <a:ext cx="4014216" cy="260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4" y="533400"/>
            <a:ext cx="3997036" cy="3124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4" y="533400"/>
            <a:ext cx="3995928" cy="312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05691"/>
            <a:ext cx="452350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07817" y="124691"/>
            <a:ext cx="8686800" cy="762000"/>
          </a:xfrm>
        </p:spPr>
        <p:txBody>
          <a:bodyPr/>
          <a:lstStyle/>
          <a:p>
            <a:pPr algn="l"/>
            <a:r>
              <a:rPr lang="en-US" dirty="0" smtClean="0"/>
              <a:t>LTSS by membership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19154" y="4849091"/>
            <a:ext cx="44196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27% of the population is </a:t>
            </a:r>
          </a:p>
          <a:p>
            <a:r>
              <a:rPr lang="en-US" dirty="0" smtClean="0"/>
              <a:t>receiving some form of LTSS and 37% of these members are C3s. 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154" y="505691"/>
            <a:ext cx="452628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65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4" y="1143000"/>
            <a:ext cx="8382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8319" y="228600"/>
            <a:ext cx="8839199" cy="671945"/>
          </a:xfrm>
        </p:spPr>
        <p:txBody>
          <a:bodyPr/>
          <a:lstStyle/>
          <a:p>
            <a:pPr algn="l"/>
            <a:r>
              <a:rPr lang="en-US" dirty="0" smtClean="0"/>
              <a:t>Year over year comparison of Members </a:t>
            </a:r>
            <a:r>
              <a:rPr lang="en-US" dirty="0"/>
              <a:t>w/LTSS By </a:t>
            </a:r>
            <a:r>
              <a:rPr lang="en-US" dirty="0" smtClean="0"/>
              <a:t>Rating </a:t>
            </a:r>
            <a:r>
              <a:rPr lang="en-US" dirty="0"/>
              <a:t>Category </a:t>
            </a:r>
          </a:p>
        </p:txBody>
      </p:sp>
    </p:spTree>
    <p:extLst>
      <p:ext uri="{BB962C8B-B14F-4D97-AF65-F5344CB8AC3E}">
        <p14:creationId xmlns:p14="http://schemas.microsoft.com/office/powerpoint/2010/main" val="254404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458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8319" y="228600"/>
            <a:ext cx="8839199" cy="671945"/>
          </a:xfrm>
        </p:spPr>
        <p:txBody>
          <a:bodyPr/>
          <a:lstStyle/>
          <a:p>
            <a:pPr algn="l"/>
            <a:r>
              <a:rPr lang="en-US" dirty="0"/>
              <a:t>Percentage of Members Receiving LTSS Services by Type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19166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498068"/>
            <a:ext cx="8370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Based on claims data, clinical oversight and care coordination services</a:t>
            </a:r>
          </a:p>
          <a:p>
            <a:r>
              <a:rPr lang="en-US" dirty="0"/>
              <a:t>d</a:t>
            </a:r>
            <a:r>
              <a:rPr lang="en-US" dirty="0" smtClean="0"/>
              <a:t>rive volume.  This is driven by the member’s LTS C.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4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4690" y="152400"/>
            <a:ext cx="8839199" cy="671945"/>
          </a:xfrm>
        </p:spPr>
        <p:txBody>
          <a:bodyPr/>
          <a:lstStyle/>
          <a:p>
            <a:pPr algn="l"/>
            <a:r>
              <a:rPr lang="en-US" dirty="0" smtClean="0"/>
              <a:t>2017 Total Inpatient and ED expense trends </a:t>
            </a:r>
            <a:r>
              <a:rPr lang="en-US" dirty="0"/>
              <a:t>comparing members with and without LTSS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1" y="954809"/>
            <a:ext cx="8686799" cy="437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0891" y="5343298"/>
            <a:ext cx="8169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Inpatient and emergency room expenses are lower in C3 members </a:t>
            </a:r>
          </a:p>
          <a:p>
            <a:r>
              <a:rPr lang="en-US" dirty="0" smtClean="0"/>
              <a:t>receiving LTSS, while the opposite is true for C 1 and C 2 members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66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" y="27709"/>
            <a:ext cx="8839199" cy="671945"/>
          </a:xfrm>
        </p:spPr>
        <p:txBody>
          <a:bodyPr/>
          <a:lstStyle/>
          <a:p>
            <a:pPr algn="l"/>
            <a:r>
              <a:rPr lang="en-US" dirty="0" smtClean="0"/>
              <a:t>ED utilization based on unique members with and without LTSS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153400" cy="430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612160"/>
              </p:ext>
            </p:extLst>
          </p:nvPr>
        </p:nvGraphicFramePr>
        <p:xfrm>
          <a:off x="3581400" y="1752600"/>
          <a:ext cx="4693797" cy="20574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6858"/>
                <a:gridCol w="1032313"/>
                <a:gridCol w="1032313"/>
                <a:gridCol w="1032313"/>
              </a:tblGrid>
              <a:tr h="2761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Visit </a:t>
                      </a:r>
                      <a:r>
                        <a:rPr lang="en-US" sz="1400" b="1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Frequency</a:t>
                      </a:r>
                      <a:endParaRPr lang="en-US" sz="14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With</a:t>
                      </a:r>
                      <a:endParaRPr lang="en-US" sz="14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W/O </a:t>
                      </a:r>
                      <a:endParaRPr lang="en-US" sz="14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6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1-4</a:t>
                      </a:r>
                      <a:endParaRPr lang="en-US" sz="14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498/83%</a:t>
                      </a:r>
                      <a:endParaRPr lang="en-US" sz="14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742/90%</a:t>
                      </a:r>
                      <a:endParaRPr lang="en-US" sz="14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1240</a:t>
                      </a:r>
                      <a:endParaRPr lang="en-US" sz="14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6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5-10</a:t>
                      </a:r>
                      <a:endParaRPr lang="en-US" sz="14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81/13%</a:t>
                      </a:r>
                      <a:endParaRPr lang="en-US" sz="14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72/90%</a:t>
                      </a:r>
                      <a:endParaRPr lang="en-US" sz="14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153</a:t>
                      </a:r>
                      <a:endParaRPr lang="en-US" sz="14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6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11-20</a:t>
                      </a:r>
                      <a:endParaRPr lang="en-US" sz="14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15/2%</a:t>
                      </a:r>
                      <a:endParaRPr lang="en-US" sz="14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11/1%</a:t>
                      </a:r>
                      <a:endParaRPr lang="en-US" sz="14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26</a:t>
                      </a:r>
                      <a:endParaRPr lang="en-US" sz="14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6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21+</a:t>
                      </a:r>
                      <a:endParaRPr lang="en-US" sz="14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7/1%</a:t>
                      </a:r>
                      <a:endParaRPr lang="en-US" sz="14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3/0%</a:t>
                      </a:r>
                      <a:endParaRPr lang="en-US" sz="14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626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601/42%</a:t>
                      </a:r>
                      <a:endParaRPr lang="en-US" sz="14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828/58%</a:t>
                      </a:r>
                      <a:endParaRPr lang="en-US" sz="14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1429</a:t>
                      </a:r>
                      <a:endParaRPr lang="en-US" sz="14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2400" y="5218751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LTSS Services includes PCA, HM, Meals and Transportation</a:t>
            </a:r>
          </a:p>
          <a:p>
            <a:r>
              <a:rPr lang="en-US" dirty="0" smtClean="0"/>
              <a:t>Transportation is the highest volume service among these members.</a:t>
            </a:r>
          </a:p>
          <a:p>
            <a:r>
              <a:rPr lang="en-US" dirty="0" smtClean="0"/>
              <a:t>Most of the population, with and w/o LTSS fall in the 1-4 visit range.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78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8319" y="228600"/>
            <a:ext cx="8839199" cy="671945"/>
          </a:xfrm>
        </p:spPr>
        <p:txBody>
          <a:bodyPr/>
          <a:lstStyle/>
          <a:p>
            <a:pPr algn="l"/>
            <a:r>
              <a:rPr lang="en-US" dirty="0"/>
              <a:t>Population Analysis: Summary</a:t>
            </a:r>
            <a:br>
              <a:rPr lang="en-US" dirty="0"/>
            </a:b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52400" y="1143000"/>
            <a:ext cx="8763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4025" indent="-342900">
              <a:buFont typeface="Arial" panose="020B0604020202020204" pitchFamily="34" charset="0"/>
              <a:buChar char="•"/>
            </a:pPr>
            <a:r>
              <a:rPr lang="en-US" dirty="0"/>
              <a:t>In 2017, 27% of our Unify Population received some form of LTSS service</a:t>
            </a:r>
            <a:r>
              <a:rPr lang="en-US" dirty="0" smtClean="0"/>
              <a:t>.</a:t>
            </a:r>
          </a:p>
          <a:p>
            <a:pPr marL="111125"/>
            <a:endParaRPr lang="en-US" dirty="0"/>
          </a:p>
          <a:p>
            <a:pPr marL="454025" indent="-342900">
              <a:buFont typeface="Arial" panose="020B0604020202020204" pitchFamily="34" charset="0"/>
              <a:buChar char="•"/>
            </a:pPr>
            <a:r>
              <a:rPr lang="en-US" dirty="0"/>
              <a:t>C3s had the highest proportion of members receiving services at  67%, while the C1s had the lowest proportion receiving LTSS, at 15</a:t>
            </a:r>
            <a:r>
              <a:rPr lang="en-US" dirty="0" smtClean="0"/>
              <a:t>%.</a:t>
            </a:r>
          </a:p>
          <a:p>
            <a:pPr marL="111125"/>
            <a:endParaRPr lang="en-US" dirty="0"/>
          </a:p>
          <a:p>
            <a:pPr marL="454025" indent="-342900">
              <a:buFont typeface="Arial" panose="020B0604020202020204" pitchFamily="34" charset="0"/>
              <a:buChar char="•"/>
            </a:pPr>
            <a:r>
              <a:rPr lang="en-US" dirty="0"/>
              <a:t>This trend has been </a:t>
            </a:r>
            <a:r>
              <a:rPr lang="en-US" dirty="0" smtClean="0"/>
              <a:t>consistent year over year.</a:t>
            </a:r>
          </a:p>
          <a:p>
            <a:pPr marL="111125"/>
            <a:endParaRPr lang="en-US" dirty="0"/>
          </a:p>
          <a:p>
            <a:pPr marL="454025" indent="-342900">
              <a:buFont typeface="Arial" panose="020B0604020202020204" pitchFamily="34" charset="0"/>
              <a:buChar char="•"/>
            </a:pPr>
            <a:r>
              <a:rPr lang="en-US" dirty="0"/>
              <a:t>The most utilized services, excluding assessment, were PCA Services, Homemaker/Laundry/Companion services, Meals, and Adult </a:t>
            </a:r>
            <a:r>
              <a:rPr lang="en-US" dirty="0" smtClean="0"/>
              <a:t>Day Health </a:t>
            </a:r>
            <a:r>
              <a:rPr lang="en-US" dirty="0"/>
              <a:t>services</a:t>
            </a:r>
            <a:r>
              <a:rPr lang="en-US" dirty="0" smtClean="0"/>
              <a:t>.</a:t>
            </a:r>
          </a:p>
          <a:p>
            <a:pPr marL="111125"/>
            <a:endParaRPr lang="en-US" dirty="0"/>
          </a:p>
          <a:p>
            <a:pPr marL="454025" indent="-342900">
              <a:buFont typeface="Arial" panose="020B0604020202020204" pitchFamily="34" charset="0"/>
              <a:buChar char="•"/>
            </a:pPr>
            <a:r>
              <a:rPr lang="en-US" dirty="0" smtClean="0"/>
              <a:t>Compared to C1 AND C2 members, the C3 members with LTSS had lower inpatient and ED costs </a:t>
            </a:r>
          </a:p>
          <a:p>
            <a:pPr marL="11112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5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850" y="-19050"/>
            <a:ext cx="8458200" cy="685800"/>
          </a:xfrm>
        </p:spPr>
        <p:txBody>
          <a:bodyPr/>
          <a:lstStyle/>
          <a:p>
            <a:pPr algn="l"/>
            <a:r>
              <a:rPr lang="en-US" dirty="0" smtClean="0"/>
              <a:t>Access: How members are referred to an LTS 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250" y="685800"/>
            <a:ext cx="8915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The care manager completes a comprehensive assessment, including </a:t>
            </a:r>
          </a:p>
          <a:p>
            <a:r>
              <a:rPr lang="en-US" dirty="0" smtClean="0"/>
              <a:t>an initial LTSS screen.   </a:t>
            </a:r>
          </a:p>
          <a:p>
            <a:endParaRPr lang="en-US" dirty="0"/>
          </a:p>
          <a:p>
            <a:r>
              <a:rPr lang="en-US" dirty="0" smtClean="0"/>
              <a:t>2. As part of this assessment, all members are offered an assessment for LTSS services.  If the member agrees, a referral is made to the ASAP or ILC and an LTS C outreaches the member and schedules the appointment </a:t>
            </a:r>
          </a:p>
          <a:p>
            <a:endParaRPr lang="en-US" dirty="0"/>
          </a:p>
          <a:p>
            <a:r>
              <a:rPr lang="en-US" dirty="0" smtClean="0"/>
              <a:t>3. The  LTS C completes the assessment (social/functional) and discusses a service plan based on what the member wants and needs.  </a:t>
            </a:r>
          </a:p>
          <a:p>
            <a:endParaRPr lang="en-US" dirty="0"/>
          </a:p>
          <a:p>
            <a:r>
              <a:rPr lang="en-US" dirty="0" smtClean="0"/>
              <a:t>4. Once the LTS C assessment and service plan is completed and services are authorized, the care manager and LTS C create a shared care plan that  the member has agreed to and care coordination begins.</a:t>
            </a:r>
          </a:p>
          <a:p>
            <a:endParaRPr lang="en-US" dirty="0"/>
          </a:p>
          <a:p>
            <a:r>
              <a:rPr lang="en-US" dirty="0" smtClean="0"/>
              <a:t>5. The LTS C becomes a part of the member’s ICT and serves as the member’s advocate.</a:t>
            </a:r>
          </a:p>
          <a:p>
            <a:endParaRPr lang="en-US" dirty="0"/>
          </a:p>
          <a:p>
            <a:r>
              <a:rPr lang="en-US" dirty="0" smtClean="0"/>
              <a:t>6. The LTS C participates in any activities that support the members needs, including case conferences, transitions in care plans, clinical meetings, joint home visits,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926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_Tufts Theme">
  <a:themeElements>
    <a:clrScheme name="_Tufts Colors">
      <a:dk1>
        <a:srgbClr val="0367A5"/>
      </a:dk1>
      <a:lt1>
        <a:sysClr val="window" lastClr="FFFFFF"/>
      </a:lt1>
      <a:dk2>
        <a:srgbClr val="0367A5"/>
      </a:dk2>
      <a:lt2>
        <a:srgbClr val="FFFFFF"/>
      </a:lt2>
      <a:accent1>
        <a:srgbClr val="0367A5"/>
      </a:accent1>
      <a:accent2>
        <a:srgbClr val="E9AB14"/>
      </a:accent2>
      <a:accent3>
        <a:srgbClr val="6DB9D3"/>
      </a:accent3>
      <a:accent4>
        <a:srgbClr val="8AA43A"/>
      </a:accent4>
      <a:accent5>
        <a:srgbClr val="6D6E71"/>
      </a:accent5>
      <a:accent6>
        <a:srgbClr val="000000"/>
      </a:accent6>
      <a:hlink>
        <a:srgbClr val="0367A5"/>
      </a:hlink>
      <a:folHlink>
        <a:srgbClr val="6D6E71"/>
      </a:folHlink>
    </a:clrScheme>
    <a:fontScheme name="Office 2">
      <a:majorFont>
        <a:latin typeface="Verdana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Verdan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TuftsHealthPlan_PowerPoint_Template_White</Template>
  <TotalTime>8517</TotalTime>
  <Words>1105</Words>
  <Application>Microsoft Office PowerPoint</Application>
  <PresentationFormat>On-screen Show (4:3)</PresentationFormat>
  <Paragraphs>215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_Tufts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Tufts Health Plan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 Nace</dc:creator>
  <cp:lastModifiedBy>Bea Thibedeau</cp:lastModifiedBy>
  <cp:revision>116</cp:revision>
  <dcterms:created xsi:type="dcterms:W3CDTF">2018-01-19T15:00:00Z</dcterms:created>
  <dcterms:modified xsi:type="dcterms:W3CDTF">2018-02-09T22:39:18Z</dcterms:modified>
</cp:coreProperties>
</file>