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85" r:id="rId4"/>
    <p:sldId id="291" r:id="rId5"/>
    <p:sldId id="292" r:id="rId6"/>
    <p:sldId id="290" r:id="rId7"/>
    <p:sldId id="293" r:id="rId8"/>
    <p:sldId id="286" r:id="rId9"/>
    <p:sldId id="288" r:id="rId10"/>
    <p:sldId id="287"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61" d="100"/>
          <a:sy n="61" d="100"/>
        </p:scale>
        <p:origin x="-13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u="none" strike="noStrike" baseline="0" dirty="0">
                <a:effectLst/>
              </a:rPr>
              <a:t>Tufts One Care Member Grievances by Category, October 2017 – March 2018</a:t>
            </a:r>
            <a:endParaRPr lang="en-US" sz="1600" dirty="0"/>
          </a:p>
        </c:rich>
      </c:tx>
      <c:layout>
        <c:manualLayout>
          <c:xMode val="edge"/>
          <c:yMode val="edge"/>
          <c:x val="0.12498913534749505"/>
          <c:y val="4.4719022578936583E-2"/>
        </c:manualLayout>
      </c:layout>
      <c:overlay val="1"/>
    </c:title>
    <c:autoTitleDeleted val="0"/>
    <c:plotArea>
      <c:layout>
        <c:manualLayout>
          <c:layoutTarget val="inner"/>
          <c:xMode val="edge"/>
          <c:yMode val="edge"/>
          <c:x val="0.12390092928165304"/>
          <c:y val="0.21006483331374623"/>
          <c:w val="0.83176016977220368"/>
          <c:h val="0.61916572428693273"/>
        </c:manualLayout>
      </c:layout>
      <c:ofPieChart>
        <c:ofPieType val="pie"/>
        <c:varyColors val="1"/>
        <c:ser>
          <c:idx val="0"/>
          <c:order val="0"/>
          <c:dPt>
            <c:idx val="0"/>
            <c:bubble3D val="0"/>
            <c:spPr>
              <a:solidFill>
                <a:schemeClr val="tx2">
                  <a:lumMod val="40000"/>
                  <a:lumOff val="60000"/>
                </a:schemeClr>
              </a:solidFill>
            </c:spPr>
          </c:dPt>
          <c:dPt>
            <c:idx val="1"/>
            <c:bubble3D val="0"/>
            <c:spPr>
              <a:solidFill>
                <a:srgbClr val="FF0000"/>
              </a:solidFill>
            </c:spPr>
          </c:dPt>
          <c:dPt>
            <c:idx val="2"/>
            <c:bubble3D val="0"/>
            <c:spPr>
              <a:solidFill>
                <a:schemeClr val="bg1">
                  <a:lumMod val="65000"/>
                </a:schemeClr>
              </a:solidFill>
            </c:spPr>
          </c:dPt>
          <c:dPt>
            <c:idx val="3"/>
            <c:bubble3D val="0"/>
            <c:spPr>
              <a:solidFill>
                <a:srgbClr val="FF9900"/>
              </a:solidFill>
            </c:spPr>
          </c:dPt>
          <c:dPt>
            <c:idx val="4"/>
            <c:bubble3D val="0"/>
            <c:spPr>
              <a:solidFill>
                <a:srgbClr val="FF99FF"/>
              </a:solidFill>
            </c:spPr>
          </c:dPt>
          <c:dPt>
            <c:idx val="7"/>
            <c:bubble3D val="0"/>
            <c:spPr>
              <a:solidFill>
                <a:srgbClr val="FF7053"/>
              </a:solidFill>
            </c:spPr>
          </c:dPt>
          <c:dPt>
            <c:idx val="8"/>
            <c:bubble3D val="0"/>
            <c:spPr>
              <a:solidFill>
                <a:schemeClr val="accent4">
                  <a:lumMod val="60000"/>
                  <a:lumOff val="40000"/>
                </a:schemeClr>
              </a:solidFill>
            </c:spPr>
          </c:dPt>
          <c:dPt>
            <c:idx val="9"/>
            <c:bubble3D val="0"/>
            <c:spPr>
              <a:solidFill>
                <a:schemeClr val="accent3">
                  <a:lumMod val="60000"/>
                  <a:lumOff val="40000"/>
                </a:schemeClr>
              </a:solidFill>
            </c:spPr>
          </c:dPt>
          <c:dPt>
            <c:idx val="12"/>
            <c:bubble3D val="0"/>
            <c:spPr>
              <a:solidFill>
                <a:schemeClr val="accent6">
                  <a:lumMod val="60000"/>
                  <a:lumOff val="40000"/>
                </a:schemeClr>
              </a:solidFill>
            </c:spPr>
          </c:dPt>
          <c:dPt>
            <c:idx val="13"/>
            <c:bubble3D val="0"/>
            <c:spPr>
              <a:solidFill>
                <a:schemeClr val="accent2">
                  <a:lumMod val="40000"/>
                  <a:lumOff val="60000"/>
                </a:schemeClr>
              </a:solidFill>
            </c:spPr>
          </c:dPt>
          <c:dLbls>
            <c:dLbl>
              <c:idx val="0"/>
              <c:layout>
                <c:manualLayout>
                  <c:x val="6.1781547723266529E-2"/>
                  <c:y val="0.38164539777355416"/>
                </c:manualLayout>
              </c:layout>
              <c:dLblPos val="bestFit"/>
              <c:showLegendKey val="0"/>
              <c:showVal val="0"/>
              <c:showCatName val="1"/>
              <c:showSerName val="0"/>
              <c:showPercent val="1"/>
              <c:showBubbleSize val="0"/>
            </c:dLbl>
            <c:dLbl>
              <c:idx val="1"/>
              <c:layout>
                <c:manualLayout>
                  <c:x val="-2.5503342195840051E-3"/>
                  <c:y val="-2.9262882988868983E-3"/>
                </c:manualLayout>
              </c:layout>
              <c:tx>
                <c:rich>
                  <a:bodyPr/>
                  <a:lstStyle/>
                  <a:p>
                    <a:r>
                      <a:rPr lang="en-US" dirty="0">
                        <a:latin typeface="Arial" panose="020B0604020202020204" pitchFamily="34" charset="0"/>
                        <a:cs typeface="Arial" panose="020B0604020202020204" pitchFamily="34" charset="0"/>
                      </a:rPr>
                      <a:t>Dental 4%</a:t>
                    </a:r>
                    <a:endParaRPr lang="en-US" dirty="0"/>
                  </a:p>
                </c:rich>
              </c:tx>
              <c:dLblPos val="bestFit"/>
              <c:showLegendKey val="0"/>
              <c:showVal val="0"/>
              <c:showCatName val="1"/>
              <c:showSerName val="0"/>
              <c:showPercent val="1"/>
              <c:showBubbleSize val="0"/>
            </c:dLbl>
            <c:dLbl>
              <c:idx val="2"/>
              <c:layout>
                <c:manualLayout>
                  <c:x val="7.7596491838015575E-4"/>
                  <c:y val="1.1034645844985756E-2"/>
                </c:manualLayout>
              </c:layout>
              <c:dLblPos val="bestFit"/>
              <c:showLegendKey val="0"/>
              <c:showVal val="0"/>
              <c:showCatName val="1"/>
              <c:showSerName val="0"/>
              <c:showPercent val="1"/>
              <c:showBubbleSize val="0"/>
            </c:dLbl>
            <c:dLbl>
              <c:idx val="3"/>
              <c:layout>
                <c:manualLayout>
                  <c:x val="7.674893457786594E-2"/>
                  <c:y val="1.960631692795697E-2"/>
                </c:manualLayout>
              </c:layout>
              <c:tx>
                <c:rich>
                  <a:bodyPr/>
                  <a:lstStyle/>
                  <a:p>
                    <a:r>
                      <a:rPr lang="en-US" dirty="0">
                        <a:latin typeface="Arial" panose="020B0604020202020204" pitchFamily="34" charset="0"/>
                        <a:cs typeface="Arial" panose="020B0604020202020204" pitchFamily="34" charset="0"/>
                      </a:rPr>
                      <a:t>Part D</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4%</a:t>
                    </a:r>
                    <a:endParaRPr lang="en-US" dirty="0"/>
                  </a:p>
                </c:rich>
              </c:tx>
              <c:dLblPos val="bestFit"/>
              <c:showLegendKey val="0"/>
              <c:showVal val="0"/>
              <c:showCatName val="1"/>
              <c:showSerName val="0"/>
              <c:showPercent val="1"/>
              <c:showBubbleSize val="0"/>
            </c:dLbl>
            <c:dLbl>
              <c:idx val="4"/>
              <c:layout>
                <c:manualLayout>
                  <c:x val="-2.1723129312695221E-2"/>
                  <c:y val="2.4003347718292026E-3"/>
                </c:manualLayout>
              </c:layout>
              <c:dLblPos val="bestFit"/>
              <c:showLegendKey val="0"/>
              <c:showVal val="0"/>
              <c:showCatName val="1"/>
              <c:showSerName val="0"/>
              <c:showPercent val="1"/>
              <c:showBubbleSize val="0"/>
            </c:dLbl>
            <c:dLbl>
              <c:idx val="5"/>
              <c:delete val="1"/>
            </c:dLbl>
            <c:dLbl>
              <c:idx val="6"/>
              <c:delete val="1"/>
            </c:dLbl>
            <c:dLbl>
              <c:idx val="8"/>
              <c:layout>
                <c:manualLayout>
                  <c:x val="-9.7355978166394325E-2"/>
                  <c:y val="5.4009756271134045E-2"/>
                </c:manualLayout>
              </c:layout>
              <c:dLblPos val="bestFit"/>
              <c:showLegendKey val="0"/>
              <c:showVal val="0"/>
              <c:showCatName val="1"/>
              <c:showSerName val="0"/>
              <c:showPercent val="1"/>
              <c:showBubbleSize val="0"/>
            </c:dLbl>
            <c:dLbl>
              <c:idx val="9"/>
              <c:layout>
                <c:manualLayout>
                  <c:x val="0"/>
                  <c:y val="-3.3545569734817628E-2"/>
                </c:manualLayout>
              </c:layout>
              <c:dLblPos val="bestFit"/>
              <c:showLegendKey val="0"/>
              <c:showVal val="0"/>
              <c:showCatName val="1"/>
              <c:showSerName val="0"/>
              <c:showPercent val="1"/>
              <c:showBubbleSize val="0"/>
            </c:dLbl>
            <c:dLbl>
              <c:idx val="10"/>
              <c:delete val="1"/>
            </c:dLbl>
            <c:dLbl>
              <c:idx val="11"/>
              <c:delete val="1"/>
            </c:dLbl>
            <c:dLbl>
              <c:idx val="12"/>
              <c:layout>
                <c:manualLayout>
                  <c:x val="1.8154148147199345E-2"/>
                  <c:y val="-0.11668866479339737"/>
                </c:manualLayout>
              </c:layout>
              <c:dLblPos val="bestFit"/>
              <c:showLegendKey val="0"/>
              <c:showVal val="0"/>
              <c:showCatName val="1"/>
              <c:showSerName val="0"/>
              <c:showPercent val="1"/>
              <c:showBubbleSize val="0"/>
            </c:dLbl>
            <c:dLbl>
              <c:idx val="13"/>
              <c:layout>
                <c:manualLayout>
                  <c:x val="-0.16443377090816602"/>
                  <c:y val="-1.1019819811805748E-2"/>
                </c:manualLayout>
              </c:layout>
              <c:tx>
                <c:rich>
                  <a:bodyPr/>
                  <a:lstStyle/>
                  <a:p>
                    <a:r>
                      <a:rPr lang="en-US" sz="1100" b="1" dirty="0">
                        <a:latin typeface="Arial" panose="020B0604020202020204" pitchFamily="34" charset="0"/>
                        <a:cs typeface="Arial" panose="020B0604020202020204" pitchFamily="34" charset="0"/>
                      </a:rPr>
                      <a:t>Other Categories
77%</a:t>
                    </a:r>
                    <a:endParaRPr lang="en-US" dirty="0"/>
                  </a:p>
                </c:rich>
              </c:tx>
              <c:dLblPos val="bestFit"/>
              <c:showLegendKey val="0"/>
              <c:showVal val="0"/>
              <c:showCatName val="1"/>
              <c:showSerName val="0"/>
              <c:showPercent val="1"/>
              <c:showBubbleSize val="0"/>
            </c:dLbl>
            <c:txPr>
              <a:bodyPr/>
              <a:lstStyle/>
              <a:p>
                <a:pPr>
                  <a:defRPr sz="1100" b="1">
                    <a:latin typeface="Arial" panose="020B0604020202020204" pitchFamily="34" charset="0"/>
                    <a:cs typeface="Arial" panose="020B0604020202020204" pitchFamily="34" charset="0"/>
                  </a:defRPr>
                </a:pPr>
                <a:endParaRPr lang="en-US"/>
              </a:p>
            </c:txPr>
            <c:dLblPos val="bestFit"/>
            <c:showLegendKey val="0"/>
            <c:showVal val="0"/>
            <c:showCatName val="1"/>
            <c:showSerName val="0"/>
            <c:showPercent val="1"/>
            <c:showBubbleSize val="0"/>
            <c:showLeaderLines val="1"/>
          </c:dLbls>
          <c:cat>
            <c:strRef>
              <c:f>'C:\Users\bt8766\AppData\Local\Temp\notes01103D\[2018-3--Unify Monthly Grievances Report--THPP--4.13.18.xlsx]6 month totals'!$B$64:$B$76</c:f>
              <c:strCache>
                <c:ptCount val="13"/>
                <c:pt idx="0">
                  <c:v>Transportation </c:v>
                </c:pt>
                <c:pt idx="1">
                  <c:v>Dental </c:v>
                </c:pt>
                <c:pt idx="2">
                  <c:v>Part C, Medicaid, and Supplemental</c:v>
                </c:pt>
                <c:pt idx="3">
                  <c:v>Part D</c:v>
                </c:pt>
                <c:pt idx="4">
                  <c:v>Enrollment</c:v>
                </c:pt>
                <c:pt idx="5">
                  <c:v>MassHealth</c:v>
                </c:pt>
                <c:pt idx="6">
                  <c:v>Medicare</c:v>
                </c:pt>
                <c:pt idx="7">
                  <c:v>Network </c:v>
                </c:pt>
                <c:pt idx="8">
                  <c:v>Other</c:v>
                </c:pt>
                <c:pt idx="9">
                  <c:v>Plan Management </c:v>
                </c:pt>
                <c:pt idx="10">
                  <c:v>Plan Marketing Materials</c:v>
                </c:pt>
                <c:pt idx="11">
                  <c:v>Provider</c:v>
                </c:pt>
                <c:pt idx="12">
                  <c:v>Quality of Care</c:v>
                </c:pt>
              </c:strCache>
            </c:strRef>
          </c:cat>
          <c:val>
            <c:numRef>
              <c:f>'C:\Users\bt8766\AppData\Local\Temp\notes01103D\[2018-3--Unify Monthly Grievances Report--THPP--4.13.18.xlsx]6 month totals'!$C$64:$C$76</c:f>
              <c:numCache>
                <c:formatCode>General</c:formatCode>
                <c:ptCount val="13"/>
                <c:pt idx="0">
                  <c:v>23.076923076923077</c:v>
                </c:pt>
                <c:pt idx="1">
                  <c:v>3.8461538461538463</c:v>
                </c:pt>
                <c:pt idx="2">
                  <c:v>5.7692307692307692</c:v>
                </c:pt>
                <c:pt idx="3">
                  <c:v>3.8461538461538463</c:v>
                </c:pt>
                <c:pt idx="4">
                  <c:v>7.6923076923076925</c:v>
                </c:pt>
                <c:pt idx="5">
                  <c:v>0</c:v>
                </c:pt>
                <c:pt idx="6">
                  <c:v>0</c:v>
                </c:pt>
                <c:pt idx="7">
                  <c:v>7.6923076923076925</c:v>
                </c:pt>
                <c:pt idx="8">
                  <c:v>25</c:v>
                </c:pt>
                <c:pt idx="9">
                  <c:v>3.8461538461538463</c:v>
                </c:pt>
                <c:pt idx="10">
                  <c:v>0</c:v>
                </c:pt>
                <c:pt idx="11">
                  <c:v>0</c:v>
                </c:pt>
                <c:pt idx="12">
                  <c:v>19.230769230769234</c:v>
                </c:pt>
              </c:numCache>
            </c:numRef>
          </c:val>
        </c:ser>
        <c:dLbls>
          <c:dLblPos val="bestFit"/>
          <c:showLegendKey val="0"/>
          <c:showVal val="0"/>
          <c:showCatName val="1"/>
          <c:showSerName val="0"/>
          <c:showPercent val="1"/>
          <c:showBubbleSize val="0"/>
          <c:showLeaderLines val="1"/>
        </c:dLbls>
        <c:gapWidth val="100"/>
        <c:splitType val="pos"/>
        <c:splitPos val="12"/>
        <c:secondPieSize val="79"/>
        <c:serLines/>
      </c:of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baseline="0" dirty="0">
                <a:effectLst/>
                <a:latin typeface="Arial" panose="020B0604020202020204" pitchFamily="34" charset="0"/>
                <a:cs typeface="Arial" panose="020B0604020202020204" pitchFamily="34" charset="0"/>
              </a:rPr>
              <a:t>Tufts One Care Member Appeals Outcomes by Service Category</a:t>
            </a:r>
          </a:p>
          <a:p>
            <a:pPr>
              <a:defRPr/>
            </a:pPr>
            <a:r>
              <a:rPr lang="en-US" sz="1200" b="1" i="0" u="none" strike="noStrike" baseline="0" dirty="0">
                <a:effectLst/>
                <a:latin typeface="Arial" panose="020B0604020202020204" pitchFamily="34" charset="0"/>
                <a:cs typeface="Arial" panose="020B0604020202020204" pitchFamily="34" charset="0"/>
              </a:rPr>
              <a:t>October 2017 – March 2018</a:t>
            </a:r>
            <a:endParaRPr lang="en-US" sz="1200" dirty="0">
              <a:effectLst/>
              <a:latin typeface="Arial" panose="020B0604020202020204" pitchFamily="34" charset="0"/>
              <a:cs typeface="Arial" panose="020B0604020202020204" pitchFamily="34" charset="0"/>
            </a:endParaRPr>
          </a:p>
        </c:rich>
      </c:tx>
      <c:layout>
        <c:manualLayout>
          <c:xMode val="edge"/>
          <c:yMode val="edge"/>
          <c:x val="0.10904559019163701"/>
          <c:y val="0"/>
        </c:manualLayout>
      </c:layout>
      <c:overlay val="1"/>
    </c:title>
    <c:autoTitleDeleted val="0"/>
    <c:plotArea>
      <c:layout>
        <c:manualLayout>
          <c:layoutTarget val="inner"/>
          <c:xMode val="edge"/>
          <c:yMode val="edge"/>
          <c:x val="0.23406985941825764"/>
          <c:y val="0.13650191802947709"/>
          <c:w val="0.66620159874973617"/>
          <c:h val="0.66040357134845329"/>
        </c:manualLayout>
      </c:layout>
      <c:barChart>
        <c:barDir val="col"/>
        <c:grouping val="stacked"/>
        <c:varyColors val="0"/>
        <c:ser>
          <c:idx val="0"/>
          <c:order val="0"/>
          <c:tx>
            <c:strRef>
              <c:f>'C:\Users\bt8766\AppData\Local\Temp\notes01103D\[2018-3--Unify Monthly Appeals Report--THPP--4.13.18.xlsx]6 month totals'!$B$69</c:f>
              <c:strCache>
                <c:ptCount val="1"/>
                <c:pt idx="0">
                  <c:v>Fully Favorable Decision</c:v>
                </c:pt>
              </c:strCache>
            </c:strRef>
          </c:tx>
          <c:invertIfNegative val="0"/>
          <c:cat>
            <c:strRef>
              <c:f>'C:\Users\bt8766\AppData\Local\Temp\notes01103D\[2018-3--Unify Monthly Appeals Report--THPP--4.13.18.xlsx]6 month totals'!$C$68:$J$68</c:f>
              <c:strCache>
                <c:ptCount val="8"/>
                <c:pt idx="0">
                  <c:v>Specialty Services</c:v>
                </c:pt>
                <c:pt idx="1">
                  <c:v>LTSS</c:v>
                </c:pt>
                <c:pt idx="2">
                  <c:v>HCBS</c:v>
                </c:pt>
                <c:pt idx="3">
                  <c:v>Institutional </c:v>
                </c:pt>
                <c:pt idx="4">
                  <c:v>Mental Health </c:v>
                </c:pt>
                <c:pt idx="5">
                  <c:v>Substance Use</c:v>
                </c:pt>
                <c:pt idx="6">
                  <c:v>Other </c:v>
                </c:pt>
                <c:pt idx="7">
                  <c:v>Part D </c:v>
                </c:pt>
              </c:strCache>
            </c:strRef>
          </c:cat>
          <c:val>
            <c:numRef>
              <c:f>'C:\Users\bt8766\AppData\Local\Temp\notes01103D\[2018-3--Unify Monthly Appeals Report--THPP--4.13.18.xlsx]6 month totals'!$C$69:$J$69</c:f>
              <c:numCache>
                <c:formatCode>General</c:formatCode>
                <c:ptCount val="8"/>
                <c:pt idx="0">
                  <c:v>4</c:v>
                </c:pt>
                <c:pt idx="1">
                  <c:v>0</c:v>
                </c:pt>
                <c:pt idx="2">
                  <c:v>0</c:v>
                </c:pt>
                <c:pt idx="3">
                  <c:v>0</c:v>
                </c:pt>
                <c:pt idx="4">
                  <c:v>5</c:v>
                </c:pt>
                <c:pt idx="5">
                  <c:v>0</c:v>
                </c:pt>
                <c:pt idx="6">
                  <c:v>0</c:v>
                </c:pt>
                <c:pt idx="7">
                  <c:v>9</c:v>
                </c:pt>
              </c:numCache>
            </c:numRef>
          </c:val>
        </c:ser>
        <c:ser>
          <c:idx val="1"/>
          <c:order val="1"/>
          <c:tx>
            <c:strRef>
              <c:f>'C:\Users\bt8766\AppData\Local\Temp\notes01103D\[2018-3--Unify Monthly Appeals Report--THPP--4.13.18.xlsx]6 month totals'!$B$70</c:f>
              <c:strCache>
                <c:ptCount val="1"/>
                <c:pt idx="0">
                  <c:v>Partially Favorable Decision</c:v>
                </c:pt>
              </c:strCache>
            </c:strRef>
          </c:tx>
          <c:invertIfNegative val="0"/>
          <c:cat>
            <c:strRef>
              <c:f>'C:\Users\bt8766\AppData\Local\Temp\notes01103D\[2018-3--Unify Monthly Appeals Report--THPP--4.13.18.xlsx]6 month totals'!$C$68:$J$68</c:f>
              <c:strCache>
                <c:ptCount val="8"/>
                <c:pt idx="0">
                  <c:v>Specialty Services</c:v>
                </c:pt>
                <c:pt idx="1">
                  <c:v>LTSS</c:v>
                </c:pt>
                <c:pt idx="2">
                  <c:v>HCBS</c:v>
                </c:pt>
                <c:pt idx="3">
                  <c:v>Institutional </c:v>
                </c:pt>
                <c:pt idx="4">
                  <c:v>Mental Health </c:v>
                </c:pt>
                <c:pt idx="5">
                  <c:v>Substance Use</c:v>
                </c:pt>
                <c:pt idx="6">
                  <c:v>Other </c:v>
                </c:pt>
                <c:pt idx="7">
                  <c:v>Part D </c:v>
                </c:pt>
              </c:strCache>
            </c:strRef>
          </c:cat>
          <c:val>
            <c:numRef>
              <c:f>'C:\Users\bt8766\AppData\Local\Temp\notes01103D\[2018-3--Unify Monthly Appeals Report--THPP--4.13.18.xlsx]6 month totals'!$C$70:$J$70</c:f>
              <c:numCache>
                <c:formatCode>General</c:formatCode>
                <c:ptCount val="8"/>
                <c:pt idx="0">
                  <c:v>1</c:v>
                </c:pt>
                <c:pt idx="1">
                  <c:v>0</c:v>
                </c:pt>
                <c:pt idx="2">
                  <c:v>0</c:v>
                </c:pt>
                <c:pt idx="3">
                  <c:v>0</c:v>
                </c:pt>
                <c:pt idx="4">
                  <c:v>0</c:v>
                </c:pt>
                <c:pt idx="5">
                  <c:v>0</c:v>
                </c:pt>
                <c:pt idx="6">
                  <c:v>0</c:v>
                </c:pt>
                <c:pt idx="7">
                  <c:v>0</c:v>
                </c:pt>
              </c:numCache>
            </c:numRef>
          </c:val>
        </c:ser>
        <c:ser>
          <c:idx val="2"/>
          <c:order val="2"/>
          <c:tx>
            <c:strRef>
              <c:f>'C:\Users\bt8766\AppData\Local\Temp\notes01103D\[2018-3--Unify Monthly Appeals Report--THPP--4.13.18.xlsx]6 month totals'!$B$71</c:f>
              <c:strCache>
                <c:ptCount val="1"/>
                <c:pt idx="0">
                  <c:v>Adverse Decision</c:v>
                </c:pt>
              </c:strCache>
            </c:strRef>
          </c:tx>
          <c:invertIfNegative val="0"/>
          <c:cat>
            <c:strRef>
              <c:f>'C:\Users\bt8766\AppData\Local\Temp\notes01103D\[2018-3--Unify Monthly Appeals Report--THPP--4.13.18.xlsx]6 month totals'!$C$68:$J$68</c:f>
              <c:strCache>
                <c:ptCount val="8"/>
                <c:pt idx="0">
                  <c:v>Specialty Services</c:v>
                </c:pt>
                <c:pt idx="1">
                  <c:v>LTSS</c:v>
                </c:pt>
                <c:pt idx="2">
                  <c:v>HCBS</c:v>
                </c:pt>
                <c:pt idx="3">
                  <c:v>Institutional </c:v>
                </c:pt>
                <c:pt idx="4">
                  <c:v>Mental Health </c:v>
                </c:pt>
                <c:pt idx="5">
                  <c:v>Substance Use</c:v>
                </c:pt>
                <c:pt idx="6">
                  <c:v>Other </c:v>
                </c:pt>
                <c:pt idx="7">
                  <c:v>Part D </c:v>
                </c:pt>
              </c:strCache>
            </c:strRef>
          </c:cat>
          <c:val>
            <c:numRef>
              <c:f>'C:\Users\bt8766\AppData\Local\Temp\notes01103D\[2018-3--Unify Monthly Appeals Report--THPP--4.13.18.xlsx]6 month totals'!$C$71:$J$71</c:f>
              <c:numCache>
                <c:formatCode>General</c:formatCode>
                <c:ptCount val="8"/>
                <c:pt idx="0">
                  <c:v>5</c:v>
                </c:pt>
                <c:pt idx="1">
                  <c:v>3</c:v>
                </c:pt>
                <c:pt idx="2">
                  <c:v>3</c:v>
                </c:pt>
                <c:pt idx="3">
                  <c:v>0</c:v>
                </c:pt>
                <c:pt idx="4">
                  <c:v>16</c:v>
                </c:pt>
                <c:pt idx="5">
                  <c:v>0</c:v>
                </c:pt>
                <c:pt idx="6">
                  <c:v>0</c:v>
                </c:pt>
                <c:pt idx="7">
                  <c:v>4</c:v>
                </c:pt>
              </c:numCache>
            </c:numRef>
          </c:val>
        </c:ser>
        <c:dLbls>
          <c:showLegendKey val="0"/>
          <c:showVal val="0"/>
          <c:showCatName val="0"/>
          <c:showSerName val="0"/>
          <c:showPercent val="0"/>
          <c:showBubbleSize val="0"/>
        </c:dLbls>
        <c:gapWidth val="150"/>
        <c:overlap val="100"/>
        <c:axId val="33656832"/>
        <c:axId val="33658752"/>
      </c:barChart>
      <c:catAx>
        <c:axId val="33656832"/>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Appeal Category</a:t>
                </a:r>
              </a:p>
            </c:rich>
          </c:tx>
          <c:layout/>
          <c:overlay val="0"/>
        </c:title>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3658752"/>
        <c:crosses val="autoZero"/>
        <c:auto val="1"/>
        <c:lblAlgn val="ctr"/>
        <c:lblOffset val="100"/>
        <c:noMultiLvlLbl val="0"/>
      </c:catAx>
      <c:valAx>
        <c:axId val="33658752"/>
        <c:scaling>
          <c:orientation val="minMax"/>
        </c:scaling>
        <c:delete val="0"/>
        <c:axPos val="l"/>
        <c:majorGridlines/>
        <c:title>
          <c:tx>
            <c:rich>
              <a:bodyPr rot="-5400000" vert="horz"/>
              <a:lstStyle/>
              <a:p>
                <a:pPr>
                  <a:defRPr>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Number of Appeals</a:t>
                </a:r>
              </a:p>
            </c:rich>
          </c:tx>
          <c:layout/>
          <c:overlay val="0"/>
        </c:title>
        <c:numFmt formatCode="General" sourceLinked="1"/>
        <c:majorTickMark val="out"/>
        <c:minorTickMark val="none"/>
        <c:tickLblPos val="nextTo"/>
        <c:crossAx val="33656832"/>
        <c:crosses val="autoZero"/>
        <c:crossBetween val="between"/>
      </c:valAx>
    </c:plotArea>
    <c:legend>
      <c:legendPos val="r"/>
      <c:layout>
        <c:manualLayout>
          <c:xMode val="edge"/>
          <c:yMode val="edge"/>
          <c:x val="0.68473537554381048"/>
          <c:y val="4.6468201090248337E-2"/>
          <c:w val="0.31526459530396539"/>
          <c:h val="0.14583955851672387"/>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ln>
      <a:solidFill>
        <a:schemeClr val="accent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400" dirty="0">
                <a:latin typeface="Arial" panose="020B0604020202020204" pitchFamily="34" charset="0"/>
                <a:cs typeface="Arial" panose="020B0604020202020204" pitchFamily="34" charset="0"/>
              </a:rPr>
              <a:t>Tufts </a:t>
            </a:r>
            <a:r>
              <a:rPr lang="en-US" sz="1400" b="1" i="0" u="none" strike="noStrike" baseline="0" dirty="0">
                <a:effectLst/>
                <a:latin typeface="Arial" panose="020B0604020202020204" pitchFamily="34" charset="0"/>
                <a:cs typeface="Arial" panose="020B0604020202020204" pitchFamily="34" charset="0"/>
              </a:rPr>
              <a:t>One Care Member Appeals by Service Category October 2017 – March 2018</a:t>
            </a:r>
            <a:endParaRPr lang="en-US" sz="1400" dirty="0">
              <a:latin typeface="Arial" panose="020B0604020202020204" pitchFamily="34" charset="0"/>
              <a:cs typeface="Arial" panose="020B0604020202020204" pitchFamily="34" charset="0"/>
            </a:endParaRPr>
          </a:p>
        </c:rich>
      </c:tx>
      <c:layout>
        <c:manualLayout>
          <c:xMode val="edge"/>
          <c:yMode val="edge"/>
          <c:x val="0.14314541668206968"/>
          <c:y val="5.8111380145278453E-2"/>
        </c:manualLayout>
      </c:layout>
      <c:overlay val="1"/>
    </c:title>
    <c:autoTitleDeleted val="0"/>
    <c:plotArea>
      <c:layout>
        <c:manualLayout>
          <c:layoutTarget val="inner"/>
          <c:xMode val="edge"/>
          <c:yMode val="edge"/>
          <c:x val="0.31998997777859928"/>
          <c:y val="0.22365865283788677"/>
          <c:w val="0.47983241531428289"/>
          <c:h val="0.74240414863396309"/>
        </c:manualLayout>
      </c:layout>
      <c:pieChart>
        <c:varyColors val="1"/>
        <c:ser>
          <c:idx val="0"/>
          <c:order val="0"/>
          <c:dPt>
            <c:idx val="7"/>
            <c:bubble3D val="0"/>
            <c:explosion val="2"/>
          </c:dPt>
          <c:dLbls>
            <c:dLbl>
              <c:idx val="3"/>
              <c:delete val="1"/>
            </c:dLbl>
            <c:dLbl>
              <c:idx val="5"/>
              <c:delete val="1"/>
            </c:dLbl>
            <c:dLbl>
              <c:idx val="6"/>
              <c:delete val="1"/>
            </c:dLbl>
            <c:txPr>
              <a:bodyPr/>
              <a:lstStyle/>
              <a:p>
                <a:pPr>
                  <a:defRPr sz="1100" b="1">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dLbls>
          <c:cat>
            <c:strRef>
              <c:f>'C:\Users\bt8766\AppData\Local\Temp\notes01103D\[2018-3--Unify Monthly Appeals Report--THPP--4.13.18.xlsx]6 month totals'!$B$76:$I$76</c:f>
              <c:strCache>
                <c:ptCount val="8"/>
                <c:pt idx="0">
                  <c:v>Specialty Services</c:v>
                </c:pt>
                <c:pt idx="1">
                  <c:v>LTSS</c:v>
                </c:pt>
                <c:pt idx="2">
                  <c:v>HCBS</c:v>
                </c:pt>
                <c:pt idx="3">
                  <c:v>Institutional </c:v>
                </c:pt>
                <c:pt idx="4">
                  <c:v>Mental Health </c:v>
                </c:pt>
                <c:pt idx="5">
                  <c:v>Substance Use</c:v>
                </c:pt>
                <c:pt idx="6">
                  <c:v>Other </c:v>
                </c:pt>
                <c:pt idx="7">
                  <c:v>Part D </c:v>
                </c:pt>
              </c:strCache>
            </c:strRef>
          </c:cat>
          <c:val>
            <c:numRef>
              <c:f>'C:\Users\bt8766\AppData\Local\Temp\notes01103D\[2018-3--Unify Monthly Appeals Report--THPP--4.13.18.xlsx]6 month totals'!$B$77:$I$77</c:f>
              <c:numCache>
                <c:formatCode>General</c:formatCode>
                <c:ptCount val="8"/>
                <c:pt idx="0">
                  <c:v>10</c:v>
                </c:pt>
                <c:pt idx="1">
                  <c:v>3</c:v>
                </c:pt>
                <c:pt idx="2">
                  <c:v>3</c:v>
                </c:pt>
                <c:pt idx="3">
                  <c:v>0</c:v>
                </c:pt>
                <c:pt idx="4">
                  <c:v>21</c:v>
                </c:pt>
                <c:pt idx="5">
                  <c:v>0</c:v>
                </c:pt>
                <c:pt idx="6">
                  <c:v>0</c:v>
                </c:pt>
                <c:pt idx="7">
                  <c:v>13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solidFill>
        <a:schemeClr val="accent1"/>
      </a:solidFill>
    </a:ln>
  </c:sp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ufts Title White">
    <p:spTree>
      <p:nvGrpSpPr>
        <p:cNvPr id="1" name=""/>
        <p:cNvGrpSpPr/>
        <p:nvPr/>
      </p:nvGrpSpPr>
      <p:grpSpPr>
        <a:xfrm>
          <a:off x="0" y="0"/>
          <a:ext cx="0" cy="0"/>
          <a:chOff x="0" y="0"/>
          <a:chExt cx="0" cy="0"/>
        </a:xfrm>
      </p:grpSpPr>
      <p:sp>
        <p:nvSpPr>
          <p:cNvPr id="12" name="Rounded Rectangle 11"/>
          <p:cNvSpPr/>
          <p:nvPr/>
        </p:nvSpPr>
        <p:spPr>
          <a:xfrm>
            <a:off x="0" y="0"/>
            <a:ext cx="9144000" cy="6858000"/>
          </a:xfrm>
          <a:prstGeom prst="roundRect">
            <a:avLst>
              <a:gd name="adj" fmla="val 0"/>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0" y="876300"/>
            <a:ext cx="6845300" cy="5981700"/>
          </a:xfrm>
          <a:prstGeom prst="rect">
            <a:avLst/>
          </a:prstGeom>
        </p:spPr>
      </p:pic>
      <p:pic>
        <p:nvPicPr>
          <p:cNvPr id="7" name="Picture 6"/>
          <p:cNvPicPr>
            <a:picLocks noChangeAspect="1"/>
          </p:cNvPicPr>
          <p:nvPr/>
        </p:nvPicPr>
        <p:blipFill>
          <a:blip r:embed="rId3"/>
          <a:stretch>
            <a:fillRect/>
          </a:stretch>
        </p:blipFill>
        <p:spPr>
          <a:xfrm>
            <a:off x="7231950" y="6125381"/>
            <a:ext cx="1511300" cy="457200"/>
          </a:xfrm>
          <a:prstGeom prst="rect">
            <a:avLst/>
          </a:prstGeom>
        </p:spPr>
      </p:pic>
      <p:cxnSp>
        <p:nvCxnSpPr>
          <p:cNvPr id="9" name="Straight Connector 8"/>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Subtitle 2"/>
          <p:cNvSpPr>
            <a:spLocks noGrp="1"/>
          </p:cNvSpPr>
          <p:nvPr>
            <p:ph type="subTitle" idx="1" hasCustomPrompt="1"/>
          </p:nvPr>
        </p:nvSpPr>
        <p:spPr>
          <a:xfrm>
            <a:off x="511682" y="4244178"/>
            <a:ext cx="6596379" cy="1672774"/>
          </a:xfrm>
          <a:prstGeom prst="rect">
            <a:avLst/>
          </a:prstGeom>
        </p:spPr>
        <p:txBody>
          <a:bodyPr tIns="0" rIns="0" bIns="0" anchor="t" anchorCtr="0">
            <a:noAutofit/>
          </a:bodyPr>
          <a:lstStyle>
            <a:lvl1pPr marL="0" indent="0" algn="r">
              <a:lnSpc>
                <a:spcPts val="2600"/>
              </a:lnSpc>
              <a:spcBef>
                <a:spcPts val="0"/>
              </a:spcBef>
              <a:buNone/>
              <a:defRPr sz="2400" b="0" i="0" cap="none" spc="0" baseline="0">
                <a:solidFill>
                  <a:srgbClr val="0367A5"/>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itle 1"/>
          <p:cNvSpPr>
            <a:spLocks noGrp="1"/>
          </p:cNvSpPr>
          <p:nvPr>
            <p:ph type="ctrTitle" hasCustomPrompt="1"/>
          </p:nvPr>
        </p:nvSpPr>
        <p:spPr>
          <a:xfrm>
            <a:off x="511682" y="3603317"/>
            <a:ext cx="6596379" cy="583520"/>
          </a:xfrm>
          <a:prstGeom prst="rect">
            <a:avLst/>
          </a:prstGeom>
        </p:spPr>
        <p:txBody>
          <a:bodyPr wrap="square" tIns="0" rIns="0" bIns="0" anchor="b" anchorCtr="0">
            <a:noAutofit/>
          </a:bodyPr>
          <a:lstStyle>
            <a:lvl1pPr algn="r">
              <a:lnSpc>
                <a:spcPts val="4300"/>
              </a:lnSpc>
              <a:defRPr sz="4000">
                <a:solidFill>
                  <a:srgbClr val="0367A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517848" y="6387175"/>
            <a:ext cx="2083716" cy="271229"/>
          </a:xfrm>
          <a:prstGeom prst="rect">
            <a:avLst/>
          </a:prstGeom>
        </p:spPr>
        <p:txBody>
          <a:bodyPr lIns="0" tIns="0" rIns="0" bIns="0"/>
          <a:lstStyle>
            <a:lvl1pPr>
              <a:lnSpc>
                <a:spcPts val="1000"/>
              </a:lnSpc>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sp>
        <p:nvSpPr>
          <p:cNvPr id="11"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spTree>
    <p:extLst>
      <p:ext uri="{BB962C8B-B14F-4D97-AF65-F5344CB8AC3E}">
        <p14:creationId xmlns:p14="http://schemas.microsoft.com/office/powerpoint/2010/main" val="145664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ufts Storyline wBorder">
    <p:spTree>
      <p:nvGrpSpPr>
        <p:cNvPr id="1" name=""/>
        <p:cNvGrpSpPr/>
        <p:nvPr/>
      </p:nvGrpSpPr>
      <p:grpSpPr>
        <a:xfrm>
          <a:off x="0" y="0"/>
          <a:ext cx="0" cy="0"/>
          <a:chOff x="0" y="0"/>
          <a:chExt cx="0" cy="0"/>
        </a:xfrm>
      </p:grpSpPr>
      <p:sp>
        <p:nvSpPr>
          <p:cNvPr id="13" name="Rounded Rectangle 12"/>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70510" y="155330"/>
            <a:ext cx="8802980" cy="6547341"/>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pic>
        <p:nvPicPr>
          <p:cNvPr id="12" name="Picture 11"/>
          <p:cNvPicPr>
            <a:picLocks noChangeAspect="1"/>
          </p:cNvPicPr>
          <p:nvPr/>
        </p:nvPicPr>
        <p:blipFill>
          <a:blip r:embed="rId2"/>
          <a:stretch>
            <a:fillRect/>
          </a:stretch>
        </p:blipFill>
        <p:spPr>
          <a:xfrm>
            <a:off x="7231950" y="6125381"/>
            <a:ext cx="1511300" cy="457200"/>
          </a:xfrm>
          <a:prstGeom prst="rect">
            <a:avLst/>
          </a:prstGeom>
        </p:spPr>
      </p:pic>
      <p:cxnSp>
        <p:nvCxnSpPr>
          <p:cNvPr id="18" name="Straight Connector 17"/>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defRPr sz="800">
                <a:solidFill>
                  <a:srgbClr val="A7A8AA"/>
                </a:solidFill>
              </a:defRPr>
            </a:lvl1pPr>
          </a:lstStyle>
          <a:p>
            <a:pPr lvl="0"/>
            <a:r>
              <a:rPr lang="en-US" smtClean="0"/>
              <a:t>Click to edit Master text styles</a:t>
            </a:r>
          </a:p>
        </p:txBody>
      </p:sp>
      <p:sp>
        <p:nvSpPr>
          <p:cNvPr id="15"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sp>
        <p:nvSpPr>
          <p:cNvPr id="16"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rgbClr val="0367A5"/>
                </a:solidFill>
              </a:defRPr>
            </a:lvl1pPr>
          </a:lstStyle>
          <a:p>
            <a:r>
              <a:rPr lang="en-US" smtClean="0"/>
              <a:t>Click to edit Master title style</a:t>
            </a:r>
            <a:endParaRPr lang="en-US" dirty="0"/>
          </a:p>
        </p:txBody>
      </p:sp>
      <p:sp>
        <p:nvSpPr>
          <p:cNvPr id="19" name="Content Placeholder 2"/>
          <p:cNvSpPr>
            <a:spLocks noGrp="1"/>
          </p:cNvSpPr>
          <p:nvPr>
            <p:ph idx="1"/>
          </p:nvPr>
        </p:nvSpPr>
        <p:spPr>
          <a:xfrm>
            <a:off x="511682" y="1314878"/>
            <a:ext cx="8175118" cy="4633811"/>
          </a:xfrm>
          <a:prstGeom prst="rect">
            <a:avLst/>
          </a:prstGeom>
        </p:spPr>
        <p:txBody>
          <a:bodyPr lIns="0" tIns="0" rIns="0" bIns="0"/>
          <a:lstStyle>
            <a:lvl1pPr marL="0" indent="0">
              <a:lnSpc>
                <a:spcPts val="2200"/>
              </a:lnSpc>
              <a:spcBef>
                <a:spcPts val="0"/>
              </a:spcBef>
              <a:spcAft>
                <a:spcPts val="1000"/>
              </a:spcAft>
              <a:defRPr sz="2000" b="0" i="0">
                <a:solidFill>
                  <a:schemeClr val="accent5"/>
                </a:solidFill>
                <a:latin typeface="Verdana"/>
                <a:cs typeface="Verdana"/>
              </a:defRPr>
            </a:lvl1pPr>
            <a:lvl2pPr marL="400050" indent="-173038">
              <a:lnSpc>
                <a:spcPts val="1700"/>
              </a:lnSpc>
              <a:spcBef>
                <a:spcPts val="1200"/>
              </a:spcBef>
              <a:buClr>
                <a:schemeClr val="tx1"/>
              </a:buClr>
              <a:buSzPct val="115000"/>
              <a:buFont typeface="Wingdings" charset="2"/>
              <a:buChar char="§"/>
              <a:defRPr sz="1600" baseline="0">
                <a:solidFill>
                  <a:schemeClr val="accent5"/>
                </a:solidFill>
              </a:defRPr>
            </a:lvl2pPr>
            <a:lvl3pPr marL="568325" indent="-169863">
              <a:buClr>
                <a:schemeClr val="accent3"/>
              </a:buClr>
              <a:buSzPct val="125000"/>
              <a:buFont typeface="Lucida Grande"/>
              <a:buChar char="-"/>
              <a:defRPr sz="1400">
                <a:solidFill>
                  <a:schemeClr val="accent5"/>
                </a:solidFill>
              </a:defRPr>
            </a:lvl3pPr>
            <a:lvl4pPr marL="746125" indent="-117475">
              <a:buClr>
                <a:schemeClr val="tx1"/>
              </a:buClr>
              <a:buSzPct val="125000"/>
              <a:buFont typeface="Arial"/>
              <a:buChar char="•"/>
              <a:defRPr sz="1200">
                <a:solidFill>
                  <a:schemeClr val="accent5"/>
                </a:solidFill>
              </a:defRPr>
            </a:lvl4pPr>
            <a:lvl5pPr marL="912813" indent="-166688">
              <a:buClr>
                <a:schemeClr val="accent3"/>
              </a:buClr>
              <a:buSzPct val="125000"/>
              <a:buFont typeface="Lucida Grande"/>
              <a:buChar char="-"/>
              <a:defRPr sz="1200">
                <a:solidFill>
                  <a:schemeClr val="accent5"/>
                </a:solidFill>
              </a:defRPr>
            </a:lvl5pPr>
          </a:lstStyle>
          <a:p>
            <a:pPr lvl="0"/>
            <a:r>
              <a:rPr lang="en-US" smtClean="0"/>
              <a:t>Click to edit Master text styles</a:t>
            </a:r>
          </a:p>
        </p:txBody>
      </p:sp>
      <p:cxnSp>
        <p:nvCxnSpPr>
          <p:cNvPr id="20" name="Straight Connector 19"/>
          <p:cNvCxnSpPr/>
          <p:nvPr/>
        </p:nvCxnSpPr>
        <p:spPr>
          <a:xfrm>
            <a:off x="548672" y="969382"/>
            <a:ext cx="8595328" cy="0"/>
          </a:xfrm>
          <a:prstGeom prst="line">
            <a:avLst/>
          </a:prstGeom>
          <a:ln w="76200" cap="rnd">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804549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ufts Storyline wBorder Logo">
    <p:spTree>
      <p:nvGrpSpPr>
        <p:cNvPr id="1" name=""/>
        <p:cNvGrpSpPr/>
        <p:nvPr/>
      </p:nvGrpSpPr>
      <p:grpSpPr>
        <a:xfrm>
          <a:off x="0" y="0"/>
          <a:ext cx="0" cy="0"/>
          <a:chOff x="0" y="0"/>
          <a:chExt cx="0" cy="0"/>
        </a:xfrm>
      </p:grpSpPr>
      <p:sp>
        <p:nvSpPr>
          <p:cNvPr id="13" name="Rounded Rectangle 12"/>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70510" y="155330"/>
            <a:ext cx="8802980" cy="6547341"/>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2"/>
          <a:srcRect l="2491" b="2597"/>
          <a:stretch/>
        </p:blipFill>
        <p:spPr>
          <a:xfrm>
            <a:off x="170510" y="876300"/>
            <a:ext cx="6674790" cy="5826371"/>
          </a:xfrm>
          <a:prstGeom prst="rect">
            <a:avLst/>
          </a:prstGeom>
        </p:spPr>
      </p:pic>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pic>
        <p:nvPicPr>
          <p:cNvPr id="12" name="Picture 11"/>
          <p:cNvPicPr>
            <a:picLocks noChangeAspect="1"/>
          </p:cNvPicPr>
          <p:nvPr/>
        </p:nvPicPr>
        <p:blipFill>
          <a:blip r:embed="rId3"/>
          <a:stretch>
            <a:fillRect/>
          </a:stretch>
        </p:blipFill>
        <p:spPr>
          <a:xfrm>
            <a:off x="7231950" y="6125381"/>
            <a:ext cx="1511300" cy="457200"/>
          </a:xfrm>
          <a:prstGeom prst="rect">
            <a:avLst/>
          </a:prstGeom>
        </p:spPr>
      </p:pic>
      <p:cxnSp>
        <p:nvCxnSpPr>
          <p:cNvPr id="18" name="Straight Connector 17"/>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defRPr sz="800">
                <a:solidFill>
                  <a:srgbClr val="A7A8AA"/>
                </a:solidFill>
              </a:defRPr>
            </a:lvl1pPr>
          </a:lstStyle>
          <a:p>
            <a:pPr lvl="0"/>
            <a:r>
              <a:rPr lang="en-US" smtClean="0"/>
              <a:t>Click to edit Master text styles</a:t>
            </a:r>
          </a:p>
        </p:txBody>
      </p:sp>
      <p:sp>
        <p:nvSpPr>
          <p:cNvPr id="16"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sp>
        <p:nvSpPr>
          <p:cNvPr id="17"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rgbClr val="0367A5"/>
                </a:solidFill>
              </a:defRPr>
            </a:lvl1pPr>
          </a:lstStyle>
          <a:p>
            <a:r>
              <a:rPr lang="en-US" smtClean="0"/>
              <a:t>Click to edit Master title style</a:t>
            </a:r>
            <a:endParaRPr lang="en-US" dirty="0"/>
          </a:p>
        </p:txBody>
      </p:sp>
      <p:sp>
        <p:nvSpPr>
          <p:cNvPr id="20" name="Content Placeholder 2"/>
          <p:cNvSpPr>
            <a:spLocks noGrp="1"/>
          </p:cNvSpPr>
          <p:nvPr>
            <p:ph idx="1"/>
          </p:nvPr>
        </p:nvSpPr>
        <p:spPr>
          <a:xfrm>
            <a:off x="511682" y="1314878"/>
            <a:ext cx="8175118" cy="4633811"/>
          </a:xfrm>
          <a:prstGeom prst="rect">
            <a:avLst/>
          </a:prstGeom>
        </p:spPr>
        <p:txBody>
          <a:bodyPr lIns="0" tIns="0" rIns="0" bIns="0"/>
          <a:lstStyle>
            <a:lvl1pPr marL="0" indent="0">
              <a:lnSpc>
                <a:spcPts val="2200"/>
              </a:lnSpc>
              <a:spcBef>
                <a:spcPts val="0"/>
              </a:spcBef>
              <a:spcAft>
                <a:spcPts val="1000"/>
              </a:spcAft>
              <a:defRPr sz="2000" b="0" i="0">
                <a:solidFill>
                  <a:schemeClr val="accent5"/>
                </a:solidFill>
                <a:latin typeface="Verdana"/>
                <a:cs typeface="Verdana"/>
              </a:defRPr>
            </a:lvl1pPr>
            <a:lvl2pPr marL="400050" indent="-173038">
              <a:lnSpc>
                <a:spcPts val="1700"/>
              </a:lnSpc>
              <a:spcBef>
                <a:spcPts val="1200"/>
              </a:spcBef>
              <a:buClr>
                <a:schemeClr val="tx1"/>
              </a:buClr>
              <a:buSzPct val="115000"/>
              <a:buFont typeface="Wingdings" charset="2"/>
              <a:buChar char="§"/>
              <a:defRPr sz="1600" baseline="0">
                <a:solidFill>
                  <a:schemeClr val="accent5"/>
                </a:solidFill>
              </a:defRPr>
            </a:lvl2pPr>
            <a:lvl3pPr marL="568325" indent="-169863">
              <a:buClr>
                <a:schemeClr val="accent3"/>
              </a:buClr>
              <a:buSzPct val="125000"/>
              <a:buFont typeface="Lucida Grande"/>
              <a:buChar char="-"/>
              <a:defRPr sz="1400">
                <a:solidFill>
                  <a:schemeClr val="accent5"/>
                </a:solidFill>
              </a:defRPr>
            </a:lvl3pPr>
            <a:lvl4pPr marL="746125" indent="-117475">
              <a:buClr>
                <a:schemeClr val="tx1"/>
              </a:buClr>
              <a:buSzPct val="125000"/>
              <a:buFont typeface="Arial"/>
              <a:buChar char="•"/>
              <a:defRPr sz="1200">
                <a:solidFill>
                  <a:schemeClr val="accent5"/>
                </a:solidFill>
              </a:defRPr>
            </a:lvl4pPr>
            <a:lvl5pPr marL="912813" indent="-166688">
              <a:buClr>
                <a:schemeClr val="accent3"/>
              </a:buClr>
              <a:buSzPct val="125000"/>
              <a:buFont typeface="Lucida Grande"/>
              <a:buChar char="-"/>
              <a:defRPr sz="1200">
                <a:solidFill>
                  <a:schemeClr val="accent5"/>
                </a:solidFill>
              </a:defRPr>
            </a:lvl5pPr>
          </a:lstStyle>
          <a:p>
            <a:pPr lvl="0"/>
            <a:r>
              <a:rPr lang="en-US" smtClean="0"/>
              <a:t>Click to edit Master text styles</a:t>
            </a:r>
          </a:p>
        </p:txBody>
      </p:sp>
      <p:cxnSp>
        <p:nvCxnSpPr>
          <p:cNvPr id="21" name="Straight Connector 20"/>
          <p:cNvCxnSpPr/>
          <p:nvPr/>
        </p:nvCxnSpPr>
        <p:spPr>
          <a:xfrm>
            <a:off x="548672" y="969382"/>
            <a:ext cx="8595328" cy="0"/>
          </a:xfrm>
          <a:prstGeom prst="line">
            <a:avLst/>
          </a:prstGeom>
          <a:ln w="76200" cap="rnd">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86902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ufts Chart Object White">
    <p:spTree>
      <p:nvGrpSpPr>
        <p:cNvPr id="1" name=""/>
        <p:cNvGrpSpPr/>
        <p:nvPr/>
      </p:nvGrpSpPr>
      <p:grpSpPr>
        <a:xfrm>
          <a:off x="0" y="0"/>
          <a:ext cx="0" cy="0"/>
          <a:chOff x="0" y="0"/>
          <a:chExt cx="0" cy="0"/>
        </a:xfrm>
      </p:grpSpPr>
      <p:sp>
        <p:nvSpPr>
          <p:cNvPr id="11" name="Rounded Rectangle 10"/>
          <p:cNvSpPr/>
          <p:nvPr/>
        </p:nvSpPr>
        <p:spPr>
          <a:xfrm>
            <a:off x="0" y="0"/>
            <a:ext cx="9144000" cy="6858000"/>
          </a:xfrm>
          <a:prstGeom prst="roundRect">
            <a:avLst>
              <a:gd name="adj" fmla="val 0"/>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pic>
        <p:nvPicPr>
          <p:cNvPr id="12" name="Picture 11"/>
          <p:cNvPicPr>
            <a:picLocks noChangeAspect="1"/>
          </p:cNvPicPr>
          <p:nvPr/>
        </p:nvPicPr>
        <p:blipFill>
          <a:blip r:embed="rId2"/>
          <a:stretch>
            <a:fillRect/>
          </a:stretch>
        </p:blipFill>
        <p:spPr>
          <a:xfrm>
            <a:off x="7231950" y="6125381"/>
            <a:ext cx="1511300" cy="457200"/>
          </a:xfrm>
          <a:prstGeom prst="rect">
            <a:avLst/>
          </a:prstGeom>
        </p:spPr>
      </p:pic>
      <p:cxnSp>
        <p:nvCxnSpPr>
          <p:cNvPr id="18" name="Straight Connector 17"/>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144599" y="1903164"/>
            <a:ext cx="6854802" cy="3471001"/>
          </a:xfrm>
          <a:prstGeom prst="rect">
            <a:avLst/>
          </a:prstGeom>
        </p:spPr>
        <p:txBody>
          <a:bodyPr lIns="0" tIns="0" rIns="0" bIns="0"/>
          <a:lstStyle>
            <a:lvl1pPr marL="0" indent="0">
              <a:lnSpc>
                <a:spcPts val="2400"/>
              </a:lnSpc>
              <a:spcBef>
                <a:spcPts val="0"/>
              </a:spcBef>
              <a:spcAft>
                <a:spcPts val="1000"/>
              </a:spcAft>
              <a:defRPr b="0" i="0">
                <a:solidFill>
                  <a:schemeClr val="tx1"/>
                </a:solidFill>
                <a:latin typeface="Verdana"/>
                <a:cs typeface="Verdana"/>
              </a:defRPr>
            </a:lvl1pPr>
            <a:lvl2pPr marL="400050" indent="-173038">
              <a:lnSpc>
                <a:spcPts val="1700"/>
              </a:lnSpc>
              <a:spcBef>
                <a:spcPts val="1200"/>
              </a:spcBef>
              <a:buClr>
                <a:schemeClr val="accent2"/>
              </a:buClr>
              <a:buSzPct val="115000"/>
              <a:buFont typeface="Wingdings" charset="2"/>
              <a:buChar char="§"/>
              <a:defRPr sz="1600" baseline="0">
                <a:solidFill>
                  <a:schemeClr val="accent5"/>
                </a:solidFill>
              </a:defRPr>
            </a:lvl2pPr>
            <a:lvl3pPr marL="568325" indent="-169863">
              <a:buClr>
                <a:schemeClr val="accent2"/>
              </a:buClr>
              <a:buSzPct val="125000"/>
              <a:buFont typeface="Lucida Grande"/>
              <a:buChar char="-"/>
              <a:defRPr sz="1400">
                <a:solidFill>
                  <a:schemeClr val="accent5"/>
                </a:solidFill>
              </a:defRPr>
            </a:lvl3pPr>
            <a:lvl4pPr marL="746125" indent="-117475">
              <a:buClr>
                <a:schemeClr val="accent2"/>
              </a:buClr>
              <a:buSzPct val="125000"/>
              <a:buFont typeface="Arial"/>
              <a:buChar char="•"/>
              <a:defRPr sz="1200">
                <a:solidFill>
                  <a:schemeClr val="accent5"/>
                </a:solidFill>
              </a:defRPr>
            </a:lvl4pPr>
            <a:lvl5pPr marL="912813" indent="-166688">
              <a:buClr>
                <a:schemeClr val="accent2"/>
              </a:buClr>
              <a:buSzPct val="125000"/>
              <a:buFont typeface="Lucida Grande"/>
              <a:buChar char="-"/>
              <a:defRPr sz="1200">
                <a:solidFill>
                  <a:schemeClr val="accent5"/>
                </a:solidFill>
              </a:defRPr>
            </a:lvl5pPr>
          </a:lstStyle>
          <a:p>
            <a:pPr lvl="0"/>
            <a:r>
              <a:rPr lang="en-US" smtClean="0"/>
              <a:t>Click to edit Master text styles</a:t>
            </a:r>
          </a:p>
        </p:txBody>
      </p: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defRPr sz="800" kern="0" spc="0">
                <a:solidFill>
                  <a:srgbClr val="A7A8AA"/>
                </a:solidFill>
              </a:defRPr>
            </a:lvl1pPr>
          </a:lstStyle>
          <a:p>
            <a:pPr lvl="0"/>
            <a:r>
              <a:rPr lang="en-US" smtClean="0"/>
              <a:t>Click to edit Master text styles</a:t>
            </a:r>
          </a:p>
        </p:txBody>
      </p:sp>
      <p:sp>
        <p:nvSpPr>
          <p:cNvPr id="13"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sp>
        <p:nvSpPr>
          <p:cNvPr id="14"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rgbClr val="0367A5"/>
                </a:solidFill>
              </a:defRPr>
            </a:lvl1pPr>
          </a:lstStyle>
          <a:p>
            <a:r>
              <a:rPr lang="en-US" smtClean="0"/>
              <a:t>Click to edit Master title style</a:t>
            </a:r>
            <a:endParaRPr lang="en-US" dirty="0"/>
          </a:p>
        </p:txBody>
      </p:sp>
      <p:cxnSp>
        <p:nvCxnSpPr>
          <p:cNvPr id="17" name="Straight Connector 16"/>
          <p:cNvCxnSpPr/>
          <p:nvPr/>
        </p:nvCxnSpPr>
        <p:spPr>
          <a:xfrm>
            <a:off x="548672" y="969382"/>
            <a:ext cx="8595328" cy="0"/>
          </a:xfrm>
          <a:prstGeom prst="line">
            <a:avLst/>
          </a:prstGeom>
          <a:ln w="76200" cap="rnd">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14214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ufts Chart Object White wBorder">
    <p:spTree>
      <p:nvGrpSpPr>
        <p:cNvPr id="1" name=""/>
        <p:cNvGrpSpPr/>
        <p:nvPr/>
      </p:nvGrpSpPr>
      <p:grpSpPr>
        <a:xfrm>
          <a:off x="0" y="0"/>
          <a:ext cx="0" cy="0"/>
          <a:chOff x="0" y="0"/>
          <a:chExt cx="0" cy="0"/>
        </a:xfrm>
      </p:grpSpPr>
      <p:sp>
        <p:nvSpPr>
          <p:cNvPr id="13" name="Rounded Rectangle 12"/>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70510" y="155330"/>
            <a:ext cx="8802980" cy="6547341"/>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pic>
        <p:nvPicPr>
          <p:cNvPr id="12" name="Picture 11"/>
          <p:cNvPicPr>
            <a:picLocks noChangeAspect="1"/>
          </p:cNvPicPr>
          <p:nvPr/>
        </p:nvPicPr>
        <p:blipFill>
          <a:blip r:embed="rId2"/>
          <a:stretch>
            <a:fillRect/>
          </a:stretch>
        </p:blipFill>
        <p:spPr>
          <a:xfrm>
            <a:off x="7231950" y="6125381"/>
            <a:ext cx="1511300" cy="457200"/>
          </a:xfrm>
          <a:prstGeom prst="rect">
            <a:avLst/>
          </a:prstGeom>
        </p:spPr>
      </p:pic>
      <p:cxnSp>
        <p:nvCxnSpPr>
          <p:cNvPr id="18" name="Straight Connector 17"/>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defRPr sz="800" kern="0" spc="0">
                <a:solidFill>
                  <a:srgbClr val="A7A8AA"/>
                </a:solidFill>
              </a:defRPr>
            </a:lvl1pPr>
          </a:lstStyle>
          <a:p>
            <a:pPr lvl="0"/>
            <a:r>
              <a:rPr lang="en-US" smtClean="0"/>
              <a:t>Click to edit Master text styles</a:t>
            </a:r>
          </a:p>
        </p:txBody>
      </p:sp>
      <p:sp>
        <p:nvSpPr>
          <p:cNvPr id="16"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sp>
        <p:nvSpPr>
          <p:cNvPr id="17"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rgbClr val="0367A5"/>
                </a:solidFill>
              </a:defRPr>
            </a:lvl1pPr>
          </a:lstStyle>
          <a:p>
            <a:r>
              <a:rPr lang="en-US" smtClean="0"/>
              <a:t>Click to edit Master title style</a:t>
            </a:r>
            <a:endParaRPr lang="en-US" dirty="0"/>
          </a:p>
        </p:txBody>
      </p:sp>
      <p:cxnSp>
        <p:nvCxnSpPr>
          <p:cNvPr id="20" name="Straight Connector 19"/>
          <p:cNvCxnSpPr/>
          <p:nvPr/>
        </p:nvCxnSpPr>
        <p:spPr>
          <a:xfrm>
            <a:off x="548672" y="969382"/>
            <a:ext cx="8595328" cy="0"/>
          </a:xfrm>
          <a:prstGeom prst="line">
            <a:avLst/>
          </a:prstGeom>
          <a:ln w="762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2"/>
          <p:cNvSpPr>
            <a:spLocks noGrp="1"/>
          </p:cNvSpPr>
          <p:nvPr>
            <p:ph idx="1"/>
          </p:nvPr>
        </p:nvSpPr>
        <p:spPr>
          <a:xfrm>
            <a:off x="1144599" y="1903164"/>
            <a:ext cx="6854802" cy="3471001"/>
          </a:xfrm>
          <a:prstGeom prst="rect">
            <a:avLst/>
          </a:prstGeom>
        </p:spPr>
        <p:txBody>
          <a:bodyPr lIns="0" tIns="0" rIns="0" bIns="0"/>
          <a:lstStyle>
            <a:lvl1pPr marL="0" indent="0">
              <a:lnSpc>
                <a:spcPts val="2400"/>
              </a:lnSpc>
              <a:spcBef>
                <a:spcPts val="0"/>
              </a:spcBef>
              <a:spcAft>
                <a:spcPts val="1000"/>
              </a:spcAft>
              <a:defRPr b="0" i="0">
                <a:solidFill>
                  <a:schemeClr val="tx1"/>
                </a:solidFill>
                <a:latin typeface="Verdana"/>
                <a:cs typeface="Verdana"/>
              </a:defRPr>
            </a:lvl1pPr>
            <a:lvl2pPr marL="400050" indent="-173038">
              <a:lnSpc>
                <a:spcPts val="1700"/>
              </a:lnSpc>
              <a:spcBef>
                <a:spcPts val="1200"/>
              </a:spcBef>
              <a:buClr>
                <a:schemeClr val="accent2"/>
              </a:buClr>
              <a:buSzPct val="115000"/>
              <a:buFont typeface="Wingdings" charset="2"/>
              <a:buChar char="§"/>
              <a:defRPr sz="1600" baseline="0">
                <a:solidFill>
                  <a:schemeClr val="accent5"/>
                </a:solidFill>
              </a:defRPr>
            </a:lvl2pPr>
            <a:lvl3pPr marL="568325" indent="-169863">
              <a:buClr>
                <a:schemeClr val="accent2"/>
              </a:buClr>
              <a:buSzPct val="125000"/>
              <a:buFont typeface="Lucida Grande"/>
              <a:buChar char="-"/>
              <a:defRPr sz="1400">
                <a:solidFill>
                  <a:schemeClr val="accent5"/>
                </a:solidFill>
              </a:defRPr>
            </a:lvl3pPr>
            <a:lvl4pPr marL="746125" indent="-117475">
              <a:buClr>
                <a:schemeClr val="accent2"/>
              </a:buClr>
              <a:buSzPct val="125000"/>
              <a:buFont typeface="Arial"/>
              <a:buChar char="•"/>
              <a:defRPr sz="1200">
                <a:solidFill>
                  <a:schemeClr val="accent5"/>
                </a:solidFill>
              </a:defRPr>
            </a:lvl4pPr>
            <a:lvl5pPr marL="912813" indent="-166688">
              <a:buClr>
                <a:schemeClr val="accent2"/>
              </a:buClr>
              <a:buSzPct val="125000"/>
              <a:buFont typeface="Lucida Grande"/>
              <a:buChar char="-"/>
              <a:defRPr sz="1200">
                <a:solidFill>
                  <a:schemeClr val="accent5"/>
                </a:solidFill>
              </a:defRPr>
            </a:lvl5pPr>
          </a:lstStyle>
          <a:p>
            <a:pPr lvl="0"/>
            <a:r>
              <a:rPr lang="en-US" smtClean="0"/>
              <a:t>Click to edit Master text styles</a:t>
            </a:r>
          </a:p>
        </p:txBody>
      </p:sp>
    </p:spTree>
    <p:extLst>
      <p:ext uri="{BB962C8B-B14F-4D97-AF65-F5344CB8AC3E}">
        <p14:creationId xmlns:p14="http://schemas.microsoft.com/office/powerpoint/2010/main" val="361609432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ufts Chart Object White wBorder Logo">
    <p:spTree>
      <p:nvGrpSpPr>
        <p:cNvPr id="1" name=""/>
        <p:cNvGrpSpPr/>
        <p:nvPr/>
      </p:nvGrpSpPr>
      <p:grpSpPr>
        <a:xfrm>
          <a:off x="0" y="0"/>
          <a:ext cx="0" cy="0"/>
          <a:chOff x="0" y="0"/>
          <a:chExt cx="0" cy="0"/>
        </a:xfrm>
      </p:grpSpPr>
      <p:sp>
        <p:nvSpPr>
          <p:cNvPr id="13" name="Rounded Rectangle 12"/>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70510" y="155330"/>
            <a:ext cx="8802980" cy="6547341"/>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2"/>
          <a:srcRect l="2491" b="2597"/>
          <a:stretch/>
        </p:blipFill>
        <p:spPr>
          <a:xfrm>
            <a:off x="170510" y="876300"/>
            <a:ext cx="6674790" cy="5826371"/>
          </a:xfrm>
          <a:prstGeom prst="rect">
            <a:avLst/>
          </a:prstGeom>
        </p:spPr>
      </p:pic>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pic>
        <p:nvPicPr>
          <p:cNvPr id="12" name="Picture 11"/>
          <p:cNvPicPr>
            <a:picLocks noChangeAspect="1"/>
          </p:cNvPicPr>
          <p:nvPr/>
        </p:nvPicPr>
        <p:blipFill>
          <a:blip r:embed="rId3"/>
          <a:stretch>
            <a:fillRect/>
          </a:stretch>
        </p:blipFill>
        <p:spPr>
          <a:xfrm>
            <a:off x="7231950" y="6125381"/>
            <a:ext cx="1511300" cy="457200"/>
          </a:xfrm>
          <a:prstGeom prst="rect">
            <a:avLst/>
          </a:prstGeom>
        </p:spPr>
      </p:pic>
      <p:cxnSp>
        <p:nvCxnSpPr>
          <p:cNvPr id="18" name="Straight Connector 17"/>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defRPr sz="800" kern="0" spc="0">
                <a:solidFill>
                  <a:srgbClr val="A7A8AA"/>
                </a:solidFill>
              </a:defRPr>
            </a:lvl1pPr>
          </a:lstStyle>
          <a:p>
            <a:pPr lvl="0"/>
            <a:r>
              <a:rPr lang="en-US" smtClean="0"/>
              <a:t>Click to edit Master text styles</a:t>
            </a:r>
          </a:p>
        </p:txBody>
      </p:sp>
      <p:sp>
        <p:nvSpPr>
          <p:cNvPr id="17"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sp>
        <p:nvSpPr>
          <p:cNvPr id="19"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rgbClr val="0367A5"/>
                </a:solidFill>
              </a:defRPr>
            </a:lvl1pPr>
          </a:lstStyle>
          <a:p>
            <a:r>
              <a:rPr lang="en-US" smtClean="0"/>
              <a:t>Click to edit Master title style</a:t>
            </a:r>
            <a:endParaRPr lang="en-US" dirty="0"/>
          </a:p>
        </p:txBody>
      </p:sp>
      <p:cxnSp>
        <p:nvCxnSpPr>
          <p:cNvPr id="20" name="Straight Connector 19"/>
          <p:cNvCxnSpPr/>
          <p:nvPr/>
        </p:nvCxnSpPr>
        <p:spPr>
          <a:xfrm>
            <a:off x="548672" y="969382"/>
            <a:ext cx="8595328" cy="0"/>
          </a:xfrm>
          <a:prstGeom prst="line">
            <a:avLst/>
          </a:prstGeom>
          <a:ln w="762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2"/>
          <p:cNvSpPr>
            <a:spLocks noGrp="1"/>
          </p:cNvSpPr>
          <p:nvPr>
            <p:ph idx="1"/>
          </p:nvPr>
        </p:nvSpPr>
        <p:spPr>
          <a:xfrm>
            <a:off x="1144599" y="1903164"/>
            <a:ext cx="6854802" cy="3471001"/>
          </a:xfrm>
          <a:prstGeom prst="rect">
            <a:avLst/>
          </a:prstGeom>
        </p:spPr>
        <p:txBody>
          <a:bodyPr lIns="0" tIns="0" rIns="0" bIns="0"/>
          <a:lstStyle>
            <a:lvl1pPr marL="0" indent="0">
              <a:lnSpc>
                <a:spcPts val="2400"/>
              </a:lnSpc>
              <a:spcBef>
                <a:spcPts val="0"/>
              </a:spcBef>
              <a:spcAft>
                <a:spcPts val="1000"/>
              </a:spcAft>
              <a:defRPr b="0" i="0">
                <a:solidFill>
                  <a:schemeClr val="tx1"/>
                </a:solidFill>
                <a:latin typeface="Verdana"/>
                <a:cs typeface="Verdana"/>
              </a:defRPr>
            </a:lvl1pPr>
            <a:lvl2pPr marL="400050" indent="-173038">
              <a:lnSpc>
                <a:spcPts val="1700"/>
              </a:lnSpc>
              <a:spcBef>
                <a:spcPts val="1200"/>
              </a:spcBef>
              <a:buClr>
                <a:schemeClr val="accent2"/>
              </a:buClr>
              <a:buSzPct val="115000"/>
              <a:buFont typeface="Wingdings" charset="2"/>
              <a:buChar char="§"/>
              <a:defRPr sz="1600" baseline="0">
                <a:solidFill>
                  <a:schemeClr val="accent5"/>
                </a:solidFill>
              </a:defRPr>
            </a:lvl2pPr>
            <a:lvl3pPr marL="568325" indent="-169863">
              <a:buClr>
                <a:schemeClr val="accent2"/>
              </a:buClr>
              <a:buSzPct val="125000"/>
              <a:buFont typeface="Lucida Grande"/>
              <a:buChar char="-"/>
              <a:defRPr sz="1400">
                <a:solidFill>
                  <a:schemeClr val="accent5"/>
                </a:solidFill>
              </a:defRPr>
            </a:lvl3pPr>
            <a:lvl4pPr marL="746125" indent="-117475">
              <a:buClr>
                <a:schemeClr val="accent2"/>
              </a:buClr>
              <a:buSzPct val="125000"/>
              <a:buFont typeface="Arial"/>
              <a:buChar char="•"/>
              <a:defRPr sz="1200">
                <a:solidFill>
                  <a:schemeClr val="accent5"/>
                </a:solidFill>
              </a:defRPr>
            </a:lvl4pPr>
            <a:lvl5pPr marL="912813" indent="-166688">
              <a:buClr>
                <a:schemeClr val="accent2"/>
              </a:buClr>
              <a:buSzPct val="125000"/>
              <a:buFont typeface="Lucida Grande"/>
              <a:buChar char="-"/>
              <a:defRPr sz="1200">
                <a:solidFill>
                  <a:schemeClr val="accent5"/>
                </a:solidFill>
              </a:defRPr>
            </a:lvl5pPr>
          </a:lstStyle>
          <a:p>
            <a:pPr lvl="0"/>
            <a:r>
              <a:rPr lang="en-US" smtClean="0"/>
              <a:t>Click to edit Master text styles</a:t>
            </a:r>
          </a:p>
        </p:txBody>
      </p:sp>
    </p:spTree>
    <p:extLst>
      <p:ext uri="{BB962C8B-B14F-4D97-AF65-F5344CB8AC3E}">
        <p14:creationId xmlns:p14="http://schemas.microsoft.com/office/powerpoint/2010/main" val="13974295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ufts Title Blue">
    <p:spTree>
      <p:nvGrpSpPr>
        <p:cNvPr id="1" name=""/>
        <p:cNvGrpSpPr/>
        <p:nvPr/>
      </p:nvGrpSpPr>
      <p:grpSpPr>
        <a:xfrm>
          <a:off x="0" y="0"/>
          <a:ext cx="0" cy="0"/>
          <a:chOff x="0" y="0"/>
          <a:chExt cx="0" cy="0"/>
        </a:xfrm>
      </p:grpSpPr>
      <p:sp>
        <p:nvSpPr>
          <p:cNvPr id="9" name="Rounded Rectangle 8"/>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a:stretch>
            <a:fillRect/>
          </a:stretch>
        </p:blipFill>
        <p:spPr>
          <a:xfrm>
            <a:off x="0" y="998645"/>
            <a:ext cx="6681721" cy="5859355"/>
          </a:xfrm>
          <a:prstGeom prst="rect">
            <a:avLst/>
          </a:prstGeom>
        </p:spPr>
      </p:pic>
      <p:pic>
        <p:nvPicPr>
          <p:cNvPr id="12" name="Picture 11"/>
          <p:cNvPicPr>
            <a:picLocks noChangeAspect="1"/>
          </p:cNvPicPr>
          <p:nvPr/>
        </p:nvPicPr>
        <p:blipFill>
          <a:blip r:embed="rId3"/>
          <a:stretch>
            <a:fillRect/>
          </a:stretch>
        </p:blipFill>
        <p:spPr>
          <a:xfrm>
            <a:off x="7231950" y="6125381"/>
            <a:ext cx="1511300" cy="457200"/>
          </a:xfrm>
          <a:prstGeom prst="rect">
            <a:avLst/>
          </a:prstGeom>
        </p:spPr>
      </p:pic>
      <p:cxnSp>
        <p:nvCxnSpPr>
          <p:cNvPr id="15" name="Straight Connector 14"/>
          <p:cNvCxnSpPr/>
          <p:nvPr/>
        </p:nvCxnSpPr>
        <p:spPr>
          <a:xfrm>
            <a:off x="511682" y="6298001"/>
            <a:ext cx="6596379" cy="0"/>
          </a:xfrm>
          <a:prstGeom prst="line">
            <a:avLst/>
          </a:prstGeom>
          <a:ln w="381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Subtitle 2"/>
          <p:cNvSpPr>
            <a:spLocks noGrp="1"/>
          </p:cNvSpPr>
          <p:nvPr>
            <p:ph type="subTitle" idx="1" hasCustomPrompt="1"/>
          </p:nvPr>
        </p:nvSpPr>
        <p:spPr>
          <a:xfrm>
            <a:off x="511682" y="4244178"/>
            <a:ext cx="6596379" cy="1672774"/>
          </a:xfrm>
          <a:prstGeom prst="rect">
            <a:avLst/>
          </a:prstGeom>
        </p:spPr>
        <p:txBody>
          <a:bodyPr tIns="0" rIns="0" bIns="0" anchor="t" anchorCtr="0">
            <a:noAutofit/>
          </a:bodyPr>
          <a:lstStyle>
            <a:lvl1pPr marL="0" indent="0" algn="r">
              <a:lnSpc>
                <a:spcPts val="2600"/>
              </a:lnSpc>
              <a:spcBef>
                <a:spcPts val="0"/>
              </a:spcBef>
              <a:buNone/>
              <a:defRPr sz="2400" b="0" i="0" cap="none" spc="0" baseline="0">
                <a:solidFill>
                  <a:schemeClr val="bg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9" name="Title 1"/>
          <p:cNvSpPr>
            <a:spLocks noGrp="1"/>
          </p:cNvSpPr>
          <p:nvPr>
            <p:ph type="ctrTitle" hasCustomPrompt="1"/>
          </p:nvPr>
        </p:nvSpPr>
        <p:spPr>
          <a:xfrm>
            <a:off x="511682" y="3609394"/>
            <a:ext cx="6596379" cy="577443"/>
          </a:xfrm>
          <a:prstGeom prst="rect">
            <a:avLst/>
          </a:prstGeom>
        </p:spPr>
        <p:txBody>
          <a:bodyPr tIns="0" rIns="0" bIns="0" anchor="b" anchorCtr="0">
            <a:noAutofit/>
          </a:bodyPr>
          <a:lstStyle>
            <a:lvl1pPr algn="r">
              <a:lnSpc>
                <a:spcPts val="4300"/>
              </a:lnSpc>
              <a:defRPr sz="4000">
                <a:solidFill>
                  <a:schemeClr val="bg1"/>
                </a:solidFill>
              </a:defRPr>
            </a:lvl1pPr>
          </a:lstStyle>
          <a:p>
            <a:r>
              <a:rPr lang="en-US" dirty="0" smtClean="0"/>
              <a:t>Click To Edit Master Title Style</a:t>
            </a:r>
            <a:endParaRPr lang="en-US" dirty="0"/>
          </a:p>
        </p:txBody>
      </p:sp>
      <p:sp>
        <p:nvSpPr>
          <p:cNvPr id="8" name="Date Placeholder 3"/>
          <p:cNvSpPr>
            <a:spLocks noGrp="1"/>
          </p:cNvSpPr>
          <p:nvPr>
            <p:ph type="dt" sz="half" idx="10"/>
          </p:nvPr>
        </p:nvSpPr>
        <p:spPr>
          <a:xfrm>
            <a:off x="517848" y="6387175"/>
            <a:ext cx="2083716" cy="271229"/>
          </a:xfrm>
          <a:prstGeom prst="rect">
            <a:avLst/>
          </a:prstGeom>
        </p:spPr>
        <p:txBody>
          <a:bodyPr lIns="0" tIns="0" rIns="0" bIns="0"/>
          <a:lstStyle>
            <a:lvl1pPr>
              <a:defRPr sz="900" b="0" i="0">
                <a:solidFill>
                  <a:srgbClr val="FFFFFF"/>
                </a:solidFill>
                <a:latin typeface="Verdana"/>
                <a:cs typeface="Verdana"/>
              </a:defRPr>
            </a:lvl1pPr>
          </a:lstStyle>
          <a:p>
            <a:fld id="{3263D5DB-E51F-47AF-9076-98FAEEE30300}" type="datetimeFigureOut">
              <a:rPr lang="en-US" smtClean="0"/>
              <a:t>5/10/2018</a:t>
            </a:fld>
            <a:endParaRPr lang="en-US" dirty="0"/>
          </a:p>
        </p:txBody>
      </p:sp>
      <p:sp>
        <p:nvSpPr>
          <p:cNvPr id="11"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rgbClr val="FFFFFF"/>
                </a:solidFill>
                <a:latin typeface="Verdana"/>
                <a:cs typeface="Verdana"/>
              </a:defRPr>
            </a:lvl1pPr>
          </a:lstStyle>
          <a:p>
            <a:fld id="{940FD457-927A-4001-A2D4-24FCC3028FC6}" type="slidenum">
              <a:rPr lang="en-US" smtClean="0"/>
              <a:t>‹#›</a:t>
            </a:fld>
            <a:endParaRPr lang="en-US" dirty="0"/>
          </a:p>
        </p:txBody>
      </p:sp>
    </p:spTree>
    <p:extLst>
      <p:ext uri="{BB962C8B-B14F-4D97-AF65-F5344CB8AC3E}">
        <p14:creationId xmlns:p14="http://schemas.microsoft.com/office/powerpoint/2010/main" val="876494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ufts Section Blue">
    <p:spTree>
      <p:nvGrpSpPr>
        <p:cNvPr id="1" name=""/>
        <p:cNvGrpSpPr/>
        <p:nvPr/>
      </p:nvGrpSpPr>
      <p:grpSpPr>
        <a:xfrm>
          <a:off x="0" y="0"/>
          <a:ext cx="0" cy="0"/>
          <a:chOff x="0" y="0"/>
          <a:chExt cx="0" cy="0"/>
        </a:xfrm>
      </p:grpSpPr>
      <p:sp>
        <p:nvSpPr>
          <p:cNvPr id="9" name="Rounded Rectangle 8"/>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a:stretch>
            <a:fillRect/>
          </a:stretch>
        </p:blipFill>
        <p:spPr>
          <a:xfrm>
            <a:off x="0" y="998645"/>
            <a:ext cx="6681721" cy="5859355"/>
          </a:xfrm>
          <a:prstGeom prst="rect">
            <a:avLst/>
          </a:prstGeom>
        </p:spPr>
      </p:pic>
      <p:pic>
        <p:nvPicPr>
          <p:cNvPr id="12" name="Picture 11"/>
          <p:cNvPicPr>
            <a:picLocks noChangeAspect="1"/>
          </p:cNvPicPr>
          <p:nvPr/>
        </p:nvPicPr>
        <p:blipFill>
          <a:blip r:embed="rId3"/>
          <a:stretch>
            <a:fillRect/>
          </a:stretch>
        </p:blipFill>
        <p:spPr>
          <a:xfrm>
            <a:off x="7231950" y="6125381"/>
            <a:ext cx="1511300" cy="457200"/>
          </a:xfrm>
          <a:prstGeom prst="rect">
            <a:avLst/>
          </a:prstGeom>
        </p:spPr>
      </p:pic>
      <p:cxnSp>
        <p:nvCxnSpPr>
          <p:cNvPr id="7" name="Straight Connector 6"/>
          <p:cNvCxnSpPr/>
          <p:nvPr/>
        </p:nvCxnSpPr>
        <p:spPr>
          <a:xfrm>
            <a:off x="511682" y="6298001"/>
            <a:ext cx="6596379" cy="0"/>
          </a:xfrm>
          <a:prstGeom prst="line">
            <a:avLst/>
          </a:prstGeom>
          <a:ln w="381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Subtitle 2"/>
          <p:cNvSpPr>
            <a:spLocks noGrp="1"/>
          </p:cNvSpPr>
          <p:nvPr>
            <p:ph type="subTitle" idx="1" hasCustomPrompt="1"/>
          </p:nvPr>
        </p:nvSpPr>
        <p:spPr>
          <a:xfrm>
            <a:off x="511682" y="4244178"/>
            <a:ext cx="6596379" cy="1672774"/>
          </a:xfrm>
          <a:prstGeom prst="rect">
            <a:avLst/>
          </a:prstGeom>
        </p:spPr>
        <p:txBody>
          <a:bodyPr tIns="0" rIns="0" bIns="0" anchor="t" anchorCtr="0">
            <a:noAutofit/>
          </a:bodyPr>
          <a:lstStyle>
            <a:lvl1pPr marL="0" indent="0" algn="r">
              <a:lnSpc>
                <a:spcPts val="2600"/>
              </a:lnSpc>
              <a:spcBef>
                <a:spcPts val="0"/>
              </a:spcBef>
              <a:buNone/>
              <a:defRPr sz="2400" b="0" i="0" cap="none" spc="0" baseline="0">
                <a:solidFill>
                  <a:schemeClr val="bg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3"/>
          <p:cNvSpPr>
            <a:spLocks noGrp="1"/>
          </p:cNvSpPr>
          <p:nvPr>
            <p:ph type="dt" sz="half" idx="10"/>
          </p:nvPr>
        </p:nvSpPr>
        <p:spPr>
          <a:xfrm>
            <a:off x="517848" y="6387175"/>
            <a:ext cx="2083716" cy="271229"/>
          </a:xfrm>
          <a:prstGeom prst="rect">
            <a:avLst/>
          </a:prstGeom>
        </p:spPr>
        <p:txBody>
          <a:bodyPr lIns="0" tIns="0" rIns="0" bIns="0"/>
          <a:lstStyle>
            <a:lvl1pPr>
              <a:defRPr sz="900" b="0" i="0">
                <a:solidFill>
                  <a:srgbClr val="FFFFFF"/>
                </a:solidFill>
                <a:latin typeface="Verdana"/>
                <a:cs typeface="Verdana"/>
              </a:defRPr>
            </a:lvl1pPr>
          </a:lstStyle>
          <a:p>
            <a:fld id="{3263D5DB-E51F-47AF-9076-98FAEEE30300}" type="datetimeFigureOut">
              <a:rPr lang="en-US" smtClean="0"/>
              <a:t>5/10/2018</a:t>
            </a:fld>
            <a:endParaRPr lang="en-US" dirty="0"/>
          </a:p>
        </p:txBody>
      </p:sp>
      <p:sp>
        <p:nvSpPr>
          <p:cNvPr id="14"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rgbClr val="FFFFFF"/>
                </a:solidFill>
                <a:latin typeface="Verdana"/>
                <a:cs typeface="Verdana"/>
              </a:defRPr>
            </a:lvl1pPr>
          </a:lstStyle>
          <a:p>
            <a:fld id="{940FD457-927A-4001-A2D4-24FCC3028FC6}" type="slidenum">
              <a:rPr lang="en-US" smtClean="0"/>
              <a:t>‹#›</a:t>
            </a:fld>
            <a:endParaRPr lang="en-US" dirty="0"/>
          </a:p>
        </p:txBody>
      </p:sp>
    </p:spTree>
    <p:extLst>
      <p:ext uri="{BB962C8B-B14F-4D97-AF65-F5344CB8AC3E}">
        <p14:creationId xmlns:p14="http://schemas.microsoft.com/office/powerpoint/2010/main" val="27016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ufts Minto Pyramid Blue">
    <p:spTree>
      <p:nvGrpSpPr>
        <p:cNvPr id="1" name=""/>
        <p:cNvGrpSpPr/>
        <p:nvPr/>
      </p:nvGrpSpPr>
      <p:grpSpPr>
        <a:xfrm>
          <a:off x="0" y="0"/>
          <a:ext cx="0" cy="0"/>
          <a:chOff x="0" y="0"/>
          <a:chExt cx="0" cy="0"/>
        </a:xfrm>
      </p:grpSpPr>
      <p:sp>
        <p:nvSpPr>
          <p:cNvPr id="11" name="Rounded Rectangle 10"/>
          <p:cNvSpPr/>
          <p:nvPr/>
        </p:nvSpPr>
        <p:spPr>
          <a:xfrm>
            <a:off x="0" y="0"/>
            <a:ext cx="9144000" cy="6858000"/>
          </a:xfrm>
          <a:prstGeom prst="roundRect">
            <a:avLst>
              <a:gd name="adj" fmla="val 0"/>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a:stretch>
            <a:fillRect/>
          </a:stretch>
        </p:blipFill>
        <p:spPr>
          <a:xfrm>
            <a:off x="7231950" y="6125381"/>
            <a:ext cx="1511300" cy="457200"/>
          </a:xfrm>
          <a:prstGeom prst="rect">
            <a:avLst/>
          </a:prstGeom>
        </p:spPr>
      </p:pic>
      <p:cxnSp>
        <p:nvCxnSpPr>
          <p:cNvPr id="15" name="Straight Connector 14"/>
          <p:cNvCxnSpPr/>
          <p:nvPr/>
        </p:nvCxnSpPr>
        <p:spPr>
          <a:xfrm>
            <a:off x="511682" y="6298001"/>
            <a:ext cx="6596379" cy="0"/>
          </a:xfrm>
          <a:prstGeom prst="line">
            <a:avLst/>
          </a:prstGeom>
          <a:ln w="381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lnSpc>
                <a:spcPts val="1000"/>
              </a:lnSpc>
              <a:defRPr sz="900" b="0" i="0">
                <a:solidFill>
                  <a:schemeClr val="bg1"/>
                </a:solidFill>
                <a:latin typeface="Verdana"/>
                <a:cs typeface="Verdana"/>
              </a:defRPr>
            </a:lvl1pPr>
          </a:lstStyle>
          <a:p>
            <a:fld id="{3263D5DB-E51F-47AF-9076-98FAEEE30300}" type="datetimeFigureOut">
              <a:rPr lang="en-US" smtClean="0"/>
              <a:t>5/10/2018</a:t>
            </a:fld>
            <a:endParaRPr lang="en-US" dirty="0"/>
          </a:p>
        </p:txBody>
      </p: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spcBef>
                <a:spcPts val="0"/>
              </a:spcBef>
              <a:defRPr sz="800">
                <a:solidFill>
                  <a:schemeClr val="bg1"/>
                </a:solidFill>
              </a:defRPr>
            </a:lvl1pPr>
          </a:lstStyle>
          <a:p>
            <a:pPr lvl="0"/>
            <a:r>
              <a:rPr lang="en-US" smtClean="0"/>
              <a:t>Click to edit Master text styles</a:t>
            </a:r>
          </a:p>
        </p:txBody>
      </p:sp>
      <p:sp>
        <p:nvSpPr>
          <p:cNvPr id="17"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rgbClr val="FFFFFF"/>
                </a:solidFill>
                <a:latin typeface="Verdana"/>
                <a:cs typeface="Verdana"/>
              </a:defRPr>
            </a:lvl1pPr>
          </a:lstStyle>
          <a:p>
            <a:fld id="{940FD457-927A-4001-A2D4-24FCC3028FC6}" type="slidenum">
              <a:rPr lang="en-US" smtClean="0"/>
              <a:t>‹#›</a:t>
            </a:fld>
            <a:endParaRPr lang="en-US" dirty="0"/>
          </a:p>
        </p:txBody>
      </p:sp>
      <p:sp>
        <p:nvSpPr>
          <p:cNvPr id="18"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chemeClr val="bg1"/>
                </a:solidFill>
              </a:defRPr>
            </a:lvl1pPr>
          </a:lstStyle>
          <a:p>
            <a:r>
              <a:rPr lang="en-US" smtClean="0"/>
              <a:t>Click to edit Master title style</a:t>
            </a:r>
            <a:endParaRPr lang="en-US" dirty="0"/>
          </a:p>
        </p:txBody>
      </p:sp>
      <p:sp>
        <p:nvSpPr>
          <p:cNvPr id="19" name="Content Placeholder 2"/>
          <p:cNvSpPr>
            <a:spLocks noGrp="1"/>
          </p:cNvSpPr>
          <p:nvPr>
            <p:ph idx="1"/>
          </p:nvPr>
        </p:nvSpPr>
        <p:spPr>
          <a:xfrm>
            <a:off x="511682" y="1314878"/>
            <a:ext cx="8175118" cy="4633811"/>
          </a:xfrm>
          <a:prstGeom prst="rect">
            <a:avLst/>
          </a:prstGeom>
        </p:spPr>
        <p:txBody>
          <a:bodyPr lIns="0" tIns="0" rIns="0" bIns="0"/>
          <a:lstStyle>
            <a:lvl1pPr marL="0" indent="0">
              <a:lnSpc>
                <a:spcPts val="2200"/>
              </a:lnSpc>
              <a:spcBef>
                <a:spcPts val="0"/>
              </a:spcBef>
              <a:spcAft>
                <a:spcPts val="1000"/>
              </a:spcAft>
              <a:defRPr sz="2000" b="0" i="0">
                <a:solidFill>
                  <a:srgbClr val="FFFFFF"/>
                </a:solidFill>
                <a:latin typeface="Verdana"/>
                <a:cs typeface="Verdana"/>
              </a:defRPr>
            </a:lvl1pPr>
            <a:lvl2pPr marL="400050" indent="-173038">
              <a:lnSpc>
                <a:spcPts val="1700"/>
              </a:lnSpc>
              <a:spcBef>
                <a:spcPts val="1200"/>
              </a:spcBef>
              <a:buClr>
                <a:schemeClr val="bg1"/>
              </a:buClr>
              <a:buSzPct val="115000"/>
              <a:buFont typeface="Wingdings" charset="2"/>
              <a:buChar char="§"/>
              <a:defRPr sz="1600" baseline="0">
                <a:solidFill>
                  <a:srgbClr val="FFFFFF"/>
                </a:solidFill>
              </a:defRPr>
            </a:lvl2pPr>
            <a:lvl3pPr marL="568325" indent="-169863">
              <a:buClr>
                <a:schemeClr val="bg1"/>
              </a:buClr>
              <a:buSzPct val="125000"/>
              <a:buFont typeface="Lucida Grande"/>
              <a:buChar char="-"/>
              <a:defRPr sz="1400">
                <a:solidFill>
                  <a:srgbClr val="FFFFFF"/>
                </a:solidFill>
              </a:defRPr>
            </a:lvl3pPr>
            <a:lvl4pPr marL="746125" indent="-117475">
              <a:buClr>
                <a:schemeClr val="bg1"/>
              </a:buClr>
              <a:buSzPct val="125000"/>
              <a:buFont typeface="Arial"/>
              <a:buChar char="•"/>
              <a:defRPr sz="1200">
                <a:solidFill>
                  <a:srgbClr val="FFFFFF"/>
                </a:solidFill>
              </a:defRPr>
            </a:lvl4pPr>
            <a:lvl5pPr marL="912813" indent="-166688">
              <a:buClr>
                <a:schemeClr val="bg1"/>
              </a:buClr>
              <a:buSzPct val="125000"/>
              <a:buFont typeface="Lucida Grande"/>
              <a:buChar char="-"/>
              <a:defRPr sz="12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p:nvCxnSpPr>
        <p:spPr>
          <a:xfrm>
            <a:off x="548672" y="969382"/>
            <a:ext cx="8595328" cy="0"/>
          </a:xfrm>
          <a:prstGeom prst="line">
            <a:avLst/>
          </a:prstGeom>
          <a:ln w="7620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97297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ufts Storyline Blue">
    <p:spTree>
      <p:nvGrpSpPr>
        <p:cNvPr id="1" name=""/>
        <p:cNvGrpSpPr/>
        <p:nvPr/>
      </p:nvGrpSpPr>
      <p:grpSpPr>
        <a:xfrm>
          <a:off x="0" y="0"/>
          <a:ext cx="0" cy="0"/>
          <a:chOff x="0" y="0"/>
          <a:chExt cx="0" cy="0"/>
        </a:xfrm>
      </p:grpSpPr>
      <p:sp>
        <p:nvSpPr>
          <p:cNvPr id="11" name="Rounded Rectangle 10"/>
          <p:cNvSpPr/>
          <p:nvPr/>
        </p:nvSpPr>
        <p:spPr>
          <a:xfrm>
            <a:off x="0" y="0"/>
            <a:ext cx="9144000" cy="6858000"/>
          </a:xfrm>
          <a:prstGeom prst="roundRect">
            <a:avLst>
              <a:gd name="adj" fmla="val 0"/>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a:stretch>
            <a:fillRect/>
          </a:stretch>
        </p:blipFill>
        <p:spPr>
          <a:xfrm>
            <a:off x="7231950" y="6125381"/>
            <a:ext cx="1511300" cy="457200"/>
          </a:xfrm>
          <a:prstGeom prst="rect">
            <a:avLst/>
          </a:prstGeom>
        </p:spPr>
      </p:pic>
      <p:cxnSp>
        <p:nvCxnSpPr>
          <p:cNvPr id="15" name="Straight Connector 14"/>
          <p:cNvCxnSpPr/>
          <p:nvPr/>
        </p:nvCxnSpPr>
        <p:spPr>
          <a:xfrm>
            <a:off x="511682" y="6298001"/>
            <a:ext cx="6596379" cy="0"/>
          </a:xfrm>
          <a:prstGeom prst="line">
            <a:avLst/>
          </a:prstGeom>
          <a:ln w="381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defRPr sz="900" b="0" i="0">
                <a:solidFill>
                  <a:srgbClr val="FFFFFF"/>
                </a:solidFill>
                <a:latin typeface="Verdana"/>
                <a:cs typeface="Verdana"/>
              </a:defRPr>
            </a:lvl1pPr>
          </a:lstStyle>
          <a:p>
            <a:fld id="{3263D5DB-E51F-47AF-9076-98FAEEE30300}" type="datetimeFigureOut">
              <a:rPr lang="en-US" smtClean="0"/>
              <a:t>5/10/2018</a:t>
            </a:fld>
            <a:endParaRPr lang="en-US" dirty="0"/>
          </a:p>
        </p:txBody>
      </p: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defRPr sz="800">
                <a:solidFill>
                  <a:srgbClr val="FFFFFF"/>
                </a:solidFill>
              </a:defRPr>
            </a:lvl1pPr>
          </a:lstStyle>
          <a:p>
            <a:pPr lvl="0"/>
            <a:r>
              <a:rPr lang="en-US" smtClean="0"/>
              <a:t>Click to edit Master text styles</a:t>
            </a:r>
          </a:p>
        </p:txBody>
      </p:sp>
      <p:sp>
        <p:nvSpPr>
          <p:cNvPr id="16"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rgbClr val="FFFFFF"/>
                </a:solidFill>
                <a:latin typeface="Verdana"/>
                <a:cs typeface="Verdana"/>
              </a:defRPr>
            </a:lvl1pPr>
          </a:lstStyle>
          <a:p>
            <a:fld id="{940FD457-927A-4001-A2D4-24FCC3028FC6}" type="slidenum">
              <a:rPr lang="en-US" smtClean="0"/>
              <a:t>‹#›</a:t>
            </a:fld>
            <a:endParaRPr lang="en-US" dirty="0"/>
          </a:p>
        </p:txBody>
      </p:sp>
      <p:sp>
        <p:nvSpPr>
          <p:cNvPr id="17"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chemeClr val="bg1"/>
                </a:solidFill>
              </a:defRPr>
            </a:lvl1pPr>
          </a:lstStyle>
          <a:p>
            <a:r>
              <a:rPr lang="en-US" smtClean="0"/>
              <a:t>Click to edit Master title style</a:t>
            </a:r>
            <a:endParaRPr lang="en-US" dirty="0"/>
          </a:p>
        </p:txBody>
      </p:sp>
      <p:sp>
        <p:nvSpPr>
          <p:cNvPr id="18" name="Content Placeholder 2"/>
          <p:cNvSpPr>
            <a:spLocks noGrp="1"/>
          </p:cNvSpPr>
          <p:nvPr>
            <p:ph idx="1"/>
          </p:nvPr>
        </p:nvSpPr>
        <p:spPr>
          <a:xfrm>
            <a:off x="511682" y="1314878"/>
            <a:ext cx="8175118" cy="4633811"/>
          </a:xfrm>
          <a:prstGeom prst="rect">
            <a:avLst/>
          </a:prstGeom>
        </p:spPr>
        <p:txBody>
          <a:bodyPr lIns="0" tIns="0" rIns="0" bIns="0"/>
          <a:lstStyle>
            <a:lvl1pPr marL="0" indent="0">
              <a:lnSpc>
                <a:spcPts val="2200"/>
              </a:lnSpc>
              <a:spcBef>
                <a:spcPts val="0"/>
              </a:spcBef>
              <a:spcAft>
                <a:spcPts val="1000"/>
              </a:spcAft>
              <a:defRPr sz="2000" b="0" i="0">
                <a:solidFill>
                  <a:srgbClr val="FFFFFF"/>
                </a:solidFill>
                <a:latin typeface="Verdana"/>
                <a:cs typeface="Verdana"/>
              </a:defRPr>
            </a:lvl1pPr>
            <a:lvl2pPr marL="400050" indent="-173038">
              <a:lnSpc>
                <a:spcPts val="1700"/>
              </a:lnSpc>
              <a:spcBef>
                <a:spcPts val="1200"/>
              </a:spcBef>
              <a:buClr>
                <a:schemeClr val="bg1"/>
              </a:buClr>
              <a:buSzPct val="115000"/>
              <a:buFont typeface="Wingdings" charset="2"/>
              <a:buChar char="§"/>
              <a:defRPr sz="1600" baseline="0">
                <a:solidFill>
                  <a:srgbClr val="FFFFFF"/>
                </a:solidFill>
              </a:defRPr>
            </a:lvl2pPr>
            <a:lvl3pPr marL="568325" indent="-169863">
              <a:buClr>
                <a:schemeClr val="bg1"/>
              </a:buClr>
              <a:buSzPct val="125000"/>
              <a:buFont typeface="Lucida Grande"/>
              <a:buChar char="-"/>
              <a:defRPr sz="1400">
                <a:solidFill>
                  <a:srgbClr val="FFFFFF"/>
                </a:solidFill>
              </a:defRPr>
            </a:lvl3pPr>
            <a:lvl4pPr marL="746125" indent="-117475">
              <a:buClr>
                <a:schemeClr val="bg1"/>
              </a:buClr>
              <a:buSzPct val="125000"/>
              <a:buFont typeface="Arial"/>
              <a:buChar char="•"/>
              <a:defRPr sz="1200">
                <a:solidFill>
                  <a:srgbClr val="FFFFFF"/>
                </a:solidFill>
              </a:defRPr>
            </a:lvl4pPr>
            <a:lvl5pPr marL="912813" indent="-166688">
              <a:buClr>
                <a:schemeClr val="bg1"/>
              </a:buClr>
              <a:buSzPct val="125000"/>
              <a:buFont typeface="Lucida Grande"/>
              <a:buChar char="-"/>
              <a:defRPr sz="1200">
                <a:solidFill>
                  <a:srgbClr val="FFFFFF"/>
                </a:solidFill>
              </a:defRPr>
            </a:lvl5pPr>
          </a:lstStyle>
          <a:p>
            <a:pPr lvl="0"/>
            <a:r>
              <a:rPr lang="en-US" smtClean="0"/>
              <a:t>Click to edit Master text styles</a:t>
            </a:r>
          </a:p>
        </p:txBody>
      </p:sp>
      <p:cxnSp>
        <p:nvCxnSpPr>
          <p:cNvPr id="19" name="Straight Connector 18"/>
          <p:cNvCxnSpPr/>
          <p:nvPr/>
        </p:nvCxnSpPr>
        <p:spPr>
          <a:xfrm>
            <a:off x="548672" y="969382"/>
            <a:ext cx="8595328" cy="0"/>
          </a:xfrm>
          <a:prstGeom prst="line">
            <a:avLst/>
          </a:prstGeom>
          <a:ln w="7620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00275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fts Chart Object Blue">
    <p:spTree>
      <p:nvGrpSpPr>
        <p:cNvPr id="1" name=""/>
        <p:cNvGrpSpPr/>
        <p:nvPr/>
      </p:nvGrpSpPr>
      <p:grpSpPr>
        <a:xfrm>
          <a:off x="0" y="0"/>
          <a:ext cx="0" cy="0"/>
          <a:chOff x="0" y="0"/>
          <a:chExt cx="0" cy="0"/>
        </a:xfrm>
      </p:grpSpPr>
      <p:sp>
        <p:nvSpPr>
          <p:cNvPr id="11" name="Rounded Rectangle 10"/>
          <p:cNvSpPr/>
          <p:nvPr/>
        </p:nvSpPr>
        <p:spPr>
          <a:xfrm>
            <a:off x="0" y="0"/>
            <a:ext cx="9144000" cy="6858000"/>
          </a:xfrm>
          <a:prstGeom prst="roundRect">
            <a:avLst>
              <a:gd name="adj" fmla="val 0"/>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a:stretch>
            <a:fillRect/>
          </a:stretch>
        </p:blipFill>
        <p:spPr>
          <a:xfrm>
            <a:off x="7231950" y="6125381"/>
            <a:ext cx="1511300" cy="457200"/>
          </a:xfrm>
          <a:prstGeom prst="rect">
            <a:avLst/>
          </a:prstGeom>
        </p:spPr>
      </p:pic>
      <p:cxnSp>
        <p:nvCxnSpPr>
          <p:cNvPr id="15" name="Straight Connector 14"/>
          <p:cNvCxnSpPr/>
          <p:nvPr/>
        </p:nvCxnSpPr>
        <p:spPr>
          <a:xfrm>
            <a:off x="511682" y="6298001"/>
            <a:ext cx="6596379" cy="0"/>
          </a:xfrm>
          <a:prstGeom prst="line">
            <a:avLst/>
          </a:prstGeom>
          <a:ln w="381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defRPr sz="900" b="0" i="0">
                <a:solidFill>
                  <a:srgbClr val="FFFFFF"/>
                </a:solidFill>
                <a:latin typeface="Verdana"/>
                <a:cs typeface="Verdana"/>
              </a:defRPr>
            </a:lvl1pPr>
          </a:lstStyle>
          <a:p>
            <a:fld id="{3263D5DB-E51F-47AF-9076-98FAEEE30300}" type="datetimeFigureOut">
              <a:rPr lang="en-US" smtClean="0"/>
              <a:t>5/10/2018</a:t>
            </a:fld>
            <a:endParaRPr lang="en-US" dirty="0"/>
          </a:p>
        </p:txBody>
      </p:sp>
      <p:sp>
        <p:nvSpPr>
          <p:cNvPr id="3" name="Content Placeholder 2"/>
          <p:cNvSpPr>
            <a:spLocks noGrp="1"/>
          </p:cNvSpPr>
          <p:nvPr>
            <p:ph idx="1"/>
          </p:nvPr>
        </p:nvSpPr>
        <p:spPr>
          <a:xfrm>
            <a:off x="1144599" y="1903164"/>
            <a:ext cx="6854802" cy="3471001"/>
          </a:xfrm>
          <a:prstGeom prst="rect">
            <a:avLst/>
          </a:prstGeom>
        </p:spPr>
        <p:txBody>
          <a:bodyPr lIns="0" tIns="0" rIns="0" bIns="0"/>
          <a:lstStyle>
            <a:lvl1pPr marL="0" indent="0">
              <a:lnSpc>
                <a:spcPts val="2400"/>
              </a:lnSpc>
              <a:spcBef>
                <a:spcPts val="0"/>
              </a:spcBef>
              <a:spcAft>
                <a:spcPts val="1000"/>
              </a:spcAft>
              <a:defRPr b="0" i="0">
                <a:solidFill>
                  <a:srgbClr val="FFFFFF"/>
                </a:solidFill>
                <a:latin typeface="Verdana"/>
                <a:cs typeface="Verdana"/>
              </a:defRPr>
            </a:lvl1pPr>
            <a:lvl2pPr marL="400050" indent="-173038">
              <a:lnSpc>
                <a:spcPts val="1700"/>
              </a:lnSpc>
              <a:spcBef>
                <a:spcPts val="1200"/>
              </a:spcBef>
              <a:buClr>
                <a:schemeClr val="accent2"/>
              </a:buClr>
              <a:buSzPct val="115000"/>
              <a:buFont typeface="Wingdings" charset="2"/>
              <a:buChar char="§"/>
              <a:defRPr sz="1600" baseline="0">
                <a:solidFill>
                  <a:schemeClr val="accent5"/>
                </a:solidFill>
              </a:defRPr>
            </a:lvl2pPr>
            <a:lvl3pPr marL="568325" indent="-169863">
              <a:buClr>
                <a:schemeClr val="accent2"/>
              </a:buClr>
              <a:buSzPct val="125000"/>
              <a:buFont typeface="Lucida Grande"/>
              <a:buChar char="-"/>
              <a:defRPr sz="1400">
                <a:solidFill>
                  <a:schemeClr val="accent5"/>
                </a:solidFill>
              </a:defRPr>
            </a:lvl3pPr>
            <a:lvl4pPr marL="746125" indent="-117475">
              <a:buClr>
                <a:schemeClr val="accent2"/>
              </a:buClr>
              <a:buSzPct val="125000"/>
              <a:buFont typeface="Arial"/>
              <a:buChar char="•"/>
              <a:defRPr sz="1200">
                <a:solidFill>
                  <a:schemeClr val="accent5"/>
                </a:solidFill>
              </a:defRPr>
            </a:lvl4pPr>
            <a:lvl5pPr marL="912813" indent="-166688">
              <a:buClr>
                <a:schemeClr val="accent2"/>
              </a:buClr>
              <a:buSzPct val="125000"/>
              <a:buFont typeface="Lucida Grande"/>
              <a:buChar char="-"/>
              <a:defRPr sz="1200">
                <a:solidFill>
                  <a:schemeClr val="accent5"/>
                </a:solidFill>
              </a:defRPr>
            </a:lvl5pPr>
          </a:lstStyle>
          <a:p>
            <a:pPr lvl="0"/>
            <a:r>
              <a:rPr lang="en-US" smtClean="0"/>
              <a:t>Click to edit Master text styles</a:t>
            </a:r>
          </a:p>
        </p:txBody>
      </p: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defRPr sz="800" kern="0" spc="0">
                <a:solidFill>
                  <a:srgbClr val="FFFFFF"/>
                </a:solidFill>
              </a:defRPr>
            </a:lvl1pPr>
          </a:lstStyle>
          <a:p>
            <a:pPr lvl="0"/>
            <a:r>
              <a:rPr lang="en-US" smtClean="0"/>
              <a:t>Click to edit Master text styles</a:t>
            </a:r>
          </a:p>
        </p:txBody>
      </p:sp>
      <p:sp>
        <p:nvSpPr>
          <p:cNvPr id="16"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rgbClr val="FFFFFF"/>
                </a:solidFill>
                <a:latin typeface="Verdana"/>
                <a:cs typeface="Verdana"/>
              </a:defRPr>
            </a:lvl1pPr>
          </a:lstStyle>
          <a:p>
            <a:fld id="{940FD457-927A-4001-A2D4-24FCC3028FC6}" type="slidenum">
              <a:rPr lang="en-US" smtClean="0"/>
              <a:t>‹#›</a:t>
            </a:fld>
            <a:endParaRPr lang="en-US" dirty="0"/>
          </a:p>
        </p:txBody>
      </p:sp>
      <p:sp>
        <p:nvSpPr>
          <p:cNvPr id="17"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chemeClr val="bg1"/>
                </a:solidFill>
              </a:defRPr>
            </a:lvl1pPr>
          </a:lstStyle>
          <a:p>
            <a:r>
              <a:rPr lang="en-US" smtClean="0"/>
              <a:t>Click to edit Master title style</a:t>
            </a:r>
            <a:endParaRPr lang="en-US" dirty="0"/>
          </a:p>
        </p:txBody>
      </p:sp>
      <p:cxnSp>
        <p:nvCxnSpPr>
          <p:cNvPr id="19" name="Straight Connector 18"/>
          <p:cNvCxnSpPr/>
          <p:nvPr/>
        </p:nvCxnSpPr>
        <p:spPr>
          <a:xfrm>
            <a:off x="548672" y="969382"/>
            <a:ext cx="8595328" cy="0"/>
          </a:xfrm>
          <a:prstGeom prst="line">
            <a:avLst/>
          </a:prstGeom>
          <a:ln w="7620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649314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ufts Title White wBorder">
    <p:spTree>
      <p:nvGrpSpPr>
        <p:cNvPr id="1" name=""/>
        <p:cNvGrpSpPr/>
        <p:nvPr/>
      </p:nvGrpSpPr>
      <p:grpSpPr>
        <a:xfrm>
          <a:off x="0" y="0"/>
          <a:ext cx="0" cy="0"/>
          <a:chOff x="0" y="0"/>
          <a:chExt cx="0" cy="0"/>
        </a:xfrm>
      </p:grpSpPr>
      <p:sp>
        <p:nvSpPr>
          <p:cNvPr id="12" name="Rounded Rectangle 11"/>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170510" y="155330"/>
            <a:ext cx="8802980" cy="6547341"/>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2491" b="2597"/>
          <a:stretch/>
        </p:blipFill>
        <p:spPr>
          <a:xfrm>
            <a:off x="170510" y="876300"/>
            <a:ext cx="6674790" cy="5826371"/>
          </a:xfrm>
          <a:prstGeom prst="rect">
            <a:avLst/>
          </a:prstGeom>
        </p:spPr>
      </p:pic>
      <p:pic>
        <p:nvPicPr>
          <p:cNvPr id="7" name="Picture 6"/>
          <p:cNvPicPr>
            <a:picLocks noChangeAspect="1"/>
          </p:cNvPicPr>
          <p:nvPr/>
        </p:nvPicPr>
        <p:blipFill>
          <a:blip r:embed="rId3"/>
          <a:stretch>
            <a:fillRect/>
          </a:stretch>
        </p:blipFill>
        <p:spPr>
          <a:xfrm>
            <a:off x="7231950" y="6125381"/>
            <a:ext cx="1511300" cy="457200"/>
          </a:xfrm>
          <a:prstGeom prst="rect">
            <a:avLst/>
          </a:prstGeom>
        </p:spPr>
      </p:pic>
      <p:cxnSp>
        <p:nvCxnSpPr>
          <p:cNvPr id="9" name="Straight Connector 8"/>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Subtitle 2"/>
          <p:cNvSpPr>
            <a:spLocks noGrp="1"/>
          </p:cNvSpPr>
          <p:nvPr>
            <p:ph type="subTitle" idx="1" hasCustomPrompt="1"/>
          </p:nvPr>
        </p:nvSpPr>
        <p:spPr>
          <a:xfrm>
            <a:off x="511682" y="4244178"/>
            <a:ext cx="6596379" cy="1672774"/>
          </a:xfrm>
          <a:prstGeom prst="rect">
            <a:avLst/>
          </a:prstGeom>
        </p:spPr>
        <p:txBody>
          <a:bodyPr tIns="0" rIns="0" bIns="0" anchor="t" anchorCtr="0">
            <a:noAutofit/>
          </a:bodyPr>
          <a:lstStyle>
            <a:lvl1pPr marL="0" indent="0" algn="r">
              <a:lnSpc>
                <a:spcPts val="2600"/>
              </a:lnSpc>
              <a:spcBef>
                <a:spcPts val="0"/>
              </a:spcBef>
              <a:buNone/>
              <a:defRPr sz="2400" b="0" i="0" cap="none" spc="0" baseline="0">
                <a:solidFill>
                  <a:srgbClr val="0367A5"/>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itle 1"/>
          <p:cNvSpPr>
            <a:spLocks noGrp="1"/>
          </p:cNvSpPr>
          <p:nvPr>
            <p:ph type="ctrTitle" hasCustomPrompt="1"/>
          </p:nvPr>
        </p:nvSpPr>
        <p:spPr>
          <a:xfrm>
            <a:off x="511682" y="3603317"/>
            <a:ext cx="6596379" cy="583520"/>
          </a:xfrm>
          <a:prstGeom prst="rect">
            <a:avLst/>
          </a:prstGeom>
        </p:spPr>
        <p:txBody>
          <a:bodyPr wrap="square" tIns="0" rIns="0" bIns="0" anchor="b" anchorCtr="0">
            <a:noAutofit/>
          </a:bodyPr>
          <a:lstStyle>
            <a:lvl1pPr algn="r">
              <a:lnSpc>
                <a:spcPts val="4300"/>
              </a:lnSpc>
              <a:defRPr sz="4000">
                <a:solidFill>
                  <a:srgbClr val="0367A5"/>
                </a:solidFill>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517848" y="6387175"/>
            <a:ext cx="2083716" cy="271229"/>
          </a:xfrm>
          <a:prstGeom prst="rect">
            <a:avLst/>
          </a:prstGeom>
        </p:spPr>
        <p:txBody>
          <a:bodyPr lIns="0" tIns="0" rIns="0" bIns="0"/>
          <a:lstStyle>
            <a:lvl1pPr>
              <a:lnSpc>
                <a:spcPts val="1000"/>
              </a:lnSpc>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sp>
        <p:nvSpPr>
          <p:cNvPr id="14"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spTree>
    <p:extLst>
      <p:ext uri="{BB962C8B-B14F-4D97-AF65-F5344CB8AC3E}">
        <p14:creationId xmlns:p14="http://schemas.microsoft.com/office/powerpoint/2010/main" val="87550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63D5DB-E51F-47AF-9076-98FAEEE30300}" type="datetimeFigureOut">
              <a:rPr lang="en-US" smtClean="0"/>
              <a:t>5/10/2018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0FD457-927A-4001-A2D4-24FCC3028FC6}" type="slidenum">
              <a:rPr lang="en-US" smtClean="0"/>
              <a:t>‹#›</a:t>
            </a:fld>
            <a:endParaRPr lang="en-US" dirty="0"/>
          </a:p>
        </p:txBody>
      </p:sp>
    </p:spTree>
    <p:extLst>
      <p:ext uri="{BB962C8B-B14F-4D97-AF65-F5344CB8AC3E}">
        <p14:creationId xmlns:p14="http://schemas.microsoft.com/office/powerpoint/2010/main" val="3673641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63D5DB-E51F-47AF-9076-98FAEEE30300}" type="datetimeFigureOut">
              <a:rPr lang="en-US" smtClean="0"/>
              <a:t>5/10/2018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0FD457-927A-4001-A2D4-24FCC3028FC6}" type="slidenum">
              <a:rPr lang="en-US" smtClean="0"/>
              <a:t>‹#›</a:t>
            </a:fld>
            <a:endParaRPr lang="en-US" dirty="0"/>
          </a:p>
        </p:txBody>
      </p:sp>
    </p:spTree>
    <p:extLst>
      <p:ext uri="{BB962C8B-B14F-4D97-AF65-F5344CB8AC3E}">
        <p14:creationId xmlns:p14="http://schemas.microsoft.com/office/powerpoint/2010/main" val="230466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ufts Section White">
    <p:spTree>
      <p:nvGrpSpPr>
        <p:cNvPr id="1" name=""/>
        <p:cNvGrpSpPr/>
        <p:nvPr/>
      </p:nvGrpSpPr>
      <p:grpSpPr>
        <a:xfrm>
          <a:off x="0" y="0"/>
          <a:ext cx="0" cy="0"/>
          <a:chOff x="0" y="0"/>
          <a:chExt cx="0" cy="0"/>
        </a:xfrm>
      </p:grpSpPr>
      <p:sp>
        <p:nvSpPr>
          <p:cNvPr id="12" name="Rounded Rectangle 11"/>
          <p:cNvSpPr/>
          <p:nvPr/>
        </p:nvSpPr>
        <p:spPr>
          <a:xfrm>
            <a:off x="0" y="0"/>
            <a:ext cx="9144000" cy="6858000"/>
          </a:xfrm>
          <a:prstGeom prst="roundRect">
            <a:avLst>
              <a:gd name="adj" fmla="val 0"/>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0" y="876300"/>
            <a:ext cx="6845300" cy="5981700"/>
          </a:xfrm>
          <a:prstGeom prst="rect">
            <a:avLst/>
          </a:prstGeom>
        </p:spPr>
      </p:pic>
      <p:pic>
        <p:nvPicPr>
          <p:cNvPr id="7" name="Picture 6"/>
          <p:cNvPicPr>
            <a:picLocks noChangeAspect="1"/>
          </p:cNvPicPr>
          <p:nvPr/>
        </p:nvPicPr>
        <p:blipFill>
          <a:blip r:embed="rId3"/>
          <a:stretch>
            <a:fillRect/>
          </a:stretch>
        </p:blipFill>
        <p:spPr>
          <a:xfrm>
            <a:off x="7231950" y="6125381"/>
            <a:ext cx="1511300" cy="457200"/>
          </a:xfrm>
          <a:prstGeom prst="rect">
            <a:avLst/>
          </a:prstGeom>
        </p:spPr>
      </p:pic>
      <p:cxnSp>
        <p:nvCxnSpPr>
          <p:cNvPr id="9" name="Straight Connector 8"/>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Subtitle 2"/>
          <p:cNvSpPr>
            <a:spLocks noGrp="1"/>
          </p:cNvSpPr>
          <p:nvPr>
            <p:ph type="subTitle" idx="1" hasCustomPrompt="1"/>
          </p:nvPr>
        </p:nvSpPr>
        <p:spPr>
          <a:xfrm>
            <a:off x="511682" y="4244178"/>
            <a:ext cx="6596379" cy="1672774"/>
          </a:xfrm>
          <a:prstGeom prst="rect">
            <a:avLst/>
          </a:prstGeom>
        </p:spPr>
        <p:txBody>
          <a:bodyPr tIns="0" rIns="0" bIns="0" anchor="t" anchorCtr="0">
            <a:noAutofit/>
          </a:bodyPr>
          <a:lstStyle>
            <a:lvl1pPr marL="0" indent="0" algn="r">
              <a:lnSpc>
                <a:spcPts val="2600"/>
              </a:lnSpc>
              <a:spcBef>
                <a:spcPts val="0"/>
              </a:spcBef>
              <a:buNone/>
              <a:defRPr sz="2400" b="0" i="0" cap="none" spc="0" baseline="0">
                <a:solidFill>
                  <a:srgbClr val="0367A5"/>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Date Placeholder 3"/>
          <p:cNvSpPr>
            <a:spLocks noGrp="1"/>
          </p:cNvSpPr>
          <p:nvPr>
            <p:ph type="dt" sz="half" idx="10"/>
          </p:nvPr>
        </p:nvSpPr>
        <p:spPr>
          <a:xfrm>
            <a:off x="517848" y="6387175"/>
            <a:ext cx="2083716" cy="271229"/>
          </a:xfrm>
          <a:prstGeom prst="rect">
            <a:avLst/>
          </a:prstGeom>
        </p:spPr>
        <p:txBody>
          <a:bodyPr lIns="0" tIns="0" rIns="0" bIns="0"/>
          <a:lstStyle>
            <a:lvl1pPr>
              <a:lnSpc>
                <a:spcPts val="1000"/>
              </a:lnSpc>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sp>
        <p:nvSpPr>
          <p:cNvPr id="13"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spTree>
    <p:extLst>
      <p:ext uri="{BB962C8B-B14F-4D97-AF65-F5344CB8AC3E}">
        <p14:creationId xmlns:p14="http://schemas.microsoft.com/office/powerpoint/2010/main" val="253440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ufts Section White wBorder">
    <p:spTree>
      <p:nvGrpSpPr>
        <p:cNvPr id="1" name=""/>
        <p:cNvGrpSpPr/>
        <p:nvPr/>
      </p:nvGrpSpPr>
      <p:grpSpPr>
        <a:xfrm>
          <a:off x="0" y="0"/>
          <a:ext cx="0" cy="0"/>
          <a:chOff x="0" y="0"/>
          <a:chExt cx="0" cy="0"/>
        </a:xfrm>
      </p:grpSpPr>
      <p:sp>
        <p:nvSpPr>
          <p:cNvPr id="8" name="Rounded Rectangle 7"/>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170510" y="155330"/>
            <a:ext cx="8802980" cy="6547341"/>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2"/>
          <a:srcRect l="2491" b="2597"/>
          <a:stretch/>
        </p:blipFill>
        <p:spPr>
          <a:xfrm>
            <a:off x="170510" y="876300"/>
            <a:ext cx="6674790" cy="5826371"/>
          </a:xfrm>
          <a:prstGeom prst="rect">
            <a:avLst/>
          </a:prstGeom>
        </p:spPr>
      </p:pic>
      <p:pic>
        <p:nvPicPr>
          <p:cNvPr id="7" name="Picture 6"/>
          <p:cNvPicPr>
            <a:picLocks noChangeAspect="1"/>
          </p:cNvPicPr>
          <p:nvPr/>
        </p:nvPicPr>
        <p:blipFill>
          <a:blip r:embed="rId3"/>
          <a:stretch>
            <a:fillRect/>
          </a:stretch>
        </p:blipFill>
        <p:spPr>
          <a:xfrm>
            <a:off x="7231950" y="6125381"/>
            <a:ext cx="1511300" cy="457200"/>
          </a:xfrm>
          <a:prstGeom prst="rect">
            <a:avLst/>
          </a:prstGeom>
        </p:spPr>
      </p:pic>
      <p:cxnSp>
        <p:nvCxnSpPr>
          <p:cNvPr id="9" name="Straight Connector 8"/>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Subtitle 2"/>
          <p:cNvSpPr>
            <a:spLocks noGrp="1"/>
          </p:cNvSpPr>
          <p:nvPr>
            <p:ph type="subTitle" idx="1" hasCustomPrompt="1"/>
          </p:nvPr>
        </p:nvSpPr>
        <p:spPr>
          <a:xfrm>
            <a:off x="511682" y="4244178"/>
            <a:ext cx="6596379" cy="1672774"/>
          </a:xfrm>
          <a:prstGeom prst="rect">
            <a:avLst/>
          </a:prstGeom>
        </p:spPr>
        <p:txBody>
          <a:bodyPr tIns="0" rIns="0" bIns="0" anchor="t" anchorCtr="0">
            <a:noAutofit/>
          </a:bodyPr>
          <a:lstStyle>
            <a:lvl1pPr marL="0" indent="0" algn="r">
              <a:lnSpc>
                <a:spcPts val="2600"/>
              </a:lnSpc>
              <a:spcBef>
                <a:spcPts val="0"/>
              </a:spcBef>
              <a:buNone/>
              <a:defRPr sz="2400" b="0" i="0" cap="none" spc="0" baseline="0">
                <a:solidFill>
                  <a:srgbClr val="0367A5"/>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Date Placeholder 3"/>
          <p:cNvSpPr>
            <a:spLocks noGrp="1"/>
          </p:cNvSpPr>
          <p:nvPr>
            <p:ph type="dt" sz="half" idx="10"/>
          </p:nvPr>
        </p:nvSpPr>
        <p:spPr>
          <a:xfrm>
            <a:off x="517848" y="6387175"/>
            <a:ext cx="2083716" cy="271229"/>
          </a:xfrm>
          <a:prstGeom prst="rect">
            <a:avLst/>
          </a:prstGeom>
        </p:spPr>
        <p:txBody>
          <a:bodyPr lIns="0" tIns="0" rIns="0" bIns="0"/>
          <a:lstStyle>
            <a:lvl1pPr>
              <a:lnSpc>
                <a:spcPts val="1000"/>
              </a:lnSpc>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sp>
        <p:nvSpPr>
          <p:cNvPr id="15"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spTree>
    <p:extLst>
      <p:ext uri="{BB962C8B-B14F-4D97-AF65-F5344CB8AC3E}">
        <p14:creationId xmlns:p14="http://schemas.microsoft.com/office/powerpoint/2010/main" val="215777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ufts Minto Pyramid">
    <p:spTree>
      <p:nvGrpSpPr>
        <p:cNvPr id="1" name=""/>
        <p:cNvGrpSpPr/>
        <p:nvPr/>
      </p:nvGrpSpPr>
      <p:grpSpPr>
        <a:xfrm>
          <a:off x="0" y="0"/>
          <a:ext cx="0" cy="0"/>
          <a:chOff x="0" y="0"/>
          <a:chExt cx="0" cy="0"/>
        </a:xfrm>
      </p:grpSpPr>
      <p:sp>
        <p:nvSpPr>
          <p:cNvPr id="11" name="Rounded Rectangle 10"/>
          <p:cNvSpPr/>
          <p:nvPr/>
        </p:nvSpPr>
        <p:spPr>
          <a:xfrm>
            <a:off x="0" y="0"/>
            <a:ext cx="9144000" cy="6858000"/>
          </a:xfrm>
          <a:prstGeom prst="roundRect">
            <a:avLst>
              <a:gd name="adj" fmla="val 0"/>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lnSpc>
                <a:spcPts val="1000"/>
              </a:lnSpc>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sp>
        <p:nvSpPr>
          <p:cNvPr id="6"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pic>
        <p:nvPicPr>
          <p:cNvPr id="12" name="Picture 11"/>
          <p:cNvPicPr>
            <a:picLocks noChangeAspect="1"/>
          </p:cNvPicPr>
          <p:nvPr/>
        </p:nvPicPr>
        <p:blipFill>
          <a:blip r:embed="rId2"/>
          <a:stretch>
            <a:fillRect/>
          </a:stretch>
        </p:blipFill>
        <p:spPr>
          <a:xfrm>
            <a:off x="7231950" y="6125381"/>
            <a:ext cx="1511300" cy="457200"/>
          </a:xfrm>
          <a:prstGeom prst="rect">
            <a:avLst/>
          </a:prstGeom>
        </p:spPr>
      </p:pic>
      <p:cxnSp>
        <p:nvCxnSpPr>
          <p:cNvPr id="18" name="Straight Connector 17"/>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rgbClr val="0367A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682" y="1314878"/>
            <a:ext cx="8175118" cy="4633811"/>
          </a:xfrm>
          <a:prstGeom prst="rect">
            <a:avLst/>
          </a:prstGeom>
        </p:spPr>
        <p:txBody>
          <a:bodyPr lIns="0" tIns="0" rIns="0" bIns="0"/>
          <a:lstStyle>
            <a:lvl1pPr marL="0" indent="0">
              <a:lnSpc>
                <a:spcPts val="2200"/>
              </a:lnSpc>
              <a:spcBef>
                <a:spcPts val="0"/>
              </a:spcBef>
              <a:spcAft>
                <a:spcPts val="1000"/>
              </a:spcAft>
              <a:defRPr sz="2000" b="0" i="0">
                <a:solidFill>
                  <a:schemeClr val="accent5"/>
                </a:solidFill>
                <a:latin typeface="Verdana"/>
                <a:cs typeface="Verdana"/>
              </a:defRPr>
            </a:lvl1pPr>
            <a:lvl2pPr marL="400050" indent="-173038">
              <a:lnSpc>
                <a:spcPts val="1700"/>
              </a:lnSpc>
              <a:spcBef>
                <a:spcPts val="1200"/>
              </a:spcBef>
              <a:buClr>
                <a:schemeClr val="tx1"/>
              </a:buClr>
              <a:buSzPct val="115000"/>
              <a:buFont typeface="Wingdings" charset="2"/>
              <a:buChar char="§"/>
              <a:defRPr sz="1600" baseline="0">
                <a:solidFill>
                  <a:schemeClr val="accent5"/>
                </a:solidFill>
              </a:defRPr>
            </a:lvl2pPr>
            <a:lvl3pPr marL="568325" indent="-169863">
              <a:buClr>
                <a:schemeClr val="accent3"/>
              </a:buClr>
              <a:buSzPct val="125000"/>
              <a:buFont typeface="Lucida Grande"/>
              <a:buChar char="-"/>
              <a:defRPr sz="1400">
                <a:solidFill>
                  <a:schemeClr val="accent5"/>
                </a:solidFill>
              </a:defRPr>
            </a:lvl3pPr>
            <a:lvl4pPr marL="746125" indent="-117475">
              <a:buClr>
                <a:schemeClr val="tx1"/>
              </a:buClr>
              <a:buSzPct val="125000"/>
              <a:buFont typeface="Arial"/>
              <a:buChar char="•"/>
              <a:defRPr sz="1200">
                <a:solidFill>
                  <a:schemeClr val="accent5"/>
                </a:solidFill>
              </a:defRPr>
            </a:lvl4pPr>
            <a:lvl5pPr marL="912813" indent="-166688">
              <a:buClr>
                <a:schemeClr val="accent3"/>
              </a:buClr>
              <a:buSzPct val="125000"/>
              <a:buFont typeface="Lucida Grande"/>
              <a:buChar char="-"/>
              <a:defRPr sz="1200">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spcBef>
                <a:spcPts val="0"/>
              </a:spcBef>
              <a:defRPr sz="800">
                <a:solidFill>
                  <a:srgbClr val="A7A8AA"/>
                </a:solidFill>
              </a:defRPr>
            </a:lvl1pPr>
          </a:lstStyle>
          <a:p>
            <a:pPr lvl="0"/>
            <a:r>
              <a:rPr lang="en-US" smtClean="0"/>
              <a:t>Click to edit Master text styles</a:t>
            </a:r>
          </a:p>
        </p:txBody>
      </p:sp>
      <p:cxnSp>
        <p:nvCxnSpPr>
          <p:cNvPr id="13" name="Straight Connector 12"/>
          <p:cNvCxnSpPr/>
          <p:nvPr/>
        </p:nvCxnSpPr>
        <p:spPr>
          <a:xfrm>
            <a:off x="548672" y="969382"/>
            <a:ext cx="8595328" cy="0"/>
          </a:xfrm>
          <a:prstGeom prst="line">
            <a:avLst/>
          </a:prstGeom>
          <a:ln w="76200" cap="rnd">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259660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ufts Minto Pyramid - 2 Text Frames">
    <p:spTree>
      <p:nvGrpSpPr>
        <p:cNvPr id="1" name=""/>
        <p:cNvGrpSpPr/>
        <p:nvPr/>
      </p:nvGrpSpPr>
      <p:grpSpPr>
        <a:xfrm>
          <a:off x="0" y="0"/>
          <a:ext cx="0" cy="0"/>
          <a:chOff x="0" y="0"/>
          <a:chExt cx="0" cy="0"/>
        </a:xfrm>
      </p:grpSpPr>
      <p:sp>
        <p:nvSpPr>
          <p:cNvPr id="11" name="Rounded Rectangle 10"/>
          <p:cNvSpPr/>
          <p:nvPr/>
        </p:nvSpPr>
        <p:spPr>
          <a:xfrm>
            <a:off x="0" y="0"/>
            <a:ext cx="9144000" cy="6858000"/>
          </a:xfrm>
          <a:prstGeom prst="roundRect">
            <a:avLst>
              <a:gd name="adj" fmla="val 0"/>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lnSpc>
                <a:spcPts val="1000"/>
              </a:lnSpc>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sp>
        <p:nvSpPr>
          <p:cNvPr id="6"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pic>
        <p:nvPicPr>
          <p:cNvPr id="12" name="Picture 11"/>
          <p:cNvPicPr>
            <a:picLocks noChangeAspect="1"/>
          </p:cNvPicPr>
          <p:nvPr/>
        </p:nvPicPr>
        <p:blipFill>
          <a:blip r:embed="rId2"/>
          <a:stretch>
            <a:fillRect/>
          </a:stretch>
        </p:blipFill>
        <p:spPr>
          <a:xfrm>
            <a:off x="7231950" y="6125381"/>
            <a:ext cx="1511300" cy="457200"/>
          </a:xfrm>
          <a:prstGeom prst="rect">
            <a:avLst/>
          </a:prstGeom>
        </p:spPr>
      </p:pic>
      <p:cxnSp>
        <p:nvCxnSpPr>
          <p:cNvPr id="18" name="Straight Connector 17"/>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rgbClr val="0367A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682" y="1353643"/>
            <a:ext cx="8175118" cy="526410"/>
          </a:xfrm>
          <a:prstGeom prst="rect">
            <a:avLst/>
          </a:prstGeom>
        </p:spPr>
        <p:txBody>
          <a:bodyPr lIns="0" tIns="0" rIns="0" bIns="0" anchor="b" anchorCtr="0"/>
          <a:lstStyle>
            <a:lvl1pPr marL="0" indent="0">
              <a:lnSpc>
                <a:spcPts val="2200"/>
              </a:lnSpc>
              <a:spcBef>
                <a:spcPts val="0"/>
              </a:spcBef>
              <a:spcAft>
                <a:spcPts val="1000"/>
              </a:spcAft>
              <a:defRPr sz="2000" b="0" i="0">
                <a:solidFill>
                  <a:schemeClr val="accent5"/>
                </a:solidFill>
                <a:latin typeface="Verdana"/>
                <a:cs typeface="Verdana"/>
              </a:defRPr>
            </a:lvl1pPr>
            <a:lvl2pPr marL="400050" indent="-173038">
              <a:lnSpc>
                <a:spcPts val="1700"/>
              </a:lnSpc>
              <a:spcBef>
                <a:spcPts val="1200"/>
              </a:spcBef>
              <a:buClr>
                <a:schemeClr val="tx1"/>
              </a:buClr>
              <a:buSzPct val="115000"/>
              <a:buFont typeface="Wingdings" charset="2"/>
              <a:buChar char="§"/>
              <a:defRPr sz="1600" baseline="0">
                <a:solidFill>
                  <a:schemeClr val="accent5"/>
                </a:solidFill>
              </a:defRPr>
            </a:lvl2pPr>
            <a:lvl3pPr marL="568325" indent="-169863">
              <a:buClr>
                <a:schemeClr val="accent3"/>
              </a:buClr>
              <a:buSzPct val="125000"/>
              <a:buFont typeface="Lucida Grande"/>
              <a:buChar char="-"/>
              <a:defRPr sz="1400">
                <a:solidFill>
                  <a:schemeClr val="accent5"/>
                </a:solidFill>
              </a:defRPr>
            </a:lvl3pPr>
            <a:lvl4pPr marL="746125" indent="-117475">
              <a:buClr>
                <a:schemeClr val="tx1"/>
              </a:buClr>
              <a:buSzPct val="125000"/>
              <a:buFont typeface="Arial"/>
              <a:buChar char="•"/>
              <a:defRPr sz="1200">
                <a:solidFill>
                  <a:schemeClr val="accent5"/>
                </a:solidFill>
              </a:defRPr>
            </a:lvl4pPr>
            <a:lvl5pPr marL="912813" indent="-166688">
              <a:buClr>
                <a:schemeClr val="accent3"/>
              </a:buClr>
              <a:buSzPct val="125000"/>
              <a:buFont typeface="Lucida Grande"/>
              <a:buChar char="-"/>
              <a:defRPr sz="1200">
                <a:solidFill>
                  <a:schemeClr val="accent5"/>
                </a:solidFill>
              </a:defRPr>
            </a:lvl5pPr>
          </a:lstStyle>
          <a:p>
            <a:pPr lvl="0"/>
            <a:r>
              <a:rPr lang="en-US" smtClean="0"/>
              <a:t>Click to edit Master text styles</a:t>
            </a:r>
          </a:p>
        </p:txBody>
      </p: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spcBef>
                <a:spcPts val="0"/>
              </a:spcBef>
              <a:defRPr sz="800">
                <a:solidFill>
                  <a:srgbClr val="A7A8AA"/>
                </a:solidFill>
              </a:defRPr>
            </a:lvl1pPr>
          </a:lstStyle>
          <a:p>
            <a:pPr lvl="0"/>
            <a:r>
              <a:rPr lang="en-US" smtClean="0"/>
              <a:t>Click to edit Master text styles</a:t>
            </a:r>
          </a:p>
        </p:txBody>
      </p:sp>
      <p:cxnSp>
        <p:nvCxnSpPr>
          <p:cNvPr id="13" name="Straight Connector 12"/>
          <p:cNvCxnSpPr/>
          <p:nvPr/>
        </p:nvCxnSpPr>
        <p:spPr>
          <a:xfrm>
            <a:off x="548672" y="969382"/>
            <a:ext cx="8595328" cy="0"/>
          </a:xfrm>
          <a:prstGeom prst="line">
            <a:avLst/>
          </a:prstGeom>
          <a:ln w="762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14" hasCustomPrompt="1"/>
          </p:nvPr>
        </p:nvSpPr>
        <p:spPr>
          <a:xfrm>
            <a:off x="511682" y="2147440"/>
            <a:ext cx="8175118" cy="3809605"/>
          </a:xfrm>
          <a:prstGeom prst="rect">
            <a:avLst/>
          </a:prstGeom>
        </p:spPr>
        <p:txBody>
          <a:bodyPr lIns="0" tIns="0" rIns="0" bIns="0"/>
          <a:lstStyle>
            <a:lvl1pPr marL="0" indent="0">
              <a:lnSpc>
                <a:spcPts val="2200"/>
              </a:lnSpc>
              <a:spcBef>
                <a:spcPts val="0"/>
              </a:spcBef>
              <a:spcAft>
                <a:spcPts val="1000"/>
              </a:spcAft>
              <a:defRPr sz="2000" b="0" i="0">
                <a:solidFill>
                  <a:schemeClr val="accent5"/>
                </a:solidFill>
                <a:latin typeface="Verdana"/>
                <a:cs typeface="Verdana"/>
              </a:defRPr>
            </a:lvl1pPr>
            <a:lvl2pPr marL="400050" indent="-173038">
              <a:lnSpc>
                <a:spcPts val="1700"/>
              </a:lnSpc>
              <a:spcBef>
                <a:spcPts val="1200"/>
              </a:spcBef>
              <a:buClr>
                <a:schemeClr val="tx1"/>
              </a:buClr>
              <a:buSzPct val="115000"/>
              <a:buFont typeface="Wingdings" charset="2"/>
              <a:buChar char="§"/>
              <a:defRPr sz="1600" baseline="0">
                <a:solidFill>
                  <a:schemeClr val="accent5"/>
                </a:solidFill>
              </a:defRPr>
            </a:lvl2pPr>
            <a:lvl3pPr marL="568325" indent="-169863">
              <a:buClr>
                <a:schemeClr val="accent3"/>
              </a:buClr>
              <a:buSzPct val="125000"/>
              <a:buFont typeface="Lucida Grande"/>
              <a:buChar char="-"/>
              <a:defRPr sz="1400">
                <a:solidFill>
                  <a:schemeClr val="accent5"/>
                </a:solidFill>
              </a:defRPr>
            </a:lvl3pPr>
            <a:lvl4pPr marL="746125" indent="-117475">
              <a:buClr>
                <a:schemeClr val="tx1"/>
              </a:buClr>
              <a:buSzPct val="125000"/>
              <a:buFont typeface="Arial"/>
              <a:buChar char="•"/>
              <a:defRPr sz="1200">
                <a:solidFill>
                  <a:schemeClr val="accent5"/>
                </a:solidFill>
              </a:defRPr>
            </a:lvl4pPr>
            <a:lvl5pPr marL="912813" indent="-166688">
              <a:buClr>
                <a:schemeClr val="accent3"/>
              </a:buClr>
              <a:buSzPct val="125000"/>
              <a:buFont typeface="Lucida Grande"/>
              <a:buChar char="-"/>
              <a:defRPr sz="1200">
                <a:solidFill>
                  <a:schemeClr val="accent5"/>
                </a:solidFill>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37915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ufts Minto Pyramid wBorder">
    <p:spTree>
      <p:nvGrpSpPr>
        <p:cNvPr id="1" name=""/>
        <p:cNvGrpSpPr/>
        <p:nvPr/>
      </p:nvGrpSpPr>
      <p:grpSpPr>
        <a:xfrm>
          <a:off x="0" y="0"/>
          <a:ext cx="0" cy="0"/>
          <a:chOff x="0" y="0"/>
          <a:chExt cx="0" cy="0"/>
        </a:xfrm>
      </p:grpSpPr>
      <p:sp>
        <p:nvSpPr>
          <p:cNvPr id="13" name="Rounded Rectangle 12"/>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70510" y="155330"/>
            <a:ext cx="8802980" cy="6547341"/>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2"/>
          <a:srcRect l="2491" b="2597"/>
          <a:stretch/>
        </p:blipFill>
        <p:spPr>
          <a:xfrm>
            <a:off x="170510" y="876300"/>
            <a:ext cx="6674790" cy="5826371"/>
          </a:xfrm>
          <a:prstGeom prst="rect">
            <a:avLst/>
          </a:prstGeom>
        </p:spPr>
      </p:pic>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lnSpc>
                <a:spcPts val="1000"/>
              </a:lnSpc>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pic>
        <p:nvPicPr>
          <p:cNvPr id="12" name="Picture 11"/>
          <p:cNvPicPr>
            <a:picLocks noChangeAspect="1"/>
          </p:cNvPicPr>
          <p:nvPr/>
        </p:nvPicPr>
        <p:blipFill>
          <a:blip r:embed="rId3"/>
          <a:stretch>
            <a:fillRect/>
          </a:stretch>
        </p:blipFill>
        <p:spPr>
          <a:xfrm>
            <a:off x="7231950" y="6125381"/>
            <a:ext cx="1511300" cy="457200"/>
          </a:xfrm>
          <a:prstGeom prst="rect">
            <a:avLst/>
          </a:prstGeom>
        </p:spPr>
      </p:pic>
      <p:cxnSp>
        <p:nvCxnSpPr>
          <p:cNvPr id="18" name="Straight Connector 17"/>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spcBef>
                <a:spcPts val="0"/>
              </a:spcBef>
              <a:defRPr sz="800">
                <a:solidFill>
                  <a:srgbClr val="A7A8AA"/>
                </a:solidFill>
              </a:defRPr>
            </a:lvl1pPr>
          </a:lstStyle>
          <a:p>
            <a:pPr lvl="0"/>
            <a:r>
              <a:rPr lang="en-US" smtClean="0"/>
              <a:t>Click to edit Master text styles</a:t>
            </a:r>
          </a:p>
        </p:txBody>
      </p:sp>
      <p:sp>
        <p:nvSpPr>
          <p:cNvPr id="16"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sp>
        <p:nvSpPr>
          <p:cNvPr id="17"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rgbClr val="0367A5"/>
                </a:solidFill>
              </a:defRPr>
            </a:lvl1pPr>
          </a:lstStyle>
          <a:p>
            <a:r>
              <a:rPr lang="en-US" smtClean="0"/>
              <a:t>Click to edit Master title style</a:t>
            </a:r>
            <a:endParaRPr lang="en-US" dirty="0"/>
          </a:p>
        </p:txBody>
      </p:sp>
      <p:sp>
        <p:nvSpPr>
          <p:cNvPr id="20" name="Content Placeholder 2"/>
          <p:cNvSpPr>
            <a:spLocks noGrp="1"/>
          </p:cNvSpPr>
          <p:nvPr>
            <p:ph idx="1"/>
          </p:nvPr>
        </p:nvSpPr>
        <p:spPr>
          <a:xfrm>
            <a:off x="511682" y="1314878"/>
            <a:ext cx="8175118" cy="4633811"/>
          </a:xfrm>
          <a:prstGeom prst="rect">
            <a:avLst/>
          </a:prstGeom>
        </p:spPr>
        <p:txBody>
          <a:bodyPr lIns="0" tIns="0" rIns="0" bIns="0"/>
          <a:lstStyle>
            <a:lvl1pPr marL="0" indent="0">
              <a:lnSpc>
                <a:spcPts val="2200"/>
              </a:lnSpc>
              <a:spcBef>
                <a:spcPts val="0"/>
              </a:spcBef>
              <a:spcAft>
                <a:spcPts val="1000"/>
              </a:spcAft>
              <a:defRPr sz="2000" b="0" i="0">
                <a:solidFill>
                  <a:schemeClr val="accent5"/>
                </a:solidFill>
                <a:latin typeface="Verdana"/>
                <a:cs typeface="Verdana"/>
              </a:defRPr>
            </a:lvl1pPr>
            <a:lvl2pPr marL="400050" indent="-173038">
              <a:lnSpc>
                <a:spcPts val="1700"/>
              </a:lnSpc>
              <a:spcBef>
                <a:spcPts val="1200"/>
              </a:spcBef>
              <a:buClr>
                <a:schemeClr val="tx1"/>
              </a:buClr>
              <a:buSzPct val="115000"/>
              <a:buFont typeface="Wingdings" charset="2"/>
              <a:buChar char="§"/>
              <a:defRPr sz="1600" baseline="0">
                <a:solidFill>
                  <a:schemeClr val="accent5"/>
                </a:solidFill>
              </a:defRPr>
            </a:lvl2pPr>
            <a:lvl3pPr marL="568325" indent="-169863">
              <a:buClr>
                <a:schemeClr val="accent3"/>
              </a:buClr>
              <a:buSzPct val="125000"/>
              <a:buFont typeface="Lucida Grande"/>
              <a:buChar char="-"/>
              <a:defRPr sz="1400">
                <a:solidFill>
                  <a:schemeClr val="accent5"/>
                </a:solidFill>
              </a:defRPr>
            </a:lvl3pPr>
            <a:lvl4pPr marL="746125" indent="-117475">
              <a:buClr>
                <a:schemeClr val="tx1"/>
              </a:buClr>
              <a:buSzPct val="125000"/>
              <a:buFont typeface="Arial"/>
              <a:buChar char="•"/>
              <a:defRPr sz="1200">
                <a:solidFill>
                  <a:schemeClr val="accent5"/>
                </a:solidFill>
              </a:defRPr>
            </a:lvl4pPr>
            <a:lvl5pPr marL="912813" indent="-166688">
              <a:buClr>
                <a:schemeClr val="accent3"/>
              </a:buClr>
              <a:buSzPct val="125000"/>
              <a:buFont typeface="Lucida Grande"/>
              <a:buChar char="-"/>
              <a:defRPr sz="1200">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p:nvCxnSpPr>
        <p:spPr>
          <a:xfrm>
            <a:off x="548672" y="969382"/>
            <a:ext cx="8595328" cy="0"/>
          </a:xfrm>
          <a:prstGeom prst="line">
            <a:avLst/>
          </a:prstGeom>
          <a:ln w="76200" cap="rnd">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66382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ufts Minto Pyramid wBorder - 2 Text Frames">
    <p:spTree>
      <p:nvGrpSpPr>
        <p:cNvPr id="1" name=""/>
        <p:cNvGrpSpPr/>
        <p:nvPr/>
      </p:nvGrpSpPr>
      <p:grpSpPr>
        <a:xfrm>
          <a:off x="0" y="0"/>
          <a:ext cx="0" cy="0"/>
          <a:chOff x="0" y="0"/>
          <a:chExt cx="0" cy="0"/>
        </a:xfrm>
      </p:grpSpPr>
      <p:sp>
        <p:nvSpPr>
          <p:cNvPr id="13" name="Rounded Rectangle 12"/>
          <p:cNvSpPr/>
          <p:nvPr/>
        </p:nvSpPr>
        <p:spPr>
          <a:xfrm>
            <a:off x="0" y="0"/>
            <a:ext cx="9144000" cy="6858000"/>
          </a:xfrm>
          <a:prstGeom prst="roundRect">
            <a:avLst>
              <a:gd name="adj" fmla="val 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70510" y="155330"/>
            <a:ext cx="8802980" cy="6547341"/>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2"/>
          <a:srcRect l="2491" b="2597"/>
          <a:stretch/>
        </p:blipFill>
        <p:spPr>
          <a:xfrm>
            <a:off x="170510" y="876300"/>
            <a:ext cx="6674790" cy="5826371"/>
          </a:xfrm>
          <a:prstGeom prst="rect">
            <a:avLst/>
          </a:prstGeom>
        </p:spPr>
      </p:pic>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lnSpc>
                <a:spcPts val="1000"/>
              </a:lnSpc>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pic>
        <p:nvPicPr>
          <p:cNvPr id="12" name="Picture 11"/>
          <p:cNvPicPr>
            <a:picLocks noChangeAspect="1"/>
          </p:cNvPicPr>
          <p:nvPr/>
        </p:nvPicPr>
        <p:blipFill>
          <a:blip r:embed="rId3"/>
          <a:stretch>
            <a:fillRect/>
          </a:stretch>
        </p:blipFill>
        <p:spPr>
          <a:xfrm>
            <a:off x="7231950" y="6125381"/>
            <a:ext cx="1511300" cy="457200"/>
          </a:xfrm>
          <a:prstGeom prst="rect">
            <a:avLst/>
          </a:prstGeom>
        </p:spPr>
      </p:pic>
      <p:cxnSp>
        <p:nvCxnSpPr>
          <p:cNvPr id="18" name="Straight Connector 17"/>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spcBef>
                <a:spcPts val="0"/>
              </a:spcBef>
              <a:defRPr sz="800">
                <a:solidFill>
                  <a:srgbClr val="A7A8AA"/>
                </a:solidFill>
              </a:defRPr>
            </a:lvl1pPr>
          </a:lstStyle>
          <a:p>
            <a:pPr lvl="0"/>
            <a:r>
              <a:rPr lang="en-US" smtClean="0"/>
              <a:t>Click to edit Master text styles</a:t>
            </a:r>
          </a:p>
        </p:txBody>
      </p:sp>
      <p:sp>
        <p:nvSpPr>
          <p:cNvPr id="16"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sp>
        <p:nvSpPr>
          <p:cNvPr id="17"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rgbClr val="0367A5"/>
                </a:solidFill>
              </a:defRPr>
            </a:lvl1pPr>
          </a:lstStyle>
          <a:p>
            <a:r>
              <a:rPr lang="en-US" smtClean="0"/>
              <a:t>Click to edit Master title style</a:t>
            </a:r>
            <a:endParaRPr lang="en-US" dirty="0"/>
          </a:p>
        </p:txBody>
      </p:sp>
      <p:cxnSp>
        <p:nvCxnSpPr>
          <p:cNvPr id="21" name="Straight Connector 20"/>
          <p:cNvCxnSpPr/>
          <p:nvPr/>
        </p:nvCxnSpPr>
        <p:spPr>
          <a:xfrm>
            <a:off x="548672" y="969382"/>
            <a:ext cx="8595328" cy="0"/>
          </a:xfrm>
          <a:prstGeom prst="line">
            <a:avLst/>
          </a:prstGeom>
          <a:ln w="762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Content Placeholder 2"/>
          <p:cNvSpPr>
            <a:spLocks noGrp="1"/>
          </p:cNvSpPr>
          <p:nvPr>
            <p:ph idx="1"/>
          </p:nvPr>
        </p:nvSpPr>
        <p:spPr>
          <a:xfrm>
            <a:off x="511682" y="1353643"/>
            <a:ext cx="8175118" cy="526410"/>
          </a:xfrm>
          <a:prstGeom prst="rect">
            <a:avLst/>
          </a:prstGeom>
        </p:spPr>
        <p:txBody>
          <a:bodyPr lIns="0" tIns="0" rIns="0" bIns="0" anchor="b" anchorCtr="0"/>
          <a:lstStyle>
            <a:lvl1pPr marL="0" indent="0">
              <a:lnSpc>
                <a:spcPts val="2200"/>
              </a:lnSpc>
              <a:spcBef>
                <a:spcPts val="0"/>
              </a:spcBef>
              <a:spcAft>
                <a:spcPts val="1000"/>
              </a:spcAft>
              <a:defRPr sz="2000" b="0" i="0">
                <a:solidFill>
                  <a:schemeClr val="accent5"/>
                </a:solidFill>
                <a:latin typeface="Verdana"/>
                <a:cs typeface="Verdana"/>
              </a:defRPr>
            </a:lvl1pPr>
            <a:lvl2pPr marL="400050" indent="-173038">
              <a:lnSpc>
                <a:spcPts val="1700"/>
              </a:lnSpc>
              <a:spcBef>
                <a:spcPts val="1200"/>
              </a:spcBef>
              <a:buClr>
                <a:schemeClr val="tx1"/>
              </a:buClr>
              <a:buSzPct val="115000"/>
              <a:buFont typeface="Wingdings" charset="2"/>
              <a:buChar char="§"/>
              <a:defRPr sz="1600" baseline="0">
                <a:solidFill>
                  <a:schemeClr val="accent5"/>
                </a:solidFill>
              </a:defRPr>
            </a:lvl2pPr>
            <a:lvl3pPr marL="568325" indent="-169863">
              <a:buClr>
                <a:schemeClr val="accent3"/>
              </a:buClr>
              <a:buSzPct val="125000"/>
              <a:buFont typeface="Lucida Grande"/>
              <a:buChar char="-"/>
              <a:defRPr sz="1400">
                <a:solidFill>
                  <a:schemeClr val="accent5"/>
                </a:solidFill>
              </a:defRPr>
            </a:lvl3pPr>
            <a:lvl4pPr marL="746125" indent="-117475">
              <a:buClr>
                <a:schemeClr val="tx1"/>
              </a:buClr>
              <a:buSzPct val="125000"/>
              <a:buFont typeface="Arial"/>
              <a:buChar char="•"/>
              <a:defRPr sz="1200">
                <a:solidFill>
                  <a:schemeClr val="accent5"/>
                </a:solidFill>
              </a:defRPr>
            </a:lvl4pPr>
            <a:lvl5pPr marL="912813" indent="-166688">
              <a:buClr>
                <a:schemeClr val="accent3"/>
              </a:buClr>
              <a:buSzPct val="125000"/>
              <a:buFont typeface="Lucida Grande"/>
              <a:buChar char="-"/>
              <a:defRPr sz="1200">
                <a:solidFill>
                  <a:schemeClr val="accent5"/>
                </a:solidFill>
              </a:defRPr>
            </a:lvl5pPr>
          </a:lstStyle>
          <a:p>
            <a:pPr lvl="0"/>
            <a:r>
              <a:rPr lang="en-US" smtClean="0"/>
              <a:t>Click to edit Master text styles</a:t>
            </a:r>
          </a:p>
        </p:txBody>
      </p:sp>
      <p:sp>
        <p:nvSpPr>
          <p:cNvPr id="26" name="Content Placeholder 2"/>
          <p:cNvSpPr>
            <a:spLocks noGrp="1"/>
          </p:cNvSpPr>
          <p:nvPr>
            <p:ph idx="14" hasCustomPrompt="1"/>
          </p:nvPr>
        </p:nvSpPr>
        <p:spPr>
          <a:xfrm>
            <a:off x="511682" y="2147440"/>
            <a:ext cx="8175118" cy="3809605"/>
          </a:xfrm>
          <a:prstGeom prst="rect">
            <a:avLst/>
          </a:prstGeom>
        </p:spPr>
        <p:txBody>
          <a:bodyPr lIns="0" tIns="0" rIns="0" bIns="0"/>
          <a:lstStyle>
            <a:lvl1pPr marL="0" indent="0">
              <a:lnSpc>
                <a:spcPts val="2200"/>
              </a:lnSpc>
              <a:spcBef>
                <a:spcPts val="0"/>
              </a:spcBef>
              <a:spcAft>
                <a:spcPts val="1000"/>
              </a:spcAft>
              <a:defRPr sz="2000" b="0" i="0">
                <a:solidFill>
                  <a:schemeClr val="accent5"/>
                </a:solidFill>
                <a:latin typeface="Verdana"/>
                <a:cs typeface="Verdana"/>
              </a:defRPr>
            </a:lvl1pPr>
            <a:lvl2pPr marL="400050" indent="-173038">
              <a:lnSpc>
                <a:spcPts val="1700"/>
              </a:lnSpc>
              <a:spcBef>
                <a:spcPts val="1200"/>
              </a:spcBef>
              <a:buClr>
                <a:schemeClr val="tx1"/>
              </a:buClr>
              <a:buSzPct val="115000"/>
              <a:buFont typeface="Wingdings" charset="2"/>
              <a:buChar char="§"/>
              <a:defRPr sz="1600" baseline="0">
                <a:solidFill>
                  <a:schemeClr val="accent5"/>
                </a:solidFill>
              </a:defRPr>
            </a:lvl2pPr>
            <a:lvl3pPr marL="568325" indent="-169863">
              <a:buClr>
                <a:schemeClr val="accent3"/>
              </a:buClr>
              <a:buSzPct val="125000"/>
              <a:buFont typeface="Lucida Grande"/>
              <a:buChar char="-"/>
              <a:defRPr sz="1400">
                <a:solidFill>
                  <a:schemeClr val="accent5"/>
                </a:solidFill>
              </a:defRPr>
            </a:lvl3pPr>
            <a:lvl4pPr marL="746125" indent="-117475">
              <a:buClr>
                <a:schemeClr val="tx1"/>
              </a:buClr>
              <a:buSzPct val="125000"/>
              <a:buFont typeface="Arial"/>
              <a:buChar char="•"/>
              <a:defRPr sz="1200">
                <a:solidFill>
                  <a:schemeClr val="accent5"/>
                </a:solidFill>
              </a:defRPr>
            </a:lvl4pPr>
            <a:lvl5pPr marL="912813" indent="-166688">
              <a:buClr>
                <a:schemeClr val="accent3"/>
              </a:buClr>
              <a:buSzPct val="125000"/>
              <a:buFont typeface="Lucida Grande"/>
              <a:buChar char="-"/>
              <a:defRPr sz="1200">
                <a:solidFill>
                  <a:schemeClr val="accent5"/>
                </a:solidFill>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711410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ufts Storyline">
    <p:spTree>
      <p:nvGrpSpPr>
        <p:cNvPr id="1" name=""/>
        <p:cNvGrpSpPr/>
        <p:nvPr/>
      </p:nvGrpSpPr>
      <p:grpSpPr>
        <a:xfrm>
          <a:off x="0" y="0"/>
          <a:ext cx="0" cy="0"/>
          <a:chOff x="0" y="0"/>
          <a:chExt cx="0" cy="0"/>
        </a:xfrm>
      </p:grpSpPr>
      <p:sp>
        <p:nvSpPr>
          <p:cNvPr id="11" name="Rounded Rectangle 10"/>
          <p:cNvSpPr/>
          <p:nvPr/>
        </p:nvSpPr>
        <p:spPr>
          <a:xfrm>
            <a:off x="0" y="0"/>
            <a:ext cx="9144000" cy="6858000"/>
          </a:xfrm>
          <a:prstGeom prst="roundRect">
            <a:avLst>
              <a:gd name="adj" fmla="val 0"/>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517848" y="6387175"/>
            <a:ext cx="2083716" cy="271229"/>
          </a:xfrm>
          <a:prstGeom prst="rect">
            <a:avLst/>
          </a:prstGeom>
        </p:spPr>
        <p:txBody>
          <a:bodyPr lIns="0" tIns="0" rIns="0" bIns="0"/>
          <a:lstStyle>
            <a:lvl1pPr>
              <a:defRPr sz="900" b="0" i="0">
                <a:solidFill>
                  <a:schemeClr val="accent5">
                    <a:lumMod val="40000"/>
                    <a:lumOff val="60000"/>
                  </a:schemeClr>
                </a:solidFill>
                <a:latin typeface="Verdana"/>
                <a:cs typeface="Verdana"/>
              </a:defRPr>
            </a:lvl1pPr>
          </a:lstStyle>
          <a:p>
            <a:fld id="{3263D5DB-E51F-47AF-9076-98FAEEE30300}" type="datetimeFigureOut">
              <a:rPr lang="en-US" smtClean="0"/>
              <a:t>5/10/2018</a:t>
            </a:fld>
            <a:endParaRPr lang="en-US" dirty="0"/>
          </a:p>
        </p:txBody>
      </p:sp>
      <p:pic>
        <p:nvPicPr>
          <p:cNvPr id="12" name="Picture 11"/>
          <p:cNvPicPr>
            <a:picLocks noChangeAspect="1"/>
          </p:cNvPicPr>
          <p:nvPr/>
        </p:nvPicPr>
        <p:blipFill>
          <a:blip r:embed="rId2"/>
          <a:stretch>
            <a:fillRect/>
          </a:stretch>
        </p:blipFill>
        <p:spPr>
          <a:xfrm>
            <a:off x="7231950" y="6125381"/>
            <a:ext cx="1511300" cy="457200"/>
          </a:xfrm>
          <a:prstGeom prst="rect">
            <a:avLst/>
          </a:prstGeom>
        </p:spPr>
      </p:pic>
      <p:cxnSp>
        <p:nvCxnSpPr>
          <p:cNvPr id="18" name="Straight Connector 17"/>
          <p:cNvCxnSpPr/>
          <p:nvPr/>
        </p:nvCxnSpPr>
        <p:spPr>
          <a:xfrm>
            <a:off x="511682" y="6298001"/>
            <a:ext cx="6596379" cy="0"/>
          </a:xfrm>
          <a:prstGeom prst="line">
            <a:avLst/>
          </a:prstGeom>
          <a:ln w="3810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 Placeholder 36"/>
          <p:cNvSpPr>
            <a:spLocks noGrp="1"/>
          </p:cNvSpPr>
          <p:nvPr>
            <p:ph type="body" sz="quarter" idx="13"/>
          </p:nvPr>
        </p:nvSpPr>
        <p:spPr>
          <a:xfrm>
            <a:off x="517849" y="5948689"/>
            <a:ext cx="6590212" cy="277812"/>
          </a:xfrm>
          <a:prstGeom prst="rect">
            <a:avLst/>
          </a:prstGeom>
        </p:spPr>
        <p:txBody>
          <a:bodyPr vert="horz" lIns="0" tIns="0" bIns="0" anchor="b" anchorCtr="0"/>
          <a:lstStyle>
            <a:lvl1pPr marL="0" indent="0">
              <a:lnSpc>
                <a:spcPts val="900"/>
              </a:lnSpc>
              <a:defRPr sz="800">
                <a:solidFill>
                  <a:srgbClr val="A7A8AA"/>
                </a:solidFill>
              </a:defRPr>
            </a:lvl1pPr>
          </a:lstStyle>
          <a:p>
            <a:pPr lvl="0"/>
            <a:r>
              <a:rPr lang="en-US" smtClean="0"/>
              <a:t>Click to edit Master text styles</a:t>
            </a:r>
          </a:p>
        </p:txBody>
      </p:sp>
      <p:sp>
        <p:nvSpPr>
          <p:cNvPr id="13" name="Slide Number Placeholder 5"/>
          <p:cNvSpPr>
            <a:spLocks noGrp="1"/>
          </p:cNvSpPr>
          <p:nvPr>
            <p:ph type="sldNum" sz="quarter" idx="12"/>
          </p:nvPr>
        </p:nvSpPr>
        <p:spPr>
          <a:xfrm>
            <a:off x="3892246" y="6387175"/>
            <a:ext cx="1359509" cy="271229"/>
          </a:xfrm>
          <a:prstGeom prst="rect">
            <a:avLst/>
          </a:prstGeom>
        </p:spPr>
        <p:txBody>
          <a:bodyPr lIns="0" tIns="0" rIns="0" bIns="0"/>
          <a:lstStyle>
            <a:lvl1pPr algn="ctr">
              <a:lnSpc>
                <a:spcPts val="1000"/>
              </a:lnSpc>
              <a:defRPr sz="900" b="0" i="0">
                <a:solidFill>
                  <a:schemeClr val="tx1"/>
                </a:solidFill>
                <a:latin typeface="Verdana"/>
                <a:cs typeface="Verdana"/>
              </a:defRPr>
            </a:lvl1pPr>
          </a:lstStyle>
          <a:p>
            <a:fld id="{940FD457-927A-4001-A2D4-24FCC3028FC6}" type="slidenum">
              <a:rPr lang="en-US" smtClean="0"/>
              <a:t>‹#›</a:t>
            </a:fld>
            <a:endParaRPr lang="en-US" dirty="0"/>
          </a:p>
        </p:txBody>
      </p:sp>
      <p:sp>
        <p:nvSpPr>
          <p:cNvPr id="14" name="Title 1"/>
          <p:cNvSpPr>
            <a:spLocks noGrp="1"/>
          </p:cNvSpPr>
          <p:nvPr>
            <p:ph type="title"/>
          </p:nvPr>
        </p:nvSpPr>
        <p:spPr>
          <a:xfrm>
            <a:off x="511682" y="275741"/>
            <a:ext cx="8175117" cy="597670"/>
          </a:xfrm>
          <a:prstGeom prst="rect">
            <a:avLst/>
          </a:prstGeom>
        </p:spPr>
        <p:txBody>
          <a:bodyPr lIns="0" tIns="0" rIns="0" bIns="0" anchor="b" anchorCtr="0"/>
          <a:lstStyle>
            <a:lvl1pPr>
              <a:lnSpc>
                <a:spcPts val="3600"/>
              </a:lnSpc>
              <a:defRPr sz="2800" b="0" spc="-100">
                <a:solidFill>
                  <a:srgbClr val="0367A5"/>
                </a:solidFill>
              </a:defRPr>
            </a:lvl1pPr>
          </a:lstStyle>
          <a:p>
            <a:r>
              <a:rPr lang="en-US" smtClean="0"/>
              <a:t>Click to edit Master title style</a:t>
            </a:r>
            <a:endParaRPr lang="en-US" dirty="0"/>
          </a:p>
        </p:txBody>
      </p:sp>
      <p:sp>
        <p:nvSpPr>
          <p:cNvPr id="16" name="Content Placeholder 2"/>
          <p:cNvSpPr>
            <a:spLocks noGrp="1"/>
          </p:cNvSpPr>
          <p:nvPr>
            <p:ph idx="14"/>
          </p:nvPr>
        </p:nvSpPr>
        <p:spPr>
          <a:xfrm>
            <a:off x="511682" y="1314878"/>
            <a:ext cx="8175118" cy="4633811"/>
          </a:xfrm>
          <a:prstGeom prst="rect">
            <a:avLst/>
          </a:prstGeom>
        </p:spPr>
        <p:txBody>
          <a:bodyPr lIns="0" tIns="0" rIns="0" bIns="0"/>
          <a:lstStyle>
            <a:lvl1pPr marL="0" indent="0">
              <a:lnSpc>
                <a:spcPts val="2200"/>
              </a:lnSpc>
              <a:spcBef>
                <a:spcPts val="0"/>
              </a:spcBef>
              <a:spcAft>
                <a:spcPts val="1000"/>
              </a:spcAft>
              <a:defRPr sz="2000" b="0" i="0">
                <a:solidFill>
                  <a:schemeClr val="accent5"/>
                </a:solidFill>
                <a:latin typeface="Verdana"/>
                <a:cs typeface="Verdana"/>
              </a:defRPr>
            </a:lvl1pPr>
            <a:lvl2pPr marL="400050" indent="-173038">
              <a:lnSpc>
                <a:spcPts val="1700"/>
              </a:lnSpc>
              <a:spcBef>
                <a:spcPts val="1200"/>
              </a:spcBef>
              <a:buClr>
                <a:schemeClr val="tx1"/>
              </a:buClr>
              <a:buSzPct val="115000"/>
              <a:buFont typeface="Wingdings" charset="2"/>
              <a:buChar char="§"/>
              <a:defRPr sz="1600" baseline="0">
                <a:solidFill>
                  <a:schemeClr val="accent5"/>
                </a:solidFill>
              </a:defRPr>
            </a:lvl2pPr>
            <a:lvl3pPr marL="568325" indent="-169863">
              <a:buClr>
                <a:schemeClr val="accent3"/>
              </a:buClr>
              <a:buSzPct val="125000"/>
              <a:buFont typeface="Lucida Grande"/>
              <a:buChar char="-"/>
              <a:defRPr sz="1400">
                <a:solidFill>
                  <a:schemeClr val="accent5"/>
                </a:solidFill>
              </a:defRPr>
            </a:lvl3pPr>
            <a:lvl4pPr marL="746125" indent="-117475">
              <a:buClr>
                <a:schemeClr val="tx1"/>
              </a:buClr>
              <a:buSzPct val="125000"/>
              <a:buFont typeface="Arial"/>
              <a:buChar char="•"/>
              <a:defRPr sz="1200">
                <a:solidFill>
                  <a:schemeClr val="accent5"/>
                </a:solidFill>
              </a:defRPr>
            </a:lvl4pPr>
            <a:lvl5pPr marL="912813" indent="-166688">
              <a:buClr>
                <a:schemeClr val="accent3"/>
              </a:buClr>
              <a:buSzPct val="125000"/>
              <a:buFont typeface="Lucida Grande"/>
              <a:buChar char="-"/>
              <a:defRPr sz="1200">
                <a:solidFill>
                  <a:schemeClr val="accent5"/>
                </a:solidFill>
              </a:defRPr>
            </a:lvl5pPr>
          </a:lstStyle>
          <a:p>
            <a:pPr lvl="0"/>
            <a:r>
              <a:rPr lang="en-US" smtClean="0"/>
              <a:t>Click to edit Master text styles</a:t>
            </a:r>
          </a:p>
        </p:txBody>
      </p:sp>
      <p:cxnSp>
        <p:nvCxnSpPr>
          <p:cNvPr id="17" name="Straight Connector 16"/>
          <p:cNvCxnSpPr/>
          <p:nvPr/>
        </p:nvCxnSpPr>
        <p:spPr>
          <a:xfrm>
            <a:off x="548672" y="969382"/>
            <a:ext cx="8595328" cy="0"/>
          </a:xfrm>
          <a:prstGeom prst="line">
            <a:avLst/>
          </a:prstGeom>
          <a:ln w="76200" cap="rnd">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09859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3"/>
          <a:stretch>
            <a:fillRect/>
          </a:stretch>
        </p:blipFill>
        <p:spPr>
          <a:xfrm>
            <a:off x="7317896" y="6130594"/>
            <a:ext cx="1473200" cy="431800"/>
          </a:xfrm>
          <a:prstGeom prst="rect">
            <a:avLst/>
          </a:prstGeom>
        </p:spPr>
      </p:pic>
      <p:pic>
        <p:nvPicPr>
          <p:cNvPr id="5" name="Picture 4"/>
          <p:cNvPicPr>
            <a:picLocks noChangeAspect="1"/>
          </p:cNvPicPr>
          <p:nvPr/>
        </p:nvPicPr>
        <p:blipFill>
          <a:blip r:embed="rId23"/>
          <a:stretch>
            <a:fillRect/>
          </a:stretch>
        </p:blipFill>
        <p:spPr>
          <a:xfrm>
            <a:off x="7317896" y="5602033"/>
            <a:ext cx="1473200" cy="431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spcBef>
          <a:spcPct val="0"/>
        </a:spcBef>
        <a:buNone/>
        <a:defRPr sz="2800" b="1" i="0" kern="1200" cap="none" baseline="0">
          <a:solidFill>
            <a:srgbClr val="0367A5"/>
          </a:solidFill>
          <a:latin typeface="Verdana"/>
          <a:ea typeface="+mj-ea"/>
          <a:cs typeface="Verdana"/>
        </a:defRPr>
      </a:lvl1pPr>
    </p:titleStyle>
    <p:bodyStyle>
      <a:lvl1pPr marL="111125" indent="0" algn="l" defTabSz="914400" rtl="0" eaLnBrk="1" latinLnBrk="0" hangingPunct="1">
        <a:spcBef>
          <a:spcPct val="20000"/>
        </a:spcBef>
        <a:buClr>
          <a:srgbClr val="0367A5"/>
        </a:buClr>
        <a:buSzPct val="130000"/>
        <a:buFont typeface="Arial"/>
        <a:buNone/>
        <a:defRPr sz="2400" b="0" i="0" kern="1200">
          <a:solidFill>
            <a:srgbClr val="0367A5"/>
          </a:solidFill>
          <a:latin typeface="Verdana"/>
          <a:ea typeface="+mn-ea"/>
          <a:cs typeface="Verdana"/>
        </a:defRPr>
      </a:lvl1pPr>
      <a:lvl2pPr marL="1087438" indent="-185738" algn="l" defTabSz="914400" rtl="0" eaLnBrk="1" latinLnBrk="0" hangingPunct="1">
        <a:spcBef>
          <a:spcPct val="20000"/>
        </a:spcBef>
        <a:buClr>
          <a:srgbClr val="0367A5"/>
        </a:buClr>
        <a:buSzPct val="130000"/>
        <a:buFont typeface="Arial"/>
        <a:buChar char="•"/>
        <a:defRPr sz="2000" b="0" i="0" kern="1200">
          <a:solidFill>
            <a:srgbClr val="0367A5"/>
          </a:solidFill>
          <a:latin typeface="Verdana"/>
          <a:ea typeface="+mn-ea"/>
          <a:cs typeface="Verdana"/>
        </a:defRPr>
      </a:lvl2pPr>
      <a:lvl3pPr marL="971550" indent="-285750" algn="l" defTabSz="914400" rtl="0" eaLnBrk="1" latinLnBrk="0" hangingPunct="1">
        <a:spcBef>
          <a:spcPct val="20000"/>
        </a:spcBef>
        <a:buClr>
          <a:srgbClr val="0367A5"/>
        </a:buClr>
        <a:buSzPct val="130000"/>
        <a:buFont typeface="Arial"/>
        <a:buChar char="•"/>
        <a:defRPr sz="1800" b="0" i="0" kern="1200">
          <a:solidFill>
            <a:srgbClr val="0367A5"/>
          </a:solidFill>
          <a:latin typeface="Verdana"/>
          <a:ea typeface="+mn-ea"/>
          <a:cs typeface="Verdana"/>
        </a:defRPr>
      </a:lvl3pPr>
      <a:lvl4pPr marL="1337310" indent="-285750" algn="l" defTabSz="914400" rtl="0" eaLnBrk="1" latinLnBrk="0" hangingPunct="1">
        <a:spcBef>
          <a:spcPct val="20000"/>
        </a:spcBef>
        <a:buClr>
          <a:srgbClr val="0367A5"/>
        </a:buClr>
        <a:buSzPct val="130000"/>
        <a:buFont typeface="Arial"/>
        <a:buChar char="•"/>
        <a:defRPr sz="1600" b="0" i="0" kern="1200">
          <a:solidFill>
            <a:srgbClr val="0367A5"/>
          </a:solidFill>
          <a:latin typeface="Verdana"/>
          <a:ea typeface="+mn-ea"/>
          <a:cs typeface="Verdana"/>
        </a:defRPr>
      </a:lvl4pPr>
      <a:lvl5pPr marL="1611630" indent="-285750" algn="l" defTabSz="914400" rtl="0" eaLnBrk="1" latinLnBrk="0" hangingPunct="1">
        <a:spcBef>
          <a:spcPct val="20000"/>
        </a:spcBef>
        <a:buClr>
          <a:srgbClr val="0367A5"/>
        </a:buClr>
        <a:buSzPct val="130000"/>
        <a:buFont typeface="Arial"/>
        <a:buChar char="•"/>
        <a:defRPr sz="1600" b="0" i="0" kern="1200" baseline="0">
          <a:solidFill>
            <a:srgbClr val="0367A5"/>
          </a:solidFill>
          <a:latin typeface="Verdana"/>
          <a:ea typeface="+mn-ea"/>
          <a:cs typeface="Verdana"/>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600200"/>
            <a:ext cx="7467600" cy="1672774"/>
          </a:xfrm>
        </p:spPr>
        <p:txBody>
          <a:bodyPr/>
          <a:lstStyle/>
          <a:p>
            <a:pPr algn="ctr">
              <a:lnSpc>
                <a:spcPct val="100000"/>
              </a:lnSpc>
            </a:pPr>
            <a:r>
              <a:rPr lang="en-US" dirty="0"/>
              <a:t>Unify Update to the Implementation Council</a:t>
            </a:r>
            <a:br>
              <a:rPr lang="en-US" dirty="0"/>
            </a:br>
            <a:endParaRPr lang="en-US" dirty="0" smtClean="0"/>
          </a:p>
          <a:p>
            <a:pPr algn="ctr"/>
            <a:r>
              <a:rPr lang="en-US" dirty="0" smtClean="0"/>
              <a:t>May 8, </a:t>
            </a:r>
            <a:r>
              <a:rPr lang="en-US" dirty="0"/>
              <a:t>2018</a:t>
            </a:r>
          </a:p>
        </p:txBody>
      </p:sp>
      <p:sp>
        <p:nvSpPr>
          <p:cNvPr id="3" name="TextBox 2"/>
          <p:cNvSpPr txBox="1"/>
          <p:nvPr/>
        </p:nvSpPr>
        <p:spPr>
          <a:xfrm>
            <a:off x="1371600" y="3352800"/>
            <a:ext cx="6477000" cy="646331"/>
          </a:xfrm>
          <a:prstGeom prst="rect">
            <a:avLst/>
          </a:prstGeom>
          <a:noFill/>
        </p:spPr>
        <p:txBody>
          <a:bodyPr wrap="square" rtlCol="0">
            <a:spAutoFit/>
          </a:bodyPr>
          <a:lstStyle/>
          <a:p>
            <a:pPr algn="ctr">
              <a:lnSpc>
                <a:spcPct val="200000"/>
              </a:lnSpc>
            </a:pPr>
            <a:r>
              <a:rPr lang="en-US" dirty="0" smtClean="0"/>
              <a:t>Management of Member Appeals and Grievances </a:t>
            </a:r>
            <a:endParaRPr lang="en-US" dirty="0"/>
          </a:p>
        </p:txBody>
      </p:sp>
    </p:spTree>
    <p:extLst>
      <p:ext uri="{BB962C8B-B14F-4D97-AF65-F5344CB8AC3E}">
        <p14:creationId xmlns:p14="http://schemas.microsoft.com/office/powerpoint/2010/main" val="1228711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304800"/>
            <a:ext cx="8229600" cy="685800"/>
          </a:xfrm>
        </p:spPr>
        <p:txBody>
          <a:bodyPr/>
          <a:lstStyle/>
          <a:p>
            <a:pPr algn="l"/>
            <a:r>
              <a:rPr lang="en-US" dirty="0" smtClean="0"/>
              <a:t>Question For Discussion  </a:t>
            </a:r>
            <a:endParaRPr lang="en-US" dirty="0"/>
          </a:p>
        </p:txBody>
      </p:sp>
    </p:spTree>
    <p:extLst>
      <p:ext uri="{BB962C8B-B14F-4D97-AF65-F5344CB8AC3E}">
        <p14:creationId xmlns:p14="http://schemas.microsoft.com/office/powerpoint/2010/main" val="420168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1782" y="228600"/>
            <a:ext cx="8001000" cy="401782"/>
          </a:xfrm>
        </p:spPr>
        <p:txBody>
          <a:bodyPr/>
          <a:lstStyle/>
          <a:p>
            <a:pPr algn="l"/>
            <a:r>
              <a:rPr lang="en-US" dirty="0" smtClean="0"/>
              <a:t>Agenda</a:t>
            </a:r>
            <a:endParaRPr lang="en-US" dirty="0"/>
          </a:p>
        </p:txBody>
      </p:sp>
      <p:sp>
        <p:nvSpPr>
          <p:cNvPr id="3" name="TextBox 2"/>
          <p:cNvSpPr txBox="1"/>
          <p:nvPr/>
        </p:nvSpPr>
        <p:spPr>
          <a:xfrm>
            <a:off x="381000" y="838200"/>
            <a:ext cx="8610600" cy="3539430"/>
          </a:xfrm>
          <a:prstGeom prst="rect">
            <a:avLst/>
          </a:prstGeom>
          <a:noFill/>
        </p:spPr>
        <p:txBody>
          <a:bodyPr wrap="square" rtlCol="0">
            <a:spAutoFit/>
          </a:bodyPr>
          <a:lstStyle/>
          <a:p>
            <a:endParaRPr lang="en-US" sz="1600" dirty="0" smtClean="0"/>
          </a:p>
          <a:p>
            <a:r>
              <a:rPr lang="en-US" sz="1600" dirty="0" smtClean="0"/>
              <a:t>Management of Appeals and Grievances </a:t>
            </a:r>
          </a:p>
          <a:p>
            <a:endParaRPr lang="en-US" sz="1600" dirty="0"/>
          </a:p>
          <a:p>
            <a:pPr marL="742950" lvl="1" indent="-285750">
              <a:buFont typeface="Arial" panose="020B0604020202020204" pitchFamily="34" charset="0"/>
              <a:buChar char="•"/>
            </a:pPr>
            <a:r>
              <a:rPr lang="en-US" sz="1600" dirty="0" smtClean="0"/>
              <a:t>Process Overview </a:t>
            </a:r>
          </a:p>
          <a:p>
            <a:pPr marL="1200150" lvl="2" indent="-285750">
              <a:buFont typeface="Wingdings" panose="05000000000000000000" pitchFamily="2" charset="2"/>
              <a:buChar char="Ø"/>
            </a:pPr>
            <a:endParaRPr lang="en-US" sz="1600" dirty="0" smtClean="0"/>
          </a:p>
          <a:p>
            <a:endParaRPr lang="en-US" sz="1600" dirty="0"/>
          </a:p>
          <a:p>
            <a:r>
              <a:rPr lang="en-US" sz="1600" dirty="0" smtClean="0"/>
              <a:t>Member Appeals and Grievances </a:t>
            </a:r>
          </a:p>
          <a:p>
            <a:endParaRPr lang="en-US" sz="1600" dirty="0"/>
          </a:p>
          <a:p>
            <a:pPr marL="742950" lvl="1" indent="-285750">
              <a:buFont typeface="Arial" panose="020B0604020202020204" pitchFamily="34" charset="0"/>
              <a:buChar char="•"/>
            </a:pPr>
            <a:r>
              <a:rPr lang="en-US" sz="1600" dirty="0" smtClean="0"/>
              <a:t>Service Category</a:t>
            </a:r>
          </a:p>
          <a:p>
            <a:pPr marL="742950" lvl="1" indent="-285750">
              <a:buFont typeface="Arial" panose="020B0604020202020204" pitchFamily="34" charset="0"/>
              <a:buChar char="•"/>
            </a:pPr>
            <a:r>
              <a:rPr lang="en-US" sz="1600" dirty="0" smtClean="0"/>
              <a:t>Outcomes </a:t>
            </a:r>
          </a:p>
          <a:p>
            <a:endParaRPr lang="en-US" sz="1600" dirty="0"/>
          </a:p>
          <a:p>
            <a:endParaRPr lang="en-US" sz="1600" dirty="0" smtClean="0"/>
          </a:p>
          <a:p>
            <a:r>
              <a:rPr lang="en-US" sz="1600" dirty="0" smtClean="0"/>
              <a:t>Analysis and Follow-up </a:t>
            </a:r>
          </a:p>
          <a:p>
            <a:r>
              <a:rPr lang="en-US" sz="1600" dirty="0" smtClean="0"/>
              <a:t> </a:t>
            </a:r>
            <a:endParaRPr lang="en-US" dirty="0"/>
          </a:p>
        </p:txBody>
      </p:sp>
    </p:spTree>
    <p:extLst>
      <p:ext uri="{BB962C8B-B14F-4D97-AF65-F5344CB8AC3E}">
        <p14:creationId xmlns:p14="http://schemas.microsoft.com/office/powerpoint/2010/main" val="2563072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7817" y="124691"/>
            <a:ext cx="8686800" cy="762000"/>
          </a:xfrm>
        </p:spPr>
        <p:txBody>
          <a:bodyPr/>
          <a:lstStyle/>
          <a:p>
            <a:pPr algn="l"/>
            <a:r>
              <a:rPr lang="en-US" dirty="0" smtClean="0"/>
              <a:t>Process Flow Overview</a:t>
            </a:r>
            <a:endParaRPr lang="en-US" dirty="0"/>
          </a:p>
        </p:txBody>
      </p:sp>
      <p:sp>
        <p:nvSpPr>
          <p:cNvPr id="4" name="Rectangle 3"/>
          <p:cNvSpPr/>
          <p:nvPr/>
        </p:nvSpPr>
        <p:spPr>
          <a:xfrm>
            <a:off x="404812" y="914400"/>
            <a:ext cx="8458200" cy="5632311"/>
          </a:xfrm>
          <a:prstGeom prst="rect">
            <a:avLst/>
          </a:prstGeom>
        </p:spPr>
        <p:txBody>
          <a:bodyPr wrap="square">
            <a:spAutoFit/>
          </a:bodyPr>
          <a:lstStyle/>
          <a:p>
            <a:pPr lvl="0"/>
            <a:r>
              <a:rPr lang="en-US" dirty="0"/>
              <a:t>Process flow for appeals </a:t>
            </a:r>
            <a:r>
              <a:rPr lang="en-US"/>
              <a:t>and </a:t>
            </a:r>
            <a:r>
              <a:rPr lang="en-US" smtClean="0"/>
              <a:t>grievances</a:t>
            </a:r>
          </a:p>
          <a:p>
            <a:pPr lvl="0"/>
            <a:endParaRPr lang="en-US" dirty="0"/>
          </a:p>
          <a:p>
            <a:pPr marL="285750" lvl="0" indent="-285750">
              <a:buFont typeface="Courier New" panose="02070309020205020404" pitchFamily="49" charset="0"/>
              <a:buChar char="o"/>
            </a:pPr>
            <a:r>
              <a:rPr lang="en-US" dirty="0" smtClean="0"/>
              <a:t>We </a:t>
            </a:r>
            <a:r>
              <a:rPr lang="en-US" dirty="0"/>
              <a:t>receive </a:t>
            </a:r>
            <a:r>
              <a:rPr lang="en-US" dirty="0" smtClean="0"/>
              <a:t>Appeals and Grievances in </a:t>
            </a:r>
            <a:r>
              <a:rPr lang="en-US" dirty="0"/>
              <a:t>the form of calls to member services, faxes, e-mails, letters or in person.  We receive the appeals or grievances from the member or the member’s </a:t>
            </a:r>
            <a:r>
              <a:rPr lang="en-US" dirty="0" smtClean="0"/>
              <a:t>representative. </a:t>
            </a:r>
            <a:endParaRPr lang="en-US" dirty="0"/>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All appeals and grievances are documented in a electronic health record.  When the A&amp; G team receives the appeal or grievance we review it, enter it into the system and then work to resolve the appeal or grievance. When a complaint related to care received is submitted, the same process is followed, but the grievances is resolved by the Quality Management Team.  </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Expedited appeals are resolved within 72 hrs.  Expedited grievances are resolved within 24 hrs.  Standard appeals and grievances are resolved within 30 days.  All appeals and grievances are resolved in writing. Letters include a contact number for members to call and discuss any outstanding questions. </a:t>
            </a:r>
          </a:p>
          <a:p>
            <a:endParaRPr lang="en-US" dirty="0"/>
          </a:p>
          <a:p>
            <a:pPr lvl="0"/>
            <a:endParaRPr lang="en-US" dirty="0"/>
          </a:p>
        </p:txBody>
      </p:sp>
    </p:spTree>
    <p:extLst>
      <p:ext uri="{BB962C8B-B14F-4D97-AF65-F5344CB8AC3E}">
        <p14:creationId xmlns:p14="http://schemas.microsoft.com/office/powerpoint/2010/main" val="3783659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44306663"/>
              </p:ext>
            </p:extLst>
          </p:nvPr>
        </p:nvGraphicFramePr>
        <p:xfrm>
          <a:off x="347047" y="1066800"/>
          <a:ext cx="8382001" cy="4150378"/>
        </p:xfrm>
        <a:graphic>
          <a:graphicData uri="http://schemas.openxmlformats.org/drawingml/2006/table">
            <a:tbl>
              <a:tblPr>
                <a:tableStyleId>{5C22544A-7EE6-4342-B048-85BDC9FD1C3A}</a:tableStyleId>
              </a:tblPr>
              <a:tblGrid>
                <a:gridCol w="4095749"/>
                <a:gridCol w="1785939"/>
                <a:gridCol w="2500313"/>
              </a:tblGrid>
              <a:tr h="537772">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dirty="0" smtClean="0"/>
                        <a:t>Member Grievances by Category/October 2017 – March 2018</a:t>
                      </a:r>
                      <a:endParaRPr lang="en-US" sz="1800" dirty="0" smtClean="0">
                        <a:solidFill>
                          <a:srgbClr val="000000"/>
                        </a:solidFill>
                        <a:latin typeface="Arial"/>
                      </a:endParaRPr>
                    </a:p>
                    <a:p>
                      <a:pPr algn="ctr" fontAlgn="ctr"/>
                      <a:endParaRPr lang="en-US" sz="1800" b="0" i="0" u="none" strike="noStrike" dirty="0">
                        <a:solidFill>
                          <a:srgbClr val="000000"/>
                        </a:solidFill>
                        <a:effectLst/>
                        <a:latin typeface="Arial"/>
                      </a:endParaRPr>
                    </a:p>
                  </a:txBody>
                  <a:tcPr marL="9525" marR="9525" marT="9525" marB="0" anchor="ctr"/>
                </a:tc>
                <a:tc hMerge="1">
                  <a:txBody>
                    <a:bodyPr/>
                    <a:lstStyle/>
                    <a:p>
                      <a:endParaRPr lang="en-US"/>
                    </a:p>
                  </a:txBody>
                  <a:tcPr/>
                </a:tc>
                <a:tc hMerge="1">
                  <a:txBody>
                    <a:bodyPr/>
                    <a:lstStyle/>
                    <a:p>
                      <a:endParaRPr lang="en-US"/>
                    </a:p>
                  </a:txBody>
                  <a:tcPr/>
                </a:tc>
              </a:tr>
              <a:tr h="744615">
                <a:tc>
                  <a:txBody>
                    <a:bodyPr/>
                    <a:lstStyle/>
                    <a:p>
                      <a:pPr algn="ctr" fontAlgn="ctr"/>
                      <a:r>
                        <a:rPr lang="en-US" sz="1200" u="none" strike="noStrike" dirty="0">
                          <a:effectLst/>
                        </a:rPr>
                        <a:t>Category of Grievance</a:t>
                      </a:r>
                      <a:endParaRPr lang="en-US" sz="1200" b="1" i="0" u="none" strike="noStrike" dirty="0">
                        <a:solidFill>
                          <a:srgbClr val="000000"/>
                        </a:solidFill>
                        <a:effectLst/>
                        <a:latin typeface="Arial"/>
                      </a:endParaRPr>
                    </a:p>
                  </a:txBody>
                  <a:tcPr marL="9525" marR="9525" marT="9525" marB="0" anchor="ctr"/>
                </a:tc>
                <a:tc>
                  <a:txBody>
                    <a:bodyPr/>
                    <a:lstStyle/>
                    <a:p>
                      <a:pPr algn="ctr" fontAlgn="ctr"/>
                      <a:r>
                        <a:rPr lang="en-US" sz="1200" u="none" strike="noStrike" dirty="0">
                          <a:effectLst/>
                        </a:rPr>
                        <a:t>6 Month Total</a:t>
                      </a:r>
                      <a:endParaRPr lang="en-US" sz="1200" b="1" i="0" u="none" strike="noStrike" dirty="0">
                        <a:solidFill>
                          <a:srgbClr val="000000"/>
                        </a:solidFill>
                        <a:effectLst/>
                        <a:latin typeface="Arial"/>
                      </a:endParaRPr>
                    </a:p>
                  </a:txBody>
                  <a:tcPr marL="9525" marR="9525" marT="9525" marB="0" anchor="ctr"/>
                </a:tc>
                <a:tc>
                  <a:txBody>
                    <a:bodyPr/>
                    <a:lstStyle/>
                    <a:p>
                      <a:pPr algn="ctr" fontAlgn="ctr"/>
                      <a:r>
                        <a:rPr lang="en-US" sz="1200" u="none" strike="noStrike" dirty="0">
                          <a:effectLst/>
                        </a:rPr>
                        <a:t>Rate per 1,000 Members </a:t>
                      </a:r>
                      <a:r>
                        <a:rPr lang="en-US" sz="1000" u="none" strike="noStrike" dirty="0">
                          <a:effectLst/>
                        </a:rPr>
                        <a:t>(rounded to nearest whole number)</a:t>
                      </a:r>
                      <a:endParaRPr lang="en-US" sz="1200" b="1" i="0" u="none" strike="noStrike" dirty="0">
                        <a:solidFill>
                          <a:srgbClr val="000000"/>
                        </a:solidFill>
                        <a:effectLst/>
                        <a:latin typeface="Arial"/>
                      </a:endParaRPr>
                    </a:p>
                  </a:txBody>
                  <a:tcPr marL="9525" marR="9525" marT="9525" marB="0" anchor="ctr"/>
                </a:tc>
              </a:tr>
              <a:tr h="185375">
                <a:tc>
                  <a:txBody>
                    <a:bodyPr/>
                    <a:lstStyle/>
                    <a:p>
                      <a:pPr algn="l" fontAlgn="t"/>
                      <a:r>
                        <a:rPr lang="en-US" sz="1200" u="none" strike="noStrike" dirty="0">
                          <a:effectLst/>
                        </a:rPr>
                        <a:t>Dental </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2</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1</a:t>
                      </a:r>
                      <a:endParaRPr lang="en-US" sz="1200" b="0" i="0" u="none" strike="noStrike" dirty="0">
                        <a:solidFill>
                          <a:srgbClr val="000000"/>
                        </a:solidFill>
                        <a:effectLst/>
                        <a:latin typeface="Arial"/>
                      </a:endParaRPr>
                    </a:p>
                  </a:txBody>
                  <a:tcPr marL="9525" marR="9525" marT="9525" marB="0"/>
                </a:tc>
              </a:tr>
              <a:tr h="346333">
                <a:tc>
                  <a:txBody>
                    <a:bodyPr/>
                    <a:lstStyle/>
                    <a:p>
                      <a:pPr algn="l" fontAlgn="t"/>
                      <a:r>
                        <a:rPr lang="en-US" sz="1200" u="none" strike="noStrike" dirty="0">
                          <a:effectLst/>
                        </a:rPr>
                        <a:t>Part C, Medicaid, and Supplemental</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3</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1</a:t>
                      </a:r>
                      <a:endParaRPr lang="en-US" sz="1200" b="0" i="0" u="none" strike="noStrike" dirty="0">
                        <a:solidFill>
                          <a:srgbClr val="000000"/>
                        </a:solidFill>
                        <a:effectLst/>
                        <a:latin typeface="Arial"/>
                      </a:endParaRPr>
                    </a:p>
                  </a:txBody>
                  <a:tcPr marL="9525" marR="9525" marT="9525" marB="0"/>
                </a:tc>
              </a:tr>
              <a:tr h="185375">
                <a:tc>
                  <a:txBody>
                    <a:bodyPr/>
                    <a:lstStyle/>
                    <a:p>
                      <a:pPr algn="l" fontAlgn="t"/>
                      <a:r>
                        <a:rPr lang="en-US" sz="1200" u="none" strike="noStrike" dirty="0">
                          <a:effectLst/>
                        </a:rPr>
                        <a:t>Part D</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2</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1</a:t>
                      </a:r>
                      <a:endParaRPr lang="en-US" sz="1200" b="0" i="0" u="none" strike="noStrike" dirty="0">
                        <a:solidFill>
                          <a:srgbClr val="000000"/>
                        </a:solidFill>
                        <a:effectLst/>
                        <a:latin typeface="Arial"/>
                      </a:endParaRPr>
                    </a:p>
                  </a:txBody>
                  <a:tcPr marL="9525" marR="9525" marT="9525" marB="0"/>
                </a:tc>
              </a:tr>
              <a:tr h="185375">
                <a:tc>
                  <a:txBody>
                    <a:bodyPr/>
                    <a:lstStyle/>
                    <a:p>
                      <a:pPr algn="l" fontAlgn="t"/>
                      <a:r>
                        <a:rPr lang="en-US" sz="1200" u="none" strike="noStrike" dirty="0">
                          <a:effectLst/>
                        </a:rPr>
                        <a:t>Enrollment</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4</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1</a:t>
                      </a:r>
                      <a:endParaRPr lang="en-US" sz="1200" b="0" i="0" u="none" strike="noStrike" dirty="0">
                        <a:solidFill>
                          <a:srgbClr val="000000"/>
                        </a:solidFill>
                        <a:effectLst/>
                        <a:latin typeface="Arial"/>
                      </a:endParaRPr>
                    </a:p>
                  </a:txBody>
                  <a:tcPr marL="9525" marR="9525" marT="9525" marB="0"/>
                </a:tc>
              </a:tr>
              <a:tr h="185375">
                <a:tc>
                  <a:txBody>
                    <a:bodyPr/>
                    <a:lstStyle/>
                    <a:p>
                      <a:pPr algn="l" fontAlgn="t"/>
                      <a:r>
                        <a:rPr lang="en-US" sz="1200" u="none" strike="noStrike" dirty="0">
                          <a:effectLst/>
                        </a:rPr>
                        <a:t>MassHealth</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0</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0</a:t>
                      </a:r>
                      <a:endParaRPr lang="en-US" sz="1200" b="0" i="0" u="none" strike="noStrike" dirty="0">
                        <a:solidFill>
                          <a:srgbClr val="000000"/>
                        </a:solidFill>
                        <a:effectLst/>
                        <a:latin typeface="Arial"/>
                      </a:endParaRPr>
                    </a:p>
                  </a:txBody>
                  <a:tcPr marL="9525" marR="9525" marT="9525" marB="0"/>
                </a:tc>
              </a:tr>
              <a:tr h="185375">
                <a:tc>
                  <a:txBody>
                    <a:bodyPr/>
                    <a:lstStyle/>
                    <a:p>
                      <a:pPr algn="l" fontAlgn="t"/>
                      <a:r>
                        <a:rPr lang="en-US" sz="1200" u="none" strike="noStrike" dirty="0">
                          <a:effectLst/>
                        </a:rPr>
                        <a:t>Medicare</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0</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0</a:t>
                      </a:r>
                      <a:endParaRPr lang="en-US" sz="1200" b="0" i="0" u="none" strike="noStrike" dirty="0">
                        <a:solidFill>
                          <a:srgbClr val="000000"/>
                        </a:solidFill>
                        <a:effectLst/>
                        <a:latin typeface="Arial"/>
                      </a:endParaRPr>
                    </a:p>
                  </a:txBody>
                  <a:tcPr marL="9525" marR="9525" marT="9525" marB="0"/>
                </a:tc>
              </a:tr>
              <a:tr h="185375">
                <a:tc>
                  <a:txBody>
                    <a:bodyPr/>
                    <a:lstStyle/>
                    <a:p>
                      <a:pPr algn="l" fontAlgn="t"/>
                      <a:r>
                        <a:rPr lang="en-US" sz="1200" u="none" strike="noStrike" dirty="0">
                          <a:effectLst/>
                        </a:rPr>
                        <a:t>Network </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4</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1</a:t>
                      </a:r>
                      <a:endParaRPr lang="en-US" sz="1200" b="0" i="0" u="none" strike="noStrike" dirty="0">
                        <a:solidFill>
                          <a:srgbClr val="000000"/>
                        </a:solidFill>
                        <a:effectLst/>
                        <a:latin typeface="Arial"/>
                      </a:endParaRPr>
                    </a:p>
                  </a:txBody>
                  <a:tcPr marL="9525" marR="9525" marT="9525" marB="0"/>
                </a:tc>
              </a:tr>
              <a:tr h="185375">
                <a:tc>
                  <a:txBody>
                    <a:bodyPr/>
                    <a:lstStyle/>
                    <a:p>
                      <a:pPr algn="l" fontAlgn="t"/>
                      <a:r>
                        <a:rPr lang="en-US" sz="1200" u="none" strike="noStrike" dirty="0">
                          <a:effectLst/>
                        </a:rPr>
                        <a:t>Other</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13</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4</a:t>
                      </a:r>
                      <a:endParaRPr lang="en-US" sz="1200" b="0" i="0" u="none" strike="noStrike" dirty="0">
                        <a:solidFill>
                          <a:srgbClr val="000000"/>
                        </a:solidFill>
                        <a:effectLst/>
                        <a:latin typeface="Arial"/>
                      </a:endParaRPr>
                    </a:p>
                  </a:txBody>
                  <a:tcPr marL="9525" marR="9525" marT="9525" marB="0"/>
                </a:tc>
              </a:tr>
              <a:tr h="185375">
                <a:tc>
                  <a:txBody>
                    <a:bodyPr/>
                    <a:lstStyle/>
                    <a:p>
                      <a:pPr algn="l" fontAlgn="t"/>
                      <a:r>
                        <a:rPr lang="en-US" sz="1200" u="none" strike="noStrike" dirty="0">
                          <a:effectLst/>
                        </a:rPr>
                        <a:t>Plan Management </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2</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1</a:t>
                      </a:r>
                      <a:endParaRPr lang="en-US" sz="1200" b="0" i="0" u="none" strike="noStrike" dirty="0">
                        <a:solidFill>
                          <a:srgbClr val="000000"/>
                        </a:solidFill>
                        <a:effectLst/>
                        <a:latin typeface="Arial"/>
                      </a:endParaRPr>
                    </a:p>
                  </a:txBody>
                  <a:tcPr marL="9525" marR="9525" marT="9525" marB="0"/>
                </a:tc>
              </a:tr>
              <a:tr h="185375">
                <a:tc>
                  <a:txBody>
                    <a:bodyPr/>
                    <a:lstStyle/>
                    <a:p>
                      <a:pPr algn="l" fontAlgn="t"/>
                      <a:r>
                        <a:rPr lang="en-US" sz="1200" u="none" strike="noStrike" dirty="0">
                          <a:effectLst/>
                        </a:rPr>
                        <a:t>Plan Marketing Materials</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0</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0</a:t>
                      </a:r>
                      <a:endParaRPr lang="en-US" sz="1200" b="0" i="0" u="none" strike="noStrike" dirty="0">
                        <a:solidFill>
                          <a:srgbClr val="000000"/>
                        </a:solidFill>
                        <a:effectLst/>
                        <a:latin typeface="Arial"/>
                      </a:endParaRPr>
                    </a:p>
                  </a:txBody>
                  <a:tcPr marL="9525" marR="9525" marT="9525" marB="0"/>
                </a:tc>
              </a:tr>
              <a:tr h="185375">
                <a:tc>
                  <a:txBody>
                    <a:bodyPr/>
                    <a:lstStyle/>
                    <a:p>
                      <a:pPr algn="l" fontAlgn="t"/>
                      <a:r>
                        <a:rPr lang="en-US" sz="1200" u="none" strike="noStrike" dirty="0">
                          <a:effectLst/>
                        </a:rPr>
                        <a:t>Provider</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0</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0</a:t>
                      </a:r>
                      <a:endParaRPr lang="en-US" sz="1200" b="0" i="0" u="none" strike="noStrike" dirty="0">
                        <a:solidFill>
                          <a:srgbClr val="000000"/>
                        </a:solidFill>
                        <a:effectLst/>
                        <a:latin typeface="Arial"/>
                      </a:endParaRPr>
                    </a:p>
                  </a:txBody>
                  <a:tcPr marL="9525" marR="9525" marT="9525" marB="0"/>
                </a:tc>
              </a:tr>
              <a:tr h="185375">
                <a:tc>
                  <a:txBody>
                    <a:bodyPr/>
                    <a:lstStyle/>
                    <a:p>
                      <a:pPr algn="l" fontAlgn="t"/>
                      <a:r>
                        <a:rPr lang="en-US" sz="1200" u="none" strike="noStrike" dirty="0">
                          <a:effectLst/>
                        </a:rPr>
                        <a:t>Quality of Care</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10</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3</a:t>
                      </a:r>
                      <a:endParaRPr lang="en-US" sz="1200" b="0" i="0" u="none" strike="noStrike" dirty="0">
                        <a:solidFill>
                          <a:srgbClr val="000000"/>
                        </a:solidFill>
                        <a:effectLst/>
                        <a:latin typeface="Arial"/>
                      </a:endParaRPr>
                    </a:p>
                  </a:txBody>
                  <a:tcPr marL="9525" marR="9525" marT="9525" marB="0"/>
                </a:tc>
              </a:tr>
              <a:tr h="185375">
                <a:tc>
                  <a:txBody>
                    <a:bodyPr/>
                    <a:lstStyle/>
                    <a:p>
                      <a:pPr algn="l" fontAlgn="t"/>
                      <a:r>
                        <a:rPr lang="en-US" sz="1200" u="none" strike="noStrike" dirty="0">
                          <a:effectLst/>
                        </a:rPr>
                        <a:t>Transportation </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12</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4</a:t>
                      </a:r>
                      <a:endParaRPr lang="en-US" sz="1200" b="0" i="0" u="none" strike="noStrike" dirty="0">
                        <a:solidFill>
                          <a:srgbClr val="000000"/>
                        </a:solidFill>
                        <a:effectLst/>
                        <a:latin typeface="Arial"/>
                      </a:endParaRPr>
                    </a:p>
                  </a:txBody>
                  <a:tcPr marL="9525" marR="9525" marT="9525" marB="0"/>
                </a:tc>
              </a:tr>
              <a:tr h="185375">
                <a:tc>
                  <a:txBody>
                    <a:bodyPr/>
                    <a:lstStyle/>
                    <a:p>
                      <a:pPr algn="l" fontAlgn="t"/>
                      <a:r>
                        <a:rPr lang="en-US" sz="1200" u="none" strike="noStrike" dirty="0">
                          <a:effectLst/>
                        </a:rPr>
                        <a:t>Total</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52</a:t>
                      </a:r>
                      <a:endParaRPr lang="en-US" sz="1200" b="0" i="0" u="none" strike="noStrike" dirty="0">
                        <a:solidFill>
                          <a:srgbClr val="000000"/>
                        </a:solidFill>
                        <a:effectLst/>
                        <a:latin typeface="Arial"/>
                      </a:endParaRPr>
                    </a:p>
                  </a:txBody>
                  <a:tcPr marL="9525" marR="9525" marT="9525" marB="0"/>
                </a:tc>
                <a:tc>
                  <a:txBody>
                    <a:bodyPr/>
                    <a:lstStyle/>
                    <a:p>
                      <a:pPr algn="ctr" fontAlgn="t"/>
                      <a:r>
                        <a:rPr lang="en-US" sz="1200" u="none" strike="noStrike" dirty="0">
                          <a:effectLst/>
                        </a:rPr>
                        <a:t>18</a:t>
                      </a:r>
                      <a:endParaRPr lang="en-US" sz="1200" b="0" i="0" u="none" strike="noStrike" dirty="0">
                        <a:solidFill>
                          <a:srgbClr val="000000"/>
                        </a:solidFill>
                        <a:effectLst/>
                        <a:latin typeface="Arial"/>
                      </a:endParaRPr>
                    </a:p>
                  </a:txBody>
                  <a:tcPr marL="9525" marR="9525" marT="9525" marB="0"/>
                </a:tc>
              </a:tr>
            </a:tbl>
          </a:graphicData>
        </a:graphic>
      </p:graphicFrame>
      <p:sp>
        <p:nvSpPr>
          <p:cNvPr id="6" name="TextBox 5"/>
          <p:cNvSpPr txBox="1"/>
          <p:nvPr/>
        </p:nvSpPr>
        <p:spPr>
          <a:xfrm>
            <a:off x="609600" y="228600"/>
            <a:ext cx="5186548" cy="461665"/>
          </a:xfrm>
          <a:prstGeom prst="rect">
            <a:avLst/>
          </a:prstGeom>
          <a:noFill/>
        </p:spPr>
        <p:txBody>
          <a:bodyPr wrap="none" rtlCol="0">
            <a:spAutoFit/>
          </a:bodyPr>
          <a:lstStyle/>
          <a:p>
            <a:r>
              <a:rPr lang="en-US" sz="2400" dirty="0" smtClean="0"/>
              <a:t>Unify Grievance Summary Data </a:t>
            </a:r>
            <a:endParaRPr lang="en-US" sz="2400" dirty="0"/>
          </a:p>
        </p:txBody>
      </p:sp>
    </p:spTree>
    <p:extLst>
      <p:ext uri="{BB962C8B-B14F-4D97-AF65-F5344CB8AC3E}">
        <p14:creationId xmlns:p14="http://schemas.microsoft.com/office/powerpoint/2010/main" val="311221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76200"/>
            <a:ext cx="8305800" cy="556422"/>
          </a:xfrm>
        </p:spPr>
        <p:txBody>
          <a:bodyPr/>
          <a:lstStyle/>
          <a:p>
            <a:pPr algn="l"/>
            <a:r>
              <a:rPr lang="en-US" dirty="0" smtClean="0"/>
              <a:t>Unify Grievances- Summary Data </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114051518"/>
              </p:ext>
            </p:extLst>
          </p:nvPr>
        </p:nvGraphicFramePr>
        <p:xfrm>
          <a:off x="228600" y="914400"/>
          <a:ext cx="8534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97679" y="5193268"/>
            <a:ext cx="8382000" cy="923330"/>
          </a:xfrm>
          <a:prstGeom prst="rect">
            <a:avLst/>
          </a:prstGeom>
          <a:noFill/>
        </p:spPr>
        <p:txBody>
          <a:bodyPr wrap="square" rtlCol="0">
            <a:spAutoFit/>
          </a:bodyPr>
          <a:lstStyle/>
          <a:p>
            <a:r>
              <a:rPr lang="en-US" dirty="0" smtClean="0"/>
              <a:t>Grievances related to transportation and quality of care most common,</a:t>
            </a:r>
          </a:p>
          <a:p>
            <a:r>
              <a:rPr lang="en-US" dirty="0" smtClean="0"/>
              <a:t>However, all investigations except for transportation suggest no concerning patterns and trends.  </a:t>
            </a:r>
            <a:endParaRPr lang="en-US" dirty="0"/>
          </a:p>
        </p:txBody>
      </p:sp>
    </p:spTree>
    <p:extLst>
      <p:ext uri="{BB962C8B-B14F-4D97-AF65-F5344CB8AC3E}">
        <p14:creationId xmlns:p14="http://schemas.microsoft.com/office/powerpoint/2010/main" val="314427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152400"/>
            <a:ext cx="7848600" cy="762000"/>
          </a:xfrm>
        </p:spPr>
        <p:txBody>
          <a:bodyPr/>
          <a:lstStyle/>
          <a:p>
            <a:pPr algn="l"/>
            <a:r>
              <a:rPr lang="en-US" dirty="0" smtClean="0"/>
              <a:t>Appeals Summary Data </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029035538"/>
              </p:ext>
            </p:extLst>
          </p:nvPr>
        </p:nvGraphicFramePr>
        <p:xfrm>
          <a:off x="3429000" y="838200"/>
          <a:ext cx="5562600"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4008508402"/>
              </p:ext>
            </p:extLst>
          </p:nvPr>
        </p:nvGraphicFramePr>
        <p:xfrm>
          <a:off x="228601" y="838200"/>
          <a:ext cx="2971799"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39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3196" y="152400"/>
            <a:ext cx="8153400" cy="685800"/>
          </a:xfrm>
        </p:spPr>
        <p:txBody>
          <a:bodyPr/>
          <a:lstStyle/>
          <a:p>
            <a:pPr algn="l"/>
            <a:r>
              <a:rPr lang="en-US" sz="2000" dirty="0" smtClean="0"/>
              <a:t>Trend Analysis and Follow-up</a:t>
            </a:r>
            <a:endParaRPr lang="en-US" sz="2000" dirty="0"/>
          </a:p>
        </p:txBody>
      </p:sp>
      <p:sp>
        <p:nvSpPr>
          <p:cNvPr id="3" name="TextBox 2"/>
          <p:cNvSpPr txBox="1"/>
          <p:nvPr/>
        </p:nvSpPr>
        <p:spPr>
          <a:xfrm>
            <a:off x="227888" y="533400"/>
            <a:ext cx="8305800" cy="6494085"/>
          </a:xfrm>
          <a:prstGeom prst="rect">
            <a:avLst/>
          </a:prstGeom>
          <a:noFill/>
        </p:spPr>
        <p:txBody>
          <a:bodyPr wrap="square" rtlCol="0">
            <a:spAutoFit/>
          </a:bodyPr>
          <a:lstStyle/>
          <a:p>
            <a:r>
              <a:rPr lang="en-US" sz="1600" b="1" dirty="0" smtClean="0"/>
              <a:t>Clinical Complaints/Grievances</a:t>
            </a:r>
          </a:p>
          <a:p>
            <a:endParaRPr lang="en-US" sz="1600" b="1" dirty="0" smtClean="0"/>
          </a:p>
          <a:p>
            <a:endParaRPr lang="en-US" sz="1600" dirty="0"/>
          </a:p>
          <a:p>
            <a:r>
              <a:rPr lang="en-US" sz="1600" dirty="0" smtClean="0"/>
              <a:t>Highest volume related category Quality of Care which are trended by the following subcategories: </a:t>
            </a:r>
          </a:p>
          <a:p>
            <a:pPr marL="742950" lvl="1" indent="-285750">
              <a:buFont typeface="Arial" panose="020B0604020202020204" pitchFamily="34" charset="0"/>
              <a:buChar char="•"/>
            </a:pPr>
            <a:r>
              <a:rPr lang="en-US" sz="1600" dirty="0"/>
              <a:t>Care Received/Treatment </a:t>
            </a:r>
            <a:r>
              <a:rPr lang="en-US" sz="1600" dirty="0" smtClean="0"/>
              <a:t>Plan</a:t>
            </a:r>
            <a:endParaRPr lang="en-US" sz="1600" dirty="0"/>
          </a:p>
          <a:p>
            <a:pPr marL="742950" lvl="1" indent="-285750">
              <a:buFont typeface="Arial" panose="020B0604020202020204" pitchFamily="34" charset="0"/>
              <a:buChar char="•"/>
            </a:pPr>
            <a:r>
              <a:rPr lang="en-US" sz="1600" dirty="0"/>
              <a:t>Office Staff </a:t>
            </a:r>
            <a:r>
              <a:rPr lang="en-US" sz="1600" dirty="0" smtClean="0"/>
              <a:t>Communication/Attitude</a:t>
            </a:r>
          </a:p>
          <a:p>
            <a:pPr marL="742950" lvl="1" indent="-285750">
              <a:buFont typeface="Arial" panose="020B0604020202020204" pitchFamily="34" charset="0"/>
              <a:buChar char="•"/>
            </a:pPr>
            <a:r>
              <a:rPr lang="en-US" sz="1600" dirty="0"/>
              <a:t>Care received in a reasonable </a:t>
            </a:r>
            <a:r>
              <a:rPr lang="en-US" sz="1600" dirty="0" smtClean="0"/>
              <a:t>time</a:t>
            </a:r>
            <a:endParaRPr lang="en-US" sz="1600" dirty="0"/>
          </a:p>
          <a:p>
            <a:pPr marL="0" lvl="1"/>
            <a:endParaRPr lang="en-US" sz="1600" dirty="0" smtClean="0"/>
          </a:p>
          <a:p>
            <a:pPr lvl="1"/>
            <a:endParaRPr lang="en-US" sz="1600" dirty="0" smtClean="0"/>
          </a:p>
          <a:p>
            <a:pPr marL="0" lvl="1"/>
            <a:r>
              <a:rPr lang="en-US" sz="1600" dirty="0" smtClean="0"/>
              <a:t>Trend Management</a:t>
            </a:r>
          </a:p>
          <a:p>
            <a:pPr marL="285750" lvl="1" indent="-285750">
              <a:buFont typeface="Arial" panose="020B0604020202020204" pitchFamily="34" charset="0"/>
              <a:buChar char="•"/>
            </a:pPr>
            <a:r>
              <a:rPr lang="en-US" sz="1600" dirty="0" smtClean="0"/>
              <a:t>Provider </a:t>
            </a:r>
            <a:r>
              <a:rPr lang="en-US" sz="1600" dirty="0"/>
              <a:t>of Concern report is run </a:t>
            </a:r>
            <a:r>
              <a:rPr lang="en-US" sz="1600" dirty="0" smtClean="0"/>
              <a:t>with each clinical compliant to </a:t>
            </a:r>
            <a:r>
              <a:rPr lang="en-US" sz="1600" dirty="0"/>
              <a:t>identify provider </a:t>
            </a:r>
            <a:r>
              <a:rPr lang="en-US" sz="1600" dirty="0" smtClean="0"/>
              <a:t>trend over a 2 year period</a:t>
            </a:r>
          </a:p>
          <a:p>
            <a:pPr marL="285750" lvl="1" indent="-285750">
              <a:buFont typeface="Arial" panose="020B0604020202020204" pitchFamily="34" charset="0"/>
              <a:buChar char="•"/>
            </a:pPr>
            <a:r>
              <a:rPr lang="en-US" sz="1600" dirty="0" smtClean="0"/>
              <a:t>Providers meeting a level of concern receive a second level of review </a:t>
            </a:r>
          </a:p>
          <a:p>
            <a:pPr marL="285750" lvl="1" indent="-285750">
              <a:buFont typeface="Arial" panose="020B0604020202020204" pitchFamily="34" charset="0"/>
              <a:buChar char="•"/>
            </a:pPr>
            <a:r>
              <a:rPr lang="en-US" sz="1600" dirty="0" smtClean="0"/>
              <a:t>Results of the second level review could lead to a corrective action plan or ongoing monitoring of the provider</a:t>
            </a:r>
          </a:p>
          <a:p>
            <a:pPr marL="285750" lvl="1" indent="-285750">
              <a:buFont typeface="Arial" panose="020B0604020202020204" pitchFamily="34" charset="0"/>
              <a:buChar char="•"/>
            </a:pPr>
            <a:endParaRPr lang="en-US" sz="1600" dirty="0"/>
          </a:p>
          <a:p>
            <a:pPr marL="0" lvl="1"/>
            <a:endParaRPr lang="en-US" sz="1600" dirty="0" smtClean="0"/>
          </a:p>
          <a:p>
            <a:pPr marL="285750" lvl="1" indent="-285750">
              <a:buFont typeface="Arial" panose="020B0604020202020204" pitchFamily="34" charset="0"/>
              <a:buChar char="•"/>
            </a:pPr>
            <a:endParaRPr lang="en-US" sz="1600" dirty="0" smtClean="0"/>
          </a:p>
          <a:p>
            <a:pPr marL="0" lvl="1"/>
            <a:endParaRPr lang="en-US" sz="1600" dirty="0" smtClean="0"/>
          </a:p>
          <a:p>
            <a:pPr marL="285750" lvl="1" indent="-285750">
              <a:buFont typeface="Arial" panose="020B0604020202020204" pitchFamily="34" charset="0"/>
              <a:buChar char="•"/>
            </a:pPr>
            <a:endParaRPr lang="en-US" sz="1600" dirty="0" smtClean="0"/>
          </a:p>
          <a:p>
            <a:pPr marL="285750" lvl="1" indent="-285750">
              <a:buFont typeface="Arial" panose="020B0604020202020204" pitchFamily="34" charset="0"/>
              <a:buChar char="•"/>
            </a:pPr>
            <a:endParaRPr lang="en-US" sz="1600" dirty="0"/>
          </a:p>
          <a:p>
            <a:pPr marL="0" lvl="1"/>
            <a:endParaRPr lang="en-US" sz="1600" dirty="0" smtClean="0"/>
          </a:p>
          <a:p>
            <a:pPr marL="0" lvl="1"/>
            <a:endParaRPr lang="en-US" sz="1600" dirty="0"/>
          </a:p>
          <a:p>
            <a:pPr marL="0" lvl="1"/>
            <a:endParaRPr lang="en-US" sz="1600" dirty="0" smtClean="0"/>
          </a:p>
        </p:txBody>
      </p:sp>
    </p:spTree>
    <p:extLst>
      <p:ext uri="{BB962C8B-B14F-4D97-AF65-F5344CB8AC3E}">
        <p14:creationId xmlns:p14="http://schemas.microsoft.com/office/powerpoint/2010/main" val="1465862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3196" y="152400"/>
            <a:ext cx="8153400" cy="685800"/>
          </a:xfrm>
        </p:spPr>
        <p:txBody>
          <a:bodyPr/>
          <a:lstStyle/>
          <a:p>
            <a:pPr algn="l"/>
            <a:r>
              <a:rPr lang="en-US" sz="2000" dirty="0" smtClean="0"/>
              <a:t>Trend Analysis and Follow-up</a:t>
            </a:r>
            <a:endParaRPr lang="en-US" sz="2000" dirty="0"/>
          </a:p>
        </p:txBody>
      </p:sp>
      <p:sp>
        <p:nvSpPr>
          <p:cNvPr id="3" name="TextBox 2"/>
          <p:cNvSpPr txBox="1"/>
          <p:nvPr/>
        </p:nvSpPr>
        <p:spPr>
          <a:xfrm>
            <a:off x="227888" y="533400"/>
            <a:ext cx="8305800" cy="4524315"/>
          </a:xfrm>
          <a:prstGeom prst="rect">
            <a:avLst/>
          </a:prstGeom>
          <a:noFill/>
        </p:spPr>
        <p:txBody>
          <a:bodyPr wrap="square" rtlCol="0">
            <a:spAutoFit/>
          </a:bodyPr>
          <a:lstStyle/>
          <a:p>
            <a:r>
              <a:rPr lang="en-US" sz="1600" b="1" dirty="0" smtClean="0"/>
              <a:t>Transportation Complaints/Grievances</a:t>
            </a:r>
          </a:p>
          <a:p>
            <a:endParaRPr lang="en-US" sz="1600" dirty="0"/>
          </a:p>
          <a:p>
            <a:r>
              <a:rPr lang="en-US" sz="1600" dirty="0" smtClean="0"/>
              <a:t>Highest volume related to: </a:t>
            </a:r>
          </a:p>
          <a:p>
            <a:pPr marL="742950" lvl="1" indent="-285750">
              <a:buFont typeface="Arial" panose="020B0604020202020204" pitchFamily="34" charset="0"/>
              <a:buChar char="•"/>
            </a:pPr>
            <a:r>
              <a:rPr lang="en-US" sz="1600" dirty="0" smtClean="0"/>
              <a:t>Pick up delays</a:t>
            </a:r>
          </a:p>
          <a:p>
            <a:pPr marL="742950" lvl="1" indent="-285750">
              <a:buFont typeface="Arial" panose="020B0604020202020204" pitchFamily="34" charset="0"/>
              <a:buChar char="•"/>
            </a:pPr>
            <a:r>
              <a:rPr lang="en-US" sz="1600" dirty="0" smtClean="0"/>
              <a:t>No shows</a:t>
            </a:r>
          </a:p>
          <a:p>
            <a:pPr marL="742950" lvl="1" indent="-285750">
              <a:buFont typeface="Arial" panose="020B0604020202020204" pitchFamily="34" charset="0"/>
              <a:buChar char="•"/>
            </a:pPr>
            <a:r>
              <a:rPr lang="en-US" sz="1600" dirty="0" smtClean="0"/>
              <a:t>Driver behavior</a:t>
            </a:r>
          </a:p>
          <a:p>
            <a:pPr lvl="1"/>
            <a:endParaRPr lang="en-US" sz="1600" dirty="0"/>
          </a:p>
          <a:p>
            <a:r>
              <a:rPr lang="en-US" sz="1600" dirty="0" smtClean="0"/>
              <a:t>Primarily in Suffolk County</a:t>
            </a:r>
          </a:p>
          <a:p>
            <a:pPr marL="742950" lvl="1" indent="-285750">
              <a:buFont typeface="Arial" panose="020B0604020202020204" pitchFamily="34" charset="0"/>
              <a:buChar char="•"/>
            </a:pPr>
            <a:r>
              <a:rPr lang="en-US" sz="1600" dirty="0" smtClean="0"/>
              <a:t>Related to 3 vendors</a:t>
            </a:r>
          </a:p>
          <a:p>
            <a:pPr marL="742950" lvl="1" indent="-285750">
              <a:buFont typeface="Arial" panose="020B0604020202020204" pitchFamily="34" charset="0"/>
              <a:buChar char="•"/>
            </a:pPr>
            <a:endParaRPr lang="en-US" sz="1600" dirty="0"/>
          </a:p>
          <a:p>
            <a:r>
              <a:rPr lang="en-US" sz="1600" dirty="0" smtClean="0"/>
              <a:t>Standard follow-up process upon notification</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Vendor </a:t>
            </a:r>
            <a:r>
              <a:rPr lang="en-US" sz="1600" dirty="0"/>
              <a:t>outreach to secure a ride   </a:t>
            </a:r>
          </a:p>
          <a:p>
            <a:pPr marL="285750" indent="-285750">
              <a:buFont typeface="Arial" panose="020B0604020202020204" pitchFamily="34" charset="0"/>
              <a:buChar char="•"/>
            </a:pPr>
            <a:r>
              <a:rPr lang="en-US" sz="1600" dirty="0"/>
              <a:t>Clinical investigation to assess and address member impact</a:t>
            </a:r>
          </a:p>
          <a:p>
            <a:pPr marL="285750" indent="-285750">
              <a:buFont typeface="Arial" panose="020B0604020202020204" pitchFamily="34" charset="0"/>
              <a:buChar char="•"/>
            </a:pPr>
            <a:r>
              <a:rPr lang="en-US" sz="1600" dirty="0" smtClean="0"/>
              <a:t>Vendor investigation initiated and facilitated by provider rep  </a:t>
            </a:r>
            <a:endParaRPr lang="en-US" sz="1600" dirty="0"/>
          </a:p>
          <a:p>
            <a:pPr marL="285750" indent="-285750">
              <a:buFont typeface="Arial" panose="020B0604020202020204" pitchFamily="34" charset="0"/>
              <a:buChar char="•"/>
            </a:pPr>
            <a:r>
              <a:rPr lang="en-US" sz="1600" dirty="0"/>
              <a:t>Tracking system and weekly </a:t>
            </a:r>
            <a:r>
              <a:rPr lang="en-US" sz="1600" dirty="0" smtClean="0"/>
              <a:t>huddles</a:t>
            </a:r>
          </a:p>
          <a:p>
            <a:pPr marL="285750" indent="-285750">
              <a:buFont typeface="Arial" panose="020B0604020202020204" pitchFamily="34" charset="0"/>
              <a:buChar char="•"/>
            </a:pPr>
            <a:r>
              <a:rPr lang="en-US" sz="1600" dirty="0" smtClean="0"/>
              <a:t>Improvement initiatives, including vendor investigation, causal factors and process changes  </a:t>
            </a:r>
            <a:endParaRPr lang="en-US" dirty="0" smtClean="0"/>
          </a:p>
        </p:txBody>
      </p:sp>
      <p:sp>
        <p:nvSpPr>
          <p:cNvPr id="5" name="TextBox 4"/>
          <p:cNvSpPr txBox="1"/>
          <p:nvPr/>
        </p:nvSpPr>
        <p:spPr>
          <a:xfrm>
            <a:off x="304800" y="5181600"/>
            <a:ext cx="8382000" cy="646331"/>
          </a:xfrm>
          <a:prstGeom prst="rect">
            <a:avLst/>
          </a:prstGeom>
          <a:noFill/>
        </p:spPr>
        <p:txBody>
          <a:bodyPr wrap="square" rtlCol="0">
            <a:spAutoFit/>
          </a:bodyPr>
          <a:lstStyle/>
          <a:p>
            <a:r>
              <a:rPr lang="en-US" dirty="0"/>
              <a:t>Ongoing network adequacy assessment and collaboration with </a:t>
            </a:r>
          </a:p>
          <a:p>
            <a:r>
              <a:rPr lang="en-US" dirty="0"/>
              <a:t>Appeals/Grievances and Quality team </a:t>
            </a:r>
          </a:p>
        </p:txBody>
      </p:sp>
    </p:spTree>
    <p:extLst>
      <p:ext uri="{BB962C8B-B14F-4D97-AF65-F5344CB8AC3E}">
        <p14:creationId xmlns:p14="http://schemas.microsoft.com/office/powerpoint/2010/main" val="418645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3196" y="152400"/>
            <a:ext cx="8153400" cy="685800"/>
          </a:xfrm>
        </p:spPr>
        <p:txBody>
          <a:bodyPr/>
          <a:lstStyle/>
          <a:p>
            <a:pPr algn="l"/>
            <a:r>
              <a:rPr lang="en-US" sz="1800" dirty="0" smtClean="0"/>
              <a:t>Trend Analysis and Follow-up</a:t>
            </a:r>
            <a:endParaRPr lang="en-US" sz="1800" dirty="0"/>
          </a:p>
        </p:txBody>
      </p:sp>
      <p:sp>
        <p:nvSpPr>
          <p:cNvPr id="3" name="TextBox 2"/>
          <p:cNvSpPr txBox="1"/>
          <p:nvPr/>
        </p:nvSpPr>
        <p:spPr>
          <a:xfrm>
            <a:off x="227888" y="533400"/>
            <a:ext cx="8535112" cy="553998"/>
          </a:xfrm>
          <a:prstGeom prst="rect">
            <a:avLst/>
          </a:prstGeom>
          <a:noFill/>
        </p:spPr>
        <p:txBody>
          <a:bodyPr wrap="square" rtlCol="0">
            <a:spAutoFit/>
          </a:bodyPr>
          <a:lstStyle/>
          <a:p>
            <a:r>
              <a:rPr lang="en-US" sz="1600" b="1" dirty="0" smtClean="0"/>
              <a:t>Transportation Complaints/Grievances</a:t>
            </a:r>
          </a:p>
          <a:p>
            <a:endParaRPr lang="en-US" sz="1400" b="1" dirty="0"/>
          </a:p>
        </p:txBody>
      </p:sp>
      <p:graphicFrame>
        <p:nvGraphicFramePr>
          <p:cNvPr id="4" name="Table 3"/>
          <p:cNvGraphicFramePr>
            <a:graphicFrameLocks noGrp="1"/>
          </p:cNvGraphicFramePr>
          <p:nvPr>
            <p:extLst>
              <p:ext uri="{D42A27DB-BD31-4B8C-83A1-F6EECF244321}">
                <p14:modId xmlns:p14="http://schemas.microsoft.com/office/powerpoint/2010/main" val="3930181725"/>
              </p:ext>
            </p:extLst>
          </p:nvPr>
        </p:nvGraphicFramePr>
        <p:xfrm>
          <a:off x="304088" y="990600"/>
          <a:ext cx="8458912" cy="4455160"/>
        </p:xfrm>
        <a:graphic>
          <a:graphicData uri="http://schemas.openxmlformats.org/drawingml/2006/table">
            <a:tbl>
              <a:tblPr firstRow="1" bandRow="1">
                <a:tableStyleId>{5C22544A-7EE6-4342-B048-85BDC9FD1C3A}</a:tableStyleId>
              </a:tblPr>
              <a:tblGrid>
                <a:gridCol w="1067512"/>
                <a:gridCol w="3733800"/>
                <a:gridCol w="3657600"/>
              </a:tblGrid>
              <a:tr h="370840">
                <a:tc>
                  <a:txBody>
                    <a:bodyPr/>
                    <a:lstStyle/>
                    <a:p>
                      <a:r>
                        <a:rPr lang="en-US" sz="1600" dirty="0" smtClean="0"/>
                        <a:t>Source</a:t>
                      </a:r>
                      <a:endParaRPr lang="en-US" sz="1600" dirty="0"/>
                    </a:p>
                  </a:txBody>
                  <a:tcPr/>
                </a:tc>
                <a:tc>
                  <a:txBody>
                    <a:bodyPr/>
                    <a:lstStyle/>
                    <a:p>
                      <a:r>
                        <a:rPr lang="en-US" sz="1600" dirty="0" smtClean="0"/>
                        <a:t>Issues</a:t>
                      </a:r>
                      <a:endParaRPr lang="en-US" sz="1600" dirty="0"/>
                    </a:p>
                  </a:txBody>
                  <a:tcPr/>
                </a:tc>
                <a:tc>
                  <a:txBody>
                    <a:bodyPr/>
                    <a:lstStyle/>
                    <a:p>
                      <a:r>
                        <a:rPr lang="en-US" sz="1600" dirty="0" smtClean="0"/>
                        <a:t>Improvement </a:t>
                      </a:r>
                      <a:endParaRPr lang="en-US" sz="1600" dirty="0"/>
                    </a:p>
                  </a:txBody>
                  <a:tcPr/>
                </a:tc>
              </a:tr>
              <a:tr h="370840">
                <a:tc>
                  <a:txBody>
                    <a:bodyPr/>
                    <a:lstStyle/>
                    <a:p>
                      <a:r>
                        <a:rPr lang="en-US" sz="1600" dirty="0" smtClean="0"/>
                        <a:t>Internal</a:t>
                      </a:r>
                    </a:p>
                    <a:p>
                      <a:r>
                        <a:rPr lang="en-US" sz="1600" dirty="0" smtClean="0"/>
                        <a:t>Intake</a:t>
                      </a:r>
                      <a:endParaRPr lang="en-US" sz="1600" dirty="0"/>
                    </a:p>
                  </a:txBody>
                  <a:tcPr/>
                </a:tc>
                <a:tc>
                  <a:txBody>
                    <a:bodyPr/>
                    <a:lstStyle/>
                    <a:p>
                      <a:r>
                        <a:rPr lang="en-US" sz="1600" dirty="0" smtClean="0"/>
                        <a:t>Ride scheduled based on pick up times not appointment time</a:t>
                      </a:r>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Verbal acceptance followed by fax notification process inconsistent  </a:t>
                      </a:r>
                    </a:p>
                    <a:p>
                      <a:r>
                        <a:rPr lang="en-US" sz="1600" dirty="0" smtClean="0"/>
                        <a:t> </a:t>
                      </a:r>
                      <a:endParaRPr lang="en-US" sz="1600" dirty="0"/>
                    </a:p>
                  </a:txBody>
                  <a:tcPr/>
                </a:tc>
                <a:tc>
                  <a:txBody>
                    <a:bodyPr/>
                    <a:lstStyle/>
                    <a:p>
                      <a:r>
                        <a:rPr lang="en-US" sz="1600" dirty="0" smtClean="0"/>
                        <a:t>Scheduling process based on appointment time</a:t>
                      </a:r>
                      <a:r>
                        <a:rPr lang="en-US" sz="1600" baseline="0" dirty="0" smtClean="0"/>
                        <a:t> and vendor lead time</a:t>
                      </a:r>
                    </a:p>
                    <a:p>
                      <a:endParaRPr lang="en-US" sz="1600" baseline="0" dirty="0" smtClean="0"/>
                    </a:p>
                    <a:p>
                      <a:r>
                        <a:rPr lang="en-US" sz="1600" baseline="0" dirty="0" smtClean="0"/>
                        <a:t>Scripts to manage member expectations </a:t>
                      </a:r>
                    </a:p>
                    <a:p>
                      <a:endParaRPr lang="en-US" sz="1600" baseline="0" dirty="0" smtClean="0"/>
                    </a:p>
                    <a:p>
                      <a:r>
                        <a:rPr lang="en-US" sz="1600" dirty="0" smtClean="0"/>
                        <a:t>End of day fax reconciliation instituted  </a:t>
                      </a:r>
                      <a:endParaRPr lang="en-US" sz="1600" dirty="0"/>
                    </a:p>
                  </a:txBody>
                  <a:tcPr/>
                </a:tc>
              </a:tr>
              <a:tr h="370840">
                <a:tc>
                  <a:txBody>
                    <a:bodyPr/>
                    <a:lstStyle/>
                    <a:p>
                      <a:r>
                        <a:rPr lang="en-US" sz="1600" dirty="0" smtClean="0"/>
                        <a:t>External</a:t>
                      </a:r>
                    </a:p>
                    <a:p>
                      <a:r>
                        <a:rPr lang="en-US" sz="1600" dirty="0" smtClean="0"/>
                        <a:t>Vendor </a:t>
                      </a:r>
                      <a:endParaRPr lang="en-US" sz="1600" dirty="0"/>
                    </a:p>
                  </a:txBody>
                  <a:tcPr/>
                </a:tc>
                <a:tc>
                  <a:txBody>
                    <a:bodyPr/>
                    <a:lstStyle/>
                    <a:p>
                      <a:r>
                        <a:rPr lang="en-US" sz="1600" dirty="0" smtClean="0"/>
                        <a:t>Internal IT issues receiving faxes </a:t>
                      </a:r>
                    </a:p>
                    <a:p>
                      <a:endParaRPr lang="en-US" sz="1600" dirty="0" smtClean="0"/>
                    </a:p>
                    <a:p>
                      <a:r>
                        <a:rPr lang="en-US" sz="1600" dirty="0" smtClean="0"/>
                        <a:t>No process for end of day reconciliation </a:t>
                      </a:r>
                    </a:p>
                    <a:p>
                      <a:endParaRPr lang="en-US" sz="1600" dirty="0" smtClean="0"/>
                    </a:p>
                    <a:p>
                      <a:r>
                        <a:rPr lang="en-US" sz="1600" dirty="0" smtClean="0"/>
                        <a:t>Internal communication issues </a:t>
                      </a:r>
                      <a:endParaRPr lang="en-US" sz="1600" dirty="0"/>
                    </a:p>
                  </a:txBody>
                  <a:tcPr/>
                </a:tc>
                <a:tc>
                  <a:txBody>
                    <a:bodyPr/>
                    <a:lstStyle/>
                    <a:p>
                      <a:r>
                        <a:rPr lang="en-US" sz="1600" dirty="0" smtClean="0"/>
                        <a:t>Upgraded faxing technology</a:t>
                      </a:r>
                    </a:p>
                    <a:p>
                      <a:endParaRPr lang="en-US" sz="1600" dirty="0" smtClean="0"/>
                    </a:p>
                    <a:p>
                      <a:r>
                        <a:rPr lang="en-US" sz="1600" dirty="0" smtClean="0"/>
                        <a:t>Daily end of day reconciliation </a:t>
                      </a:r>
                    </a:p>
                    <a:p>
                      <a:endParaRPr lang="en-US" sz="1600" dirty="0" smtClean="0"/>
                    </a:p>
                    <a:p>
                      <a:r>
                        <a:rPr lang="en-US" sz="1600" dirty="0" smtClean="0"/>
                        <a:t>Communication standards and training </a:t>
                      </a:r>
                      <a:endParaRPr lang="en-US" sz="1600" dirty="0"/>
                    </a:p>
                  </a:txBody>
                  <a:tcPr/>
                </a:tc>
              </a:tr>
            </a:tbl>
          </a:graphicData>
        </a:graphic>
      </p:graphicFrame>
    </p:spTree>
    <p:extLst>
      <p:ext uri="{BB962C8B-B14F-4D97-AF65-F5344CB8AC3E}">
        <p14:creationId xmlns:p14="http://schemas.microsoft.com/office/powerpoint/2010/main" val="3000988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_Tufts Theme">
  <a:themeElements>
    <a:clrScheme name="_Tufts Colors">
      <a:dk1>
        <a:srgbClr val="0367A5"/>
      </a:dk1>
      <a:lt1>
        <a:sysClr val="window" lastClr="FFFFFF"/>
      </a:lt1>
      <a:dk2>
        <a:srgbClr val="0367A5"/>
      </a:dk2>
      <a:lt2>
        <a:srgbClr val="FFFFFF"/>
      </a:lt2>
      <a:accent1>
        <a:srgbClr val="0367A5"/>
      </a:accent1>
      <a:accent2>
        <a:srgbClr val="E9AB14"/>
      </a:accent2>
      <a:accent3>
        <a:srgbClr val="6DB9D3"/>
      </a:accent3>
      <a:accent4>
        <a:srgbClr val="8AA43A"/>
      </a:accent4>
      <a:accent5>
        <a:srgbClr val="6D6E71"/>
      </a:accent5>
      <a:accent6>
        <a:srgbClr val="000000"/>
      </a:accent6>
      <a:hlink>
        <a:srgbClr val="0367A5"/>
      </a:hlink>
      <a:folHlink>
        <a:srgbClr val="6D6E71"/>
      </a:folHlink>
    </a:clrScheme>
    <a:fontScheme name="Office 2">
      <a:majorFont>
        <a:latin typeface="Verdana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Verdan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TuftsHealthPlan_PowerPoint_Template_White</Template>
  <TotalTime>8558</TotalTime>
  <Words>629</Words>
  <Application>Microsoft Office PowerPoint</Application>
  <PresentationFormat>On-screen Show (4:3)</PresentationFormat>
  <Paragraphs>166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_Tufts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Tufts Health Plan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Nace</dc:creator>
  <cp:lastModifiedBy>Kymalainen, Donna</cp:lastModifiedBy>
  <cp:revision>119</cp:revision>
  <cp:lastPrinted>2018-05-03T22:20:41Z</cp:lastPrinted>
  <dcterms:created xsi:type="dcterms:W3CDTF">2018-01-19T15:00:00Z</dcterms:created>
  <dcterms:modified xsi:type="dcterms:W3CDTF">2018-05-10T14:24:45Z</dcterms:modified>
</cp:coreProperties>
</file>