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53" r:id="rId1"/>
    <p:sldMasterId id="2147483662" r:id="rId2"/>
  </p:sldMasterIdLst>
  <p:notesMasterIdLst>
    <p:notesMasterId r:id="rId11"/>
  </p:notesMasterIdLst>
  <p:handoutMasterIdLst>
    <p:handoutMasterId r:id="rId12"/>
  </p:handoutMasterIdLst>
  <p:sldIdLst>
    <p:sldId id="286" r:id="rId3"/>
    <p:sldId id="346" r:id="rId4"/>
    <p:sldId id="347" r:id="rId5"/>
    <p:sldId id="348" r:id="rId6"/>
    <p:sldId id="339" r:id="rId7"/>
    <p:sldId id="345" r:id="rId8"/>
    <p:sldId id="349" r:id="rId9"/>
    <p:sldId id="334" r:id="rId10"/>
  </p:sldIdLst>
  <p:sldSz cx="9144000" cy="6858000" type="screen4x3"/>
  <p:notesSz cx="7023100" cy="93091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32" userDrawn="1">
          <p15:clr>
            <a:srgbClr val="A4A3A4"/>
          </p15:clr>
        </p15:guide>
        <p15:guide id="2" pos="2213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69E"/>
    <a:srgbClr val="FF3F3F"/>
    <a:srgbClr val="FFFF66"/>
    <a:srgbClr val="FF944B"/>
    <a:srgbClr val="ABC7FF"/>
    <a:srgbClr val="B3CCFF"/>
    <a:srgbClr val="000099"/>
    <a:srgbClr val="0099FF"/>
    <a:srgbClr val="FF6600"/>
    <a:srgbClr val="FD454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482" autoAdjust="0"/>
    <p:restoredTop sz="94671" autoAdjust="0"/>
  </p:normalViewPr>
  <p:slideViewPr>
    <p:cSldViewPr snapToGrid="0">
      <p:cViewPr varScale="1">
        <p:scale>
          <a:sx n="108" d="100"/>
          <a:sy n="108" d="100"/>
        </p:scale>
        <p:origin x="1998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notesViewPr>
    <p:cSldViewPr snapToGrid="0">
      <p:cViewPr varScale="1">
        <p:scale>
          <a:sx n="77" d="100"/>
          <a:sy n="77" d="100"/>
        </p:scale>
        <p:origin x="-2842" y="-91"/>
      </p:cViewPr>
      <p:guideLst>
        <p:guide orient="horz" pos="2932"/>
        <p:guide pos="2213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commentAuthors" Target="commentAuthor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3"/>
            <a:ext cx="3043131" cy="4654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27" tIns="45765" rIns="91527" bIns="45765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 dirty="0"/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8378" y="3"/>
            <a:ext cx="3043131" cy="4654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27" tIns="45765" rIns="91527" bIns="45765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 dirty="0"/>
          </a:p>
        </p:txBody>
      </p:sp>
      <p:sp>
        <p:nvSpPr>
          <p:cNvPr id="880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" y="8842054"/>
            <a:ext cx="3043131" cy="4654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27" tIns="45765" rIns="91527" bIns="45765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 dirty="0"/>
          </a:p>
        </p:txBody>
      </p:sp>
      <p:sp>
        <p:nvSpPr>
          <p:cNvPr id="880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8378" y="8842054"/>
            <a:ext cx="3043131" cy="4654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27" tIns="45765" rIns="91527" bIns="45765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9E112F1-4A45-43B9-BB85-63530C6FFA71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5768139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3"/>
            <a:ext cx="3043131" cy="4654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37" tIns="46519" rIns="93037" bIns="46519" numCol="1" anchor="t" anchorCtr="0" compatLnSpc="1">
            <a:prstTxWarp prst="textNoShape">
              <a:avLst/>
            </a:prstTxWarp>
          </a:bodyPr>
          <a:lstStyle>
            <a:lvl1pPr defTabSz="931271">
              <a:defRPr sz="1200"/>
            </a:lvl1pPr>
          </a:lstStyle>
          <a:p>
            <a:endParaRPr lang="en-US" altLang="en-US" dirty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8378" y="3"/>
            <a:ext cx="3043131" cy="4654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37" tIns="46519" rIns="93037" bIns="46519" numCol="1" anchor="t" anchorCtr="0" compatLnSpc="1">
            <a:prstTxWarp prst="textNoShape">
              <a:avLst/>
            </a:prstTxWarp>
          </a:bodyPr>
          <a:lstStyle>
            <a:lvl1pPr algn="r" defTabSz="931271">
              <a:defRPr sz="1200"/>
            </a:lvl1pPr>
          </a:lstStyle>
          <a:p>
            <a:endParaRPr lang="en-US" altLang="en-US" dirty="0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4275" y="698500"/>
            <a:ext cx="4654550" cy="34909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2631" y="4421826"/>
            <a:ext cx="5617843" cy="41890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37" tIns="46519" rIns="93037" bIns="4651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" y="8842054"/>
            <a:ext cx="3043131" cy="4654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37" tIns="46519" rIns="93037" bIns="46519" numCol="1" anchor="b" anchorCtr="0" compatLnSpc="1">
            <a:prstTxWarp prst="textNoShape">
              <a:avLst/>
            </a:prstTxWarp>
          </a:bodyPr>
          <a:lstStyle>
            <a:lvl1pPr defTabSz="931271">
              <a:defRPr sz="1200"/>
            </a:lvl1pPr>
          </a:lstStyle>
          <a:p>
            <a:endParaRPr lang="en-US" altLang="en-US" dirty="0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8378" y="8842054"/>
            <a:ext cx="3043131" cy="4654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37" tIns="46519" rIns="93037" bIns="46519" numCol="1" anchor="b" anchorCtr="0" compatLnSpc="1">
            <a:prstTxWarp prst="textNoShape">
              <a:avLst/>
            </a:prstTxWarp>
          </a:bodyPr>
          <a:lstStyle>
            <a:lvl1pPr algn="r" defTabSz="931271">
              <a:defRPr sz="1200"/>
            </a:lvl1pPr>
          </a:lstStyle>
          <a:p>
            <a:fld id="{598F580E-CA0A-4FFE-90EC-00961EC1CEE1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3792163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71446A4-B631-4AFD-B557-20EC68D4BD91}" type="slidenum">
              <a:rPr lang="en-US" altLang="en-US"/>
              <a:pPr/>
              <a:t>1</a:t>
            </a:fld>
            <a:endParaRPr lang="en-US" altLang="en-US" dirty="0"/>
          </a:p>
        </p:txBody>
      </p:sp>
      <p:sp>
        <p:nvSpPr>
          <p:cNvPr id="1218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1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814534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8F580E-CA0A-4FFE-90EC-00961EC1CEE1}" type="slidenum">
              <a:rPr lang="en-US" altLang="en-US" smtClean="0"/>
              <a:pPr/>
              <a:t>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1388124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8F580E-CA0A-4FFE-90EC-00961EC1CEE1}" type="slidenum">
              <a:rPr lang="en-US" altLang="en-US" smtClean="0"/>
              <a:pPr/>
              <a:t>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6575563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8F580E-CA0A-4FFE-90EC-00961EC1CEE1}" type="slidenum">
              <a:rPr lang="en-US" altLang="en-US" smtClean="0"/>
              <a:pPr/>
              <a:t>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6817362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30000" dirty="0"/>
              <a:t>1</a:t>
            </a:r>
            <a:r>
              <a:rPr lang="en-US" dirty="0"/>
              <a:t> MA average fuel consumption from 2015-2017 was 3,259,928,000 gallons (diesel and gasoline). This is from state data reported to EIA. 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8F580E-CA0A-4FFE-90EC-00961EC1CEE1}" type="slidenum">
              <a:rPr lang="en-US" altLang="en-US" smtClean="0"/>
              <a:pPr/>
              <a:t>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70109232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30000" dirty="0"/>
              <a:t>1</a:t>
            </a:r>
            <a:r>
              <a:rPr lang="en-US" dirty="0"/>
              <a:t> MA average fuel consumption from 2015-2017 was 3,259,928,000 gallons (diesel and gasoline). This is from state data reported to EIA. 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8F580E-CA0A-4FFE-90EC-00961EC1CEE1}" type="slidenum">
              <a:rPr lang="en-US" altLang="en-US" smtClean="0"/>
              <a:pPr/>
              <a:t>6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35186065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30000" dirty="0"/>
              <a:t>1</a:t>
            </a:r>
            <a:r>
              <a:rPr lang="en-US" dirty="0"/>
              <a:t> MA average fuel consumption from 2015-2017 was 3,259,928,000 gallons (diesel and gasoline). This is from state data reported to EIA. 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8F580E-CA0A-4FFE-90EC-00961EC1CEE1}" type="slidenum">
              <a:rPr lang="en-US" altLang="en-US" smtClean="0"/>
              <a:pPr/>
              <a:t>7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7993894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9" name="Line 7"/>
          <p:cNvSpPr>
            <a:spLocks noChangeShapeType="1"/>
          </p:cNvSpPr>
          <p:nvPr/>
        </p:nvSpPr>
        <p:spPr bwMode="auto">
          <a:xfrm>
            <a:off x="0" y="747713"/>
            <a:ext cx="9144000" cy="0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05483" name="Line 11"/>
          <p:cNvSpPr>
            <a:spLocks noChangeShapeType="1"/>
          </p:cNvSpPr>
          <p:nvPr/>
        </p:nvSpPr>
        <p:spPr bwMode="auto">
          <a:xfrm>
            <a:off x="2345508" y="3522028"/>
            <a:ext cx="6217920" cy="0"/>
          </a:xfrm>
          <a:prstGeom prst="line">
            <a:avLst/>
          </a:prstGeom>
          <a:noFill/>
          <a:ln w="9525">
            <a:solidFill>
              <a:srgbClr val="0033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pic>
        <p:nvPicPr>
          <p:cNvPr id="1026" name="Picture 2" descr="https://upload.wikimedia.org/wikipedia/commons/thumb/8/82/Seal_of_Massachusetts.svg/2000px-Seal_of_Massachusetts.svg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786" y="2030667"/>
            <a:ext cx="1365477" cy="13654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274970" y="1814170"/>
            <a:ext cx="6069891" cy="184343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n-US" sz="2800" dirty="0">
                <a:solidFill>
                  <a:srgbClr val="00269E"/>
                </a:solidFill>
                <a:latin typeface="Arial" pitchFamily="34" charset="0"/>
                <a:cs typeface="Arial" pitchFamily="34" charset="0"/>
              </a:rPr>
              <a:t>Commonwealth of Massachusetts</a:t>
            </a:r>
            <a:br>
              <a:rPr lang="en-US" sz="2800" dirty="0">
                <a:solidFill>
                  <a:srgbClr val="00269E"/>
                </a:solidFill>
                <a:latin typeface="Arial" pitchFamily="34" charset="0"/>
                <a:cs typeface="Arial" pitchFamily="34" charset="0"/>
              </a:rPr>
            </a:br>
            <a:br>
              <a:rPr lang="en-US" sz="1600" dirty="0">
                <a:solidFill>
                  <a:srgbClr val="00269E"/>
                </a:solidFill>
                <a:latin typeface="Arial" pitchFamily="34" charset="0"/>
                <a:cs typeface="Arial" pitchFamily="34" charset="0"/>
              </a:rPr>
            </a:br>
            <a:r>
              <a:rPr lang="en-US" sz="1600" dirty="0">
                <a:solidFill>
                  <a:srgbClr val="00269E"/>
                </a:solidFill>
                <a:latin typeface="Arial" pitchFamily="34" charset="0"/>
                <a:cs typeface="Arial" pitchFamily="34" charset="0"/>
              </a:rPr>
              <a:t>[SECRETARIAT]</a:t>
            </a:r>
            <a:br>
              <a:rPr lang="en-US" sz="1800" dirty="0">
                <a:solidFill>
                  <a:srgbClr val="00269E"/>
                </a:solidFill>
                <a:latin typeface="Arial" pitchFamily="34" charset="0"/>
                <a:cs typeface="Arial" pitchFamily="34" charset="0"/>
              </a:rPr>
            </a:br>
            <a:br>
              <a:rPr lang="en-US" sz="1000" dirty="0">
                <a:solidFill>
                  <a:srgbClr val="00269E"/>
                </a:solidFill>
                <a:latin typeface="Arial" pitchFamily="34" charset="0"/>
                <a:cs typeface="Arial" pitchFamily="34" charset="0"/>
              </a:rPr>
            </a:br>
            <a:r>
              <a:rPr lang="en-US" sz="1600" dirty="0">
                <a:solidFill>
                  <a:srgbClr val="00269E"/>
                </a:solidFill>
                <a:latin typeface="Arial" pitchFamily="34" charset="0"/>
                <a:cs typeface="Arial" pitchFamily="34" charset="0"/>
              </a:rPr>
              <a:t>Presentation to the Governor</a:t>
            </a:r>
            <a:endParaRPr lang="en-US" sz="2400" dirty="0">
              <a:solidFill>
                <a:srgbClr val="00269E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8"/>
          <p:cNvSpPr>
            <a:spLocks noGrp="1"/>
          </p:cNvSpPr>
          <p:nvPr>
            <p:ph sz="quarter" idx="14"/>
          </p:nvPr>
        </p:nvSpPr>
        <p:spPr>
          <a:xfrm>
            <a:off x="470001" y="1698958"/>
            <a:ext cx="8348472" cy="4438496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000"/>
              </a:spcBef>
              <a:buClr>
                <a:schemeClr val="tx1"/>
              </a:buClr>
              <a:buFont typeface="Arial" pitchFamily="34" charset="0"/>
              <a:buNone/>
              <a:defRPr sz="1300" b="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1pPr>
            <a:lvl2pPr marL="400050" indent="-177800">
              <a:spcBef>
                <a:spcPts val="600"/>
              </a:spcBef>
              <a:buClr>
                <a:schemeClr val="tx1"/>
              </a:buClr>
              <a:buFont typeface="Arial" pitchFamily="34" charset="0"/>
              <a:buChar char="•"/>
              <a:defRPr sz="1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2pPr>
            <a:lvl3pPr marL="571500" indent="-171450">
              <a:spcBef>
                <a:spcPts val="600"/>
              </a:spcBef>
              <a:buClr>
                <a:schemeClr val="tx1"/>
              </a:buClr>
              <a:buFont typeface="Arial" pitchFamily="34" charset="0"/>
              <a:buChar char="›"/>
              <a:defRPr sz="12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3pPr>
            <a:lvl4pPr marL="742950" indent="-171450">
              <a:spcBef>
                <a:spcPts val="600"/>
              </a:spcBef>
              <a:buClr>
                <a:schemeClr val="tx1"/>
              </a:buClr>
              <a:buFont typeface="Arial" pitchFamily="34" charset="0"/>
              <a:buChar char="»"/>
              <a:defRPr sz="105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4pPr>
            <a:lvl5pPr marL="742950" indent="0">
              <a:spcBef>
                <a:spcPts val="600"/>
              </a:spcBef>
              <a:buClr>
                <a:schemeClr val="tx1"/>
              </a:buClr>
              <a:buFont typeface="Arial" pitchFamily="34" charset="0"/>
              <a:buNone/>
              <a:defRPr sz="12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62685" y="885686"/>
            <a:ext cx="7751547" cy="374495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sz="1600" b="1">
                <a:solidFill>
                  <a:srgbClr val="00269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86069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de by 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6"/>
          </p:nvPr>
        </p:nvSpPr>
        <p:spPr>
          <a:xfrm>
            <a:off x="470001" y="1698958"/>
            <a:ext cx="3957219" cy="4438496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000"/>
              </a:spcBef>
              <a:buClr>
                <a:schemeClr val="tx1"/>
              </a:buClr>
              <a:buFont typeface="Arial" pitchFamily="34" charset="0"/>
              <a:buNone/>
              <a:defRPr sz="1300" b="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1pPr>
            <a:lvl2pPr marL="400050" indent="-177800">
              <a:spcBef>
                <a:spcPts val="600"/>
              </a:spcBef>
              <a:buClr>
                <a:schemeClr val="tx1"/>
              </a:buClr>
              <a:buFont typeface="Arial" pitchFamily="34" charset="0"/>
              <a:buChar char="•"/>
              <a:defRPr sz="1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2pPr>
            <a:lvl3pPr marL="571500" indent="-171450">
              <a:spcBef>
                <a:spcPts val="600"/>
              </a:spcBef>
              <a:buClr>
                <a:schemeClr val="tx1"/>
              </a:buClr>
              <a:buFont typeface="Arial" pitchFamily="34" charset="0"/>
              <a:buChar char="›"/>
              <a:defRPr sz="12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3pPr>
            <a:lvl4pPr marL="742950" indent="-171450">
              <a:spcBef>
                <a:spcPts val="600"/>
              </a:spcBef>
              <a:buClr>
                <a:schemeClr val="tx1"/>
              </a:buClr>
              <a:buFont typeface="Arial" pitchFamily="34" charset="0"/>
              <a:buChar char="»"/>
              <a:defRPr sz="105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4pPr>
            <a:lvl5pPr marL="742950" indent="0">
              <a:spcBef>
                <a:spcPts val="600"/>
              </a:spcBef>
              <a:buClr>
                <a:schemeClr val="tx1"/>
              </a:buClr>
              <a:buFont typeface="Arial" pitchFamily="34" charset="0"/>
              <a:buNone/>
              <a:defRPr sz="12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10" name="Content Placeholder 8"/>
          <p:cNvSpPr>
            <a:spLocks noGrp="1"/>
          </p:cNvSpPr>
          <p:nvPr>
            <p:ph sz="quarter" idx="17"/>
          </p:nvPr>
        </p:nvSpPr>
        <p:spPr>
          <a:xfrm>
            <a:off x="4600041" y="1695148"/>
            <a:ext cx="3957219" cy="4438496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000"/>
              </a:spcBef>
              <a:buClr>
                <a:schemeClr val="tx1"/>
              </a:buClr>
              <a:buFont typeface="Arial" pitchFamily="34" charset="0"/>
              <a:buNone/>
              <a:defRPr sz="1300" b="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1pPr>
            <a:lvl2pPr marL="400050" indent="-177800">
              <a:spcBef>
                <a:spcPts val="600"/>
              </a:spcBef>
              <a:buClr>
                <a:schemeClr val="tx1"/>
              </a:buClr>
              <a:buFont typeface="Arial" pitchFamily="34" charset="0"/>
              <a:buChar char="•"/>
              <a:defRPr sz="1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2pPr>
            <a:lvl3pPr marL="571500" indent="-171450">
              <a:spcBef>
                <a:spcPts val="600"/>
              </a:spcBef>
              <a:buClr>
                <a:schemeClr val="tx1"/>
              </a:buClr>
              <a:buFont typeface="Arial" pitchFamily="34" charset="0"/>
              <a:buChar char="›"/>
              <a:defRPr sz="12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3pPr>
            <a:lvl4pPr marL="742950" indent="-171450">
              <a:spcBef>
                <a:spcPts val="600"/>
              </a:spcBef>
              <a:buClr>
                <a:schemeClr val="tx1"/>
              </a:buClr>
              <a:buFont typeface="Arial" pitchFamily="34" charset="0"/>
              <a:buChar char="»"/>
              <a:defRPr sz="105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4pPr>
            <a:lvl5pPr marL="742950" indent="0">
              <a:spcBef>
                <a:spcPts val="600"/>
              </a:spcBef>
              <a:buClr>
                <a:schemeClr val="tx1"/>
              </a:buClr>
              <a:buFont typeface="Arial" pitchFamily="34" charset="0"/>
              <a:buNone/>
              <a:defRPr sz="12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62685" y="885686"/>
            <a:ext cx="7751547" cy="374495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sz="1600" b="1">
                <a:solidFill>
                  <a:srgbClr val="00269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3833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396240" y="1317044"/>
            <a:ext cx="8435340" cy="152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327660" y="624840"/>
            <a:ext cx="7673340" cy="2362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0135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9" name="Line 7"/>
          <p:cNvSpPr>
            <a:spLocks noChangeShapeType="1"/>
          </p:cNvSpPr>
          <p:nvPr/>
        </p:nvSpPr>
        <p:spPr bwMode="auto">
          <a:xfrm>
            <a:off x="0" y="747713"/>
            <a:ext cx="9144000" cy="0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5483" name="Line 11"/>
          <p:cNvSpPr>
            <a:spLocks noChangeShapeType="1"/>
          </p:cNvSpPr>
          <p:nvPr/>
        </p:nvSpPr>
        <p:spPr bwMode="auto">
          <a:xfrm>
            <a:off x="2345508" y="3522028"/>
            <a:ext cx="6217920" cy="0"/>
          </a:xfrm>
          <a:prstGeom prst="line">
            <a:avLst/>
          </a:prstGeom>
          <a:noFill/>
          <a:ln w="9525">
            <a:solidFill>
              <a:srgbClr val="0033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1026" name="Picture 2" descr="https://upload.wikimedia.org/wikipedia/commons/thumb/8/82/Seal_of_Massachusetts.svg/2000px-Seal_of_Massachusetts.svg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786" y="2030667"/>
            <a:ext cx="1365477" cy="13654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274970" y="1814170"/>
            <a:ext cx="6069891" cy="184343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n-US" sz="2800" dirty="0">
                <a:solidFill>
                  <a:srgbClr val="00269E"/>
                </a:solidFill>
                <a:latin typeface="Arial" pitchFamily="34" charset="0"/>
                <a:cs typeface="Arial" pitchFamily="34" charset="0"/>
              </a:rPr>
              <a:t>Commonwealth of Massachusetts</a:t>
            </a:r>
            <a:br>
              <a:rPr lang="en-US" sz="2800" dirty="0">
                <a:solidFill>
                  <a:srgbClr val="00269E"/>
                </a:solidFill>
                <a:latin typeface="Arial" pitchFamily="34" charset="0"/>
                <a:cs typeface="Arial" pitchFamily="34" charset="0"/>
              </a:rPr>
            </a:br>
            <a:br>
              <a:rPr lang="en-US" sz="1600" dirty="0">
                <a:solidFill>
                  <a:srgbClr val="00269E"/>
                </a:solidFill>
                <a:latin typeface="Arial" pitchFamily="34" charset="0"/>
                <a:cs typeface="Arial" pitchFamily="34" charset="0"/>
              </a:rPr>
            </a:br>
            <a:r>
              <a:rPr lang="en-US" sz="1600" dirty="0">
                <a:solidFill>
                  <a:srgbClr val="00269E"/>
                </a:solidFill>
                <a:latin typeface="Arial" pitchFamily="34" charset="0"/>
                <a:cs typeface="Arial" pitchFamily="34" charset="0"/>
              </a:rPr>
              <a:t>[SECRETARIAT]</a:t>
            </a:r>
            <a:br>
              <a:rPr lang="en-US" sz="1800" dirty="0">
                <a:solidFill>
                  <a:srgbClr val="00269E"/>
                </a:solidFill>
                <a:latin typeface="Arial" pitchFamily="34" charset="0"/>
                <a:cs typeface="Arial" pitchFamily="34" charset="0"/>
              </a:rPr>
            </a:br>
            <a:br>
              <a:rPr lang="en-US" sz="1000" dirty="0">
                <a:solidFill>
                  <a:srgbClr val="00269E"/>
                </a:solidFill>
                <a:latin typeface="Arial" pitchFamily="34" charset="0"/>
                <a:cs typeface="Arial" pitchFamily="34" charset="0"/>
              </a:rPr>
            </a:br>
            <a:r>
              <a:rPr lang="en-US" sz="1600" dirty="0">
                <a:solidFill>
                  <a:srgbClr val="00269E"/>
                </a:solidFill>
                <a:latin typeface="Arial" pitchFamily="34" charset="0"/>
                <a:cs typeface="Arial" pitchFamily="34" charset="0"/>
              </a:rPr>
              <a:t>Presentation to the Governor</a:t>
            </a:r>
            <a:endParaRPr lang="en-US" sz="2400" dirty="0">
              <a:solidFill>
                <a:srgbClr val="00269E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25331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8"/>
          <p:cNvSpPr>
            <a:spLocks noGrp="1"/>
          </p:cNvSpPr>
          <p:nvPr>
            <p:ph sz="quarter" idx="14"/>
          </p:nvPr>
        </p:nvSpPr>
        <p:spPr>
          <a:xfrm>
            <a:off x="470001" y="1698958"/>
            <a:ext cx="8348472" cy="4438496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000"/>
              </a:spcBef>
              <a:buClr>
                <a:schemeClr val="tx1"/>
              </a:buClr>
              <a:buFont typeface="Arial" pitchFamily="34" charset="0"/>
              <a:buNone/>
              <a:defRPr sz="1300" b="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1pPr>
            <a:lvl2pPr marL="400050" indent="-177800">
              <a:spcBef>
                <a:spcPts val="600"/>
              </a:spcBef>
              <a:buClr>
                <a:schemeClr val="tx1"/>
              </a:buClr>
              <a:buFont typeface="Arial" pitchFamily="34" charset="0"/>
              <a:buChar char="•"/>
              <a:defRPr sz="1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2pPr>
            <a:lvl3pPr marL="571500" indent="-171450">
              <a:spcBef>
                <a:spcPts val="600"/>
              </a:spcBef>
              <a:buClr>
                <a:schemeClr val="tx1"/>
              </a:buClr>
              <a:buFont typeface="Arial" pitchFamily="34" charset="0"/>
              <a:buChar char="›"/>
              <a:defRPr sz="12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3pPr>
            <a:lvl4pPr marL="742950" indent="-171450">
              <a:spcBef>
                <a:spcPts val="600"/>
              </a:spcBef>
              <a:buClr>
                <a:schemeClr val="tx1"/>
              </a:buClr>
              <a:buFont typeface="Arial" pitchFamily="34" charset="0"/>
              <a:buChar char="»"/>
              <a:defRPr sz="105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4pPr>
            <a:lvl5pPr marL="742950" indent="0">
              <a:spcBef>
                <a:spcPts val="600"/>
              </a:spcBef>
              <a:buClr>
                <a:schemeClr val="tx1"/>
              </a:buClr>
              <a:buFont typeface="Arial" pitchFamily="34" charset="0"/>
              <a:buNone/>
              <a:defRPr sz="12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62685" y="885686"/>
            <a:ext cx="7751547" cy="374495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sz="1600" b="1">
                <a:solidFill>
                  <a:srgbClr val="00269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44933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de by 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6"/>
          </p:nvPr>
        </p:nvSpPr>
        <p:spPr>
          <a:xfrm>
            <a:off x="470001" y="1698958"/>
            <a:ext cx="3957219" cy="4438496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000"/>
              </a:spcBef>
              <a:buClr>
                <a:schemeClr val="tx1"/>
              </a:buClr>
              <a:buFont typeface="Arial" pitchFamily="34" charset="0"/>
              <a:buNone/>
              <a:defRPr sz="1300" b="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1pPr>
            <a:lvl2pPr marL="400050" indent="-177800">
              <a:spcBef>
                <a:spcPts val="600"/>
              </a:spcBef>
              <a:buClr>
                <a:schemeClr val="tx1"/>
              </a:buClr>
              <a:buFont typeface="Arial" pitchFamily="34" charset="0"/>
              <a:buChar char="•"/>
              <a:defRPr sz="1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2pPr>
            <a:lvl3pPr marL="571500" indent="-171450">
              <a:spcBef>
                <a:spcPts val="600"/>
              </a:spcBef>
              <a:buClr>
                <a:schemeClr val="tx1"/>
              </a:buClr>
              <a:buFont typeface="Arial" pitchFamily="34" charset="0"/>
              <a:buChar char="›"/>
              <a:defRPr sz="12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3pPr>
            <a:lvl4pPr marL="742950" indent="-171450">
              <a:spcBef>
                <a:spcPts val="600"/>
              </a:spcBef>
              <a:buClr>
                <a:schemeClr val="tx1"/>
              </a:buClr>
              <a:buFont typeface="Arial" pitchFamily="34" charset="0"/>
              <a:buChar char="»"/>
              <a:defRPr sz="105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4pPr>
            <a:lvl5pPr marL="742950" indent="0">
              <a:spcBef>
                <a:spcPts val="600"/>
              </a:spcBef>
              <a:buClr>
                <a:schemeClr val="tx1"/>
              </a:buClr>
              <a:buFont typeface="Arial" pitchFamily="34" charset="0"/>
              <a:buNone/>
              <a:defRPr sz="12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10" name="Content Placeholder 8"/>
          <p:cNvSpPr>
            <a:spLocks noGrp="1"/>
          </p:cNvSpPr>
          <p:nvPr>
            <p:ph sz="quarter" idx="17"/>
          </p:nvPr>
        </p:nvSpPr>
        <p:spPr>
          <a:xfrm>
            <a:off x="4600041" y="1695148"/>
            <a:ext cx="3957219" cy="4438496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000"/>
              </a:spcBef>
              <a:buClr>
                <a:schemeClr val="tx1"/>
              </a:buClr>
              <a:buFont typeface="Arial" pitchFamily="34" charset="0"/>
              <a:buNone/>
              <a:defRPr sz="1300" b="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1pPr>
            <a:lvl2pPr marL="400050" indent="-177800">
              <a:spcBef>
                <a:spcPts val="600"/>
              </a:spcBef>
              <a:buClr>
                <a:schemeClr val="tx1"/>
              </a:buClr>
              <a:buFont typeface="Arial" pitchFamily="34" charset="0"/>
              <a:buChar char="•"/>
              <a:defRPr sz="1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2pPr>
            <a:lvl3pPr marL="571500" indent="-171450">
              <a:spcBef>
                <a:spcPts val="600"/>
              </a:spcBef>
              <a:buClr>
                <a:schemeClr val="tx1"/>
              </a:buClr>
              <a:buFont typeface="Arial" pitchFamily="34" charset="0"/>
              <a:buChar char="›"/>
              <a:defRPr sz="12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3pPr>
            <a:lvl4pPr marL="742950" indent="-171450">
              <a:spcBef>
                <a:spcPts val="600"/>
              </a:spcBef>
              <a:buClr>
                <a:schemeClr val="tx1"/>
              </a:buClr>
              <a:buFont typeface="Arial" pitchFamily="34" charset="0"/>
              <a:buChar char="»"/>
              <a:defRPr sz="105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4pPr>
            <a:lvl5pPr marL="742950" indent="0">
              <a:spcBef>
                <a:spcPts val="600"/>
              </a:spcBef>
              <a:buClr>
                <a:schemeClr val="tx1"/>
              </a:buClr>
              <a:buFont typeface="Arial" pitchFamily="34" charset="0"/>
              <a:buNone/>
              <a:defRPr sz="12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62685" y="885686"/>
            <a:ext cx="7751547" cy="374495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sz="1600" b="1">
                <a:solidFill>
                  <a:srgbClr val="00269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80681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396240" y="1317044"/>
            <a:ext cx="8435340" cy="152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1" name="Rectangle 10"/>
          <p:cNvSpPr/>
          <p:nvPr userDrawn="1"/>
        </p:nvSpPr>
        <p:spPr>
          <a:xfrm>
            <a:off x="327660" y="624840"/>
            <a:ext cx="7673340" cy="2362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50899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7" name="Straight Connector 26"/>
          <p:cNvCxnSpPr/>
          <p:nvPr/>
        </p:nvCxnSpPr>
        <p:spPr>
          <a:xfrm>
            <a:off x="448408" y="720969"/>
            <a:ext cx="7499252" cy="0"/>
          </a:xfrm>
          <a:prstGeom prst="line">
            <a:avLst/>
          </a:prstGeom>
          <a:ln w="12700">
            <a:solidFill>
              <a:srgbClr val="000099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448408" y="1221696"/>
            <a:ext cx="8321040" cy="0"/>
          </a:xfrm>
          <a:prstGeom prst="line">
            <a:avLst/>
          </a:prstGeom>
          <a:ln w="9525">
            <a:solidFill>
              <a:srgbClr val="00B0F0"/>
            </a:solidFill>
            <a:prstDash val="sysDot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448408" y="6440441"/>
            <a:ext cx="8321040" cy="0"/>
          </a:xfrm>
          <a:prstGeom prst="line">
            <a:avLst/>
          </a:prstGeom>
          <a:ln w="9525">
            <a:solidFill>
              <a:srgbClr val="00B0F0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Slide Number Placeholder 6"/>
          <p:cNvSpPr txBox="1">
            <a:spLocks/>
          </p:cNvSpPr>
          <p:nvPr/>
        </p:nvSpPr>
        <p:spPr>
          <a:xfrm>
            <a:off x="8149379" y="6614239"/>
            <a:ext cx="762000" cy="2286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CFA4524-850C-6D4F-85BC-70D4F7341579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41" name="Content Placeholder 8"/>
          <p:cNvSpPr txBox="1">
            <a:spLocks/>
          </p:cNvSpPr>
          <p:nvPr/>
        </p:nvSpPr>
        <p:spPr>
          <a:xfrm>
            <a:off x="470001" y="1698958"/>
            <a:ext cx="8348472" cy="4438496"/>
          </a:xfrm>
          <a:prstGeom prst="rect">
            <a:avLst/>
          </a:prstGeom>
        </p:spPr>
        <p:txBody>
          <a:bodyPr/>
          <a:lstStyle>
            <a:lvl1pPr marL="342900" indent="-342900" algn="l" rtl="0" eaLnBrk="1" fontAlgn="base" hangingPunct="1">
              <a:spcBef>
                <a:spcPts val="1000"/>
              </a:spcBef>
              <a:spcAft>
                <a:spcPct val="0"/>
              </a:spcAft>
              <a:buClr>
                <a:schemeClr val="tx1"/>
              </a:buClr>
              <a:buFont typeface="+mj-lt"/>
              <a:buAutoNum type="arabicPeriod"/>
              <a:defRPr sz="1300" b="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00050" indent="-177800" algn="l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33CC"/>
              </a:buClr>
              <a:buFont typeface="Arial" pitchFamily="34" charset="0"/>
              <a:buChar char="›"/>
              <a:defRPr sz="20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2pPr>
            <a:lvl3pPr marL="571500" indent="-171450" algn="l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33CC"/>
              </a:buClr>
              <a:buFont typeface="Arial" pitchFamily="34" charset="0"/>
              <a:buChar char="»"/>
              <a:defRPr sz="1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3pPr>
            <a:lvl4pPr marL="742950" indent="-171450" algn="l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33CC"/>
              </a:buClr>
              <a:buFont typeface="Arial" pitchFamily="34" charset="0"/>
              <a:buChar char="–"/>
              <a:defRPr sz="1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4pPr>
            <a:lvl5pPr marL="857250" indent="-114300" algn="l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33CC"/>
              </a:buClr>
              <a:buChar char="»"/>
              <a:defRPr sz="12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5pPr>
            <a:lvl6pPr marL="2057400" indent="-22383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33CC"/>
              </a:buClr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514600" indent="-22383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33CC"/>
              </a:buClr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2971800" indent="-22383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33CC"/>
              </a:buClr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429000" indent="-22383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33CC"/>
              </a:buClr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endParaRPr lang="en-US" dirty="0"/>
          </a:p>
        </p:txBody>
      </p:sp>
      <p:pic>
        <p:nvPicPr>
          <p:cNvPr id="12" name="Picture 2" descr="https://upload.wikimedia.org/wikipedia/commons/thumb/8/82/Seal_of_Massachusetts.svg/2000px-Seal_of_Massachusetts.svg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2498" y="217488"/>
            <a:ext cx="720969" cy="7209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Footer Placeholder 3"/>
          <p:cNvSpPr txBox="1">
            <a:spLocks/>
          </p:cNvSpPr>
          <p:nvPr/>
        </p:nvSpPr>
        <p:spPr>
          <a:xfrm>
            <a:off x="7467600" y="6430281"/>
            <a:ext cx="1371600" cy="20984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8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r>
              <a:rPr lang="en-US" dirty="0"/>
              <a:t>Updated: </a:t>
            </a:r>
            <a:fld id="{2C37D8C4-C6B7-4C1A-9D05-DCC293D70813}" type="datetime1">
              <a:rPr lang="en-US" smtClean="0"/>
              <a:t>11/18/2019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61" r:id="rId3"/>
    <p:sldLayoutId id="2147483660" r:id="rId4"/>
  </p:sldLayoutIdLst>
  <p:hf hdr="0" ftr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0033CC"/>
          </a:solidFill>
          <a:latin typeface="Calibri" panose="020F0502020204030204" pitchFamily="34" charset="0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33CC"/>
          </a:solidFill>
          <a:latin typeface="Verdana" pitchFamily="34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33CC"/>
          </a:solidFill>
          <a:latin typeface="Verdana" pitchFamily="34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33CC"/>
          </a:solidFill>
          <a:latin typeface="Verdana" pitchFamily="34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33CC"/>
          </a:solidFill>
          <a:latin typeface="Verdana" pitchFamily="34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33CC"/>
          </a:solidFill>
          <a:latin typeface="Verdana" pitchFamily="34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33CC"/>
          </a:solidFill>
          <a:latin typeface="Verdana" pitchFamily="34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33CC"/>
          </a:solidFill>
          <a:latin typeface="Verdana" pitchFamily="34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33CC"/>
          </a:solidFill>
          <a:latin typeface="Verdana" pitchFamily="34" charset="0"/>
          <a:cs typeface="Arial" charset="0"/>
        </a:defRPr>
      </a:lvl9pPr>
    </p:titleStyle>
    <p:bodyStyle>
      <a:lvl1pPr marL="228600" indent="-228600" algn="l" rtl="0" eaLnBrk="1" fontAlgn="base" hangingPunct="1">
        <a:spcBef>
          <a:spcPct val="100000"/>
        </a:spcBef>
        <a:spcAft>
          <a:spcPct val="0"/>
        </a:spcAft>
        <a:buClr>
          <a:srgbClr val="0033CC"/>
        </a:buClr>
        <a:buChar char="•"/>
        <a:defRPr sz="2400" b="1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1pPr>
      <a:lvl2pPr marL="576263" indent="-233363" algn="l" rtl="0" eaLnBrk="1" fontAlgn="base" hangingPunct="1">
        <a:spcBef>
          <a:spcPct val="20000"/>
        </a:spcBef>
        <a:spcAft>
          <a:spcPct val="0"/>
        </a:spcAft>
        <a:buClr>
          <a:srgbClr val="0033CC"/>
        </a:buClr>
        <a:buFont typeface="Arial" charset="0"/>
        <a:buChar char="–"/>
        <a:defRPr sz="2000">
          <a:solidFill>
            <a:schemeClr val="tx1"/>
          </a:solidFill>
          <a:latin typeface="Calibri" panose="020F0502020204030204" pitchFamily="34" charset="0"/>
          <a:cs typeface="+mn-cs"/>
        </a:defRPr>
      </a:lvl2pPr>
      <a:lvl3pPr marL="914400" indent="-223838" algn="l" rtl="0" eaLnBrk="1" fontAlgn="base" hangingPunct="1">
        <a:spcBef>
          <a:spcPct val="20000"/>
        </a:spcBef>
        <a:spcAft>
          <a:spcPct val="0"/>
        </a:spcAft>
        <a:buClr>
          <a:srgbClr val="0033CC"/>
        </a:buClr>
        <a:buChar char="•"/>
        <a:defRPr sz="2000">
          <a:solidFill>
            <a:schemeClr val="tx1"/>
          </a:solidFill>
          <a:latin typeface="Calibri" panose="020F0502020204030204" pitchFamily="34" charset="0"/>
          <a:cs typeface="+mn-cs"/>
        </a:defRPr>
      </a:lvl3pPr>
      <a:lvl4pPr marL="1262063" indent="-233363" algn="l" rtl="0" eaLnBrk="1" fontAlgn="base" hangingPunct="1">
        <a:spcBef>
          <a:spcPct val="20000"/>
        </a:spcBef>
        <a:spcAft>
          <a:spcPct val="0"/>
        </a:spcAft>
        <a:buClr>
          <a:srgbClr val="0033CC"/>
        </a:buClr>
        <a:buChar char="–"/>
        <a:defRPr sz="2000">
          <a:solidFill>
            <a:schemeClr val="tx1"/>
          </a:solidFill>
          <a:latin typeface="Calibri" panose="020F0502020204030204" pitchFamily="34" charset="0"/>
          <a:cs typeface="+mn-cs"/>
        </a:defRPr>
      </a:lvl4pPr>
      <a:lvl5pPr marL="1600200" indent="-223838" algn="l" rtl="0" eaLnBrk="1" fontAlgn="base" hangingPunct="1">
        <a:spcBef>
          <a:spcPct val="20000"/>
        </a:spcBef>
        <a:spcAft>
          <a:spcPct val="0"/>
        </a:spcAft>
        <a:buClr>
          <a:srgbClr val="0033CC"/>
        </a:buClr>
        <a:buChar char="»"/>
        <a:defRPr sz="2000">
          <a:solidFill>
            <a:schemeClr val="tx1"/>
          </a:solidFill>
          <a:latin typeface="Calibri" panose="020F0502020204030204" pitchFamily="34" charset="0"/>
          <a:cs typeface="+mn-cs"/>
        </a:defRPr>
      </a:lvl5pPr>
      <a:lvl6pPr marL="2057400" indent="-223838" algn="l" rtl="0" eaLnBrk="1" fontAlgn="base" hangingPunct="1">
        <a:spcBef>
          <a:spcPct val="20000"/>
        </a:spcBef>
        <a:spcAft>
          <a:spcPct val="0"/>
        </a:spcAft>
        <a:buClr>
          <a:srgbClr val="0033CC"/>
        </a:buClr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514600" indent="-223838" algn="l" rtl="0" eaLnBrk="1" fontAlgn="base" hangingPunct="1">
        <a:spcBef>
          <a:spcPct val="20000"/>
        </a:spcBef>
        <a:spcAft>
          <a:spcPct val="0"/>
        </a:spcAft>
        <a:buClr>
          <a:srgbClr val="0033CC"/>
        </a:buClr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2971800" indent="-223838" algn="l" rtl="0" eaLnBrk="1" fontAlgn="base" hangingPunct="1">
        <a:spcBef>
          <a:spcPct val="20000"/>
        </a:spcBef>
        <a:spcAft>
          <a:spcPct val="0"/>
        </a:spcAft>
        <a:buClr>
          <a:srgbClr val="0033CC"/>
        </a:buClr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429000" indent="-223838" algn="l" rtl="0" eaLnBrk="1" fontAlgn="base" hangingPunct="1">
        <a:spcBef>
          <a:spcPct val="20000"/>
        </a:spcBef>
        <a:spcAft>
          <a:spcPct val="0"/>
        </a:spcAft>
        <a:buClr>
          <a:srgbClr val="0033CC"/>
        </a:buClr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7" name="Straight Connector 26"/>
          <p:cNvCxnSpPr/>
          <p:nvPr/>
        </p:nvCxnSpPr>
        <p:spPr>
          <a:xfrm>
            <a:off x="448408" y="720969"/>
            <a:ext cx="7499252" cy="0"/>
          </a:xfrm>
          <a:prstGeom prst="line">
            <a:avLst/>
          </a:prstGeom>
          <a:ln w="12700">
            <a:solidFill>
              <a:srgbClr val="000099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448408" y="1221696"/>
            <a:ext cx="8321040" cy="0"/>
          </a:xfrm>
          <a:prstGeom prst="line">
            <a:avLst/>
          </a:prstGeom>
          <a:ln w="9525">
            <a:solidFill>
              <a:srgbClr val="00B0F0"/>
            </a:solidFill>
            <a:prstDash val="sysDot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448408" y="6440441"/>
            <a:ext cx="8321040" cy="0"/>
          </a:xfrm>
          <a:prstGeom prst="line">
            <a:avLst/>
          </a:prstGeom>
          <a:ln w="9525">
            <a:solidFill>
              <a:srgbClr val="00B0F0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Slide Number Placeholder 6"/>
          <p:cNvSpPr txBox="1">
            <a:spLocks/>
          </p:cNvSpPr>
          <p:nvPr/>
        </p:nvSpPr>
        <p:spPr>
          <a:xfrm>
            <a:off x="8149379" y="6614239"/>
            <a:ext cx="762000" cy="2286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9CFA4524-850C-6D4F-85BC-70D4F7341579}" type="slidenum">
              <a:rPr lang="en-US" sz="1000" smtClean="0">
                <a:solidFill>
                  <a:srgbClr val="000000"/>
                </a:solidFill>
                <a:latin typeface="Arial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1000" dirty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41" name="Content Placeholder 8"/>
          <p:cNvSpPr txBox="1">
            <a:spLocks/>
          </p:cNvSpPr>
          <p:nvPr/>
        </p:nvSpPr>
        <p:spPr>
          <a:xfrm>
            <a:off x="470001" y="1698958"/>
            <a:ext cx="8348472" cy="4438496"/>
          </a:xfrm>
          <a:prstGeom prst="rect">
            <a:avLst/>
          </a:prstGeom>
        </p:spPr>
        <p:txBody>
          <a:bodyPr/>
          <a:lstStyle>
            <a:lvl1pPr marL="342900" indent="-342900" algn="l" rtl="0" eaLnBrk="1" fontAlgn="base" hangingPunct="1">
              <a:spcBef>
                <a:spcPts val="1000"/>
              </a:spcBef>
              <a:spcAft>
                <a:spcPct val="0"/>
              </a:spcAft>
              <a:buClr>
                <a:schemeClr val="tx1"/>
              </a:buClr>
              <a:buFont typeface="+mj-lt"/>
              <a:buAutoNum type="arabicPeriod"/>
              <a:defRPr sz="1300" b="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00050" indent="-177800" algn="l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33CC"/>
              </a:buClr>
              <a:buFont typeface="Arial" pitchFamily="34" charset="0"/>
              <a:buChar char="›"/>
              <a:defRPr sz="20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2pPr>
            <a:lvl3pPr marL="571500" indent="-171450" algn="l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33CC"/>
              </a:buClr>
              <a:buFont typeface="Arial" pitchFamily="34" charset="0"/>
              <a:buChar char="»"/>
              <a:defRPr sz="1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3pPr>
            <a:lvl4pPr marL="742950" indent="-171450" algn="l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33CC"/>
              </a:buClr>
              <a:buFont typeface="Arial" pitchFamily="34" charset="0"/>
              <a:buChar char="–"/>
              <a:defRPr sz="1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4pPr>
            <a:lvl5pPr marL="857250" indent="-114300" algn="l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33CC"/>
              </a:buClr>
              <a:buChar char="»"/>
              <a:defRPr sz="12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5pPr>
            <a:lvl6pPr marL="2057400" indent="-22383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33CC"/>
              </a:buClr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514600" indent="-22383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33CC"/>
              </a:buClr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2971800" indent="-22383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33CC"/>
              </a:buClr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429000" indent="-22383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33CC"/>
              </a:buClr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>
              <a:buClr>
                <a:srgbClr val="000000"/>
              </a:buClr>
            </a:pPr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12" name="Picture 2" descr="https://upload.wikimedia.org/wikipedia/commons/thumb/8/82/Seal_of_Massachusetts.svg/2000px-Seal_of_Massachusetts.svg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2498" y="217488"/>
            <a:ext cx="720969" cy="7209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Footer Placeholder 3"/>
          <p:cNvSpPr txBox="1">
            <a:spLocks/>
          </p:cNvSpPr>
          <p:nvPr/>
        </p:nvSpPr>
        <p:spPr>
          <a:xfrm>
            <a:off x="7467600" y="6430281"/>
            <a:ext cx="1371600" cy="20984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8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r>
              <a:rPr lang="en-US" dirty="0">
                <a:solidFill>
                  <a:srgbClr val="000000"/>
                </a:solidFill>
              </a:rPr>
              <a:t>Updated: </a:t>
            </a:r>
            <a:fld id="{2C37D8C4-C6B7-4C1A-9D05-DCC293D70813}" type="datetime1">
              <a:rPr lang="en-US" smtClean="0">
                <a:solidFill>
                  <a:srgbClr val="000000"/>
                </a:solidFill>
              </a:rPr>
              <a:pPr algn="r"/>
              <a:t>11/18/2019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0300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</p:sldLayoutIdLst>
  <p:hf hdr="0" ftr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0033CC"/>
          </a:solidFill>
          <a:latin typeface="Calibri" panose="020F0502020204030204" pitchFamily="34" charset="0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33CC"/>
          </a:solidFill>
          <a:latin typeface="Verdana" pitchFamily="34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33CC"/>
          </a:solidFill>
          <a:latin typeface="Verdana" pitchFamily="34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33CC"/>
          </a:solidFill>
          <a:latin typeface="Verdana" pitchFamily="34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33CC"/>
          </a:solidFill>
          <a:latin typeface="Verdana" pitchFamily="34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33CC"/>
          </a:solidFill>
          <a:latin typeface="Verdana" pitchFamily="34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33CC"/>
          </a:solidFill>
          <a:latin typeface="Verdana" pitchFamily="34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33CC"/>
          </a:solidFill>
          <a:latin typeface="Verdana" pitchFamily="34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33CC"/>
          </a:solidFill>
          <a:latin typeface="Verdana" pitchFamily="34" charset="0"/>
          <a:cs typeface="Arial" charset="0"/>
        </a:defRPr>
      </a:lvl9pPr>
    </p:titleStyle>
    <p:bodyStyle>
      <a:lvl1pPr marL="228600" indent="-228600" algn="l" rtl="0" eaLnBrk="1" fontAlgn="base" hangingPunct="1">
        <a:spcBef>
          <a:spcPct val="100000"/>
        </a:spcBef>
        <a:spcAft>
          <a:spcPct val="0"/>
        </a:spcAft>
        <a:buClr>
          <a:srgbClr val="0033CC"/>
        </a:buClr>
        <a:buChar char="•"/>
        <a:defRPr sz="2400" b="1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1pPr>
      <a:lvl2pPr marL="576263" indent="-233363" algn="l" rtl="0" eaLnBrk="1" fontAlgn="base" hangingPunct="1">
        <a:spcBef>
          <a:spcPct val="20000"/>
        </a:spcBef>
        <a:spcAft>
          <a:spcPct val="0"/>
        </a:spcAft>
        <a:buClr>
          <a:srgbClr val="0033CC"/>
        </a:buClr>
        <a:buFont typeface="Arial" charset="0"/>
        <a:buChar char="–"/>
        <a:defRPr sz="2000">
          <a:solidFill>
            <a:schemeClr val="tx1"/>
          </a:solidFill>
          <a:latin typeface="Calibri" panose="020F0502020204030204" pitchFamily="34" charset="0"/>
          <a:cs typeface="+mn-cs"/>
        </a:defRPr>
      </a:lvl2pPr>
      <a:lvl3pPr marL="914400" indent="-223838" algn="l" rtl="0" eaLnBrk="1" fontAlgn="base" hangingPunct="1">
        <a:spcBef>
          <a:spcPct val="20000"/>
        </a:spcBef>
        <a:spcAft>
          <a:spcPct val="0"/>
        </a:spcAft>
        <a:buClr>
          <a:srgbClr val="0033CC"/>
        </a:buClr>
        <a:buChar char="•"/>
        <a:defRPr sz="2000">
          <a:solidFill>
            <a:schemeClr val="tx1"/>
          </a:solidFill>
          <a:latin typeface="Calibri" panose="020F0502020204030204" pitchFamily="34" charset="0"/>
          <a:cs typeface="+mn-cs"/>
        </a:defRPr>
      </a:lvl3pPr>
      <a:lvl4pPr marL="1262063" indent="-233363" algn="l" rtl="0" eaLnBrk="1" fontAlgn="base" hangingPunct="1">
        <a:spcBef>
          <a:spcPct val="20000"/>
        </a:spcBef>
        <a:spcAft>
          <a:spcPct val="0"/>
        </a:spcAft>
        <a:buClr>
          <a:srgbClr val="0033CC"/>
        </a:buClr>
        <a:buChar char="–"/>
        <a:defRPr sz="2000">
          <a:solidFill>
            <a:schemeClr val="tx1"/>
          </a:solidFill>
          <a:latin typeface="Calibri" panose="020F0502020204030204" pitchFamily="34" charset="0"/>
          <a:cs typeface="+mn-cs"/>
        </a:defRPr>
      </a:lvl4pPr>
      <a:lvl5pPr marL="1600200" indent="-223838" algn="l" rtl="0" eaLnBrk="1" fontAlgn="base" hangingPunct="1">
        <a:spcBef>
          <a:spcPct val="20000"/>
        </a:spcBef>
        <a:spcAft>
          <a:spcPct val="0"/>
        </a:spcAft>
        <a:buClr>
          <a:srgbClr val="0033CC"/>
        </a:buClr>
        <a:buChar char="»"/>
        <a:defRPr sz="2000">
          <a:solidFill>
            <a:schemeClr val="tx1"/>
          </a:solidFill>
          <a:latin typeface="Calibri" panose="020F0502020204030204" pitchFamily="34" charset="0"/>
          <a:cs typeface="+mn-cs"/>
        </a:defRPr>
      </a:lvl5pPr>
      <a:lvl6pPr marL="2057400" indent="-223838" algn="l" rtl="0" eaLnBrk="1" fontAlgn="base" hangingPunct="1">
        <a:spcBef>
          <a:spcPct val="20000"/>
        </a:spcBef>
        <a:spcAft>
          <a:spcPct val="0"/>
        </a:spcAft>
        <a:buClr>
          <a:srgbClr val="0033CC"/>
        </a:buClr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514600" indent="-223838" algn="l" rtl="0" eaLnBrk="1" fontAlgn="base" hangingPunct="1">
        <a:spcBef>
          <a:spcPct val="20000"/>
        </a:spcBef>
        <a:spcAft>
          <a:spcPct val="0"/>
        </a:spcAft>
        <a:buClr>
          <a:srgbClr val="0033CC"/>
        </a:buClr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2971800" indent="-223838" algn="l" rtl="0" eaLnBrk="1" fontAlgn="base" hangingPunct="1">
        <a:spcBef>
          <a:spcPct val="20000"/>
        </a:spcBef>
        <a:spcAft>
          <a:spcPct val="0"/>
        </a:spcAft>
        <a:buClr>
          <a:srgbClr val="0033CC"/>
        </a:buClr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429000" indent="-223838" algn="l" rtl="0" eaLnBrk="1" fontAlgn="base" hangingPunct="1">
        <a:spcBef>
          <a:spcPct val="20000"/>
        </a:spcBef>
        <a:spcAft>
          <a:spcPct val="0"/>
        </a:spcAft>
        <a:buClr>
          <a:srgbClr val="0033CC"/>
        </a:buClr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mailto:Daniel.Sieger@state.ma.us" TargetMode="Externa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297256" y="1976525"/>
            <a:ext cx="6846744" cy="184343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n-US" sz="2800" dirty="0">
                <a:solidFill>
                  <a:srgbClr val="00269E"/>
                </a:solidFill>
                <a:latin typeface="Arial" pitchFamily="34" charset="0"/>
                <a:cs typeface="Arial" pitchFamily="34" charset="0"/>
              </a:rPr>
              <a:t>Commonwealth of Massachusetts</a:t>
            </a:r>
            <a:br>
              <a:rPr lang="en-US" sz="2800" dirty="0">
                <a:solidFill>
                  <a:srgbClr val="00269E"/>
                </a:solidFill>
                <a:latin typeface="Arial" pitchFamily="34" charset="0"/>
                <a:cs typeface="Arial" pitchFamily="34" charset="0"/>
              </a:rPr>
            </a:br>
            <a:br>
              <a:rPr lang="en-US" sz="2800" dirty="0">
                <a:solidFill>
                  <a:srgbClr val="00269E"/>
                </a:solidFill>
                <a:latin typeface="Arial" pitchFamily="34" charset="0"/>
                <a:cs typeface="Arial" pitchFamily="34" charset="0"/>
              </a:rPr>
            </a:br>
            <a:r>
              <a:rPr lang="en-US" sz="1800" dirty="0">
                <a:solidFill>
                  <a:srgbClr val="00269E"/>
                </a:solidFill>
                <a:latin typeface="Arial" pitchFamily="34" charset="0"/>
                <a:cs typeface="Arial" pitchFamily="34" charset="0"/>
              </a:rPr>
              <a:t>Daniel Sieger, Undersecretary of Environmental Affairs</a:t>
            </a:r>
            <a:br>
              <a:rPr lang="en-US" sz="1800" dirty="0">
                <a:solidFill>
                  <a:srgbClr val="00269E"/>
                </a:solidFill>
                <a:latin typeface="Arial" pitchFamily="34" charset="0"/>
                <a:cs typeface="Arial" pitchFamily="34" charset="0"/>
              </a:rPr>
            </a:br>
            <a:endParaRPr lang="en-US" sz="2400" dirty="0">
              <a:solidFill>
                <a:srgbClr val="00269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777624" y="3654670"/>
            <a:ext cx="5569587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Aft>
                <a:spcPts val="1200"/>
              </a:spcAft>
              <a:defRPr/>
            </a:pPr>
            <a:r>
              <a:rPr lang="en-US" sz="2000" b="1" dirty="0">
                <a:solidFill>
                  <a:srgbClr val="00269E"/>
                </a:solidFill>
                <a:latin typeface="Arial" pitchFamily="34" charset="0"/>
                <a:cs typeface="Arial" pitchFamily="34" charset="0"/>
              </a:rPr>
              <a:t>TUR Program Review</a:t>
            </a:r>
          </a:p>
          <a:p>
            <a:pPr algn="r">
              <a:spcAft>
                <a:spcPts val="300"/>
              </a:spcAft>
              <a:defRPr/>
            </a:pPr>
            <a:r>
              <a:rPr lang="en-US" sz="1400" i="1" dirty="0">
                <a:solidFill>
                  <a:srgbClr val="00269E"/>
                </a:solidFill>
                <a:latin typeface="Arial" pitchFamily="34" charset="0"/>
                <a:cs typeface="Arial" pitchFamily="34" charset="0"/>
              </a:rPr>
              <a:t>TUR Administrative Council Meeting</a:t>
            </a:r>
          </a:p>
          <a:p>
            <a:pPr algn="r">
              <a:spcAft>
                <a:spcPts val="1200"/>
              </a:spcAft>
              <a:defRPr/>
            </a:pPr>
            <a:r>
              <a:rPr lang="en-US" sz="1400" i="1" dirty="0">
                <a:solidFill>
                  <a:srgbClr val="00269E"/>
                </a:solidFill>
                <a:latin typeface="Arial" pitchFamily="34" charset="0"/>
                <a:cs typeface="Arial" pitchFamily="34" charset="0"/>
              </a:rPr>
              <a:t>November 18, 2019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4"/>
          </p:nvPr>
        </p:nvSpPr>
        <p:spPr>
          <a:xfrm>
            <a:off x="590552" y="1527124"/>
            <a:ext cx="7751546" cy="4261688"/>
          </a:xfrm>
        </p:spPr>
        <p:txBody>
          <a:bodyPr/>
          <a:lstStyle/>
          <a:p>
            <a:pPr>
              <a:lnSpc>
                <a:spcPct val="114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sz="1600" dirty="0"/>
              <a:t>Proposed: Establishment of an Ad Hoc Subcommittee to review current program activities and services and, based on this review, draft a report of comprehensive proposals for program improvement to the Council</a:t>
            </a:r>
          </a:p>
          <a:p>
            <a:pPr marL="171450" indent="-171450">
              <a:lnSpc>
                <a:spcPct val="114000"/>
              </a:lnSpc>
              <a:spcBef>
                <a:spcPts val="0"/>
              </a:spcBef>
              <a:spcAft>
                <a:spcPts val="2400"/>
              </a:spcAft>
              <a:buFont typeface="Wingdings" panose="05000000000000000000" pitchFamily="2" charset="2"/>
              <a:buChar char="Ø"/>
            </a:pPr>
            <a:r>
              <a:rPr lang="en-US" sz="1600" dirty="0"/>
              <a:t> </a:t>
            </a:r>
            <a:r>
              <a:rPr lang="en-US" sz="1600" b="1" dirty="0"/>
              <a:t>Objective:</a:t>
            </a:r>
            <a:r>
              <a:rPr lang="en-US" sz="1600" dirty="0"/>
              <a:t> Review experiences in the 10+ years since the 2006 TURA Amendments, look forward to the next decade and the critical priorities of Massachusetts with respect to toxic chemicals and safer materials.</a:t>
            </a:r>
          </a:p>
          <a:p>
            <a:pPr marL="171450" indent="-171450"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  <a:buFont typeface="Wingdings" panose="05000000000000000000" pitchFamily="2" charset="2"/>
              <a:buChar char="Ø"/>
            </a:pPr>
            <a:r>
              <a:rPr lang="en-US" sz="1600" b="1" dirty="0"/>
              <a:t>Charge: </a:t>
            </a:r>
            <a:r>
              <a:rPr lang="en-US" sz="1600" dirty="0"/>
              <a:t>Suggest possible modifications to TURA program implementation that could increase the value and relevance of TUR Planning to Massachusetts businesses, and ensure on-going progress in reducing toxics. </a:t>
            </a:r>
          </a:p>
          <a:p>
            <a:endParaRPr lang="en-US" sz="1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800" dirty="0"/>
              <a:t>Establish Ad Hoc Subcommittee of TURA Advisory Committee </a:t>
            </a:r>
            <a:br>
              <a:rPr lang="en-US" sz="1800" dirty="0"/>
            </a:br>
            <a:endParaRPr lang="en-US" sz="1800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7B80316-C0EF-4B25-B59D-E4FC675A4954}"/>
              </a:ext>
            </a:extLst>
          </p:cNvPr>
          <p:cNvSpPr/>
          <p:nvPr/>
        </p:nvSpPr>
        <p:spPr>
          <a:xfrm>
            <a:off x="476727" y="341744"/>
            <a:ext cx="182614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1" dirty="0">
                <a:solidFill>
                  <a:srgbClr val="00269E"/>
                </a:solidFill>
                <a:latin typeface="Arial" pitchFamily="34" charset="0"/>
                <a:cs typeface="Arial" pitchFamily="34" charset="0"/>
              </a:rPr>
              <a:t>Ad Hoc Subcommittee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6099482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4"/>
          </p:nvPr>
        </p:nvSpPr>
        <p:spPr>
          <a:xfrm>
            <a:off x="590551" y="1462837"/>
            <a:ext cx="7751546" cy="4728237"/>
          </a:xfrm>
        </p:spPr>
        <p:txBody>
          <a:bodyPr/>
          <a:lstStyle/>
          <a:p>
            <a:pPr marL="285750" indent="-285750"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  <a:buFont typeface="Wingdings" panose="05000000000000000000" pitchFamily="2" charset="2"/>
              <a:buChar char="Ø"/>
            </a:pPr>
            <a:r>
              <a:rPr lang="en-US" sz="1600" b="1" dirty="0"/>
              <a:t>Scope:</a:t>
            </a:r>
            <a:r>
              <a:rPr lang="en-US" sz="1600" dirty="0"/>
              <a:t> additions or modifications of policies and guidance, all within the TURA statute and regulations.</a:t>
            </a:r>
          </a:p>
          <a:p>
            <a:pPr marL="685800" lvl="1" indent="-285750"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  <a:buFont typeface="Wingdings" panose="05000000000000000000" pitchFamily="2" charset="2"/>
              <a:buChar char="Ø"/>
            </a:pPr>
            <a:r>
              <a:rPr lang="en-US" sz="1600" dirty="0"/>
              <a:t>Ad Hoc subcommittee of the advisory committee will be appointed to develop specific issue areas to review. </a:t>
            </a:r>
          </a:p>
          <a:p>
            <a:pPr marL="685800" lvl="1" indent="-285750"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  <a:buFont typeface="Wingdings" panose="05000000000000000000" pitchFamily="2" charset="2"/>
              <a:buChar char="Ø"/>
            </a:pPr>
            <a:r>
              <a:rPr lang="en-US" sz="1600" dirty="0"/>
              <a:t>Program staff will bring feedback from prior evaluations and interviews/discussions with planners to add to the stakeholder discussion.</a:t>
            </a:r>
          </a:p>
          <a:p>
            <a:pPr marL="685800" lvl="1" indent="-285750"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  <a:buFont typeface="Wingdings" panose="05000000000000000000" pitchFamily="2" charset="2"/>
              <a:buChar char="Ø"/>
            </a:pPr>
            <a:r>
              <a:rPr lang="en-US" sz="1600" dirty="0"/>
              <a:t>Program staff will prepare white papers or summaries to provide background and help frame discussions, for example: RC planning, EMS option, the TURA chemical list including Higher and Lower Hazard Substances, and priority user segments would likely be potential areas of interest to the subcommittee.</a:t>
            </a:r>
            <a:endParaRPr lang="en-US" sz="1800" dirty="0"/>
          </a:p>
          <a:p>
            <a:pPr marL="171450" indent="-171450"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  <a:buFont typeface="Wingdings" panose="05000000000000000000" pitchFamily="2" charset="2"/>
              <a:buChar char="Ø"/>
            </a:pPr>
            <a:r>
              <a:rPr lang="en-US" sz="1600" b="1" dirty="0"/>
              <a:t>Representation on Ad Hoc Subcommittee: </a:t>
            </a:r>
            <a:r>
              <a:rPr lang="en-US" sz="1600" dirty="0"/>
              <a:t>Stakeholder group, including all members of advisory committee and TURA program agency representatives.</a:t>
            </a:r>
            <a:endParaRPr lang="en-US" sz="1800" dirty="0"/>
          </a:p>
          <a:p>
            <a:endParaRPr lang="en-US" sz="1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800" dirty="0"/>
              <a:t>Scope and Representation</a:t>
            </a:r>
            <a:br>
              <a:rPr lang="en-US" sz="1800" dirty="0"/>
            </a:br>
            <a:endParaRPr lang="en-US" sz="1800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7B80316-C0EF-4B25-B59D-E4FC675A4954}"/>
              </a:ext>
            </a:extLst>
          </p:cNvPr>
          <p:cNvSpPr/>
          <p:nvPr/>
        </p:nvSpPr>
        <p:spPr>
          <a:xfrm>
            <a:off x="476727" y="341744"/>
            <a:ext cx="182614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1" dirty="0">
                <a:solidFill>
                  <a:srgbClr val="00269E"/>
                </a:solidFill>
                <a:latin typeface="Arial" pitchFamily="34" charset="0"/>
                <a:cs typeface="Arial" pitchFamily="34" charset="0"/>
              </a:rPr>
              <a:t>Ad Hoc Subcommittee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6194882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4"/>
          </p:nvPr>
        </p:nvSpPr>
        <p:spPr>
          <a:xfrm>
            <a:off x="590553" y="1527124"/>
            <a:ext cx="7751546" cy="4670909"/>
          </a:xfrm>
        </p:spPr>
        <p:txBody>
          <a:bodyPr/>
          <a:lstStyle/>
          <a:p>
            <a:pPr marL="285750" indent="-285750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1600" b="1" dirty="0"/>
              <a:t>Schedule</a:t>
            </a:r>
          </a:p>
          <a:p>
            <a:pPr marL="685800" lvl="1" indent="-285750">
              <a:lnSpc>
                <a:spcPct val="114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b="1" dirty="0"/>
              <a:t>November 2019: </a:t>
            </a:r>
            <a:r>
              <a:rPr lang="en-US" dirty="0"/>
              <a:t>Council discusses proposal to establish Ad Hoc Subcommittee</a:t>
            </a:r>
          </a:p>
          <a:p>
            <a:pPr marL="685800" lvl="1" indent="-285750">
              <a:lnSpc>
                <a:spcPct val="114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b="1" dirty="0"/>
              <a:t>January 2020: </a:t>
            </a:r>
            <a:r>
              <a:rPr lang="en-US" dirty="0"/>
              <a:t>Advisory committee meets, provides feedback to Council on proposal</a:t>
            </a:r>
          </a:p>
          <a:p>
            <a:pPr marL="685800" lvl="1" indent="-285750">
              <a:lnSpc>
                <a:spcPct val="114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b="1" dirty="0"/>
              <a:t>February 2020: </a:t>
            </a:r>
            <a:r>
              <a:rPr lang="en-US" dirty="0"/>
              <a:t>Council establishes Ad Hoc Subcommittee</a:t>
            </a:r>
          </a:p>
          <a:p>
            <a:pPr marL="685800" lvl="1" indent="-285750">
              <a:lnSpc>
                <a:spcPct val="114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b="1" dirty="0"/>
              <a:t>March 2020: </a:t>
            </a:r>
            <a:r>
              <a:rPr lang="en-US" dirty="0"/>
              <a:t>TURA Advisory Committee meets, hears Council charge, discussion, recommendation on ad hoc members </a:t>
            </a:r>
          </a:p>
          <a:p>
            <a:pPr marL="685800" lvl="1" indent="-285750">
              <a:lnSpc>
                <a:spcPct val="114000"/>
              </a:lnSpc>
              <a:spcBef>
                <a:spcPts val="0"/>
              </a:spcBef>
              <a:spcAft>
                <a:spcPts val="2400"/>
              </a:spcAft>
              <a:buFont typeface="Wingdings" panose="05000000000000000000" pitchFamily="2" charset="2"/>
              <a:buChar char="§"/>
            </a:pPr>
            <a:r>
              <a:rPr lang="en-US" b="1" dirty="0"/>
              <a:t>April 2020 – Oct 2020: </a:t>
            </a:r>
            <a:r>
              <a:rPr lang="en-US" dirty="0"/>
              <a:t>Ad Hoc Subcommittee meets</a:t>
            </a:r>
            <a:endParaRPr lang="en-US" sz="1400" b="1" dirty="0"/>
          </a:p>
          <a:p>
            <a:pPr marL="285750" indent="-285750"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  <a:buFont typeface="Wingdings" panose="05000000000000000000" pitchFamily="2" charset="2"/>
              <a:buChar char="Ø"/>
            </a:pPr>
            <a:r>
              <a:rPr lang="en-US" sz="1600" b="1" dirty="0"/>
              <a:t>Outcome: </a:t>
            </a:r>
            <a:r>
              <a:rPr lang="en-US" sz="1600" dirty="0"/>
              <a:t>At conclusion of Ad Hoc Subcommittee meetings, program staff will summarize any proposals for program improvement in a short report to the Council; no consensus is required, pros and cons of proposals will be noted. </a:t>
            </a:r>
          </a:p>
          <a:p>
            <a:pPr marL="285750" indent="-285750"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  <a:buFont typeface="Wingdings" panose="05000000000000000000" pitchFamily="2" charset="2"/>
              <a:buChar char="Ø"/>
            </a:pPr>
            <a:endParaRPr lang="en-US" sz="1400" b="1" dirty="0"/>
          </a:p>
          <a:p>
            <a:pPr marL="285750" indent="-285750"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  <a:buFont typeface="Wingdings" panose="05000000000000000000" pitchFamily="2" charset="2"/>
              <a:buChar char="Ø"/>
            </a:pPr>
            <a:endParaRPr lang="en-US" sz="1400" dirty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sz="1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800" dirty="0"/>
              <a:t>Process and Schedule</a:t>
            </a:r>
            <a:br>
              <a:rPr lang="en-US" sz="1800" dirty="0"/>
            </a:br>
            <a:endParaRPr lang="en-US" sz="1800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7B80316-C0EF-4B25-B59D-E4FC675A4954}"/>
              </a:ext>
            </a:extLst>
          </p:cNvPr>
          <p:cNvSpPr/>
          <p:nvPr/>
        </p:nvSpPr>
        <p:spPr>
          <a:xfrm>
            <a:off x="476727" y="341744"/>
            <a:ext cx="182614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1" dirty="0">
                <a:solidFill>
                  <a:srgbClr val="00269E"/>
                </a:solidFill>
                <a:latin typeface="Arial" pitchFamily="34" charset="0"/>
                <a:cs typeface="Arial" pitchFamily="34" charset="0"/>
              </a:rPr>
              <a:t>Ad Hoc Subcommittee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869833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800" dirty="0"/>
              <a:t>Topics for Review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7B80316-C0EF-4B25-B59D-E4FC675A4954}"/>
              </a:ext>
            </a:extLst>
          </p:cNvPr>
          <p:cNvSpPr/>
          <p:nvPr/>
        </p:nvSpPr>
        <p:spPr>
          <a:xfrm>
            <a:off x="476727" y="341744"/>
            <a:ext cx="96212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1" dirty="0">
                <a:solidFill>
                  <a:srgbClr val="00269E"/>
                </a:solidFill>
                <a:latin typeface="Arial" pitchFamily="34" charset="0"/>
                <a:cs typeface="Arial" pitchFamily="34" charset="0"/>
              </a:rPr>
              <a:t>TUR PLAN</a:t>
            </a:r>
            <a:endParaRPr lang="en-US" sz="1200" dirty="0"/>
          </a:p>
        </p:txBody>
      </p:sp>
      <p:graphicFrame>
        <p:nvGraphicFramePr>
          <p:cNvPr id="14" name="Content Placeholder 13">
            <a:extLst>
              <a:ext uri="{FF2B5EF4-FFF2-40B4-BE49-F238E27FC236}">
                <a16:creationId xmlns:a16="http://schemas.microsoft.com/office/drawing/2014/main" id="{172E9332-055D-4A94-8E00-7AAF306FB1BF}"/>
              </a:ext>
            </a:extLst>
          </p:cNvPr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3981781993"/>
              </p:ext>
            </p:extLst>
          </p:nvPr>
        </p:nvGraphicFramePr>
        <p:xfrm>
          <a:off x="476727" y="1422349"/>
          <a:ext cx="8229123" cy="51330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6873">
                  <a:extLst>
                    <a:ext uri="{9D8B030D-6E8A-4147-A177-3AD203B41FA5}">
                      <a16:colId xmlns:a16="http://schemas.microsoft.com/office/drawing/2014/main" val="3297612531"/>
                    </a:ext>
                  </a:extLst>
                </a:gridCol>
                <a:gridCol w="1181100">
                  <a:extLst>
                    <a:ext uri="{9D8B030D-6E8A-4147-A177-3AD203B41FA5}">
                      <a16:colId xmlns:a16="http://schemas.microsoft.com/office/drawing/2014/main" val="223090199"/>
                    </a:ext>
                  </a:extLst>
                </a:gridCol>
                <a:gridCol w="2400300">
                  <a:extLst>
                    <a:ext uri="{9D8B030D-6E8A-4147-A177-3AD203B41FA5}">
                      <a16:colId xmlns:a16="http://schemas.microsoft.com/office/drawing/2014/main" val="1533474699"/>
                    </a:ext>
                  </a:extLst>
                </a:gridCol>
                <a:gridCol w="2990850">
                  <a:extLst>
                    <a:ext uri="{9D8B030D-6E8A-4147-A177-3AD203B41FA5}">
                      <a16:colId xmlns:a16="http://schemas.microsoft.com/office/drawing/2014/main" val="2285932261"/>
                    </a:ext>
                  </a:extLst>
                </a:gridCol>
              </a:tblGrid>
              <a:tr h="37787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Deliverable</a:t>
                      </a:r>
                      <a:endParaRPr lang="en-US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37108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Timeline</a:t>
                      </a:r>
                      <a:endParaRPr lang="en-US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37108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Actions</a:t>
                      </a:r>
                      <a:endParaRPr lang="en-US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37108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Desired Outcomes</a:t>
                      </a:r>
                      <a:endParaRPr lang="en-US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37108" marT="0" marB="0" anchor="ctr"/>
                </a:tc>
                <a:extLst>
                  <a:ext uri="{0D108BD9-81ED-4DB2-BD59-A6C34878D82A}">
                    <a16:rowId xmlns:a16="http://schemas.microsoft.com/office/drawing/2014/main" val="1810767056"/>
                  </a:ext>
                </a:extLst>
              </a:tr>
              <a:tr h="82037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TUR Planning Guidance Update</a:t>
                      </a:r>
                      <a:endParaRPr lang="en-US" sz="1200" b="1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R="4572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Complete December 2019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marL="171450" marR="0" indent="-1714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lang="en-US" sz="1200" dirty="0">
                          <a:effectLst/>
                        </a:rPr>
                        <a:t>Editing, clarification, &amp;   simplification, creating online tools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marL="171450" marR="0" indent="-1714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lang="en-US" sz="1200" dirty="0">
                          <a:effectLst/>
                        </a:rPr>
                        <a:t>Updated, user-friendly and simplified Guidance</a:t>
                      </a:r>
                    </a:p>
                    <a:p>
                      <a:pPr marL="171450" marR="0" indent="-1714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Ø"/>
                      </a:pPr>
                      <a:endParaRPr lang="en-US" sz="12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/>
                </a:tc>
                <a:extLst>
                  <a:ext uri="{0D108BD9-81ED-4DB2-BD59-A6C34878D82A}">
                    <a16:rowId xmlns:a16="http://schemas.microsoft.com/office/drawing/2014/main" val="4006424115"/>
                  </a:ext>
                </a:extLst>
              </a:tr>
              <a:tr h="328376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Resource Conservation  Guidance Update 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 </a:t>
                      </a:r>
                      <a:endParaRPr lang="en-US" sz="1200" b="1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R="4572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Complete by January 2020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marL="171450" marR="0" indent="-1714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lang="en-US" sz="1200" dirty="0">
                          <a:effectLst/>
                        </a:rPr>
                        <a:t>Expansion of Resource Conservation Planning Asset Areas: Develop options for asset areas that more closely align with business activities and priorities</a:t>
                      </a:r>
                    </a:p>
                    <a:p>
                      <a:pPr marL="0" marR="0" inden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en-US" sz="1200" dirty="0">
                          <a:effectLst/>
                        </a:rPr>
                        <a:t>    Ex: </a:t>
                      </a:r>
                    </a:p>
                    <a:p>
                      <a:pPr marL="365760" marR="0" lvl="0" indent="-1714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en-US" sz="1200" dirty="0">
                          <a:effectLst/>
                        </a:rPr>
                        <a:t>Climate resiliency</a:t>
                      </a:r>
                    </a:p>
                    <a:p>
                      <a:pPr marL="365760" marR="0" lvl="0" indent="-1714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en-US" sz="1200" dirty="0">
                          <a:effectLst/>
                        </a:rPr>
                        <a:t>Supply chain restricted substances</a:t>
                      </a:r>
                    </a:p>
                    <a:p>
                      <a:pPr marL="365760" marR="0" lvl="0" indent="-1714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en-US" sz="1200" dirty="0">
                          <a:effectLst/>
                        </a:rPr>
                        <a:t>Responsible Care® Product Safety Code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</a:p>
                    <a:p>
                      <a:pPr marL="171450" marR="0" indent="-1714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lang="en-US" sz="1200" dirty="0">
                          <a:effectLst/>
                        </a:rPr>
                        <a:t>Review, editing, clarification, &amp; simplification, creating online tools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marL="171450" marR="0" indent="-1714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lang="en-US" sz="1200" dirty="0">
                          <a:effectLst/>
                        </a:rPr>
                        <a:t>Updated, user-friendly and Simplified Guidance with additional practical and meaningful resource conservation options that can be useful to companies.</a:t>
                      </a:r>
                    </a:p>
                    <a:p>
                      <a:pPr marL="171450" marR="0" indent="-1714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Ø"/>
                      </a:pPr>
                      <a:endParaRPr lang="en-US" sz="1200" dirty="0">
                        <a:effectLst/>
                      </a:endParaRPr>
                    </a:p>
                    <a:p>
                      <a:pPr marL="171450" marR="0" indent="-1714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lang="en-US" sz="1200" dirty="0">
                          <a:effectLst/>
                        </a:rPr>
                        <a:t>Improved environmental, health and safety during extreme weather events and as a result of climate change; chemical use reduction for non-listed substances and emerging toxics.</a:t>
                      </a:r>
                    </a:p>
                    <a:p>
                      <a:pPr marL="171450" marR="0" indent="-1714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Ø"/>
                      </a:pPr>
                      <a:endParaRPr lang="en-US" sz="1200" dirty="0">
                        <a:effectLst/>
                      </a:endParaRPr>
                    </a:p>
                    <a:p>
                      <a:pPr marL="171450" marR="0" indent="-1714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lang="en-US" sz="1200" dirty="0">
                          <a:effectLst/>
                        </a:rPr>
                        <a:t>TUR Planning better integrated into other business activities and of greater value to companies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/>
                </a:tc>
                <a:extLst>
                  <a:ext uri="{0D108BD9-81ED-4DB2-BD59-A6C34878D82A}">
                    <a16:rowId xmlns:a16="http://schemas.microsoft.com/office/drawing/2014/main" val="38556920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15119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62685" y="885686"/>
            <a:ext cx="7751547" cy="374495"/>
          </a:xfrm>
        </p:spPr>
        <p:txBody>
          <a:bodyPr/>
          <a:lstStyle/>
          <a:p>
            <a:r>
              <a:rPr lang="en-US" sz="1800" dirty="0"/>
              <a:t>Strengthening Work Plan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7B80316-C0EF-4B25-B59D-E4FC675A4954}"/>
              </a:ext>
            </a:extLst>
          </p:cNvPr>
          <p:cNvSpPr/>
          <p:nvPr/>
        </p:nvSpPr>
        <p:spPr>
          <a:xfrm>
            <a:off x="476727" y="341744"/>
            <a:ext cx="96212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1" dirty="0">
                <a:solidFill>
                  <a:srgbClr val="00269E"/>
                </a:solidFill>
                <a:latin typeface="Arial" pitchFamily="34" charset="0"/>
                <a:cs typeface="Arial" pitchFamily="34" charset="0"/>
              </a:rPr>
              <a:t>TUR PLAN</a:t>
            </a:r>
            <a:endParaRPr lang="en-US" sz="1200" dirty="0"/>
          </a:p>
        </p:txBody>
      </p:sp>
      <p:graphicFrame>
        <p:nvGraphicFramePr>
          <p:cNvPr id="14" name="Content Placeholder 13">
            <a:extLst>
              <a:ext uri="{FF2B5EF4-FFF2-40B4-BE49-F238E27FC236}">
                <a16:creationId xmlns:a16="http://schemas.microsoft.com/office/drawing/2014/main" id="{172E9332-055D-4A94-8E00-7AAF306FB1BF}"/>
              </a:ext>
            </a:extLst>
          </p:cNvPr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3081465511"/>
              </p:ext>
            </p:extLst>
          </p:nvPr>
        </p:nvGraphicFramePr>
        <p:xfrm>
          <a:off x="476727" y="1786936"/>
          <a:ext cx="8267701" cy="41234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6851">
                  <a:extLst>
                    <a:ext uri="{9D8B030D-6E8A-4147-A177-3AD203B41FA5}">
                      <a16:colId xmlns:a16="http://schemas.microsoft.com/office/drawing/2014/main" val="3297612531"/>
                    </a:ext>
                  </a:extLst>
                </a:gridCol>
                <a:gridCol w="1099752">
                  <a:extLst>
                    <a:ext uri="{9D8B030D-6E8A-4147-A177-3AD203B41FA5}">
                      <a16:colId xmlns:a16="http://schemas.microsoft.com/office/drawing/2014/main" val="223090199"/>
                    </a:ext>
                  </a:extLst>
                </a:gridCol>
                <a:gridCol w="2780270">
                  <a:extLst>
                    <a:ext uri="{9D8B030D-6E8A-4147-A177-3AD203B41FA5}">
                      <a16:colId xmlns:a16="http://schemas.microsoft.com/office/drawing/2014/main" val="1533474699"/>
                    </a:ext>
                  </a:extLst>
                </a:gridCol>
                <a:gridCol w="2800828">
                  <a:extLst>
                    <a:ext uri="{9D8B030D-6E8A-4147-A177-3AD203B41FA5}">
                      <a16:colId xmlns:a16="http://schemas.microsoft.com/office/drawing/2014/main" val="2285932261"/>
                    </a:ext>
                  </a:extLst>
                </a:gridCol>
              </a:tblGrid>
              <a:tr h="4021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Deliverable</a:t>
                      </a:r>
                      <a:endParaRPr lang="en-US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Timeline</a:t>
                      </a:r>
                      <a:endParaRPr lang="en-US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Actions</a:t>
                      </a:r>
                      <a:endParaRPr lang="en-US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Desired Outcomes</a:t>
                      </a:r>
                      <a:endParaRPr lang="en-US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1810767056"/>
                  </a:ext>
                </a:extLst>
              </a:tr>
              <a:tr h="146921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Enforcement</a:t>
                      </a:r>
                      <a:endParaRPr lang="en-US" sz="1200" b="1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R="4572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Begin Fall 2019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marL="171450" marR="0" indent="-1714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lang="en-US" sz="1200" dirty="0">
                          <a:effectLst/>
                        </a:rPr>
                        <a:t>Accelerate and Expand Request for Information (RFI) TUR plan review (6 reviews completed to date)</a:t>
                      </a:r>
                    </a:p>
                    <a:p>
                      <a:pPr marL="0" marR="0" inden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</a:p>
                    <a:p>
                      <a:pPr marL="171450" marR="0" indent="-1714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lang="en-US" sz="1200" dirty="0">
                          <a:effectLst/>
                        </a:rPr>
                        <a:t>Educate and update DEP inspectors on TURA Program goals, services and activities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marL="171450" marR="0" indent="-1714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lang="en-US" sz="1200" dirty="0">
                          <a:effectLst/>
                        </a:rPr>
                        <a:t>Ensures a level playing field and encourages alternative planning for companies with limited options.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/>
                </a:tc>
                <a:extLst>
                  <a:ext uri="{0D108BD9-81ED-4DB2-BD59-A6C34878D82A}">
                    <a16:rowId xmlns:a16="http://schemas.microsoft.com/office/drawing/2014/main" val="2146344349"/>
                  </a:ext>
                </a:extLst>
              </a:tr>
              <a:tr h="166751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Evaluate TUR Planner Continuing Education and Recertification Requirements</a:t>
                      </a:r>
                      <a:endParaRPr lang="en-US" sz="1200" b="1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R="4572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Complete Summer 2020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marL="171450" marR="0" indent="-1714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lang="en-US" sz="1200" dirty="0">
                          <a:effectLst/>
                        </a:rPr>
                        <a:t>Use feedback from planners to provide more CE offerings</a:t>
                      </a:r>
                    </a:p>
                    <a:p>
                      <a:pPr marL="171450" marR="0" indent="-1714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Ø"/>
                      </a:pPr>
                      <a:endParaRPr lang="en-US" sz="1200" dirty="0">
                        <a:effectLst/>
                      </a:endParaRPr>
                    </a:p>
                    <a:p>
                      <a:pPr marL="171450" marR="0" indent="-1714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lang="en-US" sz="1200" dirty="0">
                          <a:effectLst/>
                        </a:rPr>
                        <a:t>Encourage networking and peer mentoring through organizations such as CMBEN and provide other opportunities for experienced planners to work with newer planners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marL="171450" marR="0" indent="-1714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lang="en-US" sz="1200" dirty="0">
                          <a:effectLst/>
                        </a:rPr>
                        <a:t>Creation of a Continuing Education plan and timeline that incorporates the feedback, real world experiences and knowledge of businesses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/>
                </a:tc>
                <a:extLst>
                  <a:ext uri="{0D108BD9-81ED-4DB2-BD59-A6C34878D82A}">
                    <a16:rowId xmlns:a16="http://schemas.microsoft.com/office/drawing/2014/main" val="2496515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379127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62685" y="885686"/>
            <a:ext cx="7751547" cy="374495"/>
          </a:xfrm>
        </p:spPr>
        <p:txBody>
          <a:bodyPr/>
          <a:lstStyle/>
          <a:p>
            <a:r>
              <a:rPr lang="en-US" sz="1800" dirty="0"/>
              <a:t>Strengthening Work Plan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7B80316-C0EF-4B25-B59D-E4FC675A4954}"/>
              </a:ext>
            </a:extLst>
          </p:cNvPr>
          <p:cNvSpPr/>
          <p:nvPr/>
        </p:nvSpPr>
        <p:spPr>
          <a:xfrm>
            <a:off x="476727" y="341744"/>
            <a:ext cx="96212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1" dirty="0">
                <a:solidFill>
                  <a:srgbClr val="00269E"/>
                </a:solidFill>
                <a:latin typeface="Arial" pitchFamily="34" charset="0"/>
                <a:cs typeface="Arial" pitchFamily="34" charset="0"/>
              </a:rPr>
              <a:t>TUR PLAN</a:t>
            </a:r>
            <a:endParaRPr lang="en-US" sz="1200" dirty="0"/>
          </a:p>
        </p:txBody>
      </p:sp>
      <p:graphicFrame>
        <p:nvGraphicFramePr>
          <p:cNvPr id="14" name="Content Placeholder 13">
            <a:extLst>
              <a:ext uri="{FF2B5EF4-FFF2-40B4-BE49-F238E27FC236}">
                <a16:creationId xmlns:a16="http://schemas.microsoft.com/office/drawing/2014/main" id="{172E9332-055D-4A94-8E00-7AAF306FB1BF}"/>
              </a:ext>
            </a:extLst>
          </p:cNvPr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4052995009"/>
              </p:ext>
            </p:extLst>
          </p:nvPr>
        </p:nvGraphicFramePr>
        <p:xfrm>
          <a:off x="645294" y="1987562"/>
          <a:ext cx="7853412" cy="30292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60840">
                  <a:extLst>
                    <a:ext uri="{9D8B030D-6E8A-4147-A177-3AD203B41FA5}">
                      <a16:colId xmlns:a16="http://schemas.microsoft.com/office/drawing/2014/main" val="3297612531"/>
                    </a:ext>
                  </a:extLst>
                </a:gridCol>
                <a:gridCol w="969914">
                  <a:extLst>
                    <a:ext uri="{9D8B030D-6E8A-4147-A177-3AD203B41FA5}">
                      <a16:colId xmlns:a16="http://schemas.microsoft.com/office/drawing/2014/main" val="223090199"/>
                    </a:ext>
                  </a:extLst>
                </a:gridCol>
                <a:gridCol w="2781826">
                  <a:extLst>
                    <a:ext uri="{9D8B030D-6E8A-4147-A177-3AD203B41FA5}">
                      <a16:colId xmlns:a16="http://schemas.microsoft.com/office/drawing/2014/main" val="1533474699"/>
                    </a:ext>
                  </a:extLst>
                </a:gridCol>
                <a:gridCol w="2840832">
                  <a:extLst>
                    <a:ext uri="{9D8B030D-6E8A-4147-A177-3AD203B41FA5}">
                      <a16:colId xmlns:a16="http://schemas.microsoft.com/office/drawing/2014/main" val="2285932261"/>
                    </a:ext>
                  </a:extLst>
                </a:gridCol>
              </a:tblGrid>
              <a:tr h="44600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Deliverable</a:t>
                      </a:r>
                      <a:endParaRPr lang="en-US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Timeline</a:t>
                      </a:r>
                      <a:endParaRPr lang="en-US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Actions</a:t>
                      </a:r>
                      <a:endParaRPr lang="en-US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Desired Outcomes</a:t>
                      </a:r>
                      <a:endParaRPr lang="en-US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1810767056"/>
                  </a:ext>
                </a:extLst>
              </a:tr>
              <a:tr h="134411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Fees </a:t>
                      </a:r>
                      <a:endParaRPr lang="en-US" sz="1200" b="1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R="4572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Begin review Fall 2019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marL="171450" marR="0" indent="-1714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lang="en-US" sz="1200" dirty="0">
                          <a:effectLst/>
                        </a:rPr>
                        <a:t>TBD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marL="171450" marR="0" indent="-1714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lang="en-US" sz="1200" dirty="0">
                          <a:effectLst/>
                        </a:rPr>
                        <a:t>Respond to TURA 2006 amendments - authorizes the council to propose changes to the fee structure.  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/>
                </a:tc>
                <a:extLst>
                  <a:ext uri="{0D108BD9-81ED-4DB2-BD59-A6C34878D82A}">
                    <a16:rowId xmlns:a16="http://schemas.microsoft.com/office/drawing/2014/main" val="4131795708"/>
                  </a:ext>
                </a:extLst>
              </a:tr>
              <a:tr h="123915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R="4572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marL="171450" marR="0" indent="-1714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Ø"/>
                      </a:pPr>
                      <a:endParaRPr lang="en-US" sz="12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marL="171450" marR="0" indent="-1714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Ø"/>
                      </a:pPr>
                      <a:endParaRPr lang="en-US" sz="12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/>
                </a:tc>
                <a:extLst>
                  <a:ext uri="{0D108BD9-81ED-4DB2-BD59-A6C34878D82A}">
                    <a16:rowId xmlns:a16="http://schemas.microsoft.com/office/drawing/2014/main" val="12362221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876954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pPr algn="ctr"/>
            <a:r>
              <a:rPr lang="en-US" sz="2800" dirty="0">
                <a:solidFill>
                  <a:srgbClr val="000099"/>
                </a:solidFill>
                <a:latin typeface="+mj-lt"/>
                <a:ea typeface="Cambria" panose="02040503050406030204" pitchFamily="18" charset="0"/>
              </a:rPr>
              <a:t>Thank You</a:t>
            </a:r>
          </a:p>
          <a:p>
            <a:pPr algn="ctr"/>
            <a:endParaRPr lang="en-US" sz="2800" dirty="0">
              <a:latin typeface="+mj-lt"/>
            </a:endParaRPr>
          </a:p>
          <a:p>
            <a:pPr algn="ctr"/>
            <a:r>
              <a:rPr lang="en-US" sz="2800" dirty="0">
                <a:solidFill>
                  <a:srgbClr val="000099"/>
                </a:solidFill>
                <a:latin typeface="+mj-lt"/>
                <a:ea typeface="Cambria" panose="02040503050406030204" pitchFamily="18" charset="0"/>
              </a:rPr>
              <a:t>Contact Information</a:t>
            </a:r>
          </a:p>
          <a:p>
            <a:pPr algn="ctr"/>
            <a:r>
              <a:rPr lang="en-US" sz="2800" dirty="0">
                <a:solidFill>
                  <a:srgbClr val="000099"/>
                </a:solidFill>
                <a:latin typeface="+mj-lt"/>
                <a:ea typeface="Cambria" panose="02040503050406030204" pitchFamily="18" charset="0"/>
              </a:rPr>
              <a:t>Daniel Sieger – </a:t>
            </a:r>
            <a:r>
              <a:rPr lang="en-US" sz="2800" dirty="0">
                <a:solidFill>
                  <a:srgbClr val="000099"/>
                </a:solidFill>
                <a:latin typeface="+mj-lt"/>
                <a:ea typeface="Cambria" panose="02040503050406030204" pitchFamily="18" charset="0"/>
                <a:hlinkClick r:id="rId2"/>
              </a:rPr>
              <a:t>Daniel.Sieger@</a:t>
            </a:r>
            <a:r>
              <a:rPr lang="en-US" sz="2800" dirty="0">
                <a:solidFill>
                  <a:srgbClr val="000099"/>
                </a:solidFill>
                <a:latin typeface="+mj-lt"/>
                <a:ea typeface="Cambria" panose="02040503050406030204" pitchFamily="18" charset="0"/>
              </a:rPr>
              <a:t>mass.gov (617) 626-1049</a:t>
            </a: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7113014"/>
      </p:ext>
    </p:extLst>
  </p:cSld>
  <p:clrMapOvr>
    <a:masterClrMapping/>
  </p:clrMapOvr>
</p:sld>
</file>

<file path=ppt/theme/theme1.xml><?xml version="1.0" encoding="utf-8"?>
<a:theme xmlns:a="http://schemas.openxmlformats.org/drawingml/2006/main" name="itdpowerpointtemplate">
  <a:themeElements>
    <a:clrScheme name="ppT TEST 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99CCFF"/>
      </a:accent1>
      <a:accent2>
        <a:srgbClr val="CCCCFF"/>
      </a:accent2>
      <a:accent3>
        <a:srgbClr val="FFFFFF"/>
      </a:accent3>
      <a:accent4>
        <a:srgbClr val="000000"/>
      </a:accent4>
      <a:accent5>
        <a:srgbClr val="CAE2FF"/>
      </a:accent5>
      <a:accent6>
        <a:srgbClr val="B9B9E7"/>
      </a:accent6>
      <a:hlink>
        <a:srgbClr val="3333CC"/>
      </a:hlink>
      <a:folHlink>
        <a:srgbClr val="AF67FF"/>
      </a:folHlink>
    </a:clrScheme>
    <a:fontScheme name="ppT TEST">
      <a:majorFont>
        <a:latin typeface="Verdana"/>
        <a:ea typeface=""/>
        <a:cs typeface="Arial"/>
      </a:majorFont>
      <a:minorFont>
        <a:latin typeface="Verdan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pT TES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 TES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 TES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 TES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 TES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 TES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 TES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 TES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 TES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 TES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 TES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 TES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itdpowerpointtemplate">
  <a:themeElements>
    <a:clrScheme name="ppT TEST 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99CCFF"/>
      </a:accent1>
      <a:accent2>
        <a:srgbClr val="CCCCFF"/>
      </a:accent2>
      <a:accent3>
        <a:srgbClr val="FFFFFF"/>
      </a:accent3>
      <a:accent4>
        <a:srgbClr val="000000"/>
      </a:accent4>
      <a:accent5>
        <a:srgbClr val="CAE2FF"/>
      </a:accent5>
      <a:accent6>
        <a:srgbClr val="B9B9E7"/>
      </a:accent6>
      <a:hlink>
        <a:srgbClr val="3333CC"/>
      </a:hlink>
      <a:folHlink>
        <a:srgbClr val="AF67FF"/>
      </a:folHlink>
    </a:clrScheme>
    <a:fontScheme name="ppT TEST">
      <a:majorFont>
        <a:latin typeface="Verdana"/>
        <a:ea typeface=""/>
        <a:cs typeface="Arial"/>
      </a:majorFont>
      <a:minorFont>
        <a:latin typeface="Verdan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pT TES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 TES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 TES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 TES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 TES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 TES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 TES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 TES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 TES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 TES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 TES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 TES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itdpowerpointtemplate</Template>
  <TotalTime>0</TotalTime>
  <Words>752</Words>
  <Application>Microsoft Office PowerPoint</Application>
  <PresentationFormat>On-screen Show (4:3)</PresentationFormat>
  <Paragraphs>93</Paragraphs>
  <Slides>8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Verdana</vt:lpstr>
      <vt:lpstr>Wingdings</vt:lpstr>
      <vt:lpstr>itdpowerpointtemplate</vt:lpstr>
      <vt:lpstr>1_itdpowerpointtemplate</vt:lpstr>
      <vt:lpstr>Commonwealth of Massachusetts  Daniel Sieger, Undersecretary of Environmental Affairs </vt:lpstr>
      <vt:lpstr>Establish Ad Hoc Subcommittee of TURA Advisory Committee  </vt:lpstr>
      <vt:lpstr>Scope and Representation </vt:lpstr>
      <vt:lpstr>Process and Schedule </vt:lpstr>
      <vt:lpstr>Topics for Review</vt:lpstr>
      <vt:lpstr>Strengthening Work Plan</vt:lpstr>
      <vt:lpstr>Strengthening Work Plan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2016-02-24T22:22:18Z</dcterms:created>
  <dcterms:modified xsi:type="dcterms:W3CDTF">2019-11-18T20:55:52Z</dcterms:modified>
</cp:coreProperties>
</file>