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3"/>
  </p:notesMasterIdLst>
  <p:sldIdLst>
    <p:sldId id="256" r:id="rId5"/>
    <p:sldId id="291" r:id="rId6"/>
    <p:sldId id="311" r:id="rId7"/>
    <p:sldId id="292" r:id="rId8"/>
    <p:sldId id="310" r:id="rId9"/>
    <p:sldId id="293" r:id="rId10"/>
    <p:sldId id="294" r:id="rId11"/>
    <p:sldId id="29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57D95-FEA2-CAD6-A186-A90BCC129603}" v="3" dt="2026-05-15T15:16:51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49" autoAdjust="0"/>
  </p:normalViewPr>
  <p:slideViewPr>
    <p:cSldViewPr snapToGrid="0">
      <p:cViewPr varScale="1">
        <p:scale>
          <a:sx n="76" d="100"/>
          <a:sy n="76" d="100"/>
        </p:scale>
        <p:origin x="19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n, Lynn (DEP)" userId="S::lynn.cain@mass.gov::20b2422b-cd75-48b7-833f-9d6116220c25" providerId="AD" clId="Web-{5B857D95-FEA2-CAD6-A186-A90BCC129603}"/>
    <pc:docChg chg="modSld">
      <pc:chgData name="Cain, Lynn (DEP)" userId="S::lynn.cain@mass.gov::20b2422b-cd75-48b7-833f-9d6116220c25" providerId="AD" clId="Web-{5B857D95-FEA2-CAD6-A186-A90BCC129603}" dt="2026-05-15T15:16:51.627" v="2" actId="20577"/>
      <pc:docMkLst>
        <pc:docMk/>
      </pc:docMkLst>
      <pc:sldChg chg="modSp">
        <pc:chgData name="Cain, Lynn (DEP)" userId="S::lynn.cain@mass.gov::20b2422b-cd75-48b7-833f-9d6116220c25" providerId="AD" clId="Web-{5B857D95-FEA2-CAD6-A186-A90BCC129603}" dt="2026-05-15T15:16:51.627" v="2" actId="20577"/>
        <pc:sldMkLst>
          <pc:docMk/>
          <pc:sldMk cId="3220487498" sldId="292"/>
        </pc:sldMkLst>
        <pc:spChg chg="mod">
          <ac:chgData name="Cain, Lynn (DEP)" userId="S::lynn.cain@mass.gov::20b2422b-cd75-48b7-833f-9d6116220c25" providerId="AD" clId="Web-{5B857D95-FEA2-CAD6-A186-A90BCC129603}" dt="2026-05-15T15:16:51.627" v="2" actId="20577"/>
          <ac:spMkLst>
            <pc:docMk/>
            <pc:sldMk cId="3220487498" sldId="292"/>
            <ac:spMk id="3" creationId="{B1E2B39C-8285-59EA-165C-60BE2152979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uri.org/publications/new-method-plating-eliminates-trichloroethylene-tce-use-with-enclosed-vacuum-vapor-degreasing-cleaning-system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uri.org/publications/new-method-plating-eliminates-trichloroethylene-tce-use-with-enclosed-vacuum-vapor-degreasing-cleaning-syste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62217-2AA5-4FBF-A54B-E2664A570D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641E50-E5CA-45AF-B5F3-D4DE53478F16}">
      <dgm:prSet phldrT="[Text]" custT="1"/>
      <dgm:spPr>
        <a:xfrm>
          <a:off x="404404" y="293873"/>
          <a:ext cx="5661660" cy="767520"/>
        </a:xfrm>
        <a:solidFill>
          <a:srgbClr val="84ACB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Halogenated Solvents</a:t>
          </a:r>
        </a:p>
      </dgm:t>
    </dgm:pt>
    <dgm:pt modelId="{846FA996-360C-45ED-990A-72809D1B6262}" type="parTrans" cxnId="{4684E4D9-7021-444F-A0DC-826BCDC1F71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DA4A7E-58F1-4660-9F83-3A3711D36F10}" type="sibTrans" cxnId="{4684E4D9-7021-444F-A0DC-826BCDC1F71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11AF6B-1684-4E68-951F-B62A461E77CC}">
      <dgm:prSet phldrT="[Text]" custT="1"/>
      <dgm:spPr>
        <a:xfrm>
          <a:off x="404404" y="1473233"/>
          <a:ext cx="5661660" cy="767520"/>
        </a:xfrm>
        <a:solidFill>
          <a:srgbClr val="84ACB6">
            <a:hueOff val="393725"/>
            <a:satOff val="21144"/>
            <a:lumOff val="-764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PFAS</a:t>
          </a:r>
        </a:p>
      </dgm:t>
    </dgm:pt>
    <dgm:pt modelId="{AF04EA37-8168-4FE1-8E1D-1A6A10D0C3CC}" type="parTrans" cxnId="{A0B418D4-5F6D-4480-AC60-30EF9668DDB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BA248F-BAE5-492B-8728-A30C9E106405}" type="sibTrans" cxnId="{A0B418D4-5F6D-4480-AC60-30EF9668DDBB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C79D0C-83EC-49F2-AEBA-4D426614F636}">
      <dgm:prSet phldrT="[Text]" custT="1"/>
      <dgm:spPr>
        <a:xfrm>
          <a:off x="404404" y="2652593"/>
          <a:ext cx="5661660" cy="767520"/>
        </a:xfrm>
        <a:solidFill>
          <a:srgbClr val="84ACB6">
            <a:hueOff val="787450"/>
            <a:satOff val="42288"/>
            <a:lumOff val="-1529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Flame Retardants</a:t>
          </a:r>
        </a:p>
      </dgm:t>
    </dgm:pt>
    <dgm:pt modelId="{33084AA7-C587-4E7E-8AF6-3A20F3B42083}" type="parTrans" cxnId="{70C94A3D-71AF-4B86-8F60-F8A1991B765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768852-40D2-4045-BCD4-DAED39B75B3E}" type="sibTrans" cxnId="{70C94A3D-71AF-4B86-8F60-F8A1991B765A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6B5785-251F-43A5-BE4B-0CE1431F8C64}">
      <dgm:prSet phldrT="[Text]" custT="1"/>
      <dgm:spPr>
        <a:xfrm>
          <a:off x="404404" y="293873"/>
          <a:ext cx="5661660" cy="767520"/>
        </a:xfr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240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BF73290-2221-471B-A2B8-CA3836D1A60B}" type="parTrans" cxnId="{9515ADFD-6199-4887-BF24-D11F0109161D}">
      <dgm:prSet/>
      <dgm:spPr/>
      <dgm:t>
        <a:bodyPr/>
        <a:lstStyle/>
        <a:p>
          <a:endParaRPr lang="en-US" sz="1800"/>
        </a:p>
      </dgm:t>
    </dgm:pt>
    <dgm:pt modelId="{6899FC0A-7F18-4920-A27C-AE02099BF756}" type="sibTrans" cxnId="{9515ADFD-6199-4887-BF24-D11F0109161D}">
      <dgm:prSet/>
      <dgm:spPr/>
      <dgm:t>
        <a:bodyPr/>
        <a:lstStyle/>
        <a:p>
          <a:endParaRPr lang="en-US" sz="1800"/>
        </a:p>
      </dgm:t>
    </dgm:pt>
    <dgm:pt modelId="{928D458B-C16D-4E8D-92E1-486020371ABC}">
      <dgm:prSet phldrT="[Text]" custT="1"/>
      <dgm:spPr>
        <a:xfrm>
          <a:off x="404404" y="1473233"/>
          <a:ext cx="5661660" cy="767520"/>
        </a:xfr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240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B810A6D-218C-4C18-9095-FBDE0B5B9F37}" type="parTrans" cxnId="{528DA03B-F993-47B4-AB01-B51314440E1C}">
      <dgm:prSet/>
      <dgm:spPr/>
      <dgm:t>
        <a:bodyPr/>
        <a:lstStyle/>
        <a:p>
          <a:endParaRPr lang="en-US" sz="1800"/>
        </a:p>
      </dgm:t>
    </dgm:pt>
    <dgm:pt modelId="{D5CE25E3-D2B3-473B-B1E3-196844A5D4D5}" type="sibTrans" cxnId="{528DA03B-F993-47B4-AB01-B51314440E1C}">
      <dgm:prSet/>
      <dgm:spPr/>
      <dgm:t>
        <a:bodyPr/>
        <a:lstStyle/>
        <a:p>
          <a:endParaRPr lang="en-US" sz="1800"/>
        </a:p>
      </dgm:t>
    </dgm:pt>
    <dgm:pt modelId="{D08B9145-38BF-4E20-9FC7-9A0F0D06F1C4}" type="pres">
      <dgm:prSet presAssocID="{C0F62217-2AA5-4FBF-A54B-E2664A570D47}" presName="linear" presStyleCnt="0">
        <dgm:presLayoutVars>
          <dgm:animLvl val="lvl"/>
          <dgm:resizeHandles val="exact"/>
        </dgm:presLayoutVars>
      </dgm:prSet>
      <dgm:spPr/>
    </dgm:pt>
    <dgm:pt modelId="{C696D164-3615-40AA-8F18-F9C3E55833A4}" type="pres">
      <dgm:prSet presAssocID="{50641E50-E5CA-45AF-B5F3-D4DE53478F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777158-FB6A-4070-A614-5684F986694C}" type="pres">
      <dgm:prSet presAssocID="{50641E50-E5CA-45AF-B5F3-D4DE53478F16}" presName="childText" presStyleLbl="revTx" presStyleIdx="0" presStyleCnt="2">
        <dgm:presLayoutVars>
          <dgm:bulletEnabled val="1"/>
        </dgm:presLayoutVars>
      </dgm:prSet>
      <dgm:spPr/>
    </dgm:pt>
    <dgm:pt modelId="{427B2DF2-B976-441A-A53C-E448A24D4BDF}" type="pres">
      <dgm:prSet presAssocID="{9611AF6B-1684-4E68-951F-B62A461E77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73F9FD-AD85-4F0F-9ABC-30E6B35B9304}" type="pres">
      <dgm:prSet presAssocID="{9611AF6B-1684-4E68-951F-B62A461E77CC}" presName="childText" presStyleLbl="revTx" presStyleIdx="1" presStyleCnt="2">
        <dgm:presLayoutVars>
          <dgm:bulletEnabled val="1"/>
        </dgm:presLayoutVars>
      </dgm:prSet>
      <dgm:spPr/>
    </dgm:pt>
    <dgm:pt modelId="{A5472A7C-666B-4EB2-926F-5B7795E0E6E4}" type="pres">
      <dgm:prSet presAssocID="{CCC79D0C-83EC-49F2-AEBA-4D426614F6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3D8905-2F1A-42DD-9B21-7610F97CD012}" type="presOf" srcId="{9611AF6B-1684-4E68-951F-B62A461E77CC}" destId="{427B2DF2-B976-441A-A53C-E448A24D4BDF}" srcOrd="0" destOrd="0" presId="urn:microsoft.com/office/officeart/2005/8/layout/vList2"/>
    <dgm:cxn modelId="{528DA03B-F993-47B4-AB01-B51314440E1C}" srcId="{9611AF6B-1684-4E68-951F-B62A461E77CC}" destId="{928D458B-C16D-4E8D-92E1-486020371ABC}" srcOrd="0" destOrd="0" parTransId="{9B810A6D-218C-4C18-9095-FBDE0B5B9F37}" sibTransId="{D5CE25E3-D2B3-473B-B1E3-196844A5D4D5}"/>
    <dgm:cxn modelId="{70C94A3D-71AF-4B86-8F60-F8A1991B765A}" srcId="{C0F62217-2AA5-4FBF-A54B-E2664A570D47}" destId="{CCC79D0C-83EC-49F2-AEBA-4D426614F636}" srcOrd="2" destOrd="0" parTransId="{33084AA7-C587-4E7E-8AF6-3A20F3B42083}" sibTransId="{39768852-40D2-4045-BCD4-DAED39B75B3E}"/>
    <dgm:cxn modelId="{16380F41-4BCA-426C-ACE4-A1193B70B8CA}" type="presOf" srcId="{928D458B-C16D-4E8D-92E1-486020371ABC}" destId="{4973F9FD-AD85-4F0F-9ABC-30E6B35B9304}" srcOrd="0" destOrd="0" presId="urn:microsoft.com/office/officeart/2005/8/layout/vList2"/>
    <dgm:cxn modelId="{54640542-59FE-4A60-9C25-EED4364918A2}" type="presOf" srcId="{C0F62217-2AA5-4FBF-A54B-E2664A570D47}" destId="{D08B9145-38BF-4E20-9FC7-9A0F0D06F1C4}" srcOrd="0" destOrd="0" presId="urn:microsoft.com/office/officeart/2005/8/layout/vList2"/>
    <dgm:cxn modelId="{FB1EAEBD-776E-4E0D-AA02-BDDA68D63F71}" type="presOf" srcId="{7B6B5785-251F-43A5-BE4B-0CE1431F8C64}" destId="{48777158-FB6A-4070-A614-5684F986694C}" srcOrd="0" destOrd="0" presId="urn:microsoft.com/office/officeart/2005/8/layout/vList2"/>
    <dgm:cxn modelId="{A0B418D4-5F6D-4480-AC60-30EF9668DDBB}" srcId="{C0F62217-2AA5-4FBF-A54B-E2664A570D47}" destId="{9611AF6B-1684-4E68-951F-B62A461E77CC}" srcOrd="1" destOrd="0" parTransId="{AF04EA37-8168-4FE1-8E1D-1A6A10D0C3CC}" sibTransId="{B2BA248F-BAE5-492B-8728-A30C9E106405}"/>
    <dgm:cxn modelId="{4684E4D9-7021-444F-A0DC-826BCDC1F71F}" srcId="{C0F62217-2AA5-4FBF-A54B-E2664A570D47}" destId="{50641E50-E5CA-45AF-B5F3-D4DE53478F16}" srcOrd="0" destOrd="0" parTransId="{846FA996-360C-45ED-990A-72809D1B6262}" sibTransId="{13DA4A7E-58F1-4660-9F83-3A3711D36F10}"/>
    <dgm:cxn modelId="{68136CE0-B94F-4407-952A-A0869E5841F0}" type="presOf" srcId="{CCC79D0C-83EC-49F2-AEBA-4D426614F636}" destId="{A5472A7C-666B-4EB2-926F-5B7795E0E6E4}" srcOrd="0" destOrd="0" presId="urn:microsoft.com/office/officeart/2005/8/layout/vList2"/>
    <dgm:cxn modelId="{A490D9FC-15FD-4AFF-BB17-8E27141CF240}" type="presOf" srcId="{50641E50-E5CA-45AF-B5F3-D4DE53478F16}" destId="{C696D164-3615-40AA-8F18-F9C3E55833A4}" srcOrd="0" destOrd="0" presId="urn:microsoft.com/office/officeart/2005/8/layout/vList2"/>
    <dgm:cxn modelId="{9515ADFD-6199-4887-BF24-D11F0109161D}" srcId="{50641E50-E5CA-45AF-B5F3-D4DE53478F16}" destId="{7B6B5785-251F-43A5-BE4B-0CE1431F8C64}" srcOrd="0" destOrd="0" parTransId="{CBF73290-2221-471B-A2B8-CA3836D1A60B}" sibTransId="{6899FC0A-7F18-4920-A27C-AE02099BF756}"/>
    <dgm:cxn modelId="{8F74A0B3-C235-4E29-A638-308284145A28}" type="presParOf" srcId="{D08B9145-38BF-4E20-9FC7-9A0F0D06F1C4}" destId="{C696D164-3615-40AA-8F18-F9C3E55833A4}" srcOrd="0" destOrd="0" presId="urn:microsoft.com/office/officeart/2005/8/layout/vList2"/>
    <dgm:cxn modelId="{ED70276C-8A87-437D-95F1-B3F046B0FE71}" type="presParOf" srcId="{D08B9145-38BF-4E20-9FC7-9A0F0D06F1C4}" destId="{48777158-FB6A-4070-A614-5684F986694C}" srcOrd="1" destOrd="0" presId="urn:microsoft.com/office/officeart/2005/8/layout/vList2"/>
    <dgm:cxn modelId="{8755E61D-0ECF-41B6-9AA5-005917E5DCFF}" type="presParOf" srcId="{D08B9145-38BF-4E20-9FC7-9A0F0D06F1C4}" destId="{427B2DF2-B976-441A-A53C-E448A24D4BDF}" srcOrd="2" destOrd="0" presId="urn:microsoft.com/office/officeart/2005/8/layout/vList2"/>
    <dgm:cxn modelId="{93DA227A-1745-4370-B69E-3303BD19DF9B}" type="presParOf" srcId="{D08B9145-38BF-4E20-9FC7-9A0F0D06F1C4}" destId="{4973F9FD-AD85-4F0F-9ABC-30E6B35B9304}" srcOrd="3" destOrd="0" presId="urn:microsoft.com/office/officeart/2005/8/layout/vList2"/>
    <dgm:cxn modelId="{15CAD16A-D221-419F-BDD1-8D50BBF80342}" type="presParOf" srcId="{D08B9145-38BF-4E20-9FC7-9A0F0D06F1C4}" destId="{A5472A7C-666B-4EB2-926F-5B7795E0E6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548BB-8387-4841-8D43-213A84A2F076}" type="doc">
      <dgm:prSet loTypeId="urn:microsoft.com/office/officeart/2005/8/layout/hList1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6A30021-3376-48AD-97FC-38F0F9CDC843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Business Grants </a:t>
          </a:r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Research, evaluate and adopt safer alternatives to toxics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364151-D66D-4494-AE6E-C0FE25870552}" type="parTrans" cxnId="{D495A5C0-D061-45AE-8BC4-335A6246D9F6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B70C50-7F80-4AA6-8E92-BEB656354A9A}" type="sibTrans" cxnId="{D495A5C0-D061-45AE-8BC4-335A6246D9F6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D762F3-CF2D-48D7-9259-242C892F550C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New Method Plating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CE771E-185C-4C2A-83D1-C1D49AEC445B}" type="parTrans" cxnId="{6A9ED209-FA56-4D1A-B433-086B5C169F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CF6F59-8A23-464F-9A24-7673BC3EE72B}" type="sibTrans" cxnId="{6A9ED209-FA56-4D1A-B433-086B5C169F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3394F4-C061-4051-ACFA-4FE93EF18564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Academic Research Grants </a:t>
          </a:r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alternatives to PFAS in manufacturing and products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1B6C1B-2302-41C7-BE7F-0FB00201F5F7}" type="parTrans" cxnId="{CD72D02D-AEAA-40D5-80D8-17666929A53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99210D-32EB-4067-930E-6676013BF8FD}" type="sibTrans" cxnId="{CD72D02D-AEAA-40D5-80D8-17666929A53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BB9C0A-AF69-4927-B5C9-DE222923A8D8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Prof. Ram Nagarajan, UML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F0C7B1-89D3-43D8-836D-6158B8356DCA}" type="parTrans" cxnId="{088FFFD1-B409-4F43-B9D5-0624DC9FDAD7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7F7180-FF9A-4FD0-863D-5C59AB0727F5}" type="sibTrans" cxnId="{088FFFD1-B409-4F43-B9D5-0624DC9FDAD7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498EFF-F59E-4816-9FAB-E6147FEAB02C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Prof. Michael Timko, WPI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0ED7F-A390-4CC3-AA9A-F4BA3B19851D}" type="parTrans" cxnId="{2AFAEFED-6BCF-47F3-9905-9F67A590B071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F34DAC-5043-44C8-AFA4-634030437B4A}" type="sibTrans" cxnId="{2AFAEFED-6BCF-47F3-9905-9F67A590B071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2E3E3E-31D0-478F-BEA8-A726828CE9C2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Grants </a:t>
          </a:r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capacity for safer MA communities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9B1E1E-8BF3-42B8-BD2A-AAB2714B0267}" type="parTrans" cxnId="{95924F56-E236-4A74-ADD2-4ACB55A3DCA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A013A2-3558-46F8-9B55-37A376293F6E}" type="sibTrans" cxnId="{95924F56-E236-4A74-ADD2-4ACB55A3DCA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BBB53-E5F7-4D31-9771-87E1A73AFB09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Berkshire Regional Planning Commission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F334BF-3491-4CC8-937A-A6778A6C0935}" type="parTrans" cxnId="{2A4EBF23-AD50-458B-B82D-264A07C1553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2E2CB-9D68-49A1-94F0-C6DD096D01AA}" type="sibTrans" cxnId="{2A4EBF23-AD50-458B-B82D-264A07C1553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A1E2B6-33A3-447A-8359-1589330B62E5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battery manufacture and recycle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5B6EDF-32E2-45FA-A318-EE2D73E450F7}" type="parTrans" cxnId="{D1AD8F80-8A27-4358-BF67-D026D888C03B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126556-5392-4E6B-8122-BCE1B8CCF7C4}" type="sibTrans" cxnId="{D1AD8F80-8A27-4358-BF67-D026D888C03B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3EEB15-B3A8-47F7-A889-96F90C18D10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Replace TCE vapor degreaser with safer chemistry in vacuum vapor degreaser</a:t>
          </a:r>
        </a:p>
      </dgm:t>
    </dgm:pt>
    <dgm:pt modelId="{23686B83-192B-450D-A42D-478A912A81EC}" type="parTrans" cxnId="{82A7EF59-D43A-41C5-8E84-0089CDCDDD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1D1A4D-9575-44CF-85FC-CD813F382DC4}" type="sibTrans" cxnId="{82A7EF59-D43A-41C5-8E84-0089CDCDDD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F56AC8-416F-48D5-A7C9-CE7922FDBD5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flame retardants in military gear in collaboration with </a:t>
          </a:r>
          <a:r>
            <a:rPr lang="en-US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Haartz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E3CFC0-A89A-4299-B65A-2733D152F7CB}" type="parTrans" cxnId="{FFD4F510-0E6E-4E87-B3F9-61F88A1E1B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3F9B0E-A574-4F3B-A49F-8B8A9B6C50A3}" type="sibTrans" cxnId="{FFD4F510-0E6E-4E87-B3F9-61F88A1E1B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9758DC-E348-479D-B245-5A0DE8BD9C1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Reduced use of plastics and generation of microplastics</a:t>
          </a:r>
        </a:p>
      </dgm:t>
    </dgm:pt>
    <dgm:pt modelId="{62DD6967-7B15-4C68-B782-282009B05727}" type="parTrans" cxnId="{D0CF0965-12AA-4525-908B-8503D6E545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954237-A70B-4A93-A634-4DBF1A5D9833}" type="sibTrans" cxnId="{D0CF0965-12AA-4525-908B-8503D6E545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A77739-B2BB-4456-A671-BB2FB7AC481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Brazilian Women’s Group</a:t>
          </a:r>
        </a:p>
      </dgm:t>
    </dgm:pt>
    <dgm:pt modelId="{14D6A5C4-26F8-4C56-B3CB-799A90E0EC95}" type="parTrans" cxnId="{5E288C88-C7E4-4D47-836D-F7425BACB8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0C689C-1565-4966-9A22-A304A27E632F}" type="sibTrans" cxnId="{5E288C88-C7E4-4D47-836D-F7425BACB8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8B43F7-A70F-4BC3-B709-0117373E8FC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home cleaning practices</a:t>
          </a:r>
        </a:p>
      </dgm:t>
    </dgm:pt>
    <dgm:pt modelId="{3F2F1C44-FB78-49D4-B105-7DE93A65B0D7}" type="parTrans" cxnId="{93FF8741-6C87-4139-860E-CA72061E03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3886DA-4767-420F-9298-8EB6D3CEB0D8}" type="sibTrans" cxnId="{93FF8741-6C87-4139-860E-CA72061E03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1988DB-F767-437B-AF19-E48AA16BBE0D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Read the case study!</a:t>
          </a:r>
          <a:endParaRPr lang="en-US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E69F74-C6CA-42E9-A5B0-23F096CDC82A}" type="parTrans" cxnId="{20E14962-FB99-4CD1-8638-A3C988149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E38E74-F0F0-411D-ADCD-216E869C0E92}" type="sibTrans" cxnId="{20E14962-FB99-4CD1-8638-A3C988149D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1BF72C-D77C-4D4D-BC39-B4B78FCCE237}" type="pres">
      <dgm:prSet presAssocID="{29B548BB-8387-4841-8D43-213A84A2F076}" presName="Name0" presStyleCnt="0">
        <dgm:presLayoutVars>
          <dgm:dir/>
          <dgm:animLvl val="lvl"/>
          <dgm:resizeHandles val="exact"/>
        </dgm:presLayoutVars>
      </dgm:prSet>
      <dgm:spPr/>
    </dgm:pt>
    <dgm:pt modelId="{CC0205C7-EB13-482B-8A77-C1B4A82E7197}" type="pres">
      <dgm:prSet presAssocID="{E6A30021-3376-48AD-97FC-38F0F9CDC843}" presName="composite" presStyleCnt="0"/>
      <dgm:spPr/>
    </dgm:pt>
    <dgm:pt modelId="{B00CFE66-5A53-4053-BFBB-B5B7559B3D33}" type="pres">
      <dgm:prSet presAssocID="{E6A30021-3376-48AD-97FC-38F0F9CDC8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2C58CF-E2B5-4FB7-99C9-8A5597FA671D}" type="pres">
      <dgm:prSet presAssocID="{E6A30021-3376-48AD-97FC-38F0F9CDC843}" presName="desTx" presStyleLbl="alignAccFollowNode1" presStyleIdx="0" presStyleCnt="3">
        <dgm:presLayoutVars>
          <dgm:bulletEnabled val="1"/>
        </dgm:presLayoutVars>
      </dgm:prSet>
      <dgm:spPr/>
    </dgm:pt>
    <dgm:pt modelId="{5EDBBFD7-5C0C-4803-A710-DB9A9CE74D51}" type="pres">
      <dgm:prSet presAssocID="{88B70C50-7F80-4AA6-8E92-BEB656354A9A}" presName="space" presStyleCnt="0"/>
      <dgm:spPr/>
    </dgm:pt>
    <dgm:pt modelId="{3E83445D-09C0-42AA-80E8-B2934EF5E61B}" type="pres">
      <dgm:prSet presAssocID="{633394F4-C061-4051-ACFA-4FE93EF18564}" presName="composite" presStyleCnt="0"/>
      <dgm:spPr/>
    </dgm:pt>
    <dgm:pt modelId="{14B66E01-7E5C-4BC5-80B6-B3A35FC22E35}" type="pres">
      <dgm:prSet presAssocID="{633394F4-C061-4051-ACFA-4FE93EF1856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94A4DCD-1806-4FB3-87F6-077A04B39E0F}" type="pres">
      <dgm:prSet presAssocID="{633394F4-C061-4051-ACFA-4FE93EF18564}" presName="desTx" presStyleLbl="alignAccFollowNode1" presStyleIdx="1" presStyleCnt="3">
        <dgm:presLayoutVars>
          <dgm:bulletEnabled val="1"/>
        </dgm:presLayoutVars>
      </dgm:prSet>
      <dgm:spPr/>
    </dgm:pt>
    <dgm:pt modelId="{16671F71-89FA-4D07-9BDE-4E05D6820770}" type="pres">
      <dgm:prSet presAssocID="{0D99210D-32EB-4067-930E-6676013BF8FD}" presName="space" presStyleCnt="0"/>
      <dgm:spPr/>
    </dgm:pt>
    <dgm:pt modelId="{4BC380B6-135F-4C26-A684-69EFBC824812}" type="pres">
      <dgm:prSet presAssocID="{EE2E3E3E-31D0-478F-BEA8-A726828CE9C2}" presName="composite" presStyleCnt="0"/>
      <dgm:spPr/>
    </dgm:pt>
    <dgm:pt modelId="{22E3A066-40EC-4C69-B1C7-5D7368B26909}" type="pres">
      <dgm:prSet presAssocID="{EE2E3E3E-31D0-478F-BEA8-A726828CE9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8EA16F6-AD1E-457E-AE26-171114637577}" type="pres">
      <dgm:prSet presAssocID="{EE2E3E3E-31D0-478F-BEA8-A726828CE9C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1758105-2BC9-499E-BA46-F9515356D5D4}" type="presOf" srcId="{5A3EEB15-B3A8-47F7-A889-96F90C18D10E}" destId="{5A2C58CF-E2B5-4FB7-99C9-8A5597FA671D}" srcOrd="0" destOrd="1" presId="urn:microsoft.com/office/officeart/2005/8/layout/hList1"/>
    <dgm:cxn modelId="{6A9ED209-FA56-4D1A-B433-086B5C169FD0}" srcId="{E6A30021-3376-48AD-97FC-38F0F9CDC843}" destId="{A4D762F3-CF2D-48D7-9259-242C892F550C}" srcOrd="0" destOrd="0" parTransId="{D9CE771E-185C-4C2A-83D1-C1D49AEC445B}" sibTransId="{D9CF6F59-8A23-464F-9A24-7673BC3EE72B}"/>
    <dgm:cxn modelId="{FFD4F510-0E6E-4E87-B3F9-61F88A1E1B88}" srcId="{4DBB9C0A-AF69-4927-B5C9-DE222923A8D8}" destId="{29F56AC8-416F-48D5-A7C9-CE7922FDBD50}" srcOrd="0" destOrd="0" parTransId="{49E3CFC0-A89A-4299-B65A-2733D152F7CB}" sibTransId="{C43F9B0E-A574-4F3B-A49F-8B8A9B6C50A3}"/>
    <dgm:cxn modelId="{B1F24D14-EC32-48F8-9BB0-99137D87D350}" type="presOf" srcId="{207BBB53-E5F7-4D31-9771-87E1A73AFB09}" destId="{38EA16F6-AD1E-457E-AE26-171114637577}" srcOrd="0" destOrd="0" presId="urn:microsoft.com/office/officeart/2005/8/layout/hList1"/>
    <dgm:cxn modelId="{DC91F619-735C-4759-B573-B15EA3864F00}" type="presOf" srcId="{EE2E3E3E-31D0-478F-BEA8-A726828CE9C2}" destId="{22E3A066-40EC-4C69-B1C7-5D7368B26909}" srcOrd="0" destOrd="0" presId="urn:microsoft.com/office/officeart/2005/8/layout/hList1"/>
    <dgm:cxn modelId="{2A4EBF23-AD50-458B-B82D-264A07C1553C}" srcId="{EE2E3E3E-31D0-478F-BEA8-A726828CE9C2}" destId="{207BBB53-E5F7-4D31-9771-87E1A73AFB09}" srcOrd="0" destOrd="0" parTransId="{05F334BF-3491-4CC8-937A-A6778A6C0935}" sibTransId="{31A2E2CB-9D68-49A1-94F0-C6DD096D01AA}"/>
    <dgm:cxn modelId="{CD72D02D-AEAA-40D5-80D8-17666929A530}" srcId="{29B548BB-8387-4841-8D43-213A84A2F076}" destId="{633394F4-C061-4051-ACFA-4FE93EF18564}" srcOrd="1" destOrd="0" parTransId="{EA1B6C1B-2302-41C7-BE7F-0FB00201F5F7}" sibTransId="{0D99210D-32EB-4067-930E-6676013BF8FD}"/>
    <dgm:cxn modelId="{E5E45F5D-1B9E-4AAF-BE51-159378A63638}" type="presOf" srcId="{551988DB-F767-437B-AF19-E48AA16BBE0D}" destId="{5A2C58CF-E2B5-4FB7-99C9-8A5597FA671D}" srcOrd="0" destOrd="2" presId="urn:microsoft.com/office/officeart/2005/8/layout/hList1"/>
    <dgm:cxn modelId="{93FF8741-6C87-4139-860E-CA72061E03BA}" srcId="{A8A77739-B2BB-4456-A671-BB2FB7AC4816}" destId="{708B43F7-A70F-4BC3-B709-0117373E8FCF}" srcOrd="0" destOrd="0" parTransId="{3F2F1C44-FB78-49D4-B105-7DE93A65B0D7}" sibTransId="{D23886DA-4767-420F-9298-8EB6D3CEB0D8}"/>
    <dgm:cxn modelId="{20E14962-FB99-4CD1-8638-A3C988149D9C}" srcId="{A4D762F3-CF2D-48D7-9259-242C892F550C}" destId="{551988DB-F767-437B-AF19-E48AA16BBE0D}" srcOrd="1" destOrd="0" parTransId="{93E69F74-C6CA-42E9-A5B0-23F096CDC82A}" sibTransId="{12E38E74-F0F0-411D-ADCD-216E869C0E92}"/>
    <dgm:cxn modelId="{D0CF0965-12AA-4525-908B-8503D6E5453E}" srcId="{207BBB53-E5F7-4D31-9771-87E1A73AFB09}" destId="{5F9758DC-E348-479D-B245-5A0DE8BD9C1C}" srcOrd="0" destOrd="0" parTransId="{62DD6967-7B15-4C68-B782-282009B05727}" sibTransId="{02954237-A70B-4A93-A634-4DBF1A5D9833}"/>
    <dgm:cxn modelId="{19480446-D856-454D-867E-895938FBFE46}" type="presOf" srcId="{A8A77739-B2BB-4456-A671-BB2FB7AC4816}" destId="{38EA16F6-AD1E-457E-AE26-171114637577}" srcOrd="0" destOrd="2" presId="urn:microsoft.com/office/officeart/2005/8/layout/hList1"/>
    <dgm:cxn modelId="{5F9E6974-29D5-458B-9DF6-0EE5EA547438}" type="presOf" srcId="{708B43F7-A70F-4BC3-B709-0117373E8FCF}" destId="{38EA16F6-AD1E-457E-AE26-171114637577}" srcOrd="0" destOrd="3" presId="urn:microsoft.com/office/officeart/2005/8/layout/hList1"/>
    <dgm:cxn modelId="{95924F56-E236-4A74-ADD2-4ACB55A3DCA8}" srcId="{29B548BB-8387-4841-8D43-213A84A2F076}" destId="{EE2E3E3E-31D0-478F-BEA8-A726828CE9C2}" srcOrd="2" destOrd="0" parTransId="{649B1E1E-8BF3-42B8-BD2A-AAB2714B0267}" sibTransId="{67A013A2-3558-46F8-9B55-37A376293F6E}"/>
    <dgm:cxn modelId="{CC3E1378-4E1B-4FEC-BB19-7F072431769C}" type="presOf" srcId="{4DBB9C0A-AF69-4927-B5C9-DE222923A8D8}" destId="{294A4DCD-1806-4FB3-87F6-077A04B39E0F}" srcOrd="0" destOrd="0" presId="urn:microsoft.com/office/officeart/2005/8/layout/hList1"/>
    <dgm:cxn modelId="{82A7EF59-D43A-41C5-8E84-0089CDCDDD51}" srcId="{A4D762F3-CF2D-48D7-9259-242C892F550C}" destId="{5A3EEB15-B3A8-47F7-A889-96F90C18D10E}" srcOrd="0" destOrd="0" parTransId="{23686B83-192B-450D-A42D-478A912A81EC}" sibTransId="{9B1D1A4D-9575-44CF-85FC-CD813F382DC4}"/>
    <dgm:cxn modelId="{76AF7A7F-01C5-4F30-A224-C9CEF9687B4F}" type="presOf" srcId="{E6A30021-3376-48AD-97FC-38F0F9CDC843}" destId="{B00CFE66-5A53-4053-BFBB-B5B7559B3D33}" srcOrd="0" destOrd="0" presId="urn:microsoft.com/office/officeart/2005/8/layout/hList1"/>
    <dgm:cxn modelId="{D1AD8F80-8A27-4358-BF67-D026D888C03B}" srcId="{C3498EFF-F59E-4816-9FAB-E6147FEAB02C}" destId="{5CA1E2B6-33A3-447A-8359-1589330B62E5}" srcOrd="0" destOrd="0" parTransId="{825B6EDF-32E2-45FA-A318-EE2D73E450F7}" sibTransId="{EA126556-5392-4E6B-8122-BCE1B8CCF7C4}"/>
    <dgm:cxn modelId="{5E288C88-C7E4-4D47-836D-F7425BACB8E8}" srcId="{EE2E3E3E-31D0-478F-BEA8-A726828CE9C2}" destId="{A8A77739-B2BB-4456-A671-BB2FB7AC4816}" srcOrd="1" destOrd="0" parTransId="{14D6A5C4-26F8-4C56-B3CB-799A90E0EC95}" sibTransId="{330C689C-1565-4966-9A22-A304A27E632F}"/>
    <dgm:cxn modelId="{B6149995-F0E8-4DFB-9F5F-25E5361750C9}" type="presOf" srcId="{5F9758DC-E348-479D-B245-5A0DE8BD9C1C}" destId="{38EA16F6-AD1E-457E-AE26-171114637577}" srcOrd="0" destOrd="1" presId="urn:microsoft.com/office/officeart/2005/8/layout/hList1"/>
    <dgm:cxn modelId="{AAC860B2-2B83-4FE2-816A-BE92F85D5499}" type="presOf" srcId="{29B548BB-8387-4841-8D43-213A84A2F076}" destId="{071BF72C-D77C-4D4D-BC39-B4B78FCCE237}" srcOrd="0" destOrd="0" presId="urn:microsoft.com/office/officeart/2005/8/layout/hList1"/>
    <dgm:cxn modelId="{DD3512B9-7C59-41F0-A212-59B701DE5302}" type="presOf" srcId="{633394F4-C061-4051-ACFA-4FE93EF18564}" destId="{14B66E01-7E5C-4BC5-80B6-B3A35FC22E35}" srcOrd="0" destOrd="0" presId="urn:microsoft.com/office/officeart/2005/8/layout/hList1"/>
    <dgm:cxn modelId="{D495A5C0-D061-45AE-8BC4-335A6246D9F6}" srcId="{29B548BB-8387-4841-8D43-213A84A2F076}" destId="{E6A30021-3376-48AD-97FC-38F0F9CDC843}" srcOrd="0" destOrd="0" parTransId="{14364151-D66D-4494-AE6E-C0FE25870552}" sibTransId="{88B70C50-7F80-4AA6-8E92-BEB656354A9A}"/>
    <dgm:cxn modelId="{7554B1C5-FBD1-4E9B-BA5F-6399AA98DC83}" type="presOf" srcId="{C3498EFF-F59E-4816-9FAB-E6147FEAB02C}" destId="{294A4DCD-1806-4FB3-87F6-077A04B39E0F}" srcOrd="0" destOrd="2" presId="urn:microsoft.com/office/officeart/2005/8/layout/hList1"/>
    <dgm:cxn modelId="{C0CA3CC7-7F24-46C5-A0F1-1B3C8A6A5CB2}" type="presOf" srcId="{A4D762F3-CF2D-48D7-9259-242C892F550C}" destId="{5A2C58CF-E2B5-4FB7-99C9-8A5597FA671D}" srcOrd="0" destOrd="0" presId="urn:microsoft.com/office/officeart/2005/8/layout/hList1"/>
    <dgm:cxn modelId="{088FFFD1-B409-4F43-B9D5-0624DC9FDAD7}" srcId="{633394F4-C061-4051-ACFA-4FE93EF18564}" destId="{4DBB9C0A-AF69-4927-B5C9-DE222923A8D8}" srcOrd="0" destOrd="0" parTransId="{7CF0C7B1-89D3-43D8-836D-6158B8356DCA}" sibTransId="{957F7180-FF9A-4FD0-863D-5C59AB0727F5}"/>
    <dgm:cxn modelId="{37EF7EE3-9C41-4158-9576-29BAE701868C}" type="presOf" srcId="{29F56AC8-416F-48D5-A7C9-CE7922FDBD50}" destId="{294A4DCD-1806-4FB3-87F6-077A04B39E0F}" srcOrd="0" destOrd="1" presId="urn:microsoft.com/office/officeart/2005/8/layout/hList1"/>
    <dgm:cxn modelId="{2AFAEFED-6BCF-47F3-9905-9F67A590B071}" srcId="{633394F4-C061-4051-ACFA-4FE93EF18564}" destId="{C3498EFF-F59E-4816-9FAB-E6147FEAB02C}" srcOrd="1" destOrd="0" parTransId="{F900ED7F-A390-4CC3-AA9A-F4BA3B19851D}" sibTransId="{7AF34DAC-5043-44C8-AFA4-634030437B4A}"/>
    <dgm:cxn modelId="{2D861AFC-CA06-46F3-9C2D-D03509197CB0}" type="presOf" srcId="{5CA1E2B6-33A3-447A-8359-1589330B62E5}" destId="{294A4DCD-1806-4FB3-87F6-077A04B39E0F}" srcOrd="0" destOrd="3" presId="urn:microsoft.com/office/officeart/2005/8/layout/hList1"/>
    <dgm:cxn modelId="{DBD19848-662D-4E70-BA84-BB5F12C02F1D}" type="presParOf" srcId="{071BF72C-D77C-4D4D-BC39-B4B78FCCE237}" destId="{CC0205C7-EB13-482B-8A77-C1B4A82E7197}" srcOrd="0" destOrd="0" presId="urn:microsoft.com/office/officeart/2005/8/layout/hList1"/>
    <dgm:cxn modelId="{C35A4EDD-C698-43DA-A0CB-2FE1A4D2E77B}" type="presParOf" srcId="{CC0205C7-EB13-482B-8A77-C1B4A82E7197}" destId="{B00CFE66-5A53-4053-BFBB-B5B7559B3D33}" srcOrd="0" destOrd="0" presId="urn:microsoft.com/office/officeart/2005/8/layout/hList1"/>
    <dgm:cxn modelId="{1DA0BE8D-0730-4885-9F81-8E1566023396}" type="presParOf" srcId="{CC0205C7-EB13-482B-8A77-C1B4A82E7197}" destId="{5A2C58CF-E2B5-4FB7-99C9-8A5597FA671D}" srcOrd="1" destOrd="0" presId="urn:microsoft.com/office/officeart/2005/8/layout/hList1"/>
    <dgm:cxn modelId="{20EB51D7-4691-4BDA-92A0-0DC9BA0B49BD}" type="presParOf" srcId="{071BF72C-D77C-4D4D-BC39-B4B78FCCE237}" destId="{5EDBBFD7-5C0C-4803-A710-DB9A9CE74D51}" srcOrd="1" destOrd="0" presId="urn:microsoft.com/office/officeart/2005/8/layout/hList1"/>
    <dgm:cxn modelId="{A5B55605-1961-4815-85DF-2004B8CD28F5}" type="presParOf" srcId="{071BF72C-D77C-4D4D-BC39-B4B78FCCE237}" destId="{3E83445D-09C0-42AA-80E8-B2934EF5E61B}" srcOrd="2" destOrd="0" presId="urn:microsoft.com/office/officeart/2005/8/layout/hList1"/>
    <dgm:cxn modelId="{FA878796-514C-45FF-B103-28E0C04DB4BE}" type="presParOf" srcId="{3E83445D-09C0-42AA-80E8-B2934EF5E61B}" destId="{14B66E01-7E5C-4BC5-80B6-B3A35FC22E35}" srcOrd="0" destOrd="0" presId="urn:microsoft.com/office/officeart/2005/8/layout/hList1"/>
    <dgm:cxn modelId="{B6D7562E-70C0-4863-91D9-0A70F738092B}" type="presParOf" srcId="{3E83445D-09C0-42AA-80E8-B2934EF5E61B}" destId="{294A4DCD-1806-4FB3-87F6-077A04B39E0F}" srcOrd="1" destOrd="0" presId="urn:microsoft.com/office/officeart/2005/8/layout/hList1"/>
    <dgm:cxn modelId="{55B858AD-EDD6-4FAE-AA36-40F9538BD4E3}" type="presParOf" srcId="{071BF72C-D77C-4D4D-BC39-B4B78FCCE237}" destId="{16671F71-89FA-4D07-9BDE-4E05D6820770}" srcOrd="3" destOrd="0" presId="urn:microsoft.com/office/officeart/2005/8/layout/hList1"/>
    <dgm:cxn modelId="{1B927C9E-BEBA-4774-9CDA-5CEF8BD36780}" type="presParOf" srcId="{071BF72C-D77C-4D4D-BC39-B4B78FCCE237}" destId="{4BC380B6-135F-4C26-A684-69EFBC824812}" srcOrd="4" destOrd="0" presId="urn:microsoft.com/office/officeart/2005/8/layout/hList1"/>
    <dgm:cxn modelId="{62C94C9F-CF4A-4E18-ADB7-433A63B904A1}" type="presParOf" srcId="{4BC380B6-135F-4C26-A684-69EFBC824812}" destId="{22E3A066-40EC-4C69-B1C7-5D7368B26909}" srcOrd="0" destOrd="0" presId="urn:microsoft.com/office/officeart/2005/8/layout/hList1"/>
    <dgm:cxn modelId="{39EE37B2-E13A-42D0-84D7-FCB6FBD7182D}" type="presParOf" srcId="{4BC380B6-135F-4C26-A684-69EFBC824812}" destId="{38EA16F6-AD1E-457E-AE26-1711146375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6D164-3615-40AA-8F18-F9C3E55833A4}">
      <dsp:nvSpPr>
        <dsp:cNvPr id="0" name=""/>
        <dsp:cNvSpPr/>
      </dsp:nvSpPr>
      <dsp:spPr>
        <a:xfrm>
          <a:off x="0" y="1772"/>
          <a:ext cx="3898737" cy="797153"/>
        </a:xfrm>
        <a:prstGeom prst="roundRect">
          <a:avLst/>
        </a:prstGeom>
        <a:solidFill>
          <a:srgbClr val="84ACB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Halogenated Solvents</a:t>
          </a:r>
        </a:p>
      </dsp:txBody>
      <dsp:txXfrm>
        <a:off x="38914" y="40686"/>
        <a:ext cx="3820909" cy="719325"/>
      </dsp:txXfrm>
    </dsp:sp>
    <dsp:sp modelId="{48777158-FB6A-4070-A614-5684F986694C}">
      <dsp:nvSpPr>
        <dsp:cNvPr id="0" name=""/>
        <dsp:cNvSpPr/>
      </dsp:nvSpPr>
      <dsp:spPr>
        <a:xfrm>
          <a:off x="0" y="798926"/>
          <a:ext cx="3898737" cy="52235"/>
        </a:xfrm>
        <a:prstGeom prst="rect">
          <a:avLst/>
        </a:prstGeo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798926"/>
        <a:ext cx="3898737" cy="52235"/>
      </dsp:txXfrm>
    </dsp:sp>
    <dsp:sp modelId="{427B2DF2-B976-441A-A53C-E448A24D4BDF}">
      <dsp:nvSpPr>
        <dsp:cNvPr id="0" name=""/>
        <dsp:cNvSpPr/>
      </dsp:nvSpPr>
      <dsp:spPr>
        <a:xfrm>
          <a:off x="0" y="851162"/>
          <a:ext cx="3898737" cy="797153"/>
        </a:xfrm>
        <a:prstGeom prst="roundRect">
          <a:avLst/>
        </a:prstGeom>
        <a:solidFill>
          <a:srgbClr val="84ACB6">
            <a:hueOff val="393725"/>
            <a:satOff val="21144"/>
            <a:lumOff val="-764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PFAS</a:t>
          </a:r>
        </a:p>
      </dsp:txBody>
      <dsp:txXfrm>
        <a:off x="38914" y="890076"/>
        <a:ext cx="3820909" cy="719325"/>
      </dsp:txXfrm>
    </dsp:sp>
    <dsp:sp modelId="{4973F9FD-AD85-4F0F-9ABC-30E6B35B9304}">
      <dsp:nvSpPr>
        <dsp:cNvPr id="0" name=""/>
        <dsp:cNvSpPr/>
      </dsp:nvSpPr>
      <dsp:spPr>
        <a:xfrm>
          <a:off x="0" y="1648315"/>
          <a:ext cx="3898737" cy="52235"/>
        </a:xfrm>
        <a:prstGeom prst="rect">
          <a:avLst/>
        </a:prstGeom>
        <a:noFill/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648315"/>
        <a:ext cx="3898737" cy="52235"/>
      </dsp:txXfrm>
    </dsp:sp>
    <dsp:sp modelId="{A5472A7C-666B-4EB2-926F-5B7795E0E6E4}">
      <dsp:nvSpPr>
        <dsp:cNvPr id="0" name=""/>
        <dsp:cNvSpPr/>
      </dsp:nvSpPr>
      <dsp:spPr>
        <a:xfrm>
          <a:off x="0" y="1700551"/>
          <a:ext cx="3898737" cy="797153"/>
        </a:xfrm>
        <a:prstGeom prst="roundRect">
          <a:avLst/>
        </a:prstGeom>
        <a:solidFill>
          <a:srgbClr val="84ACB6">
            <a:hueOff val="787450"/>
            <a:satOff val="42288"/>
            <a:lumOff val="-1529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Flame Retardants</a:t>
          </a:r>
        </a:p>
      </dsp:txBody>
      <dsp:txXfrm>
        <a:off x="38914" y="1739465"/>
        <a:ext cx="3820909" cy="719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FE66-5A53-4053-BFBB-B5B7559B3D33}">
      <dsp:nvSpPr>
        <dsp:cNvPr id="0" name=""/>
        <dsp:cNvSpPr/>
      </dsp:nvSpPr>
      <dsp:spPr>
        <a:xfrm>
          <a:off x="3663" y="686800"/>
          <a:ext cx="3571596" cy="1105654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Business Grants </a:t>
          </a: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2200" b="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Research, evaluate and adopt safer alternatives to toxics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63" y="686800"/>
        <a:ext cx="3571596" cy="1105654"/>
      </dsp:txXfrm>
    </dsp:sp>
    <dsp:sp modelId="{5A2C58CF-E2B5-4FB7-99C9-8A5597FA671D}">
      <dsp:nvSpPr>
        <dsp:cNvPr id="0" name=""/>
        <dsp:cNvSpPr/>
      </dsp:nvSpPr>
      <dsp:spPr>
        <a:xfrm>
          <a:off x="3663" y="1792454"/>
          <a:ext cx="3571596" cy="294023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New Method Plating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Replace TCE vapor degreaser with safer chemistry in vacuum vapor degreaser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Read the case study!</a:t>
          </a:r>
          <a:endParaRPr lang="en-US" sz="22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63" y="1792454"/>
        <a:ext cx="3571596" cy="2940238"/>
      </dsp:txXfrm>
    </dsp:sp>
    <dsp:sp modelId="{14B66E01-7E5C-4BC5-80B6-B3A35FC22E35}">
      <dsp:nvSpPr>
        <dsp:cNvPr id="0" name=""/>
        <dsp:cNvSpPr/>
      </dsp:nvSpPr>
      <dsp:spPr>
        <a:xfrm>
          <a:off x="4075283" y="686800"/>
          <a:ext cx="3571596" cy="1105654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1958"/>
                <a:satOff val="881"/>
                <a:lumOff val="102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31958"/>
                <a:satOff val="881"/>
                <a:lumOff val="102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31958"/>
                <a:satOff val="881"/>
                <a:lumOff val="102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31958"/>
              <a:satOff val="881"/>
              <a:lumOff val="102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Academic Research Grants </a:t>
          </a: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en-US" sz="2200" b="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alternatives to PFAS in manufacturing and products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5283" y="686800"/>
        <a:ext cx="3571596" cy="1105654"/>
      </dsp:txXfrm>
    </dsp:sp>
    <dsp:sp modelId="{294A4DCD-1806-4FB3-87F6-077A04B39E0F}">
      <dsp:nvSpPr>
        <dsp:cNvPr id="0" name=""/>
        <dsp:cNvSpPr/>
      </dsp:nvSpPr>
      <dsp:spPr>
        <a:xfrm>
          <a:off x="4075283" y="1792454"/>
          <a:ext cx="3571596" cy="294023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Prof. Ram Nagarajan, UML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flame retardants in military gear in collaboration with </a:t>
          </a:r>
          <a:r>
            <a:rPr lang="en-US" sz="22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Haartz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Prof. Michael Timko, WPI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battery manufacture and recycle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75283" y="1792454"/>
        <a:ext cx="3571596" cy="2940238"/>
      </dsp:txXfrm>
    </dsp:sp>
    <dsp:sp modelId="{22E3A066-40EC-4C69-B1C7-5D7368B26909}">
      <dsp:nvSpPr>
        <dsp:cNvPr id="0" name=""/>
        <dsp:cNvSpPr/>
      </dsp:nvSpPr>
      <dsp:spPr>
        <a:xfrm>
          <a:off x="8146903" y="686800"/>
          <a:ext cx="3571596" cy="1105654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63917"/>
                <a:satOff val="1762"/>
                <a:lumOff val="205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63917"/>
                <a:satOff val="1762"/>
                <a:lumOff val="205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63917"/>
                <a:satOff val="1762"/>
                <a:lumOff val="205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63917"/>
              <a:satOff val="1762"/>
              <a:lumOff val="205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Grants </a:t>
          </a: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2200" b="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Develop capacity for safer MA communities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46903" y="686800"/>
        <a:ext cx="3571596" cy="1105654"/>
      </dsp:txXfrm>
    </dsp:sp>
    <dsp:sp modelId="{38EA16F6-AD1E-457E-AE26-171114637577}">
      <dsp:nvSpPr>
        <dsp:cNvPr id="0" name=""/>
        <dsp:cNvSpPr/>
      </dsp:nvSpPr>
      <dsp:spPr>
        <a:xfrm>
          <a:off x="8146903" y="1792454"/>
          <a:ext cx="3571596" cy="294023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Berkshire Regional Planning Commission</a:t>
          </a:r>
          <a:endParaRPr lang="en-US" sz="2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Reduced use of plastics and generation of microplastics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Brazilian Women’s Group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Safer home cleaning practices</a:t>
          </a:r>
        </a:p>
      </dsp:txBody>
      <dsp:txXfrm>
        <a:off x="8146903" y="1792454"/>
        <a:ext cx="3571596" cy="2940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0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A1119ABB-0380-491B-91E9-8441BD5926F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324"/>
            <a:ext cx="5608640" cy="3660427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063"/>
            <a:ext cx="3037146" cy="466337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2E317B73-A7EA-482F-99CB-D19FBB6F0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20618">
              <a:buClr>
                <a:srgbClr val="000000"/>
              </a:buClr>
              <a:defRPr/>
            </a:pPr>
            <a:fld id="{B3904DA3-8C50-4B45-8BF4-106021A69EAB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20618">
                <a:buClr>
                  <a:srgbClr val="000000"/>
                </a:buClr>
                <a:defRPr/>
              </a:pPr>
              <a:t>2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49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20618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20618">
                <a:buClr>
                  <a:srgbClr val="000000"/>
                </a:buClr>
                <a:buSzPts val="1200"/>
                <a:defRPr/>
              </a:pPr>
              <a:t>4</a:t>
            </a:fld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44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4850"/>
            <a:ext cx="6240463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20618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20618">
                <a:buClr>
                  <a:srgbClr val="000000"/>
                </a:buClr>
                <a:buSzPts val="1200"/>
                <a:defRPr/>
              </a:pPr>
              <a:t>6</a:t>
            </a:fld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4850"/>
            <a:ext cx="6240463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20618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20618">
                <a:buClr>
                  <a:srgbClr val="000000"/>
                </a:buClr>
                <a:buSzPts val="1200"/>
                <a:defRPr/>
              </a:pPr>
              <a:t>7</a:t>
            </a:fld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07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20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23BD2-572C-702B-8B48-E6BACE9962DB}"/>
              </a:ext>
            </a:extLst>
          </p:cNvPr>
          <p:cNvSpPr txBox="1"/>
          <p:nvPr/>
        </p:nvSpPr>
        <p:spPr>
          <a:xfrm>
            <a:off x="774756" y="6521371"/>
            <a:ext cx="4131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© Toxics Use</a:t>
            </a:r>
            <a:r>
              <a:rPr lang="en-US" sz="1000" baseline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 Reduction Institute   University of Massachusetts Lowell</a:t>
            </a:r>
            <a:endParaRPr lang="en-US" sz="1000">
              <a:solidFill>
                <a:schemeClr val="bg1">
                  <a:lumMod val="50000"/>
                </a:schemeClr>
              </a:solidFill>
              <a:latin typeface="Myriad Pro Ligh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33BEF-002B-9FF7-30BE-726D3155CD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57" y="163068"/>
            <a:ext cx="2322576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B7F5CB-5ACC-3734-BDB1-C41543DC5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95" y="6234783"/>
            <a:ext cx="824492" cy="5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>
  <p:cSld name="Title, Text and Clip 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body" idx="1"/>
          </p:nvPr>
        </p:nvSpPr>
        <p:spPr>
          <a:xfrm>
            <a:off x="604205" y="1600200"/>
            <a:ext cx="559339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11480" algn="l">
              <a:spcBef>
                <a:spcPts val="432"/>
              </a:spcBef>
              <a:spcAft>
                <a:spcPts val="0"/>
              </a:spcAft>
              <a:buClr>
                <a:srgbClr val="344D8D"/>
              </a:buClr>
              <a:buSzPts val="1800"/>
              <a:buChar char="•"/>
              <a:defRPr/>
            </a:lvl1pPr>
            <a:lvl2pPr marL="1097280" lvl="1" indent="-411480" algn="l"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403D8D4-689E-4930-BCEC-14B9C5229A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550171" y="1600201"/>
            <a:ext cx="5032228" cy="48006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5027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de template w/ Header and conten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2954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03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>
  <p:cSld name="1_Title, Text and Clip 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body" idx="1"/>
          </p:nvPr>
        </p:nvSpPr>
        <p:spPr>
          <a:xfrm>
            <a:off x="604206" y="1600200"/>
            <a:ext cx="559339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94" lvl="0" indent="-457195" algn="l">
              <a:spcBef>
                <a:spcPts val="480"/>
              </a:spcBef>
              <a:spcAft>
                <a:spcPts val="0"/>
              </a:spcAft>
              <a:buClr>
                <a:srgbClr val="344D8D"/>
              </a:buClr>
              <a:buSzPts val="1800"/>
              <a:buChar char="•"/>
              <a:defRPr/>
            </a:lvl1pPr>
            <a:lvl2pPr marL="1219188" lvl="1" indent="-457195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828782" lvl="2" indent="-457195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2438376" lvl="3" indent="-45719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70" lvl="4" indent="-457195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3657564" lvl="5" indent="-45719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157" lvl="6" indent="-45719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751" lvl="7" indent="-45719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345" lvl="8" indent="-45719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>
            <a:spLocks noGrp="1"/>
          </p:cNvSpPr>
          <p:nvPr>
            <p:ph type="clipArt" idx="2" hasCustomPrompt="1"/>
          </p:nvPr>
        </p:nvSpPr>
        <p:spPr>
          <a:xfrm>
            <a:off x="6400800" y="1600200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44D8D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344D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image</a:t>
            </a:r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6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Toxics Use Reduction Institute</a:t>
            </a:r>
          </a:p>
        </p:txBody>
      </p:sp>
    </p:spTree>
    <p:extLst>
      <p:ext uri="{BB962C8B-B14F-4D97-AF65-F5344CB8AC3E}">
        <p14:creationId xmlns:p14="http://schemas.microsoft.com/office/powerpoint/2010/main" val="41415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987" r="41578"/>
          <a:stretch/>
        </p:blipFill>
        <p:spPr>
          <a:xfrm>
            <a:off x="71555" y="2059146"/>
            <a:ext cx="1429966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4174" r="1"/>
          <a:stretch/>
        </p:blipFill>
        <p:spPr>
          <a:xfrm>
            <a:off x="8951473" y="2059146"/>
            <a:ext cx="32408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3768" userDrawn="1">
          <p15:clr>
            <a:srgbClr val="FDE53C"/>
          </p15:clr>
        </p15:guide>
        <p15:guide id="4" orient="horz" pos="1296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6AAB2-0403-40FE-C7FD-42345ED3B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2195" y="6261271"/>
            <a:ext cx="824492" cy="4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37716" y="6611096"/>
            <a:ext cx="9144259" cy="2286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7A5C51-5273-E2AD-576D-D0B99B8D3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2195" y="6261271"/>
            <a:ext cx="824492" cy="4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7A5E-621F-44A9-A218-3251B0DF3F4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FF64BB3-2FDD-4487-75F7-D53AA9D2A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95" y="6234783"/>
            <a:ext cx="824492" cy="5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6E3331-8163-D145-8F22-D571F988746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73840A-1302-0A4A-AFE4-ADDD0E50B78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Toxics Use Reduction Institute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8169C-B165-8FF8-B7FF-4A73FD524C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82" y="6261271"/>
            <a:ext cx="704718" cy="4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turi.org/Our_Work/Training/Continuing_Education/Recent_Training_Presentations/TUR_Conference_Spring_2024" TargetMode="External"/><Relationship Id="rId7" Type="http://schemas.openxmlformats.org/officeDocument/2006/relationships/hyperlink" Target="http://www.turi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i.org/tool%20posts/beyond-the-sds-2/" TargetMode="External"/><Relationship Id="rId5" Type="http://schemas.openxmlformats.org/officeDocument/2006/relationships/hyperlink" Target="https://www.turi.org/Our_Work/Training/Alternative_Planning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turi.org/Our_Work/Training/TUR_Planner_Certification_Course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i.org/lab/#testing_form" TargetMode="External"/><Relationship Id="rId2" Type="http://schemas.openxmlformats.org/officeDocument/2006/relationships/hyperlink" Target="http://www.turi.org/lab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snews.com/boston/news/umass-lowell-grants-gyms-replacing-potentially-toxic-foam-blocks/" TargetMode="External"/><Relationship Id="rId13" Type="http://schemas.openxmlformats.org/officeDocument/2006/relationships/hyperlink" Target="https://www.epa.gov/assessing-and-managing-chemicals-under-tsca/risk-management-trichloroethylene-tce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www.epa.gov/assessing-and-managing-chemicals-under-tsca/risk-management-methylene-chloride" TargetMode="Externa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Relationship Id="rId14" Type="http://schemas.openxmlformats.org/officeDocument/2006/relationships/hyperlink" Target="https://www.epa.gov/assessing-and-managing-chemicals-under-tsca/risk-evaluation-1-bromopropane-1-b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ri.org/About_Us/Our_Team/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://www.turi.org/" TargetMode="External"/><Relationship Id="rId7" Type="http://schemas.openxmlformats.org/officeDocument/2006/relationships/hyperlink" Target="https://www.instagram.com/reducingtoxics/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TURIMassachusetts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s://www.linkedin.com/company/toxics-use-reduction-institute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visitor.r20.constantcontact.com/manage/optin?v=001VUyJZcZ--fozIY9SeATrGfCLqPshZ2PsB-9V781HYyT6XyhhFxeJZyo2VDPcU_47JyKpxm04C0zX5tVOnXfL4Uu2G4EAifmHgBl9kW-6euM%3D" TargetMode="External"/><Relationship Id="rId9" Type="http://schemas.openxmlformats.org/officeDocument/2006/relationships/hyperlink" Target="mailto:info@tur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085694"/>
          </a:xfrm>
        </p:spPr>
        <p:txBody>
          <a:bodyPr/>
          <a:lstStyle/>
          <a:p>
            <a:r>
              <a:rPr lang="en-US"/>
              <a:t>TURI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257800"/>
            <a:ext cx="4649023" cy="685800"/>
          </a:xfrm>
        </p:spPr>
        <p:txBody>
          <a:bodyPr/>
          <a:lstStyle/>
          <a:p>
            <a:pPr algn="l"/>
            <a:r>
              <a:rPr lang="en-US" sz="2000" dirty="0"/>
              <a:t>Reporting Workshops - 2026</a:t>
            </a:r>
          </a:p>
        </p:txBody>
      </p:sp>
    </p:spTree>
    <p:extLst>
      <p:ext uri="{BB962C8B-B14F-4D97-AF65-F5344CB8AC3E}">
        <p14:creationId xmlns:p14="http://schemas.microsoft.com/office/powerpoint/2010/main" val="23761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404479-2995-4158-80C1-F8EB54DB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4472" y="1546955"/>
            <a:ext cx="3388262" cy="1106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E6BAA34-BF35-2F1C-F6E9-74CE6423B65A}"/>
              </a:ext>
            </a:extLst>
          </p:cNvPr>
          <p:cNvSpPr txBox="1">
            <a:spLocks/>
          </p:cNvSpPr>
          <p:nvPr/>
        </p:nvSpPr>
        <p:spPr>
          <a:xfrm>
            <a:off x="563458" y="318800"/>
            <a:ext cx="8133691" cy="11042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97280"/>
            <a:r>
              <a:rPr lang="en-US" sz="4400" b="0" kern="0" spc="-100" dirty="0">
                <a:solidFill>
                  <a:schemeClr val="accent1">
                    <a:lumMod val="75000"/>
                  </a:schemeClr>
                </a:solidFill>
                <a:ea typeface="Arial Unicode MS"/>
              </a:rPr>
              <a:t>Toxics Use Reduction Institute (TURI) </a:t>
            </a:r>
            <a:endParaRPr lang="en-US" sz="4400" b="0" kern="0" spc="-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3458" y="1566001"/>
            <a:ext cx="10218517" cy="4620682"/>
          </a:xfrm>
        </p:spPr>
        <p:txBody>
          <a:bodyPr/>
          <a:lstStyle/>
          <a:p>
            <a:r>
              <a:rPr lang="en-US" b="1" dirty="0"/>
              <a:t>Education and Training for TUR Planners</a:t>
            </a:r>
          </a:p>
          <a:p>
            <a:r>
              <a:rPr lang="en-US" b="1" dirty="0"/>
              <a:t>Science and Policy</a:t>
            </a:r>
          </a:p>
          <a:p>
            <a:pPr lvl="1"/>
            <a:r>
              <a:rPr lang="en-US" sz="2160" dirty="0"/>
              <a:t>Science Advisory Board</a:t>
            </a:r>
          </a:p>
          <a:p>
            <a:pPr lvl="1"/>
            <a:r>
              <a:rPr lang="en-US" sz="2160" dirty="0"/>
              <a:t>Policy analysis, data analysis</a:t>
            </a:r>
          </a:p>
          <a:p>
            <a:r>
              <a:rPr lang="en-US" b="1" dirty="0"/>
              <a:t>Research, development and assessment of safer alternatives</a:t>
            </a:r>
          </a:p>
          <a:p>
            <a:pPr lvl="1"/>
            <a:r>
              <a:rPr lang="en-US" sz="2150" dirty="0"/>
              <a:t>Academic research grants, collaborative business-researcher grants</a:t>
            </a:r>
          </a:p>
          <a:p>
            <a:pPr lvl="1"/>
            <a:r>
              <a:rPr lang="en-US" sz="2160" dirty="0"/>
              <a:t>Laboratory services for industrial and janitorial cleaning</a:t>
            </a:r>
          </a:p>
          <a:p>
            <a:pPr lvl="1"/>
            <a:r>
              <a:rPr lang="en-US" sz="2160" dirty="0"/>
              <a:t>Alternatives assessment</a:t>
            </a:r>
          </a:p>
          <a:p>
            <a:r>
              <a:rPr lang="en-US" b="1" dirty="0"/>
              <a:t>Technical and financial support to businesses and communities</a:t>
            </a:r>
          </a:p>
          <a:p>
            <a:pPr lvl="1"/>
            <a:r>
              <a:rPr lang="en-US" sz="2160" dirty="0"/>
              <a:t>Grants and information resources</a:t>
            </a:r>
          </a:p>
          <a:p>
            <a:pPr lvl="1"/>
            <a:r>
              <a:rPr lang="en-US" sz="2160" dirty="0"/>
              <a:t>Business supply chain workgroups and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298" y="2937043"/>
            <a:ext cx="1665847" cy="159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1735-80C9-659B-864C-7897A971B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4047" y="4819601"/>
            <a:ext cx="1568195" cy="14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3ED1A7-0101-0BBD-8DEA-EFC046A9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52" y="283879"/>
            <a:ext cx="11706896" cy="5820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F988F7-C2E2-74E8-F727-9D2E5B4B5D9C}"/>
              </a:ext>
            </a:extLst>
          </p:cNvPr>
          <p:cNvSpPr txBox="1"/>
          <p:nvPr/>
        </p:nvSpPr>
        <p:spPr>
          <a:xfrm>
            <a:off x="2672562" y="145395"/>
            <a:ext cx="4159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www.turadata.org</a:t>
            </a:r>
          </a:p>
        </p:txBody>
      </p:sp>
    </p:spTree>
    <p:extLst>
      <p:ext uri="{BB962C8B-B14F-4D97-AF65-F5344CB8AC3E}">
        <p14:creationId xmlns:p14="http://schemas.microsoft.com/office/powerpoint/2010/main" val="15212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CAF2-3341-900D-3749-4BE8D1CD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74" y="276087"/>
            <a:ext cx="10052302" cy="1183566"/>
          </a:xfrm>
        </p:spPr>
        <p:txBody>
          <a:bodyPr/>
          <a:lstStyle/>
          <a:p>
            <a:r>
              <a:rPr lang="en-US" sz="4400" b="0" dirty="0"/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B39C-8285-59EA-165C-60BE2152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566001"/>
            <a:ext cx="10052302" cy="46206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10185" indent="-210185"/>
            <a:r>
              <a:rPr lang="en-US" dirty="0">
                <a:hlinkClick r:id="rId3"/>
              </a:rPr>
              <a:t>April 2026 TUR conference</a:t>
            </a:r>
            <a:endParaRPr lang="en-US" dirty="0"/>
          </a:p>
          <a:p>
            <a:pPr lvl="1"/>
            <a:r>
              <a:rPr lang="en-US" dirty="0"/>
              <a:t>The Fall TUR conference will be held virtually over the course of one or two weeks in early November </a:t>
            </a:r>
          </a:p>
          <a:p>
            <a:r>
              <a:rPr lang="en-US" dirty="0">
                <a:hlinkClick r:id="rId4"/>
              </a:rPr>
              <a:t>TUR Planner certification course </a:t>
            </a:r>
            <a:r>
              <a:rPr lang="en-US" dirty="0"/>
              <a:t> (Sept – Nov 2026)</a:t>
            </a:r>
          </a:p>
          <a:p>
            <a:pPr lvl="1"/>
            <a:r>
              <a:rPr lang="en-US" sz="2040" dirty="0"/>
              <a:t>Begin remote modules in early September 2026</a:t>
            </a:r>
          </a:p>
          <a:p>
            <a:pPr lvl="1"/>
            <a:r>
              <a:rPr lang="en-US" sz="2040" dirty="0"/>
              <a:t>In person sessions October-November 2026</a:t>
            </a:r>
          </a:p>
          <a:p>
            <a:r>
              <a:rPr lang="en-US" dirty="0">
                <a:hlinkClick r:id="rId5"/>
              </a:rPr>
              <a:t>Alternative planning options – RC and EMS</a:t>
            </a:r>
            <a:endParaRPr lang="en-US" dirty="0"/>
          </a:p>
          <a:p>
            <a:pPr lvl="1"/>
            <a:r>
              <a:rPr lang="en-US" sz="2040" dirty="0"/>
              <a:t>RC basics and asset specific webinars offered March-May 2026</a:t>
            </a:r>
          </a:p>
          <a:p>
            <a:pPr lvl="1"/>
            <a:r>
              <a:rPr lang="en-US" sz="2040" dirty="0"/>
              <a:t>EMS training – look for announcement for 2027 course</a:t>
            </a:r>
          </a:p>
          <a:p>
            <a:r>
              <a:rPr lang="en-US" dirty="0">
                <a:hlinkClick r:id="rId6"/>
              </a:rPr>
              <a:t>Beyond the Safety Data Sheet</a:t>
            </a:r>
            <a:endParaRPr lang="en-US" dirty="0"/>
          </a:p>
          <a:p>
            <a:pPr lvl="1"/>
            <a:r>
              <a:rPr lang="en-US" sz="2000" dirty="0"/>
              <a:t>Available any time on TURI’s website</a:t>
            </a:r>
          </a:p>
          <a:p>
            <a:pPr lvl="1"/>
            <a:r>
              <a:rPr lang="en-US" sz="2000" dirty="0"/>
              <a:t>In-house trainings scheduled in fall and upon request</a:t>
            </a:r>
          </a:p>
          <a:p>
            <a:endParaRPr lang="en-US" dirty="0"/>
          </a:p>
          <a:p>
            <a:r>
              <a:rPr lang="en-US" i="1" dirty="0"/>
              <a:t>Track upcoming events from </a:t>
            </a:r>
            <a:r>
              <a:rPr lang="en-US" i="1" dirty="0">
                <a:hlinkClick r:id="rId7"/>
              </a:rPr>
              <a:t>TURI's home page </a:t>
            </a:r>
            <a:r>
              <a:rPr lang="en-US" i="1" dirty="0"/>
              <a:t>and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5AB6D-7369-ADCA-5687-5BFC7B92E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5" b="30355"/>
          <a:stretch/>
        </p:blipFill>
        <p:spPr>
          <a:xfrm>
            <a:off x="8612369" y="4121621"/>
            <a:ext cx="2655359" cy="1643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796AE-2D9E-C58E-EE0C-D48E69D9EF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 b="5394"/>
          <a:stretch/>
        </p:blipFill>
        <p:spPr>
          <a:xfrm>
            <a:off x="8612369" y="277877"/>
            <a:ext cx="2488183" cy="147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C68E1-7E8C-6840-EC50-932C94E1DD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69" y="2402321"/>
            <a:ext cx="2655359" cy="12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307124-D4DC-4C02-29DC-C91CC4DF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276087"/>
            <a:ext cx="10262211" cy="1183566"/>
          </a:xfrm>
        </p:spPr>
        <p:txBody>
          <a:bodyPr anchor="b">
            <a:normAutofit/>
          </a:bodyPr>
          <a:lstStyle/>
          <a:p>
            <a:r>
              <a:rPr lang="en-US" sz="4400" b="0" dirty="0"/>
              <a:t>TURI Lab Capabilities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BBB75-3134-03F0-EE7A-53FC4760DB9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9764" y="2415468"/>
            <a:ext cx="5354638" cy="3811587"/>
          </a:xfrm>
        </p:spPr>
        <p:txBody>
          <a:bodyPr>
            <a:normAutofit/>
          </a:bodyPr>
          <a:lstStyle/>
          <a:p>
            <a:r>
              <a:rPr lang="en-US" sz="2000" dirty="0"/>
              <a:t>Industrial Parts Cleaning</a:t>
            </a:r>
          </a:p>
          <a:p>
            <a:pPr lvl="1"/>
            <a:r>
              <a:rPr lang="en-US" sz="2000" dirty="0"/>
              <a:t>Traditional wet lab tests</a:t>
            </a:r>
          </a:p>
          <a:p>
            <a:pPr lvl="1"/>
            <a:r>
              <a:rPr lang="en-US" sz="2000" dirty="0"/>
              <a:t>Bench scale equipment testing:</a:t>
            </a:r>
          </a:p>
          <a:p>
            <a:pPr lvl="2"/>
            <a:r>
              <a:rPr lang="en-US" sz="2000" dirty="0"/>
              <a:t>Vacuum Vapor Degreasing bench</a:t>
            </a:r>
          </a:p>
          <a:p>
            <a:pPr lvl="2"/>
            <a:r>
              <a:rPr lang="en-US" sz="2000" dirty="0"/>
              <a:t>Vacuum Cycling Nucleation</a:t>
            </a:r>
          </a:p>
          <a:p>
            <a:r>
              <a:rPr lang="en-US" sz="2000" dirty="0"/>
              <a:t>Janitorial and Home Cleaning</a:t>
            </a:r>
          </a:p>
          <a:p>
            <a:pPr lvl="1"/>
            <a:r>
              <a:rPr lang="en-US" sz="2000" dirty="0"/>
              <a:t>Safer alternatives to common cleaners</a:t>
            </a:r>
          </a:p>
          <a:p>
            <a:r>
              <a:rPr lang="en-US" sz="2000" dirty="0"/>
              <a:t>Sanitization and Disinfection</a:t>
            </a:r>
          </a:p>
          <a:p>
            <a:pPr lvl="1"/>
            <a:r>
              <a:rPr lang="en-US" sz="2000" dirty="0"/>
              <a:t>Safer alternatives to quats and other toxic solutions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81F32FB-D4F0-7CE6-6277-6F916EE4AA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5572" y="1827072"/>
            <a:ext cx="5216663" cy="11835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Learn more </a:t>
            </a:r>
            <a:r>
              <a:rPr lang="en-US" sz="1800" b="0" dirty="0">
                <a:solidFill>
                  <a:schemeClr val="tx1"/>
                </a:solidFill>
              </a:rPr>
              <a:t>at </a:t>
            </a:r>
            <a:r>
              <a:rPr lang="en-US" sz="1800" b="0" dirty="0">
                <a:solidFill>
                  <a:schemeClr val="tx1"/>
                </a:solidFill>
                <a:hlinkClick r:id="rId2"/>
              </a:rPr>
              <a:t>www.turi.org/lab</a:t>
            </a:r>
            <a:r>
              <a:rPr lang="en-US" sz="1800" b="0" dirty="0">
                <a:solidFill>
                  <a:schemeClr val="tx1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solidFill>
                  <a:schemeClr val="tx1"/>
                </a:solidFill>
              </a:rPr>
              <a:t>Complete the </a:t>
            </a:r>
            <a:r>
              <a:rPr lang="en-US" sz="1800" dirty="0">
                <a:solidFill>
                  <a:schemeClr val="tx1"/>
                </a:solidFill>
              </a:rPr>
              <a:t>online testing form </a:t>
            </a:r>
            <a:r>
              <a:rPr lang="en-US" sz="1800" b="0" dirty="0">
                <a:solidFill>
                  <a:schemeClr val="tx1"/>
                </a:solidFill>
              </a:rPr>
              <a:t>to begin your journey with the lab: </a:t>
            </a:r>
            <a:r>
              <a:rPr lang="en-US" sz="1800" b="0" dirty="0">
                <a:solidFill>
                  <a:schemeClr val="tx1"/>
                </a:solidFill>
                <a:hlinkClick r:id="rId3"/>
              </a:rPr>
              <a:t>https://www.turi.org/lab/#testing_form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F02AA5-41F2-3F3D-82FC-6C3135E73B1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9764" y="1554163"/>
            <a:ext cx="4834874" cy="823912"/>
          </a:xfrm>
        </p:spPr>
        <p:txBody>
          <a:bodyPr anchor="b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Various Performance Testing Available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29A5F-8797-EDD1-2F76-81B918638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61"/>
          <a:stretch>
            <a:fillRect/>
          </a:stretch>
        </p:blipFill>
        <p:spPr bwMode="auto">
          <a:xfrm>
            <a:off x="7322102" y="3296496"/>
            <a:ext cx="2976444" cy="2460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7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479368-4D56-B44E-A866-2CA8010C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276087"/>
            <a:ext cx="4270371" cy="1183566"/>
          </a:xfr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/>
          <a:p>
            <a:pPr algn="ctr"/>
            <a:r>
              <a:rPr lang="en-US" sz="4400" b="0" dirty="0"/>
              <a:t>TURI Strategic Priorities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5B2FA8-C173-F798-FF2F-E862E3981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22558"/>
              </p:ext>
            </p:extLst>
          </p:nvPr>
        </p:nvGraphicFramePr>
        <p:xfrm>
          <a:off x="876462" y="1508726"/>
          <a:ext cx="3898737" cy="249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2843522"/>
            <a:ext cx="2845792" cy="1698145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5" y="259918"/>
            <a:ext cx="3255565" cy="20427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5831" y="4168739"/>
            <a:ext cx="3562308" cy="21940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80199" y="4931721"/>
            <a:ext cx="5075728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05740" indent="-20574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Halogenated Solvents </a:t>
            </a: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</a:t>
            </a:r>
          </a:p>
          <a:p>
            <a:pPr marL="662940" lvl="1" indent="-20574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Dealing with EPA </a:t>
            </a: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3"/>
              </a:rPr>
              <a:t>TCE</a:t>
            </a: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kern="0" dirty="0" err="1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4"/>
              </a:rPr>
              <a:t>nPB</a:t>
            </a: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or </a:t>
            </a: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15"/>
              </a:rPr>
              <a:t>methylene chloride </a:t>
            </a: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restrictions?</a:t>
            </a:r>
          </a:p>
          <a:p>
            <a:pPr marL="662940" lvl="1" indent="-20574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344D8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Contact TURI and OTA for technical and financial assistance!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13832" y="770062"/>
            <a:ext cx="296413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05740" indent="-20574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344D8D"/>
                </a:solidFill>
                <a:latin typeface="Calibri"/>
                <a:ea typeface="Calibri"/>
                <a:cs typeface="Calibri"/>
                <a:sym typeface="Arial"/>
              </a:rPr>
              <a:t>PFAS</a:t>
            </a:r>
            <a:r>
              <a:rPr lang="en-US" kern="0" dirty="0">
                <a:solidFill>
                  <a:srgbClr val="344D8D"/>
                </a:solidFill>
                <a:latin typeface="Calibri"/>
                <a:ea typeface="Calibri"/>
                <a:cs typeface="Calibri"/>
                <a:sym typeface="Arial"/>
              </a:rPr>
              <a:t> – Identifying the many uses of PFAS and working with companies to find alternatives</a:t>
            </a:r>
            <a:endParaRPr lang="en-US" kern="0" dirty="0">
              <a:solidFill>
                <a:srgbClr val="344D8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05740" indent="-20574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344D8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3781" y="3137603"/>
            <a:ext cx="315823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05740" indent="-20574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rgbClr val="344D8D"/>
                </a:solidFill>
                <a:latin typeface="Calibri"/>
                <a:ea typeface="Calibri"/>
                <a:cs typeface="Calibri"/>
                <a:sym typeface="Arial"/>
              </a:rPr>
              <a:t>Flame retardants </a:t>
            </a:r>
            <a:r>
              <a:rPr lang="en-US" sz="2000" kern="0" dirty="0">
                <a:solidFill>
                  <a:srgbClr val="344D8D"/>
                </a:solidFill>
                <a:latin typeface="Calibri"/>
                <a:ea typeface="Calibri"/>
                <a:cs typeface="Calibri"/>
                <a:sym typeface="Arial"/>
              </a:rPr>
              <a:t>– </a:t>
            </a:r>
            <a:r>
              <a:rPr lang="en-US" kern="0" dirty="0">
                <a:solidFill>
                  <a:srgbClr val="344D8D"/>
                </a:solidFill>
                <a:latin typeface="Calibri"/>
                <a:ea typeface="Calibri"/>
                <a:cs typeface="Calibri"/>
                <a:sym typeface="Arial"/>
              </a:rPr>
              <a:t>Where are they necessary and are there safer alternatives?</a:t>
            </a:r>
            <a:endParaRPr lang="en-US" sz="2000" kern="0" dirty="0">
              <a:solidFill>
                <a:srgbClr val="344D8D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6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53AC65-1E7F-4246-0017-25A2A9F19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746989"/>
              </p:ext>
            </p:extLst>
          </p:nvPr>
        </p:nvGraphicFramePr>
        <p:xfrm>
          <a:off x="234919" y="882697"/>
          <a:ext cx="11722163" cy="541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A41445E5-C857-A009-1552-C8E2FD74665A}"/>
              </a:ext>
            </a:extLst>
          </p:cNvPr>
          <p:cNvSpPr txBox="1">
            <a:spLocks/>
          </p:cNvSpPr>
          <p:nvPr/>
        </p:nvSpPr>
        <p:spPr>
          <a:xfrm>
            <a:off x="628074" y="180023"/>
            <a:ext cx="8475812" cy="10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buSzPts val="1400"/>
              <a:buNone/>
              <a:defRPr sz="3300">
                <a:solidFill>
                  <a:srgbClr val="314E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97280">
              <a:buClr>
                <a:srgbClr val="000000"/>
              </a:buClr>
            </a:pPr>
            <a:r>
              <a:rPr lang="en-US" sz="4400" b="0" kern="0" dirty="0">
                <a:solidFill>
                  <a:schemeClr val="accent1">
                    <a:lumMod val="75000"/>
                  </a:schemeClr>
                </a:solidFill>
              </a:rPr>
              <a:t>TURI FY26 Grants</a:t>
            </a:r>
          </a:p>
        </p:txBody>
      </p:sp>
    </p:spTree>
    <p:extLst>
      <p:ext uri="{BB962C8B-B14F-4D97-AF65-F5344CB8AC3E}">
        <p14:creationId xmlns:p14="http://schemas.microsoft.com/office/powerpoint/2010/main" val="20586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58098" y="1051877"/>
            <a:ext cx="9533902" cy="5505040"/>
          </a:xfrm>
        </p:spPr>
        <p:txBody>
          <a:bodyPr/>
          <a:lstStyle/>
          <a:p>
            <a:pPr marL="152399" indent="0">
              <a:spcAft>
                <a:spcPts val="360"/>
              </a:spcAft>
              <a:buNone/>
            </a:pPr>
            <a:r>
              <a:rPr lang="en-US" sz="2160" dirty="0">
                <a:hlinkClick r:id="rId3"/>
              </a:rPr>
              <a:t>www.turi.org</a:t>
            </a:r>
            <a:r>
              <a:rPr lang="en-US" sz="2160" dirty="0"/>
              <a:t> </a:t>
            </a:r>
          </a:p>
          <a:p>
            <a:pPr marL="152399" indent="0">
              <a:spcAft>
                <a:spcPts val="360"/>
              </a:spcAft>
              <a:buNone/>
            </a:pPr>
            <a:endParaRPr lang="en-US" sz="2160" dirty="0"/>
          </a:p>
          <a:p>
            <a:pPr marL="152399" indent="0">
              <a:spcAft>
                <a:spcPts val="360"/>
              </a:spcAft>
              <a:buNone/>
            </a:pPr>
            <a:r>
              <a:rPr lang="en-US" sz="2160" dirty="0"/>
              <a:t> </a:t>
            </a:r>
            <a:r>
              <a:rPr lang="en-US" sz="2160" dirty="0">
                <a:hlinkClick r:id="rId4"/>
              </a:rPr>
              <a:t>newsletter</a:t>
            </a:r>
            <a:r>
              <a:rPr lang="en-US" sz="2160" dirty="0"/>
              <a:t> – monthly updates and timely information</a:t>
            </a:r>
          </a:p>
          <a:p>
            <a:pPr marL="152399" indent="0">
              <a:spcAft>
                <a:spcPts val="360"/>
              </a:spcAft>
              <a:buNone/>
            </a:pPr>
            <a:endParaRPr lang="en-US" sz="2160" dirty="0"/>
          </a:p>
          <a:p>
            <a:pPr marL="152399" indent="0">
              <a:spcAft>
                <a:spcPts val="360"/>
              </a:spcAft>
              <a:buNone/>
            </a:pPr>
            <a:r>
              <a:rPr lang="en-US" sz="2160" dirty="0"/>
              <a:t> </a:t>
            </a:r>
            <a:r>
              <a:rPr lang="en-US" sz="2160" dirty="0" err="1">
                <a:hlinkClick r:id="rId5"/>
              </a:rPr>
              <a:t>Linkedin</a:t>
            </a:r>
            <a:r>
              <a:rPr lang="en-US" sz="2160" dirty="0"/>
              <a:t> – connect for latest news!</a:t>
            </a:r>
          </a:p>
          <a:p>
            <a:pPr marL="152399" indent="0">
              <a:spcAft>
                <a:spcPts val="360"/>
              </a:spcAft>
              <a:buNone/>
            </a:pPr>
            <a:endParaRPr lang="en-US" sz="2160" dirty="0"/>
          </a:p>
          <a:p>
            <a:pPr marL="152399" indent="0">
              <a:spcAft>
                <a:spcPts val="360"/>
              </a:spcAft>
              <a:buNone/>
            </a:pPr>
            <a:r>
              <a:rPr lang="en-US" sz="2160" dirty="0"/>
              <a:t> </a:t>
            </a:r>
            <a:r>
              <a:rPr lang="en-US" sz="2160" dirty="0" err="1">
                <a:hlinkClick r:id="rId6"/>
              </a:rPr>
              <a:t>facebook</a:t>
            </a:r>
            <a:r>
              <a:rPr lang="en-US" sz="2160" dirty="0"/>
              <a:t> </a:t>
            </a:r>
          </a:p>
          <a:p>
            <a:pPr marL="152399" indent="0">
              <a:spcAft>
                <a:spcPts val="360"/>
              </a:spcAft>
              <a:buNone/>
            </a:pPr>
            <a:endParaRPr lang="en-US" sz="2160" dirty="0"/>
          </a:p>
          <a:p>
            <a:pPr marL="152399" indent="0">
              <a:spcAft>
                <a:spcPts val="360"/>
              </a:spcAft>
              <a:buNone/>
            </a:pPr>
            <a:r>
              <a:rPr lang="en-US" sz="2160" dirty="0"/>
              <a:t> </a:t>
            </a:r>
            <a:r>
              <a:rPr lang="en-US" sz="2160" dirty="0">
                <a:hlinkClick r:id="rId7"/>
              </a:rPr>
              <a:t>Instagram</a:t>
            </a:r>
            <a:r>
              <a:rPr lang="en-US" sz="2160" dirty="0"/>
              <a:t> – for latest short videos</a:t>
            </a:r>
          </a:p>
          <a:p>
            <a:pPr marL="152399" indent="0">
              <a:spcAft>
                <a:spcPts val="360"/>
              </a:spcAft>
              <a:buNone/>
            </a:pPr>
            <a:endParaRPr lang="en-US" sz="2160" dirty="0"/>
          </a:p>
          <a:p>
            <a:pPr marL="152399" indent="0">
              <a:spcAft>
                <a:spcPts val="360"/>
              </a:spcAft>
              <a:buNone/>
            </a:pPr>
            <a:r>
              <a:rPr lang="en-US" sz="2160" dirty="0">
                <a:hlinkClick r:id="rId8"/>
              </a:rPr>
              <a:t>Connect with our staff</a:t>
            </a:r>
            <a:r>
              <a:rPr lang="en-US" sz="2160" dirty="0"/>
              <a:t>!   </a:t>
            </a:r>
          </a:p>
          <a:p>
            <a:pPr marL="152399" indent="0">
              <a:buNone/>
            </a:pPr>
            <a:r>
              <a:rPr lang="en-US" sz="2160" dirty="0"/>
              <a:t>Don’t know who to ask?   978-934-3275 or </a:t>
            </a:r>
            <a:r>
              <a:rPr lang="en-US" sz="2160" dirty="0">
                <a:hlinkClick r:id="rId9"/>
              </a:rPr>
              <a:t>info@turi.org</a:t>
            </a:r>
            <a:endParaRPr lang="en-US" sz="2160" dirty="0"/>
          </a:p>
          <a:p>
            <a:pPr marL="152399" indent="0">
              <a:spcAft>
                <a:spcPts val="480"/>
              </a:spcAft>
              <a:buNone/>
            </a:pPr>
            <a:endParaRPr lang="en-US" sz="2160" dirty="0"/>
          </a:p>
          <a:p>
            <a:pPr lvl="1">
              <a:spcAft>
                <a:spcPts val="48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5907" y="0"/>
            <a:ext cx="7260187" cy="1143000"/>
          </a:xfrm>
        </p:spPr>
        <p:txBody>
          <a:bodyPr/>
          <a:lstStyle/>
          <a:p>
            <a:pPr algn="ctr"/>
            <a:r>
              <a:rPr lang="en-US" sz="4400" dirty="0"/>
              <a:t>Connect with us!</a:t>
            </a:r>
          </a:p>
        </p:txBody>
      </p:sp>
      <p:pic>
        <p:nvPicPr>
          <p:cNvPr id="5" name="Picture 4" descr="A black and blue sign with white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5757ACC-DEBB-3EF1-6F50-937658BE9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940" y="1143000"/>
            <a:ext cx="1852188" cy="1143000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08DBED6-C9E8-D8C7-3E8D-77B8162A8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652" y="2656711"/>
            <a:ext cx="731520" cy="731520"/>
          </a:xfrm>
          <a:prstGeom prst="rect">
            <a:avLst/>
          </a:prstGeom>
        </p:spPr>
      </p:pic>
      <p:pic>
        <p:nvPicPr>
          <p:cNvPr id="9" name="Picture 8" descr="A blue square with a white letter f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2ADF2AB0-D5BE-768B-4D57-41CEE8BEA8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6652" y="3634740"/>
            <a:ext cx="731520" cy="731520"/>
          </a:xfrm>
          <a:prstGeom prst="rect">
            <a:avLst/>
          </a:prstGeom>
        </p:spPr>
      </p:pic>
      <p:pic>
        <p:nvPicPr>
          <p:cNvPr id="11" name="Picture 10" descr="A logo of a camera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9DDDAF60-B8D1-7356-9CA4-712C394584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4834" y="4424448"/>
            <a:ext cx="981446" cy="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7002"/>
      </p:ext>
    </p:extLst>
  </p:cSld>
  <p:clrMapOvr>
    <a:masterClrMapping/>
  </p:clrMapOvr>
</p:sld>
</file>

<file path=ppt/theme/theme1.xml><?xml version="1.0" encoding="utf-8"?>
<a:theme xmlns:a="http://schemas.openxmlformats.org/drawingml/2006/main" name="TURI 2023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RI 2023" id="{DE224608-ABD1-4947-A092-A7070FFFCF1E}" vid="{20BDCA0F-995A-4BD4-BE65-0FB25132F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4958084D91743885EB660A83B9A15" ma:contentTypeVersion="12" ma:contentTypeDescription="Create a new document." ma:contentTypeScope="" ma:versionID="e7ca87714e80c493345bd1acf24542e7">
  <xsd:schema xmlns:xsd="http://www.w3.org/2001/XMLSchema" xmlns:xs="http://www.w3.org/2001/XMLSchema" xmlns:p="http://schemas.microsoft.com/office/2006/metadata/properties" xmlns:ns2="34ba4f92-ead3-459b-8b63-202066ab276e" xmlns:ns3="7b83dbe2-6fd2-449a-a932-0d75829bf641" targetNamespace="http://schemas.microsoft.com/office/2006/metadata/properties" ma:root="true" ma:fieldsID="a624a64b0a4070e315d78655ade6761b" ns2:_="" ns3:_="">
    <xsd:import namespace="34ba4f92-ead3-459b-8b63-202066ab276e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a4f92-ead3-459b-8b63-202066ab2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1eecbb-5736-4a27-a3d9-8cd4d931ca33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ba4f92-ead3-459b-8b63-202066ab276e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03754-0A76-4BDD-98BE-9F035EE9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a4f92-ead3-459b-8b63-202066ab276e"/>
    <ds:schemaRef ds:uri="7b83dbe2-6fd2-449a-a932-0d75829bf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4DDA7-05CC-4938-B20C-C2A3ABF0B098}">
  <ds:schemaRefs>
    <ds:schemaRef ds:uri="34ba4f92-ead3-459b-8b63-202066ab276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b83dbe2-6fd2-449a-a932-0d75829bf64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8530BB-A627-4B8A-9D9F-EFFD95AE55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TURI 2023</Template>
  <TotalTime>349</TotalTime>
  <Words>480</Words>
  <Application>Microsoft Office PowerPoint</Application>
  <PresentationFormat>Widescreen</PresentationFormat>
  <Paragraphs>87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Century Gothic</vt:lpstr>
      <vt:lpstr>Corbel</vt:lpstr>
      <vt:lpstr>Myriad Pro Light</vt:lpstr>
      <vt:lpstr>Times New Roman</vt:lpstr>
      <vt:lpstr>TURI 2023</vt:lpstr>
      <vt:lpstr>TURI Services</vt:lpstr>
      <vt:lpstr>PowerPoint Presentation</vt:lpstr>
      <vt:lpstr>PowerPoint Presentation</vt:lpstr>
      <vt:lpstr>Education and Training</vt:lpstr>
      <vt:lpstr>TURI Lab Capabilities</vt:lpstr>
      <vt:lpstr>TURI Strategic Priorities</vt:lpstr>
      <vt:lpstr>PowerPoint Presentation</vt:lpstr>
      <vt:lpstr>Connect with us!</vt:lpstr>
    </vt:vector>
  </TitlesOfParts>
  <Company>EOEEA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TURA PLANNING OVERVIEW</dc:title>
  <dc:creator>speck</dc:creator>
  <cp:lastModifiedBy>Zemba, Lillian (DEP)</cp:lastModifiedBy>
  <cp:revision>103</cp:revision>
  <cp:lastPrinted>2026-05-11T14:46:49Z</cp:lastPrinted>
  <dcterms:created xsi:type="dcterms:W3CDTF">2018-05-08T16:26:02Z</dcterms:created>
  <dcterms:modified xsi:type="dcterms:W3CDTF">2026-05-20T19:19:29Z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0x0101007534958084D91743885EB660A83B9A15</vt:lpwstr>
  </property>
  <property fmtid="{D5CDD505-2E9C-101B-9397-08002B2CF9AE}" pid="3" name="Order">
    <vt:r8>5066800</vt:r8>
  </property>
  <property fmtid="{D5CDD505-2E9C-101B-9397-08002B2CF9AE}" pid="4" name="MediaServiceImageTags">
    <vt:lpwstr/>
  </property>
</Properties>
</file>