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37"/>
  </p:notesMasterIdLst>
  <p:handoutMasterIdLst>
    <p:handoutMasterId r:id="rId38"/>
  </p:handoutMasterIdLst>
  <p:sldIdLst>
    <p:sldId id="257" r:id="rId5"/>
    <p:sldId id="278" r:id="rId6"/>
    <p:sldId id="279" r:id="rId7"/>
    <p:sldId id="311" r:id="rId8"/>
    <p:sldId id="527" r:id="rId9"/>
    <p:sldId id="280" r:id="rId10"/>
    <p:sldId id="521" r:id="rId11"/>
    <p:sldId id="332" r:id="rId12"/>
    <p:sldId id="528" r:id="rId13"/>
    <p:sldId id="529" r:id="rId14"/>
    <p:sldId id="523" r:id="rId15"/>
    <p:sldId id="524" r:id="rId16"/>
    <p:sldId id="522" r:id="rId17"/>
    <p:sldId id="281" r:id="rId18"/>
    <p:sldId id="530" r:id="rId19"/>
    <p:sldId id="282" r:id="rId20"/>
    <p:sldId id="531" r:id="rId21"/>
    <p:sldId id="334" r:id="rId22"/>
    <p:sldId id="283" r:id="rId23"/>
    <p:sldId id="535" r:id="rId24"/>
    <p:sldId id="285" r:id="rId25"/>
    <p:sldId id="536" r:id="rId26"/>
    <p:sldId id="532" r:id="rId27"/>
    <p:sldId id="533" r:id="rId28"/>
    <p:sldId id="537" r:id="rId29"/>
    <p:sldId id="333" r:id="rId30"/>
    <p:sldId id="538" r:id="rId31"/>
    <p:sldId id="300" r:id="rId32"/>
    <p:sldId id="525" r:id="rId33"/>
    <p:sldId id="540" r:id="rId34"/>
    <p:sldId id="526" r:id="rId35"/>
    <p:sldId id="296" r:id="rId3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4D940FA-CF8A-9D51-2FF3-9991F1D5714E}" name="Mark, Cynthia (AGO)" initials="M(" userId="S::cynthia.mark@mass.gov::b96e8cc7-e3d7-462e-924f-68803128455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8F0EA5-E837-8FFC-F56B-C9146F064231}" v="69" dt="2024-09-13T19:39:42.987"/>
    <p1510:client id="{528D5449-6E84-E33B-1660-A3B34B7C2C14}" v="46" dt="2024-09-13T21:20:08.019"/>
    <p1510:client id="{6F8391E4-B7C1-45FA-8579-5585863C7969}" v="104" dt="2024-09-13T19:23:48.868"/>
    <p1510:client id="{FE337F6A-AA65-9C19-5857-32E7ECC6B944}" v="180" dt="2024-09-13T19:46:07.4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1500" y="52"/>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bg1"/>
                </a:solidFill>
                <a:latin typeface="+mn-lt"/>
                <a:ea typeface="+mn-ea"/>
                <a:cs typeface="+mn-cs"/>
              </a:defRPr>
            </a:pPr>
            <a:r>
              <a:rPr lang="en-US" altLang="zh-CN" sz="1860" b="0" i="0" u="none" strike="noStrike" kern="1200" spc="0" baseline="0" dirty="0">
                <a:solidFill>
                  <a:prstClr val="white"/>
                </a:solidFill>
                <a:latin typeface="+mj-ea"/>
                <a:ea typeface="+mj-ea"/>
              </a:rPr>
              <a:t>40</a:t>
            </a:r>
            <a:r>
              <a:rPr lang="zh-CN" altLang="en-US" sz="1860" b="0" i="0" u="none" strike="noStrike" kern="1200" spc="0" baseline="0" dirty="0">
                <a:solidFill>
                  <a:prstClr val="white"/>
                </a:solidFill>
                <a:latin typeface="+mj-ea"/>
                <a:ea typeface="+mj-ea"/>
              </a:rPr>
              <a:t>小时的最低工资</a:t>
            </a:r>
            <a:r>
              <a:rPr lang="zh-CN" altLang="en-US" sz="1400" b="0" i="0" u="none" strike="noStrike" kern="1200" spc="0" baseline="0" dirty="0">
                <a:solidFill>
                  <a:prstClr val="white"/>
                </a:solidFill>
                <a:latin typeface="+mj-ea"/>
                <a:ea typeface="+mj-ea"/>
              </a:rPr>
              <a:t> </a:t>
            </a:r>
            <a:r>
              <a:rPr lang="en-US" baseline="0" dirty="0">
                <a:solidFill>
                  <a:schemeClr val="bg1"/>
                </a:solidFill>
                <a:latin typeface="+mj-ea"/>
                <a:ea typeface="+mj-ea"/>
              </a:rPr>
              <a:t>(</a:t>
            </a:r>
            <a:r>
              <a:rPr lang="en-US" altLang="zh-CN" baseline="0" dirty="0">
                <a:solidFill>
                  <a:schemeClr val="bg1"/>
                </a:solidFill>
              </a:rPr>
              <a:t>9</a:t>
            </a:r>
            <a:r>
              <a:rPr lang="zh-CN" altLang="en-US" baseline="0" dirty="0">
                <a:solidFill>
                  <a:schemeClr val="bg1"/>
                </a:solidFill>
              </a:rPr>
              <a:t>月</a:t>
            </a:r>
            <a:r>
              <a:rPr lang="en-US" altLang="zh-CN" baseline="0" dirty="0">
                <a:solidFill>
                  <a:schemeClr val="bg1"/>
                </a:solidFill>
              </a:rPr>
              <a:t>1</a:t>
            </a:r>
            <a:r>
              <a:rPr lang="en-US" baseline="0" dirty="0">
                <a:solidFill>
                  <a:schemeClr val="bg1"/>
                </a:solidFill>
              </a:rPr>
              <a:t>– </a:t>
            </a:r>
            <a:r>
              <a:rPr lang="en-US" altLang="zh-CN" baseline="0" dirty="0">
                <a:solidFill>
                  <a:schemeClr val="bg1"/>
                </a:solidFill>
              </a:rPr>
              <a:t>9</a:t>
            </a:r>
            <a:r>
              <a:rPr lang="zh-CN" altLang="en-US" baseline="0" dirty="0">
                <a:solidFill>
                  <a:schemeClr val="bg1"/>
                </a:solidFill>
              </a:rPr>
              <a:t>月</a:t>
            </a:r>
            <a:r>
              <a:rPr lang="en-US" altLang="zh-CN" baseline="0" dirty="0">
                <a:solidFill>
                  <a:schemeClr val="bg1"/>
                </a:solidFill>
              </a:rPr>
              <a:t>14</a:t>
            </a:r>
            <a:r>
              <a:rPr lang="en-US" baseline="0" dirty="0">
                <a:solidFill>
                  <a:schemeClr val="bg1"/>
                </a:solidFill>
              </a:rPr>
              <a:t>)</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bg1"/>
              </a:solidFill>
              <a:latin typeface="+mn-lt"/>
              <a:ea typeface="+mn-ea"/>
              <a:cs typeface="+mn-cs"/>
            </a:defRPr>
          </a:pPr>
          <a:endParaRPr lang="en-US"/>
        </a:p>
      </c:txPr>
    </c:title>
    <c:autoTitleDeleted val="0"/>
    <c:plotArea>
      <c:layout/>
      <c:barChart>
        <c:barDir val="col"/>
        <c:grouping val="stacked"/>
        <c:varyColors val="0"/>
        <c:ser>
          <c:idx val="0"/>
          <c:order val="0"/>
          <c:tx>
            <c:strRef>
              <c:f>Sheet1!$B$1</c:f>
              <c:strCache>
                <c:ptCount val="1"/>
                <c:pt idx="0">
                  <c:v>实际收入</c:v>
                </c:pt>
              </c:strCache>
            </c:strRef>
          </c:tx>
          <c:spPr>
            <a:solidFill>
              <a:schemeClr val="accent1"/>
            </a:solidFill>
            <a:ln>
              <a:noFill/>
            </a:ln>
            <a:effectLst/>
          </c:spPr>
          <c:invertIfNegative val="0"/>
          <c:dLbls>
            <c:dLbl>
              <c:idx val="0"/>
              <c:tx>
                <c:rich>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r>
                      <a:rPr lang="en-US" sz="1800" dirty="0"/>
                      <a:t>$950</a:t>
                    </a:r>
                    <a:endParaRPr lang="en-US" dirty="0"/>
                  </a:p>
                </c:rich>
              </c:tx>
              <c:numFmt formatCode="&quot;$&quot;#,##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7671-426D-9C6D-01A773B07E0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司机收入</c:v>
                </c:pt>
                <c:pt idx="1">
                  <c:v>收入下限</c:v>
                </c:pt>
              </c:strCache>
            </c:strRef>
          </c:cat>
          <c:val>
            <c:numRef>
              <c:f>Sheet1!$B$2:$B$3</c:f>
              <c:numCache>
                <c:formatCode>General</c:formatCode>
                <c:ptCount val="2"/>
                <c:pt idx="0" formatCode="&quot;$&quot;#,##0.00_);[Red]\(&quot;$&quot;#,##0.00\)">
                  <c:v>236.25</c:v>
                </c:pt>
              </c:numCache>
            </c:numRef>
          </c:val>
          <c:extLst>
            <c:ext xmlns:c16="http://schemas.microsoft.com/office/drawing/2014/chart" uri="{C3380CC4-5D6E-409C-BE32-E72D297353CC}">
              <c16:uniqueId val="{00000000-B8B0-4205-83E5-36E044512ED0}"/>
            </c:ext>
          </c:extLst>
        </c:ser>
        <c:ser>
          <c:idx val="1"/>
          <c:order val="1"/>
          <c:tx>
            <c:strRef>
              <c:f>Sheet1!$C$1</c:f>
              <c:strCache>
                <c:ptCount val="1"/>
                <c:pt idx="0">
                  <c:v>最低时薪</c:v>
                </c:pt>
              </c:strCache>
            </c:strRef>
          </c:tx>
          <c:spPr>
            <a:solidFill>
              <a:schemeClr val="accent2"/>
            </a:solidFill>
            <a:ln>
              <a:noFill/>
            </a:ln>
            <a:effectLst/>
          </c:spPr>
          <c:invertIfNegative val="0"/>
          <c:dLbls>
            <c:dLbl>
              <c:idx val="1"/>
              <c:layout>
                <c:manualLayout>
                  <c:x val="-4.6296296296296294E-3"/>
                  <c:y val="-0.15786043765713506"/>
                </c:manualLayout>
              </c:layout>
              <c:tx>
                <c:rich>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r>
                      <a:rPr lang="en-US" sz="2400" dirty="0"/>
                      <a:t>$</a:t>
                    </a:r>
                    <a:r>
                      <a:rPr lang="en-US" altLang="zh-CN" sz="2400" dirty="0"/>
                      <a:t>1339.2</a:t>
                    </a:r>
                    <a:endParaRPr lang="en-US" dirty="0"/>
                  </a:p>
                </c:rich>
              </c:tx>
              <c:numFmt formatCode="&quot;$&quot;#,##0.00" sourceLinked="0"/>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0.13125000000000001"/>
                      <c:h val="7.9396804613736341E-2"/>
                    </c:manualLayout>
                  </c15:layout>
                  <c15:showDataLabelsRange val="0"/>
                </c:ext>
                <c:ext xmlns:c16="http://schemas.microsoft.com/office/drawing/2014/chart" uri="{C3380CC4-5D6E-409C-BE32-E72D297353CC}">
                  <c16:uniqueId val="{00000001-7671-426D-9C6D-01A773B07E02}"/>
                </c:ext>
              </c:extLst>
            </c:dLbl>
            <c:numFmt formatCode="&quot;$&quot;#,##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司机收入</c:v>
                </c:pt>
                <c:pt idx="1">
                  <c:v>收入下限</c:v>
                </c:pt>
              </c:strCache>
            </c:strRef>
          </c:cat>
          <c:val>
            <c:numRef>
              <c:f>Sheet1!$C$2:$C$3</c:f>
              <c:numCache>
                <c:formatCode>"$"#,##0.00_);[Red]\("$"#,##0.00\)</c:formatCode>
                <c:ptCount val="2"/>
                <c:pt idx="1">
                  <c:v>276.25</c:v>
                </c:pt>
              </c:numCache>
            </c:numRef>
          </c:val>
          <c:extLst>
            <c:ext xmlns:c16="http://schemas.microsoft.com/office/drawing/2014/chart" uri="{C3380CC4-5D6E-409C-BE32-E72D297353CC}">
              <c16:uniqueId val="{00000001-B8B0-4205-83E5-36E044512ED0}"/>
            </c:ext>
          </c:extLst>
        </c:ser>
        <c:ser>
          <c:idx val="2"/>
          <c:order val="2"/>
          <c:tx>
            <c:strRef>
              <c:f>Sheet1!$D$1</c:f>
              <c:strCache>
                <c:ptCount val="1"/>
                <c:pt idx="0">
                  <c:v>差额补贴</c:v>
                </c:pt>
              </c:strCache>
            </c:strRef>
          </c:tx>
          <c:spPr>
            <a:solidFill>
              <a:schemeClr val="accent3"/>
            </a:solidFill>
            <a:ln>
              <a:noFill/>
            </a:ln>
            <a:effectLst/>
          </c:spPr>
          <c:invertIfNegative val="0"/>
          <c:dLbls>
            <c:dLbl>
              <c:idx val="0"/>
              <c:layout>
                <c:manualLayout>
                  <c:x val="4.6296296296296016E-3"/>
                  <c:y val="9.6222616048783434E-4"/>
                </c:manualLayout>
              </c:layout>
              <c:tx>
                <c:rich>
                  <a:bodyPr/>
                  <a:lstStyle/>
                  <a:p>
                    <a:r>
                      <a:rPr lang="en-US" sz="1800" dirty="0"/>
                      <a:t>$</a:t>
                    </a:r>
                    <a:r>
                      <a:rPr lang="en-US" altLang="zh-CN" sz="1800" dirty="0"/>
                      <a:t>389.20</a:t>
                    </a:r>
                    <a:endParaRPr lang="en-US" dirty="0"/>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7671-426D-9C6D-01A773B07E02}"/>
                </c:ext>
              </c:extLst>
            </c:dLbl>
            <c:numFmt formatCode="&quot;$&quot;#,##0.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司机收入</c:v>
                </c:pt>
                <c:pt idx="1">
                  <c:v>收入下限</c:v>
                </c:pt>
              </c:strCache>
            </c:strRef>
          </c:cat>
          <c:val>
            <c:numRef>
              <c:f>Sheet1!$D$2:$D$3</c:f>
              <c:numCache>
                <c:formatCode>General</c:formatCode>
                <c:ptCount val="2"/>
                <c:pt idx="0" formatCode="&quot;$&quot;#,##0_);[Red]\(&quot;$&quot;#,##0\)">
                  <c:v>40</c:v>
                </c:pt>
              </c:numCache>
            </c:numRef>
          </c:val>
          <c:extLst>
            <c:ext xmlns:c16="http://schemas.microsoft.com/office/drawing/2014/chart" uri="{C3380CC4-5D6E-409C-BE32-E72D297353CC}">
              <c16:uniqueId val="{00000002-B8B0-4205-83E5-36E044512ED0}"/>
            </c:ext>
          </c:extLst>
        </c:ser>
        <c:dLbls>
          <c:showLegendKey val="0"/>
          <c:showVal val="0"/>
          <c:showCatName val="0"/>
          <c:showSerName val="0"/>
          <c:showPercent val="0"/>
          <c:showBubbleSize val="0"/>
        </c:dLbls>
        <c:gapWidth val="150"/>
        <c:overlap val="100"/>
        <c:axId val="1157814784"/>
        <c:axId val="1145127824"/>
      </c:barChart>
      <c:catAx>
        <c:axId val="1157814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crossAx val="1145127824"/>
        <c:crosses val="autoZero"/>
        <c:auto val="1"/>
        <c:lblAlgn val="ctr"/>
        <c:lblOffset val="100"/>
        <c:noMultiLvlLbl val="0"/>
      </c:catAx>
      <c:valAx>
        <c:axId val="1145127824"/>
        <c:scaling>
          <c:orientation val="minMax"/>
        </c:scaling>
        <c:delete val="0"/>
        <c:axPos val="l"/>
        <c:majorGridlines>
          <c:spPr>
            <a:ln w="9525" cap="flat" cmpd="sng" algn="ctr">
              <a:solidFill>
                <a:schemeClr val="tx1">
                  <a:lumMod val="15000"/>
                  <a:lumOff val="85000"/>
                </a:schemeClr>
              </a:solidFill>
              <a:round/>
            </a:ln>
            <a:effectLst/>
          </c:spPr>
        </c:majorGridlines>
        <c:numFmt formatCode="&quot;$&quot;#,##0.00_);[Red]\(&quot;$&quot;#,##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crossAx val="1157814784"/>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2400" b="0" i="0" u="none" strike="noStrike" kern="1200" baseline="0">
                <a:solidFill>
                  <a:schemeClr val="bg1"/>
                </a:solidFill>
                <a:latin typeface="+mn-lt"/>
                <a:ea typeface="+mn-ea"/>
                <a:cs typeface="+mn-cs"/>
              </a:defRPr>
            </a:pPr>
            <a:endParaRPr lang="en-US"/>
          </a:p>
        </c:txPr>
      </c:legendEntry>
      <c:legendEntry>
        <c:idx val="1"/>
        <c:txPr>
          <a:bodyPr rot="0" spcFirstLastPara="1" vertOverflow="ellipsis" vert="horz" wrap="square" anchor="ctr" anchorCtr="1"/>
          <a:lstStyle/>
          <a:p>
            <a:pPr>
              <a:defRPr sz="2400" b="0" i="0" u="none" strike="noStrike" kern="1200" baseline="0">
                <a:solidFill>
                  <a:schemeClr val="bg1"/>
                </a:solidFill>
                <a:latin typeface="+mn-lt"/>
                <a:ea typeface="+mn-ea"/>
                <a:cs typeface="+mn-cs"/>
              </a:defRPr>
            </a:pPr>
            <a:endParaRPr lang="en-US"/>
          </a:p>
        </c:txPr>
      </c:legendEntry>
      <c:legendEntry>
        <c:idx val="2"/>
        <c:txPr>
          <a:bodyPr rot="0" spcFirstLastPara="1" vertOverflow="ellipsis" vert="horz" wrap="square" anchor="ctr" anchorCtr="1"/>
          <a:lstStyle/>
          <a:p>
            <a:pPr>
              <a:defRPr sz="2400" b="0" i="0" u="none" strike="noStrike" kern="1200" baseline="0">
                <a:solidFill>
                  <a:schemeClr val="bg1"/>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10FFE98-2851-478D-8E08-570BEE80FB39}" type="datetimeFigureOut">
              <a:rPr lang="en-US" smtClean="0"/>
              <a:t>6/25/2025</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76E3353-0C6F-438A-A828-B77EB24AE33E}" type="slidenum">
              <a:rPr lang="en-US" smtClean="0"/>
              <a:t>‹#›</a:t>
            </a:fld>
            <a:endParaRPr lang="en-US"/>
          </a:p>
        </p:txBody>
      </p:sp>
    </p:spTree>
    <p:extLst>
      <p:ext uri="{BB962C8B-B14F-4D97-AF65-F5344CB8AC3E}">
        <p14:creationId xmlns:p14="http://schemas.microsoft.com/office/powerpoint/2010/main" val="19891255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0AC8EE0-9917-4D6A-97CC-660E44508720}" type="datetimeFigureOut">
              <a:rPr lang="en-US" smtClean="0"/>
              <a:t>6/25/2025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72AA9D4-5AB1-4DB6-8E34-127F9F32AA2B}" type="slidenum">
              <a:rPr lang="en-US" smtClean="0"/>
              <a:t>‹#›</a:t>
            </a:fld>
            <a:endParaRPr lang="en-US"/>
          </a:p>
        </p:txBody>
      </p:sp>
    </p:spTree>
    <p:extLst>
      <p:ext uri="{BB962C8B-B14F-4D97-AF65-F5344CB8AC3E}">
        <p14:creationId xmlns:p14="http://schemas.microsoft.com/office/powerpoint/2010/main" val="3556137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F2A48F7F-ECAB-4EFB-BC2E-34AB44D00419}" type="slidenum">
              <a:rPr lang="en-US" altLang="en-US" smtClean="0"/>
              <a:pPr eaLnBrk="1" hangingPunct="1">
                <a:spcBef>
                  <a:spcPct val="0"/>
                </a:spcBef>
              </a:pPr>
              <a:t>1</a:t>
            </a:fld>
            <a:endParaRPr lang="en-US" alt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2AA9D4-5AB1-4DB6-8E34-127F9F32AA2B}" type="slidenum">
              <a:rPr lang="en-US" smtClean="0"/>
              <a:t>17</a:t>
            </a:fld>
            <a:endParaRPr lang="en-US"/>
          </a:p>
        </p:txBody>
      </p:sp>
    </p:spTree>
    <p:extLst>
      <p:ext uri="{BB962C8B-B14F-4D97-AF65-F5344CB8AC3E}">
        <p14:creationId xmlns:p14="http://schemas.microsoft.com/office/powerpoint/2010/main" val="21043820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D72AA9D4-5AB1-4DB6-8E34-127F9F32AA2B}" type="slidenum">
              <a:rPr lang="en-US" smtClean="0"/>
              <a:t>18</a:t>
            </a:fld>
            <a:endParaRPr lang="en-US"/>
          </a:p>
        </p:txBody>
      </p:sp>
      <p:sp>
        <p:nvSpPr>
          <p:cNvPr id="6" name="Notes Placeholder 5">
            <a:extLst>
              <a:ext uri="{FF2B5EF4-FFF2-40B4-BE49-F238E27FC236}">
                <a16:creationId xmlns:a16="http://schemas.microsoft.com/office/drawing/2014/main" id="{9AD07215-F439-40AB-9235-5A8D8FB3763D}"/>
              </a:ext>
            </a:extLst>
          </p:cNvPr>
          <p:cNvSpPr>
            <a:spLocks noGrp="1"/>
          </p:cNvSpPr>
          <p:nvPr>
            <p:ph type="body" sz="quarter" idx="3"/>
          </p:nvPr>
        </p:nvSpPr>
        <p:spPr/>
        <p:txBody>
          <a:bodyPr/>
          <a:lstStyle/>
          <a:p>
            <a:r>
              <a:rPr lang="zh-CN" altLang="en-US" dirty="0"/>
              <a:t>年增长率为 </a:t>
            </a:r>
            <a:r>
              <a:rPr lang="en-US" altLang="zh-CN" dirty="0" err="1"/>
              <a:t>i</a:t>
            </a:r>
            <a:r>
              <a:rPr lang="en-US" altLang="zh-CN" dirty="0"/>
              <a:t>) 3% </a:t>
            </a:r>
            <a:r>
              <a:rPr lang="zh-CN" altLang="en-US" dirty="0"/>
              <a:t>或 </a:t>
            </a:r>
            <a:r>
              <a:rPr lang="en-US" altLang="zh-CN" dirty="0"/>
              <a:t>ii) </a:t>
            </a:r>
            <a:r>
              <a:rPr lang="zh-CN" altLang="en-US" dirty="0"/>
              <a:t>美国 </a:t>
            </a:r>
            <a:r>
              <a:rPr lang="en-US" altLang="zh-CN" dirty="0"/>
              <a:t>BLS </a:t>
            </a:r>
            <a:r>
              <a:rPr lang="zh-CN" altLang="en-US" dirty="0"/>
              <a:t>消费价格指数所反映的通货膨胀率，以较低者为准。</a:t>
            </a:r>
            <a:endParaRPr lang="en-US" dirty="0"/>
          </a:p>
        </p:txBody>
      </p:sp>
    </p:spTree>
    <p:extLst>
      <p:ext uri="{BB962C8B-B14F-4D97-AF65-F5344CB8AC3E}">
        <p14:creationId xmlns:p14="http://schemas.microsoft.com/office/powerpoint/2010/main" val="16187482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19</a:t>
            </a:fld>
            <a:endParaRPr lang="en-US"/>
          </a:p>
        </p:txBody>
      </p:sp>
      <p:sp>
        <p:nvSpPr>
          <p:cNvPr id="6" name="Notes Placeholder 5">
            <a:extLst>
              <a:ext uri="{FF2B5EF4-FFF2-40B4-BE49-F238E27FC236}">
                <a16:creationId xmlns:a16="http://schemas.microsoft.com/office/drawing/2014/main" id="{3F115DC4-3DF8-40F2-948F-9653584D50BC}"/>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4262663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dirty="0"/>
              <a:t>司机可以因以下原因使用病假：</a:t>
            </a:r>
            <a:endParaRPr lang="en-US" altLang="zh-CN" dirty="0"/>
          </a:p>
          <a:p>
            <a:pPr marL="171450" indent="-171450">
              <a:buFont typeface="Arial" panose="020B0604020202020204" pitchFamily="34" charset="0"/>
              <a:buChar char="•"/>
            </a:pPr>
            <a:r>
              <a:rPr lang="zh-CN" altLang="en-US" dirty="0"/>
              <a:t>精神或身体疾病、受伤或健康状况（请假时不一定要有诊断或需要医疗护理）</a:t>
            </a:r>
            <a:endParaRPr lang="en-US" altLang="zh-CN" dirty="0"/>
          </a:p>
          <a:p>
            <a:pPr marL="171450" indent="-171450">
              <a:buFont typeface="Arial" panose="020B0604020202020204" pitchFamily="34" charset="0"/>
              <a:buChar char="•"/>
            </a:pPr>
            <a:r>
              <a:rPr lang="zh-CN" altLang="en-US" dirty="0"/>
              <a:t>精神或身体疾病、受伤或健康状况的诊断、护理或治疗；</a:t>
            </a:r>
            <a:endParaRPr lang="en-US" altLang="zh-CN" dirty="0"/>
          </a:p>
          <a:p>
            <a:pPr marL="171450" indent="-171450">
              <a:buFont typeface="Arial" panose="020B0604020202020204" pitchFamily="34" charset="0"/>
              <a:buChar char="•"/>
            </a:pPr>
            <a:r>
              <a:rPr lang="zh-CN" altLang="en-US" dirty="0"/>
              <a:t>或需要医疗诊断或预防性护理当您或您的孩子成为家庭暴力受害者时缺勤。</a:t>
            </a:r>
            <a:endParaRPr lang="en-US" dirty="0"/>
          </a:p>
        </p:txBody>
      </p:sp>
      <p:sp>
        <p:nvSpPr>
          <p:cNvPr id="4" name="Slide Number Placeholder 3"/>
          <p:cNvSpPr>
            <a:spLocks noGrp="1"/>
          </p:cNvSpPr>
          <p:nvPr>
            <p:ph type="sldNum" sz="quarter" idx="5"/>
          </p:nvPr>
        </p:nvSpPr>
        <p:spPr/>
        <p:txBody>
          <a:bodyPr/>
          <a:lstStyle/>
          <a:p>
            <a:fld id="{D72AA9D4-5AB1-4DB6-8E34-127F9F32AA2B}" type="slidenum">
              <a:rPr lang="en-US" smtClean="0"/>
              <a:t>20</a:t>
            </a:fld>
            <a:endParaRPr lang="en-US"/>
          </a:p>
        </p:txBody>
      </p:sp>
    </p:spTree>
    <p:extLst>
      <p:ext uri="{BB962C8B-B14F-4D97-AF65-F5344CB8AC3E}">
        <p14:creationId xmlns:p14="http://schemas.microsoft.com/office/powerpoint/2010/main" val="12608812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21</a:t>
            </a:fld>
            <a:endParaRPr lang="en-US"/>
          </a:p>
        </p:txBody>
      </p:sp>
      <p:sp>
        <p:nvSpPr>
          <p:cNvPr id="6" name="Notes Placeholder 5">
            <a:extLst>
              <a:ext uri="{FF2B5EF4-FFF2-40B4-BE49-F238E27FC236}">
                <a16:creationId xmlns:a16="http://schemas.microsoft.com/office/drawing/2014/main" id="{46EB192A-0287-43CC-A28B-DA3AF1166F55}"/>
              </a:ext>
            </a:extLst>
          </p:cNvPr>
          <p:cNvSpPr>
            <a:spLocks noGrp="1"/>
          </p:cNvSpPr>
          <p:nvPr>
            <p:ph type="body" sz="quarter" idx="3"/>
          </p:nvPr>
        </p:nvSpPr>
        <p:spPr/>
        <p:txBody>
          <a:bodyPr/>
          <a:lstStyle/>
          <a:p>
            <a:endParaRPr lang="en-US" dirty="0"/>
          </a:p>
        </p:txBody>
      </p:sp>
    </p:spTree>
    <p:extLst>
      <p:ext uri="{BB962C8B-B14F-4D97-AF65-F5344CB8AC3E}">
        <p14:creationId xmlns:p14="http://schemas.microsoft.com/office/powerpoint/2010/main" val="1311431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dirty="0"/>
              <a:t>和解协议包括以下与资格有关的条款：  在一个季度内，每周平均综合工作时间至少达到十五 </a:t>
            </a:r>
            <a:r>
              <a:rPr lang="en-US" altLang="zh-CN" dirty="0"/>
              <a:t>(15) </a:t>
            </a:r>
            <a:r>
              <a:rPr lang="zh-CN" altLang="en-US" dirty="0"/>
              <a:t>小时的司机将有资格从便携式健康基金中获得季度现金津贴，该津贴相当于 </a:t>
            </a:r>
            <a:r>
              <a:rPr lang="en-US" altLang="zh-CN" dirty="0"/>
              <a:t>Mass Connector </a:t>
            </a:r>
            <a:r>
              <a:rPr lang="zh-CN" altLang="en-US" dirty="0"/>
              <a:t>平价医疗法案交易所中最低级别医疗保健计划所需平均缴费的 </a:t>
            </a:r>
            <a:r>
              <a:rPr lang="en-US" altLang="zh-CN" dirty="0"/>
              <a:t>50%</a:t>
            </a:r>
            <a:r>
              <a:rPr lang="zh-CN" altLang="en-US" dirty="0"/>
              <a:t>。</a:t>
            </a:r>
            <a:endParaRPr lang="en-US" dirty="0"/>
          </a:p>
        </p:txBody>
      </p:sp>
      <p:sp>
        <p:nvSpPr>
          <p:cNvPr id="4" name="Slide Number Placeholder 3"/>
          <p:cNvSpPr>
            <a:spLocks noGrp="1"/>
          </p:cNvSpPr>
          <p:nvPr>
            <p:ph type="sldNum" sz="quarter" idx="5"/>
          </p:nvPr>
        </p:nvSpPr>
        <p:spPr/>
        <p:txBody>
          <a:bodyPr/>
          <a:lstStyle/>
          <a:p>
            <a:fld id="{D72AA9D4-5AB1-4DB6-8E34-127F9F32AA2B}" type="slidenum">
              <a:rPr lang="en-US" smtClean="0"/>
              <a:t>22</a:t>
            </a:fld>
            <a:endParaRPr lang="en-US"/>
          </a:p>
        </p:txBody>
      </p:sp>
    </p:spTree>
    <p:extLst>
      <p:ext uri="{BB962C8B-B14F-4D97-AF65-F5344CB8AC3E}">
        <p14:creationId xmlns:p14="http://schemas.microsoft.com/office/powerpoint/2010/main" val="37974318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dirty="0"/>
              <a:t>注意</a:t>
            </a:r>
            <a:r>
              <a:rPr lang="en-US" altLang="zh-CN" dirty="0"/>
              <a:t>--</a:t>
            </a:r>
            <a:r>
              <a:rPr lang="zh-CN" altLang="en-US" dirty="0"/>
              <a:t>这很复杂。津贴金额设定为</a:t>
            </a:r>
            <a:r>
              <a:rPr lang="en-US" altLang="zh-CN" dirty="0"/>
              <a:t>Mass Connector</a:t>
            </a:r>
            <a:r>
              <a:rPr lang="zh-CN" altLang="en-US" dirty="0"/>
              <a:t>上最低费率医疗保健计划的 </a:t>
            </a:r>
            <a:r>
              <a:rPr lang="en-US" altLang="zh-CN" dirty="0"/>
              <a:t>50%</a:t>
            </a:r>
            <a:r>
              <a:rPr lang="zh-CN" altLang="en-US" dirty="0"/>
              <a:t>或 </a:t>
            </a:r>
            <a:r>
              <a:rPr lang="en-US" altLang="zh-CN" dirty="0"/>
              <a:t>100%</a:t>
            </a:r>
            <a:r>
              <a:rPr lang="zh-CN" altLang="en-US" dirty="0"/>
              <a:t>。 这只能在基金启动时确定，即 </a:t>
            </a:r>
            <a:r>
              <a:rPr lang="en-US" altLang="zh-CN" dirty="0"/>
              <a:t>2025 </a:t>
            </a:r>
            <a:r>
              <a:rPr lang="zh-CN" altLang="en-US" dirty="0"/>
              <a:t>年初。</a:t>
            </a:r>
            <a:endParaRPr lang="en-US" dirty="0"/>
          </a:p>
        </p:txBody>
      </p:sp>
      <p:sp>
        <p:nvSpPr>
          <p:cNvPr id="4" name="Slide Number Placeholder 3"/>
          <p:cNvSpPr>
            <a:spLocks noGrp="1"/>
          </p:cNvSpPr>
          <p:nvPr>
            <p:ph type="sldNum" sz="quarter" idx="5"/>
          </p:nvPr>
        </p:nvSpPr>
        <p:spPr/>
        <p:txBody>
          <a:bodyPr/>
          <a:lstStyle/>
          <a:p>
            <a:fld id="{D72AA9D4-5AB1-4DB6-8E34-127F9F32AA2B}" type="slidenum">
              <a:rPr lang="en-US" smtClean="0"/>
              <a:t>23</a:t>
            </a:fld>
            <a:endParaRPr lang="en-US"/>
          </a:p>
        </p:txBody>
      </p:sp>
    </p:spTree>
    <p:extLst>
      <p:ext uri="{BB962C8B-B14F-4D97-AF65-F5344CB8AC3E}">
        <p14:creationId xmlns:p14="http://schemas.microsoft.com/office/powerpoint/2010/main" val="38388519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dirty="0"/>
              <a:t>准备回答关于如果司机不把钱用于 </a:t>
            </a:r>
            <a:r>
              <a:rPr lang="en-US" altLang="zh-CN" dirty="0"/>
              <a:t>FMLA </a:t>
            </a:r>
            <a:r>
              <a:rPr lang="zh-CN" altLang="en-US" dirty="0"/>
              <a:t>怎么办的问题？ 似乎没有要求司机将这笔钱用于 </a:t>
            </a:r>
            <a:r>
              <a:rPr lang="en-US" altLang="zh-CN" dirty="0"/>
              <a:t>FMLA</a:t>
            </a:r>
            <a:r>
              <a:rPr lang="zh-CN" altLang="en-US" dirty="0"/>
              <a:t>，因此不会对司机造成不利后果。</a:t>
            </a:r>
            <a:endParaRPr lang="en-US" dirty="0"/>
          </a:p>
        </p:txBody>
      </p:sp>
      <p:sp>
        <p:nvSpPr>
          <p:cNvPr id="4" name="Slide Number Placeholder 3"/>
          <p:cNvSpPr>
            <a:spLocks noGrp="1"/>
          </p:cNvSpPr>
          <p:nvPr>
            <p:ph type="sldNum" sz="quarter" idx="5"/>
          </p:nvPr>
        </p:nvSpPr>
        <p:spPr/>
        <p:txBody>
          <a:bodyPr/>
          <a:lstStyle/>
          <a:p>
            <a:fld id="{D72AA9D4-5AB1-4DB6-8E34-127F9F32AA2B}" type="slidenum">
              <a:rPr lang="en-US" smtClean="0"/>
              <a:t>24</a:t>
            </a:fld>
            <a:endParaRPr lang="en-US"/>
          </a:p>
        </p:txBody>
      </p:sp>
    </p:spTree>
    <p:extLst>
      <p:ext uri="{BB962C8B-B14F-4D97-AF65-F5344CB8AC3E}">
        <p14:creationId xmlns:p14="http://schemas.microsoft.com/office/powerpoint/2010/main" val="28218228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1800" dirty="0"/>
              <a:t>注意：</a:t>
            </a:r>
            <a:r>
              <a:rPr lang="en-US" altLang="zh-CN" sz="1800" dirty="0" err="1"/>
              <a:t>OccAcc</a:t>
            </a:r>
            <a:r>
              <a:rPr lang="en-US" altLang="zh-CN" sz="1800" dirty="0"/>
              <a:t> </a:t>
            </a:r>
            <a:r>
              <a:rPr lang="zh-CN" altLang="en-US" sz="1800" dirty="0"/>
              <a:t>包括 </a:t>
            </a:r>
            <a:r>
              <a:rPr lang="en-US" altLang="zh-CN" sz="1800" dirty="0"/>
              <a:t>P1 </a:t>
            </a:r>
            <a:r>
              <a:rPr lang="zh-CN" altLang="en-US" sz="1800" dirty="0"/>
              <a:t>时间，但不包括驾驶员正在使用其他公司驾驶员应用程序（</a:t>
            </a:r>
            <a:r>
              <a:rPr lang="en-US" altLang="zh-CN" sz="1800" dirty="0"/>
              <a:t>P23</a:t>
            </a:r>
            <a:r>
              <a:rPr lang="zh-CN" altLang="en-US" sz="1800" dirty="0"/>
              <a:t>）或驾驶员仅从事个人活动而无法接受搭乘时发生的事故。</a:t>
            </a:r>
            <a:endParaRPr lang="en-US" sz="1800" dirty="0"/>
          </a:p>
          <a:p>
            <a:endParaRPr lang="en-US" sz="1800" dirty="0"/>
          </a:p>
        </p:txBody>
      </p:sp>
      <p:sp>
        <p:nvSpPr>
          <p:cNvPr id="4" name="Slide Number Placeholder 3"/>
          <p:cNvSpPr>
            <a:spLocks noGrp="1"/>
          </p:cNvSpPr>
          <p:nvPr>
            <p:ph type="sldNum" sz="quarter" idx="10"/>
          </p:nvPr>
        </p:nvSpPr>
        <p:spPr/>
        <p:txBody>
          <a:bodyPr/>
          <a:lstStyle/>
          <a:p>
            <a:fld id="{5A7FA4E6-1407-4686-8701-391E5A85FCB5}" type="slidenum">
              <a:rPr lang="en-US" smtClean="0"/>
              <a:pPr/>
              <a:t>26</a:t>
            </a:fld>
            <a:endParaRPr lang="en-US"/>
          </a:p>
        </p:txBody>
      </p:sp>
    </p:spTree>
    <p:extLst>
      <p:ext uri="{BB962C8B-B14F-4D97-AF65-F5344CB8AC3E}">
        <p14:creationId xmlns:p14="http://schemas.microsoft.com/office/powerpoint/2010/main" val="4534346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2AA9D4-5AB1-4DB6-8E34-127F9F32AA2B}" type="slidenum">
              <a:rPr lang="en-US" smtClean="0"/>
              <a:t>27</a:t>
            </a:fld>
            <a:endParaRPr lang="en-US"/>
          </a:p>
        </p:txBody>
      </p:sp>
    </p:spTree>
    <p:extLst>
      <p:ext uri="{BB962C8B-B14F-4D97-AF65-F5344CB8AC3E}">
        <p14:creationId xmlns:p14="http://schemas.microsoft.com/office/powerpoint/2010/main" val="3604544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2</a:t>
            </a:fld>
            <a:endParaRPr lang="en-US"/>
          </a:p>
        </p:txBody>
      </p:sp>
      <p:sp>
        <p:nvSpPr>
          <p:cNvPr id="6" name="Notes Placeholder 5">
            <a:extLst>
              <a:ext uri="{FF2B5EF4-FFF2-40B4-BE49-F238E27FC236}">
                <a16:creationId xmlns:a16="http://schemas.microsoft.com/office/drawing/2014/main" id="{98138233-D19D-4447-85B8-24433AB99307}"/>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18336483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7FA4E6-1407-4686-8701-391E5A85FCB5}" type="slidenum">
              <a:rPr lang="en-US" smtClean="0"/>
              <a:pPr/>
              <a:t>28</a:t>
            </a:fld>
            <a:endParaRPr lang="en-US"/>
          </a:p>
        </p:txBody>
      </p:sp>
    </p:spTree>
    <p:extLst>
      <p:ext uri="{BB962C8B-B14F-4D97-AF65-F5344CB8AC3E}">
        <p14:creationId xmlns:p14="http://schemas.microsoft.com/office/powerpoint/2010/main" val="17264370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83724"/>
            <a:ext cx="5608320" cy="3660458"/>
          </a:xfrm>
        </p:spPr>
        <p:txBody>
          <a:bodyPr/>
          <a:lstStyle/>
          <a:p>
            <a:endParaRPr lang="en-US"/>
          </a:p>
        </p:txBody>
      </p:sp>
      <p:sp>
        <p:nvSpPr>
          <p:cNvPr id="4" name="Slide Number Placeholder 3"/>
          <p:cNvSpPr>
            <a:spLocks noGrp="1"/>
          </p:cNvSpPr>
          <p:nvPr>
            <p:ph type="sldNum" sz="quarter" idx="10"/>
          </p:nvPr>
        </p:nvSpPr>
        <p:spPr/>
        <p:txBody>
          <a:bodyPr/>
          <a:lstStyle/>
          <a:p>
            <a:fld id="{5A7FA4E6-1407-4686-8701-391E5A85FCB5}" type="slidenum">
              <a:rPr lang="en-US" smtClean="0"/>
              <a:pPr/>
              <a:t>32</a:t>
            </a:fld>
            <a:endParaRPr lang="en-US"/>
          </a:p>
        </p:txBody>
      </p:sp>
    </p:spTree>
    <p:extLst>
      <p:ext uri="{BB962C8B-B14F-4D97-AF65-F5344CB8AC3E}">
        <p14:creationId xmlns:p14="http://schemas.microsoft.com/office/powerpoint/2010/main" val="1222693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3</a:t>
            </a:fld>
            <a:endParaRPr lang="en-US"/>
          </a:p>
        </p:txBody>
      </p:sp>
      <p:sp>
        <p:nvSpPr>
          <p:cNvPr id="6" name="Notes Placeholder 5">
            <a:extLst>
              <a:ext uri="{FF2B5EF4-FFF2-40B4-BE49-F238E27FC236}">
                <a16:creationId xmlns:a16="http://schemas.microsoft.com/office/drawing/2014/main" id="{21469F08-688F-47E4-A4A4-DE9558A4E6CE}"/>
              </a:ext>
            </a:extLst>
          </p:cNvPr>
          <p:cNvSpPr>
            <a:spLocks noGrp="1"/>
          </p:cNvSpPr>
          <p:nvPr>
            <p:ph type="body" sz="quarter" idx="3"/>
          </p:nvPr>
        </p:nvSpPr>
        <p:spPr/>
        <p:txBody>
          <a:bodyPr/>
          <a:lstStyle/>
          <a:p>
            <a:r>
              <a:rPr lang="zh-CN" altLang="en-US" dirty="0"/>
              <a:t>根据投票倡议，收入下限将为 </a:t>
            </a:r>
            <a:r>
              <a:rPr lang="en-US" altLang="zh-CN" dirty="0"/>
              <a:t>~23.50</a:t>
            </a:r>
            <a:r>
              <a:rPr lang="zh-CN" altLang="en-US" dirty="0"/>
              <a:t>美元</a:t>
            </a:r>
            <a:r>
              <a:rPr lang="en-US" altLang="zh-CN" dirty="0"/>
              <a:t>/</a:t>
            </a:r>
            <a:r>
              <a:rPr lang="zh-CN" altLang="en-US" dirty="0"/>
              <a:t>小时（</a:t>
            </a:r>
            <a:r>
              <a:rPr lang="en-US" altLang="zh-CN" dirty="0"/>
              <a:t>P2&amp;P3</a:t>
            </a:r>
            <a:r>
              <a:rPr lang="zh-CN" altLang="en-US" dirty="0"/>
              <a:t>时间）。</a:t>
            </a:r>
            <a:endParaRPr lang="en-US" dirty="0"/>
          </a:p>
        </p:txBody>
      </p:sp>
    </p:spTree>
    <p:extLst>
      <p:ext uri="{BB962C8B-B14F-4D97-AF65-F5344CB8AC3E}">
        <p14:creationId xmlns:p14="http://schemas.microsoft.com/office/powerpoint/2010/main" val="3548335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D72AA9D4-5AB1-4DB6-8E34-127F9F32AA2B}" type="slidenum">
              <a:rPr lang="en-US" smtClean="0"/>
              <a:t>4</a:t>
            </a:fld>
            <a:endParaRPr lang="en-US"/>
          </a:p>
        </p:txBody>
      </p:sp>
      <p:sp>
        <p:nvSpPr>
          <p:cNvPr id="6" name="Notes Placeholder 5">
            <a:extLst>
              <a:ext uri="{FF2B5EF4-FFF2-40B4-BE49-F238E27FC236}">
                <a16:creationId xmlns:a16="http://schemas.microsoft.com/office/drawing/2014/main" id="{445C2A4C-CD1F-4575-94E4-E570487E3A11}"/>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670342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6</a:t>
            </a:fld>
            <a:endParaRPr lang="en-US"/>
          </a:p>
        </p:txBody>
      </p:sp>
      <p:sp>
        <p:nvSpPr>
          <p:cNvPr id="6" name="Notes Placeholder 5">
            <a:extLst>
              <a:ext uri="{FF2B5EF4-FFF2-40B4-BE49-F238E27FC236}">
                <a16:creationId xmlns:a16="http://schemas.microsoft.com/office/drawing/2014/main" id="{27429105-026C-491D-A716-D7FDC0C0EC63}"/>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6681173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67360" y="4252781"/>
            <a:ext cx="5815453" cy="4724352"/>
          </a:xfrm>
        </p:spPr>
        <p:txBody>
          <a:bodyPr/>
          <a:lstStyle/>
          <a:p>
            <a:r>
              <a:rPr lang="zh-CN" altLang="en-US" sz="1600" dirty="0"/>
              <a:t>最低收入适用于 </a:t>
            </a:r>
            <a:r>
              <a:rPr lang="en-US" altLang="zh-CN" sz="1600" dirty="0"/>
              <a:t>P2 </a:t>
            </a:r>
            <a:r>
              <a:rPr lang="zh-CN" altLang="en-US" sz="1600" dirty="0"/>
              <a:t>和 </a:t>
            </a:r>
            <a:r>
              <a:rPr lang="en-US" altLang="zh-CN" sz="1600" dirty="0"/>
              <a:t>P3 </a:t>
            </a:r>
            <a:r>
              <a:rPr lang="zh-CN" altLang="en-US" sz="1600" dirty="0"/>
              <a:t>时间，乘客取消乘车也不例外。根据以往的做法，如果乘客在 </a:t>
            </a:r>
            <a:r>
              <a:rPr lang="en-US" altLang="zh-CN" sz="1600" dirty="0"/>
              <a:t>P2 </a:t>
            </a:r>
            <a:r>
              <a:rPr lang="zh-CN" altLang="en-US" sz="1600" dirty="0"/>
              <a:t>时间内取消搭乘，</a:t>
            </a:r>
            <a:r>
              <a:rPr lang="en-US" altLang="zh-CN" sz="1600" dirty="0"/>
              <a:t>Uber </a:t>
            </a:r>
            <a:r>
              <a:rPr lang="zh-CN" altLang="en-US" sz="1600" dirty="0"/>
              <a:t>会支付约 </a:t>
            </a:r>
            <a:r>
              <a:rPr lang="en-US" altLang="zh-CN" sz="1600" dirty="0"/>
              <a:t>2 </a:t>
            </a:r>
            <a:r>
              <a:rPr lang="zh-CN" altLang="en-US" sz="1600" dirty="0"/>
              <a:t>美元；而 </a:t>
            </a:r>
            <a:r>
              <a:rPr lang="en-US" altLang="zh-CN" sz="1600" dirty="0"/>
              <a:t>Lyft </a:t>
            </a:r>
            <a:r>
              <a:rPr lang="zh-CN" altLang="en-US" sz="1600" dirty="0"/>
              <a:t>则不会支付任何费用。我认为我们需要确认，即使取消了搭乘，他们的 </a:t>
            </a:r>
            <a:r>
              <a:rPr lang="en-US" altLang="zh-CN" sz="1600" dirty="0"/>
              <a:t>P2 </a:t>
            </a:r>
            <a:r>
              <a:rPr lang="zh-CN" altLang="en-US" sz="1600" dirty="0"/>
              <a:t>时间也会得到补偿。</a:t>
            </a:r>
            <a:endParaRPr lang="en-US" sz="1600" dirty="0"/>
          </a:p>
        </p:txBody>
      </p:sp>
      <p:sp>
        <p:nvSpPr>
          <p:cNvPr id="4" name="Slide Number Placeholder 3"/>
          <p:cNvSpPr>
            <a:spLocks noGrp="1"/>
          </p:cNvSpPr>
          <p:nvPr>
            <p:ph type="sldNum" sz="quarter" idx="10"/>
          </p:nvPr>
        </p:nvSpPr>
        <p:spPr/>
        <p:txBody>
          <a:bodyPr/>
          <a:lstStyle/>
          <a:p>
            <a:fld id="{5A7FA4E6-1407-4686-8701-391E5A85FCB5}" type="slidenum">
              <a:rPr lang="en-US" smtClean="0"/>
              <a:pPr/>
              <a:t>8</a:t>
            </a:fld>
            <a:endParaRPr lang="en-US"/>
          </a:p>
        </p:txBody>
      </p:sp>
    </p:spTree>
    <p:extLst>
      <p:ext uri="{BB962C8B-B14F-4D97-AF65-F5344CB8AC3E}">
        <p14:creationId xmlns:p14="http://schemas.microsoft.com/office/powerpoint/2010/main" val="11700182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2AA9D4-5AB1-4DB6-8E34-127F9F32AA2B}" type="slidenum">
              <a:rPr lang="en-US" smtClean="0"/>
              <a:t>12</a:t>
            </a:fld>
            <a:endParaRPr lang="en-US"/>
          </a:p>
        </p:txBody>
      </p:sp>
    </p:spTree>
    <p:extLst>
      <p:ext uri="{BB962C8B-B14F-4D97-AF65-F5344CB8AC3E}">
        <p14:creationId xmlns:p14="http://schemas.microsoft.com/office/powerpoint/2010/main" val="41974919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pPr/>
              <a:t>14</a:t>
            </a:fld>
            <a:endParaRPr lang="en-US"/>
          </a:p>
        </p:txBody>
      </p:sp>
      <p:sp>
        <p:nvSpPr>
          <p:cNvPr id="6" name="Notes Placeholder 5">
            <a:extLst>
              <a:ext uri="{FF2B5EF4-FFF2-40B4-BE49-F238E27FC236}">
                <a16:creationId xmlns:a16="http://schemas.microsoft.com/office/drawing/2014/main" id="{7AB7DF06-E4FE-4DAD-8D9C-49D48231EBAA}"/>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4013235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9478">
              <a:defRPr/>
            </a:pPr>
            <a:r>
              <a:rPr lang="en-US" altLang="zh-CN" dirty="0"/>
              <a:t>80% </a:t>
            </a:r>
            <a:r>
              <a:rPr lang="zh-CN" altLang="en-US" dirty="0"/>
              <a:t>的赔偿金用于补偿司机</a:t>
            </a:r>
            <a:endParaRPr lang="en-US" dirty="0"/>
          </a:p>
          <a:p>
            <a:endParaRPr lang="en-US" dirty="0"/>
          </a:p>
        </p:txBody>
      </p:sp>
      <p:sp>
        <p:nvSpPr>
          <p:cNvPr id="4" name="Slide Number Placeholder 3"/>
          <p:cNvSpPr>
            <a:spLocks noGrp="1"/>
          </p:cNvSpPr>
          <p:nvPr>
            <p:ph type="sldNum" sz="quarter" idx="10"/>
          </p:nvPr>
        </p:nvSpPr>
        <p:spPr/>
        <p:txBody>
          <a:bodyPr/>
          <a:lstStyle/>
          <a:p>
            <a:fld id="{5A7FA4E6-1407-4686-8701-391E5A85FCB5}" type="slidenum">
              <a:rPr lang="en-US" smtClean="0"/>
              <a:t>16</a:t>
            </a:fld>
            <a:endParaRPr lang="en-US"/>
          </a:p>
        </p:txBody>
      </p:sp>
    </p:spTree>
    <p:extLst>
      <p:ext uri="{BB962C8B-B14F-4D97-AF65-F5344CB8AC3E}">
        <p14:creationId xmlns:p14="http://schemas.microsoft.com/office/powerpoint/2010/main" val="42716259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505200" y="304803"/>
            <a:ext cx="4953000" cy="2590799"/>
          </a:xfrm>
        </p:spPr>
        <p:txBody>
          <a:bodyPr/>
          <a:lstStyle>
            <a:lvl1pPr>
              <a:defRPr>
                <a:solidFill>
                  <a:schemeClr val="bg1"/>
                </a:solidFill>
              </a:defRPr>
            </a:lvl1pPr>
          </a:lstStyle>
          <a:p>
            <a:r>
              <a:rPr lang="en-US"/>
              <a:t>Click to edit Master title style</a:t>
            </a:r>
          </a:p>
        </p:txBody>
      </p:sp>
      <p:sp>
        <p:nvSpPr>
          <p:cNvPr id="3" name="Subtitle 2"/>
          <p:cNvSpPr>
            <a:spLocks noGrp="1"/>
          </p:cNvSpPr>
          <p:nvPr>
            <p:ph type="subTitle" idx="1"/>
          </p:nvPr>
        </p:nvSpPr>
        <p:spPr>
          <a:xfrm>
            <a:off x="3505200" y="3886200"/>
            <a:ext cx="50292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394414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lvl1pPr>
              <a:defRPr>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9" name="Slide Number Placeholder 8"/>
          <p:cNvSpPr>
            <a:spLocks noGrp="1"/>
          </p:cNvSpPr>
          <p:nvPr>
            <p:ph type="sldNum" sz="quarter" idx="11"/>
          </p:nvPr>
        </p:nvSpPr>
        <p:spPr/>
        <p:txBody>
          <a:bodyPr/>
          <a:lstStyle/>
          <a:p>
            <a:fld id="{1C078096-9997-49EF-9104-EC42DAE8B88D}" type="slidenum">
              <a:rPr lang="en-US" smtClean="0"/>
              <a:t>‹#›</a:t>
            </a:fld>
            <a:endParaRPr lang="en-US"/>
          </a:p>
        </p:txBody>
      </p:sp>
      <p:sp>
        <p:nvSpPr>
          <p:cNvPr id="8"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969667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Footer Placeholder 4"/>
          <p:cNvSpPr>
            <a:spLocks noGrp="1"/>
          </p:cNvSpPr>
          <p:nvPr>
            <p:ph type="ftr" sz="quarter" idx="3"/>
          </p:nvPr>
        </p:nvSpPr>
        <p:spPr>
          <a:xfrm>
            <a:off x="2743200" y="6477002"/>
            <a:ext cx="3657600" cy="244475"/>
          </a:xfrm>
          <a:prstGeom prst="rect">
            <a:avLst/>
          </a:prstGeom>
        </p:spPr>
        <p:txBody>
          <a:bodyPr vert="horz" lIns="91440" tIns="45720" rIns="91440" bIns="45720" rtlCol="0" anchor="ctr"/>
          <a:lstStyle>
            <a:lvl1pPr algn="ctr">
              <a:defRPr sz="1200">
                <a:solidFill>
                  <a:schemeClr val="bg1">
                    <a:lumMod val="85000"/>
                  </a:schemeClr>
                </a:solidFill>
              </a:defRPr>
            </a:lvl1pPr>
          </a:lstStyle>
          <a:p>
            <a:r>
              <a:rPr lang="en-US"/>
              <a:t>©2018 Office of Massachusetts Attorney General Maura Healey</a:t>
            </a:r>
          </a:p>
        </p:txBody>
      </p:sp>
    </p:spTree>
    <p:extLst>
      <p:ext uri="{BB962C8B-B14F-4D97-AF65-F5344CB8AC3E}">
        <p14:creationId xmlns:p14="http://schemas.microsoft.com/office/powerpoint/2010/main" val="3375729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10"/>
          <p:cNvSpPr>
            <a:spLocks noGrp="1"/>
          </p:cNvSpPr>
          <p:nvPr>
            <p:ph type="dt" sz="half" idx="10"/>
          </p:nvPr>
        </p:nvSpPr>
        <p:spPr/>
        <p:txBody>
          <a:bodyPr/>
          <a:lstStyle/>
          <a:p>
            <a:endParaRPr lang="en-US"/>
          </a:p>
        </p:txBody>
      </p:sp>
      <p:sp>
        <p:nvSpPr>
          <p:cNvPr id="13" name="Slide Number Placeholder 12"/>
          <p:cNvSpPr>
            <a:spLocks noGrp="1"/>
          </p:cNvSpPr>
          <p:nvPr>
            <p:ph type="sldNum" sz="quarter" idx="12"/>
          </p:nvPr>
        </p:nvSpPr>
        <p:spPr/>
        <p:txBody>
          <a:bodyPr/>
          <a:lstStyle/>
          <a:p>
            <a:fld id="{1C078096-9997-49EF-9104-EC42DAE8B88D}" type="slidenum">
              <a:rPr lang="en-US" smtClean="0"/>
              <a:t>‹#›</a:t>
            </a:fld>
            <a:endParaRPr lang="en-US"/>
          </a:p>
        </p:txBody>
      </p:sp>
      <p:sp>
        <p:nvSpPr>
          <p:cNvPr id="9"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371283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1"/>
          </p:nvPr>
        </p:nvSpPr>
        <p:spPr/>
        <p:txBody>
          <a:bodyPr/>
          <a:lstStyle/>
          <a:p>
            <a:endParaRPr lang="en-US"/>
          </a:p>
        </p:txBody>
      </p:sp>
      <p:sp>
        <p:nvSpPr>
          <p:cNvPr id="12" name="Slide Number Placeholder 11"/>
          <p:cNvSpPr>
            <a:spLocks noGrp="1"/>
          </p:cNvSpPr>
          <p:nvPr>
            <p:ph type="sldNum" sz="quarter" idx="12"/>
          </p:nvPr>
        </p:nvSpPr>
        <p:spPr/>
        <p:txBody>
          <a:bodyPr/>
          <a:lstStyle/>
          <a:p>
            <a:fld id="{1C078096-9997-49EF-9104-EC42DAE8B88D}" type="slidenum">
              <a:rPr lang="en-US" smtClean="0"/>
              <a:t>‹#›</a:t>
            </a:fld>
            <a:endParaRPr lang="en-US"/>
          </a:p>
        </p:txBody>
      </p:sp>
      <p:sp>
        <p:nvSpPr>
          <p:cNvPr id="11" name="Footer Placeholder 3"/>
          <p:cNvSpPr>
            <a:spLocks noGrp="1"/>
          </p:cNvSpPr>
          <p:nvPr>
            <p:ph type="ftr" sz="quarter" idx="1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656625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9" name="Date Placeholder 8"/>
          <p:cNvSpPr>
            <a:spLocks noGrp="1"/>
          </p:cNvSpPr>
          <p:nvPr>
            <p:ph type="dt" sz="half" idx="10"/>
          </p:nvPr>
        </p:nvSpPr>
        <p:spPr/>
        <p:txBody>
          <a:bodyPr/>
          <a:lstStyle/>
          <a:p>
            <a:endParaRPr lang="en-US"/>
          </a:p>
        </p:txBody>
      </p:sp>
      <p:sp>
        <p:nvSpPr>
          <p:cNvPr id="11" name="Slide Number Placeholder 10"/>
          <p:cNvSpPr>
            <a:spLocks noGrp="1"/>
          </p:cNvSpPr>
          <p:nvPr>
            <p:ph type="sldNum" sz="quarter" idx="12"/>
          </p:nvPr>
        </p:nvSpPr>
        <p:spPr/>
        <p:txBody>
          <a:bodyPr/>
          <a:lstStyle/>
          <a:p>
            <a:fld id="{1C078096-9997-49EF-9104-EC42DAE8B88D}" type="slidenum">
              <a:rPr lang="en-US" smtClean="0"/>
              <a:t>‹#›</a:t>
            </a:fld>
            <a:endParaRPr lang="en-US"/>
          </a:p>
        </p:txBody>
      </p:sp>
      <p:sp>
        <p:nvSpPr>
          <p:cNvPr id="7"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2256705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endParaRPr lang="en-US"/>
          </a:p>
        </p:txBody>
      </p:sp>
      <p:sp>
        <p:nvSpPr>
          <p:cNvPr id="10" name="Slide Number Placeholder 9"/>
          <p:cNvSpPr>
            <a:spLocks noGrp="1"/>
          </p:cNvSpPr>
          <p:nvPr>
            <p:ph type="sldNum" sz="quarter" idx="12"/>
          </p:nvPr>
        </p:nvSpPr>
        <p:spPr/>
        <p:txBody>
          <a:bodyPr/>
          <a:lstStyle/>
          <a:p>
            <a:fld id="{1C078096-9997-49EF-9104-EC42DAE8B88D}" type="slidenum">
              <a:rPr lang="en-US" smtClean="0"/>
              <a:t>‹#›</a:t>
            </a:fld>
            <a:endParaRPr lang="en-US"/>
          </a:p>
        </p:txBody>
      </p:sp>
      <p:sp>
        <p:nvSpPr>
          <p:cNvPr id="6"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4025096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solidFill>
                  <a:schemeClr val="bg1"/>
                </a:solidFill>
              </a:defRPr>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5"/>
          <p:cNvSpPr>
            <a:spLocks noGrp="1"/>
          </p:cNvSpPr>
          <p:nvPr>
            <p:ph type="dt" sz="half" idx="10"/>
          </p:nvPr>
        </p:nvSpPr>
        <p:spPr/>
        <p:txBody>
          <a:bodyPr/>
          <a:lstStyle/>
          <a:p>
            <a:endParaRPr lang="en-US"/>
          </a:p>
        </p:txBody>
      </p:sp>
      <p:sp>
        <p:nvSpPr>
          <p:cNvPr id="10" name="Slide Number Placeholder 9"/>
          <p:cNvSpPr>
            <a:spLocks noGrp="1"/>
          </p:cNvSpPr>
          <p:nvPr>
            <p:ph type="sldNum" sz="quarter" idx="11"/>
          </p:nvPr>
        </p:nvSpPr>
        <p:spPr/>
        <p:txBody>
          <a:bodyPr/>
          <a:lstStyle/>
          <a:p>
            <a:fld id="{1C078096-9997-49EF-9104-EC42DAE8B88D}" type="slidenum">
              <a:rPr lang="en-US" smtClean="0"/>
              <a:t>‹#›</a:t>
            </a:fld>
            <a:endParaRPr lang="en-US"/>
          </a:p>
        </p:txBody>
      </p:sp>
      <p:sp>
        <p:nvSpPr>
          <p:cNvPr id="9"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164092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bg1"/>
                </a:solidFill>
              </a:defRPr>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5"/>
          <p:cNvSpPr>
            <a:spLocks noGrp="1"/>
          </p:cNvSpPr>
          <p:nvPr>
            <p:ph type="dt" sz="half" idx="10"/>
          </p:nvPr>
        </p:nvSpPr>
        <p:spPr/>
        <p:txBody>
          <a:bodyPr/>
          <a:lstStyle/>
          <a:p>
            <a:endParaRPr lang="en-US"/>
          </a:p>
        </p:txBody>
      </p:sp>
      <p:sp>
        <p:nvSpPr>
          <p:cNvPr id="10" name="Slide Number Placeholder 9"/>
          <p:cNvSpPr>
            <a:spLocks noGrp="1"/>
          </p:cNvSpPr>
          <p:nvPr>
            <p:ph type="sldNum" sz="quarter" idx="11"/>
          </p:nvPr>
        </p:nvSpPr>
        <p:spPr/>
        <p:txBody>
          <a:bodyPr/>
          <a:lstStyle/>
          <a:p>
            <a:fld id="{1C078096-9997-49EF-9104-EC42DAE8B88D}" type="slidenum">
              <a:rPr lang="en-US" smtClean="0"/>
              <a:t>‹#›</a:t>
            </a:fld>
            <a:endParaRPr lang="en-US"/>
          </a:p>
        </p:txBody>
      </p:sp>
      <p:sp>
        <p:nvSpPr>
          <p:cNvPr id="9"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033601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9" name="Slide Number Placeholder 8"/>
          <p:cNvSpPr>
            <a:spLocks noGrp="1"/>
          </p:cNvSpPr>
          <p:nvPr>
            <p:ph type="sldNum" sz="quarter" idx="11"/>
          </p:nvPr>
        </p:nvSpPr>
        <p:spPr/>
        <p:txBody>
          <a:bodyPr/>
          <a:lstStyle/>
          <a:p>
            <a:fld id="{1C078096-9997-49EF-9104-EC42DAE8B88D}" type="slidenum">
              <a:rPr lang="en-US" smtClean="0"/>
              <a:t>‹#›</a:t>
            </a:fld>
            <a:endParaRPr lang="en-US"/>
          </a:p>
        </p:txBody>
      </p:sp>
      <p:sp>
        <p:nvSpPr>
          <p:cNvPr id="8"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101816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52600" y="76200"/>
            <a:ext cx="69342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2971800" y="6356352"/>
            <a:ext cx="3200400" cy="365125"/>
          </a:xfrm>
          <a:prstGeom prst="rect">
            <a:avLst/>
          </a:prstGeom>
        </p:spPr>
        <p:txBody>
          <a:bodyPr vert="horz" lIns="91440" tIns="45720" rIns="91440" bIns="45720" rtlCol="0" anchor="ctr"/>
          <a:lstStyle>
            <a:lvl1pPr algn="ctr">
              <a:defRPr sz="1200">
                <a:solidFill>
                  <a:schemeClr val="bg1">
                    <a:lumMod val="85000"/>
                  </a:schemeClr>
                </a:solidFill>
              </a:defRPr>
            </a:lvl1pPr>
          </a:lstStyle>
          <a:p>
            <a:r>
              <a:rPr lang="en-US"/>
              <a:t>©2018 Office of Massachusetts Attorney General Maura Healey</a:t>
            </a: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078096-9997-49EF-9104-EC42DAE8B88D}" type="slidenum">
              <a:rPr lang="en-US" smtClean="0"/>
              <a:t>‹#›</a:t>
            </a:fld>
            <a:endParaRPr lang="en-US"/>
          </a:p>
        </p:txBody>
      </p:sp>
    </p:spTree>
    <p:extLst>
      <p:ext uri="{BB962C8B-B14F-4D97-AF65-F5344CB8AC3E}">
        <p14:creationId xmlns:p14="http://schemas.microsoft.com/office/powerpoint/2010/main" val="21415176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Lst>
  <p:hf sldNum="0" hdr="0" dt="0"/>
  <p:txStyles>
    <p:titleStyle>
      <a:lvl1pPr algn="ctr" defTabSz="914400" rtl="0" eaLnBrk="1" latinLnBrk="0" hangingPunct="1">
        <a:spcBef>
          <a:spcPct val="0"/>
        </a:spcBef>
        <a:buNone/>
        <a:defRPr sz="4400" kern="1200">
          <a:solidFill>
            <a:schemeClr val="bg1">
              <a:lumMod val="8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lumMod val="8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lumMod val="8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lumMod val="8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lumMod val="8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lumMod val="8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www.mass.gov/ago/uberlyft"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ctrTitle"/>
          </p:nvPr>
        </p:nvSpPr>
        <p:spPr>
          <a:xfrm>
            <a:off x="3217334" y="1381045"/>
            <a:ext cx="5562600" cy="3103032"/>
          </a:xfrm>
        </p:spPr>
        <p:txBody>
          <a:bodyPr>
            <a:normAutofit fontScale="90000"/>
          </a:bodyPr>
          <a:lstStyle/>
          <a:p>
            <a:br>
              <a:rPr lang="en-US" sz="4800" dirty="0"/>
            </a:br>
            <a:br>
              <a:rPr lang="en-US" sz="4800" dirty="0"/>
            </a:br>
            <a:br>
              <a:rPr lang="en-US" sz="4800" dirty="0"/>
            </a:br>
            <a:br>
              <a:rPr lang="en-US" sz="4800" dirty="0"/>
            </a:br>
            <a:r>
              <a:rPr lang="en-US" sz="4800" b="1" dirty="0"/>
              <a:t>Uber/Lyft </a:t>
            </a:r>
            <a:r>
              <a:rPr lang="zh-CN" altLang="en-US" sz="4800" b="1" dirty="0"/>
              <a:t>和解协议</a:t>
            </a:r>
            <a:br>
              <a:rPr lang="en-US" sz="4800" dirty="0"/>
            </a:br>
            <a:r>
              <a:rPr lang="en-US" sz="4900" b="1" dirty="0"/>
              <a:t>&amp;</a:t>
            </a:r>
            <a:br>
              <a:rPr lang="en-US" sz="5300" b="1" dirty="0"/>
            </a:br>
            <a:r>
              <a:rPr lang="zh-CN" altLang="en-US" sz="4900" b="1" dirty="0"/>
              <a:t>对司机意味着什么</a:t>
            </a:r>
            <a:br>
              <a:rPr lang="en-US" sz="4800" dirty="0"/>
            </a:br>
            <a:br>
              <a:rPr lang="en-US" sz="4800" dirty="0"/>
            </a:br>
            <a:br>
              <a:rPr lang="en-US" sz="4800" dirty="0"/>
            </a:br>
            <a:br>
              <a:rPr lang="en-US" sz="4800" dirty="0"/>
            </a:br>
            <a:br>
              <a:rPr lang="en-US" altLang="en-US" sz="4800" b="1" dirty="0">
                <a:solidFill>
                  <a:schemeClr val="bg1"/>
                </a:solidFill>
                <a:latin typeface="Calibri" panose="020F0502020204030204" pitchFamily="34" charset="0"/>
              </a:rPr>
            </a:br>
            <a:endParaRPr lang="en-US" altLang="en-US" sz="4800" b="1" dirty="0">
              <a:solidFill>
                <a:schemeClr val="bg1"/>
              </a:solidFill>
              <a:latin typeface="Calibri" panose="020F0502020204030204" pitchFamily="34" charset="0"/>
            </a:endParaRPr>
          </a:p>
        </p:txBody>
      </p:sp>
      <p:sp>
        <p:nvSpPr>
          <p:cNvPr id="4" name="TextBox 3">
            <a:extLst>
              <a:ext uri="{FF2B5EF4-FFF2-40B4-BE49-F238E27FC236}">
                <a16:creationId xmlns:a16="http://schemas.microsoft.com/office/drawing/2014/main" id="{EB58DFB5-0331-2055-3FD4-5895D7608D8B}"/>
              </a:ext>
            </a:extLst>
          </p:cNvPr>
          <p:cNvSpPr txBox="1"/>
          <p:nvPr/>
        </p:nvSpPr>
        <p:spPr>
          <a:xfrm>
            <a:off x="3217334" y="5306157"/>
            <a:ext cx="6012180" cy="1231106"/>
          </a:xfrm>
          <a:prstGeom prst="rect">
            <a:avLst/>
          </a:prstGeom>
          <a:noFill/>
        </p:spPr>
        <p:txBody>
          <a:bodyPr wrap="square" rtlCol="0">
            <a:spAutoFit/>
          </a:bodyPr>
          <a:lstStyle/>
          <a:p>
            <a:pPr algn="ctr"/>
            <a:r>
              <a:rPr lang="en-US" sz="2800" dirty="0">
                <a:solidFill>
                  <a:schemeClr val="bg1"/>
                </a:solidFill>
              </a:rPr>
              <a:t>Office of the Attorney </a:t>
            </a:r>
          </a:p>
          <a:p>
            <a:pPr algn="ctr"/>
            <a:r>
              <a:rPr lang="en-US" sz="2800" dirty="0">
                <a:solidFill>
                  <a:schemeClr val="bg1"/>
                </a:solidFill>
              </a:rPr>
              <a:t>General Andrea Joy Campbell</a:t>
            </a:r>
            <a:endParaRPr lang="en-US" sz="1400" i="1" dirty="0">
              <a:solidFill>
                <a:schemeClr val="bg1"/>
              </a:solidFill>
            </a:endParaRP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7298A-FA77-A210-DD49-F820F019FE01}"/>
              </a:ext>
            </a:extLst>
          </p:cNvPr>
          <p:cNvSpPr>
            <a:spLocks noGrp="1"/>
          </p:cNvSpPr>
          <p:nvPr>
            <p:ph type="title"/>
          </p:nvPr>
        </p:nvSpPr>
        <p:spPr/>
        <p:txBody>
          <a:bodyPr/>
          <a:lstStyle/>
          <a:p>
            <a:r>
              <a:rPr lang="zh-CN" altLang="en-US" dirty="0"/>
              <a:t>司机最低薪酬</a:t>
            </a:r>
            <a:endParaRPr lang="en-US" dirty="0"/>
          </a:p>
        </p:txBody>
      </p:sp>
      <p:sp>
        <p:nvSpPr>
          <p:cNvPr id="3" name="Content Placeholder 2">
            <a:extLst>
              <a:ext uri="{FF2B5EF4-FFF2-40B4-BE49-F238E27FC236}">
                <a16:creationId xmlns:a16="http://schemas.microsoft.com/office/drawing/2014/main" id="{9D33ED66-E20D-0B97-2356-1B9AE767E2CC}"/>
              </a:ext>
            </a:extLst>
          </p:cNvPr>
          <p:cNvSpPr>
            <a:spLocks noGrp="1"/>
          </p:cNvSpPr>
          <p:nvPr>
            <p:ph idx="1"/>
          </p:nvPr>
        </p:nvSpPr>
        <p:spPr/>
        <p:txBody>
          <a:bodyPr>
            <a:normAutofit lnSpcReduction="10000"/>
          </a:bodyPr>
          <a:lstStyle/>
          <a:p>
            <a:pPr marL="0" indent="0">
              <a:buNone/>
            </a:pPr>
            <a:r>
              <a:rPr lang="zh-CN" altLang="en-US" dirty="0"/>
              <a:t>如果我的时薪超过</a:t>
            </a:r>
            <a:r>
              <a:rPr lang="en-US" altLang="zh-CN" dirty="0"/>
              <a:t>33.48</a:t>
            </a:r>
            <a:r>
              <a:rPr lang="zh-CN" altLang="en-US" dirty="0"/>
              <a:t>美元怎么办</a:t>
            </a:r>
            <a:r>
              <a:rPr lang="en-US" dirty="0"/>
              <a:t>?</a:t>
            </a:r>
          </a:p>
          <a:p>
            <a:pPr>
              <a:lnSpc>
                <a:spcPct val="150000"/>
              </a:lnSpc>
            </a:pPr>
            <a:r>
              <a:rPr lang="zh-CN" altLang="en-US" dirty="0"/>
              <a:t>最低工资是一个下限</a:t>
            </a:r>
            <a:endParaRPr lang="en-US" dirty="0"/>
          </a:p>
          <a:p>
            <a:pPr>
              <a:lnSpc>
                <a:spcPct val="150000"/>
              </a:lnSpc>
            </a:pPr>
            <a:r>
              <a:rPr lang="zh-CN" altLang="en-US" dirty="0"/>
              <a:t>只有时薪低于</a:t>
            </a:r>
            <a:r>
              <a:rPr lang="en-US" altLang="zh-CN" dirty="0"/>
              <a:t>33.48</a:t>
            </a:r>
            <a:r>
              <a:rPr lang="zh-CN" altLang="en-US" dirty="0"/>
              <a:t>的司机才能获得差额补贴</a:t>
            </a:r>
            <a:endParaRPr lang="en-US" altLang="zh-CN" dirty="0"/>
          </a:p>
          <a:p>
            <a:pPr>
              <a:lnSpc>
                <a:spcPct val="150000"/>
              </a:lnSpc>
            </a:pPr>
            <a:r>
              <a:rPr lang="zh-CN" altLang="en-US" dirty="0"/>
              <a:t>时薪超过</a:t>
            </a:r>
            <a:r>
              <a:rPr lang="en-US" altLang="zh-CN" dirty="0"/>
              <a:t>33.48</a:t>
            </a:r>
            <a:r>
              <a:rPr lang="zh-CN" altLang="en-US" dirty="0"/>
              <a:t>美元的司机不能获得差额补贴</a:t>
            </a:r>
            <a:endParaRPr lang="en-US" dirty="0"/>
          </a:p>
          <a:p>
            <a:pPr marL="0" indent="0">
              <a:buNone/>
            </a:pPr>
            <a:endParaRPr lang="en-US" dirty="0"/>
          </a:p>
        </p:txBody>
      </p:sp>
    </p:spTree>
    <p:extLst>
      <p:ext uri="{BB962C8B-B14F-4D97-AF65-F5344CB8AC3E}">
        <p14:creationId xmlns:p14="http://schemas.microsoft.com/office/powerpoint/2010/main" val="3104122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C4F33-1B0C-E0BC-2C63-F3C11CEF300B}"/>
              </a:ext>
            </a:extLst>
          </p:cNvPr>
          <p:cNvSpPr>
            <a:spLocks noGrp="1"/>
          </p:cNvSpPr>
          <p:nvPr>
            <p:ph type="title"/>
          </p:nvPr>
        </p:nvSpPr>
        <p:spPr/>
        <p:txBody>
          <a:bodyPr/>
          <a:lstStyle/>
          <a:p>
            <a:r>
              <a:rPr lang="zh-CN" altLang="en-US" dirty="0"/>
              <a:t>司机最低薪酬</a:t>
            </a:r>
            <a:endParaRPr lang="en-US" dirty="0"/>
          </a:p>
        </p:txBody>
      </p:sp>
      <p:sp>
        <p:nvSpPr>
          <p:cNvPr id="3" name="Content Placeholder 2">
            <a:extLst>
              <a:ext uri="{FF2B5EF4-FFF2-40B4-BE49-F238E27FC236}">
                <a16:creationId xmlns:a16="http://schemas.microsoft.com/office/drawing/2014/main" id="{697E976C-4C5E-7813-9B5B-B7152C0C252D}"/>
              </a:ext>
            </a:extLst>
          </p:cNvPr>
          <p:cNvSpPr>
            <a:spLocks noGrp="1"/>
          </p:cNvSpPr>
          <p:nvPr>
            <p:ph idx="1"/>
          </p:nvPr>
        </p:nvSpPr>
        <p:spPr/>
        <p:txBody>
          <a:bodyPr>
            <a:normAutofit/>
          </a:bodyPr>
          <a:lstStyle/>
          <a:p>
            <a:pPr marL="0" indent="0">
              <a:buNone/>
            </a:pPr>
            <a:r>
              <a:rPr lang="zh-CN" altLang="en-US" dirty="0"/>
              <a:t>例子</a:t>
            </a:r>
            <a:endParaRPr lang="en-US" dirty="0"/>
          </a:p>
          <a:p>
            <a:pPr>
              <a:lnSpc>
                <a:spcPct val="120000"/>
              </a:lnSpc>
            </a:pPr>
            <a:r>
              <a:rPr lang="zh-CN" altLang="en-US" dirty="0"/>
              <a:t>司机的工作时间（</a:t>
            </a:r>
            <a:r>
              <a:rPr lang="en-US" altLang="zh-CN" dirty="0"/>
              <a:t>9</a:t>
            </a:r>
            <a:r>
              <a:rPr lang="zh-CN" altLang="en-US" dirty="0"/>
              <a:t>月</a:t>
            </a:r>
            <a:r>
              <a:rPr lang="en-US" altLang="zh-CN" dirty="0"/>
              <a:t>1-9</a:t>
            </a:r>
            <a:r>
              <a:rPr lang="zh-CN" altLang="en-US" dirty="0"/>
              <a:t>月</a:t>
            </a:r>
            <a:r>
              <a:rPr lang="en-US" altLang="zh-CN" dirty="0"/>
              <a:t>14</a:t>
            </a:r>
            <a:r>
              <a:rPr lang="zh-CN" altLang="en-US" dirty="0"/>
              <a:t>）</a:t>
            </a:r>
            <a:r>
              <a:rPr lang="en-US" dirty="0"/>
              <a:t>= </a:t>
            </a:r>
            <a:r>
              <a:rPr lang="en-US" altLang="zh-CN" dirty="0"/>
              <a:t>40</a:t>
            </a:r>
            <a:r>
              <a:rPr lang="zh-CN" altLang="en-US" dirty="0"/>
              <a:t>小时</a:t>
            </a:r>
            <a:endParaRPr lang="en-US" altLang="zh-CN" dirty="0"/>
          </a:p>
          <a:p>
            <a:pPr>
              <a:lnSpc>
                <a:spcPct val="120000"/>
              </a:lnSpc>
            </a:pPr>
            <a:r>
              <a:rPr lang="en-US" altLang="zh-CN" dirty="0"/>
              <a:t>40</a:t>
            </a:r>
            <a:r>
              <a:rPr lang="zh-CN" altLang="en-US" dirty="0"/>
              <a:t>小时的最低工资</a:t>
            </a:r>
            <a:r>
              <a:rPr lang="en-US" dirty="0"/>
              <a:t> = </a:t>
            </a:r>
            <a:r>
              <a:rPr lang="en-US" altLang="zh-CN" dirty="0"/>
              <a:t>40</a:t>
            </a:r>
            <a:r>
              <a:rPr lang="en-US" dirty="0"/>
              <a:t> </a:t>
            </a:r>
            <a:r>
              <a:rPr lang="zh-CN" altLang="en-US" dirty="0"/>
              <a:t>小时</a:t>
            </a:r>
            <a:r>
              <a:rPr lang="en-US" dirty="0"/>
              <a:t> x $3</a:t>
            </a:r>
            <a:r>
              <a:rPr lang="en-US" altLang="zh-CN" dirty="0"/>
              <a:t>3.48</a:t>
            </a:r>
            <a:r>
              <a:rPr lang="en-US" dirty="0"/>
              <a:t> </a:t>
            </a:r>
            <a:r>
              <a:rPr lang="zh-CN" altLang="en-US" dirty="0"/>
              <a:t>美元</a:t>
            </a:r>
            <a:r>
              <a:rPr lang="en-US" altLang="zh-CN" dirty="0"/>
              <a:t>/</a:t>
            </a:r>
            <a:r>
              <a:rPr lang="zh-CN" altLang="en-US" dirty="0"/>
              <a:t>小时</a:t>
            </a:r>
            <a:r>
              <a:rPr lang="en-US" dirty="0"/>
              <a:t>= $</a:t>
            </a:r>
            <a:r>
              <a:rPr lang="en-US" altLang="zh-CN" dirty="0"/>
              <a:t>1339.20</a:t>
            </a:r>
          </a:p>
          <a:p>
            <a:pPr>
              <a:lnSpc>
                <a:spcPct val="120000"/>
              </a:lnSpc>
            </a:pPr>
            <a:r>
              <a:rPr lang="zh-CN" altLang="en-US" dirty="0"/>
              <a:t>司机实际收入</a:t>
            </a:r>
            <a:r>
              <a:rPr lang="en-US" dirty="0"/>
              <a:t>= $</a:t>
            </a:r>
            <a:r>
              <a:rPr lang="en-US" altLang="zh-CN" dirty="0"/>
              <a:t>950.00</a:t>
            </a:r>
            <a:endParaRPr lang="en-US" dirty="0"/>
          </a:p>
          <a:p>
            <a:pPr>
              <a:lnSpc>
                <a:spcPct val="150000"/>
              </a:lnSpc>
            </a:pPr>
            <a:r>
              <a:rPr lang="zh-CN" altLang="en-US" dirty="0"/>
              <a:t>差额补贴</a:t>
            </a:r>
            <a:r>
              <a:rPr lang="en-US" dirty="0"/>
              <a:t>= $</a:t>
            </a:r>
            <a:r>
              <a:rPr lang="en-US" altLang="zh-CN" dirty="0"/>
              <a:t>1339.20 </a:t>
            </a:r>
            <a:r>
              <a:rPr lang="en-US" dirty="0"/>
              <a:t>- $950.00=$3</a:t>
            </a:r>
            <a:r>
              <a:rPr lang="en-US" altLang="zh-CN" dirty="0"/>
              <a:t>89</a:t>
            </a:r>
            <a:r>
              <a:rPr lang="en-US" dirty="0"/>
              <a:t>.</a:t>
            </a:r>
            <a:r>
              <a:rPr lang="en-US" altLang="zh-CN" dirty="0"/>
              <a:t>2</a:t>
            </a:r>
            <a:r>
              <a:rPr lang="en-US" dirty="0"/>
              <a:t>0</a:t>
            </a:r>
          </a:p>
          <a:p>
            <a:endParaRPr lang="en-US" dirty="0"/>
          </a:p>
          <a:p>
            <a:endParaRPr lang="en-US" dirty="0"/>
          </a:p>
        </p:txBody>
      </p:sp>
    </p:spTree>
    <p:extLst>
      <p:ext uri="{BB962C8B-B14F-4D97-AF65-F5344CB8AC3E}">
        <p14:creationId xmlns:p14="http://schemas.microsoft.com/office/powerpoint/2010/main" val="572801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65F7F-ED92-621A-D260-3664D3A8E0C6}"/>
              </a:ext>
            </a:extLst>
          </p:cNvPr>
          <p:cNvSpPr>
            <a:spLocks noGrp="1"/>
          </p:cNvSpPr>
          <p:nvPr>
            <p:ph type="title"/>
          </p:nvPr>
        </p:nvSpPr>
        <p:spPr/>
        <p:txBody>
          <a:bodyPr/>
          <a:lstStyle/>
          <a:p>
            <a:r>
              <a:rPr lang="zh-CN" altLang="en-US" dirty="0"/>
              <a:t>司机最低薪酬</a:t>
            </a:r>
            <a:endParaRPr lang="en-US" dirty="0"/>
          </a:p>
        </p:txBody>
      </p:sp>
      <p:graphicFrame>
        <p:nvGraphicFramePr>
          <p:cNvPr id="7" name="Content Placeholder 6">
            <a:extLst>
              <a:ext uri="{FF2B5EF4-FFF2-40B4-BE49-F238E27FC236}">
                <a16:creationId xmlns:a16="http://schemas.microsoft.com/office/drawing/2014/main" id="{89A38B29-FDE3-BD6D-AD69-B7B7285CD758}"/>
              </a:ext>
            </a:extLst>
          </p:cNvPr>
          <p:cNvGraphicFramePr>
            <a:graphicFrameLocks noGrp="1"/>
          </p:cNvGraphicFramePr>
          <p:nvPr>
            <p:ph idx="1"/>
            <p:extLst>
              <p:ext uri="{D42A27DB-BD31-4B8C-83A1-F6EECF244321}">
                <p14:modId xmlns:p14="http://schemas.microsoft.com/office/powerpoint/2010/main" val="3840723451"/>
              </p:ext>
            </p:extLst>
          </p:nvPr>
        </p:nvGraphicFramePr>
        <p:xfrm>
          <a:off x="457200" y="1600200"/>
          <a:ext cx="8229600" cy="479055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13723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7FE59-2886-05DB-35CB-E6A4E659D022}"/>
              </a:ext>
            </a:extLst>
          </p:cNvPr>
          <p:cNvSpPr>
            <a:spLocks noGrp="1"/>
          </p:cNvSpPr>
          <p:nvPr>
            <p:ph type="title"/>
          </p:nvPr>
        </p:nvSpPr>
        <p:spPr/>
        <p:txBody>
          <a:bodyPr/>
          <a:lstStyle/>
          <a:p>
            <a:r>
              <a:rPr lang="zh-CN" altLang="en-US" dirty="0"/>
              <a:t>司机最低薪酬</a:t>
            </a:r>
            <a:endParaRPr lang="en-US" dirty="0"/>
          </a:p>
        </p:txBody>
      </p:sp>
      <p:sp>
        <p:nvSpPr>
          <p:cNvPr id="3" name="Content Placeholder 2">
            <a:extLst>
              <a:ext uri="{FF2B5EF4-FFF2-40B4-BE49-F238E27FC236}">
                <a16:creationId xmlns:a16="http://schemas.microsoft.com/office/drawing/2014/main" id="{41001F07-E199-2AC1-0519-7874E917D340}"/>
              </a:ext>
            </a:extLst>
          </p:cNvPr>
          <p:cNvSpPr>
            <a:spLocks noGrp="1"/>
          </p:cNvSpPr>
          <p:nvPr>
            <p:ph idx="1"/>
          </p:nvPr>
        </p:nvSpPr>
        <p:spPr/>
        <p:txBody>
          <a:bodyPr/>
          <a:lstStyle/>
          <a:p>
            <a:pPr marL="0" indent="0">
              <a:buNone/>
            </a:pPr>
            <a:r>
              <a:rPr lang="zh-CN" altLang="en-US" dirty="0"/>
              <a:t>哪些车程计入最低工资</a:t>
            </a:r>
            <a:r>
              <a:rPr lang="en-US" dirty="0"/>
              <a:t>?</a:t>
            </a:r>
          </a:p>
          <a:p>
            <a:r>
              <a:rPr lang="zh-CN" altLang="en-US" dirty="0"/>
              <a:t>马萨诸塞州乘车 </a:t>
            </a:r>
            <a:r>
              <a:rPr lang="en-US" dirty="0"/>
              <a:t>– </a:t>
            </a:r>
            <a:r>
              <a:rPr lang="zh-CN" altLang="en-US" dirty="0"/>
              <a:t>包括。只有从马萨诸塞州出发的乘车订单才在司机最低薪酬计算范围内。</a:t>
            </a:r>
            <a:endParaRPr lang="en-US" dirty="0"/>
          </a:p>
          <a:p>
            <a:pPr marL="0" indent="0">
              <a:buNone/>
            </a:pPr>
            <a:endParaRPr lang="en-US" dirty="0"/>
          </a:p>
          <a:p>
            <a:r>
              <a:rPr lang="zh-CN" altLang="en-US" dirty="0"/>
              <a:t>出发地点在马萨诸塞州以外</a:t>
            </a:r>
            <a:r>
              <a:rPr lang="en-US" dirty="0"/>
              <a:t> – </a:t>
            </a:r>
            <a:r>
              <a:rPr lang="zh-CN" altLang="en-US" dirty="0"/>
              <a:t>不包括</a:t>
            </a:r>
            <a:endParaRPr lang="en-US" dirty="0"/>
          </a:p>
          <a:p>
            <a:pPr marL="0" indent="0">
              <a:buNone/>
            </a:pPr>
            <a:endParaRPr lang="en-US" dirty="0"/>
          </a:p>
          <a:p>
            <a:r>
              <a:rPr lang="en-US" dirty="0"/>
              <a:t>Uber Eats</a:t>
            </a:r>
            <a:r>
              <a:rPr lang="en-US" altLang="zh-CN" dirty="0"/>
              <a:t>/</a:t>
            </a:r>
            <a:r>
              <a:rPr lang="zh-CN" altLang="en-US" dirty="0"/>
              <a:t>送餐</a:t>
            </a:r>
            <a:r>
              <a:rPr lang="en-US" dirty="0"/>
              <a:t> – </a:t>
            </a:r>
            <a:r>
              <a:rPr lang="zh-CN" altLang="en-US" dirty="0"/>
              <a:t>不包括</a:t>
            </a:r>
            <a:endParaRPr lang="en-US" dirty="0"/>
          </a:p>
          <a:p>
            <a:endParaRPr lang="en-US" dirty="0"/>
          </a:p>
        </p:txBody>
      </p:sp>
    </p:spTree>
    <p:extLst>
      <p:ext uri="{BB962C8B-B14F-4D97-AF65-F5344CB8AC3E}">
        <p14:creationId xmlns:p14="http://schemas.microsoft.com/office/powerpoint/2010/main" val="2621334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CN" altLang="en-US" dirty="0"/>
              <a:t>司机最低薪酬</a:t>
            </a:r>
            <a:endParaRPr lang="en-US" dirty="0"/>
          </a:p>
        </p:txBody>
      </p:sp>
      <p:sp>
        <p:nvSpPr>
          <p:cNvPr id="3" name="Content Placeholder 2">
            <a:extLst>
              <a:ext uri="{FF2B5EF4-FFF2-40B4-BE49-F238E27FC236}">
                <a16:creationId xmlns:a16="http://schemas.microsoft.com/office/drawing/2014/main" id="{51B47C76-A246-F21E-B288-5890242A2C3C}"/>
              </a:ext>
            </a:extLst>
          </p:cNvPr>
          <p:cNvSpPr>
            <a:spLocks noGrp="1"/>
          </p:cNvSpPr>
          <p:nvPr>
            <p:ph idx="1"/>
          </p:nvPr>
        </p:nvSpPr>
        <p:spPr/>
        <p:txBody>
          <a:bodyPr vert="horz" lIns="91440" tIns="45720" rIns="91440" bIns="45720" rtlCol="0" anchor="t">
            <a:normAutofit fontScale="92500" lnSpcReduction="20000"/>
          </a:bodyPr>
          <a:lstStyle/>
          <a:p>
            <a:pPr marL="0" indent="0">
              <a:buNone/>
            </a:pPr>
            <a:r>
              <a:rPr lang="zh-CN" altLang="en-US" dirty="0"/>
              <a:t>哪些收入计算在内</a:t>
            </a:r>
            <a:r>
              <a:rPr lang="en-US" dirty="0"/>
              <a:t>?</a:t>
            </a:r>
          </a:p>
          <a:p>
            <a:pPr>
              <a:lnSpc>
                <a:spcPct val="150000"/>
              </a:lnSpc>
            </a:pPr>
            <a:r>
              <a:rPr lang="zh-CN" altLang="en-US" dirty="0"/>
              <a:t>所有车程收入</a:t>
            </a:r>
            <a:r>
              <a:rPr lang="en-US" dirty="0"/>
              <a:t>(</a:t>
            </a:r>
            <a:r>
              <a:rPr lang="zh-CN" altLang="en-US" dirty="0"/>
              <a:t>如，乘车费用</a:t>
            </a:r>
            <a:r>
              <a:rPr lang="en-US" dirty="0"/>
              <a:t>)</a:t>
            </a:r>
          </a:p>
          <a:p>
            <a:pPr>
              <a:lnSpc>
                <a:spcPct val="150000"/>
              </a:lnSpc>
            </a:pPr>
            <a:r>
              <a:rPr lang="zh-CN" altLang="en-US" dirty="0"/>
              <a:t>所有的奖励和奖金</a:t>
            </a:r>
            <a:endParaRPr lang="en-US" altLang="zh-CN" dirty="0"/>
          </a:p>
          <a:p>
            <a:pPr marL="0" indent="0">
              <a:buNone/>
            </a:pPr>
            <a:endParaRPr lang="en-US" dirty="0"/>
          </a:p>
          <a:p>
            <a:pPr marL="0" indent="0">
              <a:buNone/>
            </a:pPr>
            <a:r>
              <a:rPr lang="zh-CN" altLang="en-US" dirty="0"/>
              <a:t>哪些收入不计算在内</a:t>
            </a:r>
            <a:r>
              <a:rPr lang="en-US" dirty="0"/>
              <a:t>?</a:t>
            </a:r>
          </a:p>
          <a:p>
            <a:pPr>
              <a:lnSpc>
                <a:spcPct val="160000"/>
              </a:lnSpc>
            </a:pPr>
            <a:r>
              <a:rPr lang="zh-CN" altLang="en-US" dirty="0"/>
              <a:t>不包括小费</a:t>
            </a:r>
            <a:endParaRPr lang="en-US" dirty="0"/>
          </a:p>
          <a:p>
            <a:pPr>
              <a:lnSpc>
                <a:spcPct val="160000"/>
              </a:lnSpc>
            </a:pPr>
            <a:r>
              <a:rPr lang="zh-CN" altLang="en-US" dirty="0"/>
              <a:t>乘客支付的过路费，机场费和其他费用</a:t>
            </a:r>
            <a:endParaRPr lang="en-US" dirty="0"/>
          </a:p>
          <a:p>
            <a:endParaRPr lang="en-US" dirty="0"/>
          </a:p>
        </p:txBody>
      </p:sp>
    </p:spTree>
    <p:extLst>
      <p:ext uri="{BB962C8B-B14F-4D97-AF65-F5344CB8AC3E}">
        <p14:creationId xmlns:p14="http://schemas.microsoft.com/office/powerpoint/2010/main" val="382283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01EEF-7C87-078B-A11C-B10E56D612C3}"/>
              </a:ext>
            </a:extLst>
          </p:cNvPr>
          <p:cNvSpPr>
            <a:spLocks noGrp="1"/>
          </p:cNvSpPr>
          <p:nvPr>
            <p:ph type="title"/>
          </p:nvPr>
        </p:nvSpPr>
        <p:spPr/>
        <p:txBody>
          <a:bodyPr/>
          <a:lstStyle/>
          <a:p>
            <a:r>
              <a:rPr lang="zh-CN" altLang="en-US" dirty="0"/>
              <a:t>司机最低薪酬</a:t>
            </a:r>
            <a:endParaRPr lang="en-US" dirty="0"/>
          </a:p>
        </p:txBody>
      </p:sp>
      <p:sp>
        <p:nvSpPr>
          <p:cNvPr id="3" name="Content Placeholder 2">
            <a:extLst>
              <a:ext uri="{FF2B5EF4-FFF2-40B4-BE49-F238E27FC236}">
                <a16:creationId xmlns:a16="http://schemas.microsoft.com/office/drawing/2014/main" id="{89C32013-0413-4AB5-53BD-5D81F6566551}"/>
              </a:ext>
            </a:extLst>
          </p:cNvPr>
          <p:cNvSpPr>
            <a:spLocks noGrp="1"/>
          </p:cNvSpPr>
          <p:nvPr>
            <p:ph idx="1"/>
          </p:nvPr>
        </p:nvSpPr>
        <p:spPr/>
        <p:txBody>
          <a:bodyPr/>
          <a:lstStyle/>
          <a:p>
            <a:pPr marL="0" indent="0">
              <a:buNone/>
            </a:pPr>
            <a:r>
              <a:rPr lang="zh-CN" altLang="en-US" dirty="0"/>
              <a:t>什么时候发工资</a:t>
            </a:r>
            <a:r>
              <a:rPr lang="en-US" dirty="0"/>
              <a:t>?</a:t>
            </a:r>
          </a:p>
          <a:p>
            <a:pPr>
              <a:lnSpc>
                <a:spcPct val="150000"/>
              </a:lnSpc>
            </a:pPr>
            <a:r>
              <a:rPr lang="zh-CN" altLang="en-US" dirty="0"/>
              <a:t>司机将跟往常一样的方式获得工资（每周或即时</a:t>
            </a:r>
            <a:r>
              <a:rPr lang="en-US" altLang="zh-CN" dirty="0"/>
              <a:t>/</a:t>
            </a:r>
            <a:r>
              <a:rPr lang="zh-CN" altLang="en-US" dirty="0"/>
              <a:t>快速支付）。</a:t>
            </a:r>
            <a:endParaRPr lang="en-US" dirty="0"/>
          </a:p>
          <a:p>
            <a:pPr>
              <a:lnSpc>
                <a:spcPct val="150000"/>
              </a:lnSpc>
            </a:pPr>
            <a:r>
              <a:rPr lang="en-US" dirty="0"/>
              <a:t>Uber </a:t>
            </a:r>
            <a:r>
              <a:rPr lang="zh-CN" altLang="en-US" dirty="0"/>
              <a:t>和</a:t>
            </a:r>
            <a:r>
              <a:rPr lang="en-US" dirty="0"/>
              <a:t> Lyft </a:t>
            </a:r>
            <a:r>
              <a:rPr lang="zh-CN" altLang="en-US" dirty="0"/>
              <a:t>将每两周向司机支付一次差额补贴。</a:t>
            </a:r>
            <a:endParaRPr lang="en-US" dirty="0"/>
          </a:p>
        </p:txBody>
      </p:sp>
    </p:spTree>
    <p:extLst>
      <p:ext uri="{BB962C8B-B14F-4D97-AF65-F5344CB8AC3E}">
        <p14:creationId xmlns:p14="http://schemas.microsoft.com/office/powerpoint/2010/main" val="3957748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CN" altLang="en-US" dirty="0"/>
              <a:t>司机赔偿金</a:t>
            </a:r>
            <a:endParaRPr lang="en-US" dirty="0"/>
          </a:p>
        </p:txBody>
      </p:sp>
      <p:sp>
        <p:nvSpPr>
          <p:cNvPr id="3" name="Content Placeholder 2"/>
          <p:cNvSpPr>
            <a:spLocks noGrp="1"/>
          </p:cNvSpPr>
          <p:nvPr>
            <p:ph idx="1"/>
          </p:nvPr>
        </p:nvSpPr>
        <p:spPr/>
        <p:txBody>
          <a:bodyPr>
            <a:normAutofit fontScale="25000" lnSpcReduction="20000"/>
          </a:bodyPr>
          <a:lstStyle/>
          <a:p>
            <a:pPr marL="400050" lvl="1" indent="0">
              <a:spcBef>
                <a:spcPct val="50000"/>
              </a:spcBef>
              <a:buNone/>
            </a:pPr>
            <a:r>
              <a:rPr lang="zh-CN" altLang="en-US" sz="11200" dirty="0"/>
              <a:t>赔偿金总额是多少</a:t>
            </a:r>
            <a:r>
              <a:rPr lang="en-US" sz="11200" dirty="0"/>
              <a:t>?</a:t>
            </a:r>
          </a:p>
          <a:p>
            <a:pPr marL="971550" lvl="1" indent="-571500">
              <a:spcBef>
                <a:spcPct val="50000"/>
              </a:spcBef>
            </a:pPr>
            <a:r>
              <a:rPr lang="zh-CN" altLang="en-US" sz="11200" dirty="0"/>
              <a:t>已为司机预留</a:t>
            </a:r>
            <a:r>
              <a:rPr lang="en-US" altLang="zh-CN" sz="11200" dirty="0"/>
              <a:t>1.45</a:t>
            </a:r>
            <a:r>
              <a:rPr lang="zh-CN" altLang="en-US" sz="11200" dirty="0"/>
              <a:t>亿美元</a:t>
            </a:r>
            <a:endParaRPr lang="en-US" altLang="zh-CN" sz="11200" dirty="0"/>
          </a:p>
          <a:p>
            <a:pPr marL="400050" lvl="1" indent="0">
              <a:spcBef>
                <a:spcPct val="50000"/>
              </a:spcBef>
              <a:buNone/>
            </a:pPr>
            <a:endParaRPr lang="en-US" sz="11200" dirty="0"/>
          </a:p>
          <a:p>
            <a:pPr marL="400050" lvl="1" indent="0">
              <a:spcBef>
                <a:spcPct val="50000"/>
              </a:spcBef>
              <a:buNone/>
            </a:pPr>
            <a:r>
              <a:rPr lang="zh-CN" altLang="en-US" sz="11200" dirty="0"/>
              <a:t>谁有资格获得赔偿金</a:t>
            </a:r>
            <a:r>
              <a:rPr lang="en-US" sz="11200" dirty="0"/>
              <a:t>?</a:t>
            </a:r>
          </a:p>
          <a:p>
            <a:pPr marL="971550" lvl="1" indent="-571500">
              <a:lnSpc>
                <a:spcPct val="120000"/>
              </a:lnSpc>
              <a:spcBef>
                <a:spcPct val="50000"/>
              </a:spcBef>
            </a:pPr>
            <a:r>
              <a:rPr lang="zh-CN" altLang="en-US" sz="11200" dirty="0"/>
              <a:t>在</a:t>
            </a:r>
            <a:r>
              <a:rPr lang="en-US" altLang="zh-CN" sz="11200" dirty="0"/>
              <a:t>2020</a:t>
            </a:r>
            <a:r>
              <a:rPr lang="zh-CN" altLang="en-US" sz="11200" dirty="0"/>
              <a:t>年</a:t>
            </a:r>
            <a:r>
              <a:rPr lang="en-US" altLang="zh-CN" sz="11200" dirty="0"/>
              <a:t>7</a:t>
            </a:r>
            <a:r>
              <a:rPr lang="zh-CN" altLang="en-US" sz="11200" dirty="0"/>
              <a:t>月</a:t>
            </a:r>
            <a:r>
              <a:rPr lang="en-US" altLang="zh-CN" sz="11200" dirty="0"/>
              <a:t>14</a:t>
            </a:r>
            <a:r>
              <a:rPr lang="zh-CN" altLang="en-US" sz="11200" dirty="0"/>
              <a:t>日至</a:t>
            </a:r>
            <a:r>
              <a:rPr lang="en-US" altLang="zh-CN" sz="11200" dirty="0"/>
              <a:t>2024</a:t>
            </a:r>
            <a:r>
              <a:rPr lang="zh-CN" altLang="en-US" sz="11200" dirty="0"/>
              <a:t>年</a:t>
            </a:r>
            <a:r>
              <a:rPr lang="en-US" altLang="zh-CN" sz="11200" dirty="0"/>
              <a:t>7</a:t>
            </a:r>
            <a:r>
              <a:rPr lang="zh-CN" altLang="en-US" sz="11200" dirty="0"/>
              <a:t>月</a:t>
            </a:r>
            <a:r>
              <a:rPr lang="en-US" altLang="zh-CN" sz="11200" dirty="0"/>
              <a:t>2</a:t>
            </a:r>
            <a:r>
              <a:rPr lang="zh-CN" altLang="en-US" sz="11200" dirty="0"/>
              <a:t>日期间完成</a:t>
            </a:r>
            <a:r>
              <a:rPr lang="en-US" sz="11200" dirty="0"/>
              <a:t>Uber </a:t>
            </a:r>
            <a:r>
              <a:rPr lang="zh-CN" altLang="en-US" sz="11200" dirty="0"/>
              <a:t>和</a:t>
            </a:r>
            <a:r>
              <a:rPr lang="en-US" sz="11200" dirty="0"/>
              <a:t> Lyft</a:t>
            </a:r>
            <a:r>
              <a:rPr lang="zh-CN" altLang="en-US" sz="11200" dirty="0"/>
              <a:t>行程的司机可能符合条件。</a:t>
            </a:r>
            <a:endParaRPr lang="en-US" sz="11200" dirty="0"/>
          </a:p>
          <a:p>
            <a:pPr marL="971550" lvl="1" indent="-571500">
              <a:lnSpc>
                <a:spcPct val="120000"/>
              </a:lnSpc>
              <a:spcBef>
                <a:spcPct val="50000"/>
              </a:spcBef>
            </a:pPr>
            <a:r>
              <a:rPr lang="zh-CN" altLang="en-US" sz="11200" dirty="0"/>
              <a:t>赔偿金将优先支付给收入最低的司机。</a:t>
            </a:r>
            <a:endParaRPr lang="en-US" sz="11200" dirty="0"/>
          </a:p>
          <a:p>
            <a:pPr marL="0" indent="0">
              <a:buNone/>
            </a:pPr>
            <a:endParaRPr lang="en-US" dirty="0"/>
          </a:p>
        </p:txBody>
      </p:sp>
    </p:spTree>
    <p:extLst>
      <p:ext uri="{BB962C8B-B14F-4D97-AF65-F5344CB8AC3E}">
        <p14:creationId xmlns:p14="http://schemas.microsoft.com/office/powerpoint/2010/main" val="33724967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72A4B-14CA-3BA7-E153-FFA6E6CB1390}"/>
              </a:ext>
            </a:extLst>
          </p:cNvPr>
          <p:cNvSpPr>
            <a:spLocks noGrp="1"/>
          </p:cNvSpPr>
          <p:nvPr>
            <p:ph type="title"/>
          </p:nvPr>
        </p:nvSpPr>
        <p:spPr/>
        <p:txBody>
          <a:bodyPr/>
          <a:lstStyle/>
          <a:p>
            <a:r>
              <a:rPr lang="zh-CN" altLang="en-US" dirty="0"/>
              <a:t>司机赔偿金</a:t>
            </a:r>
            <a:endParaRPr lang="en-US" dirty="0"/>
          </a:p>
        </p:txBody>
      </p:sp>
      <p:sp>
        <p:nvSpPr>
          <p:cNvPr id="3" name="Content Placeholder 2">
            <a:extLst>
              <a:ext uri="{FF2B5EF4-FFF2-40B4-BE49-F238E27FC236}">
                <a16:creationId xmlns:a16="http://schemas.microsoft.com/office/drawing/2014/main" id="{1F607523-7EE3-BCFE-F08B-707027C6E298}"/>
              </a:ext>
            </a:extLst>
          </p:cNvPr>
          <p:cNvSpPr>
            <a:spLocks noGrp="1"/>
          </p:cNvSpPr>
          <p:nvPr>
            <p:ph idx="1"/>
          </p:nvPr>
        </p:nvSpPr>
        <p:spPr>
          <a:xfrm>
            <a:off x="457200" y="1524002"/>
            <a:ext cx="8229600" cy="5257798"/>
          </a:xfrm>
        </p:spPr>
        <p:txBody>
          <a:bodyPr>
            <a:normAutofit fontScale="25000" lnSpcReduction="20000"/>
          </a:bodyPr>
          <a:lstStyle/>
          <a:p>
            <a:pPr marL="400050" lvl="1" indent="0">
              <a:spcBef>
                <a:spcPct val="50000"/>
              </a:spcBef>
              <a:buNone/>
            </a:pPr>
            <a:r>
              <a:rPr lang="zh-CN" altLang="en-US" sz="11200" dirty="0"/>
              <a:t>我如何知道是否获得了赔偿</a:t>
            </a:r>
            <a:r>
              <a:rPr lang="en-US" sz="11200" dirty="0"/>
              <a:t>?</a:t>
            </a:r>
          </a:p>
          <a:p>
            <a:pPr marL="971550" lvl="1" indent="-571500">
              <a:lnSpc>
                <a:spcPct val="120000"/>
              </a:lnSpc>
              <a:spcBef>
                <a:spcPct val="50000"/>
              </a:spcBef>
            </a:pPr>
            <a:r>
              <a:rPr lang="zh-CN" altLang="en-US" sz="9600" dirty="0"/>
              <a:t>总检察长已聘请和解管理机构 </a:t>
            </a:r>
            <a:r>
              <a:rPr lang="en-US" altLang="zh-CN" sz="9600" dirty="0"/>
              <a:t>Rust Consulting, Inc. </a:t>
            </a:r>
            <a:r>
              <a:rPr lang="zh-CN" altLang="en-US" sz="9600" dirty="0"/>
              <a:t>该机构将联系司机了解付款资格。</a:t>
            </a:r>
            <a:endParaRPr lang="en-US" sz="9600" dirty="0"/>
          </a:p>
          <a:p>
            <a:pPr marL="971550" lvl="1" indent="-571500">
              <a:lnSpc>
                <a:spcPct val="120000"/>
              </a:lnSpc>
              <a:spcBef>
                <a:spcPct val="50000"/>
              </a:spcBef>
            </a:pPr>
            <a:r>
              <a:rPr lang="zh-CN" altLang="en-US" sz="9600" dirty="0"/>
              <a:t>您不需要提出索赔，也不应该付钱给任何人为您提出索赔。</a:t>
            </a:r>
            <a:endParaRPr lang="en-US" altLang="zh-CN" sz="9600" dirty="0"/>
          </a:p>
          <a:p>
            <a:pPr marL="971550" lvl="1" indent="-571500">
              <a:lnSpc>
                <a:spcPct val="120000"/>
              </a:lnSpc>
              <a:spcBef>
                <a:spcPct val="50000"/>
              </a:spcBef>
            </a:pPr>
            <a:r>
              <a:rPr lang="en-US" altLang="zh-CN" sz="9600" dirty="0"/>
              <a:t>Rust </a:t>
            </a:r>
            <a:r>
              <a:rPr lang="zh-CN" altLang="en-US" sz="9600" dirty="0"/>
              <a:t>将获得有关您驾驶历史的信息，并根据 </a:t>
            </a:r>
            <a:r>
              <a:rPr lang="en-US" altLang="zh-CN" sz="9600" dirty="0"/>
              <a:t>AGO </a:t>
            </a:r>
            <a:r>
              <a:rPr lang="zh-CN" altLang="en-US" sz="9600" dirty="0"/>
              <a:t>制定的规则计算出您应得的金额。</a:t>
            </a:r>
            <a:endParaRPr lang="en-US" altLang="zh-CN" sz="9600" dirty="0"/>
          </a:p>
          <a:p>
            <a:pPr marL="971550" lvl="1" indent="-571500">
              <a:lnSpc>
                <a:spcPct val="120000"/>
              </a:lnSpc>
              <a:spcBef>
                <a:spcPct val="50000"/>
              </a:spcBef>
            </a:pPr>
            <a:r>
              <a:rPr lang="zh-CN" altLang="en-US" sz="9600" dirty="0"/>
              <a:t>当 </a:t>
            </a:r>
            <a:r>
              <a:rPr lang="en-US" altLang="zh-CN" sz="9600" dirty="0"/>
              <a:t>Rust </a:t>
            </a:r>
            <a:r>
              <a:rPr lang="zh-CN" altLang="en-US" sz="9600" dirty="0"/>
              <a:t>与您联系时，可能需要确认您的地址。 </a:t>
            </a:r>
            <a:endParaRPr lang="en-US" altLang="zh-CN" sz="9600" dirty="0"/>
          </a:p>
          <a:p>
            <a:pPr marL="400050" lvl="1" indent="0">
              <a:lnSpc>
                <a:spcPct val="120000"/>
              </a:lnSpc>
              <a:spcBef>
                <a:spcPct val="50000"/>
              </a:spcBef>
              <a:buNone/>
            </a:pPr>
            <a:r>
              <a:rPr lang="zh-CN" altLang="en-US" sz="11200" dirty="0"/>
              <a:t>我什么时候能拿到赔偿金</a:t>
            </a:r>
            <a:r>
              <a:rPr lang="en-US" sz="11200" dirty="0"/>
              <a:t>?</a:t>
            </a:r>
          </a:p>
          <a:p>
            <a:pPr marL="857250" lvl="1" indent="-457200">
              <a:spcBef>
                <a:spcPct val="50000"/>
              </a:spcBef>
            </a:pPr>
            <a:r>
              <a:rPr lang="zh-CN" altLang="en-US" sz="9600" dirty="0"/>
              <a:t>符合资格的司机将于</a:t>
            </a:r>
            <a:r>
              <a:rPr lang="en-US" altLang="zh-CN" sz="9600" dirty="0"/>
              <a:t>2025</a:t>
            </a:r>
            <a:r>
              <a:rPr lang="zh-CN" altLang="en-US" sz="9600" dirty="0"/>
              <a:t>年夏季开始收到赔偿金。</a:t>
            </a:r>
            <a:endParaRPr lang="en-US" sz="9600" dirty="0"/>
          </a:p>
          <a:p>
            <a:pPr marL="0" indent="0">
              <a:buNone/>
            </a:pPr>
            <a:endParaRPr lang="en-US" dirty="0"/>
          </a:p>
        </p:txBody>
      </p:sp>
    </p:spTree>
    <p:extLst>
      <p:ext uri="{BB962C8B-B14F-4D97-AF65-F5344CB8AC3E}">
        <p14:creationId xmlns:p14="http://schemas.microsoft.com/office/powerpoint/2010/main" val="31948140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26E37-BDA7-4992-A052-B62C9AE2F5B0}"/>
              </a:ext>
            </a:extLst>
          </p:cNvPr>
          <p:cNvSpPr>
            <a:spLocks noGrp="1"/>
          </p:cNvSpPr>
          <p:nvPr>
            <p:ph type="title"/>
          </p:nvPr>
        </p:nvSpPr>
        <p:spPr>
          <a:xfrm>
            <a:off x="120580" y="76200"/>
            <a:ext cx="8566220" cy="1143000"/>
          </a:xfrm>
        </p:spPr>
        <p:txBody>
          <a:bodyPr/>
          <a:lstStyle/>
          <a:p>
            <a:r>
              <a:rPr lang="zh-CN" altLang="en-US" dirty="0"/>
              <a:t>带薪病假</a:t>
            </a:r>
            <a:endParaRPr lang="en-US" dirty="0"/>
          </a:p>
        </p:txBody>
      </p:sp>
      <p:sp>
        <p:nvSpPr>
          <p:cNvPr id="3" name="Content Placeholder 2">
            <a:extLst>
              <a:ext uri="{FF2B5EF4-FFF2-40B4-BE49-F238E27FC236}">
                <a16:creationId xmlns:a16="http://schemas.microsoft.com/office/drawing/2014/main" id="{6DF54901-6180-4A15-937D-1B958A5F8556}"/>
              </a:ext>
            </a:extLst>
          </p:cNvPr>
          <p:cNvSpPr>
            <a:spLocks noGrp="1"/>
          </p:cNvSpPr>
          <p:nvPr>
            <p:ph idx="1"/>
          </p:nvPr>
        </p:nvSpPr>
        <p:spPr>
          <a:xfrm>
            <a:off x="752168" y="1552577"/>
            <a:ext cx="7934632" cy="4781548"/>
          </a:xfrm>
        </p:spPr>
        <p:txBody>
          <a:bodyPr>
            <a:normAutofit/>
          </a:bodyPr>
          <a:lstStyle/>
          <a:p>
            <a:pPr marL="0" indent="0">
              <a:buNone/>
            </a:pPr>
            <a:r>
              <a:rPr lang="zh-CN" altLang="en-US" sz="2800" dirty="0"/>
              <a:t>什么是带薪病假</a:t>
            </a:r>
            <a:r>
              <a:rPr lang="en-US" sz="2800" dirty="0"/>
              <a:t>?</a:t>
            </a:r>
          </a:p>
          <a:p>
            <a:pPr lvl="1">
              <a:buFont typeface="Arial" panose="020B0604020202020204" pitchFamily="34" charset="0"/>
              <a:buChar char="•"/>
            </a:pPr>
            <a:r>
              <a:rPr lang="zh-CN" altLang="en-US" dirty="0"/>
              <a:t>司机每</a:t>
            </a:r>
            <a:r>
              <a:rPr lang="en-US" altLang="zh-CN" dirty="0"/>
              <a:t>30</a:t>
            </a:r>
            <a:r>
              <a:rPr lang="zh-CN" altLang="en-US" dirty="0"/>
              <a:t>小时“工作时间”可获得一小时带薪病假。</a:t>
            </a:r>
            <a:endParaRPr lang="en-US" dirty="0"/>
          </a:p>
          <a:p>
            <a:pPr marL="457200" lvl="1" indent="0">
              <a:buNone/>
            </a:pPr>
            <a:endParaRPr lang="en-US" dirty="0"/>
          </a:p>
          <a:p>
            <a:pPr marL="0" lvl="1" indent="0">
              <a:buNone/>
            </a:pPr>
            <a:r>
              <a:rPr lang="zh-CN" altLang="en-US" dirty="0"/>
              <a:t>司机可获得多少薪酬</a:t>
            </a:r>
            <a:r>
              <a:rPr lang="en-US" dirty="0"/>
              <a:t>?</a:t>
            </a:r>
          </a:p>
          <a:p>
            <a:pPr lvl="1">
              <a:buFont typeface="Arial" panose="020B0604020202020204" pitchFamily="34" charset="0"/>
              <a:buChar char="•"/>
            </a:pPr>
            <a:r>
              <a:rPr lang="en-US" dirty="0"/>
              <a:t>Uber </a:t>
            </a:r>
            <a:r>
              <a:rPr lang="zh-CN" altLang="en-US" dirty="0"/>
              <a:t>和</a:t>
            </a:r>
            <a:r>
              <a:rPr lang="en-US" dirty="0"/>
              <a:t> Lyft </a:t>
            </a:r>
            <a:r>
              <a:rPr lang="zh-CN" altLang="en-US" dirty="0"/>
              <a:t>将向司机支付每小时</a:t>
            </a:r>
            <a:r>
              <a:rPr lang="en-US" altLang="zh-CN" dirty="0"/>
              <a:t>20.60</a:t>
            </a:r>
            <a:r>
              <a:rPr lang="zh-CN" altLang="en-US" dirty="0"/>
              <a:t>美元的病假工资</a:t>
            </a:r>
            <a:endParaRPr lang="en-US" dirty="0"/>
          </a:p>
          <a:p>
            <a:pPr lvl="2"/>
            <a:r>
              <a:rPr lang="zh-CN" altLang="en-US" dirty="0"/>
              <a:t>这项福利从</a:t>
            </a:r>
            <a:r>
              <a:rPr lang="en-US" altLang="zh-CN" dirty="0"/>
              <a:t>2024</a:t>
            </a:r>
            <a:r>
              <a:rPr lang="zh-CN" altLang="en-US" dirty="0"/>
              <a:t>年</a:t>
            </a:r>
            <a:r>
              <a:rPr lang="en-US" altLang="zh-CN" dirty="0"/>
              <a:t>11</a:t>
            </a:r>
            <a:r>
              <a:rPr lang="zh-CN" altLang="en-US" dirty="0"/>
              <a:t>月开始，每小时</a:t>
            </a:r>
            <a:r>
              <a:rPr lang="en-US" altLang="zh-CN" dirty="0"/>
              <a:t>20</a:t>
            </a:r>
            <a:r>
              <a:rPr lang="zh-CN" altLang="en-US" dirty="0"/>
              <a:t>美元。</a:t>
            </a:r>
            <a:endParaRPr lang="en-US" dirty="0"/>
          </a:p>
          <a:p>
            <a:pPr lvl="1">
              <a:buFont typeface="Arial" panose="020B0604020202020204" pitchFamily="34" charset="0"/>
              <a:buChar char="•"/>
            </a:pPr>
            <a:endParaRPr lang="en-US" dirty="0"/>
          </a:p>
          <a:p>
            <a:pPr lvl="1">
              <a:buFont typeface="Arial" panose="020B0604020202020204" pitchFamily="34" charset="0"/>
              <a:buChar char="•"/>
            </a:pPr>
            <a:endParaRPr lang="en-US" dirty="0"/>
          </a:p>
          <a:p>
            <a:pPr marL="857250" lvl="1" indent="-457200"/>
            <a:endParaRPr lang="en-US" dirty="0"/>
          </a:p>
          <a:p>
            <a:pPr marL="400050" lvl="1" indent="0">
              <a:buNone/>
            </a:pPr>
            <a:endParaRPr lang="en-US" dirty="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379361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带薪病假</a:t>
            </a:r>
            <a:endParaRPr lang="en-US" dirty="0"/>
          </a:p>
        </p:txBody>
      </p:sp>
      <p:sp>
        <p:nvSpPr>
          <p:cNvPr id="3" name="Content Placeholder 2"/>
          <p:cNvSpPr>
            <a:spLocks noGrp="1"/>
          </p:cNvSpPr>
          <p:nvPr>
            <p:ph idx="1"/>
          </p:nvPr>
        </p:nvSpPr>
        <p:spPr/>
        <p:txBody>
          <a:bodyPr vert="horz" lIns="91440" tIns="45720" rIns="91440" bIns="45720" rtlCol="0" anchor="t">
            <a:normAutofit fontScale="25000" lnSpcReduction="20000"/>
          </a:bodyPr>
          <a:lstStyle/>
          <a:p>
            <a:pPr marL="0" indent="0">
              <a:buNone/>
            </a:pPr>
            <a:r>
              <a:rPr lang="zh-CN" altLang="en-US" sz="11200" dirty="0"/>
              <a:t>病假有上限吗？</a:t>
            </a:r>
            <a:endParaRPr lang="en-US" sz="11200" dirty="0"/>
          </a:p>
          <a:p>
            <a:pPr marL="800100"/>
            <a:r>
              <a:rPr lang="zh-CN" altLang="en-US" sz="11200" dirty="0"/>
              <a:t>有，每家公司每年</a:t>
            </a:r>
            <a:r>
              <a:rPr lang="en-US" altLang="zh-CN" sz="11200" dirty="0"/>
              <a:t>40</a:t>
            </a:r>
            <a:r>
              <a:rPr lang="zh-CN" altLang="en-US" sz="11200" dirty="0"/>
              <a:t>小时</a:t>
            </a:r>
            <a:r>
              <a:rPr lang="en-US" sz="11200" dirty="0"/>
              <a:t> </a:t>
            </a:r>
            <a:endParaRPr lang="en-US" sz="11200" dirty="0">
              <a:ea typeface="Calibri"/>
              <a:cs typeface="Calibri"/>
            </a:endParaRPr>
          </a:p>
          <a:p>
            <a:pPr marL="0" indent="0">
              <a:buNone/>
            </a:pPr>
            <a:endParaRPr lang="en-US" sz="11200" dirty="0"/>
          </a:p>
          <a:p>
            <a:pPr marL="0" indent="0">
              <a:lnSpc>
                <a:spcPct val="120000"/>
              </a:lnSpc>
              <a:buNone/>
            </a:pPr>
            <a:r>
              <a:rPr lang="zh-CN" altLang="en-US" sz="11200" dirty="0"/>
              <a:t>司机如何使用带薪病假？</a:t>
            </a:r>
            <a:endParaRPr lang="en-US" altLang="zh-CN" sz="11200" dirty="0"/>
          </a:p>
          <a:p>
            <a:pPr marL="685800" indent="-285750">
              <a:lnSpc>
                <a:spcPct val="120000"/>
              </a:lnSpc>
            </a:pPr>
            <a:r>
              <a:rPr lang="zh-CN" altLang="en-US" sz="11200" dirty="0"/>
              <a:t>司机可以在</a:t>
            </a:r>
            <a:r>
              <a:rPr lang="en-US" sz="11200" dirty="0"/>
              <a:t>Uber </a:t>
            </a:r>
            <a:r>
              <a:rPr lang="zh-CN" altLang="en-US" sz="11200" dirty="0"/>
              <a:t>和</a:t>
            </a:r>
            <a:r>
              <a:rPr lang="en-US" sz="11200" dirty="0"/>
              <a:t> Lyft </a:t>
            </a:r>
            <a:r>
              <a:rPr lang="zh-CN" altLang="en-US" sz="11200" dirty="0"/>
              <a:t>应用程序上申请病假</a:t>
            </a:r>
            <a:endParaRPr lang="en-US" sz="11200" dirty="0">
              <a:ea typeface="Calibri"/>
              <a:cs typeface="Calibri"/>
            </a:endParaRPr>
          </a:p>
          <a:p>
            <a:pPr marL="685800" lvl="1">
              <a:lnSpc>
                <a:spcPct val="120000"/>
              </a:lnSpc>
              <a:buFont typeface="Arial" panose="020B0604020202020204" pitchFamily="34" charset="0"/>
              <a:buChar char="•"/>
            </a:pPr>
            <a:r>
              <a:rPr lang="zh-CN" altLang="en-US" sz="11200" dirty="0"/>
              <a:t>司机可以以一小时为单位申请病假</a:t>
            </a:r>
            <a:endParaRPr lang="en-US" sz="11200" dirty="0">
              <a:ea typeface="Calibri"/>
              <a:cs typeface="Calibri"/>
            </a:endParaRPr>
          </a:p>
          <a:p>
            <a:pPr marL="685800" lvl="1">
              <a:lnSpc>
                <a:spcPct val="120000"/>
              </a:lnSpc>
              <a:buFont typeface="Arial" panose="020B0604020202020204" pitchFamily="34" charset="0"/>
              <a:buChar char="•"/>
            </a:pPr>
            <a:r>
              <a:rPr lang="en-US" sz="11200" dirty="0"/>
              <a:t>Uber </a:t>
            </a:r>
            <a:r>
              <a:rPr lang="zh-CN" altLang="en-US" sz="11200" dirty="0"/>
              <a:t>和</a:t>
            </a:r>
            <a:r>
              <a:rPr lang="en-US" sz="11200" dirty="0"/>
              <a:t> Lyft </a:t>
            </a:r>
            <a:r>
              <a:rPr lang="zh-CN" altLang="en-US" sz="11200" dirty="0"/>
              <a:t>不会询问使用病假的原因</a:t>
            </a:r>
            <a:endParaRPr lang="en-US" sz="11200" dirty="0">
              <a:ea typeface="Calibri"/>
              <a:cs typeface="Calibri"/>
            </a:endParaRPr>
          </a:p>
          <a:p>
            <a:pPr marL="685800" lvl="1">
              <a:lnSpc>
                <a:spcPct val="120000"/>
              </a:lnSpc>
              <a:buFont typeface="Arial" panose="020B0604020202020204" pitchFamily="34" charset="0"/>
              <a:buChar char="•"/>
            </a:pPr>
            <a:r>
              <a:rPr lang="en-US" sz="11200" dirty="0"/>
              <a:t>Uber </a:t>
            </a:r>
            <a:r>
              <a:rPr lang="zh-CN" altLang="en-US" sz="11200" dirty="0"/>
              <a:t>和</a:t>
            </a:r>
            <a:r>
              <a:rPr lang="en-US" sz="11200" dirty="0"/>
              <a:t> Lyft </a:t>
            </a:r>
            <a:r>
              <a:rPr lang="zh-CN" altLang="en-US" sz="11200" dirty="0"/>
              <a:t>不会要求提供使用病假原因的证明文件</a:t>
            </a:r>
            <a:endParaRPr lang="en-US" sz="11200" dirty="0">
              <a:ea typeface="Calibri"/>
              <a:cs typeface="Calibri"/>
            </a:endParaRPr>
          </a:p>
          <a:p>
            <a:pPr>
              <a:lnSpc>
                <a:spcPct val="120000"/>
              </a:lnSpc>
            </a:pPr>
            <a:endParaRPr lang="en-US" dirty="0"/>
          </a:p>
          <a:p>
            <a:endParaRPr lang="en-US" dirty="0"/>
          </a:p>
        </p:txBody>
      </p:sp>
    </p:spTree>
    <p:extLst>
      <p:ext uri="{BB962C8B-B14F-4D97-AF65-F5344CB8AC3E}">
        <p14:creationId xmlns:p14="http://schemas.microsoft.com/office/powerpoint/2010/main" val="511156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677" y="76200"/>
            <a:ext cx="8546123" cy="1143000"/>
          </a:xfrm>
        </p:spPr>
        <p:txBody>
          <a:bodyPr/>
          <a:lstStyle/>
          <a:p>
            <a:r>
              <a:rPr lang="zh-CN" altLang="en-US" dirty="0"/>
              <a:t>案件背景</a:t>
            </a:r>
            <a:endParaRPr lang="en-US" dirty="0"/>
          </a:p>
        </p:txBody>
      </p:sp>
      <p:sp>
        <p:nvSpPr>
          <p:cNvPr id="3" name="Content Placeholder 2"/>
          <p:cNvSpPr>
            <a:spLocks noGrp="1"/>
          </p:cNvSpPr>
          <p:nvPr>
            <p:ph idx="1"/>
          </p:nvPr>
        </p:nvSpPr>
        <p:spPr>
          <a:xfrm>
            <a:off x="457200" y="1797713"/>
            <a:ext cx="8229600" cy="4233809"/>
          </a:xfrm>
        </p:spPr>
        <p:txBody>
          <a:bodyPr>
            <a:normAutofit fontScale="92500" lnSpcReduction="10000"/>
          </a:bodyPr>
          <a:lstStyle/>
          <a:p>
            <a:pPr marL="0" indent="0" algn="ctr">
              <a:spcBef>
                <a:spcPct val="50000"/>
              </a:spcBef>
              <a:buNone/>
            </a:pPr>
            <a:r>
              <a:rPr lang="en-US" sz="4000" dirty="0"/>
              <a:t>2020</a:t>
            </a:r>
            <a:r>
              <a:rPr lang="zh-CN" altLang="en-US" sz="4000" dirty="0"/>
              <a:t>年</a:t>
            </a:r>
            <a:r>
              <a:rPr lang="en-US" altLang="zh-CN" sz="4000" dirty="0"/>
              <a:t>7</a:t>
            </a:r>
            <a:r>
              <a:rPr lang="zh-CN" altLang="en-US" sz="4000" dirty="0"/>
              <a:t>月</a:t>
            </a:r>
            <a:r>
              <a:rPr lang="en-US" sz="4000" dirty="0"/>
              <a:t> – </a:t>
            </a:r>
            <a:r>
              <a:rPr lang="zh-CN" altLang="en-US" sz="4000" dirty="0"/>
              <a:t>提起诉讼</a:t>
            </a:r>
            <a:endParaRPr lang="en-US" sz="4000" dirty="0"/>
          </a:p>
          <a:p>
            <a:pPr>
              <a:spcBef>
                <a:spcPct val="50000"/>
              </a:spcBef>
            </a:pPr>
            <a:r>
              <a:rPr lang="zh-CN" altLang="en-US" sz="4000" dirty="0"/>
              <a:t>总检察长在马萨诸塞州对</a:t>
            </a:r>
            <a:r>
              <a:rPr lang="en-US" sz="4000" dirty="0"/>
              <a:t>Uber </a:t>
            </a:r>
            <a:r>
              <a:rPr lang="zh-CN" altLang="en-US" sz="4000" dirty="0"/>
              <a:t>和</a:t>
            </a:r>
            <a:r>
              <a:rPr lang="en-US" sz="4000" dirty="0"/>
              <a:t> Lyft</a:t>
            </a:r>
            <a:r>
              <a:rPr lang="zh-CN" altLang="en-US" sz="4000" dirty="0"/>
              <a:t>提起诉讼。</a:t>
            </a:r>
            <a:endParaRPr lang="en-US" sz="4000" dirty="0"/>
          </a:p>
          <a:p>
            <a:pPr>
              <a:spcBef>
                <a:spcPct val="50000"/>
              </a:spcBef>
            </a:pPr>
            <a:r>
              <a:rPr lang="zh-CN" altLang="en-US" sz="4000" dirty="0"/>
              <a:t>诉讼要求裁定</a:t>
            </a:r>
            <a:r>
              <a:rPr lang="en-US" sz="4000" dirty="0"/>
              <a:t>Uber </a:t>
            </a:r>
            <a:r>
              <a:rPr lang="zh-CN" altLang="en-US" sz="4000" dirty="0"/>
              <a:t>和</a:t>
            </a:r>
            <a:r>
              <a:rPr lang="en-US" sz="4000" dirty="0"/>
              <a:t> Lyft </a:t>
            </a:r>
            <a:r>
              <a:rPr lang="zh-CN" altLang="en-US" sz="4000" dirty="0"/>
              <a:t>司机为雇员，有权享受马萨诸塞州</a:t>
            </a:r>
            <a:r>
              <a:rPr lang="en-US" altLang="zh-CN" sz="4000" dirty="0"/>
              <a:t>《</a:t>
            </a:r>
            <a:r>
              <a:rPr lang="zh-CN" altLang="en-US" sz="4000" dirty="0"/>
              <a:t>工资与工资法</a:t>
            </a:r>
            <a:r>
              <a:rPr lang="en-US" altLang="zh-CN" sz="4000" dirty="0"/>
              <a:t>》</a:t>
            </a:r>
            <a:r>
              <a:rPr lang="zh-CN" altLang="en-US" sz="4000" dirty="0"/>
              <a:t>规定的福利和保护。</a:t>
            </a:r>
            <a:br>
              <a:rPr lang="en-US" sz="4000" dirty="0"/>
            </a:br>
            <a:endParaRPr lang="en-US" dirty="0"/>
          </a:p>
        </p:txBody>
      </p:sp>
    </p:spTree>
    <p:extLst>
      <p:ext uri="{BB962C8B-B14F-4D97-AF65-F5344CB8AC3E}">
        <p14:creationId xmlns:p14="http://schemas.microsoft.com/office/powerpoint/2010/main" val="281015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455A4-5B93-5C7D-1646-8A391BBD779E}"/>
              </a:ext>
            </a:extLst>
          </p:cNvPr>
          <p:cNvSpPr>
            <a:spLocks noGrp="1"/>
          </p:cNvSpPr>
          <p:nvPr>
            <p:ph type="title"/>
          </p:nvPr>
        </p:nvSpPr>
        <p:spPr/>
        <p:txBody>
          <a:bodyPr/>
          <a:lstStyle/>
          <a:p>
            <a:r>
              <a:rPr lang="zh-CN" altLang="en-US" dirty="0"/>
              <a:t>带薪病假</a:t>
            </a:r>
            <a:endParaRPr lang="en-US" dirty="0"/>
          </a:p>
        </p:txBody>
      </p:sp>
      <p:sp>
        <p:nvSpPr>
          <p:cNvPr id="3" name="Content Placeholder 2">
            <a:extLst>
              <a:ext uri="{FF2B5EF4-FFF2-40B4-BE49-F238E27FC236}">
                <a16:creationId xmlns:a16="http://schemas.microsoft.com/office/drawing/2014/main" id="{4D5C9E86-569E-3ABC-9472-F5A24B0AA8EC}"/>
              </a:ext>
            </a:extLst>
          </p:cNvPr>
          <p:cNvSpPr>
            <a:spLocks noGrp="1"/>
          </p:cNvSpPr>
          <p:nvPr>
            <p:ph idx="1"/>
          </p:nvPr>
        </p:nvSpPr>
        <p:spPr/>
        <p:txBody>
          <a:bodyPr vert="horz" lIns="91440" tIns="45720" rIns="91440" bIns="45720" rtlCol="0" anchor="t">
            <a:normAutofit/>
          </a:bodyPr>
          <a:lstStyle/>
          <a:p>
            <a:pPr marL="0" indent="0">
              <a:buNone/>
            </a:pPr>
            <a:r>
              <a:rPr lang="zh-CN" altLang="en-US" dirty="0"/>
              <a:t>哪些情况可以使用带薪病假</a:t>
            </a:r>
            <a:r>
              <a:rPr lang="en-US" dirty="0"/>
              <a:t>?</a:t>
            </a:r>
          </a:p>
          <a:p>
            <a:r>
              <a:rPr lang="zh-CN" altLang="en-US" dirty="0"/>
              <a:t>照顾自己，子女，配偶，父母或配偶的父母</a:t>
            </a:r>
            <a:endParaRPr lang="en-US" dirty="0">
              <a:ea typeface="Calibri"/>
              <a:cs typeface="Calibri"/>
            </a:endParaRPr>
          </a:p>
          <a:p>
            <a:r>
              <a:rPr lang="zh-CN" altLang="en-US" dirty="0"/>
              <a:t>精神或身体疾病或受伤</a:t>
            </a:r>
            <a:endParaRPr lang="en-US" altLang="zh-CN" dirty="0"/>
          </a:p>
          <a:p>
            <a:r>
              <a:rPr lang="zh-CN" altLang="en-US" dirty="0"/>
              <a:t>定期身体检查，治疗或预防性护理</a:t>
            </a:r>
            <a:endParaRPr lang="en-US" altLang="zh-CN" dirty="0"/>
          </a:p>
        </p:txBody>
      </p:sp>
    </p:spTree>
    <p:extLst>
      <p:ext uri="{BB962C8B-B14F-4D97-AF65-F5344CB8AC3E}">
        <p14:creationId xmlns:p14="http://schemas.microsoft.com/office/powerpoint/2010/main" val="34776430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CN" altLang="en-US" dirty="0"/>
              <a:t>医疗保险津贴</a:t>
            </a:r>
            <a:endParaRPr lang="en-US" dirty="0"/>
          </a:p>
        </p:txBody>
      </p:sp>
      <p:sp>
        <p:nvSpPr>
          <p:cNvPr id="3" name="Content Placeholder 2"/>
          <p:cNvSpPr>
            <a:spLocks noGrp="1"/>
          </p:cNvSpPr>
          <p:nvPr>
            <p:ph idx="1"/>
          </p:nvPr>
        </p:nvSpPr>
        <p:spPr/>
        <p:txBody>
          <a:bodyPr vert="horz" lIns="91440" tIns="45720" rIns="91440" bIns="45720" rtlCol="0" anchor="t">
            <a:normAutofit/>
          </a:bodyPr>
          <a:lstStyle/>
          <a:p>
            <a:pPr marL="0" indent="0">
              <a:buNone/>
            </a:pPr>
            <a:r>
              <a:rPr lang="zh-CN" altLang="en-US" dirty="0"/>
              <a:t>新的医疗保险福利</a:t>
            </a:r>
            <a:endParaRPr lang="en-US" dirty="0"/>
          </a:p>
          <a:p>
            <a:r>
              <a:rPr lang="en-US" altLang="zh-CN" dirty="0"/>
              <a:t>Uber </a:t>
            </a:r>
            <a:r>
              <a:rPr lang="zh-CN" altLang="en-US" dirty="0"/>
              <a:t>和 </a:t>
            </a:r>
            <a:r>
              <a:rPr lang="en-US" altLang="zh-CN" dirty="0"/>
              <a:t>Lyft </a:t>
            </a:r>
            <a:r>
              <a:rPr lang="zh-CN" altLang="en-US" dirty="0"/>
              <a:t>将向司机支付津贴，用于获得合格的健康保险计划。</a:t>
            </a:r>
          </a:p>
          <a:p>
            <a:endParaRPr lang="zh-CN" altLang="en-US" dirty="0"/>
          </a:p>
          <a:p>
            <a:r>
              <a:rPr lang="zh-CN" altLang="en-US" dirty="0"/>
              <a:t>何时开始？</a:t>
            </a:r>
            <a:r>
              <a:rPr lang="en-US" altLang="zh-CN" dirty="0"/>
              <a:t>2025 </a:t>
            </a:r>
            <a:r>
              <a:rPr lang="zh-CN" altLang="en-US" dirty="0"/>
              <a:t>年 </a:t>
            </a:r>
            <a:r>
              <a:rPr lang="en-US" altLang="zh-CN" dirty="0"/>
              <a:t>3 </a:t>
            </a:r>
            <a:r>
              <a:rPr lang="zh-CN" altLang="en-US" dirty="0"/>
              <a:t>月 </a:t>
            </a:r>
            <a:r>
              <a:rPr lang="en-US" altLang="zh-CN" dirty="0"/>
              <a:t>1 </a:t>
            </a:r>
            <a:r>
              <a:rPr lang="zh-CN" altLang="en-US" dirty="0"/>
              <a:t>日。</a:t>
            </a:r>
          </a:p>
        </p:txBody>
      </p:sp>
    </p:spTree>
    <p:extLst>
      <p:ext uri="{BB962C8B-B14F-4D97-AF65-F5344CB8AC3E}">
        <p14:creationId xmlns:p14="http://schemas.microsoft.com/office/powerpoint/2010/main" val="41179337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F6C3B-932B-5000-003C-B7B652F70EB2}"/>
              </a:ext>
            </a:extLst>
          </p:cNvPr>
          <p:cNvSpPr>
            <a:spLocks noGrp="1"/>
          </p:cNvSpPr>
          <p:nvPr>
            <p:ph type="title"/>
          </p:nvPr>
        </p:nvSpPr>
        <p:spPr/>
        <p:txBody>
          <a:bodyPr/>
          <a:lstStyle/>
          <a:p>
            <a:r>
              <a:rPr lang="zh-CN" altLang="en-US" dirty="0"/>
              <a:t>医疗保险津贴</a:t>
            </a:r>
            <a:endParaRPr lang="en-US" dirty="0"/>
          </a:p>
        </p:txBody>
      </p:sp>
      <p:sp>
        <p:nvSpPr>
          <p:cNvPr id="3" name="Content Placeholder 2">
            <a:extLst>
              <a:ext uri="{FF2B5EF4-FFF2-40B4-BE49-F238E27FC236}">
                <a16:creationId xmlns:a16="http://schemas.microsoft.com/office/drawing/2014/main" id="{0FAB75B4-70AB-98BF-8CFC-1903928B6C55}"/>
              </a:ext>
            </a:extLst>
          </p:cNvPr>
          <p:cNvSpPr>
            <a:spLocks noGrp="1"/>
          </p:cNvSpPr>
          <p:nvPr>
            <p:ph idx="1"/>
          </p:nvPr>
        </p:nvSpPr>
        <p:spPr/>
        <p:txBody>
          <a:bodyPr>
            <a:normAutofit/>
          </a:bodyPr>
          <a:lstStyle/>
          <a:p>
            <a:pPr marL="0" indent="0">
              <a:buNone/>
            </a:pPr>
            <a:r>
              <a:rPr lang="zh-CN" altLang="en-US" dirty="0"/>
              <a:t>谁有资格获得津贴</a:t>
            </a:r>
            <a:r>
              <a:rPr lang="en-US" dirty="0"/>
              <a:t>?</a:t>
            </a:r>
          </a:p>
          <a:p>
            <a:r>
              <a:rPr lang="zh-CN" altLang="en-US" dirty="0"/>
              <a:t>每周为任何一家公司或两家公司工作超过</a:t>
            </a:r>
            <a:r>
              <a:rPr lang="en-US" altLang="zh-CN" dirty="0"/>
              <a:t>15</a:t>
            </a:r>
            <a:r>
              <a:rPr lang="zh-CN" altLang="en-US" dirty="0"/>
              <a:t>小时的任何人都可以获得医疗保险津贴。</a:t>
            </a:r>
            <a:endParaRPr lang="en-US" altLang="zh-CN" dirty="0"/>
          </a:p>
          <a:p>
            <a:pPr marL="0" indent="0">
              <a:buNone/>
            </a:pPr>
            <a:endParaRPr lang="en-US" dirty="0"/>
          </a:p>
          <a:p>
            <a:r>
              <a:rPr lang="zh-CN" altLang="en-US" dirty="0"/>
              <a:t>司机可以将为两家公司驾驶的时间集中起来，以获得医疗保险津贴。</a:t>
            </a:r>
            <a:endParaRPr lang="en-US" dirty="0"/>
          </a:p>
          <a:p>
            <a:pPr marL="0" indent="0">
              <a:buNone/>
            </a:pPr>
            <a:endParaRPr lang="en-US" dirty="0"/>
          </a:p>
        </p:txBody>
      </p:sp>
    </p:spTree>
    <p:extLst>
      <p:ext uri="{BB962C8B-B14F-4D97-AF65-F5344CB8AC3E}">
        <p14:creationId xmlns:p14="http://schemas.microsoft.com/office/powerpoint/2010/main" val="41925555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4C1C4-B0E2-8493-94F1-29288F034434}"/>
              </a:ext>
            </a:extLst>
          </p:cNvPr>
          <p:cNvSpPr>
            <a:spLocks noGrp="1"/>
          </p:cNvSpPr>
          <p:nvPr>
            <p:ph type="title"/>
          </p:nvPr>
        </p:nvSpPr>
        <p:spPr/>
        <p:txBody>
          <a:bodyPr/>
          <a:lstStyle/>
          <a:p>
            <a:r>
              <a:rPr lang="zh-CN" altLang="en-US" dirty="0"/>
              <a:t>医疗保险津贴</a:t>
            </a:r>
            <a:endParaRPr lang="en-US" dirty="0"/>
          </a:p>
        </p:txBody>
      </p:sp>
      <p:sp>
        <p:nvSpPr>
          <p:cNvPr id="3" name="Content Placeholder 2">
            <a:extLst>
              <a:ext uri="{FF2B5EF4-FFF2-40B4-BE49-F238E27FC236}">
                <a16:creationId xmlns:a16="http://schemas.microsoft.com/office/drawing/2014/main" id="{2BE13C47-2206-28A4-EE64-B7D64B23EE96}"/>
              </a:ext>
            </a:extLst>
          </p:cNvPr>
          <p:cNvSpPr>
            <a:spLocks noGrp="1"/>
          </p:cNvSpPr>
          <p:nvPr>
            <p:ph idx="1"/>
          </p:nvPr>
        </p:nvSpPr>
        <p:spPr/>
        <p:txBody>
          <a:bodyPr>
            <a:normAutofit lnSpcReduction="10000"/>
          </a:bodyPr>
          <a:lstStyle/>
          <a:p>
            <a:pPr marL="0" indent="0">
              <a:buNone/>
            </a:pPr>
            <a:r>
              <a:rPr lang="zh-CN" altLang="en-US" dirty="0"/>
              <a:t>医疗保险津贴是多少</a:t>
            </a:r>
            <a:r>
              <a:rPr lang="en-US" dirty="0"/>
              <a:t>?</a:t>
            </a:r>
          </a:p>
          <a:p>
            <a:r>
              <a:rPr lang="zh-CN" altLang="en-US" dirty="0"/>
              <a:t>每周平均工作时间超过</a:t>
            </a:r>
            <a:r>
              <a:rPr lang="en-US" altLang="zh-CN" dirty="0"/>
              <a:t>15</a:t>
            </a:r>
            <a:r>
              <a:rPr lang="zh-CN" altLang="en-US" dirty="0"/>
              <a:t>小时</a:t>
            </a:r>
            <a:r>
              <a:rPr lang="en-US" dirty="0"/>
              <a:t>= 50% </a:t>
            </a:r>
            <a:r>
              <a:rPr lang="zh-CN" altLang="en-US" dirty="0"/>
              <a:t>津贴</a:t>
            </a:r>
            <a:endParaRPr lang="en-US" dirty="0"/>
          </a:p>
          <a:p>
            <a:r>
              <a:rPr lang="zh-CN" altLang="en-US" dirty="0"/>
              <a:t>每周平均工作时间超过</a:t>
            </a:r>
            <a:r>
              <a:rPr lang="en-US" altLang="zh-CN" dirty="0"/>
              <a:t>25</a:t>
            </a:r>
            <a:r>
              <a:rPr lang="zh-CN" altLang="en-US" dirty="0"/>
              <a:t>小时</a:t>
            </a:r>
            <a:r>
              <a:rPr lang="en-US" dirty="0"/>
              <a:t> = 100% </a:t>
            </a:r>
            <a:r>
              <a:rPr lang="zh-CN" altLang="en-US" dirty="0"/>
              <a:t>津贴</a:t>
            </a:r>
            <a:endParaRPr lang="en-US" dirty="0"/>
          </a:p>
          <a:p>
            <a:pPr marL="0" indent="0">
              <a:buNone/>
            </a:pPr>
            <a:endParaRPr lang="en-US" dirty="0"/>
          </a:p>
          <a:p>
            <a:pPr marL="0" indent="0">
              <a:buNone/>
            </a:pPr>
            <a:r>
              <a:rPr lang="zh-CN" altLang="en-US" dirty="0"/>
              <a:t>医疗保险津贴将按季度支付。</a:t>
            </a:r>
            <a:endParaRPr lang="en-US" altLang="zh-CN" dirty="0"/>
          </a:p>
          <a:p>
            <a:pPr marL="0" indent="0">
              <a:buNone/>
            </a:pPr>
            <a:endParaRPr lang="en-US" dirty="0"/>
          </a:p>
          <a:p>
            <a:pPr marL="0" indent="0">
              <a:buNone/>
            </a:pPr>
            <a:r>
              <a:rPr lang="zh-CN" altLang="en-US" dirty="0"/>
              <a:t>要获得医疗保险津贴，我需要做些什么？</a:t>
            </a:r>
            <a:endParaRPr lang="en-US" altLang="zh-CN" dirty="0"/>
          </a:p>
          <a:p>
            <a:r>
              <a:rPr lang="zh-CN" altLang="en-US" dirty="0"/>
              <a:t>更多信息将于</a:t>
            </a:r>
            <a:r>
              <a:rPr lang="en-US" altLang="zh-CN" dirty="0"/>
              <a:t>2025</a:t>
            </a:r>
            <a:r>
              <a:rPr lang="zh-CN" altLang="en-US" dirty="0"/>
              <a:t>年</a:t>
            </a:r>
            <a:r>
              <a:rPr lang="en-US" altLang="zh-CN" dirty="0"/>
              <a:t>2</a:t>
            </a:r>
            <a:r>
              <a:rPr lang="zh-CN" altLang="en-US" dirty="0"/>
              <a:t>月公布。</a:t>
            </a:r>
            <a:endParaRPr lang="en-US" dirty="0"/>
          </a:p>
        </p:txBody>
      </p:sp>
    </p:spTree>
    <p:extLst>
      <p:ext uri="{BB962C8B-B14F-4D97-AF65-F5344CB8AC3E}">
        <p14:creationId xmlns:p14="http://schemas.microsoft.com/office/powerpoint/2010/main" val="27889137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EFC0B-E214-0075-5C89-44DEFFF9D3E9}"/>
              </a:ext>
            </a:extLst>
          </p:cNvPr>
          <p:cNvSpPr>
            <a:spLocks noGrp="1"/>
          </p:cNvSpPr>
          <p:nvPr>
            <p:ph type="title"/>
          </p:nvPr>
        </p:nvSpPr>
        <p:spPr/>
        <p:txBody>
          <a:bodyPr/>
          <a:lstStyle/>
          <a:p>
            <a:r>
              <a:rPr lang="zh-CN" altLang="en-US" dirty="0"/>
              <a:t>带薪家庭医疗假</a:t>
            </a:r>
            <a:endParaRPr lang="en-US" dirty="0"/>
          </a:p>
        </p:txBody>
      </p:sp>
      <p:sp>
        <p:nvSpPr>
          <p:cNvPr id="3" name="Content Placeholder 2">
            <a:extLst>
              <a:ext uri="{FF2B5EF4-FFF2-40B4-BE49-F238E27FC236}">
                <a16:creationId xmlns:a16="http://schemas.microsoft.com/office/drawing/2014/main" id="{AF6483AB-9AE8-8AE3-2C12-D03F5255E078}"/>
              </a:ext>
            </a:extLst>
          </p:cNvPr>
          <p:cNvSpPr>
            <a:spLocks noGrp="1"/>
          </p:cNvSpPr>
          <p:nvPr>
            <p:ph idx="1"/>
          </p:nvPr>
        </p:nvSpPr>
        <p:spPr/>
        <p:txBody>
          <a:bodyPr/>
          <a:lstStyle/>
          <a:p>
            <a:pPr marL="0" indent="0">
              <a:buNone/>
            </a:pPr>
            <a:r>
              <a:rPr lang="zh-CN" altLang="en-US" dirty="0"/>
              <a:t>司机获得津贴以购买该州的带薪家庭医疗假计划。</a:t>
            </a:r>
            <a:endParaRPr lang="en-US" altLang="zh-CN" dirty="0"/>
          </a:p>
          <a:p>
            <a:r>
              <a:rPr lang="en-US" dirty="0"/>
              <a:t>Uber </a:t>
            </a:r>
            <a:r>
              <a:rPr lang="zh-CN" altLang="en-US" dirty="0"/>
              <a:t>和</a:t>
            </a:r>
            <a:r>
              <a:rPr lang="en-US" dirty="0"/>
              <a:t> Lyft</a:t>
            </a:r>
            <a:r>
              <a:rPr lang="zh-CN" altLang="en-US" dirty="0"/>
              <a:t>向司机支付加入马萨诸塞州带薪家庭医疗计划费用的</a:t>
            </a:r>
            <a:r>
              <a:rPr lang="en-US" altLang="zh-CN" dirty="0"/>
              <a:t>50%</a:t>
            </a:r>
          </a:p>
          <a:p>
            <a:r>
              <a:rPr lang="en-US" dirty="0"/>
              <a:t>Uber </a:t>
            </a:r>
            <a:r>
              <a:rPr lang="zh-CN" altLang="en-US" dirty="0"/>
              <a:t>和</a:t>
            </a:r>
            <a:r>
              <a:rPr lang="en-US" dirty="0"/>
              <a:t> Lyft</a:t>
            </a:r>
            <a:r>
              <a:rPr lang="zh-CN" altLang="en-US" dirty="0"/>
              <a:t>每季度向司机支付津贴</a:t>
            </a:r>
            <a:endParaRPr lang="en-US" altLang="zh-CN" dirty="0"/>
          </a:p>
          <a:p>
            <a:r>
              <a:rPr lang="zh-CN" altLang="en-US" dirty="0"/>
              <a:t>每</a:t>
            </a:r>
            <a:r>
              <a:rPr lang="en-US" altLang="zh-CN" dirty="0"/>
              <a:t>500</a:t>
            </a:r>
            <a:r>
              <a:rPr lang="zh-CN" altLang="en-US" dirty="0"/>
              <a:t>美元的收入司机将获得</a:t>
            </a:r>
            <a:r>
              <a:rPr lang="en-US" altLang="zh-CN" dirty="0"/>
              <a:t>2</a:t>
            </a:r>
            <a:r>
              <a:rPr lang="zh-CN" altLang="en-US" dirty="0"/>
              <a:t>美元的补贴</a:t>
            </a:r>
            <a:endParaRPr lang="en-US" altLang="zh-CN" dirty="0"/>
          </a:p>
          <a:p>
            <a:r>
              <a:rPr lang="zh-CN" altLang="en-US" dirty="0"/>
              <a:t>从</a:t>
            </a:r>
            <a:r>
              <a:rPr lang="en-US" altLang="zh-CN" dirty="0"/>
              <a:t>2025</a:t>
            </a:r>
            <a:r>
              <a:rPr lang="zh-CN" altLang="en-US" dirty="0"/>
              <a:t>年</a:t>
            </a:r>
            <a:r>
              <a:rPr lang="en-US" altLang="zh-CN" dirty="0"/>
              <a:t>1</a:t>
            </a:r>
            <a:r>
              <a:rPr lang="zh-CN" altLang="en-US" dirty="0"/>
              <a:t>月</a:t>
            </a:r>
            <a:r>
              <a:rPr lang="en-US" altLang="zh-CN" dirty="0"/>
              <a:t>30</a:t>
            </a:r>
            <a:r>
              <a:rPr lang="zh-CN" altLang="en-US" dirty="0"/>
              <a:t>日开始</a:t>
            </a:r>
            <a:endParaRPr lang="en-US" dirty="0"/>
          </a:p>
        </p:txBody>
      </p:sp>
    </p:spTree>
    <p:extLst>
      <p:ext uri="{BB962C8B-B14F-4D97-AF65-F5344CB8AC3E}">
        <p14:creationId xmlns:p14="http://schemas.microsoft.com/office/powerpoint/2010/main" val="22811372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661E3-6EE8-8F3F-07DE-125969326BE7}"/>
              </a:ext>
            </a:extLst>
          </p:cNvPr>
          <p:cNvSpPr>
            <a:spLocks noGrp="1"/>
          </p:cNvSpPr>
          <p:nvPr>
            <p:ph type="title"/>
          </p:nvPr>
        </p:nvSpPr>
        <p:spPr/>
        <p:txBody>
          <a:bodyPr/>
          <a:lstStyle/>
          <a:p>
            <a:r>
              <a:rPr lang="zh-CN" altLang="en-US" dirty="0"/>
              <a:t>带薪家庭医疗假</a:t>
            </a:r>
            <a:endParaRPr lang="en-US" dirty="0"/>
          </a:p>
        </p:txBody>
      </p:sp>
      <p:sp>
        <p:nvSpPr>
          <p:cNvPr id="3" name="Content Placeholder 2">
            <a:extLst>
              <a:ext uri="{FF2B5EF4-FFF2-40B4-BE49-F238E27FC236}">
                <a16:creationId xmlns:a16="http://schemas.microsoft.com/office/drawing/2014/main" id="{9962FBCD-5AE5-36BF-3E33-61557501F640}"/>
              </a:ext>
            </a:extLst>
          </p:cNvPr>
          <p:cNvSpPr>
            <a:spLocks noGrp="1"/>
          </p:cNvSpPr>
          <p:nvPr>
            <p:ph idx="1"/>
          </p:nvPr>
        </p:nvSpPr>
        <p:spPr/>
        <p:txBody>
          <a:bodyPr/>
          <a:lstStyle/>
          <a:p>
            <a:pPr marL="0" indent="0">
              <a:buNone/>
            </a:pPr>
            <a:r>
              <a:rPr lang="zh-CN" altLang="en-US" dirty="0"/>
              <a:t>有关购买马萨诸塞州带薪家庭医疗假计划的更多信息，请访问网站：</a:t>
            </a:r>
            <a:r>
              <a:rPr lang="en-US" dirty="0"/>
              <a:t>:</a:t>
            </a:r>
          </a:p>
          <a:p>
            <a:r>
              <a:rPr lang="en-US" dirty="0"/>
              <a:t>https://www.mass.gov/info-details/paid-family-and-medical-leave-coverage-for-self-employed-individuals</a:t>
            </a:r>
          </a:p>
        </p:txBody>
      </p:sp>
    </p:spTree>
    <p:extLst>
      <p:ext uri="{BB962C8B-B14F-4D97-AF65-F5344CB8AC3E}">
        <p14:creationId xmlns:p14="http://schemas.microsoft.com/office/powerpoint/2010/main" val="10454888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CN" altLang="en-US" dirty="0"/>
              <a:t>职业事故保险</a:t>
            </a:r>
            <a:endParaRPr lang="en-US" dirty="0"/>
          </a:p>
        </p:txBody>
      </p:sp>
      <p:sp>
        <p:nvSpPr>
          <p:cNvPr id="5" name="Content Placeholder 4">
            <a:extLst>
              <a:ext uri="{FF2B5EF4-FFF2-40B4-BE49-F238E27FC236}">
                <a16:creationId xmlns:a16="http://schemas.microsoft.com/office/drawing/2014/main" id="{392C2303-7C02-9E4F-6849-1ECBB06A0640}"/>
              </a:ext>
            </a:extLst>
          </p:cNvPr>
          <p:cNvSpPr>
            <a:spLocks noGrp="1"/>
          </p:cNvSpPr>
          <p:nvPr>
            <p:ph idx="1"/>
          </p:nvPr>
        </p:nvSpPr>
        <p:spPr/>
        <p:txBody>
          <a:bodyPr>
            <a:normAutofit fontScale="92500" lnSpcReduction="20000"/>
          </a:bodyPr>
          <a:lstStyle/>
          <a:p>
            <a:pPr marL="0" indent="0">
              <a:buNone/>
            </a:pPr>
            <a:r>
              <a:rPr lang="zh-CN" altLang="en-US" dirty="0"/>
              <a:t>什么是职业事故保险</a:t>
            </a:r>
            <a:r>
              <a:rPr lang="en-US" dirty="0"/>
              <a:t>?</a:t>
            </a:r>
          </a:p>
          <a:p>
            <a:r>
              <a:rPr lang="zh-CN" altLang="en-US" dirty="0"/>
              <a:t>司机有资格获得由</a:t>
            </a:r>
            <a:r>
              <a:rPr lang="en-US" dirty="0"/>
              <a:t>Uber </a:t>
            </a:r>
            <a:r>
              <a:rPr lang="zh-CN" altLang="en-US" dirty="0"/>
              <a:t>和</a:t>
            </a:r>
            <a:r>
              <a:rPr lang="en-US" dirty="0"/>
              <a:t> Lyft</a:t>
            </a:r>
            <a:r>
              <a:rPr lang="zh-CN" altLang="en-US" dirty="0"/>
              <a:t>提供的职业事故保险。</a:t>
            </a:r>
            <a:endParaRPr lang="en-US" dirty="0"/>
          </a:p>
          <a:p>
            <a:r>
              <a:rPr lang="zh-CN" altLang="en-US" dirty="0"/>
              <a:t>保险涵盖驾驶员在线工作时受伤的医疗费用和收入损失。</a:t>
            </a:r>
            <a:endParaRPr lang="en-US" dirty="0"/>
          </a:p>
          <a:p>
            <a:pPr marL="0" indent="0">
              <a:buNone/>
            </a:pPr>
            <a:endParaRPr lang="en-US" dirty="0"/>
          </a:p>
          <a:p>
            <a:pPr marL="0" indent="0">
              <a:buNone/>
            </a:pPr>
            <a:r>
              <a:rPr lang="zh-CN" altLang="en-US" dirty="0"/>
              <a:t>保额是多少</a:t>
            </a:r>
            <a:r>
              <a:rPr lang="en-US" dirty="0"/>
              <a:t>?</a:t>
            </a:r>
          </a:p>
          <a:p>
            <a:r>
              <a:rPr lang="zh-CN" altLang="en-US" dirty="0"/>
              <a:t>保险最高赔付</a:t>
            </a:r>
            <a:r>
              <a:rPr lang="en-US" altLang="zh-CN" dirty="0"/>
              <a:t>100</a:t>
            </a:r>
            <a:r>
              <a:rPr lang="zh-CN" altLang="en-US" dirty="0"/>
              <a:t>万美元</a:t>
            </a:r>
            <a:endParaRPr lang="en-US" dirty="0"/>
          </a:p>
          <a:p>
            <a:r>
              <a:rPr lang="zh-CN" altLang="en-US" dirty="0"/>
              <a:t>受伤后最长支付</a:t>
            </a:r>
            <a:r>
              <a:rPr lang="en-US" altLang="zh-CN" dirty="0"/>
              <a:t>156</a:t>
            </a:r>
            <a:r>
              <a:rPr lang="zh-CN" altLang="en-US" dirty="0"/>
              <a:t>周</a:t>
            </a:r>
            <a:endParaRPr lang="en-US" dirty="0"/>
          </a:p>
          <a:p>
            <a:r>
              <a:rPr lang="zh-CN" altLang="en-US" dirty="0"/>
              <a:t>部分和全部残疾以及死亡赔付</a:t>
            </a:r>
            <a:r>
              <a:rPr lang="en-US" dirty="0"/>
              <a:t> </a:t>
            </a:r>
          </a:p>
        </p:txBody>
      </p:sp>
    </p:spTree>
    <p:extLst>
      <p:ext uri="{BB962C8B-B14F-4D97-AF65-F5344CB8AC3E}">
        <p14:creationId xmlns:p14="http://schemas.microsoft.com/office/powerpoint/2010/main" val="1497480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9910D-5FE1-A020-9941-5268B282011A}"/>
              </a:ext>
            </a:extLst>
          </p:cNvPr>
          <p:cNvSpPr>
            <a:spLocks noGrp="1"/>
          </p:cNvSpPr>
          <p:nvPr>
            <p:ph type="title"/>
          </p:nvPr>
        </p:nvSpPr>
        <p:spPr/>
        <p:txBody>
          <a:bodyPr>
            <a:normAutofit/>
          </a:bodyPr>
          <a:lstStyle/>
          <a:p>
            <a:r>
              <a:rPr lang="zh-CN" altLang="en-US" dirty="0"/>
              <a:t>职业事故保险</a:t>
            </a:r>
            <a:endParaRPr lang="en-US" dirty="0"/>
          </a:p>
        </p:txBody>
      </p:sp>
      <p:sp>
        <p:nvSpPr>
          <p:cNvPr id="3" name="Content Placeholder 2">
            <a:extLst>
              <a:ext uri="{FF2B5EF4-FFF2-40B4-BE49-F238E27FC236}">
                <a16:creationId xmlns:a16="http://schemas.microsoft.com/office/drawing/2014/main" id="{9819B6F0-48E3-AE1A-62E2-761DE9CC68C4}"/>
              </a:ext>
            </a:extLst>
          </p:cNvPr>
          <p:cNvSpPr>
            <a:spLocks noGrp="1"/>
          </p:cNvSpPr>
          <p:nvPr>
            <p:ph idx="1"/>
          </p:nvPr>
        </p:nvSpPr>
        <p:spPr/>
        <p:txBody>
          <a:bodyPr>
            <a:normAutofit fontScale="92500" lnSpcReduction="10000"/>
          </a:bodyPr>
          <a:lstStyle/>
          <a:p>
            <a:pPr marL="0" indent="0">
              <a:buNone/>
            </a:pPr>
            <a:r>
              <a:rPr lang="zh-CN" altLang="en-US" dirty="0"/>
              <a:t>什么时候开始</a:t>
            </a:r>
            <a:r>
              <a:rPr lang="en-US" dirty="0"/>
              <a:t>?</a:t>
            </a:r>
          </a:p>
          <a:p>
            <a:r>
              <a:rPr lang="en-US" altLang="zh-CN" dirty="0"/>
              <a:t>2024</a:t>
            </a:r>
            <a:r>
              <a:rPr lang="zh-CN" altLang="en-US" dirty="0"/>
              <a:t>年</a:t>
            </a:r>
            <a:r>
              <a:rPr lang="en-US" altLang="zh-CN" dirty="0"/>
              <a:t>10</a:t>
            </a:r>
            <a:r>
              <a:rPr lang="zh-CN" altLang="en-US" dirty="0"/>
              <a:t>月</a:t>
            </a:r>
            <a:r>
              <a:rPr lang="en-US" altLang="zh-CN" dirty="0"/>
              <a:t>1</a:t>
            </a:r>
            <a:r>
              <a:rPr lang="zh-CN" altLang="en-US" dirty="0"/>
              <a:t>日开始</a:t>
            </a:r>
            <a:endParaRPr lang="en-US" altLang="zh-CN" dirty="0"/>
          </a:p>
          <a:p>
            <a:pPr marL="0" indent="0">
              <a:buNone/>
            </a:pPr>
            <a:endParaRPr lang="en-US" dirty="0"/>
          </a:p>
          <a:p>
            <a:pPr marL="0" indent="0">
              <a:buNone/>
            </a:pPr>
            <a:r>
              <a:rPr lang="zh-CN" altLang="en-US" dirty="0"/>
              <a:t>司机需要注册吗</a:t>
            </a:r>
            <a:r>
              <a:rPr lang="en-US" dirty="0"/>
              <a:t>?</a:t>
            </a:r>
          </a:p>
          <a:p>
            <a:r>
              <a:rPr lang="zh-CN" altLang="en-US" dirty="0"/>
              <a:t>不需要，该福利由</a:t>
            </a:r>
            <a:r>
              <a:rPr lang="en-US" dirty="0"/>
              <a:t>Uber </a:t>
            </a:r>
            <a:r>
              <a:rPr lang="zh-CN" altLang="en-US" dirty="0"/>
              <a:t>和</a:t>
            </a:r>
            <a:r>
              <a:rPr lang="en-US" dirty="0"/>
              <a:t> Lyft</a:t>
            </a:r>
            <a:r>
              <a:rPr lang="zh-CN" altLang="en-US" dirty="0"/>
              <a:t>自动提供</a:t>
            </a:r>
            <a:endParaRPr lang="en-US" altLang="zh-CN" dirty="0"/>
          </a:p>
          <a:p>
            <a:pPr marL="0" indent="0">
              <a:buNone/>
            </a:pPr>
            <a:r>
              <a:rPr lang="en-US" dirty="0"/>
              <a:t> </a:t>
            </a:r>
          </a:p>
          <a:p>
            <a:pPr marL="0" indent="0">
              <a:buNone/>
            </a:pPr>
            <a:r>
              <a:rPr lang="zh-CN" altLang="en-US" dirty="0"/>
              <a:t>司机需要支付吗</a:t>
            </a:r>
            <a:r>
              <a:rPr lang="en-US" dirty="0"/>
              <a:t>?</a:t>
            </a:r>
          </a:p>
          <a:p>
            <a:r>
              <a:rPr lang="zh-CN" altLang="en-US" dirty="0"/>
              <a:t>不需要，</a:t>
            </a:r>
            <a:r>
              <a:rPr lang="en-US" dirty="0"/>
              <a:t>Uber </a:t>
            </a:r>
            <a:r>
              <a:rPr lang="zh-CN" altLang="en-US" dirty="0"/>
              <a:t>和</a:t>
            </a:r>
            <a:r>
              <a:rPr lang="en-US" dirty="0"/>
              <a:t> Lyft </a:t>
            </a:r>
            <a:r>
              <a:rPr lang="zh-CN" altLang="en-US" dirty="0"/>
              <a:t>不会扣除或向司机收取该费用</a:t>
            </a:r>
            <a:endParaRPr lang="en-US" dirty="0"/>
          </a:p>
          <a:p>
            <a:pPr marL="0" indent="0">
              <a:buNone/>
            </a:pPr>
            <a:endParaRPr lang="en-US" dirty="0"/>
          </a:p>
        </p:txBody>
      </p:sp>
    </p:spTree>
    <p:extLst>
      <p:ext uri="{BB962C8B-B14F-4D97-AF65-F5344CB8AC3E}">
        <p14:creationId xmlns:p14="http://schemas.microsoft.com/office/powerpoint/2010/main" val="22482969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CN" altLang="en-US" dirty="0"/>
              <a:t>账户停用上诉</a:t>
            </a:r>
            <a:endParaRPr lang="en-US" dirty="0"/>
          </a:p>
        </p:txBody>
      </p:sp>
      <p:sp>
        <p:nvSpPr>
          <p:cNvPr id="4" name="Content Placeholder 3">
            <a:extLst>
              <a:ext uri="{FF2B5EF4-FFF2-40B4-BE49-F238E27FC236}">
                <a16:creationId xmlns:a16="http://schemas.microsoft.com/office/drawing/2014/main" id="{E6EF339C-5D4B-EC01-3535-51D189A20B53}"/>
              </a:ext>
            </a:extLst>
          </p:cNvPr>
          <p:cNvSpPr>
            <a:spLocks noGrp="1"/>
          </p:cNvSpPr>
          <p:nvPr>
            <p:ph idx="1"/>
          </p:nvPr>
        </p:nvSpPr>
        <p:spPr>
          <a:xfrm>
            <a:off x="527539" y="1820010"/>
            <a:ext cx="8229600" cy="4525963"/>
          </a:xfrm>
        </p:spPr>
        <p:txBody>
          <a:bodyPr>
            <a:normAutofit fontScale="92500" lnSpcReduction="10000"/>
          </a:bodyPr>
          <a:lstStyle/>
          <a:p>
            <a:r>
              <a:rPr lang="zh-CN" altLang="en-US" dirty="0"/>
              <a:t>司机将收到书面停用通知，其中包括司机被停用的原因以及对任何停用提出上诉的权利。</a:t>
            </a:r>
            <a:endParaRPr lang="en-US" altLang="zh-CN" dirty="0"/>
          </a:p>
          <a:p>
            <a:pPr marL="0" indent="0">
              <a:buNone/>
            </a:pPr>
            <a:endParaRPr lang="en-US" dirty="0"/>
          </a:p>
          <a:p>
            <a:r>
              <a:rPr lang="zh-CN" altLang="en-US" dirty="0"/>
              <a:t>司机可以对</a:t>
            </a:r>
            <a:r>
              <a:rPr lang="en-US" dirty="0"/>
              <a:t>Lyft </a:t>
            </a:r>
            <a:r>
              <a:rPr lang="zh-CN" altLang="en-US" dirty="0"/>
              <a:t>和</a:t>
            </a:r>
            <a:r>
              <a:rPr lang="en-US" dirty="0"/>
              <a:t> Uber</a:t>
            </a:r>
            <a:r>
              <a:rPr lang="zh-CN" altLang="en-US" dirty="0"/>
              <a:t>停用司机的所有决定提出上诉。</a:t>
            </a:r>
            <a:endParaRPr lang="en-US" altLang="zh-CN" dirty="0"/>
          </a:p>
          <a:p>
            <a:pPr marL="0" indent="0">
              <a:buNone/>
            </a:pPr>
            <a:endParaRPr lang="en-US" dirty="0"/>
          </a:p>
          <a:p>
            <a:r>
              <a:rPr lang="zh-CN" altLang="en-US" dirty="0"/>
              <a:t>从</a:t>
            </a:r>
            <a:r>
              <a:rPr lang="en-US" altLang="zh-CN" dirty="0"/>
              <a:t>2024</a:t>
            </a:r>
            <a:r>
              <a:rPr lang="zh-CN" altLang="en-US" dirty="0"/>
              <a:t>年</a:t>
            </a:r>
            <a:r>
              <a:rPr lang="en-US" altLang="zh-CN" dirty="0"/>
              <a:t>9</a:t>
            </a:r>
            <a:r>
              <a:rPr lang="zh-CN" altLang="en-US" dirty="0"/>
              <a:t>月</a:t>
            </a:r>
            <a:r>
              <a:rPr lang="en-US" altLang="zh-CN" dirty="0"/>
              <a:t>2</a:t>
            </a:r>
            <a:r>
              <a:rPr lang="zh-CN" altLang="en-US" dirty="0"/>
              <a:t>日开始。</a:t>
            </a:r>
            <a:endParaRPr lang="en-US" altLang="zh-CN" dirty="0"/>
          </a:p>
          <a:p>
            <a:pPr marL="0" indent="0">
              <a:buNone/>
            </a:pPr>
            <a:endParaRPr lang="en-US" altLang="zh-CN" dirty="0"/>
          </a:p>
          <a:p>
            <a:r>
              <a:rPr lang="zh-CN" altLang="en-US" dirty="0"/>
              <a:t>总检察长无权推翻或审查停用原因。</a:t>
            </a:r>
            <a:endParaRPr lang="en-US" dirty="0"/>
          </a:p>
        </p:txBody>
      </p:sp>
    </p:spTree>
    <p:extLst>
      <p:ext uri="{BB962C8B-B14F-4D97-AF65-F5344CB8AC3E}">
        <p14:creationId xmlns:p14="http://schemas.microsoft.com/office/powerpoint/2010/main" val="29646088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F0EA4-224A-9674-C9B1-5B924722E844}"/>
              </a:ext>
            </a:extLst>
          </p:cNvPr>
          <p:cNvSpPr>
            <a:spLocks noGrp="1"/>
          </p:cNvSpPr>
          <p:nvPr>
            <p:ph type="title"/>
          </p:nvPr>
        </p:nvSpPr>
        <p:spPr/>
        <p:txBody>
          <a:bodyPr/>
          <a:lstStyle/>
          <a:p>
            <a:r>
              <a:rPr lang="zh-CN" altLang="en-US" dirty="0"/>
              <a:t>司机行程信息</a:t>
            </a:r>
            <a:endParaRPr lang="en-US" dirty="0"/>
          </a:p>
        </p:txBody>
      </p:sp>
      <p:sp>
        <p:nvSpPr>
          <p:cNvPr id="3" name="Content Placeholder 2">
            <a:extLst>
              <a:ext uri="{FF2B5EF4-FFF2-40B4-BE49-F238E27FC236}">
                <a16:creationId xmlns:a16="http://schemas.microsoft.com/office/drawing/2014/main" id="{05FCF1DD-34F6-9BA7-61A9-72381D808176}"/>
              </a:ext>
            </a:extLst>
          </p:cNvPr>
          <p:cNvSpPr>
            <a:spLocks noGrp="1"/>
          </p:cNvSpPr>
          <p:nvPr>
            <p:ph idx="1"/>
          </p:nvPr>
        </p:nvSpPr>
        <p:spPr/>
        <p:txBody>
          <a:bodyPr>
            <a:normAutofit/>
          </a:bodyPr>
          <a:lstStyle/>
          <a:p>
            <a:pPr marL="0" indent="0">
              <a:buNone/>
            </a:pPr>
            <a:r>
              <a:rPr lang="en-US" dirty="0"/>
              <a:t>Uber </a:t>
            </a:r>
            <a:r>
              <a:rPr lang="zh-CN" altLang="en-US" dirty="0"/>
              <a:t>和</a:t>
            </a:r>
            <a:r>
              <a:rPr lang="en-US" dirty="0"/>
              <a:t> Lyft </a:t>
            </a:r>
            <a:r>
              <a:rPr lang="zh-CN" altLang="en-US" dirty="0"/>
              <a:t>必须</a:t>
            </a:r>
            <a:r>
              <a:rPr lang="en-US" dirty="0"/>
              <a:t>:</a:t>
            </a:r>
          </a:p>
          <a:p>
            <a:r>
              <a:rPr lang="zh-CN" altLang="en-US" dirty="0"/>
              <a:t>在司机接受搭乘之前，向其提供关于行程长度，目的地和预计收入的信息。</a:t>
            </a:r>
            <a:endParaRPr lang="en-US" altLang="zh-CN" dirty="0"/>
          </a:p>
          <a:p>
            <a:pPr marL="0" indent="0">
              <a:buNone/>
            </a:pPr>
            <a:endParaRPr lang="en-US" dirty="0"/>
          </a:p>
          <a:p>
            <a:r>
              <a:rPr lang="zh-CN" altLang="en-US" dirty="0"/>
              <a:t>在行程结束后，向司机提供详细的薪资信息，说明他们的收入以及乘客支付的金额。</a:t>
            </a:r>
            <a:endParaRPr lang="en-US" dirty="0"/>
          </a:p>
        </p:txBody>
      </p:sp>
    </p:spTree>
    <p:extLst>
      <p:ext uri="{BB962C8B-B14F-4D97-AF65-F5344CB8AC3E}">
        <p14:creationId xmlns:p14="http://schemas.microsoft.com/office/powerpoint/2010/main" val="377644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6783" y="160335"/>
            <a:ext cx="8537331" cy="1143000"/>
          </a:xfrm>
        </p:spPr>
        <p:txBody>
          <a:bodyPr/>
          <a:lstStyle/>
          <a:p>
            <a:r>
              <a:rPr lang="en-US" altLang="zh-CN" dirty="0"/>
              <a:t>2024</a:t>
            </a:r>
            <a:r>
              <a:rPr lang="zh-CN" altLang="en-US" dirty="0"/>
              <a:t>年</a:t>
            </a:r>
            <a:r>
              <a:rPr lang="en-US" altLang="zh-CN" dirty="0"/>
              <a:t>5</a:t>
            </a:r>
            <a:r>
              <a:rPr lang="zh-CN" altLang="en-US" dirty="0"/>
              <a:t>月</a:t>
            </a:r>
            <a:r>
              <a:rPr lang="en-US" altLang="zh-CN" dirty="0"/>
              <a:t>- 6</a:t>
            </a:r>
            <a:r>
              <a:rPr lang="zh-CN" altLang="en-US" dirty="0"/>
              <a:t>月庭审和投票倡议</a:t>
            </a:r>
          </a:p>
        </p:txBody>
      </p:sp>
      <p:sp>
        <p:nvSpPr>
          <p:cNvPr id="3" name="Content Placeholder 2"/>
          <p:cNvSpPr>
            <a:spLocks noGrp="1"/>
          </p:cNvSpPr>
          <p:nvPr>
            <p:ph idx="1"/>
          </p:nvPr>
        </p:nvSpPr>
        <p:spPr/>
        <p:txBody>
          <a:bodyPr>
            <a:normAutofit/>
          </a:bodyPr>
          <a:lstStyle/>
          <a:p>
            <a:pPr marL="0" indent="0">
              <a:spcBef>
                <a:spcPct val="50000"/>
              </a:spcBef>
              <a:buNone/>
            </a:pPr>
            <a:endParaRPr lang="en-US" altLang="zh-CN" dirty="0"/>
          </a:p>
          <a:p>
            <a:pPr marL="696913" indent="-696913">
              <a:spcBef>
                <a:spcPct val="50000"/>
              </a:spcBef>
            </a:pPr>
            <a:r>
              <a:rPr lang="zh-CN" altLang="en-US" dirty="0"/>
              <a:t>马萨诸塞州高等法院为期三周的庭审</a:t>
            </a:r>
            <a:endParaRPr lang="en-US" altLang="zh-CN" dirty="0"/>
          </a:p>
          <a:p>
            <a:pPr marL="0" indent="0">
              <a:spcBef>
                <a:spcPct val="50000"/>
              </a:spcBef>
              <a:buNone/>
            </a:pPr>
            <a:endParaRPr lang="en-US" dirty="0"/>
          </a:p>
          <a:p>
            <a:pPr marL="696913" indent="-696913">
              <a:spcBef>
                <a:spcPct val="50000"/>
              </a:spcBef>
            </a:pPr>
            <a:r>
              <a:rPr lang="en-US" altLang="zh-CN" dirty="0"/>
              <a:t>SJC </a:t>
            </a:r>
            <a:r>
              <a:rPr lang="zh-CN" altLang="en-US" dirty="0"/>
              <a:t>批准选票提案</a:t>
            </a:r>
            <a:endParaRPr lang="en-US" dirty="0"/>
          </a:p>
        </p:txBody>
      </p:sp>
    </p:spTree>
    <p:extLst>
      <p:ext uri="{BB962C8B-B14F-4D97-AF65-F5344CB8AC3E}">
        <p14:creationId xmlns:p14="http://schemas.microsoft.com/office/powerpoint/2010/main" val="5070052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5FA2F-BBEB-BBD3-39DD-D06DF6BDFFA0}"/>
              </a:ext>
            </a:extLst>
          </p:cNvPr>
          <p:cNvSpPr>
            <a:spLocks noGrp="1"/>
          </p:cNvSpPr>
          <p:nvPr>
            <p:ph type="title"/>
          </p:nvPr>
        </p:nvSpPr>
        <p:spPr/>
        <p:txBody>
          <a:bodyPr/>
          <a:lstStyle/>
          <a:p>
            <a:r>
              <a:rPr lang="zh-CN" altLang="en-US" dirty="0"/>
              <a:t>免遭打击报复的保护</a:t>
            </a:r>
            <a:endParaRPr lang="en-US" dirty="0"/>
          </a:p>
        </p:txBody>
      </p:sp>
      <p:sp>
        <p:nvSpPr>
          <p:cNvPr id="3" name="Content Placeholder 2">
            <a:extLst>
              <a:ext uri="{FF2B5EF4-FFF2-40B4-BE49-F238E27FC236}">
                <a16:creationId xmlns:a16="http://schemas.microsoft.com/office/drawing/2014/main" id="{BA0FD99C-A8D7-9B5A-3547-76F7C79B2D72}"/>
              </a:ext>
            </a:extLst>
          </p:cNvPr>
          <p:cNvSpPr>
            <a:spLocks noGrp="1"/>
          </p:cNvSpPr>
          <p:nvPr>
            <p:ph idx="1"/>
          </p:nvPr>
        </p:nvSpPr>
        <p:spPr/>
        <p:txBody>
          <a:bodyPr vert="horz" lIns="91440" tIns="45720" rIns="91440" bIns="45720" rtlCol="0" anchor="t">
            <a:normAutofit/>
          </a:bodyPr>
          <a:lstStyle/>
          <a:p>
            <a:r>
              <a:rPr lang="en-US" dirty="0"/>
              <a:t>Lyft </a:t>
            </a:r>
            <a:r>
              <a:rPr lang="zh-CN" altLang="en-US" dirty="0"/>
              <a:t>和</a:t>
            </a:r>
            <a:r>
              <a:rPr lang="en-US" dirty="0"/>
              <a:t> Uber </a:t>
            </a:r>
            <a:r>
              <a:rPr lang="zh-CN" altLang="en-US" dirty="0"/>
              <a:t>不会以任何方式报复任何向总检察长办公室投诉或根据和解协议提出索赔的司机。</a:t>
            </a:r>
            <a:r>
              <a:rPr lang="en-US" dirty="0"/>
              <a:t> </a:t>
            </a:r>
          </a:p>
        </p:txBody>
      </p:sp>
    </p:spTree>
    <p:extLst>
      <p:ext uri="{BB962C8B-B14F-4D97-AF65-F5344CB8AC3E}">
        <p14:creationId xmlns:p14="http://schemas.microsoft.com/office/powerpoint/2010/main" val="6141275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FB1F8-87B3-87E1-6E04-E6C730D9B54D}"/>
              </a:ext>
            </a:extLst>
          </p:cNvPr>
          <p:cNvSpPr>
            <a:spLocks noGrp="1"/>
          </p:cNvSpPr>
          <p:nvPr>
            <p:ph type="title"/>
          </p:nvPr>
        </p:nvSpPr>
        <p:spPr/>
        <p:txBody>
          <a:bodyPr/>
          <a:lstStyle/>
          <a:p>
            <a:r>
              <a:rPr lang="zh-CN" altLang="en-US"/>
              <a:t>更多信息</a:t>
            </a:r>
            <a:endParaRPr lang="en-US" dirty="0"/>
          </a:p>
        </p:txBody>
      </p:sp>
      <p:sp>
        <p:nvSpPr>
          <p:cNvPr id="3" name="Content Placeholder 2">
            <a:extLst>
              <a:ext uri="{FF2B5EF4-FFF2-40B4-BE49-F238E27FC236}">
                <a16:creationId xmlns:a16="http://schemas.microsoft.com/office/drawing/2014/main" id="{FDDDBDA9-5670-2EB2-2305-FFDFD8B61948}"/>
              </a:ext>
            </a:extLst>
          </p:cNvPr>
          <p:cNvSpPr>
            <a:spLocks noGrp="1"/>
          </p:cNvSpPr>
          <p:nvPr>
            <p:ph idx="1"/>
          </p:nvPr>
        </p:nvSpPr>
        <p:spPr/>
        <p:txBody>
          <a:bodyPr/>
          <a:lstStyle/>
          <a:p>
            <a:r>
              <a:rPr lang="zh-CN" altLang="en-US" dirty="0"/>
              <a:t>访问</a:t>
            </a:r>
            <a:r>
              <a:rPr lang="en-US" dirty="0"/>
              <a:t> AGO </a:t>
            </a:r>
            <a:r>
              <a:rPr lang="zh-CN" altLang="en-US" dirty="0"/>
              <a:t>网页</a:t>
            </a:r>
            <a:endParaRPr lang="en-US" dirty="0"/>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a:ln>
                  <a:noFill/>
                </a:ln>
                <a:solidFill>
                  <a:prstClr val="white"/>
                </a:solidFill>
                <a:effectLst/>
                <a:uLnTx/>
                <a:uFillTx/>
                <a:latin typeface="Calibri"/>
                <a:ea typeface="+mn-ea"/>
                <a:cs typeface="+mn-cs"/>
                <a:hlinkClick r:id="rId2">
                  <a:extLst>
                    <a:ext uri="{A12FA001-AC4F-418D-AE19-62706E023703}">
                      <ahyp:hlinkClr xmlns:ahyp="http://schemas.microsoft.com/office/drawing/2018/hyperlinkcolor" val="tx"/>
                    </a:ext>
                  </a:extLst>
                </a:hlinkClick>
              </a:rPr>
              <a:t>https://www.mass.gov/ago/uberlyft</a:t>
            </a:r>
            <a:r>
              <a:rPr kumimoji="0" lang="en-US" sz="3200" b="0" i="0" u="none" strike="noStrike" kern="1200" cap="none" spc="0" normalizeH="0" baseline="0" noProof="0" dirty="0">
                <a:ln>
                  <a:noFill/>
                </a:ln>
                <a:solidFill>
                  <a:prstClr val="white"/>
                </a:solidFill>
                <a:effectLst/>
                <a:uLnTx/>
                <a:uFillTx/>
                <a:latin typeface="Calibri"/>
                <a:ea typeface="+mn-ea"/>
                <a:cs typeface="+mn-cs"/>
              </a:rPr>
              <a:t> </a:t>
            </a:r>
          </a:p>
          <a:p>
            <a:pPr marL="0" indent="0">
              <a:buNone/>
            </a:pPr>
            <a:endParaRPr lang="en-US" dirty="0"/>
          </a:p>
        </p:txBody>
      </p:sp>
    </p:spTree>
    <p:extLst>
      <p:ext uri="{BB962C8B-B14F-4D97-AF65-F5344CB8AC3E}">
        <p14:creationId xmlns:p14="http://schemas.microsoft.com/office/powerpoint/2010/main" val="23669835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3507" y="76200"/>
            <a:ext cx="7143293" cy="1143000"/>
          </a:xfrm>
        </p:spPr>
        <p:txBody>
          <a:bodyPr/>
          <a:lstStyle/>
          <a:p>
            <a:r>
              <a:rPr lang="zh-CN" altLang="en-US" dirty="0"/>
              <a:t>联系</a:t>
            </a:r>
            <a:r>
              <a:rPr lang="en-US" dirty="0"/>
              <a:t> AGO/FLD</a:t>
            </a:r>
          </a:p>
        </p:txBody>
      </p:sp>
      <p:sp>
        <p:nvSpPr>
          <p:cNvPr id="3" name="Content Placeholder 2"/>
          <p:cNvSpPr>
            <a:spLocks noGrp="1"/>
          </p:cNvSpPr>
          <p:nvPr>
            <p:ph idx="1"/>
          </p:nvPr>
        </p:nvSpPr>
        <p:spPr/>
        <p:txBody>
          <a:bodyPr>
            <a:normAutofit lnSpcReduction="10000"/>
          </a:bodyPr>
          <a:lstStyle/>
          <a:p>
            <a:pPr marL="0" indent="0" algn="ctr">
              <a:buNone/>
            </a:pPr>
            <a:br>
              <a:rPr lang="en-US" sz="4400" dirty="0"/>
            </a:br>
            <a:br>
              <a:rPr lang="en-US" sz="4400" u="sng" dirty="0"/>
            </a:br>
            <a:r>
              <a:rPr lang="en-US" sz="4800" u="sng" dirty="0"/>
              <a:t>www.mass.gov/ago/fairlabor</a:t>
            </a:r>
            <a:r>
              <a:rPr lang="en-US" sz="4800" dirty="0"/>
              <a:t> </a:t>
            </a:r>
          </a:p>
          <a:p>
            <a:pPr marL="0" indent="0" algn="ctr">
              <a:buNone/>
            </a:pPr>
            <a:endParaRPr lang="en-US" sz="4800" dirty="0"/>
          </a:p>
          <a:p>
            <a:pPr marL="0" indent="0" algn="ctr">
              <a:buNone/>
            </a:pPr>
            <a:r>
              <a:rPr lang="zh-CN" altLang="en-US" sz="4800" dirty="0"/>
              <a:t>公平劳工部热线</a:t>
            </a:r>
            <a:r>
              <a:rPr lang="en-US" sz="4800" dirty="0"/>
              <a:t>: </a:t>
            </a:r>
            <a:br>
              <a:rPr lang="en-US" sz="4800" dirty="0"/>
            </a:br>
            <a:r>
              <a:rPr lang="en-US" sz="4800" dirty="0"/>
              <a:t>(617) 727-3465</a:t>
            </a:r>
          </a:p>
        </p:txBody>
      </p:sp>
    </p:spTree>
    <p:extLst>
      <p:ext uri="{BB962C8B-B14F-4D97-AF65-F5344CB8AC3E}">
        <p14:creationId xmlns:p14="http://schemas.microsoft.com/office/powerpoint/2010/main" val="796322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677" y="76200"/>
            <a:ext cx="8546123" cy="1143000"/>
          </a:xfrm>
        </p:spPr>
        <p:txBody>
          <a:bodyPr/>
          <a:lstStyle/>
          <a:p>
            <a:r>
              <a:rPr lang="en-US" altLang="zh-CN" dirty="0"/>
              <a:t>2024</a:t>
            </a:r>
            <a:r>
              <a:rPr lang="zh-CN" altLang="en-US" dirty="0"/>
              <a:t>年</a:t>
            </a:r>
            <a:r>
              <a:rPr lang="en-US" altLang="zh-CN" dirty="0"/>
              <a:t>7</a:t>
            </a:r>
            <a:r>
              <a:rPr lang="zh-CN" altLang="en-US" dirty="0"/>
              <a:t>月 </a:t>
            </a:r>
            <a:r>
              <a:rPr lang="en-US" altLang="zh-CN" dirty="0"/>
              <a:t>– </a:t>
            </a:r>
            <a:r>
              <a:rPr lang="zh-CN" altLang="en-US" dirty="0"/>
              <a:t>和解协议</a:t>
            </a:r>
          </a:p>
        </p:txBody>
      </p:sp>
      <p:sp>
        <p:nvSpPr>
          <p:cNvPr id="3" name="Content Placeholder 2"/>
          <p:cNvSpPr>
            <a:spLocks noGrp="1"/>
          </p:cNvSpPr>
          <p:nvPr>
            <p:ph idx="1"/>
          </p:nvPr>
        </p:nvSpPr>
        <p:spPr>
          <a:xfrm>
            <a:off x="420329" y="1600202"/>
            <a:ext cx="8421329" cy="4876800"/>
          </a:xfrm>
        </p:spPr>
        <p:txBody>
          <a:bodyPr>
            <a:normAutofit/>
          </a:bodyPr>
          <a:lstStyle/>
          <a:p>
            <a:pPr>
              <a:lnSpc>
                <a:spcPct val="150000"/>
              </a:lnSpc>
            </a:pPr>
            <a:r>
              <a:rPr lang="zh-CN" altLang="en-US" dirty="0"/>
              <a:t>总检察长与</a:t>
            </a:r>
            <a:r>
              <a:rPr lang="en-US" dirty="0"/>
              <a:t>Uber </a:t>
            </a:r>
            <a:r>
              <a:rPr lang="zh-CN" altLang="en-US" dirty="0"/>
              <a:t>和</a:t>
            </a:r>
            <a:r>
              <a:rPr lang="en-US" dirty="0"/>
              <a:t> Lyft</a:t>
            </a:r>
            <a:r>
              <a:rPr lang="zh-CN" altLang="en-US" dirty="0"/>
              <a:t>达成和解协议。</a:t>
            </a:r>
            <a:endParaRPr lang="en-US" dirty="0"/>
          </a:p>
          <a:p>
            <a:pPr>
              <a:lnSpc>
                <a:spcPct val="150000"/>
              </a:lnSpc>
            </a:pPr>
            <a:r>
              <a:rPr lang="zh-CN" altLang="en-US" dirty="0"/>
              <a:t>和解协议终止了这起诉讼，</a:t>
            </a:r>
            <a:r>
              <a:rPr lang="en-US" altLang="zh-CN" dirty="0"/>
              <a:t>Uber </a:t>
            </a:r>
            <a:r>
              <a:rPr lang="zh-CN" altLang="en-US" dirty="0"/>
              <a:t>和 </a:t>
            </a:r>
            <a:r>
              <a:rPr lang="en-US" altLang="zh-CN" dirty="0"/>
              <a:t>Lyft </a:t>
            </a:r>
            <a:r>
              <a:rPr lang="zh-CN" altLang="en-US" dirty="0"/>
              <a:t>同意不再提出投票倡议。</a:t>
            </a:r>
            <a:endParaRPr lang="en-US" dirty="0"/>
          </a:p>
          <a:p>
            <a:pPr>
              <a:lnSpc>
                <a:spcPct val="150000"/>
              </a:lnSpc>
            </a:pPr>
            <a:r>
              <a:rPr lang="en-US" dirty="0"/>
              <a:t>Uber </a:t>
            </a:r>
            <a:r>
              <a:rPr lang="zh-CN" altLang="en-US" dirty="0"/>
              <a:t>和</a:t>
            </a:r>
            <a:r>
              <a:rPr lang="en-US" dirty="0"/>
              <a:t> Lyft </a:t>
            </a:r>
            <a:r>
              <a:rPr lang="zh-CN" altLang="en-US" dirty="0"/>
              <a:t>同意支付</a:t>
            </a:r>
            <a:r>
              <a:rPr lang="en-US" altLang="zh-CN" dirty="0"/>
              <a:t>1.75</a:t>
            </a:r>
            <a:r>
              <a:rPr lang="zh-CN" altLang="en-US" dirty="0"/>
              <a:t>亿美元，并为司机提供大量新的福利和保护。</a:t>
            </a:r>
            <a:endParaRPr lang="en-US" dirty="0"/>
          </a:p>
          <a:p>
            <a:endParaRPr lang="en-US" dirty="0"/>
          </a:p>
        </p:txBody>
      </p:sp>
    </p:spTree>
    <p:extLst>
      <p:ext uri="{BB962C8B-B14F-4D97-AF65-F5344CB8AC3E}">
        <p14:creationId xmlns:p14="http://schemas.microsoft.com/office/powerpoint/2010/main" val="3702618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AE4C6-E138-FBFC-BE4C-60BEF8C38A04}"/>
              </a:ext>
            </a:extLst>
          </p:cNvPr>
          <p:cNvSpPr>
            <a:spLocks noGrp="1"/>
          </p:cNvSpPr>
          <p:nvPr>
            <p:ph type="title"/>
          </p:nvPr>
        </p:nvSpPr>
        <p:spPr>
          <a:xfrm>
            <a:off x="1301262" y="76200"/>
            <a:ext cx="7385538" cy="1143000"/>
          </a:xfrm>
        </p:spPr>
        <p:txBody>
          <a:bodyPr>
            <a:normAutofit/>
          </a:bodyPr>
          <a:lstStyle/>
          <a:p>
            <a:r>
              <a:rPr lang="zh-CN" altLang="en-US" dirty="0"/>
              <a:t>为司机提供新的福利和保护</a:t>
            </a:r>
            <a:endParaRPr lang="en-US" dirty="0"/>
          </a:p>
        </p:txBody>
      </p:sp>
      <p:sp>
        <p:nvSpPr>
          <p:cNvPr id="3" name="Content Placeholder 2">
            <a:extLst>
              <a:ext uri="{FF2B5EF4-FFF2-40B4-BE49-F238E27FC236}">
                <a16:creationId xmlns:a16="http://schemas.microsoft.com/office/drawing/2014/main" id="{BAAD979A-701A-CDC0-8FA3-EB5AA5B3E9B9}"/>
              </a:ext>
            </a:extLst>
          </p:cNvPr>
          <p:cNvSpPr>
            <a:spLocks noGrp="1"/>
          </p:cNvSpPr>
          <p:nvPr>
            <p:ph idx="1"/>
          </p:nvPr>
        </p:nvSpPr>
        <p:spPr/>
        <p:txBody>
          <a:bodyPr>
            <a:normAutofit lnSpcReduction="10000"/>
          </a:bodyPr>
          <a:lstStyle/>
          <a:p>
            <a:pPr marL="514350" indent="-514350">
              <a:buFont typeface="+mj-lt"/>
              <a:buAutoNum type="arabicPeriod"/>
            </a:pPr>
            <a:r>
              <a:rPr lang="zh-CN" altLang="en-US" dirty="0"/>
              <a:t>司机最低薪酬为每小时</a:t>
            </a:r>
            <a:r>
              <a:rPr lang="en-US" dirty="0"/>
              <a:t>32.50</a:t>
            </a:r>
            <a:r>
              <a:rPr lang="zh-CN" altLang="en-US" dirty="0"/>
              <a:t>美元，自</a:t>
            </a:r>
            <a:r>
              <a:rPr lang="en-US" altLang="zh-CN" dirty="0"/>
              <a:t>2025</a:t>
            </a:r>
            <a:r>
              <a:rPr lang="zh-CN" altLang="en-US" dirty="0"/>
              <a:t>年</a:t>
            </a:r>
            <a:r>
              <a:rPr lang="en-US" altLang="zh-CN" dirty="0"/>
              <a:t>1</a:t>
            </a:r>
            <a:r>
              <a:rPr lang="zh-CN" altLang="en-US" dirty="0"/>
              <a:t>月</a:t>
            </a:r>
            <a:r>
              <a:rPr lang="en-US" altLang="zh-CN" dirty="0"/>
              <a:t>15</a:t>
            </a:r>
            <a:r>
              <a:rPr lang="zh-CN" altLang="en-US" dirty="0"/>
              <a:t>日起为每小时</a:t>
            </a:r>
            <a:r>
              <a:rPr lang="en-US" altLang="zh-CN" dirty="0"/>
              <a:t>33.48</a:t>
            </a:r>
            <a:r>
              <a:rPr lang="zh-CN" altLang="en-US" dirty="0"/>
              <a:t>美元。</a:t>
            </a:r>
            <a:endParaRPr lang="en-US" dirty="0"/>
          </a:p>
          <a:p>
            <a:pPr marL="514350" indent="-514350">
              <a:buFont typeface="+mj-lt"/>
              <a:buAutoNum type="arabicPeriod"/>
            </a:pPr>
            <a:r>
              <a:rPr lang="zh-CN" altLang="en-US" dirty="0"/>
              <a:t>补发工资给司机（</a:t>
            </a:r>
            <a:r>
              <a:rPr lang="en-US" altLang="zh-CN" dirty="0"/>
              <a:t>2020-2024</a:t>
            </a:r>
            <a:r>
              <a:rPr lang="zh-CN" altLang="en-US" dirty="0"/>
              <a:t>年）</a:t>
            </a:r>
            <a:endParaRPr lang="en-US" altLang="zh-CN" dirty="0"/>
          </a:p>
          <a:p>
            <a:pPr marL="514350" indent="-514350">
              <a:buFont typeface="+mj-lt"/>
              <a:buAutoNum type="arabicPeriod"/>
            </a:pPr>
            <a:r>
              <a:rPr lang="zh-CN" altLang="en-US" dirty="0"/>
              <a:t>带薪病假</a:t>
            </a:r>
            <a:endParaRPr lang="en-US" altLang="zh-CN" dirty="0"/>
          </a:p>
          <a:p>
            <a:pPr marL="514350" indent="-514350">
              <a:buFont typeface="+mj-lt"/>
              <a:buAutoNum type="arabicPeriod"/>
            </a:pPr>
            <a:r>
              <a:rPr lang="zh-CN" altLang="en-US" dirty="0"/>
              <a:t>带薪家庭医疗假津贴</a:t>
            </a:r>
            <a:endParaRPr lang="en-US" altLang="zh-CN" dirty="0"/>
          </a:p>
          <a:p>
            <a:pPr marL="514350" indent="-514350">
              <a:buFont typeface="+mj-lt"/>
              <a:buAutoNum type="arabicPeriod"/>
            </a:pPr>
            <a:r>
              <a:rPr lang="zh-CN" altLang="en-US" dirty="0"/>
              <a:t>医疗保险津贴</a:t>
            </a:r>
            <a:endParaRPr lang="en-US" dirty="0"/>
          </a:p>
          <a:p>
            <a:pPr marL="514350" indent="-514350">
              <a:buFont typeface="+mj-lt"/>
              <a:buAutoNum type="arabicPeriod"/>
            </a:pPr>
            <a:r>
              <a:rPr lang="zh-CN" altLang="en-US" dirty="0"/>
              <a:t>职业事故保险</a:t>
            </a:r>
            <a:endParaRPr lang="en-US" altLang="zh-CN" dirty="0"/>
          </a:p>
          <a:p>
            <a:pPr marL="514350" indent="-514350">
              <a:buFont typeface="+mj-lt"/>
              <a:buAutoNum type="arabicPeriod"/>
            </a:pPr>
            <a:r>
              <a:rPr lang="zh-CN" altLang="en-US" dirty="0"/>
              <a:t>有保障的停用上诉程序</a:t>
            </a: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3643137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dirty="0"/>
              <a:t>司机最低薪酬</a:t>
            </a:r>
            <a:endParaRPr lang="en-US" dirty="0"/>
          </a:p>
        </p:txBody>
      </p:sp>
      <p:sp>
        <p:nvSpPr>
          <p:cNvPr id="3" name="Content Placeholder 2"/>
          <p:cNvSpPr>
            <a:spLocks noGrp="1"/>
          </p:cNvSpPr>
          <p:nvPr>
            <p:ph idx="1"/>
          </p:nvPr>
        </p:nvSpPr>
        <p:spPr/>
        <p:txBody>
          <a:bodyPr vert="horz" lIns="91440" tIns="45720" rIns="91440" bIns="45720" rtlCol="0" anchor="t">
            <a:normAutofit/>
          </a:bodyPr>
          <a:lstStyle/>
          <a:p>
            <a:pPr marL="0" indent="0">
              <a:lnSpc>
                <a:spcPct val="90000"/>
              </a:lnSpc>
              <a:spcBef>
                <a:spcPct val="50000"/>
              </a:spcBef>
              <a:buNone/>
            </a:pPr>
            <a:r>
              <a:rPr lang="zh-CN" altLang="en-US" dirty="0"/>
              <a:t>概述</a:t>
            </a:r>
            <a:endParaRPr lang="en-US" dirty="0"/>
          </a:p>
          <a:p>
            <a:pPr marL="626745" indent="-626745">
              <a:lnSpc>
                <a:spcPct val="90000"/>
              </a:lnSpc>
              <a:spcBef>
                <a:spcPct val="50000"/>
              </a:spcBef>
            </a:pPr>
            <a:r>
              <a:rPr lang="zh-CN" altLang="en-US" dirty="0"/>
              <a:t>司机最低工资从</a:t>
            </a:r>
            <a:r>
              <a:rPr lang="en-US" altLang="zh-CN" dirty="0"/>
              <a:t>2024</a:t>
            </a:r>
            <a:r>
              <a:rPr lang="zh-CN" altLang="en-US" dirty="0"/>
              <a:t>年</a:t>
            </a:r>
            <a:r>
              <a:rPr lang="en-US" altLang="zh-CN" dirty="0"/>
              <a:t>8</a:t>
            </a:r>
            <a:r>
              <a:rPr lang="zh-CN" altLang="en-US" dirty="0"/>
              <a:t>月</a:t>
            </a:r>
            <a:r>
              <a:rPr lang="en-US" altLang="zh-CN" dirty="0"/>
              <a:t>15</a:t>
            </a:r>
            <a:r>
              <a:rPr lang="zh-CN" altLang="en-US" dirty="0"/>
              <a:t>日开始，每小时“工作时间 ”</a:t>
            </a:r>
            <a:r>
              <a:rPr lang="en-US" altLang="zh-CN" dirty="0"/>
              <a:t>32.50 </a:t>
            </a:r>
            <a:r>
              <a:rPr lang="zh-CN" altLang="en-US" dirty="0"/>
              <a:t>美元。</a:t>
            </a:r>
            <a:endParaRPr lang="en-US" dirty="0">
              <a:ea typeface="Calibri"/>
              <a:cs typeface="Calibri"/>
            </a:endParaRPr>
          </a:p>
          <a:p>
            <a:pPr marL="626745" indent="-626745">
              <a:lnSpc>
                <a:spcPct val="90000"/>
              </a:lnSpc>
              <a:spcBef>
                <a:spcPct val="50000"/>
              </a:spcBef>
            </a:pPr>
            <a:r>
              <a:rPr lang="zh-CN" altLang="en-US" dirty="0"/>
              <a:t>每年，司机的最低工资将根据通货膨胀率上调。</a:t>
            </a:r>
            <a:endParaRPr lang="en-US" altLang="zh-CN" dirty="0"/>
          </a:p>
          <a:p>
            <a:pPr marL="626745" indent="-626745">
              <a:lnSpc>
                <a:spcPct val="90000"/>
              </a:lnSpc>
              <a:spcBef>
                <a:spcPct val="50000"/>
              </a:spcBef>
            </a:pPr>
            <a:r>
              <a:rPr lang="zh-CN" altLang="en-US" dirty="0"/>
              <a:t>从</a:t>
            </a:r>
            <a:r>
              <a:rPr lang="en-US" altLang="zh-CN" dirty="0"/>
              <a:t>2025</a:t>
            </a:r>
            <a:r>
              <a:rPr lang="zh-CN" altLang="en-US" dirty="0"/>
              <a:t>年</a:t>
            </a:r>
            <a:r>
              <a:rPr lang="en-US" altLang="zh-CN" dirty="0"/>
              <a:t>1</a:t>
            </a:r>
            <a:r>
              <a:rPr lang="zh-CN" altLang="en-US" dirty="0"/>
              <a:t>月</a:t>
            </a:r>
            <a:r>
              <a:rPr lang="en-US" altLang="zh-CN" dirty="0"/>
              <a:t>1</a:t>
            </a:r>
            <a:r>
              <a:rPr lang="zh-CN" altLang="en-US" dirty="0"/>
              <a:t>日起，最低工资上涨至</a:t>
            </a:r>
            <a:r>
              <a:rPr lang="en-US" altLang="zh-CN" dirty="0"/>
              <a:t>33.48</a:t>
            </a:r>
            <a:r>
              <a:rPr lang="zh-CN" altLang="en-US" dirty="0"/>
              <a:t>美元。</a:t>
            </a:r>
            <a:endParaRPr lang="en-US" altLang="zh-CN" dirty="0"/>
          </a:p>
          <a:p>
            <a:pPr marL="626745" indent="-626745">
              <a:lnSpc>
                <a:spcPct val="90000"/>
              </a:lnSpc>
              <a:spcBef>
                <a:spcPct val="50000"/>
              </a:spcBef>
            </a:pPr>
            <a:endParaRPr lang="en-US" dirty="0">
              <a:ea typeface="Calibri"/>
              <a:cs typeface="Calibri"/>
            </a:endParaRPr>
          </a:p>
        </p:txBody>
      </p:sp>
    </p:spTree>
    <p:extLst>
      <p:ext uri="{BB962C8B-B14F-4D97-AF65-F5344CB8AC3E}">
        <p14:creationId xmlns:p14="http://schemas.microsoft.com/office/powerpoint/2010/main" val="1146071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87A41-8D95-1752-D335-50736BDBA4D7}"/>
              </a:ext>
            </a:extLst>
          </p:cNvPr>
          <p:cNvSpPr>
            <a:spLocks noGrp="1"/>
          </p:cNvSpPr>
          <p:nvPr>
            <p:ph type="title"/>
          </p:nvPr>
        </p:nvSpPr>
        <p:spPr/>
        <p:txBody>
          <a:bodyPr/>
          <a:lstStyle/>
          <a:p>
            <a:r>
              <a:rPr lang="zh-CN" altLang="en-US" dirty="0"/>
              <a:t>司机最低薪酬</a:t>
            </a:r>
            <a:endParaRPr lang="en-US" dirty="0"/>
          </a:p>
        </p:txBody>
      </p:sp>
      <p:sp>
        <p:nvSpPr>
          <p:cNvPr id="3" name="Content Placeholder 2">
            <a:extLst>
              <a:ext uri="{FF2B5EF4-FFF2-40B4-BE49-F238E27FC236}">
                <a16:creationId xmlns:a16="http://schemas.microsoft.com/office/drawing/2014/main" id="{CAD0ACFA-5276-1CAB-EBAE-CA9C7B4526C4}"/>
              </a:ext>
            </a:extLst>
          </p:cNvPr>
          <p:cNvSpPr>
            <a:spLocks noGrp="1"/>
          </p:cNvSpPr>
          <p:nvPr>
            <p:ph idx="1"/>
          </p:nvPr>
        </p:nvSpPr>
        <p:spPr/>
        <p:txBody>
          <a:bodyPr>
            <a:normAutofit fontScale="92500" lnSpcReduction="20000"/>
          </a:bodyPr>
          <a:lstStyle/>
          <a:p>
            <a:pPr marL="0" indent="0">
              <a:buNone/>
            </a:pPr>
            <a:r>
              <a:rPr lang="zh-CN" altLang="en-US" dirty="0"/>
              <a:t>如何计算最低工资</a:t>
            </a:r>
            <a:r>
              <a:rPr lang="en-US" dirty="0"/>
              <a:t>?</a:t>
            </a:r>
          </a:p>
          <a:p>
            <a:pPr>
              <a:lnSpc>
                <a:spcPct val="150000"/>
              </a:lnSpc>
            </a:pPr>
            <a:r>
              <a:rPr lang="en-US" dirty="0"/>
              <a:t>Uber </a:t>
            </a:r>
            <a:r>
              <a:rPr lang="zh-CN" altLang="en-US" dirty="0"/>
              <a:t>和</a:t>
            </a:r>
            <a:r>
              <a:rPr lang="en-US" dirty="0"/>
              <a:t> Lyft </a:t>
            </a:r>
            <a:r>
              <a:rPr lang="zh-CN" altLang="en-US" dirty="0"/>
              <a:t>将每两周统计每位司机的“工作时间”。</a:t>
            </a:r>
            <a:endParaRPr lang="en-US" dirty="0"/>
          </a:p>
          <a:p>
            <a:pPr>
              <a:lnSpc>
                <a:spcPct val="150000"/>
              </a:lnSpc>
            </a:pPr>
            <a:r>
              <a:rPr lang="zh-CN" altLang="en-US" dirty="0"/>
              <a:t>在所有工作时间内，</a:t>
            </a:r>
            <a:r>
              <a:rPr lang="en-US" dirty="0"/>
              <a:t>Uber </a:t>
            </a:r>
            <a:r>
              <a:rPr lang="zh-CN" altLang="en-US" dirty="0"/>
              <a:t>和</a:t>
            </a:r>
            <a:r>
              <a:rPr lang="en-US" dirty="0"/>
              <a:t> Lyft</a:t>
            </a:r>
            <a:r>
              <a:rPr lang="zh-CN" altLang="en-US" dirty="0"/>
              <a:t>将确保司机每小时至少赚取</a:t>
            </a:r>
            <a:r>
              <a:rPr lang="en-US" dirty="0"/>
              <a:t>3</a:t>
            </a:r>
            <a:r>
              <a:rPr lang="en-US" altLang="zh-CN" dirty="0"/>
              <a:t>3.48</a:t>
            </a:r>
            <a:r>
              <a:rPr lang="en-US" dirty="0"/>
              <a:t> </a:t>
            </a:r>
            <a:r>
              <a:rPr lang="zh-CN" altLang="en-US" dirty="0"/>
              <a:t>美元。</a:t>
            </a:r>
            <a:endParaRPr lang="en-US" dirty="0"/>
          </a:p>
          <a:p>
            <a:pPr>
              <a:lnSpc>
                <a:spcPct val="150000"/>
              </a:lnSpc>
            </a:pPr>
            <a:r>
              <a:rPr lang="zh-CN" altLang="en-US" dirty="0"/>
              <a:t>如果司机在两周内的时薪低于</a:t>
            </a:r>
            <a:r>
              <a:rPr lang="en-US" altLang="zh-CN" dirty="0"/>
              <a:t>33.48 </a:t>
            </a:r>
            <a:r>
              <a:rPr lang="zh-CN" altLang="en-US" dirty="0"/>
              <a:t>美元， </a:t>
            </a:r>
            <a:r>
              <a:rPr lang="en-US" dirty="0"/>
              <a:t>Uber </a:t>
            </a:r>
            <a:r>
              <a:rPr lang="zh-CN" altLang="en-US" dirty="0"/>
              <a:t>或</a:t>
            </a:r>
            <a:r>
              <a:rPr lang="en-US" dirty="0"/>
              <a:t> Lyft </a:t>
            </a:r>
            <a:r>
              <a:rPr lang="zh-CN" altLang="en-US" dirty="0"/>
              <a:t>将补足差额。</a:t>
            </a:r>
            <a:endParaRPr lang="en-US" dirty="0"/>
          </a:p>
          <a:p>
            <a:endParaRPr lang="en-US" dirty="0"/>
          </a:p>
        </p:txBody>
      </p:sp>
    </p:spTree>
    <p:extLst>
      <p:ext uri="{BB962C8B-B14F-4D97-AF65-F5344CB8AC3E}">
        <p14:creationId xmlns:p14="http://schemas.microsoft.com/office/powerpoint/2010/main" val="2671266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zh-CN" altLang="en-US" dirty="0"/>
              <a:t>司机最低薪酬</a:t>
            </a:r>
            <a:endParaRPr lang="en-US" dirty="0"/>
          </a:p>
        </p:txBody>
      </p:sp>
      <p:sp>
        <p:nvSpPr>
          <p:cNvPr id="3" name="Content Placeholder 2"/>
          <p:cNvSpPr>
            <a:spLocks noGrp="1"/>
          </p:cNvSpPr>
          <p:nvPr>
            <p:ph idx="1"/>
          </p:nvPr>
        </p:nvSpPr>
        <p:spPr>
          <a:xfrm>
            <a:off x="744794" y="1666568"/>
            <a:ext cx="7713406" cy="4616245"/>
          </a:xfrm>
        </p:spPr>
        <p:txBody>
          <a:bodyPr anchor="t">
            <a:noAutofit/>
          </a:bodyPr>
          <a:lstStyle/>
          <a:p>
            <a:pPr marL="0" indent="0">
              <a:buNone/>
            </a:pPr>
            <a:r>
              <a:rPr lang="zh-CN" altLang="en-US" dirty="0"/>
              <a:t>什么是</a:t>
            </a:r>
            <a:r>
              <a:rPr lang="en-US" dirty="0"/>
              <a:t>“</a:t>
            </a:r>
            <a:r>
              <a:rPr lang="zh-CN" altLang="en-US" dirty="0"/>
              <a:t>工作时间</a:t>
            </a:r>
            <a:r>
              <a:rPr lang="en-US" dirty="0"/>
              <a:t>”?</a:t>
            </a:r>
          </a:p>
          <a:p>
            <a:r>
              <a:rPr lang="zh-CN" altLang="en-US" dirty="0"/>
              <a:t>“工作时间”是指从司机接受乘客订单到将乘客送至下车地点之间的时间。</a:t>
            </a:r>
            <a:r>
              <a:rPr lang="en-US" dirty="0"/>
              <a:t> </a:t>
            </a:r>
            <a:endParaRPr lang="en-US" sz="2800" dirty="0"/>
          </a:p>
          <a:p>
            <a:pPr>
              <a:lnSpc>
                <a:spcPct val="150000"/>
              </a:lnSpc>
            </a:pPr>
            <a:r>
              <a:rPr lang="en-US" sz="3200" dirty="0"/>
              <a:t>Uber </a:t>
            </a:r>
            <a:r>
              <a:rPr lang="zh-CN" altLang="en-US" sz="3200" dirty="0"/>
              <a:t>司机应用程序</a:t>
            </a:r>
            <a:r>
              <a:rPr lang="en-US" sz="3200" dirty="0"/>
              <a:t>: “Active Time”</a:t>
            </a:r>
          </a:p>
          <a:p>
            <a:pPr>
              <a:lnSpc>
                <a:spcPct val="150000"/>
              </a:lnSpc>
            </a:pPr>
            <a:r>
              <a:rPr lang="en-US" sz="3200" dirty="0"/>
              <a:t>Lyft </a:t>
            </a:r>
            <a:r>
              <a:rPr lang="zh-CN" altLang="en-US" sz="3200" dirty="0"/>
              <a:t>司机应用程序</a:t>
            </a:r>
            <a:r>
              <a:rPr lang="en-US" sz="3200" dirty="0"/>
              <a:t>: “Booked Time”</a:t>
            </a:r>
          </a:p>
          <a:p>
            <a:endParaRPr lang="en-US" sz="2800" dirty="0"/>
          </a:p>
          <a:p>
            <a:endParaRPr lang="en-US" sz="2400" dirty="0"/>
          </a:p>
          <a:p>
            <a:endParaRPr lang="en-US" sz="2800" dirty="0"/>
          </a:p>
          <a:p>
            <a:pPr marL="0" indent="0">
              <a:buNone/>
            </a:pPr>
            <a:endParaRPr lang="en-US" dirty="0"/>
          </a:p>
        </p:txBody>
      </p:sp>
    </p:spTree>
    <p:extLst>
      <p:ext uri="{BB962C8B-B14F-4D97-AF65-F5344CB8AC3E}">
        <p14:creationId xmlns:p14="http://schemas.microsoft.com/office/powerpoint/2010/main" val="2945965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42900-5996-0813-AFF4-FF0D62A5D206}"/>
              </a:ext>
            </a:extLst>
          </p:cNvPr>
          <p:cNvSpPr>
            <a:spLocks noGrp="1"/>
          </p:cNvSpPr>
          <p:nvPr>
            <p:ph type="title"/>
          </p:nvPr>
        </p:nvSpPr>
        <p:spPr/>
        <p:txBody>
          <a:bodyPr/>
          <a:lstStyle/>
          <a:p>
            <a:r>
              <a:rPr lang="zh-CN" altLang="en-US" dirty="0"/>
              <a:t>司机最低薪酬</a:t>
            </a:r>
            <a:endParaRPr lang="en-US" dirty="0"/>
          </a:p>
        </p:txBody>
      </p:sp>
      <p:sp>
        <p:nvSpPr>
          <p:cNvPr id="3" name="Content Placeholder 2">
            <a:extLst>
              <a:ext uri="{FF2B5EF4-FFF2-40B4-BE49-F238E27FC236}">
                <a16:creationId xmlns:a16="http://schemas.microsoft.com/office/drawing/2014/main" id="{BC2D23EA-76B1-58F0-419A-902B3BA4C828}"/>
              </a:ext>
            </a:extLst>
          </p:cNvPr>
          <p:cNvSpPr>
            <a:spLocks noGrp="1"/>
          </p:cNvSpPr>
          <p:nvPr>
            <p:ph idx="1"/>
          </p:nvPr>
        </p:nvSpPr>
        <p:spPr/>
        <p:txBody>
          <a:bodyPr>
            <a:normAutofit lnSpcReduction="10000"/>
          </a:bodyPr>
          <a:lstStyle/>
          <a:p>
            <a:pPr marL="0" indent="0">
              <a:buNone/>
            </a:pPr>
            <a:r>
              <a:rPr lang="zh-CN" altLang="en-US" dirty="0"/>
              <a:t>我可以追踪我的工作时间吗</a:t>
            </a:r>
            <a:r>
              <a:rPr lang="en-US" dirty="0"/>
              <a:t>? </a:t>
            </a:r>
            <a:r>
              <a:rPr lang="zh-CN" altLang="en-US" dirty="0"/>
              <a:t>在哪里</a:t>
            </a:r>
            <a:r>
              <a:rPr lang="en-US" dirty="0"/>
              <a:t>?</a:t>
            </a:r>
          </a:p>
          <a:p>
            <a:r>
              <a:rPr lang="zh-CN" altLang="en-US" dirty="0"/>
              <a:t>每家公司都必须向司机报告其“工作时间”</a:t>
            </a:r>
            <a:endParaRPr lang="en-US" dirty="0"/>
          </a:p>
          <a:p>
            <a:r>
              <a:rPr lang="en-US" dirty="0"/>
              <a:t>Uber: </a:t>
            </a:r>
            <a:r>
              <a:rPr lang="zh-CN" altLang="en-US" dirty="0"/>
              <a:t>进入司机应用程序中的收入选项（</a:t>
            </a:r>
            <a:r>
              <a:rPr lang="en-US" altLang="zh-CN" dirty="0"/>
              <a:t>earnings </a:t>
            </a:r>
            <a:r>
              <a:rPr lang="zh-CN" altLang="en-US" dirty="0"/>
              <a:t>），找“马萨诸塞州福利”（</a:t>
            </a:r>
            <a:r>
              <a:rPr lang="en-US" dirty="0"/>
              <a:t>“Massachusetts Benefits”</a:t>
            </a:r>
            <a:r>
              <a:rPr lang="zh-CN" altLang="en-US" dirty="0"/>
              <a:t>）选项。</a:t>
            </a:r>
            <a:endParaRPr lang="en-US" dirty="0"/>
          </a:p>
          <a:p>
            <a:r>
              <a:rPr lang="en-US" dirty="0"/>
              <a:t>Lyft: </a:t>
            </a:r>
            <a:r>
              <a:rPr lang="zh-CN" altLang="en-US" dirty="0"/>
              <a:t>进入司机应用程序中的收入选项（</a:t>
            </a:r>
            <a:r>
              <a:rPr lang="en-US" dirty="0"/>
              <a:t>Earnings</a:t>
            </a:r>
            <a:r>
              <a:rPr lang="zh-CN" altLang="en-US" dirty="0"/>
              <a:t>），找到“每周明细”（</a:t>
            </a:r>
            <a:r>
              <a:rPr lang="en-US" altLang="zh-CN" dirty="0"/>
              <a:t>Weekly Breakdown)</a:t>
            </a:r>
            <a:r>
              <a:rPr lang="zh-CN" altLang="en-US" dirty="0"/>
              <a:t>。该选项会显示您的“预定时间”</a:t>
            </a:r>
            <a:r>
              <a:rPr lang="en-US" dirty="0"/>
              <a:t> </a:t>
            </a:r>
            <a:r>
              <a:rPr lang="zh-CN" altLang="en-US" dirty="0"/>
              <a:t>（</a:t>
            </a:r>
            <a:r>
              <a:rPr lang="en-US" dirty="0"/>
              <a:t>“booked time”</a:t>
            </a:r>
            <a:r>
              <a:rPr lang="zh-CN" altLang="en-US" dirty="0"/>
              <a:t>）选项。</a:t>
            </a:r>
            <a:endParaRPr lang="en-US" dirty="0"/>
          </a:p>
        </p:txBody>
      </p:sp>
    </p:spTree>
    <p:extLst>
      <p:ext uri="{BB962C8B-B14F-4D97-AF65-F5344CB8AC3E}">
        <p14:creationId xmlns:p14="http://schemas.microsoft.com/office/powerpoint/2010/main" val="64897082"/>
      </p:ext>
    </p:extLst>
  </p:cSld>
  <p:clrMapOvr>
    <a:masterClrMapping/>
  </p:clrMapOvr>
</p:sld>
</file>

<file path=ppt/theme/theme1.xml><?xml version="1.0" encoding="utf-8"?>
<a:theme xmlns:a="http://schemas.openxmlformats.org/drawingml/2006/main" name="AGO 2016 them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GO 2.potx" id="{73614E93-95F6-417D-B142-1E0FF7CC890B}" vid="{23D2FA37-480E-4493-B38F-731185DB34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dcb0a1a-0ef8-42f9-9e59-6ebdc01d2e61" xsi:nil="true"/>
    <lcf76f155ced4ddcb4097134ff3c332f xmlns="df081f99-5092-475a-88a8-1e31f85c63f9">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194F17B50FFF041B5023E30C893945B" ma:contentTypeVersion="15" ma:contentTypeDescription="Create a new document." ma:contentTypeScope="" ma:versionID="6b0a59152a2dd1a6915bb72bb7b989c2">
  <xsd:schema xmlns:xsd="http://www.w3.org/2001/XMLSchema" xmlns:xs="http://www.w3.org/2001/XMLSchema" xmlns:p="http://schemas.microsoft.com/office/2006/metadata/properties" xmlns:ns2="df081f99-5092-475a-88a8-1e31f85c63f9" xmlns:ns3="3dcb0a1a-0ef8-42f9-9e59-6ebdc01d2e61" targetNamespace="http://schemas.microsoft.com/office/2006/metadata/properties" ma:root="true" ma:fieldsID="230708781f2946c2ae01e3d8e7c190a2" ns2:_="" ns3:_="">
    <xsd:import namespace="df081f99-5092-475a-88a8-1e31f85c63f9"/>
    <xsd:import namespace="3dcb0a1a-0ef8-42f9-9e59-6ebdc01d2e6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081f99-5092-475a-88a8-1e31f85c63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dexed="true" ma:internalName="MediaServiceLocation"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dcb0a1a-0ef8-42f9-9e59-6ebdc01d2e6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171a22c3-7893-4dee-89f0-e696ec2a054e}" ma:internalName="TaxCatchAll" ma:showField="CatchAllData" ma:web="3dcb0a1a-0ef8-42f9-9e59-6ebdc01d2e6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39D117B-26BC-4979-BC33-FE3489F8A480}">
  <ds:schemaRefs>
    <ds:schemaRef ds:uri="3dcb0a1a-0ef8-42f9-9e59-6ebdc01d2e61"/>
    <ds:schemaRef ds:uri="df081f99-5092-475a-88a8-1e31f85c63f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1DF43068-9B1B-483A-AAEB-DFEB1F7269CF}">
  <ds:schemaRefs>
    <ds:schemaRef ds:uri="3dcb0a1a-0ef8-42f9-9e59-6ebdc01d2e61"/>
    <ds:schemaRef ds:uri="df081f99-5092-475a-88a8-1e31f85c63f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19DC1FE-EA7F-4ED0-82A5-429AD958069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AGO PowerPoint Template 2016</Template>
  <TotalTime>339</TotalTime>
  <Words>2955</Words>
  <Application>Microsoft Office PowerPoint</Application>
  <PresentationFormat>On-screen Show (4:3)</PresentationFormat>
  <Paragraphs>224</Paragraphs>
  <Slides>32</Slides>
  <Notes>21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Arial</vt:lpstr>
      <vt:lpstr>Calibri</vt:lpstr>
      <vt:lpstr>AGO 2016 theme 2</vt:lpstr>
      <vt:lpstr>    Uber/Lyft 和解协议 &amp; 对司机意味着什么     </vt:lpstr>
      <vt:lpstr>案件背景</vt:lpstr>
      <vt:lpstr>2024年5月- 6月庭审和投票倡议</vt:lpstr>
      <vt:lpstr>2024年7月 – 和解协议</vt:lpstr>
      <vt:lpstr>为司机提供新的福利和保护</vt:lpstr>
      <vt:lpstr>司机最低薪酬</vt:lpstr>
      <vt:lpstr>司机最低薪酬</vt:lpstr>
      <vt:lpstr>司机最低薪酬</vt:lpstr>
      <vt:lpstr>司机最低薪酬</vt:lpstr>
      <vt:lpstr>司机最低薪酬</vt:lpstr>
      <vt:lpstr>司机最低薪酬</vt:lpstr>
      <vt:lpstr>司机最低薪酬</vt:lpstr>
      <vt:lpstr>司机最低薪酬</vt:lpstr>
      <vt:lpstr>司机最低薪酬</vt:lpstr>
      <vt:lpstr>司机最低薪酬</vt:lpstr>
      <vt:lpstr>司机赔偿金</vt:lpstr>
      <vt:lpstr>司机赔偿金</vt:lpstr>
      <vt:lpstr>带薪病假</vt:lpstr>
      <vt:lpstr>带薪病假</vt:lpstr>
      <vt:lpstr>带薪病假</vt:lpstr>
      <vt:lpstr>医疗保险津贴</vt:lpstr>
      <vt:lpstr>医疗保险津贴</vt:lpstr>
      <vt:lpstr>医疗保险津贴</vt:lpstr>
      <vt:lpstr>带薪家庭医疗假</vt:lpstr>
      <vt:lpstr>带薪家庭医疗假</vt:lpstr>
      <vt:lpstr>职业事故保险</vt:lpstr>
      <vt:lpstr>职业事故保险</vt:lpstr>
      <vt:lpstr>账户停用上诉</vt:lpstr>
      <vt:lpstr>司机行程信息</vt:lpstr>
      <vt:lpstr>免遭打击报复的保护</vt:lpstr>
      <vt:lpstr>更多信息</vt:lpstr>
      <vt:lpstr>联系 AGO/FLD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Office of  Attorney General Maura Healey  Fair Labor Division</dc:title>
  <dc:creator>Rowe, Heather (AGO)</dc:creator>
  <cp:lastModifiedBy>Wu, Lili (AGO)</cp:lastModifiedBy>
  <cp:revision>156</cp:revision>
  <cp:lastPrinted>2022-10-13T15:53:36Z</cp:lastPrinted>
  <dcterms:created xsi:type="dcterms:W3CDTF">2016-10-17T16:34:04Z</dcterms:created>
  <dcterms:modified xsi:type="dcterms:W3CDTF">2025-06-25T14:54:42Z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0x0101005194F17B50FFF041B5023E30C893945B</vt:lpwstr>
  </property>
  <property fmtid="{D5CDD505-2E9C-101B-9397-08002B2CF9AE}" pid="3" name="ItemRetentionFormula">
    <vt:lpwstr/>
  </property>
  <property fmtid="{D5CDD505-2E9C-101B-9397-08002B2CF9AE}" pid="4" name="_dlc_policyId">
    <vt:lpwstr/>
  </property>
  <property fmtid="{D5CDD505-2E9C-101B-9397-08002B2CF9AE}" pid="5" name="Order">
    <vt:r8>1940600</vt:r8>
  </property>
</Properties>
</file>