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4.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7.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8.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 id="2147483672" r:id="rId2"/>
  </p:sldMasterIdLst>
  <p:notesMasterIdLst>
    <p:notesMasterId r:id="rId20"/>
  </p:notesMasterIdLst>
  <p:sldIdLst>
    <p:sldId id="353" r:id="rId3"/>
    <p:sldId id="5991" r:id="rId4"/>
    <p:sldId id="5992" r:id="rId5"/>
    <p:sldId id="5993" r:id="rId6"/>
    <p:sldId id="5995" r:id="rId7"/>
    <p:sldId id="5997" r:id="rId8"/>
    <p:sldId id="5998" r:id="rId9"/>
    <p:sldId id="6000" r:id="rId10"/>
    <p:sldId id="404" r:id="rId11"/>
    <p:sldId id="288" r:id="rId12"/>
    <p:sldId id="6007" r:id="rId13"/>
    <p:sldId id="6001" r:id="rId14"/>
    <p:sldId id="6002" r:id="rId15"/>
    <p:sldId id="6003" r:id="rId16"/>
    <p:sldId id="6004" r:id="rId17"/>
    <p:sldId id="6005" r:id="rId18"/>
    <p:sldId id="6008"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110D526-D7BF-458D-9DBC-F05578DBE212}" v="4" dt="2025-12-05T13:48:27.11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69" d="100"/>
          <a:sy n="69" d="100"/>
        </p:scale>
        <p:origin x="492"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microsoft.com/office/2015/10/relationships/revisionInfo" Target="revisionInfo.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diagrams/_rels/data8.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18.png"/><Relationship Id="rId7" Type="http://schemas.openxmlformats.org/officeDocument/2006/relationships/image" Target="../media/image22.png"/><Relationship Id="rId12" Type="http://schemas.openxmlformats.org/officeDocument/2006/relationships/image" Target="../media/image27.svg"/><Relationship Id="rId2" Type="http://schemas.openxmlformats.org/officeDocument/2006/relationships/image" Target="../media/image17.svg"/><Relationship Id="rId1" Type="http://schemas.openxmlformats.org/officeDocument/2006/relationships/image" Target="../media/image16.png"/><Relationship Id="rId6" Type="http://schemas.openxmlformats.org/officeDocument/2006/relationships/image" Target="../media/image21.svg"/><Relationship Id="rId11" Type="http://schemas.openxmlformats.org/officeDocument/2006/relationships/image" Target="../media/image26.png"/><Relationship Id="rId5" Type="http://schemas.openxmlformats.org/officeDocument/2006/relationships/image" Target="../media/image20.png"/><Relationship Id="rId10" Type="http://schemas.openxmlformats.org/officeDocument/2006/relationships/image" Target="../media/image25.svg"/><Relationship Id="rId4" Type="http://schemas.openxmlformats.org/officeDocument/2006/relationships/image" Target="../media/image19.svg"/><Relationship Id="rId9" Type="http://schemas.openxmlformats.org/officeDocument/2006/relationships/image" Target="../media/image24.png"/></Relationships>
</file>

<file path=ppt/diagrams/_rels/drawing8.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18.png"/><Relationship Id="rId7" Type="http://schemas.openxmlformats.org/officeDocument/2006/relationships/image" Target="../media/image22.png"/><Relationship Id="rId12" Type="http://schemas.openxmlformats.org/officeDocument/2006/relationships/image" Target="../media/image27.svg"/><Relationship Id="rId2" Type="http://schemas.openxmlformats.org/officeDocument/2006/relationships/image" Target="../media/image17.svg"/><Relationship Id="rId1" Type="http://schemas.openxmlformats.org/officeDocument/2006/relationships/image" Target="../media/image16.png"/><Relationship Id="rId6" Type="http://schemas.openxmlformats.org/officeDocument/2006/relationships/image" Target="../media/image21.svg"/><Relationship Id="rId11" Type="http://schemas.openxmlformats.org/officeDocument/2006/relationships/image" Target="../media/image26.png"/><Relationship Id="rId5" Type="http://schemas.openxmlformats.org/officeDocument/2006/relationships/image" Target="../media/image20.png"/><Relationship Id="rId10" Type="http://schemas.openxmlformats.org/officeDocument/2006/relationships/image" Target="../media/image25.svg"/><Relationship Id="rId4" Type="http://schemas.openxmlformats.org/officeDocument/2006/relationships/image" Target="../media/image19.svg"/><Relationship Id="rId9" Type="http://schemas.openxmlformats.org/officeDocument/2006/relationships/image" Target="../media/image24.png"/></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3_4">
  <dgm:title val=""/>
  <dgm:desc val=""/>
  <dgm:catLst>
    <dgm:cat type="accent3" pri="11400"/>
  </dgm:catLst>
  <dgm:styleLbl name="node0">
    <dgm:fillClrLst meth="cycle">
      <a:schemeClr val="accent3">
        <a:shade val="60000"/>
      </a:schemeClr>
    </dgm:fillClrLst>
    <dgm:linClrLst meth="repeat">
      <a:schemeClr val="lt1"/>
    </dgm:linClrLst>
    <dgm:effectClrLst/>
    <dgm:txLinClrLst/>
    <dgm:txFillClrLst/>
    <dgm:txEffectClrLst/>
  </dgm:styleLbl>
  <dgm:styleLbl name="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alignNode1">
    <dgm:fillClrLst meth="cycle">
      <a:schemeClr val="accent3">
        <a:shade val="50000"/>
      </a:schemeClr>
      <a:schemeClr val="accent3">
        <a:tint val="55000"/>
      </a:schemeClr>
    </dgm:fillClrLst>
    <dgm:linClrLst meth="cycle">
      <a:schemeClr val="accent3">
        <a:shade val="50000"/>
      </a:schemeClr>
      <a:schemeClr val="accent3">
        <a:tint val="55000"/>
      </a:schemeClr>
    </dgm:linClrLst>
    <dgm:effectClrLst/>
    <dgm:txLinClrLst/>
    <dgm:txFillClrLst/>
    <dgm:txEffectClrLst/>
  </dgm:styleLbl>
  <dgm:styleLbl name="ln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vennNode1">
    <dgm:fillClrLst meth="cycle">
      <a:schemeClr val="accent3">
        <a:shade val="80000"/>
        <a:alpha val="50000"/>
      </a:schemeClr>
      <a:schemeClr val="accent3">
        <a:tint val="50000"/>
        <a:alpha val="50000"/>
      </a:schemeClr>
    </dgm:fillClrLst>
    <dgm:linClrLst meth="repeat">
      <a:schemeClr val="lt1"/>
    </dgm:linClrLst>
    <dgm:effectClrLst/>
    <dgm:txLinClrLst/>
    <dgm:txFillClrLst/>
    <dgm:txEffectClrLst/>
  </dgm:styleLbl>
  <dgm:styleLbl name="node2">
    <dgm:fillClrLst>
      <a:schemeClr val="accent3">
        <a:shade val="80000"/>
      </a:schemeClr>
    </dgm:fillClrLst>
    <dgm:linClrLst meth="repeat">
      <a:schemeClr val="lt1"/>
    </dgm:linClrLst>
    <dgm:effectClrLst/>
    <dgm:txLinClrLst/>
    <dgm:txFillClrLst/>
    <dgm:txEffectClrLst/>
  </dgm:styleLbl>
  <dgm:styleLbl name="node3">
    <dgm:fillClrLst>
      <a:schemeClr val="accent3">
        <a:tint val="99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f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b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sibTrans1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0000"/>
      </a:schemeClr>
    </dgm:fillClrLst>
    <dgm:linClrLst meth="repeat">
      <a:schemeClr val="lt1"/>
    </dgm:linClrLst>
    <dgm:effectClrLst/>
    <dgm:txLinClrLst/>
    <dgm:txFillClrLst/>
    <dgm:txEffectClrLst/>
  </dgm:styleLbl>
  <dgm:styleLbl name="asst3">
    <dgm:fillClrLst>
      <a:schemeClr val="accent3">
        <a:tint val="70000"/>
      </a:schemeClr>
    </dgm:fillClrLst>
    <dgm:linClrLst meth="repeat">
      <a:schemeClr val="lt1"/>
    </dgm:linClrLst>
    <dgm:effectClrLst/>
    <dgm:txLinClrLst/>
    <dgm:txFillClrLst/>
    <dgm:txEffectClrLst/>
  </dgm:styleLbl>
  <dgm:styleLbl name="asst4">
    <dgm:fillClrLst>
      <a:schemeClr val="accent3">
        <a:tint val="5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align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bgAccFollowNode1">
    <dgm:fillClrLst meth="repeat">
      <a:schemeClr val="accent3">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55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5C446D8-9082-46A9-8155-D2714AF2FCFC}" type="doc">
      <dgm:prSet loTypeId="urn:microsoft.com/office/officeart/2008/layout/VerticalCurvedList" loCatId="list" qsTypeId="urn:microsoft.com/office/officeart/2005/8/quickstyle/simple1" qsCatId="simple" csTypeId="urn:microsoft.com/office/officeart/2005/8/colors/accent0_3" csCatId="mainScheme" phldr="1"/>
      <dgm:spPr/>
      <dgm:t>
        <a:bodyPr/>
        <a:lstStyle/>
        <a:p>
          <a:endParaRPr lang="en-US"/>
        </a:p>
      </dgm:t>
    </dgm:pt>
    <dgm:pt modelId="{2D52AC36-430E-4899-85B2-49AAAB4A8EF3}">
      <dgm:prSet phldrT="[Text]" custT="1"/>
      <dgm:spPr>
        <a:xfrm>
          <a:off x="2045" y="0"/>
          <a:ext cx="2143532" cy="3402511"/>
        </a:xfrm>
        <a:solidFill>
          <a:srgbClr val="00B050"/>
        </a:solidFill>
      </dgm:spPr>
      <dgm:t>
        <a:bodyPr/>
        <a:lstStyle/>
        <a:p>
          <a:pPr>
            <a:buNone/>
          </a:pPr>
          <a:r>
            <a:rPr lang="en-US" sz="1600">
              <a:latin typeface="Calibri" panose="020F0502020204030204"/>
              <a:ea typeface="+mn-ea"/>
              <a:cs typeface="+mn-cs"/>
            </a:rPr>
            <a:t>Direct Technical Assistance </a:t>
          </a:r>
        </a:p>
      </dgm:t>
    </dgm:pt>
    <dgm:pt modelId="{90C8D133-1980-46C2-8297-712538F02FD8}" type="parTrans" cxnId="{381BB825-D198-40E8-92AE-EE4D28242570}">
      <dgm:prSet/>
      <dgm:spPr/>
      <dgm:t>
        <a:bodyPr/>
        <a:lstStyle/>
        <a:p>
          <a:endParaRPr lang="en-US" sz="1600">
            <a:solidFill>
              <a:schemeClr val="tx1"/>
            </a:solidFill>
          </a:endParaRPr>
        </a:p>
      </dgm:t>
    </dgm:pt>
    <dgm:pt modelId="{4866E089-8437-4C67-948B-0A604923BBE3}" type="sibTrans" cxnId="{381BB825-D198-40E8-92AE-EE4D28242570}">
      <dgm:prSet/>
      <dgm:spPr/>
      <dgm:t>
        <a:bodyPr/>
        <a:lstStyle/>
        <a:p>
          <a:endParaRPr lang="en-US" sz="1600">
            <a:solidFill>
              <a:schemeClr val="tx1"/>
            </a:solidFill>
          </a:endParaRPr>
        </a:p>
      </dgm:t>
    </dgm:pt>
    <dgm:pt modelId="{D9DD3E57-22EF-45AD-A18E-7AD8F4994B0A}">
      <dgm:prSet phldrT="[Text]" custT="1"/>
      <dgm:spPr>
        <a:xfrm>
          <a:off x="4407690" y="0"/>
          <a:ext cx="2143532" cy="3402511"/>
        </a:xfrm>
      </dgm:spPr>
      <dgm:t>
        <a:bodyPr/>
        <a:lstStyle/>
        <a:p>
          <a:pPr>
            <a:buNone/>
          </a:pPr>
          <a:r>
            <a:rPr lang="en-US" sz="1600">
              <a:latin typeface="Calibri" panose="020F0502020204030204"/>
              <a:ea typeface="+mn-ea"/>
              <a:cs typeface="+mn-cs"/>
            </a:rPr>
            <a:t>Continuing Education</a:t>
          </a:r>
        </a:p>
      </dgm:t>
    </dgm:pt>
    <dgm:pt modelId="{0165544A-8B14-40BA-8E09-27368FB3E614}" type="parTrans" cxnId="{034421B9-CEC5-4D18-89A4-A1C8DF1136BE}">
      <dgm:prSet/>
      <dgm:spPr/>
      <dgm:t>
        <a:bodyPr/>
        <a:lstStyle/>
        <a:p>
          <a:endParaRPr lang="en-US" sz="1600">
            <a:solidFill>
              <a:schemeClr val="tx1"/>
            </a:solidFill>
          </a:endParaRPr>
        </a:p>
      </dgm:t>
    </dgm:pt>
    <dgm:pt modelId="{5F903189-4296-4998-A0B0-9AF119FDF4CD}" type="sibTrans" cxnId="{034421B9-CEC5-4D18-89A4-A1C8DF1136BE}">
      <dgm:prSet/>
      <dgm:spPr/>
      <dgm:t>
        <a:bodyPr/>
        <a:lstStyle/>
        <a:p>
          <a:endParaRPr lang="en-US" sz="1600">
            <a:solidFill>
              <a:schemeClr val="tx1"/>
            </a:solidFill>
          </a:endParaRPr>
        </a:p>
      </dgm:t>
    </dgm:pt>
    <dgm:pt modelId="{F69480B7-5394-497D-B22E-0C21715299F8}">
      <dgm:prSet custT="1"/>
      <dgm:spPr>
        <a:xfrm>
          <a:off x="2229946" y="0"/>
          <a:ext cx="2143532" cy="3402511"/>
        </a:xfrm>
      </dgm:spPr>
      <dgm:t>
        <a:bodyPr/>
        <a:lstStyle/>
        <a:p>
          <a:pPr>
            <a:buNone/>
          </a:pPr>
          <a:r>
            <a:rPr lang="en-US" sz="1600">
              <a:latin typeface="Calibri" panose="020F0502020204030204"/>
              <a:ea typeface="+mn-ea"/>
              <a:cs typeface="+mn-cs"/>
            </a:rPr>
            <a:t>Municipal Assistance Program</a:t>
          </a:r>
        </a:p>
      </dgm:t>
    </dgm:pt>
    <dgm:pt modelId="{3F107411-4760-4704-BECD-041D5CA9D77A}" type="parTrans" cxnId="{A9DED1AF-1780-43DD-8BE4-CD650719621F}">
      <dgm:prSet/>
      <dgm:spPr/>
      <dgm:t>
        <a:bodyPr/>
        <a:lstStyle/>
        <a:p>
          <a:endParaRPr lang="en-US" sz="1600">
            <a:solidFill>
              <a:schemeClr val="tx1"/>
            </a:solidFill>
          </a:endParaRPr>
        </a:p>
      </dgm:t>
    </dgm:pt>
    <dgm:pt modelId="{9B890A0B-75D1-430B-B65D-43C843B326B3}" type="sibTrans" cxnId="{A9DED1AF-1780-43DD-8BE4-CD650719621F}">
      <dgm:prSet/>
      <dgm:spPr/>
      <dgm:t>
        <a:bodyPr/>
        <a:lstStyle/>
        <a:p>
          <a:endParaRPr lang="en-US" sz="1600">
            <a:solidFill>
              <a:schemeClr val="tx1"/>
            </a:solidFill>
          </a:endParaRPr>
        </a:p>
      </dgm:t>
    </dgm:pt>
    <dgm:pt modelId="{41D1F734-4FB6-4611-8552-5E29BC2EEF6C}">
      <dgm:prSet phldrT="[Text]" custT="1"/>
      <dgm:spPr>
        <a:xfrm>
          <a:off x="6627605" y="0"/>
          <a:ext cx="2143532" cy="3402511"/>
        </a:xfrm>
      </dgm:spPr>
      <dgm:t>
        <a:bodyPr/>
        <a:lstStyle/>
        <a:p>
          <a:pPr>
            <a:buNone/>
          </a:pPr>
          <a:r>
            <a:rPr lang="en-US" sz="1600">
              <a:latin typeface="Calibri" panose="020F0502020204030204"/>
              <a:ea typeface="+mn-ea"/>
              <a:cs typeface="+mn-cs"/>
            </a:rPr>
            <a:t>Community Engagement</a:t>
          </a:r>
        </a:p>
      </dgm:t>
    </dgm:pt>
    <dgm:pt modelId="{2BEE79B8-CFB4-4D4A-88C2-507B701E2A90}" type="parTrans" cxnId="{95A9F682-22C5-4166-A33F-E2507E1C3334}">
      <dgm:prSet/>
      <dgm:spPr/>
      <dgm:t>
        <a:bodyPr/>
        <a:lstStyle/>
        <a:p>
          <a:endParaRPr lang="en-US" sz="1600">
            <a:solidFill>
              <a:schemeClr val="tx1"/>
            </a:solidFill>
          </a:endParaRPr>
        </a:p>
      </dgm:t>
    </dgm:pt>
    <dgm:pt modelId="{B3B01214-E5A4-4606-8B73-5FC94F20705C}" type="sibTrans" cxnId="{95A9F682-22C5-4166-A33F-E2507E1C3334}">
      <dgm:prSet/>
      <dgm:spPr/>
      <dgm:t>
        <a:bodyPr/>
        <a:lstStyle/>
        <a:p>
          <a:endParaRPr lang="en-US" sz="1600">
            <a:solidFill>
              <a:schemeClr val="tx1"/>
            </a:solidFill>
          </a:endParaRPr>
        </a:p>
      </dgm:t>
    </dgm:pt>
    <dgm:pt modelId="{A681F5E5-EFAF-4939-9722-5E7D380AB3D3}" type="pres">
      <dgm:prSet presAssocID="{65C446D8-9082-46A9-8155-D2714AF2FCFC}" presName="Name0" presStyleCnt="0">
        <dgm:presLayoutVars>
          <dgm:chMax val="7"/>
          <dgm:chPref val="7"/>
          <dgm:dir/>
        </dgm:presLayoutVars>
      </dgm:prSet>
      <dgm:spPr/>
    </dgm:pt>
    <dgm:pt modelId="{9F2FDA00-D02B-4516-B66D-4BA6CA501F84}" type="pres">
      <dgm:prSet presAssocID="{65C446D8-9082-46A9-8155-D2714AF2FCFC}" presName="Name1" presStyleCnt="0"/>
      <dgm:spPr/>
    </dgm:pt>
    <dgm:pt modelId="{FB8DDB17-A2FD-4B18-A7CE-FB1268782680}" type="pres">
      <dgm:prSet presAssocID="{65C446D8-9082-46A9-8155-D2714AF2FCFC}" presName="cycle" presStyleCnt="0"/>
      <dgm:spPr/>
    </dgm:pt>
    <dgm:pt modelId="{78A7526F-3230-44E3-A9C2-4ADC8AC90AAC}" type="pres">
      <dgm:prSet presAssocID="{65C446D8-9082-46A9-8155-D2714AF2FCFC}" presName="srcNode" presStyleLbl="node1" presStyleIdx="0" presStyleCnt="4"/>
      <dgm:spPr/>
    </dgm:pt>
    <dgm:pt modelId="{60AE476B-29A5-4DA1-9B36-EF99D62F7D43}" type="pres">
      <dgm:prSet presAssocID="{65C446D8-9082-46A9-8155-D2714AF2FCFC}" presName="conn" presStyleLbl="parChTrans1D2" presStyleIdx="0" presStyleCnt="1"/>
      <dgm:spPr/>
    </dgm:pt>
    <dgm:pt modelId="{79A23480-2F9A-4596-B0E2-C28569AE4799}" type="pres">
      <dgm:prSet presAssocID="{65C446D8-9082-46A9-8155-D2714AF2FCFC}" presName="extraNode" presStyleLbl="node1" presStyleIdx="0" presStyleCnt="4"/>
      <dgm:spPr/>
    </dgm:pt>
    <dgm:pt modelId="{964ADABD-8921-4BF5-84B3-6DB710E50E60}" type="pres">
      <dgm:prSet presAssocID="{65C446D8-9082-46A9-8155-D2714AF2FCFC}" presName="dstNode" presStyleLbl="node1" presStyleIdx="0" presStyleCnt="4"/>
      <dgm:spPr/>
    </dgm:pt>
    <dgm:pt modelId="{D9B67ADC-EF41-47F5-A49C-313EA006F96D}" type="pres">
      <dgm:prSet presAssocID="{2D52AC36-430E-4899-85B2-49AAAB4A8EF3}" presName="text_1" presStyleLbl="node1" presStyleIdx="0" presStyleCnt="4">
        <dgm:presLayoutVars>
          <dgm:bulletEnabled val="1"/>
        </dgm:presLayoutVars>
      </dgm:prSet>
      <dgm:spPr>
        <a:prstGeom prst="roundRect">
          <a:avLst>
            <a:gd name="adj" fmla="val 10000"/>
          </a:avLst>
        </a:prstGeom>
      </dgm:spPr>
    </dgm:pt>
    <dgm:pt modelId="{853442FD-15A4-49BE-9B53-A63EFEFA1D14}" type="pres">
      <dgm:prSet presAssocID="{2D52AC36-430E-4899-85B2-49AAAB4A8EF3}" presName="accent_1" presStyleCnt="0"/>
      <dgm:spPr/>
    </dgm:pt>
    <dgm:pt modelId="{F5033B1B-03C4-4868-BAC7-2DB2CADEAD5E}" type="pres">
      <dgm:prSet presAssocID="{2D52AC36-430E-4899-85B2-49AAAB4A8EF3}" presName="accentRepeatNode" presStyleLbl="solidFgAcc1" presStyleIdx="0" presStyleCnt="4"/>
      <dgm:spPr/>
    </dgm:pt>
    <dgm:pt modelId="{4A87BDDF-E95D-4F37-8596-E7E4AA4F6D9F}" type="pres">
      <dgm:prSet presAssocID="{F69480B7-5394-497D-B22E-0C21715299F8}" presName="text_2" presStyleLbl="node1" presStyleIdx="1" presStyleCnt="4">
        <dgm:presLayoutVars>
          <dgm:bulletEnabled val="1"/>
        </dgm:presLayoutVars>
      </dgm:prSet>
      <dgm:spPr>
        <a:prstGeom prst="roundRect">
          <a:avLst>
            <a:gd name="adj" fmla="val 10000"/>
          </a:avLst>
        </a:prstGeom>
      </dgm:spPr>
    </dgm:pt>
    <dgm:pt modelId="{8C78E381-8416-4912-97F5-C1D2EC10196A}" type="pres">
      <dgm:prSet presAssocID="{F69480B7-5394-497D-B22E-0C21715299F8}" presName="accent_2" presStyleCnt="0"/>
      <dgm:spPr/>
    </dgm:pt>
    <dgm:pt modelId="{C9EEEEEB-A1D4-46C7-B439-AC1BF157C7E1}" type="pres">
      <dgm:prSet presAssocID="{F69480B7-5394-497D-B22E-0C21715299F8}" presName="accentRepeatNode" presStyleLbl="solidFgAcc1" presStyleIdx="1" presStyleCnt="4"/>
      <dgm:spPr/>
    </dgm:pt>
    <dgm:pt modelId="{191085B3-DB3B-469A-BF90-710AABA510EB}" type="pres">
      <dgm:prSet presAssocID="{D9DD3E57-22EF-45AD-A18E-7AD8F4994B0A}" presName="text_3" presStyleLbl="node1" presStyleIdx="2" presStyleCnt="4">
        <dgm:presLayoutVars>
          <dgm:bulletEnabled val="1"/>
        </dgm:presLayoutVars>
      </dgm:prSet>
      <dgm:spPr>
        <a:prstGeom prst="roundRect">
          <a:avLst>
            <a:gd name="adj" fmla="val 10000"/>
          </a:avLst>
        </a:prstGeom>
      </dgm:spPr>
    </dgm:pt>
    <dgm:pt modelId="{541C2A28-4BB8-49C8-B663-E5802B587EF8}" type="pres">
      <dgm:prSet presAssocID="{D9DD3E57-22EF-45AD-A18E-7AD8F4994B0A}" presName="accent_3" presStyleCnt="0"/>
      <dgm:spPr/>
    </dgm:pt>
    <dgm:pt modelId="{6CD314E0-9025-4DEE-AC91-81A5732C5A45}" type="pres">
      <dgm:prSet presAssocID="{D9DD3E57-22EF-45AD-A18E-7AD8F4994B0A}" presName="accentRepeatNode" presStyleLbl="solidFgAcc1" presStyleIdx="2" presStyleCnt="4"/>
      <dgm:spPr/>
    </dgm:pt>
    <dgm:pt modelId="{2D579AAA-764A-4E30-BF34-360235A1F908}" type="pres">
      <dgm:prSet presAssocID="{41D1F734-4FB6-4611-8552-5E29BC2EEF6C}" presName="text_4" presStyleLbl="node1" presStyleIdx="3" presStyleCnt="4">
        <dgm:presLayoutVars>
          <dgm:bulletEnabled val="1"/>
        </dgm:presLayoutVars>
      </dgm:prSet>
      <dgm:spPr>
        <a:prstGeom prst="roundRect">
          <a:avLst>
            <a:gd name="adj" fmla="val 10000"/>
          </a:avLst>
        </a:prstGeom>
      </dgm:spPr>
    </dgm:pt>
    <dgm:pt modelId="{E0DF24E6-0721-4022-962E-9C472A967B66}" type="pres">
      <dgm:prSet presAssocID="{41D1F734-4FB6-4611-8552-5E29BC2EEF6C}" presName="accent_4" presStyleCnt="0"/>
      <dgm:spPr/>
    </dgm:pt>
    <dgm:pt modelId="{0A2B4243-9CAA-4144-86BD-4C519A087928}" type="pres">
      <dgm:prSet presAssocID="{41D1F734-4FB6-4611-8552-5E29BC2EEF6C}" presName="accentRepeatNode" presStyleLbl="solidFgAcc1" presStyleIdx="3" presStyleCnt="4"/>
      <dgm:spPr/>
    </dgm:pt>
  </dgm:ptLst>
  <dgm:cxnLst>
    <dgm:cxn modelId="{2F96750A-A133-42E0-9F9A-5417380F80B5}" type="presOf" srcId="{2D52AC36-430E-4899-85B2-49AAAB4A8EF3}" destId="{D9B67ADC-EF41-47F5-A49C-313EA006F96D}" srcOrd="0" destOrd="0" presId="urn:microsoft.com/office/officeart/2008/layout/VerticalCurvedList"/>
    <dgm:cxn modelId="{381BB825-D198-40E8-92AE-EE4D28242570}" srcId="{65C446D8-9082-46A9-8155-D2714AF2FCFC}" destId="{2D52AC36-430E-4899-85B2-49AAAB4A8EF3}" srcOrd="0" destOrd="0" parTransId="{90C8D133-1980-46C2-8297-712538F02FD8}" sibTransId="{4866E089-8437-4C67-948B-0A604923BBE3}"/>
    <dgm:cxn modelId="{C056857E-A04F-4530-B3F6-56CFB80E3228}" type="presOf" srcId="{65C446D8-9082-46A9-8155-D2714AF2FCFC}" destId="{A681F5E5-EFAF-4939-9722-5E7D380AB3D3}" srcOrd="0" destOrd="0" presId="urn:microsoft.com/office/officeart/2008/layout/VerticalCurvedList"/>
    <dgm:cxn modelId="{95A9F682-22C5-4166-A33F-E2507E1C3334}" srcId="{65C446D8-9082-46A9-8155-D2714AF2FCFC}" destId="{41D1F734-4FB6-4611-8552-5E29BC2EEF6C}" srcOrd="3" destOrd="0" parTransId="{2BEE79B8-CFB4-4D4A-88C2-507B701E2A90}" sibTransId="{B3B01214-E5A4-4606-8B73-5FC94F20705C}"/>
    <dgm:cxn modelId="{F238F791-1C67-4F01-90AA-9211A5699CBF}" type="presOf" srcId="{F69480B7-5394-497D-B22E-0C21715299F8}" destId="{4A87BDDF-E95D-4F37-8596-E7E4AA4F6D9F}" srcOrd="0" destOrd="0" presId="urn:microsoft.com/office/officeart/2008/layout/VerticalCurvedList"/>
    <dgm:cxn modelId="{EC7B38AF-C6C5-4438-BE03-1FAFC6E5ECEF}" type="presOf" srcId="{4866E089-8437-4C67-948B-0A604923BBE3}" destId="{60AE476B-29A5-4DA1-9B36-EF99D62F7D43}" srcOrd="0" destOrd="0" presId="urn:microsoft.com/office/officeart/2008/layout/VerticalCurvedList"/>
    <dgm:cxn modelId="{A9DED1AF-1780-43DD-8BE4-CD650719621F}" srcId="{65C446D8-9082-46A9-8155-D2714AF2FCFC}" destId="{F69480B7-5394-497D-B22E-0C21715299F8}" srcOrd="1" destOrd="0" parTransId="{3F107411-4760-4704-BECD-041D5CA9D77A}" sibTransId="{9B890A0B-75D1-430B-B65D-43C843B326B3}"/>
    <dgm:cxn modelId="{034421B9-CEC5-4D18-89A4-A1C8DF1136BE}" srcId="{65C446D8-9082-46A9-8155-D2714AF2FCFC}" destId="{D9DD3E57-22EF-45AD-A18E-7AD8F4994B0A}" srcOrd="2" destOrd="0" parTransId="{0165544A-8B14-40BA-8E09-27368FB3E614}" sibTransId="{5F903189-4296-4998-A0B0-9AF119FDF4CD}"/>
    <dgm:cxn modelId="{B3A8C7ED-40B1-4B10-8317-29517C1FF478}" type="presOf" srcId="{D9DD3E57-22EF-45AD-A18E-7AD8F4994B0A}" destId="{191085B3-DB3B-469A-BF90-710AABA510EB}" srcOrd="0" destOrd="0" presId="urn:microsoft.com/office/officeart/2008/layout/VerticalCurvedList"/>
    <dgm:cxn modelId="{4A8902EE-44D9-4B80-A709-3611FDEA3121}" type="presOf" srcId="{41D1F734-4FB6-4611-8552-5E29BC2EEF6C}" destId="{2D579AAA-764A-4E30-BF34-360235A1F908}" srcOrd="0" destOrd="0" presId="urn:microsoft.com/office/officeart/2008/layout/VerticalCurvedList"/>
    <dgm:cxn modelId="{B19707D5-7ACE-4494-80CF-FF56DF872747}" type="presParOf" srcId="{A681F5E5-EFAF-4939-9722-5E7D380AB3D3}" destId="{9F2FDA00-D02B-4516-B66D-4BA6CA501F84}" srcOrd="0" destOrd="0" presId="urn:microsoft.com/office/officeart/2008/layout/VerticalCurvedList"/>
    <dgm:cxn modelId="{12B7449E-4367-4207-B853-B7A3FA251CFB}" type="presParOf" srcId="{9F2FDA00-D02B-4516-B66D-4BA6CA501F84}" destId="{FB8DDB17-A2FD-4B18-A7CE-FB1268782680}" srcOrd="0" destOrd="0" presId="urn:microsoft.com/office/officeart/2008/layout/VerticalCurvedList"/>
    <dgm:cxn modelId="{99082CC5-B7D4-4161-AAE4-740325C20E7A}" type="presParOf" srcId="{FB8DDB17-A2FD-4B18-A7CE-FB1268782680}" destId="{78A7526F-3230-44E3-A9C2-4ADC8AC90AAC}" srcOrd="0" destOrd="0" presId="urn:microsoft.com/office/officeart/2008/layout/VerticalCurvedList"/>
    <dgm:cxn modelId="{33979AD7-2955-48E2-9B01-16AF3638B143}" type="presParOf" srcId="{FB8DDB17-A2FD-4B18-A7CE-FB1268782680}" destId="{60AE476B-29A5-4DA1-9B36-EF99D62F7D43}" srcOrd="1" destOrd="0" presId="urn:microsoft.com/office/officeart/2008/layout/VerticalCurvedList"/>
    <dgm:cxn modelId="{A6E8D419-4FC6-41CC-A422-372C077BC407}" type="presParOf" srcId="{FB8DDB17-A2FD-4B18-A7CE-FB1268782680}" destId="{79A23480-2F9A-4596-B0E2-C28569AE4799}" srcOrd="2" destOrd="0" presId="urn:microsoft.com/office/officeart/2008/layout/VerticalCurvedList"/>
    <dgm:cxn modelId="{A03030F7-A613-43E3-97A5-5A505DC9A8BB}" type="presParOf" srcId="{FB8DDB17-A2FD-4B18-A7CE-FB1268782680}" destId="{964ADABD-8921-4BF5-84B3-6DB710E50E60}" srcOrd="3" destOrd="0" presId="urn:microsoft.com/office/officeart/2008/layout/VerticalCurvedList"/>
    <dgm:cxn modelId="{AD10BA75-8C62-45DE-9EFF-86965AC9F21B}" type="presParOf" srcId="{9F2FDA00-D02B-4516-B66D-4BA6CA501F84}" destId="{D9B67ADC-EF41-47F5-A49C-313EA006F96D}" srcOrd="1" destOrd="0" presId="urn:microsoft.com/office/officeart/2008/layout/VerticalCurvedList"/>
    <dgm:cxn modelId="{817D6175-30A1-4BB4-B31F-60F467800C4B}" type="presParOf" srcId="{9F2FDA00-D02B-4516-B66D-4BA6CA501F84}" destId="{853442FD-15A4-49BE-9B53-A63EFEFA1D14}" srcOrd="2" destOrd="0" presId="urn:microsoft.com/office/officeart/2008/layout/VerticalCurvedList"/>
    <dgm:cxn modelId="{B8308CAC-0EF4-4F43-87D3-EE019DDD5AD8}" type="presParOf" srcId="{853442FD-15A4-49BE-9B53-A63EFEFA1D14}" destId="{F5033B1B-03C4-4868-BAC7-2DB2CADEAD5E}" srcOrd="0" destOrd="0" presId="urn:microsoft.com/office/officeart/2008/layout/VerticalCurvedList"/>
    <dgm:cxn modelId="{408C3A57-E6D1-469B-8987-5DD4C1C5AC29}" type="presParOf" srcId="{9F2FDA00-D02B-4516-B66D-4BA6CA501F84}" destId="{4A87BDDF-E95D-4F37-8596-E7E4AA4F6D9F}" srcOrd="3" destOrd="0" presId="urn:microsoft.com/office/officeart/2008/layout/VerticalCurvedList"/>
    <dgm:cxn modelId="{4028DEFD-A754-4F99-8468-60024E4DB20B}" type="presParOf" srcId="{9F2FDA00-D02B-4516-B66D-4BA6CA501F84}" destId="{8C78E381-8416-4912-97F5-C1D2EC10196A}" srcOrd="4" destOrd="0" presId="urn:microsoft.com/office/officeart/2008/layout/VerticalCurvedList"/>
    <dgm:cxn modelId="{DD334418-4112-4310-9C0D-084FFD43AD6E}" type="presParOf" srcId="{8C78E381-8416-4912-97F5-C1D2EC10196A}" destId="{C9EEEEEB-A1D4-46C7-B439-AC1BF157C7E1}" srcOrd="0" destOrd="0" presId="urn:microsoft.com/office/officeart/2008/layout/VerticalCurvedList"/>
    <dgm:cxn modelId="{56211087-32EB-4DA6-A46F-D7F6E6FC9D4A}" type="presParOf" srcId="{9F2FDA00-D02B-4516-B66D-4BA6CA501F84}" destId="{191085B3-DB3B-469A-BF90-710AABA510EB}" srcOrd="5" destOrd="0" presId="urn:microsoft.com/office/officeart/2008/layout/VerticalCurvedList"/>
    <dgm:cxn modelId="{90D51297-81FA-45C4-A5EC-C2934302357A}" type="presParOf" srcId="{9F2FDA00-D02B-4516-B66D-4BA6CA501F84}" destId="{541C2A28-4BB8-49C8-B663-E5802B587EF8}" srcOrd="6" destOrd="0" presId="urn:microsoft.com/office/officeart/2008/layout/VerticalCurvedList"/>
    <dgm:cxn modelId="{3E088BD4-BF99-481D-A99F-E6E8519B8A28}" type="presParOf" srcId="{541C2A28-4BB8-49C8-B663-E5802B587EF8}" destId="{6CD314E0-9025-4DEE-AC91-81A5732C5A45}" srcOrd="0" destOrd="0" presId="urn:microsoft.com/office/officeart/2008/layout/VerticalCurvedList"/>
    <dgm:cxn modelId="{43CD065C-B28B-480E-9759-63368A8A6AFD}" type="presParOf" srcId="{9F2FDA00-D02B-4516-B66D-4BA6CA501F84}" destId="{2D579AAA-764A-4E30-BF34-360235A1F908}" srcOrd="7" destOrd="0" presId="urn:microsoft.com/office/officeart/2008/layout/VerticalCurvedList"/>
    <dgm:cxn modelId="{38AA5539-E091-47F0-9D5E-74D4B268580A}" type="presParOf" srcId="{9F2FDA00-D02B-4516-B66D-4BA6CA501F84}" destId="{E0DF24E6-0721-4022-962E-9C472A967B66}" srcOrd="8" destOrd="0" presId="urn:microsoft.com/office/officeart/2008/layout/VerticalCurvedList"/>
    <dgm:cxn modelId="{FDAB8ECB-BC31-4D2A-B6EE-33C4BF7C845A}" type="presParOf" srcId="{E0DF24E6-0721-4022-962E-9C472A967B66}" destId="{0A2B4243-9CAA-4144-86BD-4C519A087928}" srcOrd="0" destOrd="0" presId="urn:microsoft.com/office/officeart/2008/layout/VerticalCurv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65C446D8-9082-46A9-8155-D2714AF2FCFC}" type="doc">
      <dgm:prSet loTypeId="urn:microsoft.com/office/officeart/2008/layout/VerticalCurvedList" loCatId="list" qsTypeId="urn:microsoft.com/office/officeart/2005/8/quickstyle/simple1" qsCatId="simple" csTypeId="urn:microsoft.com/office/officeart/2005/8/colors/accent0_3" csCatId="mainScheme" phldr="1"/>
      <dgm:spPr/>
      <dgm:t>
        <a:bodyPr/>
        <a:lstStyle/>
        <a:p>
          <a:endParaRPr lang="en-US"/>
        </a:p>
      </dgm:t>
    </dgm:pt>
    <dgm:pt modelId="{2D52AC36-430E-4899-85B2-49AAAB4A8EF3}">
      <dgm:prSet phldrT="[Text]" custT="1"/>
      <dgm:spPr>
        <a:xfrm>
          <a:off x="2045" y="0"/>
          <a:ext cx="2143532" cy="3402511"/>
        </a:xfrm>
        <a:solidFill>
          <a:srgbClr val="44546A"/>
        </a:solidFill>
      </dgm:spPr>
      <dgm:t>
        <a:bodyPr/>
        <a:lstStyle/>
        <a:p>
          <a:pPr>
            <a:buNone/>
          </a:pPr>
          <a:r>
            <a:rPr lang="en-US" sz="1600">
              <a:latin typeface="Calibri" panose="020F0502020204030204"/>
              <a:ea typeface="+mn-ea"/>
              <a:cs typeface="+mn-cs"/>
            </a:rPr>
            <a:t>Direct Technical Assistance </a:t>
          </a:r>
        </a:p>
      </dgm:t>
    </dgm:pt>
    <dgm:pt modelId="{90C8D133-1980-46C2-8297-712538F02FD8}" type="parTrans" cxnId="{381BB825-D198-40E8-92AE-EE4D28242570}">
      <dgm:prSet/>
      <dgm:spPr/>
      <dgm:t>
        <a:bodyPr/>
        <a:lstStyle/>
        <a:p>
          <a:endParaRPr lang="en-US" sz="1600">
            <a:solidFill>
              <a:schemeClr val="tx1"/>
            </a:solidFill>
          </a:endParaRPr>
        </a:p>
      </dgm:t>
    </dgm:pt>
    <dgm:pt modelId="{4866E089-8437-4C67-948B-0A604923BBE3}" type="sibTrans" cxnId="{381BB825-D198-40E8-92AE-EE4D28242570}">
      <dgm:prSet/>
      <dgm:spPr/>
      <dgm:t>
        <a:bodyPr/>
        <a:lstStyle/>
        <a:p>
          <a:endParaRPr lang="en-US" sz="1600">
            <a:solidFill>
              <a:schemeClr val="tx1"/>
            </a:solidFill>
          </a:endParaRPr>
        </a:p>
      </dgm:t>
    </dgm:pt>
    <dgm:pt modelId="{D9DD3E57-22EF-45AD-A18E-7AD8F4994B0A}">
      <dgm:prSet phldrT="[Text]" custT="1"/>
      <dgm:spPr>
        <a:xfrm>
          <a:off x="4407690" y="0"/>
          <a:ext cx="2143532" cy="3402511"/>
        </a:xfrm>
        <a:solidFill>
          <a:srgbClr val="00B050"/>
        </a:solidFill>
      </dgm:spPr>
      <dgm:t>
        <a:bodyPr/>
        <a:lstStyle/>
        <a:p>
          <a:pPr>
            <a:buNone/>
          </a:pPr>
          <a:r>
            <a:rPr lang="en-US" sz="1600">
              <a:latin typeface="Calibri" panose="020F0502020204030204"/>
              <a:ea typeface="+mn-ea"/>
              <a:cs typeface="+mn-cs"/>
            </a:rPr>
            <a:t>Continuing Education</a:t>
          </a:r>
        </a:p>
      </dgm:t>
    </dgm:pt>
    <dgm:pt modelId="{0165544A-8B14-40BA-8E09-27368FB3E614}" type="parTrans" cxnId="{034421B9-CEC5-4D18-89A4-A1C8DF1136BE}">
      <dgm:prSet/>
      <dgm:spPr/>
      <dgm:t>
        <a:bodyPr/>
        <a:lstStyle/>
        <a:p>
          <a:endParaRPr lang="en-US" sz="1600">
            <a:solidFill>
              <a:schemeClr val="tx1"/>
            </a:solidFill>
          </a:endParaRPr>
        </a:p>
      </dgm:t>
    </dgm:pt>
    <dgm:pt modelId="{5F903189-4296-4998-A0B0-9AF119FDF4CD}" type="sibTrans" cxnId="{034421B9-CEC5-4D18-89A4-A1C8DF1136BE}">
      <dgm:prSet/>
      <dgm:spPr/>
      <dgm:t>
        <a:bodyPr/>
        <a:lstStyle/>
        <a:p>
          <a:endParaRPr lang="en-US" sz="1600">
            <a:solidFill>
              <a:schemeClr val="tx1"/>
            </a:solidFill>
          </a:endParaRPr>
        </a:p>
      </dgm:t>
    </dgm:pt>
    <dgm:pt modelId="{F69480B7-5394-497D-B22E-0C21715299F8}">
      <dgm:prSet custT="1"/>
      <dgm:spPr>
        <a:xfrm>
          <a:off x="2229946" y="0"/>
          <a:ext cx="2143532" cy="3402511"/>
        </a:xfrm>
        <a:solidFill>
          <a:srgbClr val="44546A"/>
        </a:solidFill>
      </dgm:spPr>
      <dgm:t>
        <a:bodyPr/>
        <a:lstStyle/>
        <a:p>
          <a:pPr>
            <a:buNone/>
          </a:pPr>
          <a:r>
            <a:rPr lang="en-US" sz="1600">
              <a:latin typeface="Calibri" panose="020F0502020204030204"/>
              <a:ea typeface="+mn-ea"/>
              <a:cs typeface="+mn-cs"/>
            </a:rPr>
            <a:t>Municipal Assistance Program</a:t>
          </a:r>
        </a:p>
      </dgm:t>
    </dgm:pt>
    <dgm:pt modelId="{3F107411-4760-4704-BECD-041D5CA9D77A}" type="parTrans" cxnId="{A9DED1AF-1780-43DD-8BE4-CD650719621F}">
      <dgm:prSet/>
      <dgm:spPr/>
      <dgm:t>
        <a:bodyPr/>
        <a:lstStyle/>
        <a:p>
          <a:endParaRPr lang="en-US" sz="1600">
            <a:solidFill>
              <a:schemeClr val="tx1"/>
            </a:solidFill>
          </a:endParaRPr>
        </a:p>
      </dgm:t>
    </dgm:pt>
    <dgm:pt modelId="{9B890A0B-75D1-430B-B65D-43C843B326B3}" type="sibTrans" cxnId="{A9DED1AF-1780-43DD-8BE4-CD650719621F}">
      <dgm:prSet/>
      <dgm:spPr/>
      <dgm:t>
        <a:bodyPr/>
        <a:lstStyle/>
        <a:p>
          <a:endParaRPr lang="en-US" sz="1600">
            <a:solidFill>
              <a:schemeClr val="tx1"/>
            </a:solidFill>
          </a:endParaRPr>
        </a:p>
      </dgm:t>
    </dgm:pt>
    <dgm:pt modelId="{41D1F734-4FB6-4611-8552-5E29BC2EEF6C}">
      <dgm:prSet phldrT="[Text]" custT="1"/>
      <dgm:spPr>
        <a:xfrm>
          <a:off x="6627605" y="0"/>
          <a:ext cx="2143532" cy="3402511"/>
        </a:xfrm>
      </dgm:spPr>
      <dgm:t>
        <a:bodyPr/>
        <a:lstStyle/>
        <a:p>
          <a:pPr>
            <a:buNone/>
          </a:pPr>
          <a:r>
            <a:rPr lang="en-US" sz="1600">
              <a:latin typeface="Calibri" panose="020F0502020204030204"/>
              <a:ea typeface="+mn-ea"/>
              <a:cs typeface="+mn-cs"/>
            </a:rPr>
            <a:t>Community Engagement</a:t>
          </a:r>
        </a:p>
      </dgm:t>
    </dgm:pt>
    <dgm:pt modelId="{2BEE79B8-CFB4-4D4A-88C2-507B701E2A90}" type="parTrans" cxnId="{95A9F682-22C5-4166-A33F-E2507E1C3334}">
      <dgm:prSet/>
      <dgm:spPr/>
      <dgm:t>
        <a:bodyPr/>
        <a:lstStyle/>
        <a:p>
          <a:endParaRPr lang="en-US" sz="1600">
            <a:solidFill>
              <a:schemeClr val="tx1"/>
            </a:solidFill>
          </a:endParaRPr>
        </a:p>
      </dgm:t>
    </dgm:pt>
    <dgm:pt modelId="{B3B01214-E5A4-4606-8B73-5FC94F20705C}" type="sibTrans" cxnId="{95A9F682-22C5-4166-A33F-E2507E1C3334}">
      <dgm:prSet/>
      <dgm:spPr/>
      <dgm:t>
        <a:bodyPr/>
        <a:lstStyle/>
        <a:p>
          <a:endParaRPr lang="en-US" sz="1600">
            <a:solidFill>
              <a:schemeClr val="tx1"/>
            </a:solidFill>
          </a:endParaRPr>
        </a:p>
      </dgm:t>
    </dgm:pt>
    <dgm:pt modelId="{A681F5E5-EFAF-4939-9722-5E7D380AB3D3}" type="pres">
      <dgm:prSet presAssocID="{65C446D8-9082-46A9-8155-D2714AF2FCFC}" presName="Name0" presStyleCnt="0">
        <dgm:presLayoutVars>
          <dgm:chMax val="7"/>
          <dgm:chPref val="7"/>
          <dgm:dir/>
        </dgm:presLayoutVars>
      </dgm:prSet>
      <dgm:spPr/>
    </dgm:pt>
    <dgm:pt modelId="{9F2FDA00-D02B-4516-B66D-4BA6CA501F84}" type="pres">
      <dgm:prSet presAssocID="{65C446D8-9082-46A9-8155-D2714AF2FCFC}" presName="Name1" presStyleCnt="0"/>
      <dgm:spPr/>
    </dgm:pt>
    <dgm:pt modelId="{FB8DDB17-A2FD-4B18-A7CE-FB1268782680}" type="pres">
      <dgm:prSet presAssocID="{65C446D8-9082-46A9-8155-D2714AF2FCFC}" presName="cycle" presStyleCnt="0"/>
      <dgm:spPr/>
    </dgm:pt>
    <dgm:pt modelId="{78A7526F-3230-44E3-A9C2-4ADC8AC90AAC}" type="pres">
      <dgm:prSet presAssocID="{65C446D8-9082-46A9-8155-D2714AF2FCFC}" presName="srcNode" presStyleLbl="node1" presStyleIdx="0" presStyleCnt="4"/>
      <dgm:spPr/>
    </dgm:pt>
    <dgm:pt modelId="{60AE476B-29A5-4DA1-9B36-EF99D62F7D43}" type="pres">
      <dgm:prSet presAssocID="{65C446D8-9082-46A9-8155-D2714AF2FCFC}" presName="conn" presStyleLbl="parChTrans1D2" presStyleIdx="0" presStyleCnt="1"/>
      <dgm:spPr/>
    </dgm:pt>
    <dgm:pt modelId="{79A23480-2F9A-4596-B0E2-C28569AE4799}" type="pres">
      <dgm:prSet presAssocID="{65C446D8-9082-46A9-8155-D2714AF2FCFC}" presName="extraNode" presStyleLbl="node1" presStyleIdx="0" presStyleCnt="4"/>
      <dgm:spPr/>
    </dgm:pt>
    <dgm:pt modelId="{964ADABD-8921-4BF5-84B3-6DB710E50E60}" type="pres">
      <dgm:prSet presAssocID="{65C446D8-9082-46A9-8155-D2714AF2FCFC}" presName="dstNode" presStyleLbl="node1" presStyleIdx="0" presStyleCnt="4"/>
      <dgm:spPr/>
    </dgm:pt>
    <dgm:pt modelId="{D9B67ADC-EF41-47F5-A49C-313EA006F96D}" type="pres">
      <dgm:prSet presAssocID="{2D52AC36-430E-4899-85B2-49AAAB4A8EF3}" presName="text_1" presStyleLbl="node1" presStyleIdx="0" presStyleCnt="4">
        <dgm:presLayoutVars>
          <dgm:bulletEnabled val="1"/>
        </dgm:presLayoutVars>
      </dgm:prSet>
      <dgm:spPr>
        <a:prstGeom prst="roundRect">
          <a:avLst>
            <a:gd name="adj" fmla="val 10000"/>
          </a:avLst>
        </a:prstGeom>
      </dgm:spPr>
    </dgm:pt>
    <dgm:pt modelId="{853442FD-15A4-49BE-9B53-A63EFEFA1D14}" type="pres">
      <dgm:prSet presAssocID="{2D52AC36-430E-4899-85B2-49AAAB4A8EF3}" presName="accent_1" presStyleCnt="0"/>
      <dgm:spPr/>
    </dgm:pt>
    <dgm:pt modelId="{F5033B1B-03C4-4868-BAC7-2DB2CADEAD5E}" type="pres">
      <dgm:prSet presAssocID="{2D52AC36-430E-4899-85B2-49AAAB4A8EF3}" presName="accentRepeatNode" presStyleLbl="solidFgAcc1" presStyleIdx="0" presStyleCnt="4"/>
      <dgm:spPr/>
    </dgm:pt>
    <dgm:pt modelId="{4A87BDDF-E95D-4F37-8596-E7E4AA4F6D9F}" type="pres">
      <dgm:prSet presAssocID="{F69480B7-5394-497D-B22E-0C21715299F8}" presName="text_2" presStyleLbl="node1" presStyleIdx="1" presStyleCnt="4">
        <dgm:presLayoutVars>
          <dgm:bulletEnabled val="1"/>
        </dgm:presLayoutVars>
      </dgm:prSet>
      <dgm:spPr>
        <a:prstGeom prst="roundRect">
          <a:avLst>
            <a:gd name="adj" fmla="val 10000"/>
          </a:avLst>
        </a:prstGeom>
      </dgm:spPr>
    </dgm:pt>
    <dgm:pt modelId="{8C78E381-8416-4912-97F5-C1D2EC10196A}" type="pres">
      <dgm:prSet presAssocID="{F69480B7-5394-497D-B22E-0C21715299F8}" presName="accent_2" presStyleCnt="0"/>
      <dgm:spPr/>
    </dgm:pt>
    <dgm:pt modelId="{C9EEEEEB-A1D4-46C7-B439-AC1BF157C7E1}" type="pres">
      <dgm:prSet presAssocID="{F69480B7-5394-497D-B22E-0C21715299F8}" presName="accentRepeatNode" presStyleLbl="solidFgAcc1" presStyleIdx="1" presStyleCnt="4"/>
      <dgm:spPr/>
    </dgm:pt>
    <dgm:pt modelId="{191085B3-DB3B-469A-BF90-710AABA510EB}" type="pres">
      <dgm:prSet presAssocID="{D9DD3E57-22EF-45AD-A18E-7AD8F4994B0A}" presName="text_3" presStyleLbl="node1" presStyleIdx="2" presStyleCnt="4">
        <dgm:presLayoutVars>
          <dgm:bulletEnabled val="1"/>
        </dgm:presLayoutVars>
      </dgm:prSet>
      <dgm:spPr>
        <a:prstGeom prst="roundRect">
          <a:avLst>
            <a:gd name="adj" fmla="val 10000"/>
          </a:avLst>
        </a:prstGeom>
      </dgm:spPr>
    </dgm:pt>
    <dgm:pt modelId="{541C2A28-4BB8-49C8-B663-E5802B587EF8}" type="pres">
      <dgm:prSet presAssocID="{D9DD3E57-22EF-45AD-A18E-7AD8F4994B0A}" presName="accent_3" presStyleCnt="0"/>
      <dgm:spPr/>
    </dgm:pt>
    <dgm:pt modelId="{6CD314E0-9025-4DEE-AC91-81A5732C5A45}" type="pres">
      <dgm:prSet presAssocID="{D9DD3E57-22EF-45AD-A18E-7AD8F4994B0A}" presName="accentRepeatNode" presStyleLbl="solidFgAcc1" presStyleIdx="2" presStyleCnt="4"/>
      <dgm:spPr/>
    </dgm:pt>
    <dgm:pt modelId="{2D579AAA-764A-4E30-BF34-360235A1F908}" type="pres">
      <dgm:prSet presAssocID="{41D1F734-4FB6-4611-8552-5E29BC2EEF6C}" presName="text_4" presStyleLbl="node1" presStyleIdx="3" presStyleCnt="4">
        <dgm:presLayoutVars>
          <dgm:bulletEnabled val="1"/>
        </dgm:presLayoutVars>
      </dgm:prSet>
      <dgm:spPr>
        <a:prstGeom prst="roundRect">
          <a:avLst>
            <a:gd name="adj" fmla="val 10000"/>
          </a:avLst>
        </a:prstGeom>
      </dgm:spPr>
    </dgm:pt>
    <dgm:pt modelId="{E0DF24E6-0721-4022-962E-9C472A967B66}" type="pres">
      <dgm:prSet presAssocID="{41D1F734-4FB6-4611-8552-5E29BC2EEF6C}" presName="accent_4" presStyleCnt="0"/>
      <dgm:spPr/>
    </dgm:pt>
    <dgm:pt modelId="{0A2B4243-9CAA-4144-86BD-4C519A087928}" type="pres">
      <dgm:prSet presAssocID="{41D1F734-4FB6-4611-8552-5E29BC2EEF6C}" presName="accentRepeatNode" presStyleLbl="solidFgAcc1" presStyleIdx="3" presStyleCnt="4"/>
      <dgm:spPr/>
    </dgm:pt>
  </dgm:ptLst>
  <dgm:cxnLst>
    <dgm:cxn modelId="{2F96750A-A133-42E0-9F9A-5417380F80B5}" type="presOf" srcId="{2D52AC36-430E-4899-85B2-49AAAB4A8EF3}" destId="{D9B67ADC-EF41-47F5-A49C-313EA006F96D}" srcOrd="0" destOrd="0" presId="urn:microsoft.com/office/officeart/2008/layout/VerticalCurvedList"/>
    <dgm:cxn modelId="{381BB825-D198-40E8-92AE-EE4D28242570}" srcId="{65C446D8-9082-46A9-8155-D2714AF2FCFC}" destId="{2D52AC36-430E-4899-85B2-49AAAB4A8EF3}" srcOrd="0" destOrd="0" parTransId="{90C8D133-1980-46C2-8297-712538F02FD8}" sibTransId="{4866E089-8437-4C67-948B-0A604923BBE3}"/>
    <dgm:cxn modelId="{C056857E-A04F-4530-B3F6-56CFB80E3228}" type="presOf" srcId="{65C446D8-9082-46A9-8155-D2714AF2FCFC}" destId="{A681F5E5-EFAF-4939-9722-5E7D380AB3D3}" srcOrd="0" destOrd="0" presId="urn:microsoft.com/office/officeart/2008/layout/VerticalCurvedList"/>
    <dgm:cxn modelId="{95A9F682-22C5-4166-A33F-E2507E1C3334}" srcId="{65C446D8-9082-46A9-8155-D2714AF2FCFC}" destId="{41D1F734-4FB6-4611-8552-5E29BC2EEF6C}" srcOrd="3" destOrd="0" parTransId="{2BEE79B8-CFB4-4D4A-88C2-507B701E2A90}" sibTransId="{B3B01214-E5A4-4606-8B73-5FC94F20705C}"/>
    <dgm:cxn modelId="{F238F791-1C67-4F01-90AA-9211A5699CBF}" type="presOf" srcId="{F69480B7-5394-497D-B22E-0C21715299F8}" destId="{4A87BDDF-E95D-4F37-8596-E7E4AA4F6D9F}" srcOrd="0" destOrd="0" presId="urn:microsoft.com/office/officeart/2008/layout/VerticalCurvedList"/>
    <dgm:cxn modelId="{EC7B38AF-C6C5-4438-BE03-1FAFC6E5ECEF}" type="presOf" srcId="{4866E089-8437-4C67-948B-0A604923BBE3}" destId="{60AE476B-29A5-4DA1-9B36-EF99D62F7D43}" srcOrd="0" destOrd="0" presId="urn:microsoft.com/office/officeart/2008/layout/VerticalCurvedList"/>
    <dgm:cxn modelId="{A9DED1AF-1780-43DD-8BE4-CD650719621F}" srcId="{65C446D8-9082-46A9-8155-D2714AF2FCFC}" destId="{F69480B7-5394-497D-B22E-0C21715299F8}" srcOrd="1" destOrd="0" parTransId="{3F107411-4760-4704-BECD-041D5CA9D77A}" sibTransId="{9B890A0B-75D1-430B-B65D-43C843B326B3}"/>
    <dgm:cxn modelId="{034421B9-CEC5-4D18-89A4-A1C8DF1136BE}" srcId="{65C446D8-9082-46A9-8155-D2714AF2FCFC}" destId="{D9DD3E57-22EF-45AD-A18E-7AD8F4994B0A}" srcOrd="2" destOrd="0" parTransId="{0165544A-8B14-40BA-8E09-27368FB3E614}" sibTransId="{5F903189-4296-4998-A0B0-9AF119FDF4CD}"/>
    <dgm:cxn modelId="{B3A8C7ED-40B1-4B10-8317-29517C1FF478}" type="presOf" srcId="{D9DD3E57-22EF-45AD-A18E-7AD8F4994B0A}" destId="{191085B3-DB3B-469A-BF90-710AABA510EB}" srcOrd="0" destOrd="0" presId="urn:microsoft.com/office/officeart/2008/layout/VerticalCurvedList"/>
    <dgm:cxn modelId="{4A8902EE-44D9-4B80-A709-3611FDEA3121}" type="presOf" srcId="{41D1F734-4FB6-4611-8552-5E29BC2EEF6C}" destId="{2D579AAA-764A-4E30-BF34-360235A1F908}" srcOrd="0" destOrd="0" presId="urn:microsoft.com/office/officeart/2008/layout/VerticalCurvedList"/>
    <dgm:cxn modelId="{B19707D5-7ACE-4494-80CF-FF56DF872747}" type="presParOf" srcId="{A681F5E5-EFAF-4939-9722-5E7D380AB3D3}" destId="{9F2FDA00-D02B-4516-B66D-4BA6CA501F84}" srcOrd="0" destOrd="0" presId="urn:microsoft.com/office/officeart/2008/layout/VerticalCurvedList"/>
    <dgm:cxn modelId="{12B7449E-4367-4207-B853-B7A3FA251CFB}" type="presParOf" srcId="{9F2FDA00-D02B-4516-B66D-4BA6CA501F84}" destId="{FB8DDB17-A2FD-4B18-A7CE-FB1268782680}" srcOrd="0" destOrd="0" presId="urn:microsoft.com/office/officeart/2008/layout/VerticalCurvedList"/>
    <dgm:cxn modelId="{99082CC5-B7D4-4161-AAE4-740325C20E7A}" type="presParOf" srcId="{FB8DDB17-A2FD-4B18-A7CE-FB1268782680}" destId="{78A7526F-3230-44E3-A9C2-4ADC8AC90AAC}" srcOrd="0" destOrd="0" presId="urn:microsoft.com/office/officeart/2008/layout/VerticalCurvedList"/>
    <dgm:cxn modelId="{33979AD7-2955-48E2-9B01-16AF3638B143}" type="presParOf" srcId="{FB8DDB17-A2FD-4B18-A7CE-FB1268782680}" destId="{60AE476B-29A5-4DA1-9B36-EF99D62F7D43}" srcOrd="1" destOrd="0" presId="urn:microsoft.com/office/officeart/2008/layout/VerticalCurvedList"/>
    <dgm:cxn modelId="{A6E8D419-4FC6-41CC-A422-372C077BC407}" type="presParOf" srcId="{FB8DDB17-A2FD-4B18-A7CE-FB1268782680}" destId="{79A23480-2F9A-4596-B0E2-C28569AE4799}" srcOrd="2" destOrd="0" presId="urn:microsoft.com/office/officeart/2008/layout/VerticalCurvedList"/>
    <dgm:cxn modelId="{A03030F7-A613-43E3-97A5-5A505DC9A8BB}" type="presParOf" srcId="{FB8DDB17-A2FD-4B18-A7CE-FB1268782680}" destId="{964ADABD-8921-4BF5-84B3-6DB710E50E60}" srcOrd="3" destOrd="0" presId="urn:microsoft.com/office/officeart/2008/layout/VerticalCurvedList"/>
    <dgm:cxn modelId="{AD10BA75-8C62-45DE-9EFF-86965AC9F21B}" type="presParOf" srcId="{9F2FDA00-D02B-4516-B66D-4BA6CA501F84}" destId="{D9B67ADC-EF41-47F5-A49C-313EA006F96D}" srcOrd="1" destOrd="0" presId="urn:microsoft.com/office/officeart/2008/layout/VerticalCurvedList"/>
    <dgm:cxn modelId="{817D6175-30A1-4BB4-B31F-60F467800C4B}" type="presParOf" srcId="{9F2FDA00-D02B-4516-B66D-4BA6CA501F84}" destId="{853442FD-15A4-49BE-9B53-A63EFEFA1D14}" srcOrd="2" destOrd="0" presId="urn:microsoft.com/office/officeart/2008/layout/VerticalCurvedList"/>
    <dgm:cxn modelId="{B8308CAC-0EF4-4F43-87D3-EE019DDD5AD8}" type="presParOf" srcId="{853442FD-15A4-49BE-9B53-A63EFEFA1D14}" destId="{F5033B1B-03C4-4868-BAC7-2DB2CADEAD5E}" srcOrd="0" destOrd="0" presId="urn:microsoft.com/office/officeart/2008/layout/VerticalCurvedList"/>
    <dgm:cxn modelId="{408C3A57-E6D1-469B-8987-5DD4C1C5AC29}" type="presParOf" srcId="{9F2FDA00-D02B-4516-B66D-4BA6CA501F84}" destId="{4A87BDDF-E95D-4F37-8596-E7E4AA4F6D9F}" srcOrd="3" destOrd="0" presId="urn:microsoft.com/office/officeart/2008/layout/VerticalCurvedList"/>
    <dgm:cxn modelId="{4028DEFD-A754-4F99-8468-60024E4DB20B}" type="presParOf" srcId="{9F2FDA00-D02B-4516-B66D-4BA6CA501F84}" destId="{8C78E381-8416-4912-97F5-C1D2EC10196A}" srcOrd="4" destOrd="0" presId="urn:microsoft.com/office/officeart/2008/layout/VerticalCurvedList"/>
    <dgm:cxn modelId="{DD334418-4112-4310-9C0D-084FFD43AD6E}" type="presParOf" srcId="{8C78E381-8416-4912-97F5-C1D2EC10196A}" destId="{C9EEEEEB-A1D4-46C7-B439-AC1BF157C7E1}" srcOrd="0" destOrd="0" presId="urn:microsoft.com/office/officeart/2008/layout/VerticalCurvedList"/>
    <dgm:cxn modelId="{56211087-32EB-4DA6-A46F-D7F6E6FC9D4A}" type="presParOf" srcId="{9F2FDA00-D02B-4516-B66D-4BA6CA501F84}" destId="{191085B3-DB3B-469A-BF90-710AABA510EB}" srcOrd="5" destOrd="0" presId="urn:microsoft.com/office/officeart/2008/layout/VerticalCurvedList"/>
    <dgm:cxn modelId="{90D51297-81FA-45C4-A5EC-C2934302357A}" type="presParOf" srcId="{9F2FDA00-D02B-4516-B66D-4BA6CA501F84}" destId="{541C2A28-4BB8-49C8-B663-E5802B587EF8}" srcOrd="6" destOrd="0" presId="urn:microsoft.com/office/officeart/2008/layout/VerticalCurvedList"/>
    <dgm:cxn modelId="{3E088BD4-BF99-481D-A99F-E6E8519B8A28}" type="presParOf" srcId="{541C2A28-4BB8-49C8-B663-E5802B587EF8}" destId="{6CD314E0-9025-4DEE-AC91-81A5732C5A45}" srcOrd="0" destOrd="0" presId="urn:microsoft.com/office/officeart/2008/layout/VerticalCurvedList"/>
    <dgm:cxn modelId="{43CD065C-B28B-480E-9759-63368A8A6AFD}" type="presParOf" srcId="{9F2FDA00-D02B-4516-B66D-4BA6CA501F84}" destId="{2D579AAA-764A-4E30-BF34-360235A1F908}" srcOrd="7" destOrd="0" presId="urn:microsoft.com/office/officeart/2008/layout/VerticalCurvedList"/>
    <dgm:cxn modelId="{38AA5539-E091-47F0-9D5E-74D4B268580A}" type="presParOf" srcId="{9F2FDA00-D02B-4516-B66D-4BA6CA501F84}" destId="{E0DF24E6-0721-4022-962E-9C472A967B66}" srcOrd="8" destOrd="0" presId="urn:microsoft.com/office/officeart/2008/layout/VerticalCurvedList"/>
    <dgm:cxn modelId="{FDAB8ECB-BC31-4D2A-B6EE-33C4BF7C845A}" type="presParOf" srcId="{E0DF24E6-0721-4022-962E-9C472A967B66}" destId="{0A2B4243-9CAA-4144-86BD-4C519A087928}" srcOrd="0" destOrd="0" presId="urn:microsoft.com/office/officeart/2008/layout/VerticalCurv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65C446D8-9082-46A9-8155-D2714AF2FCFC}" type="doc">
      <dgm:prSet loTypeId="urn:microsoft.com/office/officeart/2008/layout/VerticalCurvedList" loCatId="list" qsTypeId="urn:microsoft.com/office/officeart/2005/8/quickstyle/simple1" qsCatId="simple" csTypeId="urn:microsoft.com/office/officeart/2005/8/colors/accent0_3" csCatId="mainScheme" phldr="1"/>
      <dgm:spPr/>
      <dgm:t>
        <a:bodyPr/>
        <a:lstStyle/>
        <a:p>
          <a:endParaRPr lang="en-US"/>
        </a:p>
      </dgm:t>
    </dgm:pt>
    <dgm:pt modelId="{2D52AC36-430E-4899-85B2-49AAAB4A8EF3}">
      <dgm:prSet phldrT="[Text]" custT="1"/>
      <dgm:spPr>
        <a:xfrm>
          <a:off x="2045" y="0"/>
          <a:ext cx="2143532" cy="3402511"/>
        </a:xfrm>
        <a:solidFill>
          <a:srgbClr val="44546A"/>
        </a:solidFill>
      </dgm:spPr>
      <dgm:t>
        <a:bodyPr/>
        <a:lstStyle/>
        <a:p>
          <a:pPr>
            <a:buNone/>
          </a:pPr>
          <a:r>
            <a:rPr lang="en-US" sz="1600">
              <a:latin typeface="Calibri" panose="020F0502020204030204"/>
              <a:ea typeface="+mn-ea"/>
              <a:cs typeface="+mn-cs"/>
            </a:rPr>
            <a:t>Direct Technical Assistance </a:t>
          </a:r>
        </a:p>
      </dgm:t>
    </dgm:pt>
    <dgm:pt modelId="{90C8D133-1980-46C2-8297-712538F02FD8}" type="parTrans" cxnId="{381BB825-D198-40E8-92AE-EE4D28242570}">
      <dgm:prSet/>
      <dgm:spPr/>
      <dgm:t>
        <a:bodyPr/>
        <a:lstStyle/>
        <a:p>
          <a:endParaRPr lang="en-US" sz="1600">
            <a:solidFill>
              <a:schemeClr val="tx1"/>
            </a:solidFill>
          </a:endParaRPr>
        </a:p>
      </dgm:t>
    </dgm:pt>
    <dgm:pt modelId="{4866E089-8437-4C67-948B-0A604923BBE3}" type="sibTrans" cxnId="{381BB825-D198-40E8-92AE-EE4D28242570}">
      <dgm:prSet/>
      <dgm:spPr/>
      <dgm:t>
        <a:bodyPr/>
        <a:lstStyle/>
        <a:p>
          <a:endParaRPr lang="en-US" sz="1600">
            <a:solidFill>
              <a:schemeClr val="tx1"/>
            </a:solidFill>
          </a:endParaRPr>
        </a:p>
      </dgm:t>
    </dgm:pt>
    <dgm:pt modelId="{D9DD3E57-22EF-45AD-A18E-7AD8F4994B0A}">
      <dgm:prSet phldrT="[Text]" custT="1"/>
      <dgm:spPr>
        <a:xfrm>
          <a:off x="4407690" y="0"/>
          <a:ext cx="2143532" cy="3402511"/>
        </a:xfrm>
        <a:solidFill>
          <a:srgbClr val="44546A"/>
        </a:solidFill>
      </dgm:spPr>
      <dgm:t>
        <a:bodyPr/>
        <a:lstStyle/>
        <a:p>
          <a:pPr>
            <a:buNone/>
          </a:pPr>
          <a:r>
            <a:rPr lang="en-US" sz="1600">
              <a:latin typeface="Calibri" panose="020F0502020204030204"/>
              <a:ea typeface="+mn-ea"/>
              <a:cs typeface="+mn-cs"/>
            </a:rPr>
            <a:t>Continuing Education</a:t>
          </a:r>
        </a:p>
      </dgm:t>
    </dgm:pt>
    <dgm:pt modelId="{0165544A-8B14-40BA-8E09-27368FB3E614}" type="parTrans" cxnId="{034421B9-CEC5-4D18-89A4-A1C8DF1136BE}">
      <dgm:prSet/>
      <dgm:spPr/>
      <dgm:t>
        <a:bodyPr/>
        <a:lstStyle/>
        <a:p>
          <a:endParaRPr lang="en-US" sz="1600">
            <a:solidFill>
              <a:schemeClr val="tx1"/>
            </a:solidFill>
          </a:endParaRPr>
        </a:p>
      </dgm:t>
    </dgm:pt>
    <dgm:pt modelId="{5F903189-4296-4998-A0B0-9AF119FDF4CD}" type="sibTrans" cxnId="{034421B9-CEC5-4D18-89A4-A1C8DF1136BE}">
      <dgm:prSet/>
      <dgm:spPr/>
      <dgm:t>
        <a:bodyPr/>
        <a:lstStyle/>
        <a:p>
          <a:endParaRPr lang="en-US" sz="1600">
            <a:solidFill>
              <a:schemeClr val="tx1"/>
            </a:solidFill>
          </a:endParaRPr>
        </a:p>
      </dgm:t>
    </dgm:pt>
    <dgm:pt modelId="{F69480B7-5394-497D-B22E-0C21715299F8}">
      <dgm:prSet custT="1"/>
      <dgm:spPr>
        <a:xfrm>
          <a:off x="2229946" y="0"/>
          <a:ext cx="2143532" cy="3402511"/>
        </a:xfrm>
        <a:solidFill>
          <a:srgbClr val="44546A"/>
        </a:solidFill>
      </dgm:spPr>
      <dgm:t>
        <a:bodyPr/>
        <a:lstStyle/>
        <a:p>
          <a:pPr>
            <a:buNone/>
          </a:pPr>
          <a:r>
            <a:rPr lang="en-US" sz="1600">
              <a:latin typeface="Calibri" panose="020F0502020204030204"/>
              <a:ea typeface="+mn-ea"/>
              <a:cs typeface="+mn-cs"/>
            </a:rPr>
            <a:t>Municipal Assistance Program</a:t>
          </a:r>
        </a:p>
      </dgm:t>
    </dgm:pt>
    <dgm:pt modelId="{3F107411-4760-4704-BECD-041D5CA9D77A}" type="parTrans" cxnId="{A9DED1AF-1780-43DD-8BE4-CD650719621F}">
      <dgm:prSet/>
      <dgm:spPr/>
      <dgm:t>
        <a:bodyPr/>
        <a:lstStyle/>
        <a:p>
          <a:endParaRPr lang="en-US" sz="1600">
            <a:solidFill>
              <a:schemeClr val="tx1"/>
            </a:solidFill>
          </a:endParaRPr>
        </a:p>
      </dgm:t>
    </dgm:pt>
    <dgm:pt modelId="{9B890A0B-75D1-430B-B65D-43C843B326B3}" type="sibTrans" cxnId="{A9DED1AF-1780-43DD-8BE4-CD650719621F}">
      <dgm:prSet/>
      <dgm:spPr/>
      <dgm:t>
        <a:bodyPr/>
        <a:lstStyle/>
        <a:p>
          <a:endParaRPr lang="en-US" sz="1600">
            <a:solidFill>
              <a:schemeClr val="tx1"/>
            </a:solidFill>
          </a:endParaRPr>
        </a:p>
      </dgm:t>
    </dgm:pt>
    <dgm:pt modelId="{41D1F734-4FB6-4611-8552-5E29BC2EEF6C}">
      <dgm:prSet phldrT="[Text]" custT="1"/>
      <dgm:spPr>
        <a:xfrm>
          <a:off x="6627605" y="0"/>
          <a:ext cx="2143532" cy="3402511"/>
        </a:xfrm>
        <a:solidFill>
          <a:srgbClr val="00B050"/>
        </a:solidFill>
      </dgm:spPr>
      <dgm:t>
        <a:bodyPr/>
        <a:lstStyle/>
        <a:p>
          <a:pPr>
            <a:buNone/>
          </a:pPr>
          <a:r>
            <a:rPr lang="en-US" sz="1600">
              <a:latin typeface="Calibri" panose="020F0502020204030204"/>
              <a:ea typeface="+mn-ea"/>
              <a:cs typeface="+mn-cs"/>
            </a:rPr>
            <a:t>Community Engagement</a:t>
          </a:r>
        </a:p>
      </dgm:t>
    </dgm:pt>
    <dgm:pt modelId="{B3B01214-E5A4-4606-8B73-5FC94F20705C}" type="sibTrans" cxnId="{95A9F682-22C5-4166-A33F-E2507E1C3334}">
      <dgm:prSet/>
      <dgm:spPr/>
      <dgm:t>
        <a:bodyPr/>
        <a:lstStyle/>
        <a:p>
          <a:endParaRPr lang="en-US" sz="1600">
            <a:solidFill>
              <a:schemeClr val="tx1"/>
            </a:solidFill>
          </a:endParaRPr>
        </a:p>
      </dgm:t>
    </dgm:pt>
    <dgm:pt modelId="{2BEE79B8-CFB4-4D4A-88C2-507B701E2A90}" type="parTrans" cxnId="{95A9F682-22C5-4166-A33F-E2507E1C3334}">
      <dgm:prSet/>
      <dgm:spPr/>
      <dgm:t>
        <a:bodyPr/>
        <a:lstStyle/>
        <a:p>
          <a:endParaRPr lang="en-US" sz="1600">
            <a:solidFill>
              <a:schemeClr val="tx1"/>
            </a:solidFill>
          </a:endParaRPr>
        </a:p>
      </dgm:t>
    </dgm:pt>
    <dgm:pt modelId="{A681F5E5-EFAF-4939-9722-5E7D380AB3D3}" type="pres">
      <dgm:prSet presAssocID="{65C446D8-9082-46A9-8155-D2714AF2FCFC}" presName="Name0" presStyleCnt="0">
        <dgm:presLayoutVars>
          <dgm:chMax val="7"/>
          <dgm:chPref val="7"/>
          <dgm:dir/>
        </dgm:presLayoutVars>
      </dgm:prSet>
      <dgm:spPr/>
    </dgm:pt>
    <dgm:pt modelId="{9F2FDA00-D02B-4516-B66D-4BA6CA501F84}" type="pres">
      <dgm:prSet presAssocID="{65C446D8-9082-46A9-8155-D2714AF2FCFC}" presName="Name1" presStyleCnt="0"/>
      <dgm:spPr/>
    </dgm:pt>
    <dgm:pt modelId="{FB8DDB17-A2FD-4B18-A7CE-FB1268782680}" type="pres">
      <dgm:prSet presAssocID="{65C446D8-9082-46A9-8155-D2714AF2FCFC}" presName="cycle" presStyleCnt="0"/>
      <dgm:spPr/>
    </dgm:pt>
    <dgm:pt modelId="{78A7526F-3230-44E3-A9C2-4ADC8AC90AAC}" type="pres">
      <dgm:prSet presAssocID="{65C446D8-9082-46A9-8155-D2714AF2FCFC}" presName="srcNode" presStyleLbl="node1" presStyleIdx="0" presStyleCnt="4"/>
      <dgm:spPr/>
    </dgm:pt>
    <dgm:pt modelId="{60AE476B-29A5-4DA1-9B36-EF99D62F7D43}" type="pres">
      <dgm:prSet presAssocID="{65C446D8-9082-46A9-8155-D2714AF2FCFC}" presName="conn" presStyleLbl="parChTrans1D2" presStyleIdx="0" presStyleCnt="1"/>
      <dgm:spPr/>
    </dgm:pt>
    <dgm:pt modelId="{79A23480-2F9A-4596-B0E2-C28569AE4799}" type="pres">
      <dgm:prSet presAssocID="{65C446D8-9082-46A9-8155-D2714AF2FCFC}" presName="extraNode" presStyleLbl="node1" presStyleIdx="0" presStyleCnt="4"/>
      <dgm:spPr/>
    </dgm:pt>
    <dgm:pt modelId="{964ADABD-8921-4BF5-84B3-6DB710E50E60}" type="pres">
      <dgm:prSet presAssocID="{65C446D8-9082-46A9-8155-D2714AF2FCFC}" presName="dstNode" presStyleLbl="node1" presStyleIdx="0" presStyleCnt="4"/>
      <dgm:spPr/>
    </dgm:pt>
    <dgm:pt modelId="{D9B67ADC-EF41-47F5-A49C-313EA006F96D}" type="pres">
      <dgm:prSet presAssocID="{2D52AC36-430E-4899-85B2-49AAAB4A8EF3}" presName="text_1" presStyleLbl="node1" presStyleIdx="0" presStyleCnt="4">
        <dgm:presLayoutVars>
          <dgm:bulletEnabled val="1"/>
        </dgm:presLayoutVars>
      </dgm:prSet>
      <dgm:spPr>
        <a:prstGeom prst="roundRect">
          <a:avLst>
            <a:gd name="adj" fmla="val 10000"/>
          </a:avLst>
        </a:prstGeom>
      </dgm:spPr>
    </dgm:pt>
    <dgm:pt modelId="{853442FD-15A4-49BE-9B53-A63EFEFA1D14}" type="pres">
      <dgm:prSet presAssocID="{2D52AC36-430E-4899-85B2-49AAAB4A8EF3}" presName="accent_1" presStyleCnt="0"/>
      <dgm:spPr/>
    </dgm:pt>
    <dgm:pt modelId="{F5033B1B-03C4-4868-BAC7-2DB2CADEAD5E}" type="pres">
      <dgm:prSet presAssocID="{2D52AC36-430E-4899-85B2-49AAAB4A8EF3}" presName="accentRepeatNode" presStyleLbl="solidFgAcc1" presStyleIdx="0" presStyleCnt="4"/>
      <dgm:spPr/>
    </dgm:pt>
    <dgm:pt modelId="{4A87BDDF-E95D-4F37-8596-E7E4AA4F6D9F}" type="pres">
      <dgm:prSet presAssocID="{F69480B7-5394-497D-B22E-0C21715299F8}" presName="text_2" presStyleLbl="node1" presStyleIdx="1" presStyleCnt="4">
        <dgm:presLayoutVars>
          <dgm:bulletEnabled val="1"/>
        </dgm:presLayoutVars>
      </dgm:prSet>
      <dgm:spPr>
        <a:prstGeom prst="roundRect">
          <a:avLst>
            <a:gd name="adj" fmla="val 10000"/>
          </a:avLst>
        </a:prstGeom>
      </dgm:spPr>
    </dgm:pt>
    <dgm:pt modelId="{8C78E381-8416-4912-97F5-C1D2EC10196A}" type="pres">
      <dgm:prSet presAssocID="{F69480B7-5394-497D-B22E-0C21715299F8}" presName="accent_2" presStyleCnt="0"/>
      <dgm:spPr/>
    </dgm:pt>
    <dgm:pt modelId="{C9EEEEEB-A1D4-46C7-B439-AC1BF157C7E1}" type="pres">
      <dgm:prSet presAssocID="{F69480B7-5394-497D-B22E-0C21715299F8}" presName="accentRepeatNode" presStyleLbl="solidFgAcc1" presStyleIdx="1" presStyleCnt="4"/>
      <dgm:spPr/>
    </dgm:pt>
    <dgm:pt modelId="{191085B3-DB3B-469A-BF90-710AABA510EB}" type="pres">
      <dgm:prSet presAssocID="{D9DD3E57-22EF-45AD-A18E-7AD8F4994B0A}" presName="text_3" presStyleLbl="node1" presStyleIdx="2" presStyleCnt="4">
        <dgm:presLayoutVars>
          <dgm:bulletEnabled val="1"/>
        </dgm:presLayoutVars>
      </dgm:prSet>
      <dgm:spPr>
        <a:prstGeom prst="roundRect">
          <a:avLst>
            <a:gd name="adj" fmla="val 10000"/>
          </a:avLst>
        </a:prstGeom>
      </dgm:spPr>
    </dgm:pt>
    <dgm:pt modelId="{541C2A28-4BB8-49C8-B663-E5802B587EF8}" type="pres">
      <dgm:prSet presAssocID="{D9DD3E57-22EF-45AD-A18E-7AD8F4994B0A}" presName="accent_3" presStyleCnt="0"/>
      <dgm:spPr/>
    </dgm:pt>
    <dgm:pt modelId="{6CD314E0-9025-4DEE-AC91-81A5732C5A45}" type="pres">
      <dgm:prSet presAssocID="{D9DD3E57-22EF-45AD-A18E-7AD8F4994B0A}" presName="accentRepeatNode" presStyleLbl="solidFgAcc1" presStyleIdx="2" presStyleCnt="4"/>
      <dgm:spPr/>
    </dgm:pt>
    <dgm:pt modelId="{2D579AAA-764A-4E30-BF34-360235A1F908}" type="pres">
      <dgm:prSet presAssocID="{41D1F734-4FB6-4611-8552-5E29BC2EEF6C}" presName="text_4" presStyleLbl="node1" presStyleIdx="3" presStyleCnt="4" custLinFactNeighborX="-655" custLinFactNeighborY="3234">
        <dgm:presLayoutVars>
          <dgm:bulletEnabled val="1"/>
        </dgm:presLayoutVars>
      </dgm:prSet>
      <dgm:spPr>
        <a:prstGeom prst="roundRect">
          <a:avLst>
            <a:gd name="adj" fmla="val 10000"/>
          </a:avLst>
        </a:prstGeom>
      </dgm:spPr>
    </dgm:pt>
    <dgm:pt modelId="{E0DF24E6-0721-4022-962E-9C472A967B66}" type="pres">
      <dgm:prSet presAssocID="{41D1F734-4FB6-4611-8552-5E29BC2EEF6C}" presName="accent_4" presStyleCnt="0"/>
      <dgm:spPr/>
    </dgm:pt>
    <dgm:pt modelId="{0A2B4243-9CAA-4144-86BD-4C519A087928}" type="pres">
      <dgm:prSet presAssocID="{41D1F734-4FB6-4611-8552-5E29BC2EEF6C}" presName="accentRepeatNode" presStyleLbl="solidFgAcc1" presStyleIdx="3" presStyleCnt="4"/>
      <dgm:spPr/>
    </dgm:pt>
  </dgm:ptLst>
  <dgm:cxnLst>
    <dgm:cxn modelId="{2F96750A-A133-42E0-9F9A-5417380F80B5}" type="presOf" srcId="{2D52AC36-430E-4899-85B2-49AAAB4A8EF3}" destId="{D9B67ADC-EF41-47F5-A49C-313EA006F96D}" srcOrd="0" destOrd="0" presId="urn:microsoft.com/office/officeart/2008/layout/VerticalCurvedList"/>
    <dgm:cxn modelId="{381BB825-D198-40E8-92AE-EE4D28242570}" srcId="{65C446D8-9082-46A9-8155-D2714AF2FCFC}" destId="{2D52AC36-430E-4899-85B2-49AAAB4A8EF3}" srcOrd="0" destOrd="0" parTransId="{90C8D133-1980-46C2-8297-712538F02FD8}" sibTransId="{4866E089-8437-4C67-948B-0A604923BBE3}"/>
    <dgm:cxn modelId="{C056857E-A04F-4530-B3F6-56CFB80E3228}" type="presOf" srcId="{65C446D8-9082-46A9-8155-D2714AF2FCFC}" destId="{A681F5E5-EFAF-4939-9722-5E7D380AB3D3}" srcOrd="0" destOrd="0" presId="urn:microsoft.com/office/officeart/2008/layout/VerticalCurvedList"/>
    <dgm:cxn modelId="{95A9F682-22C5-4166-A33F-E2507E1C3334}" srcId="{65C446D8-9082-46A9-8155-D2714AF2FCFC}" destId="{41D1F734-4FB6-4611-8552-5E29BC2EEF6C}" srcOrd="3" destOrd="0" parTransId="{2BEE79B8-CFB4-4D4A-88C2-507B701E2A90}" sibTransId="{B3B01214-E5A4-4606-8B73-5FC94F20705C}"/>
    <dgm:cxn modelId="{F238F791-1C67-4F01-90AA-9211A5699CBF}" type="presOf" srcId="{F69480B7-5394-497D-B22E-0C21715299F8}" destId="{4A87BDDF-E95D-4F37-8596-E7E4AA4F6D9F}" srcOrd="0" destOrd="0" presId="urn:microsoft.com/office/officeart/2008/layout/VerticalCurvedList"/>
    <dgm:cxn modelId="{EC7B38AF-C6C5-4438-BE03-1FAFC6E5ECEF}" type="presOf" srcId="{4866E089-8437-4C67-948B-0A604923BBE3}" destId="{60AE476B-29A5-4DA1-9B36-EF99D62F7D43}" srcOrd="0" destOrd="0" presId="urn:microsoft.com/office/officeart/2008/layout/VerticalCurvedList"/>
    <dgm:cxn modelId="{A9DED1AF-1780-43DD-8BE4-CD650719621F}" srcId="{65C446D8-9082-46A9-8155-D2714AF2FCFC}" destId="{F69480B7-5394-497D-B22E-0C21715299F8}" srcOrd="1" destOrd="0" parTransId="{3F107411-4760-4704-BECD-041D5CA9D77A}" sibTransId="{9B890A0B-75D1-430B-B65D-43C843B326B3}"/>
    <dgm:cxn modelId="{034421B9-CEC5-4D18-89A4-A1C8DF1136BE}" srcId="{65C446D8-9082-46A9-8155-D2714AF2FCFC}" destId="{D9DD3E57-22EF-45AD-A18E-7AD8F4994B0A}" srcOrd="2" destOrd="0" parTransId="{0165544A-8B14-40BA-8E09-27368FB3E614}" sibTransId="{5F903189-4296-4998-A0B0-9AF119FDF4CD}"/>
    <dgm:cxn modelId="{B3A8C7ED-40B1-4B10-8317-29517C1FF478}" type="presOf" srcId="{D9DD3E57-22EF-45AD-A18E-7AD8F4994B0A}" destId="{191085B3-DB3B-469A-BF90-710AABA510EB}" srcOrd="0" destOrd="0" presId="urn:microsoft.com/office/officeart/2008/layout/VerticalCurvedList"/>
    <dgm:cxn modelId="{4A8902EE-44D9-4B80-A709-3611FDEA3121}" type="presOf" srcId="{41D1F734-4FB6-4611-8552-5E29BC2EEF6C}" destId="{2D579AAA-764A-4E30-BF34-360235A1F908}" srcOrd="0" destOrd="0" presId="urn:microsoft.com/office/officeart/2008/layout/VerticalCurvedList"/>
    <dgm:cxn modelId="{B19707D5-7ACE-4494-80CF-FF56DF872747}" type="presParOf" srcId="{A681F5E5-EFAF-4939-9722-5E7D380AB3D3}" destId="{9F2FDA00-D02B-4516-B66D-4BA6CA501F84}" srcOrd="0" destOrd="0" presId="urn:microsoft.com/office/officeart/2008/layout/VerticalCurvedList"/>
    <dgm:cxn modelId="{12B7449E-4367-4207-B853-B7A3FA251CFB}" type="presParOf" srcId="{9F2FDA00-D02B-4516-B66D-4BA6CA501F84}" destId="{FB8DDB17-A2FD-4B18-A7CE-FB1268782680}" srcOrd="0" destOrd="0" presId="urn:microsoft.com/office/officeart/2008/layout/VerticalCurvedList"/>
    <dgm:cxn modelId="{99082CC5-B7D4-4161-AAE4-740325C20E7A}" type="presParOf" srcId="{FB8DDB17-A2FD-4B18-A7CE-FB1268782680}" destId="{78A7526F-3230-44E3-A9C2-4ADC8AC90AAC}" srcOrd="0" destOrd="0" presId="urn:microsoft.com/office/officeart/2008/layout/VerticalCurvedList"/>
    <dgm:cxn modelId="{33979AD7-2955-48E2-9B01-16AF3638B143}" type="presParOf" srcId="{FB8DDB17-A2FD-4B18-A7CE-FB1268782680}" destId="{60AE476B-29A5-4DA1-9B36-EF99D62F7D43}" srcOrd="1" destOrd="0" presId="urn:microsoft.com/office/officeart/2008/layout/VerticalCurvedList"/>
    <dgm:cxn modelId="{A6E8D419-4FC6-41CC-A422-372C077BC407}" type="presParOf" srcId="{FB8DDB17-A2FD-4B18-A7CE-FB1268782680}" destId="{79A23480-2F9A-4596-B0E2-C28569AE4799}" srcOrd="2" destOrd="0" presId="urn:microsoft.com/office/officeart/2008/layout/VerticalCurvedList"/>
    <dgm:cxn modelId="{A03030F7-A613-43E3-97A5-5A505DC9A8BB}" type="presParOf" srcId="{FB8DDB17-A2FD-4B18-A7CE-FB1268782680}" destId="{964ADABD-8921-4BF5-84B3-6DB710E50E60}" srcOrd="3" destOrd="0" presId="urn:microsoft.com/office/officeart/2008/layout/VerticalCurvedList"/>
    <dgm:cxn modelId="{AD10BA75-8C62-45DE-9EFF-86965AC9F21B}" type="presParOf" srcId="{9F2FDA00-D02B-4516-B66D-4BA6CA501F84}" destId="{D9B67ADC-EF41-47F5-A49C-313EA006F96D}" srcOrd="1" destOrd="0" presId="urn:microsoft.com/office/officeart/2008/layout/VerticalCurvedList"/>
    <dgm:cxn modelId="{817D6175-30A1-4BB4-B31F-60F467800C4B}" type="presParOf" srcId="{9F2FDA00-D02B-4516-B66D-4BA6CA501F84}" destId="{853442FD-15A4-49BE-9B53-A63EFEFA1D14}" srcOrd="2" destOrd="0" presId="urn:microsoft.com/office/officeart/2008/layout/VerticalCurvedList"/>
    <dgm:cxn modelId="{B8308CAC-0EF4-4F43-87D3-EE019DDD5AD8}" type="presParOf" srcId="{853442FD-15A4-49BE-9B53-A63EFEFA1D14}" destId="{F5033B1B-03C4-4868-BAC7-2DB2CADEAD5E}" srcOrd="0" destOrd="0" presId="urn:microsoft.com/office/officeart/2008/layout/VerticalCurvedList"/>
    <dgm:cxn modelId="{408C3A57-E6D1-469B-8987-5DD4C1C5AC29}" type="presParOf" srcId="{9F2FDA00-D02B-4516-B66D-4BA6CA501F84}" destId="{4A87BDDF-E95D-4F37-8596-E7E4AA4F6D9F}" srcOrd="3" destOrd="0" presId="urn:microsoft.com/office/officeart/2008/layout/VerticalCurvedList"/>
    <dgm:cxn modelId="{4028DEFD-A754-4F99-8468-60024E4DB20B}" type="presParOf" srcId="{9F2FDA00-D02B-4516-B66D-4BA6CA501F84}" destId="{8C78E381-8416-4912-97F5-C1D2EC10196A}" srcOrd="4" destOrd="0" presId="urn:microsoft.com/office/officeart/2008/layout/VerticalCurvedList"/>
    <dgm:cxn modelId="{DD334418-4112-4310-9C0D-084FFD43AD6E}" type="presParOf" srcId="{8C78E381-8416-4912-97F5-C1D2EC10196A}" destId="{C9EEEEEB-A1D4-46C7-B439-AC1BF157C7E1}" srcOrd="0" destOrd="0" presId="urn:microsoft.com/office/officeart/2008/layout/VerticalCurvedList"/>
    <dgm:cxn modelId="{56211087-32EB-4DA6-A46F-D7F6E6FC9D4A}" type="presParOf" srcId="{9F2FDA00-D02B-4516-B66D-4BA6CA501F84}" destId="{191085B3-DB3B-469A-BF90-710AABA510EB}" srcOrd="5" destOrd="0" presId="urn:microsoft.com/office/officeart/2008/layout/VerticalCurvedList"/>
    <dgm:cxn modelId="{90D51297-81FA-45C4-A5EC-C2934302357A}" type="presParOf" srcId="{9F2FDA00-D02B-4516-B66D-4BA6CA501F84}" destId="{541C2A28-4BB8-49C8-B663-E5802B587EF8}" srcOrd="6" destOrd="0" presId="urn:microsoft.com/office/officeart/2008/layout/VerticalCurvedList"/>
    <dgm:cxn modelId="{3E088BD4-BF99-481D-A99F-E6E8519B8A28}" type="presParOf" srcId="{541C2A28-4BB8-49C8-B663-E5802B587EF8}" destId="{6CD314E0-9025-4DEE-AC91-81A5732C5A45}" srcOrd="0" destOrd="0" presId="urn:microsoft.com/office/officeart/2008/layout/VerticalCurvedList"/>
    <dgm:cxn modelId="{43CD065C-B28B-480E-9759-63368A8A6AFD}" type="presParOf" srcId="{9F2FDA00-D02B-4516-B66D-4BA6CA501F84}" destId="{2D579AAA-764A-4E30-BF34-360235A1F908}" srcOrd="7" destOrd="0" presId="urn:microsoft.com/office/officeart/2008/layout/VerticalCurvedList"/>
    <dgm:cxn modelId="{38AA5539-E091-47F0-9D5E-74D4B268580A}" type="presParOf" srcId="{9F2FDA00-D02B-4516-B66D-4BA6CA501F84}" destId="{E0DF24E6-0721-4022-962E-9C472A967B66}" srcOrd="8" destOrd="0" presId="urn:microsoft.com/office/officeart/2008/layout/VerticalCurvedList"/>
    <dgm:cxn modelId="{FDAB8ECB-BC31-4D2A-B6EE-33C4BF7C845A}" type="presParOf" srcId="{E0DF24E6-0721-4022-962E-9C472A967B66}" destId="{0A2B4243-9CAA-4144-86BD-4C519A087928}" srcOrd="0" destOrd="0" presId="urn:microsoft.com/office/officeart/2008/layout/VerticalCurv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7FA0A32-9544-43BE-90A1-5E2F3CF201CA}" type="doc">
      <dgm:prSet loTypeId="urn:microsoft.com/office/officeart/2005/8/layout/vList5" loCatId="list" qsTypeId="urn:microsoft.com/office/officeart/2005/8/quickstyle/simple1" qsCatId="simple" csTypeId="urn:microsoft.com/office/officeart/2005/8/colors/colorful5" csCatId="colorful" phldr="1"/>
      <dgm:spPr/>
      <dgm:t>
        <a:bodyPr/>
        <a:lstStyle/>
        <a:p>
          <a:endParaRPr lang="en-US"/>
        </a:p>
      </dgm:t>
    </dgm:pt>
    <dgm:pt modelId="{F3006C05-D7FE-4A94-A5CC-FDD01923E2D2}">
      <dgm:prSet phldrT="[Text]" custT="1"/>
      <dgm:spPr>
        <a:xfrm>
          <a:off x="0" y="1336"/>
          <a:ext cx="2635407" cy="584169"/>
        </a:xfrm>
        <a:prstGeom prst="roundRect">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US" sz="2000">
              <a:solidFill>
                <a:sysClr val="window" lastClr="FFFFFF"/>
              </a:solidFill>
              <a:latin typeface="Calibri Light"/>
              <a:ea typeface="+mn-ea"/>
              <a:cs typeface="Calibri Light"/>
            </a:rPr>
            <a:t>Technical Document Review</a:t>
          </a:r>
        </a:p>
      </dgm:t>
    </dgm:pt>
    <dgm:pt modelId="{7D1E0444-E773-4D47-B83D-0E655E1DC385}" type="parTrans" cxnId="{2EB5DDE0-D71F-4CF8-8BDA-F0843618F619}">
      <dgm:prSet/>
      <dgm:spPr/>
      <dgm:t>
        <a:bodyPr/>
        <a:lstStyle/>
        <a:p>
          <a:endParaRPr lang="en-US" sz="2000">
            <a:latin typeface="Calibri Light" panose="020F0302020204030204" pitchFamily="34" charset="0"/>
            <a:cs typeface="Calibri Light" panose="020F0302020204030204" pitchFamily="34" charset="0"/>
          </a:endParaRPr>
        </a:p>
      </dgm:t>
    </dgm:pt>
    <dgm:pt modelId="{939A982E-6F0A-451A-A037-87F7FCC26599}" type="sibTrans" cxnId="{2EB5DDE0-D71F-4CF8-8BDA-F0843618F619}">
      <dgm:prSet/>
      <dgm:spPr/>
      <dgm:t>
        <a:bodyPr/>
        <a:lstStyle/>
        <a:p>
          <a:endParaRPr lang="en-US" sz="2000">
            <a:latin typeface="Calibri Light" panose="020F0302020204030204" pitchFamily="34" charset="0"/>
            <a:cs typeface="Calibri Light" panose="020F0302020204030204" pitchFamily="34" charset="0"/>
          </a:endParaRPr>
        </a:p>
      </dgm:t>
    </dgm:pt>
    <dgm:pt modelId="{6AA401F8-2E68-4323-BC84-1A513030A84B}">
      <dgm:prSet phldrT="[Text]" custT="1"/>
      <dgm:spPr>
        <a:xfrm rot="5400000">
          <a:off x="4744323" y="-2049163"/>
          <a:ext cx="467335" cy="4685168"/>
        </a:xfrm>
        <a:prstGeom prst="round2SameRect">
          <a:avLst/>
        </a:prstGeom>
        <a:solidFill>
          <a:srgbClr val="5B9BD5">
            <a:tint val="40000"/>
            <a:alpha val="90000"/>
            <a:hueOff val="0"/>
            <a:satOff val="0"/>
            <a:lumOff val="0"/>
            <a:alphaOff val="0"/>
          </a:srgbClr>
        </a:solidFill>
        <a:ln w="12700" cap="flat" cmpd="sng" algn="ctr">
          <a:solidFill>
            <a:srgbClr val="5B9BD5">
              <a:tint val="40000"/>
              <a:alpha val="90000"/>
              <a:hueOff val="0"/>
              <a:satOff val="0"/>
              <a:lumOff val="0"/>
              <a:alphaOff val="0"/>
            </a:srgbClr>
          </a:solidFill>
          <a:prstDash val="solid"/>
          <a:miter lim="800000"/>
        </a:ln>
        <a:effectLst/>
      </dgm:spPr>
      <dgm:t>
        <a:bodyPr/>
        <a:lstStyle/>
        <a:p>
          <a:pPr>
            <a:buChar char="•"/>
          </a:pPr>
          <a:r>
            <a:rPr lang="en-US" sz="1600">
              <a:solidFill>
                <a:sysClr val="windowText" lastClr="000000">
                  <a:hueOff val="0"/>
                  <a:satOff val="0"/>
                  <a:lumOff val="0"/>
                  <a:alphaOff val="0"/>
                </a:sysClr>
              </a:solidFill>
              <a:latin typeface="Calibri Light"/>
              <a:ea typeface="+mn-ea"/>
              <a:cs typeface="Calibri Light"/>
            </a:rPr>
            <a:t>Review of Environmental Site Assessment Reports, Remedial Action Plans, Planning Documents</a:t>
          </a:r>
        </a:p>
      </dgm:t>
    </dgm:pt>
    <dgm:pt modelId="{10C47568-C2AC-4CAE-B869-B4B7F5949F9A}" type="parTrans" cxnId="{CA53FC9D-358D-4388-936D-D0F26FFA7D40}">
      <dgm:prSet/>
      <dgm:spPr/>
      <dgm:t>
        <a:bodyPr/>
        <a:lstStyle/>
        <a:p>
          <a:endParaRPr lang="en-US" sz="2000">
            <a:latin typeface="Calibri Light" panose="020F0302020204030204" pitchFamily="34" charset="0"/>
            <a:cs typeface="Calibri Light" panose="020F0302020204030204" pitchFamily="34" charset="0"/>
          </a:endParaRPr>
        </a:p>
      </dgm:t>
    </dgm:pt>
    <dgm:pt modelId="{AC111F27-2723-44A6-9362-E31ECDD1E737}" type="sibTrans" cxnId="{CA53FC9D-358D-4388-936D-D0F26FFA7D40}">
      <dgm:prSet/>
      <dgm:spPr/>
      <dgm:t>
        <a:bodyPr/>
        <a:lstStyle/>
        <a:p>
          <a:endParaRPr lang="en-US" sz="2000">
            <a:latin typeface="Calibri Light" panose="020F0302020204030204" pitchFamily="34" charset="0"/>
            <a:cs typeface="Calibri Light" panose="020F0302020204030204" pitchFamily="34" charset="0"/>
          </a:endParaRPr>
        </a:p>
      </dgm:t>
    </dgm:pt>
    <dgm:pt modelId="{A50D905F-6E3B-4AEE-A84F-457228BE3208}">
      <dgm:prSet phldrT="[Text]" custT="1"/>
      <dgm:spPr>
        <a:xfrm>
          <a:off x="0" y="614714"/>
          <a:ext cx="2635407" cy="584169"/>
        </a:xfrm>
        <a:prstGeom prst="roundRect">
          <a:avLst/>
        </a:prstGeom>
        <a:solidFill>
          <a:srgbClr val="5B9BD5">
            <a:hueOff val="-1689636"/>
            <a:satOff val="-4355"/>
            <a:lumOff val="-2941"/>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US" sz="2000">
              <a:solidFill>
                <a:sysClr val="window" lastClr="FFFFFF"/>
              </a:solidFill>
              <a:latin typeface="Calibri Light"/>
              <a:ea typeface="+mn-ea"/>
              <a:cs typeface="Calibri Light"/>
            </a:rPr>
            <a:t>Brownfields Proposals Review</a:t>
          </a:r>
        </a:p>
      </dgm:t>
    </dgm:pt>
    <dgm:pt modelId="{FBED1C25-B816-4D3D-9FAF-486ABAC4536E}" type="parTrans" cxnId="{4C9557B0-52BD-43A5-BA02-D85AFE6110A7}">
      <dgm:prSet/>
      <dgm:spPr/>
      <dgm:t>
        <a:bodyPr/>
        <a:lstStyle/>
        <a:p>
          <a:endParaRPr lang="en-US" sz="2000">
            <a:latin typeface="Calibri Light" panose="020F0302020204030204" pitchFamily="34" charset="0"/>
            <a:cs typeface="Calibri Light" panose="020F0302020204030204" pitchFamily="34" charset="0"/>
          </a:endParaRPr>
        </a:p>
      </dgm:t>
    </dgm:pt>
    <dgm:pt modelId="{599A02AD-EED9-4344-AB8E-71A7077494C7}" type="sibTrans" cxnId="{4C9557B0-52BD-43A5-BA02-D85AFE6110A7}">
      <dgm:prSet/>
      <dgm:spPr/>
      <dgm:t>
        <a:bodyPr/>
        <a:lstStyle/>
        <a:p>
          <a:endParaRPr lang="en-US" sz="2000">
            <a:latin typeface="Calibri Light" panose="020F0302020204030204" pitchFamily="34" charset="0"/>
            <a:cs typeface="Calibri Light" panose="020F0302020204030204" pitchFamily="34" charset="0"/>
          </a:endParaRPr>
        </a:p>
      </dgm:t>
    </dgm:pt>
    <dgm:pt modelId="{AB2E38F2-30CF-4CA7-929F-0EF6AE07D7AA}">
      <dgm:prSet phldrT="[Text]" custT="1"/>
      <dgm:spPr>
        <a:xfrm rot="5400000">
          <a:off x="4744323" y="-1435784"/>
          <a:ext cx="467335" cy="4685168"/>
        </a:xfrm>
        <a:prstGeom prst="round2SameRect">
          <a:avLst/>
        </a:prstGeom>
        <a:solidFill>
          <a:srgbClr val="5B9BD5">
            <a:tint val="40000"/>
            <a:alpha val="90000"/>
            <a:hueOff val="-1684941"/>
            <a:satOff val="-5708"/>
            <a:lumOff val="-732"/>
            <a:alphaOff val="0"/>
          </a:srgbClr>
        </a:solidFill>
        <a:ln w="12700" cap="flat" cmpd="sng" algn="ctr">
          <a:solidFill>
            <a:srgbClr val="5B9BD5">
              <a:tint val="40000"/>
              <a:alpha val="90000"/>
              <a:hueOff val="-1684941"/>
              <a:satOff val="-5708"/>
              <a:lumOff val="-732"/>
              <a:alphaOff val="0"/>
            </a:srgbClr>
          </a:solidFill>
          <a:prstDash val="solid"/>
          <a:miter lim="800000"/>
        </a:ln>
        <a:effectLst/>
      </dgm:spPr>
      <dgm:t>
        <a:bodyPr/>
        <a:lstStyle/>
        <a:p>
          <a:pPr>
            <a:buChar char="•"/>
          </a:pPr>
          <a:r>
            <a:rPr lang="en-US" sz="1600">
              <a:solidFill>
                <a:sysClr val="windowText" lastClr="000000">
                  <a:hueOff val="0"/>
                  <a:satOff val="0"/>
                  <a:lumOff val="0"/>
                  <a:alphaOff val="0"/>
                </a:sysClr>
              </a:solidFill>
              <a:latin typeface="Calibri Light"/>
              <a:ea typeface="+mn-ea"/>
              <a:cs typeface="Calibri Light"/>
            </a:rPr>
            <a:t>EPA Brownfields proposals (assessment, cleanup, multipurpose, RLF) and State Program proposals</a:t>
          </a:r>
        </a:p>
      </dgm:t>
    </dgm:pt>
    <dgm:pt modelId="{5B1BC1F5-3E11-4F73-8F41-8FF9DF2A15BA}" type="parTrans" cxnId="{590B6C44-AD04-430F-AA43-7876460A5B60}">
      <dgm:prSet/>
      <dgm:spPr/>
      <dgm:t>
        <a:bodyPr/>
        <a:lstStyle/>
        <a:p>
          <a:endParaRPr lang="en-US" sz="2000">
            <a:latin typeface="Calibri Light" panose="020F0302020204030204" pitchFamily="34" charset="0"/>
            <a:cs typeface="Calibri Light" panose="020F0302020204030204" pitchFamily="34" charset="0"/>
          </a:endParaRPr>
        </a:p>
      </dgm:t>
    </dgm:pt>
    <dgm:pt modelId="{4C702623-58E7-437E-B1A4-69FBCA3165E9}" type="sibTrans" cxnId="{590B6C44-AD04-430F-AA43-7876460A5B60}">
      <dgm:prSet/>
      <dgm:spPr/>
      <dgm:t>
        <a:bodyPr/>
        <a:lstStyle/>
        <a:p>
          <a:endParaRPr lang="en-US" sz="2000">
            <a:latin typeface="Calibri Light" panose="020F0302020204030204" pitchFamily="34" charset="0"/>
            <a:cs typeface="Calibri Light" panose="020F0302020204030204" pitchFamily="34" charset="0"/>
          </a:endParaRPr>
        </a:p>
      </dgm:t>
    </dgm:pt>
    <dgm:pt modelId="{E645D7E8-B25E-49C5-ACAF-20942A36FB52}">
      <dgm:prSet phldrT="[Text]" custT="1"/>
      <dgm:spPr>
        <a:xfrm>
          <a:off x="0" y="1228092"/>
          <a:ext cx="2635407" cy="584169"/>
        </a:xfrm>
        <a:prstGeom prst="roundRect">
          <a:avLst/>
        </a:prstGeom>
        <a:solidFill>
          <a:srgbClr val="5B9BD5">
            <a:hueOff val="-3379271"/>
            <a:satOff val="-8710"/>
            <a:lumOff val="-5883"/>
            <a:alphaOff val="0"/>
          </a:srgbClr>
        </a:solidFill>
        <a:ln w="12700" cap="flat" cmpd="sng" algn="ctr">
          <a:solidFill>
            <a:sysClr val="window" lastClr="FFFFFF">
              <a:hueOff val="0"/>
              <a:satOff val="0"/>
              <a:lumOff val="0"/>
              <a:alphaOff val="0"/>
            </a:sysClr>
          </a:solidFill>
          <a:prstDash val="solid"/>
          <a:miter lim="800000"/>
        </a:ln>
        <a:effectLst/>
      </dgm:spPr>
      <dgm:t>
        <a:bodyPr/>
        <a:lstStyle/>
        <a:p>
          <a:pPr rtl="0">
            <a:buNone/>
          </a:pPr>
          <a:r>
            <a:rPr lang="en-US" sz="2000">
              <a:solidFill>
                <a:sysClr val="window" lastClr="FFFFFF"/>
              </a:solidFill>
              <a:latin typeface="Calibri Light"/>
              <a:ea typeface="+mn-ea"/>
              <a:cs typeface="Calibri Light"/>
            </a:rPr>
            <a:t>Access to Resources &amp; Procurement Support</a:t>
          </a:r>
        </a:p>
      </dgm:t>
    </dgm:pt>
    <dgm:pt modelId="{510212B6-8082-49BA-826B-04EC3B16F055}" type="parTrans" cxnId="{7733CDAE-2DDC-4DE0-AE2D-42F78B252684}">
      <dgm:prSet/>
      <dgm:spPr/>
      <dgm:t>
        <a:bodyPr/>
        <a:lstStyle/>
        <a:p>
          <a:endParaRPr lang="en-US" sz="2000">
            <a:latin typeface="Calibri Light" panose="020F0302020204030204" pitchFamily="34" charset="0"/>
            <a:cs typeface="Calibri Light" panose="020F0302020204030204" pitchFamily="34" charset="0"/>
          </a:endParaRPr>
        </a:p>
      </dgm:t>
    </dgm:pt>
    <dgm:pt modelId="{D1371DF4-D4C4-4ED2-85D3-7484B83ABE40}" type="sibTrans" cxnId="{7733CDAE-2DDC-4DE0-AE2D-42F78B252684}">
      <dgm:prSet/>
      <dgm:spPr/>
      <dgm:t>
        <a:bodyPr/>
        <a:lstStyle/>
        <a:p>
          <a:endParaRPr lang="en-US" sz="2000">
            <a:latin typeface="Calibri Light" panose="020F0302020204030204" pitchFamily="34" charset="0"/>
            <a:cs typeface="Calibri Light" panose="020F0302020204030204" pitchFamily="34" charset="0"/>
          </a:endParaRPr>
        </a:p>
      </dgm:t>
    </dgm:pt>
    <dgm:pt modelId="{E2B0EB58-C5CD-40E0-A5E3-F02C2F138574}">
      <dgm:prSet custT="1"/>
      <dgm:spPr>
        <a:xfrm>
          <a:off x="0" y="2454849"/>
          <a:ext cx="2635407" cy="584169"/>
        </a:xfrm>
        <a:prstGeom prst="roundRect">
          <a:avLst/>
        </a:prstGeom>
        <a:solidFill>
          <a:srgbClr val="5B9BD5">
            <a:hueOff val="-6758543"/>
            <a:satOff val="-17419"/>
            <a:lumOff val="-11765"/>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US" sz="2000">
              <a:solidFill>
                <a:sysClr val="window" lastClr="FFFFFF"/>
              </a:solidFill>
              <a:latin typeface="Calibri Light"/>
              <a:ea typeface="+mn-ea"/>
              <a:cs typeface="Calibri Light"/>
            </a:rPr>
            <a:t>Quick Availability</a:t>
          </a:r>
        </a:p>
      </dgm:t>
    </dgm:pt>
    <dgm:pt modelId="{25731F59-A256-4F10-AA10-2EADD3EBC326}" type="parTrans" cxnId="{6D7E6241-BDE6-4152-A1EA-9CBC1F39D9E9}">
      <dgm:prSet/>
      <dgm:spPr/>
      <dgm:t>
        <a:bodyPr/>
        <a:lstStyle/>
        <a:p>
          <a:endParaRPr lang="en-US" sz="2000">
            <a:latin typeface="Calibri Light" panose="020F0302020204030204" pitchFamily="34" charset="0"/>
            <a:cs typeface="Calibri Light" panose="020F0302020204030204" pitchFamily="34" charset="0"/>
          </a:endParaRPr>
        </a:p>
      </dgm:t>
    </dgm:pt>
    <dgm:pt modelId="{E8F68159-F2A2-4FE9-B9FF-3A99F33C27ED}" type="sibTrans" cxnId="{6D7E6241-BDE6-4152-A1EA-9CBC1F39D9E9}">
      <dgm:prSet/>
      <dgm:spPr/>
      <dgm:t>
        <a:bodyPr/>
        <a:lstStyle/>
        <a:p>
          <a:endParaRPr lang="en-US" sz="2000">
            <a:latin typeface="Calibri Light" panose="020F0302020204030204" pitchFamily="34" charset="0"/>
            <a:cs typeface="Calibri Light" panose="020F0302020204030204" pitchFamily="34" charset="0"/>
          </a:endParaRPr>
        </a:p>
      </dgm:t>
    </dgm:pt>
    <dgm:pt modelId="{435002D2-CD98-48E9-B440-A1136554C5FC}">
      <dgm:prSet custT="1"/>
      <dgm:spPr>
        <a:xfrm rot="5400000">
          <a:off x="4713936" y="419444"/>
          <a:ext cx="467335" cy="4685168"/>
        </a:xfrm>
        <a:prstGeom prst="round2SameRect">
          <a:avLst/>
        </a:prstGeom>
        <a:solidFill>
          <a:srgbClr val="5B9BD5">
            <a:tint val="40000"/>
            <a:alpha val="90000"/>
            <a:hueOff val="-6739762"/>
            <a:satOff val="-22832"/>
            <a:lumOff val="-2928"/>
            <a:alphaOff val="0"/>
          </a:srgbClr>
        </a:solidFill>
        <a:ln w="12700" cap="flat" cmpd="sng" algn="ctr">
          <a:solidFill>
            <a:srgbClr val="5B9BD5">
              <a:tint val="40000"/>
              <a:alpha val="90000"/>
              <a:hueOff val="-6739762"/>
              <a:satOff val="-22832"/>
              <a:lumOff val="-2928"/>
              <a:alphaOff val="0"/>
            </a:srgbClr>
          </a:solidFill>
          <a:prstDash val="solid"/>
          <a:miter lim="800000"/>
        </a:ln>
        <a:effectLst/>
      </dgm:spPr>
      <dgm:t>
        <a:bodyPr/>
        <a:lstStyle/>
        <a:p>
          <a:pPr>
            <a:buChar char="•"/>
          </a:pPr>
          <a:r>
            <a:rPr lang="en-US" sz="1600">
              <a:solidFill>
                <a:sysClr val="windowText" lastClr="000000">
                  <a:hueOff val="0"/>
                  <a:satOff val="0"/>
                  <a:lumOff val="0"/>
                  <a:alphaOff val="0"/>
                </a:sysClr>
              </a:solidFill>
              <a:latin typeface="Calibri Light"/>
              <a:ea typeface="+mn-ea"/>
              <a:cs typeface="Calibri Light"/>
            </a:rPr>
            <a:t>Answer Technical Questions</a:t>
          </a:r>
        </a:p>
      </dgm:t>
    </dgm:pt>
    <dgm:pt modelId="{52A84101-B2D7-4C1D-B8EC-97BBF1806E38}" type="parTrans" cxnId="{2A19CCEB-A1CA-42B3-837D-32FCD0B8B7F0}">
      <dgm:prSet/>
      <dgm:spPr/>
      <dgm:t>
        <a:bodyPr/>
        <a:lstStyle/>
        <a:p>
          <a:endParaRPr lang="en-US" sz="2000">
            <a:latin typeface="Calibri Light" panose="020F0302020204030204" pitchFamily="34" charset="0"/>
            <a:cs typeface="Calibri Light" panose="020F0302020204030204" pitchFamily="34" charset="0"/>
          </a:endParaRPr>
        </a:p>
      </dgm:t>
    </dgm:pt>
    <dgm:pt modelId="{8AC6CC01-BD99-4009-9F46-505336B55E28}" type="sibTrans" cxnId="{2A19CCEB-A1CA-42B3-837D-32FCD0B8B7F0}">
      <dgm:prSet/>
      <dgm:spPr/>
      <dgm:t>
        <a:bodyPr/>
        <a:lstStyle/>
        <a:p>
          <a:endParaRPr lang="en-US" sz="2000">
            <a:latin typeface="Calibri Light" panose="020F0302020204030204" pitchFamily="34" charset="0"/>
            <a:cs typeface="Calibri Light" panose="020F0302020204030204" pitchFamily="34" charset="0"/>
          </a:endParaRPr>
        </a:p>
      </dgm:t>
    </dgm:pt>
    <dgm:pt modelId="{0D778D02-EFA6-43AC-B251-DA876BE6C618}">
      <dgm:prSet custT="1"/>
      <dgm:spPr>
        <a:xfrm rot="5400000">
          <a:off x="4744323" y="-209028"/>
          <a:ext cx="467335" cy="4685168"/>
        </a:xfrm>
        <a:solidFill>
          <a:srgbClr val="5B9BD5">
            <a:tint val="40000"/>
            <a:alpha val="90000"/>
            <a:hueOff val="-5054821"/>
            <a:satOff val="-17124"/>
            <a:lumOff val="-2196"/>
            <a:alphaOff val="0"/>
          </a:srgbClr>
        </a:solidFill>
        <a:ln w="12700" cap="flat" cmpd="sng" algn="ctr">
          <a:solidFill>
            <a:srgbClr val="5B9BD5">
              <a:tint val="40000"/>
              <a:alpha val="90000"/>
              <a:hueOff val="-5054821"/>
              <a:satOff val="-17124"/>
              <a:lumOff val="-2196"/>
              <a:alphaOff val="0"/>
            </a:srgbClr>
          </a:solidFill>
          <a:prstDash val="solid"/>
          <a:miter lim="800000"/>
        </a:ln>
        <a:effectLst/>
      </dgm:spPr>
      <dgm:t>
        <a:bodyPr/>
        <a:lstStyle/>
        <a:p>
          <a:pPr rtl="0">
            <a:buChar char="•"/>
          </a:pPr>
          <a:r>
            <a:rPr lang="en-US" sz="1600">
              <a:solidFill>
                <a:sysClr val="windowText" lastClr="000000">
                  <a:hueOff val="0"/>
                  <a:satOff val="0"/>
                  <a:lumOff val="0"/>
                  <a:alphaOff val="0"/>
                </a:sysClr>
              </a:solidFill>
              <a:latin typeface="Calibri Light"/>
              <a:ea typeface="+mn-ea"/>
              <a:cs typeface="Calibri Light"/>
            </a:rPr>
            <a:t>Fact sheets, example proposals, RFQ/RFP review, and documents</a:t>
          </a:r>
        </a:p>
      </dgm:t>
    </dgm:pt>
    <dgm:pt modelId="{62C9DE1C-D5AB-4DC1-ACE8-AB2036225603}" type="parTrans" cxnId="{F197FFB5-2C57-4A30-BCD6-AD7FDD00DECB}">
      <dgm:prSet/>
      <dgm:spPr/>
      <dgm:t>
        <a:bodyPr/>
        <a:lstStyle/>
        <a:p>
          <a:endParaRPr lang="en-US" sz="2000">
            <a:latin typeface="Calibri Light" panose="020F0302020204030204" pitchFamily="34" charset="0"/>
            <a:cs typeface="Calibri Light" panose="020F0302020204030204" pitchFamily="34" charset="0"/>
          </a:endParaRPr>
        </a:p>
      </dgm:t>
    </dgm:pt>
    <dgm:pt modelId="{7AC0F9D0-123C-46B4-B9C1-58DAE0E0C1D6}" type="sibTrans" cxnId="{F197FFB5-2C57-4A30-BCD6-AD7FDD00DECB}">
      <dgm:prSet/>
      <dgm:spPr/>
      <dgm:t>
        <a:bodyPr/>
        <a:lstStyle/>
        <a:p>
          <a:endParaRPr lang="en-US" sz="2000">
            <a:latin typeface="Calibri Light" panose="020F0302020204030204" pitchFamily="34" charset="0"/>
            <a:cs typeface="Calibri Light" panose="020F0302020204030204" pitchFamily="34" charset="0"/>
          </a:endParaRPr>
        </a:p>
      </dgm:t>
    </dgm:pt>
    <dgm:pt modelId="{E8B7E4E2-A5E5-4FB1-AA5F-A1CBADD3407E}" type="pres">
      <dgm:prSet presAssocID="{27FA0A32-9544-43BE-90A1-5E2F3CF201CA}" presName="Name0" presStyleCnt="0">
        <dgm:presLayoutVars>
          <dgm:dir/>
          <dgm:animLvl val="lvl"/>
          <dgm:resizeHandles val="exact"/>
        </dgm:presLayoutVars>
      </dgm:prSet>
      <dgm:spPr/>
    </dgm:pt>
    <dgm:pt modelId="{D53DBA8A-7483-4DE3-88FD-BB39D4CF056E}" type="pres">
      <dgm:prSet presAssocID="{F3006C05-D7FE-4A94-A5CC-FDD01923E2D2}" presName="linNode" presStyleCnt="0"/>
      <dgm:spPr/>
    </dgm:pt>
    <dgm:pt modelId="{E50BDD31-A96C-41EF-99E6-BA4F076A2FC7}" type="pres">
      <dgm:prSet presAssocID="{F3006C05-D7FE-4A94-A5CC-FDD01923E2D2}" presName="parentText" presStyleLbl="node1" presStyleIdx="0" presStyleCnt="4">
        <dgm:presLayoutVars>
          <dgm:chMax val="1"/>
          <dgm:bulletEnabled val="1"/>
        </dgm:presLayoutVars>
      </dgm:prSet>
      <dgm:spPr/>
    </dgm:pt>
    <dgm:pt modelId="{48D8AC7C-C65D-477D-94F4-0BAA57BB3D99}" type="pres">
      <dgm:prSet presAssocID="{F3006C05-D7FE-4A94-A5CC-FDD01923E2D2}" presName="descendantText" presStyleLbl="alignAccFollowNode1" presStyleIdx="0" presStyleCnt="4">
        <dgm:presLayoutVars>
          <dgm:bulletEnabled val="1"/>
        </dgm:presLayoutVars>
      </dgm:prSet>
      <dgm:spPr/>
    </dgm:pt>
    <dgm:pt modelId="{9E8D01D9-538E-4509-BA42-265D1958B3FF}" type="pres">
      <dgm:prSet presAssocID="{939A982E-6F0A-451A-A037-87F7FCC26599}" presName="sp" presStyleCnt="0"/>
      <dgm:spPr/>
    </dgm:pt>
    <dgm:pt modelId="{E3BF164A-598B-43DE-BB06-A39E04AFCFD6}" type="pres">
      <dgm:prSet presAssocID="{A50D905F-6E3B-4AEE-A84F-457228BE3208}" presName="linNode" presStyleCnt="0"/>
      <dgm:spPr/>
    </dgm:pt>
    <dgm:pt modelId="{D4E17E1E-3878-46CF-96FC-5BEA3CE95EAC}" type="pres">
      <dgm:prSet presAssocID="{A50D905F-6E3B-4AEE-A84F-457228BE3208}" presName="parentText" presStyleLbl="node1" presStyleIdx="1" presStyleCnt="4">
        <dgm:presLayoutVars>
          <dgm:chMax val="1"/>
          <dgm:bulletEnabled val="1"/>
        </dgm:presLayoutVars>
      </dgm:prSet>
      <dgm:spPr/>
    </dgm:pt>
    <dgm:pt modelId="{17F59840-1F91-40D2-B70E-E47E371698C4}" type="pres">
      <dgm:prSet presAssocID="{A50D905F-6E3B-4AEE-A84F-457228BE3208}" presName="descendantText" presStyleLbl="alignAccFollowNode1" presStyleIdx="1" presStyleCnt="4">
        <dgm:presLayoutVars>
          <dgm:bulletEnabled val="1"/>
        </dgm:presLayoutVars>
      </dgm:prSet>
      <dgm:spPr/>
    </dgm:pt>
    <dgm:pt modelId="{CF296685-116A-45B2-953C-88376992EDC0}" type="pres">
      <dgm:prSet presAssocID="{599A02AD-EED9-4344-AB8E-71A7077494C7}" presName="sp" presStyleCnt="0"/>
      <dgm:spPr/>
    </dgm:pt>
    <dgm:pt modelId="{006D69B8-3EAE-4029-83F3-070A58153365}" type="pres">
      <dgm:prSet presAssocID="{E645D7E8-B25E-49C5-ACAF-20942A36FB52}" presName="linNode" presStyleCnt="0"/>
      <dgm:spPr/>
    </dgm:pt>
    <dgm:pt modelId="{2F5D1253-7643-445B-9849-95185FEDD994}" type="pres">
      <dgm:prSet presAssocID="{E645D7E8-B25E-49C5-ACAF-20942A36FB52}" presName="parentText" presStyleLbl="node1" presStyleIdx="2" presStyleCnt="4">
        <dgm:presLayoutVars>
          <dgm:chMax val="1"/>
          <dgm:bulletEnabled val="1"/>
        </dgm:presLayoutVars>
      </dgm:prSet>
      <dgm:spPr/>
    </dgm:pt>
    <dgm:pt modelId="{AD221523-3F55-4820-98C4-DF010DFC646E}" type="pres">
      <dgm:prSet presAssocID="{E645D7E8-B25E-49C5-ACAF-20942A36FB52}" presName="descendantText" presStyleLbl="alignAccFollowNode1" presStyleIdx="2" presStyleCnt="4">
        <dgm:presLayoutVars>
          <dgm:bulletEnabled val="1"/>
        </dgm:presLayoutVars>
      </dgm:prSet>
      <dgm:spPr>
        <a:prstGeom prst="round2SameRect">
          <a:avLst/>
        </a:prstGeom>
      </dgm:spPr>
    </dgm:pt>
    <dgm:pt modelId="{6E41B6D9-9F99-468A-8B7A-C577700C3F76}" type="pres">
      <dgm:prSet presAssocID="{D1371DF4-D4C4-4ED2-85D3-7484B83ABE40}" presName="sp" presStyleCnt="0"/>
      <dgm:spPr/>
    </dgm:pt>
    <dgm:pt modelId="{F06435FE-76B5-477B-9EDF-159BC81AF989}" type="pres">
      <dgm:prSet presAssocID="{E2B0EB58-C5CD-40E0-A5E3-F02C2F138574}" presName="linNode" presStyleCnt="0"/>
      <dgm:spPr/>
    </dgm:pt>
    <dgm:pt modelId="{957F043F-CCF2-4849-A511-AA2A50143C77}" type="pres">
      <dgm:prSet presAssocID="{E2B0EB58-C5CD-40E0-A5E3-F02C2F138574}" presName="parentText" presStyleLbl="node1" presStyleIdx="3" presStyleCnt="4">
        <dgm:presLayoutVars>
          <dgm:chMax val="1"/>
          <dgm:bulletEnabled val="1"/>
        </dgm:presLayoutVars>
      </dgm:prSet>
      <dgm:spPr/>
    </dgm:pt>
    <dgm:pt modelId="{FE991F32-DAA5-4FAD-BE42-C1A65FCB4D58}" type="pres">
      <dgm:prSet presAssocID="{E2B0EB58-C5CD-40E0-A5E3-F02C2F138574}" presName="descendantText" presStyleLbl="alignAccFollowNode1" presStyleIdx="3" presStyleCnt="4" custLinFactNeighborX="-1153" custLinFactNeighborY="3230">
        <dgm:presLayoutVars>
          <dgm:bulletEnabled val="1"/>
        </dgm:presLayoutVars>
      </dgm:prSet>
      <dgm:spPr/>
    </dgm:pt>
  </dgm:ptLst>
  <dgm:cxnLst>
    <dgm:cxn modelId="{6FC11F09-D7A5-4A0E-B0CD-DF7E6041B453}" type="presOf" srcId="{A50D905F-6E3B-4AEE-A84F-457228BE3208}" destId="{D4E17E1E-3878-46CF-96FC-5BEA3CE95EAC}" srcOrd="0" destOrd="0" presId="urn:microsoft.com/office/officeart/2005/8/layout/vList5"/>
    <dgm:cxn modelId="{5BD59523-3E79-446C-B115-45B3857FF3A9}" type="presOf" srcId="{6AA401F8-2E68-4323-BC84-1A513030A84B}" destId="{48D8AC7C-C65D-477D-94F4-0BAA57BB3D99}" srcOrd="0" destOrd="0" presId="urn:microsoft.com/office/officeart/2005/8/layout/vList5"/>
    <dgm:cxn modelId="{FFCF3324-EEBB-4388-BA35-FDA356BABD4D}" type="presOf" srcId="{435002D2-CD98-48E9-B440-A1136554C5FC}" destId="{FE991F32-DAA5-4FAD-BE42-C1A65FCB4D58}" srcOrd="0" destOrd="0" presId="urn:microsoft.com/office/officeart/2005/8/layout/vList5"/>
    <dgm:cxn modelId="{6D7E6241-BDE6-4152-A1EA-9CBC1F39D9E9}" srcId="{27FA0A32-9544-43BE-90A1-5E2F3CF201CA}" destId="{E2B0EB58-C5CD-40E0-A5E3-F02C2F138574}" srcOrd="3" destOrd="0" parTransId="{25731F59-A256-4F10-AA10-2EADD3EBC326}" sibTransId="{E8F68159-F2A2-4FE9-B9FF-3A99F33C27ED}"/>
    <dgm:cxn modelId="{590B6C44-AD04-430F-AA43-7876460A5B60}" srcId="{A50D905F-6E3B-4AEE-A84F-457228BE3208}" destId="{AB2E38F2-30CF-4CA7-929F-0EF6AE07D7AA}" srcOrd="0" destOrd="0" parTransId="{5B1BC1F5-3E11-4F73-8F41-8FF9DF2A15BA}" sibTransId="{4C702623-58E7-437E-B1A4-69FBCA3165E9}"/>
    <dgm:cxn modelId="{8E384E4B-3C61-47AD-9DBC-455A4C9C9F2A}" type="presOf" srcId="{0D778D02-EFA6-43AC-B251-DA876BE6C618}" destId="{AD221523-3F55-4820-98C4-DF010DFC646E}" srcOrd="0" destOrd="0" presId="urn:microsoft.com/office/officeart/2005/8/layout/vList5"/>
    <dgm:cxn modelId="{1BB7E94B-F824-4D15-8F80-08BAB46E186A}" type="presOf" srcId="{27FA0A32-9544-43BE-90A1-5E2F3CF201CA}" destId="{E8B7E4E2-A5E5-4FB1-AA5F-A1CBADD3407E}" srcOrd="0" destOrd="0" presId="urn:microsoft.com/office/officeart/2005/8/layout/vList5"/>
    <dgm:cxn modelId="{CA53FC9D-358D-4388-936D-D0F26FFA7D40}" srcId="{F3006C05-D7FE-4A94-A5CC-FDD01923E2D2}" destId="{6AA401F8-2E68-4323-BC84-1A513030A84B}" srcOrd="0" destOrd="0" parTransId="{10C47568-C2AC-4CAE-B869-B4B7F5949F9A}" sibTransId="{AC111F27-2723-44A6-9362-E31ECDD1E737}"/>
    <dgm:cxn modelId="{7733CDAE-2DDC-4DE0-AE2D-42F78B252684}" srcId="{27FA0A32-9544-43BE-90A1-5E2F3CF201CA}" destId="{E645D7E8-B25E-49C5-ACAF-20942A36FB52}" srcOrd="2" destOrd="0" parTransId="{510212B6-8082-49BA-826B-04EC3B16F055}" sibTransId="{D1371DF4-D4C4-4ED2-85D3-7484B83ABE40}"/>
    <dgm:cxn modelId="{4C9557B0-52BD-43A5-BA02-D85AFE6110A7}" srcId="{27FA0A32-9544-43BE-90A1-5E2F3CF201CA}" destId="{A50D905F-6E3B-4AEE-A84F-457228BE3208}" srcOrd="1" destOrd="0" parTransId="{FBED1C25-B816-4D3D-9FAF-486ABAC4536E}" sibTransId="{599A02AD-EED9-4344-AB8E-71A7077494C7}"/>
    <dgm:cxn modelId="{F197FFB5-2C57-4A30-BCD6-AD7FDD00DECB}" srcId="{E645D7E8-B25E-49C5-ACAF-20942A36FB52}" destId="{0D778D02-EFA6-43AC-B251-DA876BE6C618}" srcOrd="0" destOrd="0" parTransId="{62C9DE1C-D5AB-4DC1-ACE8-AB2036225603}" sibTransId="{7AC0F9D0-123C-46B4-B9C1-58DAE0E0C1D6}"/>
    <dgm:cxn modelId="{4DA75DD2-2CB1-4DDB-B82C-8E1E1F6A535D}" type="presOf" srcId="{E2B0EB58-C5CD-40E0-A5E3-F02C2F138574}" destId="{957F043F-CCF2-4849-A511-AA2A50143C77}" srcOrd="0" destOrd="0" presId="urn:microsoft.com/office/officeart/2005/8/layout/vList5"/>
    <dgm:cxn modelId="{2EB5DDE0-D71F-4CF8-8BDA-F0843618F619}" srcId="{27FA0A32-9544-43BE-90A1-5E2F3CF201CA}" destId="{F3006C05-D7FE-4A94-A5CC-FDD01923E2D2}" srcOrd="0" destOrd="0" parTransId="{7D1E0444-E773-4D47-B83D-0E655E1DC385}" sibTransId="{939A982E-6F0A-451A-A037-87F7FCC26599}"/>
    <dgm:cxn modelId="{CC3648E2-B865-4F87-A1E3-D99D9B552079}" type="presOf" srcId="{AB2E38F2-30CF-4CA7-929F-0EF6AE07D7AA}" destId="{17F59840-1F91-40D2-B70E-E47E371698C4}" srcOrd="0" destOrd="0" presId="urn:microsoft.com/office/officeart/2005/8/layout/vList5"/>
    <dgm:cxn modelId="{C7102EE4-30CA-4BA4-910D-8D24C41AE2A0}" type="presOf" srcId="{F3006C05-D7FE-4A94-A5CC-FDD01923E2D2}" destId="{E50BDD31-A96C-41EF-99E6-BA4F076A2FC7}" srcOrd="0" destOrd="0" presId="urn:microsoft.com/office/officeart/2005/8/layout/vList5"/>
    <dgm:cxn modelId="{B8D082E4-FD3A-4431-838A-BF606F606E15}" type="presOf" srcId="{E645D7E8-B25E-49C5-ACAF-20942A36FB52}" destId="{2F5D1253-7643-445B-9849-95185FEDD994}" srcOrd="0" destOrd="0" presId="urn:microsoft.com/office/officeart/2005/8/layout/vList5"/>
    <dgm:cxn modelId="{2A19CCEB-A1CA-42B3-837D-32FCD0B8B7F0}" srcId="{E2B0EB58-C5CD-40E0-A5E3-F02C2F138574}" destId="{435002D2-CD98-48E9-B440-A1136554C5FC}" srcOrd="0" destOrd="0" parTransId="{52A84101-B2D7-4C1D-B8EC-97BBF1806E38}" sibTransId="{8AC6CC01-BD99-4009-9F46-505336B55E28}"/>
    <dgm:cxn modelId="{5D1223ED-D3A1-4747-A5F6-00E7A673EAE5}" type="presParOf" srcId="{E8B7E4E2-A5E5-4FB1-AA5F-A1CBADD3407E}" destId="{D53DBA8A-7483-4DE3-88FD-BB39D4CF056E}" srcOrd="0" destOrd="0" presId="urn:microsoft.com/office/officeart/2005/8/layout/vList5"/>
    <dgm:cxn modelId="{4F9D6399-A852-4A6A-A9F4-87EBE3933081}" type="presParOf" srcId="{D53DBA8A-7483-4DE3-88FD-BB39D4CF056E}" destId="{E50BDD31-A96C-41EF-99E6-BA4F076A2FC7}" srcOrd="0" destOrd="0" presId="urn:microsoft.com/office/officeart/2005/8/layout/vList5"/>
    <dgm:cxn modelId="{B00E08E1-A3ED-402E-8791-830FDC5BE73F}" type="presParOf" srcId="{D53DBA8A-7483-4DE3-88FD-BB39D4CF056E}" destId="{48D8AC7C-C65D-477D-94F4-0BAA57BB3D99}" srcOrd="1" destOrd="0" presId="urn:microsoft.com/office/officeart/2005/8/layout/vList5"/>
    <dgm:cxn modelId="{88F79088-0BCC-4EDC-9358-AD75AEC1BC1F}" type="presParOf" srcId="{E8B7E4E2-A5E5-4FB1-AA5F-A1CBADD3407E}" destId="{9E8D01D9-538E-4509-BA42-265D1958B3FF}" srcOrd="1" destOrd="0" presId="urn:microsoft.com/office/officeart/2005/8/layout/vList5"/>
    <dgm:cxn modelId="{BB6DF5C4-794B-4405-A62D-09F5241DB60B}" type="presParOf" srcId="{E8B7E4E2-A5E5-4FB1-AA5F-A1CBADD3407E}" destId="{E3BF164A-598B-43DE-BB06-A39E04AFCFD6}" srcOrd="2" destOrd="0" presId="urn:microsoft.com/office/officeart/2005/8/layout/vList5"/>
    <dgm:cxn modelId="{A3C6D9B2-0D61-4DDB-8B4B-98D8506C891D}" type="presParOf" srcId="{E3BF164A-598B-43DE-BB06-A39E04AFCFD6}" destId="{D4E17E1E-3878-46CF-96FC-5BEA3CE95EAC}" srcOrd="0" destOrd="0" presId="urn:microsoft.com/office/officeart/2005/8/layout/vList5"/>
    <dgm:cxn modelId="{E399C62A-A1F6-43C3-925E-F16C94142651}" type="presParOf" srcId="{E3BF164A-598B-43DE-BB06-A39E04AFCFD6}" destId="{17F59840-1F91-40D2-B70E-E47E371698C4}" srcOrd="1" destOrd="0" presId="urn:microsoft.com/office/officeart/2005/8/layout/vList5"/>
    <dgm:cxn modelId="{74CFA68D-2023-4156-9F1E-F56706795D06}" type="presParOf" srcId="{E8B7E4E2-A5E5-4FB1-AA5F-A1CBADD3407E}" destId="{CF296685-116A-45B2-953C-88376992EDC0}" srcOrd="3" destOrd="0" presId="urn:microsoft.com/office/officeart/2005/8/layout/vList5"/>
    <dgm:cxn modelId="{80D2CD19-0EA6-42A0-9DA2-DA0EB8201474}" type="presParOf" srcId="{E8B7E4E2-A5E5-4FB1-AA5F-A1CBADD3407E}" destId="{006D69B8-3EAE-4029-83F3-070A58153365}" srcOrd="4" destOrd="0" presId="urn:microsoft.com/office/officeart/2005/8/layout/vList5"/>
    <dgm:cxn modelId="{039C6350-2C3B-4B4F-AFC3-27B225242E19}" type="presParOf" srcId="{006D69B8-3EAE-4029-83F3-070A58153365}" destId="{2F5D1253-7643-445B-9849-95185FEDD994}" srcOrd="0" destOrd="0" presId="urn:microsoft.com/office/officeart/2005/8/layout/vList5"/>
    <dgm:cxn modelId="{89DAFC1B-66FA-4639-A53A-F1B299B2F929}" type="presParOf" srcId="{006D69B8-3EAE-4029-83F3-070A58153365}" destId="{AD221523-3F55-4820-98C4-DF010DFC646E}" srcOrd="1" destOrd="0" presId="urn:microsoft.com/office/officeart/2005/8/layout/vList5"/>
    <dgm:cxn modelId="{B1F9B615-87C6-4A23-B0F7-AA40F5242B73}" type="presParOf" srcId="{E8B7E4E2-A5E5-4FB1-AA5F-A1CBADD3407E}" destId="{6E41B6D9-9F99-468A-8B7A-C577700C3F76}" srcOrd="5" destOrd="0" presId="urn:microsoft.com/office/officeart/2005/8/layout/vList5"/>
    <dgm:cxn modelId="{8053949D-A593-48DD-A0B4-D5A2D429755A}" type="presParOf" srcId="{E8B7E4E2-A5E5-4FB1-AA5F-A1CBADD3407E}" destId="{F06435FE-76B5-477B-9EDF-159BC81AF989}" srcOrd="6" destOrd="0" presId="urn:microsoft.com/office/officeart/2005/8/layout/vList5"/>
    <dgm:cxn modelId="{97502A69-F56D-44A2-90CA-C41E138FC0DE}" type="presParOf" srcId="{F06435FE-76B5-477B-9EDF-159BC81AF989}" destId="{957F043F-CCF2-4849-A511-AA2A50143C77}" srcOrd="0" destOrd="0" presId="urn:microsoft.com/office/officeart/2005/8/layout/vList5"/>
    <dgm:cxn modelId="{C9BBF4DE-2BFB-488D-9108-356AA34BA0FA}" type="presParOf" srcId="{F06435FE-76B5-477B-9EDF-159BC81AF989}" destId="{FE991F32-DAA5-4FAD-BE42-C1A65FCB4D58}" srcOrd="1" destOrd="0" presId="urn:microsoft.com/office/officeart/2005/8/layout/vList5"/>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3E00797-212D-4AC6-9A2F-2932B0431FC9}" type="doc">
      <dgm:prSet loTypeId="urn:microsoft.com/office/officeart/2005/8/layout/venn1" loCatId="relationship" qsTypeId="urn:microsoft.com/office/officeart/2005/8/quickstyle/simple2" qsCatId="simple" csTypeId="urn:microsoft.com/office/officeart/2005/8/colors/accent1_5" csCatId="accent1" phldr="1"/>
      <dgm:spPr/>
    </dgm:pt>
    <dgm:pt modelId="{97BEB47C-284B-4332-B439-6B4B99B7D5B4}">
      <dgm:prSet phldrT="[Text]" custT="1"/>
      <dgm:spPr/>
      <dgm:t>
        <a:bodyPr/>
        <a:lstStyle/>
        <a:p>
          <a:pPr algn="ctr"/>
          <a:r>
            <a:rPr lang="en-US" sz="1800">
              <a:solidFill>
                <a:schemeClr val="bg1"/>
              </a:solidFill>
              <a:latin typeface="Bahnschrift" panose="020B0502040204020203" pitchFamily="34" charset="0"/>
            </a:rPr>
            <a:t>Community</a:t>
          </a:r>
        </a:p>
        <a:p>
          <a:pPr algn="ctr"/>
          <a:r>
            <a:rPr lang="en-US" sz="1100" i="1">
              <a:solidFill>
                <a:schemeClr val="accent1">
                  <a:lumMod val="20000"/>
                  <a:lumOff val="80000"/>
                </a:schemeClr>
              </a:solidFill>
              <a:latin typeface="Bahnschrift" panose="020B0502040204020203" pitchFamily="34" charset="0"/>
            </a:rPr>
            <a:t>Info &amp; Input</a:t>
          </a:r>
        </a:p>
      </dgm:t>
    </dgm:pt>
    <dgm:pt modelId="{09E298D1-596E-477B-85FE-94AFD49C6948}" type="parTrans" cxnId="{AE80479D-601B-48C5-9498-C6FE6CCDDAA9}">
      <dgm:prSet/>
      <dgm:spPr/>
      <dgm:t>
        <a:bodyPr/>
        <a:lstStyle/>
        <a:p>
          <a:endParaRPr lang="en-US"/>
        </a:p>
      </dgm:t>
    </dgm:pt>
    <dgm:pt modelId="{6190B542-AE17-4D63-B969-2071FFABD0AF}" type="sibTrans" cxnId="{AE80479D-601B-48C5-9498-C6FE6CCDDAA9}">
      <dgm:prSet/>
      <dgm:spPr/>
      <dgm:t>
        <a:bodyPr/>
        <a:lstStyle/>
        <a:p>
          <a:endParaRPr lang="en-US"/>
        </a:p>
      </dgm:t>
    </dgm:pt>
    <dgm:pt modelId="{37463778-1580-4F66-AD84-C215769E91C9}">
      <dgm:prSet phldrT="[Text]" custT="1"/>
      <dgm:spPr/>
      <dgm:t>
        <a:bodyPr/>
        <a:lstStyle/>
        <a:p>
          <a:pPr algn="l"/>
          <a:r>
            <a:rPr lang="en-US" sz="1800">
              <a:solidFill>
                <a:schemeClr val="bg1"/>
              </a:solidFill>
            </a:rPr>
            <a:t>TAB Staff</a:t>
          </a:r>
        </a:p>
        <a:p>
          <a:pPr algn="l"/>
          <a:r>
            <a:rPr lang="en-US" sz="1100" i="1">
              <a:solidFill>
                <a:schemeClr val="accent1">
                  <a:lumMod val="20000"/>
                  <a:lumOff val="80000"/>
                </a:schemeClr>
              </a:solidFill>
            </a:rPr>
            <a:t>Supervise</a:t>
          </a:r>
          <a:endParaRPr lang="en-US" sz="1400" i="1">
            <a:solidFill>
              <a:schemeClr val="accent1">
                <a:lumMod val="20000"/>
                <a:lumOff val="80000"/>
              </a:schemeClr>
            </a:solidFill>
          </a:endParaRPr>
        </a:p>
      </dgm:t>
    </dgm:pt>
    <dgm:pt modelId="{C00D0166-FA06-4DB7-A932-63076D32962A}" type="parTrans" cxnId="{330ECCC3-CAB3-4552-BB4F-08BF4BF5520D}">
      <dgm:prSet/>
      <dgm:spPr/>
      <dgm:t>
        <a:bodyPr/>
        <a:lstStyle/>
        <a:p>
          <a:endParaRPr lang="en-US"/>
        </a:p>
      </dgm:t>
    </dgm:pt>
    <dgm:pt modelId="{FA1AADC7-5F2C-46F4-8620-FD4AAFE0B2B8}" type="sibTrans" cxnId="{330ECCC3-CAB3-4552-BB4F-08BF4BF5520D}">
      <dgm:prSet/>
      <dgm:spPr/>
      <dgm:t>
        <a:bodyPr/>
        <a:lstStyle/>
        <a:p>
          <a:endParaRPr lang="en-US"/>
        </a:p>
      </dgm:t>
    </dgm:pt>
    <dgm:pt modelId="{2C8874B5-251A-4D1B-A606-37B7E1650ADF}">
      <dgm:prSet phldrT="[Text]" custT="1"/>
      <dgm:spPr/>
      <dgm:t>
        <a:bodyPr/>
        <a:lstStyle/>
        <a:p>
          <a:pPr algn="r"/>
          <a:r>
            <a:rPr lang="en-US" sz="1600">
              <a:solidFill>
                <a:schemeClr val="bg1"/>
              </a:solidFill>
              <a:latin typeface="Bahnschrift" panose="020B0502040204020203" pitchFamily="34" charset="0"/>
            </a:rPr>
            <a:t>UCONN Students</a:t>
          </a:r>
        </a:p>
        <a:p>
          <a:pPr algn="r"/>
          <a:r>
            <a:rPr lang="en-US" sz="1100" i="1">
              <a:solidFill>
                <a:schemeClr val="accent1">
                  <a:lumMod val="20000"/>
                  <a:lumOff val="80000"/>
                </a:schemeClr>
              </a:solidFill>
              <a:latin typeface="Bahnschrift" panose="020B0502040204020203" pitchFamily="34" charset="0"/>
            </a:rPr>
            <a:t>Technical Work</a:t>
          </a:r>
        </a:p>
      </dgm:t>
    </dgm:pt>
    <dgm:pt modelId="{0C8005A7-BB77-4A0C-9F24-1D7DE9BD32C4}" type="parTrans" cxnId="{277655D9-CD21-440A-B8DB-0AE84F8D1B81}">
      <dgm:prSet/>
      <dgm:spPr/>
      <dgm:t>
        <a:bodyPr/>
        <a:lstStyle/>
        <a:p>
          <a:endParaRPr lang="en-US"/>
        </a:p>
      </dgm:t>
    </dgm:pt>
    <dgm:pt modelId="{B20BD27F-F9D0-4D29-8DA9-299D40C471CD}" type="sibTrans" cxnId="{277655D9-CD21-440A-B8DB-0AE84F8D1B81}">
      <dgm:prSet/>
      <dgm:spPr/>
      <dgm:t>
        <a:bodyPr/>
        <a:lstStyle/>
        <a:p>
          <a:endParaRPr lang="en-US"/>
        </a:p>
      </dgm:t>
    </dgm:pt>
    <dgm:pt modelId="{5EF87F47-A141-41D1-B8B6-147F8B61654E}" type="pres">
      <dgm:prSet presAssocID="{83E00797-212D-4AC6-9A2F-2932B0431FC9}" presName="compositeShape" presStyleCnt="0">
        <dgm:presLayoutVars>
          <dgm:chMax val="7"/>
          <dgm:dir/>
          <dgm:resizeHandles val="exact"/>
        </dgm:presLayoutVars>
      </dgm:prSet>
      <dgm:spPr/>
    </dgm:pt>
    <dgm:pt modelId="{9CC9B92F-2DE7-4A94-A97A-E4C54393CEEE}" type="pres">
      <dgm:prSet presAssocID="{97BEB47C-284B-4332-B439-6B4B99B7D5B4}" presName="circ1" presStyleLbl="vennNode1" presStyleIdx="0" presStyleCnt="3" custLinFactNeighborX="-4289" custLinFactNeighborY="280"/>
      <dgm:spPr/>
    </dgm:pt>
    <dgm:pt modelId="{5EFE87D6-7C53-419F-AF74-77FAE759466D}" type="pres">
      <dgm:prSet presAssocID="{97BEB47C-284B-4332-B439-6B4B99B7D5B4}" presName="circ1Tx" presStyleLbl="revTx" presStyleIdx="0" presStyleCnt="0">
        <dgm:presLayoutVars>
          <dgm:chMax val="0"/>
          <dgm:chPref val="0"/>
          <dgm:bulletEnabled val="1"/>
        </dgm:presLayoutVars>
      </dgm:prSet>
      <dgm:spPr/>
    </dgm:pt>
    <dgm:pt modelId="{A6CA9A27-F7F3-4BE9-AB66-0E240D3C9BC0}" type="pres">
      <dgm:prSet presAssocID="{37463778-1580-4F66-AD84-C215769E91C9}" presName="circ2" presStyleLbl="vennNode1" presStyleIdx="1" presStyleCnt="3" custLinFactNeighborX="1681" custLinFactNeighborY="963"/>
      <dgm:spPr/>
    </dgm:pt>
    <dgm:pt modelId="{DE41E191-863D-48FF-82B2-0022E98A328C}" type="pres">
      <dgm:prSet presAssocID="{37463778-1580-4F66-AD84-C215769E91C9}" presName="circ2Tx" presStyleLbl="revTx" presStyleIdx="0" presStyleCnt="0">
        <dgm:presLayoutVars>
          <dgm:chMax val="0"/>
          <dgm:chPref val="0"/>
          <dgm:bulletEnabled val="1"/>
        </dgm:presLayoutVars>
      </dgm:prSet>
      <dgm:spPr/>
    </dgm:pt>
    <dgm:pt modelId="{E6B3EB0D-E22E-4C1D-BB74-68BD1BB178C4}" type="pres">
      <dgm:prSet presAssocID="{2C8874B5-251A-4D1B-A606-37B7E1650ADF}" presName="circ3" presStyleLbl="vennNode1" presStyleIdx="2" presStyleCnt="3" custLinFactNeighborX="-6620" custLinFactNeighborY="349"/>
      <dgm:spPr/>
    </dgm:pt>
    <dgm:pt modelId="{5F102BB6-2AD4-49D0-8AA1-DC9B248D8EBE}" type="pres">
      <dgm:prSet presAssocID="{2C8874B5-251A-4D1B-A606-37B7E1650ADF}" presName="circ3Tx" presStyleLbl="revTx" presStyleIdx="0" presStyleCnt="0">
        <dgm:presLayoutVars>
          <dgm:chMax val="0"/>
          <dgm:chPref val="0"/>
          <dgm:bulletEnabled val="1"/>
        </dgm:presLayoutVars>
      </dgm:prSet>
      <dgm:spPr/>
    </dgm:pt>
  </dgm:ptLst>
  <dgm:cxnLst>
    <dgm:cxn modelId="{809BCE18-260C-4374-9737-98907F372A1F}" type="presOf" srcId="{83E00797-212D-4AC6-9A2F-2932B0431FC9}" destId="{5EF87F47-A141-41D1-B8B6-147F8B61654E}" srcOrd="0" destOrd="0" presId="urn:microsoft.com/office/officeart/2005/8/layout/venn1"/>
    <dgm:cxn modelId="{6238AC92-F1A8-40D9-9538-EF05BA7D93AD}" type="presOf" srcId="{97BEB47C-284B-4332-B439-6B4B99B7D5B4}" destId="{5EFE87D6-7C53-419F-AF74-77FAE759466D}" srcOrd="1" destOrd="0" presId="urn:microsoft.com/office/officeart/2005/8/layout/venn1"/>
    <dgm:cxn modelId="{34C50996-3EAE-4DB3-9F32-EF7D06F4F2D3}" type="presOf" srcId="{97BEB47C-284B-4332-B439-6B4B99B7D5B4}" destId="{9CC9B92F-2DE7-4A94-A97A-E4C54393CEEE}" srcOrd="0" destOrd="0" presId="urn:microsoft.com/office/officeart/2005/8/layout/venn1"/>
    <dgm:cxn modelId="{AE80479D-601B-48C5-9498-C6FE6CCDDAA9}" srcId="{83E00797-212D-4AC6-9A2F-2932B0431FC9}" destId="{97BEB47C-284B-4332-B439-6B4B99B7D5B4}" srcOrd="0" destOrd="0" parTransId="{09E298D1-596E-477B-85FE-94AFD49C6948}" sibTransId="{6190B542-AE17-4D63-B969-2071FFABD0AF}"/>
    <dgm:cxn modelId="{BF1EA4A7-28C5-4DB3-AB28-569EB88EAA51}" type="presOf" srcId="{37463778-1580-4F66-AD84-C215769E91C9}" destId="{A6CA9A27-F7F3-4BE9-AB66-0E240D3C9BC0}" srcOrd="0" destOrd="0" presId="urn:microsoft.com/office/officeart/2005/8/layout/venn1"/>
    <dgm:cxn modelId="{330ECCC3-CAB3-4552-BB4F-08BF4BF5520D}" srcId="{83E00797-212D-4AC6-9A2F-2932B0431FC9}" destId="{37463778-1580-4F66-AD84-C215769E91C9}" srcOrd="1" destOrd="0" parTransId="{C00D0166-FA06-4DB7-A932-63076D32962A}" sibTransId="{FA1AADC7-5F2C-46F4-8620-FD4AAFE0B2B8}"/>
    <dgm:cxn modelId="{58950BC4-8186-4706-9458-498810B13716}" type="presOf" srcId="{37463778-1580-4F66-AD84-C215769E91C9}" destId="{DE41E191-863D-48FF-82B2-0022E98A328C}" srcOrd="1" destOrd="0" presId="urn:microsoft.com/office/officeart/2005/8/layout/venn1"/>
    <dgm:cxn modelId="{69C08DCC-196E-421B-B938-15CB0961411D}" type="presOf" srcId="{2C8874B5-251A-4D1B-A606-37B7E1650ADF}" destId="{E6B3EB0D-E22E-4C1D-BB74-68BD1BB178C4}" srcOrd="0" destOrd="0" presId="urn:microsoft.com/office/officeart/2005/8/layout/venn1"/>
    <dgm:cxn modelId="{277655D9-CD21-440A-B8DB-0AE84F8D1B81}" srcId="{83E00797-212D-4AC6-9A2F-2932B0431FC9}" destId="{2C8874B5-251A-4D1B-A606-37B7E1650ADF}" srcOrd="2" destOrd="0" parTransId="{0C8005A7-BB77-4A0C-9F24-1D7DE9BD32C4}" sibTransId="{B20BD27F-F9D0-4D29-8DA9-299D40C471CD}"/>
    <dgm:cxn modelId="{BDA964E1-CF82-4AC7-A236-332E0A4F4D0A}" type="presOf" srcId="{2C8874B5-251A-4D1B-A606-37B7E1650ADF}" destId="{5F102BB6-2AD4-49D0-8AA1-DC9B248D8EBE}" srcOrd="1" destOrd="0" presId="urn:microsoft.com/office/officeart/2005/8/layout/venn1"/>
    <dgm:cxn modelId="{DB16C112-7C98-45D6-B94A-338A6ECFDEEE}" type="presParOf" srcId="{5EF87F47-A141-41D1-B8B6-147F8B61654E}" destId="{9CC9B92F-2DE7-4A94-A97A-E4C54393CEEE}" srcOrd="0" destOrd="0" presId="urn:microsoft.com/office/officeart/2005/8/layout/venn1"/>
    <dgm:cxn modelId="{42D1EF85-C45D-412B-BC24-402B3D914BC6}" type="presParOf" srcId="{5EF87F47-A141-41D1-B8B6-147F8B61654E}" destId="{5EFE87D6-7C53-419F-AF74-77FAE759466D}" srcOrd="1" destOrd="0" presId="urn:microsoft.com/office/officeart/2005/8/layout/venn1"/>
    <dgm:cxn modelId="{12EA05DC-251A-437E-9206-5B9B55B5CED7}" type="presParOf" srcId="{5EF87F47-A141-41D1-B8B6-147F8B61654E}" destId="{A6CA9A27-F7F3-4BE9-AB66-0E240D3C9BC0}" srcOrd="2" destOrd="0" presId="urn:microsoft.com/office/officeart/2005/8/layout/venn1"/>
    <dgm:cxn modelId="{479ED30D-5C1D-4449-AAE3-37E41E9E86BF}" type="presParOf" srcId="{5EF87F47-A141-41D1-B8B6-147F8B61654E}" destId="{DE41E191-863D-48FF-82B2-0022E98A328C}" srcOrd="3" destOrd="0" presId="urn:microsoft.com/office/officeart/2005/8/layout/venn1"/>
    <dgm:cxn modelId="{C4BC601B-5771-409F-B0CE-DAAE7ED2230A}" type="presParOf" srcId="{5EF87F47-A141-41D1-B8B6-147F8B61654E}" destId="{E6B3EB0D-E22E-4C1D-BB74-68BD1BB178C4}" srcOrd="4" destOrd="0" presId="urn:microsoft.com/office/officeart/2005/8/layout/venn1"/>
    <dgm:cxn modelId="{A10E8CB4-CDCF-4809-8373-6EE2273A8F8B}" type="presParOf" srcId="{5EF87F47-A141-41D1-B8B6-147F8B61654E}" destId="{5F102BB6-2AD4-49D0-8AA1-DC9B248D8EBE}" srcOrd="5" destOrd="0" presId="urn:microsoft.com/office/officeart/2005/8/layout/ven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A95C0EC-7459-4CF7-9A00-C99F995663F0}" type="doc">
      <dgm:prSet loTypeId="urn:microsoft.com/office/officeart/2005/8/layout/default" loCatId="list" qsTypeId="urn:microsoft.com/office/officeart/2005/8/quickstyle/simple2" qsCatId="simple" csTypeId="urn:microsoft.com/office/officeart/2005/8/colors/colorful3" csCatId="colorful" phldr="1"/>
      <dgm:spPr/>
      <dgm:t>
        <a:bodyPr/>
        <a:lstStyle/>
        <a:p>
          <a:endParaRPr lang="en-US"/>
        </a:p>
      </dgm:t>
    </dgm:pt>
    <dgm:pt modelId="{FB813262-04E0-4310-BE81-A4CF1DC090B8}">
      <dgm:prSet/>
      <dgm:spPr/>
      <dgm:t>
        <a:bodyPr/>
        <a:lstStyle/>
        <a:p>
          <a:r>
            <a:rPr lang="en-US">
              <a:latin typeface="Calibri Light" panose="020F0302020204030204" pitchFamily="34" charset="0"/>
              <a:cs typeface="Calibri Light" panose="020F0302020204030204" pitchFamily="34" charset="0"/>
            </a:rPr>
            <a:t>EPA Brownfields Grant Support</a:t>
          </a:r>
        </a:p>
      </dgm:t>
    </dgm:pt>
    <dgm:pt modelId="{159392E1-22E3-4905-BAF1-8F24BF2495A7}" type="parTrans" cxnId="{54E37B7C-B6E2-4D81-870C-3A9B631C01B1}">
      <dgm:prSet/>
      <dgm:spPr/>
      <dgm:t>
        <a:bodyPr/>
        <a:lstStyle/>
        <a:p>
          <a:endParaRPr lang="en-US"/>
        </a:p>
      </dgm:t>
    </dgm:pt>
    <dgm:pt modelId="{917A328F-2E18-4075-8D51-A09FB60677D5}" type="sibTrans" cxnId="{54E37B7C-B6E2-4D81-870C-3A9B631C01B1}">
      <dgm:prSet/>
      <dgm:spPr/>
      <dgm:t>
        <a:bodyPr/>
        <a:lstStyle/>
        <a:p>
          <a:endParaRPr lang="en-US"/>
        </a:p>
      </dgm:t>
    </dgm:pt>
    <dgm:pt modelId="{688C0376-6ECD-4A55-8735-E6C2349B4366}" type="pres">
      <dgm:prSet presAssocID="{EA95C0EC-7459-4CF7-9A00-C99F995663F0}" presName="diagram" presStyleCnt="0">
        <dgm:presLayoutVars>
          <dgm:dir/>
          <dgm:resizeHandles val="exact"/>
        </dgm:presLayoutVars>
      </dgm:prSet>
      <dgm:spPr/>
    </dgm:pt>
    <dgm:pt modelId="{AC35220F-4556-42B0-8E45-67E58A96BB97}" type="pres">
      <dgm:prSet presAssocID="{FB813262-04E0-4310-BE81-A4CF1DC090B8}" presName="node" presStyleLbl="node1" presStyleIdx="0" presStyleCnt="1" custScaleX="165964" custLinFactNeighborX="2269" custLinFactNeighborY="73">
        <dgm:presLayoutVars>
          <dgm:bulletEnabled val="1"/>
        </dgm:presLayoutVars>
      </dgm:prSet>
      <dgm:spPr/>
    </dgm:pt>
  </dgm:ptLst>
  <dgm:cxnLst>
    <dgm:cxn modelId="{54E37B7C-B6E2-4D81-870C-3A9B631C01B1}" srcId="{EA95C0EC-7459-4CF7-9A00-C99F995663F0}" destId="{FB813262-04E0-4310-BE81-A4CF1DC090B8}" srcOrd="0" destOrd="0" parTransId="{159392E1-22E3-4905-BAF1-8F24BF2495A7}" sibTransId="{917A328F-2E18-4075-8D51-A09FB60677D5}"/>
    <dgm:cxn modelId="{FD591DBD-DBC0-48EF-B195-B0E71919C121}" type="presOf" srcId="{EA95C0EC-7459-4CF7-9A00-C99F995663F0}" destId="{688C0376-6ECD-4A55-8735-E6C2349B4366}" srcOrd="0" destOrd="0" presId="urn:microsoft.com/office/officeart/2005/8/layout/default"/>
    <dgm:cxn modelId="{C7CCB0F4-91CD-4612-9B51-61CB657FEA87}" type="presOf" srcId="{FB813262-04E0-4310-BE81-A4CF1DC090B8}" destId="{AC35220F-4556-42B0-8E45-67E58A96BB97}" srcOrd="0" destOrd="0" presId="urn:microsoft.com/office/officeart/2005/8/layout/default"/>
    <dgm:cxn modelId="{643D8CF2-EF3C-4BC6-90FD-03E621CB1320}" type="presParOf" srcId="{688C0376-6ECD-4A55-8735-E6C2349B4366}" destId="{AC35220F-4556-42B0-8E45-67E58A96BB97}" srcOrd="0" destOrd="0" presId="urn:microsoft.com/office/officeart/2005/8/layout/default"/>
  </dgm:cxnLst>
  <dgm:bg>
    <a:solidFill>
      <a:schemeClr val="accent2"/>
    </a:solidFill>
  </dgm:bg>
  <dgm:whole/>
  <dgm:extLst>
    <a:ext uri="http://schemas.microsoft.com/office/drawing/2008/diagram">
      <dsp:dataModelExt xmlns:dsp="http://schemas.microsoft.com/office/drawing/2008/diagram" relId="rId13"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A95C0EC-7459-4CF7-9A00-C99F995663F0}" type="doc">
      <dgm:prSet loTypeId="urn:microsoft.com/office/officeart/2005/8/layout/default" loCatId="list" qsTypeId="urn:microsoft.com/office/officeart/2005/8/quickstyle/simple1" qsCatId="simple" csTypeId="urn:microsoft.com/office/officeart/2005/8/colors/colorful5" csCatId="colorful" phldr="1"/>
      <dgm:spPr/>
      <dgm:t>
        <a:bodyPr/>
        <a:lstStyle/>
        <a:p>
          <a:endParaRPr lang="en-US"/>
        </a:p>
      </dgm:t>
    </dgm:pt>
    <dgm:pt modelId="{777A4BEE-25C3-49A2-8F18-B132B2B4F543}">
      <dgm:prSet phldrT="[Text]" custT="1"/>
      <dgm:spPr>
        <a:xfrm>
          <a:off x="1124" y="16058"/>
          <a:ext cx="4372224" cy="1918323"/>
        </a:xfrm>
        <a:solidFill>
          <a:schemeClr val="bg1"/>
        </a:solidFill>
        <a:ln w="12700" cap="flat" cmpd="sng" algn="ctr">
          <a:solidFill>
            <a:srgbClr val="00B050"/>
          </a:solidFill>
          <a:prstDash val="solid"/>
          <a:miter lim="800000"/>
        </a:ln>
        <a:effectLst/>
      </dgm:spPr>
      <dgm:t>
        <a:bodyPr/>
        <a:lstStyle/>
        <a:p>
          <a:pPr rtl="0">
            <a:buFont typeface="Symbol" panose="05050102010706020507" pitchFamily="18" charset="2"/>
            <a:buNone/>
          </a:pPr>
          <a:r>
            <a:rPr lang="en-US" sz="1800" b="0">
              <a:solidFill>
                <a:sysClr val="windowText" lastClr="000000"/>
              </a:solidFill>
              <a:latin typeface="Calibri Light"/>
              <a:ea typeface="+mn-ea"/>
              <a:cs typeface="Calibri Light"/>
            </a:rPr>
            <a:t>Brownfield inventories</a:t>
          </a:r>
          <a:br>
            <a:rPr lang="en-US" sz="1800" b="0">
              <a:solidFill>
                <a:sysClr val="windowText" lastClr="000000"/>
              </a:solidFill>
              <a:latin typeface="Calibri Light"/>
              <a:ea typeface="+mn-ea"/>
              <a:cs typeface="Calibri Light"/>
            </a:rPr>
          </a:br>
          <a:br>
            <a:rPr lang="en-US" sz="1800" b="0">
              <a:latin typeface="Calibri Light"/>
              <a:ea typeface="+mn-ea"/>
              <a:cs typeface="Calibri Light"/>
            </a:rPr>
          </a:br>
          <a:r>
            <a:rPr lang="en-US" sz="1800" b="0">
              <a:solidFill>
                <a:sysClr val="windowText" lastClr="000000"/>
              </a:solidFill>
              <a:latin typeface="Calibri Light"/>
              <a:ea typeface="+mn-ea"/>
              <a:cs typeface="Calibri Light"/>
            </a:rPr>
            <a:t>Data Review and Gap Analysis for brownfield sites</a:t>
          </a:r>
        </a:p>
        <a:p>
          <a:pPr rtl="0">
            <a:buFont typeface="Symbol" panose="05050102010706020507" pitchFamily="18" charset="2"/>
            <a:buNone/>
          </a:pPr>
          <a:r>
            <a:rPr lang="en-US" sz="1800" b="0">
              <a:solidFill>
                <a:schemeClr val="tx1"/>
              </a:solidFill>
              <a:latin typeface="Calibri Light"/>
              <a:ea typeface="+mn-ea"/>
              <a:cs typeface="Calibri Light"/>
            </a:rPr>
            <a:t>Grant Preparation </a:t>
          </a:r>
          <a:br>
            <a:rPr lang="en-US" sz="1800" b="0">
              <a:solidFill>
                <a:schemeClr val="tx1"/>
              </a:solidFill>
              <a:latin typeface="Calibri Light"/>
              <a:ea typeface="+mn-ea"/>
              <a:cs typeface="Calibri Light"/>
            </a:rPr>
          </a:br>
          <a:br>
            <a:rPr lang="en-US" sz="1800" b="0">
              <a:solidFill>
                <a:schemeClr val="tx1"/>
              </a:solidFill>
              <a:latin typeface="Calibri Light"/>
              <a:ea typeface="+mn-ea"/>
              <a:cs typeface="Calibri Light"/>
            </a:rPr>
          </a:br>
          <a:r>
            <a:rPr lang="en-US" sz="1800" b="0">
              <a:solidFill>
                <a:schemeClr val="tx1"/>
              </a:solidFill>
              <a:latin typeface="Calibri Light"/>
              <a:ea typeface="+mn-ea"/>
              <a:cs typeface="Calibri Light"/>
            </a:rPr>
            <a:t>Site reuse planning</a:t>
          </a:r>
        </a:p>
        <a:p>
          <a:pPr>
            <a:buFont typeface="Symbol" panose="05050102010706020507" pitchFamily="18" charset="2"/>
            <a:buNone/>
          </a:pPr>
          <a:r>
            <a:rPr lang="en-US" sz="1800" b="0">
              <a:solidFill>
                <a:sysClr val="windowText" lastClr="000000"/>
              </a:solidFill>
              <a:latin typeface="Calibri Light"/>
              <a:ea typeface="+mn-ea"/>
              <a:cs typeface="Calibri Light"/>
            </a:rPr>
            <a:t>Community Engagement Planning and Materials</a:t>
          </a:r>
        </a:p>
      </dgm:t>
    </dgm:pt>
    <dgm:pt modelId="{595B3B88-FB79-4CB5-AE26-03F2CC3E1865}" type="parTrans" cxnId="{A94518E6-33D4-49E9-9AA4-E64EDD31245A}">
      <dgm:prSet/>
      <dgm:spPr/>
      <dgm:t>
        <a:bodyPr/>
        <a:lstStyle/>
        <a:p>
          <a:endParaRPr lang="en-US" sz="2000"/>
        </a:p>
      </dgm:t>
    </dgm:pt>
    <dgm:pt modelId="{5A988C60-A2DF-4FDB-B11E-9DC8C4F1A7CE}" type="sibTrans" cxnId="{A94518E6-33D4-49E9-9AA4-E64EDD31245A}">
      <dgm:prSet/>
      <dgm:spPr/>
      <dgm:t>
        <a:bodyPr/>
        <a:lstStyle/>
        <a:p>
          <a:endParaRPr lang="en-US" sz="2000"/>
        </a:p>
      </dgm:t>
    </dgm:pt>
    <dgm:pt modelId="{688C0376-6ECD-4A55-8735-E6C2349B4366}" type="pres">
      <dgm:prSet presAssocID="{EA95C0EC-7459-4CF7-9A00-C99F995663F0}" presName="diagram" presStyleCnt="0">
        <dgm:presLayoutVars>
          <dgm:dir/>
          <dgm:resizeHandles val="exact"/>
        </dgm:presLayoutVars>
      </dgm:prSet>
      <dgm:spPr/>
    </dgm:pt>
    <dgm:pt modelId="{2FB2F1FC-CC4D-4054-8EC2-50666B8BBEC9}" type="pres">
      <dgm:prSet presAssocID="{777A4BEE-25C3-49A2-8F18-B132B2B4F543}" presName="node" presStyleLbl="node1" presStyleIdx="0" presStyleCnt="1" custScaleX="100098" custScaleY="84340" custLinFactNeighborX="-49" custLinFactNeighborY="-254">
        <dgm:presLayoutVars>
          <dgm:bulletEnabled val="1"/>
        </dgm:presLayoutVars>
      </dgm:prSet>
      <dgm:spPr>
        <a:prstGeom prst="rect">
          <a:avLst/>
        </a:prstGeom>
      </dgm:spPr>
    </dgm:pt>
  </dgm:ptLst>
  <dgm:cxnLst>
    <dgm:cxn modelId="{11E40227-5CC9-4C90-AF46-33A3DF98B574}" type="presOf" srcId="{777A4BEE-25C3-49A2-8F18-B132B2B4F543}" destId="{2FB2F1FC-CC4D-4054-8EC2-50666B8BBEC9}" srcOrd="0" destOrd="0" presId="urn:microsoft.com/office/officeart/2005/8/layout/default"/>
    <dgm:cxn modelId="{FD591DBD-DBC0-48EF-B195-B0E71919C121}" type="presOf" srcId="{EA95C0EC-7459-4CF7-9A00-C99F995663F0}" destId="{688C0376-6ECD-4A55-8735-E6C2349B4366}" srcOrd="0" destOrd="0" presId="urn:microsoft.com/office/officeart/2005/8/layout/default"/>
    <dgm:cxn modelId="{A94518E6-33D4-49E9-9AA4-E64EDD31245A}" srcId="{EA95C0EC-7459-4CF7-9A00-C99F995663F0}" destId="{777A4BEE-25C3-49A2-8F18-B132B2B4F543}" srcOrd="0" destOrd="0" parTransId="{595B3B88-FB79-4CB5-AE26-03F2CC3E1865}" sibTransId="{5A988C60-A2DF-4FDB-B11E-9DC8C4F1A7CE}"/>
    <dgm:cxn modelId="{1D3F4639-44DB-45C3-9B7C-9D6ECB1A4236}" type="presParOf" srcId="{688C0376-6ECD-4A55-8735-E6C2349B4366}" destId="{2FB2F1FC-CC4D-4054-8EC2-50666B8BBEC9}" srcOrd="0" destOrd="0" presId="urn:microsoft.com/office/officeart/2005/8/layout/default"/>
  </dgm:cxnLst>
  <dgm:bg/>
  <dgm:whole/>
  <dgm:extLst>
    <a:ext uri="http://schemas.microsoft.com/office/drawing/2008/diagram">
      <dsp:dataModelExt xmlns:dsp="http://schemas.microsoft.com/office/drawing/2008/diagram" relId="rId1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521E4A0-F900-4458-8BD9-AF03CD9B0118}" type="doc">
      <dgm:prSet loTypeId="urn:microsoft.com/office/officeart/2005/8/layout/chevron1" loCatId="process" qsTypeId="urn:microsoft.com/office/officeart/2005/8/quickstyle/simple2" qsCatId="simple" csTypeId="urn:microsoft.com/office/officeart/2005/8/colors/accent3_4" csCatId="accent3" phldr="1"/>
      <dgm:spPr/>
    </dgm:pt>
    <dgm:pt modelId="{7845C786-6130-49A9-8782-1395934A77C0}">
      <dgm:prSet phldrT="[Text]" custT="1"/>
      <dgm:spPr/>
      <dgm:t>
        <a:bodyPr/>
        <a:lstStyle/>
        <a:p>
          <a:r>
            <a:rPr lang="en-US" sz="2800">
              <a:latin typeface="Calibri Light"/>
              <a:ea typeface="Calibri Light"/>
              <a:cs typeface="Calibri Light"/>
            </a:rPr>
            <a:t>Sep-Dec</a:t>
          </a:r>
        </a:p>
      </dgm:t>
    </dgm:pt>
    <dgm:pt modelId="{9BD27A88-394A-4E1D-9B00-DA451092F0B9}" type="parTrans" cxnId="{FD1A7492-0ACB-42FC-B762-6B2A963014D3}">
      <dgm:prSet/>
      <dgm:spPr/>
      <dgm:t>
        <a:bodyPr/>
        <a:lstStyle/>
        <a:p>
          <a:endParaRPr lang="en-US" sz="1400"/>
        </a:p>
      </dgm:t>
    </dgm:pt>
    <dgm:pt modelId="{97756C3F-B8F6-4ACE-91A9-1836599F409C}" type="sibTrans" cxnId="{FD1A7492-0ACB-42FC-B762-6B2A963014D3}">
      <dgm:prSet/>
      <dgm:spPr/>
      <dgm:t>
        <a:bodyPr/>
        <a:lstStyle/>
        <a:p>
          <a:endParaRPr lang="en-US" sz="1400"/>
        </a:p>
      </dgm:t>
    </dgm:pt>
    <dgm:pt modelId="{2BB49873-8A12-4D9C-9B55-B1418CA60913}">
      <dgm:prSet phldrT="[Text]" custT="1"/>
      <dgm:spPr/>
      <dgm:t>
        <a:bodyPr/>
        <a:lstStyle/>
        <a:p>
          <a:r>
            <a:rPr lang="en-US" sz="2800">
              <a:latin typeface="Calibri Light"/>
              <a:ea typeface="Calibri Light"/>
              <a:cs typeface="Calibri Light"/>
            </a:rPr>
            <a:t>Jan-April</a:t>
          </a:r>
          <a:endParaRPr lang="en-US" sz="2800">
            <a:latin typeface="Calibri Light" panose="020F0302020204030204" pitchFamily="34" charset="0"/>
            <a:cs typeface="Calibri Light" panose="020F0302020204030204" pitchFamily="34" charset="0"/>
          </a:endParaRPr>
        </a:p>
      </dgm:t>
    </dgm:pt>
    <dgm:pt modelId="{74C8C9CC-71CF-43C8-9B61-498045758330}" type="parTrans" cxnId="{6688A3C7-58EF-4AA4-9816-7DB2BEAA85FF}">
      <dgm:prSet/>
      <dgm:spPr/>
      <dgm:t>
        <a:bodyPr/>
        <a:lstStyle/>
        <a:p>
          <a:endParaRPr lang="en-US" sz="1400"/>
        </a:p>
      </dgm:t>
    </dgm:pt>
    <dgm:pt modelId="{CC6D9235-4D35-4A7E-957B-A4012B82D302}" type="sibTrans" cxnId="{6688A3C7-58EF-4AA4-9816-7DB2BEAA85FF}">
      <dgm:prSet/>
      <dgm:spPr/>
      <dgm:t>
        <a:bodyPr/>
        <a:lstStyle/>
        <a:p>
          <a:endParaRPr lang="en-US" sz="1400"/>
        </a:p>
      </dgm:t>
    </dgm:pt>
    <dgm:pt modelId="{A1CF0969-EA34-489E-8D5C-7EB9C5C96CCC}">
      <dgm:prSet phldrT="[Text]" custT="1"/>
      <dgm:spPr/>
      <dgm:t>
        <a:bodyPr/>
        <a:lstStyle/>
        <a:p>
          <a:r>
            <a:rPr lang="en-US" sz="2800">
              <a:latin typeface="Calibri Light"/>
              <a:ea typeface="Calibri Light"/>
              <a:cs typeface="Calibri Light"/>
            </a:rPr>
            <a:t>May-Aug</a:t>
          </a:r>
        </a:p>
      </dgm:t>
    </dgm:pt>
    <dgm:pt modelId="{A846894B-BD2C-498E-A444-AB45B3B209E3}" type="parTrans" cxnId="{A043E5C1-5E46-4720-B3B1-3BA41A616634}">
      <dgm:prSet/>
      <dgm:spPr/>
      <dgm:t>
        <a:bodyPr/>
        <a:lstStyle/>
        <a:p>
          <a:endParaRPr lang="en-US" sz="1400"/>
        </a:p>
      </dgm:t>
    </dgm:pt>
    <dgm:pt modelId="{ED7AC4EF-2462-4679-BC07-C0E3FD0A1B1D}" type="sibTrans" cxnId="{A043E5C1-5E46-4720-B3B1-3BA41A616634}">
      <dgm:prSet/>
      <dgm:spPr/>
      <dgm:t>
        <a:bodyPr/>
        <a:lstStyle/>
        <a:p>
          <a:endParaRPr lang="en-US" sz="1400"/>
        </a:p>
      </dgm:t>
    </dgm:pt>
    <dgm:pt modelId="{1E56D2DA-73A4-4797-AB07-E56A0ABF933D}" type="pres">
      <dgm:prSet presAssocID="{5521E4A0-F900-4458-8BD9-AF03CD9B0118}" presName="Name0" presStyleCnt="0">
        <dgm:presLayoutVars>
          <dgm:dir/>
          <dgm:animLvl val="lvl"/>
          <dgm:resizeHandles val="exact"/>
        </dgm:presLayoutVars>
      </dgm:prSet>
      <dgm:spPr/>
    </dgm:pt>
    <dgm:pt modelId="{AC80E099-94F1-4D44-9096-6D2A08C4A383}" type="pres">
      <dgm:prSet presAssocID="{7845C786-6130-49A9-8782-1395934A77C0}" presName="parTxOnly" presStyleLbl="node1" presStyleIdx="0" presStyleCnt="3">
        <dgm:presLayoutVars>
          <dgm:chMax val="0"/>
          <dgm:chPref val="0"/>
          <dgm:bulletEnabled val="1"/>
        </dgm:presLayoutVars>
      </dgm:prSet>
      <dgm:spPr/>
    </dgm:pt>
    <dgm:pt modelId="{6B713F54-CAEA-4602-AEF7-EBD48DC64EF4}" type="pres">
      <dgm:prSet presAssocID="{97756C3F-B8F6-4ACE-91A9-1836599F409C}" presName="parTxOnlySpace" presStyleCnt="0"/>
      <dgm:spPr/>
    </dgm:pt>
    <dgm:pt modelId="{C3C06A27-4FA1-48F8-A801-1A90EBC8F546}" type="pres">
      <dgm:prSet presAssocID="{2BB49873-8A12-4D9C-9B55-B1418CA60913}" presName="parTxOnly" presStyleLbl="node1" presStyleIdx="1" presStyleCnt="3">
        <dgm:presLayoutVars>
          <dgm:chMax val="0"/>
          <dgm:chPref val="0"/>
          <dgm:bulletEnabled val="1"/>
        </dgm:presLayoutVars>
      </dgm:prSet>
      <dgm:spPr/>
    </dgm:pt>
    <dgm:pt modelId="{D888D01D-8E24-4A73-B6AE-5FCD73E2C163}" type="pres">
      <dgm:prSet presAssocID="{CC6D9235-4D35-4A7E-957B-A4012B82D302}" presName="parTxOnlySpace" presStyleCnt="0"/>
      <dgm:spPr/>
    </dgm:pt>
    <dgm:pt modelId="{B1ACC453-C9BE-4397-958A-4DB4AAB287D4}" type="pres">
      <dgm:prSet presAssocID="{A1CF0969-EA34-489E-8D5C-7EB9C5C96CCC}" presName="parTxOnly" presStyleLbl="node1" presStyleIdx="2" presStyleCnt="3">
        <dgm:presLayoutVars>
          <dgm:chMax val="0"/>
          <dgm:chPref val="0"/>
          <dgm:bulletEnabled val="1"/>
        </dgm:presLayoutVars>
      </dgm:prSet>
      <dgm:spPr/>
    </dgm:pt>
  </dgm:ptLst>
  <dgm:cxnLst>
    <dgm:cxn modelId="{0F53A81F-A151-4A7E-A8E3-207FAE0EE384}" type="presOf" srcId="{2BB49873-8A12-4D9C-9B55-B1418CA60913}" destId="{C3C06A27-4FA1-48F8-A801-1A90EBC8F546}" srcOrd="0" destOrd="0" presId="urn:microsoft.com/office/officeart/2005/8/layout/chevron1"/>
    <dgm:cxn modelId="{2F894A51-1522-4CAB-AE30-A97953837D40}" type="presOf" srcId="{A1CF0969-EA34-489E-8D5C-7EB9C5C96CCC}" destId="{B1ACC453-C9BE-4397-958A-4DB4AAB287D4}" srcOrd="0" destOrd="0" presId="urn:microsoft.com/office/officeart/2005/8/layout/chevron1"/>
    <dgm:cxn modelId="{FD1A7492-0ACB-42FC-B762-6B2A963014D3}" srcId="{5521E4A0-F900-4458-8BD9-AF03CD9B0118}" destId="{7845C786-6130-49A9-8782-1395934A77C0}" srcOrd="0" destOrd="0" parTransId="{9BD27A88-394A-4E1D-9B00-DA451092F0B9}" sibTransId="{97756C3F-B8F6-4ACE-91A9-1836599F409C}"/>
    <dgm:cxn modelId="{A777E5A4-1604-4862-9B2E-769044CA59ED}" type="presOf" srcId="{5521E4A0-F900-4458-8BD9-AF03CD9B0118}" destId="{1E56D2DA-73A4-4797-AB07-E56A0ABF933D}" srcOrd="0" destOrd="0" presId="urn:microsoft.com/office/officeart/2005/8/layout/chevron1"/>
    <dgm:cxn modelId="{E30D90B5-C97F-4077-8B8E-64B597401EAE}" type="presOf" srcId="{7845C786-6130-49A9-8782-1395934A77C0}" destId="{AC80E099-94F1-4D44-9096-6D2A08C4A383}" srcOrd="0" destOrd="0" presId="urn:microsoft.com/office/officeart/2005/8/layout/chevron1"/>
    <dgm:cxn modelId="{A043E5C1-5E46-4720-B3B1-3BA41A616634}" srcId="{5521E4A0-F900-4458-8BD9-AF03CD9B0118}" destId="{A1CF0969-EA34-489E-8D5C-7EB9C5C96CCC}" srcOrd="2" destOrd="0" parTransId="{A846894B-BD2C-498E-A444-AB45B3B209E3}" sibTransId="{ED7AC4EF-2462-4679-BC07-C0E3FD0A1B1D}"/>
    <dgm:cxn modelId="{6688A3C7-58EF-4AA4-9816-7DB2BEAA85FF}" srcId="{5521E4A0-F900-4458-8BD9-AF03CD9B0118}" destId="{2BB49873-8A12-4D9C-9B55-B1418CA60913}" srcOrd="1" destOrd="0" parTransId="{74C8C9CC-71CF-43C8-9B61-498045758330}" sibTransId="{CC6D9235-4D35-4A7E-957B-A4012B82D302}"/>
    <dgm:cxn modelId="{DC53CD93-946F-4802-BF9D-ED3223414EEE}" type="presParOf" srcId="{1E56D2DA-73A4-4797-AB07-E56A0ABF933D}" destId="{AC80E099-94F1-4D44-9096-6D2A08C4A383}" srcOrd="0" destOrd="0" presId="urn:microsoft.com/office/officeart/2005/8/layout/chevron1"/>
    <dgm:cxn modelId="{E3907634-1DF8-4505-99C9-21C8EE287F4A}" type="presParOf" srcId="{1E56D2DA-73A4-4797-AB07-E56A0ABF933D}" destId="{6B713F54-CAEA-4602-AEF7-EBD48DC64EF4}" srcOrd="1" destOrd="0" presId="urn:microsoft.com/office/officeart/2005/8/layout/chevron1"/>
    <dgm:cxn modelId="{308D2729-EBBE-407A-B5D7-0C9972592E3B}" type="presParOf" srcId="{1E56D2DA-73A4-4797-AB07-E56A0ABF933D}" destId="{C3C06A27-4FA1-48F8-A801-1A90EBC8F546}" srcOrd="2" destOrd="0" presId="urn:microsoft.com/office/officeart/2005/8/layout/chevron1"/>
    <dgm:cxn modelId="{6730D3C9-FC7C-4ACD-9124-7C4293FE39DA}" type="presParOf" srcId="{1E56D2DA-73A4-4797-AB07-E56A0ABF933D}" destId="{D888D01D-8E24-4A73-B6AE-5FCD73E2C163}" srcOrd="3" destOrd="0" presId="urn:microsoft.com/office/officeart/2005/8/layout/chevron1"/>
    <dgm:cxn modelId="{76DF89D1-8915-4B94-BB45-6047E6C1D189}" type="presParOf" srcId="{1E56D2DA-73A4-4797-AB07-E56A0ABF933D}" destId="{B1ACC453-C9BE-4397-958A-4DB4AAB287D4}" srcOrd="4" destOrd="0" presId="urn:microsoft.com/office/officeart/2005/8/layout/chevron1"/>
  </dgm:cxnLst>
  <dgm:bg/>
  <dgm:whole/>
  <dgm:extLst>
    <a:ext uri="http://schemas.microsoft.com/office/drawing/2008/diagram">
      <dsp:dataModelExt xmlns:dsp="http://schemas.microsoft.com/office/drawing/2008/diagram" relId="rId23"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65C446D8-9082-46A9-8155-D2714AF2FCFC}" type="doc">
      <dgm:prSet loTypeId="urn:microsoft.com/office/officeart/2008/layout/VerticalCurvedList" loCatId="list" qsTypeId="urn:microsoft.com/office/officeart/2005/8/quickstyle/simple1" qsCatId="simple" csTypeId="urn:microsoft.com/office/officeart/2005/8/colors/accent0_3" csCatId="mainScheme" phldr="1"/>
      <dgm:spPr/>
      <dgm:t>
        <a:bodyPr/>
        <a:lstStyle/>
        <a:p>
          <a:endParaRPr lang="en-US"/>
        </a:p>
      </dgm:t>
    </dgm:pt>
    <dgm:pt modelId="{2D52AC36-430E-4899-85B2-49AAAB4A8EF3}">
      <dgm:prSet phldrT="[Text]" custT="1"/>
      <dgm:spPr>
        <a:xfrm>
          <a:off x="2045" y="0"/>
          <a:ext cx="2143532" cy="3402511"/>
        </a:xfrm>
        <a:solidFill>
          <a:srgbClr val="44546A"/>
        </a:solidFill>
      </dgm:spPr>
      <dgm:t>
        <a:bodyPr/>
        <a:lstStyle/>
        <a:p>
          <a:pPr>
            <a:buNone/>
          </a:pPr>
          <a:r>
            <a:rPr lang="en-US" sz="1600">
              <a:latin typeface="Calibri" panose="020F0502020204030204"/>
              <a:ea typeface="+mn-ea"/>
              <a:cs typeface="+mn-cs"/>
            </a:rPr>
            <a:t>Direct Technical Assistance </a:t>
          </a:r>
        </a:p>
      </dgm:t>
    </dgm:pt>
    <dgm:pt modelId="{90C8D133-1980-46C2-8297-712538F02FD8}" type="parTrans" cxnId="{381BB825-D198-40E8-92AE-EE4D28242570}">
      <dgm:prSet/>
      <dgm:spPr/>
      <dgm:t>
        <a:bodyPr/>
        <a:lstStyle/>
        <a:p>
          <a:endParaRPr lang="en-US" sz="1600">
            <a:solidFill>
              <a:schemeClr val="tx1"/>
            </a:solidFill>
          </a:endParaRPr>
        </a:p>
      </dgm:t>
    </dgm:pt>
    <dgm:pt modelId="{4866E089-8437-4C67-948B-0A604923BBE3}" type="sibTrans" cxnId="{381BB825-D198-40E8-92AE-EE4D28242570}">
      <dgm:prSet/>
      <dgm:spPr/>
      <dgm:t>
        <a:bodyPr/>
        <a:lstStyle/>
        <a:p>
          <a:endParaRPr lang="en-US" sz="1600">
            <a:solidFill>
              <a:schemeClr val="tx1"/>
            </a:solidFill>
          </a:endParaRPr>
        </a:p>
      </dgm:t>
    </dgm:pt>
    <dgm:pt modelId="{D9DD3E57-22EF-45AD-A18E-7AD8F4994B0A}">
      <dgm:prSet phldrT="[Text]" custT="1"/>
      <dgm:spPr>
        <a:xfrm>
          <a:off x="4407690" y="0"/>
          <a:ext cx="2143532" cy="3402511"/>
        </a:xfrm>
      </dgm:spPr>
      <dgm:t>
        <a:bodyPr/>
        <a:lstStyle/>
        <a:p>
          <a:pPr>
            <a:buNone/>
          </a:pPr>
          <a:r>
            <a:rPr lang="en-US" sz="1600">
              <a:latin typeface="Calibri" panose="020F0502020204030204"/>
              <a:ea typeface="+mn-ea"/>
              <a:cs typeface="+mn-cs"/>
            </a:rPr>
            <a:t>Continuing Education</a:t>
          </a:r>
        </a:p>
      </dgm:t>
    </dgm:pt>
    <dgm:pt modelId="{0165544A-8B14-40BA-8E09-27368FB3E614}" type="parTrans" cxnId="{034421B9-CEC5-4D18-89A4-A1C8DF1136BE}">
      <dgm:prSet/>
      <dgm:spPr/>
      <dgm:t>
        <a:bodyPr/>
        <a:lstStyle/>
        <a:p>
          <a:endParaRPr lang="en-US" sz="1600">
            <a:solidFill>
              <a:schemeClr val="tx1"/>
            </a:solidFill>
          </a:endParaRPr>
        </a:p>
      </dgm:t>
    </dgm:pt>
    <dgm:pt modelId="{5F903189-4296-4998-A0B0-9AF119FDF4CD}" type="sibTrans" cxnId="{034421B9-CEC5-4D18-89A4-A1C8DF1136BE}">
      <dgm:prSet/>
      <dgm:spPr/>
      <dgm:t>
        <a:bodyPr/>
        <a:lstStyle/>
        <a:p>
          <a:endParaRPr lang="en-US" sz="1600">
            <a:solidFill>
              <a:schemeClr val="tx1"/>
            </a:solidFill>
          </a:endParaRPr>
        </a:p>
      </dgm:t>
    </dgm:pt>
    <dgm:pt modelId="{F69480B7-5394-497D-B22E-0C21715299F8}">
      <dgm:prSet custT="1"/>
      <dgm:spPr>
        <a:xfrm>
          <a:off x="2229946" y="0"/>
          <a:ext cx="2143532" cy="3402511"/>
        </a:xfrm>
        <a:solidFill>
          <a:srgbClr val="00B050"/>
        </a:solidFill>
      </dgm:spPr>
      <dgm:t>
        <a:bodyPr/>
        <a:lstStyle/>
        <a:p>
          <a:pPr>
            <a:buNone/>
          </a:pPr>
          <a:r>
            <a:rPr lang="en-US" sz="1600">
              <a:latin typeface="Calibri" panose="020F0502020204030204"/>
              <a:ea typeface="+mn-ea"/>
              <a:cs typeface="+mn-cs"/>
            </a:rPr>
            <a:t>Municipal Assistance Program</a:t>
          </a:r>
        </a:p>
      </dgm:t>
    </dgm:pt>
    <dgm:pt modelId="{3F107411-4760-4704-BECD-041D5CA9D77A}" type="parTrans" cxnId="{A9DED1AF-1780-43DD-8BE4-CD650719621F}">
      <dgm:prSet/>
      <dgm:spPr/>
      <dgm:t>
        <a:bodyPr/>
        <a:lstStyle/>
        <a:p>
          <a:endParaRPr lang="en-US" sz="1600">
            <a:solidFill>
              <a:schemeClr val="tx1"/>
            </a:solidFill>
          </a:endParaRPr>
        </a:p>
      </dgm:t>
    </dgm:pt>
    <dgm:pt modelId="{9B890A0B-75D1-430B-B65D-43C843B326B3}" type="sibTrans" cxnId="{A9DED1AF-1780-43DD-8BE4-CD650719621F}">
      <dgm:prSet/>
      <dgm:spPr/>
      <dgm:t>
        <a:bodyPr/>
        <a:lstStyle/>
        <a:p>
          <a:endParaRPr lang="en-US" sz="1600">
            <a:solidFill>
              <a:schemeClr val="tx1"/>
            </a:solidFill>
          </a:endParaRPr>
        </a:p>
      </dgm:t>
    </dgm:pt>
    <dgm:pt modelId="{41D1F734-4FB6-4611-8552-5E29BC2EEF6C}">
      <dgm:prSet phldrT="[Text]" custT="1"/>
      <dgm:spPr>
        <a:xfrm>
          <a:off x="6627605" y="0"/>
          <a:ext cx="2143532" cy="3402511"/>
        </a:xfrm>
      </dgm:spPr>
      <dgm:t>
        <a:bodyPr/>
        <a:lstStyle/>
        <a:p>
          <a:pPr>
            <a:buNone/>
          </a:pPr>
          <a:r>
            <a:rPr lang="en-US" sz="1600">
              <a:latin typeface="Calibri" panose="020F0502020204030204"/>
              <a:ea typeface="+mn-ea"/>
              <a:cs typeface="+mn-cs"/>
            </a:rPr>
            <a:t>Community Engagement</a:t>
          </a:r>
        </a:p>
      </dgm:t>
    </dgm:pt>
    <dgm:pt modelId="{2BEE79B8-CFB4-4D4A-88C2-507B701E2A90}" type="parTrans" cxnId="{95A9F682-22C5-4166-A33F-E2507E1C3334}">
      <dgm:prSet/>
      <dgm:spPr/>
      <dgm:t>
        <a:bodyPr/>
        <a:lstStyle/>
        <a:p>
          <a:endParaRPr lang="en-US" sz="1600">
            <a:solidFill>
              <a:schemeClr val="tx1"/>
            </a:solidFill>
          </a:endParaRPr>
        </a:p>
      </dgm:t>
    </dgm:pt>
    <dgm:pt modelId="{B3B01214-E5A4-4606-8B73-5FC94F20705C}" type="sibTrans" cxnId="{95A9F682-22C5-4166-A33F-E2507E1C3334}">
      <dgm:prSet/>
      <dgm:spPr/>
      <dgm:t>
        <a:bodyPr/>
        <a:lstStyle/>
        <a:p>
          <a:endParaRPr lang="en-US" sz="1600">
            <a:solidFill>
              <a:schemeClr val="tx1"/>
            </a:solidFill>
          </a:endParaRPr>
        </a:p>
      </dgm:t>
    </dgm:pt>
    <dgm:pt modelId="{A681F5E5-EFAF-4939-9722-5E7D380AB3D3}" type="pres">
      <dgm:prSet presAssocID="{65C446D8-9082-46A9-8155-D2714AF2FCFC}" presName="Name0" presStyleCnt="0">
        <dgm:presLayoutVars>
          <dgm:chMax val="7"/>
          <dgm:chPref val="7"/>
          <dgm:dir/>
        </dgm:presLayoutVars>
      </dgm:prSet>
      <dgm:spPr/>
    </dgm:pt>
    <dgm:pt modelId="{9F2FDA00-D02B-4516-B66D-4BA6CA501F84}" type="pres">
      <dgm:prSet presAssocID="{65C446D8-9082-46A9-8155-D2714AF2FCFC}" presName="Name1" presStyleCnt="0"/>
      <dgm:spPr/>
    </dgm:pt>
    <dgm:pt modelId="{FB8DDB17-A2FD-4B18-A7CE-FB1268782680}" type="pres">
      <dgm:prSet presAssocID="{65C446D8-9082-46A9-8155-D2714AF2FCFC}" presName="cycle" presStyleCnt="0"/>
      <dgm:spPr/>
    </dgm:pt>
    <dgm:pt modelId="{78A7526F-3230-44E3-A9C2-4ADC8AC90AAC}" type="pres">
      <dgm:prSet presAssocID="{65C446D8-9082-46A9-8155-D2714AF2FCFC}" presName="srcNode" presStyleLbl="node1" presStyleIdx="0" presStyleCnt="4"/>
      <dgm:spPr/>
    </dgm:pt>
    <dgm:pt modelId="{60AE476B-29A5-4DA1-9B36-EF99D62F7D43}" type="pres">
      <dgm:prSet presAssocID="{65C446D8-9082-46A9-8155-D2714AF2FCFC}" presName="conn" presStyleLbl="parChTrans1D2" presStyleIdx="0" presStyleCnt="1"/>
      <dgm:spPr/>
    </dgm:pt>
    <dgm:pt modelId="{79A23480-2F9A-4596-B0E2-C28569AE4799}" type="pres">
      <dgm:prSet presAssocID="{65C446D8-9082-46A9-8155-D2714AF2FCFC}" presName="extraNode" presStyleLbl="node1" presStyleIdx="0" presStyleCnt="4"/>
      <dgm:spPr/>
    </dgm:pt>
    <dgm:pt modelId="{964ADABD-8921-4BF5-84B3-6DB710E50E60}" type="pres">
      <dgm:prSet presAssocID="{65C446D8-9082-46A9-8155-D2714AF2FCFC}" presName="dstNode" presStyleLbl="node1" presStyleIdx="0" presStyleCnt="4"/>
      <dgm:spPr/>
    </dgm:pt>
    <dgm:pt modelId="{D9B67ADC-EF41-47F5-A49C-313EA006F96D}" type="pres">
      <dgm:prSet presAssocID="{2D52AC36-430E-4899-85B2-49AAAB4A8EF3}" presName="text_1" presStyleLbl="node1" presStyleIdx="0" presStyleCnt="4">
        <dgm:presLayoutVars>
          <dgm:bulletEnabled val="1"/>
        </dgm:presLayoutVars>
      </dgm:prSet>
      <dgm:spPr>
        <a:prstGeom prst="roundRect">
          <a:avLst>
            <a:gd name="adj" fmla="val 10000"/>
          </a:avLst>
        </a:prstGeom>
      </dgm:spPr>
    </dgm:pt>
    <dgm:pt modelId="{853442FD-15A4-49BE-9B53-A63EFEFA1D14}" type="pres">
      <dgm:prSet presAssocID="{2D52AC36-430E-4899-85B2-49AAAB4A8EF3}" presName="accent_1" presStyleCnt="0"/>
      <dgm:spPr/>
    </dgm:pt>
    <dgm:pt modelId="{F5033B1B-03C4-4868-BAC7-2DB2CADEAD5E}" type="pres">
      <dgm:prSet presAssocID="{2D52AC36-430E-4899-85B2-49AAAB4A8EF3}" presName="accentRepeatNode" presStyleLbl="solidFgAcc1" presStyleIdx="0" presStyleCnt="4"/>
      <dgm:spPr/>
    </dgm:pt>
    <dgm:pt modelId="{4A87BDDF-E95D-4F37-8596-E7E4AA4F6D9F}" type="pres">
      <dgm:prSet presAssocID="{F69480B7-5394-497D-B22E-0C21715299F8}" presName="text_2" presStyleLbl="node1" presStyleIdx="1" presStyleCnt="4">
        <dgm:presLayoutVars>
          <dgm:bulletEnabled val="1"/>
        </dgm:presLayoutVars>
      </dgm:prSet>
      <dgm:spPr>
        <a:prstGeom prst="roundRect">
          <a:avLst>
            <a:gd name="adj" fmla="val 10000"/>
          </a:avLst>
        </a:prstGeom>
      </dgm:spPr>
    </dgm:pt>
    <dgm:pt modelId="{8C78E381-8416-4912-97F5-C1D2EC10196A}" type="pres">
      <dgm:prSet presAssocID="{F69480B7-5394-497D-B22E-0C21715299F8}" presName="accent_2" presStyleCnt="0"/>
      <dgm:spPr/>
    </dgm:pt>
    <dgm:pt modelId="{C9EEEEEB-A1D4-46C7-B439-AC1BF157C7E1}" type="pres">
      <dgm:prSet presAssocID="{F69480B7-5394-497D-B22E-0C21715299F8}" presName="accentRepeatNode" presStyleLbl="solidFgAcc1" presStyleIdx="1" presStyleCnt="4"/>
      <dgm:spPr/>
    </dgm:pt>
    <dgm:pt modelId="{191085B3-DB3B-469A-BF90-710AABA510EB}" type="pres">
      <dgm:prSet presAssocID="{D9DD3E57-22EF-45AD-A18E-7AD8F4994B0A}" presName="text_3" presStyleLbl="node1" presStyleIdx="2" presStyleCnt="4">
        <dgm:presLayoutVars>
          <dgm:bulletEnabled val="1"/>
        </dgm:presLayoutVars>
      </dgm:prSet>
      <dgm:spPr>
        <a:prstGeom prst="roundRect">
          <a:avLst>
            <a:gd name="adj" fmla="val 10000"/>
          </a:avLst>
        </a:prstGeom>
      </dgm:spPr>
    </dgm:pt>
    <dgm:pt modelId="{541C2A28-4BB8-49C8-B663-E5802B587EF8}" type="pres">
      <dgm:prSet presAssocID="{D9DD3E57-22EF-45AD-A18E-7AD8F4994B0A}" presName="accent_3" presStyleCnt="0"/>
      <dgm:spPr/>
    </dgm:pt>
    <dgm:pt modelId="{6CD314E0-9025-4DEE-AC91-81A5732C5A45}" type="pres">
      <dgm:prSet presAssocID="{D9DD3E57-22EF-45AD-A18E-7AD8F4994B0A}" presName="accentRepeatNode" presStyleLbl="solidFgAcc1" presStyleIdx="2" presStyleCnt="4"/>
      <dgm:spPr/>
    </dgm:pt>
    <dgm:pt modelId="{2D579AAA-764A-4E30-BF34-360235A1F908}" type="pres">
      <dgm:prSet presAssocID="{41D1F734-4FB6-4611-8552-5E29BC2EEF6C}" presName="text_4" presStyleLbl="node1" presStyleIdx="3" presStyleCnt="4">
        <dgm:presLayoutVars>
          <dgm:bulletEnabled val="1"/>
        </dgm:presLayoutVars>
      </dgm:prSet>
      <dgm:spPr>
        <a:prstGeom prst="roundRect">
          <a:avLst>
            <a:gd name="adj" fmla="val 10000"/>
          </a:avLst>
        </a:prstGeom>
      </dgm:spPr>
    </dgm:pt>
    <dgm:pt modelId="{E0DF24E6-0721-4022-962E-9C472A967B66}" type="pres">
      <dgm:prSet presAssocID="{41D1F734-4FB6-4611-8552-5E29BC2EEF6C}" presName="accent_4" presStyleCnt="0"/>
      <dgm:spPr/>
    </dgm:pt>
    <dgm:pt modelId="{0A2B4243-9CAA-4144-86BD-4C519A087928}" type="pres">
      <dgm:prSet presAssocID="{41D1F734-4FB6-4611-8552-5E29BC2EEF6C}" presName="accentRepeatNode" presStyleLbl="solidFgAcc1" presStyleIdx="3" presStyleCnt="4"/>
      <dgm:spPr/>
    </dgm:pt>
  </dgm:ptLst>
  <dgm:cxnLst>
    <dgm:cxn modelId="{2F96750A-A133-42E0-9F9A-5417380F80B5}" type="presOf" srcId="{2D52AC36-430E-4899-85B2-49AAAB4A8EF3}" destId="{D9B67ADC-EF41-47F5-A49C-313EA006F96D}" srcOrd="0" destOrd="0" presId="urn:microsoft.com/office/officeart/2008/layout/VerticalCurvedList"/>
    <dgm:cxn modelId="{381BB825-D198-40E8-92AE-EE4D28242570}" srcId="{65C446D8-9082-46A9-8155-D2714AF2FCFC}" destId="{2D52AC36-430E-4899-85B2-49AAAB4A8EF3}" srcOrd="0" destOrd="0" parTransId="{90C8D133-1980-46C2-8297-712538F02FD8}" sibTransId="{4866E089-8437-4C67-948B-0A604923BBE3}"/>
    <dgm:cxn modelId="{C056857E-A04F-4530-B3F6-56CFB80E3228}" type="presOf" srcId="{65C446D8-9082-46A9-8155-D2714AF2FCFC}" destId="{A681F5E5-EFAF-4939-9722-5E7D380AB3D3}" srcOrd="0" destOrd="0" presId="urn:microsoft.com/office/officeart/2008/layout/VerticalCurvedList"/>
    <dgm:cxn modelId="{95A9F682-22C5-4166-A33F-E2507E1C3334}" srcId="{65C446D8-9082-46A9-8155-D2714AF2FCFC}" destId="{41D1F734-4FB6-4611-8552-5E29BC2EEF6C}" srcOrd="3" destOrd="0" parTransId="{2BEE79B8-CFB4-4D4A-88C2-507B701E2A90}" sibTransId="{B3B01214-E5A4-4606-8B73-5FC94F20705C}"/>
    <dgm:cxn modelId="{F238F791-1C67-4F01-90AA-9211A5699CBF}" type="presOf" srcId="{F69480B7-5394-497D-B22E-0C21715299F8}" destId="{4A87BDDF-E95D-4F37-8596-E7E4AA4F6D9F}" srcOrd="0" destOrd="0" presId="urn:microsoft.com/office/officeart/2008/layout/VerticalCurvedList"/>
    <dgm:cxn modelId="{EC7B38AF-C6C5-4438-BE03-1FAFC6E5ECEF}" type="presOf" srcId="{4866E089-8437-4C67-948B-0A604923BBE3}" destId="{60AE476B-29A5-4DA1-9B36-EF99D62F7D43}" srcOrd="0" destOrd="0" presId="urn:microsoft.com/office/officeart/2008/layout/VerticalCurvedList"/>
    <dgm:cxn modelId="{A9DED1AF-1780-43DD-8BE4-CD650719621F}" srcId="{65C446D8-9082-46A9-8155-D2714AF2FCFC}" destId="{F69480B7-5394-497D-B22E-0C21715299F8}" srcOrd="1" destOrd="0" parTransId="{3F107411-4760-4704-BECD-041D5CA9D77A}" sibTransId="{9B890A0B-75D1-430B-B65D-43C843B326B3}"/>
    <dgm:cxn modelId="{034421B9-CEC5-4D18-89A4-A1C8DF1136BE}" srcId="{65C446D8-9082-46A9-8155-D2714AF2FCFC}" destId="{D9DD3E57-22EF-45AD-A18E-7AD8F4994B0A}" srcOrd="2" destOrd="0" parTransId="{0165544A-8B14-40BA-8E09-27368FB3E614}" sibTransId="{5F903189-4296-4998-A0B0-9AF119FDF4CD}"/>
    <dgm:cxn modelId="{B3A8C7ED-40B1-4B10-8317-29517C1FF478}" type="presOf" srcId="{D9DD3E57-22EF-45AD-A18E-7AD8F4994B0A}" destId="{191085B3-DB3B-469A-BF90-710AABA510EB}" srcOrd="0" destOrd="0" presId="urn:microsoft.com/office/officeart/2008/layout/VerticalCurvedList"/>
    <dgm:cxn modelId="{4A8902EE-44D9-4B80-A709-3611FDEA3121}" type="presOf" srcId="{41D1F734-4FB6-4611-8552-5E29BC2EEF6C}" destId="{2D579AAA-764A-4E30-BF34-360235A1F908}" srcOrd="0" destOrd="0" presId="urn:microsoft.com/office/officeart/2008/layout/VerticalCurvedList"/>
    <dgm:cxn modelId="{B19707D5-7ACE-4494-80CF-FF56DF872747}" type="presParOf" srcId="{A681F5E5-EFAF-4939-9722-5E7D380AB3D3}" destId="{9F2FDA00-D02B-4516-B66D-4BA6CA501F84}" srcOrd="0" destOrd="0" presId="urn:microsoft.com/office/officeart/2008/layout/VerticalCurvedList"/>
    <dgm:cxn modelId="{12B7449E-4367-4207-B853-B7A3FA251CFB}" type="presParOf" srcId="{9F2FDA00-D02B-4516-B66D-4BA6CA501F84}" destId="{FB8DDB17-A2FD-4B18-A7CE-FB1268782680}" srcOrd="0" destOrd="0" presId="urn:microsoft.com/office/officeart/2008/layout/VerticalCurvedList"/>
    <dgm:cxn modelId="{99082CC5-B7D4-4161-AAE4-740325C20E7A}" type="presParOf" srcId="{FB8DDB17-A2FD-4B18-A7CE-FB1268782680}" destId="{78A7526F-3230-44E3-A9C2-4ADC8AC90AAC}" srcOrd="0" destOrd="0" presId="urn:microsoft.com/office/officeart/2008/layout/VerticalCurvedList"/>
    <dgm:cxn modelId="{33979AD7-2955-48E2-9B01-16AF3638B143}" type="presParOf" srcId="{FB8DDB17-A2FD-4B18-A7CE-FB1268782680}" destId="{60AE476B-29A5-4DA1-9B36-EF99D62F7D43}" srcOrd="1" destOrd="0" presId="urn:microsoft.com/office/officeart/2008/layout/VerticalCurvedList"/>
    <dgm:cxn modelId="{A6E8D419-4FC6-41CC-A422-372C077BC407}" type="presParOf" srcId="{FB8DDB17-A2FD-4B18-A7CE-FB1268782680}" destId="{79A23480-2F9A-4596-B0E2-C28569AE4799}" srcOrd="2" destOrd="0" presId="urn:microsoft.com/office/officeart/2008/layout/VerticalCurvedList"/>
    <dgm:cxn modelId="{A03030F7-A613-43E3-97A5-5A505DC9A8BB}" type="presParOf" srcId="{FB8DDB17-A2FD-4B18-A7CE-FB1268782680}" destId="{964ADABD-8921-4BF5-84B3-6DB710E50E60}" srcOrd="3" destOrd="0" presId="urn:microsoft.com/office/officeart/2008/layout/VerticalCurvedList"/>
    <dgm:cxn modelId="{AD10BA75-8C62-45DE-9EFF-86965AC9F21B}" type="presParOf" srcId="{9F2FDA00-D02B-4516-B66D-4BA6CA501F84}" destId="{D9B67ADC-EF41-47F5-A49C-313EA006F96D}" srcOrd="1" destOrd="0" presId="urn:microsoft.com/office/officeart/2008/layout/VerticalCurvedList"/>
    <dgm:cxn modelId="{817D6175-30A1-4BB4-B31F-60F467800C4B}" type="presParOf" srcId="{9F2FDA00-D02B-4516-B66D-4BA6CA501F84}" destId="{853442FD-15A4-49BE-9B53-A63EFEFA1D14}" srcOrd="2" destOrd="0" presId="urn:microsoft.com/office/officeart/2008/layout/VerticalCurvedList"/>
    <dgm:cxn modelId="{B8308CAC-0EF4-4F43-87D3-EE019DDD5AD8}" type="presParOf" srcId="{853442FD-15A4-49BE-9B53-A63EFEFA1D14}" destId="{F5033B1B-03C4-4868-BAC7-2DB2CADEAD5E}" srcOrd="0" destOrd="0" presId="urn:microsoft.com/office/officeart/2008/layout/VerticalCurvedList"/>
    <dgm:cxn modelId="{408C3A57-E6D1-469B-8987-5DD4C1C5AC29}" type="presParOf" srcId="{9F2FDA00-D02B-4516-B66D-4BA6CA501F84}" destId="{4A87BDDF-E95D-4F37-8596-E7E4AA4F6D9F}" srcOrd="3" destOrd="0" presId="urn:microsoft.com/office/officeart/2008/layout/VerticalCurvedList"/>
    <dgm:cxn modelId="{4028DEFD-A754-4F99-8468-60024E4DB20B}" type="presParOf" srcId="{9F2FDA00-D02B-4516-B66D-4BA6CA501F84}" destId="{8C78E381-8416-4912-97F5-C1D2EC10196A}" srcOrd="4" destOrd="0" presId="urn:microsoft.com/office/officeart/2008/layout/VerticalCurvedList"/>
    <dgm:cxn modelId="{DD334418-4112-4310-9C0D-084FFD43AD6E}" type="presParOf" srcId="{8C78E381-8416-4912-97F5-C1D2EC10196A}" destId="{C9EEEEEB-A1D4-46C7-B439-AC1BF157C7E1}" srcOrd="0" destOrd="0" presId="urn:microsoft.com/office/officeart/2008/layout/VerticalCurvedList"/>
    <dgm:cxn modelId="{56211087-32EB-4DA6-A46F-D7F6E6FC9D4A}" type="presParOf" srcId="{9F2FDA00-D02B-4516-B66D-4BA6CA501F84}" destId="{191085B3-DB3B-469A-BF90-710AABA510EB}" srcOrd="5" destOrd="0" presId="urn:microsoft.com/office/officeart/2008/layout/VerticalCurvedList"/>
    <dgm:cxn modelId="{90D51297-81FA-45C4-A5EC-C2934302357A}" type="presParOf" srcId="{9F2FDA00-D02B-4516-B66D-4BA6CA501F84}" destId="{541C2A28-4BB8-49C8-B663-E5802B587EF8}" srcOrd="6" destOrd="0" presId="urn:microsoft.com/office/officeart/2008/layout/VerticalCurvedList"/>
    <dgm:cxn modelId="{3E088BD4-BF99-481D-A99F-E6E8519B8A28}" type="presParOf" srcId="{541C2A28-4BB8-49C8-B663-E5802B587EF8}" destId="{6CD314E0-9025-4DEE-AC91-81A5732C5A45}" srcOrd="0" destOrd="0" presId="urn:microsoft.com/office/officeart/2008/layout/VerticalCurvedList"/>
    <dgm:cxn modelId="{43CD065C-B28B-480E-9759-63368A8A6AFD}" type="presParOf" srcId="{9F2FDA00-D02B-4516-B66D-4BA6CA501F84}" destId="{2D579AAA-764A-4E30-BF34-360235A1F908}" srcOrd="7" destOrd="0" presId="urn:microsoft.com/office/officeart/2008/layout/VerticalCurvedList"/>
    <dgm:cxn modelId="{38AA5539-E091-47F0-9D5E-74D4B268580A}" type="presParOf" srcId="{9F2FDA00-D02B-4516-B66D-4BA6CA501F84}" destId="{E0DF24E6-0721-4022-962E-9C472A967B66}" srcOrd="8" destOrd="0" presId="urn:microsoft.com/office/officeart/2008/layout/VerticalCurvedList"/>
    <dgm:cxn modelId="{FDAB8ECB-BC31-4D2A-B6EE-33C4BF7C845A}" type="presParOf" srcId="{E0DF24E6-0721-4022-962E-9C472A967B66}" destId="{0A2B4243-9CAA-4144-86BD-4C519A087928}" srcOrd="0" destOrd="0" presId="urn:microsoft.com/office/officeart/2008/layout/VerticalCurvedList"/>
  </dgm:cxnLst>
  <dgm:bg/>
  <dgm:whole/>
  <dgm:extLst>
    <a:ext uri="http://schemas.microsoft.com/office/drawing/2008/diagram">
      <dsp:dataModelExt xmlns:dsp="http://schemas.microsoft.com/office/drawing/2008/diagram" relId="rId2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4C3EF643-FFA3-4247-B001-AAAA5607F96D}" type="doc">
      <dgm:prSet loTypeId="urn:microsoft.com/office/officeart/2018/2/layout/IconCircleList" loCatId="icon" qsTypeId="urn:microsoft.com/office/officeart/2005/8/quickstyle/simple4" qsCatId="simple" csTypeId="urn:microsoft.com/office/officeart/2005/8/colors/accent1_2" csCatId="accent1" phldr="1"/>
      <dgm:spPr/>
      <dgm:t>
        <a:bodyPr/>
        <a:lstStyle/>
        <a:p>
          <a:endParaRPr lang="en-US"/>
        </a:p>
      </dgm:t>
    </dgm:pt>
    <dgm:pt modelId="{DC767BF4-7C61-4F58-B18D-6C8133E1C248}">
      <dgm:prSet custT="1"/>
      <dgm:spPr/>
      <dgm:t>
        <a:bodyPr/>
        <a:lstStyle/>
        <a:p>
          <a:pPr>
            <a:lnSpc>
              <a:spcPct val="100000"/>
            </a:lnSpc>
          </a:pPr>
          <a:r>
            <a:rPr lang="en-US" sz="1600" dirty="0"/>
            <a:t>Reported Releases</a:t>
          </a:r>
        </a:p>
      </dgm:t>
    </dgm:pt>
    <dgm:pt modelId="{54AC4306-D85A-467B-8999-4D3E9B87CE2F}" type="parTrans" cxnId="{1AEAC645-106B-4286-ADE0-835B322CEF36}">
      <dgm:prSet/>
      <dgm:spPr/>
      <dgm:t>
        <a:bodyPr/>
        <a:lstStyle/>
        <a:p>
          <a:endParaRPr lang="en-US" sz="2400"/>
        </a:p>
      </dgm:t>
    </dgm:pt>
    <dgm:pt modelId="{B9FB0E11-4C14-49F6-ACE4-A704C21D7CB0}" type="sibTrans" cxnId="{1AEAC645-106B-4286-ADE0-835B322CEF36}">
      <dgm:prSet/>
      <dgm:spPr/>
      <dgm:t>
        <a:bodyPr/>
        <a:lstStyle/>
        <a:p>
          <a:pPr>
            <a:lnSpc>
              <a:spcPct val="100000"/>
            </a:lnSpc>
          </a:pPr>
          <a:endParaRPr lang="en-US" sz="2400"/>
        </a:p>
      </dgm:t>
    </dgm:pt>
    <dgm:pt modelId="{74B98A1A-571C-41A2-9AA8-F84550AFBA07}">
      <dgm:prSet custT="1"/>
      <dgm:spPr/>
      <dgm:t>
        <a:bodyPr/>
        <a:lstStyle/>
        <a:p>
          <a:pPr>
            <a:lnSpc>
              <a:spcPct val="100000"/>
            </a:lnSpc>
          </a:pPr>
          <a:r>
            <a:rPr lang="en-US" sz="1600" dirty="0"/>
            <a:t>Site Reconnaissance</a:t>
          </a:r>
        </a:p>
      </dgm:t>
    </dgm:pt>
    <dgm:pt modelId="{71109F99-4244-4E33-A9BE-F1044C84EF78}" type="parTrans" cxnId="{7D742B06-6A0B-44D6-B0E9-B9FD67A5AD68}">
      <dgm:prSet/>
      <dgm:spPr/>
      <dgm:t>
        <a:bodyPr/>
        <a:lstStyle/>
        <a:p>
          <a:endParaRPr lang="en-US" sz="2400"/>
        </a:p>
      </dgm:t>
    </dgm:pt>
    <dgm:pt modelId="{E7F3A675-C4E4-4C79-8246-28A7F8BA3C10}" type="sibTrans" cxnId="{7D742B06-6A0B-44D6-B0E9-B9FD67A5AD68}">
      <dgm:prSet/>
      <dgm:spPr/>
      <dgm:t>
        <a:bodyPr/>
        <a:lstStyle/>
        <a:p>
          <a:pPr>
            <a:lnSpc>
              <a:spcPct val="100000"/>
            </a:lnSpc>
          </a:pPr>
          <a:endParaRPr lang="en-US" sz="2400"/>
        </a:p>
      </dgm:t>
    </dgm:pt>
    <dgm:pt modelId="{BBB66CBB-A891-4E6A-AF72-DF00AF3CD3F6}">
      <dgm:prSet custT="1"/>
      <dgm:spPr/>
      <dgm:t>
        <a:bodyPr/>
        <a:lstStyle/>
        <a:p>
          <a:pPr>
            <a:lnSpc>
              <a:spcPct val="100000"/>
            </a:lnSpc>
          </a:pPr>
          <a:r>
            <a:rPr lang="en-US" sz="1600" dirty="0"/>
            <a:t>Tax Delinquency</a:t>
          </a:r>
        </a:p>
      </dgm:t>
    </dgm:pt>
    <dgm:pt modelId="{E11168BA-5C94-483C-A0C5-F57FAAE166FA}" type="parTrans" cxnId="{B3C28DC8-D12B-480C-9C38-A035CDDA5742}">
      <dgm:prSet/>
      <dgm:spPr/>
      <dgm:t>
        <a:bodyPr/>
        <a:lstStyle/>
        <a:p>
          <a:endParaRPr lang="en-US" sz="2400"/>
        </a:p>
      </dgm:t>
    </dgm:pt>
    <dgm:pt modelId="{F7DB46EB-6C7B-489C-A930-0C843D70A5A4}" type="sibTrans" cxnId="{B3C28DC8-D12B-480C-9C38-A035CDDA5742}">
      <dgm:prSet/>
      <dgm:spPr/>
      <dgm:t>
        <a:bodyPr/>
        <a:lstStyle/>
        <a:p>
          <a:pPr>
            <a:lnSpc>
              <a:spcPct val="100000"/>
            </a:lnSpc>
          </a:pPr>
          <a:endParaRPr lang="en-US" sz="2400"/>
        </a:p>
      </dgm:t>
    </dgm:pt>
    <dgm:pt modelId="{36E73183-52A3-4CB3-A07A-00AB3B2400F0}">
      <dgm:prSet custT="1"/>
      <dgm:spPr/>
      <dgm:t>
        <a:bodyPr/>
        <a:lstStyle/>
        <a:p>
          <a:pPr>
            <a:lnSpc>
              <a:spcPct val="100000"/>
            </a:lnSpc>
          </a:pPr>
          <a:r>
            <a:rPr lang="en-US" sz="1600" dirty="0"/>
            <a:t>Sanborn Maps</a:t>
          </a:r>
        </a:p>
      </dgm:t>
    </dgm:pt>
    <dgm:pt modelId="{BC8F2FF6-6035-435D-A845-0937A4B77053}" type="parTrans" cxnId="{40ABB16C-E88C-4A6D-BF71-2B78C1248EE7}">
      <dgm:prSet/>
      <dgm:spPr/>
      <dgm:t>
        <a:bodyPr/>
        <a:lstStyle/>
        <a:p>
          <a:endParaRPr lang="en-US" sz="2400"/>
        </a:p>
      </dgm:t>
    </dgm:pt>
    <dgm:pt modelId="{D15998B8-9324-4A20-B1F5-8084508677D4}" type="sibTrans" cxnId="{40ABB16C-E88C-4A6D-BF71-2B78C1248EE7}">
      <dgm:prSet/>
      <dgm:spPr/>
      <dgm:t>
        <a:bodyPr/>
        <a:lstStyle/>
        <a:p>
          <a:pPr>
            <a:lnSpc>
              <a:spcPct val="100000"/>
            </a:lnSpc>
          </a:pPr>
          <a:endParaRPr lang="en-US" sz="2400"/>
        </a:p>
      </dgm:t>
    </dgm:pt>
    <dgm:pt modelId="{F0D2D705-7928-4EFA-823C-9F1B8D525C37}">
      <dgm:prSet custT="1"/>
      <dgm:spPr/>
      <dgm:t>
        <a:bodyPr/>
        <a:lstStyle/>
        <a:p>
          <a:pPr>
            <a:lnSpc>
              <a:spcPct val="100000"/>
            </a:lnSpc>
          </a:pPr>
          <a:r>
            <a:rPr lang="en-US" sz="1600" dirty="0"/>
            <a:t>Known Sites</a:t>
          </a:r>
        </a:p>
      </dgm:t>
    </dgm:pt>
    <dgm:pt modelId="{552A6147-26F5-415F-9B70-4F27A62A9D38}" type="parTrans" cxnId="{65B16E83-D7FE-4C3D-9119-3444038BDAA4}">
      <dgm:prSet/>
      <dgm:spPr/>
      <dgm:t>
        <a:bodyPr/>
        <a:lstStyle/>
        <a:p>
          <a:endParaRPr lang="en-US"/>
        </a:p>
      </dgm:t>
    </dgm:pt>
    <dgm:pt modelId="{B156D27E-C45C-406F-B576-F9CD61CDDBB1}" type="sibTrans" cxnId="{65B16E83-D7FE-4C3D-9119-3444038BDAA4}">
      <dgm:prSet/>
      <dgm:spPr/>
      <dgm:t>
        <a:bodyPr/>
        <a:lstStyle/>
        <a:p>
          <a:pPr>
            <a:lnSpc>
              <a:spcPct val="100000"/>
            </a:lnSpc>
          </a:pPr>
          <a:endParaRPr lang="en-US"/>
        </a:p>
      </dgm:t>
    </dgm:pt>
    <dgm:pt modelId="{62739B0C-1479-481E-8D6F-271244946A9F}">
      <dgm:prSet custT="1"/>
      <dgm:spPr/>
      <dgm:t>
        <a:bodyPr/>
        <a:lstStyle/>
        <a:p>
          <a:pPr>
            <a:lnSpc>
              <a:spcPct val="100000"/>
            </a:lnSpc>
          </a:pPr>
          <a:r>
            <a:rPr lang="en-US" sz="1600" dirty="0"/>
            <a:t>Existing Brownfield Lists</a:t>
          </a:r>
        </a:p>
      </dgm:t>
    </dgm:pt>
    <dgm:pt modelId="{31D8FE59-1984-49F4-995D-EB0F85B61A20}" type="parTrans" cxnId="{ED822A24-7244-47AF-AB76-249B06C15D20}">
      <dgm:prSet/>
      <dgm:spPr/>
      <dgm:t>
        <a:bodyPr/>
        <a:lstStyle/>
        <a:p>
          <a:endParaRPr lang="en-US"/>
        </a:p>
      </dgm:t>
    </dgm:pt>
    <dgm:pt modelId="{A2DA5D5E-0E62-40F0-9ACA-E7F655221B6D}" type="sibTrans" cxnId="{ED822A24-7244-47AF-AB76-249B06C15D20}">
      <dgm:prSet/>
      <dgm:spPr/>
      <dgm:t>
        <a:bodyPr/>
        <a:lstStyle/>
        <a:p>
          <a:endParaRPr lang="en-US"/>
        </a:p>
      </dgm:t>
    </dgm:pt>
    <dgm:pt modelId="{9628A858-E7E3-4F46-9FD8-BD75C2411B7C}" type="pres">
      <dgm:prSet presAssocID="{4C3EF643-FFA3-4247-B001-AAAA5607F96D}" presName="root" presStyleCnt="0">
        <dgm:presLayoutVars>
          <dgm:dir/>
          <dgm:resizeHandles val="exact"/>
        </dgm:presLayoutVars>
      </dgm:prSet>
      <dgm:spPr/>
    </dgm:pt>
    <dgm:pt modelId="{EB908FF0-BF09-45D3-BFD6-360C7AC15227}" type="pres">
      <dgm:prSet presAssocID="{4C3EF643-FFA3-4247-B001-AAAA5607F96D}" presName="container" presStyleCnt="0">
        <dgm:presLayoutVars>
          <dgm:dir/>
          <dgm:resizeHandles val="exact"/>
        </dgm:presLayoutVars>
      </dgm:prSet>
      <dgm:spPr/>
    </dgm:pt>
    <dgm:pt modelId="{672BD4B4-B5A8-4B4A-8F4B-9FF125B05954}" type="pres">
      <dgm:prSet presAssocID="{DC767BF4-7C61-4F58-B18D-6C8133E1C248}" presName="compNode" presStyleCnt="0"/>
      <dgm:spPr/>
    </dgm:pt>
    <dgm:pt modelId="{7080838F-B915-48CC-9EB4-1C2DF3D76DFD}" type="pres">
      <dgm:prSet presAssocID="{DC767BF4-7C61-4F58-B18D-6C8133E1C248}" presName="iconBgRect" presStyleLbl="bgShp" presStyleIdx="0" presStyleCnt="6"/>
      <dgm:spPr/>
    </dgm:pt>
    <dgm:pt modelId="{05320AC0-F828-45FD-8A1B-B1943BDAA642}" type="pres">
      <dgm:prSet presAssocID="{DC767BF4-7C61-4F58-B18D-6C8133E1C248}"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Checkmark"/>
        </a:ext>
      </dgm:extLst>
    </dgm:pt>
    <dgm:pt modelId="{D746D3A5-FE25-4FD1-9048-93F2DAD3BE31}" type="pres">
      <dgm:prSet presAssocID="{DC767BF4-7C61-4F58-B18D-6C8133E1C248}" presName="spaceRect" presStyleCnt="0"/>
      <dgm:spPr/>
    </dgm:pt>
    <dgm:pt modelId="{5A55457B-B7B8-4EFA-825A-E2913EB4CC60}" type="pres">
      <dgm:prSet presAssocID="{DC767BF4-7C61-4F58-B18D-6C8133E1C248}" presName="textRect" presStyleLbl="revTx" presStyleIdx="0" presStyleCnt="6">
        <dgm:presLayoutVars>
          <dgm:chMax val="1"/>
          <dgm:chPref val="1"/>
        </dgm:presLayoutVars>
      </dgm:prSet>
      <dgm:spPr/>
    </dgm:pt>
    <dgm:pt modelId="{2D7269A4-A367-491F-8709-C01889A662AC}" type="pres">
      <dgm:prSet presAssocID="{B9FB0E11-4C14-49F6-ACE4-A704C21D7CB0}" presName="sibTrans" presStyleLbl="sibTrans2D1" presStyleIdx="0" presStyleCnt="0"/>
      <dgm:spPr/>
    </dgm:pt>
    <dgm:pt modelId="{F5374B5E-1DD0-4995-8062-1718790C8BF0}" type="pres">
      <dgm:prSet presAssocID="{74B98A1A-571C-41A2-9AA8-F84550AFBA07}" presName="compNode" presStyleCnt="0"/>
      <dgm:spPr/>
    </dgm:pt>
    <dgm:pt modelId="{1E5FDD16-4788-4C4C-8FBE-31E2FE40917C}" type="pres">
      <dgm:prSet presAssocID="{74B98A1A-571C-41A2-9AA8-F84550AFBA07}" presName="iconBgRect" presStyleLbl="bgShp" presStyleIdx="1" presStyleCnt="6"/>
      <dgm:spPr/>
    </dgm:pt>
    <dgm:pt modelId="{0DED8006-8869-4C06-A61E-B0161A495B14}" type="pres">
      <dgm:prSet presAssocID="{74B98A1A-571C-41A2-9AA8-F84550AFBA07}" presName="iconRect" presStyleLbl="node1" presStyleIdx="1" presStyleCnt="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Train"/>
        </a:ext>
      </dgm:extLst>
    </dgm:pt>
    <dgm:pt modelId="{7783409E-BB8F-4996-93D1-F606917C9C21}" type="pres">
      <dgm:prSet presAssocID="{74B98A1A-571C-41A2-9AA8-F84550AFBA07}" presName="spaceRect" presStyleCnt="0"/>
      <dgm:spPr/>
    </dgm:pt>
    <dgm:pt modelId="{73194858-FDD0-4A98-9CFE-06780914AEDA}" type="pres">
      <dgm:prSet presAssocID="{74B98A1A-571C-41A2-9AA8-F84550AFBA07}" presName="textRect" presStyleLbl="revTx" presStyleIdx="1" presStyleCnt="6" custScaleX="143086" custLinFactNeighborX="20567" custLinFactNeighborY="-124">
        <dgm:presLayoutVars>
          <dgm:chMax val="1"/>
          <dgm:chPref val="1"/>
        </dgm:presLayoutVars>
      </dgm:prSet>
      <dgm:spPr/>
    </dgm:pt>
    <dgm:pt modelId="{9FBCF4DD-9901-40E2-BA71-2712A5AA3E05}" type="pres">
      <dgm:prSet presAssocID="{E7F3A675-C4E4-4C79-8246-28A7F8BA3C10}" presName="sibTrans" presStyleLbl="sibTrans2D1" presStyleIdx="0" presStyleCnt="0"/>
      <dgm:spPr/>
    </dgm:pt>
    <dgm:pt modelId="{7ED3AD86-86BF-4F1B-9497-3642BD7EB497}" type="pres">
      <dgm:prSet presAssocID="{BBB66CBB-A891-4E6A-AF72-DF00AF3CD3F6}" presName="compNode" presStyleCnt="0"/>
      <dgm:spPr/>
    </dgm:pt>
    <dgm:pt modelId="{A662A1CC-6CC6-4852-B8FE-F967DA5D5BF8}" type="pres">
      <dgm:prSet presAssocID="{BBB66CBB-A891-4E6A-AF72-DF00AF3CD3F6}" presName="iconBgRect" presStyleLbl="bgShp" presStyleIdx="2" presStyleCnt="6"/>
      <dgm:spPr/>
    </dgm:pt>
    <dgm:pt modelId="{FAAA20A6-57A2-47F3-9A67-750403A6DE9A}" type="pres">
      <dgm:prSet presAssocID="{BBB66CBB-A891-4E6A-AF72-DF00AF3CD3F6}"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Money"/>
        </a:ext>
      </dgm:extLst>
    </dgm:pt>
    <dgm:pt modelId="{CD2F87B4-E3ED-4288-93DB-AEDDE9D3BFE8}" type="pres">
      <dgm:prSet presAssocID="{BBB66CBB-A891-4E6A-AF72-DF00AF3CD3F6}" presName="spaceRect" presStyleCnt="0"/>
      <dgm:spPr/>
    </dgm:pt>
    <dgm:pt modelId="{3C4C5729-05DE-4802-9E22-8BDE8B556157}" type="pres">
      <dgm:prSet presAssocID="{BBB66CBB-A891-4E6A-AF72-DF00AF3CD3F6}" presName="textRect" presStyleLbl="revTx" presStyleIdx="2" presStyleCnt="6">
        <dgm:presLayoutVars>
          <dgm:chMax val="1"/>
          <dgm:chPref val="1"/>
        </dgm:presLayoutVars>
      </dgm:prSet>
      <dgm:spPr/>
    </dgm:pt>
    <dgm:pt modelId="{27EEDD7A-A428-465F-8397-0C8089E9FF12}" type="pres">
      <dgm:prSet presAssocID="{F7DB46EB-6C7B-489C-A930-0C843D70A5A4}" presName="sibTrans" presStyleLbl="sibTrans2D1" presStyleIdx="0" presStyleCnt="0"/>
      <dgm:spPr/>
    </dgm:pt>
    <dgm:pt modelId="{CD9223B2-321D-4D7D-99C3-5F8CCE993F70}" type="pres">
      <dgm:prSet presAssocID="{36E73183-52A3-4CB3-A07A-00AB3B2400F0}" presName="compNode" presStyleCnt="0"/>
      <dgm:spPr/>
    </dgm:pt>
    <dgm:pt modelId="{C52BBFB2-500F-4FB1-9314-2B4FA1701104}" type="pres">
      <dgm:prSet presAssocID="{36E73183-52A3-4CB3-A07A-00AB3B2400F0}" presName="iconBgRect" presStyleLbl="bgShp" presStyleIdx="3" presStyleCnt="6"/>
      <dgm:spPr/>
    </dgm:pt>
    <dgm:pt modelId="{131AC323-8562-4D5D-989D-2A6BF4BE46AC}" type="pres">
      <dgm:prSet presAssocID="{36E73183-52A3-4CB3-A07A-00AB3B2400F0}" presName="iconRect" presStyleLbl="node1" presStyleIdx="3"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Marker"/>
        </a:ext>
      </dgm:extLst>
    </dgm:pt>
    <dgm:pt modelId="{4E7298DC-D6BA-44AD-9E69-E998D00BACB8}" type="pres">
      <dgm:prSet presAssocID="{36E73183-52A3-4CB3-A07A-00AB3B2400F0}" presName="spaceRect" presStyleCnt="0"/>
      <dgm:spPr/>
    </dgm:pt>
    <dgm:pt modelId="{83F931DB-6FD9-4ED0-82B4-0EEAE5B0AAD2}" type="pres">
      <dgm:prSet presAssocID="{36E73183-52A3-4CB3-A07A-00AB3B2400F0}" presName="textRect" presStyleLbl="revTx" presStyleIdx="3" presStyleCnt="6">
        <dgm:presLayoutVars>
          <dgm:chMax val="1"/>
          <dgm:chPref val="1"/>
        </dgm:presLayoutVars>
      </dgm:prSet>
      <dgm:spPr/>
    </dgm:pt>
    <dgm:pt modelId="{36F2D753-6BDF-4278-95AA-28417B6820ED}" type="pres">
      <dgm:prSet presAssocID="{D15998B8-9324-4A20-B1F5-8084508677D4}" presName="sibTrans" presStyleLbl="sibTrans2D1" presStyleIdx="0" presStyleCnt="0"/>
      <dgm:spPr/>
    </dgm:pt>
    <dgm:pt modelId="{39D750F3-F19E-48C3-B9F4-04579DF67252}" type="pres">
      <dgm:prSet presAssocID="{F0D2D705-7928-4EFA-823C-9F1B8D525C37}" presName="compNode" presStyleCnt="0"/>
      <dgm:spPr/>
    </dgm:pt>
    <dgm:pt modelId="{3C7C00C0-82AB-48EB-B6C5-8785F3CAEA02}" type="pres">
      <dgm:prSet presAssocID="{F0D2D705-7928-4EFA-823C-9F1B8D525C37}" presName="iconBgRect" presStyleLbl="bgShp" presStyleIdx="4" presStyleCnt="6"/>
      <dgm:spPr/>
    </dgm:pt>
    <dgm:pt modelId="{EE132EA3-53C7-4D4C-ACFD-6ABB4CD18AF8}" type="pres">
      <dgm:prSet presAssocID="{F0D2D705-7928-4EFA-823C-9F1B8D525C37}" presName="iconRect" presStyleLbl="node1" presStyleIdx="4"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a:blipFill>
      </dgm:spPr>
      <dgm:extLst>
        <a:ext uri="{E40237B7-FDA0-4F09-8148-C483321AD2D9}">
          <dgm14:cNvPr xmlns:dgm14="http://schemas.microsoft.com/office/drawing/2010/diagram" id="0" name="" descr="Factory with solid fill"/>
        </a:ext>
      </dgm:extLst>
    </dgm:pt>
    <dgm:pt modelId="{43479978-CD57-4CE1-9722-C653162D03A1}" type="pres">
      <dgm:prSet presAssocID="{F0D2D705-7928-4EFA-823C-9F1B8D525C37}" presName="spaceRect" presStyleCnt="0"/>
      <dgm:spPr/>
    </dgm:pt>
    <dgm:pt modelId="{BB6D8CE4-8289-4421-A9DB-38C4D5A001FB}" type="pres">
      <dgm:prSet presAssocID="{F0D2D705-7928-4EFA-823C-9F1B8D525C37}" presName="textRect" presStyleLbl="revTx" presStyleIdx="4" presStyleCnt="6">
        <dgm:presLayoutVars>
          <dgm:chMax val="1"/>
          <dgm:chPref val="1"/>
        </dgm:presLayoutVars>
      </dgm:prSet>
      <dgm:spPr/>
    </dgm:pt>
    <dgm:pt modelId="{17648254-7659-4A5A-9898-14D11EF8D742}" type="pres">
      <dgm:prSet presAssocID="{B156D27E-C45C-406F-B576-F9CD61CDDBB1}" presName="sibTrans" presStyleLbl="sibTrans2D1" presStyleIdx="0" presStyleCnt="0"/>
      <dgm:spPr/>
    </dgm:pt>
    <dgm:pt modelId="{C8B9B5A6-0473-4ADB-8AD3-D9519E536EF4}" type="pres">
      <dgm:prSet presAssocID="{62739B0C-1479-481E-8D6F-271244946A9F}" presName="compNode" presStyleCnt="0"/>
      <dgm:spPr/>
    </dgm:pt>
    <dgm:pt modelId="{BF7F87FA-3D84-4763-9EBA-D862679F1B47}" type="pres">
      <dgm:prSet presAssocID="{62739B0C-1479-481E-8D6F-271244946A9F}" presName="iconBgRect" presStyleLbl="bgShp" presStyleIdx="5" presStyleCnt="6"/>
      <dgm:spPr/>
    </dgm:pt>
    <dgm:pt modelId="{841B0E42-055C-471D-BF90-E1B9790A9C2A}" type="pres">
      <dgm:prSet presAssocID="{62739B0C-1479-481E-8D6F-271244946A9F}" presName="iconRect" presStyleLbl="node1" presStyleIdx="5" presStyleCnt="6"/>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a:blipFill>
      </dgm:spPr>
      <dgm:extLst>
        <a:ext uri="{E40237B7-FDA0-4F09-8148-C483321AD2D9}">
          <dgm14:cNvPr xmlns:dgm14="http://schemas.microsoft.com/office/drawing/2010/diagram" id="0" name="" descr="Clipboard Checked with solid fill"/>
        </a:ext>
      </dgm:extLst>
    </dgm:pt>
    <dgm:pt modelId="{089FAA0C-52D6-4A01-AF57-3A4275E6307A}" type="pres">
      <dgm:prSet presAssocID="{62739B0C-1479-481E-8D6F-271244946A9F}" presName="spaceRect" presStyleCnt="0"/>
      <dgm:spPr/>
    </dgm:pt>
    <dgm:pt modelId="{194A1BAA-7CF5-4228-AAF1-E0F0893B7B2F}" type="pres">
      <dgm:prSet presAssocID="{62739B0C-1479-481E-8D6F-271244946A9F}" presName="textRect" presStyleLbl="revTx" presStyleIdx="5" presStyleCnt="6" custScaleX="139758" custLinFactNeighborX="17732" custLinFactNeighborY="-1672">
        <dgm:presLayoutVars>
          <dgm:chMax val="1"/>
          <dgm:chPref val="1"/>
        </dgm:presLayoutVars>
      </dgm:prSet>
      <dgm:spPr/>
    </dgm:pt>
  </dgm:ptLst>
  <dgm:cxnLst>
    <dgm:cxn modelId="{7D742B06-6A0B-44D6-B0E9-B9FD67A5AD68}" srcId="{4C3EF643-FFA3-4247-B001-AAAA5607F96D}" destId="{74B98A1A-571C-41A2-9AA8-F84550AFBA07}" srcOrd="1" destOrd="0" parTransId="{71109F99-4244-4E33-A9BE-F1044C84EF78}" sibTransId="{E7F3A675-C4E4-4C79-8246-28A7F8BA3C10}"/>
    <dgm:cxn modelId="{2C82F111-8AE6-4A34-A2E0-923F50D4AE24}" type="presOf" srcId="{B156D27E-C45C-406F-B576-F9CD61CDDBB1}" destId="{17648254-7659-4A5A-9898-14D11EF8D742}" srcOrd="0" destOrd="0" presId="urn:microsoft.com/office/officeart/2018/2/layout/IconCircleList"/>
    <dgm:cxn modelId="{A7D8EA1A-D874-4633-9C34-6A380AC1B540}" type="presOf" srcId="{B9FB0E11-4C14-49F6-ACE4-A704C21D7CB0}" destId="{2D7269A4-A367-491F-8709-C01889A662AC}" srcOrd="0" destOrd="0" presId="urn:microsoft.com/office/officeart/2018/2/layout/IconCircleList"/>
    <dgm:cxn modelId="{1824791F-43DC-4894-B3ED-CBA4A90BDB14}" type="presOf" srcId="{62739B0C-1479-481E-8D6F-271244946A9F}" destId="{194A1BAA-7CF5-4228-AAF1-E0F0893B7B2F}" srcOrd="0" destOrd="0" presId="urn:microsoft.com/office/officeart/2018/2/layout/IconCircleList"/>
    <dgm:cxn modelId="{ED822A24-7244-47AF-AB76-249B06C15D20}" srcId="{4C3EF643-FFA3-4247-B001-AAAA5607F96D}" destId="{62739B0C-1479-481E-8D6F-271244946A9F}" srcOrd="5" destOrd="0" parTransId="{31D8FE59-1984-49F4-995D-EB0F85B61A20}" sibTransId="{A2DA5D5E-0E62-40F0-9ACA-E7F655221B6D}"/>
    <dgm:cxn modelId="{D674E03A-BACA-486D-80A6-1058AFBD8037}" type="presOf" srcId="{D15998B8-9324-4A20-B1F5-8084508677D4}" destId="{36F2D753-6BDF-4278-95AA-28417B6820ED}" srcOrd="0" destOrd="0" presId="urn:microsoft.com/office/officeart/2018/2/layout/IconCircleList"/>
    <dgm:cxn modelId="{1AEAC645-106B-4286-ADE0-835B322CEF36}" srcId="{4C3EF643-FFA3-4247-B001-AAAA5607F96D}" destId="{DC767BF4-7C61-4F58-B18D-6C8133E1C248}" srcOrd="0" destOrd="0" parTransId="{54AC4306-D85A-467B-8999-4D3E9B87CE2F}" sibTransId="{B9FB0E11-4C14-49F6-ACE4-A704C21D7CB0}"/>
    <dgm:cxn modelId="{40ABB16C-E88C-4A6D-BF71-2B78C1248EE7}" srcId="{4C3EF643-FFA3-4247-B001-AAAA5607F96D}" destId="{36E73183-52A3-4CB3-A07A-00AB3B2400F0}" srcOrd="3" destOrd="0" parTransId="{BC8F2FF6-6035-435D-A845-0937A4B77053}" sibTransId="{D15998B8-9324-4A20-B1F5-8084508677D4}"/>
    <dgm:cxn modelId="{397ED54D-1DB6-42A0-B3EF-D1D030AA9485}" type="presOf" srcId="{36E73183-52A3-4CB3-A07A-00AB3B2400F0}" destId="{83F931DB-6FD9-4ED0-82B4-0EEAE5B0AAD2}" srcOrd="0" destOrd="0" presId="urn:microsoft.com/office/officeart/2018/2/layout/IconCircleList"/>
    <dgm:cxn modelId="{2F02576E-41DF-446B-8301-7B0B72F8DCC2}" type="presOf" srcId="{E7F3A675-C4E4-4C79-8246-28A7F8BA3C10}" destId="{9FBCF4DD-9901-40E2-BA71-2712A5AA3E05}" srcOrd="0" destOrd="0" presId="urn:microsoft.com/office/officeart/2018/2/layout/IconCircleList"/>
    <dgm:cxn modelId="{E7FD1072-95B3-4B24-A759-62B0793938FB}" type="presOf" srcId="{BBB66CBB-A891-4E6A-AF72-DF00AF3CD3F6}" destId="{3C4C5729-05DE-4802-9E22-8BDE8B556157}" srcOrd="0" destOrd="0" presId="urn:microsoft.com/office/officeart/2018/2/layout/IconCircleList"/>
    <dgm:cxn modelId="{44143956-C2EF-4593-8517-9FDF1901F479}" type="presOf" srcId="{F7DB46EB-6C7B-489C-A930-0C843D70A5A4}" destId="{27EEDD7A-A428-465F-8397-0C8089E9FF12}" srcOrd="0" destOrd="0" presId="urn:microsoft.com/office/officeart/2018/2/layout/IconCircleList"/>
    <dgm:cxn modelId="{5F1D6483-4111-4B8F-8F97-B0081589DDDC}" type="presOf" srcId="{4C3EF643-FFA3-4247-B001-AAAA5607F96D}" destId="{9628A858-E7E3-4F46-9FD8-BD75C2411B7C}" srcOrd="0" destOrd="0" presId="urn:microsoft.com/office/officeart/2018/2/layout/IconCircleList"/>
    <dgm:cxn modelId="{65B16E83-D7FE-4C3D-9119-3444038BDAA4}" srcId="{4C3EF643-FFA3-4247-B001-AAAA5607F96D}" destId="{F0D2D705-7928-4EFA-823C-9F1B8D525C37}" srcOrd="4" destOrd="0" parTransId="{552A6147-26F5-415F-9B70-4F27A62A9D38}" sibTransId="{B156D27E-C45C-406F-B576-F9CD61CDDBB1}"/>
    <dgm:cxn modelId="{4C10419C-3D4B-4A0C-8121-645CEE8A5517}" type="presOf" srcId="{F0D2D705-7928-4EFA-823C-9F1B8D525C37}" destId="{BB6D8CE4-8289-4421-A9DB-38C4D5A001FB}" srcOrd="0" destOrd="0" presId="urn:microsoft.com/office/officeart/2018/2/layout/IconCircleList"/>
    <dgm:cxn modelId="{A77ABDA8-058A-4F00-A2EE-F05A08AE5F3C}" type="presOf" srcId="{74B98A1A-571C-41A2-9AA8-F84550AFBA07}" destId="{73194858-FDD0-4A98-9CFE-06780914AEDA}" srcOrd="0" destOrd="0" presId="urn:microsoft.com/office/officeart/2018/2/layout/IconCircleList"/>
    <dgm:cxn modelId="{B3C28DC8-D12B-480C-9C38-A035CDDA5742}" srcId="{4C3EF643-FFA3-4247-B001-AAAA5607F96D}" destId="{BBB66CBB-A891-4E6A-AF72-DF00AF3CD3F6}" srcOrd="2" destOrd="0" parTransId="{E11168BA-5C94-483C-A0C5-F57FAAE166FA}" sibTransId="{F7DB46EB-6C7B-489C-A930-0C843D70A5A4}"/>
    <dgm:cxn modelId="{2DF378CE-5CF7-4B53-80BC-B35B8854E800}" type="presOf" srcId="{DC767BF4-7C61-4F58-B18D-6C8133E1C248}" destId="{5A55457B-B7B8-4EFA-825A-E2913EB4CC60}" srcOrd="0" destOrd="0" presId="urn:microsoft.com/office/officeart/2018/2/layout/IconCircleList"/>
    <dgm:cxn modelId="{3A27D4A5-BFBF-4908-A9FC-8BBEC5B616BC}" type="presParOf" srcId="{9628A858-E7E3-4F46-9FD8-BD75C2411B7C}" destId="{EB908FF0-BF09-45D3-BFD6-360C7AC15227}" srcOrd="0" destOrd="0" presId="urn:microsoft.com/office/officeart/2018/2/layout/IconCircleList"/>
    <dgm:cxn modelId="{0A02BBD0-461A-4421-8AB8-4F2372719B71}" type="presParOf" srcId="{EB908FF0-BF09-45D3-BFD6-360C7AC15227}" destId="{672BD4B4-B5A8-4B4A-8F4B-9FF125B05954}" srcOrd="0" destOrd="0" presId="urn:microsoft.com/office/officeart/2018/2/layout/IconCircleList"/>
    <dgm:cxn modelId="{73E1BD67-E8B2-48BC-8979-76D8C6FE61CC}" type="presParOf" srcId="{672BD4B4-B5A8-4B4A-8F4B-9FF125B05954}" destId="{7080838F-B915-48CC-9EB4-1C2DF3D76DFD}" srcOrd="0" destOrd="0" presId="urn:microsoft.com/office/officeart/2018/2/layout/IconCircleList"/>
    <dgm:cxn modelId="{A9229AEA-DB56-4E79-B6F8-128270D9695F}" type="presParOf" srcId="{672BD4B4-B5A8-4B4A-8F4B-9FF125B05954}" destId="{05320AC0-F828-45FD-8A1B-B1943BDAA642}" srcOrd="1" destOrd="0" presId="urn:microsoft.com/office/officeart/2018/2/layout/IconCircleList"/>
    <dgm:cxn modelId="{C032C64E-9383-4765-A798-4921ED4E70C9}" type="presParOf" srcId="{672BD4B4-B5A8-4B4A-8F4B-9FF125B05954}" destId="{D746D3A5-FE25-4FD1-9048-93F2DAD3BE31}" srcOrd="2" destOrd="0" presId="urn:microsoft.com/office/officeart/2018/2/layout/IconCircleList"/>
    <dgm:cxn modelId="{7CC4AFAC-E81E-415A-AA13-EB773ED50F21}" type="presParOf" srcId="{672BD4B4-B5A8-4B4A-8F4B-9FF125B05954}" destId="{5A55457B-B7B8-4EFA-825A-E2913EB4CC60}" srcOrd="3" destOrd="0" presId="urn:microsoft.com/office/officeart/2018/2/layout/IconCircleList"/>
    <dgm:cxn modelId="{60B281F7-2CB3-4B61-A1A3-1F8DB7734796}" type="presParOf" srcId="{EB908FF0-BF09-45D3-BFD6-360C7AC15227}" destId="{2D7269A4-A367-491F-8709-C01889A662AC}" srcOrd="1" destOrd="0" presId="urn:microsoft.com/office/officeart/2018/2/layout/IconCircleList"/>
    <dgm:cxn modelId="{091EBE6C-9529-4101-A152-50C430AE6838}" type="presParOf" srcId="{EB908FF0-BF09-45D3-BFD6-360C7AC15227}" destId="{F5374B5E-1DD0-4995-8062-1718790C8BF0}" srcOrd="2" destOrd="0" presId="urn:microsoft.com/office/officeart/2018/2/layout/IconCircleList"/>
    <dgm:cxn modelId="{8A2969D3-386F-4AB0-A2D1-7E8A5AC7AB17}" type="presParOf" srcId="{F5374B5E-1DD0-4995-8062-1718790C8BF0}" destId="{1E5FDD16-4788-4C4C-8FBE-31E2FE40917C}" srcOrd="0" destOrd="0" presId="urn:microsoft.com/office/officeart/2018/2/layout/IconCircleList"/>
    <dgm:cxn modelId="{9F128C16-C804-4085-8F60-41899AA2A868}" type="presParOf" srcId="{F5374B5E-1DD0-4995-8062-1718790C8BF0}" destId="{0DED8006-8869-4C06-A61E-B0161A495B14}" srcOrd="1" destOrd="0" presId="urn:microsoft.com/office/officeart/2018/2/layout/IconCircleList"/>
    <dgm:cxn modelId="{AEAEB033-4149-4A2B-8668-843C61EA8BC4}" type="presParOf" srcId="{F5374B5E-1DD0-4995-8062-1718790C8BF0}" destId="{7783409E-BB8F-4996-93D1-F606917C9C21}" srcOrd="2" destOrd="0" presId="urn:microsoft.com/office/officeart/2018/2/layout/IconCircleList"/>
    <dgm:cxn modelId="{ED992C4A-4213-422F-A712-61C3180C31BC}" type="presParOf" srcId="{F5374B5E-1DD0-4995-8062-1718790C8BF0}" destId="{73194858-FDD0-4A98-9CFE-06780914AEDA}" srcOrd="3" destOrd="0" presId="urn:microsoft.com/office/officeart/2018/2/layout/IconCircleList"/>
    <dgm:cxn modelId="{8D18C656-4792-4295-B484-3F39F33EAFB5}" type="presParOf" srcId="{EB908FF0-BF09-45D3-BFD6-360C7AC15227}" destId="{9FBCF4DD-9901-40E2-BA71-2712A5AA3E05}" srcOrd="3" destOrd="0" presId="urn:microsoft.com/office/officeart/2018/2/layout/IconCircleList"/>
    <dgm:cxn modelId="{BE9F790B-CA16-4166-ADDE-C96D4A19E70F}" type="presParOf" srcId="{EB908FF0-BF09-45D3-BFD6-360C7AC15227}" destId="{7ED3AD86-86BF-4F1B-9497-3642BD7EB497}" srcOrd="4" destOrd="0" presId="urn:microsoft.com/office/officeart/2018/2/layout/IconCircleList"/>
    <dgm:cxn modelId="{3467EC7B-B268-428D-A441-09DE3C966374}" type="presParOf" srcId="{7ED3AD86-86BF-4F1B-9497-3642BD7EB497}" destId="{A662A1CC-6CC6-4852-B8FE-F967DA5D5BF8}" srcOrd="0" destOrd="0" presId="urn:microsoft.com/office/officeart/2018/2/layout/IconCircleList"/>
    <dgm:cxn modelId="{38F2EE51-EDB8-4E62-9DA8-CA9731023397}" type="presParOf" srcId="{7ED3AD86-86BF-4F1B-9497-3642BD7EB497}" destId="{FAAA20A6-57A2-47F3-9A67-750403A6DE9A}" srcOrd="1" destOrd="0" presId="urn:microsoft.com/office/officeart/2018/2/layout/IconCircleList"/>
    <dgm:cxn modelId="{8BEF6295-F112-4F38-8E10-7B363B608ADA}" type="presParOf" srcId="{7ED3AD86-86BF-4F1B-9497-3642BD7EB497}" destId="{CD2F87B4-E3ED-4288-93DB-AEDDE9D3BFE8}" srcOrd="2" destOrd="0" presId="urn:microsoft.com/office/officeart/2018/2/layout/IconCircleList"/>
    <dgm:cxn modelId="{810FD28D-8D35-4759-ACD4-2F716C223446}" type="presParOf" srcId="{7ED3AD86-86BF-4F1B-9497-3642BD7EB497}" destId="{3C4C5729-05DE-4802-9E22-8BDE8B556157}" srcOrd="3" destOrd="0" presId="urn:microsoft.com/office/officeart/2018/2/layout/IconCircleList"/>
    <dgm:cxn modelId="{2959A412-82D3-41A2-A0F7-A8185BEFB6E2}" type="presParOf" srcId="{EB908FF0-BF09-45D3-BFD6-360C7AC15227}" destId="{27EEDD7A-A428-465F-8397-0C8089E9FF12}" srcOrd="5" destOrd="0" presId="urn:microsoft.com/office/officeart/2018/2/layout/IconCircleList"/>
    <dgm:cxn modelId="{079D862F-842A-4EB8-8603-20F64A8DD7BB}" type="presParOf" srcId="{EB908FF0-BF09-45D3-BFD6-360C7AC15227}" destId="{CD9223B2-321D-4D7D-99C3-5F8CCE993F70}" srcOrd="6" destOrd="0" presId="urn:microsoft.com/office/officeart/2018/2/layout/IconCircleList"/>
    <dgm:cxn modelId="{675B5E09-09D9-44C9-9596-7DE96B19008C}" type="presParOf" srcId="{CD9223B2-321D-4D7D-99C3-5F8CCE993F70}" destId="{C52BBFB2-500F-4FB1-9314-2B4FA1701104}" srcOrd="0" destOrd="0" presId="urn:microsoft.com/office/officeart/2018/2/layout/IconCircleList"/>
    <dgm:cxn modelId="{51949D81-4B5D-44B7-BBE3-83972F24316F}" type="presParOf" srcId="{CD9223B2-321D-4D7D-99C3-5F8CCE993F70}" destId="{131AC323-8562-4D5D-989D-2A6BF4BE46AC}" srcOrd="1" destOrd="0" presId="urn:microsoft.com/office/officeart/2018/2/layout/IconCircleList"/>
    <dgm:cxn modelId="{96A436C0-9D0A-4F56-9716-4181E26E1F75}" type="presParOf" srcId="{CD9223B2-321D-4D7D-99C3-5F8CCE993F70}" destId="{4E7298DC-D6BA-44AD-9E69-E998D00BACB8}" srcOrd="2" destOrd="0" presId="urn:microsoft.com/office/officeart/2018/2/layout/IconCircleList"/>
    <dgm:cxn modelId="{191AC3A6-4F8C-4EF5-9BBD-DCDE6E14B4C9}" type="presParOf" srcId="{CD9223B2-321D-4D7D-99C3-5F8CCE993F70}" destId="{83F931DB-6FD9-4ED0-82B4-0EEAE5B0AAD2}" srcOrd="3" destOrd="0" presId="urn:microsoft.com/office/officeart/2018/2/layout/IconCircleList"/>
    <dgm:cxn modelId="{827329D4-606E-47F3-9F6F-67510D7D14A9}" type="presParOf" srcId="{EB908FF0-BF09-45D3-BFD6-360C7AC15227}" destId="{36F2D753-6BDF-4278-95AA-28417B6820ED}" srcOrd="7" destOrd="0" presId="urn:microsoft.com/office/officeart/2018/2/layout/IconCircleList"/>
    <dgm:cxn modelId="{87F5EA89-5315-438F-9199-FEE67AFD4DFD}" type="presParOf" srcId="{EB908FF0-BF09-45D3-BFD6-360C7AC15227}" destId="{39D750F3-F19E-48C3-B9F4-04579DF67252}" srcOrd="8" destOrd="0" presId="urn:microsoft.com/office/officeart/2018/2/layout/IconCircleList"/>
    <dgm:cxn modelId="{03F485BA-D42B-4CB7-8E50-439CF41C6CBB}" type="presParOf" srcId="{39D750F3-F19E-48C3-B9F4-04579DF67252}" destId="{3C7C00C0-82AB-48EB-B6C5-8785F3CAEA02}" srcOrd="0" destOrd="0" presId="urn:microsoft.com/office/officeart/2018/2/layout/IconCircleList"/>
    <dgm:cxn modelId="{09367305-E58E-4F1D-AA51-691216358F6F}" type="presParOf" srcId="{39D750F3-F19E-48C3-B9F4-04579DF67252}" destId="{EE132EA3-53C7-4D4C-ACFD-6ABB4CD18AF8}" srcOrd="1" destOrd="0" presId="urn:microsoft.com/office/officeart/2018/2/layout/IconCircleList"/>
    <dgm:cxn modelId="{BFF3A265-F1B3-4E55-87AE-28E8C8556FE5}" type="presParOf" srcId="{39D750F3-F19E-48C3-B9F4-04579DF67252}" destId="{43479978-CD57-4CE1-9722-C653162D03A1}" srcOrd="2" destOrd="0" presId="urn:microsoft.com/office/officeart/2018/2/layout/IconCircleList"/>
    <dgm:cxn modelId="{DD37282A-4DBD-46E7-A14A-C35F53F993D6}" type="presParOf" srcId="{39D750F3-F19E-48C3-B9F4-04579DF67252}" destId="{BB6D8CE4-8289-4421-A9DB-38C4D5A001FB}" srcOrd="3" destOrd="0" presId="urn:microsoft.com/office/officeart/2018/2/layout/IconCircleList"/>
    <dgm:cxn modelId="{EEC39699-2D76-48E5-A9D2-EFD448C9DE83}" type="presParOf" srcId="{EB908FF0-BF09-45D3-BFD6-360C7AC15227}" destId="{17648254-7659-4A5A-9898-14D11EF8D742}" srcOrd="9" destOrd="0" presId="urn:microsoft.com/office/officeart/2018/2/layout/IconCircleList"/>
    <dgm:cxn modelId="{D7DDA74A-626F-4FD7-82CA-792A36C1CBC7}" type="presParOf" srcId="{EB908FF0-BF09-45D3-BFD6-360C7AC15227}" destId="{C8B9B5A6-0473-4ADB-8AD3-D9519E536EF4}" srcOrd="10" destOrd="0" presId="urn:microsoft.com/office/officeart/2018/2/layout/IconCircleList"/>
    <dgm:cxn modelId="{0911FE95-9D64-4375-BB64-F4C26A93CEE9}" type="presParOf" srcId="{C8B9B5A6-0473-4ADB-8AD3-D9519E536EF4}" destId="{BF7F87FA-3D84-4763-9EBA-D862679F1B47}" srcOrd="0" destOrd="0" presId="urn:microsoft.com/office/officeart/2018/2/layout/IconCircleList"/>
    <dgm:cxn modelId="{A4E180FA-82BA-4230-956E-D30F9C0553DF}" type="presParOf" srcId="{C8B9B5A6-0473-4ADB-8AD3-D9519E536EF4}" destId="{841B0E42-055C-471D-BF90-E1B9790A9C2A}" srcOrd="1" destOrd="0" presId="urn:microsoft.com/office/officeart/2018/2/layout/IconCircleList"/>
    <dgm:cxn modelId="{0166380F-6803-4F35-8C5F-17DF040B57C8}" type="presParOf" srcId="{C8B9B5A6-0473-4ADB-8AD3-D9519E536EF4}" destId="{089FAA0C-52D6-4A01-AF57-3A4275E6307A}" srcOrd="2" destOrd="0" presId="urn:microsoft.com/office/officeart/2018/2/layout/IconCircleList"/>
    <dgm:cxn modelId="{5E201CC0-16EA-42BE-8795-D3C4E7BE6BD1}" type="presParOf" srcId="{C8B9B5A6-0473-4ADB-8AD3-D9519E536EF4}" destId="{194A1BAA-7CF5-4228-AAF1-E0F0893B7B2F}" srcOrd="3" destOrd="0" presId="urn:microsoft.com/office/officeart/2018/2/layout/Icon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283F5286-6062-4D49-B3D2-6AEF6BD63474}" type="doc">
      <dgm:prSet loTypeId="urn:microsoft.com/office/officeart/2005/8/layout/hProcess9" loCatId="process" qsTypeId="urn:microsoft.com/office/officeart/2005/8/quickstyle/simple1" qsCatId="simple" csTypeId="urn:microsoft.com/office/officeart/2005/8/colors/colorful3" csCatId="colorful" phldr="1"/>
      <dgm:spPr/>
    </dgm:pt>
    <dgm:pt modelId="{CE264FFA-3655-472A-893F-ECE417DE9E82}">
      <dgm:prSet phldrT="[Text]" custT="1"/>
      <dgm:spPr/>
      <dgm:t>
        <a:bodyPr/>
        <a:lstStyle/>
        <a:p>
          <a:r>
            <a:rPr lang="en-US" sz="1800" b="1">
              <a:latin typeface="Calibri Light" panose="020F0302020204030204" pitchFamily="34" charset="0"/>
              <a:cs typeface="Calibri Light" panose="020F0302020204030204" pitchFamily="34" charset="0"/>
            </a:rPr>
            <a:t>Property Information</a:t>
          </a:r>
        </a:p>
      </dgm:t>
    </dgm:pt>
    <dgm:pt modelId="{56393603-748D-412B-9261-7C6E51A4A5DC}" type="parTrans" cxnId="{FAB97342-2FB0-4BFF-BEC6-5832BC86C2D9}">
      <dgm:prSet/>
      <dgm:spPr/>
      <dgm:t>
        <a:bodyPr/>
        <a:lstStyle/>
        <a:p>
          <a:endParaRPr lang="en-US"/>
        </a:p>
      </dgm:t>
    </dgm:pt>
    <dgm:pt modelId="{7D5DD240-2F19-495C-AEAA-D9D19809F4A5}" type="sibTrans" cxnId="{FAB97342-2FB0-4BFF-BEC6-5832BC86C2D9}">
      <dgm:prSet/>
      <dgm:spPr/>
      <dgm:t>
        <a:bodyPr/>
        <a:lstStyle/>
        <a:p>
          <a:endParaRPr lang="en-US"/>
        </a:p>
      </dgm:t>
    </dgm:pt>
    <dgm:pt modelId="{1DF5E950-8A70-4EF4-9017-E890934DA37F}">
      <dgm:prSet phldrT="[Text]"/>
      <dgm:spPr/>
      <dgm:t>
        <a:bodyPr/>
        <a:lstStyle/>
        <a:p>
          <a:r>
            <a:rPr lang="en-US" sz="1400" b="1">
              <a:latin typeface="Calibri Light" panose="020F0302020204030204" pitchFamily="34" charset="0"/>
              <a:cs typeface="Calibri Light" panose="020F0302020204030204" pitchFamily="34" charset="0"/>
            </a:rPr>
            <a:t>Opportunities &amp; Constraints</a:t>
          </a:r>
        </a:p>
      </dgm:t>
    </dgm:pt>
    <dgm:pt modelId="{E7A81335-76AD-4B96-8C93-EA8FD12186EF}" type="parTrans" cxnId="{BE7670B3-AD8B-4D39-BA91-FEE97B404726}">
      <dgm:prSet/>
      <dgm:spPr/>
      <dgm:t>
        <a:bodyPr/>
        <a:lstStyle/>
        <a:p>
          <a:endParaRPr lang="en-US"/>
        </a:p>
      </dgm:t>
    </dgm:pt>
    <dgm:pt modelId="{087373F5-43BE-4043-81BE-5B71C9769CDB}" type="sibTrans" cxnId="{BE7670B3-AD8B-4D39-BA91-FEE97B404726}">
      <dgm:prSet/>
      <dgm:spPr/>
      <dgm:t>
        <a:bodyPr/>
        <a:lstStyle/>
        <a:p>
          <a:endParaRPr lang="en-US"/>
        </a:p>
      </dgm:t>
    </dgm:pt>
    <dgm:pt modelId="{1AF435E7-DDCA-48AE-BB5F-19E5F527BDFB}">
      <dgm:prSet phldrT="[Text]" custT="1"/>
      <dgm:spPr/>
      <dgm:t>
        <a:bodyPr/>
        <a:lstStyle/>
        <a:p>
          <a:r>
            <a:rPr lang="en-US" sz="1800" b="1">
              <a:latin typeface="Calibri Light" panose="020F0302020204030204" pitchFamily="34" charset="0"/>
              <a:cs typeface="Calibri Light" panose="020F0302020204030204" pitchFamily="34" charset="0"/>
            </a:rPr>
            <a:t>Market</a:t>
          </a:r>
        </a:p>
      </dgm:t>
    </dgm:pt>
    <dgm:pt modelId="{C577E5F5-760F-4D17-9483-0FE714B15C05}" type="parTrans" cxnId="{6BBD3CC6-3B14-4DCF-9DC4-99B876D6854D}">
      <dgm:prSet/>
      <dgm:spPr/>
      <dgm:t>
        <a:bodyPr/>
        <a:lstStyle/>
        <a:p>
          <a:endParaRPr lang="en-US"/>
        </a:p>
      </dgm:t>
    </dgm:pt>
    <dgm:pt modelId="{F08476F9-8115-44CC-A08F-FD7D7E2A1071}" type="sibTrans" cxnId="{6BBD3CC6-3B14-4DCF-9DC4-99B876D6854D}">
      <dgm:prSet/>
      <dgm:spPr/>
      <dgm:t>
        <a:bodyPr/>
        <a:lstStyle/>
        <a:p>
          <a:endParaRPr lang="en-US"/>
        </a:p>
      </dgm:t>
    </dgm:pt>
    <dgm:pt modelId="{E34CE234-E3EA-48A1-B9D0-BC9BA7E738BD}">
      <dgm:prSet phldrT="[Text]" custT="1"/>
      <dgm:spPr/>
      <dgm:t>
        <a:bodyPr/>
        <a:lstStyle/>
        <a:p>
          <a:r>
            <a:rPr lang="en-US" sz="1800" b="1">
              <a:latin typeface="Calibri Light" panose="020F0302020204030204" pitchFamily="34" charset="0"/>
              <a:cs typeface="Calibri Light" panose="020F0302020204030204" pitchFamily="34" charset="0"/>
            </a:rPr>
            <a:t>Community</a:t>
          </a:r>
        </a:p>
      </dgm:t>
    </dgm:pt>
    <dgm:pt modelId="{1B776D23-2E20-4ADF-82E5-D6D9D24AFC6A}" type="parTrans" cxnId="{F4A2A6A5-5A84-49E6-9CF9-409BEEE4EED4}">
      <dgm:prSet/>
      <dgm:spPr/>
      <dgm:t>
        <a:bodyPr/>
        <a:lstStyle/>
        <a:p>
          <a:endParaRPr lang="en-US"/>
        </a:p>
      </dgm:t>
    </dgm:pt>
    <dgm:pt modelId="{3A58B656-FFCA-4D21-8688-CD9D1129FF28}" type="sibTrans" cxnId="{F4A2A6A5-5A84-49E6-9CF9-409BEEE4EED4}">
      <dgm:prSet/>
      <dgm:spPr/>
      <dgm:t>
        <a:bodyPr/>
        <a:lstStyle/>
        <a:p>
          <a:endParaRPr lang="en-US"/>
        </a:p>
      </dgm:t>
    </dgm:pt>
    <dgm:pt modelId="{A84FF5A3-9A5D-4A23-B3C1-65BA18A5E7D1}">
      <dgm:prSet phldrT="[Text]" custT="1"/>
      <dgm:spPr/>
      <dgm:t>
        <a:bodyPr/>
        <a:lstStyle/>
        <a:p>
          <a:r>
            <a:rPr lang="en-US" sz="1200" dirty="0">
              <a:latin typeface="Calibri Light" panose="020F0302020204030204" pitchFamily="34" charset="0"/>
              <a:cs typeface="Calibri Light" panose="020F0302020204030204" pitchFamily="34" charset="0"/>
            </a:rPr>
            <a:t>Local Economy</a:t>
          </a:r>
        </a:p>
      </dgm:t>
    </dgm:pt>
    <dgm:pt modelId="{05E75C39-8CCD-4A09-B897-96A5BC8C8CA8}" type="parTrans" cxnId="{B261000D-4D06-4293-9CAF-5C3CB9677CB1}">
      <dgm:prSet/>
      <dgm:spPr/>
      <dgm:t>
        <a:bodyPr/>
        <a:lstStyle/>
        <a:p>
          <a:endParaRPr lang="en-US"/>
        </a:p>
      </dgm:t>
    </dgm:pt>
    <dgm:pt modelId="{2F089437-CCED-47FB-8CB1-9FA5090BDE01}" type="sibTrans" cxnId="{B261000D-4D06-4293-9CAF-5C3CB9677CB1}">
      <dgm:prSet/>
      <dgm:spPr/>
      <dgm:t>
        <a:bodyPr/>
        <a:lstStyle/>
        <a:p>
          <a:endParaRPr lang="en-US"/>
        </a:p>
      </dgm:t>
    </dgm:pt>
    <dgm:pt modelId="{154C72E3-08C7-4736-8FFC-620200558A26}">
      <dgm:prSet phldrT="[Text]" custT="1"/>
      <dgm:spPr/>
      <dgm:t>
        <a:bodyPr/>
        <a:lstStyle/>
        <a:p>
          <a:r>
            <a:rPr lang="en-US" sz="1200" dirty="0">
              <a:latin typeface="Calibri Light" panose="020F0302020204030204" pitchFamily="34" charset="0"/>
              <a:cs typeface="Calibri Light" panose="020F0302020204030204" pitchFamily="34" charset="0"/>
            </a:rPr>
            <a:t>Regional Economy </a:t>
          </a:r>
        </a:p>
      </dgm:t>
    </dgm:pt>
    <dgm:pt modelId="{6C7401E1-3E63-4D1A-B0E8-42C5259DC22E}" type="parTrans" cxnId="{765705B9-C078-42FB-8439-7C39239ECFA3}">
      <dgm:prSet/>
      <dgm:spPr/>
      <dgm:t>
        <a:bodyPr/>
        <a:lstStyle/>
        <a:p>
          <a:endParaRPr lang="en-US"/>
        </a:p>
      </dgm:t>
    </dgm:pt>
    <dgm:pt modelId="{3B95632B-368F-4709-B171-885F86394B4F}" type="sibTrans" cxnId="{765705B9-C078-42FB-8439-7C39239ECFA3}">
      <dgm:prSet/>
      <dgm:spPr/>
      <dgm:t>
        <a:bodyPr/>
        <a:lstStyle/>
        <a:p>
          <a:endParaRPr lang="en-US"/>
        </a:p>
      </dgm:t>
    </dgm:pt>
    <dgm:pt modelId="{574E0539-3726-46A0-8062-27387D19572B}">
      <dgm:prSet phldrT="[Text]" custT="1"/>
      <dgm:spPr/>
      <dgm:t>
        <a:bodyPr/>
        <a:lstStyle/>
        <a:p>
          <a:r>
            <a:rPr lang="en-US" sz="1200" dirty="0">
              <a:latin typeface="Calibri Light" panose="020F0302020204030204" pitchFamily="34" charset="0"/>
              <a:cs typeface="Calibri Light" panose="020F0302020204030204" pitchFamily="34" charset="0"/>
            </a:rPr>
            <a:t>Demographics</a:t>
          </a:r>
        </a:p>
      </dgm:t>
    </dgm:pt>
    <dgm:pt modelId="{374F872C-99B1-412C-B8F5-6144405A7EB3}" type="parTrans" cxnId="{547C00D6-14AA-4839-9D26-A526657F66E5}">
      <dgm:prSet/>
      <dgm:spPr/>
      <dgm:t>
        <a:bodyPr/>
        <a:lstStyle/>
        <a:p>
          <a:endParaRPr lang="en-US"/>
        </a:p>
      </dgm:t>
    </dgm:pt>
    <dgm:pt modelId="{33F42A7B-A13B-4395-8C2E-A61E809DA266}" type="sibTrans" cxnId="{547C00D6-14AA-4839-9D26-A526657F66E5}">
      <dgm:prSet/>
      <dgm:spPr/>
      <dgm:t>
        <a:bodyPr/>
        <a:lstStyle/>
        <a:p>
          <a:endParaRPr lang="en-US"/>
        </a:p>
      </dgm:t>
    </dgm:pt>
    <dgm:pt modelId="{DBC09551-5396-4969-AAAD-32D570BDF1BE}">
      <dgm:prSet phldrT="[Text]" custT="1"/>
      <dgm:spPr/>
      <dgm:t>
        <a:bodyPr/>
        <a:lstStyle/>
        <a:p>
          <a:r>
            <a:rPr lang="en-US" sz="1200" dirty="0">
              <a:latin typeface="Calibri Light" panose="020F0302020204030204" pitchFamily="34" charset="0"/>
              <a:cs typeface="Calibri Light" panose="020F0302020204030204" pitchFamily="34" charset="0"/>
            </a:rPr>
            <a:t>Land Availability</a:t>
          </a:r>
        </a:p>
      </dgm:t>
    </dgm:pt>
    <dgm:pt modelId="{0D44F02B-E7DB-4105-AA07-FBF1F176B6BB}" type="parTrans" cxnId="{0BCA2915-4F10-4AE6-8D4A-7177286B27D3}">
      <dgm:prSet/>
      <dgm:spPr/>
      <dgm:t>
        <a:bodyPr/>
        <a:lstStyle/>
        <a:p>
          <a:endParaRPr lang="en-US"/>
        </a:p>
      </dgm:t>
    </dgm:pt>
    <dgm:pt modelId="{B02E6194-BAE5-4F87-B074-6124F6DC8F7A}" type="sibTrans" cxnId="{0BCA2915-4F10-4AE6-8D4A-7177286B27D3}">
      <dgm:prSet/>
      <dgm:spPr/>
      <dgm:t>
        <a:bodyPr/>
        <a:lstStyle/>
        <a:p>
          <a:endParaRPr lang="en-US"/>
        </a:p>
      </dgm:t>
    </dgm:pt>
    <dgm:pt modelId="{F51D337A-BD68-40FD-8B42-D058421D93B7}">
      <dgm:prSet custT="1"/>
      <dgm:spPr/>
      <dgm:t>
        <a:bodyPr/>
        <a:lstStyle/>
        <a:p>
          <a:r>
            <a:rPr lang="en-US" sz="1200" dirty="0">
              <a:latin typeface="Calibri Light" panose="020F0302020204030204" pitchFamily="34" charset="0"/>
              <a:cs typeface="Calibri Light" panose="020F0302020204030204" pitchFamily="34" charset="0"/>
            </a:rPr>
            <a:t>Strengths &amp; Weaknesses</a:t>
          </a:r>
        </a:p>
      </dgm:t>
    </dgm:pt>
    <dgm:pt modelId="{293010FB-B948-4D0F-B084-DBAB8DE02280}" type="parTrans" cxnId="{57FA7FEE-7DF0-4D9A-A5EE-728A8B234C5D}">
      <dgm:prSet/>
      <dgm:spPr/>
      <dgm:t>
        <a:bodyPr/>
        <a:lstStyle/>
        <a:p>
          <a:endParaRPr lang="en-US"/>
        </a:p>
      </dgm:t>
    </dgm:pt>
    <dgm:pt modelId="{45525959-E279-47F0-A540-C0EE02AD3FC3}" type="sibTrans" cxnId="{57FA7FEE-7DF0-4D9A-A5EE-728A8B234C5D}">
      <dgm:prSet/>
      <dgm:spPr/>
      <dgm:t>
        <a:bodyPr/>
        <a:lstStyle/>
        <a:p>
          <a:endParaRPr lang="en-US"/>
        </a:p>
      </dgm:t>
    </dgm:pt>
    <dgm:pt modelId="{96B14FAC-7934-4E6D-926A-05D1053D59C4}">
      <dgm:prSet custT="1"/>
      <dgm:spPr/>
      <dgm:t>
        <a:bodyPr/>
        <a:lstStyle/>
        <a:p>
          <a:r>
            <a:rPr lang="en-US" sz="1200" dirty="0">
              <a:latin typeface="Calibri Light" panose="020F0302020204030204" pitchFamily="34" charset="0"/>
              <a:cs typeface="Calibri Light" panose="020F0302020204030204" pitchFamily="34" charset="0"/>
            </a:rPr>
            <a:t>Expectations</a:t>
          </a:r>
        </a:p>
      </dgm:t>
    </dgm:pt>
    <dgm:pt modelId="{495541B0-52BE-4E02-AD8F-984E8608624A}" type="parTrans" cxnId="{AB169896-00B7-46D0-95C9-06E71FF54A2E}">
      <dgm:prSet/>
      <dgm:spPr/>
      <dgm:t>
        <a:bodyPr/>
        <a:lstStyle/>
        <a:p>
          <a:endParaRPr lang="en-US"/>
        </a:p>
      </dgm:t>
    </dgm:pt>
    <dgm:pt modelId="{330F364C-DA29-46BA-A35E-74DC31BAECD3}" type="sibTrans" cxnId="{AB169896-00B7-46D0-95C9-06E71FF54A2E}">
      <dgm:prSet/>
      <dgm:spPr/>
      <dgm:t>
        <a:bodyPr/>
        <a:lstStyle/>
        <a:p>
          <a:endParaRPr lang="en-US"/>
        </a:p>
      </dgm:t>
    </dgm:pt>
    <dgm:pt modelId="{87614F51-798F-4401-93C3-EA7DC3D37D00}">
      <dgm:prSet custT="1"/>
      <dgm:spPr/>
      <dgm:t>
        <a:bodyPr/>
        <a:lstStyle/>
        <a:p>
          <a:r>
            <a:rPr lang="en-US" sz="1200" dirty="0">
              <a:latin typeface="Calibri Light" panose="020F0302020204030204" pitchFamily="34" charset="0"/>
              <a:cs typeface="Calibri Light" panose="020F0302020204030204" pitchFamily="34" charset="0"/>
            </a:rPr>
            <a:t>Useable Acreage</a:t>
          </a:r>
        </a:p>
      </dgm:t>
    </dgm:pt>
    <dgm:pt modelId="{60883426-D6D3-4337-B4EB-6CCE54FB2A92}" type="parTrans" cxnId="{1A1D14BA-14EA-4151-AF0C-44F6B403BB66}">
      <dgm:prSet/>
      <dgm:spPr/>
      <dgm:t>
        <a:bodyPr/>
        <a:lstStyle/>
        <a:p>
          <a:endParaRPr lang="en-US"/>
        </a:p>
      </dgm:t>
    </dgm:pt>
    <dgm:pt modelId="{CD7BC912-828F-4265-AA33-11C3151A6B29}" type="sibTrans" cxnId="{1A1D14BA-14EA-4151-AF0C-44F6B403BB66}">
      <dgm:prSet/>
      <dgm:spPr/>
      <dgm:t>
        <a:bodyPr/>
        <a:lstStyle/>
        <a:p>
          <a:endParaRPr lang="en-US"/>
        </a:p>
      </dgm:t>
    </dgm:pt>
    <dgm:pt modelId="{AE2E6B25-1F67-4F9F-AFC6-22B64CE0895A}">
      <dgm:prSet custT="1"/>
      <dgm:spPr/>
      <dgm:t>
        <a:bodyPr/>
        <a:lstStyle/>
        <a:p>
          <a:r>
            <a:rPr lang="en-US" sz="1200" dirty="0">
              <a:latin typeface="Calibri Light" panose="020F0302020204030204" pitchFamily="34" charset="0"/>
              <a:cs typeface="Calibri Light" panose="020F0302020204030204" pitchFamily="34" charset="0"/>
            </a:rPr>
            <a:t>Viability</a:t>
          </a:r>
        </a:p>
      </dgm:t>
    </dgm:pt>
    <dgm:pt modelId="{B41D2D19-6220-4438-A44E-1E8392959700}" type="parTrans" cxnId="{B8D65248-225C-484E-8B6B-8CA1FAFF8F29}">
      <dgm:prSet/>
      <dgm:spPr/>
      <dgm:t>
        <a:bodyPr/>
        <a:lstStyle/>
        <a:p>
          <a:endParaRPr lang="en-US"/>
        </a:p>
      </dgm:t>
    </dgm:pt>
    <dgm:pt modelId="{0025E0E9-FE28-4094-B895-5C38486CE479}" type="sibTrans" cxnId="{B8D65248-225C-484E-8B6B-8CA1FAFF8F29}">
      <dgm:prSet/>
      <dgm:spPr/>
      <dgm:t>
        <a:bodyPr/>
        <a:lstStyle/>
        <a:p>
          <a:endParaRPr lang="en-US"/>
        </a:p>
      </dgm:t>
    </dgm:pt>
    <dgm:pt modelId="{822F5ABE-2A3F-457F-8239-426E9AF7242C}">
      <dgm:prSet custT="1"/>
      <dgm:spPr/>
      <dgm:t>
        <a:bodyPr/>
        <a:lstStyle/>
        <a:p>
          <a:r>
            <a:rPr lang="en-US" sz="1200" dirty="0">
              <a:latin typeface="Calibri Light" panose="020F0302020204030204" pitchFamily="34" charset="0"/>
              <a:cs typeface="Calibri Light" panose="020F0302020204030204" pitchFamily="34" charset="0"/>
            </a:rPr>
            <a:t>Accessibility</a:t>
          </a:r>
        </a:p>
      </dgm:t>
    </dgm:pt>
    <dgm:pt modelId="{68904414-818C-42F4-ACD2-38CF6F40F496}" type="parTrans" cxnId="{9AAA3023-1A8A-4959-9B90-A41858FEE8DC}">
      <dgm:prSet/>
      <dgm:spPr/>
      <dgm:t>
        <a:bodyPr/>
        <a:lstStyle/>
        <a:p>
          <a:endParaRPr lang="en-US"/>
        </a:p>
      </dgm:t>
    </dgm:pt>
    <dgm:pt modelId="{FBD0C000-49F1-4BA3-BF88-4EF87A14A5C6}" type="sibTrans" cxnId="{9AAA3023-1A8A-4959-9B90-A41858FEE8DC}">
      <dgm:prSet/>
      <dgm:spPr/>
      <dgm:t>
        <a:bodyPr/>
        <a:lstStyle/>
        <a:p>
          <a:endParaRPr lang="en-US"/>
        </a:p>
      </dgm:t>
    </dgm:pt>
    <dgm:pt modelId="{353F5DBA-CCE6-461D-9DE0-59D6EC143D77}">
      <dgm:prSet custT="1"/>
      <dgm:spPr/>
      <dgm:t>
        <a:bodyPr/>
        <a:lstStyle/>
        <a:p>
          <a:r>
            <a:rPr lang="en-US" sz="1200">
              <a:latin typeface="Calibri Light" panose="020F0302020204030204" pitchFamily="34" charset="0"/>
              <a:cs typeface="Calibri Light" panose="020F0302020204030204" pitchFamily="34" charset="0"/>
            </a:rPr>
            <a:t>Structure</a:t>
          </a:r>
        </a:p>
      </dgm:t>
    </dgm:pt>
    <dgm:pt modelId="{AC0CBE7D-F62B-4FDF-8608-FC0BB3B9054F}" type="parTrans" cxnId="{9455234F-7330-46E4-92AC-ACE71A28C4F4}">
      <dgm:prSet/>
      <dgm:spPr/>
      <dgm:t>
        <a:bodyPr/>
        <a:lstStyle/>
        <a:p>
          <a:endParaRPr lang="en-US"/>
        </a:p>
      </dgm:t>
    </dgm:pt>
    <dgm:pt modelId="{244066F4-E741-4CDC-88A7-6DF1CAB83665}" type="sibTrans" cxnId="{9455234F-7330-46E4-92AC-ACE71A28C4F4}">
      <dgm:prSet/>
      <dgm:spPr/>
      <dgm:t>
        <a:bodyPr/>
        <a:lstStyle/>
        <a:p>
          <a:endParaRPr lang="en-US"/>
        </a:p>
      </dgm:t>
    </dgm:pt>
    <dgm:pt modelId="{EBC15A1D-4735-423C-BBDE-402475964562}">
      <dgm:prSet custT="1"/>
      <dgm:spPr/>
      <dgm:t>
        <a:bodyPr/>
        <a:lstStyle/>
        <a:p>
          <a:r>
            <a:rPr lang="en-US" sz="1200" dirty="0">
              <a:latin typeface="Calibri Light" panose="020F0302020204030204" pitchFamily="34" charset="0"/>
              <a:cs typeface="Calibri Light" panose="020F0302020204030204" pitchFamily="34" charset="0"/>
            </a:rPr>
            <a:t>Infrastructure</a:t>
          </a:r>
        </a:p>
      </dgm:t>
    </dgm:pt>
    <dgm:pt modelId="{B2AF655E-9A93-4F45-BB60-2EEEE727B4CD}" type="parTrans" cxnId="{9E4594E3-6378-49F9-A1A7-773A2EDC750C}">
      <dgm:prSet/>
      <dgm:spPr/>
      <dgm:t>
        <a:bodyPr/>
        <a:lstStyle/>
        <a:p>
          <a:endParaRPr lang="en-US"/>
        </a:p>
      </dgm:t>
    </dgm:pt>
    <dgm:pt modelId="{C6343DD4-D493-43D1-BA2B-A8438A39F3B8}" type="sibTrans" cxnId="{9E4594E3-6378-49F9-A1A7-773A2EDC750C}">
      <dgm:prSet/>
      <dgm:spPr/>
      <dgm:t>
        <a:bodyPr/>
        <a:lstStyle/>
        <a:p>
          <a:endParaRPr lang="en-US"/>
        </a:p>
      </dgm:t>
    </dgm:pt>
    <dgm:pt modelId="{609A6756-4F9A-4679-A896-9F66638B5016}">
      <dgm:prSet custT="1"/>
      <dgm:spPr/>
      <dgm:t>
        <a:bodyPr/>
        <a:lstStyle/>
        <a:p>
          <a:r>
            <a:rPr lang="en-US" sz="1200" dirty="0">
              <a:latin typeface="Calibri Light" panose="020F0302020204030204" pitchFamily="34" charset="0"/>
              <a:cs typeface="Calibri Light" panose="020F0302020204030204" pitchFamily="34" charset="0"/>
            </a:rPr>
            <a:t>Utilities </a:t>
          </a:r>
        </a:p>
      </dgm:t>
    </dgm:pt>
    <dgm:pt modelId="{D9D8783C-1507-41D2-B9CE-DA9A6EC32999}" type="parTrans" cxnId="{0BBA9CDC-0D23-48B5-A439-2D5C9F2E4892}">
      <dgm:prSet/>
      <dgm:spPr/>
      <dgm:t>
        <a:bodyPr/>
        <a:lstStyle/>
        <a:p>
          <a:endParaRPr lang="en-US"/>
        </a:p>
      </dgm:t>
    </dgm:pt>
    <dgm:pt modelId="{9C8D4D3E-FA1E-417E-AD01-806D626DEB07}" type="sibTrans" cxnId="{0BBA9CDC-0D23-48B5-A439-2D5C9F2E4892}">
      <dgm:prSet/>
      <dgm:spPr/>
      <dgm:t>
        <a:bodyPr/>
        <a:lstStyle/>
        <a:p>
          <a:endParaRPr lang="en-US"/>
        </a:p>
      </dgm:t>
    </dgm:pt>
    <dgm:pt modelId="{74711F19-DACF-419D-98A5-4B05AA8B347B}">
      <dgm:prSet custT="1"/>
      <dgm:spPr/>
      <dgm:t>
        <a:bodyPr/>
        <a:lstStyle/>
        <a:p>
          <a:r>
            <a:rPr lang="en-US" sz="1200" dirty="0">
              <a:latin typeface="Calibri Light" panose="020F0302020204030204" pitchFamily="34" charset="0"/>
              <a:cs typeface="Calibri Light" panose="020F0302020204030204" pitchFamily="34" charset="0"/>
            </a:rPr>
            <a:t>Neighboring Land Use</a:t>
          </a:r>
        </a:p>
      </dgm:t>
    </dgm:pt>
    <dgm:pt modelId="{2F59ACAC-26F2-417D-8FAC-94AC4923EC47}" type="parTrans" cxnId="{874C434D-58BF-45DB-A4AC-B99CFC7F129E}">
      <dgm:prSet/>
      <dgm:spPr/>
      <dgm:t>
        <a:bodyPr/>
        <a:lstStyle/>
        <a:p>
          <a:endParaRPr lang="en-US"/>
        </a:p>
      </dgm:t>
    </dgm:pt>
    <dgm:pt modelId="{5CB15E09-D940-47BB-8CB1-FB9A1F5B7725}" type="sibTrans" cxnId="{874C434D-58BF-45DB-A4AC-B99CFC7F129E}">
      <dgm:prSet/>
      <dgm:spPr/>
      <dgm:t>
        <a:bodyPr/>
        <a:lstStyle/>
        <a:p>
          <a:endParaRPr lang="en-US"/>
        </a:p>
      </dgm:t>
    </dgm:pt>
    <dgm:pt modelId="{FBFA91A2-E913-454A-8FBD-872E7CE08FC9}">
      <dgm:prSet custT="1"/>
      <dgm:spPr/>
      <dgm:t>
        <a:bodyPr/>
        <a:lstStyle/>
        <a:p>
          <a:r>
            <a:rPr lang="en-US" sz="1200">
              <a:latin typeface="Calibri Light" panose="020F0302020204030204" pitchFamily="34" charset="0"/>
              <a:cs typeface="Calibri Light" panose="020F0302020204030204" pitchFamily="34" charset="0"/>
            </a:rPr>
            <a:t>Ownership</a:t>
          </a:r>
        </a:p>
      </dgm:t>
    </dgm:pt>
    <dgm:pt modelId="{DDD387B8-9CCD-47BD-A31D-D98D65B4C685}" type="parTrans" cxnId="{5BF32392-1C75-49A7-89D6-935CD85B3277}">
      <dgm:prSet/>
      <dgm:spPr/>
      <dgm:t>
        <a:bodyPr/>
        <a:lstStyle/>
        <a:p>
          <a:endParaRPr lang="en-US"/>
        </a:p>
      </dgm:t>
    </dgm:pt>
    <dgm:pt modelId="{35E1D4C0-5E3F-4A89-A2F6-3CDDE56AA2DD}" type="sibTrans" cxnId="{5BF32392-1C75-49A7-89D6-935CD85B3277}">
      <dgm:prSet/>
      <dgm:spPr/>
      <dgm:t>
        <a:bodyPr/>
        <a:lstStyle/>
        <a:p>
          <a:endParaRPr lang="en-US"/>
        </a:p>
      </dgm:t>
    </dgm:pt>
    <dgm:pt modelId="{EC45DB80-C4CE-43CD-8256-5F2B9951FC4D}">
      <dgm:prSet custT="1"/>
      <dgm:spPr/>
      <dgm:t>
        <a:bodyPr/>
        <a:lstStyle/>
        <a:p>
          <a:r>
            <a:rPr lang="en-US" sz="1200">
              <a:latin typeface="Calibri Light" panose="020F0302020204030204" pitchFamily="34" charset="0"/>
              <a:cs typeface="Calibri Light" panose="020F0302020204030204" pitchFamily="34" charset="0"/>
            </a:rPr>
            <a:t>History</a:t>
          </a:r>
        </a:p>
      </dgm:t>
    </dgm:pt>
    <dgm:pt modelId="{4BCDFF16-A522-45EE-94BF-C6F1084BEF19}" type="parTrans" cxnId="{F25B782E-F1AE-4FEF-8FA1-4724A6A3A135}">
      <dgm:prSet/>
      <dgm:spPr/>
      <dgm:t>
        <a:bodyPr/>
        <a:lstStyle/>
        <a:p>
          <a:endParaRPr lang="en-US"/>
        </a:p>
      </dgm:t>
    </dgm:pt>
    <dgm:pt modelId="{037FDD1B-C9B2-418E-8F97-21763940EAC7}" type="sibTrans" cxnId="{F25B782E-F1AE-4FEF-8FA1-4724A6A3A135}">
      <dgm:prSet/>
      <dgm:spPr/>
      <dgm:t>
        <a:bodyPr/>
        <a:lstStyle/>
        <a:p>
          <a:endParaRPr lang="en-US"/>
        </a:p>
      </dgm:t>
    </dgm:pt>
    <dgm:pt modelId="{E3F95B28-4551-49B3-99E8-83DDF8247BB1}">
      <dgm:prSet custT="1"/>
      <dgm:spPr/>
      <dgm:t>
        <a:bodyPr/>
        <a:lstStyle/>
        <a:p>
          <a:r>
            <a:rPr lang="en-US" sz="1200" dirty="0">
              <a:latin typeface="Calibri Light" panose="020F0302020204030204" pitchFamily="34" charset="0"/>
              <a:cs typeface="Calibri Light" panose="020F0302020204030204" pitchFamily="34" charset="0"/>
            </a:rPr>
            <a:t>Tax status</a:t>
          </a:r>
        </a:p>
      </dgm:t>
    </dgm:pt>
    <dgm:pt modelId="{E5FA295F-FA4D-49C9-BFB4-82839E4F7E67}" type="parTrans" cxnId="{03F5D5D3-5977-446B-87AA-CF42958E5783}">
      <dgm:prSet/>
      <dgm:spPr/>
      <dgm:t>
        <a:bodyPr/>
        <a:lstStyle/>
        <a:p>
          <a:endParaRPr lang="en-US"/>
        </a:p>
      </dgm:t>
    </dgm:pt>
    <dgm:pt modelId="{55EDB4A9-5329-4D58-925B-42EDF43328C6}" type="sibTrans" cxnId="{03F5D5D3-5977-446B-87AA-CF42958E5783}">
      <dgm:prSet/>
      <dgm:spPr/>
      <dgm:t>
        <a:bodyPr/>
        <a:lstStyle/>
        <a:p>
          <a:endParaRPr lang="en-US"/>
        </a:p>
      </dgm:t>
    </dgm:pt>
    <dgm:pt modelId="{9429B1E9-A1CA-48C1-A7D0-02F366ACF3BF}">
      <dgm:prSet custT="1"/>
      <dgm:spPr/>
      <dgm:t>
        <a:bodyPr/>
        <a:lstStyle/>
        <a:p>
          <a:r>
            <a:rPr lang="en-US" sz="1200">
              <a:latin typeface="Calibri Light" panose="020F0302020204030204" pitchFamily="34" charset="0"/>
              <a:cs typeface="Calibri Light" panose="020F0302020204030204" pitchFamily="34" charset="0"/>
            </a:rPr>
            <a:t>Occupancy</a:t>
          </a:r>
        </a:p>
      </dgm:t>
    </dgm:pt>
    <dgm:pt modelId="{10938B06-1945-45B8-A1CB-4728DEAB5848}" type="parTrans" cxnId="{C9FFDBDD-CC04-410A-8E00-1D18D72459EF}">
      <dgm:prSet/>
      <dgm:spPr/>
      <dgm:t>
        <a:bodyPr/>
        <a:lstStyle/>
        <a:p>
          <a:endParaRPr lang="en-US"/>
        </a:p>
      </dgm:t>
    </dgm:pt>
    <dgm:pt modelId="{9ADF0C4D-FC53-4BAC-A9F7-06B5D6A77DD1}" type="sibTrans" cxnId="{C9FFDBDD-CC04-410A-8E00-1D18D72459EF}">
      <dgm:prSet/>
      <dgm:spPr/>
      <dgm:t>
        <a:bodyPr/>
        <a:lstStyle/>
        <a:p>
          <a:endParaRPr lang="en-US"/>
        </a:p>
      </dgm:t>
    </dgm:pt>
    <dgm:pt modelId="{20DCEE53-849D-450A-B2BC-3C27A7D18A4D}">
      <dgm:prSet custT="1"/>
      <dgm:spPr/>
      <dgm:t>
        <a:bodyPr/>
        <a:lstStyle/>
        <a:p>
          <a:r>
            <a:rPr lang="en-US" sz="1200">
              <a:latin typeface="Calibri Light" panose="020F0302020204030204" pitchFamily="34" charset="0"/>
              <a:cs typeface="Calibri Light" panose="020F0302020204030204" pitchFamily="34" charset="0"/>
            </a:rPr>
            <a:t>Zoning</a:t>
          </a:r>
        </a:p>
      </dgm:t>
    </dgm:pt>
    <dgm:pt modelId="{71459D31-8A47-4B2D-AD4F-006F7249B090}" type="parTrans" cxnId="{BB072D84-0B0E-4E54-9BD8-EA874AB04C48}">
      <dgm:prSet/>
      <dgm:spPr/>
      <dgm:t>
        <a:bodyPr/>
        <a:lstStyle/>
        <a:p>
          <a:endParaRPr lang="en-US"/>
        </a:p>
      </dgm:t>
    </dgm:pt>
    <dgm:pt modelId="{8273878A-CF04-479D-8CAD-1B2528324ED2}" type="sibTrans" cxnId="{BB072D84-0B0E-4E54-9BD8-EA874AB04C48}">
      <dgm:prSet/>
      <dgm:spPr/>
      <dgm:t>
        <a:bodyPr/>
        <a:lstStyle/>
        <a:p>
          <a:endParaRPr lang="en-US"/>
        </a:p>
      </dgm:t>
    </dgm:pt>
    <dgm:pt modelId="{1A131562-784C-4A6B-94AA-253326F69EA1}">
      <dgm:prSet custT="1"/>
      <dgm:spPr/>
      <dgm:t>
        <a:bodyPr/>
        <a:lstStyle/>
        <a:p>
          <a:r>
            <a:rPr lang="en-US" sz="1200">
              <a:latin typeface="Calibri Light" panose="020F0302020204030204" pitchFamily="34" charset="0"/>
              <a:cs typeface="Calibri Light" panose="020F0302020204030204" pitchFamily="34" charset="0"/>
            </a:rPr>
            <a:t>Environmental Considerations</a:t>
          </a:r>
        </a:p>
      </dgm:t>
    </dgm:pt>
    <dgm:pt modelId="{043E86C0-9615-49A8-A7D8-E436EED03354}" type="parTrans" cxnId="{CF8ABE0C-C915-43A4-A629-D2C4F7E445F6}">
      <dgm:prSet/>
      <dgm:spPr/>
      <dgm:t>
        <a:bodyPr/>
        <a:lstStyle/>
        <a:p>
          <a:endParaRPr lang="en-US"/>
        </a:p>
      </dgm:t>
    </dgm:pt>
    <dgm:pt modelId="{2CEED544-6ABC-41F9-975D-C62C8DA9B11A}" type="sibTrans" cxnId="{CF8ABE0C-C915-43A4-A629-D2C4F7E445F6}">
      <dgm:prSet/>
      <dgm:spPr/>
      <dgm:t>
        <a:bodyPr/>
        <a:lstStyle/>
        <a:p>
          <a:endParaRPr lang="en-US"/>
        </a:p>
      </dgm:t>
    </dgm:pt>
    <dgm:pt modelId="{9DB052D7-CF3D-4D53-9A08-C54267BA4E9F}" type="pres">
      <dgm:prSet presAssocID="{283F5286-6062-4D49-B3D2-6AEF6BD63474}" presName="CompostProcess" presStyleCnt="0">
        <dgm:presLayoutVars>
          <dgm:dir/>
          <dgm:resizeHandles val="exact"/>
        </dgm:presLayoutVars>
      </dgm:prSet>
      <dgm:spPr/>
    </dgm:pt>
    <dgm:pt modelId="{D04C24B8-CA79-4952-B0AD-F31B0D64DC20}" type="pres">
      <dgm:prSet presAssocID="{283F5286-6062-4D49-B3D2-6AEF6BD63474}" presName="arrow" presStyleLbl="bgShp" presStyleIdx="0" presStyleCnt="1" custLinFactNeighborX="10380" custLinFactNeighborY="-5731"/>
      <dgm:spPr/>
    </dgm:pt>
    <dgm:pt modelId="{7268994B-52E6-4777-9ADB-3D9E6EAF593A}" type="pres">
      <dgm:prSet presAssocID="{283F5286-6062-4D49-B3D2-6AEF6BD63474}" presName="linearProcess" presStyleCnt="0"/>
      <dgm:spPr/>
    </dgm:pt>
    <dgm:pt modelId="{9F5FC306-42DF-4FB7-B4E9-FFEC605A75AE}" type="pres">
      <dgm:prSet presAssocID="{CE264FFA-3655-472A-893F-ECE417DE9E82}" presName="textNode" presStyleLbl="node1" presStyleIdx="0" presStyleCnt="4">
        <dgm:presLayoutVars>
          <dgm:bulletEnabled val="1"/>
        </dgm:presLayoutVars>
      </dgm:prSet>
      <dgm:spPr/>
    </dgm:pt>
    <dgm:pt modelId="{082BC146-1964-43B8-8479-BF691E4C8882}" type="pres">
      <dgm:prSet presAssocID="{7D5DD240-2F19-495C-AEAA-D9D19809F4A5}" presName="sibTrans" presStyleCnt="0"/>
      <dgm:spPr/>
    </dgm:pt>
    <dgm:pt modelId="{FFBDC664-F6AC-4DF9-9C21-016B4CC427BD}" type="pres">
      <dgm:prSet presAssocID="{1DF5E950-8A70-4EF4-9017-E890934DA37F}" presName="textNode" presStyleLbl="node1" presStyleIdx="1" presStyleCnt="4">
        <dgm:presLayoutVars>
          <dgm:bulletEnabled val="1"/>
        </dgm:presLayoutVars>
      </dgm:prSet>
      <dgm:spPr/>
    </dgm:pt>
    <dgm:pt modelId="{4D42CFE9-C748-48FB-91EB-3950B5374B97}" type="pres">
      <dgm:prSet presAssocID="{087373F5-43BE-4043-81BE-5B71C9769CDB}" presName="sibTrans" presStyleCnt="0"/>
      <dgm:spPr/>
    </dgm:pt>
    <dgm:pt modelId="{73F66A6C-3DBB-47BB-8C6C-9C68E6A5526D}" type="pres">
      <dgm:prSet presAssocID="{E34CE234-E3EA-48A1-B9D0-BC9BA7E738BD}" presName="textNode" presStyleLbl="node1" presStyleIdx="2" presStyleCnt="4">
        <dgm:presLayoutVars>
          <dgm:bulletEnabled val="1"/>
        </dgm:presLayoutVars>
      </dgm:prSet>
      <dgm:spPr/>
    </dgm:pt>
    <dgm:pt modelId="{E76E8639-EA85-4DDF-963C-5BE1D6E51DF9}" type="pres">
      <dgm:prSet presAssocID="{3A58B656-FFCA-4D21-8688-CD9D1129FF28}" presName="sibTrans" presStyleCnt="0"/>
      <dgm:spPr/>
    </dgm:pt>
    <dgm:pt modelId="{899D4960-4D09-44FF-B80B-6910EDCEA55E}" type="pres">
      <dgm:prSet presAssocID="{1AF435E7-DDCA-48AE-BB5F-19E5F527BDFB}" presName="textNode" presStyleLbl="node1" presStyleIdx="3" presStyleCnt="4">
        <dgm:presLayoutVars>
          <dgm:bulletEnabled val="1"/>
        </dgm:presLayoutVars>
      </dgm:prSet>
      <dgm:spPr/>
    </dgm:pt>
  </dgm:ptLst>
  <dgm:cxnLst>
    <dgm:cxn modelId="{0920CF02-A10D-47FA-AC40-73BD55EC91EB}" type="presOf" srcId="{574E0539-3726-46A0-8062-27387D19572B}" destId="{899D4960-4D09-44FF-B80B-6910EDCEA55E}" srcOrd="0" destOrd="3" presId="urn:microsoft.com/office/officeart/2005/8/layout/hProcess9"/>
    <dgm:cxn modelId="{66AEB604-A870-49C3-8A02-9557C415AA7F}" type="presOf" srcId="{20DCEE53-849D-450A-B2BC-3C27A7D18A4D}" destId="{9F5FC306-42DF-4FB7-B4E9-FFEC605A75AE}" srcOrd="0" destOrd="5" presId="urn:microsoft.com/office/officeart/2005/8/layout/hProcess9"/>
    <dgm:cxn modelId="{9006700A-53A5-404A-BEF4-C80108D86B4F}" type="presOf" srcId="{A84FF5A3-9A5D-4A23-B3C1-65BA18A5E7D1}" destId="{899D4960-4D09-44FF-B80B-6910EDCEA55E}" srcOrd="0" destOrd="1" presId="urn:microsoft.com/office/officeart/2005/8/layout/hProcess9"/>
    <dgm:cxn modelId="{CF8ABE0C-C915-43A4-A629-D2C4F7E445F6}" srcId="{CE264FFA-3655-472A-893F-ECE417DE9E82}" destId="{1A131562-784C-4A6B-94AA-253326F69EA1}" srcOrd="5" destOrd="0" parTransId="{043E86C0-9615-49A8-A7D8-E436EED03354}" sibTransId="{2CEED544-6ABC-41F9-975D-C62C8DA9B11A}"/>
    <dgm:cxn modelId="{B261000D-4D06-4293-9CAF-5C3CB9677CB1}" srcId="{1AF435E7-DDCA-48AE-BB5F-19E5F527BDFB}" destId="{A84FF5A3-9A5D-4A23-B3C1-65BA18A5E7D1}" srcOrd="0" destOrd="0" parTransId="{05E75C39-8CCD-4A09-B897-96A5BC8C8CA8}" sibTransId="{2F089437-CCED-47FB-8CB1-9FA5090BDE01}"/>
    <dgm:cxn modelId="{0BCA2915-4F10-4AE6-8D4A-7177286B27D3}" srcId="{1AF435E7-DDCA-48AE-BB5F-19E5F527BDFB}" destId="{DBC09551-5396-4969-AAAD-32D570BDF1BE}" srcOrd="3" destOrd="0" parTransId="{0D44F02B-E7DB-4105-AA07-FBF1F176B6BB}" sibTransId="{B02E6194-BAE5-4F87-B074-6124F6DC8F7A}"/>
    <dgm:cxn modelId="{13294D16-FB26-4F45-A6DC-2B3DD25F0EBB}" type="presOf" srcId="{E34CE234-E3EA-48A1-B9D0-BC9BA7E738BD}" destId="{73F66A6C-3DBB-47BB-8C6C-9C68E6A5526D}" srcOrd="0" destOrd="0" presId="urn:microsoft.com/office/officeart/2005/8/layout/hProcess9"/>
    <dgm:cxn modelId="{8E32431B-C8FB-43BA-B2C3-312C586AE2EB}" type="presOf" srcId="{1AF435E7-DDCA-48AE-BB5F-19E5F527BDFB}" destId="{899D4960-4D09-44FF-B80B-6910EDCEA55E}" srcOrd="0" destOrd="0" presId="urn:microsoft.com/office/officeart/2005/8/layout/hProcess9"/>
    <dgm:cxn modelId="{4CD07B1D-DB3E-4C35-9A4A-C8D66B02C092}" type="presOf" srcId="{283F5286-6062-4D49-B3D2-6AEF6BD63474}" destId="{9DB052D7-CF3D-4D53-9A08-C54267BA4E9F}" srcOrd="0" destOrd="0" presId="urn:microsoft.com/office/officeart/2005/8/layout/hProcess9"/>
    <dgm:cxn modelId="{9AAA3023-1A8A-4959-9B90-A41858FEE8DC}" srcId="{1DF5E950-8A70-4EF4-9017-E890934DA37F}" destId="{822F5ABE-2A3F-457F-8239-426E9AF7242C}" srcOrd="2" destOrd="0" parTransId="{68904414-818C-42F4-ACD2-38CF6F40F496}" sibTransId="{FBD0C000-49F1-4BA3-BF88-4EF87A14A5C6}"/>
    <dgm:cxn modelId="{91691728-9674-4B73-89FD-9026BEFF26F3}" type="presOf" srcId="{9429B1E9-A1CA-48C1-A7D0-02F366ACF3BF}" destId="{9F5FC306-42DF-4FB7-B4E9-FFEC605A75AE}" srcOrd="0" destOrd="4" presId="urn:microsoft.com/office/officeart/2005/8/layout/hProcess9"/>
    <dgm:cxn modelId="{F25B782E-F1AE-4FEF-8FA1-4724A6A3A135}" srcId="{CE264FFA-3655-472A-893F-ECE417DE9E82}" destId="{EC45DB80-C4CE-43CD-8256-5F2B9951FC4D}" srcOrd="1" destOrd="0" parTransId="{4BCDFF16-A522-45EE-94BF-C6F1084BEF19}" sibTransId="{037FDD1B-C9B2-418E-8F97-21763940EAC7}"/>
    <dgm:cxn modelId="{097D3940-C852-4217-8408-900F4161E1CF}" type="presOf" srcId="{74711F19-DACF-419D-98A5-4B05AA8B347B}" destId="{FFBDC664-F6AC-4DF9-9C21-016B4CC427BD}" srcOrd="0" destOrd="7" presId="urn:microsoft.com/office/officeart/2005/8/layout/hProcess9"/>
    <dgm:cxn modelId="{2D71E241-B087-4A6F-AA12-3EBEC8C2CA2B}" type="presOf" srcId="{FBFA91A2-E913-454A-8FBD-872E7CE08FC9}" destId="{9F5FC306-42DF-4FB7-B4E9-FFEC605A75AE}" srcOrd="0" destOrd="1" presId="urn:microsoft.com/office/officeart/2005/8/layout/hProcess9"/>
    <dgm:cxn modelId="{FAB97342-2FB0-4BFF-BEC6-5832BC86C2D9}" srcId="{283F5286-6062-4D49-B3D2-6AEF6BD63474}" destId="{CE264FFA-3655-472A-893F-ECE417DE9E82}" srcOrd="0" destOrd="0" parTransId="{56393603-748D-412B-9261-7C6E51A4A5DC}" sibTransId="{7D5DD240-2F19-495C-AEAA-D9D19809F4A5}"/>
    <dgm:cxn modelId="{C3605664-3FFF-4E41-876E-4EBC81632F16}" type="presOf" srcId="{CE264FFA-3655-472A-893F-ECE417DE9E82}" destId="{9F5FC306-42DF-4FB7-B4E9-FFEC605A75AE}" srcOrd="0" destOrd="0" presId="urn:microsoft.com/office/officeart/2005/8/layout/hProcess9"/>
    <dgm:cxn modelId="{B3AA1448-EDF5-47F1-A489-6D10850C6603}" type="presOf" srcId="{EBC15A1D-4735-423C-BBDE-402475964562}" destId="{FFBDC664-F6AC-4DF9-9C21-016B4CC427BD}" srcOrd="0" destOrd="5" presId="urn:microsoft.com/office/officeart/2005/8/layout/hProcess9"/>
    <dgm:cxn modelId="{B8D65248-225C-484E-8B6B-8CA1FAFF8F29}" srcId="{1DF5E950-8A70-4EF4-9017-E890934DA37F}" destId="{AE2E6B25-1F67-4F9F-AFC6-22B64CE0895A}" srcOrd="1" destOrd="0" parTransId="{B41D2D19-6220-4438-A44E-1E8392959700}" sibTransId="{0025E0E9-FE28-4094-B895-5C38486CE479}"/>
    <dgm:cxn modelId="{8EC6D168-F873-4FBF-BAC1-59D48E2960C2}" type="presOf" srcId="{87614F51-798F-4401-93C3-EA7DC3D37D00}" destId="{FFBDC664-F6AC-4DF9-9C21-016B4CC427BD}" srcOrd="0" destOrd="1" presId="urn:microsoft.com/office/officeart/2005/8/layout/hProcess9"/>
    <dgm:cxn modelId="{A187DB48-CAB7-437B-BE0A-98C1E2814D4E}" type="presOf" srcId="{E3F95B28-4551-49B3-99E8-83DDF8247BB1}" destId="{9F5FC306-42DF-4FB7-B4E9-FFEC605A75AE}" srcOrd="0" destOrd="3" presId="urn:microsoft.com/office/officeart/2005/8/layout/hProcess9"/>
    <dgm:cxn modelId="{7D7F4E6A-E3A3-4B70-A947-A68B3AD6552C}" type="presOf" srcId="{154C72E3-08C7-4736-8FFC-620200558A26}" destId="{899D4960-4D09-44FF-B80B-6910EDCEA55E}" srcOrd="0" destOrd="2" presId="urn:microsoft.com/office/officeart/2005/8/layout/hProcess9"/>
    <dgm:cxn modelId="{62532D6D-B041-45DD-9428-88531160462B}" type="presOf" srcId="{96B14FAC-7934-4E6D-926A-05D1053D59C4}" destId="{73F66A6C-3DBB-47BB-8C6C-9C68E6A5526D}" srcOrd="0" destOrd="2" presId="urn:microsoft.com/office/officeart/2005/8/layout/hProcess9"/>
    <dgm:cxn modelId="{874C434D-58BF-45DB-A4AC-B99CFC7F129E}" srcId="{1DF5E950-8A70-4EF4-9017-E890934DA37F}" destId="{74711F19-DACF-419D-98A5-4B05AA8B347B}" srcOrd="6" destOrd="0" parTransId="{2F59ACAC-26F2-417D-8FAC-94AC4923EC47}" sibTransId="{5CB15E09-D940-47BB-8CB1-FB9A1F5B7725}"/>
    <dgm:cxn modelId="{9455234F-7330-46E4-92AC-ACE71A28C4F4}" srcId="{1DF5E950-8A70-4EF4-9017-E890934DA37F}" destId="{353F5DBA-CCE6-461D-9DE0-59D6EC143D77}" srcOrd="3" destOrd="0" parTransId="{AC0CBE7D-F62B-4FDF-8608-FC0BB3B9054F}" sibTransId="{244066F4-E741-4CDC-88A7-6DF1CAB83665}"/>
    <dgm:cxn modelId="{42E43B59-B42E-42D4-B90C-46495C9DDB5D}" type="presOf" srcId="{F51D337A-BD68-40FD-8B42-D058421D93B7}" destId="{73F66A6C-3DBB-47BB-8C6C-9C68E6A5526D}" srcOrd="0" destOrd="1" presId="urn:microsoft.com/office/officeart/2005/8/layout/hProcess9"/>
    <dgm:cxn modelId="{08474383-757C-4068-815F-72FCD03BD3FC}" type="presOf" srcId="{353F5DBA-CCE6-461D-9DE0-59D6EC143D77}" destId="{FFBDC664-F6AC-4DF9-9C21-016B4CC427BD}" srcOrd="0" destOrd="4" presId="urn:microsoft.com/office/officeart/2005/8/layout/hProcess9"/>
    <dgm:cxn modelId="{BB072D84-0B0E-4E54-9BD8-EA874AB04C48}" srcId="{CE264FFA-3655-472A-893F-ECE417DE9E82}" destId="{20DCEE53-849D-450A-B2BC-3C27A7D18A4D}" srcOrd="4" destOrd="0" parTransId="{71459D31-8A47-4B2D-AD4F-006F7249B090}" sibTransId="{8273878A-CF04-479D-8CAD-1B2528324ED2}"/>
    <dgm:cxn modelId="{2FAE3F8A-E137-447F-BFD5-AE2778676EA1}" type="presOf" srcId="{609A6756-4F9A-4679-A896-9F66638B5016}" destId="{FFBDC664-F6AC-4DF9-9C21-016B4CC427BD}" srcOrd="0" destOrd="6" presId="urn:microsoft.com/office/officeart/2005/8/layout/hProcess9"/>
    <dgm:cxn modelId="{90551F8C-4592-49B0-8780-3398A43C2A1A}" type="presOf" srcId="{DBC09551-5396-4969-AAAD-32D570BDF1BE}" destId="{899D4960-4D09-44FF-B80B-6910EDCEA55E}" srcOrd="0" destOrd="4" presId="urn:microsoft.com/office/officeart/2005/8/layout/hProcess9"/>
    <dgm:cxn modelId="{5BF32392-1C75-49A7-89D6-935CD85B3277}" srcId="{CE264FFA-3655-472A-893F-ECE417DE9E82}" destId="{FBFA91A2-E913-454A-8FBD-872E7CE08FC9}" srcOrd="0" destOrd="0" parTransId="{DDD387B8-9CCD-47BD-A31D-D98D65B4C685}" sibTransId="{35E1D4C0-5E3F-4A89-A2F6-3CDDE56AA2DD}"/>
    <dgm:cxn modelId="{AB169896-00B7-46D0-95C9-06E71FF54A2E}" srcId="{E34CE234-E3EA-48A1-B9D0-BC9BA7E738BD}" destId="{96B14FAC-7934-4E6D-926A-05D1053D59C4}" srcOrd="1" destOrd="0" parTransId="{495541B0-52BE-4E02-AD8F-984E8608624A}" sibTransId="{330F364C-DA29-46BA-A35E-74DC31BAECD3}"/>
    <dgm:cxn modelId="{D0B51499-8080-41C0-BF07-B01E033CB789}" type="presOf" srcId="{1A131562-784C-4A6B-94AA-253326F69EA1}" destId="{9F5FC306-42DF-4FB7-B4E9-FFEC605A75AE}" srcOrd="0" destOrd="6" presId="urn:microsoft.com/office/officeart/2005/8/layout/hProcess9"/>
    <dgm:cxn modelId="{67213A99-4AE7-45AC-964A-C02FC9C3FC09}" type="presOf" srcId="{1DF5E950-8A70-4EF4-9017-E890934DA37F}" destId="{FFBDC664-F6AC-4DF9-9C21-016B4CC427BD}" srcOrd="0" destOrd="0" presId="urn:microsoft.com/office/officeart/2005/8/layout/hProcess9"/>
    <dgm:cxn modelId="{0875B39B-BB1B-4AE6-8B37-B023E291209C}" type="presOf" srcId="{AE2E6B25-1F67-4F9F-AFC6-22B64CE0895A}" destId="{FFBDC664-F6AC-4DF9-9C21-016B4CC427BD}" srcOrd="0" destOrd="2" presId="urn:microsoft.com/office/officeart/2005/8/layout/hProcess9"/>
    <dgm:cxn modelId="{F4A2A6A5-5A84-49E6-9CF9-409BEEE4EED4}" srcId="{283F5286-6062-4D49-B3D2-6AEF6BD63474}" destId="{E34CE234-E3EA-48A1-B9D0-BC9BA7E738BD}" srcOrd="2" destOrd="0" parTransId="{1B776D23-2E20-4ADF-82E5-D6D9D24AFC6A}" sibTransId="{3A58B656-FFCA-4D21-8688-CD9D1129FF28}"/>
    <dgm:cxn modelId="{BE7670B3-AD8B-4D39-BA91-FEE97B404726}" srcId="{283F5286-6062-4D49-B3D2-6AEF6BD63474}" destId="{1DF5E950-8A70-4EF4-9017-E890934DA37F}" srcOrd="1" destOrd="0" parTransId="{E7A81335-76AD-4B96-8C93-EA8FD12186EF}" sibTransId="{087373F5-43BE-4043-81BE-5B71C9769CDB}"/>
    <dgm:cxn modelId="{765705B9-C078-42FB-8439-7C39239ECFA3}" srcId="{1AF435E7-DDCA-48AE-BB5F-19E5F527BDFB}" destId="{154C72E3-08C7-4736-8FFC-620200558A26}" srcOrd="1" destOrd="0" parTransId="{6C7401E1-3E63-4D1A-B0E8-42C5259DC22E}" sibTransId="{3B95632B-368F-4709-B171-885F86394B4F}"/>
    <dgm:cxn modelId="{1A1D14BA-14EA-4151-AF0C-44F6B403BB66}" srcId="{1DF5E950-8A70-4EF4-9017-E890934DA37F}" destId="{87614F51-798F-4401-93C3-EA7DC3D37D00}" srcOrd="0" destOrd="0" parTransId="{60883426-D6D3-4337-B4EB-6CCE54FB2A92}" sibTransId="{CD7BC912-828F-4265-AA33-11C3151A6B29}"/>
    <dgm:cxn modelId="{AF51A8C5-208A-4F78-BA9F-C21946A854DB}" type="presOf" srcId="{EC45DB80-C4CE-43CD-8256-5F2B9951FC4D}" destId="{9F5FC306-42DF-4FB7-B4E9-FFEC605A75AE}" srcOrd="0" destOrd="2" presId="urn:microsoft.com/office/officeart/2005/8/layout/hProcess9"/>
    <dgm:cxn modelId="{6BBD3CC6-3B14-4DCF-9DC4-99B876D6854D}" srcId="{283F5286-6062-4D49-B3D2-6AEF6BD63474}" destId="{1AF435E7-DDCA-48AE-BB5F-19E5F527BDFB}" srcOrd="3" destOrd="0" parTransId="{C577E5F5-760F-4D17-9483-0FE714B15C05}" sibTransId="{F08476F9-8115-44CC-A08F-FD7D7E2A1071}"/>
    <dgm:cxn modelId="{03F5D5D3-5977-446B-87AA-CF42958E5783}" srcId="{CE264FFA-3655-472A-893F-ECE417DE9E82}" destId="{E3F95B28-4551-49B3-99E8-83DDF8247BB1}" srcOrd="2" destOrd="0" parTransId="{E5FA295F-FA4D-49C9-BFB4-82839E4F7E67}" sibTransId="{55EDB4A9-5329-4D58-925B-42EDF43328C6}"/>
    <dgm:cxn modelId="{547C00D6-14AA-4839-9D26-A526657F66E5}" srcId="{1AF435E7-DDCA-48AE-BB5F-19E5F527BDFB}" destId="{574E0539-3726-46A0-8062-27387D19572B}" srcOrd="2" destOrd="0" parTransId="{374F872C-99B1-412C-B8F5-6144405A7EB3}" sibTransId="{33F42A7B-A13B-4395-8C2E-A61E809DA266}"/>
    <dgm:cxn modelId="{0BBA9CDC-0D23-48B5-A439-2D5C9F2E4892}" srcId="{1DF5E950-8A70-4EF4-9017-E890934DA37F}" destId="{609A6756-4F9A-4679-A896-9F66638B5016}" srcOrd="5" destOrd="0" parTransId="{D9D8783C-1507-41D2-B9CE-DA9A6EC32999}" sibTransId="{9C8D4D3E-FA1E-417E-AD01-806D626DEB07}"/>
    <dgm:cxn modelId="{C9FFDBDD-CC04-410A-8E00-1D18D72459EF}" srcId="{CE264FFA-3655-472A-893F-ECE417DE9E82}" destId="{9429B1E9-A1CA-48C1-A7D0-02F366ACF3BF}" srcOrd="3" destOrd="0" parTransId="{10938B06-1945-45B8-A1CB-4728DEAB5848}" sibTransId="{9ADF0C4D-FC53-4BAC-A9F7-06B5D6A77DD1}"/>
    <dgm:cxn modelId="{9E4594E3-6378-49F9-A1A7-773A2EDC750C}" srcId="{1DF5E950-8A70-4EF4-9017-E890934DA37F}" destId="{EBC15A1D-4735-423C-BBDE-402475964562}" srcOrd="4" destOrd="0" parTransId="{B2AF655E-9A93-4F45-BB60-2EEEE727B4CD}" sibTransId="{C6343DD4-D493-43D1-BA2B-A8438A39F3B8}"/>
    <dgm:cxn modelId="{57FA7FEE-7DF0-4D9A-A5EE-728A8B234C5D}" srcId="{E34CE234-E3EA-48A1-B9D0-BC9BA7E738BD}" destId="{F51D337A-BD68-40FD-8B42-D058421D93B7}" srcOrd="0" destOrd="0" parTransId="{293010FB-B948-4D0F-B084-DBAB8DE02280}" sibTransId="{45525959-E279-47F0-A540-C0EE02AD3FC3}"/>
    <dgm:cxn modelId="{C92E97F6-38A5-409E-905B-87CD7564556E}" type="presOf" srcId="{822F5ABE-2A3F-457F-8239-426E9AF7242C}" destId="{FFBDC664-F6AC-4DF9-9C21-016B4CC427BD}" srcOrd="0" destOrd="3" presId="urn:microsoft.com/office/officeart/2005/8/layout/hProcess9"/>
    <dgm:cxn modelId="{12A4C837-20B5-45C7-9DCB-5BC94AD1906B}" type="presParOf" srcId="{9DB052D7-CF3D-4D53-9A08-C54267BA4E9F}" destId="{D04C24B8-CA79-4952-B0AD-F31B0D64DC20}" srcOrd="0" destOrd="0" presId="urn:microsoft.com/office/officeart/2005/8/layout/hProcess9"/>
    <dgm:cxn modelId="{8CE58015-813F-403A-83A4-15333C34F680}" type="presParOf" srcId="{9DB052D7-CF3D-4D53-9A08-C54267BA4E9F}" destId="{7268994B-52E6-4777-9ADB-3D9E6EAF593A}" srcOrd="1" destOrd="0" presId="urn:microsoft.com/office/officeart/2005/8/layout/hProcess9"/>
    <dgm:cxn modelId="{DD6D9920-856A-4621-BF1A-9ECF1E34DD6C}" type="presParOf" srcId="{7268994B-52E6-4777-9ADB-3D9E6EAF593A}" destId="{9F5FC306-42DF-4FB7-B4E9-FFEC605A75AE}" srcOrd="0" destOrd="0" presId="urn:microsoft.com/office/officeart/2005/8/layout/hProcess9"/>
    <dgm:cxn modelId="{7931A710-9C95-4905-A9A3-05A5E6727C0F}" type="presParOf" srcId="{7268994B-52E6-4777-9ADB-3D9E6EAF593A}" destId="{082BC146-1964-43B8-8479-BF691E4C8882}" srcOrd="1" destOrd="0" presId="urn:microsoft.com/office/officeart/2005/8/layout/hProcess9"/>
    <dgm:cxn modelId="{7C524543-F4A9-4568-9345-B34951DFB110}" type="presParOf" srcId="{7268994B-52E6-4777-9ADB-3D9E6EAF593A}" destId="{FFBDC664-F6AC-4DF9-9C21-016B4CC427BD}" srcOrd="2" destOrd="0" presId="urn:microsoft.com/office/officeart/2005/8/layout/hProcess9"/>
    <dgm:cxn modelId="{444C10CF-2869-47F9-9195-58A3FF345797}" type="presParOf" srcId="{7268994B-52E6-4777-9ADB-3D9E6EAF593A}" destId="{4D42CFE9-C748-48FB-91EB-3950B5374B97}" srcOrd="3" destOrd="0" presId="urn:microsoft.com/office/officeart/2005/8/layout/hProcess9"/>
    <dgm:cxn modelId="{DBA5E49B-A5A1-448F-814E-70378E7697B0}" type="presParOf" srcId="{7268994B-52E6-4777-9ADB-3D9E6EAF593A}" destId="{73F66A6C-3DBB-47BB-8C6C-9C68E6A5526D}" srcOrd="4" destOrd="0" presId="urn:microsoft.com/office/officeart/2005/8/layout/hProcess9"/>
    <dgm:cxn modelId="{7B57996E-0E48-4306-804A-19289BBF09C6}" type="presParOf" srcId="{7268994B-52E6-4777-9ADB-3D9E6EAF593A}" destId="{E76E8639-EA85-4DDF-963C-5BE1D6E51DF9}" srcOrd="5" destOrd="0" presId="urn:microsoft.com/office/officeart/2005/8/layout/hProcess9"/>
    <dgm:cxn modelId="{5366A401-EB67-4665-9C5C-C74472A86B24}" type="presParOf" srcId="{7268994B-52E6-4777-9ADB-3D9E6EAF593A}" destId="{899D4960-4D09-44FF-B80B-6910EDCEA55E}" srcOrd="6"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AE476B-29A5-4DA1-9B36-EF99D62F7D43}">
      <dsp:nvSpPr>
        <dsp:cNvPr id="0" name=""/>
        <dsp:cNvSpPr/>
      </dsp:nvSpPr>
      <dsp:spPr>
        <a:xfrm>
          <a:off x="-2754905" y="-424765"/>
          <a:ext cx="3287705" cy="3287705"/>
        </a:xfrm>
        <a:prstGeom prst="blockArc">
          <a:avLst>
            <a:gd name="adj1" fmla="val 18900000"/>
            <a:gd name="adj2" fmla="val 2700000"/>
            <a:gd name="adj3" fmla="val 657"/>
          </a:avLst>
        </a:prstGeom>
        <a:noFill/>
        <a:ln w="1905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9B67ADC-EF41-47F5-A49C-313EA006F96D}">
      <dsp:nvSpPr>
        <dsp:cNvPr id="0" name=""/>
        <dsp:cNvSpPr/>
      </dsp:nvSpPr>
      <dsp:spPr>
        <a:xfrm>
          <a:off x="279652" y="187446"/>
          <a:ext cx="3952557" cy="375088"/>
        </a:xfrm>
        <a:prstGeom prst="roundRect">
          <a:avLst>
            <a:gd name="adj" fmla="val 10000"/>
          </a:avLst>
        </a:prstGeom>
        <a:solidFill>
          <a:srgbClr val="00B050"/>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7727" tIns="40640" rIns="40640" bIns="40640" numCol="1" spcCol="1270" anchor="ctr" anchorCtr="0">
          <a:noAutofit/>
        </a:bodyPr>
        <a:lstStyle/>
        <a:p>
          <a:pPr marL="0" lvl="0" indent="0" algn="l" defTabSz="711200">
            <a:lnSpc>
              <a:spcPct val="90000"/>
            </a:lnSpc>
            <a:spcBef>
              <a:spcPct val="0"/>
            </a:spcBef>
            <a:spcAft>
              <a:spcPct val="35000"/>
            </a:spcAft>
            <a:buNone/>
          </a:pPr>
          <a:r>
            <a:rPr lang="en-US" sz="1600" kern="1200">
              <a:latin typeface="Calibri" panose="020F0502020204030204"/>
              <a:ea typeface="+mn-ea"/>
              <a:cs typeface="+mn-cs"/>
            </a:rPr>
            <a:t>Direct Technical Assistance </a:t>
          </a:r>
        </a:p>
      </dsp:txBody>
      <dsp:txXfrm>
        <a:off x="290638" y="198432"/>
        <a:ext cx="3930585" cy="353116"/>
      </dsp:txXfrm>
    </dsp:sp>
    <dsp:sp modelId="{F5033B1B-03C4-4868-BAC7-2DB2CADEAD5E}">
      <dsp:nvSpPr>
        <dsp:cNvPr id="0" name=""/>
        <dsp:cNvSpPr/>
      </dsp:nvSpPr>
      <dsp:spPr>
        <a:xfrm>
          <a:off x="45221" y="140560"/>
          <a:ext cx="468860" cy="468860"/>
        </a:xfrm>
        <a:prstGeom prst="ellipse">
          <a:avLst/>
        </a:prstGeom>
        <a:solidFill>
          <a:schemeClr val="lt2">
            <a:hueOff val="0"/>
            <a:satOff val="0"/>
            <a:lumOff val="0"/>
            <a:alphaOff val="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A87BDDF-E95D-4F37-8596-E7E4AA4F6D9F}">
      <dsp:nvSpPr>
        <dsp:cNvPr id="0" name=""/>
        <dsp:cNvSpPr/>
      </dsp:nvSpPr>
      <dsp:spPr>
        <a:xfrm>
          <a:off x="494699" y="750177"/>
          <a:ext cx="3737510" cy="375088"/>
        </a:xfrm>
        <a:prstGeom prst="roundRect">
          <a:avLst>
            <a:gd name="adj" fmla="val 1000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7727" tIns="40640" rIns="40640" bIns="40640" numCol="1" spcCol="1270" anchor="ctr" anchorCtr="0">
          <a:noAutofit/>
        </a:bodyPr>
        <a:lstStyle/>
        <a:p>
          <a:pPr marL="0" lvl="0" indent="0" algn="l" defTabSz="711200">
            <a:lnSpc>
              <a:spcPct val="90000"/>
            </a:lnSpc>
            <a:spcBef>
              <a:spcPct val="0"/>
            </a:spcBef>
            <a:spcAft>
              <a:spcPct val="35000"/>
            </a:spcAft>
            <a:buNone/>
          </a:pPr>
          <a:r>
            <a:rPr lang="en-US" sz="1600" kern="1200">
              <a:latin typeface="Calibri" panose="020F0502020204030204"/>
              <a:ea typeface="+mn-ea"/>
              <a:cs typeface="+mn-cs"/>
            </a:rPr>
            <a:t>Municipal Assistance Program</a:t>
          </a:r>
        </a:p>
      </dsp:txBody>
      <dsp:txXfrm>
        <a:off x="505685" y="761163"/>
        <a:ext cx="3715538" cy="353116"/>
      </dsp:txXfrm>
    </dsp:sp>
    <dsp:sp modelId="{C9EEEEEB-A1D4-46C7-B439-AC1BF157C7E1}">
      <dsp:nvSpPr>
        <dsp:cNvPr id="0" name=""/>
        <dsp:cNvSpPr/>
      </dsp:nvSpPr>
      <dsp:spPr>
        <a:xfrm>
          <a:off x="260268" y="703291"/>
          <a:ext cx="468860" cy="468860"/>
        </a:xfrm>
        <a:prstGeom prst="ellipse">
          <a:avLst/>
        </a:prstGeom>
        <a:solidFill>
          <a:schemeClr val="lt2">
            <a:hueOff val="0"/>
            <a:satOff val="0"/>
            <a:lumOff val="0"/>
            <a:alphaOff val="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91085B3-DB3B-469A-BF90-710AABA510EB}">
      <dsp:nvSpPr>
        <dsp:cNvPr id="0" name=""/>
        <dsp:cNvSpPr/>
      </dsp:nvSpPr>
      <dsp:spPr>
        <a:xfrm>
          <a:off x="494699" y="1312907"/>
          <a:ext cx="3737510" cy="375088"/>
        </a:xfrm>
        <a:prstGeom prst="roundRect">
          <a:avLst>
            <a:gd name="adj" fmla="val 1000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7727" tIns="40640" rIns="40640" bIns="40640" numCol="1" spcCol="1270" anchor="ctr" anchorCtr="0">
          <a:noAutofit/>
        </a:bodyPr>
        <a:lstStyle/>
        <a:p>
          <a:pPr marL="0" lvl="0" indent="0" algn="l" defTabSz="711200">
            <a:lnSpc>
              <a:spcPct val="90000"/>
            </a:lnSpc>
            <a:spcBef>
              <a:spcPct val="0"/>
            </a:spcBef>
            <a:spcAft>
              <a:spcPct val="35000"/>
            </a:spcAft>
            <a:buNone/>
          </a:pPr>
          <a:r>
            <a:rPr lang="en-US" sz="1600" kern="1200">
              <a:latin typeface="Calibri" panose="020F0502020204030204"/>
              <a:ea typeface="+mn-ea"/>
              <a:cs typeface="+mn-cs"/>
            </a:rPr>
            <a:t>Continuing Education</a:t>
          </a:r>
        </a:p>
      </dsp:txBody>
      <dsp:txXfrm>
        <a:off x="505685" y="1323893"/>
        <a:ext cx="3715538" cy="353116"/>
      </dsp:txXfrm>
    </dsp:sp>
    <dsp:sp modelId="{6CD314E0-9025-4DEE-AC91-81A5732C5A45}">
      <dsp:nvSpPr>
        <dsp:cNvPr id="0" name=""/>
        <dsp:cNvSpPr/>
      </dsp:nvSpPr>
      <dsp:spPr>
        <a:xfrm>
          <a:off x="260268" y="1266021"/>
          <a:ext cx="468860" cy="468860"/>
        </a:xfrm>
        <a:prstGeom prst="ellipse">
          <a:avLst/>
        </a:prstGeom>
        <a:solidFill>
          <a:schemeClr val="lt2">
            <a:hueOff val="0"/>
            <a:satOff val="0"/>
            <a:lumOff val="0"/>
            <a:alphaOff val="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D579AAA-764A-4E30-BF34-360235A1F908}">
      <dsp:nvSpPr>
        <dsp:cNvPr id="0" name=""/>
        <dsp:cNvSpPr/>
      </dsp:nvSpPr>
      <dsp:spPr>
        <a:xfrm>
          <a:off x="279652" y="1875638"/>
          <a:ext cx="3952557" cy="375088"/>
        </a:xfrm>
        <a:prstGeom prst="roundRect">
          <a:avLst>
            <a:gd name="adj" fmla="val 1000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7727" tIns="40640" rIns="40640" bIns="40640" numCol="1" spcCol="1270" anchor="ctr" anchorCtr="0">
          <a:noAutofit/>
        </a:bodyPr>
        <a:lstStyle/>
        <a:p>
          <a:pPr marL="0" lvl="0" indent="0" algn="l" defTabSz="711200">
            <a:lnSpc>
              <a:spcPct val="90000"/>
            </a:lnSpc>
            <a:spcBef>
              <a:spcPct val="0"/>
            </a:spcBef>
            <a:spcAft>
              <a:spcPct val="35000"/>
            </a:spcAft>
            <a:buNone/>
          </a:pPr>
          <a:r>
            <a:rPr lang="en-US" sz="1600" kern="1200">
              <a:latin typeface="Calibri" panose="020F0502020204030204"/>
              <a:ea typeface="+mn-ea"/>
              <a:cs typeface="+mn-cs"/>
            </a:rPr>
            <a:t>Community Engagement</a:t>
          </a:r>
        </a:p>
      </dsp:txBody>
      <dsp:txXfrm>
        <a:off x="290638" y="1886624"/>
        <a:ext cx="3930585" cy="353116"/>
      </dsp:txXfrm>
    </dsp:sp>
    <dsp:sp modelId="{0A2B4243-9CAA-4144-86BD-4C519A087928}">
      <dsp:nvSpPr>
        <dsp:cNvPr id="0" name=""/>
        <dsp:cNvSpPr/>
      </dsp:nvSpPr>
      <dsp:spPr>
        <a:xfrm>
          <a:off x="45221" y="1828752"/>
          <a:ext cx="468860" cy="468860"/>
        </a:xfrm>
        <a:prstGeom prst="ellipse">
          <a:avLst/>
        </a:prstGeom>
        <a:solidFill>
          <a:schemeClr val="lt2">
            <a:hueOff val="0"/>
            <a:satOff val="0"/>
            <a:lumOff val="0"/>
            <a:alphaOff val="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AE476B-29A5-4DA1-9B36-EF99D62F7D43}">
      <dsp:nvSpPr>
        <dsp:cNvPr id="0" name=""/>
        <dsp:cNvSpPr/>
      </dsp:nvSpPr>
      <dsp:spPr>
        <a:xfrm>
          <a:off x="-2754905" y="-424765"/>
          <a:ext cx="3287705" cy="3287705"/>
        </a:xfrm>
        <a:prstGeom prst="blockArc">
          <a:avLst>
            <a:gd name="adj1" fmla="val 18900000"/>
            <a:gd name="adj2" fmla="val 2700000"/>
            <a:gd name="adj3" fmla="val 657"/>
          </a:avLst>
        </a:prstGeom>
        <a:noFill/>
        <a:ln w="1905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9B67ADC-EF41-47F5-A49C-313EA006F96D}">
      <dsp:nvSpPr>
        <dsp:cNvPr id="0" name=""/>
        <dsp:cNvSpPr/>
      </dsp:nvSpPr>
      <dsp:spPr>
        <a:xfrm>
          <a:off x="279652" y="187446"/>
          <a:ext cx="3952557" cy="375088"/>
        </a:xfrm>
        <a:prstGeom prst="roundRect">
          <a:avLst>
            <a:gd name="adj" fmla="val 10000"/>
          </a:avLst>
        </a:prstGeom>
        <a:solidFill>
          <a:srgbClr val="44546A"/>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7727" tIns="40640" rIns="40640" bIns="40640" numCol="1" spcCol="1270" anchor="ctr" anchorCtr="0">
          <a:noAutofit/>
        </a:bodyPr>
        <a:lstStyle/>
        <a:p>
          <a:pPr marL="0" lvl="0" indent="0" algn="l" defTabSz="711200">
            <a:lnSpc>
              <a:spcPct val="90000"/>
            </a:lnSpc>
            <a:spcBef>
              <a:spcPct val="0"/>
            </a:spcBef>
            <a:spcAft>
              <a:spcPct val="35000"/>
            </a:spcAft>
            <a:buNone/>
          </a:pPr>
          <a:r>
            <a:rPr lang="en-US" sz="1600" kern="1200">
              <a:latin typeface="Calibri" panose="020F0502020204030204"/>
              <a:ea typeface="+mn-ea"/>
              <a:cs typeface="+mn-cs"/>
            </a:rPr>
            <a:t>Direct Technical Assistance </a:t>
          </a:r>
        </a:p>
      </dsp:txBody>
      <dsp:txXfrm>
        <a:off x="290638" y="198432"/>
        <a:ext cx="3930585" cy="353116"/>
      </dsp:txXfrm>
    </dsp:sp>
    <dsp:sp modelId="{F5033B1B-03C4-4868-BAC7-2DB2CADEAD5E}">
      <dsp:nvSpPr>
        <dsp:cNvPr id="0" name=""/>
        <dsp:cNvSpPr/>
      </dsp:nvSpPr>
      <dsp:spPr>
        <a:xfrm>
          <a:off x="45221" y="140560"/>
          <a:ext cx="468860" cy="468860"/>
        </a:xfrm>
        <a:prstGeom prst="ellipse">
          <a:avLst/>
        </a:prstGeom>
        <a:solidFill>
          <a:schemeClr val="lt2">
            <a:hueOff val="0"/>
            <a:satOff val="0"/>
            <a:lumOff val="0"/>
            <a:alphaOff val="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A87BDDF-E95D-4F37-8596-E7E4AA4F6D9F}">
      <dsp:nvSpPr>
        <dsp:cNvPr id="0" name=""/>
        <dsp:cNvSpPr/>
      </dsp:nvSpPr>
      <dsp:spPr>
        <a:xfrm>
          <a:off x="494699" y="750177"/>
          <a:ext cx="3737510" cy="375088"/>
        </a:xfrm>
        <a:prstGeom prst="roundRect">
          <a:avLst>
            <a:gd name="adj" fmla="val 10000"/>
          </a:avLst>
        </a:prstGeom>
        <a:solidFill>
          <a:srgbClr val="44546A"/>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7727" tIns="40640" rIns="40640" bIns="40640" numCol="1" spcCol="1270" anchor="ctr" anchorCtr="0">
          <a:noAutofit/>
        </a:bodyPr>
        <a:lstStyle/>
        <a:p>
          <a:pPr marL="0" lvl="0" indent="0" algn="l" defTabSz="711200">
            <a:lnSpc>
              <a:spcPct val="90000"/>
            </a:lnSpc>
            <a:spcBef>
              <a:spcPct val="0"/>
            </a:spcBef>
            <a:spcAft>
              <a:spcPct val="35000"/>
            </a:spcAft>
            <a:buNone/>
          </a:pPr>
          <a:r>
            <a:rPr lang="en-US" sz="1600" kern="1200">
              <a:latin typeface="Calibri" panose="020F0502020204030204"/>
              <a:ea typeface="+mn-ea"/>
              <a:cs typeface="+mn-cs"/>
            </a:rPr>
            <a:t>Municipal Assistance Program</a:t>
          </a:r>
        </a:p>
      </dsp:txBody>
      <dsp:txXfrm>
        <a:off x="505685" y="761163"/>
        <a:ext cx="3715538" cy="353116"/>
      </dsp:txXfrm>
    </dsp:sp>
    <dsp:sp modelId="{C9EEEEEB-A1D4-46C7-B439-AC1BF157C7E1}">
      <dsp:nvSpPr>
        <dsp:cNvPr id="0" name=""/>
        <dsp:cNvSpPr/>
      </dsp:nvSpPr>
      <dsp:spPr>
        <a:xfrm>
          <a:off x="260268" y="703291"/>
          <a:ext cx="468860" cy="468860"/>
        </a:xfrm>
        <a:prstGeom prst="ellipse">
          <a:avLst/>
        </a:prstGeom>
        <a:solidFill>
          <a:schemeClr val="lt2">
            <a:hueOff val="0"/>
            <a:satOff val="0"/>
            <a:lumOff val="0"/>
            <a:alphaOff val="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91085B3-DB3B-469A-BF90-710AABA510EB}">
      <dsp:nvSpPr>
        <dsp:cNvPr id="0" name=""/>
        <dsp:cNvSpPr/>
      </dsp:nvSpPr>
      <dsp:spPr>
        <a:xfrm>
          <a:off x="494699" y="1312907"/>
          <a:ext cx="3737510" cy="375088"/>
        </a:xfrm>
        <a:prstGeom prst="roundRect">
          <a:avLst>
            <a:gd name="adj" fmla="val 10000"/>
          </a:avLst>
        </a:prstGeom>
        <a:solidFill>
          <a:srgbClr val="00B050"/>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7727" tIns="40640" rIns="40640" bIns="40640" numCol="1" spcCol="1270" anchor="ctr" anchorCtr="0">
          <a:noAutofit/>
        </a:bodyPr>
        <a:lstStyle/>
        <a:p>
          <a:pPr marL="0" lvl="0" indent="0" algn="l" defTabSz="711200">
            <a:lnSpc>
              <a:spcPct val="90000"/>
            </a:lnSpc>
            <a:spcBef>
              <a:spcPct val="0"/>
            </a:spcBef>
            <a:spcAft>
              <a:spcPct val="35000"/>
            </a:spcAft>
            <a:buNone/>
          </a:pPr>
          <a:r>
            <a:rPr lang="en-US" sz="1600" kern="1200">
              <a:latin typeface="Calibri" panose="020F0502020204030204"/>
              <a:ea typeface="+mn-ea"/>
              <a:cs typeface="+mn-cs"/>
            </a:rPr>
            <a:t>Continuing Education</a:t>
          </a:r>
        </a:p>
      </dsp:txBody>
      <dsp:txXfrm>
        <a:off x="505685" y="1323893"/>
        <a:ext cx="3715538" cy="353116"/>
      </dsp:txXfrm>
    </dsp:sp>
    <dsp:sp modelId="{6CD314E0-9025-4DEE-AC91-81A5732C5A45}">
      <dsp:nvSpPr>
        <dsp:cNvPr id="0" name=""/>
        <dsp:cNvSpPr/>
      </dsp:nvSpPr>
      <dsp:spPr>
        <a:xfrm>
          <a:off x="260268" y="1266021"/>
          <a:ext cx="468860" cy="468860"/>
        </a:xfrm>
        <a:prstGeom prst="ellipse">
          <a:avLst/>
        </a:prstGeom>
        <a:solidFill>
          <a:schemeClr val="lt2">
            <a:hueOff val="0"/>
            <a:satOff val="0"/>
            <a:lumOff val="0"/>
            <a:alphaOff val="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D579AAA-764A-4E30-BF34-360235A1F908}">
      <dsp:nvSpPr>
        <dsp:cNvPr id="0" name=""/>
        <dsp:cNvSpPr/>
      </dsp:nvSpPr>
      <dsp:spPr>
        <a:xfrm>
          <a:off x="279652" y="1875638"/>
          <a:ext cx="3952557" cy="375088"/>
        </a:xfrm>
        <a:prstGeom prst="roundRect">
          <a:avLst>
            <a:gd name="adj" fmla="val 1000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7727" tIns="40640" rIns="40640" bIns="40640" numCol="1" spcCol="1270" anchor="ctr" anchorCtr="0">
          <a:noAutofit/>
        </a:bodyPr>
        <a:lstStyle/>
        <a:p>
          <a:pPr marL="0" lvl="0" indent="0" algn="l" defTabSz="711200">
            <a:lnSpc>
              <a:spcPct val="90000"/>
            </a:lnSpc>
            <a:spcBef>
              <a:spcPct val="0"/>
            </a:spcBef>
            <a:spcAft>
              <a:spcPct val="35000"/>
            </a:spcAft>
            <a:buNone/>
          </a:pPr>
          <a:r>
            <a:rPr lang="en-US" sz="1600" kern="1200">
              <a:latin typeface="Calibri" panose="020F0502020204030204"/>
              <a:ea typeface="+mn-ea"/>
              <a:cs typeface="+mn-cs"/>
            </a:rPr>
            <a:t>Community Engagement</a:t>
          </a:r>
        </a:p>
      </dsp:txBody>
      <dsp:txXfrm>
        <a:off x="290638" y="1886624"/>
        <a:ext cx="3930585" cy="353116"/>
      </dsp:txXfrm>
    </dsp:sp>
    <dsp:sp modelId="{0A2B4243-9CAA-4144-86BD-4C519A087928}">
      <dsp:nvSpPr>
        <dsp:cNvPr id="0" name=""/>
        <dsp:cNvSpPr/>
      </dsp:nvSpPr>
      <dsp:spPr>
        <a:xfrm>
          <a:off x="45221" y="1828752"/>
          <a:ext cx="468860" cy="468860"/>
        </a:xfrm>
        <a:prstGeom prst="ellipse">
          <a:avLst/>
        </a:prstGeom>
        <a:solidFill>
          <a:schemeClr val="lt2">
            <a:hueOff val="0"/>
            <a:satOff val="0"/>
            <a:lumOff val="0"/>
            <a:alphaOff val="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AE476B-29A5-4DA1-9B36-EF99D62F7D43}">
      <dsp:nvSpPr>
        <dsp:cNvPr id="0" name=""/>
        <dsp:cNvSpPr/>
      </dsp:nvSpPr>
      <dsp:spPr>
        <a:xfrm>
          <a:off x="-2754905" y="-424765"/>
          <a:ext cx="3287705" cy="3287705"/>
        </a:xfrm>
        <a:prstGeom prst="blockArc">
          <a:avLst>
            <a:gd name="adj1" fmla="val 18900000"/>
            <a:gd name="adj2" fmla="val 2700000"/>
            <a:gd name="adj3" fmla="val 657"/>
          </a:avLst>
        </a:prstGeom>
        <a:noFill/>
        <a:ln w="1905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9B67ADC-EF41-47F5-A49C-313EA006F96D}">
      <dsp:nvSpPr>
        <dsp:cNvPr id="0" name=""/>
        <dsp:cNvSpPr/>
      </dsp:nvSpPr>
      <dsp:spPr>
        <a:xfrm>
          <a:off x="279652" y="187446"/>
          <a:ext cx="3952557" cy="375088"/>
        </a:xfrm>
        <a:prstGeom prst="roundRect">
          <a:avLst>
            <a:gd name="adj" fmla="val 10000"/>
          </a:avLst>
        </a:prstGeom>
        <a:solidFill>
          <a:srgbClr val="44546A"/>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7727" tIns="40640" rIns="40640" bIns="40640" numCol="1" spcCol="1270" anchor="ctr" anchorCtr="0">
          <a:noAutofit/>
        </a:bodyPr>
        <a:lstStyle/>
        <a:p>
          <a:pPr marL="0" lvl="0" indent="0" algn="l" defTabSz="711200">
            <a:lnSpc>
              <a:spcPct val="90000"/>
            </a:lnSpc>
            <a:spcBef>
              <a:spcPct val="0"/>
            </a:spcBef>
            <a:spcAft>
              <a:spcPct val="35000"/>
            </a:spcAft>
            <a:buNone/>
          </a:pPr>
          <a:r>
            <a:rPr lang="en-US" sz="1600" kern="1200">
              <a:latin typeface="Calibri" panose="020F0502020204030204"/>
              <a:ea typeface="+mn-ea"/>
              <a:cs typeface="+mn-cs"/>
            </a:rPr>
            <a:t>Direct Technical Assistance </a:t>
          </a:r>
        </a:p>
      </dsp:txBody>
      <dsp:txXfrm>
        <a:off x="290638" y="198432"/>
        <a:ext cx="3930585" cy="353116"/>
      </dsp:txXfrm>
    </dsp:sp>
    <dsp:sp modelId="{F5033B1B-03C4-4868-BAC7-2DB2CADEAD5E}">
      <dsp:nvSpPr>
        <dsp:cNvPr id="0" name=""/>
        <dsp:cNvSpPr/>
      </dsp:nvSpPr>
      <dsp:spPr>
        <a:xfrm>
          <a:off x="45221" y="140560"/>
          <a:ext cx="468860" cy="468860"/>
        </a:xfrm>
        <a:prstGeom prst="ellipse">
          <a:avLst/>
        </a:prstGeom>
        <a:solidFill>
          <a:schemeClr val="lt2">
            <a:hueOff val="0"/>
            <a:satOff val="0"/>
            <a:lumOff val="0"/>
            <a:alphaOff val="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A87BDDF-E95D-4F37-8596-E7E4AA4F6D9F}">
      <dsp:nvSpPr>
        <dsp:cNvPr id="0" name=""/>
        <dsp:cNvSpPr/>
      </dsp:nvSpPr>
      <dsp:spPr>
        <a:xfrm>
          <a:off x="494699" y="750177"/>
          <a:ext cx="3737510" cy="375088"/>
        </a:xfrm>
        <a:prstGeom prst="roundRect">
          <a:avLst>
            <a:gd name="adj" fmla="val 10000"/>
          </a:avLst>
        </a:prstGeom>
        <a:solidFill>
          <a:srgbClr val="44546A"/>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7727" tIns="40640" rIns="40640" bIns="40640" numCol="1" spcCol="1270" anchor="ctr" anchorCtr="0">
          <a:noAutofit/>
        </a:bodyPr>
        <a:lstStyle/>
        <a:p>
          <a:pPr marL="0" lvl="0" indent="0" algn="l" defTabSz="711200">
            <a:lnSpc>
              <a:spcPct val="90000"/>
            </a:lnSpc>
            <a:spcBef>
              <a:spcPct val="0"/>
            </a:spcBef>
            <a:spcAft>
              <a:spcPct val="35000"/>
            </a:spcAft>
            <a:buNone/>
          </a:pPr>
          <a:r>
            <a:rPr lang="en-US" sz="1600" kern="1200">
              <a:latin typeface="Calibri" panose="020F0502020204030204"/>
              <a:ea typeface="+mn-ea"/>
              <a:cs typeface="+mn-cs"/>
            </a:rPr>
            <a:t>Municipal Assistance Program</a:t>
          </a:r>
        </a:p>
      </dsp:txBody>
      <dsp:txXfrm>
        <a:off x="505685" y="761163"/>
        <a:ext cx="3715538" cy="353116"/>
      </dsp:txXfrm>
    </dsp:sp>
    <dsp:sp modelId="{C9EEEEEB-A1D4-46C7-B439-AC1BF157C7E1}">
      <dsp:nvSpPr>
        <dsp:cNvPr id="0" name=""/>
        <dsp:cNvSpPr/>
      </dsp:nvSpPr>
      <dsp:spPr>
        <a:xfrm>
          <a:off x="260268" y="703291"/>
          <a:ext cx="468860" cy="468860"/>
        </a:xfrm>
        <a:prstGeom prst="ellipse">
          <a:avLst/>
        </a:prstGeom>
        <a:solidFill>
          <a:schemeClr val="lt2">
            <a:hueOff val="0"/>
            <a:satOff val="0"/>
            <a:lumOff val="0"/>
            <a:alphaOff val="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91085B3-DB3B-469A-BF90-710AABA510EB}">
      <dsp:nvSpPr>
        <dsp:cNvPr id="0" name=""/>
        <dsp:cNvSpPr/>
      </dsp:nvSpPr>
      <dsp:spPr>
        <a:xfrm>
          <a:off x="494699" y="1312907"/>
          <a:ext cx="3737510" cy="375088"/>
        </a:xfrm>
        <a:prstGeom prst="roundRect">
          <a:avLst>
            <a:gd name="adj" fmla="val 10000"/>
          </a:avLst>
        </a:prstGeom>
        <a:solidFill>
          <a:srgbClr val="44546A"/>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7727" tIns="40640" rIns="40640" bIns="40640" numCol="1" spcCol="1270" anchor="ctr" anchorCtr="0">
          <a:noAutofit/>
        </a:bodyPr>
        <a:lstStyle/>
        <a:p>
          <a:pPr marL="0" lvl="0" indent="0" algn="l" defTabSz="711200">
            <a:lnSpc>
              <a:spcPct val="90000"/>
            </a:lnSpc>
            <a:spcBef>
              <a:spcPct val="0"/>
            </a:spcBef>
            <a:spcAft>
              <a:spcPct val="35000"/>
            </a:spcAft>
            <a:buNone/>
          </a:pPr>
          <a:r>
            <a:rPr lang="en-US" sz="1600" kern="1200">
              <a:latin typeface="Calibri" panose="020F0502020204030204"/>
              <a:ea typeface="+mn-ea"/>
              <a:cs typeface="+mn-cs"/>
            </a:rPr>
            <a:t>Continuing Education</a:t>
          </a:r>
        </a:p>
      </dsp:txBody>
      <dsp:txXfrm>
        <a:off x="505685" y="1323893"/>
        <a:ext cx="3715538" cy="353116"/>
      </dsp:txXfrm>
    </dsp:sp>
    <dsp:sp modelId="{6CD314E0-9025-4DEE-AC91-81A5732C5A45}">
      <dsp:nvSpPr>
        <dsp:cNvPr id="0" name=""/>
        <dsp:cNvSpPr/>
      </dsp:nvSpPr>
      <dsp:spPr>
        <a:xfrm>
          <a:off x="260268" y="1266021"/>
          <a:ext cx="468860" cy="468860"/>
        </a:xfrm>
        <a:prstGeom prst="ellipse">
          <a:avLst/>
        </a:prstGeom>
        <a:solidFill>
          <a:schemeClr val="lt2">
            <a:hueOff val="0"/>
            <a:satOff val="0"/>
            <a:lumOff val="0"/>
            <a:alphaOff val="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D579AAA-764A-4E30-BF34-360235A1F908}">
      <dsp:nvSpPr>
        <dsp:cNvPr id="0" name=""/>
        <dsp:cNvSpPr/>
      </dsp:nvSpPr>
      <dsp:spPr>
        <a:xfrm>
          <a:off x="253762" y="1887768"/>
          <a:ext cx="3952557" cy="375088"/>
        </a:xfrm>
        <a:prstGeom prst="roundRect">
          <a:avLst>
            <a:gd name="adj" fmla="val 10000"/>
          </a:avLst>
        </a:prstGeom>
        <a:solidFill>
          <a:srgbClr val="00B050"/>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7727" tIns="40640" rIns="40640" bIns="40640" numCol="1" spcCol="1270" anchor="ctr" anchorCtr="0">
          <a:noAutofit/>
        </a:bodyPr>
        <a:lstStyle/>
        <a:p>
          <a:pPr marL="0" lvl="0" indent="0" algn="l" defTabSz="711200">
            <a:lnSpc>
              <a:spcPct val="90000"/>
            </a:lnSpc>
            <a:spcBef>
              <a:spcPct val="0"/>
            </a:spcBef>
            <a:spcAft>
              <a:spcPct val="35000"/>
            </a:spcAft>
            <a:buNone/>
          </a:pPr>
          <a:r>
            <a:rPr lang="en-US" sz="1600" kern="1200">
              <a:latin typeface="Calibri" panose="020F0502020204030204"/>
              <a:ea typeface="+mn-ea"/>
              <a:cs typeface="+mn-cs"/>
            </a:rPr>
            <a:t>Community Engagement</a:t>
          </a:r>
        </a:p>
      </dsp:txBody>
      <dsp:txXfrm>
        <a:off x="264748" y="1898754"/>
        <a:ext cx="3930585" cy="353116"/>
      </dsp:txXfrm>
    </dsp:sp>
    <dsp:sp modelId="{0A2B4243-9CAA-4144-86BD-4C519A087928}">
      <dsp:nvSpPr>
        <dsp:cNvPr id="0" name=""/>
        <dsp:cNvSpPr/>
      </dsp:nvSpPr>
      <dsp:spPr>
        <a:xfrm>
          <a:off x="45221" y="1828752"/>
          <a:ext cx="468860" cy="468860"/>
        </a:xfrm>
        <a:prstGeom prst="ellipse">
          <a:avLst/>
        </a:prstGeom>
        <a:solidFill>
          <a:schemeClr val="lt2">
            <a:hueOff val="0"/>
            <a:satOff val="0"/>
            <a:lumOff val="0"/>
            <a:alphaOff val="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D8AC7C-C65D-477D-94F4-0BAA57BB3D99}">
      <dsp:nvSpPr>
        <dsp:cNvPr id="0" name=""/>
        <dsp:cNvSpPr/>
      </dsp:nvSpPr>
      <dsp:spPr>
        <a:xfrm rot="5400000">
          <a:off x="4407866" y="-1748854"/>
          <a:ext cx="829547" cy="4538954"/>
        </a:xfrm>
        <a:prstGeom prst="round2SameRect">
          <a:avLst/>
        </a:prstGeom>
        <a:solidFill>
          <a:srgbClr val="5B9BD5">
            <a:tint val="40000"/>
            <a:alpha val="90000"/>
            <a:hueOff val="0"/>
            <a:satOff val="0"/>
            <a:lumOff val="0"/>
            <a:alphaOff val="0"/>
          </a:srgbClr>
        </a:solidFill>
        <a:ln w="12700" cap="flat" cmpd="sng" algn="ctr">
          <a:solidFill>
            <a:srgbClr val="5B9BD5">
              <a:tint val="40000"/>
              <a:alpha val="9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n-US" sz="1600" kern="1200">
              <a:solidFill>
                <a:sysClr val="windowText" lastClr="000000">
                  <a:hueOff val="0"/>
                  <a:satOff val="0"/>
                  <a:lumOff val="0"/>
                  <a:alphaOff val="0"/>
                </a:sysClr>
              </a:solidFill>
              <a:latin typeface="Calibri Light"/>
              <a:ea typeface="+mn-ea"/>
              <a:cs typeface="Calibri Light"/>
            </a:rPr>
            <a:t>Review of Environmental Site Assessment Reports, Remedial Action Plans, Planning Documents</a:t>
          </a:r>
        </a:p>
      </dsp:txBody>
      <dsp:txXfrm rot="-5400000">
        <a:off x="2553163" y="146344"/>
        <a:ext cx="4498459" cy="748557"/>
      </dsp:txXfrm>
    </dsp:sp>
    <dsp:sp modelId="{E50BDD31-A96C-41EF-99E6-BA4F076A2FC7}">
      <dsp:nvSpPr>
        <dsp:cNvPr id="0" name=""/>
        <dsp:cNvSpPr/>
      </dsp:nvSpPr>
      <dsp:spPr>
        <a:xfrm>
          <a:off x="0" y="2155"/>
          <a:ext cx="2553162" cy="1036933"/>
        </a:xfrm>
        <a:prstGeom prst="roundRect">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US" sz="2000" kern="1200">
              <a:solidFill>
                <a:sysClr val="window" lastClr="FFFFFF"/>
              </a:solidFill>
              <a:latin typeface="Calibri Light"/>
              <a:ea typeface="+mn-ea"/>
              <a:cs typeface="Calibri Light"/>
            </a:rPr>
            <a:t>Technical Document Review</a:t>
          </a:r>
        </a:p>
      </dsp:txBody>
      <dsp:txXfrm>
        <a:off x="50619" y="52774"/>
        <a:ext cx="2451924" cy="935695"/>
      </dsp:txXfrm>
    </dsp:sp>
    <dsp:sp modelId="{17F59840-1F91-40D2-B70E-E47E371698C4}">
      <dsp:nvSpPr>
        <dsp:cNvPr id="0" name=""/>
        <dsp:cNvSpPr/>
      </dsp:nvSpPr>
      <dsp:spPr>
        <a:xfrm rot="5400000">
          <a:off x="4407866" y="-660074"/>
          <a:ext cx="829547" cy="4538954"/>
        </a:xfrm>
        <a:prstGeom prst="round2SameRect">
          <a:avLst/>
        </a:prstGeom>
        <a:solidFill>
          <a:srgbClr val="5B9BD5">
            <a:tint val="40000"/>
            <a:alpha val="90000"/>
            <a:hueOff val="-1684941"/>
            <a:satOff val="-5708"/>
            <a:lumOff val="-732"/>
            <a:alphaOff val="0"/>
          </a:srgbClr>
        </a:solidFill>
        <a:ln w="12700" cap="flat" cmpd="sng" algn="ctr">
          <a:solidFill>
            <a:srgbClr val="5B9BD5">
              <a:tint val="40000"/>
              <a:alpha val="90000"/>
              <a:hueOff val="-1684941"/>
              <a:satOff val="-5708"/>
              <a:lumOff val="-732"/>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n-US" sz="1600" kern="1200">
              <a:solidFill>
                <a:sysClr val="windowText" lastClr="000000">
                  <a:hueOff val="0"/>
                  <a:satOff val="0"/>
                  <a:lumOff val="0"/>
                  <a:alphaOff val="0"/>
                </a:sysClr>
              </a:solidFill>
              <a:latin typeface="Calibri Light"/>
              <a:ea typeface="+mn-ea"/>
              <a:cs typeface="Calibri Light"/>
            </a:rPr>
            <a:t>EPA Brownfields proposals (assessment, cleanup, multipurpose, RLF) and State Program proposals</a:t>
          </a:r>
        </a:p>
      </dsp:txBody>
      <dsp:txXfrm rot="-5400000">
        <a:off x="2553163" y="1235124"/>
        <a:ext cx="4498459" cy="748557"/>
      </dsp:txXfrm>
    </dsp:sp>
    <dsp:sp modelId="{D4E17E1E-3878-46CF-96FC-5BEA3CE95EAC}">
      <dsp:nvSpPr>
        <dsp:cNvPr id="0" name=""/>
        <dsp:cNvSpPr/>
      </dsp:nvSpPr>
      <dsp:spPr>
        <a:xfrm>
          <a:off x="0" y="1090936"/>
          <a:ext cx="2553162" cy="1036933"/>
        </a:xfrm>
        <a:prstGeom prst="roundRect">
          <a:avLst/>
        </a:prstGeom>
        <a:solidFill>
          <a:srgbClr val="5B9BD5">
            <a:hueOff val="-1689636"/>
            <a:satOff val="-4355"/>
            <a:lumOff val="-2941"/>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US" sz="2000" kern="1200">
              <a:solidFill>
                <a:sysClr val="window" lastClr="FFFFFF"/>
              </a:solidFill>
              <a:latin typeface="Calibri Light"/>
              <a:ea typeface="+mn-ea"/>
              <a:cs typeface="Calibri Light"/>
            </a:rPr>
            <a:t>Brownfields Proposals Review</a:t>
          </a:r>
        </a:p>
      </dsp:txBody>
      <dsp:txXfrm>
        <a:off x="50619" y="1141555"/>
        <a:ext cx="2451924" cy="935695"/>
      </dsp:txXfrm>
    </dsp:sp>
    <dsp:sp modelId="{AD221523-3F55-4820-98C4-DF010DFC646E}">
      <dsp:nvSpPr>
        <dsp:cNvPr id="0" name=""/>
        <dsp:cNvSpPr/>
      </dsp:nvSpPr>
      <dsp:spPr>
        <a:xfrm rot="5400000">
          <a:off x="4407866" y="428706"/>
          <a:ext cx="829547" cy="4538954"/>
        </a:xfrm>
        <a:prstGeom prst="round2SameRect">
          <a:avLst/>
        </a:prstGeom>
        <a:solidFill>
          <a:srgbClr val="5B9BD5">
            <a:tint val="40000"/>
            <a:alpha val="90000"/>
            <a:hueOff val="-5054821"/>
            <a:satOff val="-17124"/>
            <a:lumOff val="-2196"/>
            <a:alphaOff val="0"/>
          </a:srgbClr>
        </a:solidFill>
        <a:ln w="12700" cap="flat" cmpd="sng" algn="ctr">
          <a:solidFill>
            <a:srgbClr val="5B9BD5">
              <a:tint val="40000"/>
              <a:alpha val="90000"/>
              <a:hueOff val="-5054821"/>
              <a:satOff val="-17124"/>
              <a:lumOff val="-2196"/>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rtl="0">
            <a:lnSpc>
              <a:spcPct val="90000"/>
            </a:lnSpc>
            <a:spcBef>
              <a:spcPct val="0"/>
            </a:spcBef>
            <a:spcAft>
              <a:spcPct val="15000"/>
            </a:spcAft>
            <a:buChar char="•"/>
          </a:pPr>
          <a:r>
            <a:rPr lang="en-US" sz="1600" kern="1200">
              <a:solidFill>
                <a:sysClr val="windowText" lastClr="000000">
                  <a:hueOff val="0"/>
                  <a:satOff val="0"/>
                  <a:lumOff val="0"/>
                  <a:alphaOff val="0"/>
                </a:sysClr>
              </a:solidFill>
              <a:latin typeface="Calibri Light"/>
              <a:ea typeface="+mn-ea"/>
              <a:cs typeface="Calibri Light"/>
            </a:rPr>
            <a:t>Fact sheets, example proposals, RFQ/RFP review, and documents</a:t>
          </a:r>
        </a:p>
      </dsp:txBody>
      <dsp:txXfrm rot="-5400000">
        <a:off x="2553163" y="2323905"/>
        <a:ext cx="4498459" cy="748557"/>
      </dsp:txXfrm>
    </dsp:sp>
    <dsp:sp modelId="{2F5D1253-7643-445B-9849-95185FEDD994}">
      <dsp:nvSpPr>
        <dsp:cNvPr id="0" name=""/>
        <dsp:cNvSpPr/>
      </dsp:nvSpPr>
      <dsp:spPr>
        <a:xfrm>
          <a:off x="0" y="2179716"/>
          <a:ext cx="2553162" cy="1036933"/>
        </a:xfrm>
        <a:prstGeom prst="roundRect">
          <a:avLst/>
        </a:prstGeom>
        <a:solidFill>
          <a:srgbClr val="5B9BD5">
            <a:hueOff val="-3379271"/>
            <a:satOff val="-8710"/>
            <a:lumOff val="-5883"/>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rtl="0">
            <a:lnSpc>
              <a:spcPct val="90000"/>
            </a:lnSpc>
            <a:spcBef>
              <a:spcPct val="0"/>
            </a:spcBef>
            <a:spcAft>
              <a:spcPct val="35000"/>
            </a:spcAft>
            <a:buNone/>
          </a:pPr>
          <a:r>
            <a:rPr lang="en-US" sz="2000" kern="1200">
              <a:solidFill>
                <a:sysClr val="window" lastClr="FFFFFF"/>
              </a:solidFill>
              <a:latin typeface="Calibri Light"/>
              <a:ea typeface="+mn-ea"/>
              <a:cs typeface="Calibri Light"/>
            </a:rPr>
            <a:t>Access to Resources &amp; Procurement Support</a:t>
          </a:r>
        </a:p>
      </dsp:txBody>
      <dsp:txXfrm>
        <a:off x="50619" y="2230335"/>
        <a:ext cx="2451924" cy="935695"/>
      </dsp:txXfrm>
    </dsp:sp>
    <dsp:sp modelId="{FE991F32-DAA5-4FAD-BE42-C1A65FCB4D58}">
      <dsp:nvSpPr>
        <dsp:cNvPr id="0" name=""/>
        <dsp:cNvSpPr/>
      </dsp:nvSpPr>
      <dsp:spPr>
        <a:xfrm rot="5400000">
          <a:off x="4378428" y="1544281"/>
          <a:ext cx="829547" cy="4538954"/>
        </a:xfrm>
        <a:prstGeom prst="round2SameRect">
          <a:avLst/>
        </a:prstGeom>
        <a:solidFill>
          <a:srgbClr val="5B9BD5">
            <a:tint val="40000"/>
            <a:alpha val="90000"/>
            <a:hueOff val="-6739762"/>
            <a:satOff val="-22832"/>
            <a:lumOff val="-2928"/>
            <a:alphaOff val="0"/>
          </a:srgbClr>
        </a:solidFill>
        <a:ln w="12700" cap="flat" cmpd="sng" algn="ctr">
          <a:solidFill>
            <a:srgbClr val="5B9BD5">
              <a:tint val="40000"/>
              <a:alpha val="90000"/>
              <a:hueOff val="-6739762"/>
              <a:satOff val="-22832"/>
              <a:lumOff val="-2928"/>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n-US" sz="1600" kern="1200">
              <a:solidFill>
                <a:sysClr val="windowText" lastClr="000000">
                  <a:hueOff val="0"/>
                  <a:satOff val="0"/>
                  <a:lumOff val="0"/>
                  <a:alphaOff val="0"/>
                </a:sysClr>
              </a:solidFill>
              <a:latin typeface="Calibri Light"/>
              <a:ea typeface="+mn-ea"/>
              <a:cs typeface="Calibri Light"/>
            </a:rPr>
            <a:t>Answer Technical Questions</a:t>
          </a:r>
        </a:p>
      </dsp:txBody>
      <dsp:txXfrm rot="-5400000">
        <a:off x="2523725" y="3439480"/>
        <a:ext cx="4498459" cy="748557"/>
      </dsp:txXfrm>
    </dsp:sp>
    <dsp:sp modelId="{957F043F-CCF2-4849-A511-AA2A50143C77}">
      <dsp:nvSpPr>
        <dsp:cNvPr id="0" name=""/>
        <dsp:cNvSpPr/>
      </dsp:nvSpPr>
      <dsp:spPr>
        <a:xfrm>
          <a:off x="0" y="3268497"/>
          <a:ext cx="2553162" cy="1036933"/>
        </a:xfrm>
        <a:prstGeom prst="roundRect">
          <a:avLst/>
        </a:prstGeom>
        <a:solidFill>
          <a:srgbClr val="5B9BD5">
            <a:hueOff val="-6758543"/>
            <a:satOff val="-17419"/>
            <a:lumOff val="-11765"/>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US" sz="2000" kern="1200">
              <a:solidFill>
                <a:sysClr val="window" lastClr="FFFFFF"/>
              </a:solidFill>
              <a:latin typeface="Calibri Light"/>
              <a:ea typeface="+mn-ea"/>
              <a:cs typeface="Calibri Light"/>
            </a:rPr>
            <a:t>Quick Availability</a:t>
          </a:r>
        </a:p>
      </dsp:txBody>
      <dsp:txXfrm>
        <a:off x="50619" y="3319116"/>
        <a:ext cx="2451924" cy="93569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C9B92F-2DE7-4A94-A97A-E4C54393CEEE}">
      <dsp:nvSpPr>
        <dsp:cNvPr id="0" name=""/>
        <dsp:cNvSpPr/>
      </dsp:nvSpPr>
      <dsp:spPr>
        <a:xfrm>
          <a:off x="874540" y="40016"/>
          <a:ext cx="1693219" cy="1693219"/>
        </a:xfrm>
        <a:prstGeom prst="ellipse">
          <a:avLst/>
        </a:prstGeom>
        <a:solidFill>
          <a:schemeClr val="accent1">
            <a:shade val="80000"/>
            <a:alpha val="50000"/>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r>
            <a:rPr lang="en-US" sz="1800" kern="1200">
              <a:solidFill>
                <a:schemeClr val="bg1"/>
              </a:solidFill>
              <a:latin typeface="Bahnschrift" panose="020B0502040204020203" pitchFamily="34" charset="0"/>
            </a:rPr>
            <a:t>Community</a:t>
          </a:r>
        </a:p>
        <a:p>
          <a:pPr marL="0" lvl="0" indent="0" algn="ctr" defTabSz="800100">
            <a:lnSpc>
              <a:spcPct val="90000"/>
            </a:lnSpc>
            <a:spcBef>
              <a:spcPct val="0"/>
            </a:spcBef>
            <a:spcAft>
              <a:spcPct val="35000"/>
            </a:spcAft>
            <a:buNone/>
          </a:pPr>
          <a:r>
            <a:rPr lang="en-US" sz="1100" i="1" kern="1200">
              <a:solidFill>
                <a:schemeClr val="accent1">
                  <a:lumMod val="20000"/>
                  <a:lumOff val="80000"/>
                </a:schemeClr>
              </a:solidFill>
              <a:latin typeface="Bahnschrift" panose="020B0502040204020203" pitchFamily="34" charset="0"/>
            </a:rPr>
            <a:t>Info &amp; Input</a:t>
          </a:r>
        </a:p>
      </dsp:txBody>
      <dsp:txXfrm>
        <a:off x="1100303" y="336329"/>
        <a:ext cx="1241694" cy="761948"/>
      </dsp:txXfrm>
    </dsp:sp>
    <dsp:sp modelId="{A6CA9A27-F7F3-4BE9-AB66-0E240D3C9BC0}">
      <dsp:nvSpPr>
        <dsp:cNvPr id="0" name=""/>
        <dsp:cNvSpPr/>
      </dsp:nvSpPr>
      <dsp:spPr>
        <a:xfrm>
          <a:off x="1586595" y="1109843"/>
          <a:ext cx="1693219" cy="1693219"/>
        </a:xfrm>
        <a:prstGeom prst="ellipse">
          <a:avLst/>
        </a:prstGeom>
        <a:solidFill>
          <a:schemeClr val="accent1">
            <a:shade val="80000"/>
            <a:alpha val="50000"/>
            <a:hueOff val="48"/>
            <a:satOff val="-666"/>
            <a:lumOff val="1558"/>
            <a:alphaOff val="1500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l" defTabSz="800100">
            <a:lnSpc>
              <a:spcPct val="90000"/>
            </a:lnSpc>
            <a:spcBef>
              <a:spcPct val="0"/>
            </a:spcBef>
            <a:spcAft>
              <a:spcPct val="35000"/>
            </a:spcAft>
            <a:buNone/>
          </a:pPr>
          <a:r>
            <a:rPr lang="en-US" sz="1800" kern="1200">
              <a:solidFill>
                <a:schemeClr val="bg1"/>
              </a:solidFill>
            </a:rPr>
            <a:t>TAB Staff</a:t>
          </a:r>
        </a:p>
        <a:p>
          <a:pPr marL="0" lvl="0" indent="0" algn="l" defTabSz="800100">
            <a:lnSpc>
              <a:spcPct val="90000"/>
            </a:lnSpc>
            <a:spcBef>
              <a:spcPct val="0"/>
            </a:spcBef>
            <a:spcAft>
              <a:spcPct val="35000"/>
            </a:spcAft>
            <a:buNone/>
          </a:pPr>
          <a:r>
            <a:rPr lang="en-US" sz="1100" i="1" kern="1200">
              <a:solidFill>
                <a:schemeClr val="accent1">
                  <a:lumMod val="20000"/>
                  <a:lumOff val="80000"/>
                </a:schemeClr>
              </a:solidFill>
            </a:rPr>
            <a:t>Supervise</a:t>
          </a:r>
          <a:endParaRPr lang="en-US" sz="1400" i="1" kern="1200">
            <a:solidFill>
              <a:schemeClr val="accent1">
                <a:lumMod val="20000"/>
                <a:lumOff val="80000"/>
              </a:schemeClr>
            </a:solidFill>
          </a:endParaRPr>
        </a:p>
      </dsp:txBody>
      <dsp:txXfrm>
        <a:off x="2104438" y="1547258"/>
        <a:ext cx="1015931" cy="931270"/>
      </dsp:txXfrm>
    </dsp:sp>
    <dsp:sp modelId="{E6B3EB0D-E22E-4C1D-BB74-68BD1BB178C4}">
      <dsp:nvSpPr>
        <dsp:cNvPr id="0" name=""/>
        <dsp:cNvSpPr/>
      </dsp:nvSpPr>
      <dsp:spPr>
        <a:xfrm>
          <a:off x="224101" y="1099446"/>
          <a:ext cx="1693219" cy="1693219"/>
        </a:xfrm>
        <a:prstGeom prst="ellipse">
          <a:avLst/>
        </a:prstGeom>
        <a:solidFill>
          <a:schemeClr val="accent1">
            <a:shade val="80000"/>
            <a:alpha val="50000"/>
            <a:hueOff val="95"/>
            <a:satOff val="-1331"/>
            <a:lumOff val="3117"/>
            <a:alphaOff val="3000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r" defTabSz="711200">
            <a:lnSpc>
              <a:spcPct val="90000"/>
            </a:lnSpc>
            <a:spcBef>
              <a:spcPct val="0"/>
            </a:spcBef>
            <a:spcAft>
              <a:spcPct val="35000"/>
            </a:spcAft>
            <a:buNone/>
          </a:pPr>
          <a:r>
            <a:rPr lang="en-US" sz="1600" kern="1200">
              <a:solidFill>
                <a:schemeClr val="bg1"/>
              </a:solidFill>
              <a:latin typeface="Bahnschrift" panose="020B0502040204020203" pitchFamily="34" charset="0"/>
            </a:rPr>
            <a:t>UCONN Students</a:t>
          </a:r>
        </a:p>
        <a:p>
          <a:pPr marL="0" lvl="0" indent="0" algn="r" defTabSz="711200">
            <a:lnSpc>
              <a:spcPct val="90000"/>
            </a:lnSpc>
            <a:spcBef>
              <a:spcPct val="0"/>
            </a:spcBef>
            <a:spcAft>
              <a:spcPct val="35000"/>
            </a:spcAft>
            <a:buNone/>
          </a:pPr>
          <a:r>
            <a:rPr lang="en-US" sz="1100" i="1" kern="1200">
              <a:solidFill>
                <a:schemeClr val="accent1">
                  <a:lumMod val="20000"/>
                  <a:lumOff val="80000"/>
                </a:schemeClr>
              </a:solidFill>
              <a:latin typeface="Bahnschrift" panose="020B0502040204020203" pitchFamily="34" charset="0"/>
            </a:rPr>
            <a:t>Technical Work</a:t>
          </a:r>
        </a:p>
      </dsp:txBody>
      <dsp:txXfrm>
        <a:off x="383546" y="1536861"/>
        <a:ext cx="1015931" cy="93127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35220F-4556-42B0-8E45-67E58A96BB97}">
      <dsp:nvSpPr>
        <dsp:cNvPr id="0" name=""/>
        <dsp:cNvSpPr/>
      </dsp:nvSpPr>
      <dsp:spPr>
        <a:xfrm>
          <a:off x="4" y="702"/>
          <a:ext cx="2075597" cy="750378"/>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a:latin typeface="Calibri Light" panose="020F0302020204030204" pitchFamily="34" charset="0"/>
              <a:cs typeface="Calibri Light" panose="020F0302020204030204" pitchFamily="34" charset="0"/>
            </a:rPr>
            <a:t>EPA Brownfields Grant Support</a:t>
          </a:r>
        </a:p>
      </dsp:txBody>
      <dsp:txXfrm>
        <a:off x="4" y="702"/>
        <a:ext cx="2075597" cy="75037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B2F1FC-CC4D-4054-8EC2-50666B8BBEC9}">
      <dsp:nvSpPr>
        <dsp:cNvPr id="0" name=""/>
        <dsp:cNvSpPr/>
      </dsp:nvSpPr>
      <dsp:spPr>
        <a:xfrm>
          <a:off x="0" y="0"/>
          <a:ext cx="4651068" cy="2351322"/>
        </a:xfrm>
        <a:prstGeom prst="rect">
          <a:avLst/>
        </a:prstGeom>
        <a:solidFill>
          <a:schemeClr val="bg1"/>
        </a:solidFill>
        <a:ln w="12700" cap="flat" cmpd="sng" algn="ctr">
          <a:solidFill>
            <a:srgbClr val="00B05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Font typeface="Symbol" panose="05050102010706020507" pitchFamily="18" charset="2"/>
            <a:buNone/>
          </a:pPr>
          <a:r>
            <a:rPr lang="en-US" sz="1800" b="0" kern="1200">
              <a:solidFill>
                <a:sysClr val="windowText" lastClr="000000"/>
              </a:solidFill>
              <a:latin typeface="Calibri Light"/>
              <a:ea typeface="+mn-ea"/>
              <a:cs typeface="Calibri Light"/>
            </a:rPr>
            <a:t>Brownfield inventories</a:t>
          </a:r>
          <a:br>
            <a:rPr lang="en-US" sz="1800" b="0" kern="1200">
              <a:solidFill>
                <a:sysClr val="windowText" lastClr="000000"/>
              </a:solidFill>
              <a:latin typeface="Calibri Light"/>
              <a:ea typeface="+mn-ea"/>
              <a:cs typeface="Calibri Light"/>
            </a:rPr>
          </a:br>
          <a:br>
            <a:rPr lang="en-US" sz="1800" b="0" kern="1200">
              <a:latin typeface="Calibri Light"/>
              <a:ea typeface="+mn-ea"/>
              <a:cs typeface="Calibri Light"/>
            </a:rPr>
          </a:br>
          <a:r>
            <a:rPr lang="en-US" sz="1800" b="0" kern="1200">
              <a:solidFill>
                <a:sysClr val="windowText" lastClr="000000"/>
              </a:solidFill>
              <a:latin typeface="Calibri Light"/>
              <a:ea typeface="+mn-ea"/>
              <a:cs typeface="Calibri Light"/>
            </a:rPr>
            <a:t>Data Review and Gap Analysis for brownfield sites</a:t>
          </a:r>
        </a:p>
        <a:p>
          <a:pPr marL="0" lvl="0" indent="0" algn="ctr" defTabSz="800100" rtl="0">
            <a:lnSpc>
              <a:spcPct val="90000"/>
            </a:lnSpc>
            <a:spcBef>
              <a:spcPct val="0"/>
            </a:spcBef>
            <a:spcAft>
              <a:spcPct val="35000"/>
            </a:spcAft>
            <a:buFont typeface="Symbol" panose="05050102010706020507" pitchFamily="18" charset="2"/>
            <a:buNone/>
          </a:pPr>
          <a:r>
            <a:rPr lang="en-US" sz="1800" b="0" kern="1200">
              <a:solidFill>
                <a:schemeClr val="tx1"/>
              </a:solidFill>
              <a:latin typeface="Calibri Light"/>
              <a:ea typeface="+mn-ea"/>
              <a:cs typeface="Calibri Light"/>
            </a:rPr>
            <a:t>Grant Preparation </a:t>
          </a:r>
          <a:br>
            <a:rPr lang="en-US" sz="1800" b="0" kern="1200">
              <a:solidFill>
                <a:schemeClr val="tx1"/>
              </a:solidFill>
              <a:latin typeface="Calibri Light"/>
              <a:ea typeface="+mn-ea"/>
              <a:cs typeface="Calibri Light"/>
            </a:rPr>
          </a:br>
          <a:br>
            <a:rPr lang="en-US" sz="1800" b="0" kern="1200">
              <a:solidFill>
                <a:schemeClr val="tx1"/>
              </a:solidFill>
              <a:latin typeface="Calibri Light"/>
              <a:ea typeface="+mn-ea"/>
              <a:cs typeface="Calibri Light"/>
            </a:rPr>
          </a:br>
          <a:r>
            <a:rPr lang="en-US" sz="1800" b="0" kern="1200">
              <a:solidFill>
                <a:schemeClr val="tx1"/>
              </a:solidFill>
              <a:latin typeface="Calibri Light"/>
              <a:ea typeface="+mn-ea"/>
              <a:cs typeface="Calibri Light"/>
            </a:rPr>
            <a:t>Site reuse planning</a:t>
          </a:r>
        </a:p>
        <a:p>
          <a:pPr marL="0" lvl="0" indent="0" algn="ctr" defTabSz="800100">
            <a:lnSpc>
              <a:spcPct val="90000"/>
            </a:lnSpc>
            <a:spcBef>
              <a:spcPct val="0"/>
            </a:spcBef>
            <a:spcAft>
              <a:spcPct val="35000"/>
            </a:spcAft>
            <a:buFont typeface="Symbol" panose="05050102010706020507" pitchFamily="18" charset="2"/>
            <a:buNone/>
          </a:pPr>
          <a:r>
            <a:rPr lang="en-US" sz="1800" b="0" kern="1200">
              <a:solidFill>
                <a:sysClr val="windowText" lastClr="000000"/>
              </a:solidFill>
              <a:latin typeface="Calibri Light"/>
              <a:ea typeface="+mn-ea"/>
              <a:cs typeface="Calibri Light"/>
            </a:rPr>
            <a:t>Community Engagement Planning and Materials</a:t>
          </a:r>
        </a:p>
      </dsp:txBody>
      <dsp:txXfrm>
        <a:off x="0" y="0"/>
        <a:ext cx="4651068" cy="235132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80E099-94F1-4D44-9096-6D2A08C4A383}">
      <dsp:nvSpPr>
        <dsp:cNvPr id="0" name=""/>
        <dsp:cNvSpPr/>
      </dsp:nvSpPr>
      <dsp:spPr>
        <a:xfrm>
          <a:off x="2067" y="849"/>
          <a:ext cx="2519496" cy="1007798"/>
        </a:xfrm>
        <a:prstGeom prst="chevron">
          <a:avLst/>
        </a:prstGeom>
        <a:solidFill>
          <a:schemeClr val="accent3">
            <a:shade val="50000"/>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12014" tIns="37338" rIns="37338" bIns="37338" numCol="1" spcCol="1270" anchor="ctr" anchorCtr="0">
          <a:noAutofit/>
        </a:bodyPr>
        <a:lstStyle/>
        <a:p>
          <a:pPr marL="0" lvl="0" indent="0" algn="ctr" defTabSz="1244600">
            <a:lnSpc>
              <a:spcPct val="90000"/>
            </a:lnSpc>
            <a:spcBef>
              <a:spcPct val="0"/>
            </a:spcBef>
            <a:spcAft>
              <a:spcPct val="35000"/>
            </a:spcAft>
            <a:buNone/>
          </a:pPr>
          <a:r>
            <a:rPr lang="en-US" sz="2800" kern="1200">
              <a:latin typeface="Calibri Light"/>
              <a:ea typeface="Calibri Light"/>
              <a:cs typeface="Calibri Light"/>
            </a:rPr>
            <a:t>Sep-Dec</a:t>
          </a:r>
        </a:p>
      </dsp:txBody>
      <dsp:txXfrm>
        <a:off x="505966" y="849"/>
        <a:ext cx="1511698" cy="1007798"/>
      </dsp:txXfrm>
    </dsp:sp>
    <dsp:sp modelId="{C3C06A27-4FA1-48F8-A801-1A90EBC8F546}">
      <dsp:nvSpPr>
        <dsp:cNvPr id="0" name=""/>
        <dsp:cNvSpPr/>
      </dsp:nvSpPr>
      <dsp:spPr>
        <a:xfrm>
          <a:off x="2269615" y="849"/>
          <a:ext cx="2519496" cy="1007798"/>
        </a:xfrm>
        <a:prstGeom prst="chevron">
          <a:avLst/>
        </a:prstGeom>
        <a:solidFill>
          <a:schemeClr val="accent3">
            <a:shade val="50000"/>
            <a:hueOff val="-177661"/>
            <a:satOff val="-38386"/>
            <a:lumOff val="36676"/>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12014" tIns="37338" rIns="37338" bIns="37338" numCol="1" spcCol="1270" anchor="ctr" anchorCtr="0">
          <a:noAutofit/>
        </a:bodyPr>
        <a:lstStyle/>
        <a:p>
          <a:pPr marL="0" lvl="0" indent="0" algn="ctr" defTabSz="1244600">
            <a:lnSpc>
              <a:spcPct val="90000"/>
            </a:lnSpc>
            <a:spcBef>
              <a:spcPct val="0"/>
            </a:spcBef>
            <a:spcAft>
              <a:spcPct val="35000"/>
            </a:spcAft>
            <a:buNone/>
          </a:pPr>
          <a:r>
            <a:rPr lang="en-US" sz="2800" kern="1200">
              <a:latin typeface="Calibri Light"/>
              <a:ea typeface="Calibri Light"/>
              <a:cs typeface="Calibri Light"/>
            </a:rPr>
            <a:t>Jan-April</a:t>
          </a:r>
          <a:endParaRPr lang="en-US" sz="2800" kern="1200">
            <a:latin typeface="Calibri Light" panose="020F0302020204030204" pitchFamily="34" charset="0"/>
            <a:cs typeface="Calibri Light" panose="020F0302020204030204" pitchFamily="34" charset="0"/>
          </a:endParaRPr>
        </a:p>
      </dsp:txBody>
      <dsp:txXfrm>
        <a:off x="2773514" y="849"/>
        <a:ext cx="1511698" cy="1007798"/>
      </dsp:txXfrm>
    </dsp:sp>
    <dsp:sp modelId="{B1ACC453-C9BE-4397-958A-4DB4AAB287D4}">
      <dsp:nvSpPr>
        <dsp:cNvPr id="0" name=""/>
        <dsp:cNvSpPr/>
      </dsp:nvSpPr>
      <dsp:spPr>
        <a:xfrm>
          <a:off x="4537162" y="849"/>
          <a:ext cx="2519496" cy="1007798"/>
        </a:xfrm>
        <a:prstGeom prst="chevron">
          <a:avLst/>
        </a:prstGeom>
        <a:solidFill>
          <a:schemeClr val="accent3">
            <a:shade val="50000"/>
            <a:hueOff val="-177661"/>
            <a:satOff val="-38386"/>
            <a:lumOff val="36676"/>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12014" tIns="37338" rIns="37338" bIns="37338" numCol="1" spcCol="1270" anchor="ctr" anchorCtr="0">
          <a:noAutofit/>
        </a:bodyPr>
        <a:lstStyle/>
        <a:p>
          <a:pPr marL="0" lvl="0" indent="0" algn="ctr" defTabSz="1244600">
            <a:lnSpc>
              <a:spcPct val="90000"/>
            </a:lnSpc>
            <a:spcBef>
              <a:spcPct val="0"/>
            </a:spcBef>
            <a:spcAft>
              <a:spcPct val="35000"/>
            </a:spcAft>
            <a:buNone/>
          </a:pPr>
          <a:r>
            <a:rPr lang="en-US" sz="2800" kern="1200">
              <a:latin typeface="Calibri Light"/>
              <a:ea typeface="Calibri Light"/>
              <a:cs typeface="Calibri Light"/>
            </a:rPr>
            <a:t>May-Aug</a:t>
          </a:r>
        </a:p>
      </dsp:txBody>
      <dsp:txXfrm>
        <a:off x="5041061" y="849"/>
        <a:ext cx="1511698" cy="100779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AE476B-29A5-4DA1-9B36-EF99D62F7D43}">
      <dsp:nvSpPr>
        <dsp:cNvPr id="0" name=""/>
        <dsp:cNvSpPr/>
      </dsp:nvSpPr>
      <dsp:spPr>
        <a:xfrm>
          <a:off x="-2754905" y="-424765"/>
          <a:ext cx="3287705" cy="3287705"/>
        </a:xfrm>
        <a:prstGeom prst="blockArc">
          <a:avLst>
            <a:gd name="adj1" fmla="val 18900000"/>
            <a:gd name="adj2" fmla="val 2700000"/>
            <a:gd name="adj3" fmla="val 657"/>
          </a:avLst>
        </a:prstGeom>
        <a:noFill/>
        <a:ln w="1905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9B67ADC-EF41-47F5-A49C-313EA006F96D}">
      <dsp:nvSpPr>
        <dsp:cNvPr id="0" name=""/>
        <dsp:cNvSpPr/>
      </dsp:nvSpPr>
      <dsp:spPr>
        <a:xfrm>
          <a:off x="279652" y="187446"/>
          <a:ext cx="3952557" cy="375088"/>
        </a:xfrm>
        <a:prstGeom prst="roundRect">
          <a:avLst>
            <a:gd name="adj" fmla="val 10000"/>
          </a:avLst>
        </a:prstGeom>
        <a:solidFill>
          <a:srgbClr val="44546A"/>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7727" tIns="40640" rIns="40640" bIns="40640" numCol="1" spcCol="1270" anchor="ctr" anchorCtr="0">
          <a:noAutofit/>
        </a:bodyPr>
        <a:lstStyle/>
        <a:p>
          <a:pPr marL="0" lvl="0" indent="0" algn="l" defTabSz="711200">
            <a:lnSpc>
              <a:spcPct val="90000"/>
            </a:lnSpc>
            <a:spcBef>
              <a:spcPct val="0"/>
            </a:spcBef>
            <a:spcAft>
              <a:spcPct val="35000"/>
            </a:spcAft>
            <a:buNone/>
          </a:pPr>
          <a:r>
            <a:rPr lang="en-US" sz="1600" kern="1200">
              <a:latin typeface="Calibri" panose="020F0502020204030204"/>
              <a:ea typeface="+mn-ea"/>
              <a:cs typeface="+mn-cs"/>
            </a:rPr>
            <a:t>Direct Technical Assistance </a:t>
          </a:r>
        </a:p>
      </dsp:txBody>
      <dsp:txXfrm>
        <a:off x="290638" y="198432"/>
        <a:ext cx="3930585" cy="353116"/>
      </dsp:txXfrm>
    </dsp:sp>
    <dsp:sp modelId="{F5033B1B-03C4-4868-BAC7-2DB2CADEAD5E}">
      <dsp:nvSpPr>
        <dsp:cNvPr id="0" name=""/>
        <dsp:cNvSpPr/>
      </dsp:nvSpPr>
      <dsp:spPr>
        <a:xfrm>
          <a:off x="45221" y="140560"/>
          <a:ext cx="468860" cy="468860"/>
        </a:xfrm>
        <a:prstGeom prst="ellipse">
          <a:avLst/>
        </a:prstGeom>
        <a:solidFill>
          <a:schemeClr val="lt2">
            <a:hueOff val="0"/>
            <a:satOff val="0"/>
            <a:lumOff val="0"/>
            <a:alphaOff val="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A87BDDF-E95D-4F37-8596-E7E4AA4F6D9F}">
      <dsp:nvSpPr>
        <dsp:cNvPr id="0" name=""/>
        <dsp:cNvSpPr/>
      </dsp:nvSpPr>
      <dsp:spPr>
        <a:xfrm>
          <a:off x="494699" y="750177"/>
          <a:ext cx="3737510" cy="375088"/>
        </a:xfrm>
        <a:prstGeom prst="roundRect">
          <a:avLst>
            <a:gd name="adj" fmla="val 10000"/>
          </a:avLst>
        </a:prstGeom>
        <a:solidFill>
          <a:srgbClr val="00B050"/>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7727" tIns="40640" rIns="40640" bIns="40640" numCol="1" spcCol="1270" anchor="ctr" anchorCtr="0">
          <a:noAutofit/>
        </a:bodyPr>
        <a:lstStyle/>
        <a:p>
          <a:pPr marL="0" lvl="0" indent="0" algn="l" defTabSz="711200">
            <a:lnSpc>
              <a:spcPct val="90000"/>
            </a:lnSpc>
            <a:spcBef>
              <a:spcPct val="0"/>
            </a:spcBef>
            <a:spcAft>
              <a:spcPct val="35000"/>
            </a:spcAft>
            <a:buNone/>
          </a:pPr>
          <a:r>
            <a:rPr lang="en-US" sz="1600" kern="1200">
              <a:latin typeface="Calibri" panose="020F0502020204030204"/>
              <a:ea typeface="+mn-ea"/>
              <a:cs typeface="+mn-cs"/>
            </a:rPr>
            <a:t>Municipal Assistance Program</a:t>
          </a:r>
        </a:p>
      </dsp:txBody>
      <dsp:txXfrm>
        <a:off x="505685" y="761163"/>
        <a:ext cx="3715538" cy="353116"/>
      </dsp:txXfrm>
    </dsp:sp>
    <dsp:sp modelId="{C9EEEEEB-A1D4-46C7-B439-AC1BF157C7E1}">
      <dsp:nvSpPr>
        <dsp:cNvPr id="0" name=""/>
        <dsp:cNvSpPr/>
      </dsp:nvSpPr>
      <dsp:spPr>
        <a:xfrm>
          <a:off x="260268" y="703291"/>
          <a:ext cx="468860" cy="468860"/>
        </a:xfrm>
        <a:prstGeom prst="ellipse">
          <a:avLst/>
        </a:prstGeom>
        <a:solidFill>
          <a:schemeClr val="lt2">
            <a:hueOff val="0"/>
            <a:satOff val="0"/>
            <a:lumOff val="0"/>
            <a:alphaOff val="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91085B3-DB3B-469A-BF90-710AABA510EB}">
      <dsp:nvSpPr>
        <dsp:cNvPr id="0" name=""/>
        <dsp:cNvSpPr/>
      </dsp:nvSpPr>
      <dsp:spPr>
        <a:xfrm>
          <a:off x="494699" y="1312907"/>
          <a:ext cx="3737510" cy="375088"/>
        </a:xfrm>
        <a:prstGeom prst="roundRect">
          <a:avLst>
            <a:gd name="adj" fmla="val 1000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7727" tIns="40640" rIns="40640" bIns="40640" numCol="1" spcCol="1270" anchor="ctr" anchorCtr="0">
          <a:noAutofit/>
        </a:bodyPr>
        <a:lstStyle/>
        <a:p>
          <a:pPr marL="0" lvl="0" indent="0" algn="l" defTabSz="711200">
            <a:lnSpc>
              <a:spcPct val="90000"/>
            </a:lnSpc>
            <a:spcBef>
              <a:spcPct val="0"/>
            </a:spcBef>
            <a:spcAft>
              <a:spcPct val="35000"/>
            </a:spcAft>
            <a:buNone/>
          </a:pPr>
          <a:r>
            <a:rPr lang="en-US" sz="1600" kern="1200">
              <a:latin typeface="Calibri" panose="020F0502020204030204"/>
              <a:ea typeface="+mn-ea"/>
              <a:cs typeface="+mn-cs"/>
            </a:rPr>
            <a:t>Continuing Education</a:t>
          </a:r>
        </a:p>
      </dsp:txBody>
      <dsp:txXfrm>
        <a:off x="505685" y="1323893"/>
        <a:ext cx="3715538" cy="353116"/>
      </dsp:txXfrm>
    </dsp:sp>
    <dsp:sp modelId="{6CD314E0-9025-4DEE-AC91-81A5732C5A45}">
      <dsp:nvSpPr>
        <dsp:cNvPr id="0" name=""/>
        <dsp:cNvSpPr/>
      </dsp:nvSpPr>
      <dsp:spPr>
        <a:xfrm>
          <a:off x="260268" y="1266021"/>
          <a:ext cx="468860" cy="468860"/>
        </a:xfrm>
        <a:prstGeom prst="ellipse">
          <a:avLst/>
        </a:prstGeom>
        <a:solidFill>
          <a:schemeClr val="lt2">
            <a:hueOff val="0"/>
            <a:satOff val="0"/>
            <a:lumOff val="0"/>
            <a:alphaOff val="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D579AAA-764A-4E30-BF34-360235A1F908}">
      <dsp:nvSpPr>
        <dsp:cNvPr id="0" name=""/>
        <dsp:cNvSpPr/>
      </dsp:nvSpPr>
      <dsp:spPr>
        <a:xfrm>
          <a:off x="279652" y="1875638"/>
          <a:ext cx="3952557" cy="375088"/>
        </a:xfrm>
        <a:prstGeom prst="roundRect">
          <a:avLst>
            <a:gd name="adj" fmla="val 1000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7727" tIns="40640" rIns="40640" bIns="40640" numCol="1" spcCol="1270" anchor="ctr" anchorCtr="0">
          <a:noAutofit/>
        </a:bodyPr>
        <a:lstStyle/>
        <a:p>
          <a:pPr marL="0" lvl="0" indent="0" algn="l" defTabSz="711200">
            <a:lnSpc>
              <a:spcPct val="90000"/>
            </a:lnSpc>
            <a:spcBef>
              <a:spcPct val="0"/>
            </a:spcBef>
            <a:spcAft>
              <a:spcPct val="35000"/>
            </a:spcAft>
            <a:buNone/>
          </a:pPr>
          <a:r>
            <a:rPr lang="en-US" sz="1600" kern="1200">
              <a:latin typeface="Calibri" panose="020F0502020204030204"/>
              <a:ea typeface="+mn-ea"/>
              <a:cs typeface="+mn-cs"/>
            </a:rPr>
            <a:t>Community Engagement</a:t>
          </a:r>
        </a:p>
      </dsp:txBody>
      <dsp:txXfrm>
        <a:off x="290638" y="1886624"/>
        <a:ext cx="3930585" cy="353116"/>
      </dsp:txXfrm>
    </dsp:sp>
    <dsp:sp modelId="{0A2B4243-9CAA-4144-86BD-4C519A087928}">
      <dsp:nvSpPr>
        <dsp:cNvPr id="0" name=""/>
        <dsp:cNvSpPr/>
      </dsp:nvSpPr>
      <dsp:spPr>
        <a:xfrm>
          <a:off x="45221" y="1828752"/>
          <a:ext cx="468860" cy="468860"/>
        </a:xfrm>
        <a:prstGeom prst="ellipse">
          <a:avLst/>
        </a:prstGeom>
        <a:solidFill>
          <a:schemeClr val="lt2">
            <a:hueOff val="0"/>
            <a:satOff val="0"/>
            <a:lumOff val="0"/>
            <a:alphaOff val="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80838F-B915-48CC-9EB4-1C2DF3D76DFD}">
      <dsp:nvSpPr>
        <dsp:cNvPr id="0" name=""/>
        <dsp:cNvSpPr/>
      </dsp:nvSpPr>
      <dsp:spPr>
        <a:xfrm>
          <a:off x="325928" y="677"/>
          <a:ext cx="546918" cy="546918"/>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05320AC0-F828-45FD-8A1B-B1943BDAA642}">
      <dsp:nvSpPr>
        <dsp:cNvPr id="0" name=""/>
        <dsp:cNvSpPr/>
      </dsp:nvSpPr>
      <dsp:spPr>
        <a:xfrm>
          <a:off x="440781" y="115530"/>
          <a:ext cx="317212" cy="31721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5A55457B-B7B8-4EFA-825A-E2913EB4CC60}">
      <dsp:nvSpPr>
        <dsp:cNvPr id="0" name=""/>
        <dsp:cNvSpPr/>
      </dsp:nvSpPr>
      <dsp:spPr>
        <a:xfrm>
          <a:off x="990043" y="677"/>
          <a:ext cx="1289165" cy="5469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100000"/>
            </a:lnSpc>
            <a:spcBef>
              <a:spcPct val="0"/>
            </a:spcBef>
            <a:spcAft>
              <a:spcPct val="35000"/>
            </a:spcAft>
            <a:buNone/>
          </a:pPr>
          <a:r>
            <a:rPr lang="en-US" sz="1600" kern="1200" dirty="0"/>
            <a:t>Reported Releases</a:t>
          </a:r>
        </a:p>
      </dsp:txBody>
      <dsp:txXfrm>
        <a:off x="990043" y="677"/>
        <a:ext cx="1289165" cy="546918"/>
      </dsp:txXfrm>
    </dsp:sp>
    <dsp:sp modelId="{1E5FDD16-4788-4C4C-8FBE-31E2FE40917C}">
      <dsp:nvSpPr>
        <dsp:cNvPr id="0" name=""/>
        <dsp:cNvSpPr/>
      </dsp:nvSpPr>
      <dsp:spPr>
        <a:xfrm>
          <a:off x="2503836" y="677"/>
          <a:ext cx="546918" cy="546918"/>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0DED8006-8869-4C06-A61E-B0161A495B14}">
      <dsp:nvSpPr>
        <dsp:cNvPr id="0" name=""/>
        <dsp:cNvSpPr/>
      </dsp:nvSpPr>
      <dsp:spPr>
        <a:xfrm>
          <a:off x="2618689" y="115530"/>
          <a:ext cx="317212" cy="31721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73194858-FDD0-4A98-9CFE-06780914AEDA}">
      <dsp:nvSpPr>
        <dsp:cNvPr id="0" name=""/>
        <dsp:cNvSpPr/>
      </dsp:nvSpPr>
      <dsp:spPr>
        <a:xfrm>
          <a:off x="3155370" y="0"/>
          <a:ext cx="1844615" cy="5469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100000"/>
            </a:lnSpc>
            <a:spcBef>
              <a:spcPct val="0"/>
            </a:spcBef>
            <a:spcAft>
              <a:spcPct val="35000"/>
            </a:spcAft>
            <a:buNone/>
          </a:pPr>
          <a:r>
            <a:rPr lang="en-US" sz="1600" kern="1200" dirty="0"/>
            <a:t>Site Reconnaissance</a:t>
          </a:r>
        </a:p>
      </dsp:txBody>
      <dsp:txXfrm>
        <a:off x="3155370" y="0"/>
        <a:ext cx="1844615" cy="546918"/>
      </dsp:txXfrm>
    </dsp:sp>
    <dsp:sp modelId="{A662A1CC-6CC6-4852-B8FE-F967DA5D5BF8}">
      <dsp:nvSpPr>
        <dsp:cNvPr id="0" name=""/>
        <dsp:cNvSpPr/>
      </dsp:nvSpPr>
      <dsp:spPr>
        <a:xfrm>
          <a:off x="325928" y="912114"/>
          <a:ext cx="546918" cy="546918"/>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FAAA20A6-57A2-47F3-9A67-750403A6DE9A}">
      <dsp:nvSpPr>
        <dsp:cNvPr id="0" name=""/>
        <dsp:cNvSpPr/>
      </dsp:nvSpPr>
      <dsp:spPr>
        <a:xfrm>
          <a:off x="440781" y="1026967"/>
          <a:ext cx="317212" cy="31721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3C4C5729-05DE-4802-9E22-8BDE8B556157}">
      <dsp:nvSpPr>
        <dsp:cNvPr id="0" name=""/>
        <dsp:cNvSpPr/>
      </dsp:nvSpPr>
      <dsp:spPr>
        <a:xfrm>
          <a:off x="990043" y="912114"/>
          <a:ext cx="1289165" cy="5469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100000"/>
            </a:lnSpc>
            <a:spcBef>
              <a:spcPct val="0"/>
            </a:spcBef>
            <a:spcAft>
              <a:spcPct val="35000"/>
            </a:spcAft>
            <a:buNone/>
          </a:pPr>
          <a:r>
            <a:rPr lang="en-US" sz="1600" kern="1200" dirty="0"/>
            <a:t>Tax Delinquency</a:t>
          </a:r>
        </a:p>
      </dsp:txBody>
      <dsp:txXfrm>
        <a:off x="990043" y="912114"/>
        <a:ext cx="1289165" cy="546918"/>
      </dsp:txXfrm>
    </dsp:sp>
    <dsp:sp modelId="{C52BBFB2-500F-4FB1-9314-2B4FA1701104}">
      <dsp:nvSpPr>
        <dsp:cNvPr id="0" name=""/>
        <dsp:cNvSpPr/>
      </dsp:nvSpPr>
      <dsp:spPr>
        <a:xfrm>
          <a:off x="2503836" y="912114"/>
          <a:ext cx="546918" cy="546918"/>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131AC323-8562-4D5D-989D-2A6BF4BE46AC}">
      <dsp:nvSpPr>
        <dsp:cNvPr id="0" name=""/>
        <dsp:cNvSpPr/>
      </dsp:nvSpPr>
      <dsp:spPr>
        <a:xfrm>
          <a:off x="2618689" y="1026967"/>
          <a:ext cx="317212" cy="317212"/>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83F931DB-6FD9-4ED0-82B4-0EEAE5B0AAD2}">
      <dsp:nvSpPr>
        <dsp:cNvPr id="0" name=""/>
        <dsp:cNvSpPr/>
      </dsp:nvSpPr>
      <dsp:spPr>
        <a:xfrm>
          <a:off x="3167952" y="912114"/>
          <a:ext cx="1289165" cy="5469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100000"/>
            </a:lnSpc>
            <a:spcBef>
              <a:spcPct val="0"/>
            </a:spcBef>
            <a:spcAft>
              <a:spcPct val="35000"/>
            </a:spcAft>
            <a:buNone/>
          </a:pPr>
          <a:r>
            <a:rPr lang="en-US" sz="1600" kern="1200" dirty="0"/>
            <a:t>Sanborn Maps</a:t>
          </a:r>
        </a:p>
      </dsp:txBody>
      <dsp:txXfrm>
        <a:off x="3167952" y="912114"/>
        <a:ext cx="1289165" cy="546918"/>
      </dsp:txXfrm>
    </dsp:sp>
    <dsp:sp modelId="{3C7C00C0-82AB-48EB-B6C5-8785F3CAEA02}">
      <dsp:nvSpPr>
        <dsp:cNvPr id="0" name=""/>
        <dsp:cNvSpPr/>
      </dsp:nvSpPr>
      <dsp:spPr>
        <a:xfrm>
          <a:off x="325928" y="1823550"/>
          <a:ext cx="546918" cy="546918"/>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EE132EA3-53C7-4D4C-ACFD-6ABB4CD18AF8}">
      <dsp:nvSpPr>
        <dsp:cNvPr id="0" name=""/>
        <dsp:cNvSpPr/>
      </dsp:nvSpPr>
      <dsp:spPr>
        <a:xfrm>
          <a:off x="440781" y="1938403"/>
          <a:ext cx="317212" cy="317212"/>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BB6D8CE4-8289-4421-A9DB-38C4D5A001FB}">
      <dsp:nvSpPr>
        <dsp:cNvPr id="0" name=""/>
        <dsp:cNvSpPr/>
      </dsp:nvSpPr>
      <dsp:spPr>
        <a:xfrm>
          <a:off x="990043" y="1823550"/>
          <a:ext cx="1289165" cy="5469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100000"/>
            </a:lnSpc>
            <a:spcBef>
              <a:spcPct val="0"/>
            </a:spcBef>
            <a:spcAft>
              <a:spcPct val="35000"/>
            </a:spcAft>
            <a:buNone/>
          </a:pPr>
          <a:r>
            <a:rPr lang="en-US" sz="1600" kern="1200" dirty="0"/>
            <a:t>Known Sites</a:t>
          </a:r>
        </a:p>
      </dsp:txBody>
      <dsp:txXfrm>
        <a:off x="990043" y="1823550"/>
        <a:ext cx="1289165" cy="546918"/>
      </dsp:txXfrm>
    </dsp:sp>
    <dsp:sp modelId="{BF7F87FA-3D84-4763-9EBA-D862679F1B47}">
      <dsp:nvSpPr>
        <dsp:cNvPr id="0" name=""/>
        <dsp:cNvSpPr/>
      </dsp:nvSpPr>
      <dsp:spPr>
        <a:xfrm>
          <a:off x="2503836" y="1823550"/>
          <a:ext cx="546918" cy="546918"/>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841B0E42-055C-471D-BF90-E1B9790A9C2A}">
      <dsp:nvSpPr>
        <dsp:cNvPr id="0" name=""/>
        <dsp:cNvSpPr/>
      </dsp:nvSpPr>
      <dsp:spPr>
        <a:xfrm>
          <a:off x="2618689" y="1938403"/>
          <a:ext cx="317212" cy="317212"/>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194A1BAA-7CF5-4228-AAF1-E0F0893B7B2F}">
      <dsp:nvSpPr>
        <dsp:cNvPr id="0" name=""/>
        <dsp:cNvSpPr/>
      </dsp:nvSpPr>
      <dsp:spPr>
        <a:xfrm>
          <a:off x="3140273" y="1814405"/>
          <a:ext cx="1801712" cy="5469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100000"/>
            </a:lnSpc>
            <a:spcBef>
              <a:spcPct val="0"/>
            </a:spcBef>
            <a:spcAft>
              <a:spcPct val="35000"/>
            </a:spcAft>
            <a:buNone/>
          </a:pPr>
          <a:r>
            <a:rPr lang="en-US" sz="1600" kern="1200" dirty="0"/>
            <a:t>Existing Brownfield Lists</a:t>
          </a:r>
        </a:p>
      </dsp:txBody>
      <dsp:txXfrm>
        <a:off x="3140273" y="1814405"/>
        <a:ext cx="1801712" cy="546918"/>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4C24B8-CA79-4952-B0AD-F31B0D64DC20}">
      <dsp:nvSpPr>
        <dsp:cNvPr id="0" name=""/>
        <dsp:cNvSpPr/>
      </dsp:nvSpPr>
      <dsp:spPr>
        <a:xfrm>
          <a:off x="1191767" y="0"/>
          <a:ext cx="6753352" cy="5239942"/>
        </a:xfrm>
        <a:prstGeom prst="rightArrow">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F5FC306-42DF-4FB7-B4E9-FFEC605A75AE}">
      <dsp:nvSpPr>
        <dsp:cNvPr id="0" name=""/>
        <dsp:cNvSpPr/>
      </dsp:nvSpPr>
      <dsp:spPr>
        <a:xfrm>
          <a:off x="2715" y="1571982"/>
          <a:ext cx="1764375" cy="2095976"/>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b="1" kern="1200">
              <a:latin typeface="Calibri Light" panose="020F0302020204030204" pitchFamily="34" charset="0"/>
              <a:cs typeface="Calibri Light" panose="020F0302020204030204" pitchFamily="34" charset="0"/>
            </a:rPr>
            <a:t>Property Information</a:t>
          </a:r>
        </a:p>
        <a:p>
          <a:pPr marL="114300" lvl="1" indent="-114300" algn="l" defTabSz="533400">
            <a:lnSpc>
              <a:spcPct val="90000"/>
            </a:lnSpc>
            <a:spcBef>
              <a:spcPct val="0"/>
            </a:spcBef>
            <a:spcAft>
              <a:spcPct val="15000"/>
            </a:spcAft>
            <a:buChar char="•"/>
          </a:pPr>
          <a:r>
            <a:rPr lang="en-US" sz="1200" kern="1200">
              <a:latin typeface="Calibri Light" panose="020F0302020204030204" pitchFamily="34" charset="0"/>
              <a:cs typeface="Calibri Light" panose="020F0302020204030204" pitchFamily="34" charset="0"/>
            </a:rPr>
            <a:t>Ownership</a:t>
          </a:r>
        </a:p>
        <a:p>
          <a:pPr marL="114300" lvl="1" indent="-114300" algn="l" defTabSz="533400">
            <a:lnSpc>
              <a:spcPct val="90000"/>
            </a:lnSpc>
            <a:spcBef>
              <a:spcPct val="0"/>
            </a:spcBef>
            <a:spcAft>
              <a:spcPct val="15000"/>
            </a:spcAft>
            <a:buChar char="•"/>
          </a:pPr>
          <a:r>
            <a:rPr lang="en-US" sz="1200" kern="1200">
              <a:latin typeface="Calibri Light" panose="020F0302020204030204" pitchFamily="34" charset="0"/>
              <a:cs typeface="Calibri Light" panose="020F0302020204030204" pitchFamily="34" charset="0"/>
            </a:rPr>
            <a:t>History</a:t>
          </a:r>
        </a:p>
        <a:p>
          <a:pPr marL="114300" lvl="1" indent="-114300" algn="l" defTabSz="533400">
            <a:lnSpc>
              <a:spcPct val="90000"/>
            </a:lnSpc>
            <a:spcBef>
              <a:spcPct val="0"/>
            </a:spcBef>
            <a:spcAft>
              <a:spcPct val="15000"/>
            </a:spcAft>
            <a:buChar char="•"/>
          </a:pPr>
          <a:r>
            <a:rPr lang="en-US" sz="1200" kern="1200" dirty="0">
              <a:latin typeface="Calibri Light" panose="020F0302020204030204" pitchFamily="34" charset="0"/>
              <a:cs typeface="Calibri Light" panose="020F0302020204030204" pitchFamily="34" charset="0"/>
            </a:rPr>
            <a:t>Tax status</a:t>
          </a:r>
        </a:p>
        <a:p>
          <a:pPr marL="114300" lvl="1" indent="-114300" algn="l" defTabSz="533400">
            <a:lnSpc>
              <a:spcPct val="90000"/>
            </a:lnSpc>
            <a:spcBef>
              <a:spcPct val="0"/>
            </a:spcBef>
            <a:spcAft>
              <a:spcPct val="15000"/>
            </a:spcAft>
            <a:buChar char="•"/>
          </a:pPr>
          <a:r>
            <a:rPr lang="en-US" sz="1200" kern="1200">
              <a:latin typeface="Calibri Light" panose="020F0302020204030204" pitchFamily="34" charset="0"/>
              <a:cs typeface="Calibri Light" panose="020F0302020204030204" pitchFamily="34" charset="0"/>
            </a:rPr>
            <a:t>Occupancy</a:t>
          </a:r>
        </a:p>
        <a:p>
          <a:pPr marL="114300" lvl="1" indent="-114300" algn="l" defTabSz="533400">
            <a:lnSpc>
              <a:spcPct val="90000"/>
            </a:lnSpc>
            <a:spcBef>
              <a:spcPct val="0"/>
            </a:spcBef>
            <a:spcAft>
              <a:spcPct val="15000"/>
            </a:spcAft>
            <a:buChar char="•"/>
          </a:pPr>
          <a:r>
            <a:rPr lang="en-US" sz="1200" kern="1200">
              <a:latin typeface="Calibri Light" panose="020F0302020204030204" pitchFamily="34" charset="0"/>
              <a:cs typeface="Calibri Light" panose="020F0302020204030204" pitchFamily="34" charset="0"/>
            </a:rPr>
            <a:t>Zoning</a:t>
          </a:r>
        </a:p>
        <a:p>
          <a:pPr marL="114300" lvl="1" indent="-114300" algn="l" defTabSz="533400">
            <a:lnSpc>
              <a:spcPct val="90000"/>
            </a:lnSpc>
            <a:spcBef>
              <a:spcPct val="0"/>
            </a:spcBef>
            <a:spcAft>
              <a:spcPct val="15000"/>
            </a:spcAft>
            <a:buChar char="•"/>
          </a:pPr>
          <a:r>
            <a:rPr lang="en-US" sz="1200" kern="1200">
              <a:latin typeface="Calibri Light" panose="020F0302020204030204" pitchFamily="34" charset="0"/>
              <a:cs typeface="Calibri Light" panose="020F0302020204030204" pitchFamily="34" charset="0"/>
            </a:rPr>
            <a:t>Environmental Considerations</a:t>
          </a:r>
        </a:p>
      </dsp:txBody>
      <dsp:txXfrm>
        <a:off x="88845" y="1658112"/>
        <a:ext cx="1592115" cy="1923716"/>
      </dsp:txXfrm>
    </dsp:sp>
    <dsp:sp modelId="{FFBDC664-F6AC-4DF9-9C21-016B4CC427BD}">
      <dsp:nvSpPr>
        <dsp:cNvPr id="0" name=""/>
        <dsp:cNvSpPr/>
      </dsp:nvSpPr>
      <dsp:spPr>
        <a:xfrm>
          <a:off x="2061153" y="1571982"/>
          <a:ext cx="1764375" cy="2095976"/>
        </a:xfrm>
        <a:prstGeom prst="roundRect">
          <a:avLst/>
        </a:prstGeom>
        <a:solidFill>
          <a:schemeClr val="accent3">
            <a:hueOff val="1372388"/>
            <a:satOff val="8237"/>
            <a:lumOff val="627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t" anchorCtr="0">
          <a:noAutofit/>
        </a:bodyPr>
        <a:lstStyle/>
        <a:p>
          <a:pPr marL="0" lvl="0" indent="0" algn="l" defTabSz="622300">
            <a:lnSpc>
              <a:spcPct val="90000"/>
            </a:lnSpc>
            <a:spcBef>
              <a:spcPct val="0"/>
            </a:spcBef>
            <a:spcAft>
              <a:spcPct val="35000"/>
            </a:spcAft>
            <a:buNone/>
          </a:pPr>
          <a:r>
            <a:rPr lang="en-US" sz="1400" b="1" kern="1200">
              <a:latin typeface="Calibri Light" panose="020F0302020204030204" pitchFamily="34" charset="0"/>
              <a:cs typeface="Calibri Light" panose="020F0302020204030204" pitchFamily="34" charset="0"/>
            </a:rPr>
            <a:t>Opportunities &amp; Constraints</a:t>
          </a:r>
        </a:p>
        <a:p>
          <a:pPr marL="114300" lvl="1" indent="-114300" algn="l" defTabSz="533400">
            <a:lnSpc>
              <a:spcPct val="90000"/>
            </a:lnSpc>
            <a:spcBef>
              <a:spcPct val="0"/>
            </a:spcBef>
            <a:spcAft>
              <a:spcPct val="15000"/>
            </a:spcAft>
            <a:buChar char="•"/>
          </a:pPr>
          <a:r>
            <a:rPr lang="en-US" sz="1200" kern="1200" dirty="0">
              <a:latin typeface="Calibri Light" panose="020F0302020204030204" pitchFamily="34" charset="0"/>
              <a:cs typeface="Calibri Light" panose="020F0302020204030204" pitchFamily="34" charset="0"/>
            </a:rPr>
            <a:t>Useable Acreage</a:t>
          </a:r>
        </a:p>
        <a:p>
          <a:pPr marL="114300" lvl="1" indent="-114300" algn="l" defTabSz="533400">
            <a:lnSpc>
              <a:spcPct val="90000"/>
            </a:lnSpc>
            <a:spcBef>
              <a:spcPct val="0"/>
            </a:spcBef>
            <a:spcAft>
              <a:spcPct val="15000"/>
            </a:spcAft>
            <a:buChar char="•"/>
          </a:pPr>
          <a:r>
            <a:rPr lang="en-US" sz="1200" kern="1200" dirty="0">
              <a:latin typeface="Calibri Light" panose="020F0302020204030204" pitchFamily="34" charset="0"/>
              <a:cs typeface="Calibri Light" panose="020F0302020204030204" pitchFamily="34" charset="0"/>
            </a:rPr>
            <a:t>Viability</a:t>
          </a:r>
        </a:p>
        <a:p>
          <a:pPr marL="114300" lvl="1" indent="-114300" algn="l" defTabSz="533400">
            <a:lnSpc>
              <a:spcPct val="90000"/>
            </a:lnSpc>
            <a:spcBef>
              <a:spcPct val="0"/>
            </a:spcBef>
            <a:spcAft>
              <a:spcPct val="15000"/>
            </a:spcAft>
            <a:buChar char="•"/>
          </a:pPr>
          <a:r>
            <a:rPr lang="en-US" sz="1200" kern="1200" dirty="0">
              <a:latin typeface="Calibri Light" panose="020F0302020204030204" pitchFamily="34" charset="0"/>
              <a:cs typeface="Calibri Light" panose="020F0302020204030204" pitchFamily="34" charset="0"/>
            </a:rPr>
            <a:t>Accessibility</a:t>
          </a:r>
        </a:p>
        <a:p>
          <a:pPr marL="114300" lvl="1" indent="-114300" algn="l" defTabSz="533400">
            <a:lnSpc>
              <a:spcPct val="90000"/>
            </a:lnSpc>
            <a:spcBef>
              <a:spcPct val="0"/>
            </a:spcBef>
            <a:spcAft>
              <a:spcPct val="15000"/>
            </a:spcAft>
            <a:buChar char="•"/>
          </a:pPr>
          <a:r>
            <a:rPr lang="en-US" sz="1200" kern="1200">
              <a:latin typeface="Calibri Light" panose="020F0302020204030204" pitchFamily="34" charset="0"/>
              <a:cs typeface="Calibri Light" panose="020F0302020204030204" pitchFamily="34" charset="0"/>
            </a:rPr>
            <a:t>Structure</a:t>
          </a:r>
        </a:p>
        <a:p>
          <a:pPr marL="114300" lvl="1" indent="-114300" algn="l" defTabSz="533400">
            <a:lnSpc>
              <a:spcPct val="90000"/>
            </a:lnSpc>
            <a:spcBef>
              <a:spcPct val="0"/>
            </a:spcBef>
            <a:spcAft>
              <a:spcPct val="15000"/>
            </a:spcAft>
            <a:buChar char="•"/>
          </a:pPr>
          <a:r>
            <a:rPr lang="en-US" sz="1200" kern="1200" dirty="0">
              <a:latin typeface="Calibri Light" panose="020F0302020204030204" pitchFamily="34" charset="0"/>
              <a:cs typeface="Calibri Light" panose="020F0302020204030204" pitchFamily="34" charset="0"/>
            </a:rPr>
            <a:t>Infrastructure</a:t>
          </a:r>
        </a:p>
        <a:p>
          <a:pPr marL="114300" lvl="1" indent="-114300" algn="l" defTabSz="533400">
            <a:lnSpc>
              <a:spcPct val="90000"/>
            </a:lnSpc>
            <a:spcBef>
              <a:spcPct val="0"/>
            </a:spcBef>
            <a:spcAft>
              <a:spcPct val="15000"/>
            </a:spcAft>
            <a:buChar char="•"/>
          </a:pPr>
          <a:r>
            <a:rPr lang="en-US" sz="1200" kern="1200" dirty="0">
              <a:latin typeface="Calibri Light" panose="020F0302020204030204" pitchFamily="34" charset="0"/>
              <a:cs typeface="Calibri Light" panose="020F0302020204030204" pitchFamily="34" charset="0"/>
            </a:rPr>
            <a:t>Utilities </a:t>
          </a:r>
        </a:p>
        <a:p>
          <a:pPr marL="114300" lvl="1" indent="-114300" algn="l" defTabSz="533400">
            <a:lnSpc>
              <a:spcPct val="90000"/>
            </a:lnSpc>
            <a:spcBef>
              <a:spcPct val="0"/>
            </a:spcBef>
            <a:spcAft>
              <a:spcPct val="15000"/>
            </a:spcAft>
            <a:buChar char="•"/>
          </a:pPr>
          <a:r>
            <a:rPr lang="en-US" sz="1200" kern="1200" dirty="0">
              <a:latin typeface="Calibri Light" panose="020F0302020204030204" pitchFamily="34" charset="0"/>
              <a:cs typeface="Calibri Light" panose="020F0302020204030204" pitchFamily="34" charset="0"/>
            </a:rPr>
            <a:t>Neighboring Land Use</a:t>
          </a:r>
        </a:p>
      </dsp:txBody>
      <dsp:txXfrm>
        <a:off x="2147283" y="1658112"/>
        <a:ext cx="1592115" cy="1923716"/>
      </dsp:txXfrm>
    </dsp:sp>
    <dsp:sp modelId="{73F66A6C-3DBB-47BB-8C6C-9C68E6A5526D}">
      <dsp:nvSpPr>
        <dsp:cNvPr id="0" name=""/>
        <dsp:cNvSpPr/>
      </dsp:nvSpPr>
      <dsp:spPr>
        <a:xfrm>
          <a:off x="4119591" y="1571982"/>
          <a:ext cx="1764375" cy="2095976"/>
        </a:xfrm>
        <a:prstGeom prst="roundRect">
          <a:avLst/>
        </a:prstGeom>
        <a:solidFill>
          <a:schemeClr val="accent3">
            <a:hueOff val="2744775"/>
            <a:satOff val="16475"/>
            <a:lumOff val="1255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b="1" kern="1200">
              <a:latin typeface="Calibri Light" panose="020F0302020204030204" pitchFamily="34" charset="0"/>
              <a:cs typeface="Calibri Light" panose="020F0302020204030204" pitchFamily="34" charset="0"/>
            </a:rPr>
            <a:t>Community</a:t>
          </a:r>
        </a:p>
        <a:p>
          <a:pPr marL="114300" lvl="1" indent="-114300" algn="l" defTabSz="533400">
            <a:lnSpc>
              <a:spcPct val="90000"/>
            </a:lnSpc>
            <a:spcBef>
              <a:spcPct val="0"/>
            </a:spcBef>
            <a:spcAft>
              <a:spcPct val="15000"/>
            </a:spcAft>
            <a:buChar char="•"/>
          </a:pPr>
          <a:r>
            <a:rPr lang="en-US" sz="1200" kern="1200" dirty="0">
              <a:latin typeface="Calibri Light" panose="020F0302020204030204" pitchFamily="34" charset="0"/>
              <a:cs typeface="Calibri Light" panose="020F0302020204030204" pitchFamily="34" charset="0"/>
            </a:rPr>
            <a:t>Strengths &amp; Weaknesses</a:t>
          </a:r>
        </a:p>
        <a:p>
          <a:pPr marL="114300" lvl="1" indent="-114300" algn="l" defTabSz="533400">
            <a:lnSpc>
              <a:spcPct val="90000"/>
            </a:lnSpc>
            <a:spcBef>
              <a:spcPct val="0"/>
            </a:spcBef>
            <a:spcAft>
              <a:spcPct val="15000"/>
            </a:spcAft>
            <a:buChar char="•"/>
          </a:pPr>
          <a:r>
            <a:rPr lang="en-US" sz="1200" kern="1200" dirty="0">
              <a:latin typeface="Calibri Light" panose="020F0302020204030204" pitchFamily="34" charset="0"/>
              <a:cs typeface="Calibri Light" panose="020F0302020204030204" pitchFamily="34" charset="0"/>
            </a:rPr>
            <a:t>Expectations</a:t>
          </a:r>
        </a:p>
      </dsp:txBody>
      <dsp:txXfrm>
        <a:off x="4205721" y="1658112"/>
        <a:ext cx="1592115" cy="1923716"/>
      </dsp:txXfrm>
    </dsp:sp>
    <dsp:sp modelId="{899D4960-4D09-44FF-B80B-6910EDCEA55E}">
      <dsp:nvSpPr>
        <dsp:cNvPr id="0" name=""/>
        <dsp:cNvSpPr/>
      </dsp:nvSpPr>
      <dsp:spPr>
        <a:xfrm>
          <a:off x="6178029" y="1571982"/>
          <a:ext cx="1764375" cy="2095976"/>
        </a:xfrm>
        <a:prstGeom prst="roundRect">
          <a:avLst/>
        </a:prstGeom>
        <a:solidFill>
          <a:schemeClr val="accent3">
            <a:hueOff val="4117163"/>
            <a:satOff val="24712"/>
            <a:lumOff val="1882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b="1" kern="1200">
              <a:latin typeface="Calibri Light" panose="020F0302020204030204" pitchFamily="34" charset="0"/>
              <a:cs typeface="Calibri Light" panose="020F0302020204030204" pitchFamily="34" charset="0"/>
            </a:rPr>
            <a:t>Market</a:t>
          </a:r>
        </a:p>
        <a:p>
          <a:pPr marL="114300" lvl="1" indent="-114300" algn="l" defTabSz="533400">
            <a:lnSpc>
              <a:spcPct val="90000"/>
            </a:lnSpc>
            <a:spcBef>
              <a:spcPct val="0"/>
            </a:spcBef>
            <a:spcAft>
              <a:spcPct val="15000"/>
            </a:spcAft>
            <a:buChar char="•"/>
          </a:pPr>
          <a:r>
            <a:rPr lang="en-US" sz="1200" kern="1200" dirty="0">
              <a:latin typeface="Calibri Light" panose="020F0302020204030204" pitchFamily="34" charset="0"/>
              <a:cs typeface="Calibri Light" panose="020F0302020204030204" pitchFamily="34" charset="0"/>
            </a:rPr>
            <a:t>Local Economy</a:t>
          </a:r>
        </a:p>
        <a:p>
          <a:pPr marL="114300" lvl="1" indent="-114300" algn="l" defTabSz="533400">
            <a:lnSpc>
              <a:spcPct val="90000"/>
            </a:lnSpc>
            <a:spcBef>
              <a:spcPct val="0"/>
            </a:spcBef>
            <a:spcAft>
              <a:spcPct val="15000"/>
            </a:spcAft>
            <a:buChar char="•"/>
          </a:pPr>
          <a:r>
            <a:rPr lang="en-US" sz="1200" kern="1200" dirty="0">
              <a:latin typeface="Calibri Light" panose="020F0302020204030204" pitchFamily="34" charset="0"/>
              <a:cs typeface="Calibri Light" panose="020F0302020204030204" pitchFamily="34" charset="0"/>
            </a:rPr>
            <a:t>Regional Economy </a:t>
          </a:r>
        </a:p>
        <a:p>
          <a:pPr marL="114300" lvl="1" indent="-114300" algn="l" defTabSz="533400">
            <a:lnSpc>
              <a:spcPct val="90000"/>
            </a:lnSpc>
            <a:spcBef>
              <a:spcPct val="0"/>
            </a:spcBef>
            <a:spcAft>
              <a:spcPct val="15000"/>
            </a:spcAft>
            <a:buChar char="•"/>
          </a:pPr>
          <a:r>
            <a:rPr lang="en-US" sz="1200" kern="1200" dirty="0">
              <a:latin typeface="Calibri Light" panose="020F0302020204030204" pitchFamily="34" charset="0"/>
              <a:cs typeface="Calibri Light" panose="020F0302020204030204" pitchFamily="34" charset="0"/>
            </a:rPr>
            <a:t>Demographics</a:t>
          </a:r>
        </a:p>
        <a:p>
          <a:pPr marL="114300" lvl="1" indent="-114300" algn="l" defTabSz="533400">
            <a:lnSpc>
              <a:spcPct val="90000"/>
            </a:lnSpc>
            <a:spcBef>
              <a:spcPct val="0"/>
            </a:spcBef>
            <a:spcAft>
              <a:spcPct val="15000"/>
            </a:spcAft>
            <a:buChar char="•"/>
          </a:pPr>
          <a:r>
            <a:rPr lang="en-US" sz="1200" kern="1200" dirty="0">
              <a:latin typeface="Calibri Light" panose="020F0302020204030204" pitchFamily="34" charset="0"/>
              <a:cs typeface="Calibri Light" panose="020F0302020204030204" pitchFamily="34" charset="0"/>
            </a:rPr>
            <a:t>Land Availability</a:t>
          </a:r>
        </a:p>
      </dsp:txBody>
      <dsp:txXfrm>
        <a:off x="6264159" y="1658112"/>
        <a:ext cx="1592115" cy="1923716"/>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0.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7.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8.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9.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15D5A10-3B7C-4DBF-84D5-7270D850E034}" type="datetimeFigureOut">
              <a:rPr lang="en-US" smtClean="0"/>
              <a:t>12/5/2025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03CBF8-E55C-4551-85FC-F445B974944A}" type="slidenum">
              <a:rPr lang="en-US" smtClean="0"/>
              <a:t>‹#›</a:t>
            </a:fld>
            <a:endParaRPr lang="en-US"/>
          </a:p>
        </p:txBody>
      </p:sp>
    </p:spTree>
    <p:extLst>
      <p:ext uri="{BB962C8B-B14F-4D97-AF65-F5344CB8AC3E}">
        <p14:creationId xmlns:p14="http://schemas.microsoft.com/office/powerpoint/2010/main" val="26434455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857611A-D021-4857-9E14-D29ED1AA4AE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288487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2" name="Google Shape;102;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6B2CBEB9-FD17-5F1B-B85B-F107B8008ADE}"/>
            </a:ext>
          </a:extLst>
        </p:cNvPr>
        <p:cNvGrpSpPr/>
        <p:nvPr/>
      </p:nvGrpSpPr>
      <p:grpSpPr>
        <a:xfrm>
          <a:off x="0" y="0"/>
          <a:ext cx="0" cy="0"/>
          <a:chOff x="0" y="0"/>
          <a:chExt cx="0" cy="0"/>
        </a:xfrm>
      </p:grpSpPr>
      <p:sp>
        <p:nvSpPr>
          <p:cNvPr id="101" name="Google Shape;101;p3:notes">
            <a:extLst>
              <a:ext uri="{FF2B5EF4-FFF2-40B4-BE49-F238E27FC236}">
                <a16:creationId xmlns:a16="http://schemas.microsoft.com/office/drawing/2014/main" id="{356C1338-6806-7D9A-973B-20C90F77D543}"/>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2" name="Google Shape;102;p3:notes">
            <a:extLst>
              <a:ext uri="{FF2B5EF4-FFF2-40B4-BE49-F238E27FC236}">
                <a16:creationId xmlns:a16="http://schemas.microsoft.com/office/drawing/2014/main" id="{646E3F67-C0CE-3007-B70E-2988197563D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6536138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857611A-D021-4857-9E14-D29ED1AA4AE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909731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857611A-D021-4857-9E14-D29ED1AA4AE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707397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857611A-D021-4857-9E14-D29ED1AA4AE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87094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8FFC36A4-9A52-2B28-6444-AAC576DD79A2}"/>
            </a:ext>
          </a:extLst>
        </p:cNvPr>
        <p:cNvGrpSpPr/>
        <p:nvPr/>
      </p:nvGrpSpPr>
      <p:grpSpPr>
        <a:xfrm>
          <a:off x="0" y="0"/>
          <a:ext cx="0" cy="0"/>
          <a:chOff x="0" y="0"/>
          <a:chExt cx="0" cy="0"/>
        </a:xfrm>
      </p:grpSpPr>
      <p:sp>
        <p:nvSpPr>
          <p:cNvPr id="101" name="Google Shape;101;p3:notes">
            <a:extLst>
              <a:ext uri="{FF2B5EF4-FFF2-40B4-BE49-F238E27FC236}">
                <a16:creationId xmlns:a16="http://schemas.microsoft.com/office/drawing/2014/main" id="{2BBED87C-AD81-7293-873E-A538D1299BAB}"/>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2" name="Google Shape;102;p3:notes">
            <a:extLst>
              <a:ext uri="{FF2B5EF4-FFF2-40B4-BE49-F238E27FC236}">
                <a16:creationId xmlns:a16="http://schemas.microsoft.com/office/drawing/2014/main" id="{3D290078-A77D-A482-260A-2FED1D79DBD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7967709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7D889539-B9AC-9E78-68C2-794D4C109742}"/>
            </a:ext>
          </a:extLst>
        </p:cNvPr>
        <p:cNvGrpSpPr/>
        <p:nvPr/>
      </p:nvGrpSpPr>
      <p:grpSpPr>
        <a:xfrm>
          <a:off x="0" y="0"/>
          <a:ext cx="0" cy="0"/>
          <a:chOff x="0" y="0"/>
          <a:chExt cx="0" cy="0"/>
        </a:xfrm>
      </p:grpSpPr>
      <p:sp>
        <p:nvSpPr>
          <p:cNvPr id="101" name="Google Shape;101;p3:notes">
            <a:extLst>
              <a:ext uri="{FF2B5EF4-FFF2-40B4-BE49-F238E27FC236}">
                <a16:creationId xmlns:a16="http://schemas.microsoft.com/office/drawing/2014/main" id="{46A2CF8B-1B1D-1D99-5CC9-442379DD0EBC}"/>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2" name="Google Shape;102;p3:notes">
            <a:extLst>
              <a:ext uri="{FF2B5EF4-FFF2-40B4-BE49-F238E27FC236}">
                <a16:creationId xmlns:a16="http://schemas.microsoft.com/office/drawing/2014/main" id="{CD294DD8-82B6-6BA8-C273-AA29B0B2662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55492306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12/5/2025</a:t>
            </a:fld>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pic>
        <p:nvPicPr>
          <p:cNvPr id="7" name="Picture 6" descr="A close-up of a logo&#10;&#10;Description automatically generated">
            <a:extLst>
              <a:ext uri="{FF2B5EF4-FFF2-40B4-BE49-F238E27FC236}">
                <a16:creationId xmlns:a16="http://schemas.microsoft.com/office/drawing/2014/main" id="{81C142AA-03FC-9D74-F705-C831E1AE8A2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476213" y="6083316"/>
            <a:ext cx="1400102" cy="638159"/>
          </a:xfrm>
          <a:prstGeom prst="rect">
            <a:avLst/>
          </a:prstGeom>
        </p:spPr>
      </p:pic>
      <p:pic>
        <p:nvPicPr>
          <p:cNvPr id="9" name="Picture 8">
            <a:extLst>
              <a:ext uri="{FF2B5EF4-FFF2-40B4-BE49-F238E27FC236}">
                <a16:creationId xmlns:a16="http://schemas.microsoft.com/office/drawing/2014/main" id="{213CD5AF-AAE0-1902-D873-2BB4A4CF27B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98439" y="6068811"/>
            <a:ext cx="930029" cy="593974"/>
          </a:xfrm>
          <a:prstGeom prst="rect">
            <a:avLst/>
          </a:prstGeom>
        </p:spPr>
      </p:pic>
    </p:spTree>
    <p:extLst>
      <p:ext uri="{BB962C8B-B14F-4D97-AF65-F5344CB8AC3E}">
        <p14:creationId xmlns:p14="http://schemas.microsoft.com/office/powerpoint/2010/main" val="4031309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12/5/2025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pic>
        <p:nvPicPr>
          <p:cNvPr id="10" name="Picture 9" descr="A close-up of a logo&#10;&#10;Description automatically generated">
            <a:extLst>
              <a:ext uri="{FF2B5EF4-FFF2-40B4-BE49-F238E27FC236}">
                <a16:creationId xmlns:a16="http://schemas.microsoft.com/office/drawing/2014/main" id="{FA2A5B3B-BE18-4326-BA89-2165BA6CE2E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476213" y="6083316"/>
            <a:ext cx="1400102" cy="638159"/>
          </a:xfrm>
          <a:prstGeom prst="rect">
            <a:avLst/>
          </a:prstGeom>
        </p:spPr>
      </p:pic>
      <p:pic>
        <p:nvPicPr>
          <p:cNvPr id="12" name="Picture 11">
            <a:extLst>
              <a:ext uri="{FF2B5EF4-FFF2-40B4-BE49-F238E27FC236}">
                <a16:creationId xmlns:a16="http://schemas.microsoft.com/office/drawing/2014/main" id="{86DB2EBB-8FFD-FF45-C2B8-F1EFA2EBC04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98439" y="6068811"/>
            <a:ext cx="930029" cy="593974"/>
          </a:xfrm>
          <a:prstGeom prst="rect">
            <a:avLst/>
          </a:prstGeom>
        </p:spPr>
      </p:pic>
    </p:spTree>
    <p:extLst>
      <p:ext uri="{BB962C8B-B14F-4D97-AF65-F5344CB8AC3E}">
        <p14:creationId xmlns:p14="http://schemas.microsoft.com/office/powerpoint/2010/main" val="39648703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12/5/2025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pic>
        <p:nvPicPr>
          <p:cNvPr id="10" name="Picture 9" descr="A close-up of a logo&#10;&#10;Description automatically generated">
            <a:extLst>
              <a:ext uri="{FF2B5EF4-FFF2-40B4-BE49-F238E27FC236}">
                <a16:creationId xmlns:a16="http://schemas.microsoft.com/office/drawing/2014/main" id="{E7CBA030-CA88-D0BF-DD21-163A69EAB61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476213" y="6083316"/>
            <a:ext cx="1400102" cy="638159"/>
          </a:xfrm>
          <a:prstGeom prst="rect">
            <a:avLst/>
          </a:prstGeom>
        </p:spPr>
      </p:pic>
      <p:pic>
        <p:nvPicPr>
          <p:cNvPr id="12" name="Picture 11">
            <a:extLst>
              <a:ext uri="{FF2B5EF4-FFF2-40B4-BE49-F238E27FC236}">
                <a16:creationId xmlns:a16="http://schemas.microsoft.com/office/drawing/2014/main" id="{09280FD9-2E43-33CE-D0A9-36D52FB59BC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98439" y="6068811"/>
            <a:ext cx="930029" cy="593974"/>
          </a:xfrm>
          <a:prstGeom prst="rect">
            <a:avLst/>
          </a:prstGeom>
        </p:spPr>
      </p:pic>
    </p:spTree>
    <p:extLst>
      <p:ext uri="{BB962C8B-B14F-4D97-AF65-F5344CB8AC3E}">
        <p14:creationId xmlns:p14="http://schemas.microsoft.com/office/powerpoint/2010/main" val="2640762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BAFADA3D-DD97-4EB7-BBC2-350A0705770D}" type="datetimeFigureOut">
              <a:rPr lang="en-US" smtClean="0"/>
              <a:t>12/5/2025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9DB3AC-D6AC-4D80-B23D-9F5500BD6F22}" type="slidenum">
              <a:rPr lang="en-US" smtClean="0"/>
              <a:t>‹#›</a:t>
            </a:fld>
            <a:endParaRPr lang="en-US"/>
          </a:p>
        </p:txBody>
      </p:sp>
      <p:pic>
        <p:nvPicPr>
          <p:cNvPr id="7" name="Picture 6">
            <a:extLst>
              <a:ext uri="{FF2B5EF4-FFF2-40B4-BE49-F238E27FC236}">
                <a16:creationId xmlns:a16="http://schemas.microsoft.com/office/drawing/2014/main" id="{29857AB4-44CA-4918-B276-5B0E8E10F08A}"/>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250729" y="5808271"/>
            <a:ext cx="1763617" cy="913207"/>
          </a:xfrm>
          <a:prstGeom prst="rect">
            <a:avLst/>
          </a:prstGeom>
        </p:spPr>
      </p:pic>
      <p:pic>
        <p:nvPicPr>
          <p:cNvPr id="8" name="Picture 7">
            <a:extLst>
              <a:ext uri="{FF2B5EF4-FFF2-40B4-BE49-F238E27FC236}">
                <a16:creationId xmlns:a16="http://schemas.microsoft.com/office/drawing/2014/main" id="{38408589-26E4-41E7-92BC-6EEBBB17E8C5}"/>
              </a:ext>
            </a:extLst>
          </p:cNvPr>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9772497" y="6375013"/>
            <a:ext cx="2209800" cy="346465"/>
          </a:xfrm>
          <a:prstGeom prst="rect">
            <a:avLst/>
          </a:prstGeom>
        </p:spPr>
      </p:pic>
    </p:spTree>
    <p:extLst>
      <p:ext uri="{BB962C8B-B14F-4D97-AF65-F5344CB8AC3E}">
        <p14:creationId xmlns:p14="http://schemas.microsoft.com/office/powerpoint/2010/main" val="27165044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AFADA3D-DD97-4EB7-BBC2-350A0705770D}" type="datetimeFigureOut">
              <a:rPr lang="en-US" smtClean="0"/>
              <a:t>12/5/2025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9DB3AC-D6AC-4D80-B23D-9F5500BD6F22}" type="slidenum">
              <a:rPr lang="en-US" smtClean="0"/>
              <a:t>‹#›</a:t>
            </a:fld>
            <a:endParaRPr lang="en-US"/>
          </a:p>
        </p:txBody>
      </p:sp>
      <p:pic>
        <p:nvPicPr>
          <p:cNvPr id="7" name="Picture 6">
            <a:extLst>
              <a:ext uri="{FF2B5EF4-FFF2-40B4-BE49-F238E27FC236}">
                <a16:creationId xmlns:a16="http://schemas.microsoft.com/office/drawing/2014/main" id="{BD670B22-F54E-434D-B3DE-EE7EFDB56A24}"/>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221468" y="5853117"/>
            <a:ext cx="1763617" cy="913207"/>
          </a:xfrm>
          <a:prstGeom prst="rect">
            <a:avLst/>
          </a:prstGeom>
        </p:spPr>
      </p:pic>
      <p:pic>
        <p:nvPicPr>
          <p:cNvPr id="8" name="Picture 7">
            <a:extLst>
              <a:ext uri="{FF2B5EF4-FFF2-40B4-BE49-F238E27FC236}">
                <a16:creationId xmlns:a16="http://schemas.microsoft.com/office/drawing/2014/main" id="{EF12010C-FF48-47F4-8522-C0C862FEFB35}"/>
              </a:ext>
            </a:extLst>
          </p:cNvPr>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9821265" y="6365683"/>
            <a:ext cx="2209800" cy="346465"/>
          </a:xfrm>
          <a:prstGeom prst="rect">
            <a:avLst/>
          </a:prstGeom>
        </p:spPr>
      </p:pic>
    </p:spTree>
    <p:extLst>
      <p:ext uri="{BB962C8B-B14F-4D97-AF65-F5344CB8AC3E}">
        <p14:creationId xmlns:p14="http://schemas.microsoft.com/office/powerpoint/2010/main" val="15619743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AFADA3D-DD97-4EB7-BBC2-350A0705770D}" type="datetimeFigureOut">
              <a:rPr lang="en-US" smtClean="0"/>
              <a:t>12/5/2025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9DB3AC-D6AC-4D80-B23D-9F5500BD6F22}" type="slidenum">
              <a:rPr lang="en-US" smtClean="0"/>
              <a:t>‹#›</a:t>
            </a:fld>
            <a:endParaRPr lang="en-US"/>
          </a:p>
        </p:txBody>
      </p:sp>
    </p:spTree>
    <p:extLst>
      <p:ext uri="{BB962C8B-B14F-4D97-AF65-F5344CB8AC3E}">
        <p14:creationId xmlns:p14="http://schemas.microsoft.com/office/powerpoint/2010/main" val="41139413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AFADA3D-DD97-4EB7-BBC2-350A0705770D}" type="datetimeFigureOut">
              <a:rPr lang="en-US" smtClean="0"/>
              <a:t>12/5/2025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E9DB3AC-D6AC-4D80-B23D-9F5500BD6F22}" type="slidenum">
              <a:rPr lang="en-US" smtClean="0"/>
              <a:t>‹#›</a:t>
            </a:fld>
            <a:endParaRPr lang="en-US"/>
          </a:p>
        </p:txBody>
      </p:sp>
    </p:spTree>
    <p:extLst>
      <p:ext uri="{BB962C8B-B14F-4D97-AF65-F5344CB8AC3E}">
        <p14:creationId xmlns:p14="http://schemas.microsoft.com/office/powerpoint/2010/main" val="44694170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AFADA3D-DD97-4EB7-BBC2-350A0705770D}" type="datetimeFigureOut">
              <a:rPr lang="en-US" smtClean="0"/>
              <a:t>12/5/2025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E9DB3AC-D6AC-4D80-B23D-9F5500BD6F22}" type="slidenum">
              <a:rPr lang="en-US" smtClean="0"/>
              <a:t>‹#›</a:t>
            </a:fld>
            <a:endParaRPr lang="en-US"/>
          </a:p>
        </p:txBody>
      </p:sp>
    </p:spTree>
    <p:extLst>
      <p:ext uri="{BB962C8B-B14F-4D97-AF65-F5344CB8AC3E}">
        <p14:creationId xmlns:p14="http://schemas.microsoft.com/office/powerpoint/2010/main" val="332086689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AFADA3D-DD97-4EB7-BBC2-350A0705770D}" type="datetimeFigureOut">
              <a:rPr lang="en-US" smtClean="0"/>
              <a:t>12/5/2025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E9DB3AC-D6AC-4D80-B23D-9F5500BD6F22}" type="slidenum">
              <a:rPr lang="en-US" smtClean="0"/>
              <a:t>‹#›</a:t>
            </a:fld>
            <a:endParaRPr lang="en-US"/>
          </a:p>
        </p:txBody>
      </p:sp>
    </p:spTree>
    <p:extLst>
      <p:ext uri="{BB962C8B-B14F-4D97-AF65-F5344CB8AC3E}">
        <p14:creationId xmlns:p14="http://schemas.microsoft.com/office/powerpoint/2010/main" val="222569381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AFADA3D-DD97-4EB7-BBC2-350A0705770D}" type="datetimeFigureOut">
              <a:rPr lang="en-US" smtClean="0"/>
              <a:t>12/5/2025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E9DB3AC-D6AC-4D80-B23D-9F5500BD6F22}" type="slidenum">
              <a:rPr lang="en-US" smtClean="0"/>
              <a:t>‹#›</a:t>
            </a:fld>
            <a:endParaRPr lang="en-US"/>
          </a:p>
        </p:txBody>
      </p:sp>
    </p:spTree>
    <p:extLst>
      <p:ext uri="{BB962C8B-B14F-4D97-AF65-F5344CB8AC3E}">
        <p14:creationId xmlns:p14="http://schemas.microsoft.com/office/powerpoint/2010/main" val="285048095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AFADA3D-DD97-4EB7-BBC2-350A0705770D}" type="datetimeFigureOut">
              <a:rPr lang="en-US" smtClean="0"/>
              <a:t>12/5/2025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E9DB3AC-D6AC-4D80-B23D-9F5500BD6F22}" type="slidenum">
              <a:rPr lang="en-US" smtClean="0"/>
              <a:t>‹#›</a:t>
            </a:fld>
            <a:endParaRPr lang="en-US"/>
          </a:p>
        </p:txBody>
      </p:sp>
    </p:spTree>
    <p:extLst>
      <p:ext uri="{BB962C8B-B14F-4D97-AF65-F5344CB8AC3E}">
        <p14:creationId xmlns:p14="http://schemas.microsoft.com/office/powerpoint/2010/main" val="35974886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12/5/2025</a:t>
            </a:fld>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pic>
        <p:nvPicPr>
          <p:cNvPr id="9" name="Picture 8" descr="A close-up of a logo&#10;&#10;Description automatically generated">
            <a:extLst>
              <a:ext uri="{FF2B5EF4-FFF2-40B4-BE49-F238E27FC236}">
                <a16:creationId xmlns:a16="http://schemas.microsoft.com/office/drawing/2014/main" id="{12F30C46-597F-7BC8-1401-75D6824F7C9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476213" y="6083316"/>
            <a:ext cx="1400102" cy="638159"/>
          </a:xfrm>
          <a:prstGeom prst="rect">
            <a:avLst/>
          </a:prstGeom>
        </p:spPr>
      </p:pic>
      <p:pic>
        <p:nvPicPr>
          <p:cNvPr id="10" name="Picture 9">
            <a:extLst>
              <a:ext uri="{FF2B5EF4-FFF2-40B4-BE49-F238E27FC236}">
                <a16:creationId xmlns:a16="http://schemas.microsoft.com/office/drawing/2014/main" id="{8B138E33-0CF6-933E-B268-9CB6D4B9B5A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98439" y="6068811"/>
            <a:ext cx="930029" cy="593974"/>
          </a:xfrm>
          <a:prstGeom prst="rect">
            <a:avLst/>
          </a:prstGeom>
        </p:spPr>
      </p:pic>
    </p:spTree>
    <p:extLst>
      <p:ext uri="{BB962C8B-B14F-4D97-AF65-F5344CB8AC3E}">
        <p14:creationId xmlns:p14="http://schemas.microsoft.com/office/powerpoint/2010/main" val="67594235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AFADA3D-DD97-4EB7-BBC2-350A0705770D}" type="datetimeFigureOut">
              <a:rPr lang="en-US" smtClean="0"/>
              <a:t>12/5/2025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E9DB3AC-D6AC-4D80-B23D-9F5500BD6F22}" type="slidenum">
              <a:rPr lang="en-US" smtClean="0"/>
              <a:t>‹#›</a:t>
            </a:fld>
            <a:endParaRPr lang="en-US"/>
          </a:p>
        </p:txBody>
      </p:sp>
    </p:spTree>
    <p:extLst>
      <p:ext uri="{BB962C8B-B14F-4D97-AF65-F5344CB8AC3E}">
        <p14:creationId xmlns:p14="http://schemas.microsoft.com/office/powerpoint/2010/main" val="305165169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AFADA3D-DD97-4EB7-BBC2-350A0705770D}" type="datetimeFigureOut">
              <a:rPr lang="en-US" smtClean="0"/>
              <a:t>12/5/2025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9DB3AC-D6AC-4D80-B23D-9F5500BD6F22}" type="slidenum">
              <a:rPr lang="en-US" smtClean="0"/>
              <a:t>‹#›</a:t>
            </a:fld>
            <a:endParaRPr lang="en-US"/>
          </a:p>
        </p:txBody>
      </p:sp>
    </p:spTree>
    <p:extLst>
      <p:ext uri="{BB962C8B-B14F-4D97-AF65-F5344CB8AC3E}">
        <p14:creationId xmlns:p14="http://schemas.microsoft.com/office/powerpoint/2010/main" val="99161630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AFADA3D-DD97-4EB7-BBC2-350A0705770D}" type="datetimeFigureOut">
              <a:rPr lang="en-US" smtClean="0"/>
              <a:t>12/5/2025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9DB3AC-D6AC-4D80-B23D-9F5500BD6F22}" type="slidenum">
              <a:rPr lang="en-US" smtClean="0"/>
              <a:t>‹#›</a:t>
            </a:fld>
            <a:endParaRPr lang="en-US"/>
          </a:p>
        </p:txBody>
      </p:sp>
    </p:spTree>
    <p:extLst>
      <p:ext uri="{BB962C8B-B14F-4D97-AF65-F5344CB8AC3E}">
        <p14:creationId xmlns:p14="http://schemas.microsoft.com/office/powerpoint/2010/main" val="41944732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12/5/2025</a:t>
            </a:fld>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pic>
        <p:nvPicPr>
          <p:cNvPr id="9" name="Picture 8" descr="A close-up of a logo&#10;&#10;Description automatically generated">
            <a:extLst>
              <a:ext uri="{FF2B5EF4-FFF2-40B4-BE49-F238E27FC236}">
                <a16:creationId xmlns:a16="http://schemas.microsoft.com/office/drawing/2014/main" id="{9D4C7121-63CB-66BD-E5DE-FE35CB6401F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476213" y="6083316"/>
            <a:ext cx="1400102" cy="638159"/>
          </a:xfrm>
          <a:prstGeom prst="rect">
            <a:avLst/>
          </a:prstGeom>
        </p:spPr>
      </p:pic>
      <p:pic>
        <p:nvPicPr>
          <p:cNvPr id="11" name="Picture 10">
            <a:extLst>
              <a:ext uri="{FF2B5EF4-FFF2-40B4-BE49-F238E27FC236}">
                <a16:creationId xmlns:a16="http://schemas.microsoft.com/office/drawing/2014/main" id="{6C19F60C-3DA8-36B5-17A5-716E34124A0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98439" y="6068811"/>
            <a:ext cx="930029" cy="593974"/>
          </a:xfrm>
          <a:prstGeom prst="rect">
            <a:avLst/>
          </a:prstGeom>
        </p:spPr>
      </p:pic>
    </p:spTree>
    <p:extLst>
      <p:ext uri="{BB962C8B-B14F-4D97-AF65-F5344CB8AC3E}">
        <p14:creationId xmlns:p14="http://schemas.microsoft.com/office/powerpoint/2010/main" val="3226820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6CE7D5-CF57-46EF-B807-FDD0502418D4}" type="datetimeFigureOut">
              <a:rPr lang="en-US" smtClean="0"/>
              <a:t>12/5/2025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pic>
        <p:nvPicPr>
          <p:cNvPr id="11" name="Picture 10" descr="A close-up of a logo&#10;&#10;Description automatically generated">
            <a:extLst>
              <a:ext uri="{FF2B5EF4-FFF2-40B4-BE49-F238E27FC236}">
                <a16:creationId xmlns:a16="http://schemas.microsoft.com/office/drawing/2014/main" id="{FC87E16D-ED40-160F-95FB-2B7103DD986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476213" y="6083316"/>
            <a:ext cx="1400102" cy="638159"/>
          </a:xfrm>
          <a:prstGeom prst="rect">
            <a:avLst/>
          </a:prstGeom>
        </p:spPr>
      </p:pic>
      <p:pic>
        <p:nvPicPr>
          <p:cNvPr id="13" name="Picture 12">
            <a:extLst>
              <a:ext uri="{FF2B5EF4-FFF2-40B4-BE49-F238E27FC236}">
                <a16:creationId xmlns:a16="http://schemas.microsoft.com/office/drawing/2014/main" id="{C8BCC996-625A-509B-928B-354E8817E34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98439" y="6068811"/>
            <a:ext cx="930029" cy="593974"/>
          </a:xfrm>
          <a:prstGeom prst="rect">
            <a:avLst/>
          </a:prstGeom>
        </p:spPr>
      </p:pic>
    </p:spTree>
    <p:extLst>
      <p:ext uri="{BB962C8B-B14F-4D97-AF65-F5344CB8AC3E}">
        <p14:creationId xmlns:p14="http://schemas.microsoft.com/office/powerpoint/2010/main" val="20654553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6CE7D5-CF57-46EF-B807-FDD0502418D4}" type="datetimeFigureOut">
              <a:rPr lang="en-US" smtClean="0"/>
              <a:t>12/5/2025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pic>
        <p:nvPicPr>
          <p:cNvPr id="13" name="Picture 12" descr="A close-up of a logo&#10;&#10;Description automatically generated">
            <a:extLst>
              <a:ext uri="{FF2B5EF4-FFF2-40B4-BE49-F238E27FC236}">
                <a16:creationId xmlns:a16="http://schemas.microsoft.com/office/drawing/2014/main" id="{54B9DEA0-D2A1-C6E1-9C3A-2FDE75984DA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476213" y="6083316"/>
            <a:ext cx="1400102" cy="638159"/>
          </a:xfrm>
          <a:prstGeom prst="rect">
            <a:avLst/>
          </a:prstGeom>
        </p:spPr>
      </p:pic>
      <p:pic>
        <p:nvPicPr>
          <p:cNvPr id="15" name="Picture 14">
            <a:extLst>
              <a:ext uri="{FF2B5EF4-FFF2-40B4-BE49-F238E27FC236}">
                <a16:creationId xmlns:a16="http://schemas.microsoft.com/office/drawing/2014/main" id="{CCBA7012-0768-8A98-AC8E-3B819BD6F3B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98439" y="6068811"/>
            <a:ext cx="930029" cy="593974"/>
          </a:xfrm>
          <a:prstGeom prst="rect">
            <a:avLst/>
          </a:prstGeom>
        </p:spPr>
      </p:pic>
    </p:spTree>
    <p:extLst>
      <p:ext uri="{BB962C8B-B14F-4D97-AF65-F5344CB8AC3E}">
        <p14:creationId xmlns:p14="http://schemas.microsoft.com/office/powerpoint/2010/main" val="1325494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US" smtClean="0"/>
              <a:t>12/5/2025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pic>
        <p:nvPicPr>
          <p:cNvPr id="9" name="Picture 8" descr="A close-up of a logo&#10;&#10;Description automatically generated">
            <a:extLst>
              <a:ext uri="{FF2B5EF4-FFF2-40B4-BE49-F238E27FC236}">
                <a16:creationId xmlns:a16="http://schemas.microsoft.com/office/drawing/2014/main" id="{F64A5DF3-8910-4463-8E57-DB39D3B51DB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476213" y="6083316"/>
            <a:ext cx="1400102" cy="638159"/>
          </a:xfrm>
          <a:prstGeom prst="rect">
            <a:avLst/>
          </a:prstGeom>
        </p:spPr>
      </p:pic>
      <p:pic>
        <p:nvPicPr>
          <p:cNvPr id="11" name="Picture 10">
            <a:extLst>
              <a:ext uri="{FF2B5EF4-FFF2-40B4-BE49-F238E27FC236}">
                <a16:creationId xmlns:a16="http://schemas.microsoft.com/office/drawing/2014/main" id="{3215071D-B7E7-FF2B-98C2-70D086DDD07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98439" y="6068811"/>
            <a:ext cx="930029" cy="593974"/>
          </a:xfrm>
          <a:prstGeom prst="rect">
            <a:avLst/>
          </a:prstGeom>
        </p:spPr>
      </p:pic>
    </p:spTree>
    <p:extLst>
      <p:ext uri="{BB962C8B-B14F-4D97-AF65-F5344CB8AC3E}">
        <p14:creationId xmlns:p14="http://schemas.microsoft.com/office/powerpoint/2010/main" val="32403424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12/5/2025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pic>
        <p:nvPicPr>
          <p:cNvPr id="8" name="Picture 7" descr="A close-up of a logo&#10;&#10;Description automatically generated">
            <a:extLst>
              <a:ext uri="{FF2B5EF4-FFF2-40B4-BE49-F238E27FC236}">
                <a16:creationId xmlns:a16="http://schemas.microsoft.com/office/drawing/2014/main" id="{E9EFDB64-4772-91E6-4F1B-C07856B5869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476213" y="6083316"/>
            <a:ext cx="1400102" cy="638159"/>
          </a:xfrm>
          <a:prstGeom prst="rect">
            <a:avLst/>
          </a:prstGeom>
        </p:spPr>
      </p:pic>
      <p:pic>
        <p:nvPicPr>
          <p:cNvPr id="10" name="Picture 9">
            <a:extLst>
              <a:ext uri="{FF2B5EF4-FFF2-40B4-BE49-F238E27FC236}">
                <a16:creationId xmlns:a16="http://schemas.microsoft.com/office/drawing/2014/main" id="{0BE6E74F-B11A-1A78-0DC1-1D30ABB5E54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98439" y="6068811"/>
            <a:ext cx="930029" cy="593974"/>
          </a:xfrm>
          <a:prstGeom prst="rect">
            <a:avLst/>
          </a:prstGeom>
        </p:spPr>
      </p:pic>
    </p:spTree>
    <p:extLst>
      <p:ext uri="{BB962C8B-B14F-4D97-AF65-F5344CB8AC3E}">
        <p14:creationId xmlns:p14="http://schemas.microsoft.com/office/powerpoint/2010/main" val="564403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12/5/2025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pic>
        <p:nvPicPr>
          <p:cNvPr id="11" name="Picture 10" descr="A close-up of a logo&#10;&#10;Description automatically generated">
            <a:extLst>
              <a:ext uri="{FF2B5EF4-FFF2-40B4-BE49-F238E27FC236}">
                <a16:creationId xmlns:a16="http://schemas.microsoft.com/office/drawing/2014/main" id="{57602E0D-E036-0211-CE84-70A1F8DBC41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476213" y="6083316"/>
            <a:ext cx="1400102" cy="638159"/>
          </a:xfrm>
          <a:prstGeom prst="rect">
            <a:avLst/>
          </a:prstGeom>
        </p:spPr>
      </p:pic>
      <p:pic>
        <p:nvPicPr>
          <p:cNvPr id="13" name="Picture 12">
            <a:extLst>
              <a:ext uri="{FF2B5EF4-FFF2-40B4-BE49-F238E27FC236}">
                <a16:creationId xmlns:a16="http://schemas.microsoft.com/office/drawing/2014/main" id="{20CA9758-E927-B2E4-2131-EADB770551C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98439" y="6068811"/>
            <a:ext cx="930029" cy="593974"/>
          </a:xfrm>
          <a:prstGeom prst="rect">
            <a:avLst/>
          </a:prstGeom>
        </p:spPr>
      </p:pic>
    </p:spTree>
    <p:extLst>
      <p:ext uri="{BB962C8B-B14F-4D97-AF65-F5344CB8AC3E}">
        <p14:creationId xmlns:p14="http://schemas.microsoft.com/office/powerpoint/2010/main" val="27739016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12/5/2025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pic>
        <p:nvPicPr>
          <p:cNvPr id="11" name="Picture 10" descr="A close-up of a logo&#10;&#10;Description automatically generated">
            <a:extLst>
              <a:ext uri="{FF2B5EF4-FFF2-40B4-BE49-F238E27FC236}">
                <a16:creationId xmlns:a16="http://schemas.microsoft.com/office/drawing/2014/main" id="{AACEF1A0-A0B2-6B08-2B06-2819668DCFD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476213" y="6083316"/>
            <a:ext cx="1400102" cy="638159"/>
          </a:xfrm>
          <a:prstGeom prst="rect">
            <a:avLst/>
          </a:prstGeom>
        </p:spPr>
      </p:pic>
      <p:pic>
        <p:nvPicPr>
          <p:cNvPr id="13" name="Picture 12">
            <a:extLst>
              <a:ext uri="{FF2B5EF4-FFF2-40B4-BE49-F238E27FC236}">
                <a16:creationId xmlns:a16="http://schemas.microsoft.com/office/drawing/2014/main" id="{AB5E431C-45D0-ED9D-A61C-A78A82DED85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98439" y="6068811"/>
            <a:ext cx="930029" cy="593974"/>
          </a:xfrm>
          <a:prstGeom prst="rect">
            <a:avLst/>
          </a:prstGeom>
        </p:spPr>
      </p:pic>
    </p:spTree>
    <p:extLst>
      <p:ext uri="{BB962C8B-B14F-4D97-AF65-F5344CB8AC3E}">
        <p14:creationId xmlns:p14="http://schemas.microsoft.com/office/powerpoint/2010/main" val="29336983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46CE7D5-CF57-46EF-B807-FDD0502418D4}" type="datetimeFigureOut">
              <a:rPr lang="en-US" smtClean="0"/>
              <a:t>12/5/2025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30EA680-D336-4FF7-8B7A-9848BB0A1C32}" type="slidenum">
              <a:rPr lang="en-US" smtClean="0"/>
              <a:t>‹#›</a:t>
            </a:fld>
            <a:endParaRPr lang="en-US"/>
          </a:p>
        </p:txBody>
      </p:sp>
      <p:pic>
        <p:nvPicPr>
          <p:cNvPr id="8" name="Picture 7" descr="A close-up of a logo&#10;&#10;Description automatically generated">
            <a:extLst>
              <a:ext uri="{FF2B5EF4-FFF2-40B4-BE49-F238E27FC236}">
                <a16:creationId xmlns:a16="http://schemas.microsoft.com/office/drawing/2014/main" id="{2F65FC5C-C461-0064-3641-7B350C753160}"/>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0476213" y="6083316"/>
            <a:ext cx="1400102" cy="638159"/>
          </a:xfrm>
          <a:prstGeom prst="rect">
            <a:avLst/>
          </a:prstGeom>
        </p:spPr>
      </p:pic>
      <p:pic>
        <p:nvPicPr>
          <p:cNvPr id="10" name="Picture 9">
            <a:extLst>
              <a:ext uri="{FF2B5EF4-FFF2-40B4-BE49-F238E27FC236}">
                <a16:creationId xmlns:a16="http://schemas.microsoft.com/office/drawing/2014/main" id="{CFD8D14F-9984-F7D6-4602-B599E461C436}"/>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398439" y="6068811"/>
            <a:ext cx="930029" cy="593974"/>
          </a:xfrm>
          <a:prstGeom prst="rect">
            <a:avLst/>
          </a:prstGeom>
        </p:spPr>
      </p:pic>
    </p:spTree>
    <p:extLst>
      <p:ext uri="{BB962C8B-B14F-4D97-AF65-F5344CB8AC3E}">
        <p14:creationId xmlns:p14="http://schemas.microsoft.com/office/powerpoint/2010/main" val="45135142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AFADA3D-DD97-4EB7-BBC2-350A0705770D}" type="datetimeFigureOut">
              <a:rPr lang="en-US" smtClean="0"/>
              <a:t>12/5/2025</a:t>
            </a:fld>
            <a:endParaRPr lang="en-US"/>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E9DB3AC-D6AC-4D80-B23D-9F5500BD6F22}" type="slidenum">
              <a:rPr lang="en-US" smtClean="0"/>
              <a:t>‹#›</a:t>
            </a:fld>
            <a:endParaRPr lang="en-US"/>
          </a:p>
        </p:txBody>
      </p:sp>
    </p:spTree>
    <p:extLst>
      <p:ext uri="{BB962C8B-B14F-4D97-AF65-F5344CB8AC3E}">
        <p14:creationId xmlns:p14="http://schemas.microsoft.com/office/powerpoint/2010/main" val="123449154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9.jpeg"/><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png"/><Relationship Id="rId1" Type="http://schemas.openxmlformats.org/officeDocument/2006/relationships/slideLayout" Target="../slideLayouts/slideLayout4.xml"/><Relationship Id="rId5" Type="http://schemas.openxmlformats.org/officeDocument/2006/relationships/image" Target="../media/image35.jpeg"/><Relationship Id="rId4" Type="http://schemas.openxmlformats.org/officeDocument/2006/relationships/image" Target="../media/image34.jpeg"/></Relationships>
</file>

<file path=ppt/slides/_rels/slide13.xml.rels><?xml version="1.0" encoding="UTF-8" standalone="yes"?>
<Relationships xmlns="http://schemas.openxmlformats.org/package/2006/relationships"><Relationship Id="rId8" Type="http://schemas.microsoft.com/office/2007/relationships/diagramDrawing" Target="../diagrams/drawing10.xml"/><Relationship Id="rId3" Type="http://schemas.openxmlformats.org/officeDocument/2006/relationships/image" Target="../media/image10.png"/><Relationship Id="rId7" Type="http://schemas.openxmlformats.org/officeDocument/2006/relationships/diagramColors" Target="../diagrams/colors10.xml"/><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diagramQuickStyle" Target="../diagrams/quickStyle10.xml"/><Relationship Id="rId5" Type="http://schemas.openxmlformats.org/officeDocument/2006/relationships/diagramLayout" Target="../diagrams/layout10.xml"/><Relationship Id="rId4" Type="http://schemas.openxmlformats.org/officeDocument/2006/relationships/diagramData" Target="../diagrams/data10.xml"/><Relationship Id="rId9" Type="http://schemas.openxmlformats.org/officeDocument/2006/relationships/image" Target="../media/image36.png"/></Relationships>
</file>

<file path=ppt/slides/_rels/slide14.xml.rels><?xml version="1.0" encoding="UTF-8" standalone="yes"?>
<Relationships xmlns="http://schemas.openxmlformats.org/package/2006/relationships"><Relationship Id="rId8" Type="http://schemas.microsoft.com/office/2007/relationships/diagramDrawing" Target="../diagrams/drawing11.xml"/><Relationship Id="rId3" Type="http://schemas.openxmlformats.org/officeDocument/2006/relationships/image" Target="../media/image10.png"/><Relationship Id="rId7" Type="http://schemas.openxmlformats.org/officeDocument/2006/relationships/diagramColors" Target="../diagrams/colors11.xml"/><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diagramQuickStyle" Target="../diagrams/quickStyle11.xml"/><Relationship Id="rId11" Type="http://schemas.openxmlformats.org/officeDocument/2006/relationships/image" Target="../media/image38.png"/><Relationship Id="rId5" Type="http://schemas.openxmlformats.org/officeDocument/2006/relationships/diagramLayout" Target="../diagrams/layout11.xml"/><Relationship Id="rId10" Type="http://schemas.openxmlformats.org/officeDocument/2006/relationships/hyperlink" Target="tab.program.uconn.edu/community-engagement" TargetMode="External"/><Relationship Id="rId4" Type="http://schemas.openxmlformats.org/officeDocument/2006/relationships/diagramData" Target="../diagrams/data11.xml"/><Relationship Id="rId9" Type="http://schemas.openxmlformats.org/officeDocument/2006/relationships/image" Target="../media/image37.jpeg"/></Relationships>
</file>

<file path=ppt/slides/_rels/slide1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1.xml"/><Relationship Id="rId4" Type="http://schemas.openxmlformats.org/officeDocument/2006/relationships/image" Target="../media/image42.png"/></Relationships>
</file>

<file path=ppt/slides/_rels/slide17.xml.rels><?xml version="1.0" encoding="UTF-8" standalone="yes"?>
<Relationships xmlns="http://schemas.openxmlformats.org/package/2006/relationships"><Relationship Id="rId3" Type="http://schemas.openxmlformats.org/officeDocument/2006/relationships/hyperlink" Target="http://tab.program.uconn.edu/" TargetMode="External"/><Relationship Id="rId2" Type="http://schemas.openxmlformats.org/officeDocument/2006/relationships/hyperlink" Target="mailto:Uconn-tab@uconn.edu" TargetMode="External"/><Relationship Id="rId1" Type="http://schemas.openxmlformats.org/officeDocument/2006/relationships/slideLayout" Target="../slideLayouts/slideLayout13.xml"/><Relationship Id="rId4" Type="http://schemas.openxmlformats.org/officeDocument/2006/relationships/hyperlink" Target="https://mailchi.mp/f82f08428bf1/uconn-tab-april-2022-newsletter-10330475?e=6d63f681bc"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www.nerha.org/" TargetMode="Externa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8" Type="http://schemas.microsoft.com/office/2007/relationships/diagramDrawing" Target="../diagrams/drawing1.xml"/><Relationship Id="rId13" Type="http://schemas.microsoft.com/office/2007/relationships/diagramDrawing" Target="../diagrams/drawing2.xml"/><Relationship Id="rId3" Type="http://schemas.openxmlformats.org/officeDocument/2006/relationships/image" Target="../media/image10.png"/><Relationship Id="rId7" Type="http://schemas.openxmlformats.org/officeDocument/2006/relationships/diagramColors" Target="../diagrams/colors1.xml"/><Relationship Id="rId12" Type="http://schemas.openxmlformats.org/officeDocument/2006/relationships/diagramColors" Target="../diagrams/colors2.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QuickStyle" Target="../diagrams/quickStyle1.xml"/><Relationship Id="rId11" Type="http://schemas.openxmlformats.org/officeDocument/2006/relationships/diagramQuickStyle" Target="../diagrams/quickStyle2.xml"/><Relationship Id="rId5" Type="http://schemas.openxmlformats.org/officeDocument/2006/relationships/diagramLayout" Target="../diagrams/layout1.xml"/><Relationship Id="rId10" Type="http://schemas.openxmlformats.org/officeDocument/2006/relationships/diagramLayout" Target="../diagrams/layout2.xml"/><Relationship Id="rId4" Type="http://schemas.openxmlformats.org/officeDocument/2006/relationships/diagramData" Target="../diagrams/data1.xml"/><Relationship Id="rId9" Type="http://schemas.openxmlformats.org/officeDocument/2006/relationships/diagramData" Target="../diagrams/data2.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14.jpeg"/><Relationship Id="rId4" Type="http://schemas.openxmlformats.org/officeDocument/2006/relationships/image" Target="../media/image13.jpeg"/></Relationships>
</file>

<file path=ppt/slides/_rels/slide7.xml.rels><?xml version="1.0" encoding="UTF-8" standalone="yes"?>
<Relationships xmlns="http://schemas.openxmlformats.org/package/2006/relationships"><Relationship Id="rId8" Type="http://schemas.microsoft.com/office/2007/relationships/diagramDrawing" Target="../diagrams/drawing3.xml"/><Relationship Id="rId13" Type="http://schemas.microsoft.com/office/2007/relationships/diagramDrawing" Target="../diagrams/drawing4.xml"/><Relationship Id="rId18" Type="http://schemas.microsoft.com/office/2007/relationships/diagramDrawing" Target="../diagrams/drawing5.xml"/><Relationship Id="rId26" Type="http://schemas.openxmlformats.org/officeDocument/2006/relationships/diagramQuickStyle" Target="../diagrams/quickStyle7.xml"/><Relationship Id="rId3" Type="http://schemas.openxmlformats.org/officeDocument/2006/relationships/image" Target="../media/image10.png"/><Relationship Id="rId21" Type="http://schemas.openxmlformats.org/officeDocument/2006/relationships/diagramQuickStyle" Target="../diagrams/quickStyle6.xml"/><Relationship Id="rId7" Type="http://schemas.openxmlformats.org/officeDocument/2006/relationships/diagramColors" Target="../diagrams/colors3.xml"/><Relationship Id="rId12" Type="http://schemas.openxmlformats.org/officeDocument/2006/relationships/diagramColors" Target="../diagrams/colors4.xml"/><Relationship Id="rId17" Type="http://schemas.openxmlformats.org/officeDocument/2006/relationships/diagramColors" Target="../diagrams/colors5.xml"/><Relationship Id="rId25" Type="http://schemas.openxmlformats.org/officeDocument/2006/relationships/diagramLayout" Target="../diagrams/layout7.xml"/><Relationship Id="rId2" Type="http://schemas.openxmlformats.org/officeDocument/2006/relationships/notesSlide" Target="../notesSlides/notesSlide3.xml"/><Relationship Id="rId16" Type="http://schemas.openxmlformats.org/officeDocument/2006/relationships/diagramQuickStyle" Target="../diagrams/quickStyle5.xml"/><Relationship Id="rId20" Type="http://schemas.openxmlformats.org/officeDocument/2006/relationships/diagramLayout" Target="../diagrams/layout6.xml"/><Relationship Id="rId1" Type="http://schemas.openxmlformats.org/officeDocument/2006/relationships/slideLayout" Target="../slideLayouts/slideLayout7.xml"/><Relationship Id="rId6" Type="http://schemas.openxmlformats.org/officeDocument/2006/relationships/diagramQuickStyle" Target="../diagrams/quickStyle3.xml"/><Relationship Id="rId11" Type="http://schemas.openxmlformats.org/officeDocument/2006/relationships/diagramQuickStyle" Target="../diagrams/quickStyle4.xml"/><Relationship Id="rId24" Type="http://schemas.openxmlformats.org/officeDocument/2006/relationships/diagramData" Target="../diagrams/data7.xml"/><Relationship Id="rId5" Type="http://schemas.openxmlformats.org/officeDocument/2006/relationships/diagramLayout" Target="../diagrams/layout3.xml"/><Relationship Id="rId15" Type="http://schemas.openxmlformats.org/officeDocument/2006/relationships/diagramLayout" Target="../diagrams/layout5.xml"/><Relationship Id="rId23" Type="http://schemas.microsoft.com/office/2007/relationships/diagramDrawing" Target="../diagrams/drawing6.xml"/><Relationship Id="rId28" Type="http://schemas.microsoft.com/office/2007/relationships/diagramDrawing" Target="../diagrams/drawing7.xml"/><Relationship Id="rId10" Type="http://schemas.openxmlformats.org/officeDocument/2006/relationships/diagramLayout" Target="../diagrams/layout4.xml"/><Relationship Id="rId19" Type="http://schemas.openxmlformats.org/officeDocument/2006/relationships/diagramData" Target="../diagrams/data6.xml"/><Relationship Id="rId4" Type="http://schemas.openxmlformats.org/officeDocument/2006/relationships/diagramData" Target="../diagrams/data3.xml"/><Relationship Id="rId9" Type="http://schemas.openxmlformats.org/officeDocument/2006/relationships/diagramData" Target="../diagrams/data4.xml"/><Relationship Id="rId14" Type="http://schemas.openxmlformats.org/officeDocument/2006/relationships/diagramData" Target="../diagrams/data5.xml"/><Relationship Id="rId22" Type="http://schemas.openxmlformats.org/officeDocument/2006/relationships/diagramColors" Target="../diagrams/colors6.xml"/><Relationship Id="rId27" Type="http://schemas.openxmlformats.org/officeDocument/2006/relationships/diagramColors" Target="../diagrams/colors7.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descr="A picture containing grass, outdoor, nature&#10;&#10;Description automatically generated">
            <a:extLst>
              <a:ext uri="{FF2B5EF4-FFF2-40B4-BE49-F238E27FC236}">
                <a16:creationId xmlns:a16="http://schemas.microsoft.com/office/drawing/2014/main" id="{E497D8F8-F10C-5DBB-C7C4-66BB4578B7BF}"/>
              </a:ext>
            </a:extLst>
          </p:cNvPr>
          <p:cNvPicPr>
            <a:picLocks noChangeAspect="1"/>
          </p:cNvPicPr>
          <p:nvPr/>
        </p:nvPicPr>
        <p:blipFill rotWithShape="1">
          <a:blip r:embed="rId3" cstate="print">
            <a:alphaModFix amt="50000"/>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2AF91EC2-77B4-A155-AADF-EE9E3BD02EF0}"/>
              </a:ext>
            </a:extLst>
          </p:cNvPr>
          <p:cNvSpPr>
            <a:spLocks noGrp="1"/>
          </p:cNvSpPr>
          <p:nvPr>
            <p:ph type="ctrTitle"/>
          </p:nvPr>
        </p:nvSpPr>
        <p:spPr>
          <a:xfrm>
            <a:off x="388191" y="1605976"/>
            <a:ext cx="7932849" cy="2387600"/>
          </a:xfrm>
        </p:spPr>
        <p:txBody>
          <a:bodyPr vert="horz" lIns="91440" tIns="45720" rIns="91440" bIns="45720" rtlCol="0" anchor="b">
            <a:normAutofit/>
          </a:bodyPr>
          <a:lstStyle/>
          <a:p>
            <a:pPr algn="l"/>
            <a:r>
              <a:rPr lang="en-US" sz="4800" dirty="0">
                <a:latin typeface="Bahnschrift"/>
              </a:rPr>
              <a:t>Massachusetts Brownfields Roundtable</a:t>
            </a:r>
            <a:endParaRPr lang="en-US" sz="4800" dirty="0">
              <a:solidFill>
                <a:srgbClr val="00B050"/>
              </a:solidFill>
              <a:latin typeface="Bahnschrift"/>
            </a:endParaRPr>
          </a:p>
        </p:txBody>
      </p:sp>
      <p:sp>
        <p:nvSpPr>
          <p:cNvPr id="5" name="TextBox 4">
            <a:extLst>
              <a:ext uri="{FF2B5EF4-FFF2-40B4-BE49-F238E27FC236}">
                <a16:creationId xmlns:a16="http://schemas.microsoft.com/office/drawing/2014/main" id="{4DCD98DE-FFEB-2A7B-D5CD-D20058DB1381}"/>
              </a:ext>
            </a:extLst>
          </p:cNvPr>
          <p:cNvSpPr txBox="1"/>
          <p:nvPr/>
        </p:nvSpPr>
        <p:spPr>
          <a:xfrm>
            <a:off x="4447563" y="6050198"/>
            <a:ext cx="4572000" cy="661720"/>
          </a:xfrm>
          <a:prstGeom prst="rect">
            <a:avLst/>
          </a:prstGeom>
          <a:noFill/>
        </p:spPr>
        <p:txBody>
          <a:bodyPr wrap="square" lIns="91440" tIns="45720" rIns="91440" bIns="45720" anchor="t">
            <a:sp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60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Arial"/>
              <a:ea typeface="+mn-ea"/>
              <a:cs typeface="+mn-cs"/>
            </a:endParaRPr>
          </a:p>
        </p:txBody>
      </p:sp>
      <p:sp>
        <p:nvSpPr>
          <p:cNvPr id="10" name="TextBox 9">
            <a:extLst>
              <a:ext uri="{FF2B5EF4-FFF2-40B4-BE49-F238E27FC236}">
                <a16:creationId xmlns:a16="http://schemas.microsoft.com/office/drawing/2014/main" id="{0F870AD0-8B42-25EF-F23A-29895F55370F}"/>
              </a:ext>
            </a:extLst>
          </p:cNvPr>
          <p:cNvSpPr txBox="1"/>
          <p:nvPr/>
        </p:nvSpPr>
        <p:spPr>
          <a:xfrm>
            <a:off x="539496" y="4389120"/>
            <a:ext cx="3675888" cy="400110"/>
          </a:xfrm>
          <a:prstGeom prst="rect">
            <a:avLst/>
          </a:prstGeom>
          <a:noFill/>
        </p:spPr>
        <p:txBody>
          <a:bodyPr wrap="square" rtlCol="0">
            <a:spAutoFit/>
          </a:bodyPr>
          <a:lstStyle/>
          <a:p>
            <a:r>
              <a:rPr lang="en-US" sz="2000" dirty="0"/>
              <a:t>UConn TAB</a:t>
            </a:r>
          </a:p>
        </p:txBody>
      </p:sp>
    </p:spTree>
    <p:extLst>
      <p:ext uri="{BB962C8B-B14F-4D97-AF65-F5344CB8AC3E}">
        <p14:creationId xmlns:p14="http://schemas.microsoft.com/office/powerpoint/2010/main" val="28075163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F642C3-899A-42C4-904E-C7B0A1749FC0}"/>
              </a:ext>
            </a:extLst>
          </p:cNvPr>
          <p:cNvSpPr>
            <a:spLocks noGrp="1"/>
          </p:cNvSpPr>
          <p:nvPr>
            <p:ph type="title"/>
          </p:nvPr>
        </p:nvSpPr>
        <p:spPr>
          <a:xfrm>
            <a:off x="169608" y="0"/>
            <a:ext cx="10515600" cy="1027906"/>
          </a:xfrm>
        </p:spPr>
        <p:txBody>
          <a:bodyPr/>
          <a:lstStyle/>
          <a:p>
            <a:r>
              <a:rPr lang="en-US" dirty="0">
                <a:solidFill>
                  <a:srgbClr val="00B050"/>
                </a:solidFill>
                <a:latin typeface="Bahnschrift" panose="020B0502040204020203" pitchFamily="34" charset="0"/>
              </a:rPr>
              <a:t>SITE REUSE ASSESSMENT PROJECTS</a:t>
            </a:r>
          </a:p>
        </p:txBody>
      </p:sp>
      <p:sp>
        <p:nvSpPr>
          <p:cNvPr id="3" name="Slide Number Placeholder 2">
            <a:extLst>
              <a:ext uri="{FF2B5EF4-FFF2-40B4-BE49-F238E27FC236}">
                <a16:creationId xmlns:a16="http://schemas.microsoft.com/office/drawing/2014/main" id="{A6B1F0EA-D58C-9D94-3FCE-0AA7F2224E2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9DB3AC-D6AC-4D80-B23D-9F5500BD6F22}" type="slidenum">
              <a:rPr kumimoji="0" lang="en-US" sz="1200" b="0" i="0" u="none" strike="noStrike" kern="1200" cap="none" spc="0" normalizeH="0" baseline="0" noProof="0" smtClean="0">
                <a:ln>
                  <a:noFill/>
                </a:ln>
                <a:solidFill>
                  <a:prstClr val="black">
                    <a:tint val="75000"/>
                  </a:prstClr>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tint val="75000"/>
                </a:prstClr>
              </a:solidFill>
              <a:effectLst/>
              <a:uLnTx/>
              <a:uFillTx/>
              <a:latin typeface="Arial"/>
              <a:ea typeface="+mn-ea"/>
              <a:cs typeface="+mn-cs"/>
            </a:endParaRPr>
          </a:p>
        </p:txBody>
      </p:sp>
      <p:sp>
        <p:nvSpPr>
          <p:cNvPr id="11" name="TextBox 10">
            <a:extLst>
              <a:ext uri="{FF2B5EF4-FFF2-40B4-BE49-F238E27FC236}">
                <a16:creationId xmlns:a16="http://schemas.microsoft.com/office/drawing/2014/main" id="{97477A2C-842D-45EE-8581-76183199EA6A}"/>
              </a:ext>
            </a:extLst>
          </p:cNvPr>
          <p:cNvSpPr txBox="1"/>
          <p:nvPr/>
        </p:nvSpPr>
        <p:spPr>
          <a:xfrm>
            <a:off x="274696" y="1289748"/>
            <a:ext cx="3684656" cy="286232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B050"/>
                </a:solidFill>
                <a:effectLst/>
                <a:uLnTx/>
                <a:uFillTx/>
                <a:latin typeface="Calibri Light" panose="020F0302020204030204" pitchFamily="34" charset="0"/>
                <a:ea typeface="+mn-ea"/>
                <a:cs typeface="Calibri Light" panose="020F0302020204030204" pitchFamily="34" charset="0"/>
              </a:rPr>
              <a:t>GOAL: </a:t>
            </a:r>
            <a:r>
              <a:rPr kumimoji="0" lang="en-US" sz="1800" b="0" i="0" u="none" strike="noStrike" kern="1200" cap="none" spc="0" normalizeH="0" baseline="0" noProof="0" dirty="0">
                <a:ln>
                  <a:noFill/>
                </a:ln>
                <a:solidFill>
                  <a:prstClr val="black"/>
                </a:solidFill>
                <a:effectLst/>
                <a:uLnTx/>
                <a:uFillTx/>
                <a:latin typeface="Calibri Light" panose="020F0302020204030204" pitchFamily="34" charset="0"/>
                <a:ea typeface="+mn-ea"/>
                <a:cs typeface="Calibri Light" panose="020F0302020204030204" pitchFamily="34" charset="0"/>
              </a:rPr>
              <a:t>Identify potential reuse options for the brownfield based on the </a:t>
            </a:r>
            <a:r>
              <a:rPr kumimoji="0" lang="en-US" sz="1800" b="1" i="0" u="none" strike="noStrike" kern="1200" cap="none" spc="0" normalizeH="0" baseline="0" noProof="0" dirty="0">
                <a:ln>
                  <a:noFill/>
                </a:ln>
                <a:solidFill>
                  <a:srgbClr val="00B050"/>
                </a:solidFill>
                <a:effectLst/>
                <a:uLnTx/>
                <a:uFillTx/>
                <a:latin typeface="Calibri Light" panose="020F0302020204030204" pitchFamily="34" charset="0"/>
                <a:ea typeface="+mn-ea"/>
                <a:cs typeface="Calibri Light" panose="020F0302020204030204" pitchFamily="34" charset="0"/>
              </a:rPr>
              <a:t>community’s vision</a:t>
            </a:r>
            <a:r>
              <a:rPr kumimoji="0" lang="en-US" sz="1800" b="0" i="0" u="none" strike="noStrike" kern="1200" cap="none" spc="0" normalizeH="0" baseline="0" noProof="0" dirty="0">
                <a:ln>
                  <a:noFill/>
                </a:ln>
                <a:solidFill>
                  <a:prstClr val="black"/>
                </a:solidFill>
                <a:effectLst/>
                <a:uLnTx/>
                <a:uFillTx/>
                <a:latin typeface="Calibri Light" panose="020F0302020204030204" pitchFamily="34" charset="0"/>
                <a:ea typeface="+mn-ea"/>
                <a:cs typeface="Calibri Light" panose="020F0302020204030204" pitchFamily="34" charset="0"/>
              </a:rPr>
              <a:t> and other site and surrounding area conditions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Light" panose="020F0302020204030204" pitchFamily="34" charset="0"/>
              <a:ea typeface="+mn-ea"/>
              <a:cs typeface="Calibri Light" panose="020F030202020403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Light" panose="020F0302020204030204" pitchFamily="34" charset="0"/>
                <a:ea typeface="+mn-ea"/>
                <a:cs typeface="Calibri Light" panose="020F0302020204030204" pitchFamily="34" charset="0"/>
              </a:rPr>
              <a:t>Provides a full evaluation of the </a:t>
            </a:r>
            <a:r>
              <a:rPr kumimoji="0" lang="en-US" sz="1800" b="1" i="0" u="none" strike="noStrike" kern="1200" cap="none" spc="0" normalizeH="0" baseline="0" noProof="0" dirty="0">
                <a:ln>
                  <a:noFill/>
                </a:ln>
                <a:solidFill>
                  <a:srgbClr val="00B050"/>
                </a:solidFill>
                <a:effectLst/>
                <a:uLnTx/>
                <a:uFillTx/>
                <a:latin typeface="Calibri Light" panose="020F0302020204030204" pitchFamily="34" charset="0"/>
                <a:ea typeface="+mn-ea"/>
                <a:cs typeface="Calibri Light" panose="020F0302020204030204" pitchFamily="34" charset="0"/>
              </a:rPr>
              <a:t>opportunities, constraints and range of redevelopment possibilities</a:t>
            </a:r>
            <a:r>
              <a:rPr kumimoji="0" lang="en-US" sz="1800" b="1" i="0" u="none" strike="noStrike" kern="1200" cap="none" spc="0" normalizeH="0" baseline="0" noProof="0" dirty="0">
                <a:ln>
                  <a:noFill/>
                </a:ln>
                <a:solidFill>
                  <a:prstClr val="black"/>
                </a:solidFill>
                <a:effectLst/>
                <a:uLnTx/>
                <a:uFillTx/>
                <a:latin typeface="Calibri Light" panose="020F0302020204030204" pitchFamily="34" charset="0"/>
                <a:ea typeface="+mn-ea"/>
                <a:cs typeface="Calibri Light" panose="020F0302020204030204" pitchFamily="34" charset="0"/>
              </a:rPr>
              <a:t> </a:t>
            </a:r>
            <a:r>
              <a:rPr kumimoji="0" lang="en-US" sz="1800" b="0" i="0" u="none" strike="noStrike" kern="1200" cap="none" spc="0" normalizeH="0" baseline="0" noProof="0" dirty="0">
                <a:ln>
                  <a:noFill/>
                </a:ln>
                <a:solidFill>
                  <a:prstClr val="black"/>
                </a:solidFill>
                <a:effectLst/>
                <a:uLnTx/>
                <a:uFillTx/>
                <a:latin typeface="Calibri Light" panose="020F0302020204030204" pitchFamily="34" charset="0"/>
                <a:ea typeface="+mn-ea"/>
                <a:cs typeface="Calibri Light" panose="020F0302020204030204" pitchFamily="34" charset="0"/>
              </a:rPr>
              <a:t>related to the reuse of a brownfield site.</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Light" panose="020F0302020204030204" pitchFamily="34" charset="0"/>
              <a:ea typeface="+mn-ea"/>
              <a:cs typeface="Calibri Light" panose="020F0302020204030204" pitchFamily="34" charset="0"/>
            </a:endParaRPr>
          </a:p>
        </p:txBody>
      </p:sp>
      <p:sp>
        <p:nvSpPr>
          <p:cNvPr id="16" name="TextBox 15">
            <a:extLst>
              <a:ext uri="{FF2B5EF4-FFF2-40B4-BE49-F238E27FC236}">
                <a16:creationId xmlns:a16="http://schemas.microsoft.com/office/drawing/2014/main" id="{2822A347-136A-4FC1-AB01-2FC88A6C0F0A}"/>
              </a:ext>
            </a:extLst>
          </p:cNvPr>
          <p:cNvSpPr txBox="1"/>
          <p:nvPr/>
        </p:nvSpPr>
        <p:spPr>
          <a:xfrm>
            <a:off x="5599588" y="4879022"/>
            <a:ext cx="5359475" cy="1477328"/>
          </a:xfrm>
          <a:prstGeom prst="rect">
            <a:avLst/>
          </a:prstGeom>
          <a:noFill/>
        </p:spPr>
        <p:txBody>
          <a:bodyPr wrap="square">
            <a:spAutoFit/>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Light" panose="020F0302020204030204" pitchFamily="34" charset="0"/>
                <a:ea typeface="+mn-ea"/>
                <a:cs typeface="Calibri Light" panose="020F0302020204030204" pitchFamily="34" charset="0"/>
              </a:rPr>
              <a:t>Site characteristics and needs</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Light" panose="020F0302020204030204" pitchFamily="34" charset="0"/>
                <a:ea typeface="+mn-ea"/>
                <a:cs typeface="Calibri Light" panose="020F0302020204030204" pitchFamily="34" charset="0"/>
              </a:rPr>
              <a:t>Area economy and demographics</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Light" panose="020F0302020204030204" pitchFamily="34" charset="0"/>
                <a:ea typeface="+mn-ea"/>
                <a:cs typeface="Calibri Light" panose="020F0302020204030204" pitchFamily="34" charset="0"/>
              </a:rPr>
              <a:t>Physical, environmental conditions</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Light" panose="020F0302020204030204" pitchFamily="34" charset="0"/>
                <a:ea typeface="+mn-ea"/>
                <a:cs typeface="Calibri Light" panose="020F0302020204030204" pitchFamily="34" charset="0"/>
              </a:rPr>
              <a:t>Applicable regulations </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Light" panose="020F0302020204030204" pitchFamily="34" charset="0"/>
                <a:ea typeface="+mn-ea"/>
                <a:cs typeface="Calibri Light" panose="020F0302020204030204" pitchFamily="34" charset="0"/>
              </a:rPr>
              <a:t>Real estate market conditions</a:t>
            </a:r>
          </a:p>
        </p:txBody>
      </p:sp>
      <p:graphicFrame>
        <p:nvGraphicFramePr>
          <p:cNvPr id="6" name="Diagram 5">
            <a:extLst>
              <a:ext uri="{FF2B5EF4-FFF2-40B4-BE49-F238E27FC236}">
                <a16:creationId xmlns:a16="http://schemas.microsoft.com/office/drawing/2014/main" id="{EE7F095B-6532-DDE4-D76B-85B50CFE153A}"/>
              </a:ext>
            </a:extLst>
          </p:cNvPr>
          <p:cNvGraphicFramePr/>
          <p:nvPr>
            <p:extLst>
              <p:ext uri="{D42A27DB-BD31-4B8C-83A1-F6EECF244321}">
                <p14:modId xmlns:p14="http://schemas.microsoft.com/office/powerpoint/2010/main" val="163399204"/>
              </p:ext>
            </p:extLst>
          </p:nvPr>
        </p:nvGraphicFramePr>
        <p:xfrm>
          <a:off x="4077272" y="809029"/>
          <a:ext cx="7945120" cy="523994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2" descr="A building with parking lot and trees&#10;&#10;Description automatically generated">
            <a:extLst>
              <a:ext uri="{FF2B5EF4-FFF2-40B4-BE49-F238E27FC236}">
                <a16:creationId xmlns:a16="http://schemas.microsoft.com/office/drawing/2014/main" id="{AC1CCA9E-946E-F507-8D46-FA9501C5C745}"/>
              </a:ext>
            </a:extLst>
          </p:cNvPr>
          <p:cNvPicPr>
            <a:picLocks noChangeAspect="1" noChangeArrowheads="1"/>
          </p:cNvPicPr>
          <p:nvPr/>
        </p:nvPicPr>
        <p:blipFill rotWithShape="1">
          <a:blip r:embed="rId8" cstate="email">
            <a:extLst>
              <a:ext uri="{28A0092B-C50C-407E-A947-70E740481C1C}">
                <a14:useLocalDpi xmlns:a14="http://schemas.microsoft.com/office/drawing/2010/main"/>
              </a:ext>
            </a:extLst>
          </a:blip>
          <a:srcRect/>
          <a:stretch/>
        </p:blipFill>
        <p:spPr bwMode="auto">
          <a:xfrm>
            <a:off x="169608" y="3875237"/>
            <a:ext cx="3778199" cy="200756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35045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E96BE4-1975-5AFE-8FFD-72DD309F0DDB}"/>
            </a:ext>
          </a:extLst>
        </p:cNvPr>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3680D0A8-868C-6F3D-A7CF-FEC2CBDA261C}"/>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20510" y="0"/>
            <a:ext cx="11950981" cy="6858000"/>
          </a:xfrm>
          <a:prstGeom prst="rect">
            <a:avLst/>
          </a:prstGeom>
        </p:spPr>
      </p:pic>
      <p:pic>
        <p:nvPicPr>
          <p:cNvPr id="2" name="Picture 1" descr="Aerial view of a neighborhood with trees&#10;&#10;AI-generated content may be incorrect.">
            <a:extLst>
              <a:ext uri="{FF2B5EF4-FFF2-40B4-BE49-F238E27FC236}">
                <a16:creationId xmlns:a16="http://schemas.microsoft.com/office/drawing/2014/main" id="{EE093E80-04AD-9100-5F70-10AFE52099F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859" y="0"/>
            <a:ext cx="11950981" cy="6857999"/>
          </a:xfrm>
          <a:prstGeom prst="rect">
            <a:avLst/>
          </a:prstGeom>
        </p:spPr>
      </p:pic>
    </p:spTree>
    <p:extLst>
      <p:ext uri="{BB962C8B-B14F-4D97-AF65-F5344CB8AC3E}">
        <p14:creationId xmlns:p14="http://schemas.microsoft.com/office/powerpoint/2010/main" val="33302061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5ABFAC9-3044-4AEF-3CA6-79C4ADDB2037}"/>
              </a:ext>
            </a:extLst>
          </p:cNvPr>
          <p:cNvPicPr>
            <a:picLocks noChangeAspect="1"/>
          </p:cNvPicPr>
          <p:nvPr/>
        </p:nvPicPr>
        <p:blipFill>
          <a:blip r:embed="rId2"/>
          <a:srcRect l="1401" t="50881" r="51060" b="882"/>
          <a:stretch>
            <a:fillRect/>
          </a:stretch>
        </p:blipFill>
        <p:spPr>
          <a:xfrm>
            <a:off x="181941" y="3410711"/>
            <a:ext cx="5909840" cy="3403157"/>
          </a:xfrm>
          <a:prstGeom prst="rect">
            <a:avLst/>
          </a:prstGeom>
          <a:noFill/>
        </p:spPr>
      </p:pic>
      <p:sp>
        <p:nvSpPr>
          <p:cNvPr id="4" name="Slide Number Placeholder 3" hidden="1">
            <a:extLst>
              <a:ext uri="{FF2B5EF4-FFF2-40B4-BE49-F238E27FC236}">
                <a16:creationId xmlns:a16="http://schemas.microsoft.com/office/drawing/2014/main" id="{5F0930FB-BA8D-20D8-E721-BEB9DBE44A7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6E9DB3AC-D6AC-4D80-B23D-9F5500BD6F22}" type="slidenum">
              <a:rPr kumimoji="0" lang="en-US" sz="1200" b="0" i="0" u="none" strike="noStrike" kern="1200" cap="none" spc="0" normalizeH="0" baseline="0" noProof="0" smtClean="0">
                <a:ln>
                  <a:noFill/>
                </a:ln>
                <a:solidFill>
                  <a:prstClr val="black">
                    <a:tint val="75000"/>
                  </a:prstClr>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12</a:t>
            </a:fld>
            <a:endParaRPr kumimoji="0" lang="en-US" sz="1200" b="0" i="0" u="none" strike="noStrike" kern="1200" cap="none" spc="0" normalizeH="0" baseline="0" noProof="0">
              <a:ln>
                <a:noFill/>
              </a:ln>
              <a:solidFill>
                <a:prstClr val="black">
                  <a:tint val="75000"/>
                </a:prstClr>
              </a:solidFill>
              <a:effectLst/>
              <a:uLnTx/>
              <a:uFillTx/>
              <a:latin typeface="Arial"/>
              <a:ea typeface="+mn-ea"/>
              <a:cs typeface="+mn-cs"/>
            </a:endParaRPr>
          </a:p>
        </p:txBody>
      </p:sp>
      <p:pic>
        <p:nvPicPr>
          <p:cNvPr id="2" name="Picture 1">
            <a:extLst>
              <a:ext uri="{FF2B5EF4-FFF2-40B4-BE49-F238E27FC236}">
                <a16:creationId xmlns:a16="http://schemas.microsoft.com/office/drawing/2014/main" id="{431ED4C4-DFAE-3C92-3662-8F6920BDC167}"/>
              </a:ext>
            </a:extLst>
          </p:cNvPr>
          <p:cNvPicPr>
            <a:picLocks/>
          </p:cNvPicPr>
          <p:nvPr/>
        </p:nvPicPr>
        <p:blipFill>
          <a:blip r:embed="rId3" cstate="print">
            <a:extLst>
              <a:ext uri="{28A0092B-C50C-407E-A947-70E740481C1C}">
                <a14:useLocalDpi xmlns:a14="http://schemas.microsoft.com/office/drawing/2010/main" val="0"/>
              </a:ext>
            </a:extLst>
          </a:blip>
          <a:srcRect/>
          <a:stretch/>
        </p:blipFill>
        <p:spPr>
          <a:xfrm>
            <a:off x="6273722" y="109737"/>
            <a:ext cx="5736337" cy="3272625"/>
          </a:xfrm>
          <a:prstGeom prst="rect">
            <a:avLst/>
          </a:prstGeom>
        </p:spPr>
      </p:pic>
      <p:pic>
        <p:nvPicPr>
          <p:cNvPr id="3" name="Picture 2">
            <a:extLst>
              <a:ext uri="{FF2B5EF4-FFF2-40B4-BE49-F238E27FC236}">
                <a16:creationId xmlns:a16="http://schemas.microsoft.com/office/drawing/2014/main" id="{C36AC7F0-C5C0-4FFA-ED5D-1E84D2A80CDE}"/>
              </a:ext>
            </a:extLst>
          </p:cNvPr>
          <p:cNvPicPr>
            <a:picLocks/>
          </p:cNvPicPr>
          <p:nvPr/>
        </p:nvPicPr>
        <p:blipFill>
          <a:blip r:embed="rId4" cstate="print">
            <a:extLst>
              <a:ext uri="{28A0092B-C50C-407E-A947-70E740481C1C}">
                <a14:useLocalDpi xmlns:a14="http://schemas.microsoft.com/office/drawing/2010/main" val="0"/>
              </a:ext>
            </a:extLst>
          </a:blip>
          <a:srcRect/>
          <a:stretch/>
        </p:blipFill>
        <p:spPr>
          <a:xfrm>
            <a:off x="6273722" y="3410710"/>
            <a:ext cx="5736338" cy="3403157"/>
          </a:xfrm>
          <a:prstGeom prst="rect">
            <a:avLst/>
          </a:prstGeom>
        </p:spPr>
      </p:pic>
      <p:pic>
        <p:nvPicPr>
          <p:cNvPr id="5" name="Picture 4">
            <a:extLst>
              <a:ext uri="{FF2B5EF4-FFF2-40B4-BE49-F238E27FC236}">
                <a16:creationId xmlns:a16="http://schemas.microsoft.com/office/drawing/2014/main" id="{8735AF9F-3605-536C-2891-B5700CAF7132}"/>
              </a:ext>
            </a:extLst>
          </p:cNvPr>
          <p:cNvPicPr>
            <a:picLocks/>
          </p:cNvPicPr>
          <p:nvPr/>
        </p:nvPicPr>
        <p:blipFill>
          <a:blip r:embed="rId5" cstate="print">
            <a:extLst>
              <a:ext uri="{28A0092B-C50C-407E-A947-70E740481C1C}">
                <a14:useLocalDpi xmlns:a14="http://schemas.microsoft.com/office/drawing/2010/main" val="0"/>
              </a:ext>
            </a:extLst>
          </a:blip>
          <a:srcRect/>
          <a:stretch/>
        </p:blipFill>
        <p:spPr>
          <a:xfrm>
            <a:off x="181941" y="109737"/>
            <a:ext cx="5909840" cy="3272625"/>
          </a:xfrm>
          <a:prstGeom prst="rect">
            <a:avLst/>
          </a:prstGeom>
        </p:spPr>
      </p:pic>
      <p:sp>
        <p:nvSpPr>
          <p:cNvPr id="7" name="Title 1">
            <a:extLst>
              <a:ext uri="{FF2B5EF4-FFF2-40B4-BE49-F238E27FC236}">
                <a16:creationId xmlns:a16="http://schemas.microsoft.com/office/drawing/2014/main" id="{E8B51B61-8FBA-7634-0503-C7C227ADBF2C}"/>
              </a:ext>
            </a:extLst>
          </p:cNvPr>
          <p:cNvSpPr>
            <a:spLocks noGrp="1"/>
          </p:cNvSpPr>
          <p:nvPr>
            <p:ph type="title"/>
          </p:nvPr>
        </p:nvSpPr>
        <p:spPr>
          <a:xfrm>
            <a:off x="4435425" y="2868409"/>
            <a:ext cx="3321150" cy="1027906"/>
          </a:xfrm>
          <a:solidFill>
            <a:schemeClr val="accent1">
              <a:lumMod val="50000"/>
            </a:schemeClr>
          </a:solidFill>
        </p:spPr>
        <p:txBody>
          <a:bodyPr>
            <a:normAutofit fontScale="90000"/>
          </a:bodyPr>
          <a:lstStyle/>
          <a:p>
            <a:pPr algn="ctr"/>
            <a:r>
              <a:rPr lang="en-US" dirty="0">
                <a:solidFill>
                  <a:srgbClr val="00B050"/>
                </a:solidFill>
                <a:latin typeface="Bahnschrift" panose="020B0502040204020203" pitchFamily="34" charset="0"/>
              </a:rPr>
              <a:t>RENDERINGS</a:t>
            </a:r>
            <a:br>
              <a:rPr lang="en-US" dirty="0">
                <a:solidFill>
                  <a:srgbClr val="00B050"/>
                </a:solidFill>
                <a:latin typeface="Bahnschrift" panose="020B0502040204020203" pitchFamily="34" charset="0"/>
              </a:rPr>
            </a:br>
            <a:r>
              <a:rPr lang="en-US" sz="1800" i="1" dirty="0">
                <a:solidFill>
                  <a:srgbClr val="00B050"/>
                </a:solidFill>
                <a:latin typeface="Bahnschrift" panose="020B0502040204020203" pitchFamily="34" charset="0"/>
              </a:rPr>
              <a:t>(Sketchup and Lumion)</a:t>
            </a:r>
            <a:endParaRPr lang="en-US" i="1" dirty="0">
              <a:solidFill>
                <a:srgbClr val="00B050"/>
              </a:solidFill>
              <a:latin typeface="Bahnschrift" panose="020B0502040204020203" pitchFamily="34" charset="0"/>
            </a:endParaRPr>
          </a:p>
        </p:txBody>
      </p:sp>
    </p:spTree>
    <p:extLst>
      <p:ext uri="{BB962C8B-B14F-4D97-AF65-F5344CB8AC3E}">
        <p14:creationId xmlns:p14="http://schemas.microsoft.com/office/powerpoint/2010/main" val="4324202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03">
          <a:extLst>
            <a:ext uri="{FF2B5EF4-FFF2-40B4-BE49-F238E27FC236}">
              <a16:creationId xmlns:a16="http://schemas.microsoft.com/office/drawing/2014/main" id="{E64FA385-7184-0A7E-C3D6-A9616D993153}"/>
            </a:ext>
          </a:extLst>
        </p:cNvPr>
        <p:cNvGrpSpPr/>
        <p:nvPr/>
      </p:nvGrpSpPr>
      <p:grpSpPr>
        <a:xfrm>
          <a:off x="0" y="0"/>
          <a:ext cx="0" cy="0"/>
          <a:chOff x="0" y="0"/>
          <a:chExt cx="0" cy="0"/>
        </a:xfrm>
      </p:grpSpPr>
      <p:sp>
        <p:nvSpPr>
          <p:cNvPr id="104" name="Google Shape;104;p3">
            <a:extLst>
              <a:ext uri="{FF2B5EF4-FFF2-40B4-BE49-F238E27FC236}">
                <a16:creationId xmlns:a16="http://schemas.microsoft.com/office/drawing/2014/main" id="{519CFF45-CB23-1090-64EB-139B3C06CE10}"/>
              </a:ext>
            </a:extLst>
          </p:cNvPr>
          <p:cNvSpPr/>
          <p:nvPr/>
        </p:nvSpPr>
        <p:spPr>
          <a:xfrm>
            <a:off x="0" y="0"/>
            <a:ext cx="12192000" cy="1477945"/>
          </a:xfrm>
          <a:prstGeom prst="rect">
            <a:avLst/>
          </a:prstGeom>
          <a:solidFill>
            <a:srgbClr val="2F5496"/>
          </a:solidFill>
          <a:ln w="12700" cap="flat" cmpd="sng">
            <a:solidFill>
              <a:srgbClr val="1C305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a:ln>
                <a:noFill/>
              </a:ln>
              <a:solidFill>
                <a:srgbClr val="2F5496"/>
              </a:solidFill>
              <a:effectLst/>
              <a:uLnTx/>
              <a:uFillTx/>
              <a:latin typeface="Calibri"/>
              <a:ea typeface="Calibri"/>
              <a:cs typeface="Calibri"/>
              <a:sym typeface="Calibri"/>
            </a:endParaRPr>
          </a:p>
        </p:txBody>
      </p:sp>
      <p:pic>
        <p:nvPicPr>
          <p:cNvPr id="2" name="Picture 1" descr="A logo with a tree and leaves&#10;&#10;AI-generated content may be incorrect.">
            <a:extLst>
              <a:ext uri="{FF2B5EF4-FFF2-40B4-BE49-F238E27FC236}">
                <a16:creationId xmlns:a16="http://schemas.microsoft.com/office/drawing/2014/main" id="{FAF9D594-3355-8DB6-3DC1-2E98FAFD64BA}"/>
              </a:ext>
            </a:extLst>
          </p:cNvPr>
          <p:cNvPicPr>
            <a:picLocks noChangeAspect="1"/>
          </p:cNvPicPr>
          <p:nvPr/>
        </p:nvPicPr>
        <p:blipFill>
          <a:blip r:embed="rId3"/>
          <a:stretch>
            <a:fillRect/>
          </a:stretch>
        </p:blipFill>
        <p:spPr>
          <a:xfrm>
            <a:off x="9640813" y="52332"/>
            <a:ext cx="2456699" cy="1373279"/>
          </a:xfrm>
          <a:prstGeom prst="rect">
            <a:avLst/>
          </a:prstGeom>
        </p:spPr>
      </p:pic>
      <p:graphicFrame>
        <p:nvGraphicFramePr>
          <p:cNvPr id="16" name="Diagram 15">
            <a:extLst>
              <a:ext uri="{FF2B5EF4-FFF2-40B4-BE49-F238E27FC236}">
                <a16:creationId xmlns:a16="http://schemas.microsoft.com/office/drawing/2014/main" id="{0E3D774B-E011-BB9E-A0FB-F284F2C2DB17}"/>
              </a:ext>
            </a:extLst>
          </p:cNvPr>
          <p:cNvGraphicFramePr/>
          <p:nvPr>
            <p:extLst>
              <p:ext uri="{D42A27DB-BD31-4B8C-83A1-F6EECF244321}">
                <p14:modId xmlns:p14="http://schemas.microsoft.com/office/powerpoint/2010/main" val="3719546723"/>
              </p:ext>
            </p:extLst>
          </p:nvPr>
        </p:nvGraphicFramePr>
        <p:xfrm>
          <a:off x="94488" y="1507017"/>
          <a:ext cx="4261718" cy="243817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6" name="TextBox 5">
            <a:extLst>
              <a:ext uri="{FF2B5EF4-FFF2-40B4-BE49-F238E27FC236}">
                <a16:creationId xmlns:a16="http://schemas.microsoft.com/office/drawing/2014/main" id="{0E4F6D3F-57E0-00D4-744E-44339062971A}"/>
              </a:ext>
            </a:extLst>
          </p:cNvPr>
          <p:cNvSpPr txBox="1"/>
          <p:nvPr/>
        </p:nvSpPr>
        <p:spPr>
          <a:xfrm>
            <a:off x="94488" y="3974263"/>
            <a:ext cx="6370320" cy="209288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2F5496"/>
                </a:solidFill>
                <a:effectLst/>
                <a:uLnTx/>
                <a:uFillTx/>
                <a:latin typeface="Calibri" panose="020F0502020204030204" pitchFamily="34" charset="0"/>
                <a:ea typeface="Calibri" panose="020F0502020204030204" pitchFamily="34" charset="0"/>
                <a:cs typeface="Calibri" panose="020F0502020204030204" pitchFamily="34" charset="0"/>
              </a:rPr>
              <a:t>Past Webinars</a:t>
            </a:r>
          </a:p>
          <a:p>
            <a:pPr marL="285750" marR="0" lvl="3"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B050"/>
                </a:solidFill>
                <a:effectLst/>
                <a:uLnTx/>
                <a:uFillTx/>
                <a:latin typeface="Calibri Light" panose="020F0302020204030204" pitchFamily="34" charset="0"/>
                <a:ea typeface="Calibri Light" panose="020F0302020204030204" pitchFamily="34" charset="0"/>
                <a:cs typeface="Calibri Light" panose="020F0302020204030204" pitchFamily="34" charset="0"/>
              </a:rPr>
              <a:t>Jan 29</a:t>
            </a:r>
            <a:r>
              <a:rPr kumimoji="0" lang="en-US" sz="1600" b="0" i="0" u="none" strike="noStrike" kern="1200" cap="none" spc="0" normalizeH="0" baseline="30000" noProof="0" dirty="0">
                <a:ln>
                  <a:noFill/>
                </a:ln>
                <a:solidFill>
                  <a:srgbClr val="00B050"/>
                </a:solidFill>
                <a:effectLst/>
                <a:uLnTx/>
                <a:uFillTx/>
                <a:latin typeface="Calibri Light" panose="020F0302020204030204" pitchFamily="34" charset="0"/>
                <a:ea typeface="Calibri Light" panose="020F0302020204030204" pitchFamily="34" charset="0"/>
                <a:cs typeface="Calibri Light" panose="020F0302020204030204" pitchFamily="34" charset="0"/>
              </a:rPr>
              <a:t>th</a:t>
            </a:r>
            <a:r>
              <a:rPr kumimoji="0" lang="en-US" sz="1600" b="0" i="0" u="none" strike="noStrike" kern="1200" cap="none" spc="0" normalizeH="0" baseline="0" noProof="0" dirty="0">
                <a:ln>
                  <a:noFill/>
                </a:ln>
                <a:solidFill>
                  <a:srgbClr val="00B050"/>
                </a:solidFill>
                <a:effectLst/>
                <a:uLnTx/>
                <a:uFillTx/>
                <a:latin typeface="Calibri Light" panose="020F0302020204030204" pitchFamily="34" charset="0"/>
                <a:ea typeface="Calibri Light" panose="020F0302020204030204" pitchFamily="34" charset="0"/>
                <a:cs typeface="Calibri Light" panose="020F0302020204030204" pitchFamily="34" charset="0"/>
              </a:rPr>
              <a:t> </a:t>
            </a:r>
            <a:r>
              <a:rPr kumimoji="0" lang="en-US" sz="1600" b="0" i="0" u="none" strike="noStrike" kern="1200" cap="none" spc="0" normalizeH="0" baseline="0" noProof="0" dirty="0">
                <a:ln>
                  <a:noFill/>
                </a:ln>
                <a:solidFill>
                  <a:prstClr val="black"/>
                </a:solidFill>
                <a:effectLst/>
                <a:uLnTx/>
                <a:uFillTx/>
                <a:latin typeface="Calibri Light" panose="020F0302020204030204" pitchFamily="34" charset="0"/>
                <a:ea typeface="Calibri Light" panose="020F0302020204030204" pitchFamily="34" charset="0"/>
                <a:cs typeface="Calibri Light" panose="020F0302020204030204" pitchFamily="34" charset="0"/>
              </a:rPr>
              <a:t>Brownfield Redevelopment &amp; TAB Services</a:t>
            </a:r>
          </a:p>
          <a:p>
            <a:pPr marL="285750" marR="0" lvl="3"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B050"/>
                </a:solidFill>
                <a:effectLst/>
                <a:uLnTx/>
                <a:uFillTx/>
                <a:latin typeface="Calibri Light" panose="020F0302020204030204" pitchFamily="34" charset="0"/>
                <a:ea typeface="Calibri Light" panose="020F0302020204030204" pitchFamily="34" charset="0"/>
                <a:cs typeface="Calibri Light" panose="020F0302020204030204" pitchFamily="34" charset="0"/>
              </a:rPr>
              <a:t>Feb 19</a:t>
            </a:r>
            <a:r>
              <a:rPr kumimoji="0" lang="en-US" sz="1600" b="0" i="0" u="none" strike="noStrike" kern="1200" cap="none" spc="0" normalizeH="0" baseline="30000" noProof="0" dirty="0">
                <a:ln>
                  <a:noFill/>
                </a:ln>
                <a:solidFill>
                  <a:srgbClr val="00B050"/>
                </a:solidFill>
                <a:effectLst/>
                <a:uLnTx/>
                <a:uFillTx/>
                <a:latin typeface="Calibri Light" panose="020F0302020204030204" pitchFamily="34" charset="0"/>
                <a:ea typeface="Calibri Light" panose="020F0302020204030204" pitchFamily="34" charset="0"/>
                <a:cs typeface="Calibri Light" panose="020F0302020204030204" pitchFamily="34" charset="0"/>
              </a:rPr>
              <a:t>th</a:t>
            </a:r>
            <a:r>
              <a:rPr kumimoji="0" lang="en-US" sz="1600" b="0" i="0" u="none" strike="noStrike" kern="1200" cap="none" spc="0" normalizeH="0" baseline="0" noProof="0" dirty="0">
                <a:ln>
                  <a:noFill/>
                </a:ln>
                <a:solidFill>
                  <a:srgbClr val="00B050"/>
                </a:solidFill>
                <a:effectLst/>
                <a:uLnTx/>
                <a:uFillTx/>
                <a:latin typeface="Calibri Light" panose="020F0302020204030204" pitchFamily="34" charset="0"/>
                <a:ea typeface="Calibri Light" panose="020F0302020204030204" pitchFamily="34" charset="0"/>
                <a:cs typeface="Calibri Light" panose="020F0302020204030204" pitchFamily="34" charset="0"/>
              </a:rPr>
              <a:t> </a:t>
            </a:r>
            <a:r>
              <a:rPr lang="en-US" sz="1600" dirty="0">
                <a:solidFill>
                  <a:prstClr val="black"/>
                </a:solidFill>
                <a:latin typeface="Calibri Light" panose="020F0302020204030204" pitchFamily="34" charset="0"/>
                <a:ea typeface="Calibri Light" panose="020F0302020204030204" pitchFamily="34" charset="0"/>
                <a:cs typeface="Calibri Light" panose="020F0302020204030204" pitchFamily="34" charset="0"/>
              </a:rPr>
              <a:t>B</a:t>
            </a:r>
            <a:r>
              <a:rPr kumimoji="0" lang="en-US" sz="1600" b="0" i="0" u="none" strike="noStrike" kern="1200" cap="none" spc="0" normalizeH="0" baseline="0" noProof="0" dirty="0" err="1">
                <a:ln>
                  <a:noFill/>
                </a:ln>
                <a:solidFill>
                  <a:prstClr val="black"/>
                </a:solidFill>
                <a:effectLst/>
                <a:uLnTx/>
                <a:uFillTx/>
                <a:latin typeface="Calibri Light" panose="020F0302020204030204" pitchFamily="34" charset="0"/>
                <a:ea typeface="Calibri Light" panose="020F0302020204030204" pitchFamily="34" charset="0"/>
                <a:cs typeface="Calibri Light" panose="020F0302020204030204" pitchFamily="34" charset="0"/>
              </a:rPr>
              <a:t>rownfields</a:t>
            </a:r>
            <a:r>
              <a:rPr lang="en-US" sz="1600" dirty="0">
                <a:solidFill>
                  <a:prstClr val="black"/>
                </a:solidFill>
                <a:latin typeface="Calibri Light" panose="020F0302020204030204" pitchFamily="34" charset="0"/>
                <a:ea typeface="Calibri Light" panose="020F0302020204030204" pitchFamily="34" charset="0"/>
                <a:cs typeface="Calibri Light" panose="020F0302020204030204" pitchFamily="34" charset="0"/>
              </a:rPr>
              <a:t>: E</a:t>
            </a:r>
            <a:r>
              <a:rPr kumimoji="0" lang="en-US" sz="1600" b="0" i="0" u="none" strike="noStrike" kern="1200" cap="none" spc="0" normalizeH="0" baseline="0" noProof="0" dirty="0" err="1">
                <a:ln>
                  <a:noFill/>
                </a:ln>
                <a:solidFill>
                  <a:prstClr val="black"/>
                </a:solidFill>
                <a:effectLst/>
                <a:uLnTx/>
                <a:uFillTx/>
                <a:latin typeface="Calibri Light" panose="020F0302020204030204" pitchFamily="34" charset="0"/>
                <a:ea typeface="Calibri Light" panose="020F0302020204030204" pitchFamily="34" charset="0"/>
                <a:cs typeface="Calibri Light" panose="020F0302020204030204" pitchFamily="34" charset="0"/>
              </a:rPr>
              <a:t>xploring</a:t>
            </a:r>
            <a:r>
              <a:rPr kumimoji="0" lang="en-US" sz="1600" b="0" i="0" u="none" strike="noStrike" kern="1200" cap="none" spc="0" normalizeH="0" baseline="0" noProof="0" dirty="0">
                <a:ln>
                  <a:noFill/>
                </a:ln>
                <a:solidFill>
                  <a:prstClr val="black"/>
                </a:solidFill>
                <a:effectLst/>
                <a:uLnTx/>
                <a:uFillTx/>
                <a:latin typeface="Calibri Light" panose="020F0302020204030204" pitchFamily="34" charset="0"/>
                <a:ea typeface="Calibri Light" panose="020F0302020204030204" pitchFamily="34" charset="0"/>
                <a:cs typeface="Calibri Light" panose="020F0302020204030204" pitchFamily="34" charset="0"/>
              </a:rPr>
              <a:t> Disproportionate Environmental Impacts on Communities</a:t>
            </a:r>
          </a:p>
          <a:p>
            <a:pPr marL="2857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B050"/>
                </a:solidFill>
                <a:effectLst/>
                <a:uLnTx/>
                <a:uFillTx/>
                <a:latin typeface="Calibri Light" panose="020F0302020204030204" pitchFamily="34" charset="0"/>
                <a:ea typeface="Calibri Light" panose="020F0302020204030204" pitchFamily="34" charset="0"/>
                <a:cs typeface="Calibri Light" panose="020F0302020204030204" pitchFamily="34" charset="0"/>
              </a:rPr>
              <a:t>Mar 11</a:t>
            </a:r>
            <a:r>
              <a:rPr kumimoji="0" lang="en-US" sz="1600" b="0" i="0" u="none" strike="noStrike" kern="1200" cap="none" spc="0" normalizeH="0" baseline="30000" noProof="0" dirty="0">
                <a:ln>
                  <a:noFill/>
                </a:ln>
                <a:solidFill>
                  <a:srgbClr val="00B050"/>
                </a:solidFill>
                <a:effectLst/>
                <a:uLnTx/>
                <a:uFillTx/>
                <a:latin typeface="Calibri Light" panose="020F0302020204030204" pitchFamily="34" charset="0"/>
                <a:ea typeface="Calibri Light" panose="020F0302020204030204" pitchFamily="34" charset="0"/>
                <a:cs typeface="Calibri Light" panose="020F0302020204030204" pitchFamily="34" charset="0"/>
              </a:rPr>
              <a:t>th</a:t>
            </a:r>
            <a:r>
              <a:rPr kumimoji="0" lang="en-US" sz="1600" b="0" i="0" u="none" strike="noStrike" kern="1200" cap="none" spc="0" normalizeH="0" baseline="0" noProof="0" dirty="0">
                <a:ln>
                  <a:noFill/>
                </a:ln>
                <a:solidFill>
                  <a:srgbClr val="00B050"/>
                </a:solidFill>
                <a:effectLst/>
                <a:uLnTx/>
                <a:uFillTx/>
                <a:latin typeface="Calibri Light" panose="020F0302020204030204" pitchFamily="34" charset="0"/>
                <a:ea typeface="Calibri Light" panose="020F0302020204030204" pitchFamily="34" charset="0"/>
                <a:cs typeface="Calibri Light" panose="020F0302020204030204" pitchFamily="34" charset="0"/>
              </a:rPr>
              <a:t> </a:t>
            </a:r>
            <a:r>
              <a:rPr kumimoji="0" lang="en-US" sz="1600" b="0" i="0" u="none" strike="noStrike" kern="1200" cap="none" spc="0" normalizeH="0" baseline="0" noProof="0" dirty="0">
                <a:ln>
                  <a:noFill/>
                </a:ln>
                <a:solidFill>
                  <a:prstClr val="black"/>
                </a:solidFill>
                <a:effectLst/>
                <a:uLnTx/>
                <a:uFillTx/>
                <a:latin typeface="Calibri Light" panose="020F0302020204030204" pitchFamily="34" charset="0"/>
                <a:ea typeface="Calibri Light" panose="020F0302020204030204" pitchFamily="34" charset="0"/>
                <a:cs typeface="Calibri Light" panose="020F0302020204030204" pitchFamily="34" charset="0"/>
              </a:rPr>
              <a:t>Community Engagement in Aging Communities</a:t>
            </a:r>
          </a:p>
          <a:p>
            <a:pPr marL="2857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B050"/>
                </a:solidFill>
                <a:effectLst/>
                <a:uLnTx/>
                <a:uFillTx/>
                <a:latin typeface="Calibri Light" panose="020F0302020204030204" pitchFamily="34" charset="0"/>
                <a:ea typeface="Calibri Light" panose="020F0302020204030204" pitchFamily="34" charset="0"/>
                <a:cs typeface="Calibri Light" panose="020F0302020204030204" pitchFamily="34" charset="0"/>
              </a:rPr>
              <a:t>Apr 16</a:t>
            </a:r>
            <a:r>
              <a:rPr kumimoji="0" lang="en-US" sz="1600" b="0" i="0" u="none" strike="noStrike" kern="1200" cap="none" spc="0" normalizeH="0" baseline="30000" noProof="0" dirty="0">
                <a:ln>
                  <a:noFill/>
                </a:ln>
                <a:solidFill>
                  <a:srgbClr val="00B050"/>
                </a:solidFill>
                <a:effectLst/>
                <a:uLnTx/>
                <a:uFillTx/>
                <a:latin typeface="Calibri Light" panose="020F0302020204030204" pitchFamily="34" charset="0"/>
                <a:ea typeface="Calibri Light" panose="020F0302020204030204" pitchFamily="34" charset="0"/>
                <a:cs typeface="Calibri Light" panose="020F0302020204030204" pitchFamily="34" charset="0"/>
              </a:rPr>
              <a:t>th</a:t>
            </a:r>
            <a:r>
              <a:rPr kumimoji="0" lang="en-US" sz="1600" b="0" i="0" u="none" strike="noStrike" kern="1200" cap="none" spc="0" normalizeH="0" baseline="0" noProof="0" dirty="0">
                <a:ln>
                  <a:noFill/>
                </a:ln>
                <a:solidFill>
                  <a:srgbClr val="00B050"/>
                </a:solidFill>
                <a:effectLst/>
                <a:uLnTx/>
                <a:uFillTx/>
                <a:latin typeface="Calibri Light" panose="020F0302020204030204" pitchFamily="34" charset="0"/>
                <a:ea typeface="Calibri Light" panose="020F0302020204030204" pitchFamily="34" charset="0"/>
                <a:cs typeface="Calibri Light" panose="020F0302020204030204" pitchFamily="34" charset="0"/>
              </a:rPr>
              <a:t> </a:t>
            </a:r>
            <a:r>
              <a:rPr kumimoji="0" lang="en-US" sz="1600" b="0" i="0" u="none" strike="noStrike" kern="1200" cap="none" spc="0" normalizeH="0" baseline="0" noProof="0" dirty="0">
                <a:ln>
                  <a:noFill/>
                </a:ln>
                <a:solidFill>
                  <a:prstClr val="black"/>
                </a:solidFill>
                <a:effectLst/>
                <a:uLnTx/>
                <a:uFillTx/>
                <a:latin typeface="Calibri Light" panose="020F0302020204030204" pitchFamily="34" charset="0"/>
                <a:ea typeface="Calibri Light" panose="020F0302020204030204" pitchFamily="34" charset="0"/>
                <a:cs typeface="Calibri Light" panose="020F0302020204030204" pitchFamily="34" charset="0"/>
              </a:rPr>
              <a:t>Using Brownfield Funding for Local Planning A </a:t>
            </a:r>
            <a:r>
              <a:rPr lang="en-US" sz="1600" dirty="0">
                <a:solidFill>
                  <a:prstClr val="black"/>
                </a:solidFill>
                <a:latin typeface="Calibri Light" panose="020F0302020204030204" pitchFamily="34" charset="0"/>
                <a:ea typeface="Calibri Light" panose="020F0302020204030204" pitchFamily="34" charset="0"/>
                <a:cs typeface="Calibri Light" panose="020F0302020204030204" pitchFamily="34" charset="0"/>
              </a:rPr>
              <a:t>Pla</a:t>
            </a:r>
            <a:r>
              <a:rPr kumimoji="0" lang="en-US" sz="1600" b="0" i="0" u="none" strike="noStrike" kern="1200" cap="none" spc="0" normalizeH="0" baseline="0" noProof="0" dirty="0" err="1">
                <a:ln>
                  <a:noFill/>
                </a:ln>
                <a:solidFill>
                  <a:prstClr val="black"/>
                </a:solidFill>
                <a:effectLst/>
                <a:uLnTx/>
                <a:uFillTx/>
                <a:latin typeface="Calibri Light" panose="020F0302020204030204" pitchFamily="34" charset="0"/>
                <a:ea typeface="Calibri Light" panose="020F0302020204030204" pitchFamily="34" charset="0"/>
                <a:cs typeface="Calibri Light" panose="020F0302020204030204" pitchFamily="34" charset="0"/>
              </a:rPr>
              <a:t>nner’s</a:t>
            </a:r>
            <a:r>
              <a:rPr kumimoji="0" lang="en-US" sz="1600" b="0" i="0" u="none" strike="noStrike" kern="1200" cap="none" spc="0" normalizeH="0" baseline="0" noProof="0" dirty="0">
                <a:ln>
                  <a:noFill/>
                </a:ln>
                <a:solidFill>
                  <a:prstClr val="black"/>
                </a:solidFill>
                <a:effectLst/>
                <a:uLnTx/>
                <a:uFillTx/>
                <a:latin typeface="Calibri Light" panose="020F0302020204030204" pitchFamily="34" charset="0"/>
                <a:ea typeface="Calibri Light" panose="020F0302020204030204" pitchFamily="34" charset="0"/>
                <a:cs typeface="Calibri Light" panose="020F0302020204030204" pitchFamily="34" charset="0"/>
              </a:rPr>
              <a:t> Perspective)</a:t>
            </a:r>
          </a:p>
          <a:p>
            <a:pPr marL="285750" marR="0" lvl="8"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600" b="0" i="0" u="none" strike="noStrike" kern="1200" cap="none" spc="0" normalizeH="0" baseline="0" noProof="0" dirty="0">
              <a:ln>
                <a:noFill/>
              </a:ln>
              <a:solidFill>
                <a:prstClr val="black"/>
              </a:solidFill>
              <a:effectLst/>
              <a:uLnTx/>
              <a:uFillTx/>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4" name="Picture 3" descr="A poster for a webinar&#10;&#10;AI-generated content may be incorrect.">
            <a:extLst>
              <a:ext uri="{FF2B5EF4-FFF2-40B4-BE49-F238E27FC236}">
                <a16:creationId xmlns:a16="http://schemas.microsoft.com/office/drawing/2014/main" id="{2321BC10-3BD2-7F55-49E5-626D1D0097A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830199" y="1538354"/>
            <a:ext cx="5267313" cy="5267313"/>
          </a:xfrm>
          <a:prstGeom prst="rect">
            <a:avLst/>
          </a:prstGeom>
        </p:spPr>
      </p:pic>
      <p:sp>
        <p:nvSpPr>
          <p:cNvPr id="3" name="Google Shape;106;p3">
            <a:extLst>
              <a:ext uri="{FF2B5EF4-FFF2-40B4-BE49-F238E27FC236}">
                <a16:creationId xmlns:a16="http://schemas.microsoft.com/office/drawing/2014/main" id="{6291C1FE-31D6-052E-01AA-FD36A2780468}"/>
              </a:ext>
            </a:extLst>
          </p:cNvPr>
          <p:cNvSpPr txBox="1"/>
          <p:nvPr/>
        </p:nvSpPr>
        <p:spPr>
          <a:xfrm>
            <a:off x="237744" y="215751"/>
            <a:ext cx="11277600" cy="104644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4000" b="0" i="0" u="none" strike="noStrike" kern="1200" cap="none" spc="0" normalizeH="0" baseline="0" noProof="0" dirty="0">
                <a:ln>
                  <a:noFill/>
                </a:ln>
                <a:solidFill>
                  <a:prstClr val="white"/>
                </a:solidFill>
                <a:effectLst/>
                <a:uLnTx/>
                <a:uFillTx/>
                <a:latin typeface="Calibri"/>
                <a:ea typeface="Calibri"/>
                <a:cs typeface="Calibri"/>
                <a:sym typeface="Calibri"/>
              </a:rPr>
              <a:t>CONTINUING EDUCATION</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2800" dirty="0">
                <a:solidFill>
                  <a:schemeClr val="accent4">
                    <a:lumMod val="60000"/>
                    <a:lumOff val="40000"/>
                  </a:schemeClr>
                </a:solidFill>
                <a:latin typeface="Calibri"/>
                <a:ea typeface="Calibri"/>
                <a:cs typeface="Calibri"/>
                <a:sym typeface="Calibri"/>
              </a:rPr>
              <a:t>BREAKING DOWN BARRIERS AND CO-LEARNING</a:t>
            </a:r>
            <a:endParaRPr kumimoji="0" lang="en-US" sz="2800" b="0" i="0" u="none" strike="noStrike" kern="1200" cap="none" spc="0" normalizeH="0" baseline="0" noProof="0" dirty="0">
              <a:ln>
                <a:noFill/>
              </a:ln>
              <a:solidFill>
                <a:schemeClr val="accent4">
                  <a:lumMod val="60000"/>
                  <a:lumOff val="40000"/>
                </a:schemeClr>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7111255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03">
          <a:extLst>
            <a:ext uri="{FF2B5EF4-FFF2-40B4-BE49-F238E27FC236}">
              <a16:creationId xmlns:a16="http://schemas.microsoft.com/office/drawing/2014/main" id="{2763B842-1B5D-1362-3AC1-E953D6BFFCEC}"/>
            </a:ext>
          </a:extLst>
        </p:cNvPr>
        <p:cNvGrpSpPr/>
        <p:nvPr/>
      </p:nvGrpSpPr>
      <p:grpSpPr>
        <a:xfrm>
          <a:off x="0" y="0"/>
          <a:ext cx="0" cy="0"/>
          <a:chOff x="0" y="0"/>
          <a:chExt cx="0" cy="0"/>
        </a:xfrm>
      </p:grpSpPr>
      <p:sp>
        <p:nvSpPr>
          <p:cNvPr id="104" name="Google Shape;104;p3">
            <a:extLst>
              <a:ext uri="{FF2B5EF4-FFF2-40B4-BE49-F238E27FC236}">
                <a16:creationId xmlns:a16="http://schemas.microsoft.com/office/drawing/2014/main" id="{BD49D15D-D084-796C-FA02-2FFE06E590FC}"/>
              </a:ext>
            </a:extLst>
          </p:cNvPr>
          <p:cNvSpPr/>
          <p:nvPr/>
        </p:nvSpPr>
        <p:spPr>
          <a:xfrm>
            <a:off x="0" y="0"/>
            <a:ext cx="12192000" cy="1477945"/>
          </a:xfrm>
          <a:prstGeom prst="rect">
            <a:avLst/>
          </a:prstGeom>
          <a:solidFill>
            <a:srgbClr val="2F5496"/>
          </a:solidFill>
          <a:ln w="12700" cap="flat" cmpd="sng">
            <a:solidFill>
              <a:srgbClr val="1C305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a:ln>
                <a:noFill/>
              </a:ln>
              <a:solidFill>
                <a:srgbClr val="2F5496"/>
              </a:solidFill>
              <a:effectLst/>
              <a:uLnTx/>
              <a:uFillTx/>
              <a:latin typeface="Calibri"/>
              <a:ea typeface="Calibri"/>
              <a:cs typeface="Calibri"/>
              <a:sym typeface="Calibri"/>
            </a:endParaRPr>
          </a:p>
        </p:txBody>
      </p:sp>
      <p:pic>
        <p:nvPicPr>
          <p:cNvPr id="2" name="Picture 1" descr="A logo with a tree and leaves&#10;&#10;AI-generated content may be incorrect.">
            <a:extLst>
              <a:ext uri="{FF2B5EF4-FFF2-40B4-BE49-F238E27FC236}">
                <a16:creationId xmlns:a16="http://schemas.microsoft.com/office/drawing/2014/main" id="{803CA6B6-F5D6-543A-2351-12F0B0E57BDB}"/>
              </a:ext>
            </a:extLst>
          </p:cNvPr>
          <p:cNvPicPr>
            <a:picLocks noChangeAspect="1"/>
          </p:cNvPicPr>
          <p:nvPr/>
        </p:nvPicPr>
        <p:blipFill>
          <a:blip r:embed="rId3"/>
          <a:stretch>
            <a:fillRect/>
          </a:stretch>
        </p:blipFill>
        <p:spPr>
          <a:xfrm>
            <a:off x="9640813" y="52332"/>
            <a:ext cx="2456699" cy="1373279"/>
          </a:xfrm>
          <a:prstGeom prst="rect">
            <a:avLst/>
          </a:prstGeom>
        </p:spPr>
      </p:pic>
      <p:graphicFrame>
        <p:nvGraphicFramePr>
          <p:cNvPr id="16" name="Diagram 15">
            <a:extLst>
              <a:ext uri="{FF2B5EF4-FFF2-40B4-BE49-F238E27FC236}">
                <a16:creationId xmlns:a16="http://schemas.microsoft.com/office/drawing/2014/main" id="{5981F858-3710-EBE3-D1F9-0B475BF00EF5}"/>
              </a:ext>
            </a:extLst>
          </p:cNvPr>
          <p:cNvGraphicFramePr/>
          <p:nvPr/>
        </p:nvGraphicFramePr>
        <p:xfrm>
          <a:off x="112320" y="1538355"/>
          <a:ext cx="4261718" cy="243817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1026" name="Picture 2" descr="A group of signs with text&#10;&#10;Description automatically generated">
            <a:extLst>
              <a:ext uri="{FF2B5EF4-FFF2-40B4-BE49-F238E27FC236}">
                <a16:creationId xmlns:a16="http://schemas.microsoft.com/office/drawing/2014/main" id="{0DDF7862-BC20-39B4-88C1-C6FE7FCDD5D4}"/>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443270" y="1581385"/>
            <a:ext cx="7654242" cy="430872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E11A9BE7-6FEB-70AC-558D-7A56533662C5}"/>
              </a:ext>
            </a:extLst>
          </p:cNvPr>
          <p:cNvSpPr txBox="1"/>
          <p:nvPr/>
        </p:nvSpPr>
        <p:spPr>
          <a:xfrm>
            <a:off x="5540628" y="6497891"/>
            <a:ext cx="4100185" cy="30777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Calibri Light" panose="020F0302020204030204" pitchFamily="34" charset="0"/>
                <a:ea typeface="Calibri Light" panose="020F0302020204030204" pitchFamily="34" charset="0"/>
                <a:cs typeface="Calibri Light" panose="020F0302020204030204" pitchFamily="34" charset="0"/>
                <a:hlinkClick r:id="rId10"/>
              </a:rPr>
              <a:t>tab.program.uconn.edu/community-engagement/</a:t>
            </a:r>
            <a:endParaRPr kumimoji="0" lang="en-US" sz="1400" b="0" i="0" u="none" strike="noStrike" kern="1200" cap="none" spc="0" normalizeH="0" baseline="0" noProof="0">
              <a:ln>
                <a:noFill/>
              </a:ln>
              <a:solidFill>
                <a:prstClr val="black"/>
              </a:solidFill>
              <a:effectLst/>
              <a:uLnTx/>
              <a:uFillTx/>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6" name="Picture 5">
            <a:extLst>
              <a:ext uri="{FF2B5EF4-FFF2-40B4-BE49-F238E27FC236}">
                <a16:creationId xmlns:a16="http://schemas.microsoft.com/office/drawing/2014/main" id="{2FA6D79F-7392-058C-CC26-9E0FDF975179}"/>
              </a:ext>
            </a:extLst>
          </p:cNvPr>
          <p:cNvPicPr>
            <a:picLocks noChangeAspect="1"/>
          </p:cNvPicPr>
          <p:nvPr/>
        </p:nvPicPr>
        <p:blipFill>
          <a:blip r:embed="rId11"/>
          <a:stretch>
            <a:fillRect/>
          </a:stretch>
        </p:blipFill>
        <p:spPr>
          <a:xfrm>
            <a:off x="273852" y="3893485"/>
            <a:ext cx="4100185" cy="2912183"/>
          </a:xfrm>
          <a:prstGeom prst="rect">
            <a:avLst/>
          </a:prstGeom>
        </p:spPr>
      </p:pic>
      <p:sp>
        <p:nvSpPr>
          <p:cNvPr id="3" name="Google Shape;106;p3">
            <a:extLst>
              <a:ext uri="{FF2B5EF4-FFF2-40B4-BE49-F238E27FC236}">
                <a16:creationId xmlns:a16="http://schemas.microsoft.com/office/drawing/2014/main" id="{E7FB34F4-BA76-101F-E51D-81330A2A24BE}"/>
              </a:ext>
            </a:extLst>
          </p:cNvPr>
          <p:cNvSpPr txBox="1"/>
          <p:nvPr/>
        </p:nvSpPr>
        <p:spPr>
          <a:xfrm>
            <a:off x="273852" y="159840"/>
            <a:ext cx="11277600" cy="104644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4000" b="0" i="0" u="none" strike="noStrike" kern="1200" cap="none" spc="0" normalizeH="0" baseline="0" noProof="0" dirty="0">
                <a:ln>
                  <a:noFill/>
                </a:ln>
                <a:solidFill>
                  <a:prstClr val="white"/>
                </a:solidFill>
                <a:effectLst/>
                <a:uLnTx/>
                <a:uFillTx/>
                <a:latin typeface="Calibri"/>
                <a:ea typeface="Calibri"/>
                <a:cs typeface="Calibri"/>
                <a:sym typeface="Calibri"/>
              </a:rPr>
              <a:t>COMMUNITY ENGAGEMENT</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2800" dirty="0">
                <a:solidFill>
                  <a:schemeClr val="accent4">
                    <a:lumMod val="60000"/>
                    <a:lumOff val="40000"/>
                  </a:schemeClr>
                </a:solidFill>
                <a:latin typeface="Calibri"/>
                <a:ea typeface="Calibri"/>
                <a:cs typeface="Calibri"/>
                <a:sym typeface="Calibri"/>
              </a:rPr>
              <a:t>BREAKING DOWN BARRIERS AND CO-LEARNING</a:t>
            </a:r>
            <a:endParaRPr kumimoji="0" lang="en-US" sz="2800" b="0" i="0" u="none" strike="noStrike" kern="1200" cap="none" spc="0" normalizeH="0" baseline="0" noProof="0" dirty="0">
              <a:ln>
                <a:noFill/>
              </a:ln>
              <a:solidFill>
                <a:schemeClr val="accent4">
                  <a:lumMod val="60000"/>
                  <a:lumOff val="40000"/>
                </a:schemeClr>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18700706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green and black website&#10;&#10;AI-generated content may be incorrect.">
            <a:extLst>
              <a:ext uri="{FF2B5EF4-FFF2-40B4-BE49-F238E27FC236}">
                <a16:creationId xmlns:a16="http://schemas.microsoft.com/office/drawing/2014/main" id="{A7BD5B0F-F2AF-F0BD-842B-AC895C51720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12192000" cy="6854653"/>
          </a:xfrm>
          <a:prstGeom prst="rect">
            <a:avLst/>
          </a:prstGeom>
        </p:spPr>
      </p:pic>
    </p:spTree>
    <p:extLst>
      <p:ext uri="{BB962C8B-B14F-4D97-AF65-F5344CB8AC3E}">
        <p14:creationId xmlns:p14="http://schemas.microsoft.com/office/powerpoint/2010/main" val="105269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5DFF1A2-913C-D340-3528-55F2DEF73414}"/>
              </a:ext>
            </a:extLst>
          </p:cNvPr>
          <p:cNvPicPr>
            <a:picLocks noChangeAspect="1"/>
          </p:cNvPicPr>
          <p:nvPr/>
        </p:nvPicPr>
        <p:blipFill>
          <a:blip r:embed="rId2"/>
          <a:stretch>
            <a:fillRect/>
          </a:stretch>
        </p:blipFill>
        <p:spPr>
          <a:xfrm>
            <a:off x="6822859" y="489728"/>
            <a:ext cx="5190964" cy="6292352"/>
          </a:xfrm>
          <a:prstGeom prst="rect">
            <a:avLst/>
          </a:prstGeom>
        </p:spPr>
      </p:pic>
      <p:sp>
        <p:nvSpPr>
          <p:cNvPr id="8" name="Title 1">
            <a:extLst>
              <a:ext uri="{FF2B5EF4-FFF2-40B4-BE49-F238E27FC236}">
                <a16:creationId xmlns:a16="http://schemas.microsoft.com/office/drawing/2014/main" id="{49E14945-A536-2B6A-BAF8-FC4F3181C85D}"/>
              </a:ext>
            </a:extLst>
          </p:cNvPr>
          <p:cNvSpPr>
            <a:spLocks noGrp="1"/>
          </p:cNvSpPr>
          <p:nvPr>
            <p:ph type="ctrTitle"/>
          </p:nvPr>
        </p:nvSpPr>
        <p:spPr>
          <a:xfrm>
            <a:off x="91578" y="116523"/>
            <a:ext cx="6583542" cy="746411"/>
          </a:xfrm>
        </p:spPr>
        <p:txBody>
          <a:bodyPr anchor="b">
            <a:normAutofit/>
          </a:bodyPr>
          <a:lstStyle/>
          <a:p>
            <a:r>
              <a:rPr lang="en-US" sz="4400" dirty="0">
                <a:solidFill>
                  <a:srgbClr val="00B050"/>
                </a:solidFill>
              </a:rPr>
              <a:t>IMPACT AT A GLANCE</a:t>
            </a:r>
          </a:p>
        </p:txBody>
      </p:sp>
      <p:pic>
        <p:nvPicPr>
          <p:cNvPr id="2" name="Picture 1">
            <a:extLst>
              <a:ext uri="{FF2B5EF4-FFF2-40B4-BE49-F238E27FC236}">
                <a16:creationId xmlns:a16="http://schemas.microsoft.com/office/drawing/2014/main" id="{F9EF6B05-111D-DCF3-024D-75A1CFF823D2}"/>
              </a:ext>
            </a:extLst>
          </p:cNvPr>
          <p:cNvPicPr>
            <a:picLocks noChangeAspect="1"/>
          </p:cNvPicPr>
          <p:nvPr/>
        </p:nvPicPr>
        <p:blipFill>
          <a:blip r:embed="rId3"/>
          <a:stretch>
            <a:fillRect/>
          </a:stretch>
        </p:blipFill>
        <p:spPr>
          <a:xfrm>
            <a:off x="198120" y="955669"/>
            <a:ext cx="6093493" cy="4946662"/>
          </a:xfrm>
          <a:prstGeom prst="rect">
            <a:avLst/>
          </a:prstGeom>
        </p:spPr>
      </p:pic>
      <p:pic>
        <p:nvPicPr>
          <p:cNvPr id="3" name="Picture 2">
            <a:extLst>
              <a:ext uri="{FF2B5EF4-FFF2-40B4-BE49-F238E27FC236}">
                <a16:creationId xmlns:a16="http://schemas.microsoft.com/office/drawing/2014/main" id="{B7988AAC-968A-68E8-F2C9-497288DC9D21}"/>
              </a:ext>
            </a:extLst>
          </p:cNvPr>
          <p:cNvPicPr>
            <a:picLocks noChangeAspect="1"/>
          </p:cNvPicPr>
          <p:nvPr/>
        </p:nvPicPr>
        <p:blipFill>
          <a:blip r:embed="rId4"/>
          <a:srcRect t="57937"/>
          <a:stretch>
            <a:fillRect/>
          </a:stretch>
        </p:blipFill>
        <p:spPr>
          <a:xfrm>
            <a:off x="6736260" y="116523"/>
            <a:ext cx="5364162" cy="2114613"/>
          </a:xfrm>
          <a:prstGeom prst="rect">
            <a:avLst/>
          </a:prstGeom>
        </p:spPr>
      </p:pic>
    </p:spTree>
    <p:extLst>
      <p:ext uri="{BB962C8B-B14F-4D97-AF65-F5344CB8AC3E}">
        <p14:creationId xmlns:p14="http://schemas.microsoft.com/office/powerpoint/2010/main" val="27725845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ight Triangle 15">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7B2ABECA-AD98-E614-FF85-F16A7E54BE5E}"/>
              </a:ext>
            </a:extLst>
          </p:cNvPr>
          <p:cNvSpPr>
            <a:spLocks noGrp="1"/>
          </p:cNvSpPr>
          <p:nvPr>
            <p:ph type="title"/>
          </p:nvPr>
        </p:nvSpPr>
        <p:spPr>
          <a:xfrm>
            <a:off x="1075767" y="1188637"/>
            <a:ext cx="2988234" cy="4480726"/>
          </a:xfrm>
        </p:spPr>
        <p:txBody>
          <a:bodyPr>
            <a:normAutofit/>
          </a:bodyPr>
          <a:lstStyle/>
          <a:p>
            <a:pPr algn="r"/>
            <a:r>
              <a:rPr lang="en-US" sz="6600">
                <a:solidFill>
                  <a:srgbClr val="00B050"/>
                </a:solidFill>
                <a:latin typeface="Bahnschrift" panose="020B0502040204020203" pitchFamily="34" charset="0"/>
              </a:rPr>
              <a:t>Thank you!</a:t>
            </a:r>
          </a:p>
        </p:txBody>
      </p:sp>
      <p:cxnSp>
        <p:nvCxnSpPr>
          <p:cNvPr id="20" name="Straight Connector 19">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062C2F8A-9F51-D7FD-F6D9-12F599C789F5}"/>
              </a:ext>
            </a:extLst>
          </p:cNvPr>
          <p:cNvSpPr>
            <a:spLocks noGrp="1"/>
          </p:cNvSpPr>
          <p:nvPr>
            <p:ph idx="1"/>
          </p:nvPr>
        </p:nvSpPr>
        <p:spPr>
          <a:xfrm>
            <a:off x="5255260" y="1713135"/>
            <a:ext cx="5859619" cy="3495995"/>
          </a:xfrm>
        </p:spPr>
        <p:txBody>
          <a:bodyPr anchor="ctr">
            <a:normAutofit/>
          </a:bodyPr>
          <a:lstStyle/>
          <a:p>
            <a:pPr marL="0" indent="0">
              <a:buNone/>
            </a:pPr>
            <a:r>
              <a:rPr lang="en-US" sz="2400" dirty="0">
                <a:latin typeface="Calibri Light"/>
                <a:cs typeface="Calibri Light"/>
              </a:rPr>
              <a:t>Email:</a:t>
            </a:r>
            <a:r>
              <a:rPr lang="en-US" sz="2400" dirty="0">
                <a:latin typeface="Calibri Light"/>
                <a:cs typeface="Calibri Light"/>
                <a:hlinkClick r:id="rId2"/>
              </a:rPr>
              <a:t>Uconn-tab@uconn.edu</a:t>
            </a:r>
            <a:br>
              <a:rPr lang="en-US" sz="2400" dirty="0">
                <a:latin typeface="Calibri Light"/>
                <a:cs typeface="Calibri Light"/>
              </a:rPr>
            </a:br>
            <a:r>
              <a:rPr lang="en-US" sz="2400" dirty="0">
                <a:latin typeface="Calibri Light"/>
                <a:cs typeface="Calibri Light"/>
              </a:rPr>
              <a:t>Website: </a:t>
            </a:r>
            <a:r>
              <a:rPr lang="en-US" sz="2400" dirty="0">
                <a:latin typeface="Calibri Light"/>
                <a:cs typeface="Calibri Light"/>
                <a:hlinkClick r:id="rId3"/>
              </a:rPr>
              <a:t>Tab.program.uconn.edu</a:t>
            </a:r>
            <a:br>
              <a:rPr lang="en-US" sz="2400" dirty="0">
                <a:latin typeface="Calibri Light"/>
                <a:ea typeface="Calibri Light"/>
                <a:cs typeface="Calibri Light"/>
              </a:rPr>
            </a:br>
            <a:r>
              <a:rPr lang="en-US" sz="2400" dirty="0">
                <a:latin typeface="Calibri Light"/>
                <a:cs typeface="Calibri Light"/>
              </a:rPr>
              <a:t>LinkedIn: </a:t>
            </a:r>
            <a:r>
              <a:rPr lang="en-US" sz="2400" u="sng" dirty="0">
                <a:solidFill>
                  <a:srgbClr val="6EAC1C"/>
                </a:solidFill>
                <a:ea typeface="+mn-lt"/>
                <a:cs typeface="+mn-lt"/>
              </a:rPr>
              <a:t>linkedin.com/in/</a:t>
            </a:r>
            <a:r>
              <a:rPr lang="en-US" sz="2400" u="sng" err="1">
                <a:solidFill>
                  <a:srgbClr val="6EAC1C"/>
                </a:solidFill>
                <a:ea typeface="+mn-lt"/>
                <a:cs typeface="+mn-lt"/>
              </a:rPr>
              <a:t>uconn</a:t>
            </a:r>
            <a:r>
              <a:rPr lang="en-US" sz="2400" u="sng" dirty="0">
                <a:solidFill>
                  <a:srgbClr val="6EAC1C"/>
                </a:solidFill>
                <a:ea typeface="+mn-lt"/>
                <a:cs typeface="+mn-lt"/>
              </a:rPr>
              <a:t>-tab/</a:t>
            </a:r>
            <a:endParaRPr lang="en-US" sz="2400" u="sng" dirty="0">
              <a:solidFill>
                <a:srgbClr val="6EAC1C"/>
              </a:solidFill>
              <a:latin typeface="Calibri Light"/>
              <a:cs typeface="Calibri Light"/>
            </a:endParaRPr>
          </a:p>
          <a:p>
            <a:pPr marL="0" indent="0">
              <a:buNone/>
            </a:pPr>
            <a:endParaRPr lang="en-US" sz="2400" dirty="0">
              <a:solidFill>
                <a:srgbClr val="6EAC1C"/>
              </a:solidFill>
              <a:ea typeface="Calibri"/>
              <a:cs typeface="Calibri" panose="020F0502020204030204"/>
            </a:endParaRPr>
          </a:p>
          <a:p>
            <a:pPr marL="0" indent="0">
              <a:buNone/>
            </a:pPr>
            <a:r>
              <a:rPr lang="en-US" sz="2400" dirty="0">
                <a:latin typeface="Calibri Light"/>
                <a:ea typeface="Calibri"/>
                <a:cs typeface="Calibri" panose="020F0502020204030204"/>
              </a:rPr>
              <a:t>Go to our website to subscribe to our newsletter!</a:t>
            </a:r>
          </a:p>
          <a:p>
            <a:endParaRPr lang="en-US" sz="2400">
              <a:ea typeface="Calibri" panose="020F0502020204030204"/>
              <a:cs typeface="Calibri" panose="020F0502020204030204"/>
            </a:endParaRPr>
          </a:p>
        </p:txBody>
      </p:sp>
      <p:sp>
        <p:nvSpPr>
          <p:cNvPr id="9" name="Subtitle 2">
            <a:extLst>
              <a:ext uri="{FF2B5EF4-FFF2-40B4-BE49-F238E27FC236}">
                <a16:creationId xmlns:a16="http://schemas.microsoft.com/office/drawing/2014/main" id="{BF37A7CF-C13A-8333-593D-E8EF2D5AB679}"/>
              </a:ext>
            </a:extLst>
          </p:cNvPr>
          <p:cNvSpPr txBox="1">
            <a:spLocks/>
          </p:cNvSpPr>
          <p:nvPr/>
        </p:nvSpPr>
        <p:spPr>
          <a:xfrm>
            <a:off x="115423" y="3341252"/>
            <a:ext cx="3903100" cy="220894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000" b="0" i="0" u="none" strike="noStrike" kern="1200" cap="none" spc="0" normalizeH="0" baseline="0" noProof="0">
              <a:ln>
                <a:noFill/>
              </a:ln>
              <a:solidFill>
                <a:prstClr val="black"/>
              </a:solidFill>
              <a:effectLst/>
              <a:uLnTx/>
              <a:uFillTx/>
              <a:latin typeface="Calibri Light"/>
              <a:ea typeface="+mn-ea"/>
              <a:cs typeface="Calibri Light"/>
            </a:endParaRPr>
          </a:p>
        </p:txBody>
      </p:sp>
      <p:sp>
        <p:nvSpPr>
          <p:cNvPr id="5" name="TextBox 4">
            <a:extLst>
              <a:ext uri="{FF2B5EF4-FFF2-40B4-BE49-F238E27FC236}">
                <a16:creationId xmlns:a16="http://schemas.microsoft.com/office/drawing/2014/main" id="{B5127F8C-E32C-9E4F-4185-3C4CAB6D2229}"/>
              </a:ext>
            </a:extLst>
          </p:cNvPr>
          <p:cNvSpPr txBox="1"/>
          <p:nvPr/>
        </p:nvSpPr>
        <p:spPr>
          <a:xfrm>
            <a:off x="641774" y="5892603"/>
            <a:ext cx="10515593"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B050"/>
                </a:solidFill>
                <a:effectLst/>
                <a:uLnTx/>
                <a:uFillTx/>
                <a:latin typeface="Calibri Light" panose="020F0302020204030204"/>
                <a:ea typeface="+mn-ea"/>
                <a:cs typeface="+mn-cs"/>
                <a:hlinkClick r:id="rId4"/>
              </a:rPr>
              <a:t>https://mailchi.mp/f82f08428bf1/uconn-tab-april-2022-newsletter-10330475?e=6d63f681bc</a:t>
            </a:r>
            <a:endParaRPr kumimoji="0" lang="en-US" sz="1600" b="0" i="0" u="none" strike="noStrike" kern="1200" cap="none" spc="0" normalizeH="0" baseline="0" noProof="0" dirty="0">
              <a:ln>
                <a:noFill/>
              </a:ln>
              <a:solidFill>
                <a:srgbClr val="00B050"/>
              </a:solidFill>
              <a:effectLst/>
              <a:uLnTx/>
              <a:uFillTx/>
              <a:latin typeface="Calibri Light" panose="020F0302020204030204"/>
              <a:ea typeface="+mn-ea"/>
              <a:cs typeface="+mn-cs"/>
            </a:endParaRPr>
          </a:p>
        </p:txBody>
      </p:sp>
    </p:spTree>
    <p:extLst>
      <p:ext uri="{BB962C8B-B14F-4D97-AF65-F5344CB8AC3E}">
        <p14:creationId xmlns:p14="http://schemas.microsoft.com/office/powerpoint/2010/main" val="32498218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34EEBA-0A1C-54D0-25D0-E0CD0B98ADED}"/>
              </a:ext>
            </a:extLst>
          </p:cNvPr>
          <p:cNvSpPr>
            <a:spLocks noGrp="1"/>
          </p:cNvSpPr>
          <p:nvPr>
            <p:ph type="title"/>
          </p:nvPr>
        </p:nvSpPr>
        <p:spPr/>
        <p:txBody>
          <a:bodyPr/>
          <a:lstStyle/>
          <a:p>
            <a:r>
              <a:rPr lang="en-US" dirty="0">
                <a:solidFill>
                  <a:srgbClr val="00B050"/>
                </a:solidFill>
                <a:latin typeface="Bahnschrift SemiBold" panose="020B0502040204020203" pitchFamily="34" charset="0"/>
              </a:rPr>
              <a:t>WHAT IS UCONN TAB</a:t>
            </a:r>
          </a:p>
        </p:txBody>
      </p:sp>
      <p:sp>
        <p:nvSpPr>
          <p:cNvPr id="4" name="Content Placeholder 3">
            <a:extLst>
              <a:ext uri="{FF2B5EF4-FFF2-40B4-BE49-F238E27FC236}">
                <a16:creationId xmlns:a16="http://schemas.microsoft.com/office/drawing/2014/main" id="{C6F67CDA-948E-CFDF-C4D3-BAE9E524DB93}"/>
              </a:ext>
            </a:extLst>
          </p:cNvPr>
          <p:cNvSpPr txBox="1">
            <a:spLocks noGrp="1"/>
          </p:cNvSpPr>
          <p:nvPr>
            <p:ph idx="1"/>
          </p:nvPr>
        </p:nvSpPr>
        <p:spPr>
          <a:xfrm>
            <a:off x="838200" y="1825625"/>
            <a:ext cx="8007164" cy="2921634"/>
          </a:xfrm>
          <a:prstGeom prst="rect">
            <a:avLst/>
          </a:prstGeom>
          <a:noFill/>
        </p:spPr>
        <p:txBody>
          <a:bodyPr wrap="square">
            <a:spAutoFit/>
          </a:bodyPr>
          <a:lstStyle/>
          <a:p>
            <a:pPr marL="0" indent="0" algn="l" rtl="0" fontAlgn="base">
              <a:lnSpc>
                <a:spcPts val="2550"/>
              </a:lnSpc>
              <a:buNone/>
            </a:pPr>
            <a:r>
              <a:rPr lang="en-US" sz="2400" b="1" i="0" u="none" strike="noStrike" dirty="0">
                <a:solidFill>
                  <a:srgbClr val="00B050"/>
                </a:solidFill>
                <a:effectLst/>
                <a:latin typeface="Calibri Light" panose="020F0302020204030204" pitchFamily="34" charset="0"/>
              </a:rPr>
              <a:t>T</a:t>
            </a:r>
            <a:r>
              <a:rPr lang="en-US" sz="2400" b="1" i="0" u="none" strike="noStrike" dirty="0">
                <a:solidFill>
                  <a:srgbClr val="1B1B1B"/>
                </a:solidFill>
                <a:effectLst/>
                <a:latin typeface="Calibri Light" panose="020F0302020204030204" pitchFamily="34" charset="0"/>
              </a:rPr>
              <a:t>echnical </a:t>
            </a:r>
            <a:r>
              <a:rPr lang="en-US" sz="2400" b="1" i="0" u="none" strike="noStrike" dirty="0">
                <a:solidFill>
                  <a:srgbClr val="00B050"/>
                </a:solidFill>
                <a:effectLst/>
                <a:latin typeface="Calibri Light" panose="020F0302020204030204" pitchFamily="34" charset="0"/>
              </a:rPr>
              <a:t>A</a:t>
            </a:r>
            <a:r>
              <a:rPr lang="en-US" sz="2400" b="1" i="0" u="none" strike="noStrike" dirty="0">
                <a:solidFill>
                  <a:srgbClr val="1B1B1B"/>
                </a:solidFill>
                <a:effectLst/>
                <a:latin typeface="Calibri Light" panose="020F0302020204030204" pitchFamily="34" charset="0"/>
              </a:rPr>
              <a:t>ssistance to </a:t>
            </a:r>
            <a:r>
              <a:rPr lang="en-US" sz="2400" b="1" i="0" u="none" strike="noStrike" dirty="0">
                <a:solidFill>
                  <a:srgbClr val="00B050"/>
                </a:solidFill>
                <a:effectLst/>
                <a:latin typeface="Calibri Light" panose="020F0302020204030204" pitchFamily="34" charset="0"/>
              </a:rPr>
              <a:t>B</a:t>
            </a:r>
            <a:r>
              <a:rPr lang="en-US" sz="2400" b="1" i="0" u="none" strike="noStrike" dirty="0">
                <a:solidFill>
                  <a:srgbClr val="1B1B1B"/>
                </a:solidFill>
                <a:effectLst/>
                <a:latin typeface="Calibri Light" panose="020F0302020204030204" pitchFamily="34" charset="0"/>
              </a:rPr>
              <a:t>rownfields </a:t>
            </a:r>
            <a:r>
              <a:rPr lang="en-US" sz="2400" b="0" i="0" dirty="0">
                <a:solidFill>
                  <a:srgbClr val="000000"/>
                </a:solidFill>
                <a:effectLst/>
                <a:latin typeface="Calibri Light" panose="020F0302020204030204" pitchFamily="34" charset="0"/>
              </a:rPr>
              <a:t>​</a:t>
            </a:r>
            <a:endParaRPr lang="en-US" sz="3600" b="0" i="0" dirty="0">
              <a:solidFill>
                <a:srgbClr val="000000"/>
              </a:solidFill>
              <a:effectLst/>
              <a:latin typeface="Arial" panose="020B0604020202020204" pitchFamily="34" charset="0"/>
            </a:endParaRPr>
          </a:p>
          <a:p>
            <a:pPr algn="l" rtl="0" fontAlgn="base">
              <a:lnSpc>
                <a:spcPts val="2550"/>
              </a:lnSpc>
              <a:buFont typeface="Arial" panose="020B0604020202020204" pitchFamily="34" charset="0"/>
              <a:buChar char="•"/>
            </a:pPr>
            <a:r>
              <a:rPr lang="en-US" sz="2000" b="0" i="0" u="none" strike="noStrike" dirty="0">
                <a:solidFill>
                  <a:srgbClr val="1B1B1B"/>
                </a:solidFill>
                <a:effectLst/>
                <a:latin typeface="Calibri Light" panose="020F0302020204030204" pitchFamily="34" charset="0"/>
              </a:rPr>
              <a:t>provides technical assistance to communities, states, Tribal Nations and other public entities </a:t>
            </a:r>
            <a:r>
              <a:rPr lang="en-US" sz="2000" b="0" i="0" dirty="0">
                <a:solidFill>
                  <a:srgbClr val="000000"/>
                </a:solidFill>
                <a:effectLst/>
                <a:latin typeface="Calibri Light" panose="020F0302020204030204" pitchFamily="34" charset="0"/>
              </a:rPr>
              <a:t>​</a:t>
            </a:r>
            <a:endParaRPr lang="en-US" sz="2000" b="0" i="0" dirty="0">
              <a:solidFill>
                <a:srgbClr val="000000"/>
              </a:solidFill>
              <a:effectLst/>
              <a:latin typeface="Arial" panose="020B0604020202020204" pitchFamily="34" charset="0"/>
            </a:endParaRPr>
          </a:p>
          <a:p>
            <a:pPr algn="l" rtl="0" fontAlgn="base">
              <a:lnSpc>
                <a:spcPts val="2550"/>
              </a:lnSpc>
              <a:buFont typeface="Arial" panose="020B0604020202020204" pitchFamily="34" charset="0"/>
              <a:buChar char="•"/>
            </a:pPr>
            <a:r>
              <a:rPr lang="en-US" sz="2000" b="0" i="0" u="none" strike="noStrike" dirty="0">
                <a:solidFill>
                  <a:srgbClr val="1B1B1B"/>
                </a:solidFill>
                <a:effectLst/>
                <a:latin typeface="Calibri Light" panose="020F0302020204030204" pitchFamily="34" charset="0"/>
              </a:rPr>
              <a:t>help address their brownfield sites and to increase their understanding and involvement in brownfields cleanup, revitalization and reuse. </a:t>
            </a:r>
            <a:r>
              <a:rPr lang="en-US" sz="2000" b="0" i="0" dirty="0">
                <a:solidFill>
                  <a:srgbClr val="000000"/>
                </a:solidFill>
                <a:effectLst/>
                <a:latin typeface="Calibri Light" panose="020F0302020204030204" pitchFamily="34" charset="0"/>
              </a:rPr>
              <a:t>​</a:t>
            </a:r>
            <a:endParaRPr lang="en-US" sz="2000" b="0" i="0" dirty="0">
              <a:solidFill>
                <a:srgbClr val="000000"/>
              </a:solidFill>
              <a:effectLst/>
              <a:latin typeface="Arial" panose="020B0604020202020204" pitchFamily="34" charset="0"/>
            </a:endParaRPr>
          </a:p>
          <a:p>
            <a:pPr algn="l" rtl="0" fontAlgn="base">
              <a:lnSpc>
                <a:spcPts val="2550"/>
              </a:lnSpc>
              <a:buFont typeface="Arial" panose="020B0604020202020204" pitchFamily="34" charset="0"/>
              <a:buChar char="•"/>
            </a:pPr>
            <a:r>
              <a:rPr lang="en-US" sz="2000" b="0" i="0" u="none" strike="noStrike" dirty="0">
                <a:solidFill>
                  <a:srgbClr val="1B1B1B"/>
                </a:solidFill>
                <a:effectLst/>
                <a:latin typeface="Calibri Light" panose="020F0302020204030204" pitchFamily="34" charset="0"/>
              </a:rPr>
              <a:t>TAB is available at no cost to communities. </a:t>
            </a:r>
            <a:r>
              <a:rPr lang="en-US" sz="2000" b="0" i="0" dirty="0">
                <a:solidFill>
                  <a:srgbClr val="000000"/>
                </a:solidFill>
                <a:effectLst/>
                <a:latin typeface="Calibri Light" panose="020F0302020204030204" pitchFamily="34" charset="0"/>
              </a:rPr>
              <a:t>​</a:t>
            </a:r>
            <a:endParaRPr lang="en-US" sz="2000" b="0" i="0" dirty="0">
              <a:solidFill>
                <a:srgbClr val="000000"/>
              </a:solidFill>
              <a:effectLst/>
              <a:latin typeface="Arial" panose="020B0604020202020204" pitchFamily="34" charset="0"/>
            </a:endParaRPr>
          </a:p>
          <a:p>
            <a:pPr algn="l" rtl="0" fontAlgn="base">
              <a:lnSpc>
                <a:spcPts val="2550"/>
              </a:lnSpc>
              <a:buFont typeface="Arial" panose="020B0604020202020204" pitchFamily="34" charset="0"/>
              <a:buChar char="•"/>
            </a:pPr>
            <a:r>
              <a:rPr lang="en-US" sz="2000" b="1" i="0" u="none" strike="noStrike" dirty="0">
                <a:solidFill>
                  <a:srgbClr val="00B050"/>
                </a:solidFill>
                <a:effectLst/>
                <a:latin typeface="Calibri Light" panose="020F0302020204030204" pitchFamily="34" charset="0"/>
              </a:rPr>
              <a:t>UConn TAB </a:t>
            </a:r>
            <a:r>
              <a:rPr lang="en-US" sz="2000" b="0" i="0" u="none" strike="noStrike" dirty="0">
                <a:solidFill>
                  <a:srgbClr val="1B1B1B"/>
                </a:solidFill>
                <a:effectLst/>
                <a:latin typeface="Calibri Light" panose="020F0302020204030204" pitchFamily="34" charset="0"/>
              </a:rPr>
              <a:t>serves Region 1(New England)</a:t>
            </a:r>
            <a:r>
              <a:rPr lang="en-US" sz="2000" b="0" i="0" dirty="0">
                <a:solidFill>
                  <a:srgbClr val="000000"/>
                </a:solidFill>
                <a:effectLst/>
                <a:latin typeface="Calibri Light" panose="020F0302020204030204" pitchFamily="34" charset="0"/>
              </a:rPr>
              <a:t>​</a:t>
            </a:r>
            <a:endParaRPr lang="en-US" sz="2000" b="0" i="0" dirty="0">
              <a:solidFill>
                <a:srgbClr val="000000"/>
              </a:solidFill>
              <a:effectLst/>
              <a:latin typeface="Arial" panose="020B0604020202020204" pitchFamily="34" charset="0"/>
            </a:endParaRPr>
          </a:p>
        </p:txBody>
      </p:sp>
      <p:pic>
        <p:nvPicPr>
          <p:cNvPr id="7" name="Picture 6">
            <a:extLst>
              <a:ext uri="{FF2B5EF4-FFF2-40B4-BE49-F238E27FC236}">
                <a16:creationId xmlns:a16="http://schemas.microsoft.com/office/drawing/2014/main" id="{A081EDE4-F030-AD90-255F-ED3AF609370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8845364" y="365125"/>
            <a:ext cx="2832117" cy="3830665"/>
          </a:xfrm>
          <a:prstGeom prst="rect">
            <a:avLst/>
          </a:prstGeom>
        </p:spPr>
      </p:pic>
      <p:sp>
        <p:nvSpPr>
          <p:cNvPr id="8" name="TextBox 7">
            <a:extLst>
              <a:ext uri="{FF2B5EF4-FFF2-40B4-BE49-F238E27FC236}">
                <a16:creationId xmlns:a16="http://schemas.microsoft.com/office/drawing/2014/main" id="{D585E9FE-8030-2757-B61F-DE655F5B0537}"/>
              </a:ext>
            </a:extLst>
          </p:cNvPr>
          <p:cNvSpPr txBox="1"/>
          <p:nvPr/>
        </p:nvSpPr>
        <p:spPr>
          <a:xfrm>
            <a:off x="8761569" y="4195790"/>
            <a:ext cx="2915912" cy="923330"/>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a:ln>
                  <a:noFill/>
                </a:ln>
                <a:solidFill>
                  <a:prstClr val="black"/>
                </a:solidFill>
                <a:effectLst/>
                <a:uLnTx/>
                <a:uFillTx/>
                <a:latin typeface="Calibri" panose="020F0502020204030204"/>
                <a:ea typeface="+mn-ea"/>
                <a:cs typeface="+mn-cs"/>
              </a:rPr>
              <a:t>Equal Distribution of Resources in all 6 New England States and Tribes</a:t>
            </a:r>
            <a:endParaRPr kumimoji="0" lang="en-U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3" name="TextBox 14">
            <a:extLst>
              <a:ext uri="{FF2B5EF4-FFF2-40B4-BE49-F238E27FC236}">
                <a16:creationId xmlns:a16="http://schemas.microsoft.com/office/drawing/2014/main" id="{1A3333E7-B07D-EBD0-64C6-329C06588EE3}"/>
              </a:ext>
            </a:extLst>
          </p:cNvPr>
          <p:cNvSpPr txBox="1"/>
          <p:nvPr/>
        </p:nvSpPr>
        <p:spPr>
          <a:xfrm>
            <a:off x="2542066" y="5869895"/>
            <a:ext cx="7107867" cy="83099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400" b="1" dirty="0">
                <a:solidFill>
                  <a:srgbClr val="00B050"/>
                </a:solidFill>
                <a:latin typeface="Bahnschrift" panose="020B0502040204020203" pitchFamily="34" charset="0"/>
              </a:rPr>
              <a:t>Over 1000 possible brownfields identified around MA with many remaining unidentified</a:t>
            </a:r>
          </a:p>
        </p:txBody>
      </p:sp>
    </p:spTree>
    <p:extLst>
      <p:ext uri="{BB962C8B-B14F-4D97-AF65-F5344CB8AC3E}">
        <p14:creationId xmlns:p14="http://schemas.microsoft.com/office/powerpoint/2010/main" val="29717813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1092543" y="49740"/>
            <a:ext cx="6805139"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srgbClr val="00B050"/>
                </a:solidFill>
                <a:effectLst/>
                <a:uLnTx/>
                <a:uFillTx/>
                <a:latin typeface="Bahnschrift" panose="020B0502040204020203" pitchFamily="34" charset="0"/>
                <a:ea typeface="+mn-ea"/>
                <a:cs typeface="Arial" panose="020B0604020202020204" pitchFamily="34" charset="0"/>
              </a:rPr>
              <a:t>MEET OUR TEAM</a:t>
            </a:r>
          </a:p>
        </p:txBody>
      </p:sp>
      <p:sp>
        <p:nvSpPr>
          <p:cNvPr id="8" name="Rectangle 7">
            <a:extLst>
              <a:ext uri="{FF2B5EF4-FFF2-40B4-BE49-F238E27FC236}">
                <a16:creationId xmlns:a16="http://schemas.microsoft.com/office/drawing/2014/main" id="{F7E172C1-279E-AF94-8975-60D871C488B7}"/>
              </a:ext>
            </a:extLst>
          </p:cNvPr>
          <p:cNvSpPr/>
          <p:nvPr/>
        </p:nvSpPr>
        <p:spPr>
          <a:xfrm>
            <a:off x="4795736" y="3706238"/>
            <a:ext cx="5379396" cy="14295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8E723A97-D9D4-7231-C961-4AD251241BF7}"/>
              </a:ext>
            </a:extLst>
          </p:cNvPr>
          <p:cNvPicPr>
            <a:picLocks noChangeAspect="1"/>
          </p:cNvPicPr>
          <p:nvPr/>
        </p:nvPicPr>
        <p:blipFill>
          <a:blip r:embed="rId2"/>
          <a:srcRect t="6383"/>
          <a:stretch>
            <a:fillRect/>
          </a:stretch>
        </p:blipFill>
        <p:spPr>
          <a:xfrm>
            <a:off x="179075" y="819181"/>
            <a:ext cx="9728137" cy="6033031"/>
          </a:xfrm>
          <a:prstGeom prst="rect">
            <a:avLst/>
          </a:prstGeom>
        </p:spPr>
      </p:pic>
    </p:spTree>
    <p:extLst>
      <p:ext uri="{BB962C8B-B14F-4D97-AF65-F5344CB8AC3E}">
        <p14:creationId xmlns:p14="http://schemas.microsoft.com/office/powerpoint/2010/main" val="9065213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lowchart: Off-page Connector 11">
            <a:extLst>
              <a:ext uri="{FF2B5EF4-FFF2-40B4-BE49-F238E27FC236}">
                <a16:creationId xmlns:a16="http://schemas.microsoft.com/office/drawing/2014/main" id="{AEBEDB33-DE2F-B066-055D-27E54A2959C2}"/>
              </a:ext>
            </a:extLst>
          </p:cNvPr>
          <p:cNvSpPr/>
          <p:nvPr/>
        </p:nvSpPr>
        <p:spPr>
          <a:xfrm>
            <a:off x="8547652" y="74649"/>
            <a:ext cx="3104474" cy="3881151"/>
          </a:xfrm>
          <a:prstGeom prst="flowChartOffpageConnector">
            <a:avLst/>
          </a:prstGeom>
          <a:solidFill>
            <a:schemeClr val="accent6">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04EF4A2C-FD3A-8DF6-E819-3D02851D6CD7}"/>
              </a:ext>
            </a:extLst>
          </p:cNvPr>
          <p:cNvSpPr txBox="1"/>
          <p:nvPr/>
        </p:nvSpPr>
        <p:spPr>
          <a:xfrm>
            <a:off x="266342" y="209905"/>
            <a:ext cx="7823369" cy="10772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chemeClr val="accent6">
                    <a:lumMod val="60000"/>
                    <a:lumOff val="40000"/>
                  </a:schemeClr>
                </a:solidFill>
                <a:effectLst/>
                <a:uLnTx/>
                <a:uFillTx/>
                <a:latin typeface="Bahnschrift SemiBold" panose="020B0502040204020203" pitchFamily="34" charset="0"/>
                <a:ea typeface="Calibri"/>
                <a:cs typeface="Calibri"/>
              </a:rPr>
              <a:t>N</a:t>
            </a:r>
            <a:r>
              <a:rPr kumimoji="0" lang="en-US" sz="3200" b="0" i="0" u="none" strike="noStrike" kern="1200" cap="none" spc="0" normalizeH="0" baseline="0" noProof="0" dirty="0">
                <a:ln>
                  <a:noFill/>
                </a:ln>
                <a:solidFill>
                  <a:srgbClr val="8BC145">
                    <a:lumMod val="49000"/>
                  </a:srgbClr>
                </a:solidFill>
                <a:effectLst/>
                <a:uLnTx/>
                <a:uFillTx/>
                <a:latin typeface="Bahnschrift SemiBold" panose="020B0502040204020203" pitchFamily="34" charset="0"/>
                <a:ea typeface="Calibri"/>
                <a:cs typeface="Calibri"/>
              </a:rPr>
              <a:t>EW ENGLAND </a:t>
            </a:r>
            <a:r>
              <a:rPr kumimoji="0" lang="en-US" sz="3200" b="0" i="0" u="none" strike="noStrike" kern="1200" cap="none" spc="0" normalizeH="0" baseline="0" noProof="0" dirty="0">
                <a:ln>
                  <a:noFill/>
                </a:ln>
                <a:solidFill>
                  <a:schemeClr val="accent6">
                    <a:lumMod val="60000"/>
                    <a:lumOff val="40000"/>
                  </a:schemeClr>
                </a:solidFill>
                <a:effectLst/>
                <a:uLnTx/>
                <a:uFillTx/>
                <a:latin typeface="Bahnschrift SemiBold" panose="020B0502040204020203" pitchFamily="34" charset="0"/>
                <a:ea typeface="Calibri"/>
                <a:cs typeface="Calibri"/>
              </a:rPr>
              <a:t>R</a:t>
            </a:r>
            <a:r>
              <a:rPr kumimoji="0" lang="en-US" sz="3200" b="0" i="0" u="none" strike="noStrike" kern="1200" cap="none" spc="0" normalizeH="0" baseline="0" noProof="0" dirty="0">
                <a:ln>
                  <a:noFill/>
                </a:ln>
                <a:solidFill>
                  <a:srgbClr val="8BC145">
                    <a:lumMod val="49000"/>
                  </a:srgbClr>
                </a:solidFill>
                <a:effectLst/>
                <a:uLnTx/>
                <a:uFillTx/>
                <a:latin typeface="Bahnschrift SemiBold" panose="020B0502040204020203" pitchFamily="34" charset="0"/>
                <a:ea typeface="Calibri"/>
                <a:cs typeface="Calibri"/>
              </a:rPr>
              <a:t>URAL </a:t>
            </a:r>
            <a:r>
              <a:rPr kumimoji="0" lang="en-US" sz="3200" b="0" i="0" u="none" strike="noStrike" kern="1200" cap="none" spc="0" normalizeH="0" baseline="0" noProof="0" dirty="0">
                <a:ln>
                  <a:noFill/>
                </a:ln>
                <a:solidFill>
                  <a:schemeClr val="accent6">
                    <a:lumMod val="60000"/>
                    <a:lumOff val="40000"/>
                  </a:schemeClr>
                </a:solidFill>
                <a:effectLst/>
                <a:uLnTx/>
                <a:uFillTx/>
                <a:latin typeface="Bahnschrift SemiBold" panose="020B0502040204020203" pitchFamily="34" charset="0"/>
                <a:ea typeface="Calibri"/>
                <a:cs typeface="Calibri"/>
              </a:rPr>
              <a:t>H</a:t>
            </a:r>
            <a:r>
              <a:rPr kumimoji="0" lang="en-US" sz="3200" b="0" i="0" u="none" strike="noStrike" kern="1200" cap="none" spc="0" normalizeH="0" baseline="0" noProof="0" dirty="0">
                <a:ln>
                  <a:noFill/>
                </a:ln>
                <a:solidFill>
                  <a:srgbClr val="8BC145">
                    <a:lumMod val="49000"/>
                  </a:srgbClr>
                </a:solidFill>
                <a:effectLst/>
                <a:uLnTx/>
                <a:uFillTx/>
                <a:latin typeface="Bahnschrift SemiBold" panose="020B0502040204020203" pitchFamily="34" charset="0"/>
                <a:ea typeface="Calibri"/>
                <a:cs typeface="Calibri"/>
              </a:rPr>
              <a:t>EALTH </a:t>
            </a:r>
            <a:r>
              <a:rPr kumimoji="0" lang="en-US" sz="3200" b="0" i="0" u="none" strike="noStrike" kern="1200" cap="none" spc="0" normalizeH="0" baseline="0" noProof="0" dirty="0">
                <a:ln>
                  <a:noFill/>
                </a:ln>
                <a:solidFill>
                  <a:schemeClr val="accent6">
                    <a:lumMod val="60000"/>
                    <a:lumOff val="40000"/>
                  </a:schemeClr>
                </a:solidFill>
                <a:effectLst/>
                <a:uLnTx/>
                <a:uFillTx/>
                <a:latin typeface="Bahnschrift SemiBold" panose="020B0502040204020203" pitchFamily="34" charset="0"/>
                <a:ea typeface="Calibri"/>
                <a:cs typeface="Calibri"/>
              </a:rPr>
              <a:t>A</a:t>
            </a:r>
            <a:r>
              <a:rPr kumimoji="0" lang="en-US" sz="3200" b="0" i="0" u="none" strike="noStrike" kern="1200" cap="none" spc="0" normalizeH="0" baseline="0" noProof="0" dirty="0">
                <a:ln>
                  <a:noFill/>
                </a:ln>
                <a:solidFill>
                  <a:srgbClr val="8BC145">
                    <a:lumMod val="49000"/>
                  </a:srgbClr>
                </a:solidFill>
                <a:effectLst/>
                <a:uLnTx/>
                <a:uFillTx/>
                <a:latin typeface="Bahnschrift SemiBold" panose="020B0502040204020203" pitchFamily="34" charset="0"/>
                <a:ea typeface="Calibri"/>
                <a:cs typeface="Calibri"/>
              </a:rPr>
              <a:t>SSOCIATION (NERHA)</a:t>
            </a:r>
            <a:endParaRPr kumimoji="0" lang="en-US" sz="3200" b="0" i="0" u="none" strike="noStrike" kern="1200" cap="none" spc="0" normalizeH="0" baseline="0" noProof="0" dirty="0">
              <a:ln>
                <a:noFill/>
              </a:ln>
              <a:solidFill>
                <a:srgbClr val="8BC145">
                  <a:lumMod val="49000"/>
                </a:srgbClr>
              </a:solidFill>
              <a:effectLst/>
              <a:uLnTx/>
              <a:uFillTx/>
              <a:latin typeface="Bahnschrift SemiBold" panose="020B0502040204020203" pitchFamily="34" charset="0"/>
            </a:endParaRPr>
          </a:p>
        </p:txBody>
      </p:sp>
      <p:sp>
        <p:nvSpPr>
          <p:cNvPr id="7" name="TextBox 6">
            <a:extLst>
              <a:ext uri="{FF2B5EF4-FFF2-40B4-BE49-F238E27FC236}">
                <a16:creationId xmlns:a16="http://schemas.microsoft.com/office/drawing/2014/main" id="{29E7FBF3-5B7E-60F9-1E92-3E48AA73DF57}"/>
              </a:ext>
            </a:extLst>
          </p:cNvPr>
          <p:cNvSpPr txBox="1"/>
          <p:nvPr/>
        </p:nvSpPr>
        <p:spPr>
          <a:xfrm>
            <a:off x="8688729" y="75235"/>
            <a:ext cx="2743200" cy="329320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white"/>
                </a:solidFill>
                <a:effectLst/>
                <a:uLnTx/>
                <a:uFillTx/>
                <a:latin typeface="Calibri" panose="020F0502020204030204"/>
                <a:ea typeface="+mn-ea"/>
                <a:cs typeface="+mn-cs"/>
              </a:rPr>
              <a:t>For over 25 years the </a:t>
            </a:r>
            <a:r>
              <a:rPr kumimoji="0" lang="en-US" sz="1600" b="0" i="0" u="none" strike="noStrike" kern="1200" cap="none" spc="0" normalizeH="0" baseline="0" noProof="0">
                <a:ln>
                  <a:noFill/>
                </a:ln>
                <a:solidFill>
                  <a:prstClr val="white"/>
                </a:solidFill>
                <a:effectLst/>
                <a:uLnTx/>
                <a:uFillTx/>
                <a:latin typeface="Calibri" panose="020F0502020204030204"/>
                <a:ea typeface="+mn-ea"/>
                <a:cs typeface="+mn-cs"/>
                <a:hlinkClick r:id="rId2">
                  <a:extLst>
                    <a:ext uri="{A12FA001-AC4F-418D-AE19-62706E023703}">
                      <ahyp:hlinkClr xmlns:ahyp="http://schemas.microsoft.com/office/drawing/2018/hyperlinkcolor" val="tx"/>
                    </a:ext>
                  </a:extLst>
                </a:hlinkClick>
              </a:rPr>
              <a:t>New England Rural Health Association (NERHA)</a:t>
            </a:r>
            <a:r>
              <a:rPr kumimoji="0" lang="en-US" sz="1600" b="0" i="0" u="none" strike="noStrike" kern="1200" cap="none" spc="0" normalizeH="0" baseline="0" noProof="0">
                <a:ln>
                  <a:noFill/>
                </a:ln>
                <a:solidFill>
                  <a:prstClr val="white"/>
                </a:solidFill>
                <a:effectLst/>
                <a:uLnTx/>
                <a:uFillTx/>
                <a:latin typeface="Calibri" panose="020F0502020204030204"/>
                <a:ea typeface="+mn-ea"/>
                <a:cs typeface="+mn-cs"/>
              </a:rPr>
              <a:t> has served as the state rural health association for the six New England states. We are a non-profit organization dedicated to advancing rural health. NERHA provides education, training, consulting, and advocacy in support of the rural health organizations and individuals in our region. </a:t>
            </a:r>
            <a:endParaRPr kumimoji="0" lang="en-US" sz="1600" b="0" i="0" u="none" strike="noStrike" kern="1200" cap="none" spc="0" normalizeH="0" baseline="0" noProof="0">
              <a:ln>
                <a:noFill/>
              </a:ln>
              <a:solidFill>
                <a:prstClr val="white"/>
              </a:solidFill>
              <a:effectLst/>
              <a:uLnTx/>
              <a:uFillTx/>
              <a:latin typeface="Calibri" panose="020F0502020204030204"/>
              <a:ea typeface="Calibri"/>
              <a:cs typeface="Calibri"/>
            </a:endParaRPr>
          </a:p>
        </p:txBody>
      </p:sp>
      <p:sp>
        <p:nvSpPr>
          <p:cNvPr id="9" name="TextBox 8">
            <a:extLst>
              <a:ext uri="{FF2B5EF4-FFF2-40B4-BE49-F238E27FC236}">
                <a16:creationId xmlns:a16="http://schemas.microsoft.com/office/drawing/2014/main" id="{36A4E83C-BD07-0978-90DE-FDBEFFF5FEB4}"/>
              </a:ext>
            </a:extLst>
          </p:cNvPr>
          <p:cNvSpPr txBox="1"/>
          <p:nvPr/>
        </p:nvSpPr>
        <p:spPr>
          <a:xfrm>
            <a:off x="7068805" y="4055888"/>
            <a:ext cx="4054996" cy="1297791"/>
          </a:xfrm>
          <a:prstGeom prst="rect">
            <a:avLst/>
          </a:prstGeom>
          <a:noFill/>
          <a:ln>
            <a:solidFill>
              <a:schemeClr val="accent6">
                <a:lumMod val="75000"/>
              </a:schemeClr>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1861"/>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panose="020F0502020204030204"/>
                <a:ea typeface="+mn-ea"/>
                <a:cs typeface="Segoe UI"/>
              </a:rPr>
              <a:t>NERHA Reach, By The Numbers:</a:t>
            </a:r>
            <a:r>
              <a:rPr kumimoji="0" lang="en-US" sz="1400" b="0" i="0" u="none" strike="noStrike" kern="1200" cap="none" spc="0" normalizeH="0" baseline="0" noProof="0" dirty="0">
                <a:ln>
                  <a:noFill/>
                </a:ln>
                <a:solidFill>
                  <a:prstClr val="black"/>
                </a:solidFill>
                <a:effectLst/>
                <a:uLnTx/>
                <a:uFillTx/>
                <a:latin typeface="Calibri" panose="020F0502020204030204"/>
                <a:ea typeface="Calibri"/>
                <a:cs typeface="Calibri"/>
              </a:rPr>
              <a:t> </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ts val="1457"/>
              </a:lnSpc>
              <a:spcBef>
                <a:spcPts val="0"/>
              </a:spcBef>
              <a:spcAft>
                <a:spcPts val="0"/>
              </a:spcAft>
              <a:buClrTx/>
              <a:buSzTx/>
              <a:buFont typeface="Wingdings"/>
              <a:buChar char="ü"/>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Segoe UI"/>
              </a:rPr>
              <a:t>10,000+ People Served by NERHA Programs </a:t>
            </a:r>
            <a:r>
              <a:rPr kumimoji="0" lang="en-US" sz="1400" b="0" i="0" u="none" strike="noStrike" kern="1200" cap="none" spc="0" normalizeH="0" baseline="0" noProof="0" dirty="0">
                <a:ln>
                  <a:noFill/>
                </a:ln>
                <a:solidFill>
                  <a:prstClr val="black"/>
                </a:solidFill>
                <a:effectLst/>
                <a:uLnTx/>
                <a:uFillTx/>
                <a:latin typeface="Calibri" panose="020F0502020204030204"/>
                <a:ea typeface="Calibri"/>
                <a:cs typeface="Calibri"/>
              </a:rPr>
              <a:t> </a:t>
            </a:r>
          </a:p>
          <a:p>
            <a:pPr marL="285750" marR="0" lvl="0" indent="-285750" algn="l" defTabSz="914400" rtl="0" eaLnBrk="1" fontAlgn="auto" latinLnBrk="0" hangingPunct="1">
              <a:lnSpc>
                <a:spcPts val="1457"/>
              </a:lnSpc>
              <a:spcBef>
                <a:spcPts val="0"/>
              </a:spcBef>
              <a:spcAft>
                <a:spcPts val="0"/>
              </a:spcAft>
              <a:buClrTx/>
              <a:buSzTx/>
              <a:buFont typeface="Wingdings"/>
              <a:buChar char="ü"/>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Segoe UI"/>
              </a:rPr>
              <a:t>100+ Partner Organizations Across New England</a:t>
            </a:r>
            <a:r>
              <a:rPr kumimoji="0" lang="en-US" sz="1400" b="0" i="0" u="none" strike="noStrike" kern="1200" cap="none" spc="0" normalizeH="0" baseline="0" noProof="0" dirty="0">
                <a:ln>
                  <a:noFill/>
                </a:ln>
                <a:solidFill>
                  <a:prstClr val="black"/>
                </a:solidFill>
                <a:effectLst/>
                <a:uLnTx/>
                <a:uFillTx/>
                <a:latin typeface="Calibri" panose="020F0502020204030204"/>
                <a:ea typeface="Calibri"/>
                <a:cs typeface="Calibri"/>
              </a:rPr>
              <a:t> </a:t>
            </a:r>
          </a:p>
          <a:p>
            <a:pPr marL="285750" marR="0" lvl="0" indent="-285750" algn="l" defTabSz="914400" rtl="0" eaLnBrk="1" fontAlgn="auto" latinLnBrk="0" hangingPunct="1">
              <a:lnSpc>
                <a:spcPts val="1457"/>
              </a:lnSpc>
              <a:spcBef>
                <a:spcPts val="0"/>
              </a:spcBef>
              <a:spcAft>
                <a:spcPts val="0"/>
              </a:spcAft>
              <a:buClrTx/>
              <a:buSzTx/>
              <a:buFont typeface="Wingdings"/>
              <a:buChar char="ü"/>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Segoe UI"/>
              </a:rPr>
              <a:t>300+ Communities Impacted</a:t>
            </a:r>
            <a:r>
              <a:rPr kumimoji="0" lang="en-US" sz="1400" b="0" i="0" u="none" strike="noStrike" kern="1200" cap="none" spc="0" normalizeH="0" baseline="0" noProof="0" dirty="0">
                <a:ln>
                  <a:noFill/>
                </a:ln>
                <a:solidFill>
                  <a:prstClr val="black"/>
                </a:solidFill>
                <a:effectLst/>
                <a:uLnTx/>
                <a:uFillTx/>
                <a:latin typeface="Calibri" panose="020F0502020204030204"/>
                <a:ea typeface="Calibri"/>
                <a:cs typeface="Calibri"/>
              </a:rPr>
              <a:t> </a:t>
            </a:r>
          </a:p>
          <a:p>
            <a:pPr marL="285750" marR="0" lvl="0" indent="-285750" algn="l" defTabSz="914400" rtl="0" eaLnBrk="1" fontAlgn="auto" latinLnBrk="0" hangingPunct="1">
              <a:lnSpc>
                <a:spcPts val="1457"/>
              </a:lnSpc>
              <a:spcBef>
                <a:spcPts val="0"/>
              </a:spcBef>
              <a:spcAft>
                <a:spcPts val="0"/>
              </a:spcAft>
              <a:buClrTx/>
              <a:buSzTx/>
              <a:buFont typeface="Wingdings"/>
              <a:buChar char="ü"/>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Segoe UI"/>
              </a:rPr>
              <a:t>550+ Members</a:t>
            </a:r>
            <a:r>
              <a:rPr kumimoji="0" lang="en-US" sz="1400" b="0" i="0" u="none" strike="noStrike" kern="1200" cap="none" spc="0" normalizeH="0" baseline="0" noProof="0" dirty="0">
                <a:ln>
                  <a:noFill/>
                </a:ln>
                <a:solidFill>
                  <a:prstClr val="black"/>
                </a:solidFill>
                <a:effectLst/>
                <a:uLnTx/>
                <a:uFillTx/>
                <a:latin typeface="Calibri" panose="020F0502020204030204"/>
                <a:ea typeface="Calibri"/>
                <a:cs typeface="Calibri"/>
              </a:rPr>
              <a:t> </a:t>
            </a:r>
          </a:p>
          <a:p>
            <a:pPr marL="285750" marR="0" lvl="0" indent="-285750" algn="l" defTabSz="914400" rtl="0" eaLnBrk="1" fontAlgn="auto" latinLnBrk="0" hangingPunct="1">
              <a:lnSpc>
                <a:spcPts val="1457"/>
              </a:lnSpc>
              <a:spcBef>
                <a:spcPts val="0"/>
              </a:spcBef>
              <a:spcAft>
                <a:spcPts val="0"/>
              </a:spcAft>
              <a:buClrTx/>
              <a:buSzTx/>
              <a:buFont typeface="Wingdings"/>
              <a:buChar char="ü"/>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Segoe UI"/>
              </a:rPr>
              <a:t>5,500+ Mailing List</a:t>
            </a:r>
            <a:r>
              <a:rPr kumimoji="0" lang="en-US" sz="1400" b="0" i="0" u="none" strike="noStrike" kern="1200" cap="none" spc="0" normalizeH="0" baseline="0" noProof="0" dirty="0">
                <a:ln>
                  <a:noFill/>
                </a:ln>
                <a:solidFill>
                  <a:prstClr val="black"/>
                </a:solidFill>
                <a:effectLst/>
                <a:uLnTx/>
                <a:uFillTx/>
                <a:latin typeface="Calibri" panose="020F0502020204030204"/>
                <a:ea typeface="Calibri"/>
                <a:cs typeface="Calibri"/>
              </a:rPr>
              <a:t> </a:t>
            </a:r>
          </a:p>
        </p:txBody>
      </p:sp>
      <p:pic>
        <p:nvPicPr>
          <p:cNvPr id="14" name="Picture 13" descr="A logo with text and mountains in the background&#10;&#10;AI-generated content may be incorrect.">
            <a:extLst>
              <a:ext uri="{FF2B5EF4-FFF2-40B4-BE49-F238E27FC236}">
                <a16:creationId xmlns:a16="http://schemas.microsoft.com/office/drawing/2014/main" id="{8A210102-507D-1AB7-9418-53E5359E13A2}"/>
              </a:ext>
            </a:extLst>
          </p:cNvPr>
          <p:cNvPicPr>
            <a:picLocks noChangeAspect="1"/>
          </p:cNvPicPr>
          <p:nvPr/>
        </p:nvPicPr>
        <p:blipFill>
          <a:blip r:embed="rId3"/>
          <a:stretch>
            <a:fillRect/>
          </a:stretch>
        </p:blipFill>
        <p:spPr>
          <a:xfrm>
            <a:off x="6613042" y="152913"/>
            <a:ext cx="1137093" cy="1155901"/>
          </a:xfrm>
          <a:prstGeom prst="rect">
            <a:avLst/>
          </a:prstGeom>
        </p:spPr>
      </p:pic>
      <p:sp>
        <p:nvSpPr>
          <p:cNvPr id="16" name="TextBox 15">
            <a:extLst>
              <a:ext uri="{FF2B5EF4-FFF2-40B4-BE49-F238E27FC236}">
                <a16:creationId xmlns:a16="http://schemas.microsoft.com/office/drawing/2014/main" id="{7BFB8541-F56D-D4BC-94B5-9DF56370DD8B}"/>
              </a:ext>
            </a:extLst>
          </p:cNvPr>
          <p:cNvSpPr txBox="1"/>
          <p:nvPr/>
        </p:nvSpPr>
        <p:spPr>
          <a:xfrm>
            <a:off x="7068805" y="5478544"/>
            <a:ext cx="2518890" cy="1169551"/>
          </a:xfrm>
          <a:prstGeom prst="rect">
            <a:avLst/>
          </a:prstGeom>
          <a:ln>
            <a:solidFill>
              <a:schemeClr val="accent6">
                <a:lumMod val="75000"/>
              </a:schemeClr>
            </a:solidFill>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Calibri"/>
                <a:cs typeface="Calibri"/>
              </a:rPr>
              <a:t>Stay Connected With Us:</a:t>
            </a:r>
          </a:p>
          <a:p>
            <a:pPr marL="285750" marR="0" lvl="0" indent="-285750" algn="l" defTabSz="914400" rtl="0" eaLnBrk="1" fontAlgn="auto" latinLnBrk="0" hangingPunct="1">
              <a:lnSpc>
                <a:spcPct val="100000"/>
              </a:lnSpc>
              <a:spcBef>
                <a:spcPts val="0"/>
              </a:spcBef>
              <a:spcAft>
                <a:spcPts val="0"/>
              </a:spcAft>
              <a:buClrTx/>
              <a:buSzTx/>
              <a:buFont typeface="Wingdings"/>
              <a:buChar char="ü"/>
              <a:tabLst/>
              <a:defRPr/>
            </a:pPr>
            <a:r>
              <a:rPr kumimoji="0" lang="en-US" sz="1400" b="0" i="0" u="none" strike="noStrike" kern="1200" cap="none" spc="0" normalizeH="0" baseline="0" noProof="0">
                <a:ln>
                  <a:noFill/>
                </a:ln>
                <a:solidFill>
                  <a:prstClr val="black"/>
                </a:solidFill>
                <a:effectLst/>
                <a:uLnTx/>
                <a:uFillTx/>
                <a:latin typeface="Calibri" panose="020F0502020204030204"/>
                <a:ea typeface="Calibri"/>
                <a:cs typeface="Calibri"/>
              </a:rPr>
              <a:t>Nerha.org</a:t>
            </a:r>
          </a:p>
          <a:p>
            <a:pPr marL="285750" marR="0" lvl="0" indent="-285750" algn="l" defTabSz="914400" rtl="0" eaLnBrk="1" fontAlgn="auto" latinLnBrk="0" hangingPunct="1">
              <a:lnSpc>
                <a:spcPct val="100000"/>
              </a:lnSpc>
              <a:spcBef>
                <a:spcPts val="0"/>
              </a:spcBef>
              <a:spcAft>
                <a:spcPts val="0"/>
              </a:spcAft>
              <a:buClrTx/>
              <a:buSzTx/>
              <a:buFont typeface="Wingdings"/>
              <a:buChar char="ü"/>
              <a:tabLst/>
              <a:defRPr/>
            </a:pPr>
            <a:r>
              <a:rPr kumimoji="0" lang="en-US" sz="1400" b="0" i="0" u="none" strike="noStrike" kern="1200" cap="none" spc="0" normalizeH="0" baseline="0" noProof="0">
                <a:ln>
                  <a:noFill/>
                </a:ln>
                <a:solidFill>
                  <a:prstClr val="black"/>
                </a:solidFill>
                <a:effectLst/>
                <a:uLnTx/>
                <a:uFillTx/>
                <a:latin typeface="Calibri" panose="020F0502020204030204"/>
                <a:ea typeface="Calibri"/>
                <a:cs typeface="Calibri"/>
              </a:rPr>
              <a:t>Join our Newsletters</a:t>
            </a:r>
          </a:p>
          <a:p>
            <a:pPr marL="285750" marR="0" lvl="0" indent="-285750" algn="l" defTabSz="914400" rtl="0" eaLnBrk="1" fontAlgn="auto" latinLnBrk="0" hangingPunct="1">
              <a:lnSpc>
                <a:spcPct val="100000"/>
              </a:lnSpc>
              <a:spcBef>
                <a:spcPts val="0"/>
              </a:spcBef>
              <a:spcAft>
                <a:spcPts val="0"/>
              </a:spcAft>
              <a:buClrTx/>
              <a:buSzTx/>
              <a:buFont typeface="Wingdings"/>
              <a:buChar char="ü"/>
              <a:tabLst/>
              <a:defRPr/>
            </a:pPr>
            <a:r>
              <a:rPr kumimoji="0" lang="en-US" sz="1400" b="0" i="0" u="none" strike="noStrike" kern="1200" cap="none" spc="0" normalizeH="0" baseline="0" noProof="0">
                <a:ln>
                  <a:noFill/>
                </a:ln>
                <a:solidFill>
                  <a:prstClr val="black"/>
                </a:solidFill>
                <a:effectLst/>
                <a:uLnTx/>
                <a:uFillTx/>
                <a:latin typeface="Calibri" panose="020F0502020204030204"/>
                <a:ea typeface="Calibri"/>
                <a:cs typeface="Calibri"/>
              </a:rPr>
              <a:t>Read</a:t>
            </a:r>
            <a:r>
              <a:rPr kumimoji="0" lang="en-US" sz="1400" b="0" i="1" u="none" strike="noStrike" kern="1200" cap="none" spc="0" normalizeH="0" baseline="0" noProof="0">
                <a:ln>
                  <a:noFill/>
                </a:ln>
                <a:solidFill>
                  <a:prstClr val="black"/>
                </a:solidFill>
                <a:effectLst/>
                <a:uLnTx/>
                <a:uFillTx/>
                <a:latin typeface="Calibri" panose="020F0502020204030204"/>
                <a:ea typeface="Calibri"/>
                <a:cs typeface="Calibri"/>
              </a:rPr>
              <a:t> "Rural Roots"</a:t>
            </a:r>
          </a:p>
          <a:p>
            <a:pPr marL="285750" marR="0" lvl="0" indent="-285750" algn="l" defTabSz="914400" rtl="0" eaLnBrk="1" fontAlgn="auto" latinLnBrk="0" hangingPunct="1">
              <a:lnSpc>
                <a:spcPct val="100000"/>
              </a:lnSpc>
              <a:spcBef>
                <a:spcPts val="0"/>
              </a:spcBef>
              <a:spcAft>
                <a:spcPts val="0"/>
              </a:spcAft>
              <a:buClrTx/>
              <a:buSzTx/>
              <a:buFont typeface="Wingdings"/>
              <a:buChar char="ü"/>
              <a:tabLst/>
              <a:defRPr/>
            </a:pPr>
            <a:r>
              <a:rPr kumimoji="0" lang="en-US" sz="1400" b="0" i="0" u="none" strike="noStrike" kern="1200" cap="none" spc="0" normalizeH="0" baseline="0" noProof="0">
                <a:ln>
                  <a:noFill/>
                </a:ln>
                <a:solidFill>
                  <a:prstClr val="black"/>
                </a:solidFill>
                <a:effectLst/>
                <a:uLnTx/>
                <a:uFillTx/>
                <a:latin typeface="Calibri" panose="020F0502020204030204"/>
                <a:ea typeface="Calibri"/>
                <a:cs typeface="Calibri"/>
              </a:rPr>
              <a:t>Become a Member</a:t>
            </a:r>
          </a:p>
        </p:txBody>
      </p:sp>
      <p:sp>
        <p:nvSpPr>
          <p:cNvPr id="18" name="TextBox 17">
            <a:extLst>
              <a:ext uri="{FF2B5EF4-FFF2-40B4-BE49-F238E27FC236}">
                <a16:creationId xmlns:a16="http://schemas.microsoft.com/office/drawing/2014/main" id="{FADB0CDE-9B15-8C26-394C-D8DDCCD359C6}"/>
              </a:ext>
            </a:extLst>
          </p:cNvPr>
          <p:cNvSpPr txBox="1"/>
          <p:nvPr/>
        </p:nvSpPr>
        <p:spPr>
          <a:xfrm>
            <a:off x="266342" y="3542180"/>
            <a:ext cx="6581913" cy="1477328"/>
          </a:xfrm>
          <a:prstGeom prst="rect">
            <a:avLst/>
          </a:prstGeom>
          <a:solidFill>
            <a:schemeClr val="accent6">
              <a:lumMod val="5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a:ea typeface="Calibri" panose="020F0502020204030204"/>
                <a:cs typeface="Calibri" panose="020F0502020204030204"/>
              </a:rPr>
              <a:t>NERHA supports UConn TAB by serving as a link between rural communities and technical experts. This helps foster collaboration among communities and municipalities, ensures public health considerations are included in Brownfield assessment and cleanup, and strengthens local capacity to address these challenges.</a:t>
            </a: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9" name="TextBox 18">
            <a:extLst>
              <a:ext uri="{FF2B5EF4-FFF2-40B4-BE49-F238E27FC236}">
                <a16:creationId xmlns:a16="http://schemas.microsoft.com/office/drawing/2014/main" id="{44DDFB5F-35DE-7AAE-E547-ABB88BDC51EB}"/>
              </a:ext>
            </a:extLst>
          </p:cNvPr>
          <p:cNvSpPr txBox="1"/>
          <p:nvPr/>
        </p:nvSpPr>
        <p:spPr>
          <a:xfrm>
            <a:off x="1311097" y="5380672"/>
            <a:ext cx="5733857" cy="14773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Calibri"/>
                <a:cs typeface="Calibri"/>
              </a:rPr>
              <a:t>Connect with Community Hubs:</a:t>
            </a:r>
            <a:r>
              <a:rPr kumimoji="0" lang="en-US" sz="1800" b="0" i="0" u="none" strike="noStrike" kern="1200" cap="none" spc="0" normalizeH="0" baseline="0" noProof="0" dirty="0">
                <a:ln>
                  <a:noFill/>
                </a:ln>
                <a:solidFill>
                  <a:prstClr val="black"/>
                </a:solidFill>
                <a:effectLst/>
                <a:uLnTx/>
                <a:uFillTx/>
                <a:latin typeface="Calibri" panose="020F0502020204030204"/>
                <a:ea typeface="Calibri"/>
                <a:cs typeface="Calibri"/>
              </a:rPr>
              <a:t> Libraries, Health Center, State Offices Of Rural Health (SORHs), Rural Caucus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Calibri"/>
                <a:cs typeface="Calibri"/>
              </a:rPr>
              <a:t>Conduct Individual Outreach:</a:t>
            </a:r>
            <a:r>
              <a:rPr kumimoji="0" lang="en-US" sz="1800" b="0" i="0" u="none" strike="noStrike" kern="1200" cap="none" spc="0" normalizeH="0" baseline="0" noProof="0" dirty="0">
                <a:ln>
                  <a:noFill/>
                </a:ln>
                <a:solidFill>
                  <a:prstClr val="black"/>
                </a:solidFill>
                <a:effectLst/>
                <a:uLnTx/>
                <a:uFillTx/>
                <a:latin typeface="Calibri" panose="020F0502020204030204"/>
                <a:ea typeface="Calibri"/>
                <a:cs typeface="Calibri"/>
              </a:rPr>
              <a:t> MAP 2025 30+ Municipalities reached</a:t>
            </a:r>
          </a:p>
        </p:txBody>
      </p:sp>
      <p:pic>
        <p:nvPicPr>
          <p:cNvPr id="2" name="Picture 1">
            <a:extLst>
              <a:ext uri="{FF2B5EF4-FFF2-40B4-BE49-F238E27FC236}">
                <a16:creationId xmlns:a16="http://schemas.microsoft.com/office/drawing/2014/main" id="{0207FA5B-0D5B-F612-1C40-3A8A299DFF62}"/>
              </a:ext>
            </a:extLst>
          </p:cNvPr>
          <p:cNvPicPr>
            <a:picLocks noChangeAspect="1"/>
          </p:cNvPicPr>
          <p:nvPr/>
        </p:nvPicPr>
        <p:blipFill>
          <a:blip r:embed="rId4"/>
          <a:srcRect l="49028" t="48066" b="24949"/>
          <a:stretch>
            <a:fillRect/>
          </a:stretch>
        </p:blipFill>
        <p:spPr>
          <a:xfrm>
            <a:off x="254757" y="1906457"/>
            <a:ext cx="4962131" cy="1595336"/>
          </a:xfrm>
          <a:prstGeom prst="rect">
            <a:avLst/>
          </a:prstGeom>
        </p:spPr>
      </p:pic>
      <p:sp>
        <p:nvSpPr>
          <p:cNvPr id="3" name="Rectangle 2">
            <a:extLst>
              <a:ext uri="{FF2B5EF4-FFF2-40B4-BE49-F238E27FC236}">
                <a16:creationId xmlns:a16="http://schemas.microsoft.com/office/drawing/2014/main" id="{6BE87C16-7368-5E27-2855-5240E68300CD}"/>
              </a:ext>
            </a:extLst>
          </p:cNvPr>
          <p:cNvSpPr/>
          <p:nvPr/>
        </p:nvSpPr>
        <p:spPr>
          <a:xfrm>
            <a:off x="319218" y="1308814"/>
            <a:ext cx="3602736" cy="40233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ptos" panose="020B0004020202020204"/>
                <a:ea typeface="+mn-ea"/>
                <a:cs typeface="+mn-cs"/>
              </a:rPr>
              <a:t>New Partnership</a:t>
            </a:r>
          </a:p>
        </p:txBody>
      </p:sp>
      <p:sp>
        <p:nvSpPr>
          <p:cNvPr id="5" name="TextBox 4">
            <a:extLst>
              <a:ext uri="{FF2B5EF4-FFF2-40B4-BE49-F238E27FC236}">
                <a16:creationId xmlns:a16="http://schemas.microsoft.com/office/drawing/2014/main" id="{DF98D609-B626-9EED-67AA-BDB4C0D50D67}"/>
              </a:ext>
            </a:extLst>
          </p:cNvPr>
          <p:cNvSpPr txBox="1"/>
          <p:nvPr/>
        </p:nvSpPr>
        <p:spPr>
          <a:xfrm>
            <a:off x="266342" y="1680694"/>
            <a:ext cx="6331545"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chemeClr val="accent6">
                    <a:lumMod val="60000"/>
                    <a:lumOff val="40000"/>
                  </a:schemeClr>
                </a:solidFill>
                <a:effectLst/>
                <a:uLnTx/>
                <a:uFillTx/>
                <a:latin typeface="Calibri" panose="020F0502020204030204"/>
                <a:ea typeface="Calibri"/>
                <a:cs typeface="Calibri"/>
              </a:rPr>
              <a:t>UConn TAB Partner – Rural Outreach and Engagement </a:t>
            </a:r>
            <a:endParaRPr kumimoji="0" lang="en-US" sz="1800" b="0" i="0" u="none" strike="noStrike" kern="1200" cap="none" spc="0" normalizeH="0" baseline="0" noProof="0" dirty="0">
              <a:ln>
                <a:noFill/>
              </a:ln>
              <a:solidFill>
                <a:schemeClr val="accent6">
                  <a:lumMod val="60000"/>
                  <a:lumOff val="40000"/>
                </a:scheme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049843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3"/>
          <p:cNvSpPr/>
          <p:nvPr/>
        </p:nvSpPr>
        <p:spPr>
          <a:xfrm>
            <a:off x="0" y="0"/>
            <a:ext cx="12192000" cy="1477945"/>
          </a:xfrm>
          <a:prstGeom prst="rect">
            <a:avLst/>
          </a:prstGeom>
          <a:solidFill>
            <a:srgbClr val="2F5496"/>
          </a:solidFill>
          <a:ln w="12700" cap="flat" cmpd="sng">
            <a:solidFill>
              <a:srgbClr val="1C305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a:ln>
                <a:noFill/>
              </a:ln>
              <a:solidFill>
                <a:srgbClr val="2F5496"/>
              </a:solidFill>
              <a:effectLst/>
              <a:uLnTx/>
              <a:uFillTx/>
              <a:latin typeface="Calibri"/>
              <a:ea typeface="Calibri"/>
              <a:cs typeface="Calibri"/>
              <a:sym typeface="Calibri"/>
            </a:endParaRPr>
          </a:p>
        </p:txBody>
      </p:sp>
      <p:pic>
        <p:nvPicPr>
          <p:cNvPr id="2" name="Picture 1" descr="A logo with a tree and leaves&#10;&#10;AI-generated content may be incorrect.">
            <a:extLst>
              <a:ext uri="{FF2B5EF4-FFF2-40B4-BE49-F238E27FC236}">
                <a16:creationId xmlns:a16="http://schemas.microsoft.com/office/drawing/2014/main" id="{77534812-DCF6-4A1B-A3A4-5B2B43784158}"/>
              </a:ext>
            </a:extLst>
          </p:cNvPr>
          <p:cNvPicPr>
            <a:picLocks noChangeAspect="1"/>
          </p:cNvPicPr>
          <p:nvPr/>
        </p:nvPicPr>
        <p:blipFill>
          <a:blip r:embed="rId3"/>
          <a:stretch>
            <a:fillRect/>
          </a:stretch>
        </p:blipFill>
        <p:spPr>
          <a:xfrm>
            <a:off x="9640813" y="52332"/>
            <a:ext cx="2456699" cy="1373279"/>
          </a:xfrm>
          <a:prstGeom prst="rect">
            <a:avLst/>
          </a:prstGeom>
        </p:spPr>
      </p:pic>
      <p:graphicFrame>
        <p:nvGraphicFramePr>
          <p:cNvPr id="3" name="Diagram 2">
            <a:extLst>
              <a:ext uri="{FF2B5EF4-FFF2-40B4-BE49-F238E27FC236}">
                <a16:creationId xmlns:a16="http://schemas.microsoft.com/office/drawing/2014/main" id="{F7629B9F-CE3E-D259-D9D6-B29F6FB809D5}"/>
              </a:ext>
            </a:extLst>
          </p:cNvPr>
          <p:cNvGraphicFramePr/>
          <p:nvPr/>
        </p:nvGraphicFramePr>
        <p:xfrm>
          <a:off x="112320" y="1538355"/>
          <a:ext cx="4261718" cy="243817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5" name="Diagram 4">
            <a:extLst>
              <a:ext uri="{FF2B5EF4-FFF2-40B4-BE49-F238E27FC236}">
                <a16:creationId xmlns:a16="http://schemas.microsoft.com/office/drawing/2014/main" id="{B0FEA0CF-11CB-249A-52DB-5587A09B3120}"/>
              </a:ext>
            </a:extLst>
          </p:cNvPr>
          <p:cNvGraphicFramePr/>
          <p:nvPr/>
        </p:nvGraphicFramePr>
        <p:xfrm>
          <a:off x="4809744" y="1763621"/>
          <a:ext cx="7092117" cy="4307587"/>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
        <p:nvSpPr>
          <p:cNvPr id="6" name="TextBox 5">
            <a:extLst>
              <a:ext uri="{FF2B5EF4-FFF2-40B4-BE49-F238E27FC236}">
                <a16:creationId xmlns:a16="http://schemas.microsoft.com/office/drawing/2014/main" id="{8689C32E-3A5D-5DE0-31A4-2FBF65D258A8}"/>
              </a:ext>
            </a:extLst>
          </p:cNvPr>
          <p:cNvSpPr txBox="1"/>
          <p:nvPr/>
        </p:nvSpPr>
        <p:spPr>
          <a:xfrm>
            <a:off x="255180" y="195189"/>
            <a:ext cx="7357731" cy="113877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4000" dirty="0">
                <a:solidFill>
                  <a:prstClr val="white"/>
                </a:solidFill>
                <a:latin typeface="Calibri"/>
                <a:ea typeface="Calibri"/>
                <a:cs typeface="Calibri"/>
                <a:sym typeface="Calibri"/>
              </a:rPr>
              <a:t>DIRECT TECHNICAL ASSISTANCE</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2800" b="0" i="0" u="none" strike="noStrike" kern="1200" cap="none" spc="0" normalizeH="0" baseline="0" noProof="0" dirty="0">
                <a:ln>
                  <a:noFill/>
                </a:ln>
                <a:solidFill>
                  <a:schemeClr val="accent4">
                    <a:lumMod val="60000"/>
                    <a:lumOff val="40000"/>
                  </a:schemeClr>
                </a:solidFill>
                <a:effectLst/>
                <a:uLnTx/>
                <a:uFillTx/>
                <a:latin typeface="Calibri"/>
                <a:ea typeface="Calibri"/>
                <a:cs typeface="Calibri"/>
                <a:sym typeface="Calibri"/>
              </a:rPr>
              <a:t>RESPONSIVE</a:t>
            </a:r>
            <a:r>
              <a:rPr lang="en-US" sz="2800" dirty="0">
                <a:solidFill>
                  <a:schemeClr val="accent4">
                    <a:lumMod val="60000"/>
                    <a:lumOff val="40000"/>
                  </a:schemeClr>
                </a:solidFill>
                <a:latin typeface="Calibri"/>
                <a:ea typeface="Calibri"/>
                <a:cs typeface="Calibri"/>
                <a:sym typeface="Calibri"/>
              </a:rPr>
              <a:t>, ACCESSIBLE, AND EXPERT REFERALS</a:t>
            </a:r>
            <a:endParaRPr kumimoji="0" lang="en-US" sz="2800" b="0" i="0" u="none" strike="noStrike" kern="1200" cap="none" spc="0" normalizeH="0" baseline="0" noProof="0" dirty="0">
              <a:ln>
                <a:noFill/>
              </a:ln>
              <a:solidFill>
                <a:schemeClr val="accent4">
                  <a:lumMod val="60000"/>
                  <a:lumOff val="40000"/>
                </a:schemeClr>
              </a:solidFill>
              <a:effectLst/>
              <a:uLnTx/>
              <a:uFillTx/>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8E9A0C-0A13-962D-9F78-7E2E94332157}"/>
            </a:ext>
          </a:extLst>
        </p:cNvPr>
        <p:cNvGrpSpPr/>
        <p:nvPr/>
      </p:nvGrpSpPr>
      <p:grpSpPr>
        <a:xfrm>
          <a:off x="0" y="0"/>
          <a:ext cx="0" cy="0"/>
          <a:chOff x="0" y="0"/>
          <a:chExt cx="0" cy="0"/>
        </a:xfrm>
      </p:grpSpPr>
      <p:pic>
        <p:nvPicPr>
          <p:cNvPr id="1026" name="Picture 2">
            <a:extLst>
              <a:ext uri="{FF2B5EF4-FFF2-40B4-BE49-F238E27FC236}">
                <a16:creationId xmlns:a16="http://schemas.microsoft.com/office/drawing/2014/main" id="{801EBCF8-B8F1-CE60-3B63-AEDE4C20386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22650" y="601517"/>
            <a:ext cx="2588303" cy="258830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1B9B8EB6-FEA7-7E92-3038-62B17A71E9C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75450" y="601517"/>
            <a:ext cx="2588303" cy="258830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AAC3B1E0-3BA3-8D74-A78C-A2D63A9CD21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228250" y="601517"/>
            <a:ext cx="2588303" cy="2588303"/>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a:extLst>
              <a:ext uri="{FF2B5EF4-FFF2-40B4-BE49-F238E27FC236}">
                <a16:creationId xmlns:a16="http://schemas.microsoft.com/office/drawing/2014/main" id="{FD04A02A-4677-B1B5-DFD9-715F6A242399}"/>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081049" y="601517"/>
            <a:ext cx="2588304" cy="2588304"/>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D9E47783-3666-927E-9834-1BA04AFBB06A}"/>
              </a:ext>
            </a:extLst>
          </p:cNvPr>
          <p:cNvSpPr txBox="1"/>
          <p:nvPr/>
        </p:nvSpPr>
        <p:spPr>
          <a:xfrm>
            <a:off x="3353140" y="0"/>
            <a:ext cx="4920192"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4EA72E"/>
                </a:solidFill>
                <a:effectLst/>
                <a:uLnTx/>
                <a:uFillTx/>
                <a:latin typeface="Aptos" panose="020B0004020202020204"/>
                <a:ea typeface="+mn-ea"/>
                <a:cs typeface="+mn-cs"/>
              </a:rPr>
              <a:t>tab.program.uconn.edu/procurement-service/</a:t>
            </a:r>
          </a:p>
        </p:txBody>
      </p:sp>
      <p:pic>
        <p:nvPicPr>
          <p:cNvPr id="4" name="Picture 3">
            <a:extLst>
              <a:ext uri="{FF2B5EF4-FFF2-40B4-BE49-F238E27FC236}">
                <a16:creationId xmlns:a16="http://schemas.microsoft.com/office/drawing/2014/main" id="{1C0DF32D-5E94-A3AB-08F9-3B7DA09599C4}"/>
              </a:ext>
            </a:extLst>
          </p:cNvPr>
          <p:cNvPicPr>
            <a:picLocks noChangeAspect="1"/>
          </p:cNvPicPr>
          <p:nvPr/>
        </p:nvPicPr>
        <p:blipFill>
          <a:blip r:embed="rId6"/>
          <a:stretch>
            <a:fillRect/>
          </a:stretch>
        </p:blipFill>
        <p:spPr>
          <a:xfrm>
            <a:off x="2976127" y="3189820"/>
            <a:ext cx="6239746" cy="3543795"/>
          </a:xfrm>
          <a:prstGeom prst="rect">
            <a:avLst/>
          </a:prstGeom>
        </p:spPr>
      </p:pic>
    </p:spTree>
    <p:extLst>
      <p:ext uri="{BB962C8B-B14F-4D97-AF65-F5344CB8AC3E}">
        <p14:creationId xmlns:p14="http://schemas.microsoft.com/office/powerpoint/2010/main" val="23578686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3">
          <a:extLst>
            <a:ext uri="{FF2B5EF4-FFF2-40B4-BE49-F238E27FC236}">
              <a16:creationId xmlns:a16="http://schemas.microsoft.com/office/drawing/2014/main" id="{2A42EA45-7F06-1BB6-40B5-56D4F6DFF52D}"/>
            </a:ext>
          </a:extLst>
        </p:cNvPr>
        <p:cNvGrpSpPr/>
        <p:nvPr/>
      </p:nvGrpSpPr>
      <p:grpSpPr>
        <a:xfrm>
          <a:off x="0" y="0"/>
          <a:ext cx="0" cy="0"/>
          <a:chOff x="0" y="0"/>
          <a:chExt cx="0" cy="0"/>
        </a:xfrm>
      </p:grpSpPr>
      <p:sp>
        <p:nvSpPr>
          <p:cNvPr id="104" name="Google Shape;104;p3">
            <a:extLst>
              <a:ext uri="{FF2B5EF4-FFF2-40B4-BE49-F238E27FC236}">
                <a16:creationId xmlns:a16="http://schemas.microsoft.com/office/drawing/2014/main" id="{65581F7F-F09A-27CC-4EA4-4AE5FA0C7256}"/>
              </a:ext>
            </a:extLst>
          </p:cNvPr>
          <p:cNvSpPr/>
          <p:nvPr/>
        </p:nvSpPr>
        <p:spPr>
          <a:xfrm>
            <a:off x="0" y="0"/>
            <a:ext cx="12192000" cy="1477945"/>
          </a:xfrm>
          <a:prstGeom prst="rect">
            <a:avLst/>
          </a:prstGeom>
          <a:solidFill>
            <a:srgbClr val="2F5496"/>
          </a:solidFill>
          <a:ln w="12700" cap="flat" cmpd="sng">
            <a:solidFill>
              <a:srgbClr val="1C305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dirty="0">
              <a:ln>
                <a:noFill/>
              </a:ln>
              <a:solidFill>
                <a:srgbClr val="2F5496"/>
              </a:solidFill>
              <a:effectLst/>
              <a:uLnTx/>
              <a:uFillTx/>
              <a:latin typeface="Calibri"/>
              <a:ea typeface="Calibri"/>
              <a:cs typeface="Calibri"/>
              <a:sym typeface="Calibri"/>
            </a:endParaRPr>
          </a:p>
        </p:txBody>
      </p:sp>
      <p:pic>
        <p:nvPicPr>
          <p:cNvPr id="2" name="Picture 1" descr="A logo with a tree and leaves&#10;&#10;AI-generated content may be incorrect.">
            <a:extLst>
              <a:ext uri="{FF2B5EF4-FFF2-40B4-BE49-F238E27FC236}">
                <a16:creationId xmlns:a16="http://schemas.microsoft.com/office/drawing/2014/main" id="{3A2637B6-5539-D2D0-805B-AB5E666EF0EA}"/>
              </a:ext>
            </a:extLst>
          </p:cNvPr>
          <p:cNvPicPr>
            <a:picLocks noChangeAspect="1"/>
          </p:cNvPicPr>
          <p:nvPr/>
        </p:nvPicPr>
        <p:blipFill>
          <a:blip r:embed="rId3"/>
          <a:stretch>
            <a:fillRect/>
          </a:stretch>
        </p:blipFill>
        <p:spPr>
          <a:xfrm>
            <a:off x="9640813" y="52332"/>
            <a:ext cx="2456699" cy="1373279"/>
          </a:xfrm>
          <a:prstGeom prst="rect">
            <a:avLst/>
          </a:prstGeom>
        </p:spPr>
      </p:pic>
      <p:graphicFrame>
        <p:nvGraphicFramePr>
          <p:cNvPr id="4" name="Diagram 3">
            <a:extLst>
              <a:ext uri="{FF2B5EF4-FFF2-40B4-BE49-F238E27FC236}">
                <a16:creationId xmlns:a16="http://schemas.microsoft.com/office/drawing/2014/main" id="{9822CD85-53E8-5CB4-38EC-82DB8EDDB262}"/>
              </a:ext>
            </a:extLst>
          </p:cNvPr>
          <p:cNvGraphicFramePr/>
          <p:nvPr>
            <p:extLst>
              <p:ext uri="{D42A27DB-BD31-4B8C-83A1-F6EECF244321}">
                <p14:modId xmlns:p14="http://schemas.microsoft.com/office/powerpoint/2010/main" val="1040622437"/>
              </p:ext>
            </p:extLst>
          </p:nvPr>
        </p:nvGraphicFramePr>
        <p:xfrm>
          <a:off x="1276039" y="3831234"/>
          <a:ext cx="3587545" cy="282203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7" name="Diagram 6">
            <a:extLst>
              <a:ext uri="{FF2B5EF4-FFF2-40B4-BE49-F238E27FC236}">
                <a16:creationId xmlns:a16="http://schemas.microsoft.com/office/drawing/2014/main" id="{B6026903-B958-E8BC-0AAF-FD3FED7E9AA0}"/>
              </a:ext>
            </a:extLst>
          </p:cNvPr>
          <p:cNvGraphicFramePr/>
          <p:nvPr/>
        </p:nvGraphicFramePr>
        <p:xfrm>
          <a:off x="4863584" y="2718678"/>
          <a:ext cx="2075602" cy="751081"/>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graphicFrame>
        <p:nvGraphicFramePr>
          <p:cNvPr id="8" name="Diagram 7">
            <a:extLst>
              <a:ext uri="{FF2B5EF4-FFF2-40B4-BE49-F238E27FC236}">
                <a16:creationId xmlns:a16="http://schemas.microsoft.com/office/drawing/2014/main" id="{F8FA167C-58E5-F448-02F0-208A8566EF37}"/>
              </a:ext>
            </a:extLst>
          </p:cNvPr>
          <p:cNvGraphicFramePr/>
          <p:nvPr>
            <p:extLst>
              <p:ext uri="{D42A27DB-BD31-4B8C-83A1-F6EECF244321}">
                <p14:modId xmlns:p14="http://schemas.microsoft.com/office/powerpoint/2010/main" val="1886579014"/>
              </p:ext>
            </p:extLst>
          </p:nvPr>
        </p:nvGraphicFramePr>
        <p:xfrm>
          <a:off x="7241090" y="3666239"/>
          <a:ext cx="4655608" cy="2351328"/>
        </p:xfrm>
        <a:graphic>
          <a:graphicData uri="http://schemas.openxmlformats.org/drawingml/2006/diagram">
            <dgm:relIds xmlns:dgm="http://schemas.openxmlformats.org/drawingml/2006/diagram" xmlns:r="http://schemas.openxmlformats.org/officeDocument/2006/relationships" r:dm="rId14" r:lo="rId15" r:qs="rId16" r:cs="rId17"/>
          </a:graphicData>
        </a:graphic>
      </p:graphicFrame>
      <p:graphicFrame>
        <p:nvGraphicFramePr>
          <p:cNvPr id="9" name="Diagram 8">
            <a:extLst>
              <a:ext uri="{FF2B5EF4-FFF2-40B4-BE49-F238E27FC236}">
                <a16:creationId xmlns:a16="http://schemas.microsoft.com/office/drawing/2014/main" id="{40F722EC-FCFC-DF8A-4235-2535DCB868A0}"/>
              </a:ext>
            </a:extLst>
          </p:cNvPr>
          <p:cNvGraphicFramePr/>
          <p:nvPr>
            <p:extLst>
              <p:ext uri="{D42A27DB-BD31-4B8C-83A1-F6EECF244321}">
                <p14:modId xmlns:p14="http://schemas.microsoft.com/office/powerpoint/2010/main" val="3526248670"/>
              </p:ext>
            </p:extLst>
          </p:nvPr>
        </p:nvGraphicFramePr>
        <p:xfrm>
          <a:off x="4863585" y="1567329"/>
          <a:ext cx="7058727" cy="1009498"/>
        </p:xfrm>
        <a:graphic>
          <a:graphicData uri="http://schemas.openxmlformats.org/drawingml/2006/diagram">
            <dgm:relIds xmlns:dgm="http://schemas.openxmlformats.org/drawingml/2006/diagram" xmlns:r="http://schemas.openxmlformats.org/officeDocument/2006/relationships" r:dm="rId19" r:lo="rId20" r:qs="rId21" r:cs="rId22"/>
          </a:graphicData>
        </a:graphic>
      </p:graphicFrame>
      <p:grpSp>
        <p:nvGrpSpPr>
          <p:cNvPr id="10" name="Group 9">
            <a:extLst>
              <a:ext uri="{FF2B5EF4-FFF2-40B4-BE49-F238E27FC236}">
                <a16:creationId xmlns:a16="http://schemas.microsoft.com/office/drawing/2014/main" id="{7A5DB38E-EFD4-EB22-5CC9-56066F821C2B}"/>
              </a:ext>
            </a:extLst>
          </p:cNvPr>
          <p:cNvGrpSpPr/>
          <p:nvPr/>
        </p:nvGrpSpPr>
        <p:grpSpPr>
          <a:xfrm>
            <a:off x="7241090" y="2719632"/>
            <a:ext cx="4655608" cy="750127"/>
            <a:chOff x="7090" y="0"/>
            <a:chExt cx="2004715" cy="856453"/>
          </a:xfrm>
          <a:solidFill>
            <a:srgbClr val="33BE71"/>
          </a:solidFill>
          <a:scene3d>
            <a:camera prst="orthographicFront">
              <a:rot lat="0" lon="0" rev="0"/>
            </a:camera>
            <a:lightRig rig="contrasting" dir="t">
              <a:rot lat="0" lon="0" rev="1200000"/>
            </a:lightRig>
          </a:scene3d>
        </p:grpSpPr>
        <p:sp>
          <p:nvSpPr>
            <p:cNvPr id="11" name="Rectangle 10">
              <a:extLst>
                <a:ext uri="{FF2B5EF4-FFF2-40B4-BE49-F238E27FC236}">
                  <a16:creationId xmlns:a16="http://schemas.microsoft.com/office/drawing/2014/main" id="{A4E99222-7D8C-98FC-6742-98156C0098BC}"/>
                </a:ext>
              </a:extLst>
            </p:cNvPr>
            <p:cNvSpPr/>
            <p:nvPr/>
          </p:nvSpPr>
          <p:spPr>
            <a:xfrm>
              <a:off x="7090" y="0"/>
              <a:ext cx="2004715" cy="856453"/>
            </a:xfrm>
            <a:prstGeom prst="rect">
              <a:avLst/>
            </a:prstGeom>
            <a:grpFill/>
            <a:sp3d contourW="19050" prstMaterial="metal">
              <a:bevelT w="88900" h="203200"/>
              <a:bevelB w="165100" h="254000"/>
            </a:sp3d>
          </p:spPr>
          <p:style>
            <a:lnRef idx="0">
              <a:schemeClr val="lt1">
                <a:hueOff val="0"/>
                <a:satOff val="0"/>
                <a:lumOff val="0"/>
                <a:alphaOff val="0"/>
              </a:schemeClr>
            </a:lnRef>
            <a:fillRef idx="1">
              <a:schemeClr val="accent2">
                <a:hueOff val="0"/>
                <a:satOff val="0"/>
                <a:lumOff val="0"/>
                <a:alphaOff val="0"/>
              </a:schemeClr>
            </a:fillRef>
            <a:effectRef idx="2">
              <a:schemeClr val="accent2">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2" name="TextBox 11">
              <a:extLst>
                <a:ext uri="{FF2B5EF4-FFF2-40B4-BE49-F238E27FC236}">
                  <a16:creationId xmlns:a16="http://schemas.microsoft.com/office/drawing/2014/main" id="{66C55FDF-523E-52A1-1EAF-C8D68A13F30E}"/>
                </a:ext>
              </a:extLst>
            </p:cNvPr>
            <p:cNvSpPr txBox="1"/>
            <p:nvPr/>
          </p:nvSpPr>
          <p:spPr>
            <a:xfrm>
              <a:off x="7090" y="0"/>
              <a:ext cx="2004715" cy="856453"/>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marL="0" marR="0" lvl="0" indent="0" algn="ctr" defTabSz="1066800" rtl="0" eaLnBrk="1" fontAlgn="auto" latinLnBrk="0" hangingPunct="1">
                <a:lnSpc>
                  <a:spcPct val="90000"/>
                </a:lnSpc>
                <a:spcBef>
                  <a:spcPct val="0"/>
                </a:spcBef>
                <a:spcAft>
                  <a:spcPct val="35000"/>
                </a:spcAft>
                <a:buClrTx/>
                <a:buSzTx/>
                <a:buFontTx/>
                <a:buNone/>
                <a:tabLst/>
                <a:defRPr/>
              </a:pPr>
              <a:r>
                <a:rPr kumimoji="0" lang="en-US" sz="2400" b="0" i="0" u="none" strike="noStrike" kern="1200" cap="none" spc="0" normalizeH="0" baseline="0" noProof="0">
                  <a:ln>
                    <a:noFill/>
                  </a:ln>
                  <a:solidFill>
                    <a:prstClr val="white"/>
                  </a:solidFill>
                  <a:effectLst/>
                  <a:uLnTx/>
                  <a:uFillTx/>
                  <a:latin typeface="Calibri Light" panose="020F0302020204030204" pitchFamily="34" charset="0"/>
                  <a:ea typeface="+mn-ea"/>
                  <a:cs typeface="Calibri Light" panose="020F0302020204030204" pitchFamily="34" charset="0"/>
                </a:rPr>
                <a:t>TECHNICAL SUPPORT</a:t>
              </a:r>
            </a:p>
          </p:txBody>
        </p:sp>
      </p:grpSp>
      <p:grpSp>
        <p:nvGrpSpPr>
          <p:cNvPr id="13" name="Group 12">
            <a:extLst>
              <a:ext uri="{FF2B5EF4-FFF2-40B4-BE49-F238E27FC236}">
                <a16:creationId xmlns:a16="http://schemas.microsoft.com/office/drawing/2014/main" id="{15FBDFA9-EE5D-9251-F829-8A469ECD4023}"/>
              </a:ext>
            </a:extLst>
          </p:cNvPr>
          <p:cNvGrpSpPr/>
          <p:nvPr/>
        </p:nvGrpSpPr>
        <p:grpSpPr>
          <a:xfrm>
            <a:off x="4835231" y="3664334"/>
            <a:ext cx="2075603" cy="2351322"/>
            <a:chOff x="2269" y="5"/>
            <a:chExt cx="4651068" cy="2351322"/>
          </a:xfrm>
        </p:grpSpPr>
        <p:sp>
          <p:nvSpPr>
            <p:cNvPr id="14" name="Rectangle 13">
              <a:extLst>
                <a:ext uri="{FF2B5EF4-FFF2-40B4-BE49-F238E27FC236}">
                  <a16:creationId xmlns:a16="http://schemas.microsoft.com/office/drawing/2014/main" id="{6DB91B9E-857E-EEB6-753F-0EF8F5AC1C06}"/>
                </a:ext>
              </a:extLst>
            </p:cNvPr>
            <p:cNvSpPr/>
            <p:nvPr/>
          </p:nvSpPr>
          <p:spPr>
            <a:xfrm>
              <a:off x="2269" y="5"/>
              <a:ext cx="4651068" cy="2351322"/>
            </a:xfrm>
            <a:prstGeom prst="rect">
              <a:avLst/>
            </a:prstGeom>
            <a:solidFill>
              <a:schemeClr val="bg1"/>
            </a:solidFill>
            <a:ln w="12700" cap="flat" cmpd="sng" algn="ctr">
              <a:solidFill>
                <a:srgbClr val="196B24"/>
              </a:solidFill>
              <a:prstDash val="solid"/>
              <a:miter lim="800000"/>
            </a:ln>
            <a:effectLst/>
          </p:spPr>
          <p:style>
            <a:lnRef idx="2">
              <a:scrgbClr r="0" g="0" b="0"/>
            </a:lnRef>
            <a:fillRef idx="1">
              <a:scrgbClr r="0" g="0" b="0"/>
            </a:fillRef>
            <a:effectRef idx="0">
              <a:scrgbClr r="0" g="0" b="0"/>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5" name="TextBox 14">
              <a:extLst>
                <a:ext uri="{FF2B5EF4-FFF2-40B4-BE49-F238E27FC236}">
                  <a16:creationId xmlns:a16="http://schemas.microsoft.com/office/drawing/2014/main" id="{B8549F68-E9C7-98B7-2B2E-33AC52557E97}"/>
                </a:ext>
              </a:extLst>
            </p:cNvPr>
            <p:cNvSpPr txBox="1"/>
            <p:nvPr/>
          </p:nvSpPr>
          <p:spPr>
            <a:xfrm>
              <a:off x="2269" y="5"/>
              <a:ext cx="4651068" cy="2351322"/>
            </a:xfrm>
            <a:prstGeom prst="rect">
              <a:avLst/>
            </a:prstGeom>
            <a:ln>
              <a:solidFill>
                <a:srgbClr val="196B24"/>
              </a:solidFill>
            </a:ln>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marL="0" marR="0" lvl="0" indent="0" algn="ctr" defTabSz="889000" rtl="0" eaLnBrk="1" fontAlgn="auto" latinLnBrk="0" hangingPunct="1">
                <a:lnSpc>
                  <a:spcPct val="90000"/>
                </a:lnSpc>
                <a:spcBef>
                  <a:spcPct val="0"/>
                </a:spcBef>
                <a:spcAft>
                  <a:spcPct val="35000"/>
                </a:spcAft>
                <a:buClrTx/>
                <a:buSzTx/>
                <a:buFontTx/>
                <a:buNone/>
                <a:tabLst/>
                <a:defRPr/>
              </a:pPr>
              <a:r>
                <a:rPr kumimoji="0" lang="en-US" sz="1800" b="0" i="0" u="none" strike="noStrike" kern="1200" cap="none" spc="0" normalizeH="0" baseline="0" noProof="0" dirty="0">
                  <a:ln>
                    <a:noFill/>
                  </a:ln>
                  <a:solidFill>
                    <a:sysClr val="windowText" lastClr="000000"/>
                  </a:solidFill>
                  <a:effectLst/>
                  <a:uLnTx/>
                  <a:uFillTx/>
                  <a:latin typeface="Calibri Light" panose="020F0302020204030204" pitchFamily="34" charset="0"/>
                  <a:ea typeface="+mn-ea"/>
                  <a:cs typeface="Calibri Light" panose="020F0302020204030204" pitchFamily="34" charset="0"/>
                </a:rPr>
                <a:t>Target Area and Brownfield Site Description</a:t>
              </a:r>
            </a:p>
            <a:p>
              <a:pPr marL="0" marR="0" lvl="0" indent="0" algn="ctr" defTabSz="889000" rtl="0" eaLnBrk="1" fontAlgn="auto" latinLnBrk="0" hangingPunct="1">
                <a:lnSpc>
                  <a:spcPct val="90000"/>
                </a:lnSpc>
                <a:spcBef>
                  <a:spcPct val="0"/>
                </a:spcBef>
                <a:spcAft>
                  <a:spcPct val="35000"/>
                </a:spcAft>
                <a:buClrTx/>
                <a:buSzTx/>
                <a:buFontTx/>
                <a:buNone/>
                <a:tabLst/>
                <a:defRPr/>
              </a:pPr>
              <a:r>
                <a:rPr kumimoji="0" lang="en-US" sz="1800" b="0" i="0" u="none" strike="noStrike" kern="1200" cap="none" spc="0" normalizeH="0" baseline="0" noProof="0" dirty="0">
                  <a:ln>
                    <a:noFill/>
                  </a:ln>
                  <a:solidFill>
                    <a:sysClr val="windowText" lastClr="000000"/>
                  </a:solidFill>
                  <a:effectLst/>
                  <a:uLnTx/>
                  <a:uFillTx/>
                  <a:latin typeface="Calibri Light" panose="020F0302020204030204" pitchFamily="34" charset="0"/>
                  <a:ea typeface="+mn-ea"/>
                  <a:cs typeface="Calibri Light" panose="020F0302020204030204" pitchFamily="34" charset="0"/>
                </a:rPr>
                <a:t>Community Need (Demographics</a:t>
              </a:r>
              <a:r>
                <a:rPr lang="en-US" dirty="0">
                  <a:solidFill>
                    <a:sysClr val="windowText" lastClr="000000"/>
                  </a:solidFill>
                  <a:latin typeface="Calibri Light" panose="020F0302020204030204" pitchFamily="34" charset="0"/>
                  <a:cs typeface="Calibri Light" panose="020F0302020204030204" pitchFamily="34" charset="0"/>
                </a:rPr>
                <a:t> and health </a:t>
              </a:r>
              <a:r>
                <a:rPr kumimoji="0" lang="en-US" sz="1800" b="0" i="0" u="none" strike="noStrike" kern="1200" cap="none" spc="0" normalizeH="0" baseline="0" noProof="0" dirty="0">
                  <a:ln>
                    <a:noFill/>
                  </a:ln>
                  <a:solidFill>
                    <a:sysClr val="windowText" lastClr="000000"/>
                  </a:solidFill>
                  <a:effectLst/>
                  <a:uLnTx/>
                  <a:uFillTx/>
                  <a:latin typeface="Calibri Light" panose="020F0302020204030204" pitchFamily="34" charset="0"/>
                  <a:ea typeface="+mn-ea"/>
                  <a:cs typeface="Calibri Light" panose="020F0302020204030204" pitchFamily="34" charset="0"/>
                </a:rPr>
                <a:t>data)</a:t>
              </a:r>
            </a:p>
          </p:txBody>
        </p:sp>
      </p:grpSp>
      <p:graphicFrame>
        <p:nvGraphicFramePr>
          <p:cNvPr id="16" name="Diagram 15">
            <a:extLst>
              <a:ext uri="{FF2B5EF4-FFF2-40B4-BE49-F238E27FC236}">
                <a16:creationId xmlns:a16="http://schemas.microsoft.com/office/drawing/2014/main" id="{6D6CBAE1-8804-E52B-C0FE-B0A02A80A379}"/>
              </a:ext>
            </a:extLst>
          </p:cNvPr>
          <p:cNvGraphicFramePr/>
          <p:nvPr/>
        </p:nvGraphicFramePr>
        <p:xfrm>
          <a:off x="112320" y="1538355"/>
          <a:ext cx="4261718" cy="2438174"/>
        </p:xfrm>
        <a:graphic>
          <a:graphicData uri="http://schemas.openxmlformats.org/drawingml/2006/diagram">
            <dgm:relIds xmlns:dgm="http://schemas.openxmlformats.org/drawingml/2006/diagram" xmlns:r="http://schemas.openxmlformats.org/officeDocument/2006/relationships" r:dm="rId24" r:lo="rId25" r:qs="rId26" r:cs="rId27"/>
          </a:graphicData>
        </a:graphic>
      </p:graphicFrame>
      <p:sp>
        <p:nvSpPr>
          <p:cNvPr id="3" name="Google Shape;106;p3">
            <a:extLst>
              <a:ext uri="{FF2B5EF4-FFF2-40B4-BE49-F238E27FC236}">
                <a16:creationId xmlns:a16="http://schemas.microsoft.com/office/drawing/2014/main" id="{57E866F5-82A4-CF91-A0E3-75704C1B59B6}"/>
              </a:ext>
            </a:extLst>
          </p:cNvPr>
          <p:cNvSpPr txBox="1"/>
          <p:nvPr/>
        </p:nvSpPr>
        <p:spPr>
          <a:xfrm>
            <a:off x="234232" y="139743"/>
            <a:ext cx="11277600" cy="104644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4000" dirty="0">
                <a:solidFill>
                  <a:prstClr val="white"/>
                </a:solidFill>
                <a:latin typeface="Calibri"/>
                <a:ea typeface="Calibri"/>
                <a:cs typeface="Calibri"/>
                <a:sym typeface="Calibri"/>
              </a:rPr>
              <a:t>MAP - SERVICE LEARNING COURSE </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2800" dirty="0">
                <a:solidFill>
                  <a:schemeClr val="accent4">
                    <a:lumMod val="60000"/>
                    <a:lumOff val="40000"/>
                  </a:schemeClr>
                </a:solidFill>
                <a:latin typeface="Calibri"/>
                <a:ea typeface="Calibri"/>
                <a:cs typeface="Calibri"/>
                <a:sym typeface="Calibri"/>
              </a:rPr>
              <a:t>STRONG COMMUNITY PARTNERSHIPS &amp; COLLABORATIONS</a:t>
            </a:r>
            <a:endParaRPr kumimoji="0" sz="2800" b="0" i="0" u="none" strike="noStrike" kern="1200" cap="none" spc="0" normalizeH="0" baseline="0" noProof="0" dirty="0">
              <a:ln>
                <a:noFill/>
              </a:ln>
              <a:solidFill>
                <a:schemeClr val="accent4">
                  <a:lumMod val="60000"/>
                  <a:lumOff val="40000"/>
                </a:schemeClr>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7969850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C59321-515F-5238-C0DE-FBDEF0C6A5B9}"/>
              </a:ext>
            </a:extLst>
          </p:cNvPr>
          <p:cNvSpPr>
            <a:spLocks noGrp="1"/>
          </p:cNvSpPr>
          <p:nvPr>
            <p:ph type="title"/>
          </p:nvPr>
        </p:nvSpPr>
        <p:spPr>
          <a:xfrm>
            <a:off x="271272" y="244314"/>
            <a:ext cx="6705600" cy="1099854"/>
          </a:xfrm>
        </p:spPr>
        <p:txBody>
          <a:bodyPr vert="horz" lIns="91440" tIns="45720" rIns="91440" bIns="45720" rtlCol="0" anchor="ctr">
            <a:normAutofit/>
          </a:bodyPr>
          <a:lstStyle/>
          <a:p>
            <a:r>
              <a:rPr lang="en-US" kern="1200" dirty="0">
                <a:solidFill>
                  <a:srgbClr val="00B050"/>
                </a:solidFill>
                <a:latin typeface="Bahnschrift" panose="020B0502040204020203" pitchFamily="34" charset="0"/>
              </a:rPr>
              <a:t>BROWNFIELD INVENTORY</a:t>
            </a:r>
          </a:p>
        </p:txBody>
      </p:sp>
      <p:graphicFrame>
        <p:nvGraphicFramePr>
          <p:cNvPr id="12" name="Content Placeholder 8">
            <a:extLst>
              <a:ext uri="{FF2B5EF4-FFF2-40B4-BE49-F238E27FC236}">
                <a16:creationId xmlns:a16="http://schemas.microsoft.com/office/drawing/2014/main" id="{E3D5157E-2E4B-E1D1-FDED-2DF8750C2D34}"/>
              </a:ext>
            </a:extLst>
          </p:cNvPr>
          <p:cNvGraphicFramePr>
            <a:graphicFrameLocks noGrp="1"/>
          </p:cNvGraphicFramePr>
          <p:nvPr>
            <p:ph idx="1"/>
            <p:extLst>
              <p:ext uri="{D42A27DB-BD31-4B8C-83A1-F6EECF244321}">
                <p14:modId xmlns:p14="http://schemas.microsoft.com/office/powerpoint/2010/main" val="1856437133"/>
              </p:ext>
            </p:extLst>
          </p:nvPr>
        </p:nvGraphicFramePr>
        <p:xfrm>
          <a:off x="-272095" y="2362021"/>
          <a:ext cx="5060771" cy="237114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ide Number Placeholder 2">
            <a:extLst>
              <a:ext uri="{FF2B5EF4-FFF2-40B4-BE49-F238E27FC236}">
                <a16:creationId xmlns:a16="http://schemas.microsoft.com/office/drawing/2014/main" id="{5082877C-C862-724F-26BE-83EED912925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9DB3AC-D6AC-4D80-B23D-9F5500BD6F22}" type="slidenum">
              <a:rPr kumimoji="0" lang="en-US" sz="1200" b="0" i="0" u="none" strike="noStrike" kern="1200" cap="none" spc="0" normalizeH="0" baseline="0" noProof="0" smtClean="0">
                <a:ln>
                  <a:noFill/>
                </a:ln>
                <a:solidFill>
                  <a:prstClr val="black">
                    <a:tint val="75000"/>
                  </a:prstClr>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tint val="75000"/>
                </a:prstClr>
              </a:solidFill>
              <a:effectLst/>
              <a:uLnTx/>
              <a:uFillTx/>
              <a:latin typeface="Arial"/>
              <a:ea typeface="+mn-ea"/>
              <a:cs typeface="+mn-cs"/>
            </a:endParaRPr>
          </a:p>
        </p:txBody>
      </p:sp>
      <p:graphicFrame>
        <p:nvGraphicFramePr>
          <p:cNvPr id="4" name="Table 3">
            <a:extLst>
              <a:ext uri="{FF2B5EF4-FFF2-40B4-BE49-F238E27FC236}">
                <a16:creationId xmlns:a16="http://schemas.microsoft.com/office/drawing/2014/main" id="{FD755816-B8B9-3C61-A7CD-6D068008F9FA}"/>
              </a:ext>
            </a:extLst>
          </p:cNvPr>
          <p:cNvGraphicFramePr>
            <a:graphicFrameLocks noGrp="1"/>
          </p:cNvGraphicFramePr>
          <p:nvPr>
            <p:extLst>
              <p:ext uri="{D42A27DB-BD31-4B8C-83A1-F6EECF244321}">
                <p14:modId xmlns:p14="http://schemas.microsoft.com/office/powerpoint/2010/main" val="1762236667"/>
              </p:ext>
            </p:extLst>
          </p:nvPr>
        </p:nvGraphicFramePr>
        <p:xfrm>
          <a:off x="4788676" y="2009492"/>
          <a:ext cx="7110984" cy="2839016"/>
        </p:xfrm>
        <a:graphic>
          <a:graphicData uri="http://schemas.openxmlformats.org/drawingml/2006/table">
            <a:tbl>
              <a:tblPr>
                <a:tableStyleId>{5C22544A-7EE6-4342-B048-85BDC9FD1C3A}</a:tableStyleId>
              </a:tblPr>
              <a:tblGrid>
                <a:gridCol w="2370328">
                  <a:extLst>
                    <a:ext uri="{9D8B030D-6E8A-4147-A177-3AD203B41FA5}">
                      <a16:colId xmlns:a16="http://schemas.microsoft.com/office/drawing/2014/main" val="3040238641"/>
                    </a:ext>
                  </a:extLst>
                </a:gridCol>
                <a:gridCol w="2370328">
                  <a:extLst>
                    <a:ext uri="{9D8B030D-6E8A-4147-A177-3AD203B41FA5}">
                      <a16:colId xmlns:a16="http://schemas.microsoft.com/office/drawing/2014/main" val="1236910243"/>
                    </a:ext>
                  </a:extLst>
                </a:gridCol>
                <a:gridCol w="2370328">
                  <a:extLst>
                    <a:ext uri="{9D8B030D-6E8A-4147-A177-3AD203B41FA5}">
                      <a16:colId xmlns:a16="http://schemas.microsoft.com/office/drawing/2014/main" val="4024398057"/>
                    </a:ext>
                  </a:extLst>
                </a:gridCol>
              </a:tblGrid>
              <a:tr h="354877">
                <a:tc>
                  <a:txBody>
                    <a:bodyPr/>
                    <a:lstStyle/>
                    <a:p>
                      <a:pPr marL="0" marR="0" algn="ctr">
                        <a:lnSpc>
                          <a:spcPct val="115000"/>
                        </a:lnSpc>
                        <a:spcBef>
                          <a:spcPts val="0"/>
                        </a:spcBef>
                        <a:spcAft>
                          <a:spcPts val="0"/>
                        </a:spcAft>
                      </a:pPr>
                      <a:r>
                        <a:rPr lang="en-US" sz="1600" baseline="0">
                          <a:effectLst/>
                          <a:latin typeface="Calibri Light" panose="020F0302020204030204" pitchFamily="34" charset="0"/>
                          <a:ea typeface="Calibri Light" panose="020F0302020204030204" pitchFamily="34" charset="0"/>
                          <a:cs typeface="Calibri Light" panose="020F0302020204030204" pitchFamily="34" charset="0"/>
                        </a:rPr>
                        <a:t>Site Name</a:t>
                      </a:r>
                      <a:endParaRPr lang="en-US" sz="1600" baseline="0">
                        <a:solidFill>
                          <a:srgbClr val="000000"/>
                        </a:solidFill>
                        <a:effectLst/>
                        <a:latin typeface="Calibri Light" panose="020F0302020204030204" pitchFamily="34" charset="0"/>
                        <a:ea typeface="Calibri Light" panose="020F0302020204030204" pitchFamily="34" charset="0"/>
                        <a:cs typeface="Calibri Light" panose="020F0302020204030204" pitchFamily="34" charset="0"/>
                      </a:endParaRPr>
                    </a:p>
                  </a:txBody>
                  <a:tcPr marL="68580" marR="68580" marT="0" marB="0" anchor="ctr"/>
                </a:tc>
                <a:tc>
                  <a:txBody>
                    <a:bodyPr/>
                    <a:lstStyle/>
                    <a:p>
                      <a:pPr marL="0" marR="0" algn="ctr">
                        <a:lnSpc>
                          <a:spcPct val="115000"/>
                        </a:lnSpc>
                        <a:spcBef>
                          <a:spcPts val="0"/>
                        </a:spcBef>
                        <a:spcAft>
                          <a:spcPts val="0"/>
                        </a:spcAft>
                      </a:pPr>
                      <a:r>
                        <a:rPr lang="en-US" sz="1600" baseline="0" dirty="0">
                          <a:effectLst/>
                          <a:latin typeface="Calibri Light" panose="020F0302020204030204" pitchFamily="34" charset="0"/>
                          <a:ea typeface="Calibri Light" panose="020F0302020204030204" pitchFamily="34" charset="0"/>
                          <a:cs typeface="Calibri Light" panose="020F0302020204030204" pitchFamily="34" charset="0"/>
                        </a:rPr>
                        <a:t>Site Size (acres) </a:t>
                      </a:r>
                      <a:endParaRPr lang="en-US" sz="1600" baseline="0" dirty="0">
                        <a:solidFill>
                          <a:srgbClr val="000000"/>
                        </a:solidFill>
                        <a:effectLst/>
                        <a:latin typeface="Calibri Light" panose="020F0302020204030204" pitchFamily="34" charset="0"/>
                        <a:ea typeface="Calibri Light" panose="020F0302020204030204" pitchFamily="34" charset="0"/>
                        <a:cs typeface="Calibri Light" panose="020F0302020204030204" pitchFamily="34" charset="0"/>
                      </a:endParaRPr>
                    </a:p>
                  </a:txBody>
                  <a:tcPr marL="68580" marR="68580" marT="0" marB="0" anchor="ctr"/>
                </a:tc>
                <a:tc>
                  <a:txBody>
                    <a:bodyPr/>
                    <a:lstStyle/>
                    <a:p>
                      <a:pPr marL="0" marR="0" algn="ctr">
                        <a:lnSpc>
                          <a:spcPct val="115000"/>
                        </a:lnSpc>
                        <a:spcBef>
                          <a:spcPts val="0"/>
                        </a:spcBef>
                        <a:spcAft>
                          <a:spcPts val="0"/>
                        </a:spcAft>
                      </a:pPr>
                      <a:r>
                        <a:rPr lang="en-US" sz="1600" baseline="0">
                          <a:effectLst/>
                          <a:latin typeface="Calibri Light" panose="020F0302020204030204" pitchFamily="34" charset="0"/>
                          <a:ea typeface="Calibri Light" panose="020F0302020204030204" pitchFamily="34" charset="0"/>
                          <a:cs typeface="Calibri Light" panose="020F0302020204030204" pitchFamily="34" charset="0"/>
                        </a:rPr>
                        <a:t>Opportunity Zone </a:t>
                      </a:r>
                      <a:endParaRPr lang="en-US" sz="1600" baseline="0">
                        <a:solidFill>
                          <a:srgbClr val="000000"/>
                        </a:solidFill>
                        <a:effectLst/>
                        <a:latin typeface="Calibri Light" panose="020F0302020204030204" pitchFamily="34" charset="0"/>
                        <a:ea typeface="Calibri Light" panose="020F0302020204030204" pitchFamily="34" charset="0"/>
                        <a:cs typeface="Calibri Light" panose="020F0302020204030204" pitchFamily="34" charset="0"/>
                      </a:endParaRPr>
                    </a:p>
                  </a:txBody>
                  <a:tcPr marL="68580" marR="68580" marT="0" marB="0" anchor="ctr"/>
                </a:tc>
                <a:extLst>
                  <a:ext uri="{0D108BD9-81ED-4DB2-BD59-A6C34878D82A}">
                    <a16:rowId xmlns:a16="http://schemas.microsoft.com/office/drawing/2014/main" val="2473025176"/>
                  </a:ext>
                </a:extLst>
              </a:tr>
              <a:tr h="354877">
                <a:tc>
                  <a:txBody>
                    <a:bodyPr/>
                    <a:lstStyle/>
                    <a:p>
                      <a:pPr marL="0" marR="0" algn="ctr">
                        <a:lnSpc>
                          <a:spcPct val="115000"/>
                        </a:lnSpc>
                        <a:spcBef>
                          <a:spcPts val="0"/>
                        </a:spcBef>
                        <a:spcAft>
                          <a:spcPts val="0"/>
                        </a:spcAft>
                      </a:pPr>
                      <a:r>
                        <a:rPr lang="en-US" sz="1600" baseline="0">
                          <a:effectLst/>
                          <a:latin typeface="Calibri Light" panose="020F0302020204030204" pitchFamily="34" charset="0"/>
                          <a:ea typeface="Calibri Light" panose="020F0302020204030204" pitchFamily="34" charset="0"/>
                          <a:cs typeface="Calibri Light" panose="020F0302020204030204" pitchFamily="34" charset="0"/>
                        </a:rPr>
                        <a:t>Address </a:t>
                      </a:r>
                      <a:endParaRPr lang="en-US" sz="1600" baseline="0">
                        <a:solidFill>
                          <a:srgbClr val="000000"/>
                        </a:solidFill>
                        <a:effectLst/>
                        <a:latin typeface="Calibri Light" panose="020F0302020204030204" pitchFamily="34" charset="0"/>
                        <a:ea typeface="Calibri Light" panose="020F0302020204030204" pitchFamily="34" charset="0"/>
                        <a:cs typeface="Calibri Light" panose="020F0302020204030204" pitchFamily="34" charset="0"/>
                      </a:endParaRPr>
                    </a:p>
                  </a:txBody>
                  <a:tcPr marL="68580" marR="68580" marT="0" marB="0" anchor="ctr"/>
                </a:tc>
                <a:tc>
                  <a:txBody>
                    <a:bodyPr/>
                    <a:lstStyle/>
                    <a:p>
                      <a:pPr marL="0" marR="0" algn="ctr">
                        <a:lnSpc>
                          <a:spcPct val="115000"/>
                        </a:lnSpc>
                        <a:spcBef>
                          <a:spcPts val="0"/>
                        </a:spcBef>
                        <a:spcAft>
                          <a:spcPts val="0"/>
                        </a:spcAft>
                      </a:pPr>
                      <a:r>
                        <a:rPr lang="en-US" sz="1600" baseline="0" dirty="0">
                          <a:effectLst/>
                          <a:latin typeface="Calibri Light" panose="020F0302020204030204" pitchFamily="34" charset="0"/>
                          <a:ea typeface="Calibri Light" panose="020F0302020204030204" pitchFamily="34" charset="0"/>
                          <a:cs typeface="Calibri Light" panose="020F0302020204030204" pitchFamily="34" charset="0"/>
                        </a:rPr>
                        <a:t>Current Zoning </a:t>
                      </a:r>
                      <a:endParaRPr lang="en-US" sz="1600" baseline="0" dirty="0">
                        <a:solidFill>
                          <a:srgbClr val="000000"/>
                        </a:solidFill>
                        <a:effectLst/>
                        <a:latin typeface="Calibri Light" panose="020F0302020204030204" pitchFamily="34" charset="0"/>
                        <a:ea typeface="Calibri Light" panose="020F0302020204030204" pitchFamily="34" charset="0"/>
                        <a:cs typeface="Calibri Light" panose="020F0302020204030204" pitchFamily="34" charset="0"/>
                      </a:endParaRPr>
                    </a:p>
                  </a:txBody>
                  <a:tcPr marL="68580" marR="68580" marT="0" marB="0" anchor="ctr"/>
                </a:tc>
                <a:tc>
                  <a:txBody>
                    <a:bodyPr/>
                    <a:lstStyle/>
                    <a:p>
                      <a:pPr marL="0" marR="0" algn="ctr">
                        <a:lnSpc>
                          <a:spcPct val="115000"/>
                        </a:lnSpc>
                        <a:spcBef>
                          <a:spcPts val="0"/>
                        </a:spcBef>
                        <a:spcAft>
                          <a:spcPts val="0"/>
                        </a:spcAft>
                      </a:pPr>
                      <a:r>
                        <a:rPr lang="en-US" sz="1600" baseline="0" dirty="0">
                          <a:effectLst/>
                          <a:latin typeface="Calibri Light" panose="020F0302020204030204" pitchFamily="34" charset="0"/>
                          <a:ea typeface="Calibri Light" panose="020F0302020204030204" pitchFamily="34" charset="0"/>
                          <a:cs typeface="Calibri Light" panose="020F0302020204030204" pitchFamily="34" charset="0"/>
                        </a:rPr>
                        <a:t>Underserved Community </a:t>
                      </a:r>
                      <a:endParaRPr lang="en-US" sz="1600" baseline="0" dirty="0">
                        <a:solidFill>
                          <a:srgbClr val="000000"/>
                        </a:solidFill>
                        <a:effectLst/>
                        <a:latin typeface="Calibri Light" panose="020F0302020204030204" pitchFamily="34" charset="0"/>
                        <a:ea typeface="Calibri Light" panose="020F0302020204030204" pitchFamily="34" charset="0"/>
                        <a:cs typeface="Calibri Light" panose="020F0302020204030204" pitchFamily="34" charset="0"/>
                      </a:endParaRPr>
                    </a:p>
                  </a:txBody>
                  <a:tcPr marL="68580" marR="68580" marT="0" marB="0" anchor="ctr"/>
                </a:tc>
                <a:extLst>
                  <a:ext uri="{0D108BD9-81ED-4DB2-BD59-A6C34878D82A}">
                    <a16:rowId xmlns:a16="http://schemas.microsoft.com/office/drawing/2014/main" val="2904631186"/>
                  </a:ext>
                </a:extLst>
              </a:tr>
              <a:tr h="354877">
                <a:tc>
                  <a:txBody>
                    <a:bodyPr/>
                    <a:lstStyle/>
                    <a:p>
                      <a:pPr marL="0" marR="0" algn="ctr">
                        <a:lnSpc>
                          <a:spcPct val="115000"/>
                        </a:lnSpc>
                        <a:spcBef>
                          <a:spcPts val="0"/>
                        </a:spcBef>
                        <a:spcAft>
                          <a:spcPts val="0"/>
                        </a:spcAft>
                      </a:pPr>
                      <a:r>
                        <a:rPr lang="en-US" sz="1600" baseline="0">
                          <a:effectLst/>
                          <a:latin typeface="Calibri Light" panose="020F0302020204030204" pitchFamily="34" charset="0"/>
                          <a:ea typeface="Calibri Light" panose="020F0302020204030204" pitchFamily="34" charset="0"/>
                          <a:cs typeface="Calibri Light" panose="020F0302020204030204" pitchFamily="34" charset="0"/>
                        </a:rPr>
                        <a:t>Zip Code </a:t>
                      </a:r>
                      <a:endParaRPr lang="en-US" sz="1600" baseline="0">
                        <a:solidFill>
                          <a:srgbClr val="000000"/>
                        </a:solidFill>
                        <a:effectLst/>
                        <a:latin typeface="Calibri Light" panose="020F0302020204030204" pitchFamily="34" charset="0"/>
                        <a:ea typeface="Calibri Light" panose="020F0302020204030204" pitchFamily="34" charset="0"/>
                        <a:cs typeface="Calibri Light" panose="020F0302020204030204" pitchFamily="34" charset="0"/>
                      </a:endParaRPr>
                    </a:p>
                  </a:txBody>
                  <a:tcPr marL="68580" marR="68580" marT="0" marB="0" anchor="ctr"/>
                </a:tc>
                <a:tc>
                  <a:txBody>
                    <a:bodyPr/>
                    <a:lstStyle/>
                    <a:p>
                      <a:pPr marL="0" marR="0" algn="ctr">
                        <a:lnSpc>
                          <a:spcPct val="115000"/>
                        </a:lnSpc>
                        <a:spcBef>
                          <a:spcPts val="0"/>
                        </a:spcBef>
                        <a:spcAft>
                          <a:spcPts val="0"/>
                        </a:spcAft>
                      </a:pPr>
                      <a:r>
                        <a:rPr lang="en-US" sz="1600" baseline="0" dirty="0">
                          <a:effectLst/>
                          <a:latin typeface="Calibri Light" panose="020F0302020204030204" pitchFamily="34" charset="0"/>
                          <a:ea typeface="Calibri Light" panose="020F0302020204030204" pitchFamily="34" charset="0"/>
                          <a:cs typeface="Calibri Light" panose="020F0302020204030204" pitchFamily="34" charset="0"/>
                        </a:rPr>
                        <a:t>Current Owner </a:t>
                      </a:r>
                      <a:endParaRPr lang="en-US" sz="1600" baseline="0" dirty="0">
                        <a:solidFill>
                          <a:srgbClr val="000000"/>
                        </a:solidFill>
                        <a:effectLst/>
                        <a:latin typeface="Calibri Light" panose="020F0302020204030204" pitchFamily="34" charset="0"/>
                        <a:ea typeface="Calibri Light" panose="020F0302020204030204" pitchFamily="34" charset="0"/>
                        <a:cs typeface="Calibri Light" panose="020F0302020204030204" pitchFamily="34" charset="0"/>
                      </a:endParaRPr>
                    </a:p>
                  </a:txBody>
                  <a:tcPr marL="68580" marR="68580" marT="0" marB="0" anchor="ct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1600" baseline="0" dirty="0">
                          <a:effectLst/>
                          <a:latin typeface="Calibri Light" panose="020F0302020204030204" pitchFamily="34" charset="0"/>
                          <a:ea typeface="Calibri Light" panose="020F0302020204030204" pitchFamily="34" charset="0"/>
                          <a:cs typeface="Calibri Light" panose="020F0302020204030204" pitchFamily="34" charset="0"/>
                        </a:rPr>
                        <a:t>Vulnerability Index</a:t>
                      </a:r>
                      <a:endParaRPr lang="en-US" sz="1600" baseline="0" dirty="0">
                        <a:solidFill>
                          <a:srgbClr val="000000"/>
                        </a:solidFill>
                        <a:effectLst/>
                        <a:latin typeface="Calibri Light" panose="020F0302020204030204" pitchFamily="34" charset="0"/>
                        <a:ea typeface="Calibri Light" panose="020F0302020204030204" pitchFamily="34" charset="0"/>
                        <a:cs typeface="Calibri Light" panose="020F0302020204030204" pitchFamily="34" charset="0"/>
                      </a:endParaRPr>
                    </a:p>
                  </a:txBody>
                  <a:tcPr marL="68580" marR="68580" marT="0" marB="0" anchor="ctr"/>
                </a:tc>
                <a:extLst>
                  <a:ext uri="{0D108BD9-81ED-4DB2-BD59-A6C34878D82A}">
                    <a16:rowId xmlns:a16="http://schemas.microsoft.com/office/drawing/2014/main" val="3041911078"/>
                  </a:ext>
                </a:extLst>
              </a:tr>
              <a:tr h="354877">
                <a:tc>
                  <a:txBody>
                    <a:bodyPr/>
                    <a:lstStyle/>
                    <a:p>
                      <a:pPr marL="0" marR="0" algn="ctr">
                        <a:lnSpc>
                          <a:spcPct val="115000"/>
                        </a:lnSpc>
                        <a:spcBef>
                          <a:spcPts val="0"/>
                        </a:spcBef>
                        <a:spcAft>
                          <a:spcPts val="0"/>
                        </a:spcAft>
                      </a:pPr>
                      <a:r>
                        <a:rPr lang="en-US" sz="1600" baseline="0">
                          <a:effectLst/>
                          <a:latin typeface="Calibri Light" panose="020F0302020204030204" pitchFamily="34" charset="0"/>
                          <a:ea typeface="Calibri Light" panose="020F0302020204030204" pitchFamily="34" charset="0"/>
                          <a:cs typeface="Calibri Light" panose="020F0302020204030204" pitchFamily="34" charset="0"/>
                        </a:rPr>
                        <a:t>Assessors Card ID number </a:t>
                      </a:r>
                      <a:endParaRPr lang="en-US" sz="1600" baseline="0">
                        <a:solidFill>
                          <a:srgbClr val="000000"/>
                        </a:solidFill>
                        <a:effectLst/>
                        <a:latin typeface="Calibri Light" panose="020F0302020204030204" pitchFamily="34" charset="0"/>
                        <a:ea typeface="Calibri Light" panose="020F0302020204030204" pitchFamily="34" charset="0"/>
                        <a:cs typeface="Calibri Light" panose="020F0302020204030204" pitchFamily="34" charset="0"/>
                      </a:endParaRPr>
                    </a:p>
                  </a:txBody>
                  <a:tcPr marL="68580" marR="68580" marT="0" marB="0" anchor="ctr"/>
                </a:tc>
                <a:tc>
                  <a:txBody>
                    <a:bodyPr/>
                    <a:lstStyle/>
                    <a:p>
                      <a:pPr marL="0" marR="0" algn="ctr">
                        <a:lnSpc>
                          <a:spcPct val="115000"/>
                        </a:lnSpc>
                        <a:spcBef>
                          <a:spcPts val="0"/>
                        </a:spcBef>
                        <a:spcAft>
                          <a:spcPts val="0"/>
                        </a:spcAft>
                      </a:pPr>
                      <a:r>
                        <a:rPr lang="en-US" sz="1600" baseline="0" dirty="0">
                          <a:effectLst/>
                          <a:latin typeface="Calibri Light" panose="020F0302020204030204" pitchFamily="34" charset="0"/>
                          <a:ea typeface="Calibri Light" panose="020F0302020204030204" pitchFamily="34" charset="0"/>
                          <a:cs typeface="Calibri Light" panose="020F0302020204030204" pitchFamily="34" charset="0"/>
                        </a:rPr>
                        <a:t>Tax Payment Status </a:t>
                      </a:r>
                      <a:endParaRPr lang="en-US" sz="1600" baseline="0" dirty="0">
                        <a:solidFill>
                          <a:srgbClr val="000000"/>
                        </a:solidFill>
                        <a:effectLst/>
                        <a:latin typeface="Calibri Light" panose="020F0302020204030204" pitchFamily="34" charset="0"/>
                        <a:ea typeface="Calibri Light" panose="020F0302020204030204" pitchFamily="34" charset="0"/>
                        <a:cs typeface="Calibri Light" panose="020F0302020204030204" pitchFamily="34" charset="0"/>
                      </a:endParaRPr>
                    </a:p>
                  </a:txBody>
                  <a:tcPr marL="68580" marR="68580" marT="0" marB="0" anchor="ctr"/>
                </a:tc>
                <a:tc>
                  <a:txBody>
                    <a:bodyPr/>
                    <a:lstStyle/>
                    <a:p>
                      <a:pPr marL="0" marR="0" algn="ctr">
                        <a:lnSpc>
                          <a:spcPct val="115000"/>
                        </a:lnSpc>
                        <a:spcBef>
                          <a:spcPts val="0"/>
                        </a:spcBef>
                        <a:spcAft>
                          <a:spcPts val="0"/>
                        </a:spcAft>
                      </a:pPr>
                      <a:r>
                        <a:rPr lang="en-US" sz="1600" baseline="0" dirty="0">
                          <a:effectLst/>
                          <a:latin typeface="Calibri Light" panose="020F0302020204030204" pitchFamily="34" charset="0"/>
                          <a:ea typeface="Calibri Light" panose="020F0302020204030204" pitchFamily="34" charset="0"/>
                          <a:cs typeface="Calibri Light" panose="020F0302020204030204" pitchFamily="34" charset="0"/>
                        </a:rPr>
                        <a:t>Past Uses </a:t>
                      </a:r>
                      <a:endParaRPr lang="en-US" sz="1600" baseline="0" dirty="0">
                        <a:solidFill>
                          <a:srgbClr val="000000"/>
                        </a:solidFill>
                        <a:effectLst/>
                        <a:latin typeface="Calibri Light" panose="020F0302020204030204" pitchFamily="34" charset="0"/>
                        <a:ea typeface="Calibri Light" panose="020F0302020204030204" pitchFamily="34" charset="0"/>
                        <a:cs typeface="Calibri Light" panose="020F0302020204030204" pitchFamily="34" charset="0"/>
                      </a:endParaRPr>
                    </a:p>
                  </a:txBody>
                  <a:tcPr marL="68580" marR="68580" marT="0" marB="0" anchor="ctr"/>
                </a:tc>
                <a:extLst>
                  <a:ext uri="{0D108BD9-81ED-4DB2-BD59-A6C34878D82A}">
                    <a16:rowId xmlns:a16="http://schemas.microsoft.com/office/drawing/2014/main" val="3648185818"/>
                  </a:ext>
                </a:extLst>
              </a:tr>
              <a:tr h="354877">
                <a:tc>
                  <a:txBody>
                    <a:bodyPr/>
                    <a:lstStyle/>
                    <a:p>
                      <a:pPr marL="0" marR="0" algn="ctr">
                        <a:lnSpc>
                          <a:spcPct val="115000"/>
                        </a:lnSpc>
                        <a:spcBef>
                          <a:spcPts val="0"/>
                        </a:spcBef>
                        <a:spcAft>
                          <a:spcPts val="0"/>
                        </a:spcAft>
                      </a:pPr>
                      <a:r>
                        <a:rPr lang="en-US" sz="1600" baseline="0">
                          <a:effectLst/>
                          <a:latin typeface="Calibri Light" panose="020F0302020204030204" pitchFamily="34" charset="0"/>
                          <a:ea typeface="Calibri Light" panose="020F0302020204030204" pitchFamily="34" charset="0"/>
                          <a:cs typeface="Calibri Light" panose="020F0302020204030204" pitchFamily="34" charset="0"/>
                        </a:rPr>
                        <a:t>Parcel Number </a:t>
                      </a:r>
                      <a:endParaRPr lang="en-US" sz="1600" baseline="0">
                        <a:solidFill>
                          <a:srgbClr val="000000"/>
                        </a:solidFill>
                        <a:effectLst/>
                        <a:latin typeface="Calibri Light" panose="020F0302020204030204" pitchFamily="34" charset="0"/>
                        <a:ea typeface="Calibri Light" panose="020F0302020204030204" pitchFamily="34" charset="0"/>
                        <a:cs typeface="Calibri Light" panose="020F0302020204030204" pitchFamily="34" charset="0"/>
                      </a:endParaRPr>
                    </a:p>
                  </a:txBody>
                  <a:tcPr marL="68580" marR="68580" marT="0" marB="0" anchor="ctr"/>
                </a:tc>
                <a:tc>
                  <a:txBody>
                    <a:bodyPr/>
                    <a:lstStyle/>
                    <a:p>
                      <a:pPr marL="0" marR="0" algn="ctr">
                        <a:lnSpc>
                          <a:spcPct val="115000"/>
                        </a:lnSpc>
                        <a:spcBef>
                          <a:spcPts val="0"/>
                        </a:spcBef>
                        <a:spcAft>
                          <a:spcPts val="0"/>
                        </a:spcAft>
                      </a:pPr>
                      <a:r>
                        <a:rPr lang="en-US" sz="1600" baseline="0" dirty="0">
                          <a:effectLst/>
                          <a:latin typeface="Calibri Light" panose="020F0302020204030204" pitchFamily="34" charset="0"/>
                          <a:ea typeface="Calibri Light" panose="020F0302020204030204" pitchFamily="34" charset="0"/>
                          <a:cs typeface="Calibri Light" panose="020F0302020204030204" pitchFamily="34" charset="0"/>
                        </a:rPr>
                        <a:t>Existing Buildings </a:t>
                      </a:r>
                      <a:endParaRPr lang="en-US" sz="1600" baseline="0" dirty="0">
                        <a:solidFill>
                          <a:srgbClr val="000000"/>
                        </a:solidFill>
                        <a:effectLst/>
                        <a:latin typeface="Calibri Light" panose="020F0302020204030204" pitchFamily="34" charset="0"/>
                        <a:ea typeface="Calibri Light" panose="020F0302020204030204" pitchFamily="34" charset="0"/>
                        <a:cs typeface="Calibri Light" panose="020F0302020204030204" pitchFamily="34" charset="0"/>
                      </a:endParaRPr>
                    </a:p>
                  </a:txBody>
                  <a:tcPr marL="68580" marR="68580" marT="0" marB="0" anchor="ctr"/>
                </a:tc>
                <a:tc>
                  <a:txBody>
                    <a:bodyPr/>
                    <a:lstStyle/>
                    <a:p>
                      <a:pPr marL="0" marR="0" algn="ctr">
                        <a:lnSpc>
                          <a:spcPct val="115000"/>
                        </a:lnSpc>
                        <a:spcBef>
                          <a:spcPts val="0"/>
                        </a:spcBef>
                        <a:spcAft>
                          <a:spcPts val="0"/>
                        </a:spcAft>
                      </a:pPr>
                      <a:r>
                        <a:rPr lang="en-US" sz="1600" baseline="0" dirty="0">
                          <a:effectLst/>
                          <a:latin typeface="Calibri Light" panose="020F0302020204030204" pitchFamily="34" charset="0"/>
                          <a:ea typeface="Calibri Light" panose="020F0302020204030204" pitchFamily="34" charset="0"/>
                          <a:cs typeface="Calibri Light" panose="020F0302020204030204" pitchFamily="34" charset="0"/>
                        </a:rPr>
                        <a:t>Public Utilities </a:t>
                      </a:r>
                      <a:endParaRPr lang="en-US" sz="1600" baseline="0" dirty="0">
                        <a:solidFill>
                          <a:srgbClr val="000000"/>
                        </a:solidFill>
                        <a:effectLst/>
                        <a:latin typeface="Calibri Light" panose="020F0302020204030204" pitchFamily="34" charset="0"/>
                        <a:ea typeface="Calibri Light" panose="020F0302020204030204" pitchFamily="34" charset="0"/>
                        <a:cs typeface="Calibri Light" panose="020F0302020204030204" pitchFamily="34" charset="0"/>
                      </a:endParaRPr>
                    </a:p>
                  </a:txBody>
                  <a:tcPr marL="68580" marR="68580" marT="0" marB="0" anchor="ctr"/>
                </a:tc>
                <a:extLst>
                  <a:ext uri="{0D108BD9-81ED-4DB2-BD59-A6C34878D82A}">
                    <a16:rowId xmlns:a16="http://schemas.microsoft.com/office/drawing/2014/main" val="1001368063"/>
                  </a:ext>
                </a:extLst>
              </a:tr>
              <a:tr h="354877">
                <a:tc>
                  <a:txBody>
                    <a:bodyPr/>
                    <a:lstStyle/>
                    <a:p>
                      <a:pPr marL="0" marR="0" algn="ctr">
                        <a:lnSpc>
                          <a:spcPct val="115000"/>
                        </a:lnSpc>
                        <a:spcBef>
                          <a:spcPts val="0"/>
                        </a:spcBef>
                        <a:spcAft>
                          <a:spcPts val="0"/>
                        </a:spcAft>
                      </a:pPr>
                      <a:r>
                        <a:rPr lang="en-US" sz="1600" baseline="0">
                          <a:effectLst/>
                          <a:latin typeface="Calibri Light" panose="020F0302020204030204" pitchFamily="34" charset="0"/>
                          <a:ea typeface="Calibri Light" panose="020F0302020204030204" pitchFamily="34" charset="0"/>
                          <a:cs typeface="Calibri Light" panose="020F0302020204030204" pitchFamily="34" charset="0"/>
                        </a:rPr>
                        <a:t>Redevelopment Status </a:t>
                      </a:r>
                      <a:endParaRPr lang="en-US" sz="1600" baseline="0">
                        <a:solidFill>
                          <a:srgbClr val="000000"/>
                        </a:solidFill>
                        <a:effectLst/>
                        <a:latin typeface="Calibri Light" panose="020F0302020204030204" pitchFamily="34" charset="0"/>
                        <a:ea typeface="Calibri Light" panose="020F0302020204030204" pitchFamily="34" charset="0"/>
                        <a:cs typeface="Calibri Light" panose="020F0302020204030204" pitchFamily="34" charset="0"/>
                      </a:endParaRPr>
                    </a:p>
                  </a:txBody>
                  <a:tcPr marL="68580" marR="68580" marT="0" marB="0" anchor="ctr"/>
                </a:tc>
                <a:tc>
                  <a:txBody>
                    <a:bodyPr/>
                    <a:lstStyle/>
                    <a:p>
                      <a:pPr marL="0" marR="0" algn="ctr">
                        <a:lnSpc>
                          <a:spcPct val="115000"/>
                        </a:lnSpc>
                        <a:spcBef>
                          <a:spcPts val="0"/>
                        </a:spcBef>
                        <a:spcAft>
                          <a:spcPts val="0"/>
                        </a:spcAft>
                      </a:pPr>
                      <a:r>
                        <a:rPr lang="en-US" sz="1600" baseline="0" dirty="0">
                          <a:effectLst/>
                          <a:latin typeface="Calibri Light" panose="020F0302020204030204" pitchFamily="34" charset="0"/>
                          <a:ea typeface="Calibri Light" panose="020F0302020204030204" pitchFamily="34" charset="0"/>
                          <a:cs typeface="Calibri Light" panose="020F0302020204030204" pitchFamily="34" charset="0"/>
                        </a:rPr>
                        <a:t>FEMA Flood Zone </a:t>
                      </a:r>
                      <a:endParaRPr lang="en-US" sz="1600" baseline="0" dirty="0">
                        <a:solidFill>
                          <a:srgbClr val="000000"/>
                        </a:solidFill>
                        <a:effectLst/>
                        <a:latin typeface="Calibri Light" panose="020F0302020204030204" pitchFamily="34" charset="0"/>
                        <a:ea typeface="Calibri Light" panose="020F0302020204030204" pitchFamily="34" charset="0"/>
                        <a:cs typeface="Calibri Light" panose="020F0302020204030204" pitchFamily="34" charset="0"/>
                      </a:endParaRPr>
                    </a:p>
                  </a:txBody>
                  <a:tcPr marL="68580" marR="68580" marT="0" marB="0" anchor="ctr"/>
                </a:tc>
                <a:tc>
                  <a:txBody>
                    <a:bodyPr/>
                    <a:lstStyle/>
                    <a:p>
                      <a:pPr marL="0" marR="0" algn="ctr">
                        <a:lnSpc>
                          <a:spcPct val="115000"/>
                        </a:lnSpc>
                        <a:spcBef>
                          <a:spcPts val="0"/>
                        </a:spcBef>
                        <a:spcAft>
                          <a:spcPts val="0"/>
                        </a:spcAft>
                      </a:pPr>
                      <a:r>
                        <a:rPr lang="en-US" sz="1600" baseline="0" dirty="0">
                          <a:effectLst/>
                          <a:latin typeface="Calibri Light" panose="020F0302020204030204" pitchFamily="34" charset="0"/>
                          <a:ea typeface="Calibri Light" panose="020F0302020204030204" pitchFamily="34" charset="0"/>
                          <a:cs typeface="Calibri Light" panose="020F0302020204030204" pitchFamily="34" charset="0"/>
                        </a:rPr>
                        <a:t>Parking Spaces </a:t>
                      </a:r>
                      <a:endParaRPr lang="en-US" sz="1600" baseline="0" dirty="0">
                        <a:solidFill>
                          <a:srgbClr val="000000"/>
                        </a:solidFill>
                        <a:effectLst/>
                        <a:latin typeface="Calibri Light" panose="020F0302020204030204" pitchFamily="34" charset="0"/>
                        <a:ea typeface="Calibri Light" panose="020F0302020204030204" pitchFamily="34" charset="0"/>
                        <a:cs typeface="Calibri Light" panose="020F0302020204030204" pitchFamily="34" charset="0"/>
                      </a:endParaRPr>
                    </a:p>
                  </a:txBody>
                  <a:tcPr marL="68580" marR="68580" marT="0" marB="0" anchor="ctr"/>
                </a:tc>
                <a:extLst>
                  <a:ext uri="{0D108BD9-81ED-4DB2-BD59-A6C34878D82A}">
                    <a16:rowId xmlns:a16="http://schemas.microsoft.com/office/drawing/2014/main" val="3171824506"/>
                  </a:ext>
                </a:extLst>
              </a:tr>
              <a:tr h="354877">
                <a:tc>
                  <a:txBody>
                    <a:bodyPr/>
                    <a:lstStyle/>
                    <a:p>
                      <a:pPr marL="0" marR="0" algn="ctr">
                        <a:lnSpc>
                          <a:spcPct val="115000"/>
                        </a:lnSpc>
                        <a:spcBef>
                          <a:spcPts val="0"/>
                        </a:spcBef>
                        <a:spcAft>
                          <a:spcPts val="0"/>
                        </a:spcAft>
                      </a:pPr>
                      <a:r>
                        <a:rPr lang="en-US" sz="1600" baseline="0">
                          <a:effectLst/>
                          <a:latin typeface="Calibri Light" panose="020F0302020204030204" pitchFamily="34" charset="0"/>
                          <a:ea typeface="Calibri Light" panose="020F0302020204030204" pitchFamily="34" charset="0"/>
                          <a:cs typeface="Calibri Light" panose="020F0302020204030204" pitchFamily="34" charset="0"/>
                        </a:rPr>
                        <a:t>Site Type </a:t>
                      </a:r>
                      <a:endParaRPr lang="en-US" sz="1600" baseline="0">
                        <a:solidFill>
                          <a:srgbClr val="000000"/>
                        </a:solidFill>
                        <a:effectLst/>
                        <a:latin typeface="Calibri Light" panose="020F0302020204030204" pitchFamily="34" charset="0"/>
                        <a:ea typeface="Calibri Light" panose="020F0302020204030204" pitchFamily="34" charset="0"/>
                        <a:cs typeface="Calibri Light" panose="020F0302020204030204" pitchFamily="34" charset="0"/>
                      </a:endParaRPr>
                    </a:p>
                  </a:txBody>
                  <a:tcPr marL="68580" marR="68580" marT="0" marB="0" anchor="ct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1600" baseline="0" dirty="0">
                          <a:effectLst/>
                          <a:latin typeface="Calibri Light" panose="020F0302020204030204" pitchFamily="34" charset="0"/>
                          <a:ea typeface="Calibri Light" panose="020F0302020204030204" pitchFamily="34" charset="0"/>
                          <a:cs typeface="Calibri Light" panose="020F0302020204030204" pitchFamily="34" charset="0"/>
                        </a:rPr>
                        <a:t>Wetlands</a:t>
                      </a:r>
                      <a:endParaRPr lang="en-US" sz="1600" baseline="0" dirty="0">
                        <a:solidFill>
                          <a:srgbClr val="000000"/>
                        </a:solidFill>
                        <a:effectLst/>
                        <a:latin typeface="Calibri Light" panose="020F0302020204030204" pitchFamily="34" charset="0"/>
                        <a:ea typeface="Calibri Light" panose="020F0302020204030204" pitchFamily="34" charset="0"/>
                        <a:cs typeface="Calibri Light" panose="020F0302020204030204" pitchFamily="34" charset="0"/>
                      </a:endParaRPr>
                    </a:p>
                  </a:txBody>
                  <a:tcPr marL="68580" marR="68580" marT="0" marB="0" anchor="ctr"/>
                </a:tc>
                <a:tc>
                  <a:txBody>
                    <a:bodyPr/>
                    <a:lstStyle/>
                    <a:p>
                      <a:pPr marL="0" marR="0" algn="ctr">
                        <a:lnSpc>
                          <a:spcPct val="115000"/>
                        </a:lnSpc>
                        <a:spcBef>
                          <a:spcPts val="0"/>
                        </a:spcBef>
                        <a:spcAft>
                          <a:spcPts val="0"/>
                        </a:spcAft>
                      </a:pPr>
                      <a:r>
                        <a:rPr lang="en-US" sz="1600" baseline="0" dirty="0">
                          <a:effectLst/>
                          <a:latin typeface="Calibri Light" panose="020F0302020204030204" pitchFamily="34" charset="0"/>
                          <a:ea typeface="Calibri Light" panose="020F0302020204030204" pitchFamily="34" charset="0"/>
                          <a:cs typeface="Calibri Light" panose="020F0302020204030204" pitchFamily="34" charset="0"/>
                        </a:rPr>
                        <a:t>Available Site Documents </a:t>
                      </a:r>
                      <a:endParaRPr lang="en-US" sz="1600" baseline="0" dirty="0">
                        <a:solidFill>
                          <a:srgbClr val="000000"/>
                        </a:solidFill>
                        <a:effectLst/>
                        <a:latin typeface="Calibri Light" panose="020F0302020204030204" pitchFamily="34" charset="0"/>
                        <a:ea typeface="Calibri Light" panose="020F0302020204030204" pitchFamily="34" charset="0"/>
                        <a:cs typeface="Calibri Light" panose="020F0302020204030204" pitchFamily="34" charset="0"/>
                      </a:endParaRPr>
                    </a:p>
                  </a:txBody>
                  <a:tcPr marL="68580" marR="68580" marT="0" marB="0" anchor="ctr"/>
                </a:tc>
                <a:extLst>
                  <a:ext uri="{0D108BD9-81ED-4DB2-BD59-A6C34878D82A}">
                    <a16:rowId xmlns:a16="http://schemas.microsoft.com/office/drawing/2014/main" val="4011336869"/>
                  </a:ext>
                </a:extLst>
              </a:tr>
              <a:tr h="354877">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1600" baseline="0" dirty="0">
                          <a:effectLst/>
                          <a:latin typeface="Calibri Light" panose="020F0302020204030204" pitchFamily="34" charset="0"/>
                          <a:ea typeface="Calibri Light" panose="020F0302020204030204" pitchFamily="34" charset="0"/>
                          <a:cs typeface="Calibri Light" panose="020F0302020204030204" pitchFamily="34" charset="0"/>
                        </a:rPr>
                        <a:t>Possible Contamination</a:t>
                      </a:r>
                      <a:endParaRPr lang="en-US" sz="1600" baseline="0" dirty="0">
                        <a:solidFill>
                          <a:srgbClr val="000000"/>
                        </a:solidFill>
                        <a:effectLst/>
                        <a:latin typeface="Calibri Light" panose="020F0302020204030204" pitchFamily="34" charset="0"/>
                        <a:ea typeface="Calibri Light" panose="020F0302020204030204" pitchFamily="34" charset="0"/>
                        <a:cs typeface="Calibri Light" panose="020F0302020204030204" pitchFamily="34" charset="0"/>
                      </a:endParaRPr>
                    </a:p>
                  </a:txBody>
                  <a:tcPr marL="68580" marR="68580" marT="0" marB="0" anchor="ctr"/>
                </a:tc>
                <a:tc>
                  <a:txBody>
                    <a:bodyPr/>
                    <a:lstStyle/>
                    <a:p>
                      <a:pPr marL="0" marR="0" algn="ctr">
                        <a:lnSpc>
                          <a:spcPct val="115000"/>
                        </a:lnSpc>
                        <a:spcBef>
                          <a:spcPts val="0"/>
                        </a:spcBef>
                        <a:spcAft>
                          <a:spcPts val="0"/>
                        </a:spcAft>
                      </a:pPr>
                      <a:r>
                        <a:rPr lang="en-US" sz="1600" baseline="0">
                          <a:effectLst/>
                          <a:latin typeface="Calibri Light" panose="020F0302020204030204" pitchFamily="34" charset="0"/>
                          <a:ea typeface="Calibri Light" panose="020F0302020204030204" pitchFamily="34" charset="0"/>
                          <a:cs typeface="Calibri Light" panose="020F0302020204030204" pitchFamily="34" charset="0"/>
                        </a:rPr>
                        <a:t>LUST Designation</a:t>
                      </a:r>
                      <a:endParaRPr lang="en-US" sz="1600" baseline="0">
                        <a:solidFill>
                          <a:srgbClr val="000000"/>
                        </a:solidFill>
                        <a:effectLst/>
                        <a:latin typeface="Calibri Light" panose="020F0302020204030204" pitchFamily="34" charset="0"/>
                        <a:ea typeface="Calibri Light" panose="020F0302020204030204" pitchFamily="34" charset="0"/>
                        <a:cs typeface="Calibri Light" panose="020F0302020204030204" pitchFamily="34" charset="0"/>
                      </a:endParaRPr>
                    </a:p>
                  </a:txBody>
                  <a:tcPr marL="68580" marR="68580" marT="0" marB="0" anchor="ctr"/>
                </a:tc>
                <a:tc>
                  <a:txBody>
                    <a:bodyPr/>
                    <a:lstStyle/>
                    <a:p>
                      <a:pPr marL="0" marR="0" algn="ctr">
                        <a:lnSpc>
                          <a:spcPct val="115000"/>
                        </a:lnSpc>
                        <a:spcBef>
                          <a:spcPts val="0"/>
                        </a:spcBef>
                        <a:spcAft>
                          <a:spcPts val="0"/>
                        </a:spcAft>
                      </a:pPr>
                      <a:r>
                        <a:rPr lang="en-US" sz="1600" baseline="0" dirty="0">
                          <a:effectLst/>
                          <a:latin typeface="Calibri Light" panose="020F0302020204030204" pitchFamily="34" charset="0"/>
                          <a:ea typeface="Calibri Light" panose="020F0302020204030204" pitchFamily="34" charset="0"/>
                          <a:cs typeface="Calibri Light" panose="020F0302020204030204" pitchFamily="34" charset="0"/>
                        </a:rPr>
                        <a:t>EPA Grant Eligibility </a:t>
                      </a:r>
                      <a:endParaRPr lang="en-US" sz="1600" baseline="0" dirty="0">
                        <a:solidFill>
                          <a:srgbClr val="000000"/>
                        </a:solidFill>
                        <a:effectLst/>
                        <a:latin typeface="Calibri Light" panose="020F0302020204030204" pitchFamily="34" charset="0"/>
                        <a:ea typeface="Calibri Light" panose="020F0302020204030204" pitchFamily="34" charset="0"/>
                        <a:cs typeface="Calibri Light" panose="020F0302020204030204" pitchFamily="34" charset="0"/>
                      </a:endParaRPr>
                    </a:p>
                  </a:txBody>
                  <a:tcPr marL="68580" marR="68580" marT="0" marB="0" anchor="ctr"/>
                </a:tc>
                <a:extLst>
                  <a:ext uri="{0D108BD9-81ED-4DB2-BD59-A6C34878D82A}">
                    <a16:rowId xmlns:a16="http://schemas.microsoft.com/office/drawing/2014/main" val="2577249671"/>
                  </a:ext>
                </a:extLst>
              </a:tr>
            </a:tbl>
          </a:graphicData>
        </a:graphic>
      </p:graphicFrame>
    </p:spTree>
    <p:extLst>
      <p:ext uri="{BB962C8B-B14F-4D97-AF65-F5344CB8AC3E}">
        <p14:creationId xmlns:p14="http://schemas.microsoft.com/office/powerpoint/2010/main" val="16902221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C59321-515F-5238-C0DE-FBDEF0C6A5B9}"/>
              </a:ext>
            </a:extLst>
          </p:cNvPr>
          <p:cNvSpPr>
            <a:spLocks noGrp="1"/>
          </p:cNvSpPr>
          <p:nvPr>
            <p:ph type="title"/>
          </p:nvPr>
        </p:nvSpPr>
        <p:spPr>
          <a:xfrm>
            <a:off x="270309" y="182878"/>
            <a:ext cx="4969203" cy="941071"/>
          </a:xfrm>
        </p:spPr>
        <p:txBody>
          <a:bodyPr vert="horz" lIns="91440" tIns="45720" rIns="91440" bIns="45720" rtlCol="0" anchor="ctr">
            <a:normAutofit/>
          </a:bodyPr>
          <a:lstStyle/>
          <a:p>
            <a:r>
              <a:rPr lang="en-US" kern="1200" dirty="0">
                <a:solidFill>
                  <a:srgbClr val="00B050"/>
                </a:solidFill>
                <a:latin typeface="+mj-lt"/>
                <a:ea typeface="+mj-ea"/>
                <a:cs typeface="+mj-cs"/>
              </a:rPr>
              <a:t>RECORD REVIEW</a:t>
            </a:r>
          </a:p>
        </p:txBody>
      </p:sp>
      <p:pic>
        <p:nvPicPr>
          <p:cNvPr id="6" name="Picture 5">
            <a:extLst>
              <a:ext uri="{FF2B5EF4-FFF2-40B4-BE49-F238E27FC236}">
                <a16:creationId xmlns:a16="http://schemas.microsoft.com/office/drawing/2014/main" id="{1F7F9B27-8975-D1C6-6937-6D93F9A820D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040154" y="893056"/>
            <a:ext cx="7743394" cy="5618401"/>
          </a:xfrm>
          <a:prstGeom prst="rect">
            <a:avLst/>
          </a:prstGeom>
        </p:spPr>
      </p:pic>
    </p:spTree>
    <p:extLst>
      <p:ext uri="{BB962C8B-B14F-4D97-AF65-F5344CB8AC3E}">
        <p14:creationId xmlns:p14="http://schemas.microsoft.com/office/powerpoint/2010/main" val="3707835233"/>
      </p:ext>
    </p:extLst>
  </p:cSld>
  <p:clrMapOvr>
    <a:masterClrMapping/>
  </p:clrMapOvr>
</p:sld>
</file>

<file path=ppt/theme/theme1.xml><?xml version="1.0" encoding="utf-8"?>
<a:theme xmlns:a="http://schemas.openxmlformats.org/drawingml/2006/main" name="3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2_Office Theme">
  <a:themeElements>
    <a:clrScheme name="Blue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17f1a87e-2a25-4eaa-b9df-9d439034b080}" enabled="0" method="" siteId="{17f1a87e-2a25-4eaa-b9df-9d439034b080}" removed="1"/>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Template/>
  <TotalTime>0</TotalTime>
  <Words>798</Words>
  <Application>Microsoft Office PowerPoint</Application>
  <PresentationFormat>Widescreen</PresentationFormat>
  <Paragraphs>163</Paragraphs>
  <Slides>17</Slides>
  <Notes>8</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17</vt:i4>
      </vt:variant>
    </vt:vector>
  </HeadingPairs>
  <TitlesOfParts>
    <vt:vector size="28" baseType="lpstr">
      <vt:lpstr>Aptos</vt:lpstr>
      <vt:lpstr>Aptos Display</vt:lpstr>
      <vt:lpstr>Arial</vt:lpstr>
      <vt:lpstr>Bahnschrift</vt:lpstr>
      <vt:lpstr>Bahnschrift SemiBold</vt:lpstr>
      <vt:lpstr>Calibri</vt:lpstr>
      <vt:lpstr>Calibri Light</vt:lpstr>
      <vt:lpstr>Symbol</vt:lpstr>
      <vt:lpstr>Wingdings</vt:lpstr>
      <vt:lpstr>3_office theme</vt:lpstr>
      <vt:lpstr>2_Office Theme</vt:lpstr>
      <vt:lpstr>Massachusetts Brownfields Roundtable</vt:lpstr>
      <vt:lpstr>WHAT IS UCONN TAB</vt:lpstr>
      <vt:lpstr>PowerPoint Presentation</vt:lpstr>
      <vt:lpstr>PowerPoint Presentation</vt:lpstr>
      <vt:lpstr>PowerPoint Presentation</vt:lpstr>
      <vt:lpstr>PowerPoint Presentation</vt:lpstr>
      <vt:lpstr>PowerPoint Presentation</vt:lpstr>
      <vt:lpstr>BROWNFIELD INVENTORY</vt:lpstr>
      <vt:lpstr>RECORD REVIEW</vt:lpstr>
      <vt:lpstr>SITE REUSE ASSESSMENT PROJECTS</vt:lpstr>
      <vt:lpstr>PowerPoint Presentation</vt:lpstr>
      <vt:lpstr>RENDERINGS (Sketchup and Lumion)</vt:lpstr>
      <vt:lpstr>PowerPoint Presentation</vt:lpstr>
      <vt:lpstr>PowerPoint Presentation</vt:lpstr>
      <vt:lpstr>PowerPoint Presentation</vt:lpstr>
      <vt:lpstr>IMPACT AT A GLANCE</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2025-12-05T13:48:27Z</dcterms:created>
  <dcterms:modified xsi:type="dcterms:W3CDTF">2025-12-05T13:48:33Z</dcterms:modified>
</cp:coreProperties>
</file>