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672" r:id="rId2"/>
  </p:sldMasterIdLst>
  <p:notesMasterIdLst>
    <p:notesMasterId r:id="rId20"/>
  </p:notesMasterIdLst>
  <p:sldIdLst>
    <p:sldId id="353" r:id="rId3"/>
    <p:sldId id="5991" r:id="rId4"/>
    <p:sldId id="5992" r:id="rId5"/>
    <p:sldId id="5993" r:id="rId6"/>
    <p:sldId id="5995" r:id="rId7"/>
    <p:sldId id="5997" r:id="rId8"/>
    <p:sldId id="5998" r:id="rId9"/>
    <p:sldId id="6000" r:id="rId10"/>
    <p:sldId id="404" r:id="rId11"/>
    <p:sldId id="288" r:id="rId12"/>
    <p:sldId id="6007" r:id="rId13"/>
    <p:sldId id="6001" r:id="rId14"/>
    <p:sldId id="6002" r:id="rId15"/>
    <p:sldId id="6003" r:id="rId16"/>
    <p:sldId id="6004" r:id="rId17"/>
    <p:sldId id="6005" r:id="rId18"/>
    <p:sldId id="600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10D526-D7BF-458D-9DBC-F05578DBE212}" v="4" dt="2025-12-05T13:48:27.1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9" d="100"/>
          <a:sy n="69" d="100"/>
        </p:scale>
        <p:origin x="49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diagrams/_rels/data8.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diagrams/_rels/drawing8.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C446D8-9082-46A9-8155-D2714AF2FCFC}"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en-US"/>
        </a:p>
      </dgm:t>
    </dgm:pt>
    <dgm:pt modelId="{2D52AC36-430E-4899-85B2-49AAAB4A8EF3}">
      <dgm:prSet phldrT="[Text]" custT="1"/>
      <dgm:spPr>
        <a:xfrm>
          <a:off x="2045" y="0"/>
          <a:ext cx="2143532" cy="3402511"/>
        </a:xfrm>
        <a:solidFill>
          <a:srgbClr val="00B050"/>
        </a:solidFill>
      </dgm:spPr>
      <dgm:t>
        <a:bodyPr/>
        <a:lstStyle/>
        <a:p>
          <a:pPr>
            <a:buNone/>
          </a:pPr>
          <a:r>
            <a:rPr lang="en-US" sz="1600">
              <a:latin typeface="Calibri" panose="020F0502020204030204"/>
              <a:ea typeface="+mn-ea"/>
              <a:cs typeface="+mn-cs"/>
            </a:rPr>
            <a:t>Direct Technical Assistance </a:t>
          </a:r>
        </a:p>
      </dgm:t>
    </dgm:pt>
    <dgm:pt modelId="{90C8D133-1980-46C2-8297-712538F02FD8}" type="parTrans" cxnId="{381BB825-D198-40E8-92AE-EE4D28242570}">
      <dgm:prSet/>
      <dgm:spPr/>
      <dgm:t>
        <a:bodyPr/>
        <a:lstStyle/>
        <a:p>
          <a:endParaRPr lang="en-US" sz="1600">
            <a:solidFill>
              <a:schemeClr val="tx1"/>
            </a:solidFill>
          </a:endParaRPr>
        </a:p>
      </dgm:t>
    </dgm:pt>
    <dgm:pt modelId="{4866E089-8437-4C67-948B-0A604923BBE3}" type="sibTrans" cxnId="{381BB825-D198-40E8-92AE-EE4D28242570}">
      <dgm:prSet/>
      <dgm:spPr/>
      <dgm:t>
        <a:bodyPr/>
        <a:lstStyle/>
        <a:p>
          <a:endParaRPr lang="en-US" sz="1600">
            <a:solidFill>
              <a:schemeClr val="tx1"/>
            </a:solidFill>
          </a:endParaRPr>
        </a:p>
      </dgm:t>
    </dgm:pt>
    <dgm:pt modelId="{D9DD3E57-22EF-45AD-A18E-7AD8F4994B0A}">
      <dgm:prSet phldrT="[Text]" custT="1"/>
      <dgm:spPr>
        <a:xfrm>
          <a:off x="4407690" y="0"/>
          <a:ext cx="2143532" cy="3402511"/>
        </a:xfrm>
      </dgm:spPr>
      <dgm:t>
        <a:bodyPr/>
        <a:lstStyle/>
        <a:p>
          <a:pPr>
            <a:buNone/>
          </a:pPr>
          <a:r>
            <a:rPr lang="en-US" sz="1600">
              <a:latin typeface="Calibri" panose="020F0502020204030204"/>
              <a:ea typeface="+mn-ea"/>
              <a:cs typeface="+mn-cs"/>
            </a:rPr>
            <a:t>Continuing Education</a:t>
          </a:r>
        </a:p>
      </dgm:t>
    </dgm:pt>
    <dgm:pt modelId="{0165544A-8B14-40BA-8E09-27368FB3E614}" type="parTrans" cxnId="{034421B9-CEC5-4D18-89A4-A1C8DF1136BE}">
      <dgm:prSet/>
      <dgm:spPr/>
      <dgm:t>
        <a:bodyPr/>
        <a:lstStyle/>
        <a:p>
          <a:endParaRPr lang="en-US" sz="1600">
            <a:solidFill>
              <a:schemeClr val="tx1"/>
            </a:solidFill>
          </a:endParaRPr>
        </a:p>
      </dgm:t>
    </dgm:pt>
    <dgm:pt modelId="{5F903189-4296-4998-A0B0-9AF119FDF4CD}" type="sibTrans" cxnId="{034421B9-CEC5-4D18-89A4-A1C8DF1136BE}">
      <dgm:prSet/>
      <dgm:spPr/>
      <dgm:t>
        <a:bodyPr/>
        <a:lstStyle/>
        <a:p>
          <a:endParaRPr lang="en-US" sz="1600">
            <a:solidFill>
              <a:schemeClr val="tx1"/>
            </a:solidFill>
          </a:endParaRPr>
        </a:p>
      </dgm:t>
    </dgm:pt>
    <dgm:pt modelId="{F69480B7-5394-497D-B22E-0C21715299F8}">
      <dgm:prSet custT="1"/>
      <dgm:spPr>
        <a:xfrm>
          <a:off x="2229946" y="0"/>
          <a:ext cx="2143532" cy="3402511"/>
        </a:xfrm>
      </dgm:spPr>
      <dgm:t>
        <a:bodyPr/>
        <a:lstStyle/>
        <a:p>
          <a:pPr>
            <a:buNone/>
          </a:pPr>
          <a:r>
            <a:rPr lang="en-US" sz="1600">
              <a:latin typeface="Calibri" panose="020F0502020204030204"/>
              <a:ea typeface="+mn-ea"/>
              <a:cs typeface="+mn-cs"/>
            </a:rPr>
            <a:t>Municipal Assistance Program</a:t>
          </a:r>
        </a:p>
      </dgm:t>
    </dgm:pt>
    <dgm:pt modelId="{3F107411-4760-4704-BECD-041D5CA9D77A}" type="parTrans" cxnId="{A9DED1AF-1780-43DD-8BE4-CD650719621F}">
      <dgm:prSet/>
      <dgm:spPr/>
      <dgm:t>
        <a:bodyPr/>
        <a:lstStyle/>
        <a:p>
          <a:endParaRPr lang="en-US" sz="1600">
            <a:solidFill>
              <a:schemeClr val="tx1"/>
            </a:solidFill>
          </a:endParaRPr>
        </a:p>
      </dgm:t>
    </dgm:pt>
    <dgm:pt modelId="{9B890A0B-75D1-430B-B65D-43C843B326B3}" type="sibTrans" cxnId="{A9DED1AF-1780-43DD-8BE4-CD650719621F}">
      <dgm:prSet/>
      <dgm:spPr/>
      <dgm:t>
        <a:bodyPr/>
        <a:lstStyle/>
        <a:p>
          <a:endParaRPr lang="en-US" sz="1600">
            <a:solidFill>
              <a:schemeClr val="tx1"/>
            </a:solidFill>
          </a:endParaRPr>
        </a:p>
      </dgm:t>
    </dgm:pt>
    <dgm:pt modelId="{41D1F734-4FB6-4611-8552-5E29BC2EEF6C}">
      <dgm:prSet phldrT="[Text]" custT="1"/>
      <dgm:spPr>
        <a:xfrm>
          <a:off x="6627605" y="0"/>
          <a:ext cx="2143532" cy="3402511"/>
        </a:xfrm>
      </dgm:spPr>
      <dgm:t>
        <a:bodyPr/>
        <a:lstStyle/>
        <a:p>
          <a:pPr>
            <a:buNone/>
          </a:pPr>
          <a:r>
            <a:rPr lang="en-US" sz="1600">
              <a:latin typeface="Calibri" panose="020F0502020204030204"/>
              <a:ea typeface="+mn-ea"/>
              <a:cs typeface="+mn-cs"/>
            </a:rPr>
            <a:t>Community Engagement</a:t>
          </a:r>
        </a:p>
      </dgm:t>
    </dgm:pt>
    <dgm:pt modelId="{2BEE79B8-CFB4-4D4A-88C2-507B701E2A90}" type="parTrans" cxnId="{95A9F682-22C5-4166-A33F-E2507E1C3334}">
      <dgm:prSet/>
      <dgm:spPr/>
      <dgm:t>
        <a:bodyPr/>
        <a:lstStyle/>
        <a:p>
          <a:endParaRPr lang="en-US" sz="1600">
            <a:solidFill>
              <a:schemeClr val="tx1"/>
            </a:solidFill>
          </a:endParaRPr>
        </a:p>
      </dgm:t>
    </dgm:pt>
    <dgm:pt modelId="{B3B01214-E5A4-4606-8B73-5FC94F20705C}" type="sibTrans" cxnId="{95A9F682-22C5-4166-A33F-E2507E1C3334}">
      <dgm:prSet/>
      <dgm:spPr/>
      <dgm:t>
        <a:bodyPr/>
        <a:lstStyle/>
        <a:p>
          <a:endParaRPr lang="en-US" sz="1600">
            <a:solidFill>
              <a:schemeClr val="tx1"/>
            </a:solidFill>
          </a:endParaRPr>
        </a:p>
      </dgm:t>
    </dgm:pt>
    <dgm:pt modelId="{A681F5E5-EFAF-4939-9722-5E7D380AB3D3}" type="pres">
      <dgm:prSet presAssocID="{65C446D8-9082-46A9-8155-D2714AF2FCFC}" presName="Name0" presStyleCnt="0">
        <dgm:presLayoutVars>
          <dgm:chMax val="7"/>
          <dgm:chPref val="7"/>
          <dgm:dir/>
        </dgm:presLayoutVars>
      </dgm:prSet>
      <dgm:spPr/>
    </dgm:pt>
    <dgm:pt modelId="{9F2FDA00-D02B-4516-B66D-4BA6CA501F84}" type="pres">
      <dgm:prSet presAssocID="{65C446D8-9082-46A9-8155-D2714AF2FCFC}" presName="Name1" presStyleCnt="0"/>
      <dgm:spPr/>
    </dgm:pt>
    <dgm:pt modelId="{FB8DDB17-A2FD-4B18-A7CE-FB1268782680}" type="pres">
      <dgm:prSet presAssocID="{65C446D8-9082-46A9-8155-D2714AF2FCFC}" presName="cycle" presStyleCnt="0"/>
      <dgm:spPr/>
    </dgm:pt>
    <dgm:pt modelId="{78A7526F-3230-44E3-A9C2-4ADC8AC90AAC}" type="pres">
      <dgm:prSet presAssocID="{65C446D8-9082-46A9-8155-D2714AF2FCFC}" presName="srcNode" presStyleLbl="node1" presStyleIdx="0" presStyleCnt="4"/>
      <dgm:spPr/>
    </dgm:pt>
    <dgm:pt modelId="{60AE476B-29A5-4DA1-9B36-EF99D62F7D43}" type="pres">
      <dgm:prSet presAssocID="{65C446D8-9082-46A9-8155-D2714AF2FCFC}" presName="conn" presStyleLbl="parChTrans1D2" presStyleIdx="0" presStyleCnt="1"/>
      <dgm:spPr/>
    </dgm:pt>
    <dgm:pt modelId="{79A23480-2F9A-4596-B0E2-C28569AE4799}" type="pres">
      <dgm:prSet presAssocID="{65C446D8-9082-46A9-8155-D2714AF2FCFC}" presName="extraNode" presStyleLbl="node1" presStyleIdx="0" presStyleCnt="4"/>
      <dgm:spPr/>
    </dgm:pt>
    <dgm:pt modelId="{964ADABD-8921-4BF5-84B3-6DB710E50E60}" type="pres">
      <dgm:prSet presAssocID="{65C446D8-9082-46A9-8155-D2714AF2FCFC}" presName="dstNode" presStyleLbl="node1" presStyleIdx="0" presStyleCnt="4"/>
      <dgm:spPr/>
    </dgm:pt>
    <dgm:pt modelId="{D9B67ADC-EF41-47F5-A49C-313EA006F96D}" type="pres">
      <dgm:prSet presAssocID="{2D52AC36-430E-4899-85B2-49AAAB4A8EF3}" presName="text_1" presStyleLbl="node1" presStyleIdx="0" presStyleCnt="4">
        <dgm:presLayoutVars>
          <dgm:bulletEnabled val="1"/>
        </dgm:presLayoutVars>
      </dgm:prSet>
      <dgm:spPr>
        <a:prstGeom prst="roundRect">
          <a:avLst>
            <a:gd name="adj" fmla="val 10000"/>
          </a:avLst>
        </a:prstGeom>
      </dgm:spPr>
    </dgm:pt>
    <dgm:pt modelId="{853442FD-15A4-49BE-9B53-A63EFEFA1D14}" type="pres">
      <dgm:prSet presAssocID="{2D52AC36-430E-4899-85B2-49AAAB4A8EF3}" presName="accent_1" presStyleCnt="0"/>
      <dgm:spPr/>
    </dgm:pt>
    <dgm:pt modelId="{F5033B1B-03C4-4868-BAC7-2DB2CADEAD5E}" type="pres">
      <dgm:prSet presAssocID="{2D52AC36-430E-4899-85B2-49AAAB4A8EF3}" presName="accentRepeatNode" presStyleLbl="solidFgAcc1" presStyleIdx="0" presStyleCnt="4"/>
      <dgm:spPr/>
    </dgm:pt>
    <dgm:pt modelId="{4A87BDDF-E95D-4F37-8596-E7E4AA4F6D9F}" type="pres">
      <dgm:prSet presAssocID="{F69480B7-5394-497D-B22E-0C21715299F8}" presName="text_2" presStyleLbl="node1" presStyleIdx="1" presStyleCnt="4">
        <dgm:presLayoutVars>
          <dgm:bulletEnabled val="1"/>
        </dgm:presLayoutVars>
      </dgm:prSet>
      <dgm:spPr>
        <a:prstGeom prst="roundRect">
          <a:avLst>
            <a:gd name="adj" fmla="val 10000"/>
          </a:avLst>
        </a:prstGeom>
      </dgm:spPr>
    </dgm:pt>
    <dgm:pt modelId="{8C78E381-8416-4912-97F5-C1D2EC10196A}" type="pres">
      <dgm:prSet presAssocID="{F69480B7-5394-497D-B22E-0C21715299F8}" presName="accent_2" presStyleCnt="0"/>
      <dgm:spPr/>
    </dgm:pt>
    <dgm:pt modelId="{C9EEEEEB-A1D4-46C7-B439-AC1BF157C7E1}" type="pres">
      <dgm:prSet presAssocID="{F69480B7-5394-497D-B22E-0C21715299F8}" presName="accentRepeatNode" presStyleLbl="solidFgAcc1" presStyleIdx="1" presStyleCnt="4"/>
      <dgm:spPr/>
    </dgm:pt>
    <dgm:pt modelId="{191085B3-DB3B-469A-BF90-710AABA510EB}" type="pres">
      <dgm:prSet presAssocID="{D9DD3E57-22EF-45AD-A18E-7AD8F4994B0A}" presName="text_3" presStyleLbl="node1" presStyleIdx="2" presStyleCnt="4">
        <dgm:presLayoutVars>
          <dgm:bulletEnabled val="1"/>
        </dgm:presLayoutVars>
      </dgm:prSet>
      <dgm:spPr>
        <a:prstGeom prst="roundRect">
          <a:avLst>
            <a:gd name="adj" fmla="val 10000"/>
          </a:avLst>
        </a:prstGeom>
      </dgm:spPr>
    </dgm:pt>
    <dgm:pt modelId="{541C2A28-4BB8-49C8-B663-E5802B587EF8}" type="pres">
      <dgm:prSet presAssocID="{D9DD3E57-22EF-45AD-A18E-7AD8F4994B0A}" presName="accent_3" presStyleCnt="0"/>
      <dgm:spPr/>
    </dgm:pt>
    <dgm:pt modelId="{6CD314E0-9025-4DEE-AC91-81A5732C5A45}" type="pres">
      <dgm:prSet presAssocID="{D9DD3E57-22EF-45AD-A18E-7AD8F4994B0A}" presName="accentRepeatNode" presStyleLbl="solidFgAcc1" presStyleIdx="2" presStyleCnt="4"/>
      <dgm:spPr/>
    </dgm:pt>
    <dgm:pt modelId="{2D579AAA-764A-4E30-BF34-360235A1F908}" type="pres">
      <dgm:prSet presAssocID="{41D1F734-4FB6-4611-8552-5E29BC2EEF6C}" presName="text_4" presStyleLbl="node1" presStyleIdx="3" presStyleCnt="4">
        <dgm:presLayoutVars>
          <dgm:bulletEnabled val="1"/>
        </dgm:presLayoutVars>
      </dgm:prSet>
      <dgm:spPr>
        <a:prstGeom prst="roundRect">
          <a:avLst>
            <a:gd name="adj" fmla="val 10000"/>
          </a:avLst>
        </a:prstGeom>
      </dgm:spPr>
    </dgm:pt>
    <dgm:pt modelId="{E0DF24E6-0721-4022-962E-9C472A967B66}" type="pres">
      <dgm:prSet presAssocID="{41D1F734-4FB6-4611-8552-5E29BC2EEF6C}" presName="accent_4" presStyleCnt="0"/>
      <dgm:spPr/>
    </dgm:pt>
    <dgm:pt modelId="{0A2B4243-9CAA-4144-86BD-4C519A087928}" type="pres">
      <dgm:prSet presAssocID="{41D1F734-4FB6-4611-8552-5E29BC2EEF6C}" presName="accentRepeatNode" presStyleLbl="solidFgAcc1" presStyleIdx="3" presStyleCnt="4"/>
      <dgm:spPr/>
    </dgm:pt>
  </dgm:ptLst>
  <dgm:cxnLst>
    <dgm:cxn modelId="{2F96750A-A133-42E0-9F9A-5417380F80B5}" type="presOf" srcId="{2D52AC36-430E-4899-85B2-49AAAB4A8EF3}" destId="{D9B67ADC-EF41-47F5-A49C-313EA006F96D}" srcOrd="0" destOrd="0" presId="urn:microsoft.com/office/officeart/2008/layout/VerticalCurvedList"/>
    <dgm:cxn modelId="{381BB825-D198-40E8-92AE-EE4D28242570}" srcId="{65C446D8-9082-46A9-8155-D2714AF2FCFC}" destId="{2D52AC36-430E-4899-85B2-49AAAB4A8EF3}" srcOrd="0" destOrd="0" parTransId="{90C8D133-1980-46C2-8297-712538F02FD8}" sibTransId="{4866E089-8437-4C67-948B-0A604923BBE3}"/>
    <dgm:cxn modelId="{C056857E-A04F-4530-B3F6-56CFB80E3228}" type="presOf" srcId="{65C446D8-9082-46A9-8155-D2714AF2FCFC}" destId="{A681F5E5-EFAF-4939-9722-5E7D380AB3D3}" srcOrd="0" destOrd="0" presId="urn:microsoft.com/office/officeart/2008/layout/VerticalCurvedList"/>
    <dgm:cxn modelId="{95A9F682-22C5-4166-A33F-E2507E1C3334}" srcId="{65C446D8-9082-46A9-8155-D2714AF2FCFC}" destId="{41D1F734-4FB6-4611-8552-5E29BC2EEF6C}" srcOrd="3" destOrd="0" parTransId="{2BEE79B8-CFB4-4D4A-88C2-507B701E2A90}" sibTransId="{B3B01214-E5A4-4606-8B73-5FC94F20705C}"/>
    <dgm:cxn modelId="{F238F791-1C67-4F01-90AA-9211A5699CBF}" type="presOf" srcId="{F69480B7-5394-497D-B22E-0C21715299F8}" destId="{4A87BDDF-E95D-4F37-8596-E7E4AA4F6D9F}" srcOrd="0" destOrd="0" presId="urn:microsoft.com/office/officeart/2008/layout/VerticalCurvedList"/>
    <dgm:cxn modelId="{EC7B38AF-C6C5-4438-BE03-1FAFC6E5ECEF}" type="presOf" srcId="{4866E089-8437-4C67-948B-0A604923BBE3}" destId="{60AE476B-29A5-4DA1-9B36-EF99D62F7D43}" srcOrd="0" destOrd="0" presId="urn:microsoft.com/office/officeart/2008/layout/VerticalCurvedList"/>
    <dgm:cxn modelId="{A9DED1AF-1780-43DD-8BE4-CD650719621F}" srcId="{65C446D8-9082-46A9-8155-D2714AF2FCFC}" destId="{F69480B7-5394-497D-B22E-0C21715299F8}" srcOrd="1" destOrd="0" parTransId="{3F107411-4760-4704-BECD-041D5CA9D77A}" sibTransId="{9B890A0B-75D1-430B-B65D-43C843B326B3}"/>
    <dgm:cxn modelId="{034421B9-CEC5-4D18-89A4-A1C8DF1136BE}" srcId="{65C446D8-9082-46A9-8155-D2714AF2FCFC}" destId="{D9DD3E57-22EF-45AD-A18E-7AD8F4994B0A}" srcOrd="2" destOrd="0" parTransId="{0165544A-8B14-40BA-8E09-27368FB3E614}" sibTransId="{5F903189-4296-4998-A0B0-9AF119FDF4CD}"/>
    <dgm:cxn modelId="{B3A8C7ED-40B1-4B10-8317-29517C1FF478}" type="presOf" srcId="{D9DD3E57-22EF-45AD-A18E-7AD8F4994B0A}" destId="{191085B3-DB3B-469A-BF90-710AABA510EB}" srcOrd="0" destOrd="0" presId="urn:microsoft.com/office/officeart/2008/layout/VerticalCurvedList"/>
    <dgm:cxn modelId="{4A8902EE-44D9-4B80-A709-3611FDEA3121}" type="presOf" srcId="{41D1F734-4FB6-4611-8552-5E29BC2EEF6C}" destId="{2D579AAA-764A-4E30-BF34-360235A1F908}" srcOrd="0" destOrd="0" presId="urn:microsoft.com/office/officeart/2008/layout/VerticalCurvedList"/>
    <dgm:cxn modelId="{B19707D5-7ACE-4494-80CF-FF56DF872747}" type="presParOf" srcId="{A681F5E5-EFAF-4939-9722-5E7D380AB3D3}" destId="{9F2FDA00-D02B-4516-B66D-4BA6CA501F84}" srcOrd="0" destOrd="0" presId="urn:microsoft.com/office/officeart/2008/layout/VerticalCurvedList"/>
    <dgm:cxn modelId="{12B7449E-4367-4207-B853-B7A3FA251CFB}" type="presParOf" srcId="{9F2FDA00-D02B-4516-B66D-4BA6CA501F84}" destId="{FB8DDB17-A2FD-4B18-A7CE-FB1268782680}" srcOrd="0" destOrd="0" presId="urn:microsoft.com/office/officeart/2008/layout/VerticalCurvedList"/>
    <dgm:cxn modelId="{99082CC5-B7D4-4161-AAE4-740325C20E7A}" type="presParOf" srcId="{FB8DDB17-A2FD-4B18-A7CE-FB1268782680}" destId="{78A7526F-3230-44E3-A9C2-4ADC8AC90AAC}" srcOrd="0" destOrd="0" presId="urn:microsoft.com/office/officeart/2008/layout/VerticalCurvedList"/>
    <dgm:cxn modelId="{33979AD7-2955-48E2-9B01-16AF3638B143}" type="presParOf" srcId="{FB8DDB17-A2FD-4B18-A7CE-FB1268782680}" destId="{60AE476B-29A5-4DA1-9B36-EF99D62F7D43}" srcOrd="1" destOrd="0" presId="urn:microsoft.com/office/officeart/2008/layout/VerticalCurvedList"/>
    <dgm:cxn modelId="{A6E8D419-4FC6-41CC-A422-372C077BC407}" type="presParOf" srcId="{FB8DDB17-A2FD-4B18-A7CE-FB1268782680}" destId="{79A23480-2F9A-4596-B0E2-C28569AE4799}" srcOrd="2" destOrd="0" presId="urn:microsoft.com/office/officeart/2008/layout/VerticalCurvedList"/>
    <dgm:cxn modelId="{A03030F7-A613-43E3-97A5-5A505DC9A8BB}" type="presParOf" srcId="{FB8DDB17-A2FD-4B18-A7CE-FB1268782680}" destId="{964ADABD-8921-4BF5-84B3-6DB710E50E60}" srcOrd="3" destOrd="0" presId="urn:microsoft.com/office/officeart/2008/layout/VerticalCurvedList"/>
    <dgm:cxn modelId="{AD10BA75-8C62-45DE-9EFF-86965AC9F21B}" type="presParOf" srcId="{9F2FDA00-D02B-4516-B66D-4BA6CA501F84}" destId="{D9B67ADC-EF41-47F5-A49C-313EA006F96D}" srcOrd="1" destOrd="0" presId="urn:microsoft.com/office/officeart/2008/layout/VerticalCurvedList"/>
    <dgm:cxn modelId="{817D6175-30A1-4BB4-B31F-60F467800C4B}" type="presParOf" srcId="{9F2FDA00-D02B-4516-B66D-4BA6CA501F84}" destId="{853442FD-15A4-49BE-9B53-A63EFEFA1D14}" srcOrd="2" destOrd="0" presId="urn:microsoft.com/office/officeart/2008/layout/VerticalCurvedList"/>
    <dgm:cxn modelId="{B8308CAC-0EF4-4F43-87D3-EE019DDD5AD8}" type="presParOf" srcId="{853442FD-15A4-49BE-9B53-A63EFEFA1D14}" destId="{F5033B1B-03C4-4868-BAC7-2DB2CADEAD5E}" srcOrd="0" destOrd="0" presId="urn:microsoft.com/office/officeart/2008/layout/VerticalCurvedList"/>
    <dgm:cxn modelId="{408C3A57-E6D1-469B-8987-5DD4C1C5AC29}" type="presParOf" srcId="{9F2FDA00-D02B-4516-B66D-4BA6CA501F84}" destId="{4A87BDDF-E95D-4F37-8596-E7E4AA4F6D9F}" srcOrd="3" destOrd="0" presId="urn:microsoft.com/office/officeart/2008/layout/VerticalCurvedList"/>
    <dgm:cxn modelId="{4028DEFD-A754-4F99-8468-60024E4DB20B}" type="presParOf" srcId="{9F2FDA00-D02B-4516-B66D-4BA6CA501F84}" destId="{8C78E381-8416-4912-97F5-C1D2EC10196A}" srcOrd="4" destOrd="0" presId="urn:microsoft.com/office/officeart/2008/layout/VerticalCurvedList"/>
    <dgm:cxn modelId="{DD334418-4112-4310-9C0D-084FFD43AD6E}" type="presParOf" srcId="{8C78E381-8416-4912-97F5-C1D2EC10196A}" destId="{C9EEEEEB-A1D4-46C7-B439-AC1BF157C7E1}" srcOrd="0" destOrd="0" presId="urn:microsoft.com/office/officeart/2008/layout/VerticalCurvedList"/>
    <dgm:cxn modelId="{56211087-32EB-4DA6-A46F-D7F6E6FC9D4A}" type="presParOf" srcId="{9F2FDA00-D02B-4516-B66D-4BA6CA501F84}" destId="{191085B3-DB3B-469A-BF90-710AABA510EB}" srcOrd="5" destOrd="0" presId="urn:microsoft.com/office/officeart/2008/layout/VerticalCurvedList"/>
    <dgm:cxn modelId="{90D51297-81FA-45C4-A5EC-C2934302357A}" type="presParOf" srcId="{9F2FDA00-D02B-4516-B66D-4BA6CA501F84}" destId="{541C2A28-4BB8-49C8-B663-E5802B587EF8}" srcOrd="6" destOrd="0" presId="urn:microsoft.com/office/officeart/2008/layout/VerticalCurvedList"/>
    <dgm:cxn modelId="{3E088BD4-BF99-481D-A99F-E6E8519B8A28}" type="presParOf" srcId="{541C2A28-4BB8-49C8-B663-E5802B587EF8}" destId="{6CD314E0-9025-4DEE-AC91-81A5732C5A45}" srcOrd="0" destOrd="0" presId="urn:microsoft.com/office/officeart/2008/layout/VerticalCurvedList"/>
    <dgm:cxn modelId="{43CD065C-B28B-480E-9759-63368A8A6AFD}" type="presParOf" srcId="{9F2FDA00-D02B-4516-B66D-4BA6CA501F84}" destId="{2D579AAA-764A-4E30-BF34-360235A1F908}" srcOrd="7" destOrd="0" presId="urn:microsoft.com/office/officeart/2008/layout/VerticalCurvedList"/>
    <dgm:cxn modelId="{38AA5539-E091-47F0-9D5E-74D4B268580A}" type="presParOf" srcId="{9F2FDA00-D02B-4516-B66D-4BA6CA501F84}" destId="{E0DF24E6-0721-4022-962E-9C472A967B66}" srcOrd="8" destOrd="0" presId="urn:microsoft.com/office/officeart/2008/layout/VerticalCurvedList"/>
    <dgm:cxn modelId="{FDAB8ECB-BC31-4D2A-B6EE-33C4BF7C845A}" type="presParOf" srcId="{E0DF24E6-0721-4022-962E-9C472A967B66}" destId="{0A2B4243-9CAA-4144-86BD-4C519A087928}"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5C446D8-9082-46A9-8155-D2714AF2FCFC}"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en-US"/>
        </a:p>
      </dgm:t>
    </dgm:pt>
    <dgm:pt modelId="{2D52AC36-430E-4899-85B2-49AAAB4A8EF3}">
      <dgm:prSet phldrT="[Text]" custT="1"/>
      <dgm:spPr>
        <a:xfrm>
          <a:off x="2045" y="0"/>
          <a:ext cx="2143532" cy="3402511"/>
        </a:xfrm>
        <a:solidFill>
          <a:srgbClr val="44546A"/>
        </a:solidFill>
      </dgm:spPr>
      <dgm:t>
        <a:bodyPr/>
        <a:lstStyle/>
        <a:p>
          <a:pPr>
            <a:buNone/>
          </a:pPr>
          <a:r>
            <a:rPr lang="en-US" sz="1600">
              <a:latin typeface="Calibri" panose="020F0502020204030204"/>
              <a:ea typeface="+mn-ea"/>
              <a:cs typeface="+mn-cs"/>
            </a:rPr>
            <a:t>Direct Technical Assistance </a:t>
          </a:r>
        </a:p>
      </dgm:t>
    </dgm:pt>
    <dgm:pt modelId="{90C8D133-1980-46C2-8297-712538F02FD8}" type="parTrans" cxnId="{381BB825-D198-40E8-92AE-EE4D28242570}">
      <dgm:prSet/>
      <dgm:spPr/>
      <dgm:t>
        <a:bodyPr/>
        <a:lstStyle/>
        <a:p>
          <a:endParaRPr lang="en-US" sz="1600">
            <a:solidFill>
              <a:schemeClr val="tx1"/>
            </a:solidFill>
          </a:endParaRPr>
        </a:p>
      </dgm:t>
    </dgm:pt>
    <dgm:pt modelId="{4866E089-8437-4C67-948B-0A604923BBE3}" type="sibTrans" cxnId="{381BB825-D198-40E8-92AE-EE4D28242570}">
      <dgm:prSet/>
      <dgm:spPr/>
      <dgm:t>
        <a:bodyPr/>
        <a:lstStyle/>
        <a:p>
          <a:endParaRPr lang="en-US" sz="1600">
            <a:solidFill>
              <a:schemeClr val="tx1"/>
            </a:solidFill>
          </a:endParaRPr>
        </a:p>
      </dgm:t>
    </dgm:pt>
    <dgm:pt modelId="{D9DD3E57-22EF-45AD-A18E-7AD8F4994B0A}">
      <dgm:prSet phldrT="[Text]" custT="1"/>
      <dgm:spPr>
        <a:xfrm>
          <a:off x="4407690" y="0"/>
          <a:ext cx="2143532" cy="3402511"/>
        </a:xfrm>
        <a:solidFill>
          <a:srgbClr val="00B050"/>
        </a:solidFill>
      </dgm:spPr>
      <dgm:t>
        <a:bodyPr/>
        <a:lstStyle/>
        <a:p>
          <a:pPr>
            <a:buNone/>
          </a:pPr>
          <a:r>
            <a:rPr lang="en-US" sz="1600">
              <a:latin typeface="Calibri" panose="020F0502020204030204"/>
              <a:ea typeface="+mn-ea"/>
              <a:cs typeface="+mn-cs"/>
            </a:rPr>
            <a:t>Continuing Education</a:t>
          </a:r>
        </a:p>
      </dgm:t>
    </dgm:pt>
    <dgm:pt modelId="{0165544A-8B14-40BA-8E09-27368FB3E614}" type="parTrans" cxnId="{034421B9-CEC5-4D18-89A4-A1C8DF1136BE}">
      <dgm:prSet/>
      <dgm:spPr/>
      <dgm:t>
        <a:bodyPr/>
        <a:lstStyle/>
        <a:p>
          <a:endParaRPr lang="en-US" sz="1600">
            <a:solidFill>
              <a:schemeClr val="tx1"/>
            </a:solidFill>
          </a:endParaRPr>
        </a:p>
      </dgm:t>
    </dgm:pt>
    <dgm:pt modelId="{5F903189-4296-4998-A0B0-9AF119FDF4CD}" type="sibTrans" cxnId="{034421B9-CEC5-4D18-89A4-A1C8DF1136BE}">
      <dgm:prSet/>
      <dgm:spPr/>
      <dgm:t>
        <a:bodyPr/>
        <a:lstStyle/>
        <a:p>
          <a:endParaRPr lang="en-US" sz="1600">
            <a:solidFill>
              <a:schemeClr val="tx1"/>
            </a:solidFill>
          </a:endParaRPr>
        </a:p>
      </dgm:t>
    </dgm:pt>
    <dgm:pt modelId="{F69480B7-5394-497D-B22E-0C21715299F8}">
      <dgm:prSet custT="1"/>
      <dgm:spPr>
        <a:xfrm>
          <a:off x="2229946" y="0"/>
          <a:ext cx="2143532" cy="3402511"/>
        </a:xfrm>
        <a:solidFill>
          <a:srgbClr val="44546A"/>
        </a:solidFill>
      </dgm:spPr>
      <dgm:t>
        <a:bodyPr/>
        <a:lstStyle/>
        <a:p>
          <a:pPr>
            <a:buNone/>
          </a:pPr>
          <a:r>
            <a:rPr lang="en-US" sz="1600">
              <a:latin typeface="Calibri" panose="020F0502020204030204"/>
              <a:ea typeface="+mn-ea"/>
              <a:cs typeface="+mn-cs"/>
            </a:rPr>
            <a:t>Municipal Assistance Program</a:t>
          </a:r>
        </a:p>
      </dgm:t>
    </dgm:pt>
    <dgm:pt modelId="{3F107411-4760-4704-BECD-041D5CA9D77A}" type="parTrans" cxnId="{A9DED1AF-1780-43DD-8BE4-CD650719621F}">
      <dgm:prSet/>
      <dgm:spPr/>
      <dgm:t>
        <a:bodyPr/>
        <a:lstStyle/>
        <a:p>
          <a:endParaRPr lang="en-US" sz="1600">
            <a:solidFill>
              <a:schemeClr val="tx1"/>
            </a:solidFill>
          </a:endParaRPr>
        </a:p>
      </dgm:t>
    </dgm:pt>
    <dgm:pt modelId="{9B890A0B-75D1-430B-B65D-43C843B326B3}" type="sibTrans" cxnId="{A9DED1AF-1780-43DD-8BE4-CD650719621F}">
      <dgm:prSet/>
      <dgm:spPr/>
      <dgm:t>
        <a:bodyPr/>
        <a:lstStyle/>
        <a:p>
          <a:endParaRPr lang="en-US" sz="1600">
            <a:solidFill>
              <a:schemeClr val="tx1"/>
            </a:solidFill>
          </a:endParaRPr>
        </a:p>
      </dgm:t>
    </dgm:pt>
    <dgm:pt modelId="{41D1F734-4FB6-4611-8552-5E29BC2EEF6C}">
      <dgm:prSet phldrT="[Text]" custT="1"/>
      <dgm:spPr>
        <a:xfrm>
          <a:off x="6627605" y="0"/>
          <a:ext cx="2143532" cy="3402511"/>
        </a:xfrm>
      </dgm:spPr>
      <dgm:t>
        <a:bodyPr/>
        <a:lstStyle/>
        <a:p>
          <a:pPr>
            <a:buNone/>
          </a:pPr>
          <a:r>
            <a:rPr lang="en-US" sz="1600">
              <a:latin typeface="Calibri" panose="020F0502020204030204"/>
              <a:ea typeface="+mn-ea"/>
              <a:cs typeface="+mn-cs"/>
            </a:rPr>
            <a:t>Community Engagement</a:t>
          </a:r>
        </a:p>
      </dgm:t>
    </dgm:pt>
    <dgm:pt modelId="{2BEE79B8-CFB4-4D4A-88C2-507B701E2A90}" type="parTrans" cxnId="{95A9F682-22C5-4166-A33F-E2507E1C3334}">
      <dgm:prSet/>
      <dgm:spPr/>
      <dgm:t>
        <a:bodyPr/>
        <a:lstStyle/>
        <a:p>
          <a:endParaRPr lang="en-US" sz="1600">
            <a:solidFill>
              <a:schemeClr val="tx1"/>
            </a:solidFill>
          </a:endParaRPr>
        </a:p>
      </dgm:t>
    </dgm:pt>
    <dgm:pt modelId="{B3B01214-E5A4-4606-8B73-5FC94F20705C}" type="sibTrans" cxnId="{95A9F682-22C5-4166-A33F-E2507E1C3334}">
      <dgm:prSet/>
      <dgm:spPr/>
      <dgm:t>
        <a:bodyPr/>
        <a:lstStyle/>
        <a:p>
          <a:endParaRPr lang="en-US" sz="1600">
            <a:solidFill>
              <a:schemeClr val="tx1"/>
            </a:solidFill>
          </a:endParaRPr>
        </a:p>
      </dgm:t>
    </dgm:pt>
    <dgm:pt modelId="{A681F5E5-EFAF-4939-9722-5E7D380AB3D3}" type="pres">
      <dgm:prSet presAssocID="{65C446D8-9082-46A9-8155-D2714AF2FCFC}" presName="Name0" presStyleCnt="0">
        <dgm:presLayoutVars>
          <dgm:chMax val="7"/>
          <dgm:chPref val="7"/>
          <dgm:dir/>
        </dgm:presLayoutVars>
      </dgm:prSet>
      <dgm:spPr/>
    </dgm:pt>
    <dgm:pt modelId="{9F2FDA00-D02B-4516-B66D-4BA6CA501F84}" type="pres">
      <dgm:prSet presAssocID="{65C446D8-9082-46A9-8155-D2714AF2FCFC}" presName="Name1" presStyleCnt="0"/>
      <dgm:spPr/>
    </dgm:pt>
    <dgm:pt modelId="{FB8DDB17-A2FD-4B18-A7CE-FB1268782680}" type="pres">
      <dgm:prSet presAssocID="{65C446D8-9082-46A9-8155-D2714AF2FCFC}" presName="cycle" presStyleCnt="0"/>
      <dgm:spPr/>
    </dgm:pt>
    <dgm:pt modelId="{78A7526F-3230-44E3-A9C2-4ADC8AC90AAC}" type="pres">
      <dgm:prSet presAssocID="{65C446D8-9082-46A9-8155-D2714AF2FCFC}" presName="srcNode" presStyleLbl="node1" presStyleIdx="0" presStyleCnt="4"/>
      <dgm:spPr/>
    </dgm:pt>
    <dgm:pt modelId="{60AE476B-29A5-4DA1-9B36-EF99D62F7D43}" type="pres">
      <dgm:prSet presAssocID="{65C446D8-9082-46A9-8155-D2714AF2FCFC}" presName="conn" presStyleLbl="parChTrans1D2" presStyleIdx="0" presStyleCnt="1"/>
      <dgm:spPr/>
    </dgm:pt>
    <dgm:pt modelId="{79A23480-2F9A-4596-B0E2-C28569AE4799}" type="pres">
      <dgm:prSet presAssocID="{65C446D8-9082-46A9-8155-D2714AF2FCFC}" presName="extraNode" presStyleLbl="node1" presStyleIdx="0" presStyleCnt="4"/>
      <dgm:spPr/>
    </dgm:pt>
    <dgm:pt modelId="{964ADABD-8921-4BF5-84B3-6DB710E50E60}" type="pres">
      <dgm:prSet presAssocID="{65C446D8-9082-46A9-8155-D2714AF2FCFC}" presName="dstNode" presStyleLbl="node1" presStyleIdx="0" presStyleCnt="4"/>
      <dgm:spPr/>
    </dgm:pt>
    <dgm:pt modelId="{D9B67ADC-EF41-47F5-A49C-313EA006F96D}" type="pres">
      <dgm:prSet presAssocID="{2D52AC36-430E-4899-85B2-49AAAB4A8EF3}" presName="text_1" presStyleLbl="node1" presStyleIdx="0" presStyleCnt="4">
        <dgm:presLayoutVars>
          <dgm:bulletEnabled val="1"/>
        </dgm:presLayoutVars>
      </dgm:prSet>
      <dgm:spPr>
        <a:prstGeom prst="roundRect">
          <a:avLst>
            <a:gd name="adj" fmla="val 10000"/>
          </a:avLst>
        </a:prstGeom>
      </dgm:spPr>
    </dgm:pt>
    <dgm:pt modelId="{853442FD-15A4-49BE-9B53-A63EFEFA1D14}" type="pres">
      <dgm:prSet presAssocID="{2D52AC36-430E-4899-85B2-49AAAB4A8EF3}" presName="accent_1" presStyleCnt="0"/>
      <dgm:spPr/>
    </dgm:pt>
    <dgm:pt modelId="{F5033B1B-03C4-4868-BAC7-2DB2CADEAD5E}" type="pres">
      <dgm:prSet presAssocID="{2D52AC36-430E-4899-85B2-49AAAB4A8EF3}" presName="accentRepeatNode" presStyleLbl="solidFgAcc1" presStyleIdx="0" presStyleCnt="4"/>
      <dgm:spPr/>
    </dgm:pt>
    <dgm:pt modelId="{4A87BDDF-E95D-4F37-8596-E7E4AA4F6D9F}" type="pres">
      <dgm:prSet presAssocID="{F69480B7-5394-497D-B22E-0C21715299F8}" presName="text_2" presStyleLbl="node1" presStyleIdx="1" presStyleCnt="4">
        <dgm:presLayoutVars>
          <dgm:bulletEnabled val="1"/>
        </dgm:presLayoutVars>
      </dgm:prSet>
      <dgm:spPr>
        <a:prstGeom prst="roundRect">
          <a:avLst>
            <a:gd name="adj" fmla="val 10000"/>
          </a:avLst>
        </a:prstGeom>
      </dgm:spPr>
    </dgm:pt>
    <dgm:pt modelId="{8C78E381-8416-4912-97F5-C1D2EC10196A}" type="pres">
      <dgm:prSet presAssocID="{F69480B7-5394-497D-B22E-0C21715299F8}" presName="accent_2" presStyleCnt="0"/>
      <dgm:spPr/>
    </dgm:pt>
    <dgm:pt modelId="{C9EEEEEB-A1D4-46C7-B439-AC1BF157C7E1}" type="pres">
      <dgm:prSet presAssocID="{F69480B7-5394-497D-B22E-0C21715299F8}" presName="accentRepeatNode" presStyleLbl="solidFgAcc1" presStyleIdx="1" presStyleCnt="4"/>
      <dgm:spPr/>
    </dgm:pt>
    <dgm:pt modelId="{191085B3-DB3B-469A-BF90-710AABA510EB}" type="pres">
      <dgm:prSet presAssocID="{D9DD3E57-22EF-45AD-A18E-7AD8F4994B0A}" presName="text_3" presStyleLbl="node1" presStyleIdx="2" presStyleCnt="4">
        <dgm:presLayoutVars>
          <dgm:bulletEnabled val="1"/>
        </dgm:presLayoutVars>
      </dgm:prSet>
      <dgm:spPr>
        <a:prstGeom prst="roundRect">
          <a:avLst>
            <a:gd name="adj" fmla="val 10000"/>
          </a:avLst>
        </a:prstGeom>
      </dgm:spPr>
    </dgm:pt>
    <dgm:pt modelId="{541C2A28-4BB8-49C8-B663-E5802B587EF8}" type="pres">
      <dgm:prSet presAssocID="{D9DD3E57-22EF-45AD-A18E-7AD8F4994B0A}" presName="accent_3" presStyleCnt="0"/>
      <dgm:spPr/>
    </dgm:pt>
    <dgm:pt modelId="{6CD314E0-9025-4DEE-AC91-81A5732C5A45}" type="pres">
      <dgm:prSet presAssocID="{D9DD3E57-22EF-45AD-A18E-7AD8F4994B0A}" presName="accentRepeatNode" presStyleLbl="solidFgAcc1" presStyleIdx="2" presStyleCnt="4"/>
      <dgm:spPr/>
    </dgm:pt>
    <dgm:pt modelId="{2D579AAA-764A-4E30-BF34-360235A1F908}" type="pres">
      <dgm:prSet presAssocID="{41D1F734-4FB6-4611-8552-5E29BC2EEF6C}" presName="text_4" presStyleLbl="node1" presStyleIdx="3" presStyleCnt="4">
        <dgm:presLayoutVars>
          <dgm:bulletEnabled val="1"/>
        </dgm:presLayoutVars>
      </dgm:prSet>
      <dgm:spPr>
        <a:prstGeom prst="roundRect">
          <a:avLst>
            <a:gd name="adj" fmla="val 10000"/>
          </a:avLst>
        </a:prstGeom>
      </dgm:spPr>
    </dgm:pt>
    <dgm:pt modelId="{E0DF24E6-0721-4022-962E-9C472A967B66}" type="pres">
      <dgm:prSet presAssocID="{41D1F734-4FB6-4611-8552-5E29BC2EEF6C}" presName="accent_4" presStyleCnt="0"/>
      <dgm:spPr/>
    </dgm:pt>
    <dgm:pt modelId="{0A2B4243-9CAA-4144-86BD-4C519A087928}" type="pres">
      <dgm:prSet presAssocID="{41D1F734-4FB6-4611-8552-5E29BC2EEF6C}" presName="accentRepeatNode" presStyleLbl="solidFgAcc1" presStyleIdx="3" presStyleCnt="4"/>
      <dgm:spPr/>
    </dgm:pt>
  </dgm:ptLst>
  <dgm:cxnLst>
    <dgm:cxn modelId="{2F96750A-A133-42E0-9F9A-5417380F80B5}" type="presOf" srcId="{2D52AC36-430E-4899-85B2-49AAAB4A8EF3}" destId="{D9B67ADC-EF41-47F5-A49C-313EA006F96D}" srcOrd="0" destOrd="0" presId="urn:microsoft.com/office/officeart/2008/layout/VerticalCurvedList"/>
    <dgm:cxn modelId="{381BB825-D198-40E8-92AE-EE4D28242570}" srcId="{65C446D8-9082-46A9-8155-D2714AF2FCFC}" destId="{2D52AC36-430E-4899-85B2-49AAAB4A8EF3}" srcOrd="0" destOrd="0" parTransId="{90C8D133-1980-46C2-8297-712538F02FD8}" sibTransId="{4866E089-8437-4C67-948B-0A604923BBE3}"/>
    <dgm:cxn modelId="{C056857E-A04F-4530-B3F6-56CFB80E3228}" type="presOf" srcId="{65C446D8-9082-46A9-8155-D2714AF2FCFC}" destId="{A681F5E5-EFAF-4939-9722-5E7D380AB3D3}" srcOrd="0" destOrd="0" presId="urn:microsoft.com/office/officeart/2008/layout/VerticalCurvedList"/>
    <dgm:cxn modelId="{95A9F682-22C5-4166-A33F-E2507E1C3334}" srcId="{65C446D8-9082-46A9-8155-D2714AF2FCFC}" destId="{41D1F734-4FB6-4611-8552-5E29BC2EEF6C}" srcOrd="3" destOrd="0" parTransId="{2BEE79B8-CFB4-4D4A-88C2-507B701E2A90}" sibTransId="{B3B01214-E5A4-4606-8B73-5FC94F20705C}"/>
    <dgm:cxn modelId="{F238F791-1C67-4F01-90AA-9211A5699CBF}" type="presOf" srcId="{F69480B7-5394-497D-B22E-0C21715299F8}" destId="{4A87BDDF-E95D-4F37-8596-E7E4AA4F6D9F}" srcOrd="0" destOrd="0" presId="urn:microsoft.com/office/officeart/2008/layout/VerticalCurvedList"/>
    <dgm:cxn modelId="{EC7B38AF-C6C5-4438-BE03-1FAFC6E5ECEF}" type="presOf" srcId="{4866E089-8437-4C67-948B-0A604923BBE3}" destId="{60AE476B-29A5-4DA1-9B36-EF99D62F7D43}" srcOrd="0" destOrd="0" presId="urn:microsoft.com/office/officeart/2008/layout/VerticalCurvedList"/>
    <dgm:cxn modelId="{A9DED1AF-1780-43DD-8BE4-CD650719621F}" srcId="{65C446D8-9082-46A9-8155-D2714AF2FCFC}" destId="{F69480B7-5394-497D-B22E-0C21715299F8}" srcOrd="1" destOrd="0" parTransId="{3F107411-4760-4704-BECD-041D5CA9D77A}" sibTransId="{9B890A0B-75D1-430B-B65D-43C843B326B3}"/>
    <dgm:cxn modelId="{034421B9-CEC5-4D18-89A4-A1C8DF1136BE}" srcId="{65C446D8-9082-46A9-8155-D2714AF2FCFC}" destId="{D9DD3E57-22EF-45AD-A18E-7AD8F4994B0A}" srcOrd="2" destOrd="0" parTransId="{0165544A-8B14-40BA-8E09-27368FB3E614}" sibTransId="{5F903189-4296-4998-A0B0-9AF119FDF4CD}"/>
    <dgm:cxn modelId="{B3A8C7ED-40B1-4B10-8317-29517C1FF478}" type="presOf" srcId="{D9DD3E57-22EF-45AD-A18E-7AD8F4994B0A}" destId="{191085B3-DB3B-469A-BF90-710AABA510EB}" srcOrd="0" destOrd="0" presId="urn:microsoft.com/office/officeart/2008/layout/VerticalCurvedList"/>
    <dgm:cxn modelId="{4A8902EE-44D9-4B80-A709-3611FDEA3121}" type="presOf" srcId="{41D1F734-4FB6-4611-8552-5E29BC2EEF6C}" destId="{2D579AAA-764A-4E30-BF34-360235A1F908}" srcOrd="0" destOrd="0" presId="urn:microsoft.com/office/officeart/2008/layout/VerticalCurvedList"/>
    <dgm:cxn modelId="{B19707D5-7ACE-4494-80CF-FF56DF872747}" type="presParOf" srcId="{A681F5E5-EFAF-4939-9722-5E7D380AB3D3}" destId="{9F2FDA00-D02B-4516-B66D-4BA6CA501F84}" srcOrd="0" destOrd="0" presId="urn:microsoft.com/office/officeart/2008/layout/VerticalCurvedList"/>
    <dgm:cxn modelId="{12B7449E-4367-4207-B853-B7A3FA251CFB}" type="presParOf" srcId="{9F2FDA00-D02B-4516-B66D-4BA6CA501F84}" destId="{FB8DDB17-A2FD-4B18-A7CE-FB1268782680}" srcOrd="0" destOrd="0" presId="urn:microsoft.com/office/officeart/2008/layout/VerticalCurvedList"/>
    <dgm:cxn modelId="{99082CC5-B7D4-4161-AAE4-740325C20E7A}" type="presParOf" srcId="{FB8DDB17-A2FD-4B18-A7CE-FB1268782680}" destId="{78A7526F-3230-44E3-A9C2-4ADC8AC90AAC}" srcOrd="0" destOrd="0" presId="urn:microsoft.com/office/officeart/2008/layout/VerticalCurvedList"/>
    <dgm:cxn modelId="{33979AD7-2955-48E2-9B01-16AF3638B143}" type="presParOf" srcId="{FB8DDB17-A2FD-4B18-A7CE-FB1268782680}" destId="{60AE476B-29A5-4DA1-9B36-EF99D62F7D43}" srcOrd="1" destOrd="0" presId="urn:microsoft.com/office/officeart/2008/layout/VerticalCurvedList"/>
    <dgm:cxn modelId="{A6E8D419-4FC6-41CC-A422-372C077BC407}" type="presParOf" srcId="{FB8DDB17-A2FD-4B18-A7CE-FB1268782680}" destId="{79A23480-2F9A-4596-B0E2-C28569AE4799}" srcOrd="2" destOrd="0" presId="urn:microsoft.com/office/officeart/2008/layout/VerticalCurvedList"/>
    <dgm:cxn modelId="{A03030F7-A613-43E3-97A5-5A505DC9A8BB}" type="presParOf" srcId="{FB8DDB17-A2FD-4B18-A7CE-FB1268782680}" destId="{964ADABD-8921-4BF5-84B3-6DB710E50E60}" srcOrd="3" destOrd="0" presId="urn:microsoft.com/office/officeart/2008/layout/VerticalCurvedList"/>
    <dgm:cxn modelId="{AD10BA75-8C62-45DE-9EFF-86965AC9F21B}" type="presParOf" srcId="{9F2FDA00-D02B-4516-B66D-4BA6CA501F84}" destId="{D9B67ADC-EF41-47F5-A49C-313EA006F96D}" srcOrd="1" destOrd="0" presId="urn:microsoft.com/office/officeart/2008/layout/VerticalCurvedList"/>
    <dgm:cxn modelId="{817D6175-30A1-4BB4-B31F-60F467800C4B}" type="presParOf" srcId="{9F2FDA00-D02B-4516-B66D-4BA6CA501F84}" destId="{853442FD-15A4-49BE-9B53-A63EFEFA1D14}" srcOrd="2" destOrd="0" presId="urn:microsoft.com/office/officeart/2008/layout/VerticalCurvedList"/>
    <dgm:cxn modelId="{B8308CAC-0EF4-4F43-87D3-EE019DDD5AD8}" type="presParOf" srcId="{853442FD-15A4-49BE-9B53-A63EFEFA1D14}" destId="{F5033B1B-03C4-4868-BAC7-2DB2CADEAD5E}" srcOrd="0" destOrd="0" presId="urn:microsoft.com/office/officeart/2008/layout/VerticalCurvedList"/>
    <dgm:cxn modelId="{408C3A57-E6D1-469B-8987-5DD4C1C5AC29}" type="presParOf" srcId="{9F2FDA00-D02B-4516-B66D-4BA6CA501F84}" destId="{4A87BDDF-E95D-4F37-8596-E7E4AA4F6D9F}" srcOrd="3" destOrd="0" presId="urn:microsoft.com/office/officeart/2008/layout/VerticalCurvedList"/>
    <dgm:cxn modelId="{4028DEFD-A754-4F99-8468-60024E4DB20B}" type="presParOf" srcId="{9F2FDA00-D02B-4516-B66D-4BA6CA501F84}" destId="{8C78E381-8416-4912-97F5-C1D2EC10196A}" srcOrd="4" destOrd="0" presId="urn:microsoft.com/office/officeart/2008/layout/VerticalCurvedList"/>
    <dgm:cxn modelId="{DD334418-4112-4310-9C0D-084FFD43AD6E}" type="presParOf" srcId="{8C78E381-8416-4912-97F5-C1D2EC10196A}" destId="{C9EEEEEB-A1D4-46C7-B439-AC1BF157C7E1}" srcOrd="0" destOrd="0" presId="urn:microsoft.com/office/officeart/2008/layout/VerticalCurvedList"/>
    <dgm:cxn modelId="{56211087-32EB-4DA6-A46F-D7F6E6FC9D4A}" type="presParOf" srcId="{9F2FDA00-D02B-4516-B66D-4BA6CA501F84}" destId="{191085B3-DB3B-469A-BF90-710AABA510EB}" srcOrd="5" destOrd="0" presId="urn:microsoft.com/office/officeart/2008/layout/VerticalCurvedList"/>
    <dgm:cxn modelId="{90D51297-81FA-45C4-A5EC-C2934302357A}" type="presParOf" srcId="{9F2FDA00-D02B-4516-B66D-4BA6CA501F84}" destId="{541C2A28-4BB8-49C8-B663-E5802B587EF8}" srcOrd="6" destOrd="0" presId="urn:microsoft.com/office/officeart/2008/layout/VerticalCurvedList"/>
    <dgm:cxn modelId="{3E088BD4-BF99-481D-A99F-E6E8519B8A28}" type="presParOf" srcId="{541C2A28-4BB8-49C8-B663-E5802B587EF8}" destId="{6CD314E0-9025-4DEE-AC91-81A5732C5A45}" srcOrd="0" destOrd="0" presId="urn:microsoft.com/office/officeart/2008/layout/VerticalCurvedList"/>
    <dgm:cxn modelId="{43CD065C-B28B-480E-9759-63368A8A6AFD}" type="presParOf" srcId="{9F2FDA00-D02B-4516-B66D-4BA6CA501F84}" destId="{2D579AAA-764A-4E30-BF34-360235A1F908}" srcOrd="7" destOrd="0" presId="urn:microsoft.com/office/officeart/2008/layout/VerticalCurvedList"/>
    <dgm:cxn modelId="{38AA5539-E091-47F0-9D5E-74D4B268580A}" type="presParOf" srcId="{9F2FDA00-D02B-4516-B66D-4BA6CA501F84}" destId="{E0DF24E6-0721-4022-962E-9C472A967B66}" srcOrd="8" destOrd="0" presId="urn:microsoft.com/office/officeart/2008/layout/VerticalCurvedList"/>
    <dgm:cxn modelId="{FDAB8ECB-BC31-4D2A-B6EE-33C4BF7C845A}" type="presParOf" srcId="{E0DF24E6-0721-4022-962E-9C472A967B66}" destId="{0A2B4243-9CAA-4144-86BD-4C519A087928}"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5C446D8-9082-46A9-8155-D2714AF2FCFC}"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en-US"/>
        </a:p>
      </dgm:t>
    </dgm:pt>
    <dgm:pt modelId="{2D52AC36-430E-4899-85B2-49AAAB4A8EF3}">
      <dgm:prSet phldrT="[Text]" custT="1"/>
      <dgm:spPr>
        <a:xfrm>
          <a:off x="2045" y="0"/>
          <a:ext cx="2143532" cy="3402511"/>
        </a:xfrm>
        <a:solidFill>
          <a:srgbClr val="44546A"/>
        </a:solidFill>
      </dgm:spPr>
      <dgm:t>
        <a:bodyPr/>
        <a:lstStyle/>
        <a:p>
          <a:pPr>
            <a:buNone/>
          </a:pPr>
          <a:r>
            <a:rPr lang="en-US" sz="1600">
              <a:latin typeface="Calibri" panose="020F0502020204030204"/>
              <a:ea typeface="+mn-ea"/>
              <a:cs typeface="+mn-cs"/>
            </a:rPr>
            <a:t>Direct Technical Assistance </a:t>
          </a:r>
        </a:p>
      </dgm:t>
    </dgm:pt>
    <dgm:pt modelId="{90C8D133-1980-46C2-8297-712538F02FD8}" type="parTrans" cxnId="{381BB825-D198-40E8-92AE-EE4D28242570}">
      <dgm:prSet/>
      <dgm:spPr/>
      <dgm:t>
        <a:bodyPr/>
        <a:lstStyle/>
        <a:p>
          <a:endParaRPr lang="en-US" sz="1600">
            <a:solidFill>
              <a:schemeClr val="tx1"/>
            </a:solidFill>
          </a:endParaRPr>
        </a:p>
      </dgm:t>
    </dgm:pt>
    <dgm:pt modelId="{4866E089-8437-4C67-948B-0A604923BBE3}" type="sibTrans" cxnId="{381BB825-D198-40E8-92AE-EE4D28242570}">
      <dgm:prSet/>
      <dgm:spPr/>
      <dgm:t>
        <a:bodyPr/>
        <a:lstStyle/>
        <a:p>
          <a:endParaRPr lang="en-US" sz="1600">
            <a:solidFill>
              <a:schemeClr val="tx1"/>
            </a:solidFill>
          </a:endParaRPr>
        </a:p>
      </dgm:t>
    </dgm:pt>
    <dgm:pt modelId="{D9DD3E57-22EF-45AD-A18E-7AD8F4994B0A}">
      <dgm:prSet phldrT="[Text]" custT="1"/>
      <dgm:spPr>
        <a:xfrm>
          <a:off x="4407690" y="0"/>
          <a:ext cx="2143532" cy="3402511"/>
        </a:xfrm>
        <a:solidFill>
          <a:srgbClr val="44546A"/>
        </a:solidFill>
      </dgm:spPr>
      <dgm:t>
        <a:bodyPr/>
        <a:lstStyle/>
        <a:p>
          <a:pPr>
            <a:buNone/>
          </a:pPr>
          <a:r>
            <a:rPr lang="en-US" sz="1600">
              <a:latin typeface="Calibri" panose="020F0502020204030204"/>
              <a:ea typeface="+mn-ea"/>
              <a:cs typeface="+mn-cs"/>
            </a:rPr>
            <a:t>Continuing Education</a:t>
          </a:r>
        </a:p>
      </dgm:t>
    </dgm:pt>
    <dgm:pt modelId="{0165544A-8B14-40BA-8E09-27368FB3E614}" type="parTrans" cxnId="{034421B9-CEC5-4D18-89A4-A1C8DF1136BE}">
      <dgm:prSet/>
      <dgm:spPr/>
      <dgm:t>
        <a:bodyPr/>
        <a:lstStyle/>
        <a:p>
          <a:endParaRPr lang="en-US" sz="1600">
            <a:solidFill>
              <a:schemeClr val="tx1"/>
            </a:solidFill>
          </a:endParaRPr>
        </a:p>
      </dgm:t>
    </dgm:pt>
    <dgm:pt modelId="{5F903189-4296-4998-A0B0-9AF119FDF4CD}" type="sibTrans" cxnId="{034421B9-CEC5-4D18-89A4-A1C8DF1136BE}">
      <dgm:prSet/>
      <dgm:spPr/>
      <dgm:t>
        <a:bodyPr/>
        <a:lstStyle/>
        <a:p>
          <a:endParaRPr lang="en-US" sz="1600">
            <a:solidFill>
              <a:schemeClr val="tx1"/>
            </a:solidFill>
          </a:endParaRPr>
        </a:p>
      </dgm:t>
    </dgm:pt>
    <dgm:pt modelId="{F69480B7-5394-497D-B22E-0C21715299F8}">
      <dgm:prSet custT="1"/>
      <dgm:spPr>
        <a:xfrm>
          <a:off x="2229946" y="0"/>
          <a:ext cx="2143532" cy="3402511"/>
        </a:xfrm>
        <a:solidFill>
          <a:srgbClr val="44546A"/>
        </a:solidFill>
      </dgm:spPr>
      <dgm:t>
        <a:bodyPr/>
        <a:lstStyle/>
        <a:p>
          <a:pPr>
            <a:buNone/>
          </a:pPr>
          <a:r>
            <a:rPr lang="en-US" sz="1600">
              <a:latin typeface="Calibri" panose="020F0502020204030204"/>
              <a:ea typeface="+mn-ea"/>
              <a:cs typeface="+mn-cs"/>
            </a:rPr>
            <a:t>Municipal Assistance Program</a:t>
          </a:r>
        </a:p>
      </dgm:t>
    </dgm:pt>
    <dgm:pt modelId="{3F107411-4760-4704-BECD-041D5CA9D77A}" type="parTrans" cxnId="{A9DED1AF-1780-43DD-8BE4-CD650719621F}">
      <dgm:prSet/>
      <dgm:spPr/>
      <dgm:t>
        <a:bodyPr/>
        <a:lstStyle/>
        <a:p>
          <a:endParaRPr lang="en-US" sz="1600">
            <a:solidFill>
              <a:schemeClr val="tx1"/>
            </a:solidFill>
          </a:endParaRPr>
        </a:p>
      </dgm:t>
    </dgm:pt>
    <dgm:pt modelId="{9B890A0B-75D1-430B-B65D-43C843B326B3}" type="sibTrans" cxnId="{A9DED1AF-1780-43DD-8BE4-CD650719621F}">
      <dgm:prSet/>
      <dgm:spPr/>
      <dgm:t>
        <a:bodyPr/>
        <a:lstStyle/>
        <a:p>
          <a:endParaRPr lang="en-US" sz="1600">
            <a:solidFill>
              <a:schemeClr val="tx1"/>
            </a:solidFill>
          </a:endParaRPr>
        </a:p>
      </dgm:t>
    </dgm:pt>
    <dgm:pt modelId="{41D1F734-4FB6-4611-8552-5E29BC2EEF6C}">
      <dgm:prSet phldrT="[Text]" custT="1"/>
      <dgm:spPr>
        <a:xfrm>
          <a:off x="6627605" y="0"/>
          <a:ext cx="2143532" cy="3402511"/>
        </a:xfrm>
        <a:solidFill>
          <a:srgbClr val="00B050"/>
        </a:solidFill>
      </dgm:spPr>
      <dgm:t>
        <a:bodyPr/>
        <a:lstStyle/>
        <a:p>
          <a:pPr>
            <a:buNone/>
          </a:pPr>
          <a:r>
            <a:rPr lang="en-US" sz="1600">
              <a:latin typeface="Calibri" panose="020F0502020204030204"/>
              <a:ea typeface="+mn-ea"/>
              <a:cs typeface="+mn-cs"/>
            </a:rPr>
            <a:t>Community Engagement</a:t>
          </a:r>
        </a:p>
      </dgm:t>
    </dgm:pt>
    <dgm:pt modelId="{B3B01214-E5A4-4606-8B73-5FC94F20705C}" type="sibTrans" cxnId="{95A9F682-22C5-4166-A33F-E2507E1C3334}">
      <dgm:prSet/>
      <dgm:spPr/>
      <dgm:t>
        <a:bodyPr/>
        <a:lstStyle/>
        <a:p>
          <a:endParaRPr lang="en-US" sz="1600">
            <a:solidFill>
              <a:schemeClr val="tx1"/>
            </a:solidFill>
          </a:endParaRPr>
        </a:p>
      </dgm:t>
    </dgm:pt>
    <dgm:pt modelId="{2BEE79B8-CFB4-4D4A-88C2-507B701E2A90}" type="parTrans" cxnId="{95A9F682-22C5-4166-A33F-E2507E1C3334}">
      <dgm:prSet/>
      <dgm:spPr/>
      <dgm:t>
        <a:bodyPr/>
        <a:lstStyle/>
        <a:p>
          <a:endParaRPr lang="en-US" sz="1600">
            <a:solidFill>
              <a:schemeClr val="tx1"/>
            </a:solidFill>
          </a:endParaRPr>
        </a:p>
      </dgm:t>
    </dgm:pt>
    <dgm:pt modelId="{A681F5E5-EFAF-4939-9722-5E7D380AB3D3}" type="pres">
      <dgm:prSet presAssocID="{65C446D8-9082-46A9-8155-D2714AF2FCFC}" presName="Name0" presStyleCnt="0">
        <dgm:presLayoutVars>
          <dgm:chMax val="7"/>
          <dgm:chPref val="7"/>
          <dgm:dir/>
        </dgm:presLayoutVars>
      </dgm:prSet>
      <dgm:spPr/>
    </dgm:pt>
    <dgm:pt modelId="{9F2FDA00-D02B-4516-B66D-4BA6CA501F84}" type="pres">
      <dgm:prSet presAssocID="{65C446D8-9082-46A9-8155-D2714AF2FCFC}" presName="Name1" presStyleCnt="0"/>
      <dgm:spPr/>
    </dgm:pt>
    <dgm:pt modelId="{FB8DDB17-A2FD-4B18-A7CE-FB1268782680}" type="pres">
      <dgm:prSet presAssocID="{65C446D8-9082-46A9-8155-D2714AF2FCFC}" presName="cycle" presStyleCnt="0"/>
      <dgm:spPr/>
    </dgm:pt>
    <dgm:pt modelId="{78A7526F-3230-44E3-A9C2-4ADC8AC90AAC}" type="pres">
      <dgm:prSet presAssocID="{65C446D8-9082-46A9-8155-D2714AF2FCFC}" presName="srcNode" presStyleLbl="node1" presStyleIdx="0" presStyleCnt="4"/>
      <dgm:spPr/>
    </dgm:pt>
    <dgm:pt modelId="{60AE476B-29A5-4DA1-9B36-EF99D62F7D43}" type="pres">
      <dgm:prSet presAssocID="{65C446D8-9082-46A9-8155-D2714AF2FCFC}" presName="conn" presStyleLbl="parChTrans1D2" presStyleIdx="0" presStyleCnt="1"/>
      <dgm:spPr/>
    </dgm:pt>
    <dgm:pt modelId="{79A23480-2F9A-4596-B0E2-C28569AE4799}" type="pres">
      <dgm:prSet presAssocID="{65C446D8-9082-46A9-8155-D2714AF2FCFC}" presName="extraNode" presStyleLbl="node1" presStyleIdx="0" presStyleCnt="4"/>
      <dgm:spPr/>
    </dgm:pt>
    <dgm:pt modelId="{964ADABD-8921-4BF5-84B3-6DB710E50E60}" type="pres">
      <dgm:prSet presAssocID="{65C446D8-9082-46A9-8155-D2714AF2FCFC}" presName="dstNode" presStyleLbl="node1" presStyleIdx="0" presStyleCnt="4"/>
      <dgm:spPr/>
    </dgm:pt>
    <dgm:pt modelId="{D9B67ADC-EF41-47F5-A49C-313EA006F96D}" type="pres">
      <dgm:prSet presAssocID="{2D52AC36-430E-4899-85B2-49AAAB4A8EF3}" presName="text_1" presStyleLbl="node1" presStyleIdx="0" presStyleCnt="4">
        <dgm:presLayoutVars>
          <dgm:bulletEnabled val="1"/>
        </dgm:presLayoutVars>
      </dgm:prSet>
      <dgm:spPr>
        <a:prstGeom prst="roundRect">
          <a:avLst>
            <a:gd name="adj" fmla="val 10000"/>
          </a:avLst>
        </a:prstGeom>
      </dgm:spPr>
    </dgm:pt>
    <dgm:pt modelId="{853442FD-15A4-49BE-9B53-A63EFEFA1D14}" type="pres">
      <dgm:prSet presAssocID="{2D52AC36-430E-4899-85B2-49AAAB4A8EF3}" presName="accent_1" presStyleCnt="0"/>
      <dgm:spPr/>
    </dgm:pt>
    <dgm:pt modelId="{F5033B1B-03C4-4868-BAC7-2DB2CADEAD5E}" type="pres">
      <dgm:prSet presAssocID="{2D52AC36-430E-4899-85B2-49AAAB4A8EF3}" presName="accentRepeatNode" presStyleLbl="solidFgAcc1" presStyleIdx="0" presStyleCnt="4"/>
      <dgm:spPr/>
    </dgm:pt>
    <dgm:pt modelId="{4A87BDDF-E95D-4F37-8596-E7E4AA4F6D9F}" type="pres">
      <dgm:prSet presAssocID="{F69480B7-5394-497D-B22E-0C21715299F8}" presName="text_2" presStyleLbl="node1" presStyleIdx="1" presStyleCnt="4">
        <dgm:presLayoutVars>
          <dgm:bulletEnabled val="1"/>
        </dgm:presLayoutVars>
      </dgm:prSet>
      <dgm:spPr>
        <a:prstGeom prst="roundRect">
          <a:avLst>
            <a:gd name="adj" fmla="val 10000"/>
          </a:avLst>
        </a:prstGeom>
      </dgm:spPr>
    </dgm:pt>
    <dgm:pt modelId="{8C78E381-8416-4912-97F5-C1D2EC10196A}" type="pres">
      <dgm:prSet presAssocID="{F69480B7-5394-497D-B22E-0C21715299F8}" presName="accent_2" presStyleCnt="0"/>
      <dgm:spPr/>
    </dgm:pt>
    <dgm:pt modelId="{C9EEEEEB-A1D4-46C7-B439-AC1BF157C7E1}" type="pres">
      <dgm:prSet presAssocID="{F69480B7-5394-497D-B22E-0C21715299F8}" presName="accentRepeatNode" presStyleLbl="solidFgAcc1" presStyleIdx="1" presStyleCnt="4"/>
      <dgm:spPr/>
    </dgm:pt>
    <dgm:pt modelId="{191085B3-DB3B-469A-BF90-710AABA510EB}" type="pres">
      <dgm:prSet presAssocID="{D9DD3E57-22EF-45AD-A18E-7AD8F4994B0A}" presName="text_3" presStyleLbl="node1" presStyleIdx="2" presStyleCnt="4">
        <dgm:presLayoutVars>
          <dgm:bulletEnabled val="1"/>
        </dgm:presLayoutVars>
      </dgm:prSet>
      <dgm:spPr>
        <a:prstGeom prst="roundRect">
          <a:avLst>
            <a:gd name="adj" fmla="val 10000"/>
          </a:avLst>
        </a:prstGeom>
      </dgm:spPr>
    </dgm:pt>
    <dgm:pt modelId="{541C2A28-4BB8-49C8-B663-E5802B587EF8}" type="pres">
      <dgm:prSet presAssocID="{D9DD3E57-22EF-45AD-A18E-7AD8F4994B0A}" presName="accent_3" presStyleCnt="0"/>
      <dgm:spPr/>
    </dgm:pt>
    <dgm:pt modelId="{6CD314E0-9025-4DEE-AC91-81A5732C5A45}" type="pres">
      <dgm:prSet presAssocID="{D9DD3E57-22EF-45AD-A18E-7AD8F4994B0A}" presName="accentRepeatNode" presStyleLbl="solidFgAcc1" presStyleIdx="2" presStyleCnt="4"/>
      <dgm:spPr/>
    </dgm:pt>
    <dgm:pt modelId="{2D579AAA-764A-4E30-BF34-360235A1F908}" type="pres">
      <dgm:prSet presAssocID="{41D1F734-4FB6-4611-8552-5E29BC2EEF6C}" presName="text_4" presStyleLbl="node1" presStyleIdx="3" presStyleCnt="4" custLinFactNeighborX="-655" custLinFactNeighborY="3234">
        <dgm:presLayoutVars>
          <dgm:bulletEnabled val="1"/>
        </dgm:presLayoutVars>
      </dgm:prSet>
      <dgm:spPr>
        <a:prstGeom prst="roundRect">
          <a:avLst>
            <a:gd name="adj" fmla="val 10000"/>
          </a:avLst>
        </a:prstGeom>
      </dgm:spPr>
    </dgm:pt>
    <dgm:pt modelId="{E0DF24E6-0721-4022-962E-9C472A967B66}" type="pres">
      <dgm:prSet presAssocID="{41D1F734-4FB6-4611-8552-5E29BC2EEF6C}" presName="accent_4" presStyleCnt="0"/>
      <dgm:spPr/>
    </dgm:pt>
    <dgm:pt modelId="{0A2B4243-9CAA-4144-86BD-4C519A087928}" type="pres">
      <dgm:prSet presAssocID="{41D1F734-4FB6-4611-8552-5E29BC2EEF6C}" presName="accentRepeatNode" presStyleLbl="solidFgAcc1" presStyleIdx="3" presStyleCnt="4"/>
      <dgm:spPr/>
    </dgm:pt>
  </dgm:ptLst>
  <dgm:cxnLst>
    <dgm:cxn modelId="{2F96750A-A133-42E0-9F9A-5417380F80B5}" type="presOf" srcId="{2D52AC36-430E-4899-85B2-49AAAB4A8EF3}" destId="{D9B67ADC-EF41-47F5-A49C-313EA006F96D}" srcOrd="0" destOrd="0" presId="urn:microsoft.com/office/officeart/2008/layout/VerticalCurvedList"/>
    <dgm:cxn modelId="{381BB825-D198-40E8-92AE-EE4D28242570}" srcId="{65C446D8-9082-46A9-8155-D2714AF2FCFC}" destId="{2D52AC36-430E-4899-85B2-49AAAB4A8EF3}" srcOrd="0" destOrd="0" parTransId="{90C8D133-1980-46C2-8297-712538F02FD8}" sibTransId="{4866E089-8437-4C67-948B-0A604923BBE3}"/>
    <dgm:cxn modelId="{C056857E-A04F-4530-B3F6-56CFB80E3228}" type="presOf" srcId="{65C446D8-9082-46A9-8155-D2714AF2FCFC}" destId="{A681F5E5-EFAF-4939-9722-5E7D380AB3D3}" srcOrd="0" destOrd="0" presId="urn:microsoft.com/office/officeart/2008/layout/VerticalCurvedList"/>
    <dgm:cxn modelId="{95A9F682-22C5-4166-A33F-E2507E1C3334}" srcId="{65C446D8-9082-46A9-8155-D2714AF2FCFC}" destId="{41D1F734-4FB6-4611-8552-5E29BC2EEF6C}" srcOrd="3" destOrd="0" parTransId="{2BEE79B8-CFB4-4D4A-88C2-507B701E2A90}" sibTransId="{B3B01214-E5A4-4606-8B73-5FC94F20705C}"/>
    <dgm:cxn modelId="{F238F791-1C67-4F01-90AA-9211A5699CBF}" type="presOf" srcId="{F69480B7-5394-497D-B22E-0C21715299F8}" destId="{4A87BDDF-E95D-4F37-8596-E7E4AA4F6D9F}" srcOrd="0" destOrd="0" presId="urn:microsoft.com/office/officeart/2008/layout/VerticalCurvedList"/>
    <dgm:cxn modelId="{EC7B38AF-C6C5-4438-BE03-1FAFC6E5ECEF}" type="presOf" srcId="{4866E089-8437-4C67-948B-0A604923BBE3}" destId="{60AE476B-29A5-4DA1-9B36-EF99D62F7D43}" srcOrd="0" destOrd="0" presId="urn:microsoft.com/office/officeart/2008/layout/VerticalCurvedList"/>
    <dgm:cxn modelId="{A9DED1AF-1780-43DD-8BE4-CD650719621F}" srcId="{65C446D8-9082-46A9-8155-D2714AF2FCFC}" destId="{F69480B7-5394-497D-B22E-0C21715299F8}" srcOrd="1" destOrd="0" parTransId="{3F107411-4760-4704-BECD-041D5CA9D77A}" sibTransId="{9B890A0B-75D1-430B-B65D-43C843B326B3}"/>
    <dgm:cxn modelId="{034421B9-CEC5-4D18-89A4-A1C8DF1136BE}" srcId="{65C446D8-9082-46A9-8155-D2714AF2FCFC}" destId="{D9DD3E57-22EF-45AD-A18E-7AD8F4994B0A}" srcOrd="2" destOrd="0" parTransId="{0165544A-8B14-40BA-8E09-27368FB3E614}" sibTransId="{5F903189-4296-4998-A0B0-9AF119FDF4CD}"/>
    <dgm:cxn modelId="{B3A8C7ED-40B1-4B10-8317-29517C1FF478}" type="presOf" srcId="{D9DD3E57-22EF-45AD-A18E-7AD8F4994B0A}" destId="{191085B3-DB3B-469A-BF90-710AABA510EB}" srcOrd="0" destOrd="0" presId="urn:microsoft.com/office/officeart/2008/layout/VerticalCurvedList"/>
    <dgm:cxn modelId="{4A8902EE-44D9-4B80-A709-3611FDEA3121}" type="presOf" srcId="{41D1F734-4FB6-4611-8552-5E29BC2EEF6C}" destId="{2D579AAA-764A-4E30-BF34-360235A1F908}" srcOrd="0" destOrd="0" presId="urn:microsoft.com/office/officeart/2008/layout/VerticalCurvedList"/>
    <dgm:cxn modelId="{B19707D5-7ACE-4494-80CF-FF56DF872747}" type="presParOf" srcId="{A681F5E5-EFAF-4939-9722-5E7D380AB3D3}" destId="{9F2FDA00-D02B-4516-B66D-4BA6CA501F84}" srcOrd="0" destOrd="0" presId="urn:microsoft.com/office/officeart/2008/layout/VerticalCurvedList"/>
    <dgm:cxn modelId="{12B7449E-4367-4207-B853-B7A3FA251CFB}" type="presParOf" srcId="{9F2FDA00-D02B-4516-B66D-4BA6CA501F84}" destId="{FB8DDB17-A2FD-4B18-A7CE-FB1268782680}" srcOrd="0" destOrd="0" presId="urn:microsoft.com/office/officeart/2008/layout/VerticalCurvedList"/>
    <dgm:cxn modelId="{99082CC5-B7D4-4161-AAE4-740325C20E7A}" type="presParOf" srcId="{FB8DDB17-A2FD-4B18-A7CE-FB1268782680}" destId="{78A7526F-3230-44E3-A9C2-4ADC8AC90AAC}" srcOrd="0" destOrd="0" presId="urn:microsoft.com/office/officeart/2008/layout/VerticalCurvedList"/>
    <dgm:cxn modelId="{33979AD7-2955-48E2-9B01-16AF3638B143}" type="presParOf" srcId="{FB8DDB17-A2FD-4B18-A7CE-FB1268782680}" destId="{60AE476B-29A5-4DA1-9B36-EF99D62F7D43}" srcOrd="1" destOrd="0" presId="urn:microsoft.com/office/officeart/2008/layout/VerticalCurvedList"/>
    <dgm:cxn modelId="{A6E8D419-4FC6-41CC-A422-372C077BC407}" type="presParOf" srcId="{FB8DDB17-A2FD-4B18-A7CE-FB1268782680}" destId="{79A23480-2F9A-4596-B0E2-C28569AE4799}" srcOrd="2" destOrd="0" presId="urn:microsoft.com/office/officeart/2008/layout/VerticalCurvedList"/>
    <dgm:cxn modelId="{A03030F7-A613-43E3-97A5-5A505DC9A8BB}" type="presParOf" srcId="{FB8DDB17-A2FD-4B18-A7CE-FB1268782680}" destId="{964ADABD-8921-4BF5-84B3-6DB710E50E60}" srcOrd="3" destOrd="0" presId="urn:microsoft.com/office/officeart/2008/layout/VerticalCurvedList"/>
    <dgm:cxn modelId="{AD10BA75-8C62-45DE-9EFF-86965AC9F21B}" type="presParOf" srcId="{9F2FDA00-D02B-4516-B66D-4BA6CA501F84}" destId="{D9B67ADC-EF41-47F5-A49C-313EA006F96D}" srcOrd="1" destOrd="0" presId="urn:microsoft.com/office/officeart/2008/layout/VerticalCurvedList"/>
    <dgm:cxn modelId="{817D6175-30A1-4BB4-B31F-60F467800C4B}" type="presParOf" srcId="{9F2FDA00-D02B-4516-B66D-4BA6CA501F84}" destId="{853442FD-15A4-49BE-9B53-A63EFEFA1D14}" srcOrd="2" destOrd="0" presId="urn:microsoft.com/office/officeart/2008/layout/VerticalCurvedList"/>
    <dgm:cxn modelId="{B8308CAC-0EF4-4F43-87D3-EE019DDD5AD8}" type="presParOf" srcId="{853442FD-15A4-49BE-9B53-A63EFEFA1D14}" destId="{F5033B1B-03C4-4868-BAC7-2DB2CADEAD5E}" srcOrd="0" destOrd="0" presId="urn:microsoft.com/office/officeart/2008/layout/VerticalCurvedList"/>
    <dgm:cxn modelId="{408C3A57-E6D1-469B-8987-5DD4C1C5AC29}" type="presParOf" srcId="{9F2FDA00-D02B-4516-B66D-4BA6CA501F84}" destId="{4A87BDDF-E95D-4F37-8596-E7E4AA4F6D9F}" srcOrd="3" destOrd="0" presId="urn:microsoft.com/office/officeart/2008/layout/VerticalCurvedList"/>
    <dgm:cxn modelId="{4028DEFD-A754-4F99-8468-60024E4DB20B}" type="presParOf" srcId="{9F2FDA00-D02B-4516-B66D-4BA6CA501F84}" destId="{8C78E381-8416-4912-97F5-C1D2EC10196A}" srcOrd="4" destOrd="0" presId="urn:microsoft.com/office/officeart/2008/layout/VerticalCurvedList"/>
    <dgm:cxn modelId="{DD334418-4112-4310-9C0D-084FFD43AD6E}" type="presParOf" srcId="{8C78E381-8416-4912-97F5-C1D2EC10196A}" destId="{C9EEEEEB-A1D4-46C7-B439-AC1BF157C7E1}" srcOrd="0" destOrd="0" presId="urn:microsoft.com/office/officeart/2008/layout/VerticalCurvedList"/>
    <dgm:cxn modelId="{56211087-32EB-4DA6-A46F-D7F6E6FC9D4A}" type="presParOf" srcId="{9F2FDA00-D02B-4516-B66D-4BA6CA501F84}" destId="{191085B3-DB3B-469A-BF90-710AABA510EB}" srcOrd="5" destOrd="0" presId="urn:microsoft.com/office/officeart/2008/layout/VerticalCurvedList"/>
    <dgm:cxn modelId="{90D51297-81FA-45C4-A5EC-C2934302357A}" type="presParOf" srcId="{9F2FDA00-D02B-4516-B66D-4BA6CA501F84}" destId="{541C2A28-4BB8-49C8-B663-E5802B587EF8}" srcOrd="6" destOrd="0" presId="urn:microsoft.com/office/officeart/2008/layout/VerticalCurvedList"/>
    <dgm:cxn modelId="{3E088BD4-BF99-481D-A99F-E6E8519B8A28}" type="presParOf" srcId="{541C2A28-4BB8-49C8-B663-E5802B587EF8}" destId="{6CD314E0-9025-4DEE-AC91-81A5732C5A45}" srcOrd="0" destOrd="0" presId="urn:microsoft.com/office/officeart/2008/layout/VerticalCurvedList"/>
    <dgm:cxn modelId="{43CD065C-B28B-480E-9759-63368A8A6AFD}" type="presParOf" srcId="{9F2FDA00-D02B-4516-B66D-4BA6CA501F84}" destId="{2D579AAA-764A-4E30-BF34-360235A1F908}" srcOrd="7" destOrd="0" presId="urn:microsoft.com/office/officeart/2008/layout/VerticalCurvedList"/>
    <dgm:cxn modelId="{38AA5539-E091-47F0-9D5E-74D4B268580A}" type="presParOf" srcId="{9F2FDA00-D02B-4516-B66D-4BA6CA501F84}" destId="{E0DF24E6-0721-4022-962E-9C472A967B66}" srcOrd="8" destOrd="0" presId="urn:microsoft.com/office/officeart/2008/layout/VerticalCurvedList"/>
    <dgm:cxn modelId="{FDAB8ECB-BC31-4D2A-B6EE-33C4BF7C845A}" type="presParOf" srcId="{E0DF24E6-0721-4022-962E-9C472A967B66}" destId="{0A2B4243-9CAA-4144-86BD-4C519A087928}"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FA0A32-9544-43BE-90A1-5E2F3CF201CA}"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F3006C05-D7FE-4A94-A5CC-FDD01923E2D2}">
      <dgm:prSet phldrT="[Text]" custT="1"/>
      <dgm:spPr>
        <a:xfrm>
          <a:off x="0" y="1336"/>
          <a:ext cx="2635407" cy="584169"/>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000">
              <a:solidFill>
                <a:sysClr val="window" lastClr="FFFFFF"/>
              </a:solidFill>
              <a:latin typeface="Calibri Light"/>
              <a:ea typeface="+mn-ea"/>
              <a:cs typeface="Calibri Light"/>
            </a:rPr>
            <a:t>Technical Document Review</a:t>
          </a:r>
        </a:p>
      </dgm:t>
    </dgm:pt>
    <dgm:pt modelId="{7D1E0444-E773-4D47-B83D-0E655E1DC385}" type="parTrans" cxnId="{2EB5DDE0-D71F-4CF8-8BDA-F0843618F619}">
      <dgm:prSet/>
      <dgm:spPr/>
      <dgm:t>
        <a:bodyPr/>
        <a:lstStyle/>
        <a:p>
          <a:endParaRPr lang="en-US" sz="2000">
            <a:latin typeface="Calibri Light" panose="020F0302020204030204" pitchFamily="34" charset="0"/>
            <a:cs typeface="Calibri Light" panose="020F0302020204030204" pitchFamily="34" charset="0"/>
          </a:endParaRPr>
        </a:p>
      </dgm:t>
    </dgm:pt>
    <dgm:pt modelId="{939A982E-6F0A-451A-A037-87F7FCC26599}" type="sibTrans" cxnId="{2EB5DDE0-D71F-4CF8-8BDA-F0843618F619}">
      <dgm:prSet/>
      <dgm:spPr/>
      <dgm:t>
        <a:bodyPr/>
        <a:lstStyle/>
        <a:p>
          <a:endParaRPr lang="en-US" sz="2000">
            <a:latin typeface="Calibri Light" panose="020F0302020204030204" pitchFamily="34" charset="0"/>
            <a:cs typeface="Calibri Light" panose="020F0302020204030204" pitchFamily="34" charset="0"/>
          </a:endParaRPr>
        </a:p>
      </dgm:t>
    </dgm:pt>
    <dgm:pt modelId="{6AA401F8-2E68-4323-BC84-1A513030A84B}">
      <dgm:prSet phldrT="[Text]" custT="1"/>
      <dgm:spPr>
        <a:xfrm rot="5400000">
          <a:off x="4744323" y="-2049163"/>
          <a:ext cx="467335" cy="4685168"/>
        </a:xfrm>
        <a:prstGeom prst="round2SameRect">
          <a:avLst/>
        </a:prstGeom>
        <a:solidFill>
          <a:srgbClr val="5B9BD5">
            <a:tint val="40000"/>
            <a:alpha val="90000"/>
            <a:hueOff val="0"/>
            <a:satOff val="0"/>
            <a:lumOff val="0"/>
            <a:alphaOff val="0"/>
          </a:srgbClr>
        </a:solidFill>
        <a:ln w="12700" cap="flat" cmpd="sng" algn="ctr">
          <a:solidFill>
            <a:srgbClr val="5B9BD5">
              <a:tint val="40000"/>
              <a:alpha val="90000"/>
              <a:hueOff val="0"/>
              <a:satOff val="0"/>
              <a:lumOff val="0"/>
              <a:alphaOff val="0"/>
            </a:srgbClr>
          </a:solidFill>
          <a:prstDash val="solid"/>
          <a:miter lim="800000"/>
        </a:ln>
        <a:effectLst/>
      </dgm:spPr>
      <dgm:t>
        <a:bodyPr/>
        <a:lstStyle/>
        <a:p>
          <a:pPr>
            <a:buChar char="•"/>
          </a:pPr>
          <a:r>
            <a:rPr lang="en-US" sz="1600">
              <a:solidFill>
                <a:sysClr val="windowText" lastClr="000000">
                  <a:hueOff val="0"/>
                  <a:satOff val="0"/>
                  <a:lumOff val="0"/>
                  <a:alphaOff val="0"/>
                </a:sysClr>
              </a:solidFill>
              <a:latin typeface="Calibri Light"/>
              <a:ea typeface="+mn-ea"/>
              <a:cs typeface="Calibri Light"/>
            </a:rPr>
            <a:t>Review of Environmental Site Assessment Reports, Remedial Action Plans, Planning Documents</a:t>
          </a:r>
        </a:p>
      </dgm:t>
    </dgm:pt>
    <dgm:pt modelId="{10C47568-C2AC-4CAE-B869-B4B7F5949F9A}" type="parTrans" cxnId="{CA53FC9D-358D-4388-936D-D0F26FFA7D40}">
      <dgm:prSet/>
      <dgm:spPr/>
      <dgm:t>
        <a:bodyPr/>
        <a:lstStyle/>
        <a:p>
          <a:endParaRPr lang="en-US" sz="2000">
            <a:latin typeface="Calibri Light" panose="020F0302020204030204" pitchFamily="34" charset="0"/>
            <a:cs typeface="Calibri Light" panose="020F0302020204030204" pitchFamily="34" charset="0"/>
          </a:endParaRPr>
        </a:p>
      </dgm:t>
    </dgm:pt>
    <dgm:pt modelId="{AC111F27-2723-44A6-9362-E31ECDD1E737}" type="sibTrans" cxnId="{CA53FC9D-358D-4388-936D-D0F26FFA7D40}">
      <dgm:prSet/>
      <dgm:spPr/>
      <dgm:t>
        <a:bodyPr/>
        <a:lstStyle/>
        <a:p>
          <a:endParaRPr lang="en-US" sz="2000">
            <a:latin typeface="Calibri Light" panose="020F0302020204030204" pitchFamily="34" charset="0"/>
            <a:cs typeface="Calibri Light" panose="020F0302020204030204" pitchFamily="34" charset="0"/>
          </a:endParaRPr>
        </a:p>
      </dgm:t>
    </dgm:pt>
    <dgm:pt modelId="{A50D905F-6E3B-4AEE-A84F-457228BE3208}">
      <dgm:prSet phldrT="[Text]" custT="1"/>
      <dgm:spPr>
        <a:xfrm>
          <a:off x="0" y="614714"/>
          <a:ext cx="2635407" cy="584169"/>
        </a:xfrm>
        <a:prstGeom prst="roundRect">
          <a:avLst/>
        </a:prstGeom>
        <a:solidFill>
          <a:srgbClr val="5B9BD5">
            <a:hueOff val="-1689636"/>
            <a:satOff val="-4355"/>
            <a:lumOff val="-2941"/>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000">
              <a:solidFill>
                <a:sysClr val="window" lastClr="FFFFFF"/>
              </a:solidFill>
              <a:latin typeface="Calibri Light"/>
              <a:ea typeface="+mn-ea"/>
              <a:cs typeface="Calibri Light"/>
            </a:rPr>
            <a:t>Brownfields Proposals Review</a:t>
          </a:r>
        </a:p>
      </dgm:t>
    </dgm:pt>
    <dgm:pt modelId="{FBED1C25-B816-4D3D-9FAF-486ABAC4536E}" type="parTrans" cxnId="{4C9557B0-52BD-43A5-BA02-D85AFE6110A7}">
      <dgm:prSet/>
      <dgm:spPr/>
      <dgm:t>
        <a:bodyPr/>
        <a:lstStyle/>
        <a:p>
          <a:endParaRPr lang="en-US" sz="2000">
            <a:latin typeface="Calibri Light" panose="020F0302020204030204" pitchFamily="34" charset="0"/>
            <a:cs typeface="Calibri Light" panose="020F0302020204030204" pitchFamily="34" charset="0"/>
          </a:endParaRPr>
        </a:p>
      </dgm:t>
    </dgm:pt>
    <dgm:pt modelId="{599A02AD-EED9-4344-AB8E-71A7077494C7}" type="sibTrans" cxnId="{4C9557B0-52BD-43A5-BA02-D85AFE6110A7}">
      <dgm:prSet/>
      <dgm:spPr/>
      <dgm:t>
        <a:bodyPr/>
        <a:lstStyle/>
        <a:p>
          <a:endParaRPr lang="en-US" sz="2000">
            <a:latin typeface="Calibri Light" panose="020F0302020204030204" pitchFamily="34" charset="0"/>
            <a:cs typeface="Calibri Light" panose="020F0302020204030204" pitchFamily="34" charset="0"/>
          </a:endParaRPr>
        </a:p>
      </dgm:t>
    </dgm:pt>
    <dgm:pt modelId="{AB2E38F2-30CF-4CA7-929F-0EF6AE07D7AA}">
      <dgm:prSet phldrT="[Text]" custT="1"/>
      <dgm:spPr>
        <a:xfrm rot="5400000">
          <a:off x="4744323" y="-1435784"/>
          <a:ext cx="467335" cy="4685168"/>
        </a:xfrm>
        <a:prstGeom prst="round2SameRect">
          <a:avLst/>
        </a:prstGeom>
        <a:solidFill>
          <a:srgbClr val="5B9BD5">
            <a:tint val="40000"/>
            <a:alpha val="90000"/>
            <a:hueOff val="-1684941"/>
            <a:satOff val="-5708"/>
            <a:lumOff val="-732"/>
            <a:alphaOff val="0"/>
          </a:srgbClr>
        </a:solidFill>
        <a:ln w="12700" cap="flat" cmpd="sng" algn="ctr">
          <a:solidFill>
            <a:srgbClr val="5B9BD5">
              <a:tint val="40000"/>
              <a:alpha val="90000"/>
              <a:hueOff val="-1684941"/>
              <a:satOff val="-5708"/>
              <a:lumOff val="-732"/>
              <a:alphaOff val="0"/>
            </a:srgbClr>
          </a:solidFill>
          <a:prstDash val="solid"/>
          <a:miter lim="800000"/>
        </a:ln>
        <a:effectLst/>
      </dgm:spPr>
      <dgm:t>
        <a:bodyPr/>
        <a:lstStyle/>
        <a:p>
          <a:pPr>
            <a:buChar char="•"/>
          </a:pPr>
          <a:r>
            <a:rPr lang="en-US" sz="1600">
              <a:solidFill>
                <a:sysClr val="windowText" lastClr="000000">
                  <a:hueOff val="0"/>
                  <a:satOff val="0"/>
                  <a:lumOff val="0"/>
                  <a:alphaOff val="0"/>
                </a:sysClr>
              </a:solidFill>
              <a:latin typeface="Calibri Light"/>
              <a:ea typeface="+mn-ea"/>
              <a:cs typeface="Calibri Light"/>
            </a:rPr>
            <a:t>EPA Brownfields proposals (assessment, cleanup, multipurpose, RLF) and State Program proposals</a:t>
          </a:r>
        </a:p>
      </dgm:t>
    </dgm:pt>
    <dgm:pt modelId="{5B1BC1F5-3E11-4F73-8F41-8FF9DF2A15BA}" type="parTrans" cxnId="{590B6C44-AD04-430F-AA43-7876460A5B60}">
      <dgm:prSet/>
      <dgm:spPr/>
      <dgm:t>
        <a:bodyPr/>
        <a:lstStyle/>
        <a:p>
          <a:endParaRPr lang="en-US" sz="2000">
            <a:latin typeface="Calibri Light" panose="020F0302020204030204" pitchFamily="34" charset="0"/>
            <a:cs typeface="Calibri Light" panose="020F0302020204030204" pitchFamily="34" charset="0"/>
          </a:endParaRPr>
        </a:p>
      </dgm:t>
    </dgm:pt>
    <dgm:pt modelId="{4C702623-58E7-437E-B1A4-69FBCA3165E9}" type="sibTrans" cxnId="{590B6C44-AD04-430F-AA43-7876460A5B60}">
      <dgm:prSet/>
      <dgm:spPr/>
      <dgm:t>
        <a:bodyPr/>
        <a:lstStyle/>
        <a:p>
          <a:endParaRPr lang="en-US" sz="2000">
            <a:latin typeface="Calibri Light" panose="020F0302020204030204" pitchFamily="34" charset="0"/>
            <a:cs typeface="Calibri Light" panose="020F0302020204030204" pitchFamily="34" charset="0"/>
          </a:endParaRPr>
        </a:p>
      </dgm:t>
    </dgm:pt>
    <dgm:pt modelId="{E645D7E8-B25E-49C5-ACAF-20942A36FB52}">
      <dgm:prSet phldrT="[Text]" custT="1"/>
      <dgm:spPr>
        <a:xfrm>
          <a:off x="0" y="1228092"/>
          <a:ext cx="2635407" cy="584169"/>
        </a:xfrm>
        <a:prstGeom prst="roundRect">
          <a:avLst/>
        </a:prstGeom>
        <a:solidFill>
          <a:srgbClr val="5B9BD5">
            <a:hueOff val="-3379271"/>
            <a:satOff val="-8710"/>
            <a:lumOff val="-5883"/>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a:solidFill>
                <a:sysClr val="window" lastClr="FFFFFF"/>
              </a:solidFill>
              <a:latin typeface="Calibri Light"/>
              <a:ea typeface="+mn-ea"/>
              <a:cs typeface="Calibri Light"/>
            </a:rPr>
            <a:t>Access to Resources &amp; Procurement Support</a:t>
          </a:r>
        </a:p>
      </dgm:t>
    </dgm:pt>
    <dgm:pt modelId="{510212B6-8082-49BA-826B-04EC3B16F055}" type="parTrans" cxnId="{7733CDAE-2DDC-4DE0-AE2D-42F78B252684}">
      <dgm:prSet/>
      <dgm:spPr/>
      <dgm:t>
        <a:bodyPr/>
        <a:lstStyle/>
        <a:p>
          <a:endParaRPr lang="en-US" sz="2000">
            <a:latin typeface="Calibri Light" panose="020F0302020204030204" pitchFamily="34" charset="0"/>
            <a:cs typeface="Calibri Light" panose="020F0302020204030204" pitchFamily="34" charset="0"/>
          </a:endParaRPr>
        </a:p>
      </dgm:t>
    </dgm:pt>
    <dgm:pt modelId="{D1371DF4-D4C4-4ED2-85D3-7484B83ABE40}" type="sibTrans" cxnId="{7733CDAE-2DDC-4DE0-AE2D-42F78B252684}">
      <dgm:prSet/>
      <dgm:spPr/>
      <dgm:t>
        <a:bodyPr/>
        <a:lstStyle/>
        <a:p>
          <a:endParaRPr lang="en-US" sz="2000">
            <a:latin typeface="Calibri Light" panose="020F0302020204030204" pitchFamily="34" charset="0"/>
            <a:cs typeface="Calibri Light" panose="020F0302020204030204" pitchFamily="34" charset="0"/>
          </a:endParaRPr>
        </a:p>
      </dgm:t>
    </dgm:pt>
    <dgm:pt modelId="{E2B0EB58-C5CD-40E0-A5E3-F02C2F138574}">
      <dgm:prSet custT="1"/>
      <dgm:spPr>
        <a:xfrm>
          <a:off x="0" y="2454849"/>
          <a:ext cx="2635407" cy="584169"/>
        </a:xfrm>
        <a:prstGeom prst="roundRect">
          <a:avLst/>
        </a:prstGeom>
        <a:solidFill>
          <a:srgbClr val="5B9BD5">
            <a:hueOff val="-6758543"/>
            <a:satOff val="-17419"/>
            <a:lumOff val="-11765"/>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000">
              <a:solidFill>
                <a:sysClr val="window" lastClr="FFFFFF"/>
              </a:solidFill>
              <a:latin typeface="Calibri Light"/>
              <a:ea typeface="+mn-ea"/>
              <a:cs typeface="Calibri Light"/>
            </a:rPr>
            <a:t>Quick Availability</a:t>
          </a:r>
        </a:p>
      </dgm:t>
    </dgm:pt>
    <dgm:pt modelId="{25731F59-A256-4F10-AA10-2EADD3EBC326}" type="parTrans" cxnId="{6D7E6241-BDE6-4152-A1EA-9CBC1F39D9E9}">
      <dgm:prSet/>
      <dgm:spPr/>
      <dgm:t>
        <a:bodyPr/>
        <a:lstStyle/>
        <a:p>
          <a:endParaRPr lang="en-US" sz="2000">
            <a:latin typeface="Calibri Light" panose="020F0302020204030204" pitchFamily="34" charset="0"/>
            <a:cs typeface="Calibri Light" panose="020F0302020204030204" pitchFamily="34" charset="0"/>
          </a:endParaRPr>
        </a:p>
      </dgm:t>
    </dgm:pt>
    <dgm:pt modelId="{E8F68159-F2A2-4FE9-B9FF-3A99F33C27ED}" type="sibTrans" cxnId="{6D7E6241-BDE6-4152-A1EA-9CBC1F39D9E9}">
      <dgm:prSet/>
      <dgm:spPr/>
      <dgm:t>
        <a:bodyPr/>
        <a:lstStyle/>
        <a:p>
          <a:endParaRPr lang="en-US" sz="2000">
            <a:latin typeface="Calibri Light" panose="020F0302020204030204" pitchFamily="34" charset="0"/>
            <a:cs typeface="Calibri Light" panose="020F0302020204030204" pitchFamily="34" charset="0"/>
          </a:endParaRPr>
        </a:p>
      </dgm:t>
    </dgm:pt>
    <dgm:pt modelId="{435002D2-CD98-48E9-B440-A1136554C5FC}">
      <dgm:prSet custT="1"/>
      <dgm:spPr>
        <a:xfrm rot="5400000">
          <a:off x="4713936" y="419444"/>
          <a:ext cx="467335" cy="4685168"/>
        </a:xfrm>
        <a:prstGeom prst="round2SameRect">
          <a:avLst/>
        </a:prstGeom>
        <a:solidFill>
          <a:srgbClr val="5B9BD5">
            <a:tint val="40000"/>
            <a:alpha val="90000"/>
            <a:hueOff val="-6739762"/>
            <a:satOff val="-22832"/>
            <a:lumOff val="-2928"/>
            <a:alphaOff val="0"/>
          </a:srgbClr>
        </a:solidFill>
        <a:ln w="12700" cap="flat" cmpd="sng" algn="ctr">
          <a:solidFill>
            <a:srgbClr val="5B9BD5">
              <a:tint val="40000"/>
              <a:alpha val="90000"/>
              <a:hueOff val="-6739762"/>
              <a:satOff val="-22832"/>
              <a:lumOff val="-2928"/>
              <a:alphaOff val="0"/>
            </a:srgbClr>
          </a:solidFill>
          <a:prstDash val="solid"/>
          <a:miter lim="800000"/>
        </a:ln>
        <a:effectLst/>
      </dgm:spPr>
      <dgm:t>
        <a:bodyPr/>
        <a:lstStyle/>
        <a:p>
          <a:pPr>
            <a:buChar char="•"/>
          </a:pPr>
          <a:r>
            <a:rPr lang="en-US" sz="1600">
              <a:solidFill>
                <a:sysClr val="windowText" lastClr="000000">
                  <a:hueOff val="0"/>
                  <a:satOff val="0"/>
                  <a:lumOff val="0"/>
                  <a:alphaOff val="0"/>
                </a:sysClr>
              </a:solidFill>
              <a:latin typeface="Calibri Light"/>
              <a:ea typeface="+mn-ea"/>
              <a:cs typeface="Calibri Light"/>
            </a:rPr>
            <a:t>Answer Technical Questions</a:t>
          </a:r>
        </a:p>
      </dgm:t>
    </dgm:pt>
    <dgm:pt modelId="{52A84101-B2D7-4C1D-B8EC-97BBF1806E38}" type="parTrans" cxnId="{2A19CCEB-A1CA-42B3-837D-32FCD0B8B7F0}">
      <dgm:prSet/>
      <dgm:spPr/>
      <dgm:t>
        <a:bodyPr/>
        <a:lstStyle/>
        <a:p>
          <a:endParaRPr lang="en-US" sz="2000">
            <a:latin typeface="Calibri Light" panose="020F0302020204030204" pitchFamily="34" charset="0"/>
            <a:cs typeface="Calibri Light" panose="020F0302020204030204" pitchFamily="34" charset="0"/>
          </a:endParaRPr>
        </a:p>
      </dgm:t>
    </dgm:pt>
    <dgm:pt modelId="{8AC6CC01-BD99-4009-9F46-505336B55E28}" type="sibTrans" cxnId="{2A19CCEB-A1CA-42B3-837D-32FCD0B8B7F0}">
      <dgm:prSet/>
      <dgm:spPr/>
      <dgm:t>
        <a:bodyPr/>
        <a:lstStyle/>
        <a:p>
          <a:endParaRPr lang="en-US" sz="2000">
            <a:latin typeface="Calibri Light" panose="020F0302020204030204" pitchFamily="34" charset="0"/>
            <a:cs typeface="Calibri Light" panose="020F0302020204030204" pitchFamily="34" charset="0"/>
          </a:endParaRPr>
        </a:p>
      </dgm:t>
    </dgm:pt>
    <dgm:pt modelId="{0D778D02-EFA6-43AC-B251-DA876BE6C618}">
      <dgm:prSet custT="1"/>
      <dgm:spPr>
        <a:xfrm rot="5400000">
          <a:off x="4744323" y="-209028"/>
          <a:ext cx="467335" cy="4685168"/>
        </a:xfrm>
        <a:solidFill>
          <a:srgbClr val="5B9BD5">
            <a:tint val="40000"/>
            <a:alpha val="90000"/>
            <a:hueOff val="-5054821"/>
            <a:satOff val="-17124"/>
            <a:lumOff val="-2196"/>
            <a:alphaOff val="0"/>
          </a:srgbClr>
        </a:solidFill>
        <a:ln w="12700" cap="flat" cmpd="sng" algn="ctr">
          <a:solidFill>
            <a:srgbClr val="5B9BD5">
              <a:tint val="40000"/>
              <a:alpha val="90000"/>
              <a:hueOff val="-5054821"/>
              <a:satOff val="-17124"/>
              <a:lumOff val="-2196"/>
              <a:alphaOff val="0"/>
            </a:srgbClr>
          </a:solidFill>
          <a:prstDash val="solid"/>
          <a:miter lim="800000"/>
        </a:ln>
        <a:effectLst/>
      </dgm:spPr>
      <dgm:t>
        <a:bodyPr/>
        <a:lstStyle/>
        <a:p>
          <a:pPr rtl="0">
            <a:buChar char="•"/>
          </a:pPr>
          <a:r>
            <a:rPr lang="en-US" sz="1600">
              <a:solidFill>
                <a:sysClr val="windowText" lastClr="000000">
                  <a:hueOff val="0"/>
                  <a:satOff val="0"/>
                  <a:lumOff val="0"/>
                  <a:alphaOff val="0"/>
                </a:sysClr>
              </a:solidFill>
              <a:latin typeface="Calibri Light"/>
              <a:ea typeface="+mn-ea"/>
              <a:cs typeface="Calibri Light"/>
            </a:rPr>
            <a:t>Fact sheets, example proposals, RFQ/RFP review, and documents</a:t>
          </a:r>
        </a:p>
      </dgm:t>
    </dgm:pt>
    <dgm:pt modelId="{62C9DE1C-D5AB-4DC1-ACE8-AB2036225603}" type="parTrans" cxnId="{F197FFB5-2C57-4A30-BCD6-AD7FDD00DECB}">
      <dgm:prSet/>
      <dgm:spPr/>
      <dgm:t>
        <a:bodyPr/>
        <a:lstStyle/>
        <a:p>
          <a:endParaRPr lang="en-US" sz="2000">
            <a:latin typeface="Calibri Light" panose="020F0302020204030204" pitchFamily="34" charset="0"/>
            <a:cs typeface="Calibri Light" panose="020F0302020204030204" pitchFamily="34" charset="0"/>
          </a:endParaRPr>
        </a:p>
      </dgm:t>
    </dgm:pt>
    <dgm:pt modelId="{7AC0F9D0-123C-46B4-B9C1-58DAE0E0C1D6}" type="sibTrans" cxnId="{F197FFB5-2C57-4A30-BCD6-AD7FDD00DECB}">
      <dgm:prSet/>
      <dgm:spPr/>
      <dgm:t>
        <a:bodyPr/>
        <a:lstStyle/>
        <a:p>
          <a:endParaRPr lang="en-US" sz="2000">
            <a:latin typeface="Calibri Light" panose="020F0302020204030204" pitchFamily="34" charset="0"/>
            <a:cs typeface="Calibri Light" panose="020F0302020204030204" pitchFamily="34" charset="0"/>
          </a:endParaRPr>
        </a:p>
      </dgm:t>
    </dgm:pt>
    <dgm:pt modelId="{E8B7E4E2-A5E5-4FB1-AA5F-A1CBADD3407E}" type="pres">
      <dgm:prSet presAssocID="{27FA0A32-9544-43BE-90A1-5E2F3CF201CA}" presName="Name0" presStyleCnt="0">
        <dgm:presLayoutVars>
          <dgm:dir/>
          <dgm:animLvl val="lvl"/>
          <dgm:resizeHandles val="exact"/>
        </dgm:presLayoutVars>
      </dgm:prSet>
      <dgm:spPr/>
    </dgm:pt>
    <dgm:pt modelId="{D53DBA8A-7483-4DE3-88FD-BB39D4CF056E}" type="pres">
      <dgm:prSet presAssocID="{F3006C05-D7FE-4A94-A5CC-FDD01923E2D2}" presName="linNode" presStyleCnt="0"/>
      <dgm:spPr/>
    </dgm:pt>
    <dgm:pt modelId="{E50BDD31-A96C-41EF-99E6-BA4F076A2FC7}" type="pres">
      <dgm:prSet presAssocID="{F3006C05-D7FE-4A94-A5CC-FDD01923E2D2}" presName="parentText" presStyleLbl="node1" presStyleIdx="0" presStyleCnt="4">
        <dgm:presLayoutVars>
          <dgm:chMax val="1"/>
          <dgm:bulletEnabled val="1"/>
        </dgm:presLayoutVars>
      </dgm:prSet>
      <dgm:spPr/>
    </dgm:pt>
    <dgm:pt modelId="{48D8AC7C-C65D-477D-94F4-0BAA57BB3D99}" type="pres">
      <dgm:prSet presAssocID="{F3006C05-D7FE-4A94-A5CC-FDD01923E2D2}" presName="descendantText" presStyleLbl="alignAccFollowNode1" presStyleIdx="0" presStyleCnt="4">
        <dgm:presLayoutVars>
          <dgm:bulletEnabled val="1"/>
        </dgm:presLayoutVars>
      </dgm:prSet>
      <dgm:spPr/>
    </dgm:pt>
    <dgm:pt modelId="{9E8D01D9-538E-4509-BA42-265D1958B3FF}" type="pres">
      <dgm:prSet presAssocID="{939A982E-6F0A-451A-A037-87F7FCC26599}" presName="sp" presStyleCnt="0"/>
      <dgm:spPr/>
    </dgm:pt>
    <dgm:pt modelId="{E3BF164A-598B-43DE-BB06-A39E04AFCFD6}" type="pres">
      <dgm:prSet presAssocID="{A50D905F-6E3B-4AEE-A84F-457228BE3208}" presName="linNode" presStyleCnt="0"/>
      <dgm:spPr/>
    </dgm:pt>
    <dgm:pt modelId="{D4E17E1E-3878-46CF-96FC-5BEA3CE95EAC}" type="pres">
      <dgm:prSet presAssocID="{A50D905F-6E3B-4AEE-A84F-457228BE3208}" presName="parentText" presStyleLbl="node1" presStyleIdx="1" presStyleCnt="4">
        <dgm:presLayoutVars>
          <dgm:chMax val="1"/>
          <dgm:bulletEnabled val="1"/>
        </dgm:presLayoutVars>
      </dgm:prSet>
      <dgm:spPr/>
    </dgm:pt>
    <dgm:pt modelId="{17F59840-1F91-40D2-B70E-E47E371698C4}" type="pres">
      <dgm:prSet presAssocID="{A50D905F-6E3B-4AEE-A84F-457228BE3208}" presName="descendantText" presStyleLbl="alignAccFollowNode1" presStyleIdx="1" presStyleCnt="4">
        <dgm:presLayoutVars>
          <dgm:bulletEnabled val="1"/>
        </dgm:presLayoutVars>
      </dgm:prSet>
      <dgm:spPr/>
    </dgm:pt>
    <dgm:pt modelId="{CF296685-116A-45B2-953C-88376992EDC0}" type="pres">
      <dgm:prSet presAssocID="{599A02AD-EED9-4344-AB8E-71A7077494C7}" presName="sp" presStyleCnt="0"/>
      <dgm:spPr/>
    </dgm:pt>
    <dgm:pt modelId="{006D69B8-3EAE-4029-83F3-070A58153365}" type="pres">
      <dgm:prSet presAssocID="{E645D7E8-B25E-49C5-ACAF-20942A36FB52}" presName="linNode" presStyleCnt="0"/>
      <dgm:spPr/>
    </dgm:pt>
    <dgm:pt modelId="{2F5D1253-7643-445B-9849-95185FEDD994}" type="pres">
      <dgm:prSet presAssocID="{E645D7E8-B25E-49C5-ACAF-20942A36FB52}" presName="parentText" presStyleLbl="node1" presStyleIdx="2" presStyleCnt="4">
        <dgm:presLayoutVars>
          <dgm:chMax val="1"/>
          <dgm:bulletEnabled val="1"/>
        </dgm:presLayoutVars>
      </dgm:prSet>
      <dgm:spPr/>
    </dgm:pt>
    <dgm:pt modelId="{AD221523-3F55-4820-98C4-DF010DFC646E}" type="pres">
      <dgm:prSet presAssocID="{E645D7E8-B25E-49C5-ACAF-20942A36FB52}" presName="descendantText" presStyleLbl="alignAccFollowNode1" presStyleIdx="2" presStyleCnt="4">
        <dgm:presLayoutVars>
          <dgm:bulletEnabled val="1"/>
        </dgm:presLayoutVars>
      </dgm:prSet>
      <dgm:spPr>
        <a:prstGeom prst="round2SameRect">
          <a:avLst/>
        </a:prstGeom>
      </dgm:spPr>
    </dgm:pt>
    <dgm:pt modelId="{6E41B6D9-9F99-468A-8B7A-C577700C3F76}" type="pres">
      <dgm:prSet presAssocID="{D1371DF4-D4C4-4ED2-85D3-7484B83ABE40}" presName="sp" presStyleCnt="0"/>
      <dgm:spPr/>
    </dgm:pt>
    <dgm:pt modelId="{F06435FE-76B5-477B-9EDF-159BC81AF989}" type="pres">
      <dgm:prSet presAssocID="{E2B0EB58-C5CD-40E0-A5E3-F02C2F138574}" presName="linNode" presStyleCnt="0"/>
      <dgm:spPr/>
    </dgm:pt>
    <dgm:pt modelId="{957F043F-CCF2-4849-A511-AA2A50143C77}" type="pres">
      <dgm:prSet presAssocID="{E2B0EB58-C5CD-40E0-A5E3-F02C2F138574}" presName="parentText" presStyleLbl="node1" presStyleIdx="3" presStyleCnt="4">
        <dgm:presLayoutVars>
          <dgm:chMax val="1"/>
          <dgm:bulletEnabled val="1"/>
        </dgm:presLayoutVars>
      </dgm:prSet>
      <dgm:spPr/>
    </dgm:pt>
    <dgm:pt modelId="{FE991F32-DAA5-4FAD-BE42-C1A65FCB4D58}" type="pres">
      <dgm:prSet presAssocID="{E2B0EB58-C5CD-40E0-A5E3-F02C2F138574}" presName="descendantText" presStyleLbl="alignAccFollowNode1" presStyleIdx="3" presStyleCnt="4" custLinFactNeighborX="-1153" custLinFactNeighborY="3230">
        <dgm:presLayoutVars>
          <dgm:bulletEnabled val="1"/>
        </dgm:presLayoutVars>
      </dgm:prSet>
      <dgm:spPr/>
    </dgm:pt>
  </dgm:ptLst>
  <dgm:cxnLst>
    <dgm:cxn modelId="{6FC11F09-D7A5-4A0E-B0CD-DF7E6041B453}" type="presOf" srcId="{A50D905F-6E3B-4AEE-A84F-457228BE3208}" destId="{D4E17E1E-3878-46CF-96FC-5BEA3CE95EAC}" srcOrd="0" destOrd="0" presId="urn:microsoft.com/office/officeart/2005/8/layout/vList5"/>
    <dgm:cxn modelId="{5BD59523-3E79-446C-B115-45B3857FF3A9}" type="presOf" srcId="{6AA401F8-2E68-4323-BC84-1A513030A84B}" destId="{48D8AC7C-C65D-477D-94F4-0BAA57BB3D99}" srcOrd="0" destOrd="0" presId="urn:microsoft.com/office/officeart/2005/8/layout/vList5"/>
    <dgm:cxn modelId="{FFCF3324-EEBB-4388-BA35-FDA356BABD4D}" type="presOf" srcId="{435002D2-CD98-48E9-B440-A1136554C5FC}" destId="{FE991F32-DAA5-4FAD-BE42-C1A65FCB4D58}" srcOrd="0" destOrd="0" presId="urn:microsoft.com/office/officeart/2005/8/layout/vList5"/>
    <dgm:cxn modelId="{6D7E6241-BDE6-4152-A1EA-9CBC1F39D9E9}" srcId="{27FA0A32-9544-43BE-90A1-5E2F3CF201CA}" destId="{E2B0EB58-C5CD-40E0-A5E3-F02C2F138574}" srcOrd="3" destOrd="0" parTransId="{25731F59-A256-4F10-AA10-2EADD3EBC326}" sibTransId="{E8F68159-F2A2-4FE9-B9FF-3A99F33C27ED}"/>
    <dgm:cxn modelId="{590B6C44-AD04-430F-AA43-7876460A5B60}" srcId="{A50D905F-6E3B-4AEE-A84F-457228BE3208}" destId="{AB2E38F2-30CF-4CA7-929F-0EF6AE07D7AA}" srcOrd="0" destOrd="0" parTransId="{5B1BC1F5-3E11-4F73-8F41-8FF9DF2A15BA}" sibTransId="{4C702623-58E7-437E-B1A4-69FBCA3165E9}"/>
    <dgm:cxn modelId="{8E384E4B-3C61-47AD-9DBC-455A4C9C9F2A}" type="presOf" srcId="{0D778D02-EFA6-43AC-B251-DA876BE6C618}" destId="{AD221523-3F55-4820-98C4-DF010DFC646E}" srcOrd="0" destOrd="0" presId="urn:microsoft.com/office/officeart/2005/8/layout/vList5"/>
    <dgm:cxn modelId="{1BB7E94B-F824-4D15-8F80-08BAB46E186A}" type="presOf" srcId="{27FA0A32-9544-43BE-90A1-5E2F3CF201CA}" destId="{E8B7E4E2-A5E5-4FB1-AA5F-A1CBADD3407E}" srcOrd="0" destOrd="0" presId="urn:microsoft.com/office/officeart/2005/8/layout/vList5"/>
    <dgm:cxn modelId="{CA53FC9D-358D-4388-936D-D0F26FFA7D40}" srcId="{F3006C05-D7FE-4A94-A5CC-FDD01923E2D2}" destId="{6AA401F8-2E68-4323-BC84-1A513030A84B}" srcOrd="0" destOrd="0" parTransId="{10C47568-C2AC-4CAE-B869-B4B7F5949F9A}" sibTransId="{AC111F27-2723-44A6-9362-E31ECDD1E737}"/>
    <dgm:cxn modelId="{7733CDAE-2DDC-4DE0-AE2D-42F78B252684}" srcId="{27FA0A32-9544-43BE-90A1-5E2F3CF201CA}" destId="{E645D7E8-B25E-49C5-ACAF-20942A36FB52}" srcOrd="2" destOrd="0" parTransId="{510212B6-8082-49BA-826B-04EC3B16F055}" sibTransId="{D1371DF4-D4C4-4ED2-85D3-7484B83ABE40}"/>
    <dgm:cxn modelId="{4C9557B0-52BD-43A5-BA02-D85AFE6110A7}" srcId="{27FA0A32-9544-43BE-90A1-5E2F3CF201CA}" destId="{A50D905F-6E3B-4AEE-A84F-457228BE3208}" srcOrd="1" destOrd="0" parTransId="{FBED1C25-B816-4D3D-9FAF-486ABAC4536E}" sibTransId="{599A02AD-EED9-4344-AB8E-71A7077494C7}"/>
    <dgm:cxn modelId="{F197FFB5-2C57-4A30-BCD6-AD7FDD00DECB}" srcId="{E645D7E8-B25E-49C5-ACAF-20942A36FB52}" destId="{0D778D02-EFA6-43AC-B251-DA876BE6C618}" srcOrd="0" destOrd="0" parTransId="{62C9DE1C-D5AB-4DC1-ACE8-AB2036225603}" sibTransId="{7AC0F9D0-123C-46B4-B9C1-58DAE0E0C1D6}"/>
    <dgm:cxn modelId="{4DA75DD2-2CB1-4DDB-B82C-8E1E1F6A535D}" type="presOf" srcId="{E2B0EB58-C5CD-40E0-A5E3-F02C2F138574}" destId="{957F043F-CCF2-4849-A511-AA2A50143C77}" srcOrd="0" destOrd="0" presId="urn:microsoft.com/office/officeart/2005/8/layout/vList5"/>
    <dgm:cxn modelId="{2EB5DDE0-D71F-4CF8-8BDA-F0843618F619}" srcId="{27FA0A32-9544-43BE-90A1-5E2F3CF201CA}" destId="{F3006C05-D7FE-4A94-A5CC-FDD01923E2D2}" srcOrd="0" destOrd="0" parTransId="{7D1E0444-E773-4D47-B83D-0E655E1DC385}" sibTransId="{939A982E-6F0A-451A-A037-87F7FCC26599}"/>
    <dgm:cxn modelId="{CC3648E2-B865-4F87-A1E3-D99D9B552079}" type="presOf" srcId="{AB2E38F2-30CF-4CA7-929F-0EF6AE07D7AA}" destId="{17F59840-1F91-40D2-B70E-E47E371698C4}" srcOrd="0" destOrd="0" presId="urn:microsoft.com/office/officeart/2005/8/layout/vList5"/>
    <dgm:cxn modelId="{C7102EE4-30CA-4BA4-910D-8D24C41AE2A0}" type="presOf" srcId="{F3006C05-D7FE-4A94-A5CC-FDD01923E2D2}" destId="{E50BDD31-A96C-41EF-99E6-BA4F076A2FC7}" srcOrd="0" destOrd="0" presId="urn:microsoft.com/office/officeart/2005/8/layout/vList5"/>
    <dgm:cxn modelId="{B8D082E4-FD3A-4431-838A-BF606F606E15}" type="presOf" srcId="{E645D7E8-B25E-49C5-ACAF-20942A36FB52}" destId="{2F5D1253-7643-445B-9849-95185FEDD994}" srcOrd="0" destOrd="0" presId="urn:microsoft.com/office/officeart/2005/8/layout/vList5"/>
    <dgm:cxn modelId="{2A19CCEB-A1CA-42B3-837D-32FCD0B8B7F0}" srcId="{E2B0EB58-C5CD-40E0-A5E3-F02C2F138574}" destId="{435002D2-CD98-48E9-B440-A1136554C5FC}" srcOrd="0" destOrd="0" parTransId="{52A84101-B2D7-4C1D-B8EC-97BBF1806E38}" sibTransId="{8AC6CC01-BD99-4009-9F46-505336B55E28}"/>
    <dgm:cxn modelId="{5D1223ED-D3A1-4747-A5F6-00E7A673EAE5}" type="presParOf" srcId="{E8B7E4E2-A5E5-4FB1-AA5F-A1CBADD3407E}" destId="{D53DBA8A-7483-4DE3-88FD-BB39D4CF056E}" srcOrd="0" destOrd="0" presId="urn:microsoft.com/office/officeart/2005/8/layout/vList5"/>
    <dgm:cxn modelId="{4F9D6399-A852-4A6A-A9F4-87EBE3933081}" type="presParOf" srcId="{D53DBA8A-7483-4DE3-88FD-BB39D4CF056E}" destId="{E50BDD31-A96C-41EF-99E6-BA4F076A2FC7}" srcOrd="0" destOrd="0" presId="urn:microsoft.com/office/officeart/2005/8/layout/vList5"/>
    <dgm:cxn modelId="{B00E08E1-A3ED-402E-8791-830FDC5BE73F}" type="presParOf" srcId="{D53DBA8A-7483-4DE3-88FD-BB39D4CF056E}" destId="{48D8AC7C-C65D-477D-94F4-0BAA57BB3D99}" srcOrd="1" destOrd="0" presId="urn:microsoft.com/office/officeart/2005/8/layout/vList5"/>
    <dgm:cxn modelId="{88F79088-0BCC-4EDC-9358-AD75AEC1BC1F}" type="presParOf" srcId="{E8B7E4E2-A5E5-4FB1-AA5F-A1CBADD3407E}" destId="{9E8D01D9-538E-4509-BA42-265D1958B3FF}" srcOrd="1" destOrd="0" presId="urn:microsoft.com/office/officeart/2005/8/layout/vList5"/>
    <dgm:cxn modelId="{BB6DF5C4-794B-4405-A62D-09F5241DB60B}" type="presParOf" srcId="{E8B7E4E2-A5E5-4FB1-AA5F-A1CBADD3407E}" destId="{E3BF164A-598B-43DE-BB06-A39E04AFCFD6}" srcOrd="2" destOrd="0" presId="urn:microsoft.com/office/officeart/2005/8/layout/vList5"/>
    <dgm:cxn modelId="{A3C6D9B2-0D61-4DDB-8B4B-98D8506C891D}" type="presParOf" srcId="{E3BF164A-598B-43DE-BB06-A39E04AFCFD6}" destId="{D4E17E1E-3878-46CF-96FC-5BEA3CE95EAC}" srcOrd="0" destOrd="0" presId="urn:microsoft.com/office/officeart/2005/8/layout/vList5"/>
    <dgm:cxn modelId="{E399C62A-A1F6-43C3-925E-F16C94142651}" type="presParOf" srcId="{E3BF164A-598B-43DE-BB06-A39E04AFCFD6}" destId="{17F59840-1F91-40D2-B70E-E47E371698C4}" srcOrd="1" destOrd="0" presId="urn:microsoft.com/office/officeart/2005/8/layout/vList5"/>
    <dgm:cxn modelId="{74CFA68D-2023-4156-9F1E-F56706795D06}" type="presParOf" srcId="{E8B7E4E2-A5E5-4FB1-AA5F-A1CBADD3407E}" destId="{CF296685-116A-45B2-953C-88376992EDC0}" srcOrd="3" destOrd="0" presId="urn:microsoft.com/office/officeart/2005/8/layout/vList5"/>
    <dgm:cxn modelId="{80D2CD19-0EA6-42A0-9DA2-DA0EB8201474}" type="presParOf" srcId="{E8B7E4E2-A5E5-4FB1-AA5F-A1CBADD3407E}" destId="{006D69B8-3EAE-4029-83F3-070A58153365}" srcOrd="4" destOrd="0" presId="urn:microsoft.com/office/officeart/2005/8/layout/vList5"/>
    <dgm:cxn modelId="{039C6350-2C3B-4B4F-AFC3-27B225242E19}" type="presParOf" srcId="{006D69B8-3EAE-4029-83F3-070A58153365}" destId="{2F5D1253-7643-445B-9849-95185FEDD994}" srcOrd="0" destOrd="0" presId="urn:microsoft.com/office/officeart/2005/8/layout/vList5"/>
    <dgm:cxn modelId="{89DAFC1B-66FA-4639-A53A-F1B299B2F929}" type="presParOf" srcId="{006D69B8-3EAE-4029-83F3-070A58153365}" destId="{AD221523-3F55-4820-98C4-DF010DFC646E}" srcOrd="1" destOrd="0" presId="urn:microsoft.com/office/officeart/2005/8/layout/vList5"/>
    <dgm:cxn modelId="{B1F9B615-87C6-4A23-B0F7-AA40F5242B73}" type="presParOf" srcId="{E8B7E4E2-A5E5-4FB1-AA5F-A1CBADD3407E}" destId="{6E41B6D9-9F99-468A-8B7A-C577700C3F76}" srcOrd="5" destOrd="0" presId="urn:microsoft.com/office/officeart/2005/8/layout/vList5"/>
    <dgm:cxn modelId="{8053949D-A593-48DD-A0B4-D5A2D429755A}" type="presParOf" srcId="{E8B7E4E2-A5E5-4FB1-AA5F-A1CBADD3407E}" destId="{F06435FE-76B5-477B-9EDF-159BC81AF989}" srcOrd="6" destOrd="0" presId="urn:microsoft.com/office/officeart/2005/8/layout/vList5"/>
    <dgm:cxn modelId="{97502A69-F56D-44A2-90CA-C41E138FC0DE}" type="presParOf" srcId="{F06435FE-76B5-477B-9EDF-159BC81AF989}" destId="{957F043F-CCF2-4849-A511-AA2A50143C77}" srcOrd="0" destOrd="0" presId="urn:microsoft.com/office/officeart/2005/8/layout/vList5"/>
    <dgm:cxn modelId="{C9BBF4DE-2BFB-488D-9108-356AA34BA0FA}" type="presParOf" srcId="{F06435FE-76B5-477B-9EDF-159BC81AF989}" destId="{FE991F32-DAA5-4FAD-BE42-C1A65FCB4D58}" srcOrd="1" destOrd="0" presId="urn:microsoft.com/office/officeart/2005/8/layout/vList5"/>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3E00797-212D-4AC6-9A2F-2932B0431FC9}" type="doc">
      <dgm:prSet loTypeId="urn:microsoft.com/office/officeart/2005/8/layout/venn1" loCatId="relationship" qsTypeId="urn:microsoft.com/office/officeart/2005/8/quickstyle/simple2" qsCatId="simple" csTypeId="urn:microsoft.com/office/officeart/2005/8/colors/accent1_5" csCatId="accent1" phldr="1"/>
      <dgm:spPr/>
    </dgm:pt>
    <dgm:pt modelId="{97BEB47C-284B-4332-B439-6B4B99B7D5B4}">
      <dgm:prSet phldrT="[Text]" custT="1"/>
      <dgm:spPr/>
      <dgm:t>
        <a:bodyPr/>
        <a:lstStyle/>
        <a:p>
          <a:pPr algn="ctr"/>
          <a:r>
            <a:rPr lang="en-US" sz="1800">
              <a:solidFill>
                <a:schemeClr val="bg1"/>
              </a:solidFill>
              <a:latin typeface="Bahnschrift" panose="020B0502040204020203" pitchFamily="34" charset="0"/>
            </a:rPr>
            <a:t>Community</a:t>
          </a:r>
        </a:p>
        <a:p>
          <a:pPr algn="ctr"/>
          <a:r>
            <a:rPr lang="en-US" sz="1100" i="1">
              <a:solidFill>
                <a:schemeClr val="accent1">
                  <a:lumMod val="20000"/>
                  <a:lumOff val="80000"/>
                </a:schemeClr>
              </a:solidFill>
              <a:latin typeface="Bahnschrift" panose="020B0502040204020203" pitchFamily="34" charset="0"/>
            </a:rPr>
            <a:t>Info &amp; Input</a:t>
          </a:r>
        </a:p>
      </dgm:t>
    </dgm:pt>
    <dgm:pt modelId="{09E298D1-596E-477B-85FE-94AFD49C6948}" type="parTrans" cxnId="{AE80479D-601B-48C5-9498-C6FE6CCDDAA9}">
      <dgm:prSet/>
      <dgm:spPr/>
      <dgm:t>
        <a:bodyPr/>
        <a:lstStyle/>
        <a:p>
          <a:endParaRPr lang="en-US"/>
        </a:p>
      </dgm:t>
    </dgm:pt>
    <dgm:pt modelId="{6190B542-AE17-4D63-B969-2071FFABD0AF}" type="sibTrans" cxnId="{AE80479D-601B-48C5-9498-C6FE6CCDDAA9}">
      <dgm:prSet/>
      <dgm:spPr/>
      <dgm:t>
        <a:bodyPr/>
        <a:lstStyle/>
        <a:p>
          <a:endParaRPr lang="en-US"/>
        </a:p>
      </dgm:t>
    </dgm:pt>
    <dgm:pt modelId="{37463778-1580-4F66-AD84-C215769E91C9}">
      <dgm:prSet phldrT="[Text]" custT="1"/>
      <dgm:spPr/>
      <dgm:t>
        <a:bodyPr/>
        <a:lstStyle/>
        <a:p>
          <a:pPr algn="l"/>
          <a:r>
            <a:rPr lang="en-US" sz="1800">
              <a:solidFill>
                <a:schemeClr val="bg1"/>
              </a:solidFill>
            </a:rPr>
            <a:t>TAB Staff</a:t>
          </a:r>
        </a:p>
        <a:p>
          <a:pPr algn="l"/>
          <a:r>
            <a:rPr lang="en-US" sz="1100" i="1">
              <a:solidFill>
                <a:schemeClr val="accent1">
                  <a:lumMod val="20000"/>
                  <a:lumOff val="80000"/>
                </a:schemeClr>
              </a:solidFill>
            </a:rPr>
            <a:t>Supervise</a:t>
          </a:r>
          <a:endParaRPr lang="en-US" sz="1400" i="1">
            <a:solidFill>
              <a:schemeClr val="accent1">
                <a:lumMod val="20000"/>
                <a:lumOff val="80000"/>
              </a:schemeClr>
            </a:solidFill>
          </a:endParaRPr>
        </a:p>
      </dgm:t>
    </dgm:pt>
    <dgm:pt modelId="{C00D0166-FA06-4DB7-A932-63076D32962A}" type="parTrans" cxnId="{330ECCC3-CAB3-4552-BB4F-08BF4BF5520D}">
      <dgm:prSet/>
      <dgm:spPr/>
      <dgm:t>
        <a:bodyPr/>
        <a:lstStyle/>
        <a:p>
          <a:endParaRPr lang="en-US"/>
        </a:p>
      </dgm:t>
    </dgm:pt>
    <dgm:pt modelId="{FA1AADC7-5F2C-46F4-8620-FD4AAFE0B2B8}" type="sibTrans" cxnId="{330ECCC3-CAB3-4552-BB4F-08BF4BF5520D}">
      <dgm:prSet/>
      <dgm:spPr/>
      <dgm:t>
        <a:bodyPr/>
        <a:lstStyle/>
        <a:p>
          <a:endParaRPr lang="en-US"/>
        </a:p>
      </dgm:t>
    </dgm:pt>
    <dgm:pt modelId="{2C8874B5-251A-4D1B-A606-37B7E1650ADF}">
      <dgm:prSet phldrT="[Text]" custT="1"/>
      <dgm:spPr/>
      <dgm:t>
        <a:bodyPr/>
        <a:lstStyle/>
        <a:p>
          <a:pPr algn="r"/>
          <a:r>
            <a:rPr lang="en-US" sz="1600">
              <a:solidFill>
                <a:schemeClr val="bg1"/>
              </a:solidFill>
              <a:latin typeface="Bahnschrift" panose="020B0502040204020203" pitchFamily="34" charset="0"/>
            </a:rPr>
            <a:t>UCONN Students</a:t>
          </a:r>
        </a:p>
        <a:p>
          <a:pPr algn="r"/>
          <a:r>
            <a:rPr lang="en-US" sz="1100" i="1">
              <a:solidFill>
                <a:schemeClr val="accent1">
                  <a:lumMod val="20000"/>
                  <a:lumOff val="80000"/>
                </a:schemeClr>
              </a:solidFill>
              <a:latin typeface="Bahnschrift" panose="020B0502040204020203" pitchFamily="34" charset="0"/>
            </a:rPr>
            <a:t>Technical Work</a:t>
          </a:r>
        </a:p>
      </dgm:t>
    </dgm:pt>
    <dgm:pt modelId="{0C8005A7-BB77-4A0C-9F24-1D7DE9BD32C4}" type="parTrans" cxnId="{277655D9-CD21-440A-B8DB-0AE84F8D1B81}">
      <dgm:prSet/>
      <dgm:spPr/>
      <dgm:t>
        <a:bodyPr/>
        <a:lstStyle/>
        <a:p>
          <a:endParaRPr lang="en-US"/>
        </a:p>
      </dgm:t>
    </dgm:pt>
    <dgm:pt modelId="{B20BD27F-F9D0-4D29-8DA9-299D40C471CD}" type="sibTrans" cxnId="{277655D9-CD21-440A-B8DB-0AE84F8D1B81}">
      <dgm:prSet/>
      <dgm:spPr/>
      <dgm:t>
        <a:bodyPr/>
        <a:lstStyle/>
        <a:p>
          <a:endParaRPr lang="en-US"/>
        </a:p>
      </dgm:t>
    </dgm:pt>
    <dgm:pt modelId="{5EF87F47-A141-41D1-B8B6-147F8B61654E}" type="pres">
      <dgm:prSet presAssocID="{83E00797-212D-4AC6-9A2F-2932B0431FC9}" presName="compositeShape" presStyleCnt="0">
        <dgm:presLayoutVars>
          <dgm:chMax val="7"/>
          <dgm:dir/>
          <dgm:resizeHandles val="exact"/>
        </dgm:presLayoutVars>
      </dgm:prSet>
      <dgm:spPr/>
    </dgm:pt>
    <dgm:pt modelId="{9CC9B92F-2DE7-4A94-A97A-E4C54393CEEE}" type="pres">
      <dgm:prSet presAssocID="{97BEB47C-284B-4332-B439-6B4B99B7D5B4}" presName="circ1" presStyleLbl="vennNode1" presStyleIdx="0" presStyleCnt="3" custLinFactNeighborX="-4289" custLinFactNeighborY="280"/>
      <dgm:spPr/>
    </dgm:pt>
    <dgm:pt modelId="{5EFE87D6-7C53-419F-AF74-77FAE759466D}" type="pres">
      <dgm:prSet presAssocID="{97BEB47C-284B-4332-B439-6B4B99B7D5B4}" presName="circ1Tx" presStyleLbl="revTx" presStyleIdx="0" presStyleCnt="0">
        <dgm:presLayoutVars>
          <dgm:chMax val="0"/>
          <dgm:chPref val="0"/>
          <dgm:bulletEnabled val="1"/>
        </dgm:presLayoutVars>
      </dgm:prSet>
      <dgm:spPr/>
    </dgm:pt>
    <dgm:pt modelId="{A6CA9A27-F7F3-4BE9-AB66-0E240D3C9BC0}" type="pres">
      <dgm:prSet presAssocID="{37463778-1580-4F66-AD84-C215769E91C9}" presName="circ2" presStyleLbl="vennNode1" presStyleIdx="1" presStyleCnt="3" custLinFactNeighborX="1681" custLinFactNeighborY="963"/>
      <dgm:spPr/>
    </dgm:pt>
    <dgm:pt modelId="{DE41E191-863D-48FF-82B2-0022E98A328C}" type="pres">
      <dgm:prSet presAssocID="{37463778-1580-4F66-AD84-C215769E91C9}" presName="circ2Tx" presStyleLbl="revTx" presStyleIdx="0" presStyleCnt="0">
        <dgm:presLayoutVars>
          <dgm:chMax val="0"/>
          <dgm:chPref val="0"/>
          <dgm:bulletEnabled val="1"/>
        </dgm:presLayoutVars>
      </dgm:prSet>
      <dgm:spPr/>
    </dgm:pt>
    <dgm:pt modelId="{E6B3EB0D-E22E-4C1D-BB74-68BD1BB178C4}" type="pres">
      <dgm:prSet presAssocID="{2C8874B5-251A-4D1B-A606-37B7E1650ADF}" presName="circ3" presStyleLbl="vennNode1" presStyleIdx="2" presStyleCnt="3" custLinFactNeighborX="-6620" custLinFactNeighborY="349"/>
      <dgm:spPr/>
    </dgm:pt>
    <dgm:pt modelId="{5F102BB6-2AD4-49D0-8AA1-DC9B248D8EBE}" type="pres">
      <dgm:prSet presAssocID="{2C8874B5-251A-4D1B-A606-37B7E1650ADF}" presName="circ3Tx" presStyleLbl="revTx" presStyleIdx="0" presStyleCnt="0">
        <dgm:presLayoutVars>
          <dgm:chMax val="0"/>
          <dgm:chPref val="0"/>
          <dgm:bulletEnabled val="1"/>
        </dgm:presLayoutVars>
      </dgm:prSet>
      <dgm:spPr/>
    </dgm:pt>
  </dgm:ptLst>
  <dgm:cxnLst>
    <dgm:cxn modelId="{809BCE18-260C-4374-9737-98907F372A1F}" type="presOf" srcId="{83E00797-212D-4AC6-9A2F-2932B0431FC9}" destId="{5EF87F47-A141-41D1-B8B6-147F8B61654E}" srcOrd="0" destOrd="0" presId="urn:microsoft.com/office/officeart/2005/8/layout/venn1"/>
    <dgm:cxn modelId="{6238AC92-F1A8-40D9-9538-EF05BA7D93AD}" type="presOf" srcId="{97BEB47C-284B-4332-B439-6B4B99B7D5B4}" destId="{5EFE87D6-7C53-419F-AF74-77FAE759466D}" srcOrd="1" destOrd="0" presId="urn:microsoft.com/office/officeart/2005/8/layout/venn1"/>
    <dgm:cxn modelId="{34C50996-3EAE-4DB3-9F32-EF7D06F4F2D3}" type="presOf" srcId="{97BEB47C-284B-4332-B439-6B4B99B7D5B4}" destId="{9CC9B92F-2DE7-4A94-A97A-E4C54393CEEE}" srcOrd="0" destOrd="0" presId="urn:microsoft.com/office/officeart/2005/8/layout/venn1"/>
    <dgm:cxn modelId="{AE80479D-601B-48C5-9498-C6FE6CCDDAA9}" srcId="{83E00797-212D-4AC6-9A2F-2932B0431FC9}" destId="{97BEB47C-284B-4332-B439-6B4B99B7D5B4}" srcOrd="0" destOrd="0" parTransId="{09E298D1-596E-477B-85FE-94AFD49C6948}" sibTransId="{6190B542-AE17-4D63-B969-2071FFABD0AF}"/>
    <dgm:cxn modelId="{BF1EA4A7-28C5-4DB3-AB28-569EB88EAA51}" type="presOf" srcId="{37463778-1580-4F66-AD84-C215769E91C9}" destId="{A6CA9A27-F7F3-4BE9-AB66-0E240D3C9BC0}" srcOrd="0" destOrd="0" presId="urn:microsoft.com/office/officeart/2005/8/layout/venn1"/>
    <dgm:cxn modelId="{330ECCC3-CAB3-4552-BB4F-08BF4BF5520D}" srcId="{83E00797-212D-4AC6-9A2F-2932B0431FC9}" destId="{37463778-1580-4F66-AD84-C215769E91C9}" srcOrd="1" destOrd="0" parTransId="{C00D0166-FA06-4DB7-A932-63076D32962A}" sibTransId="{FA1AADC7-5F2C-46F4-8620-FD4AAFE0B2B8}"/>
    <dgm:cxn modelId="{58950BC4-8186-4706-9458-498810B13716}" type="presOf" srcId="{37463778-1580-4F66-AD84-C215769E91C9}" destId="{DE41E191-863D-48FF-82B2-0022E98A328C}" srcOrd="1" destOrd="0" presId="urn:microsoft.com/office/officeart/2005/8/layout/venn1"/>
    <dgm:cxn modelId="{69C08DCC-196E-421B-B938-15CB0961411D}" type="presOf" srcId="{2C8874B5-251A-4D1B-A606-37B7E1650ADF}" destId="{E6B3EB0D-E22E-4C1D-BB74-68BD1BB178C4}" srcOrd="0" destOrd="0" presId="urn:microsoft.com/office/officeart/2005/8/layout/venn1"/>
    <dgm:cxn modelId="{277655D9-CD21-440A-B8DB-0AE84F8D1B81}" srcId="{83E00797-212D-4AC6-9A2F-2932B0431FC9}" destId="{2C8874B5-251A-4D1B-A606-37B7E1650ADF}" srcOrd="2" destOrd="0" parTransId="{0C8005A7-BB77-4A0C-9F24-1D7DE9BD32C4}" sibTransId="{B20BD27F-F9D0-4D29-8DA9-299D40C471CD}"/>
    <dgm:cxn modelId="{BDA964E1-CF82-4AC7-A236-332E0A4F4D0A}" type="presOf" srcId="{2C8874B5-251A-4D1B-A606-37B7E1650ADF}" destId="{5F102BB6-2AD4-49D0-8AA1-DC9B248D8EBE}" srcOrd="1" destOrd="0" presId="urn:microsoft.com/office/officeart/2005/8/layout/venn1"/>
    <dgm:cxn modelId="{DB16C112-7C98-45D6-B94A-338A6ECFDEEE}" type="presParOf" srcId="{5EF87F47-A141-41D1-B8B6-147F8B61654E}" destId="{9CC9B92F-2DE7-4A94-A97A-E4C54393CEEE}" srcOrd="0" destOrd="0" presId="urn:microsoft.com/office/officeart/2005/8/layout/venn1"/>
    <dgm:cxn modelId="{42D1EF85-C45D-412B-BC24-402B3D914BC6}" type="presParOf" srcId="{5EF87F47-A141-41D1-B8B6-147F8B61654E}" destId="{5EFE87D6-7C53-419F-AF74-77FAE759466D}" srcOrd="1" destOrd="0" presId="urn:microsoft.com/office/officeart/2005/8/layout/venn1"/>
    <dgm:cxn modelId="{12EA05DC-251A-437E-9206-5B9B55B5CED7}" type="presParOf" srcId="{5EF87F47-A141-41D1-B8B6-147F8B61654E}" destId="{A6CA9A27-F7F3-4BE9-AB66-0E240D3C9BC0}" srcOrd="2" destOrd="0" presId="urn:microsoft.com/office/officeart/2005/8/layout/venn1"/>
    <dgm:cxn modelId="{479ED30D-5C1D-4449-AAE3-37E41E9E86BF}" type="presParOf" srcId="{5EF87F47-A141-41D1-B8B6-147F8B61654E}" destId="{DE41E191-863D-48FF-82B2-0022E98A328C}" srcOrd="3" destOrd="0" presId="urn:microsoft.com/office/officeart/2005/8/layout/venn1"/>
    <dgm:cxn modelId="{C4BC601B-5771-409F-B0CE-DAAE7ED2230A}" type="presParOf" srcId="{5EF87F47-A141-41D1-B8B6-147F8B61654E}" destId="{E6B3EB0D-E22E-4C1D-BB74-68BD1BB178C4}" srcOrd="4" destOrd="0" presId="urn:microsoft.com/office/officeart/2005/8/layout/venn1"/>
    <dgm:cxn modelId="{A10E8CB4-CDCF-4809-8373-6EE2273A8F8B}" type="presParOf" srcId="{5EF87F47-A141-41D1-B8B6-147F8B61654E}" destId="{5F102BB6-2AD4-49D0-8AA1-DC9B248D8EBE}" srcOrd="5"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A95C0EC-7459-4CF7-9A00-C99F995663F0}" type="doc">
      <dgm:prSet loTypeId="urn:microsoft.com/office/officeart/2005/8/layout/default" loCatId="list" qsTypeId="urn:microsoft.com/office/officeart/2005/8/quickstyle/simple2" qsCatId="simple" csTypeId="urn:microsoft.com/office/officeart/2005/8/colors/colorful3" csCatId="colorful" phldr="1"/>
      <dgm:spPr/>
      <dgm:t>
        <a:bodyPr/>
        <a:lstStyle/>
        <a:p>
          <a:endParaRPr lang="en-US"/>
        </a:p>
      </dgm:t>
    </dgm:pt>
    <dgm:pt modelId="{FB813262-04E0-4310-BE81-A4CF1DC090B8}">
      <dgm:prSet/>
      <dgm:spPr/>
      <dgm:t>
        <a:bodyPr/>
        <a:lstStyle/>
        <a:p>
          <a:r>
            <a:rPr lang="en-US">
              <a:latin typeface="Calibri Light" panose="020F0302020204030204" pitchFamily="34" charset="0"/>
              <a:cs typeface="Calibri Light" panose="020F0302020204030204" pitchFamily="34" charset="0"/>
            </a:rPr>
            <a:t>EPA Brownfields Grant Support</a:t>
          </a:r>
        </a:p>
      </dgm:t>
    </dgm:pt>
    <dgm:pt modelId="{159392E1-22E3-4905-BAF1-8F24BF2495A7}" type="parTrans" cxnId="{54E37B7C-B6E2-4D81-870C-3A9B631C01B1}">
      <dgm:prSet/>
      <dgm:spPr/>
      <dgm:t>
        <a:bodyPr/>
        <a:lstStyle/>
        <a:p>
          <a:endParaRPr lang="en-US"/>
        </a:p>
      </dgm:t>
    </dgm:pt>
    <dgm:pt modelId="{917A328F-2E18-4075-8D51-A09FB60677D5}" type="sibTrans" cxnId="{54E37B7C-B6E2-4D81-870C-3A9B631C01B1}">
      <dgm:prSet/>
      <dgm:spPr/>
      <dgm:t>
        <a:bodyPr/>
        <a:lstStyle/>
        <a:p>
          <a:endParaRPr lang="en-US"/>
        </a:p>
      </dgm:t>
    </dgm:pt>
    <dgm:pt modelId="{688C0376-6ECD-4A55-8735-E6C2349B4366}" type="pres">
      <dgm:prSet presAssocID="{EA95C0EC-7459-4CF7-9A00-C99F995663F0}" presName="diagram" presStyleCnt="0">
        <dgm:presLayoutVars>
          <dgm:dir/>
          <dgm:resizeHandles val="exact"/>
        </dgm:presLayoutVars>
      </dgm:prSet>
      <dgm:spPr/>
    </dgm:pt>
    <dgm:pt modelId="{AC35220F-4556-42B0-8E45-67E58A96BB97}" type="pres">
      <dgm:prSet presAssocID="{FB813262-04E0-4310-BE81-A4CF1DC090B8}" presName="node" presStyleLbl="node1" presStyleIdx="0" presStyleCnt="1" custScaleX="165964" custLinFactNeighborX="2269" custLinFactNeighborY="73">
        <dgm:presLayoutVars>
          <dgm:bulletEnabled val="1"/>
        </dgm:presLayoutVars>
      </dgm:prSet>
      <dgm:spPr/>
    </dgm:pt>
  </dgm:ptLst>
  <dgm:cxnLst>
    <dgm:cxn modelId="{54E37B7C-B6E2-4D81-870C-3A9B631C01B1}" srcId="{EA95C0EC-7459-4CF7-9A00-C99F995663F0}" destId="{FB813262-04E0-4310-BE81-A4CF1DC090B8}" srcOrd="0" destOrd="0" parTransId="{159392E1-22E3-4905-BAF1-8F24BF2495A7}" sibTransId="{917A328F-2E18-4075-8D51-A09FB60677D5}"/>
    <dgm:cxn modelId="{FD591DBD-DBC0-48EF-B195-B0E71919C121}" type="presOf" srcId="{EA95C0EC-7459-4CF7-9A00-C99F995663F0}" destId="{688C0376-6ECD-4A55-8735-E6C2349B4366}" srcOrd="0" destOrd="0" presId="urn:microsoft.com/office/officeart/2005/8/layout/default"/>
    <dgm:cxn modelId="{C7CCB0F4-91CD-4612-9B51-61CB657FEA87}" type="presOf" srcId="{FB813262-04E0-4310-BE81-A4CF1DC090B8}" destId="{AC35220F-4556-42B0-8E45-67E58A96BB97}" srcOrd="0" destOrd="0" presId="urn:microsoft.com/office/officeart/2005/8/layout/default"/>
    <dgm:cxn modelId="{643D8CF2-EF3C-4BC6-90FD-03E621CB1320}" type="presParOf" srcId="{688C0376-6ECD-4A55-8735-E6C2349B4366}" destId="{AC35220F-4556-42B0-8E45-67E58A96BB97}" srcOrd="0" destOrd="0" presId="urn:microsoft.com/office/officeart/2005/8/layout/default"/>
  </dgm:cxnLst>
  <dgm:bg>
    <a:solidFill>
      <a:schemeClr val="accent2"/>
    </a:solidFill>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A95C0EC-7459-4CF7-9A00-C99F995663F0}"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777A4BEE-25C3-49A2-8F18-B132B2B4F543}">
      <dgm:prSet phldrT="[Text]" custT="1"/>
      <dgm:spPr>
        <a:xfrm>
          <a:off x="1124" y="16058"/>
          <a:ext cx="4372224" cy="1918323"/>
        </a:xfrm>
        <a:solidFill>
          <a:schemeClr val="bg1"/>
        </a:solidFill>
        <a:ln w="12700" cap="flat" cmpd="sng" algn="ctr">
          <a:solidFill>
            <a:srgbClr val="00B050"/>
          </a:solidFill>
          <a:prstDash val="solid"/>
          <a:miter lim="800000"/>
        </a:ln>
        <a:effectLst/>
      </dgm:spPr>
      <dgm:t>
        <a:bodyPr/>
        <a:lstStyle/>
        <a:p>
          <a:pPr rtl="0">
            <a:buFont typeface="Symbol" panose="05050102010706020507" pitchFamily="18" charset="2"/>
            <a:buNone/>
          </a:pPr>
          <a:r>
            <a:rPr lang="en-US" sz="1800" b="0">
              <a:solidFill>
                <a:sysClr val="windowText" lastClr="000000"/>
              </a:solidFill>
              <a:latin typeface="Calibri Light"/>
              <a:ea typeface="+mn-ea"/>
              <a:cs typeface="Calibri Light"/>
            </a:rPr>
            <a:t>Brownfield inventories</a:t>
          </a:r>
          <a:br>
            <a:rPr lang="en-US" sz="1800" b="0">
              <a:solidFill>
                <a:sysClr val="windowText" lastClr="000000"/>
              </a:solidFill>
              <a:latin typeface="Calibri Light"/>
              <a:ea typeface="+mn-ea"/>
              <a:cs typeface="Calibri Light"/>
            </a:rPr>
          </a:br>
          <a:br>
            <a:rPr lang="en-US" sz="1800" b="0">
              <a:latin typeface="Calibri Light"/>
              <a:ea typeface="+mn-ea"/>
              <a:cs typeface="Calibri Light"/>
            </a:rPr>
          </a:br>
          <a:r>
            <a:rPr lang="en-US" sz="1800" b="0">
              <a:solidFill>
                <a:sysClr val="windowText" lastClr="000000"/>
              </a:solidFill>
              <a:latin typeface="Calibri Light"/>
              <a:ea typeface="+mn-ea"/>
              <a:cs typeface="Calibri Light"/>
            </a:rPr>
            <a:t>Data Review and Gap Analysis for brownfield sites</a:t>
          </a:r>
        </a:p>
        <a:p>
          <a:pPr rtl="0">
            <a:buFont typeface="Symbol" panose="05050102010706020507" pitchFamily="18" charset="2"/>
            <a:buNone/>
          </a:pPr>
          <a:r>
            <a:rPr lang="en-US" sz="1800" b="0">
              <a:solidFill>
                <a:schemeClr val="tx1"/>
              </a:solidFill>
              <a:latin typeface="Calibri Light"/>
              <a:ea typeface="+mn-ea"/>
              <a:cs typeface="Calibri Light"/>
            </a:rPr>
            <a:t>Grant Preparation </a:t>
          </a:r>
          <a:br>
            <a:rPr lang="en-US" sz="1800" b="0">
              <a:solidFill>
                <a:schemeClr val="tx1"/>
              </a:solidFill>
              <a:latin typeface="Calibri Light"/>
              <a:ea typeface="+mn-ea"/>
              <a:cs typeface="Calibri Light"/>
            </a:rPr>
          </a:br>
          <a:br>
            <a:rPr lang="en-US" sz="1800" b="0">
              <a:solidFill>
                <a:schemeClr val="tx1"/>
              </a:solidFill>
              <a:latin typeface="Calibri Light"/>
              <a:ea typeface="+mn-ea"/>
              <a:cs typeface="Calibri Light"/>
            </a:rPr>
          </a:br>
          <a:r>
            <a:rPr lang="en-US" sz="1800" b="0">
              <a:solidFill>
                <a:schemeClr val="tx1"/>
              </a:solidFill>
              <a:latin typeface="Calibri Light"/>
              <a:ea typeface="+mn-ea"/>
              <a:cs typeface="Calibri Light"/>
            </a:rPr>
            <a:t>Site reuse planning</a:t>
          </a:r>
        </a:p>
        <a:p>
          <a:pPr>
            <a:buFont typeface="Symbol" panose="05050102010706020507" pitchFamily="18" charset="2"/>
            <a:buNone/>
          </a:pPr>
          <a:r>
            <a:rPr lang="en-US" sz="1800" b="0">
              <a:solidFill>
                <a:sysClr val="windowText" lastClr="000000"/>
              </a:solidFill>
              <a:latin typeface="Calibri Light"/>
              <a:ea typeface="+mn-ea"/>
              <a:cs typeface="Calibri Light"/>
            </a:rPr>
            <a:t>Community Engagement Planning and Materials</a:t>
          </a:r>
        </a:p>
      </dgm:t>
    </dgm:pt>
    <dgm:pt modelId="{595B3B88-FB79-4CB5-AE26-03F2CC3E1865}" type="parTrans" cxnId="{A94518E6-33D4-49E9-9AA4-E64EDD31245A}">
      <dgm:prSet/>
      <dgm:spPr/>
      <dgm:t>
        <a:bodyPr/>
        <a:lstStyle/>
        <a:p>
          <a:endParaRPr lang="en-US" sz="2000"/>
        </a:p>
      </dgm:t>
    </dgm:pt>
    <dgm:pt modelId="{5A988C60-A2DF-4FDB-B11E-9DC8C4F1A7CE}" type="sibTrans" cxnId="{A94518E6-33D4-49E9-9AA4-E64EDD31245A}">
      <dgm:prSet/>
      <dgm:spPr/>
      <dgm:t>
        <a:bodyPr/>
        <a:lstStyle/>
        <a:p>
          <a:endParaRPr lang="en-US" sz="2000"/>
        </a:p>
      </dgm:t>
    </dgm:pt>
    <dgm:pt modelId="{688C0376-6ECD-4A55-8735-E6C2349B4366}" type="pres">
      <dgm:prSet presAssocID="{EA95C0EC-7459-4CF7-9A00-C99F995663F0}" presName="diagram" presStyleCnt="0">
        <dgm:presLayoutVars>
          <dgm:dir/>
          <dgm:resizeHandles val="exact"/>
        </dgm:presLayoutVars>
      </dgm:prSet>
      <dgm:spPr/>
    </dgm:pt>
    <dgm:pt modelId="{2FB2F1FC-CC4D-4054-8EC2-50666B8BBEC9}" type="pres">
      <dgm:prSet presAssocID="{777A4BEE-25C3-49A2-8F18-B132B2B4F543}" presName="node" presStyleLbl="node1" presStyleIdx="0" presStyleCnt="1" custScaleX="100098" custScaleY="84340" custLinFactNeighborX="-49" custLinFactNeighborY="-254">
        <dgm:presLayoutVars>
          <dgm:bulletEnabled val="1"/>
        </dgm:presLayoutVars>
      </dgm:prSet>
      <dgm:spPr>
        <a:prstGeom prst="rect">
          <a:avLst/>
        </a:prstGeom>
      </dgm:spPr>
    </dgm:pt>
  </dgm:ptLst>
  <dgm:cxnLst>
    <dgm:cxn modelId="{11E40227-5CC9-4C90-AF46-33A3DF98B574}" type="presOf" srcId="{777A4BEE-25C3-49A2-8F18-B132B2B4F543}" destId="{2FB2F1FC-CC4D-4054-8EC2-50666B8BBEC9}" srcOrd="0" destOrd="0" presId="urn:microsoft.com/office/officeart/2005/8/layout/default"/>
    <dgm:cxn modelId="{FD591DBD-DBC0-48EF-B195-B0E71919C121}" type="presOf" srcId="{EA95C0EC-7459-4CF7-9A00-C99F995663F0}" destId="{688C0376-6ECD-4A55-8735-E6C2349B4366}" srcOrd="0" destOrd="0" presId="urn:microsoft.com/office/officeart/2005/8/layout/default"/>
    <dgm:cxn modelId="{A94518E6-33D4-49E9-9AA4-E64EDD31245A}" srcId="{EA95C0EC-7459-4CF7-9A00-C99F995663F0}" destId="{777A4BEE-25C3-49A2-8F18-B132B2B4F543}" srcOrd="0" destOrd="0" parTransId="{595B3B88-FB79-4CB5-AE26-03F2CC3E1865}" sibTransId="{5A988C60-A2DF-4FDB-B11E-9DC8C4F1A7CE}"/>
    <dgm:cxn modelId="{1D3F4639-44DB-45C3-9B7C-9D6ECB1A4236}" type="presParOf" srcId="{688C0376-6ECD-4A55-8735-E6C2349B4366}" destId="{2FB2F1FC-CC4D-4054-8EC2-50666B8BBEC9}" srcOrd="0" destOrd="0" presId="urn:microsoft.com/office/officeart/2005/8/layout/default"/>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521E4A0-F900-4458-8BD9-AF03CD9B0118}" type="doc">
      <dgm:prSet loTypeId="urn:microsoft.com/office/officeart/2005/8/layout/chevron1" loCatId="process" qsTypeId="urn:microsoft.com/office/officeart/2005/8/quickstyle/simple2" qsCatId="simple" csTypeId="urn:microsoft.com/office/officeart/2005/8/colors/accent3_4" csCatId="accent3" phldr="1"/>
      <dgm:spPr/>
    </dgm:pt>
    <dgm:pt modelId="{7845C786-6130-49A9-8782-1395934A77C0}">
      <dgm:prSet phldrT="[Text]" custT="1"/>
      <dgm:spPr/>
      <dgm:t>
        <a:bodyPr/>
        <a:lstStyle/>
        <a:p>
          <a:r>
            <a:rPr lang="en-US" sz="2800">
              <a:latin typeface="Calibri Light"/>
              <a:ea typeface="Calibri Light"/>
              <a:cs typeface="Calibri Light"/>
            </a:rPr>
            <a:t>Sep-Dec</a:t>
          </a:r>
        </a:p>
      </dgm:t>
    </dgm:pt>
    <dgm:pt modelId="{9BD27A88-394A-4E1D-9B00-DA451092F0B9}" type="parTrans" cxnId="{FD1A7492-0ACB-42FC-B762-6B2A963014D3}">
      <dgm:prSet/>
      <dgm:spPr/>
      <dgm:t>
        <a:bodyPr/>
        <a:lstStyle/>
        <a:p>
          <a:endParaRPr lang="en-US" sz="1400"/>
        </a:p>
      </dgm:t>
    </dgm:pt>
    <dgm:pt modelId="{97756C3F-B8F6-4ACE-91A9-1836599F409C}" type="sibTrans" cxnId="{FD1A7492-0ACB-42FC-B762-6B2A963014D3}">
      <dgm:prSet/>
      <dgm:spPr/>
      <dgm:t>
        <a:bodyPr/>
        <a:lstStyle/>
        <a:p>
          <a:endParaRPr lang="en-US" sz="1400"/>
        </a:p>
      </dgm:t>
    </dgm:pt>
    <dgm:pt modelId="{2BB49873-8A12-4D9C-9B55-B1418CA60913}">
      <dgm:prSet phldrT="[Text]" custT="1"/>
      <dgm:spPr/>
      <dgm:t>
        <a:bodyPr/>
        <a:lstStyle/>
        <a:p>
          <a:r>
            <a:rPr lang="en-US" sz="2800">
              <a:latin typeface="Calibri Light"/>
              <a:ea typeface="Calibri Light"/>
              <a:cs typeface="Calibri Light"/>
            </a:rPr>
            <a:t>Jan-April</a:t>
          </a:r>
          <a:endParaRPr lang="en-US" sz="2800">
            <a:latin typeface="Calibri Light" panose="020F0302020204030204" pitchFamily="34" charset="0"/>
            <a:cs typeface="Calibri Light" panose="020F0302020204030204" pitchFamily="34" charset="0"/>
          </a:endParaRPr>
        </a:p>
      </dgm:t>
    </dgm:pt>
    <dgm:pt modelId="{74C8C9CC-71CF-43C8-9B61-498045758330}" type="parTrans" cxnId="{6688A3C7-58EF-4AA4-9816-7DB2BEAA85FF}">
      <dgm:prSet/>
      <dgm:spPr/>
      <dgm:t>
        <a:bodyPr/>
        <a:lstStyle/>
        <a:p>
          <a:endParaRPr lang="en-US" sz="1400"/>
        </a:p>
      </dgm:t>
    </dgm:pt>
    <dgm:pt modelId="{CC6D9235-4D35-4A7E-957B-A4012B82D302}" type="sibTrans" cxnId="{6688A3C7-58EF-4AA4-9816-7DB2BEAA85FF}">
      <dgm:prSet/>
      <dgm:spPr/>
      <dgm:t>
        <a:bodyPr/>
        <a:lstStyle/>
        <a:p>
          <a:endParaRPr lang="en-US" sz="1400"/>
        </a:p>
      </dgm:t>
    </dgm:pt>
    <dgm:pt modelId="{A1CF0969-EA34-489E-8D5C-7EB9C5C96CCC}">
      <dgm:prSet phldrT="[Text]" custT="1"/>
      <dgm:spPr/>
      <dgm:t>
        <a:bodyPr/>
        <a:lstStyle/>
        <a:p>
          <a:r>
            <a:rPr lang="en-US" sz="2800">
              <a:latin typeface="Calibri Light"/>
              <a:ea typeface="Calibri Light"/>
              <a:cs typeface="Calibri Light"/>
            </a:rPr>
            <a:t>May-Aug</a:t>
          </a:r>
        </a:p>
      </dgm:t>
    </dgm:pt>
    <dgm:pt modelId="{A846894B-BD2C-498E-A444-AB45B3B209E3}" type="parTrans" cxnId="{A043E5C1-5E46-4720-B3B1-3BA41A616634}">
      <dgm:prSet/>
      <dgm:spPr/>
      <dgm:t>
        <a:bodyPr/>
        <a:lstStyle/>
        <a:p>
          <a:endParaRPr lang="en-US" sz="1400"/>
        </a:p>
      </dgm:t>
    </dgm:pt>
    <dgm:pt modelId="{ED7AC4EF-2462-4679-BC07-C0E3FD0A1B1D}" type="sibTrans" cxnId="{A043E5C1-5E46-4720-B3B1-3BA41A616634}">
      <dgm:prSet/>
      <dgm:spPr/>
      <dgm:t>
        <a:bodyPr/>
        <a:lstStyle/>
        <a:p>
          <a:endParaRPr lang="en-US" sz="1400"/>
        </a:p>
      </dgm:t>
    </dgm:pt>
    <dgm:pt modelId="{1E56D2DA-73A4-4797-AB07-E56A0ABF933D}" type="pres">
      <dgm:prSet presAssocID="{5521E4A0-F900-4458-8BD9-AF03CD9B0118}" presName="Name0" presStyleCnt="0">
        <dgm:presLayoutVars>
          <dgm:dir/>
          <dgm:animLvl val="lvl"/>
          <dgm:resizeHandles val="exact"/>
        </dgm:presLayoutVars>
      </dgm:prSet>
      <dgm:spPr/>
    </dgm:pt>
    <dgm:pt modelId="{AC80E099-94F1-4D44-9096-6D2A08C4A383}" type="pres">
      <dgm:prSet presAssocID="{7845C786-6130-49A9-8782-1395934A77C0}" presName="parTxOnly" presStyleLbl="node1" presStyleIdx="0" presStyleCnt="3">
        <dgm:presLayoutVars>
          <dgm:chMax val="0"/>
          <dgm:chPref val="0"/>
          <dgm:bulletEnabled val="1"/>
        </dgm:presLayoutVars>
      </dgm:prSet>
      <dgm:spPr/>
    </dgm:pt>
    <dgm:pt modelId="{6B713F54-CAEA-4602-AEF7-EBD48DC64EF4}" type="pres">
      <dgm:prSet presAssocID="{97756C3F-B8F6-4ACE-91A9-1836599F409C}" presName="parTxOnlySpace" presStyleCnt="0"/>
      <dgm:spPr/>
    </dgm:pt>
    <dgm:pt modelId="{C3C06A27-4FA1-48F8-A801-1A90EBC8F546}" type="pres">
      <dgm:prSet presAssocID="{2BB49873-8A12-4D9C-9B55-B1418CA60913}" presName="parTxOnly" presStyleLbl="node1" presStyleIdx="1" presStyleCnt="3">
        <dgm:presLayoutVars>
          <dgm:chMax val="0"/>
          <dgm:chPref val="0"/>
          <dgm:bulletEnabled val="1"/>
        </dgm:presLayoutVars>
      </dgm:prSet>
      <dgm:spPr/>
    </dgm:pt>
    <dgm:pt modelId="{D888D01D-8E24-4A73-B6AE-5FCD73E2C163}" type="pres">
      <dgm:prSet presAssocID="{CC6D9235-4D35-4A7E-957B-A4012B82D302}" presName="parTxOnlySpace" presStyleCnt="0"/>
      <dgm:spPr/>
    </dgm:pt>
    <dgm:pt modelId="{B1ACC453-C9BE-4397-958A-4DB4AAB287D4}" type="pres">
      <dgm:prSet presAssocID="{A1CF0969-EA34-489E-8D5C-7EB9C5C96CCC}" presName="parTxOnly" presStyleLbl="node1" presStyleIdx="2" presStyleCnt="3">
        <dgm:presLayoutVars>
          <dgm:chMax val="0"/>
          <dgm:chPref val="0"/>
          <dgm:bulletEnabled val="1"/>
        </dgm:presLayoutVars>
      </dgm:prSet>
      <dgm:spPr/>
    </dgm:pt>
  </dgm:ptLst>
  <dgm:cxnLst>
    <dgm:cxn modelId="{0F53A81F-A151-4A7E-A8E3-207FAE0EE384}" type="presOf" srcId="{2BB49873-8A12-4D9C-9B55-B1418CA60913}" destId="{C3C06A27-4FA1-48F8-A801-1A90EBC8F546}" srcOrd="0" destOrd="0" presId="urn:microsoft.com/office/officeart/2005/8/layout/chevron1"/>
    <dgm:cxn modelId="{2F894A51-1522-4CAB-AE30-A97953837D40}" type="presOf" srcId="{A1CF0969-EA34-489E-8D5C-7EB9C5C96CCC}" destId="{B1ACC453-C9BE-4397-958A-4DB4AAB287D4}" srcOrd="0" destOrd="0" presId="urn:microsoft.com/office/officeart/2005/8/layout/chevron1"/>
    <dgm:cxn modelId="{FD1A7492-0ACB-42FC-B762-6B2A963014D3}" srcId="{5521E4A0-F900-4458-8BD9-AF03CD9B0118}" destId="{7845C786-6130-49A9-8782-1395934A77C0}" srcOrd="0" destOrd="0" parTransId="{9BD27A88-394A-4E1D-9B00-DA451092F0B9}" sibTransId="{97756C3F-B8F6-4ACE-91A9-1836599F409C}"/>
    <dgm:cxn modelId="{A777E5A4-1604-4862-9B2E-769044CA59ED}" type="presOf" srcId="{5521E4A0-F900-4458-8BD9-AF03CD9B0118}" destId="{1E56D2DA-73A4-4797-AB07-E56A0ABF933D}" srcOrd="0" destOrd="0" presId="urn:microsoft.com/office/officeart/2005/8/layout/chevron1"/>
    <dgm:cxn modelId="{E30D90B5-C97F-4077-8B8E-64B597401EAE}" type="presOf" srcId="{7845C786-6130-49A9-8782-1395934A77C0}" destId="{AC80E099-94F1-4D44-9096-6D2A08C4A383}" srcOrd="0" destOrd="0" presId="urn:microsoft.com/office/officeart/2005/8/layout/chevron1"/>
    <dgm:cxn modelId="{A043E5C1-5E46-4720-B3B1-3BA41A616634}" srcId="{5521E4A0-F900-4458-8BD9-AF03CD9B0118}" destId="{A1CF0969-EA34-489E-8D5C-7EB9C5C96CCC}" srcOrd="2" destOrd="0" parTransId="{A846894B-BD2C-498E-A444-AB45B3B209E3}" sibTransId="{ED7AC4EF-2462-4679-BC07-C0E3FD0A1B1D}"/>
    <dgm:cxn modelId="{6688A3C7-58EF-4AA4-9816-7DB2BEAA85FF}" srcId="{5521E4A0-F900-4458-8BD9-AF03CD9B0118}" destId="{2BB49873-8A12-4D9C-9B55-B1418CA60913}" srcOrd="1" destOrd="0" parTransId="{74C8C9CC-71CF-43C8-9B61-498045758330}" sibTransId="{CC6D9235-4D35-4A7E-957B-A4012B82D302}"/>
    <dgm:cxn modelId="{DC53CD93-946F-4802-BF9D-ED3223414EEE}" type="presParOf" srcId="{1E56D2DA-73A4-4797-AB07-E56A0ABF933D}" destId="{AC80E099-94F1-4D44-9096-6D2A08C4A383}" srcOrd="0" destOrd="0" presId="urn:microsoft.com/office/officeart/2005/8/layout/chevron1"/>
    <dgm:cxn modelId="{E3907634-1DF8-4505-99C9-21C8EE287F4A}" type="presParOf" srcId="{1E56D2DA-73A4-4797-AB07-E56A0ABF933D}" destId="{6B713F54-CAEA-4602-AEF7-EBD48DC64EF4}" srcOrd="1" destOrd="0" presId="urn:microsoft.com/office/officeart/2005/8/layout/chevron1"/>
    <dgm:cxn modelId="{308D2729-EBBE-407A-B5D7-0C9972592E3B}" type="presParOf" srcId="{1E56D2DA-73A4-4797-AB07-E56A0ABF933D}" destId="{C3C06A27-4FA1-48F8-A801-1A90EBC8F546}" srcOrd="2" destOrd="0" presId="urn:microsoft.com/office/officeart/2005/8/layout/chevron1"/>
    <dgm:cxn modelId="{6730D3C9-FC7C-4ACD-9124-7C4293FE39DA}" type="presParOf" srcId="{1E56D2DA-73A4-4797-AB07-E56A0ABF933D}" destId="{D888D01D-8E24-4A73-B6AE-5FCD73E2C163}" srcOrd="3" destOrd="0" presId="urn:microsoft.com/office/officeart/2005/8/layout/chevron1"/>
    <dgm:cxn modelId="{76DF89D1-8915-4B94-BB45-6047E6C1D189}" type="presParOf" srcId="{1E56D2DA-73A4-4797-AB07-E56A0ABF933D}" destId="{B1ACC453-C9BE-4397-958A-4DB4AAB287D4}" srcOrd="4" destOrd="0" presId="urn:microsoft.com/office/officeart/2005/8/layout/chevron1"/>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5C446D8-9082-46A9-8155-D2714AF2FCFC}"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en-US"/>
        </a:p>
      </dgm:t>
    </dgm:pt>
    <dgm:pt modelId="{2D52AC36-430E-4899-85B2-49AAAB4A8EF3}">
      <dgm:prSet phldrT="[Text]" custT="1"/>
      <dgm:spPr>
        <a:xfrm>
          <a:off x="2045" y="0"/>
          <a:ext cx="2143532" cy="3402511"/>
        </a:xfrm>
        <a:solidFill>
          <a:srgbClr val="44546A"/>
        </a:solidFill>
      </dgm:spPr>
      <dgm:t>
        <a:bodyPr/>
        <a:lstStyle/>
        <a:p>
          <a:pPr>
            <a:buNone/>
          </a:pPr>
          <a:r>
            <a:rPr lang="en-US" sz="1600">
              <a:latin typeface="Calibri" panose="020F0502020204030204"/>
              <a:ea typeface="+mn-ea"/>
              <a:cs typeface="+mn-cs"/>
            </a:rPr>
            <a:t>Direct Technical Assistance </a:t>
          </a:r>
        </a:p>
      </dgm:t>
    </dgm:pt>
    <dgm:pt modelId="{90C8D133-1980-46C2-8297-712538F02FD8}" type="parTrans" cxnId="{381BB825-D198-40E8-92AE-EE4D28242570}">
      <dgm:prSet/>
      <dgm:spPr/>
      <dgm:t>
        <a:bodyPr/>
        <a:lstStyle/>
        <a:p>
          <a:endParaRPr lang="en-US" sz="1600">
            <a:solidFill>
              <a:schemeClr val="tx1"/>
            </a:solidFill>
          </a:endParaRPr>
        </a:p>
      </dgm:t>
    </dgm:pt>
    <dgm:pt modelId="{4866E089-8437-4C67-948B-0A604923BBE3}" type="sibTrans" cxnId="{381BB825-D198-40E8-92AE-EE4D28242570}">
      <dgm:prSet/>
      <dgm:spPr/>
      <dgm:t>
        <a:bodyPr/>
        <a:lstStyle/>
        <a:p>
          <a:endParaRPr lang="en-US" sz="1600">
            <a:solidFill>
              <a:schemeClr val="tx1"/>
            </a:solidFill>
          </a:endParaRPr>
        </a:p>
      </dgm:t>
    </dgm:pt>
    <dgm:pt modelId="{D9DD3E57-22EF-45AD-A18E-7AD8F4994B0A}">
      <dgm:prSet phldrT="[Text]" custT="1"/>
      <dgm:spPr>
        <a:xfrm>
          <a:off x="4407690" y="0"/>
          <a:ext cx="2143532" cy="3402511"/>
        </a:xfrm>
      </dgm:spPr>
      <dgm:t>
        <a:bodyPr/>
        <a:lstStyle/>
        <a:p>
          <a:pPr>
            <a:buNone/>
          </a:pPr>
          <a:r>
            <a:rPr lang="en-US" sz="1600">
              <a:latin typeface="Calibri" panose="020F0502020204030204"/>
              <a:ea typeface="+mn-ea"/>
              <a:cs typeface="+mn-cs"/>
            </a:rPr>
            <a:t>Continuing Education</a:t>
          </a:r>
        </a:p>
      </dgm:t>
    </dgm:pt>
    <dgm:pt modelId="{0165544A-8B14-40BA-8E09-27368FB3E614}" type="parTrans" cxnId="{034421B9-CEC5-4D18-89A4-A1C8DF1136BE}">
      <dgm:prSet/>
      <dgm:spPr/>
      <dgm:t>
        <a:bodyPr/>
        <a:lstStyle/>
        <a:p>
          <a:endParaRPr lang="en-US" sz="1600">
            <a:solidFill>
              <a:schemeClr val="tx1"/>
            </a:solidFill>
          </a:endParaRPr>
        </a:p>
      </dgm:t>
    </dgm:pt>
    <dgm:pt modelId="{5F903189-4296-4998-A0B0-9AF119FDF4CD}" type="sibTrans" cxnId="{034421B9-CEC5-4D18-89A4-A1C8DF1136BE}">
      <dgm:prSet/>
      <dgm:spPr/>
      <dgm:t>
        <a:bodyPr/>
        <a:lstStyle/>
        <a:p>
          <a:endParaRPr lang="en-US" sz="1600">
            <a:solidFill>
              <a:schemeClr val="tx1"/>
            </a:solidFill>
          </a:endParaRPr>
        </a:p>
      </dgm:t>
    </dgm:pt>
    <dgm:pt modelId="{F69480B7-5394-497D-B22E-0C21715299F8}">
      <dgm:prSet custT="1"/>
      <dgm:spPr>
        <a:xfrm>
          <a:off x="2229946" y="0"/>
          <a:ext cx="2143532" cy="3402511"/>
        </a:xfrm>
        <a:solidFill>
          <a:srgbClr val="00B050"/>
        </a:solidFill>
      </dgm:spPr>
      <dgm:t>
        <a:bodyPr/>
        <a:lstStyle/>
        <a:p>
          <a:pPr>
            <a:buNone/>
          </a:pPr>
          <a:r>
            <a:rPr lang="en-US" sz="1600">
              <a:latin typeface="Calibri" panose="020F0502020204030204"/>
              <a:ea typeface="+mn-ea"/>
              <a:cs typeface="+mn-cs"/>
            </a:rPr>
            <a:t>Municipal Assistance Program</a:t>
          </a:r>
        </a:p>
      </dgm:t>
    </dgm:pt>
    <dgm:pt modelId="{3F107411-4760-4704-BECD-041D5CA9D77A}" type="parTrans" cxnId="{A9DED1AF-1780-43DD-8BE4-CD650719621F}">
      <dgm:prSet/>
      <dgm:spPr/>
      <dgm:t>
        <a:bodyPr/>
        <a:lstStyle/>
        <a:p>
          <a:endParaRPr lang="en-US" sz="1600">
            <a:solidFill>
              <a:schemeClr val="tx1"/>
            </a:solidFill>
          </a:endParaRPr>
        </a:p>
      </dgm:t>
    </dgm:pt>
    <dgm:pt modelId="{9B890A0B-75D1-430B-B65D-43C843B326B3}" type="sibTrans" cxnId="{A9DED1AF-1780-43DD-8BE4-CD650719621F}">
      <dgm:prSet/>
      <dgm:spPr/>
      <dgm:t>
        <a:bodyPr/>
        <a:lstStyle/>
        <a:p>
          <a:endParaRPr lang="en-US" sz="1600">
            <a:solidFill>
              <a:schemeClr val="tx1"/>
            </a:solidFill>
          </a:endParaRPr>
        </a:p>
      </dgm:t>
    </dgm:pt>
    <dgm:pt modelId="{41D1F734-4FB6-4611-8552-5E29BC2EEF6C}">
      <dgm:prSet phldrT="[Text]" custT="1"/>
      <dgm:spPr>
        <a:xfrm>
          <a:off x="6627605" y="0"/>
          <a:ext cx="2143532" cy="3402511"/>
        </a:xfrm>
      </dgm:spPr>
      <dgm:t>
        <a:bodyPr/>
        <a:lstStyle/>
        <a:p>
          <a:pPr>
            <a:buNone/>
          </a:pPr>
          <a:r>
            <a:rPr lang="en-US" sz="1600">
              <a:latin typeface="Calibri" panose="020F0502020204030204"/>
              <a:ea typeface="+mn-ea"/>
              <a:cs typeface="+mn-cs"/>
            </a:rPr>
            <a:t>Community Engagement</a:t>
          </a:r>
        </a:p>
      </dgm:t>
    </dgm:pt>
    <dgm:pt modelId="{2BEE79B8-CFB4-4D4A-88C2-507B701E2A90}" type="parTrans" cxnId="{95A9F682-22C5-4166-A33F-E2507E1C3334}">
      <dgm:prSet/>
      <dgm:spPr/>
      <dgm:t>
        <a:bodyPr/>
        <a:lstStyle/>
        <a:p>
          <a:endParaRPr lang="en-US" sz="1600">
            <a:solidFill>
              <a:schemeClr val="tx1"/>
            </a:solidFill>
          </a:endParaRPr>
        </a:p>
      </dgm:t>
    </dgm:pt>
    <dgm:pt modelId="{B3B01214-E5A4-4606-8B73-5FC94F20705C}" type="sibTrans" cxnId="{95A9F682-22C5-4166-A33F-E2507E1C3334}">
      <dgm:prSet/>
      <dgm:spPr/>
      <dgm:t>
        <a:bodyPr/>
        <a:lstStyle/>
        <a:p>
          <a:endParaRPr lang="en-US" sz="1600">
            <a:solidFill>
              <a:schemeClr val="tx1"/>
            </a:solidFill>
          </a:endParaRPr>
        </a:p>
      </dgm:t>
    </dgm:pt>
    <dgm:pt modelId="{A681F5E5-EFAF-4939-9722-5E7D380AB3D3}" type="pres">
      <dgm:prSet presAssocID="{65C446D8-9082-46A9-8155-D2714AF2FCFC}" presName="Name0" presStyleCnt="0">
        <dgm:presLayoutVars>
          <dgm:chMax val="7"/>
          <dgm:chPref val="7"/>
          <dgm:dir/>
        </dgm:presLayoutVars>
      </dgm:prSet>
      <dgm:spPr/>
    </dgm:pt>
    <dgm:pt modelId="{9F2FDA00-D02B-4516-B66D-4BA6CA501F84}" type="pres">
      <dgm:prSet presAssocID="{65C446D8-9082-46A9-8155-D2714AF2FCFC}" presName="Name1" presStyleCnt="0"/>
      <dgm:spPr/>
    </dgm:pt>
    <dgm:pt modelId="{FB8DDB17-A2FD-4B18-A7CE-FB1268782680}" type="pres">
      <dgm:prSet presAssocID="{65C446D8-9082-46A9-8155-D2714AF2FCFC}" presName="cycle" presStyleCnt="0"/>
      <dgm:spPr/>
    </dgm:pt>
    <dgm:pt modelId="{78A7526F-3230-44E3-A9C2-4ADC8AC90AAC}" type="pres">
      <dgm:prSet presAssocID="{65C446D8-9082-46A9-8155-D2714AF2FCFC}" presName="srcNode" presStyleLbl="node1" presStyleIdx="0" presStyleCnt="4"/>
      <dgm:spPr/>
    </dgm:pt>
    <dgm:pt modelId="{60AE476B-29A5-4DA1-9B36-EF99D62F7D43}" type="pres">
      <dgm:prSet presAssocID="{65C446D8-9082-46A9-8155-D2714AF2FCFC}" presName="conn" presStyleLbl="parChTrans1D2" presStyleIdx="0" presStyleCnt="1"/>
      <dgm:spPr/>
    </dgm:pt>
    <dgm:pt modelId="{79A23480-2F9A-4596-B0E2-C28569AE4799}" type="pres">
      <dgm:prSet presAssocID="{65C446D8-9082-46A9-8155-D2714AF2FCFC}" presName="extraNode" presStyleLbl="node1" presStyleIdx="0" presStyleCnt="4"/>
      <dgm:spPr/>
    </dgm:pt>
    <dgm:pt modelId="{964ADABD-8921-4BF5-84B3-6DB710E50E60}" type="pres">
      <dgm:prSet presAssocID="{65C446D8-9082-46A9-8155-D2714AF2FCFC}" presName="dstNode" presStyleLbl="node1" presStyleIdx="0" presStyleCnt="4"/>
      <dgm:spPr/>
    </dgm:pt>
    <dgm:pt modelId="{D9B67ADC-EF41-47F5-A49C-313EA006F96D}" type="pres">
      <dgm:prSet presAssocID="{2D52AC36-430E-4899-85B2-49AAAB4A8EF3}" presName="text_1" presStyleLbl="node1" presStyleIdx="0" presStyleCnt="4">
        <dgm:presLayoutVars>
          <dgm:bulletEnabled val="1"/>
        </dgm:presLayoutVars>
      </dgm:prSet>
      <dgm:spPr>
        <a:prstGeom prst="roundRect">
          <a:avLst>
            <a:gd name="adj" fmla="val 10000"/>
          </a:avLst>
        </a:prstGeom>
      </dgm:spPr>
    </dgm:pt>
    <dgm:pt modelId="{853442FD-15A4-49BE-9B53-A63EFEFA1D14}" type="pres">
      <dgm:prSet presAssocID="{2D52AC36-430E-4899-85B2-49AAAB4A8EF3}" presName="accent_1" presStyleCnt="0"/>
      <dgm:spPr/>
    </dgm:pt>
    <dgm:pt modelId="{F5033B1B-03C4-4868-BAC7-2DB2CADEAD5E}" type="pres">
      <dgm:prSet presAssocID="{2D52AC36-430E-4899-85B2-49AAAB4A8EF3}" presName="accentRepeatNode" presStyleLbl="solidFgAcc1" presStyleIdx="0" presStyleCnt="4"/>
      <dgm:spPr/>
    </dgm:pt>
    <dgm:pt modelId="{4A87BDDF-E95D-4F37-8596-E7E4AA4F6D9F}" type="pres">
      <dgm:prSet presAssocID="{F69480B7-5394-497D-B22E-0C21715299F8}" presName="text_2" presStyleLbl="node1" presStyleIdx="1" presStyleCnt="4">
        <dgm:presLayoutVars>
          <dgm:bulletEnabled val="1"/>
        </dgm:presLayoutVars>
      </dgm:prSet>
      <dgm:spPr>
        <a:prstGeom prst="roundRect">
          <a:avLst>
            <a:gd name="adj" fmla="val 10000"/>
          </a:avLst>
        </a:prstGeom>
      </dgm:spPr>
    </dgm:pt>
    <dgm:pt modelId="{8C78E381-8416-4912-97F5-C1D2EC10196A}" type="pres">
      <dgm:prSet presAssocID="{F69480B7-5394-497D-B22E-0C21715299F8}" presName="accent_2" presStyleCnt="0"/>
      <dgm:spPr/>
    </dgm:pt>
    <dgm:pt modelId="{C9EEEEEB-A1D4-46C7-B439-AC1BF157C7E1}" type="pres">
      <dgm:prSet presAssocID="{F69480B7-5394-497D-B22E-0C21715299F8}" presName="accentRepeatNode" presStyleLbl="solidFgAcc1" presStyleIdx="1" presStyleCnt="4"/>
      <dgm:spPr/>
    </dgm:pt>
    <dgm:pt modelId="{191085B3-DB3B-469A-BF90-710AABA510EB}" type="pres">
      <dgm:prSet presAssocID="{D9DD3E57-22EF-45AD-A18E-7AD8F4994B0A}" presName="text_3" presStyleLbl="node1" presStyleIdx="2" presStyleCnt="4">
        <dgm:presLayoutVars>
          <dgm:bulletEnabled val="1"/>
        </dgm:presLayoutVars>
      </dgm:prSet>
      <dgm:spPr>
        <a:prstGeom prst="roundRect">
          <a:avLst>
            <a:gd name="adj" fmla="val 10000"/>
          </a:avLst>
        </a:prstGeom>
      </dgm:spPr>
    </dgm:pt>
    <dgm:pt modelId="{541C2A28-4BB8-49C8-B663-E5802B587EF8}" type="pres">
      <dgm:prSet presAssocID="{D9DD3E57-22EF-45AD-A18E-7AD8F4994B0A}" presName="accent_3" presStyleCnt="0"/>
      <dgm:spPr/>
    </dgm:pt>
    <dgm:pt modelId="{6CD314E0-9025-4DEE-AC91-81A5732C5A45}" type="pres">
      <dgm:prSet presAssocID="{D9DD3E57-22EF-45AD-A18E-7AD8F4994B0A}" presName="accentRepeatNode" presStyleLbl="solidFgAcc1" presStyleIdx="2" presStyleCnt="4"/>
      <dgm:spPr/>
    </dgm:pt>
    <dgm:pt modelId="{2D579AAA-764A-4E30-BF34-360235A1F908}" type="pres">
      <dgm:prSet presAssocID="{41D1F734-4FB6-4611-8552-5E29BC2EEF6C}" presName="text_4" presStyleLbl="node1" presStyleIdx="3" presStyleCnt="4">
        <dgm:presLayoutVars>
          <dgm:bulletEnabled val="1"/>
        </dgm:presLayoutVars>
      </dgm:prSet>
      <dgm:spPr>
        <a:prstGeom prst="roundRect">
          <a:avLst>
            <a:gd name="adj" fmla="val 10000"/>
          </a:avLst>
        </a:prstGeom>
      </dgm:spPr>
    </dgm:pt>
    <dgm:pt modelId="{E0DF24E6-0721-4022-962E-9C472A967B66}" type="pres">
      <dgm:prSet presAssocID="{41D1F734-4FB6-4611-8552-5E29BC2EEF6C}" presName="accent_4" presStyleCnt="0"/>
      <dgm:spPr/>
    </dgm:pt>
    <dgm:pt modelId="{0A2B4243-9CAA-4144-86BD-4C519A087928}" type="pres">
      <dgm:prSet presAssocID="{41D1F734-4FB6-4611-8552-5E29BC2EEF6C}" presName="accentRepeatNode" presStyleLbl="solidFgAcc1" presStyleIdx="3" presStyleCnt="4"/>
      <dgm:spPr/>
    </dgm:pt>
  </dgm:ptLst>
  <dgm:cxnLst>
    <dgm:cxn modelId="{2F96750A-A133-42E0-9F9A-5417380F80B5}" type="presOf" srcId="{2D52AC36-430E-4899-85B2-49AAAB4A8EF3}" destId="{D9B67ADC-EF41-47F5-A49C-313EA006F96D}" srcOrd="0" destOrd="0" presId="urn:microsoft.com/office/officeart/2008/layout/VerticalCurvedList"/>
    <dgm:cxn modelId="{381BB825-D198-40E8-92AE-EE4D28242570}" srcId="{65C446D8-9082-46A9-8155-D2714AF2FCFC}" destId="{2D52AC36-430E-4899-85B2-49AAAB4A8EF3}" srcOrd="0" destOrd="0" parTransId="{90C8D133-1980-46C2-8297-712538F02FD8}" sibTransId="{4866E089-8437-4C67-948B-0A604923BBE3}"/>
    <dgm:cxn modelId="{C056857E-A04F-4530-B3F6-56CFB80E3228}" type="presOf" srcId="{65C446D8-9082-46A9-8155-D2714AF2FCFC}" destId="{A681F5E5-EFAF-4939-9722-5E7D380AB3D3}" srcOrd="0" destOrd="0" presId="urn:microsoft.com/office/officeart/2008/layout/VerticalCurvedList"/>
    <dgm:cxn modelId="{95A9F682-22C5-4166-A33F-E2507E1C3334}" srcId="{65C446D8-9082-46A9-8155-D2714AF2FCFC}" destId="{41D1F734-4FB6-4611-8552-5E29BC2EEF6C}" srcOrd="3" destOrd="0" parTransId="{2BEE79B8-CFB4-4D4A-88C2-507B701E2A90}" sibTransId="{B3B01214-E5A4-4606-8B73-5FC94F20705C}"/>
    <dgm:cxn modelId="{F238F791-1C67-4F01-90AA-9211A5699CBF}" type="presOf" srcId="{F69480B7-5394-497D-B22E-0C21715299F8}" destId="{4A87BDDF-E95D-4F37-8596-E7E4AA4F6D9F}" srcOrd="0" destOrd="0" presId="urn:microsoft.com/office/officeart/2008/layout/VerticalCurvedList"/>
    <dgm:cxn modelId="{EC7B38AF-C6C5-4438-BE03-1FAFC6E5ECEF}" type="presOf" srcId="{4866E089-8437-4C67-948B-0A604923BBE3}" destId="{60AE476B-29A5-4DA1-9B36-EF99D62F7D43}" srcOrd="0" destOrd="0" presId="urn:microsoft.com/office/officeart/2008/layout/VerticalCurvedList"/>
    <dgm:cxn modelId="{A9DED1AF-1780-43DD-8BE4-CD650719621F}" srcId="{65C446D8-9082-46A9-8155-D2714AF2FCFC}" destId="{F69480B7-5394-497D-B22E-0C21715299F8}" srcOrd="1" destOrd="0" parTransId="{3F107411-4760-4704-BECD-041D5CA9D77A}" sibTransId="{9B890A0B-75D1-430B-B65D-43C843B326B3}"/>
    <dgm:cxn modelId="{034421B9-CEC5-4D18-89A4-A1C8DF1136BE}" srcId="{65C446D8-9082-46A9-8155-D2714AF2FCFC}" destId="{D9DD3E57-22EF-45AD-A18E-7AD8F4994B0A}" srcOrd="2" destOrd="0" parTransId="{0165544A-8B14-40BA-8E09-27368FB3E614}" sibTransId="{5F903189-4296-4998-A0B0-9AF119FDF4CD}"/>
    <dgm:cxn modelId="{B3A8C7ED-40B1-4B10-8317-29517C1FF478}" type="presOf" srcId="{D9DD3E57-22EF-45AD-A18E-7AD8F4994B0A}" destId="{191085B3-DB3B-469A-BF90-710AABA510EB}" srcOrd="0" destOrd="0" presId="urn:microsoft.com/office/officeart/2008/layout/VerticalCurvedList"/>
    <dgm:cxn modelId="{4A8902EE-44D9-4B80-A709-3611FDEA3121}" type="presOf" srcId="{41D1F734-4FB6-4611-8552-5E29BC2EEF6C}" destId="{2D579AAA-764A-4E30-BF34-360235A1F908}" srcOrd="0" destOrd="0" presId="urn:microsoft.com/office/officeart/2008/layout/VerticalCurvedList"/>
    <dgm:cxn modelId="{B19707D5-7ACE-4494-80CF-FF56DF872747}" type="presParOf" srcId="{A681F5E5-EFAF-4939-9722-5E7D380AB3D3}" destId="{9F2FDA00-D02B-4516-B66D-4BA6CA501F84}" srcOrd="0" destOrd="0" presId="urn:microsoft.com/office/officeart/2008/layout/VerticalCurvedList"/>
    <dgm:cxn modelId="{12B7449E-4367-4207-B853-B7A3FA251CFB}" type="presParOf" srcId="{9F2FDA00-D02B-4516-B66D-4BA6CA501F84}" destId="{FB8DDB17-A2FD-4B18-A7CE-FB1268782680}" srcOrd="0" destOrd="0" presId="urn:microsoft.com/office/officeart/2008/layout/VerticalCurvedList"/>
    <dgm:cxn modelId="{99082CC5-B7D4-4161-AAE4-740325C20E7A}" type="presParOf" srcId="{FB8DDB17-A2FD-4B18-A7CE-FB1268782680}" destId="{78A7526F-3230-44E3-A9C2-4ADC8AC90AAC}" srcOrd="0" destOrd="0" presId="urn:microsoft.com/office/officeart/2008/layout/VerticalCurvedList"/>
    <dgm:cxn modelId="{33979AD7-2955-48E2-9B01-16AF3638B143}" type="presParOf" srcId="{FB8DDB17-A2FD-4B18-A7CE-FB1268782680}" destId="{60AE476B-29A5-4DA1-9B36-EF99D62F7D43}" srcOrd="1" destOrd="0" presId="urn:microsoft.com/office/officeart/2008/layout/VerticalCurvedList"/>
    <dgm:cxn modelId="{A6E8D419-4FC6-41CC-A422-372C077BC407}" type="presParOf" srcId="{FB8DDB17-A2FD-4B18-A7CE-FB1268782680}" destId="{79A23480-2F9A-4596-B0E2-C28569AE4799}" srcOrd="2" destOrd="0" presId="urn:microsoft.com/office/officeart/2008/layout/VerticalCurvedList"/>
    <dgm:cxn modelId="{A03030F7-A613-43E3-97A5-5A505DC9A8BB}" type="presParOf" srcId="{FB8DDB17-A2FD-4B18-A7CE-FB1268782680}" destId="{964ADABD-8921-4BF5-84B3-6DB710E50E60}" srcOrd="3" destOrd="0" presId="urn:microsoft.com/office/officeart/2008/layout/VerticalCurvedList"/>
    <dgm:cxn modelId="{AD10BA75-8C62-45DE-9EFF-86965AC9F21B}" type="presParOf" srcId="{9F2FDA00-D02B-4516-B66D-4BA6CA501F84}" destId="{D9B67ADC-EF41-47F5-A49C-313EA006F96D}" srcOrd="1" destOrd="0" presId="urn:microsoft.com/office/officeart/2008/layout/VerticalCurvedList"/>
    <dgm:cxn modelId="{817D6175-30A1-4BB4-B31F-60F467800C4B}" type="presParOf" srcId="{9F2FDA00-D02B-4516-B66D-4BA6CA501F84}" destId="{853442FD-15A4-49BE-9B53-A63EFEFA1D14}" srcOrd="2" destOrd="0" presId="urn:microsoft.com/office/officeart/2008/layout/VerticalCurvedList"/>
    <dgm:cxn modelId="{B8308CAC-0EF4-4F43-87D3-EE019DDD5AD8}" type="presParOf" srcId="{853442FD-15A4-49BE-9B53-A63EFEFA1D14}" destId="{F5033B1B-03C4-4868-BAC7-2DB2CADEAD5E}" srcOrd="0" destOrd="0" presId="urn:microsoft.com/office/officeart/2008/layout/VerticalCurvedList"/>
    <dgm:cxn modelId="{408C3A57-E6D1-469B-8987-5DD4C1C5AC29}" type="presParOf" srcId="{9F2FDA00-D02B-4516-B66D-4BA6CA501F84}" destId="{4A87BDDF-E95D-4F37-8596-E7E4AA4F6D9F}" srcOrd="3" destOrd="0" presId="urn:microsoft.com/office/officeart/2008/layout/VerticalCurvedList"/>
    <dgm:cxn modelId="{4028DEFD-A754-4F99-8468-60024E4DB20B}" type="presParOf" srcId="{9F2FDA00-D02B-4516-B66D-4BA6CA501F84}" destId="{8C78E381-8416-4912-97F5-C1D2EC10196A}" srcOrd="4" destOrd="0" presId="urn:microsoft.com/office/officeart/2008/layout/VerticalCurvedList"/>
    <dgm:cxn modelId="{DD334418-4112-4310-9C0D-084FFD43AD6E}" type="presParOf" srcId="{8C78E381-8416-4912-97F5-C1D2EC10196A}" destId="{C9EEEEEB-A1D4-46C7-B439-AC1BF157C7E1}" srcOrd="0" destOrd="0" presId="urn:microsoft.com/office/officeart/2008/layout/VerticalCurvedList"/>
    <dgm:cxn modelId="{56211087-32EB-4DA6-A46F-D7F6E6FC9D4A}" type="presParOf" srcId="{9F2FDA00-D02B-4516-B66D-4BA6CA501F84}" destId="{191085B3-DB3B-469A-BF90-710AABA510EB}" srcOrd="5" destOrd="0" presId="urn:microsoft.com/office/officeart/2008/layout/VerticalCurvedList"/>
    <dgm:cxn modelId="{90D51297-81FA-45C4-A5EC-C2934302357A}" type="presParOf" srcId="{9F2FDA00-D02B-4516-B66D-4BA6CA501F84}" destId="{541C2A28-4BB8-49C8-B663-E5802B587EF8}" srcOrd="6" destOrd="0" presId="urn:microsoft.com/office/officeart/2008/layout/VerticalCurvedList"/>
    <dgm:cxn modelId="{3E088BD4-BF99-481D-A99F-E6E8519B8A28}" type="presParOf" srcId="{541C2A28-4BB8-49C8-B663-E5802B587EF8}" destId="{6CD314E0-9025-4DEE-AC91-81A5732C5A45}" srcOrd="0" destOrd="0" presId="urn:microsoft.com/office/officeart/2008/layout/VerticalCurvedList"/>
    <dgm:cxn modelId="{43CD065C-B28B-480E-9759-63368A8A6AFD}" type="presParOf" srcId="{9F2FDA00-D02B-4516-B66D-4BA6CA501F84}" destId="{2D579AAA-764A-4E30-BF34-360235A1F908}" srcOrd="7" destOrd="0" presId="urn:microsoft.com/office/officeart/2008/layout/VerticalCurvedList"/>
    <dgm:cxn modelId="{38AA5539-E091-47F0-9D5E-74D4B268580A}" type="presParOf" srcId="{9F2FDA00-D02B-4516-B66D-4BA6CA501F84}" destId="{E0DF24E6-0721-4022-962E-9C472A967B66}" srcOrd="8" destOrd="0" presId="urn:microsoft.com/office/officeart/2008/layout/VerticalCurvedList"/>
    <dgm:cxn modelId="{FDAB8ECB-BC31-4D2A-B6EE-33C4BF7C845A}" type="presParOf" srcId="{E0DF24E6-0721-4022-962E-9C472A967B66}" destId="{0A2B4243-9CAA-4144-86BD-4C519A087928}" srcOrd="0" destOrd="0" presId="urn:microsoft.com/office/officeart/2008/layout/VerticalCurvedList"/>
  </dgm:cxnLst>
  <dgm:bg/>
  <dgm:whole/>
  <dgm:extLst>
    <a:ext uri="http://schemas.microsoft.com/office/drawing/2008/diagram">
      <dsp:dataModelExt xmlns:dsp="http://schemas.microsoft.com/office/drawing/2008/diagram" relId="rId2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C3EF643-FFA3-4247-B001-AAAA5607F96D}" type="doc">
      <dgm:prSet loTypeId="urn:microsoft.com/office/officeart/2018/2/layout/IconCircleList" loCatId="icon" qsTypeId="urn:microsoft.com/office/officeart/2005/8/quickstyle/simple4" qsCatId="simple" csTypeId="urn:microsoft.com/office/officeart/2005/8/colors/accent1_2" csCatId="accent1" phldr="1"/>
      <dgm:spPr/>
      <dgm:t>
        <a:bodyPr/>
        <a:lstStyle/>
        <a:p>
          <a:endParaRPr lang="en-US"/>
        </a:p>
      </dgm:t>
    </dgm:pt>
    <dgm:pt modelId="{DC767BF4-7C61-4F58-B18D-6C8133E1C248}">
      <dgm:prSet custT="1"/>
      <dgm:spPr/>
      <dgm:t>
        <a:bodyPr/>
        <a:lstStyle/>
        <a:p>
          <a:pPr>
            <a:lnSpc>
              <a:spcPct val="100000"/>
            </a:lnSpc>
          </a:pPr>
          <a:r>
            <a:rPr lang="en-US" sz="1600" dirty="0"/>
            <a:t>Reported Releases</a:t>
          </a:r>
        </a:p>
      </dgm:t>
    </dgm:pt>
    <dgm:pt modelId="{54AC4306-D85A-467B-8999-4D3E9B87CE2F}" type="parTrans" cxnId="{1AEAC645-106B-4286-ADE0-835B322CEF36}">
      <dgm:prSet/>
      <dgm:spPr/>
      <dgm:t>
        <a:bodyPr/>
        <a:lstStyle/>
        <a:p>
          <a:endParaRPr lang="en-US" sz="2400"/>
        </a:p>
      </dgm:t>
    </dgm:pt>
    <dgm:pt modelId="{B9FB0E11-4C14-49F6-ACE4-A704C21D7CB0}" type="sibTrans" cxnId="{1AEAC645-106B-4286-ADE0-835B322CEF36}">
      <dgm:prSet/>
      <dgm:spPr/>
      <dgm:t>
        <a:bodyPr/>
        <a:lstStyle/>
        <a:p>
          <a:pPr>
            <a:lnSpc>
              <a:spcPct val="100000"/>
            </a:lnSpc>
          </a:pPr>
          <a:endParaRPr lang="en-US" sz="2400"/>
        </a:p>
      </dgm:t>
    </dgm:pt>
    <dgm:pt modelId="{74B98A1A-571C-41A2-9AA8-F84550AFBA07}">
      <dgm:prSet custT="1"/>
      <dgm:spPr/>
      <dgm:t>
        <a:bodyPr/>
        <a:lstStyle/>
        <a:p>
          <a:pPr>
            <a:lnSpc>
              <a:spcPct val="100000"/>
            </a:lnSpc>
          </a:pPr>
          <a:r>
            <a:rPr lang="en-US" sz="1600" dirty="0"/>
            <a:t>Site Reconnaissance</a:t>
          </a:r>
        </a:p>
      </dgm:t>
    </dgm:pt>
    <dgm:pt modelId="{71109F99-4244-4E33-A9BE-F1044C84EF78}" type="parTrans" cxnId="{7D742B06-6A0B-44D6-B0E9-B9FD67A5AD68}">
      <dgm:prSet/>
      <dgm:spPr/>
      <dgm:t>
        <a:bodyPr/>
        <a:lstStyle/>
        <a:p>
          <a:endParaRPr lang="en-US" sz="2400"/>
        </a:p>
      </dgm:t>
    </dgm:pt>
    <dgm:pt modelId="{E7F3A675-C4E4-4C79-8246-28A7F8BA3C10}" type="sibTrans" cxnId="{7D742B06-6A0B-44D6-B0E9-B9FD67A5AD68}">
      <dgm:prSet/>
      <dgm:spPr/>
      <dgm:t>
        <a:bodyPr/>
        <a:lstStyle/>
        <a:p>
          <a:pPr>
            <a:lnSpc>
              <a:spcPct val="100000"/>
            </a:lnSpc>
          </a:pPr>
          <a:endParaRPr lang="en-US" sz="2400"/>
        </a:p>
      </dgm:t>
    </dgm:pt>
    <dgm:pt modelId="{BBB66CBB-A891-4E6A-AF72-DF00AF3CD3F6}">
      <dgm:prSet custT="1"/>
      <dgm:spPr/>
      <dgm:t>
        <a:bodyPr/>
        <a:lstStyle/>
        <a:p>
          <a:pPr>
            <a:lnSpc>
              <a:spcPct val="100000"/>
            </a:lnSpc>
          </a:pPr>
          <a:r>
            <a:rPr lang="en-US" sz="1600" dirty="0"/>
            <a:t>Tax Delinquency</a:t>
          </a:r>
        </a:p>
      </dgm:t>
    </dgm:pt>
    <dgm:pt modelId="{E11168BA-5C94-483C-A0C5-F57FAAE166FA}" type="parTrans" cxnId="{B3C28DC8-D12B-480C-9C38-A035CDDA5742}">
      <dgm:prSet/>
      <dgm:spPr/>
      <dgm:t>
        <a:bodyPr/>
        <a:lstStyle/>
        <a:p>
          <a:endParaRPr lang="en-US" sz="2400"/>
        </a:p>
      </dgm:t>
    </dgm:pt>
    <dgm:pt modelId="{F7DB46EB-6C7B-489C-A930-0C843D70A5A4}" type="sibTrans" cxnId="{B3C28DC8-D12B-480C-9C38-A035CDDA5742}">
      <dgm:prSet/>
      <dgm:spPr/>
      <dgm:t>
        <a:bodyPr/>
        <a:lstStyle/>
        <a:p>
          <a:pPr>
            <a:lnSpc>
              <a:spcPct val="100000"/>
            </a:lnSpc>
          </a:pPr>
          <a:endParaRPr lang="en-US" sz="2400"/>
        </a:p>
      </dgm:t>
    </dgm:pt>
    <dgm:pt modelId="{36E73183-52A3-4CB3-A07A-00AB3B2400F0}">
      <dgm:prSet custT="1"/>
      <dgm:spPr/>
      <dgm:t>
        <a:bodyPr/>
        <a:lstStyle/>
        <a:p>
          <a:pPr>
            <a:lnSpc>
              <a:spcPct val="100000"/>
            </a:lnSpc>
          </a:pPr>
          <a:r>
            <a:rPr lang="en-US" sz="1600" dirty="0"/>
            <a:t>Sanborn Maps</a:t>
          </a:r>
        </a:p>
      </dgm:t>
    </dgm:pt>
    <dgm:pt modelId="{BC8F2FF6-6035-435D-A845-0937A4B77053}" type="parTrans" cxnId="{40ABB16C-E88C-4A6D-BF71-2B78C1248EE7}">
      <dgm:prSet/>
      <dgm:spPr/>
      <dgm:t>
        <a:bodyPr/>
        <a:lstStyle/>
        <a:p>
          <a:endParaRPr lang="en-US" sz="2400"/>
        </a:p>
      </dgm:t>
    </dgm:pt>
    <dgm:pt modelId="{D15998B8-9324-4A20-B1F5-8084508677D4}" type="sibTrans" cxnId="{40ABB16C-E88C-4A6D-BF71-2B78C1248EE7}">
      <dgm:prSet/>
      <dgm:spPr/>
      <dgm:t>
        <a:bodyPr/>
        <a:lstStyle/>
        <a:p>
          <a:pPr>
            <a:lnSpc>
              <a:spcPct val="100000"/>
            </a:lnSpc>
          </a:pPr>
          <a:endParaRPr lang="en-US" sz="2400"/>
        </a:p>
      </dgm:t>
    </dgm:pt>
    <dgm:pt modelId="{F0D2D705-7928-4EFA-823C-9F1B8D525C37}">
      <dgm:prSet custT="1"/>
      <dgm:spPr/>
      <dgm:t>
        <a:bodyPr/>
        <a:lstStyle/>
        <a:p>
          <a:pPr>
            <a:lnSpc>
              <a:spcPct val="100000"/>
            </a:lnSpc>
          </a:pPr>
          <a:r>
            <a:rPr lang="en-US" sz="1600" dirty="0"/>
            <a:t>Known Sites</a:t>
          </a:r>
        </a:p>
      </dgm:t>
    </dgm:pt>
    <dgm:pt modelId="{552A6147-26F5-415F-9B70-4F27A62A9D38}" type="parTrans" cxnId="{65B16E83-D7FE-4C3D-9119-3444038BDAA4}">
      <dgm:prSet/>
      <dgm:spPr/>
      <dgm:t>
        <a:bodyPr/>
        <a:lstStyle/>
        <a:p>
          <a:endParaRPr lang="en-US"/>
        </a:p>
      </dgm:t>
    </dgm:pt>
    <dgm:pt modelId="{B156D27E-C45C-406F-B576-F9CD61CDDBB1}" type="sibTrans" cxnId="{65B16E83-D7FE-4C3D-9119-3444038BDAA4}">
      <dgm:prSet/>
      <dgm:spPr/>
      <dgm:t>
        <a:bodyPr/>
        <a:lstStyle/>
        <a:p>
          <a:pPr>
            <a:lnSpc>
              <a:spcPct val="100000"/>
            </a:lnSpc>
          </a:pPr>
          <a:endParaRPr lang="en-US"/>
        </a:p>
      </dgm:t>
    </dgm:pt>
    <dgm:pt modelId="{62739B0C-1479-481E-8D6F-271244946A9F}">
      <dgm:prSet custT="1"/>
      <dgm:spPr/>
      <dgm:t>
        <a:bodyPr/>
        <a:lstStyle/>
        <a:p>
          <a:pPr>
            <a:lnSpc>
              <a:spcPct val="100000"/>
            </a:lnSpc>
          </a:pPr>
          <a:r>
            <a:rPr lang="en-US" sz="1600" dirty="0"/>
            <a:t>Existing Brownfield Lists</a:t>
          </a:r>
        </a:p>
      </dgm:t>
    </dgm:pt>
    <dgm:pt modelId="{31D8FE59-1984-49F4-995D-EB0F85B61A20}" type="parTrans" cxnId="{ED822A24-7244-47AF-AB76-249B06C15D20}">
      <dgm:prSet/>
      <dgm:spPr/>
      <dgm:t>
        <a:bodyPr/>
        <a:lstStyle/>
        <a:p>
          <a:endParaRPr lang="en-US"/>
        </a:p>
      </dgm:t>
    </dgm:pt>
    <dgm:pt modelId="{A2DA5D5E-0E62-40F0-9ACA-E7F655221B6D}" type="sibTrans" cxnId="{ED822A24-7244-47AF-AB76-249B06C15D20}">
      <dgm:prSet/>
      <dgm:spPr/>
      <dgm:t>
        <a:bodyPr/>
        <a:lstStyle/>
        <a:p>
          <a:endParaRPr lang="en-US"/>
        </a:p>
      </dgm:t>
    </dgm:pt>
    <dgm:pt modelId="{9628A858-E7E3-4F46-9FD8-BD75C2411B7C}" type="pres">
      <dgm:prSet presAssocID="{4C3EF643-FFA3-4247-B001-AAAA5607F96D}" presName="root" presStyleCnt="0">
        <dgm:presLayoutVars>
          <dgm:dir/>
          <dgm:resizeHandles val="exact"/>
        </dgm:presLayoutVars>
      </dgm:prSet>
      <dgm:spPr/>
    </dgm:pt>
    <dgm:pt modelId="{EB908FF0-BF09-45D3-BFD6-360C7AC15227}" type="pres">
      <dgm:prSet presAssocID="{4C3EF643-FFA3-4247-B001-AAAA5607F96D}" presName="container" presStyleCnt="0">
        <dgm:presLayoutVars>
          <dgm:dir/>
          <dgm:resizeHandles val="exact"/>
        </dgm:presLayoutVars>
      </dgm:prSet>
      <dgm:spPr/>
    </dgm:pt>
    <dgm:pt modelId="{672BD4B4-B5A8-4B4A-8F4B-9FF125B05954}" type="pres">
      <dgm:prSet presAssocID="{DC767BF4-7C61-4F58-B18D-6C8133E1C248}" presName="compNode" presStyleCnt="0"/>
      <dgm:spPr/>
    </dgm:pt>
    <dgm:pt modelId="{7080838F-B915-48CC-9EB4-1C2DF3D76DFD}" type="pres">
      <dgm:prSet presAssocID="{DC767BF4-7C61-4F58-B18D-6C8133E1C248}" presName="iconBgRect" presStyleLbl="bgShp" presStyleIdx="0" presStyleCnt="6"/>
      <dgm:spPr/>
    </dgm:pt>
    <dgm:pt modelId="{05320AC0-F828-45FD-8A1B-B1943BDAA642}" type="pres">
      <dgm:prSet presAssocID="{DC767BF4-7C61-4F58-B18D-6C8133E1C248}"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D746D3A5-FE25-4FD1-9048-93F2DAD3BE31}" type="pres">
      <dgm:prSet presAssocID="{DC767BF4-7C61-4F58-B18D-6C8133E1C248}" presName="spaceRect" presStyleCnt="0"/>
      <dgm:spPr/>
    </dgm:pt>
    <dgm:pt modelId="{5A55457B-B7B8-4EFA-825A-E2913EB4CC60}" type="pres">
      <dgm:prSet presAssocID="{DC767BF4-7C61-4F58-B18D-6C8133E1C248}" presName="textRect" presStyleLbl="revTx" presStyleIdx="0" presStyleCnt="6">
        <dgm:presLayoutVars>
          <dgm:chMax val="1"/>
          <dgm:chPref val="1"/>
        </dgm:presLayoutVars>
      </dgm:prSet>
      <dgm:spPr/>
    </dgm:pt>
    <dgm:pt modelId="{2D7269A4-A367-491F-8709-C01889A662AC}" type="pres">
      <dgm:prSet presAssocID="{B9FB0E11-4C14-49F6-ACE4-A704C21D7CB0}" presName="sibTrans" presStyleLbl="sibTrans2D1" presStyleIdx="0" presStyleCnt="0"/>
      <dgm:spPr/>
    </dgm:pt>
    <dgm:pt modelId="{F5374B5E-1DD0-4995-8062-1718790C8BF0}" type="pres">
      <dgm:prSet presAssocID="{74B98A1A-571C-41A2-9AA8-F84550AFBA07}" presName="compNode" presStyleCnt="0"/>
      <dgm:spPr/>
    </dgm:pt>
    <dgm:pt modelId="{1E5FDD16-4788-4C4C-8FBE-31E2FE40917C}" type="pres">
      <dgm:prSet presAssocID="{74B98A1A-571C-41A2-9AA8-F84550AFBA07}" presName="iconBgRect" presStyleLbl="bgShp" presStyleIdx="1" presStyleCnt="6"/>
      <dgm:spPr/>
    </dgm:pt>
    <dgm:pt modelId="{0DED8006-8869-4C06-A61E-B0161A495B14}" type="pres">
      <dgm:prSet presAssocID="{74B98A1A-571C-41A2-9AA8-F84550AFBA07}"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rain"/>
        </a:ext>
      </dgm:extLst>
    </dgm:pt>
    <dgm:pt modelId="{7783409E-BB8F-4996-93D1-F606917C9C21}" type="pres">
      <dgm:prSet presAssocID="{74B98A1A-571C-41A2-9AA8-F84550AFBA07}" presName="spaceRect" presStyleCnt="0"/>
      <dgm:spPr/>
    </dgm:pt>
    <dgm:pt modelId="{73194858-FDD0-4A98-9CFE-06780914AEDA}" type="pres">
      <dgm:prSet presAssocID="{74B98A1A-571C-41A2-9AA8-F84550AFBA07}" presName="textRect" presStyleLbl="revTx" presStyleIdx="1" presStyleCnt="6" custScaleX="143086" custLinFactNeighborX="20567" custLinFactNeighborY="-124">
        <dgm:presLayoutVars>
          <dgm:chMax val="1"/>
          <dgm:chPref val="1"/>
        </dgm:presLayoutVars>
      </dgm:prSet>
      <dgm:spPr/>
    </dgm:pt>
    <dgm:pt modelId="{9FBCF4DD-9901-40E2-BA71-2712A5AA3E05}" type="pres">
      <dgm:prSet presAssocID="{E7F3A675-C4E4-4C79-8246-28A7F8BA3C10}" presName="sibTrans" presStyleLbl="sibTrans2D1" presStyleIdx="0" presStyleCnt="0"/>
      <dgm:spPr/>
    </dgm:pt>
    <dgm:pt modelId="{7ED3AD86-86BF-4F1B-9497-3642BD7EB497}" type="pres">
      <dgm:prSet presAssocID="{BBB66CBB-A891-4E6A-AF72-DF00AF3CD3F6}" presName="compNode" presStyleCnt="0"/>
      <dgm:spPr/>
    </dgm:pt>
    <dgm:pt modelId="{A662A1CC-6CC6-4852-B8FE-F967DA5D5BF8}" type="pres">
      <dgm:prSet presAssocID="{BBB66CBB-A891-4E6A-AF72-DF00AF3CD3F6}" presName="iconBgRect" presStyleLbl="bgShp" presStyleIdx="2" presStyleCnt="6"/>
      <dgm:spPr/>
    </dgm:pt>
    <dgm:pt modelId="{FAAA20A6-57A2-47F3-9A67-750403A6DE9A}" type="pres">
      <dgm:prSet presAssocID="{BBB66CBB-A891-4E6A-AF72-DF00AF3CD3F6}"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oney"/>
        </a:ext>
      </dgm:extLst>
    </dgm:pt>
    <dgm:pt modelId="{CD2F87B4-E3ED-4288-93DB-AEDDE9D3BFE8}" type="pres">
      <dgm:prSet presAssocID="{BBB66CBB-A891-4E6A-AF72-DF00AF3CD3F6}" presName="spaceRect" presStyleCnt="0"/>
      <dgm:spPr/>
    </dgm:pt>
    <dgm:pt modelId="{3C4C5729-05DE-4802-9E22-8BDE8B556157}" type="pres">
      <dgm:prSet presAssocID="{BBB66CBB-A891-4E6A-AF72-DF00AF3CD3F6}" presName="textRect" presStyleLbl="revTx" presStyleIdx="2" presStyleCnt="6">
        <dgm:presLayoutVars>
          <dgm:chMax val="1"/>
          <dgm:chPref val="1"/>
        </dgm:presLayoutVars>
      </dgm:prSet>
      <dgm:spPr/>
    </dgm:pt>
    <dgm:pt modelId="{27EEDD7A-A428-465F-8397-0C8089E9FF12}" type="pres">
      <dgm:prSet presAssocID="{F7DB46EB-6C7B-489C-A930-0C843D70A5A4}" presName="sibTrans" presStyleLbl="sibTrans2D1" presStyleIdx="0" presStyleCnt="0"/>
      <dgm:spPr/>
    </dgm:pt>
    <dgm:pt modelId="{CD9223B2-321D-4D7D-99C3-5F8CCE993F70}" type="pres">
      <dgm:prSet presAssocID="{36E73183-52A3-4CB3-A07A-00AB3B2400F0}" presName="compNode" presStyleCnt="0"/>
      <dgm:spPr/>
    </dgm:pt>
    <dgm:pt modelId="{C52BBFB2-500F-4FB1-9314-2B4FA1701104}" type="pres">
      <dgm:prSet presAssocID="{36E73183-52A3-4CB3-A07A-00AB3B2400F0}" presName="iconBgRect" presStyleLbl="bgShp" presStyleIdx="3" presStyleCnt="6"/>
      <dgm:spPr/>
    </dgm:pt>
    <dgm:pt modelId="{131AC323-8562-4D5D-989D-2A6BF4BE46AC}" type="pres">
      <dgm:prSet presAssocID="{36E73183-52A3-4CB3-A07A-00AB3B2400F0}"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arker"/>
        </a:ext>
      </dgm:extLst>
    </dgm:pt>
    <dgm:pt modelId="{4E7298DC-D6BA-44AD-9E69-E998D00BACB8}" type="pres">
      <dgm:prSet presAssocID="{36E73183-52A3-4CB3-A07A-00AB3B2400F0}" presName="spaceRect" presStyleCnt="0"/>
      <dgm:spPr/>
    </dgm:pt>
    <dgm:pt modelId="{83F931DB-6FD9-4ED0-82B4-0EEAE5B0AAD2}" type="pres">
      <dgm:prSet presAssocID="{36E73183-52A3-4CB3-A07A-00AB3B2400F0}" presName="textRect" presStyleLbl="revTx" presStyleIdx="3" presStyleCnt="6">
        <dgm:presLayoutVars>
          <dgm:chMax val="1"/>
          <dgm:chPref val="1"/>
        </dgm:presLayoutVars>
      </dgm:prSet>
      <dgm:spPr/>
    </dgm:pt>
    <dgm:pt modelId="{36F2D753-6BDF-4278-95AA-28417B6820ED}" type="pres">
      <dgm:prSet presAssocID="{D15998B8-9324-4A20-B1F5-8084508677D4}" presName="sibTrans" presStyleLbl="sibTrans2D1" presStyleIdx="0" presStyleCnt="0"/>
      <dgm:spPr/>
    </dgm:pt>
    <dgm:pt modelId="{39D750F3-F19E-48C3-B9F4-04579DF67252}" type="pres">
      <dgm:prSet presAssocID="{F0D2D705-7928-4EFA-823C-9F1B8D525C37}" presName="compNode" presStyleCnt="0"/>
      <dgm:spPr/>
    </dgm:pt>
    <dgm:pt modelId="{3C7C00C0-82AB-48EB-B6C5-8785F3CAEA02}" type="pres">
      <dgm:prSet presAssocID="{F0D2D705-7928-4EFA-823C-9F1B8D525C37}" presName="iconBgRect" presStyleLbl="bgShp" presStyleIdx="4" presStyleCnt="6"/>
      <dgm:spPr/>
    </dgm:pt>
    <dgm:pt modelId="{EE132EA3-53C7-4D4C-ACFD-6ABB4CD18AF8}" type="pres">
      <dgm:prSet presAssocID="{F0D2D705-7928-4EFA-823C-9F1B8D525C37}"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Factory with solid fill"/>
        </a:ext>
      </dgm:extLst>
    </dgm:pt>
    <dgm:pt modelId="{43479978-CD57-4CE1-9722-C653162D03A1}" type="pres">
      <dgm:prSet presAssocID="{F0D2D705-7928-4EFA-823C-9F1B8D525C37}" presName="spaceRect" presStyleCnt="0"/>
      <dgm:spPr/>
    </dgm:pt>
    <dgm:pt modelId="{BB6D8CE4-8289-4421-A9DB-38C4D5A001FB}" type="pres">
      <dgm:prSet presAssocID="{F0D2D705-7928-4EFA-823C-9F1B8D525C37}" presName="textRect" presStyleLbl="revTx" presStyleIdx="4" presStyleCnt="6">
        <dgm:presLayoutVars>
          <dgm:chMax val="1"/>
          <dgm:chPref val="1"/>
        </dgm:presLayoutVars>
      </dgm:prSet>
      <dgm:spPr/>
    </dgm:pt>
    <dgm:pt modelId="{17648254-7659-4A5A-9898-14D11EF8D742}" type="pres">
      <dgm:prSet presAssocID="{B156D27E-C45C-406F-B576-F9CD61CDDBB1}" presName="sibTrans" presStyleLbl="sibTrans2D1" presStyleIdx="0" presStyleCnt="0"/>
      <dgm:spPr/>
    </dgm:pt>
    <dgm:pt modelId="{C8B9B5A6-0473-4ADB-8AD3-D9519E536EF4}" type="pres">
      <dgm:prSet presAssocID="{62739B0C-1479-481E-8D6F-271244946A9F}" presName="compNode" presStyleCnt="0"/>
      <dgm:spPr/>
    </dgm:pt>
    <dgm:pt modelId="{BF7F87FA-3D84-4763-9EBA-D862679F1B47}" type="pres">
      <dgm:prSet presAssocID="{62739B0C-1479-481E-8D6F-271244946A9F}" presName="iconBgRect" presStyleLbl="bgShp" presStyleIdx="5" presStyleCnt="6"/>
      <dgm:spPr/>
    </dgm:pt>
    <dgm:pt modelId="{841B0E42-055C-471D-BF90-E1B9790A9C2A}" type="pres">
      <dgm:prSet presAssocID="{62739B0C-1479-481E-8D6F-271244946A9F}"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Clipboard Checked with solid fill"/>
        </a:ext>
      </dgm:extLst>
    </dgm:pt>
    <dgm:pt modelId="{089FAA0C-52D6-4A01-AF57-3A4275E6307A}" type="pres">
      <dgm:prSet presAssocID="{62739B0C-1479-481E-8D6F-271244946A9F}" presName="spaceRect" presStyleCnt="0"/>
      <dgm:spPr/>
    </dgm:pt>
    <dgm:pt modelId="{194A1BAA-7CF5-4228-AAF1-E0F0893B7B2F}" type="pres">
      <dgm:prSet presAssocID="{62739B0C-1479-481E-8D6F-271244946A9F}" presName="textRect" presStyleLbl="revTx" presStyleIdx="5" presStyleCnt="6" custScaleX="139758" custLinFactNeighborX="17732" custLinFactNeighborY="-1672">
        <dgm:presLayoutVars>
          <dgm:chMax val="1"/>
          <dgm:chPref val="1"/>
        </dgm:presLayoutVars>
      </dgm:prSet>
      <dgm:spPr/>
    </dgm:pt>
  </dgm:ptLst>
  <dgm:cxnLst>
    <dgm:cxn modelId="{7D742B06-6A0B-44D6-B0E9-B9FD67A5AD68}" srcId="{4C3EF643-FFA3-4247-B001-AAAA5607F96D}" destId="{74B98A1A-571C-41A2-9AA8-F84550AFBA07}" srcOrd="1" destOrd="0" parTransId="{71109F99-4244-4E33-A9BE-F1044C84EF78}" sibTransId="{E7F3A675-C4E4-4C79-8246-28A7F8BA3C10}"/>
    <dgm:cxn modelId="{2C82F111-8AE6-4A34-A2E0-923F50D4AE24}" type="presOf" srcId="{B156D27E-C45C-406F-B576-F9CD61CDDBB1}" destId="{17648254-7659-4A5A-9898-14D11EF8D742}" srcOrd="0" destOrd="0" presId="urn:microsoft.com/office/officeart/2018/2/layout/IconCircleList"/>
    <dgm:cxn modelId="{A7D8EA1A-D874-4633-9C34-6A380AC1B540}" type="presOf" srcId="{B9FB0E11-4C14-49F6-ACE4-A704C21D7CB0}" destId="{2D7269A4-A367-491F-8709-C01889A662AC}" srcOrd="0" destOrd="0" presId="urn:microsoft.com/office/officeart/2018/2/layout/IconCircleList"/>
    <dgm:cxn modelId="{1824791F-43DC-4894-B3ED-CBA4A90BDB14}" type="presOf" srcId="{62739B0C-1479-481E-8D6F-271244946A9F}" destId="{194A1BAA-7CF5-4228-AAF1-E0F0893B7B2F}" srcOrd="0" destOrd="0" presId="urn:microsoft.com/office/officeart/2018/2/layout/IconCircleList"/>
    <dgm:cxn modelId="{ED822A24-7244-47AF-AB76-249B06C15D20}" srcId="{4C3EF643-FFA3-4247-B001-AAAA5607F96D}" destId="{62739B0C-1479-481E-8D6F-271244946A9F}" srcOrd="5" destOrd="0" parTransId="{31D8FE59-1984-49F4-995D-EB0F85B61A20}" sibTransId="{A2DA5D5E-0E62-40F0-9ACA-E7F655221B6D}"/>
    <dgm:cxn modelId="{D674E03A-BACA-486D-80A6-1058AFBD8037}" type="presOf" srcId="{D15998B8-9324-4A20-B1F5-8084508677D4}" destId="{36F2D753-6BDF-4278-95AA-28417B6820ED}" srcOrd="0" destOrd="0" presId="urn:microsoft.com/office/officeart/2018/2/layout/IconCircleList"/>
    <dgm:cxn modelId="{1AEAC645-106B-4286-ADE0-835B322CEF36}" srcId="{4C3EF643-FFA3-4247-B001-AAAA5607F96D}" destId="{DC767BF4-7C61-4F58-B18D-6C8133E1C248}" srcOrd="0" destOrd="0" parTransId="{54AC4306-D85A-467B-8999-4D3E9B87CE2F}" sibTransId="{B9FB0E11-4C14-49F6-ACE4-A704C21D7CB0}"/>
    <dgm:cxn modelId="{40ABB16C-E88C-4A6D-BF71-2B78C1248EE7}" srcId="{4C3EF643-FFA3-4247-B001-AAAA5607F96D}" destId="{36E73183-52A3-4CB3-A07A-00AB3B2400F0}" srcOrd="3" destOrd="0" parTransId="{BC8F2FF6-6035-435D-A845-0937A4B77053}" sibTransId="{D15998B8-9324-4A20-B1F5-8084508677D4}"/>
    <dgm:cxn modelId="{397ED54D-1DB6-42A0-B3EF-D1D030AA9485}" type="presOf" srcId="{36E73183-52A3-4CB3-A07A-00AB3B2400F0}" destId="{83F931DB-6FD9-4ED0-82B4-0EEAE5B0AAD2}" srcOrd="0" destOrd="0" presId="urn:microsoft.com/office/officeart/2018/2/layout/IconCircleList"/>
    <dgm:cxn modelId="{2F02576E-41DF-446B-8301-7B0B72F8DCC2}" type="presOf" srcId="{E7F3A675-C4E4-4C79-8246-28A7F8BA3C10}" destId="{9FBCF4DD-9901-40E2-BA71-2712A5AA3E05}" srcOrd="0" destOrd="0" presId="urn:microsoft.com/office/officeart/2018/2/layout/IconCircleList"/>
    <dgm:cxn modelId="{E7FD1072-95B3-4B24-A759-62B0793938FB}" type="presOf" srcId="{BBB66CBB-A891-4E6A-AF72-DF00AF3CD3F6}" destId="{3C4C5729-05DE-4802-9E22-8BDE8B556157}" srcOrd="0" destOrd="0" presId="urn:microsoft.com/office/officeart/2018/2/layout/IconCircleList"/>
    <dgm:cxn modelId="{44143956-C2EF-4593-8517-9FDF1901F479}" type="presOf" srcId="{F7DB46EB-6C7B-489C-A930-0C843D70A5A4}" destId="{27EEDD7A-A428-465F-8397-0C8089E9FF12}" srcOrd="0" destOrd="0" presId="urn:microsoft.com/office/officeart/2018/2/layout/IconCircleList"/>
    <dgm:cxn modelId="{5F1D6483-4111-4B8F-8F97-B0081589DDDC}" type="presOf" srcId="{4C3EF643-FFA3-4247-B001-AAAA5607F96D}" destId="{9628A858-E7E3-4F46-9FD8-BD75C2411B7C}" srcOrd="0" destOrd="0" presId="urn:microsoft.com/office/officeart/2018/2/layout/IconCircleList"/>
    <dgm:cxn modelId="{65B16E83-D7FE-4C3D-9119-3444038BDAA4}" srcId="{4C3EF643-FFA3-4247-B001-AAAA5607F96D}" destId="{F0D2D705-7928-4EFA-823C-9F1B8D525C37}" srcOrd="4" destOrd="0" parTransId="{552A6147-26F5-415F-9B70-4F27A62A9D38}" sibTransId="{B156D27E-C45C-406F-B576-F9CD61CDDBB1}"/>
    <dgm:cxn modelId="{4C10419C-3D4B-4A0C-8121-645CEE8A5517}" type="presOf" srcId="{F0D2D705-7928-4EFA-823C-9F1B8D525C37}" destId="{BB6D8CE4-8289-4421-A9DB-38C4D5A001FB}" srcOrd="0" destOrd="0" presId="urn:microsoft.com/office/officeart/2018/2/layout/IconCircleList"/>
    <dgm:cxn modelId="{A77ABDA8-058A-4F00-A2EE-F05A08AE5F3C}" type="presOf" srcId="{74B98A1A-571C-41A2-9AA8-F84550AFBA07}" destId="{73194858-FDD0-4A98-9CFE-06780914AEDA}" srcOrd="0" destOrd="0" presId="urn:microsoft.com/office/officeart/2018/2/layout/IconCircleList"/>
    <dgm:cxn modelId="{B3C28DC8-D12B-480C-9C38-A035CDDA5742}" srcId="{4C3EF643-FFA3-4247-B001-AAAA5607F96D}" destId="{BBB66CBB-A891-4E6A-AF72-DF00AF3CD3F6}" srcOrd="2" destOrd="0" parTransId="{E11168BA-5C94-483C-A0C5-F57FAAE166FA}" sibTransId="{F7DB46EB-6C7B-489C-A930-0C843D70A5A4}"/>
    <dgm:cxn modelId="{2DF378CE-5CF7-4B53-80BC-B35B8854E800}" type="presOf" srcId="{DC767BF4-7C61-4F58-B18D-6C8133E1C248}" destId="{5A55457B-B7B8-4EFA-825A-E2913EB4CC60}" srcOrd="0" destOrd="0" presId="urn:microsoft.com/office/officeart/2018/2/layout/IconCircleList"/>
    <dgm:cxn modelId="{3A27D4A5-BFBF-4908-A9FC-8BBEC5B616BC}" type="presParOf" srcId="{9628A858-E7E3-4F46-9FD8-BD75C2411B7C}" destId="{EB908FF0-BF09-45D3-BFD6-360C7AC15227}" srcOrd="0" destOrd="0" presId="urn:microsoft.com/office/officeart/2018/2/layout/IconCircleList"/>
    <dgm:cxn modelId="{0A02BBD0-461A-4421-8AB8-4F2372719B71}" type="presParOf" srcId="{EB908FF0-BF09-45D3-BFD6-360C7AC15227}" destId="{672BD4B4-B5A8-4B4A-8F4B-9FF125B05954}" srcOrd="0" destOrd="0" presId="urn:microsoft.com/office/officeart/2018/2/layout/IconCircleList"/>
    <dgm:cxn modelId="{73E1BD67-E8B2-48BC-8979-76D8C6FE61CC}" type="presParOf" srcId="{672BD4B4-B5A8-4B4A-8F4B-9FF125B05954}" destId="{7080838F-B915-48CC-9EB4-1C2DF3D76DFD}" srcOrd="0" destOrd="0" presId="urn:microsoft.com/office/officeart/2018/2/layout/IconCircleList"/>
    <dgm:cxn modelId="{A9229AEA-DB56-4E79-B6F8-128270D9695F}" type="presParOf" srcId="{672BD4B4-B5A8-4B4A-8F4B-9FF125B05954}" destId="{05320AC0-F828-45FD-8A1B-B1943BDAA642}" srcOrd="1" destOrd="0" presId="urn:microsoft.com/office/officeart/2018/2/layout/IconCircleList"/>
    <dgm:cxn modelId="{C032C64E-9383-4765-A798-4921ED4E70C9}" type="presParOf" srcId="{672BD4B4-B5A8-4B4A-8F4B-9FF125B05954}" destId="{D746D3A5-FE25-4FD1-9048-93F2DAD3BE31}" srcOrd="2" destOrd="0" presId="urn:microsoft.com/office/officeart/2018/2/layout/IconCircleList"/>
    <dgm:cxn modelId="{7CC4AFAC-E81E-415A-AA13-EB773ED50F21}" type="presParOf" srcId="{672BD4B4-B5A8-4B4A-8F4B-9FF125B05954}" destId="{5A55457B-B7B8-4EFA-825A-E2913EB4CC60}" srcOrd="3" destOrd="0" presId="urn:microsoft.com/office/officeart/2018/2/layout/IconCircleList"/>
    <dgm:cxn modelId="{60B281F7-2CB3-4B61-A1A3-1F8DB7734796}" type="presParOf" srcId="{EB908FF0-BF09-45D3-BFD6-360C7AC15227}" destId="{2D7269A4-A367-491F-8709-C01889A662AC}" srcOrd="1" destOrd="0" presId="urn:microsoft.com/office/officeart/2018/2/layout/IconCircleList"/>
    <dgm:cxn modelId="{091EBE6C-9529-4101-A152-50C430AE6838}" type="presParOf" srcId="{EB908FF0-BF09-45D3-BFD6-360C7AC15227}" destId="{F5374B5E-1DD0-4995-8062-1718790C8BF0}" srcOrd="2" destOrd="0" presId="urn:microsoft.com/office/officeart/2018/2/layout/IconCircleList"/>
    <dgm:cxn modelId="{8A2969D3-386F-4AB0-A2D1-7E8A5AC7AB17}" type="presParOf" srcId="{F5374B5E-1DD0-4995-8062-1718790C8BF0}" destId="{1E5FDD16-4788-4C4C-8FBE-31E2FE40917C}" srcOrd="0" destOrd="0" presId="urn:microsoft.com/office/officeart/2018/2/layout/IconCircleList"/>
    <dgm:cxn modelId="{9F128C16-C804-4085-8F60-41899AA2A868}" type="presParOf" srcId="{F5374B5E-1DD0-4995-8062-1718790C8BF0}" destId="{0DED8006-8869-4C06-A61E-B0161A495B14}" srcOrd="1" destOrd="0" presId="urn:microsoft.com/office/officeart/2018/2/layout/IconCircleList"/>
    <dgm:cxn modelId="{AEAEB033-4149-4A2B-8668-843C61EA8BC4}" type="presParOf" srcId="{F5374B5E-1DD0-4995-8062-1718790C8BF0}" destId="{7783409E-BB8F-4996-93D1-F606917C9C21}" srcOrd="2" destOrd="0" presId="urn:microsoft.com/office/officeart/2018/2/layout/IconCircleList"/>
    <dgm:cxn modelId="{ED992C4A-4213-422F-A712-61C3180C31BC}" type="presParOf" srcId="{F5374B5E-1DD0-4995-8062-1718790C8BF0}" destId="{73194858-FDD0-4A98-9CFE-06780914AEDA}" srcOrd="3" destOrd="0" presId="urn:microsoft.com/office/officeart/2018/2/layout/IconCircleList"/>
    <dgm:cxn modelId="{8D18C656-4792-4295-B484-3F39F33EAFB5}" type="presParOf" srcId="{EB908FF0-BF09-45D3-BFD6-360C7AC15227}" destId="{9FBCF4DD-9901-40E2-BA71-2712A5AA3E05}" srcOrd="3" destOrd="0" presId="urn:microsoft.com/office/officeart/2018/2/layout/IconCircleList"/>
    <dgm:cxn modelId="{BE9F790B-CA16-4166-ADDE-C96D4A19E70F}" type="presParOf" srcId="{EB908FF0-BF09-45D3-BFD6-360C7AC15227}" destId="{7ED3AD86-86BF-4F1B-9497-3642BD7EB497}" srcOrd="4" destOrd="0" presId="urn:microsoft.com/office/officeart/2018/2/layout/IconCircleList"/>
    <dgm:cxn modelId="{3467EC7B-B268-428D-A441-09DE3C966374}" type="presParOf" srcId="{7ED3AD86-86BF-4F1B-9497-3642BD7EB497}" destId="{A662A1CC-6CC6-4852-B8FE-F967DA5D5BF8}" srcOrd="0" destOrd="0" presId="urn:microsoft.com/office/officeart/2018/2/layout/IconCircleList"/>
    <dgm:cxn modelId="{38F2EE51-EDB8-4E62-9DA8-CA9731023397}" type="presParOf" srcId="{7ED3AD86-86BF-4F1B-9497-3642BD7EB497}" destId="{FAAA20A6-57A2-47F3-9A67-750403A6DE9A}" srcOrd="1" destOrd="0" presId="urn:microsoft.com/office/officeart/2018/2/layout/IconCircleList"/>
    <dgm:cxn modelId="{8BEF6295-F112-4F38-8E10-7B363B608ADA}" type="presParOf" srcId="{7ED3AD86-86BF-4F1B-9497-3642BD7EB497}" destId="{CD2F87B4-E3ED-4288-93DB-AEDDE9D3BFE8}" srcOrd="2" destOrd="0" presId="urn:microsoft.com/office/officeart/2018/2/layout/IconCircleList"/>
    <dgm:cxn modelId="{810FD28D-8D35-4759-ACD4-2F716C223446}" type="presParOf" srcId="{7ED3AD86-86BF-4F1B-9497-3642BD7EB497}" destId="{3C4C5729-05DE-4802-9E22-8BDE8B556157}" srcOrd="3" destOrd="0" presId="urn:microsoft.com/office/officeart/2018/2/layout/IconCircleList"/>
    <dgm:cxn modelId="{2959A412-82D3-41A2-A0F7-A8185BEFB6E2}" type="presParOf" srcId="{EB908FF0-BF09-45D3-BFD6-360C7AC15227}" destId="{27EEDD7A-A428-465F-8397-0C8089E9FF12}" srcOrd="5" destOrd="0" presId="urn:microsoft.com/office/officeart/2018/2/layout/IconCircleList"/>
    <dgm:cxn modelId="{079D862F-842A-4EB8-8603-20F64A8DD7BB}" type="presParOf" srcId="{EB908FF0-BF09-45D3-BFD6-360C7AC15227}" destId="{CD9223B2-321D-4D7D-99C3-5F8CCE993F70}" srcOrd="6" destOrd="0" presId="urn:microsoft.com/office/officeart/2018/2/layout/IconCircleList"/>
    <dgm:cxn modelId="{675B5E09-09D9-44C9-9596-7DE96B19008C}" type="presParOf" srcId="{CD9223B2-321D-4D7D-99C3-5F8CCE993F70}" destId="{C52BBFB2-500F-4FB1-9314-2B4FA1701104}" srcOrd="0" destOrd="0" presId="urn:microsoft.com/office/officeart/2018/2/layout/IconCircleList"/>
    <dgm:cxn modelId="{51949D81-4B5D-44B7-BBE3-83972F24316F}" type="presParOf" srcId="{CD9223B2-321D-4D7D-99C3-5F8CCE993F70}" destId="{131AC323-8562-4D5D-989D-2A6BF4BE46AC}" srcOrd="1" destOrd="0" presId="urn:microsoft.com/office/officeart/2018/2/layout/IconCircleList"/>
    <dgm:cxn modelId="{96A436C0-9D0A-4F56-9716-4181E26E1F75}" type="presParOf" srcId="{CD9223B2-321D-4D7D-99C3-5F8CCE993F70}" destId="{4E7298DC-D6BA-44AD-9E69-E998D00BACB8}" srcOrd="2" destOrd="0" presId="urn:microsoft.com/office/officeart/2018/2/layout/IconCircleList"/>
    <dgm:cxn modelId="{191AC3A6-4F8C-4EF5-9BBD-DCDE6E14B4C9}" type="presParOf" srcId="{CD9223B2-321D-4D7D-99C3-5F8CCE993F70}" destId="{83F931DB-6FD9-4ED0-82B4-0EEAE5B0AAD2}" srcOrd="3" destOrd="0" presId="urn:microsoft.com/office/officeart/2018/2/layout/IconCircleList"/>
    <dgm:cxn modelId="{827329D4-606E-47F3-9F6F-67510D7D14A9}" type="presParOf" srcId="{EB908FF0-BF09-45D3-BFD6-360C7AC15227}" destId="{36F2D753-6BDF-4278-95AA-28417B6820ED}" srcOrd="7" destOrd="0" presId="urn:microsoft.com/office/officeart/2018/2/layout/IconCircleList"/>
    <dgm:cxn modelId="{87F5EA89-5315-438F-9199-FEE67AFD4DFD}" type="presParOf" srcId="{EB908FF0-BF09-45D3-BFD6-360C7AC15227}" destId="{39D750F3-F19E-48C3-B9F4-04579DF67252}" srcOrd="8" destOrd="0" presId="urn:microsoft.com/office/officeart/2018/2/layout/IconCircleList"/>
    <dgm:cxn modelId="{03F485BA-D42B-4CB7-8E50-439CF41C6CBB}" type="presParOf" srcId="{39D750F3-F19E-48C3-B9F4-04579DF67252}" destId="{3C7C00C0-82AB-48EB-B6C5-8785F3CAEA02}" srcOrd="0" destOrd="0" presId="urn:microsoft.com/office/officeart/2018/2/layout/IconCircleList"/>
    <dgm:cxn modelId="{09367305-E58E-4F1D-AA51-691216358F6F}" type="presParOf" srcId="{39D750F3-F19E-48C3-B9F4-04579DF67252}" destId="{EE132EA3-53C7-4D4C-ACFD-6ABB4CD18AF8}" srcOrd="1" destOrd="0" presId="urn:microsoft.com/office/officeart/2018/2/layout/IconCircleList"/>
    <dgm:cxn modelId="{BFF3A265-F1B3-4E55-87AE-28E8C8556FE5}" type="presParOf" srcId="{39D750F3-F19E-48C3-B9F4-04579DF67252}" destId="{43479978-CD57-4CE1-9722-C653162D03A1}" srcOrd="2" destOrd="0" presId="urn:microsoft.com/office/officeart/2018/2/layout/IconCircleList"/>
    <dgm:cxn modelId="{DD37282A-4DBD-46E7-A14A-C35F53F993D6}" type="presParOf" srcId="{39D750F3-F19E-48C3-B9F4-04579DF67252}" destId="{BB6D8CE4-8289-4421-A9DB-38C4D5A001FB}" srcOrd="3" destOrd="0" presId="urn:microsoft.com/office/officeart/2018/2/layout/IconCircleList"/>
    <dgm:cxn modelId="{EEC39699-2D76-48E5-A9D2-EFD448C9DE83}" type="presParOf" srcId="{EB908FF0-BF09-45D3-BFD6-360C7AC15227}" destId="{17648254-7659-4A5A-9898-14D11EF8D742}" srcOrd="9" destOrd="0" presId="urn:microsoft.com/office/officeart/2018/2/layout/IconCircleList"/>
    <dgm:cxn modelId="{D7DDA74A-626F-4FD7-82CA-792A36C1CBC7}" type="presParOf" srcId="{EB908FF0-BF09-45D3-BFD6-360C7AC15227}" destId="{C8B9B5A6-0473-4ADB-8AD3-D9519E536EF4}" srcOrd="10" destOrd="0" presId="urn:microsoft.com/office/officeart/2018/2/layout/IconCircleList"/>
    <dgm:cxn modelId="{0911FE95-9D64-4375-BB64-F4C26A93CEE9}" type="presParOf" srcId="{C8B9B5A6-0473-4ADB-8AD3-D9519E536EF4}" destId="{BF7F87FA-3D84-4763-9EBA-D862679F1B47}" srcOrd="0" destOrd="0" presId="urn:microsoft.com/office/officeart/2018/2/layout/IconCircleList"/>
    <dgm:cxn modelId="{A4E180FA-82BA-4230-956E-D30F9C0553DF}" type="presParOf" srcId="{C8B9B5A6-0473-4ADB-8AD3-D9519E536EF4}" destId="{841B0E42-055C-471D-BF90-E1B9790A9C2A}" srcOrd="1" destOrd="0" presId="urn:microsoft.com/office/officeart/2018/2/layout/IconCircleList"/>
    <dgm:cxn modelId="{0166380F-6803-4F35-8C5F-17DF040B57C8}" type="presParOf" srcId="{C8B9B5A6-0473-4ADB-8AD3-D9519E536EF4}" destId="{089FAA0C-52D6-4A01-AF57-3A4275E6307A}" srcOrd="2" destOrd="0" presId="urn:microsoft.com/office/officeart/2018/2/layout/IconCircleList"/>
    <dgm:cxn modelId="{5E201CC0-16EA-42BE-8795-D3C4E7BE6BD1}" type="presParOf" srcId="{C8B9B5A6-0473-4ADB-8AD3-D9519E536EF4}" destId="{194A1BAA-7CF5-4228-AAF1-E0F0893B7B2F}"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83F5286-6062-4D49-B3D2-6AEF6BD63474}" type="doc">
      <dgm:prSet loTypeId="urn:microsoft.com/office/officeart/2005/8/layout/hProcess9" loCatId="process" qsTypeId="urn:microsoft.com/office/officeart/2005/8/quickstyle/simple1" qsCatId="simple" csTypeId="urn:microsoft.com/office/officeart/2005/8/colors/colorful3" csCatId="colorful" phldr="1"/>
      <dgm:spPr/>
    </dgm:pt>
    <dgm:pt modelId="{CE264FFA-3655-472A-893F-ECE417DE9E82}">
      <dgm:prSet phldrT="[Text]" custT="1"/>
      <dgm:spPr/>
      <dgm:t>
        <a:bodyPr/>
        <a:lstStyle/>
        <a:p>
          <a:r>
            <a:rPr lang="en-US" sz="1800" b="1">
              <a:latin typeface="Calibri Light" panose="020F0302020204030204" pitchFamily="34" charset="0"/>
              <a:cs typeface="Calibri Light" panose="020F0302020204030204" pitchFamily="34" charset="0"/>
            </a:rPr>
            <a:t>Property Information</a:t>
          </a:r>
        </a:p>
      </dgm:t>
    </dgm:pt>
    <dgm:pt modelId="{56393603-748D-412B-9261-7C6E51A4A5DC}" type="parTrans" cxnId="{FAB97342-2FB0-4BFF-BEC6-5832BC86C2D9}">
      <dgm:prSet/>
      <dgm:spPr/>
      <dgm:t>
        <a:bodyPr/>
        <a:lstStyle/>
        <a:p>
          <a:endParaRPr lang="en-US"/>
        </a:p>
      </dgm:t>
    </dgm:pt>
    <dgm:pt modelId="{7D5DD240-2F19-495C-AEAA-D9D19809F4A5}" type="sibTrans" cxnId="{FAB97342-2FB0-4BFF-BEC6-5832BC86C2D9}">
      <dgm:prSet/>
      <dgm:spPr/>
      <dgm:t>
        <a:bodyPr/>
        <a:lstStyle/>
        <a:p>
          <a:endParaRPr lang="en-US"/>
        </a:p>
      </dgm:t>
    </dgm:pt>
    <dgm:pt modelId="{1DF5E950-8A70-4EF4-9017-E890934DA37F}">
      <dgm:prSet phldrT="[Text]"/>
      <dgm:spPr/>
      <dgm:t>
        <a:bodyPr/>
        <a:lstStyle/>
        <a:p>
          <a:r>
            <a:rPr lang="en-US" sz="1400" b="1">
              <a:latin typeface="Calibri Light" panose="020F0302020204030204" pitchFamily="34" charset="0"/>
              <a:cs typeface="Calibri Light" panose="020F0302020204030204" pitchFamily="34" charset="0"/>
            </a:rPr>
            <a:t>Opportunities &amp; Constraints</a:t>
          </a:r>
        </a:p>
      </dgm:t>
    </dgm:pt>
    <dgm:pt modelId="{E7A81335-76AD-4B96-8C93-EA8FD12186EF}" type="parTrans" cxnId="{BE7670B3-AD8B-4D39-BA91-FEE97B404726}">
      <dgm:prSet/>
      <dgm:spPr/>
      <dgm:t>
        <a:bodyPr/>
        <a:lstStyle/>
        <a:p>
          <a:endParaRPr lang="en-US"/>
        </a:p>
      </dgm:t>
    </dgm:pt>
    <dgm:pt modelId="{087373F5-43BE-4043-81BE-5B71C9769CDB}" type="sibTrans" cxnId="{BE7670B3-AD8B-4D39-BA91-FEE97B404726}">
      <dgm:prSet/>
      <dgm:spPr/>
      <dgm:t>
        <a:bodyPr/>
        <a:lstStyle/>
        <a:p>
          <a:endParaRPr lang="en-US"/>
        </a:p>
      </dgm:t>
    </dgm:pt>
    <dgm:pt modelId="{1AF435E7-DDCA-48AE-BB5F-19E5F527BDFB}">
      <dgm:prSet phldrT="[Text]" custT="1"/>
      <dgm:spPr/>
      <dgm:t>
        <a:bodyPr/>
        <a:lstStyle/>
        <a:p>
          <a:r>
            <a:rPr lang="en-US" sz="1800" b="1">
              <a:latin typeface="Calibri Light" panose="020F0302020204030204" pitchFamily="34" charset="0"/>
              <a:cs typeface="Calibri Light" panose="020F0302020204030204" pitchFamily="34" charset="0"/>
            </a:rPr>
            <a:t>Market</a:t>
          </a:r>
        </a:p>
      </dgm:t>
    </dgm:pt>
    <dgm:pt modelId="{C577E5F5-760F-4D17-9483-0FE714B15C05}" type="parTrans" cxnId="{6BBD3CC6-3B14-4DCF-9DC4-99B876D6854D}">
      <dgm:prSet/>
      <dgm:spPr/>
      <dgm:t>
        <a:bodyPr/>
        <a:lstStyle/>
        <a:p>
          <a:endParaRPr lang="en-US"/>
        </a:p>
      </dgm:t>
    </dgm:pt>
    <dgm:pt modelId="{F08476F9-8115-44CC-A08F-FD7D7E2A1071}" type="sibTrans" cxnId="{6BBD3CC6-3B14-4DCF-9DC4-99B876D6854D}">
      <dgm:prSet/>
      <dgm:spPr/>
      <dgm:t>
        <a:bodyPr/>
        <a:lstStyle/>
        <a:p>
          <a:endParaRPr lang="en-US"/>
        </a:p>
      </dgm:t>
    </dgm:pt>
    <dgm:pt modelId="{E34CE234-E3EA-48A1-B9D0-BC9BA7E738BD}">
      <dgm:prSet phldrT="[Text]" custT="1"/>
      <dgm:spPr/>
      <dgm:t>
        <a:bodyPr/>
        <a:lstStyle/>
        <a:p>
          <a:r>
            <a:rPr lang="en-US" sz="1800" b="1">
              <a:latin typeface="Calibri Light" panose="020F0302020204030204" pitchFamily="34" charset="0"/>
              <a:cs typeface="Calibri Light" panose="020F0302020204030204" pitchFamily="34" charset="0"/>
            </a:rPr>
            <a:t>Community</a:t>
          </a:r>
        </a:p>
      </dgm:t>
    </dgm:pt>
    <dgm:pt modelId="{1B776D23-2E20-4ADF-82E5-D6D9D24AFC6A}" type="parTrans" cxnId="{F4A2A6A5-5A84-49E6-9CF9-409BEEE4EED4}">
      <dgm:prSet/>
      <dgm:spPr/>
      <dgm:t>
        <a:bodyPr/>
        <a:lstStyle/>
        <a:p>
          <a:endParaRPr lang="en-US"/>
        </a:p>
      </dgm:t>
    </dgm:pt>
    <dgm:pt modelId="{3A58B656-FFCA-4D21-8688-CD9D1129FF28}" type="sibTrans" cxnId="{F4A2A6A5-5A84-49E6-9CF9-409BEEE4EED4}">
      <dgm:prSet/>
      <dgm:spPr/>
      <dgm:t>
        <a:bodyPr/>
        <a:lstStyle/>
        <a:p>
          <a:endParaRPr lang="en-US"/>
        </a:p>
      </dgm:t>
    </dgm:pt>
    <dgm:pt modelId="{A84FF5A3-9A5D-4A23-B3C1-65BA18A5E7D1}">
      <dgm:prSet phldrT="[Text]" custT="1"/>
      <dgm:spPr/>
      <dgm:t>
        <a:bodyPr/>
        <a:lstStyle/>
        <a:p>
          <a:r>
            <a:rPr lang="en-US" sz="1200" dirty="0">
              <a:latin typeface="Calibri Light" panose="020F0302020204030204" pitchFamily="34" charset="0"/>
              <a:cs typeface="Calibri Light" panose="020F0302020204030204" pitchFamily="34" charset="0"/>
            </a:rPr>
            <a:t>Local Economy</a:t>
          </a:r>
        </a:p>
      </dgm:t>
    </dgm:pt>
    <dgm:pt modelId="{05E75C39-8CCD-4A09-B897-96A5BC8C8CA8}" type="parTrans" cxnId="{B261000D-4D06-4293-9CAF-5C3CB9677CB1}">
      <dgm:prSet/>
      <dgm:spPr/>
      <dgm:t>
        <a:bodyPr/>
        <a:lstStyle/>
        <a:p>
          <a:endParaRPr lang="en-US"/>
        </a:p>
      </dgm:t>
    </dgm:pt>
    <dgm:pt modelId="{2F089437-CCED-47FB-8CB1-9FA5090BDE01}" type="sibTrans" cxnId="{B261000D-4D06-4293-9CAF-5C3CB9677CB1}">
      <dgm:prSet/>
      <dgm:spPr/>
      <dgm:t>
        <a:bodyPr/>
        <a:lstStyle/>
        <a:p>
          <a:endParaRPr lang="en-US"/>
        </a:p>
      </dgm:t>
    </dgm:pt>
    <dgm:pt modelId="{154C72E3-08C7-4736-8FFC-620200558A26}">
      <dgm:prSet phldrT="[Text]" custT="1"/>
      <dgm:spPr/>
      <dgm:t>
        <a:bodyPr/>
        <a:lstStyle/>
        <a:p>
          <a:r>
            <a:rPr lang="en-US" sz="1200" dirty="0">
              <a:latin typeface="Calibri Light" panose="020F0302020204030204" pitchFamily="34" charset="0"/>
              <a:cs typeface="Calibri Light" panose="020F0302020204030204" pitchFamily="34" charset="0"/>
            </a:rPr>
            <a:t>Regional Economy </a:t>
          </a:r>
        </a:p>
      </dgm:t>
    </dgm:pt>
    <dgm:pt modelId="{6C7401E1-3E63-4D1A-B0E8-42C5259DC22E}" type="parTrans" cxnId="{765705B9-C078-42FB-8439-7C39239ECFA3}">
      <dgm:prSet/>
      <dgm:spPr/>
      <dgm:t>
        <a:bodyPr/>
        <a:lstStyle/>
        <a:p>
          <a:endParaRPr lang="en-US"/>
        </a:p>
      </dgm:t>
    </dgm:pt>
    <dgm:pt modelId="{3B95632B-368F-4709-B171-885F86394B4F}" type="sibTrans" cxnId="{765705B9-C078-42FB-8439-7C39239ECFA3}">
      <dgm:prSet/>
      <dgm:spPr/>
      <dgm:t>
        <a:bodyPr/>
        <a:lstStyle/>
        <a:p>
          <a:endParaRPr lang="en-US"/>
        </a:p>
      </dgm:t>
    </dgm:pt>
    <dgm:pt modelId="{574E0539-3726-46A0-8062-27387D19572B}">
      <dgm:prSet phldrT="[Text]" custT="1"/>
      <dgm:spPr/>
      <dgm:t>
        <a:bodyPr/>
        <a:lstStyle/>
        <a:p>
          <a:r>
            <a:rPr lang="en-US" sz="1200" dirty="0">
              <a:latin typeface="Calibri Light" panose="020F0302020204030204" pitchFamily="34" charset="0"/>
              <a:cs typeface="Calibri Light" panose="020F0302020204030204" pitchFamily="34" charset="0"/>
            </a:rPr>
            <a:t>Demographics</a:t>
          </a:r>
        </a:p>
      </dgm:t>
    </dgm:pt>
    <dgm:pt modelId="{374F872C-99B1-412C-B8F5-6144405A7EB3}" type="parTrans" cxnId="{547C00D6-14AA-4839-9D26-A526657F66E5}">
      <dgm:prSet/>
      <dgm:spPr/>
      <dgm:t>
        <a:bodyPr/>
        <a:lstStyle/>
        <a:p>
          <a:endParaRPr lang="en-US"/>
        </a:p>
      </dgm:t>
    </dgm:pt>
    <dgm:pt modelId="{33F42A7B-A13B-4395-8C2E-A61E809DA266}" type="sibTrans" cxnId="{547C00D6-14AA-4839-9D26-A526657F66E5}">
      <dgm:prSet/>
      <dgm:spPr/>
      <dgm:t>
        <a:bodyPr/>
        <a:lstStyle/>
        <a:p>
          <a:endParaRPr lang="en-US"/>
        </a:p>
      </dgm:t>
    </dgm:pt>
    <dgm:pt modelId="{DBC09551-5396-4969-AAAD-32D570BDF1BE}">
      <dgm:prSet phldrT="[Text]" custT="1"/>
      <dgm:spPr/>
      <dgm:t>
        <a:bodyPr/>
        <a:lstStyle/>
        <a:p>
          <a:r>
            <a:rPr lang="en-US" sz="1200" dirty="0">
              <a:latin typeface="Calibri Light" panose="020F0302020204030204" pitchFamily="34" charset="0"/>
              <a:cs typeface="Calibri Light" panose="020F0302020204030204" pitchFamily="34" charset="0"/>
            </a:rPr>
            <a:t>Land Availability</a:t>
          </a:r>
        </a:p>
      </dgm:t>
    </dgm:pt>
    <dgm:pt modelId="{0D44F02B-E7DB-4105-AA07-FBF1F176B6BB}" type="parTrans" cxnId="{0BCA2915-4F10-4AE6-8D4A-7177286B27D3}">
      <dgm:prSet/>
      <dgm:spPr/>
      <dgm:t>
        <a:bodyPr/>
        <a:lstStyle/>
        <a:p>
          <a:endParaRPr lang="en-US"/>
        </a:p>
      </dgm:t>
    </dgm:pt>
    <dgm:pt modelId="{B02E6194-BAE5-4F87-B074-6124F6DC8F7A}" type="sibTrans" cxnId="{0BCA2915-4F10-4AE6-8D4A-7177286B27D3}">
      <dgm:prSet/>
      <dgm:spPr/>
      <dgm:t>
        <a:bodyPr/>
        <a:lstStyle/>
        <a:p>
          <a:endParaRPr lang="en-US"/>
        </a:p>
      </dgm:t>
    </dgm:pt>
    <dgm:pt modelId="{F51D337A-BD68-40FD-8B42-D058421D93B7}">
      <dgm:prSet custT="1"/>
      <dgm:spPr/>
      <dgm:t>
        <a:bodyPr/>
        <a:lstStyle/>
        <a:p>
          <a:r>
            <a:rPr lang="en-US" sz="1200" dirty="0">
              <a:latin typeface="Calibri Light" panose="020F0302020204030204" pitchFamily="34" charset="0"/>
              <a:cs typeface="Calibri Light" panose="020F0302020204030204" pitchFamily="34" charset="0"/>
            </a:rPr>
            <a:t>Strengths &amp; Weaknesses</a:t>
          </a:r>
        </a:p>
      </dgm:t>
    </dgm:pt>
    <dgm:pt modelId="{293010FB-B948-4D0F-B084-DBAB8DE02280}" type="parTrans" cxnId="{57FA7FEE-7DF0-4D9A-A5EE-728A8B234C5D}">
      <dgm:prSet/>
      <dgm:spPr/>
      <dgm:t>
        <a:bodyPr/>
        <a:lstStyle/>
        <a:p>
          <a:endParaRPr lang="en-US"/>
        </a:p>
      </dgm:t>
    </dgm:pt>
    <dgm:pt modelId="{45525959-E279-47F0-A540-C0EE02AD3FC3}" type="sibTrans" cxnId="{57FA7FEE-7DF0-4D9A-A5EE-728A8B234C5D}">
      <dgm:prSet/>
      <dgm:spPr/>
      <dgm:t>
        <a:bodyPr/>
        <a:lstStyle/>
        <a:p>
          <a:endParaRPr lang="en-US"/>
        </a:p>
      </dgm:t>
    </dgm:pt>
    <dgm:pt modelId="{96B14FAC-7934-4E6D-926A-05D1053D59C4}">
      <dgm:prSet custT="1"/>
      <dgm:spPr/>
      <dgm:t>
        <a:bodyPr/>
        <a:lstStyle/>
        <a:p>
          <a:r>
            <a:rPr lang="en-US" sz="1200" dirty="0">
              <a:latin typeface="Calibri Light" panose="020F0302020204030204" pitchFamily="34" charset="0"/>
              <a:cs typeface="Calibri Light" panose="020F0302020204030204" pitchFamily="34" charset="0"/>
            </a:rPr>
            <a:t>Expectations</a:t>
          </a:r>
        </a:p>
      </dgm:t>
    </dgm:pt>
    <dgm:pt modelId="{495541B0-52BE-4E02-AD8F-984E8608624A}" type="parTrans" cxnId="{AB169896-00B7-46D0-95C9-06E71FF54A2E}">
      <dgm:prSet/>
      <dgm:spPr/>
      <dgm:t>
        <a:bodyPr/>
        <a:lstStyle/>
        <a:p>
          <a:endParaRPr lang="en-US"/>
        </a:p>
      </dgm:t>
    </dgm:pt>
    <dgm:pt modelId="{330F364C-DA29-46BA-A35E-74DC31BAECD3}" type="sibTrans" cxnId="{AB169896-00B7-46D0-95C9-06E71FF54A2E}">
      <dgm:prSet/>
      <dgm:spPr/>
      <dgm:t>
        <a:bodyPr/>
        <a:lstStyle/>
        <a:p>
          <a:endParaRPr lang="en-US"/>
        </a:p>
      </dgm:t>
    </dgm:pt>
    <dgm:pt modelId="{87614F51-798F-4401-93C3-EA7DC3D37D00}">
      <dgm:prSet custT="1"/>
      <dgm:spPr/>
      <dgm:t>
        <a:bodyPr/>
        <a:lstStyle/>
        <a:p>
          <a:r>
            <a:rPr lang="en-US" sz="1200" dirty="0">
              <a:latin typeface="Calibri Light" panose="020F0302020204030204" pitchFamily="34" charset="0"/>
              <a:cs typeface="Calibri Light" panose="020F0302020204030204" pitchFamily="34" charset="0"/>
            </a:rPr>
            <a:t>Useable Acreage</a:t>
          </a:r>
        </a:p>
      </dgm:t>
    </dgm:pt>
    <dgm:pt modelId="{60883426-D6D3-4337-B4EB-6CCE54FB2A92}" type="parTrans" cxnId="{1A1D14BA-14EA-4151-AF0C-44F6B403BB66}">
      <dgm:prSet/>
      <dgm:spPr/>
      <dgm:t>
        <a:bodyPr/>
        <a:lstStyle/>
        <a:p>
          <a:endParaRPr lang="en-US"/>
        </a:p>
      </dgm:t>
    </dgm:pt>
    <dgm:pt modelId="{CD7BC912-828F-4265-AA33-11C3151A6B29}" type="sibTrans" cxnId="{1A1D14BA-14EA-4151-AF0C-44F6B403BB66}">
      <dgm:prSet/>
      <dgm:spPr/>
      <dgm:t>
        <a:bodyPr/>
        <a:lstStyle/>
        <a:p>
          <a:endParaRPr lang="en-US"/>
        </a:p>
      </dgm:t>
    </dgm:pt>
    <dgm:pt modelId="{AE2E6B25-1F67-4F9F-AFC6-22B64CE0895A}">
      <dgm:prSet custT="1"/>
      <dgm:spPr/>
      <dgm:t>
        <a:bodyPr/>
        <a:lstStyle/>
        <a:p>
          <a:r>
            <a:rPr lang="en-US" sz="1200" dirty="0">
              <a:latin typeface="Calibri Light" panose="020F0302020204030204" pitchFamily="34" charset="0"/>
              <a:cs typeface="Calibri Light" panose="020F0302020204030204" pitchFamily="34" charset="0"/>
            </a:rPr>
            <a:t>Viability</a:t>
          </a:r>
        </a:p>
      </dgm:t>
    </dgm:pt>
    <dgm:pt modelId="{B41D2D19-6220-4438-A44E-1E8392959700}" type="parTrans" cxnId="{B8D65248-225C-484E-8B6B-8CA1FAFF8F29}">
      <dgm:prSet/>
      <dgm:spPr/>
      <dgm:t>
        <a:bodyPr/>
        <a:lstStyle/>
        <a:p>
          <a:endParaRPr lang="en-US"/>
        </a:p>
      </dgm:t>
    </dgm:pt>
    <dgm:pt modelId="{0025E0E9-FE28-4094-B895-5C38486CE479}" type="sibTrans" cxnId="{B8D65248-225C-484E-8B6B-8CA1FAFF8F29}">
      <dgm:prSet/>
      <dgm:spPr/>
      <dgm:t>
        <a:bodyPr/>
        <a:lstStyle/>
        <a:p>
          <a:endParaRPr lang="en-US"/>
        </a:p>
      </dgm:t>
    </dgm:pt>
    <dgm:pt modelId="{822F5ABE-2A3F-457F-8239-426E9AF7242C}">
      <dgm:prSet custT="1"/>
      <dgm:spPr/>
      <dgm:t>
        <a:bodyPr/>
        <a:lstStyle/>
        <a:p>
          <a:r>
            <a:rPr lang="en-US" sz="1200" dirty="0">
              <a:latin typeface="Calibri Light" panose="020F0302020204030204" pitchFamily="34" charset="0"/>
              <a:cs typeface="Calibri Light" panose="020F0302020204030204" pitchFamily="34" charset="0"/>
            </a:rPr>
            <a:t>Accessibility</a:t>
          </a:r>
        </a:p>
      </dgm:t>
    </dgm:pt>
    <dgm:pt modelId="{68904414-818C-42F4-ACD2-38CF6F40F496}" type="parTrans" cxnId="{9AAA3023-1A8A-4959-9B90-A41858FEE8DC}">
      <dgm:prSet/>
      <dgm:spPr/>
      <dgm:t>
        <a:bodyPr/>
        <a:lstStyle/>
        <a:p>
          <a:endParaRPr lang="en-US"/>
        </a:p>
      </dgm:t>
    </dgm:pt>
    <dgm:pt modelId="{FBD0C000-49F1-4BA3-BF88-4EF87A14A5C6}" type="sibTrans" cxnId="{9AAA3023-1A8A-4959-9B90-A41858FEE8DC}">
      <dgm:prSet/>
      <dgm:spPr/>
      <dgm:t>
        <a:bodyPr/>
        <a:lstStyle/>
        <a:p>
          <a:endParaRPr lang="en-US"/>
        </a:p>
      </dgm:t>
    </dgm:pt>
    <dgm:pt modelId="{353F5DBA-CCE6-461D-9DE0-59D6EC143D77}">
      <dgm:prSet custT="1"/>
      <dgm:spPr/>
      <dgm:t>
        <a:bodyPr/>
        <a:lstStyle/>
        <a:p>
          <a:r>
            <a:rPr lang="en-US" sz="1200">
              <a:latin typeface="Calibri Light" panose="020F0302020204030204" pitchFamily="34" charset="0"/>
              <a:cs typeface="Calibri Light" panose="020F0302020204030204" pitchFamily="34" charset="0"/>
            </a:rPr>
            <a:t>Structure</a:t>
          </a:r>
        </a:p>
      </dgm:t>
    </dgm:pt>
    <dgm:pt modelId="{AC0CBE7D-F62B-4FDF-8608-FC0BB3B9054F}" type="parTrans" cxnId="{9455234F-7330-46E4-92AC-ACE71A28C4F4}">
      <dgm:prSet/>
      <dgm:spPr/>
      <dgm:t>
        <a:bodyPr/>
        <a:lstStyle/>
        <a:p>
          <a:endParaRPr lang="en-US"/>
        </a:p>
      </dgm:t>
    </dgm:pt>
    <dgm:pt modelId="{244066F4-E741-4CDC-88A7-6DF1CAB83665}" type="sibTrans" cxnId="{9455234F-7330-46E4-92AC-ACE71A28C4F4}">
      <dgm:prSet/>
      <dgm:spPr/>
      <dgm:t>
        <a:bodyPr/>
        <a:lstStyle/>
        <a:p>
          <a:endParaRPr lang="en-US"/>
        </a:p>
      </dgm:t>
    </dgm:pt>
    <dgm:pt modelId="{EBC15A1D-4735-423C-BBDE-402475964562}">
      <dgm:prSet custT="1"/>
      <dgm:spPr/>
      <dgm:t>
        <a:bodyPr/>
        <a:lstStyle/>
        <a:p>
          <a:r>
            <a:rPr lang="en-US" sz="1200" dirty="0">
              <a:latin typeface="Calibri Light" panose="020F0302020204030204" pitchFamily="34" charset="0"/>
              <a:cs typeface="Calibri Light" panose="020F0302020204030204" pitchFamily="34" charset="0"/>
            </a:rPr>
            <a:t>Infrastructure</a:t>
          </a:r>
        </a:p>
      </dgm:t>
    </dgm:pt>
    <dgm:pt modelId="{B2AF655E-9A93-4F45-BB60-2EEEE727B4CD}" type="parTrans" cxnId="{9E4594E3-6378-49F9-A1A7-773A2EDC750C}">
      <dgm:prSet/>
      <dgm:spPr/>
      <dgm:t>
        <a:bodyPr/>
        <a:lstStyle/>
        <a:p>
          <a:endParaRPr lang="en-US"/>
        </a:p>
      </dgm:t>
    </dgm:pt>
    <dgm:pt modelId="{C6343DD4-D493-43D1-BA2B-A8438A39F3B8}" type="sibTrans" cxnId="{9E4594E3-6378-49F9-A1A7-773A2EDC750C}">
      <dgm:prSet/>
      <dgm:spPr/>
      <dgm:t>
        <a:bodyPr/>
        <a:lstStyle/>
        <a:p>
          <a:endParaRPr lang="en-US"/>
        </a:p>
      </dgm:t>
    </dgm:pt>
    <dgm:pt modelId="{609A6756-4F9A-4679-A896-9F66638B5016}">
      <dgm:prSet custT="1"/>
      <dgm:spPr/>
      <dgm:t>
        <a:bodyPr/>
        <a:lstStyle/>
        <a:p>
          <a:r>
            <a:rPr lang="en-US" sz="1200" dirty="0">
              <a:latin typeface="Calibri Light" panose="020F0302020204030204" pitchFamily="34" charset="0"/>
              <a:cs typeface="Calibri Light" panose="020F0302020204030204" pitchFamily="34" charset="0"/>
            </a:rPr>
            <a:t>Utilities </a:t>
          </a:r>
        </a:p>
      </dgm:t>
    </dgm:pt>
    <dgm:pt modelId="{D9D8783C-1507-41D2-B9CE-DA9A6EC32999}" type="parTrans" cxnId="{0BBA9CDC-0D23-48B5-A439-2D5C9F2E4892}">
      <dgm:prSet/>
      <dgm:spPr/>
      <dgm:t>
        <a:bodyPr/>
        <a:lstStyle/>
        <a:p>
          <a:endParaRPr lang="en-US"/>
        </a:p>
      </dgm:t>
    </dgm:pt>
    <dgm:pt modelId="{9C8D4D3E-FA1E-417E-AD01-806D626DEB07}" type="sibTrans" cxnId="{0BBA9CDC-0D23-48B5-A439-2D5C9F2E4892}">
      <dgm:prSet/>
      <dgm:spPr/>
      <dgm:t>
        <a:bodyPr/>
        <a:lstStyle/>
        <a:p>
          <a:endParaRPr lang="en-US"/>
        </a:p>
      </dgm:t>
    </dgm:pt>
    <dgm:pt modelId="{74711F19-DACF-419D-98A5-4B05AA8B347B}">
      <dgm:prSet custT="1"/>
      <dgm:spPr/>
      <dgm:t>
        <a:bodyPr/>
        <a:lstStyle/>
        <a:p>
          <a:r>
            <a:rPr lang="en-US" sz="1200" dirty="0">
              <a:latin typeface="Calibri Light" panose="020F0302020204030204" pitchFamily="34" charset="0"/>
              <a:cs typeface="Calibri Light" panose="020F0302020204030204" pitchFamily="34" charset="0"/>
            </a:rPr>
            <a:t>Neighboring Land Use</a:t>
          </a:r>
        </a:p>
      </dgm:t>
    </dgm:pt>
    <dgm:pt modelId="{2F59ACAC-26F2-417D-8FAC-94AC4923EC47}" type="parTrans" cxnId="{874C434D-58BF-45DB-A4AC-B99CFC7F129E}">
      <dgm:prSet/>
      <dgm:spPr/>
      <dgm:t>
        <a:bodyPr/>
        <a:lstStyle/>
        <a:p>
          <a:endParaRPr lang="en-US"/>
        </a:p>
      </dgm:t>
    </dgm:pt>
    <dgm:pt modelId="{5CB15E09-D940-47BB-8CB1-FB9A1F5B7725}" type="sibTrans" cxnId="{874C434D-58BF-45DB-A4AC-B99CFC7F129E}">
      <dgm:prSet/>
      <dgm:spPr/>
      <dgm:t>
        <a:bodyPr/>
        <a:lstStyle/>
        <a:p>
          <a:endParaRPr lang="en-US"/>
        </a:p>
      </dgm:t>
    </dgm:pt>
    <dgm:pt modelId="{FBFA91A2-E913-454A-8FBD-872E7CE08FC9}">
      <dgm:prSet custT="1"/>
      <dgm:spPr/>
      <dgm:t>
        <a:bodyPr/>
        <a:lstStyle/>
        <a:p>
          <a:r>
            <a:rPr lang="en-US" sz="1200">
              <a:latin typeface="Calibri Light" panose="020F0302020204030204" pitchFamily="34" charset="0"/>
              <a:cs typeface="Calibri Light" panose="020F0302020204030204" pitchFamily="34" charset="0"/>
            </a:rPr>
            <a:t>Ownership</a:t>
          </a:r>
        </a:p>
      </dgm:t>
    </dgm:pt>
    <dgm:pt modelId="{DDD387B8-9CCD-47BD-A31D-D98D65B4C685}" type="parTrans" cxnId="{5BF32392-1C75-49A7-89D6-935CD85B3277}">
      <dgm:prSet/>
      <dgm:spPr/>
      <dgm:t>
        <a:bodyPr/>
        <a:lstStyle/>
        <a:p>
          <a:endParaRPr lang="en-US"/>
        </a:p>
      </dgm:t>
    </dgm:pt>
    <dgm:pt modelId="{35E1D4C0-5E3F-4A89-A2F6-3CDDE56AA2DD}" type="sibTrans" cxnId="{5BF32392-1C75-49A7-89D6-935CD85B3277}">
      <dgm:prSet/>
      <dgm:spPr/>
      <dgm:t>
        <a:bodyPr/>
        <a:lstStyle/>
        <a:p>
          <a:endParaRPr lang="en-US"/>
        </a:p>
      </dgm:t>
    </dgm:pt>
    <dgm:pt modelId="{EC45DB80-C4CE-43CD-8256-5F2B9951FC4D}">
      <dgm:prSet custT="1"/>
      <dgm:spPr/>
      <dgm:t>
        <a:bodyPr/>
        <a:lstStyle/>
        <a:p>
          <a:r>
            <a:rPr lang="en-US" sz="1200">
              <a:latin typeface="Calibri Light" panose="020F0302020204030204" pitchFamily="34" charset="0"/>
              <a:cs typeface="Calibri Light" panose="020F0302020204030204" pitchFamily="34" charset="0"/>
            </a:rPr>
            <a:t>History</a:t>
          </a:r>
        </a:p>
      </dgm:t>
    </dgm:pt>
    <dgm:pt modelId="{4BCDFF16-A522-45EE-94BF-C6F1084BEF19}" type="parTrans" cxnId="{F25B782E-F1AE-4FEF-8FA1-4724A6A3A135}">
      <dgm:prSet/>
      <dgm:spPr/>
      <dgm:t>
        <a:bodyPr/>
        <a:lstStyle/>
        <a:p>
          <a:endParaRPr lang="en-US"/>
        </a:p>
      </dgm:t>
    </dgm:pt>
    <dgm:pt modelId="{037FDD1B-C9B2-418E-8F97-21763940EAC7}" type="sibTrans" cxnId="{F25B782E-F1AE-4FEF-8FA1-4724A6A3A135}">
      <dgm:prSet/>
      <dgm:spPr/>
      <dgm:t>
        <a:bodyPr/>
        <a:lstStyle/>
        <a:p>
          <a:endParaRPr lang="en-US"/>
        </a:p>
      </dgm:t>
    </dgm:pt>
    <dgm:pt modelId="{E3F95B28-4551-49B3-99E8-83DDF8247BB1}">
      <dgm:prSet custT="1"/>
      <dgm:spPr/>
      <dgm:t>
        <a:bodyPr/>
        <a:lstStyle/>
        <a:p>
          <a:r>
            <a:rPr lang="en-US" sz="1200" dirty="0">
              <a:latin typeface="Calibri Light" panose="020F0302020204030204" pitchFamily="34" charset="0"/>
              <a:cs typeface="Calibri Light" panose="020F0302020204030204" pitchFamily="34" charset="0"/>
            </a:rPr>
            <a:t>Tax status</a:t>
          </a:r>
        </a:p>
      </dgm:t>
    </dgm:pt>
    <dgm:pt modelId="{E5FA295F-FA4D-49C9-BFB4-82839E4F7E67}" type="parTrans" cxnId="{03F5D5D3-5977-446B-87AA-CF42958E5783}">
      <dgm:prSet/>
      <dgm:spPr/>
      <dgm:t>
        <a:bodyPr/>
        <a:lstStyle/>
        <a:p>
          <a:endParaRPr lang="en-US"/>
        </a:p>
      </dgm:t>
    </dgm:pt>
    <dgm:pt modelId="{55EDB4A9-5329-4D58-925B-42EDF43328C6}" type="sibTrans" cxnId="{03F5D5D3-5977-446B-87AA-CF42958E5783}">
      <dgm:prSet/>
      <dgm:spPr/>
      <dgm:t>
        <a:bodyPr/>
        <a:lstStyle/>
        <a:p>
          <a:endParaRPr lang="en-US"/>
        </a:p>
      </dgm:t>
    </dgm:pt>
    <dgm:pt modelId="{9429B1E9-A1CA-48C1-A7D0-02F366ACF3BF}">
      <dgm:prSet custT="1"/>
      <dgm:spPr/>
      <dgm:t>
        <a:bodyPr/>
        <a:lstStyle/>
        <a:p>
          <a:r>
            <a:rPr lang="en-US" sz="1200">
              <a:latin typeface="Calibri Light" panose="020F0302020204030204" pitchFamily="34" charset="0"/>
              <a:cs typeface="Calibri Light" panose="020F0302020204030204" pitchFamily="34" charset="0"/>
            </a:rPr>
            <a:t>Occupancy</a:t>
          </a:r>
        </a:p>
      </dgm:t>
    </dgm:pt>
    <dgm:pt modelId="{10938B06-1945-45B8-A1CB-4728DEAB5848}" type="parTrans" cxnId="{C9FFDBDD-CC04-410A-8E00-1D18D72459EF}">
      <dgm:prSet/>
      <dgm:spPr/>
      <dgm:t>
        <a:bodyPr/>
        <a:lstStyle/>
        <a:p>
          <a:endParaRPr lang="en-US"/>
        </a:p>
      </dgm:t>
    </dgm:pt>
    <dgm:pt modelId="{9ADF0C4D-FC53-4BAC-A9F7-06B5D6A77DD1}" type="sibTrans" cxnId="{C9FFDBDD-CC04-410A-8E00-1D18D72459EF}">
      <dgm:prSet/>
      <dgm:spPr/>
      <dgm:t>
        <a:bodyPr/>
        <a:lstStyle/>
        <a:p>
          <a:endParaRPr lang="en-US"/>
        </a:p>
      </dgm:t>
    </dgm:pt>
    <dgm:pt modelId="{20DCEE53-849D-450A-B2BC-3C27A7D18A4D}">
      <dgm:prSet custT="1"/>
      <dgm:spPr/>
      <dgm:t>
        <a:bodyPr/>
        <a:lstStyle/>
        <a:p>
          <a:r>
            <a:rPr lang="en-US" sz="1200">
              <a:latin typeface="Calibri Light" panose="020F0302020204030204" pitchFamily="34" charset="0"/>
              <a:cs typeface="Calibri Light" panose="020F0302020204030204" pitchFamily="34" charset="0"/>
            </a:rPr>
            <a:t>Zoning</a:t>
          </a:r>
        </a:p>
      </dgm:t>
    </dgm:pt>
    <dgm:pt modelId="{71459D31-8A47-4B2D-AD4F-006F7249B090}" type="parTrans" cxnId="{BB072D84-0B0E-4E54-9BD8-EA874AB04C48}">
      <dgm:prSet/>
      <dgm:spPr/>
      <dgm:t>
        <a:bodyPr/>
        <a:lstStyle/>
        <a:p>
          <a:endParaRPr lang="en-US"/>
        </a:p>
      </dgm:t>
    </dgm:pt>
    <dgm:pt modelId="{8273878A-CF04-479D-8CAD-1B2528324ED2}" type="sibTrans" cxnId="{BB072D84-0B0E-4E54-9BD8-EA874AB04C48}">
      <dgm:prSet/>
      <dgm:spPr/>
      <dgm:t>
        <a:bodyPr/>
        <a:lstStyle/>
        <a:p>
          <a:endParaRPr lang="en-US"/>
        </a:p>
      </dgm:t>
    </dgm:pt>
    <dgm:pt modelId="{1A131562-784C-4A6B-94AA-253326F69EA1}">
      <dgm:prSet custT="1"/>
      <dgm:spPr/>
      <dgm:t>
        <a:bodyPr/>
        <a:lstStyle/>
        <a:p>
          <a:r>
            <a:rPr lang="en-US" sz="1200">
              <a:latin typeface="Calibri Light" panose="020F0302020204030204" pitchFamily="34" charset="0"/>
              <a:cs typeface="Calibri Light" panose="020F0302020204030204" pitchFamily="34" charset="0"/>
            </a:rPr>
            <a:t>Environmental Considerations</a:t>
          </a:r>
        </a:p>
      </dgm:t>
    </dgm:pt>
    <dgm:pt modelId="{043E86C0-9615-49A8-A7D8-E436EED03354}" type="parTrans" cxnId="{CF8ABE0C-C915-43A4-A629-D2C4F7E445F6}">
      <dgm:prSet/>
      <dgm:spPr/>
      <dgm:t>
        <a:bodyPr/>
        <a:lstStyle/>
        <a:p>
          <a:endParaRPr lang="en-US"/>
        </a:p>
      </dgm:t>
    </dgm:pt>
    <dgm:pt modelId="{2CEED544-6ABC-41F9-975D-C62C8DA9B11A}" type="sibTrans" cxnId="{CF8ABE0C-C915-43A4-A629-D2C4F7E445F6}">
      <dgm:prSet/>
      <dgm:spPr/>
      <dgm:t>
        <a:bodyPr/>
        <a:lstStyle/>
        <a:p>
          <a:endParaRPr lang="en-US"/>
        </a:p>
      </dgm:t>
    </dgm:pt>
    <dgm:pt modelId="{9DB052D7-CF3D-4D53-9A08-C54267BA4E9F}" type="pres">
      <dgm:prSet presAssocID="{283F5286-6062-4D49-B3D2-6AEF6BD63474}" presName="CompostProcess" presStyleCnt="0">
        <dgm:presLayoutVars>
          <dgm:dir/>
          <dgm:resizeHandles val="exact"/>
        </dgm:presLayoutVars>
      </dgm:prSet>
      <dgm:spPr/>
    </dgm:pt>
    <dgm:pt modelId="{D04C24B8-CA79-4952-B0AD-F31B0D64DC20}" type="pres">
      <dgm:prSet presAssocID="{283F5286-6062-4D49-B3D2-6AEF6BD63474}" presName="arrow" presStyleLbl="bgShp" presStyleIdx="0" presStyleCnt="1" custLinFactNeighborX="10380" custLinFactNeighborY="-5731"/>
      <dgm:spPr/>
    </dgm:pt>
    <dgm:pt modelId="{7268994B-52E6-4777-9ADB-3D9E6EAF593A}" type="pres">
      <dgm:prSet presAssocID="{283F5286-6062-4D49-B3D2-6AEF6BD63474}" presName="linearProcess" presStyleCnt="0"/>
      <dgm:spPr/>
    </dgm:pt>
    <dgm:pt modelId="{9F5FC306-42DF-4FB7-B4E9-FFEC605A75AE}" type="pres">
      <dgm:prSet presAssocID="{CE264FFA-3655-472A-893F-ECE417DE9E82}" presName="textNode" presStyleLbl="node1" presStyleIdx="0" presStyleCnt="4">
        <dgm:presLayoutVars>
          <dgm:bulletEnabled val="1"/>
        </dgm:presLayoutVars>
      </dgm:prSet>
      <dgm:spPr/>
    </dgm:pt>
    <dgm:pt modelId="{082BC146-1964-43B8-8479-BF691E4C8882}" type="pres">
      <dgm:prSet presAssocID="{7D5DD240-2F19-495C-AEAA-D9D19809F4A5}" presName="sibTrans" presStyleCnt="0"/>
      <dgm:spPr/>
    </dgm:pt>
    <dgm:pt modelId="{FFBDC664-F6AC-4DF9-9C21-016B4CC427BD}" type="pres">
      <dgm:prSet presAssocID="{1DF5E950-8A70-4EF4-9017-E890934DA37F}" presName="textNode" presStyleLbl="node1" presStyleIdx="1" presStyleCnt="4">
        <dgm:presLayoutVars>
          <dgm:bulletEnabled val="1"/>
        </dgm:presLayoutVars>
      </dgm:prSet>
      <dgm:spPr/>
    </dgm:pt>
    <dgm:pt modelId="{4D42CFE9-C748-48FB-91EB-3950B5374B97}" type="pres">
      <dgm:prSet presAssocID="{087373F5-43BE-4043-81BE-5B71C9769CDB}" presName="sibTrans" presStyleCnt="0"/>
      <dgm:spPr/>
    </dgm:pt>
    <dgm:pt modelId="{73F66A6C-3DBB-47BB-8C6C-9C68E6A5526D}" type="pres">
      <dgm:prSet presAssocID="{E34CE234-E3EA-48A1-B9D0-BC9BA7E738BD}" presName="textNode" presStyleLbl="node1" presStyleIdx="2" presStyleCnt="4">
        <dgm:presLayoutVars>
          <dgm:bulletEnabled val="1"/>
        </dgm:presLayoutVars>
      </dgm:prSet>
      <dgm:spPr/>
    </dgm:pt>
    <dgm:pt modelId="{E76E8639-EA85-4DDF-963C-5BE1D6E51DF9}" type="pres">
      <dgm:prSet presAssocID="{3A58B656-FFCA-4D21-8688-CD9D1129FF28}" presName="sibTrans" presStyleCnt="0"/>
      <dgm:spPr/>
    </dgm:pt>
    <dgm:pt modelId="{899D4960-4D09-44FF-B80B-6910EDCEA55E}" type="pres">
      <dgm:prSet presAssocID="{1AF435E7-DDCA-48AE-BB5F-19E5F527BDFB}" presName="textNode" presStyleLbl="node1" presStyleIdx="3" presStyleCnt="4">
        <dgm:presLayoutVars>
          <dgm:bulletEnabled val="1"/>
        </dgm:presLayoutVars>
      </dgm:prSet>
      <dgm:spPr/>
    </dgm:pt>
  </dgm:ptLst>
  <dgm:cxnLst>
    <dgm:cxn modelId="{0920CF02-A10D-47FA-AC40-73BD55EC91EB}" type="presOf" srcId="{574E0539-3726-46A0-8062-27387D19572B}" destId="{899D4960-4D09-44FF-B80B-6910EDCEA55E}" srcOrd="0" destOrd="3" presId="urn:microsoft.com/office/officeart/2005/8/layout/hProcess9"/>
    <dgm:cxn modelId="{66AEB604-A870-49C3-8A02-9557C415AA7F}" type="presOf" srcId="{20DCEE53-849D-450A-B2BC-3C27A7D18A4D}" destId="{9F5FC306-42DF-4FB7-B4E9-FFEC605A75AE}" srcOrd="0" destOrd="5" presId="urn:microsoft.com/office/officeart/2005/8/layout/hProcess9"/>
    <dgm:cxn modelId="{9006700A-53A5-404A-BEF4-C80108D86B4F}" type="presOf" srcId="{A84FF5A3-9A5D-4A23-B3C1-65BA18A5E7D1}" destId="{899D4960-4D09-44FF-B80B-6910EDCEA55E}" srcOrd="0" destOrd="1" presId="urn:microsoft.com/office/officeart/2005/8/layout/hProcess9"/>
    <dgm:cxn modelId="{CF8ABE0C-C915-43A4-A629-D2C4F7E445F6}" srcId="{CE264FFA-3655-472A-893F-ECE417DE9E82}" destId="{1A131562-784C-4A6B-94AA-253326F69EA1}" srcOrd="5" destOrd="0" parTransId="{043E86C0-9615-49A8-A7D8-E436EED03354}" sibTransId="{2CEED544-6ABC-41F9-975D-C62C8DA9B11A}"/>
    <dgm:cxn modelId="{B261000D-4D06-4293-9CAF-5C3CB9677CB1}" srcId="{1AF435E7-DDCA-48AE-BB5F-19E5F527BDFB}" destId="{A84FF5A3-9A5D-4A23-B3C1-65BA18A5E7D1}" srcOrd="0" destOrd="0" parTransId="{05E75C39-8CCD-4A09-B897-96A5BC8C8CA8}" sibTransId="{2F089437-CCED-47FB-8CB1-9FA5090BDE01}"/>
    <dgm:cxn modelId="{0BCA2915-4F10-4AE6-8D4A-7177286B27D3}" srcId="{1AF435E7-DDCA-48AE-BB5F-19E5F527BDFB}" destId="{DBC09551-5396-4969-AAAD-32D570BDF1BE}" srcOrd="3" destOrd="0" parTransId="{0D44F02B-E7DB-4105-AA07-FBF1F176B6BB}" sibTransId="{B02E6194-BAE5-4F87-B074-6124F6DC8F7A}"/>
    <dgm:cxn modelId="{13294D16-FB26-4F45-A6DC-2B3DD25F0EBB}" type="presOf" srcId="{E34CE234-E3EA-48A1-B9D0-BC9BA7E738BD}" destId="{73F66A6C-3DBB-47BB-8C6C-9C68E6A5526D}" srcOrd="0" destOrd="0" presId="urn:microsoft.com/office/officeart/2005/8/layout/hProcess9"/>
    <dgm:cxn modelId="{8E32431B-C8FB-43BA-B2C3-312C586AE2EB}" type="presOf" srcId="{1AF435E7-DDCA-48AE-BB5F-19E5F527BDFB}" destId="{899D4960-4D09-44FF-B80B-6910EDCEA55E}" srcOrd="0" destOrd="0" presId="urn:microsoft.com/office/officeart/2005/8/layout/hProcess9"/>
    <dgm:cxn modelId="{4CD07B1D-DB3E-4C35-9A4A-C8D66B02C092}" type="presOf" srcId="{283F5286-6062-4D49-B3D2-6AEF6BD63474}" destId="{9DB052D7-CF3D-4D53-9A08-C54267BA4E9F}" srcOrd="0" destOrd="0" presId="urn:microsoft.com/office/officeart/2005/8/layout/hProcess9"/>
    <dgm:cxn modelId="{9AAA3023-1A8A-4959-9B90-A41858FEE8DC}" srcId="{1DF5E950-8A70-4EF4-9017-E890934DA37F}" destId="{822F5ABE-2A3F-457F-8239-426E9AF7242C}" srcOrd="2" destOrd="0" parTransId="{68904414-818C-42F4-ACD2-38CF6F40F496}" sibTransId="{FBD0C000-49F1-4BA3-BF88-4EF87A14A5C6}"/>
    <dgm:cxn modelId="{91691728-9674-4B73-89FD-9026BEFF26F3}" type="presOf" srcId="{9429B1E9-A1CA-48C1-A7D0-02F366ACF3BF}" destId="{9F5FC306-42DF-4FB7-B4E9-FFEC605A75AE}" srcOrd="0" destOrd="4" presId="urn:microsoft.com/office/officeart/2005/8/layout/hProcess9"/>
    <dgm:cxn modelId="{F25B782E-F1AE-4FEF-8FA1-4724A6A3A135}" srcId="{CE264FFA-3655-472A-893F-ECE417DE9E82}" destId="{EC45DB80-C4CE-43CD-8256-5F2B9951FC4D}" srcOrd="1" destOrd="0" parTransId="{4BCDFF16-A522-45EE-94BF-C6F1084BEF19}" sibTransId="{037FDD1B-C9B2-418E-8F97-21763940EAC7}"/>
    <dgm:cxn modelId="{097D3940-C852-4217-8408-900F4161E1CF}" type="presOf" srcId="{74711F19-DACF-419D-98A5-4B05AA8B347B}" destId="{FFBDC664-F6AC-4DF9-9C21-016B4CC427BD}" srcOrd="0" destOrd="7" presId="urn:microsoft.com/office/officeart/2005/8/layout/hProcess9"/>
    <dgm:cxn modelId="{2D71E241-B087-4A6F-AA12-3EBEC8C2CA2B}" type="presOf" srcId="{FBFA91A2-E913-454A-8FBD-872E7CE08FC9}" destId="{9F5FC306-42DF-4FB7-B4E9-FFEC605A75AE}" srcOrd="0" destOrd="1" presId="urn:microsoft.com/office/officeart/2005/8/layout/hProcess9"/>
    <dgm:cxn modelId="{FAB97342-2FB0-4BFF-BEC6-5832BC86C2D9}" srcId="{283F5286-6062-4D49-B3D2-6AEF6BD63474}" destId="{CE264FFA-3655-472A-893F-ECE417DE9E82}" srcOrd="0" destOrd="0" parTransId="{56393603-748D-412B-9261-7C6E51A4A5DC}" sibTransId="{7D5DD240-2F19-495C-AEAA-D9D19809F4A5}"/>
    <dgm:cxn modelId="{C3605664-3FFF-4E41-876E-4EBC81632F16}" type="presOf" srcId="{CE264FFA-3655-472A-893F-ECE417DE9E82}" destId="{9F5FC306-42DF-4FB7-B4E9-FFEC605A75AE}" srcOrd="0" destOrd="0" presId="urn:microsoft.com/office/officeart/2005/8/layout/hProcess9"/>
    <dgm:cxn modelId="{B3AA1448-EDF5-47F1-A489-6D10850C6603}" type="presOf" srcId="{EBC15A1D-4735-423C-BBDE-402475964562}" destId="{FFBDC664-F6AC-4DF9-9C21-016B4CC427BD}" srcOrd="0" destOrd="5" presId="urn:microsoft.com/office/officeart/2005/8/layout/hProcess9"/>
    <dgm:cxn modelId="{B8D65248-225C-484E-8B6B-8CA1FAFF8F29}" srcId="{1DF5E950-8A70-4EF4-9017-E890934DA37F}" destId="{AE2E6B25-1F67-4F9F-AFC6-22B64CE0895A}" srcOrd="1" destOrd="0" parTransId="{B41D2D19-6220-4438-A44E-1E8392959700}" sibTransId="{0025E0E9-FE28-4094-B895-5C38486CE479}"/>
    <dgm:cxn modelId="{8EC6D168-F873-4FBF-BAC1-59D48E2960C2}" type="presOf" srcId="{87614F51-798F-4401-93C3-EA7DC3D37D00}" destId="{FFBDC664-F6AC-4DF9-9C21-016B4CC427BD}" srcOrd="0" destOrd="1" presId="urn:microsoft.com/office/officeart/2005/8/layout/hProcess9"/>
    <dgm:cxn modelId="{A187DB48-CAB7-437B-BE0A-98C1E2814D4E}" type="presOf" srcId="{E3F95B28-4551-49B3-99E8-83DDF8247BB1}" destId="{9F5FC306-42DF-4FB7-B4E9-FFEC605A75AE}" srcOrd="0" destOrd="3" presId="urn:microsoft.com/office/officeart/2005/8/layout/hProcess9"/>
    <dgm:cxn modelId="{7D7F4E6A-E3A3-4B70-A947-A68B3AD6552C}" type="presOf" srcId="{154C72E3-08C7-4736-8FFC-620200558A26}" destId="{899D4960-4D09-44FF-B80B-6910EDCEA55E}" srcOrd="0" destOrd="2" presId="urn:microsoft.com/office/officeart/2005/8/layout/hProcess9"/>
    <dgm:cxn modelId="{62532D6D-B041-45DD-9428-88531160462B}" type="presOf" srcId="{96B14FAC-7934-4E6D-926A-05D1053D59C4}" destId="{73F66A6C-3DBB-47BB-8C6C-9C68E6A5526D}" srcOrd="0" destOrd="2" presId="urn:microsoft.com/office/officeart/2005/8/layout/hProcess9"/>
    <dgm:cxn modelId="{874C434D-58BF-45DB-A4AC-B99CFC7F129E}" srcId="{1DF5E950-8A70-4EF4-9017-E890934DA37F}" destId="{74711F19-DACF-419D-98A5-4B05AA8B347B}" srcOrd="6" destOrd="0" parTransId="{2F59ACAC-26F2-417D-8FAC-94AC4923EC47}" sibTransId="{5CB15E09-D940-47BB-8CB1-FB9A1F5B7725}"/>
    <dgm:cxn modelId="{9455234F-7330-46E4-92AC-ACE71A28C4F4}" srcId="{1DF5E950-8A70-4EF4-9017-E890934DA37F}" destId="{353F5DBA-CCE6-461D-9DE0-59D6EC143D77}" srcOrd="3" destOrd="0" parTransId="{AC0CBE7D-F62B-4FDF-8608-FC0BB3B9054F}" sibTransId="{244066F4-E741-4CDC-88A7-6DF1CAB83665}"/>
    <dgm:cxn modelId="{42E43B59-B42E-42D4-B90C-46495C9DDB5D}" type="presOf" srcId="{F51D337A-BD68-40FD-8B42-D058421D93B7}" destId="{73F66A6C-3DBB-47BB-8C6C-9C68E6A5526D}" srcOrd="0" destOrd="1" presId="urn:microsoft.com/office/officeart/2005/8/layout/hProcess9"/>
    <dgm:cxn modelId="{08474383-757C-4068-815F-72FCD03BD3FC}" type="presOf" srcId="{353F5DBA-CCE6-461D-9DE0-59D6EC143D77}" destId="{FFBDC664-F6AC-4DF9-9C21-016B4CC427BD}" srcOrd="0" destOrd="4" presId="urn:microsoft.com/office/officeart/2005/8/layout/hProcess9"/>
    <dgm:cxn modelId="{BB072D84-0B0E-4E54-9BD8-EA874AB04C48}" srcId="{CE264FFA-3655-472A-893F-ECE417DE9E82}" destId="{20DCEE53-849D-450A-B2BC-3C27A7D18A4D}" srcOrd="4" destOrd="0" parTransId="{71459D31-8A47-4B2D-AD4F-006F7249B090}" sibTransId="{8273878A-CF04-479D-8CAD-1B2528324ED2}"/>
    <dgm:cxn modelId="{2FAE3F8A-E137-447F-BFD5-AE2778676EA1}" type="presOf" srcId="{609A6756-4F9A-4679-A896-9F66638B5016}" destId="{FFBDC664-F6AC-4DF9-9C21-016B4CC427BD}" srcOrd="0" destOrd="6" presId="urn:microsoft.com/office/officeart/2005/8/layout/hProcess9"/>
    <dgm:cxn modelId="{90551F8C-4592-49B0-8780-3398A43C2A1A}" type="presOf" srcId="{DBC09551-5396-4969-AAAD-32D570BDF1BE}" destId="{899D4960-4D09-44FF-B80B-6910EDCEA55E}" srcOrd="0" destOrd="4" presId="urn:microsoft.com/office/officeart/2005/8/layout/hProcess9"/>
    <dgm:cxn modelId="{5BF32392-1C75-49A7-89D6-935CD85B3277}" srcId="{CE264FFA-3655-472A-893F-ECE417DE9E82}" destId="{FBFA91A2-E913-454A-8FBD-872E7CE08FC9}" srcOrd="0" destOrd="0" parTransId="{DDD387B8-9CCD-47BD-A31D-D98D65B4C685}" sibTransId="{35E1D4C0-5E3F-4A89-A2F6-3CDDE56AA2DD}"/>
    <dgm:cxn modelId="{AB169896-00B7-46D0-95C9-06E71FF54A2E}" srcId="{E34CE234-E3EA-48A1-B9D0-BC9BA7E738BD}" destId="{96B14FAC-7934-4E6D-926A-05D1053D59C4}" srcOrd="1" destOrd="0" parTransId="{495541B0-52BE-4E02-AD8F-984E8608624A}" sibTransId="{330F364C-DA29-46BA-A35E-74DC31BAECD3}"/>
    <dgm:cxn modelId="{D0B51499-8080-41C0-BF07-B01E033CB789}" type="presOf" srcId="{1A131562-784C-4A6B-94AA-253326F69EA1}" destId="{9F5FC306-42DF-4FB7-B4E9-FFEC605A75AE}" srcOrd="0" destOrd="6" presId="urn:microsoft.com/office/officeart/2005/8/layout/hProcess9"/>
    <dgm:cxn modelId="{67213A99-4AE7-45AC-964A-C02FC9C3FC09}" type="presOf" srcId="{1DF5E950-8A70-4EF4-9017-E890934DA37F}" destId="{FFBDC664-F6AC-4DF9-9C21-016B4CC427BD}" srcOrd="0" destOrd="0" presId="urn:microsoft.com/office/officeart/2005/8/layout/hProcess9"/>
    <dgm:cxn modelId="{0875B39B-BB1B-4AE6-8B37-B023E291209C}" type="presOf" srcId="{AE2E6B25-1F67-4F9F-AFC6-22B64CE0895A}" destId="{FFBDC664-F6AC-4DF9-9C21-016B4CC427BD}" srcOrd="0" destOrd="2" presId="urn:microsoft.com/office/officeart/2005/8/layout/hProcess9"/>
    <dgm:cxn modelId="{F4A2A6A5-5A84-49E6-9CF9-409BEEE4EED4}" srcId="{283F5286-6062-4D49-B3D2-6AEF6BD63474}" destId="{E34CE234-E3EA-48A1-B9D0-BC9BA7E738BD}" srcOrd="2" destOrd="0" parTransId="{1B776D23-2E20-4ADF-82E5-D6D9D24AFC6A}" sibTransId="{3A58B656-FFCA-4D21-8688-CD9D1129FF28}"/>
    <dgm:cxn modelId="{BE7670B3-AD8B-4D39-BA91-FEE97B404726}" srcId="{283F5286-6062-4D49-B3D2-6AEF6BD63474}" destId="{1DF5E950-8A70-4EF4-9017-E890934DA37F}" srcOrd="1" destOrd="0" parTransId="{E7A81335-76AD-4B96-8C93-EA8FD12186EF}" sibTransId="{087373F5-43BE-4043-81BE-5B71C9769CDB}"/>
    <dgm:cxn modelId="{765705B9-C078-42FB-8439-7C39239ECFA3}" srcId="{1AF435E7-DDCA-48AE-BB5F-19E5F527BDFB}" destId="{154C72E3-08C7-4736-8FFC-620200558A26}" srcOrd="1" destOrd="0" parTransId="{6C7401E1-3E63-4D1A-B0E8-42C5259DC22E}" sibTransId="{3B95632B-368F-4709-B171-885F86394B4F}"/>
    <dgm:cxn modelId="{1A1D14BA-14EA-4151-AF0C-44F6B403BB66}" srcId="{1DF5E950-8A70-4EF4-9017-E890934DA37F}" destId="{87614F51-798F-4401-93C3-EA7DC3D37D00}" srcOrd="0" destOrd="0" parTransId="{60883426-D6D3-4337-B4EB-6CCE54FB2A92}" sibTransId="{CD7BC912-828F-4265-AA33-11C3151A6B29}"/>
    <dgm:cxn modelId="{AF51A8C5-208A-4F78-BA9F-C21946A854DB}" type="presOf" srcId="{EC45DB80-C4CE-43CD-8256-5F2B9951FC4D}" destId="{9F5FC306-42DF-4FB7-B4E9-FFEC605A75AE}" srcOrd="0" destOrd="2" presId="urn:microsoft.com/office/officeart/2005/8/layout/hProcess9"/>
    <dgm:cxn modelId="{6BBD3CC6-3B14-4DCF-9DC4-99B876D6854D}" srcId="{283F5286-6062-4D49-B3D2-6AEF6BD63474}" destId="{1AF435E7-DDCA-48AE-BB5F-19E5F527BDFB}" srcOrd="3" destOrd="0" parTransId="{C577E5F5-760F-4D17-9483-0FE714B15C05}" sibTransId="{F08476F9-8115-44CC-A08F-FD7D7E2A1071}"/>
    <dgm:cxn modelId="{03F5D5D3-5977-446B-87AA-CF42958E5783}" srcId="{CE264FFA-3655-472A-893F-ECE417DE9E82}" destId="{E3F95B28-4551-49B3-99E8-83DDF8247BB1}" srcOrd="2" destOrd="0" parTransId="{E5FA295F-FA4D-49C9-BFB4-82839E4F7E67}" sibTransId="{55EDB4A9-5329-4D58-925B-42EDF43328C6}"/>
    <dgm:cxn modelId="{547C00D6-14AA-4839-9D26-A526657F66E5}" srcId="{1AF435E7-DDCA-48AE-BB5F-19E5F527BDFB}" destId="{574E0539-3726-46A0-8062-27387D19572B}" srcOrd="2" destOrd="0" parTransId="{374F872C-99B1-412C-B8F5-6144405A7EB3}" sibTransId="{33F42A7B-A13B-4395-8C2E-A61E809DA266}"/>
    <dgm:cxn modelId="{0BBA9CDC-0D23-48B5-A439-2D5C9F2E4892}" srcId="{1DF5E950-8A70-4EF4-9017-E890934DA37F}" destId="{609A6756-4F9A-4679-A896-9F66638B5016}" srcOrd="5" destOrd="0" parTransId="{D9D8783C-1507-41D2-B9CE-DA9A6EC32999}" sibTransId="{9C8D4D3E-FA1E-417E-AD01-806D626DEB07}"/>
    <dgm:cxn modelId="{C9FFDBDD-CC04-410A-8E00-1D18D72459EF}" srcId="{CE264FFA-3655-472A-893F-ECE417DE9E82}" destId="{9429B1E9-A1CA-48C1-A7D0-02F366ACF3BF}" srcOrd="3" destOrd="0" parTransId="{10938B06-1945-45B8-A1CB-4728DEAB5848}" sibTransId="{9ADF0C4D-FC53-4BAC-A9F7-06B5D6A77DD1}"/>
    <dgm:cxn modelId="{9E4594E3-6378-49F9-A1A7-773A2EDC750C}" srcId="{1DF5E950-8A70-4EF4-9017-E890934DA37F}" destId="{EBC15A1D-4735-423C-BBDE-402475964562}" srcOrd="4" destOrd="0" parTransId="{B2AF655E-9A93-4F45-BB60-2EEEE727B4CD}" sibTransId="{C6343DD4-D493-43D1-BA2B-A8438A39F3B8}"/>
    <dgm:cxn modelId="{57FA7FEE-7DF0-4D9A-A5EE-728A8B234C5D}" srcId="{E34CE234-E3EA-48A1-B9D0-BC9BA7E738BD}" destId="{F51D337A-BD68-40FD-8B42-D058421D93B7}" srcOrd="0" destOrd="0" parTransId="{293010FB-B948-4D0F-B084-DBAB8DE02280}" sibTransId="{45525959-E279-47F0-A540-C0EE02AD3FC3}"/>
    <dgm:cxn modelId="{C92E97F6-38A5-409E-905B-87CD7564556E}" type="presOf" srcId="{822F5ABE-2A3F-457F-8239-426E9AF7242C}" destId="{FFBDC664-F6AC-4DF9-9C21-016B4CC427BD}" srcOrd="0" destOrd="3" presId="urn:microsoft.com/office/officeart/2005/8/layout/hProcess9"/>
    <dgm:cxn modelId="{12A4C837-20B5-45C7-9DCB-5BC94AD1906B}" type="presParOf" srcId="{9DB052D7-CF3D-4D53-9A08-C54267BA4E9F}" destId="{D04C24B8-CA79-4952-B0AD-F31B0D64DC20}" srcOrd="0" destOrd="0" presId="urn:microsoft.com/office/officeart/2005/8/layout/hProcess9"/>
    <dgm:cxn modelId="{8CE58015-813F-403A-83A4-15333C34F680}" type="presParOf" srcId="{9DB052D7-CF3D-4D53-9A08-C54267BA4E9F}" destId="{7268994B-52E6-4777-9ADB-3D9E6EAF593A}" srcOrd="1" destOrd="0" presId="urn:microsoft.com/office/officeart/2005/8/layout/hProcess9"/>
    <dgm:cxn modelId="{DD6D9920-856A-4621-BF1A-9ECF1E34DD6C}" type="presParOf" srcId="{7268994B-52E6-4777-9ADB-3D9E6EAF593A}" destId="{9F5FC306-42DF-4FB7-B4E9-FFEC605A75AE}" srcOrd="0" destOrd="0" presId="urn:microsoft.com/office/officeart/2005/8/layout/hProcess9"/>
    <dgm:cxn modelId="{7931A710-9C95-4905-A9A3-05A5E6727C0F}" type="presParOf" srcId="{7268994B-52E6-4777-9ADB-3D9E6EAF593A}" destId="{082BC146-1964-43B8-8479-BF691E4C8882}" srcOrd="1" destOrd="0" presId="urn:microsoft.com/office/officeart/2005/8/layout/hProcess9"/>
    <dgm:cxn modelId="{7C524543-F4A9-4568-9345-B34951DFB110}" type="presParOf" srcId="{7268994B-52E6-4777-9ADB-3D9E6EAF593A}" destId="{FFBDC664-F6AC-4DF9-9C21-016B4CC427BD}" srcOrd="2" destOrd="0" presId="urn:microsoft.com/office/officeart/2005/8/layout/hProcess9"/>
    <dgm:cxn modelId="{444C10CF-2869-47F9-9195-58A3FF345797}" type="presParOf" srcId="{7268994B-52E6-4777-9ADB-3D9E6EAF593A}" destId="{4D42CFE9-C748-48FB-91EB-3950B5374B97}" srcOrd="3" destOrd="0" presId="urn:microsoft.com/office/officeart/2005/8/layout/hProcess9"/>
    <dgm:cxn modelId="{DBA5E49B-A5A1-448F-814E-70378E7697B0}" type="presParOf" srcId="{7268994B-52E6-4777-9ADB-3D9E6EAF593A}" destId="{73F66A6C-3DBB-47BB-8C6C-9C68E6A5526D}" srcOrd="4" destOrd="0" presId="urn:microsoft.com/office/officeart/2005/8/layout/hProcess9"/>
    <dgm:cxn modelId="{7B57996E-0E48-4306-804A-19289BBF09C6}" type="presParOf" srcId="{7268994B-52E6-4777-9ADB-3D9E6EAF593A}" destId="{E76E8639-EA85-4DDF-963C-5BE1D6E51DF9}" srcOrd="5" destOrd="0" presId="urn:microsoft.com/office/officeart/2005/8/layout/hProcess9"/>
    <dgm:cxn modelId="{5366A401-EB67-4665-9C5C-C74472A86B24}" type="presParOf" srcId="{7268994B-52E6-4777-9ADB-3D9E6EAF593A}" destId="{899D4960-4D09-44FF-B80B-6910EDCEA55E}"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AE476B-29A5-4DA1-9B36-EF99D62F7D43}">
      <dsp:nvSpPr>
        <dsp:cNvPr id="0" name=""/>
        <dsp:cNvSpPr/>
      </dsp:nvSpPr>
      <dsp:spPr>
        <a:xfrm>
          <a:off x="-2754905" y="-424765"/>
          <a:ext cx="3287705" cy="3287705"/>
        </a:xfrm>
        <a:prstGeom prst="blockArc">
          <a:avLst>
            <a:gd name="adj1" fmla="val 18900000"/>
            <a:gd name="adj2" fmla="val 2700000"/>
            <a:gd name="adj3" fmla="val 657"/>
          </a:avLst>
        </a:prstGeom>
        <a:noFill/>
        <a:ln w="1905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B67ADC-EF41-47F5-A49C-313EA006F96D}">
      <dsp:nvSpPr>
        <dsp:cNvPr id="0" name=""/>
        <dsp:cNvSpPr/>
      </dsp:nvSpPr>
      <dsp:spPr>
        <a:xfrm>
          <a:off x="279652" y="187446"/>
          <a:ext cx="3952557" cy="375088"/>
        </a:xfrm>
        <a:prstGeom prst="roundRect">
          <a:avLst>
            <a:gd name="adj" fmla="val 10000"/>
          </a:avLst>
        </a:prstGeom>
        <a:solidFill>
          <a:srgbClr val="00B050"/>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7727"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a:latin typeface="Calibri" panose="020F0502020204030204"/>
              <a:ea typeface="+mn-ea"/>
              <a:cs typeface="+mn-cs"/>
            </a:rPr>
            <a:t>Direct Technical Assistance </a:t>
          </a:r>
        </a:p>
      </dsp:txBody>
      <dsp:txXfrm>
        <a:off x="290638" y="198432"/>
        <a:ext cx="3930585" cy="353116"/>
      </dsp:txXfrm>
    </dsp:sp>
    <dsp:sp modelId="{F5033B1B-03C4-4868-BAC7-2DB2CADEAD5E}">
      <dsp:nvSpPr>
        <dsp:cNvPr id="0" name=""/>
        <dsp:cNvSpPr/>
      </dsp:nvSpPr>
      <dsp:spPr>
        <a:xfrm>
          <a:off x="45221" y="140560"/>
          <a:ext cx="468860" cy="468860"/>
        </a:xfrm>
        <a:prstGeom prst="ellipse">
          <a:avLst/>
        </a:prstGeom>
        <a:solidFill>
          <a:schemeClr val="lt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87BDDF-E95D-4F37-8596-E7E4AA4F6D9F}">
      <dsp:nvSpPr>
        <dsp:cNvPr id="0" name=""/>
        <dsp:cNvSpPr/>
      </dsp:nvSpPr>
      <dsp:spPr>
        <a:xfrm>
          <a:off x="494699" y="750177"/>
          <a:ext cx="3737510" cy="375088"/>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7727"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a:latin typeface="Calibri" panose="020F0502020204030204"/>
              <a:ea typeface="+mn-ea"/>
              <a:cs typeface="+mn-cs"/>
            </a:rPr>
            <a:t>Municipal Assistance Program</a:t>
          </a:r>
        </a:p>
      </dsp:txBody>
      <dsp:txXfrm>
        <a:off x="505685" y="761163"/>
        <a:ext cx="3715538" cy="353116"/>
      </dsp:txXfrm>
    </dsp:sp>
    <dsp:sp modelId="{C9EEEEEB-A1D4-46C7-B439-AC1BF157C7E1}">
      <dsp:nvSpPr>
        <dsp:cNvPr id="0" name=""/>
        <dsp:cNvSpPr/>
      </dsp:nvSpPr>
      <dsp:spPr>
        <a:xfrm>
          <a:off x="260268" y="703291"/>
          <a:ext cx="468860" cy="468860"/>
        </a:xfrm>
        <a:prstGeom prst="ellipse">
          <a:avLst/>
        </a:prstGeom>
        <a:solidFill>
          <a:schemeClr val="lt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1085B3-DB3B-469A-BF90-710AABA510EB}">
      <dsp:nvSpPr>
        <dsp:cNvPr id="0" name=""/>
        <dsp:cNvSpPr/>
      </dsp:nvSpPr>
      <dsp:spPr>
        <a:xfrm>
          <a:off x="494699" y="1312907"/>
          <a:ext cx="3737510" cy="375088"/>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7727"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a:latin typeface="Calibri" panose="020F0502020204030204"/>
              <a:ea typeface="+mn-ea"/>
              <a:cs typeface="+mn-cs"/>
            </a:rPr>
            <a:t>Continuing Education</a:t>
          </a:r>
        </a:p>
      </dsp:txBody>
      <dsp:txXfrm>
        <a:off x="505685" y="1323893"/>
        <a:ext cx="3715538" cy="353116"/>
      </dsp:txXfrm>
    </dsp:sp>
    <dsp:sp modelId="{6CD314E0-9025-4DEE-AC91-81A5732C5A45}">
      <dsp:nvSpPr>
        <dsp:cNvPr id="0" name=""/>
        <dsp:cNvSpPr/>
      </dsp:nvSpPr>
      <dsp:spPr>
        <a:xfrm>
          <a:off x="260268" y="1266021"/>
          <a:ext cx="468860" cy="468860"/>
        </a:xfrm>
        <a:prstGeom prst="ellipse">
          <a:avLst/>
        </a:prstGeom>
        <a:solidFill>
          <a:schemeClr val="lt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D579AAA-764A-4E30-BF34-360235A1F908}">
      <dsp:nvSpPr>
        <dsp:cNvPr id="0" name=""/>
        <dsp:cNvSpPr/>
      </dsp:nvSpPr>
      <dsp:spPr>
        <a:xfrm>
          <a:off x="279652" y="1875638"/>
          <a:ext cx="3952557" cy="375088"/>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7727"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a:latin typeface="Calibri" panose="020F0502020204030204"/>
              <a:ea typeface="+mn-ea"/>
              <a:cs typeface="+mn-cs"/>
            </a:rPr>
            <a:t>Community Engagement</a:t>
          </a:r>
        </a:p>
      </dsp:txBody>
      <dsp:txXfrm>
        <a:off x="290638" y="1886624"/>
        <a:ext cx="3930585" cy="353116"/>
      </dsp:txXfrm>
    </dsp:sp>
    <dsp:sp modelId="{0A2B4243-9CAA-4144-86BD-4C519A087928}">
      <dsp:nvSpPr>
        <dsp:cNvPr id="0" name=""/>
        <dsp:cNvSpPr/>
      </dsp:nvSpPr>
      <dsp:spPr>
        <a:xfrm>
          <a:off x="45221" y="1828752"/>
          <a:ext cx="468860" cy="468860"/>
        </a:xfrm>
        <a:prstGeom prst="ellipse">
          <a:avLst/>
        </a:prstGeom>
        <a:solidFill>
          <a:schemeClr val="lt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AE476B-29A5-4DA1-9B36-EF99D62F7D43}">
      <dsp:nvSpPr>
        <dsp:cNvPr id="0" name=""/>
        <dsp:cNvSpPr/>
      </dsp:nvSpPr>
      <dsp:spPr>
        <a:xfrm>
          <a:off x="-2754905" y="-424765"/>
          <a:ext cx="3287705" cy="3287705"/>
        </a:xfrm>
        <a:prstGeom prst="blockArc">
          <a:avLst>
            <a:gd name="adj1" fmla="val 18900000"/>
            <a:gd name="adj2" fmla="val 2700000"/>
            <a:gd name="adj3" fmla="val 657"/>
          </a:avLst>
        </a:prstGeom>
        <a:noFill/>
        <a:ln w="1905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B67ADC-EF41-47F5-A49C-313EA006F96D}">
      <dsp:nvSpPr>
        <dsp:cNvPr id="0" name=""/>
        <dsp:cNvSpPr/>
      </dsp:nvSpPr>
      <dsp:spPr>
        <a:xfrm>
          <a:off x="279652" y="187446"/>
          <a:ext cx="3952557" cy="375088"/>
        </a:xfrm>
        <a:prstGeom prst="roundRect">
          <a:avLst>
            <a:gd name="adj" fmla="val 10000"/>
          </a:avLst>
        </a:prstGeom>
        <a:solidFill>
          <a:srgbClr val="44546A"/>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7727"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a:latin typeface="Calibri" panose="020F0502020204030204"/>
              <a:ea typeface="+mn-ea"/>
              <a:cs typeface="+mn-cs"/>
            </a:rPr>
            <a:t>Direct Technical Assistance </a:t>
          </a:r>
        </a:p>
      </dsp:txBody>
      <dsp:txXfrm>
        <a:off x="290638" y="198432"/>
        <a:ext cx="3930585" cy="353116"/>
      </dsp:txXfrm>
    </dsp:sp>
    <dsp:sp modelId="{F5033B1B-03C4-4868-BAC7-2DB2CADEAD5E}">
      <dsp:nvSpPr>
        <dsp:cNvPr id="0" name=""/>
        <dsp:cNvSpPr/>
      </dsp:nvSpPr>
      <dsp:spPr>
        <a:xfrm>
          <a:off x="45221" y="140560"/>
          <a:ext cx="468860" cy="468860"/>
        </a:xfrm>
        <a:prstGeom prst="ellipse">
          <a:avLst/>
        </a:prstGeom>
        <a:solidFill>
          <a:schemeClr val="lt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87BDDF-E95D-4F37-8596-E7E4AA4F6D9F}">
      <dsp:nvSpPr>
        <dsp:cNvPr id="0" name=""/>
        <dsp:cNvSpPr/>
      </dsp:nvSpPr>
      <dsp:spPr>
        <a:xfrm>
          <a:off x="494699" y="750177"/>
          <a:ext cx="3737510" cy="375088"/>
        </a:xfrm>
        <a:prstGeom prst="roundRect">
          <a:avLst>
            <a:gd name="adj" fmla="val 10000"/>
          </a:avLst>
        </a:prstGeom>
        <a:solidFill>
          <a:srgbClr val="44546A"/>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7727"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a:latin typeface="Calibri" panose="020F0502020204030204"/>
              <a:ea typeface="+mn-ea"/>
              <a:cs typeface="+mn-cs"/>
            </a:rPr>
            <a:t>Municipal Assistance Program</a:t>
          </a:r>
        </a:p>
      </dsp:txBody>
      <dsp:txXfrm>
        <a:off x="505685" y="761163"/>
        <a:ext cx="3715538" cy="353116"/>
      </dsp:txXfrm>
    </dsp:sp>
    <dsp:sp modelId="{C9EEEEEB-A1D4-46C7-B439-AC1BF157C7E1}">
      <dsp:nvSpPr>
        <dsp:cNvPr id="0" name=""/>
        <dsp:cNvSpPr/>
      </dsp:nvSpPr>
      <dsp:spPr>
        <a:xfrm>
          <a:off x="260268" y="703291"/>
          <a:ext cx="468860" cy="468860"/>
        </a:xfrm>
        <a:prstGeom prst="ellipse">
          <a:avLst/>
        </a:prstGeom>
        <a:solidFill>
          <a:schemeClr val="lt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1085B3-DB3B-469A-BF90-710AABA510EB}">
      <dsp:nvSpPr>
        <dsp:cNvPr id="0" name=""/>
        <dsp:cNvSpPr/>
      </dsp:nvSpPr>
      <dsp:spPr>
        <a:xfrm>
          <a:off x="494699" y="1312907"/>
          <a:ext cx="3737510" cy="375088"/>
        </a:xfrm>
        <a:prstGeom prst="roundRect">
          <a:avLst>
            <a:gd name="adj" fmla="val 10000"/>
          </a:avLst>
        </a:prstGeom>
        <a:solidFill>
          <a:srgbClr val="00B050"/>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7727"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a:latin typeface="Calibri" panose="020F0502020204030204"/>
              <a:ea typeface="+mn-ea"/>
              <a:cs typeface="+mn-cs"/>
            </a:rPr>
            <a:t>Continuing Education</a:t>
          </a:r>
        </a:p>
      </dsp:txBody>
      <dsp:txXfrm>
        <a:off x="505685" y="1323893"/>
        <a:ext cx="3715538" cy="353116"/>
      </dsp:txXfrm>
    </dsp:sp>
    <dsp:sp modelId="{6CD314E0-9025-4DEE-AC91-81A5732C5A45}">
      <dsp:nvSpPr>
        <dsp:cNvPr id="0" name=""/>
        <dsp:cNvSpPr/>
      </dsp:nvSpPr>
      <dsp:spPr>
        <a:xfrm>
          <a:off x="260268" y="1266021"/>
          <a:ext cx="468860" cy="468860"/>
        </a:xfrm>
        <a:prstGeom prst="ellipse">
          <a:avLst/>
        </a:prstGeom>
        <a:solidFill>
          <a:schemeClr val="lt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D579AAA-764A-4E30-BF34-360235A1F908}">
      <dsp:nvSpPr>
        <dsp:cNvPr id="0" name=""/>
        <dsp:cNvSpPr/>
      </dsp:nvSpPr>
      <dsp:spPr>
        <a:xfrm>
          <a:off x="279652" y="1875638"/>
          <a:ext cx="3952557" cy="375088"/>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7727"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a:latin typeface="Calibri" panose="020F0502020204030204"/>
              <a:ea typeface="+mn-ea"/>
              <a:cs typeface="+mn-cs"/>
            </a:rPr>
            <a:t>Community Engagement</a:t>
          </a:r>
        </a:p>
      </dsp:txBody>
      <dsp:txXfrm>
        <a:off x="290638" y="1886624"/>
        <a:ext cx="3930585" cy="353116"/>
      </dsp:txXfrm>
    </dsp:sp>
    <dsp:sp modelId="{0A2B4243-9CAA-4144-86BD-4C519A087928}">
      <dsp:nvSpPr>
        <dsp:cNvPr id="0" name=""/>
        <dsp:cNvSpPr/>
      </dsp:nvSpPr>
      <dsp:spPr>
        <a:xfrm>
          <a:off x="45221" y="1828752"/>
          <a:ext cx="468860" cy="468860"/>
        </a:xfrm>
        <a:prstGeom prst="ellipse">
          <a:avLst/>
        </a:prstGeom>
        <a:solidFill>
          <a:schemeClr val="lt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AE476B-29A5-4DA1-9B36-EF99D62F7D43}">
      <dsp:nvSpPr>
        <dsp:cNvPr id="0" name=""/>
        <dsp:cNvSpPr/>
      </dsp:nvSpPr>
      <dsp:spPr>
        <a:xfrm>
          <a:off x="-2754905" y="-424765"/>
          <a:ext cx="3287705" cy="3287705"/>
        </a:xfrm>
        <a:prstGeom prst="blockArc">
          <a:avLst>
            <a:gd name="adj1" fmla="val 18900000"/>
            <a:gd name="adj2" fmla="val 2700000"/>
            <a:gd name="adj3" fmla="val 657"/>
          </a:avLst>
        </a:prstGeom>
        <a:noFill/>
        <a:ln w="1905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B67ADC-EF41-47F5-A49C-313EA006F96D}">
      <dsp:nvSpPr>
        <dsp:cNvPr id="0" name=""/>
        <dsp:cNvSpPr/>
      </dsp:nvSpPr>
      <dsp:spPr>
        <a:xfrm>
          <a:off x="279652" y="187446"/>
          <a:ext cx="3952557" cy="375088"/>
        </a:xfrm>
        <a:prstGeom prst="roundRect">
          <a:avLst>
            <a:gd name="adj" fmla="val 10000"/>
          </a:avLst>
        </a:prstGeom>
        <a:solidFill>
          <a:srgbClr val="44546A"/>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7727"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a:latin typeface="Calibri" panose="020F0502020204030204"/>
              <a:ea typeface="+mn-ea"/>
              <a:cs typeface="+mn-cs"/>
            </a:rPr>
            <a:t>Direct Technical Assistance </a:t>
          </a:r>
        </a:p>
      </dsp:txBody>
      <dsp:txXfrm>
        <a:off x="290638" y="198432"/>
        <a:ext cx="3930585" cy="353116"/>
      </dsp:txXfrm>
    </dsp:sp>
    <dsp:sp modelId="{F5033B1B-03C4-4868-BAC7-2DB2CADEAD5E}">
      <dsp:nvSpPr>
        <dsp:cNvPr id="0" name=""/>
        <dsp:cNvSpPr/>
      </dsp:nvSpPr>
      <dsp:spPr>
        <a:xfrm>
          <a:off x="45221" y="140560"/>
          <a:ext cx="468860" cy="468860"/>
        </a:xfrm>
        <a:prstGeom prst="ellipse">
          <a:avLst/>
        </a:prstGeom>
        <a:solidFill>
          <a:schemeClr val="lt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87BDDF-E95D-4F37-8596-E7E4AA4F6D9F}">
      <dsp:nvSpPr>
        <dsp:cNvPr id="0" name=""/>
        <dsp:cNvSpPr/>
      </dsp:nvSpPr>
      <dsp:spPr>
        <a:xfrm>
          <a:off x="494699" y="750177"/>
          <a:ext cx="3737510" cy="375088"/>
        </a:xfrm>
        <a:prstGeom prst="roundRect">
          <a:avLst>
            <a:gd name="adj" fmla="val 10000"/>
          </a:avLst>
        </a:prstGeom>
        <a:solidFill>
          <a:srgbClr val="44546A"/>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7727"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a:latin typeface="Calibri" panose="020F0502020204030204"/>
              <a:ea typeface="+mn-ea"/>
              <a:cs typeface="+mn-cs"/>
            </a:rPr>
            <a:t>Municipal Assistance Program</a:t>
          </a:r>
        </a:p>
      </dsp:txBody>
      <dsp:txXfrm>
        <a:off x="505685" y="761163"/>
        <a:ext cx="3715538" cy="353116"/>
      </dsp:txXfrm>
    </dsp:sp>
    <dsp:sp modelId="{C9EEEEEB-A1D4-46C7-B439-AC1BF157C7E1}">
      <dsp:nvSpPr>
        <dsp:cNvPr id="0" name=""/>
        <dsp:cNvSpPr/>
      </dsp:nvSpPr>
      <dsp:spPr>
        <a:xfrm>
          <a:off x="260268" y="703291"/>
          <a:ext cx="468860" cy="468860"/>
        </a:xfrm>
        <a:prstGeom prst="ellipse">
          <a:avLst/>
        </a:prstGeom>
        <a:solidFill>
          <a:schemeClr val="lt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1085B3-DB3B-469A-BF90-710AABA510EB}">
      <dsp:nvSpPr>
        <dsp:cNvPr id="0" name=""/>
        <dsp:cNvSpPr/>
      </dsp:nvSpPr>
      <dsp:spPr>
        <a:xfrm>
          <a:off x="494699" y="1312907"/>
          <a:ext cx="3737510" cy="375088"/>
        </a:xfrm>
        <a:prstGeom prst="roundRect">
          <a:avLst>
            <a:gd name="adj" fmla="val 10000"/>
          </a:avLst>
        </a:prstGeom>
        <a:solidFill>
          <a:srgbClr val="44546A"/>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7727"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a:latin typeface="Calibri" panose="020F0502020204030204"/>
              <a:ea typeface="+mn-ea"/>
              <a:cs typeface="+mn-cs"/>
            </a:rPr>
            <a:t>Continuing Education</a:t>
          </a:r>
        </a:p>
      </dsp:txBody>
      <dsp:txXfrm>
        <a:off x="505685" y="1323893"/>
        <a:ext cx="3715538" cy="353116"/>
      </dsp:txXfrm>
    </dsp:sp>
    <dsp:sp modelId="{6CD314E0-9025-4DEE-AC91-81A5732C5A45}">
      <dsp:nvSpPr>
        <dsp:cNvPr id="0" name=""/>
        <dsp:cNvSpPr/>
      </dsp:nvSpPr>
      <dsp:spPr>
        <a:xfrm>
          <a:off x="260268" y="1266021"/>
          <a:ext cx="468860" cy="468860"/>
        </a:xfrm>
        <a:prstGeom prst="ellipse">
          <a:avLst/>
        </a:prstGeom>
        <a:solidFill>
          <a:schemeClr val="lt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D579AAA-764A-4E30-BF34-360235A1F908}">
      <dsp:nvSpPr>
        <dsp:cNvPr id="0" name=""/>
        <dsp:cNvSpPr/>
      </dsp:nvSpPr>
      <dsp:spPr>
        <a:xfrm>
          <a:off x="253762" y="1887768"/>
          <a:ext cx="3952557" cy="375088"/>
        </a:xfrm>
        <a:prstGeom prst="roundRect">
          <a:avLst>
            <a:gd name="adj" fmla="val 10000"/>
          </a:avLst>
        </a:prstGeom>
        <a:solidFill>
          <a:srgbClr val="00B050"/>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7727"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a:latin typeface="Calibri" panose="020F0502020204030204"/>
              <a:ea typeface="+mn-ea"/>
              <a:cs typeface="+mn-cs"/>
            </a:rPr>
            <a:t>Community Engagement</a:t>
          </a:r>
        </a:p>
      </dsp:txBody>
      <dsp:txXfrm>
        <a:off x="264748" y="1898754"/>
        <a:ext cx="3930585" cy="353116"/>
      </dsp:txXfrm>
    </dsp:sp>
    <dsp:sp modelId="{0A2B4243-9CAA-4144-86BD-4C519A087928}">
      <dsp:nvSpPr>
        <dsp:cNvPr id="0" name=""/>
        <dsp:cNvSpPr/>
      </dsp:nvSpPr>
      <dsp:spPr>
        <a:xfrm>
          <a:off x="45221" y="1828752"/>
          <a:ext cx="468860" cy="468860"/>
        </a:xfrm>
        <a:prstGeom prst="ellipse">
          <a:avLst/>
        </a:prstGeom>
        <a:solidFill>
          <a:schemeClr val="lt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D8AC7C-C65D-477D-94F4-0BAA57BB3D99}">
      <dsp:nvSpPr>
        <dsp:cNvPr id="0" name=""/>
        <dsp:cNvSpPr/>
      </dsp:nvSpPr>
      <dsp:spPr>
        <a:xfrm rot="5400000">
          <a:off x="4407866" y="-1748854"/>
          <a:ext cx="829547" cy="4538954"/>
        </a:xfrm>
        <a:prstGeom prst="round2SameRect">
          <a:avLst/>
        </a:prstGeom>
        <a:solidFill>
          <a:srgbClr val="5B9BD5">
            <a:tint val="40000"/>
            <a:alpha val="90000"/>
            <a:hueOff val="0"/>
            <a:satOff val="0"/>
            <a:lumOff val="0"/>
            <a:alphaOff val="0"/>
          </a:srgbClr>
        </a:solidFill>
        <a:ln w="12700" cap="flat" cmpd="sng" algn="ctr">
          <a:solidFill>
            <a:srgbClr val="5B9BD5">
              <a:tint val="40000"/>
              <a:alpha val="9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a:solidFill>
                <a:sysClr val="windowText" lastClr="000000">
                  <a:hueOff val="0"/>
                  <a:satOff val="0"/>
                  <a:lumOff val="0"/>
                  <a:alphaOff val="0"/>
                </a:sysClr>
              </a:solidFill>
              <a:latin typeface="Calibri Light"/>
              <a:ea typeface="+mn-ea"/>
              <a:cs typeface="Calibri Light"/>
            </a:rPr>
            <a:t>Review of Environmental Site Assessment Reports, Remedial Action Plans, Planning Documents</a:t>
          </a:r>
        </a:p>
      </dsp:txBody>
      <dsp:txXfrm rot="-5400000">
        <a:off x="2553163" y="146344"/>
        <a:ext cx="4498459" cy="748557"/>
      </dsp:txXfrm>
    </dsp:sp>
    <dsp:sp modelId="{E50BDD31-A96C-41EF-99E6-BA4F076A2FC7}">
      <dsp:nvSpPr>
        <dsp:cNvPr id="0" name=""/>
        <dsp:cNvSpPr/>
      </dsp:nvSpPr>
      <dsp:spPr>
        <a:xfrm>
          <a:off x="0" y="2155"/>
          <a:ext cx="2553162" cy="1036933"/>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ysClr val="window" lastClr="FFFFFF"/>
              </a:solidFill>
              <a:latin typeface="Calibri Light"/>
              <a:ea typeface="+mn-ea"/>
              <a:cs typeface="Calibri Light"/>
            </a:rPr>
            <a:t>Technical Document Review</a:t>
          </a:r>
        </a:p>
      </dsp:txBody>
      <dsp:txXfrm>
        <a:off x="50619" y="52774"/>
        <a:ext cx="2451924" cy="935695"/>
      </dsp:txXfrm>
    </dsp:sp>
    <dsp:sp modelId="{17F59840-1F91-40D2-B70E-E47E371698C4}">
      <dsp:nvSpPr>
        <dsp:cNvPr id="0" name=""/>
        <dsp:cNvSpPr/>
      </dsp:nvSpPr>
      <dsp:spPr>
        <a:xfrm rot="5400000">
          <a:off x="4407866" y="-660074"/>
          <a:ext cx="829547" cy="4538954"/>
        </a:xfrm>
        <a:prstGeom prst="round2SameRect">
          <a:avLst/>
        </a:prstGeom>
        <a:solidFill>
          <a:srgbClr val="5B9BD5">
            <a:tint val="40000"/>
            <a:alpha val="90000"/>
            <a:hueOff val="-1684941"/>
            <a:satOff val="-5708"/>
            <a:lumOff val="-732"/>
            <a:alphaOff val="0"/>
          </a:srgbClr>
        </a:solidFill>
        <a:ln w="12700" cap="flat" cmpd="sng" algn="ctr">
          <a:solidFill>
            <a:srgbClr val="5B9BD5">
              <a:tint val="40000"/>
              <a:alpha val="90000"/>
              <a:hueOff val="-1684941"/>
              <a:satOff val="-5708"/>
              <a:lumOff val="-732"/>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a:solidFill>
                <a:sysClr val="windowText" lastClr="000000">
                  <a:hueOff val="0"/>
                  <a:satOff val="0"/>
                  <a:lumOff val="0"/>
                  <a:alphaOff val="0"/>
                </a:sysClr>
              </a:solidFill>
              <a:latin typeface="Calibri Light"/>
              <a:ea typeface="+mn-ea"/>
              <a:cs typeface="Calibri Light"/>
            </a:rPr>
            <a:t>EPA Brownfields proposals (assessment, cleanup, multipurpose, RLF) and State Program proposals</a:t>
          </a:r>
        </a:p>
      </dsp:txBody>
      <dsp:txXfrm rot="-5400000">
        <a:off x="2553163" y="1235124"/>
        <a:ext cx="4498459" cy="748557"/>
      </dsp:txXfrm>
    </dsp:sp>
    <dsp:sp modelId="{D4E17E1E-3878-46CF-96FC-5BEA3CE95EAC}">
      <dsp:nvSpPr>
        <dsp:cNvPr id="0" name=""/>
        <dsp:cNvSpPr/>
      </dsp:nvSpPr>
      <dsp:spPr>
        <a:xfrm>
          <a:off x="0" y="1090936"/>
          <a:ext cx="2553162" cy="1036933"/>
        </a:xfrm>
        <a:prstGeom prst="roundRect">
          <a:avLst/>
        </a:prstGeom>
        <a:solidFill>
          <a:srgbClr val="5B9BD5">
            <a:hueOff val="-1689636"/>
            <a:satOff val="-4355"/>
            <a:lumOff val="-2941"/>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ysClr val="window" lastClr="FFFFFF"/>
              </a:solidFill>
              <a:latin typeface="Calibri Light"/>
              <a:ea typeface="+mn-ea"/>
              <a:cs typeface="Calibri Light"/>
            </a:rPr>
            <a:t>Brownfields Proposals Review</a:t>
          </a:r>
        </a:p>
      </dsp:txBody>
      <dsp:txXfrm>
        <a:off x="50619" y="1141555"/>
        <a:ext cx="2451924" cy="935695"/>
      </dsp:txXfrm>
    </dsp:sp>
    <dsp:sp modelId="{AD221523-3F55-4820-98C4-DF010DFC646E}">
      <dsp:nvSpPr>
        <dsp:cNvPr id="0" name=""/>
        <dsp:cNvSpPr/>
      </dsp:nvSpPr>
      <dsp:spPr>
        <a:xfrm rot="5400000">
          <a:off x="4407866" y="428706"/>
          <a:ext cx="829547" cy="4538954"/>
        </a:xfrm>
        <a:prstGeom prst="round2SameRect">
          <a:avLst/>
        </a:prstGeom>
        <a:solidFill>
          <a:srgbClr val="5B9BD5">
            <a:tint val="40000"/>
            <a:alpha val="90000"/>
            <a:hueOff val="-5054821"/>
            <a:satOff val="-17124"/>
            <a:lumOff val="-2196"/>
            <a:alphaOff val="0"/>
          </a:srgbClr>
        </a:solidFill>
        <a:ln w="12700" cap="flat" cmpd="sng" algn="ctr">
          <a:solidFill>
            <a:srgbClr val="5B9BD5">
              <a:tint val="40000"/>
              <a:alpha val="90000"/>
              <a:hueOff val="-5054821"/>
              <a:satOff val="-17124"/>
              <a:lumOff val="-2196"/>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rtl="0">
            <a:lnSpc>
              <a:spcPct val="90000"/>
            </a:lnSpc>
            <a:spcBef>
              <a:spcPct val="0"/>
            </a:spcBef>
            <a:spcAft>
              <a:spcPct val="15000"/>
            </a:spcAft>
            <a:buChar char="•"/>
          </a:pPr>
          <a:r>
            <a:rPr lang="en-US" sz="1600" kern="1200">
              <a:solidFill>
                <a:sysClr val="windowText" lastClr="000000">
                  <a:hueOff val="0"/>
                  <a:satOff val="0"/>
                  <a:lumOff val="0"/>
                  <a:alphaOff val="0"/>
                </a:sysClr>
              </a:solidFill>
              <a:latin typeface="Calibri Light"/>
              <a:ea typeface="+mn-ea"/>
              <a:cs typeface="Calibri Light"/>
            </a:rPr>
            <a:t>Fact sheets, example proposals, RFQ/RFP review, and documents</a:t>
          </a:r>
        </a:p>
      </dsp:txBody>
      <dsp:txXfrm rot="-5400000">
        <a:off x="2553163" y="2323905"/>
        <a:ext cx="4498459" cy="748557"/>
      </dsp:txXfrm>
    </dsp:sp>
    <dsp:sp modelId="{2F5D1253-7643-445B-9849-95185FEDD994}">
      <dsp:nvSpPr>
        <dsp:cNvPr id="0" name=""/>
        <dsp:cNvSpPr/>
      </dsp:nvSpPr>
      <dsp:spPr>
        <a:xfrm>
          <a:off x="0" y="2179716"/>
          <a:ext cx="2553162" cy="1036933"/>
        </a:xfrm>
        <a:prstGeom prst="roundRect">
          <a:avLst/>
        </a:prstGeom>
        <a:solidFill>
          <a:srgbClr val="5B9BD5">
            <a:hueOff val="-3379271"/>
            <a:satOff val="-8710"/>
            <a:lumOff val="-5883"/>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rtl="0">
            <a:lnSpc>
              <a:spcPct val="90000"/>
            </a:lnSpc>
            <a:spcBef>
              <a:spcPct val="0"/>
            </a:spcBef>
            <a:spcAft>
              <a:spcPct val="35000"/>
            </a:spcAft>
            <a:buNone/>
          </a:pPr>
          <a:r>
            <a:rPr lang="en-US" sz="2000" kern="1200">
              <a:solidFill>
                <a:sysClr val="window" lastClr="FFFFFF"/>
              </a:solidFill>
              <a:latin typeface="Calibri Light"/>
              <a:ea typeface="+mn-ea"/>
              <a:cs typeface="Calibri Light"/>
            </a:rPr>
            <a:t>Access to Resources &amp; Procurement Support</a:t>
          </a:r>
        </a:p>
      </dsp:txBody>
      <dsp:txXfrm>
        <a:off x="50619" y="2230335"/>
        <a:ext cx="2451924" cy="935695"/>
      </dsp:txXfrm>
    </dsp:sp>
    <dsp:sp modelId="{FE991F32-DAA5-4FAD-BE42-C1A65FCB4D58}">
      <dsp:nvSpPr>
        <dsp:cNvPr id="0" name=""/>
        <dsp:cNvSpPr/>
      </dsp:nvSpPr>
      <dsp:spPr>
        <a:xfrm rot="5400000">
          <a:off x="4378428" y="1544281"/>
          <a:ext cx="829547" cy="4538954"/>
        </a:xfrm>
        <a:prstGeom prst="round2SameRect">
          <a:avLst/>
        </a:prstGeom>
        <a:solidFill>
          <a:srgbClr val="5B9BD5">
            <a:tint val="40000"/>
            <a:alpha val="90000"/>
            <a:hueOff val="-6739762"/>
            <a:satOff val="-22832"/>
            <a:lumOff val="-2928"/>
            <a:alphaOff val="0"/>
          </a:srgbClr>
        </a:solidFill>
        <a:ln w="12700" cap="flat" cmpd="sng" algn="ctr">
          <a:solidFill>
            <a:srgbClr val="5B9BD5">
              <a:tint val="40000"/>
              <a:alpha val="90000"/>
              <a:hueOff val="-6739762"/>
              <a:satOff val="-22832"/>
              <a:lumOff val="-2928"/>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a:solidFill>
                <a:sysClr val="windowText" lastClr="000000">
                  <a:hueOff val="0"/>
                  <a:satOff val="0"/>
                  <a:lumOff val="0"/>
                  <a:alphaOff val="0"/>
                </a:sysClr>
              </a:solidFill>
              <a:latin typeface="Calibri Light"/>
              <a:ea typeface="+mn-ea"/>
              <a:cs typeface="Calibri Light"/>
            </a:rPr>
            <a:t>Answer Technical Questions</a:t>
          </a:r>
        </a:p>
      </dsp:txBody>
      <dsp:txXfrm rot="-5400000">
        <a:off x="2523725" y="3439480"/>
        <a:ext cx="4498459" cy="748557"/>
      </dsp:txXfrm>
    </dsp:sp>
    <dsp:sp modelId="{957F043F-CCF2-4849-A511-AA2A50143C77}">
      <dsp:nvSpPr>
        <dsp:cNvPr id="0" name=""/>
        <dsp:cNvSpPr/>
      </dsp:nvSpPr>
      <dsp:spPr>
        <a:xfrm>
          <a:off x="0" y="3268497"/>
          <a:ext cx="2553162" cy="1036933"/>
        </a:xfrm>
        <a:prstGeom prst="roundRect">
          <a:avLst/>
        </a:prstGeom>
        <a:solidFill>
          <a:srgbClr val="5B9BD5">
            <a:hueOff val="-6758543"/>
            <a:satOff val="-17419"/>
            <a:lumOff val="-11765"/>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ysClr val="window" lastClr="FFFFFF"/>
              </a:solidFill>
              <a:latin typeface="Calibri Light"/>
              <a:ea typeface="+mn-ea"/>
              <a:cs typeface="Calibri Light"/>
            </a:rPr>
            <a:t>Quick Availability</a:t>
          </a:r>
        </a:p>
      </dsp:txBody>
      <dsp:txXfrm>
        <a:off x="50619" y="3319116"/>
        <a:ext cx="2451924" cy="9356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C9B92F-2DE7-4A94-A97A-E4C54393CEEE}">
      <dsp:nvSpPr>
        <dsp:cNvPr id="0" name=""/>
        <dsp:cNvSpPr/>
      </dsp:nvSpPr>
      <dsp:spPr>
        <a:xfrm>
          <a:off x="874540" y="40016"/>
          <a:ext cx="1693219" cy="1693219"/>
        </a:xfrm>
        <a:prstGeom prst="ellipse">
          <a:avLst/>
        </a:prstGeom>
        <a:solidFill>
          <a:schemeClr val="accent1">
            <a:shade val="80000"/>
            <a:alpha val="50000"/>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latin typeface="Bahnschrift" panose="020B0502040204020203" pitchFamily="34" charset="0"/>
            </a:rPr>
            <a:t>Community</a:t>
          </a:r>
        </a:p>
        <a:p>
          <a:pPr marL="0" lvl="0" indent="0" algn="ctr" defTabSz="800100">
            <a:lnSpc>
              <a:spcPct val="90000"/>
            </a:lnSpc>
            <a:spcBef>
              <a:spcPct val="0"/>
            </a:spcBef>
            <a:spcAft>
              <a:spcPct val="35000"/>
            </a:spcAft>
            <a:buNone/>
          </a:pPr>
          <a:r>
            <a:rPr lang="en-US" sz="1100" i="1" kern="1200">
              <a:solidFill>
                <a:schemeClr val="accent1">
                  <a:lumMod val="20000"/>
                  <a:lumOff val="80000"/>
                </a:schemeClr>
              </a:solidFill>
              <a:latin typeface="Bahnschrift" panose="020B0502040204020203" pitchFamily="34" charset="0"/>
            </a:rPr>
            <a:t>Info &amp; Input</a:t>
          </a:r>
        </a:p>
      </dsp:txBody>
      <dsp:txXfrm>
        <a:off x="1100303" y="336329"/>
        <a:ext cx="1241694" cy="761948"/>
      </dsp:txXfrm>
    </dsp:sp>
    <dsp:sp modelId="{A6CA9A27-F7F3-4BE9-AB66-0E240D3C9BC0}">
      <dsp:nvSpPr>
        <dsp:cNvPr id="0" name=""/>
        <dsp:cNvSpPr/>
      </dsp:nvSpPr>
      <dsp:spPr>
        <a:xfrm>
          <a:off x="1586595" y="1109843"/>
          <a:ext cx="1693219" cy="1693219"/>
        </a:xfrm>
        <a:prstGeom prst="ellipse">
          <a:avLst/>
        </a:prstGeom>
        <a:solidFill>
          <a:schemeClr val="accent1">
            <a:shade val="80000"/>
            <a:alpha val="50000"/>
            <a:hueOff val="48"/>
            <a:satOff val="-666"/>
            <a:lumOff val="1558"/>
            <a:alphaOff val="1500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a:solidFill>
                <a:schemeClr val="bg1"/>
              </a:solidFill>
            </a:rPr>
            <a:t>TAB Staff</a:t>
          </a:r>
        </a:p>
        <a:p>
          <a:pPr marL="0" lvl="0" indent="0" algn="l" defTabSz="800100">
            <a:lnSpc>
              <a:spcPct val="90000"/>
            </a:lnSpc>
            <a:spcBef>
              <a:spcPct val="0"/>
            </a:spcBef>
            <a:spcAft>
              <a:spcPct val="35000"/>
            </a:spcAft>
            <a:buNone/>
          </a:pPr>
          <a:r>
            <a:rPr lang="en-US" sz="1100" i="1" kern="1200">
              <a:solidFill>
                <a:schemeClr val="accent1">
                  <a:lumMod val="20000"/>
                  <a:lumOff val="80000"/>
                </a:schemeClr>
              </a:solidFill>
            </a:rPr>
            <a:t>Supervise</a:t>
          </a:r>
          <a:endParaRPr lang="en-US" sz="1400" i="1" kern="1200">
            <a:solidFill>
              <a:schemeClr val="accent1">
                <a:lumMod val="20000"/>
                <a:lumOff val="80000"/>
              </a:schemeClr>
            </a:solidFill>
          </a:endParaRPr>
        </a:p>
      </dsp:txBody>
      <dsp:txXfrm>
        <a:off x="2104438" y="1547258"/>
        <a:ext cx="1015931" cy="931270"/>
      </dsp:txXfrm>
    </dsp:sp>
    <dsp:sp modelId="{E6B3EB0D-E22E-4C1D-BB74-68BD1BB178C4}">
      <dsp:nvSpPr>
        <dsp:cNvPr id="0" name=""/>
        <dsp:cNvSpPr/>
      </dsp:nvSpPr>
      <dsp:spPr>
        <a:xfrm>
          <a:off x="224101" y="1099446"/>
          <a:ext cx="1693219" cy="1693219"/>
        </a:xfrm>
        <a:prstGeom prst="ellipse">
          <a:avLst/>
        </a:prstGeom>
        <a:solidFill>
          <a:schemeClr val="accent1">
            <a:shade val="80000"/>
            <a:alpha val="50000"/>
            <a:hueOff val="95"/>
            <a:satOff val="-1331"/>
            <a:lumOff val="3117"/>
            <a:alphaOff val="3000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r" defTabSz="711200">
            <a:lnSpc>
              <a:spcPct val="90000"/>
            </a:lnSpc>
            <a:spcBef>
              <a:spcPct val="0"/>
            </a:spcBef>
            <a:spcAft>
              <a:spcPct val="35000"/>
            </a:spcAft>
            <a:buNone/>
          </a:pPr>
          <a:r>
            <a:rPr lang="en-US" sz="1600" kern="1200">
              <a:solidFill>
                <a:schemeClr val="bg1"/>
              </a:solidFill>
              <a:latin typeface="Bahnschrift" panose="020B0502040204020203" pitchFamily="34" charset="0"/>
            </a:rPr>
            <a:t>UCONN Students</a:t>
          </a:r>
        </a:p>
        <a:p>
          <a:pPr marL="0" lvl="0" indent="0" algn="r" defTabSz="711200">
            <a:lnSpc>
              <a:spcPct val="90000"/>
            </a:lnSpc>
            <a:spcBef>
              <a:spcPct val="0"/>
            </a:spcBef>
            <a:spcAft>
              <a:spcPct val="35000"/>
            </a:spcAft>
            <a:buNone/>
          </a:pPr>
          <a:r>
            <a:rPr lang="en-US" sz="1100" i="1" kern="1200">
              <a:solidFill>
                <a:schemeClr val="accent1">
                  <a:lumMod val="20000"/>
                  <a:lumOff val="80000"/>
                </a:schemeClr>
              </a:solidFill>
              <a:latin typeface="Bahnschrift" panose="020B0502040204020203" pitchFamily="34" charset="0"/>
            </a:rPr>
            <a:t>Technical Work</a:t>
          </a:r>
        </a:p>
      </dsp:txBody>
      <dsp:txXfrm>
        <a:off x="383546" y="1536861"/>
        <a:ext cx="1015931" cy="9312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35220F-4556-42B0-8E45-67E58A96BB97}">
      <dsp:nvSpPr>
        <dsp:cNvPr id="0" name=""/>
        <dsp:cNvSpPr/>
      </dsp:nvSpPr>
      <dsp:spPr>
        <a:xfrm>
          <a:off x="4" y="702"/>
          <a:ext cx="2075597" cy="75037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latin typeface="Calibri Light" panose="020F0302020204030204" pitchFamily="34" charset="0"/>
              <a:cs typeface="Calibri Light" panose="020F0302020204030204" pitchFamily="34" charset="0"/>
            </a:rPr>
            <a:t>EPA Brownfields Grant Support</a:t>
          </a:r>
        </a:p>
      </dsp:txBody>
      <dsp:txXfrm>
        <a:off x="4" y="702"/>
        <a:ext cx="2075597" cy="7503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B2F1FC-CC4D-4054-8EC2-50666B8BBEC9}">
      <dsp:nvSpPr>
        <dsp:cNvPr id="0" name=""/>
        <dsp:cNvSpPr/>
      </dsp:nvSpPr>
      <dsp:spPr>
        <a:xfrm>
          <a:off x="0" y="0"/>
          <a:ext cx="4651068" cy="2351322"/>
        </a:xfrm>
        <a:prstGeom prst="rect">
          <a:avLst/>
        </a:prstGeom>
        <a:solidFill>
          <a:schemeClr val="bg1"/>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Font typeface="Symbol" panose="05050102010706020507" pitchFamily="18" charset="2"/>
            <a:buNone/>
          </a:pPr>
          <a:r>
            <a:rPr lang="en-US" sz="1800" b="0" kern="1200">
              <a:solidFill>
                <a:sysClr val="windowText" lastClr="000000"/>
              </a:solidFill>
              <a:latin typeface="Calibri Light"/>
              <a:ea typeface="+mn-ea"/>
              <a:cs typeface="Calibri Light"/>
            </a:rPr>
            <a:t>Brownfield inventories</a:t>
          </a:r>
          <a:br>
            <a:rPr lang="en-US" sz="1800" b="0" kern="1200">
              <a:solidFill>
                <a:sysClr val="windowText" lastClr="000000"/>
              </a:solidFill>
              <a:latin typeface="Calibri Light"/>
              <a:ea typeface="+mn-ea"/>
              <a:cs typeface="Calibri Light"/>
            </a:rPr>
          </a:br>
          <a:br>
            <a:rPr lang="en-US" sz="1800" b="0" kern="1200">
              <a:latin typeface="Calibri Light"/>
              <a:ea typeface="+mn-ea"/>
              <a:cs typeface="Calibri Light"/>
            </a:rPr>
          </a:br>
          <a:r>
            <a:rPr lang="en-US" sz="1800" b="0" kern="1200">
              <a:solidFill>
                <a:sysClr val="windowText" lastClr="000000"/>
              </a:solidFill>
              <a:latin typeface="Calibri Light"/>
              <a:ea typeface="+mn-ea"/>
              <a:cs typeface="Calibri Light"/>
            </a:rPr>
            <a:t>Data Review and Gap Analysis for brownfield sites</a:t>
          </a:r>
        </a:p>
        <a:p>
          <a:pPr marL="0" lvl="0" indent="0" algn="ctr" defTabSz="800100" rtl="0">
            <a:lnSpc>
              <a:spcPct val="90000"/>
            </a:lnSpc>
            <a:spcBef>
              <a:spcPct val="0"/>
            </a:spcBef>
            <a:spcAft>
              <a:spcPct val="35000"/>
            </a:spcAft>
            <a:buFont typeface="Symbol" panose="05050102010706020507" pitchFamily="18" charset="2"/>
            <a:buNone/>
          </a:pPr>
          <a:r>
            <a:rPr lang="en-US" sz="1800" b="0" kern="1200">
              <a:solidFill>
                <a:schemeClr val="tx1"/>
              </a:solidFill>
              <a:latin typeface="Calibri Light"/>
              <a:ea typeface="+mn-ea"/>
              <a:cs typeface="Calibri Light"/>
            </a:rPr>
            <a:t>Grant Preparation </a:t>
          </a:r>
          <a:br>
            <a:rPr lang="en-US" sz="1800" b="0" kern="1200">
              <a:solidFill>
                <a:schemeClr val="tx1"/>
              </a:solidFill>
              <a:latin typeface="Calibri Light"/>
              <a:ea typeface="+mn-ea"/>
              <a:cs typeface="Calibri Light"/>
            </a:rPr>
          </a:br>
          <a:br>
            <a:rPr lang="en-US" sz="1800" b="0" kern="1200">
              <a:solidFill>
                <a:schemeClr val="tx1"/>
              </a:solidFill>
              <a:latin typeface="Calibri Light"/>
              <a:ea typeface="+mn-ea"/>
              <a:cs typeface="Calibri Light"/>
            </a:rPr>
          </a:br>
          <a:r>
            <a:rPr lang="en-US" sz="1800" b="0" kern="1200">
              <a:solidFill>
                <a:schemeClr val="tx1"/>
              </a:solidFill>
              <a:latin typeface="Calibri Light"/>
              <a:ea typeface="+mn-ea"/>
              <a:cs typeface="Calibri Light"/>
            </a:rPr>
            <a:t>Site reuse planning</a:t>
          </a:r>
        </a:p>
        <a:p>
          <a:pPr marL="0" lvl="0" indent="0" algn="ctr" defTabSz="800100">
            <a:lnSpc>
              <a:spcPct val="90000"/>
            </a:lnSpc>
            <a:spcBef>
              <a:spcPct val="0"/>
            </a:spcBef>
            <a:spcAft>
              <a:spcPct val="35000"/>
            </a:spcAft>
            <a:buFont typeface="Symbol" panose="05050102010706020507" pitchFamily="18" charset="2"/>
            <a:buNone/>
          </a:pPr>
          <a:r>
            <a:rPr lang="en-US" sz="1800" b="0" kern="1200">
              <a:solidFill>
                <a:sysClr val="windowText" lastClr="000000"/>
              </a:solidFill>
              <a:latin typeface="Calibri Light"/>
              <a:ea typeface="+mn-ea"/>
              <a:cs typeface="Calibri Light"/>
            </a:rPr>
            <a:t>Community Engagement Planning and Materials</a:t>
          </a:r>
        </a:p>
      </dsp:txBody>
      <dsp:txXfrm>
        <a:off x="0" y="0"/>
        <a:ext cx="4651068" cy="235132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80E099-94F1-4D44-9096-6D2A08C4A383}">
      <dsp:nvSpPr>
        <dsp:cNvPr id="0" name=""/>
        <dsp:cNvSpPr/>
      </dsp:nvSpPr>
      <dsp:spPr>
        <a:xfrm>
          <a:off x="2067" y="849"/>
          <a:ext cx="2519496" cy="1007798"/>
        </a:xfrm>
        <a:prstGeom prst="chevron">
          <a:avLst/>
        </a:prstGeom>
        <a:solidFill>
          <a:schemeClr val="accent3">
            <a:shade val="50000"/>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kern="1200">
              <a:latin typeface="Calibri Light"/>
              <a:ea typeface="Calibri Light"/>
              <a:cs typeface="Calibri Light"/>
            </a:rPr>
            <a:t>Sep-Dec</a:t>
          </a:r>
        </a:p>
      </dsp:txBody>
      <dsp:txXfrm>
        <a:off x="505966" y="849"/>
        <a:ext cx="1511698" cy="1007798"/>
      </dsp:txXfrm>
    </dsp:sp>
    <dsp:sp modelId="{C3C06A27-4FA1-48F8-A801-1A90EBC8F546}">
      <dsp:nvSpPr>
        <dsp:cNvPr id="0" name=""/>
        <dsp:cNvSpPr/>
      </dsp:nvSpPr>
      <dsp:spPr>
        <a:xfrm>
          <a:off x="2269615" y="849"/>
          <a:ext cx="2519496" cy="1007798"/>
        </a:xfrm>
        <a:prstGeom prst="chevron">
          <a:avLst/>
        </a:prstGeom>
        <a:solidFill>
          <a:schemeClr val="accent3">
            <a:shade val="50000"/>
            <a:hueOff val="-177661"/>
            <a:satOff val="-38386"/>
            <a:lumOff val="36676"/>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kern="1200">
              <a:latin typeface="Calibri Light"/>
              <a:ea typeface="Calibri Light"/>
              <a:cs typeface="Calibri Light"/>
            </a:rPr>
            <a:t>Jan-April</a:t>
          </a:r>
          <a:endParaRPr lang="en-US" sz="2800" kern="1200">
            <a:latin typeface="Calibri Light" panose="020F0302020204030204" pitchFamily="34" charset="0"/>
            <a:cs typeface="Calibri Light" panose="020F0302020204030204" pitchFamily="34" charset="0"/>
          </a:endParaRPr>
        </a:p>
      </dsp:txBody>
      <dsp:txXfrm>
        <a:off x="2773514" y="849"/>
        <a:ext cx="1511698" cy="1007798"/>
      </dsp:txXfrm>
    </dsp:sp>
    <dsp:sp modelId="{B1ACC453-C9BE-4397-958A-4DB4AAB287D4}">
      <dsp:nvSpPr>
        <dsp:cNvPr id="0" name=""/>
        <dsp:cNvSpPr/>
      </dsp:nvSpPr>
      <dsp:spPr>
        <a:xfrm>
          <a:off x="4537162" y="849"/>
          <a:ext cx="2519496" cy="1007798"/>
        </a:xfrm>
        <a:prstGeom prst="chevron">
          <a:avLst/>
        </a:prstGeom>
        <a:solidFill>
          <a:schemeClr val="accent3">
            <a:shade val="50000"/>
            <a:hueOff val="-177661"/>
            <a:satOff val="-38386"/>
            <a:lumOff val="36676"/>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kern="1200">
              <a:latin typeface="Calibri Light"/>
              <a:ea typeface="Calibri Light"/>
              <a:cs typeface="Calibri Light"/>
            </a:rPr>
            <a:t>May-Aug</a:t>
          </a:r>
        </a:p>
      </dsp:txBody>
      <dsp:txXfrm>
        <a:off x="5041061" y="849"/>
        <a:ext cx="1511698" cy="100779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AE476B-29A5-4DA1-9B36-EF99D62F7D43}">
      <dsp:nvSpPr>
        <dsp:cNvPr id="0" name=""/>
        <dsp:cNvSpPr/>
      </dsp:nvSpPr>
      <dsp:spPr>
        <a:xfrm>
          <a:off x="-2754905" y="-424765"/>
          <a:ext cx="3287705" cy="3287705"/>
        </a:xfrm>
        <a:prstGeom prst="blockArc">
          <a:avLst>
            <a:gd name="adj1" fmla="val 18900000"/>
            <a:gd name="adj2" fmla="val 2700000"/>
            <a:gd name="adj3" fmla="val 657"/>
          </a:avLst>
        </a:prstGeom>
        <a:noFill/>
        <a:ln w="1905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B67ADC-EF41-47F5-A49C-313EA006F96D}">
      <dsp:nvSpPr>
        <dsp:cNvPr id="0" name=""/>
        <dsp:cNvSpPr/>
      </dsp:nvSpPr>
      <dsp:spPr>
        <a:xfrm>
          <a:off x="279652" y="187446"/>
          <a:ext cx="3952557" cy="375088"/>
        </a:xfrm>
        <a:prstGeom prst="roundRect">
          <a:avLst>
            <a:gd name="adj" fmla="val 10000"/>
          </a:avLst>
        </a:prstGeom>
        <a:solidFill>
          <a:srgbClr val="44546A"/>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7727"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a:latin typeface="Calibri" panose="020F0502020204030204"/>
              <a:ea typeface="+mn-ea"/>
              <a:cs typeface="+mn-cs"/>
            </a:rPr>
            <a:t>Direct Technical Assistance </a:t>
          </a:r>
        </a:p>
      </dsp:txBody>
      <dsp:txXfrm>
        <a:off x="290638" y="198432"/>
        <a:ext cx="3930585" cy="353116"/>
      </dsp:txXfrm>
    </dsp:sp>
    <dsp:sp modelId="{F5033B1B-03C4-4868-BAC7-2DB2CADEAD5E}">
      <dsp:nvSpPr>
        <dsp:cNvPr id="0" name=""/>
        <dsp:cNvSpPr/>
      </dsp:nvSpPr>
      <dsp:spPr>
        <a:xfrm>
          <a:off x="45221" y="140560"/>
          <a:ext cx="468860" cy="468860"/>
        </a:xfrm>
        <a:prstGeom prst="ellipse">
          <a:avLst/>
        </a:prstGeom>
        <a:solidFill>
          <a:schemeClr val="lt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87BDDF-E95D-4F37-8596-E7E4AA4F6D9F}">
      <dsp:nvSpPr>
        <dsp:cNvPr id="0" name=""/>
        <dsp:cNvSpPr/>
      </dsp:nvSpPr>
      <dsp:spPr>
        <a:xfrm>
          <a:off x="494699" y="750177"/>
          <a:ext cx="3737510" cy="375088"/>
        </a:xfrm>
        <a:prstGeom prst="roundRect">
          <a:avLst>
            <a:gd name="adj" fmla="val 10000"/>
          </a:avLst>
        </a:prstGeom>
        <a:solidFill>
          <a:srgbClr val="00B050"/>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7727"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a:latin typeface="Calibri" panose="020F0502020204030204"/>
              <a:ea typeface="+mn-ea"/>
              <a:cs typeface="+mn-cs"/>
            </a:rPr>
            <a:t>Municipal Assistance Program</a:t>
          </a:r>
        </a:p>
      </dsp:txBody>
      <dsp:txXfrm>
        <a:off x="505685" y="761163"/>
        <a:ext cx="3715538" cy="353116"/>
      </dsp:txXfrm>
    </dsp:sp>
    <dsp:sp modelId="{C9EEEEEB-A1D4-46C7-B439-AC1BF157C7E1}">
      <dsp:nvSpPr>
        <dsp:cNvPr id="0" name=""/>
        <dsp:cNvSpPr/>
      </dsp:nvSpPr>
      <dsp:spPr>
        <a:xfrm>
          <a:off x="260268" y="703291"/>
          <a:ext cx="468860" cy="468860"/>
        </a:xfrm>
        <a:prstGeom prst="ellipse">
          <a:avLst/>
        </a:prstGeom>
        <a:solidFill>
          <a:schemeClr val="lt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1085B3-DB3B-469A-BF90-710AABA510EB}">
      <dsp:nvSpPr>
        <dsp:cNvPr id="0" name=""/>
        <dsp:cNvSpPr/>
      </dsp:nvSpPr>
      <dsp:spPr>
        <a:xfrm>
          <a:off x="494699" y="1312907"/>
          <a:ext cx="3737510" cy="375088"/>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7727"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a:latin typeface="Calibri" panose="020F0502020204030204"/>
              <a:ea typeface="+mn-ea"/>
              <a:cs typeface="+mn-cs"/>
            </a:rPr>
            <a:t>Continuing Education</a:t>
          </a:r>
        </a:p>
      </dsp:txBody>
      <dsp:txXfrm>
        <a:off x="505685" y="1323893"/>
        <a:ext cx="3715538" cy="353116"/>
      </dsp:txXfrm>
    </dsp:sp>
    <dsp:sp modelId="{6CD314E0-9025-4DEE-AC91-81A5732C5A45}">
      <dsp:nvSpPr>
        <dsp:cNvPr id="0" name=""/>
        <dsp:cNvSpPr/>
      </dsp:nvSpPr>
      <dsp:spPr>
        <a:xfrm>
          <a:off x="260268" y="1266021"/>
          <a:ext cx="468860" cy="468860"/>
        </a:xfrm>
        <a:prstGeom prst="ellipse">
          <a:avLst/>
        </a:prstGeom>
        <a:solidFill>
          <a:schemeClr val="lt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D579AAA-764A-4E30-BF34-360235A1F908}">
      <dsp:nvSpPr>
        <dsp:cNvPr id="0" name=""/>
        <dsp:cNvSpPr/>
      </dsp:nvSpPr>
      <dsp:spPr>
        <a:xfrm>
          <a:off x="279652" y="1875638"/>
          <a:ext cx="3952557" cy="375088"/>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7727"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a:latin typeface="Calibri" panose="020F0502020204030204"/>
              <a:ea typeface="+mn-ea"/>
              <a:cs typeface="+mn-cs"/>
            </a:rPr>
            <a:t>Community Engagement</a:t>
          </a:r>
        </a:p>
      </dsp:txBody>
      <dsp:txXfrm>
        <a:off x="290638" y="1886624"/>
        <a:ext cx="3930585" cy="353116"/>
      </dsp:txXfrm>
    </dsp:sp>
    <dsp:sp modelId="{0A2B4243-9CAA-4144-86BD-4C519A087928}">
      <dsp:nvSpPr>
        <dsp:cNvPr id="0" name=""/>
        <dsp:cNvSpPr/>
      </dsp:nvSpPr>
      <dsp:spPr>
        <a:xfrm>
          <a:off x="45221" y="1828752"/>
          <a:ext cx="468860" cy="468860"/>
        </a:xfrm>
        <a:prstGeom prst="ellipse">
          <a:avLst/>
        </a:prstGeom>
        <a:solidFill>
          <a:schemeClr val="lt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80838F-B915-48CC-9EB4-1C2DF3D76DFD}">
      <dsp:nvSpPr>
        <dsp:cNvPr id="0" name=""/>
        <dsp:cNvSpPr/>
      </dsp:nvSpPr>
      <dsp:spPr>
        <a:xfrm>
          <a:off x="325928" y="677"/>
          <a:ext cx="546918" cy="54691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5320AC0-F828-45FD-8A1B-B1943BDAA642}">
      <dsp:nvSpPr>
        <dsp:cNvPr id="0" name=""/>
        <dsp:cNvSpPr/>
      </dsp:nvSpPr>
      <dsp:spPr>
        <a:xfrm>
          <a:off x="440781" y="115530"/>
          <a:ext cx="317212" cy="3172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5A55457B-B7B8-4EFA-825A-E2913EB4CC60}">
      <dsp:nvSpPr>
        <dsp:cNvPr id="0" name=""/>
        <dsp:cNvSpPr/>
      </dsp:nvSpPr>
      <dsp:spPr>
        <a:xfrm>
          <a:off x="990043" y="677"/>
          <a:ext cx="1289165" cy="5469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Reported Releases</a:t>
          </a:r>
        </a:p>
      </dsp:txBody>
      <dsp:txXfrm>
        <a:off x="990043" y="677"/>
        <a:ext cx="1289165" cy="546918"/>
      </dsp:txXfrm>
    </dsp:sp>
    <dsp:sp modelId="{1E5FDD16-4788-4C4C-8FBE-31E2FE40917C}">
      <dsp:nvSpPr>
        <dsp:cNvPr id="0" name=""/>
        <dsp:cNvSpPr/>
      </dsp:nvSpPr>
      <dsp:spPr>
        <a:xfrm>
          <a:off x="2503836" y="677"/>
          <a:ext cx="546918" cy="54691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DED8006-8869-4C06-A61E-B0161A495B14}">
      <dsp:nvSpPr>
        <dsp:cNvPr id="0" name=""/>
        <dsp:cNvSpPr/>
      </dsp:nvSpPr>
      <dsp:spPr>
        <a:xfrm>
          <a:off x="2618689" y="115530"/>
          <a:ext cx="317212" cy="3172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73194858-FDD0-4A98-9CFE-06780914AEDA}">
      <dsp:nvSpPr>
        <dsp:cNvPr id="0" name=""/>
        <dsp:cNvSpPr/>
      </dsp:nvSpPr>
      <dsp:spPr>
        <a:xfrm>
          <a:off x="3155370" y="0"/>
          <a:ext cx="1844615" cy="5469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Site Reconnaissance</a:t>
          </a:r>
        </a:p>
      </dsp:txBody>
      <dsp:txXfrm>
        <a:off x="3155370" y="0"/>
        <a:ext cx="1844615" cy="546918"/>
      </dsp:txXfrm>
    </dsp:sp>
    <dsp:sp modelId="{A662A1CC-6CC6-4852-B8FE-F967DA5D5BF8}">
      <dsp:nvSpPr>
        <dsp:cNvPr id="0" name=""/>
        <dsp:cNvSpPr/>
      </dsp:nvSpPr>
      <dsp:spPr>
        <a:xfrm>
          <a:off x="325928" y="912114"/>
          <a:ext cx="546918" cy="54691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FAAA20A6-57A2-47F3-9A67-750403A6DE9A}">
      <dsp:nvSpPr>
        <dsp:cNvPr id="0" name=""/>
        <dsp:cNvSpPr/>
      </dsp:nvSpPr>
      <dsp:spPr>
        <a:xfrm>
          <a:off x="440781" y="1026967"/>
          <a:ext cx="317212" cy="3172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3C4C5729-05DE-4802-9E22-8BDE8B556157}">
      <dsp:nvSpPr>
        <dsp:cNvPr id="0" name=""/>
        <dsp:cNvSpPr/>
      </dsp:nvSpPr>
      <dsp:spPr>
        <a:xfrm>
          <a:off x="990043" y="912114"/>
          <a:ext cx="1289165" cy="5469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Tax Delinquency</a:t>
          </a:r>
        </a:p>
      </dsp:txBody>
      <dsp:txXfrm>
        <a:off x="990043" y="912114"/>
        <a:ext cx="1289165" cy="546918"/>
      </dsp:txXfrm>
    </dsp:sp>
    <dsp:sp modelId="{C52BBFB2-500F-4FB1-9314-2B4FA1701104}">
      <dsp:nvSpPr>
        <dsp:cNvPr id="0" name=""/>
        <dsp:cNvSpPr/>
      </dsp:nvSpPr>
      <dsp:spPr>
        <a:xfrm>
          <a:off x="2503836" y="912114"/>
          <a:ext cx="546918" cy="54691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31AC323-8562-4D5D-989D-2A6BF4BE46AC}">
      <dsp:nvSpPr>
        <dsp:cNvPr id="0" name=""/>
        <dsp:cNvSpPr/>
      </dsp:nvSpPr>
      <dsp:spPr>
        <a:xfrm>
          <a:off x="2618689" y="1026967"/>
          <a:ext cx="317212" cy="31721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83F931DB-6FD9-4ED0-82B4-0EEAE5B0AAD2}">
      <dsp:nvSpPr>
        <dsp:cNvPr id="0" name=""/>
        <dsp:cNvSpPr/>
      </dsp:nvSpPr>
      <dsp:spPr>
        <a:xfrm>
          <a:off x="3167952" y="912114"/>
          <a:ext cx="1289165" cy="5469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Sanborn Maps</a:t>
          </a:r>
        </a:p>
      </dsp:txBody>
      <dsp:txXfrm>
        <a:off x="3167952" y="912114"/>
        <a:ext cx="1289165" cy="546918"/>
      </dsp:txXfrm>
    </dsp:sp>
    <dsp:sp modelId="{3C7C00C0-82AB-48EB-B6C5-8785F3CAEA02}">
      <dsp:nvSpPr>
        <dsp:cNvPr id="0" name=""/>
        <dsp:cNvSpPr/>
      </dsp:nvSpPr>
      <dsp:spPr>
        <a:xfrm>
          <a:off x="325928" y="1823550"/>
          <a:ext cx="546918" cy="54691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EE132EA3-53C7-4D4C-ACFD-6ABB4CD18AF8}">
      <dsp:nvSpPr>
        <dsp:cNvPr id="0" name=""/>
        <dsp:cNvSpPr/>
      </dsp:nvSpPr>
      <dsp:spPr>
        <a:xfrm>
          <a:off x="440781" y="1938403"/>
          <a:ext cx="317212" cy="31721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BB6D8CE4-8289-4421-A9DB-38C4D5A001FB}">
      <dsp:nvSpPr>
        <dsp:cNvPr id="0" name=""/>
        <dsp:cNvSpPr/>
      </dsp:nvSpPr>
      <dsp:spPr>
        <a:xfrm>
          <a:off x="990043" y="1823550"/>
          <a:ext cx="1289165" cy="5469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Known Sites</a:t>
          </a:r>
        </a:p>
      </dsp:txBody>
      <dsp:txXfrm>
        <a:off x="990043" y="1823550"/>
        <a:ext cx="1289165" cy="546918"/>
      </dsp:txXfrm>
    </dsp:sp>
    <dsp:sp modelId="{BF7F87FA-3D84-4763-9EBA-D862679F1B47}">
      <dsp:nvSpPr>
        <dsp:cNvPr id="0" name=""/>
        <dsp:cNvSpPr/>
      </dsp:nvSpPr>
      <dsp:spPr>
        <a:xfrm>
          <a:off x="2503836" y="1823550"/>
          <a:ext cx="546918" cy="54691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41B0E42-055C-471D-BF90-E1B9790A9C2A}">
      <dsp:nvSpPr>
        <dsp:cNvPr id="0" name=""/>
        <dsp:cNvSpPr/>
      </dsp:nvSpPr>
      <dsp:spPr>
        <a:xfrm>
          <a:off x="2618689" y="1938403"/>
          <a:ext cx="317212" cy="31721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94A1BAA-7CF5-4228-AAF1-E0F0893B7B2F}">
      <dsp:nvSpPr>
        <dsp:cNvPr id="0" name=""/>
        <dsp:cNvSpPr/>
      </dsp:nvSpPr>
      <dsp:spPr>
        <a:xfrm>
          <a:off x="3140273" y="1814405"/>
          <a:ext cx="1801712" cy="5469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Existing Brownfield Lists</a:t>
          </a:r>
        </a:p>
      </dsp:txBody>
      <dsp:txXfrm>
        <a:off x="3140273" y="1814405"/>
        <a:ext cx="1801712" cy="54691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4C24B8-CA79-4952-B0AD-F31B0D64DC20}">
      <dsp:nvSpPr>
        <dsp:cNvPr id="0" name=""/>
        <dsp:cNvSpPr/>
      </dsp:nvSpPr>
      <dsp:spPr>
        <a:xfrm>
          <a:off x="1191767" y="0"/>
          <a:ext cx="6753352" cy="5239942"/>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5FC306-42DF-4FB7-B4E9-FFEC605A75AE}">
      <dsp:nvSpPr>
        <dsp:cNvPr id="0" name=""/>
        <dsp:cNvSpPr/>
      </dsp:nvSpPr>
      <dsp:spPr>
        <a:xfrm>
          <a:off x="2715" y="1571982"/>
          <a:ext cx="1764375" cy="2095976"/>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latin typeface="Calibri Light" panose="020F0302020204030204" pitchFamily="34" charset="0"/>
              <a:cs typeface="Calibri Light" panose="020F0302020204030204" pitchFamily="34" charset="0"/>
            </a:rPr>
            <a:t>Property Information</a:t>
          </a:r>
        </a:p>
        <a:p>
          <a:pPr marL="114300" lvl="1" indent="-114300" algn="l" defTabSz="533400">
            <a:lnSpc>
              <a:spcPct val="90000"/>
            </a:lnSpc>
            <a:spcBef>
              <a:spcPct val="0"/>
            </a:spcBef>
            <a:spcAft>
              <a:spcPct val="15000"/>
            </a:spcAft>
            <a:buChar char="•"/>
          </a:pPr>
          <a:r>
            <a:rPr lang="en-US" sz="1200" kern="1200">
              <a:latin typeface="Calibri Light" panose="020F0302020204030204" pitchFamily="34" charset="0"/>
              <a:cs typeface="Calibri Light" panose="020F0302020204030204" pitchFamily="34" charset="0"/>
            </a:rPr>
            <a:t>Ownership</a:t>
          </a:r>
        </a:p>
        <a:p>
          <a:pPr marL="114300" lvl="1" indent="-114300" algn="l" defTabSz="533400">
            <a:lnSpc>
              <a:spcPct val="90000"/>
            </a:lnSpc>
            <a:spcBef>
              <a:spcPct val="0"/>
            </a:spcBef>
            <a:spcAft>
              <a:spcPct val="15000"/>
            </a:spcAft>
            <a:buChar char="•"/>
          </a:pPr>
          <a:r>
            <a:rPr lang="en-US" sz="1200" kern="1200">
              <a:latin typeface="Calibri Light" panose="020F0302020204030204" pitchFamily="34" charset="0"/>
              <a:cs typeface="Calibri Light" panose="020F0302020204030204" pitchFamily="34" charset="0"/>
            </a:rPr>
            <a:t>History</a:t>
          </a:r>
        </a:p>
        <a:p>
          <a:pPr marL="114300" lvl="1" indent="-114300" algn="l" defTabSz="533400">
            <a:lnSpc>
              <a:spcPct val="90000"/>
            </a:lnSpc>
            <a:spcBef>
              <a:spcPct val="0"/>
            </a:spcBef>
            <a:spcAft>
              <a:spcPct val="15000"/>
            </a:spcAft>
            <a:buChar char="•"/>
          </a:pPr>
          <a:r>
            <a:rPr lang="en-US" sz="1200" kern="1200" dirty="0">
              <a:latin typeface="Calibri Light" panose="020F0302020204030204" pitchFamily="34" charset="0"/>
              <a:cs typeface="Calibri Light" panose="020F0302020204030204" pitchFamily="34" charset="0"/>
            </a:rPr>
            <a:t>Tax status</a:t>
          </a:r>
        </a:p>
        <a:p>
          <a:pPr marL="114300" lvl="1" indent="-114300" algn="l" defTabSz="533400">
            <a:lnSpc>
              <a:spcPct val="90000"/>
            </a:lnSpc>
            <a:spcBef>
              <a:spcPct val="0"/>
            </a:spcBef>
            <a:spcAft>
              <a:spcPct val="15000"/>
            </a:spcAft>
            <a:buChar char="•"/>
          </a:pPr>
          <a:r>
            <a:rPr lang="en-US" sz="1200" kern="1200">
              <a:latin typeface="Calibri Light" panose="020F0302020204030204" pitchFamily="34" charset="0"/>
              <a:cs typeface="Calibri Light" panose="020F0302020204030204" pitchFamily="34" charset="0"/>
            </a:rPr>
            <a:t>Occupancy</a:t>
          </a:r>
        </a:p>
        <a:p>
          <a:pPr marL="114300" lvl="1" indent="-114300" algn="l" defTabSz="533400">
            <a:lnSpc>
              <a:spcPct val="90000"/>
            </a:lnSpc>
            <a:spcBef>
              <a:spcPct val="0"/>
            </a:spcBef>
            <a:spcAft>
              <a:spcPct val="15000"/>
            </a:spcAft>
            <a:buChar char="•"/>
          </a:pPr>
          <a:r>
            <a:rPr lang="en-US" sz="1200" kern="1200">
              <a:latin typeface="Calibri Light" panose="020F0302020204030204" pitchFamily="34" charset="0"/>
              <a:cs typeface="Calibri Light" panose="020F0302020204030204" pitchFamily="34" charset="0"/>
            </a:rPr>
            <a:t>Zoning</a:t>
          </a:r>
        </a:p>
        <a:p>
          <a:pPr marL="114300" lvl="1" indent="-114300" algn="l" defTabSz="533400">
            <a:lnSpc>
              <a:spcPct val="90000"/>
            </a:lnSpc>
            <a:spcBef>
              <a:spcPct val="0"/>
            </a:spcBef>
            <a:spcAft>
              <a:spcPct val="15000"/>
            </a:spcAft>
            <a:buChar char="•"/>
          </a:pPr>
          <a:r>
            <a:rPr lang="en-US" sz="1200" kern="1200">
              <a:latin typeface="Calibri Light" panose="020F0302020204030204" pitchFamily="34" charset="0"/>
              <a:cs typeface="Calibri Light" panose="020F0302020204030204" pitchFamily="34" charset="0"/>
            </a:rPr>
            <a:t>Environmental Considerations</a:t>
          </a:r>
        </a:p>
      </dsp:txBody>
      <dsp:txXfrm>
        <a:off x="88845" y="1658112"/>
        <a:ext cx="1592115" cy="1923716"/>
      </dsp:txXfrm>
    </dsp:sp>
    <dsp:sp modelId="{FFBDC664-F6AC-4DF9-9C21-016B4CC427BD}">
      <dsp:nvSpPr>
        <dsp:cNvPr id="0" name=""/>
        <dsp:cNvSpPr/>
      </dsp:nvSpPr>
      <dsp:spPr>
        <a:xfrm>
          <a:off x="2061153" y="1571982"/>
          <a:ext cx="1764375" cy="2095976"/>
        </a:xfrm>
        <a:prstGeom prst="roundRect">
          <a:avLst/>
        </a:prstGeom>
        <a:solidFill>
          <a:schemeClr val="accent3">
            <a:hueOff val="1372388"/>
            <a:satOff val="8237"/>
            <a:lumOff val="627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622300">
            <a:lnSpc>
              <a:spcPct val="90000"/>
            </a:lnSpc>
            <a:spcBef>
              <a:spcPct val="0"/>
            </a:spcBef>
            <a:spcAft>
              <a:spcPct val="35000"/>
            </a:spcAft>
            <a:buNone/>
          </a:pPr>
          <a:r>
            <a:rPr lang="en-US" sz="1400" b="1" kern="1200">
              <a:latin typeface="Calibri Light" panose="020F0302020204030204" pitchFamily="34" charset="0"/>
              <a:cs typeface="Calibri Light" panose="020F0302020204030204" pitchFamily="34" charset="0"/>
            </a:rPr>
            <a:t>Opportunities &amp; Constraints</a:t>
          </a:r>
        </a:p>
        <a:p>
          <a:pPr marL="114300" lvl="1" indent="-114300" algn="l" defTabSz="533400">
            <a:lnSpc>
              <a:spcPct val="90000"/>
            </a:lnSpc>
            <a:spcBef>
              <a:spcPct val="0"/>
            </a:spcBef>
            <a:spcAft>
              <a:spcPct val="15000"/>
            </a:spcAft>
            <a:buChar char="•"/>
          </a:pPr>
          <a:r>
            <a:rPr lang="en-US" sz="1200" kern="1200" dirty="0">
              <a:latin typeface="Calibri Light" panose="020F0302020204030204" pitchFamily="34" charset="0"/>
              <a:cs typeface="Calibri Light" panose="020F0302020204030204" pitchFamily="34" charset="0"/>
            </a:rPr>
            <a:t>Useable Acreage</a:t>
          </a:r>
        </a:p>
        <a:p>
          <a:pPr marL="114300" lvl="1" indent="-114300" algn="l" defTabSz="533400">
            <a:lnSpc>
              <a:spcPct val="90000"/>
            </a:lnSpc>
            <a:spcBef>
              <a:spcPct val="0"/>
            </a:spcBef>
            <a:spcAft>
              <a:spcPct val="15000"/>
            </a:spcAft>
            <a:buChar char="•"/>
          </a:pPr>
          <a:r>
            <a:rPr lang="en-US" sz="1200" kern="1200" dirty="0">
              <a:latin typeface="Calibri Light" panose="020F0302020204030204" pitchFamily="34" charset="0"/>
              <a:cs typeface="Calibri Light" panose="020F0302020204030204" pitchFamily="34" charset="0"/>
            </a:rPr>
            <a:t>Viability</a:t>
          </a:r>
        </a:p>
        <a:p>
          <a:pPr marL="114300" lvl="1" indent="-114300" algn="l" defTabSz="533400">
            <a:lnSpc>
              <a:spcPct val="90000"/>
            </a:lnSpc>
            <a:spcBef>
              <a:spcPct val="0"/>
            </a:spcBef>
            <a:spcAft>
              <a:spcPct val="15000"/>
            </a:spcAft>
            <a:buChar char="•"/>
          </a:pPr>
          <a:r>
            <a:rPr lang="en-US" sz="1200" kern="1200" dirty="0">
              <a:latin typeface="Calibri Light" panose="020F0302020204030204" pitchFamily="34" charset="0"/>
              <a:cs typeface="Calibri Light" panose="020F0302020204030204" pitchFamily="34" charset="0"/>
            </a:rPr>
            <a:t>Accessibility</a:t>
          </a:r>
        </a:p>
        <a:p>
          <a:pPr marL="114300" lvl="1" indent="-114300" algn="l" defTabSz="533400">
            <a:lnSpc>
              <a:spcPct val="90000"/>
            </a:lnSpc>
            <a:spcBef>
              <a:spcPct val="0"/>
            </a:spcBef>
            <a:spcAft>
              <a:spcPct val="15000"/>
            </a:spcAft>
            <a:buChar char="•"/>
          </a:pPr>
          <a:r>
            <a:rPr lang="en-US" sz="1200" kern="1200">
              <a:latin typeface="Calibri Light" panose="020F0302020204030204" pitchFamily="34" charset="0"/>
              <a:cs typeface="Calibri Light" panose="020F0302020204030204" pitchFamily="34" charset="0"/>
            </a:rPr>
            <a:t>Structure</a:t>
          </a:r>
        </a:p>
        <a:p>
          <a:pPr marL="114300" lvl="1" indent="-114300" algn="l" defTabSz="533400">
            <a:lnSpc>
              <a:spcPct val="90000"/>
            </a:lnSpc>
            <a:spcBef>
              <a:spcPct val="0"/>
            </a:spcBef>
            <a:spcAft>
              <a:spcPct val="15000"/>
            </a:spcAft>
            <a:buChar char="•"/>
          </a:pPr>
          <a:r>
            <a:rPr lang="en-US" sz="1200" kern="1200" dirty="0">
              <a:latin typeface="Calibri Light" panose="020F0302020204030204" pitchFamily="34" charset="0"/>
              <a:cs typeface="Calibri Light" panose="020F0302020204030204" pitchFamily="34" charset="0"/>
            </a:rPr>
            <a:t>Infrastructure</a:t>
          </a:r>
        </a:p>
        <a:p>
          <a:pPr marL="114300" lvl="1" indent="-114300" algn="l" defTabSz="533400">
            <a:lnSpc>
              <a:spcPct val="90000"/>
            </a:lnSpc>
            <a:spcBef>
              <a:spcPct val="0"/>
            </a:spcBef>
            <a:spcAft>
              <a:spcPct val="15000"/>
            </a:spcAft>
            <a:buChar char="•"/>
          </a:pPr>
          <a:r>
            <a:rPr lang="en-US" sz="1200" kern="1200" dirty="0">
              <a:latin typeface="Calibri Light" panose="020F0302020204030204" pitchFamily="34" charset="0"/>
              <a:cs typeface="Calibri Light" panose="020F0302020204030204" pitchFamily="34" charset="0"/>
            </a:rPr>
            <a:t>Utilities </a:t>
          </a:r>
        </a:p>
        <a:p>
          <a:pPr marL="114300" lvl="1" indent="-114300" algn="l" defTabSz="533400">
            <a:lnSpc>
              <a:spcPct val="90000"/>
            </a:lnSpc>
            <a:spcBef>
              <a:spcPct val="0"/>
            </a:spcBef>
            <a:spcAft>
              <a:spcPct val="15000"/>
            </a:spcAft>
            <a:buChar char="•"/>
          </a:pPr>
          <a:r>
            <a:rPr lang="en-US" sz="1200" kern="1200" dirty="0">
              <a:latin typeface="Calibri Light" panose="020F0302020204030204" pitchFamily="34" charset="0"/>
              <a:cs typeface="Calibri Light" panose="020F0302020204030204" pitchFamily="34" charset="0"/>
            </a:rPr>
            <a:t>Neighboring Land Use</a:t>
          </a:r>
        </a:p>
      </dsp:txBody>
      <dsp:txXfrm>
        <a:off x="2147283" y="1658112"/>
        <a:ext cx="1592115" cy="1923716"/>
      </dsp:txXfrm>
    </dsp:sp>
    <dsp:sp modelId="{73F66A6C-3DBB-47BB-8C6C-9C68E6A5526D}">
      <dsp:nvSpPr>
        <dsp:cNvPr id="0" name=""/>
        <dsp:cNvSpPr/>
      </dsp:nvSpPr>
      <dsp:spPr>
        <a:xfrm>
          <a:off x="4119591" y="1571982"/>
          <a:ext cx="1764375" cy="2095976"/>
        </a:xfrm>
        <a:prstGeom prst="roundRect">
          <a:avLst/>
        </a:prstGeom>
        <a:solidFill>
          <a:schemeClr val="accent3">
            <a:hueOff val="2744775"/>
            <a:satOff val="16475"/>
            <a:lumOff val="1255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latin typeface="Calibri Light" panose="020F0302020204030204" pitchFamily="34" charset="0"/>
              <a:cs typeface="Calibri Light" panose="020F0302020204030204" pitchFamily="34" charset="0"/>
            </a:rPr>
            <a:t>Community</a:t>
          </a:r>
        </a:p>
        <a:p>
          <a:pPr marL="114300" lvl="1" indent="-114300" algn="l" defTabSz="533400">
            <a:lnSpc>
              <a:spcPct val="90000"/>
            </a:lnSpc>
            <a:spcBef>
              <a:spcPct val="0"/>
            </a:spcBef>
            <a:spcAft>
              <a:spcPct val="15000"/>
            </a:spcAft>
            <a:buChar char="•"/>
          </a:pPr>
          <a:r>
            <a:rPr lang="en-US" sz="1200" kern="1200" dirty="0">
              <a:latin typeface="Calibri Light" panose="020F0302020204030204" pitchFamily="34" charset="0"/>
              <a:cs typeface="Calibri Light" panose="020F0302020204030204" pitchFamily="34" charset="0"/>
            </a:rPr>
            <a:t>Strengths &amp; Weaknesses</a:t>
          </a:r>
        </a:p>
        <a:p>
          <a:pPr marL="114300" lvl="1" indent="-114300" algn="l" defTabSz="533400">
            <a:lnSpc>
              <a:spcPct val="90000"/>
            </a:lnSpc>
            <a:spcBef>
              <a:spcPct val="0"/>
            </a:spcBef>
            <a:spcAft>
              <a:spcPct val="15000"/>
            </a:spcAft>
            <a:buChar char="•"/>
          </a:pPr>
          <a:r>
            <a:rPr lang="en-US" sz="1200" kern="1200" dirty="0">
              <a:latin typeface="Calibri Light" panose="020F0302020204030204" pitchFamily="34" charset="0"/>
              <a:cs typeface="Calibri Light" panose="020F0302020204030204" pitchFamily="34" charset="0"/>
            </a:rPr>
            <a:t>Expectations</a:t>
          </a:r>
        </a:p>
      </dsp:txBody>
      <dsp:txXfrm>
        <a:off x="4205721" y="1658112"/>
        <a:ext cx="1592115" cy="1923716"/>
      </dsp:txXfrm>
    </dsp:sp>
    <dsp:sp modelId="{899D4960-4D09-44FF-B80B-6910EDCEA55E}">
      <dsp:nvSpPr>
        <dsp:cNvPr id="0" name=""/>
        <dsp:cNvSpPr/>
      </dsp:nvSpPr>
      <dsp:spPr>
        <a:xfrm>
          <a:off x="6178029" y="1571982"/>
          <a:ext cx="1764375" cy="2095976"/>
        </a:xfrm>
        <a:prstGeom prst="roundRect">
          <a:avLst/>
        </a:prstGeom>
        <a:solidFill>
          <a:schemeClr val="accent3">
            <a:hueOff val="4117163"/>
            <a:satOff val="24712"/>
            <a:lumOff val="1882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latin typeface="Calibri Light" panose="020F0302020204030204" pitchFamily="34" charset="0"/>
              <a:cs typeface="Calibri Light" panose="020F0302020204030204" pitchFamily="34" charset="0"/>
            </a:rPr>
            <a:t>Market</a:t>
          </a:r>
        </a:p>
        <a:p>
          <a:pPr marL="114300" lvl="1" indent="-114300" algn="l" defTabSz="533400">
            <a:lnSpc>
              <a:spcPct val="90000"/>
            </a:lnSpc>
            <a:spcBef>
              <a:spcPct val="0"/>
            </a:spcBef>
            <a:spcAft>
              <a:spcPct val="15000"/>
            </a:spcAft>
            <a:buChar char="•"/>
          </a:pPr>
          <a:r>
            <a:rPr lang="en-US" sz="1200" kern="1200" dirty="0">
              <a:latin typeface="Calibri Light" panose="020F0302020204030204" pitchFamily="34" charset="0"/>
              <a:cs typeface="Calibri Light" panose="020F0302020204030204" pitchFamily="34" charset="0"/>
            </a:rPr>
            <a:t>Local Economy</a:t>
          </a:r>
        </a:p>
        <a:p>
          <a:pPr marL="114300" lvl="1" indent="-114300" algn="l" defTabSz="533400">
            <a:lnSpc>
              <a:spcPct val="90000"/>
            </a:lnSpc>
            <a:spcBef>
              <a:spcPct val="0"/>
            </a:spcBef>
            <a:spcAft>
              <a:spcPct val="15000"/>
            </a:spcAft>
            <a:buChar char="•"/>
          </a:pPr>
          <a:r>
            <a:rPr lang="en-US" sz="1200" kern="1200" dirty="0">
              <a:latin typeface="Calibri Light" panose="020F0302020204030204" pitchFamily="34" charset="0"/>
              <a:cs typeface="Calibri Light" panose="020F0302020204030204" pitchFamily="34" charset="0"/>
            </a:rPr>
            <a:t>Regional Economy </a:t>
          </a:r>
        </a:p>
        <a:p>
          <a:pPr marL="114300" lvl="1" indent="-114300" algn="l" defTabSz="533400">
            <a:lnSpc>
              <a:spcPct val="90000"/>
            </a:lnSpc>
            <a:spcBef>
              <a:spcPct val="0"/>
            </a:spcBef>
            <a:spcAft>
              <a:spcPct val="15000"/>
            </a:spcAft>
            <a:buChar char="•"/>
          </a:pPr>
          <a:r>
            <a:rPr lang="en-US" sz="1200" kern="1200" dirty="0">
              <a:latin typeface="Calibri Light" panose="020F0302020204030204" pitchFamily="34" charset="0"/>
              <a:cs typeface="Calibri Light" panose="020F0302020204030204" pitchFamily="34" charset="0"/>
            </a:rPr>
            <a:t>Demographics</a:t>
          </a:r>
        </a:p>
        <a:p>
          <a:pPr marL="114300" lvl="1" indent="-114300" algn="l" defTabSz="533400">
            <a:lnSpc>
              <a:spcPct val="90000"/>
            </a:lnSpc>
            <a:spcBef>
              <a:spcPct val="0"/>
            </a:spcBef>
            <a:spcAft>
              <a:spcPct val="15000"/>
            </a:spcAft>
            <a:buChar char="•"/>
          </a:pPr>
          <a:r>
            <a:rPr lang="en-US" sz="1200" kern="1200" dirty="0">
              <a:latin typeface="Calibri Light" panose="020F0302020204030204" pitchFamily="34" charset="0"/>
              <a:cs typeface="Calibri Light" panose="020F0302020204030204" pitchFamily="34" charset="0"/>
            </a:rPr>
            <a:t>Land Availability</a:t>
          </a:r>
        </a:p>
      </dsp:txBody>
      <dsp:txXfrm>
        <a:off x="6264159" y="1658112"/>
        <a:ext cx="1592115" cy="1923716"/>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5D5A10-3B7C-4DBF-84D5-7270D850E034}" type="datetimeFigureOut">
              <a:rPr lang="en-US" smtClean="0"/>
              <a:t>12/5/2025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03CBF8-E55C-4551-85FC-F445B974944A}" type="slidenum">
              <a:rPr lang="en-US" smtClean="0"/>
              <a:t>‹#›</a:t>
            </a:fld>
            <a:endParaRPr lang="en-US"/>
          </a:p>
        </p:txBody>
      </p:sp>
    </p:spTree>
    <p:extLst>
      <p:ext uri="{BB962C8B-B14F-4D97-AF65-F5344CB8AC3E}">
        <p14:creationId xmlns:p14="http://schemas.microsoft.com/office/powerpoint/2010/main" val="2643445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7611A-D021-4857-9E14-D29ED1AA4A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8848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2" name="Google Shape;10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a:extLst>
            <a:ext uri="{FF2B5EF4-FFF2-40B4-BE49-F238E27FC236}">
              <a16:creationId xmlns:a16="http://schemas.microsoft.com/office/drawing/2014/main" id="{6B2CBEB9-FD17-5F1B-B85B-F107B8008ADE}"/>
            </a:ext>
          </a:extLst>
        </p:cNvPr>
        <p:cNvGrpSpPr/>
        <p:nvPr/>
      </p:nvGrpSpPr>
      <p:grpSpPr>
        <a:xfrm>
          <a:off x="0" y="0"/>
          <a:ext cx="0" cy="0"/>
          <a:chOff x="0" y="0"/>
          <a:chExt cx="0" cy="0"/>
        </a:xfrm>
      </p:grpSpPr>
      <p:sp>
        <p:nvSpPr>
          <p:cNvPr id="101" name="Google Shape;101;p3:notes">
            <a:extLst>
              <a:ext uri="{FF2B5EF4-FFF2-40B4-BE49-F238E27FC236}">
                <a16:creationId xmlns:a16="http://schemas.microsoft.com/office/drawing/2014/main" id="{356C1338-6806-7D9A-973B-20C90F77D54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2" name="Google Shape;102;p3:notes">
            <a:extLst>
              <a:ext uri="{FF2B5EF4-FFF2-40B4-BE49-F238E27FC236}">
                <a16:creationId xmlns:a16="http://schemas.microsoft.com/office/drawing/2014/main" id="{646E3F67-C0CE-3007-B70E-2988197563D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53613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7611A-D021-4857-9E14-D29ED1AA4A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0973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7611A-D021-4857-9E14-D29ED1AA4A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0739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7611A-D021-4857-9E14-D29ED1AA4A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709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a:extLst>
            <a:ext uri="{FF2B5EF4-FFF2-40B4-BE49-F238E27FC236}">
              <a16:creationId xmlns:a16="http://schemas.microsoft.com/office/drawing/2014/main" id="{8FFC36A4-9A52-2B28-6444-AAC576DD79A2}"/>
            </a:ext>
          </a:extLst>
        </p:cNvPr>
        <p:cNvGrpSpPr/>
        <p:nvPr/>
      </p:nvGrpSpPr>
      <p:grpSpPr>
        <a:xfrm>
          <a:off x="0" y="0"/>
          <a:ext cx="0" cy="0"/>
          <a:chOff x="0" y="0"/>
          <a:chExt cx="0" cy="0"/>
        </a:xfrm>
      </p:grpSpPr>
      <p:sp>
        <p:nvSpPr>
          <p:cNvPr id="101" name="Google Shape;101;p3:notes">
            <a:extLst>
              <a:ext uri="{FF2B5EF4-FFF2-40B4-BE49-F238E27FC236}">
                <a16:creationId xmlns:a16="http://schemas.microsoft.com/office/drawing/2014/main" id="{2BBED87C-AD81-7293-873E-A538D1299BA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2" name="Google Shape;102;p3:notes">
            <a:extLst>
              <a:ext uri="{FF2B5EF4-FFF2-40B4-BE49-F238E27FC236}">
                <a16:creationId xmlns:a16="http://schemas.microsoft.com/office/drawing/2014/main" id="{3D290078-A77D-A482-260A-2FED1D79DBD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96770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a:extLst>
            <a:ext uri="{FF2B5EF4-FFF2-40B4-BE49-F238E27FC236}">
              <a16:creationId xmlns:a16="http://schemas.microsoft.com/office/drawing/2014/main" id="{7D889539-B9AC-9E78-68C2-794D4C109742}"/>
            </a:ext>
          </a:extLst>
        </p:cNvPr>
        <p:cNvGrpSpPr/>
        <p:nvPr/>
      </p:nvGrpSpPr>
      <p:grpSpPr>
        <a:xfrm>
          <a:off x="0" y="0"/>
          <a:ext cx="0" cy="0"/>
          <a:chOff x="0" y="0"/>
          <a:chExt cx="0" cy="0"/>
        </a:xfrm>
      </p:grpSpPr>
      <p:sp>
        <p:nvSpPr>
          <p:cNvPr id="101" name="Google Shape;101;p3:notes">
            <a:extLst>
              <a:ext uri="{FF2B5EF4-FFF2-40B4-BE49-F238E27FC236}">
                <a16:creationId xmlns:a16="http://schemas.microsoft.com/office/drawing/2014/main" id="{46A2CF8B-1B1D-1D99-5CC9-442379DD0EB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2" name="Google Shape;102;p3:notes">
            <a:extLst>
              <a:ext uri="{FF2B5EF4-FFF2-40B4-BE49-F238E27FC236}">
                <a16:creationId xmlns:a16="http://schemas.microsoft.com/office/drawing/2014/main" id="{CD294DD8-82B6-6BA8-C273-AA29B0B2662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549230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12/5/2025</a:t>
            </a:fld>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pic>
        <p:nvPicPr>
          <p:cNvPr id="7" name="Picture 6" descr="A close-up of a logo&#10;&#10;Description automatically generated">
            <a:extLst>
              <a:ext uri="{FF2B5EF4-FFF2-40B4-BE49-F238E27FC236}">
                <a16:creationId xmlns:a16="http://schemas.microsoft.com/office/drawing/2014/main" id="{81C142AA-03FC-9D74-F705-C831E1AE8A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76213" y="6083316"/>
            <a:ext cx="1400102" cy="638159"/>
          </a:xfrm>
          <a:prstGeom prst="rect">
            <a:avLst/>
          </a:prstGeom>
        </p:spPr>
      </p:pic>
      <p:pic>
        <p:nvPicPr>
          <p:cNvPr id="9" name="Picture 8">
            <a:extLst>
              <a:ext uri="{FF2B5EF4-FFF2-40B4-BE49-F238E27FC236}">
                <a16:creationId xmlns:a16="http://schemas.microsoft.com/office/drawing/2014/main" id="{213CD5AF-AAE0-1902-D873-2BB4A4CF27B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8439" y="6068811"/>
            <a:ext cx="930029" cy="593974"/>
          </a:xfrm>
          <a:prstGeom prst="rect">
            <a:avLst/>
          </a:prstGeom>
        </p:spPr>
      </p:pic>
    </p:spTree>
    <p:extLst>
      <p:ext uri="{BB962C8B-B14F-4D97-AF65-F5344CB8AC3E}">
        <p14:creationId xmlns:p14="http://schemas.microsoft.com/office/powerpoint/2010/main" val="403130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pic>
        <p:nvPicPr>
          <p:cNvPr id="10" name="Picture 9" descr="A close-up of a logo&#10;&#10;Description automatically generated">
            <a:extLst>
              <a:ext uri="{FF2B5EF4-FFF2-40B4-BE49-F238E27FC236}">
                <a16:creationId xmlns:a16="http://schemas.microsoft.com/office/drawing/2014/main" id="{FA2A5B3B-BE18-4326-BA89-2165BA6CE2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76213" y="6083316"/>
            <a:ext cx="1400102" cy="638159"/>
          </a:xfrm>
          <a:prstGeom prst="rect">
            <a:avLst/>
          </a:prstGeom>
        </p:spPr>
      </p:pic>
      <p:pic>
        <p:nvPicPr>
          <p:cNvPr id="12" name="Picture 11">
            <a:extLst>
              <a:ext uri="{FF2B5EF4-FFF2-40B4-BE49-F238E27FC236}">
                <a16:creationId xmlns:a16="http://schemas.microsoft.com/office/drawing/2014/main" id="{86DB2EBB-8FFD-FF45-C2B8-F1EFA2EBC04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8439" y="6068811"/>
            <a:ext cx="930029" cy="593974"/>
          </a:xfrm>
          <a:prstGeom prst="rect">
            <a:avLst/>
          </a:prstGeom>
        </p:spPr>
      </p:pic>
    </p:spTree>
    <p:extLst>
      <p:ext uri="{BB962C8B-B14F-4D97-AF65-F5344CB8AC3E}">
        <p14:creationId xmlns:p14="http://schemas.microsoft.com/office/powerpoint/2010/main" val="3964870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pic>
        <p:nvPicPr>
          <p:cNvPr id="10" name="Picture 9" descr="A close-up of a logo&#10;&#10;Description automatically generated">
            <a:extLst>
              <a:ext uri="{FF2B5EF4-FFF2-40B4-BE49-F238E27FC236}">
                <a16:creationId xmlns:a16="http://schemas.microsoft.com/office/drawing/2014/main" id="{E7CBA030-CA88-D0BF-DD21-163A69EAB6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76213" y="6083316"/>
            <a:ext cx="1400102" cy="638159"/>
          </a:xfrm>
          <a:prstGeom prst="rect">
            <a:avLst/>
          </a:prstGeom>
        </p:spPr>
      </p:pic>
      <p:pic>
        <p:nvPicPr>
          <p:cNvPr id="12" name="Picture 11">
            <a:extLst>
              <a:ext uri="{FF2B5EF4-FFF2-40B4-BE49-F238E27FC236}">
                <a16:creationId xmlns:a16="http://schemas.microsoft.com/office/drawing/2014/main" id="{09280FD9-2E43-33CE-D0A9-36D52FB59BC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8439" y="6068811"/>
            <a:ext cx="930029" cy="593974"/>
          </a:xfrm>
          <a:prstGeom prst="rect">
            <a:avLst/>
          </a:prstGeom>
        </p:spPr>
      </p:pic>
    </p:spTree>
    <p:extLst>
      <p:ext uri="{BB962C8B-B14F-4D97-AF65-F5344CB8AC3E}">
        <p14:creationId xmlns:p14="http://schemas.microsoft.com/office/powerpoint/2010/main" val="264076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AFADA3D-DD97-4EB7-BBC2-350A0705770D}" type="datetimeFigureOut">
              <a:rPr lang="en-US" smtClean="0"/>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DB3AC-D6AC-4D80-B23D-9F5500BD6F22}" type="slidenum">
              <a:rPr lang="en-US" smtClean="0"/>
              <a:t>‹#›</a:t>
            </a:fld>
            <a:endParaRPr lang="en-US"/>
          </a:p>
        </p:txBody>
      </p:sp>
      <p:pic>
        <p:nvPicPr>
          <p:cNvPr id="7" name="Picture 6">
            <a:extLst>
              <a:ext uri="{FF2B5EF4-FFF2-40B4-BE49-F238E27FC236}">
                <a16:creationId xmlns:a16="http://schemas.microsoft.com/office/drawing/2014/main" id="{29857AB4-44CA-4918-B276-5B0E8E10F08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50729" y="5808271"/>
            <a:ext cx="1763617" cy="913207"/>
          </a:xfrm>
          <a:prstGeom prst="rect">
            <a:avLst/>
          </a:prstGeom>
        </p:spPr>
      </p:pic>
      <p:pic>
        <p:nvPicPr>
          <p:cNvPr id="8" name="Picture 7">
            <a:extLst>
              <a:ext uri="{FF2B5EF4-FFF2-40B4-BE49-F238E27FC236}">
                <a16:creationId xmlns:a16="http://schemas.microsoft.com/office/drawing/2014/main" id="{38408589-26E4-41E7-92BC-6EEBBB17E8C5}"/>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9772497" y="6375013"/>
            <a:ext cx="2209800" cy="346465"/>
          </a:xfrm>
          <a:prstGeom prst="rect">
            <a:avLst/>
          </a:prstGeom>
        </p:spPr>
      </p:pic>
    </p:spTree>
    <p:extLst>
      <p:ext uri="{BB962C8B-B14F-4D97-AF65-F5344CB8AC3E}">
        <p14:creationId xmlns:p14="http://schemas.microsoft.com/office/powerpoint/2010/main" val="2716504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FADA3D-DD97-4EB7-BBC2-350A0705770D}" type="datetimeFigureOut">
              <a:rPr lang="en-US" smtClean="0"/>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DB3AC-D6AC-4D80-B23D-9F5500BD6F22}" type="slidenum">
              <a:rPr lang="en-US" smtClean="0"/>
              <a:t>‹#›</a:t>
            </a:fld>
            <a:endParaRPr lang="en-US"/>
          </a:p>
        </p:txBody>
      </p:sp>
      <p:pic>
        <p:nvPicPr>
          <p:cNvPr id="7" name="Picture 6">
            <a:extLst>
              <a:ext uri="{FF2B5EF4-FFF2-40B4-BE49-F238E27FC236}">
                <a16:creationId xmlns:a16="http://schemas.microsoft.com/office/drawing/2014/main" id="{BD670B22-F54E-434D-B3DE-EE7EFDB56A24}"/>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21468" y="5853117"/>
            <a:ext cx="1763617" cy="913207"/>
          </a:xfrm>
          <a:prstGeom prst="rect">
            <a:avLst/>
          </a:prstGeom>
        </p:spPr>
      </p:pic>
      <p:pic>
        <p:nvPicPr>
          <p:cNvPr id="8" name="Picture 7">
            <a:extLst>
              <a:ext uri="{FF2B5EF4-FFF2-40B4-BE49-F238E27FC236}">
                <a16:creationId xmlns:a16="http://schemas.microsoft.com/office/drawing/2014/main" id="{EF12010C-FF48-47F4-8522-C0C862FEFB35}"/>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9821265" y="6365683"/>
            <a:ext cx="2209800" cy="346465"/>
          </a:xfrm>
          <a:prstGeom prst="rect">
            <a:avLst/>
          </a:prstGeom>
        </p:spPr>
      </p:pic>
    </p:spTree>
    <p:extLst>
      <p:ext uri="{BB962C8B-B14F-4D97-AF65-F5344CB8AC3E}">
        <p14:creationId xmlns:p14="http://schemas.microsoft.com/office/powerpoint/2010/main" val="15619743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FADA3D-DD97-4EB7-BBC2-350A0705770D}" type="datetimeFigureOut">
              <a:rPr lang="en-US" smtClean="0"/>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DB3AC-D6AC-4D80-B23D-9F5500BD6F22}" type="slidenum">
              <a:rPr lang="en-US" smtClean="0"/>
              <a:t>‹#›</a:t>
            </a:fld>
            <a:endParaRPr lang="en-US"/>
          </a:p>
        </p:txBody>
      </p:sp>
    </p:spTree>
    <p:extLst>
      <p:ext uri="{BB962C8B-B14F-4D97-AF65-F5344CB8AC3E}">
        <p14:creationId xmlns:p14="http://schemas.microsoft.com/office/powerpoint/2010/main" val="41139413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FADA3D-DD97-4EB7-BBC2-350A0705770D}" type="datetimeFigureOut">
              <a:rPr lang="en-US" smtClean="0"/>
              <a:t>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DB3AC-D6AC-4D80-B23D-9F5500BD6F22}" type="slidenum">
              <a:rPr lang="en-US" smtClean="0"/>
              <a:t>‹#›</a:t>
            </a:fld>
            <a:endParaRPr lang="en-US"/>
          </a:p>
        </p:txBody>
      </p:sp>
    </p:spTree>
    <p:extLst>
      <p:ext uri="{BB962C8B-B14F-4D97-AF65-F5344CB8AC3E}">
        <p14:creationId xmlns:p14="http://schemas.microsoft.com/office/powerpoint/2010/main" val="4469417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FADA3D-DD97-4EB7-BBC2-350A0705770D}" type="datetimeFigureOut">
              <a:rPr lang="en-US" smtClean="0"/>
              <a:t>12/5/2025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9DB3AC-D6AC-4D80-B23D-9F5500BD6F22}" type="slidenum">
              <a:rPr lang="en-US" smtClean="0"/>
              <a:t>‹#›</a:t>
            </a:fld>
            <a:endParaRPr lang="en-US"/>
          </a:p>
        </p:txBody>
      </p:sp>
    </p:spTree>
    <p:extLst>
      <p:ext uri="{BB962C8B-B14F-4D97-AF65-F5344CB8AC3E}">
        <p14:creationId xmlns:p14="http://schemas.microsoft.com/office/powerpoint/2010/main" val="3320866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FADA3D-DD97-4EB7-BBC2-350A0705770D}" type="datetimeFigureOut">
              <a:rPr lang="en-US" smtClean="0"/>
              <a:t>12/5/2025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9DB3AC-D6AC-4D80-B23D-9F5500BD6F22}" type="slidenum">
              <a:rPr lang="en-US" smtClean="0"/>
              <a:t>‹#›</a:t>
            </a:fld>
            <a:endParaRPr lang="en-US"/>
          </a:p>
        </p:txBody>
      </p:sp>
    </p:spTree>
    <p:extLst>
      <p:ext uri="{BB962C8B-B14F-4D97-AF65-F5344CB8AC3E}">
        <p14:creationId xmlns:p14="http://schemas.microsoft.com/office/powerpoint/2010/main" val="22256938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FADA3D-DD97-4EB7-BBC2-350A0705770D}" type="datetimeFigureOut">
              <a:rPr lang="en-US" smtClean="0"/>
              <a:t>12/5/2025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9DB3AC-D6AC-4D80-B23D-9F5500BD6F22}" type="slidenum">
              <a:rPr lang="en-US" smtClean="0"/>
              <a:t>‹#›</a:t>
            </a:fld>
            <a:endParaRPr lang="en-US"/>
          </a:p>
        </p:txBody>
      </p:sp>
    </p:spTree>
    <p:extLst>
      <p:ext uri="{BB962C8B-B14F-4D97-AF65-F5344CB8AC3E}">
        <p14:creationId xmlns:p14="http://schemas.microsoft.com/office/powerpoint/2010/main" val="28504809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AFADA3D-DD97-4EB7-BBC2-350A0705770D}" type="datetimeFigureOut">
              <a:rPr lang="en-US" smtClean="0"/>
              <a:t>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DB3AC-D6AC-4D80-B23D-9F5500BD6F22}" type="slidenum">
              <a:rPr lang="en-US" smtClean="0"/>
              <a:t>‹#›</a:t>
            </a:fld>
            <a:endParaRPr lang="en-US"/>
          </a:p>
        </p:txBody>
      </p:sp>
    </p:spTree>
    <p:extLst>
      <p:ext uri="{BB962C8B-B14F-4D97-AF65-F5344CB8AC3E}">
        <p14:creationId xmlns:p14="http://schemas.microsoft.com/office/powerpoint/2010/main" val="3597488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12/5/2025</a:t>
            </a:fld>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pic>
        <p:nvPicPr>
          <p:cNvPr id="9" name="Picture 8" descr="A close-up of a logo&#10;&#10;Description automatically generated">
            <a:extLst>
              <a:ext uri="{FF2B5EF4-FFF2-40B4-BE49-F238E27FC236}">
                <a16:creationId xmlns:a16="http://schemas.microsoft.com/office/drawing/2014/main" id="{12F30C46-597F-7BC8-1401-75D6824F7C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76213" y="6083316"/>
            <a:ext cx="1400102" cy="638159"/>
          </a:xfrm>
          <a:prstGeom prst="rect">
            <a:avLst/>
          </a:prstGeom>
        </p:spPr>
      </p:pic>
      <p:pic>
        <p:nvPicPr>
          <p:cNvPr id="10" name="Picture 9">
            <a:extLst>
              <a:ext uri="{FF2B5EF4-FFF2-40B4-BE49-F238E27FC236}">
                <a16:creationId xmlns:a16="http://schemas.microsoft.com/office/drawing/2014/main" id="{8B138E33-0CF6-933E-B268-9CB6D4B9B5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8439" y="6068811"/>
            <a:ext cx="930029" cy="593974"/>
          </a:xfrm>
          <a:prstGeom prst="rect">
            <a:avLst/>
          </a:prstGeom>
        </p:spPr>
      </p:pic>
    </p:spTree>
    <p:extLst>
      <p:ext uri="{BB962C8B-B14F-4D97-AF65-F5344CB8AC3E}">
        <p14:creationId xmlns:p14="http://schemas.microsoft.com/office/powerpoint/2010/main" val="6759423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AFADA3D-DD97-4EB7-BBC2-350A0705770D}" type="datetimeFigureOut">
              <a:rPr lang="en-US" smtClean="0"/>
              <a:t>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DB3AC-D6AC-4D80-B23D-9F5500BD6F22}" type="slidenum">
              <a:rPr lang="en-US" smtClean="0"/>
              <a:t>‹#›</a:t>
            </a:fld>
            <a:endParaRPr lang="en-US"/>
          </a:p>
        </p:txBody>
      </p:sp>
    </p:spTree>
    <p:extLst>
      <p:ext uri="{BB962C8B-B14F-4D97-AF65-F5344CB8AC3E}">
        <p14:creationId xmlns:p14="http://schemas.microsoft.com/office/powerpoint/2010/main" val="30516516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FADA3D-DD97-4EB7-BBC2-350A0705770D}" type="datetimeFigureOut">
              <a:rPr lang="en-US" smtClean="0"/>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DB3AC-D6AC-4D80-B23D-9F5500BD6F22}" type="slidenum">
              <a:rPr lang="en-US" smtClean="0"/>
              <a:t>‹#›</a:t>
            </a:fld>
            <a:endParaRPr lang="en-US"/>
          </a:p>
        </p:txBody>
      </p:sp>
    </p:spTree>
    <p:extLst>
      <p:ext uri="{BB962C8B-B14F-4D97-AF65-F5344CB8AC3E}">
        <p14:creationId xmlns:p14="http://schemas.microsoft.com/office/powerpoint/2010/main" val="9916163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FADA3D-DD97-4EB7-BBC2-350A0705770D}" type="datetimeFigureOut">
              <a:rPr lang="en-US" smtClean="0"/>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DB3AC-D6AC-4D80-B23D-9F5500BD6F22}" type="slidenum">
              <a:rPr lang="en-US" smtClean="0"/>
              <a:t>‹#›</a:t>
            </a:fld>
            <a:endParaRPr lang="en-US"/>
          </a:p>
        </p:txBody>
      </p:sp>
    </p:spTree>
    <p:extLst>
      <p:ext uri="{BB962C8B-B14F-4D97-AF65-F5344CB8AC3E}">
        <p14:creationId xmlns:p14="http://schemas.microsoft.com/office/powerpoint/2010/main" val="419447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12/5/2025</a:t>
            </a:fld>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pic>
        <p:nvPicPr>
          <p:cNvPr id="9" name="Picture 8" descr="A close-up of a logo&#10;&#10;Description automatically generated">
            <a:extLst>
              <a:ext uri="{FF2B5EF4-FFF2-40B4-BE49-F238E27FC236}">
                <a16:creationId xmlns:a16="http://schemas.microsoft.com/office/drawing/2014/main" id="{9D4C7121-63CB-66BD-E5DE-FE35CB6401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76213" y="6083316"/>
            <a:ext cx="1400102" cy="638159"/>
          </a:xfrm>
          <a:prstGeom prst="rect">
            <a:avLst/>
          </a:prstGeom>
        </p:spPr>
      </p:pic>
      <p:pic>
        <p:nvPicPr>
          <p:cNvPr id="11" name="Picture 10">
            <a:extLst>
              <a:ext uri="{FF2B5EF4-FFF2-40B4-BE49-F238E27FC236}">
                <a16:creationId xmlns:a16="http://schemas.microsoft.com/office/drawing/2014/main" id="{6C19F60C-3DA8-36B5-17A5-716E34124A0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8439" y="6068811"/>
            <a:ext cx="930029" cy="593974"/>
          </a:xfrm>
          <a:prstGeom prst="rect">
            <a:avLst/>
          </a:prstGeom>
        </p:spPr>
      </p:pic>
    </p:spTree>
    <p:extLst>
      <p:ext uri="{BB962C8B-B14F-4D97-AF65-F5344CB8AC3E}">
        <p14:creationId xmlns:p14="http://schemas.microsoft.com/office/powerpoint/2010/main" val="322682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pic>
        <p:nvPicPr>
          <p:cNvPr id="11" name="Picture 10" descr="A close-up of a logo&#10;&#10;Description automatically generated">
            <a:extLst>
              <a:ext uri="{FF2B5EF4-FFF2-40B4-BE49-F238E27FC236}">
                <a16:creationId xmlns:a16="http://schemas.microsoft.com/office/drawing/2014/main" id="{FC87E16D-ED40-160F-95FB-2B7103DD98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76213" y="6083316"/>
            <a:ext cx="1400102" cy="638159"/>
          </a:xfrm>
          <a:prstGeom prst="rect">
            <a:avLst/>
          </a:prstGeom>
        </p:spPr>
      </p:pic>
      <p:pic>
        <p:nvPicPr>
          <p:cNvPr id="13" name="Picture 12">
            <a:extLst>
              <a:ext uri="{FF2B5EF4-FFF2-40B4-BE49-F238E27FC236}">
                <a16:creationId xmlns:a16="http://schemas.microsoft.com/office/drawing/2014/main" id="{C8BCC996-625A-509B-928B-354E8817E34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8439" y="6068811"/>
            <a:ext cx="930029" cy="593974"/>
          </a:xfrm>
          <a:prstGeom prst="rect">
            <a:avLst/>
          </a:prstGeom>
        </p:spPr>
      </p:pic>
    </p:spTree>
    <p:extLst>
      <p:ext uri="{BB962C8B-B14F-4D97-AF65-F5344CB8AC3E}">
        <p14:creationId xmlns:p14="http://schemas.microsoft.com/office/powerpoint/2010/main" val="2065455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pic>
        <p:nvPicPr>
          <p:cNvPr id="13" name="Picture 12" descr="A close-up of a logo&#10;&#10;Description automatically generated">
            <a:extLst>
              <a:ext uri="{FF2B5EF4-FFF2-40B4-BE49-F238E27FC236}">
                <a16:creationId xmlns:a16="http://schemas.microsoft.com/office/drawing/2014/main" id="{54B9DEA0-D2A1-C6E1-9C3A-2FDE75984D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76213" y="6083316"/>
            <a:ext cx="1400102" cy="638159"/>
          </a:xfrm>
          <a:prstGeom prst="rect">
            <a:avLst/>
          </a:prstGeom>
        </p:spPr>
      </p:pic>
      <p:pic>
        <p:nvPicPr>
          <p:cNvPr id="15" name="Picture 14">
            <a:extLst>
              <a:ext uri="{FF2B5EF4-FFF2-40B4-BE49-F238E27FC236}">
                <a16:creationId xmlns:a16="http://schemas.microsoft.com/office/drawing/2014/main" id="{CCBA7012-0768-8A98-AC8E-3B819BD6F3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8439" y="6068811"/>
            <a:ext cx="930029" cy="593974"/>
          </a:xfrm>
          <a:prstGeom prst="rect">
            <a:avLst/>
          </a:prstGeom>
        </p:spPr>
      </p:pic>
    </p:spTree>
    <p:extLst>
      <p:ext uri="{BB962C8B-B14F-4D97-AF65-F5344CB8AC3E}">
        <p14:creationId xmlns:p14="http://schemas.microsoft.com/office/powerpoint/2010/main" val="132549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pic>
        <p:nvPicPr>
          <p:cNvPr id="9" name="Picture 8" descr="A close-up of a logo&#10;&#10;Description automatically generated">
            <a:extLst>
              <a:ext uri="{FF2B5EF4-FFF2-40B4-BE49-F238E27FC236}">
                <a16:creationId xmlns:a16="http://schemas.microsoft.com/office/drawing/2014/main" id="{F64A5DF3-8910-4463-8E57-DB39D3B51D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76213" y="6083316"/>
            <a:ext cx="1400102" cy="638159"/>
          </a:xfrm>
          <a:prstGeom prst="rect">
            <a:avLst/>
          </a:prstGeom>
        </p:spPr>
      </p:pic>
      <p:pic>
        <p:nvPicPr>
          <p:cNvPr id="11" name="Picture 10">
            <a:extLst>
              <a:ext uri="{FF2B5EF4-FFF2-40B4-BE49-F238E27FC236}">
                <a16:creationId xmlns:a16="http://schemas.microsoft.com/office/drawing/2014/main" id="{3215071D-B7E7-FF2B-98C2-70D086DDD07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8439" y="6068811"/>
            <a:ext cx="930029" cy="593974"/>
          </a:xfrm>
          <a:prstGeom prst="rect">
            <a:avLst/>
          </a:prstGeom>
        </p:spPr>
      </p:pic>
    </p:spTree>
    <p:extLst>
      <p:ext uri="{BB962C8B-B14F-4D97-AF65-F5344CB8AC3E}">
        <p14:creationId xmlns:p14="http://schemas.microsoft.com/office/powerpoint/2010/main" val="3240342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pic>
        <p:nvPicPr>
          <p:cNvPr id="8" name="Picture 7" descr="A close-up of a logo&#10;&#10;Description automatically generated">
            <a:extLst>
              <a:ext uri="{FF2B5EF4-FFF2-40B4-BE49-F238E27FC236}">
                <a16:creationId xmlns:a16="http://schemas.microsoft.com/office/drawing/2014/main" id="{E9EFDB64-4772-91E6-4F1B-C07856B586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76213" y="6083316"/>
            <a:ext cx="1400102" cy="638159"/>
          </a:xfrm>
          <a:prstGeom prst="rect">
            <a:avLst/>
          </a:prstGeom>
        </p:spPr>
      </p:pic>
      <p:pic>
        <p:nvPicPr>
          <p:cNvPr id="10" name="Picture 9">
            <a:extLst>
              <a:ext uri="{FF2B5EF4-FFF2-40B4-BE49-F238E27FC236}">
                <a16:creationId xmlns:a16="http://schemas.microsoft.com/office/drawing/2014/main" id="{0BE6E74F-B11A-1A78-0DC1-1D30ABB5E54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8439" y="6068811"/>
            <a:ext cx="930029" cy="593974"/>
          </a:xfrm>
          <a:prstGeom prst="rect">
            <a:avLst/>
          </a:prstGeom>
        </p:spPr>
      </p:pic>
    </p:spTree>
    <p:extLst>
      <p:ext uri="{BB962C8B-B14F-4D97-AF65-F5344CB8AC3E}">
        <p14:creationId xmlns:p14="http://schemas.microsoft.com/office/powerpoint/2010/main" val="56440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pic>
        <p:nvPicPr>
          <p:cNvPr id="11" name="Picture 10" descr="A close-up of a logo&#10;&#10;Description automatically generated">
            <a:extLst>
              <a:ext uri="{FF2B5EF4-FFF2-40B4-BE49-F238E27FC236}">
                <a16:creationId xmlns:a16="http://schemas.microsoft.com/office/drawing/2014/main" id="{57602E0D-E036-0211-CE84-70A1F8DBC4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76213" y="6083316"/>
            <a:ext cx="1400102" cy="638159"/>
          </a:xfrm>
          <a:prstGeom prst="rect">
            <a:avLst/>
          </a:prstGeom>
        </p:spPr>
      </p:pic>
      <p:pic>
        <p:nvPicPr>
          <p:cNvPr id="13" name="Picture 12">
            <a:extLst>
              <a:ext uri="{FF2B5EF4-FFF2-40B4-BE49-F238E27FC236}">
                <a16:creationId xmlns:a16="http://schemas.microsoft.com/office/drawing/2014/main" id="{20CA9758-E927-B2E4-2131-EADB770551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8439" y="6068811"/>
            <a:ext cx="930029" cy="593974"/>
          </a:xfrm>
          <a:prstGeom prst="rect">
            <a:avLst/>
          </a:prstGeom>
        </p:spPr>
      </p:pic>
    </p:spTree>
    <p:extLst>
      <p:ext uri="{BB962C8B-B14F-4D97-AF65-F5344CB8AC3E}">
        <p14:creationId xmlns:p14="http://schemas.microsoft.com/office/powerpoint/2010/main" val="2773901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pic>
        <p:nvPicPr>
          <p:cNvPr id="11" name="Picture 10" descr="A close-up of a logo&#10;&#10;Description automatically generated">
            <a:extLst>
              <a:ext uri="{FF2B5EF4-FFF2-40B4-BE49-F238E27FC236}">
                <a16:creationId xmlns:a16="http://schemas.microsoft.com/office/drawing/2014/main" id="{AACEF1A0-A0B2-6B08-2B06-2819668DCF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76213" y="6083316"/>
            <a:ext cx="1400102" cy="638159"/>
          </a:xfrm>
          <a:prstGeom prst="rect">
            <a:avLst/>
          </a:prstGeom>
        </p:spPr>
      </p:pic>
      <p:pic>
        <p:nvPicPr>
          <p:cNvPr id="13" name="Picture 12">
            <a:extLst>
              <a:ext uri="{FF2B5EF4-FFF2-40B4-BE49-F238E27FC236}">
                <a16:creationId xmlns:a16="http://schemas.microsoft.com/office/drawing/2014/main" id="{AB5E431C-45D0-ED9D-A61C-A78A82DED85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8439" y="6068811"/>
            <a:ext cx="930029" cy="593974"/>
          </a:xfrm>
          <a:prstGeom prst="rect">
            <a:avLst/>
          </a:prstGeom>
        </p:spPr>
      </p:pic>
    </p:spTree>
    <p:extLst>
      <p:ext uri="{BB962C8B-B14F-4D97-AF65-F5344CB8AC3E}">
        <p14:creationId xmlns:p14="http://schemas.microsoft.com/office/powerpoint/2010/main" val="2933698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12/5/2025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pic>
        <p:nvPicPr>
          <p:cNvPr id="8" name="Picture 7" descr="A close-up of a logo&#10;&#10;Description automatically generated">
            <a:extLst>
              <a:ext uri="{FF2B5EF4-FFF2-40B4-BE49-F238E27FC236}">
                <a16:creationId xmlns:a16="http://schemas.microsoft.com/office/drawing/2014/main" id="{2F65FC5C-C461-0064-3641-7B350C7531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476213" y="6083316"/>
            <a:ext cx="1400102" cy="638159"/>
          </a:xfrm>
          <a:prstGeom prst="rect">
            <a:avLst/>
          </a:prstGeom>
        </p:spPr>
      </p:pic>
      <p:pic>
        <p:nvPicPr>
          <p:cNvPr id="10" name="Picture 9">
            <a:extLst>
              <a:ext uri="{FF2B5EF4-FFF2-40B4-BE49-F238E27FC236}">
                <a16:creationId xmlns:a16="http://schemas.microsoft.com/office/drawing/2014/main" id="{CFD8D14F-9984-F7D6-4602-B599E461C43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98439" y="6068811"/>
            <a:ext cx="930029" cy="593974"/>
          </a:xfrm>
          <a:prstGeom prst="rect">
            <a:avLst/>
          </a:prstGeom>
        </p:spPr>
      </p:pic>
    </p:spTree>
    <p:extLst>
      <p:ext uri="{BB962C8B-B14F-4D97-AF65-F5344CB8AC3E}">
        <p14:creationId xmlns:p14="http://schemas.microsoft.com/office/powerpoint/2010/main" val="4513514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FADA3D-DD97-4EB7-BBC2-350A0705770D}" type="datetimeFigureOut">
              <a:rPr lang="en-US" smtClean="0"/>
              <a:t>12/5/2025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9DB3AC-D6AC-4D80-B23D-9F5500BD6F22}" type="slidenum">
              <a:rPr lang="en-US" smtClean="0"/>
              <a:t>‹#›</a:t>
            </a:fld>
            <a:endParaRPr lang="en-US"/>
          </a:p>
        </p:txBody>
      </p:sp>
    </p:spTree>
    <p:extLst>
      <p:ext uri="{BB962C8B-B14F-4D97-AF65-F5344CB8AC3E}">
        <p14:creationId xmlns:p14="http://schemas.microsoft.com/office/powerpoint/2010/main" val="12344915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4.xml"/><Relationship Id="rId5" Type="http://schemas.openxmlformats.org/officeDocument/2006/relationships/image" Target="../media/image35.jpe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10.png"/><Relationship Id="rId7" Type="http://schemas.openxmlformats.org/officeDocument/2006/relationships/diagramColors" Target="../diagrams/colors10.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10.png"/><Relationship Id="rId7" Type="http://schemas.openxmlformats.org/officeDocument/2006/relationships/diagramColors" Target="../diagrams/colors11.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QuickStyle" Target="../diagrams/quickStyle11.xml"/><Relationship Id="rId11" Type="http://schemas.openxmlformats.org/officeDocument/2006/relationships/image" Target="../media/image38.png"/><Relationship Id="rId5" Type="http://schemas.openxmlformats.org/officeDocument/2006/relationships/diagramLayout" Target="../diagrams/layout11.xml"/><Relationship Id="rId10" Type="http://schemas.openxmlformats.org/officeDocument/2006/relationships/hyperlink" Target="tab.program.uconn.edu/community-engagement" TargetMode="External"/><Relationship Id="rId4" Type="http://schemas.openxmlformats.org/officeDocument/2006/relationships/diagramData" Target="../diagrams/data11.xml"/><Relationship Id="rId9" Type="http://schemas.openxmlformats.org/officeDocument/2006/relationships/image" Target="../media/image37.jpeg"/></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hyperlink" Target="http://tab.program.uconn.edu/" TargetMode="External"/><Relationship Id="rId2" Type="http://schemas.openxmlformats.org/officeDocument/2006/relationships/hyperlink" Target="mailto:Uconn-tab@uconn.edu" TargetMode="External"/><Relationship Id="rId1" Type="http://schemas.openxmlformats.org/officeDocument/2006/relationships/slideLayout" Target="../slideLayouts/slideLayout13.xml"/><Relationship Id="rId4" Type="http://schemas.openxmlformats.org/officeDocument/2006/relationships/hyperlink" Target="https://mailchi.mp/f82f08428bf1/uconn-tab-april-2022-newsletter-10330475?e=6d63f681bc"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nerha.org/"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10.png"/><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18" Type="http://schemas.microsoft.com/office/2007/relationships/diagramDrawing" Target="../diagrams/drawing5.xml"/><Relationship Id="rId26" Type="http://schemas.openxmlformats.org/officeDocument/2006/relationships/diagramQuickStyle" Target="../diagrams/quickStyle7.xml"/><Relationship Id="rId3" Type="http://schemas.openxmlformats.org/officeDocument/2006/relationships/image" Target="../media/image10.png"/><Relationship Id="rId21" Type="http://schemas.openxmlformats.org/officeDocument/2006/relationships/diagramQuickStyle" Target="../diagrams/quickStyle6.xml"/><Relationship Id="rId7" Type="http://schemas.openxmlformats.org/officeDocument/2006/relationships/diagramColors" Target="../diagrams/colors3.xml"/><Relationship Id="rId12" Type="http://schemas.openxmlformats.org/officeDocument/2006/relationships/diagramColors" Target="../diagrams/colors4.xml"/><Relationship Id="rId17" Type="http://schemas.openxmlformats.org/officeDocument/2006/relationships/diagramColors" Target="../diagrams/colors5.xml"/><Relationship Id="rId25" Type="http://schemas.openxmlformats.org/officeDocument/2006/relationships/diagramLayout" Target="../diagrams/layout7.xml"/><Relationship Id="rId2" Type="http://schemas.openxmlformats.org/officeDocument/2006/relationships/notesSlide" Target="../notesSlides/notesSlide3.xml"/><Relationship Id="rId16" Type="http://schemas.openxmlformats.org/officeDocument/2006/relationships/diagramQuickStyle" Target="../diagrams/quickStyle5.xml"/><Relationship Id="rId20" Type="http://schemas.openxmlformats.org/officeDocument/2006/relationships/diagramLayout" Target="../diagrams/layout6.xml"/><Relationship Id="rId1" Type="http://schemas.openxmlformats.org/officeDocument/2006/relationships/slideLayout" Target="../slideLayouts/slideLayout7.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24" Type="http://schemas.openxmlformats.org/officeDocument/2006/relationships/diagramData" Target="../diagrams/data7.xml"/><Relationship Id="rId5" Type="http://schemas.openxmlformats.org/officeDocument/2006/relationships/diagramLayout" Target="../diagrams/layout3.xml"/><Relationship Id="rId15" Type="http://schemas.openxmlformats.org/officeDocument/2006/relationships/diagramLayout" Target="../diagrams/layout5.xml"/><Relationship Id="rId23" Type="http://schemas.microsoft.com/office/2007/relationships/diagramDrawing" Target="../diagrams/drawing6.xml"/><Relationship Id="rId28" Type="http://schemas.microsoft.com/office/2007/relationships/diagramDrawing" Target="../diagrams/drawing7.xml"/><Relationship Id="rId10" Type="http://schemas.openxmlformats.org/officeDocument/2006/relationships/diagramLayout" Target="../diagrams/layout4.xml"/><Relationship Id="rId19" Type="http://schemas.openxmlformats.org/officeDocument/2006/relationships/diagramData" Target="../diagrams/data6.xml"/><Relationship Id="rId4" Type="http://schemas.openxmlformats.org/officeDocument/2006/relationships/diagramData" Target="../diagrams/data3.xml"/><Relationship Id="rId9" Type="http://schemas.openxmlformats.org/officeDocument/2006/relationships/diagramData" Target="../diagrams/data4.xml"/><Relationship Id="rId14" Type="http://schemas.openxmlformats.org/officeDocument/2006/relationships/diagramData" Target="../diagrams/data5.xml"/><Relationship Id="rId22" Type="http://schemas.openxmlformats.org/officeDocument/2006/relationships/diagramColors" Target="../diagrams/colors6.xml"/><Relationship Id="rId27" Type="http://schemas.openxmlformats.org/officeDocument/2006/relationships/diagramColors" Target="../diagrams/colors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grass, outdoor, nature&#10;&#10;Description automatically generated">
            <a:extLst>
              <a:ext uri="{FF2B5EF4-FFF2-40B4-BE49-F238E27FC236}">
                <a16:creationId xmlns:a16="http://schemas.microsoft.com/office/drawing/2014/main" id="{E497D8F8-F10C-5DBB-C7C4-66BB4578B7BF}"/>
              </a:ext>
            </a:extLst>
          </p:cNvPr>
          <p:cNvPicPr>
            <a:picLocks noChangeAspect="1"/>
          </p:cNvPicPr>
          <p:nvPr/>
        </p:nvPicPr>
        <p:blipFill rotWithShape="1">
          <a:blip r:embed="rId3" cstate="print">
            <a:alphaModFix amt="5000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AF91EC2-77B4-A155-AADF-EE9E3BD02EF0}"/>
              </a:ext>
            </a:extLst>
          </p:cNvPr>
          <p:cNvSpPr>
            <a:spLocks noGrp="1"/>
          </p:cNvSpPr>
          <p:nvPr>
            <p:ph type="ctrTitle"/>
          </p:nvPr>
        </p:nvSpPr>
        <p:spPr>
          <a:xfrm>
            <a:off x="388191" y="1605976"/>
            <a:ext cx="7932849" cy="2387600"/>
          </a:xfrm>
        </p:spPr>
        <p:txBody>
          <a:bodyPr vert="horz" lIns="91440" tIns="45720" rIns="91440" bIns="45720" rtlCol="0" anchor="b">
            <a:normAutofit/>
          </a:bodyPr>
          <a:lstStyle/>
          <a:p>
            <a:pPr algn="l"/>
            <a:r>
              <a:rPr lang="en-US" sz="4800" dirty="0">
                <a:latin typeface="Bahnschrift"/>
              </a:rPr>
              <a:t>Massachusetts Brownfields Roundtable</a:t>
            </a:r>
            <a:endParaRPr lang="en-US" sz="4800" dirty="0">
              <a:solidFill>
                <a:srgbClr val="00B050"/>
              </a:solidFill>
              <a:latin typeface="Bahnschrift"/>
            </a:endParaRPr>
          </a:p>
        </p:txBody>
      </p:sp>
      <p:sp>
        <p:nvSpPr>
          <p:cNvPr id="5" name="TextBox 4">
            <a:extLst>
              <a:ext uri="{FF2B5EF4-FFF2-40B4-BE49-F238E27FC236}">
                <a16:creationId xmlns:a16="http://schemas.microsoft.com/office/drawing/2014/main" id="{4DCD98DE-FFEB-2A7B-D5CD-D20058DB1381}"/>
              </a:ext>
            </a:extLst>
          </p:cNvPr>
          <p:cNvSpPr txBox="1"/>
          <p:nvPr/>
        </p:nvSpPr>
        <p:spPr>
          <a:xfrm>
            <a:off x="4447563" y="6050198"/>
            <a:ext cx="4572000" cy="661720"/>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10" name="TextBox 9">
            <a:extLst>
              <a:ext uri="{FF2B5EF4-FFF2-40B4-BE49-F238E27FC236}">
                <a16:creationId xmlns:a16="http://schemas.microsoft.com/office/drawing/2014/main" id="{0F870AD0-8B42-25EF-F23A-29895F55370F}"/>
              </a:ext>
            </a:extLst>
          </p:cNvPr>
          <p:cNvSpPr txBox="1"/>
          <p:nvPr/>
        </p:nvSpPr>
        <p:spPr>
          <a:xfrm>
            <a:off x="539496" y="4389120"/>
            <a:ext cx="3675888" cy="400110"/>
          </a:xfrm>
          <a:prstGeom prst="rect">
            <a:avLst/>
          </a:prstGeom>
          <a:noFill/>
        </p:spPr>
        <p:txBody>
          <a:bodyPr wrap="square" rtlCol="0">
            <a:spAutoFit/>
          </a:bodyPr>
          <a:lstStyle/>
          <a:p>
            <a:r>
              <a:rPr lang="en-US" sz="2000" dirty="0"/>
              <a:t>UConn TAB</a:t>
            </a:r>
          </a:p>
        </p:txBody>
      </p:sp>
    </p:spTree>
    <p:extLst>
      <p:ext uri="{BB962C8B-B14F-4D97-AF65-F5344CB8AC3E}">
        <p14:creationId xmlns:p14="http://schemas.microsoft.com/office/powerpoint/2010/main" val="2807516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642C3-899A-42C4-904E-C7B0A1749FC0}"/>
              </a:ext>
            </a:extLst>
          </p:cNvPr>
          <p:cNvSpPr>
            <a:spLocks noGrp="1"/>
          </p:cNvSpPr>
          <p:nvPr>
            <p:ph type="title"/>
          </p:nvPr>
        </p:nvSpPr>
        <p:spPr>
          <a:xfrm>
            <a:off x="169608" y="0"/>
            <a:ext cx="10515600" cy="1027906"/>
          </a:xfrm>
        </p:spPr>
        <p:txBody>
          <a:bodyPr/>
          <a:lstStyle/>
          <a:p>
            <a:r>
              <a:rPr lang="en-US" dirty="0">
                <a:solidFill>
                  <a:srgbClr val="00B050"/>
                </a:solidFill>
                <a:latin typeface="Bahnschrift" panose="020B0502040204020203" pitchFamily="34" charset="0"/>
              </a:rPr>
              <a:t>SITE REUSE ASSESSMENT PROJECTS</a:t>
            </a:r>
          </a:p>
        </p:txBody>
      </p:sp>
      <p:sp>
        <p:nvSpPr>
          <p:cNvPr id="3" name="Slide Number Placeholder 2">
            <a:extLst>
              <a:ext uri="{FF2B5EF4-FFF2-40B4-BE49-F238E27FC236}">
                <a16:creationId xmlns:a16="http://schemas.microsoft.com/office/drawing/2014/main" id="{A6B1F0EA-D58C-9D94-3FCE-0AA7F2224E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9DB3AC-D6AC-4D80-B23D-9F5500BD6F22}"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11" name="TextBox 10">
            <a:extLst>
              <a:ext uri="{FF2B5EF4-FFF2-40B4-BE49-F238E27FC236}">
                <a16:creationId xmlns:a16="http://schemas.microsoft.com/office/drawing/2014/main" id="{97477A2C-842D-45EE-8581-76183199EA6A}"/>
              </a:ext>
            </a:extLst>
          </p:cNvPr>
          <p:cNvSpPr txBox="1"/>
          <p:nvPr/>
        </p:nvSpPr>
        <p:spPr>
          <a:xfrm>
            <a:off x="274696" y="1289748"/>
            <a:ext cx="3684656" cy="286232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Calibri Light" panose="020F0302020204030204" pitchFamily="34" charset="0"/>
                <a:ea typeface="+mn-ea"/>
                <a:cs typeface="Calibri Light" panose="020F0302020204030204" pitchFamily="34" charset="0"/>
              </a:rPr>
              <a:t>GOAL: </a:t>
            </a:r>
            <a:r>
              <a:rPr kumimoji="0" lang="en-US" sz="1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Identify potential reuse options for the brownfield based on the </a:t>
            </a:r>
            <a:r>
              <a:rPr kumimoji="0" lang="en-US" sz="1800" b="1" i="0" u="none" strike="noStrike" kern="1200" cap="none" spc="0" normalizeH="0" baseline="0" noProof="0" dirty="0">
                <a:ln>
                  <a:noFill/>
                </a:ln>
                <a:solidFill>
                  <a:srgbClr val="00B050"/>
                </a:solidFill>
                <a:effectLst/>
                <a:uLnTx/>
                <a:uFillTx/>
                <a:latin typeface="Calibri Light" panose="020F0302020204030204" pitchFamily="34" charset="0"/>
                <a:ea typeface="+mn-ea"/>
                <a:cs typeface="Calibri Light" panose="020F0302020204030204" pitchFamily="34" charset="0"/>
              </a:rPr>
              <a:t>community’s vision</a:t>
            </a:r>
            <a:r>
              <a:rPr kumimoji="0" lang="en-US" sz="1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and other site and surrounding area conditions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Provides a full evaluation of the </a:t>
            </a:r>
            <a:r>
              <a:rPr kumimoji="0" lang="en-US" sz="1800" b="1" i="0" u="none" strike="noStrike" kern="1200" cap="none" spc="0" normalizeH="0" baseline="0" noProof="0" dirty="0">
                <a:ln>
                  <a:noFill/>
                </a:ln>
                <a:solidFill>
                  <a:srgbClr val="00B050"/>
                </a:solidFill>
                <a:effectLst/>
                <a:uLnTx/>
                <a:uFillTx/>
                <a:latin typeface="Calibri Light" panose="020F0302020204030204" pitchFamily="34" charset="0"/>
                <a:ea typeface="+mn-ea"/>
                <a:cs typeface="Calibri Light" panose="020F0302020204030204" pitchFamily="34" charset="0"/>
              </a:rPr>
              <a:t>opportunities, constraints and range of redevelopment possibilities</a:t>
            </a:r>
            <a:r>
              <a:rPr kumimoji="0" lang="en-US" sz="18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a:t>
            </a:r>
            <a:r>
              <a:rPr kumimoji="0" lang="en-US" sz="1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related to the reuse of a brownfield site.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sp>
        <p:nvSpPr>
          <p:cNvPr id="16" name="TextBox 15">
            <a:extLst>
              <a:ext uri="{FF2B5EF4-FFF2-40B4-BE49-F238E27FC236}">
                <a16:creationId xmlns:a16="http://schemas.microsoft.com/office/drawing/2014/main" id="{2822A347-136A-4FC1-AB01-2FC88A6C0F0A}"/>
              </a:ext>
            </a:extLst>
          </p:cNvPr>
          <p:cNvSpPr txBox="1"/>
          <p:nvPr/>
        </p:nvSpPr>
        <p:spPr>
          <a:xfrm>
            <a:off x="5599588" y="4879022"/>
            <a:ext cx="5359475" cy="1477328"/>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Site characteristics and needs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Area economy and demographics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Physical, environmental conditions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Applicable regulations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Real estate market conditions</a:t>
            </a:r>
          </a:p>
        </p:txBody>
      </p:sp>
      <p:graphicFrame>
        <p:nvGraphicFramePr>
          <p:cNvPr id="6" name="Diagram 5">
            <a:extLst>
              <a:ext uri="{FF2B5EF4-FFF2-40B4-BE49-F238E27FC236}">
                <a16:creationId xmlns:a16="http://schemas.microsoft.com/office/drawing/2014/main" id="{EE7F095B-6532-DDE4-D76B-85B50CFE153A}"/>
              </a:ext>
            </a:extLst>
          </p:cNvPr>
          <p:cNvGraphicFramePr/>
          <p:nvPr>
            <p:extLst>
              <p:ext uri="{D42A27DB-BD31-4B8C-83A1-F6EECF244321}">
                <p14:modId xmlns:p14="http://schemas.microsoft.com/office/powerpoint/2010/main" val="163399204"/>
              </p:ext>
            </p:extLst>
          </p:nvPr>
        </p:nvGraphicFramePr>
        <p:xfrm>
          <a:off x="4077272" y="809029"/>
          <a:ext cx="7945120" cy="5239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2" descr="A building with parking lot and trees&#10;&#10;Description automatically generated">
            <a:extLst>
              <a:ext uri="{FF2B5EF4-FFF2-40B4-BE49-F238E27FC236}">
                <a16:creationId xmlns:a16="http://schemas.microsoft.com/office/drawing/2014/main" id="{AC1CCA9E-946E-F507-8D46-FA9501C5C745}"/>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169608" y="3875237"/>
            <a:ext cx="3778199" cy="20075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504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96BE4-1975-5AFE-8FFD-72DD309F0DDB}"/>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680D0A8-868C-6F3D-A7CF-FEC2CBDA261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0510" y="0"/>
            <a:ext cx="11950981" cy="6858000"/>
          </a:xfrm>
          <a:prstGeom prst="rect">
            <a:avLst/>
          </a:prstGeom>
        </p:spPr>
      </p:pic>
      <p:pic>
        <p:nvPicPr>
          <p:cNvPr id="2" name="Picture 1" descr="Aerial view of a neighborhood with trees&#10;&#10;AI-generated content may be incorrect.">
            <a:extLst>
              <a:ext uri="{FF2B5EF4-FFF2-40B4-BE49-F238E27FC236}">
                <a16:creationId xmlns:a16="http://schemas.microsoft.com/office/drawing/2014/main" id="{EE093E80-04AD-9100-5F70-10AFE52099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59" y="0"/>
            <a:ext cx="11950981" cy="6857999"/>
          </a:xfrm>
          <a:prstGeom prst="rect">
            <a:avLst/>
          </a:prstGeom>
        </p:spPr>
      </p:pic>
    </p:spTree>
    <p:extLst>
      <p:ext uri="{BB962C8B-B14F-4D97-AF65-F5344CB8AC3E}">
        <p14:creationId xmlns:p14="http://schemas.microsoft.com/office/powerpoint/2010/main" val="333020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ABFAC9-3044-4AEF-3CA6-79C4ADDB2037}"/>
              </a:ext>
            </a:extLst>
          </p:cNvPr>
          <p:cNvPicPr>
            <a:picLocks noChangeAspect="1"/>
          </p:cNvPicPr>
          <p:nvPr/>
        </p:nvPicPr>
        <p:blipFill>
          <a:blip r:embed="rId2"/>
          <a:srcRect l="1401" t="50881" r="51060" b="882"/>
          <a:stretch>
            <a:fillRect/>
          </a:stretch>
        </p:blipFill>
        <p:spPr>
          <a:xfrm>
            <a:off x="181941" y="3410711"/>
            <a:ext cx="5909840" cy="3403157"/>
          </a:xfrm>
          <a:prstGeom prst="rect">
            <a:avLst/>
          </a:prstGeom>
          <a:noFill/>
        </p:spPr>
      </p:pic>
      <p:sp>
        <p:nvSpPr>
          <p:cNvPr id="4" name="Slide Number Placeholder 3" hidden="1">
            <a:extLst>
              <a:ext uri="{FF2B5EF4-FFF2-40B4-BE49-F238E27FC236}">
                <a16:creationId xmlns:a16="http://schemas.microsoft.com/office/drawing/2014/main" id="{5F0930FB-BA8D-20D8-E721-BEB9DBE44A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E9DB3AC-D6AC-4D80-B23D-9F5500BD6F22}"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pic>
        <p:nvPicPr>
          <p:cNvPr id="2" name="Picture 1">
            <a:extLst>
              <a:ext uri="{FF2B5EF4-FFF2-40B4-BE49-F238E27FC236}">
                <a16:creationId xmlns:a16="http://schemas.microsoft.com/office/drawing/2014/main" id="{431ED4C4-DFAE-3C92-3662-8F6920BDC167}"/>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6273722" y="109737"/>
            <a:ext cx="5736337" cy="3272625"/>
          </a:xfrm>
          <a:prstGeom prst="rect">
            <a:avLst/>
          </a:prstGeom>
        </p:spPr>
      </p:pic>
      <p:pic>
        <p:nvPicPr>
          <p:cNvPr id="3" name="Picture 2">
            <a:extLst>
              <a:ext uri="{FF2B5EF4-FFF2-40B4-BE49-F238E27FC236}">
                <a16:creationId xmlns:a16="http://schemas.microsoft.com/office/drawing/2014/main" id="{C36AC7F0-C5C0-4FFA-ED5D-1E84D2A80CDE}"/>
              </a:ext>
            </a:extLst>
          </p:cNvPr>
          <p:cNvPicPr>
            <a:picLocks/>
          </p:cNvPicPr>
          <p:nvPr/>
        </p:nvPicPr>
        <p:blipFill>
          <a:blip r:embed="rId4" cstate="print">
            <a:extLst>
              <a:ext uri="{28A0092B-C50C-407E-A947-70E740481C1C}">
                <a14:useLocalDpi xmlns:a14="http://schemas.microsoft.com/office/drawing/2010/main" val="0"/>
              </a:ext>
            </a:extLst>
          </a:blip>
          <a:srcRect/>
          <a:stretch/>
        </p:blipFill>
        <p:spPr>
          <a:xfrm>
            <a:off x="6273722" y="3410710"/>
            <a:ext cx="5736338" cy="3403157"/>
          </a:xfrm>
          <a:prstGeom prst="rect">
            <a:avLst/>
          </a:prstGeom>
        </p:spPr>
      </p:pic>
      <p:pic>
        <p:nvPicPr>
          <p:cNvPr id="5" name="Picture 4">
            <a:extLst>
              <a:ext uri="{FF2B5EF4-FFF2-40B4-BE49-F238E27FC236}">
                <a16:creationId xmlns:a16="http://schemas.microsoft.com/office/drawing/2014/main" id="{8735AF9F-3605-536C-2891-B5700CAF7132}"/>
              </a:ext>
            </a:extLst>
          </p:cNvPr>
          <p:cNvPicPr>
            <a:picLocks/>
          </p:cNvPicPr>
          <p:nvPr/>
        </p:nvPicPr>
        <p:blipFill>
          <a:blip r:embed="rId5" cstate="print">
            <a:extLst>
              <a:ext uri="{28A0092B-C50C-407E-A947-70E740481C1C}">
                <a14:useLocalDpi xmlns:a14="http://schemas.microsoft.com/office/drawing/2010/main" val="0"/>
              </a:ext>
            </a:extLst>
          </a:blip>
          <a:srcRect/>
          <a:stretch/>
        </p:blipFill>
        <p:spPr>
          <a:xfrm>
            <a:off x="181941" y="109737"/>
            <a:ext cx="5909840" cy="3272625"/>
          </a:xfrm>
          <a:prstGeom prst="rect">
            <a:avLst/>
          </a:prstGeom>
        </p:spPr>
      </p:pic>
      <p:sp>
        <p:nvSpPr>
          <p:cNvPr id="7" name="Title 1">
            <a:extLst>
              <a:ext uri="{FF2B5EF4-FFF2-40B4-BE49-F238E27FC236}">
                <a16:creationId xmlns:a16="http://schemas.microsoft.com/office/drawing/2014/main" id="{E8B51B61-8FBA-7634-0503-C7C227ADBF2C}"/>
              </a:ext>
            </a:extLst>
          </p:cNvPr>
          <p:cNvSpPr>
            <a:spLocks noGrp="1"/>
          </p:cNvSpPr>
          <p:nvPr>
            <p:ph type="title"/>
          </p:nvPr>
        </p:nvSpPr>
        <p:spPr>
          <a:xfrm>
            <a:off x="4435425" y="2868409"/>
            <a:ext cx="3321150" cy="1027906"/>
          </a:xfrm>
          <a:solidFill>
            <a:schemeClr val="accent1">
              <a:lumMod val="50000"/>
            </a:schemeClr>
          </a:solidFill>
        </p:spPr>
        <p:txBody>
          <a:bodyPr>
            <a:normAutofit fontScale="90000"/>
          </a:bodyPr>
          <a:lstStyle/>
          <a:p>
            <a:pPr algn="ctr"/>
            <a:r>
              <a:rPr lang="en-US" dirty="0">
                <a:solidFill>
                  <a:srgbClr val="00B050"/>
                </a:solidFill>
                <a:latin typeface="Bahnschrift" panose="020B0502040204020203" pitchFamily="34" charset="0"/>
              </a:rPr>
              <a:t>RENDERINGS</a:t>
            </a:r>
            <a:br>
              <a:rPr lang="en-US" dirty="0">
                <a:solidFill>
                  <a:srgbClr val="00B050"/>
                </a:solidFill>
                <a:latin typeface="Bahnschrift" panose="020B0502040204020203" pitchFamily="34" charset="0"/>
              </a:rPr>
            </a:br>
            <a:r>
              <a:rPr lang="en-US" sz="1800" i="1" dirty="0">
                <a:solidFill>
                  <a:srgbClr val="00B050"/>
                </a:solidFill>
                <a:latin typeface="Bahnschrift" panose="020B0502040204020203" pitchFamily="34" charset="0"/>
              </a:rPr>
              <a:t>(Sketchup and Lumion)</a:t>
            </a:r>
            <a:endParaRPr lang="en-US" i="1" dirty="0">
              <a:solidFill>
                <a:srgbClr val="00B050"/>
              </a:solidFill>
              <a:latin typeface="Bahnschrift" panose="020B0502040204020203" pitchFamily="34" charset="0"/>
            </a:endParaRPr>
          </a:p>
        </p:txBody>
      </p:sp>
    </p:spTree>
    <p:extLst>
      <p:ext uri="{BB962C8B-B14F-4D97-AF65-F5344CB8AC3E}">
        <p14:creationId xmlns:p14="http://schemas.microsoft.com/office/powerpoint/2010/main" val="4324202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3">
          <a:extLst>
            <a:ext uri="{FF2B5EF4-FFF2-40B4-BE49-F238E27FC236}">
              <a16:creationId xmlns:a16="http://schemas.microsoft.com/office/drawing/2014/main" id="{E64FA385-7184-0A7E-C3D6-A9616D993153}"/>
            </a:ext>
          </a:extLst>
        </p:cNvPr>
        <p:cNvGrpSpPr/>
        <p:nvPr/>
      </p:nvGrpSpPr>
      <p:grpSpPr>
        <a:xfrm>
          <a:off x="0" y="0"/>
          <a:ext cx="0" cy="0"/>
          <a:chOff x="0" y="0"/>
          <a:chExt cx="0" cy="0"/>
        </a:xfrm>
      </p:grpSpPr>
      <p:sp>
        <p:nvSpPr>
          <p:cNvPr id="104" name="Google Shape;104;p3">
            <a:extLst>
              <a:ext uri="{FF2B5EF4-FFF2-40B4-BE49-F238E27FC236}">
                <a16:creationId xmlns:a16="http://schemas.microsoft.com/office/drawing/2014/main" id="{519CFF45-CB23-1090-64EB-139B3C06CE10}"/>
              </a:ext>
            </a:extLst>
          </p:cNvPr>
          <p:cNvSpPr/>
          <p:nvPr/>
        </p:nvSpPr>
        <p:spPr>
          <a:xfrm>
            <a:off x="0" y="0"/>
            <a:ext cx="12192000" cy="1477945"/>
          </a:xfrm>
          <a:prstGeom prst="rect">
            <a:avLst/>
          </a:prstGeom>
          <a:solidFill>
            <a:srgbClr val="2F5496"/>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2F5496"/>
              </a:solidFill>
              <a:effectLst/>
              <a:uLnTx/>
              <a:uFillTx/>
              <a:latin typeface="Calibri"/>
              <a:ea typeface="Calibri"/>
              <a:cs typeface="Calibri"/>
              <a:sym typeface="Calibri"/>
            </a:endParaRPr>
          </a:p>
        </p:txBody>
      </p:sp>
      <p:pic>
        <p:nvPicPr>
          <p:cNvPr id="2" name="Picture 1" descr="A logo with a tree and leaves&#10;&#10;AI-generated content may be incorrect.">
            <a:extLst>
              <a:ext uri="{FF2B5EF4-FFF2-40B4-BE49-F238E27FC236}">
                <a16:creationId xmlns:a16="http://schemas.microsoft.com/office/drawing/2014/main" id="{FAF9D594-3355-8DB6-3DC1-2E98FAFD64BA}"/>
              </a:ext>
            </a:extLst>
          </p:cNvPr>
          <p:cNvPicPr>
            <a:picLocks noChangeAspect="1"/>
          </p:cNvPicPr>
          <p:nvPr/>
        </p:nvPicPr>
        <p:blipFill>
          <a:blip r:embed="rId3"/>
          <a:stretch>
            <a:fillRect/>
          </a:stretch>
        </p:blipFill>
        <p:spPr>
          <a:xfrm>
            <a:off x="9640813" y="52332"/>
            <a:ext cx="2456699" cy="1373279"/>
          </a:xfrm>
          <a:prstGeom prst="rect">
            <a:avLst/>
          </a:prstGeom>
        </p:spPr>
      </p:pic>
      <p:graphicFrame>
        <p:nvGraphicFramePr>
          <p:cNvPr id="16" name="Diagram 15">
            <a:extLst>
              <a:ext uri="{FF2B5EF4-FFF2-40B4-BE49-F238E27FC236}">
                <a16:creationId xmlns:a16="http://schemas.microsoft.com/office/drawing/2014/main" id="{0E3D774B-E011-BB9E-A0FB-F284F2C2DB17}"/>
              </a:ext>
            </a:extLst>
          </p:cNvPr>
          <p:cNvGraphicFramePr/>
          <p:nvPr>
            <p:extLst>
              <p:ext uri="{D42A27DB-BD31-4B8C-83A1-F6EECF244321}">
                <p14:modId xmlns:p14="http://schemas.microsoft.com/office/powerpoint/2010/main" val="3719546723"/>
              </p:ext>
            </p:extLst>
          </p:nvPr>
        </p:nvGraphicFramePr>
        <p:xfrm>
          <a:off x="94488" y="1507017"/>
          <a:ext cx="4261718" cy="24381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0E4F6D3F-57E0-00D4-744E-44339062971A}"/>
              </a:ext>
            </a:extLst>
          </p:cNvPr>
          <p:cNvSpPr txBox="1"/>
          <p:nvPr/>
        </p:nvSpPr>
        <p:spPr>
          <a:xfrm>
            <a:off x="94488" y="3974263"/>
            <a:ext cx="6370320" cy="20928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F5496"/>
                </a:solidFill>
                <a:effectLst/>
                <a:uLnTx/>
                <a:uFillTx/>
                <a:latin typeface="Calibri" panose="020F0502020204030204" pitchFamily="34" charset="0"/>
                <a:ea typeface="Calibri" panose="020F0502020204030204" pitchFamily="34" charset="0"/>
                <a:cs typeface="Calibri" panose="020F0502020204030204" pitchFamily="34" charset="0"/>
              </a:rPr>
              <a:t>Past Webinars</a:t>
            </a:r>
          </a:p>
          <a:p>
            <a:pPr marL="285750"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B050"/>
                </a:solidFill>
                <a:effectLst/>
                <a:uLnTx/>
                <a:uFillTx/>
                <a:latin typeface="Calibri Light" panose="020F0302020204030204" pitchFamily="34" charset="0"/>
                <a:ea typeface="Calibri Light" panose="020F0302020204030204" pitchFamily="34" charset="0"/>
                <a:cs typeface="Calibri Light" panose="020F0302020204030204" pitchFamily="34" charset="0"/>
              </a:rPr>
              <a:t>Jan 29</a:t>
            </a:r>
            <a:r>
              <a:rPr kumimoji="0" lang="en-US" sz="1600" b="0" i="0" u="none" strike="noStrike" kern="1200" cap="none" spc="0" normalizeH="0" baseline="30000" noProof="0" dirty="0">
                <a:ln>
                  <a:noFill/>
                </a:ln>
                <a:solidFill>
                  <a:srgbClr val="00B050"/>
                </a:solidFill>
                <a:effectLst/>
                <a:uLnTx/>
                <a:uFillTx/>
                <a:latin typeface="Calibri Light" panose="020F0302020204030204" pitchFamily="34" charset="0"/>
                <a:ea typeface="Calibri Light" panose="020F0302020204030204" pitchFamily="34" charset="0"/>
                <a:cs typeface="Calibri Light" panose="020F0302020204030204" pitchFamily="34" charset="0"/>
              </a:rPr>
              <a:t>th</a:t>
            </a:r>
            <a:r>
              <a:rPr kumimoji="0" lang="en-US" sz="1600" b="0" i="0" u="none" strike="noStrike" kern="1200" cap="none" spc="0" normalizeH="0" baseline="0" noProof="0" dirty="0">
                <a:ln>
                  <a:noFill/>
                </a:ln>
                <a:solidFill>
                  <a:srgbClr val="00B050"/>
                </a:solidFill>
                <a:effectLst/>
                <a:uLnTx/>
                <a:uFillTx/>
                <a:latin typeface="Calibri Light" panose="020F0302020204030204" pitchFamily="34" charset="0"/>
                <a:ea typeface="Calibri Light" panose="020F0302020204030204" pitchFamily="34" charset="0"/>
                <a:cs typeface="Calibri Light" panose="020F0302020204030204" pitchFamily="34" charset="0"/>
              </a:rPr>
              <a:t> </a:t>
            </a: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Calibri Light" panose="020F0302020204030204" pitchFamily="34" charset="0"/>
                <a:cs typeface="Calibri Light" panose="020F0302020204030204" pitchFamily="34" charset="0"/>
              </a:rPr>
              <a:t>Brownfield Redevelopment &amp; TAB Services</a:t>
            </a:r>
          </a:p>
          <a:p>
            <a:pPr marL="285750"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B050"/>
                </a:solidFill>
                <a:effectLst/>
                <a:uLnTx/>
                <a:uFillTx/>
                <a:latin typeface="Calibri Light" panose="020F0302020204030204" pitchFamily="34" charset="0"/>
                <a:ea typeface="Calibri Light" panose="020F0302020204030204" pitchFamily="34" charset="0"/>
                <a:cs typeface="Calibri Light" panose="020F0302020204030204" pitchFamily="34" charset="0"/>
              </a:rPr>
              <a:t>Feb 19</a:t>
            </a:r>
            <a:r>
              <a:rPr kumimoji="0" lang="en-US" sz="1600" b="0" i="0" u="none" strike="noStrike" kern="1200" cap="none" spc="0" normalizeH="0" baseline="30000" noProof="0" dirty="0">
                <a:ln>
                  <a:noFill/>
                </a:ln>
                <a:solidFill>
                  <a:srgbClr val="00B050"/>
                </a:solidFill>
                <a:effectLst/>
                <a:uLnTx/>
                <a:uFillTx/>
                <a:latin typeface="Calibri Light" panose="020F0302020204030204" pitchFamily="34" charset="0"/>
                <a:ea typeface="Calibri Light" panose="020F0302020204030204" pitchFamily="34" charset="0"/>
                <a:cs typeface="Calibri Light" panose="020F0302020204030204" pitchFamily="34" charset="0"/>
              </a:rPr>
              <a:t>th</a:t>
            </a:r>
            <a:r>
              <a:rPr kumimoji="0" lang="en-US" sz="1600" b="0" i="0" u="none" strike="noStrike" kern="1200" cap="none" spc="0" normalizeH="0" baseline="0" noProof="0" dirty="0">
                <a:ln>
                  <a:noFill/>
                </a:ln>
                <a:solidFill>
                  <a:srgbClr val="00B050"/>
                </a:solidFill>
                <a:effectLst/>
                <a:uLnTx/>
                <a:uFillTx/>
                <a:latin typeface="Calibri Light" panose="020F0302020204030204" pitchFamily="34" charset="0"/>
                <a:ea typeface="Calibri Light" panose="020F0302020204030204" pitchFamily="34" charset="0"/>
                <a:cs typeface="Calibri Light" panose="020F0302020204030204" pitchFamily="34" charset="0"/>
              </a:rPr>
              <a:t> </a:t>
            </a:r>
            <a:r>
              <a:rPr lang="en-US" sz="1600" dirty="0">
                <a:solidFill>
                  <a:prstClr val="black"/>
                </a:solidFill>
                <a:latin typeface="Calibri Light" panose="020F0302020204030204" pitchFamily="34" charset="0"/>
                <a:ea typeface="Calibri Light" panose="020F0302020204030204" pitchFamily="34" charset="0"/>
                <a:cs typeface="Calibri Light" panose="020F0302020204030204" pitchFamily="34" charset="0"/>
              </a:rPr>
              <a:t>B</a:t>
            </a:r>
            <a:r>
              <a:rPr kumimoji="0" lang="en-US" sz="1600" b="0" i="0" u="none" strike="noStrike" kern="1200" cap="none" spc="0" normalizeH="0" baseline="0" noProof="0" dirty="0" err="1">
                <a:ln>
                  <a:noFill/>
                </a:ln>
                <a:solidFill>
                  <a:prstClr val="black"/>
                </a:solidFill>
                <a:effectLst/>
                <a:uLnTx/>
                <a:uFillTx/>
                <a:latin typeface="Calibri Light" panose="020F0302020204030204" pitchFamily="34" charset="0"/>
                <a:ea typeface="Calibri Light" panose="020F0302020204030204" pitchFamily="34" charset="0"/>
                <a:cs typeface="Calibri Light" panose="020F0302020204030204" pitchFamily="34" charset="0"/>
              </a:rPr>
              <a:t>rownfields</a:t>
            </a:r>
            <a:r>
              <a:rPr lang="en-US" sz="1600" dirty="0">
                <a:solidFill>
                  <a:prstClr val="black"/>
                </a:solidFill>
                <a:latin typeface="Calibri Light" panose="020F0302020204030204" pitchFamily="34" charset="0"/>
                <a:ea typeface="Calibri Light" panose="020F0302020204030204" pitchFamily="34" charset="0"/>
                <a:cs typeface="Calibri Light" panose="020F0302020204030204" pitchFamily="34" charset="0"/>
              </a:rPr>
              <a:t>: E</a:t>
            </a:r>
            <a:r>
              <a:rPr kumimoji="0" lang="en-US" sz="1600" b="0" i="0" u="none" strike="noStrike" kern="1200" cap="none" spc="0" normalizeH="0" baseline="0" noProof="0" dirty="0" err="1">
                <a:ln>
                  <a:noFill/>
                </a:ln>
                <a:solidFill>
                  <a:prstClr val="black"/>
                </a:solidFill>
                <a:effectLst/>
                <a:uLnTx/>
                <a:uFillTx/>
                <a:latin typeface="Calibri Light" panose="020F0302020204030204" pitchFamily="34" charset="0"/>
                <a:ea typeface="Calibri Light" panose="020F0302020204030204" pitchFamily="34" charset="0"/>
                <a:cs typeface="Calibri Light" panose="020F0302020204030204" pitchFamily="34" charset="0"/>
              </a:rPr>
              <a:t>xploring</a:t>
            </a: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Calibri Light" panose="020F0302020204030204" pitchFamily="34" charset="0"/>
                <a:cs typeface="Calibri Light" panose="020F0302020204030204" pitchFamily="34" charset="0"/>
              </a:rPr>
              <a:t> Disproportionate Environmental Impacts on Communities</a:t>
            </a:r>
          </a:p>
          <a:p>
            <a:pPr marL="2857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B050"/>
                </a:solidFill>
                <a:effectLst/>
                <a:uLnTx/>
                <a:uFillTx/>
                <a:latin typeface="Calibri Light" panose="020F0302020204030204" pitchFamily="34" charset="0"/>
                <a:ea typeface="Calibri Light" panose="020F0302020204030204" pitchFamily="34" charset="0"/>
                <a:cs typeface="Calibri Light" panose="020F0302020204030204" pitchFamily="34" charset="0"/>
              </a:rPr>
              <a:t>Mar 11</a:t>
            </a:r>
            <a:r>
              <a:rPr kumimoji="0" lang="en-US" sz="1600" b="0" i="0" u="none" strike="noStrike" kern="1200" cap="none" spc="0" normalizeH="0" baseline="30000" noProof="0" dirty="0">
                <a:ln>
                  <a:noFill/>
                </a:ln>
                <a:solidFill>
                  <a:srgbClr val="00B050"/>
                </a:solidFill>
                <a:effectLst/>
                <a:uLnTx/>
                <a:uFillTx/>
                <a:latin typeface="Calibri Light" panose="020F0302020204030204" pitchFamily="34" charset="0"/>
                <a:ea typeface="Calibri Light" panose="020F0302020204030204" pitchFamily="34" charset="0"/>
                <a:cs typeface="Calibri Light" panose="020F0302020204030204" pitchFamily="34" charset="0"/>
              </a:rPr>
              <a:t>th</a:t>
            </a:r>
            <a:r>
              <a:rPr kumimoji="0" lang="en-US" sz="1600" b="0" i="0" u="none" strike="noStrike" kern="1200" cap="none" spc="0" normalizeH="0" baseline="0" noProof="0" dirty="0">
                <a:ln>
                  <a:noFill/>
                </a:ln>
                <a:solidFill>
                  <a:srgbClr val="00B050"/>
                </a:solidFill>
                <a:effectLst/>
                <a:uLnTx/>
                <a:uFillTx/>
                <a:latin typeface="Calibri Light" panose="020F0302020204030204" pitchFamily="34" charset="0"/>
                <a:ea typeface="Calibri Light" panose="020F0302020204030204" pitchFamily="34" charset="0"/>
                <a:cs typeface="Calibri Light" panose="020F0302020204030204" pitchFamily="34" charset="0"/>
              </a:rPr>
              <a:t> </a:t>
            </a: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Calibri Light" panose="020F0302020204030204" pitchFamily="34" charset="0"/>
                <a:cs typeface="Calibri Light" panose="020F0302020204030204" pitchFamily="34" charset="0"/>
              </a:rPr>
              <a:t>Community Engagement in Aging Communities</a:t>
            </a:r>
          </a:p>
          <a:p>
            <a:pPr marL="2857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B050"/>
                </a:solidFill>
                <a:effectLst/>
                <a:uLnTx/>
                <a:uFillTx/>
                <a:latin typeface="Calibri Light" panose="020F0302020204030204" pitchFamily="34" charset="0"/>
                <a:ea typeface="Calibri Light" panose="020F0302020204030204" pitchFamily="34" charset="0"/>
                <a:cs typeface="Calibri Light" panose="020F0302020204030204" pitchFamily="34" charset="0"/>
              </a:rPr>
              <a:t>Apr 16</a:t>
            </a:r>
            <a:r>
              <a:rPr kumimoji="0" lang="en-US" sz="1600" b="0" i="0" u="none" strike="noStrike" kern="1200" cap="none" spc="0" normalizeH="0" baseline="30000" noProof="0" dirty="0">
                <a:ln>
                  <a:noFill/>
                </a:ln>
                <a:solidFill>
                  <a:srgbClr val="00B050"/>
                </a:solidFill>
                <a:effectLst/>
                <a:uLnTx/>
                <a:uFillTx/>
                <a:latin typeface="Calibri Light" panose="020F0302020204030204" pitchFamily="34" charset="0"/>
                <a:ea typeface="Calibri Light" panose="020F0302020204030204" pitchFamily="34" charset="0"/>
                <a:cs typeface="Calibri Light" panose="020F0302020204030204" pitchFamily="34" charset="0"/>
              </a:rPr>
              <a:t>th</a:t>
            </a:r>
            <a:r>
              <a:rPr kumimoji="0" lang="en-US" sz="1600" b="0" i="0" u="none" strike="noStrike" kern="1200" cap="none" spc="0" normalizeH="0" baseline="0" noProof="0" dirty="0">
                <a:ln>
                  <a:noFill/>
                </a:ln>
                <a:solidFill>
                  <a:srgbClr val="00B050"/>
                </a:solidFill>
                <a:effectLst/>
                <a:uLnTx/>
                <a:uFillTx/>
                <a:latin typeface="Calibri Light" panose="020F0302020204030204" pitchFamily="34" charset="0"/>
                <a:ea typeface="Calibri Light" panose="020F0302020204030204" pitchFamily="34" charset="0"/>
                <a:cs typeface="Calibri Light" panose="020F0302020204030204" pitchFamily="34" charset="0"/>
              </a:rPr>
              <a:t> </a:t>
            </a: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Calibri Light" panose="020F0302020204030204" pitchFamily="34" charset="0"/>
                <a:cs typeface="Calibri Light" panose="020F0302020204030204" pitchFamily="34" charset="0"/>
              </a:rPr>
              <a:t>Using Brownfield Funding for Local Planning A </a:t>
            </a:r>
            <a:r>
              <a:rPr lang="en-US" sz="1600" dirty="0">
                <a:solidFill>
                  <a:prstClr val="black"/>
                </a:solidFill>
                <a:latin typeface="Calibri Light" panose="020F0302020204030204" pitchFamily="34" charset="0"/>
                <a:ea typeface="Calibri Light" panose="020F0302020204030204" pitchFamily="34" charset="0"/>
                <a:cs typeface="Calibri Light" panose="020F0302020204030204" pitchFamily="34" charset="0"/>
              </a:rPr>
              <a:t>Pla</a:t>
            </a:r>
            <a:r>
              <a:rPr kumimoji="0" lang="en-US" sz="1600" b="0" i="0" u="none" strike="noStrike" kern="1200" cap="none" spc="0" normalizeH="0" baseline="0" noProof="0" dirty="0" err="1">
                <a:ln>
                  <a:noFill/>
                </a:ln>
                <a:solidFill>
                  <a:prstClr val="black"/>
                </a:solidFill>
                <a:effectLst/>
                <a:uLnTx/>
                <a:uFillTx/>
                <a:latin typeface="Calibri Light" panose="020F0302020204030204" pitchFamily="34" charset="0"/>
                <a:ea typeface="Calibri Light" panose="020F0302020204030204" pitchFamily="34" charset="0"/>
                <a:cs typeface="Calibri Light" panose="020F0302020204030204" pitchFamily="34" charset="0"/>
              </a:rPr>
              <a:t>nner’s</a:t>
            </a: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Calibri Light" panose="020F0302020204030204" pitchFamily="34" charset="0"/>
                <a:cs typeface="Calibri Light" panose="020F0302020204030204" pitchFamily="34" charset="0"/>
              </a:rPr>
              <a:t> Perspective)</a:t>
            </a:r>
          </a:p>
          <a:p>
            <a:pPr marL="285750" marR="0" lvl="8"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Picture 3" descr="A poster for a webinar&#10;&#10;AI-generated content may be incorrect.">
            <a:extLst>
              <a:ext uri="{FF2B5EF4-FFF2-40B4-BE49-F238E27FC236}">
                <a16:creationId xmlns:a16="http://schemas.microsoft.com/office/drawing/2014/main" id="{2321BC10-3BD2-7F55-49E5-626D1D0097A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30199" y="1538354"/>
            <a:ext cx="5267313" cy="5267313"/>
          </a:xfrm>
          <a:prstGeom prst="rect">
            <a:avLst/>
          </a:prstGeom>
        </p:spPr>
      </p:pic>
      <p:sp>
        <p:nvSpPr>
          <p:cNvPr id="3" name="Google Shape;106;p3">
            <a:extLst>
              <a:ext uri="{FF2B5EF4-FFF2-40B4-BE49-F238E27FC236}">
                <a16:creationId xmlns:a16="http://schemas.microsoft.com/office/drawing/2014/main" id="{6291C1FE-31D6-052E-01AA-FD36A2780468}"/>
              </a:ext>
            </a:extLst>
          </p:cNvPr>
          <p:cNvSpPr txBox="1"/>
          <p:nvPr/>
        </p:nvSpPr>
        <p:spPr>
          <a:xfrm>
            <a:off x="237744" y="215751"/>
            <a:ext cx="11277600" cy="104644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4000" b="0" i="0" u="none" strike="noStrike" kern="1200" cap="none" spc="0" normalizeH="0" baseline="0" noProof="0" dirty="0">
                <a:ln>
                  <a:noFill/>
                </a:ln>
                <a:solidFill>
                  <a:prstClr val="white"/>
                </a:solidFill>
                <a:effectLst/>
                <a:uLnTx/>
                <a:uFillTx/>
                <a:latin typeface="Calibri"/>
                <a:ea typeface="Calibri"/>
                <a:cs typeface="Calibri"/>
                <a:sym typeface="Calibri"/>
              </a:rPr>
              <a:t>CONTINUING EDUCATION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2800" dirty="0">
                <a:solidFill>
                  <a:schemeClr val="accent4">
                    <a:lumMod val="60000"/>
                    <a:lumOff val="40000"/>
                  </a:schemeClr>
                </a:solidFill>
                <a:latin typeface="Calibri"/>
                <a:ea typeface="Calibri"/>
                <a:cs typeface="Calibri"/>
                <a:sym typeface="Calibri"/>
              </a:rPr>
              <a:t>BREAKING DOWN BARRIERS AND CO-LEARNING</a:t>
            </a:r>
            <a:endParaRPr kumimoji="0" lang="en-US" sz="2800" b="0" i="0" u="none" strike="noStrike" kern="1200" cap="none" spc="0" normalizeH="0" baseline="0" noProof="0" dirty="0">
              <a:ln>
                <a:noFill/>
              </a:ln>
              <a:solidFill>
                <a:schemeClr val="accent4">
                  <a:lumMod val="60000"/>
                  <a:lumOff val="40000"/>
                </a:schemeClr>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111255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3">
          <a:extLst>
            <a:ext uri="{FF2B5EF4-FFF2-40B4-BE49-F238E27FC236}">
              <a16:creationId xmlns:a16="http://schemas.microsoft.com/office/drawing/2014/main" id="{2763B842-1B5D-1362-3AC1-E953D6BFFCEC}"/>
            </a:ext>
          </a:extLst>
        </p:cNvPr>
        <p:cNvGrpSpPr/>
        <p:nvPr/>
      </p:nvGrpSpPr>
      <p:grpSpPr>
        <a:xfrm>
          <a:off x="0" y="0"/>
          <a:ext cx="0" cy="0"/>
          <a:chOff x="0" y="0"/>
          <a:chExt cx="0" cy="0"/>
        </a:xfrm>
      </p:grpSpPr>
      <p:sp>
        <p:nvSpPr>
          <p:cNvPr id="104" name="Google Shape;104;p3">
            <a:extLst>
              <a:ext uri="{FF2B5EF4-FFF2-40B4-BE49-F238E27FC236}">
                <a16:creationId xmlns:a16="http://schemas.microsoft.com/office/drawing/2014/main" id="{BD49D15D-D084-796C-FA02-2FFE06E590FC}"/>
              </a:ext>
            </a:extLst>
          </p:cNvPr>
          <p:cNvSpPr/>
          <p:nvPr/>
        </p:nvSpPr>
        <p:spPr>
          <a:xfrm>
            <a:off x="0" y="0"/>
            <a:ext cx="12192000" cy="1477945"/>
          </a:xfrm>
          <a:prstGeom prst="rect">
            <a:avLst/>
          </a:prstGeom>
          <a:solidFill>
            <a:srgbClr val="2F5496"/>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2F5496"/>
              </a:solidFill>
              <a:effectLst/>
              <a:uLnTx/>
              <a:uFillTx/>
              <a:latin typeface="Calibri"/>
              <a:ea typeface="Calibri"/>
              <a:cs typeface="Calibri"/>
              <a:sym typeface="Calibri"/>
            </a:endParaRPr>
          </a:p>
        </p:txBody>
      </p:sp>
      <p:pic>
        <p:nvPicPr>
          <p:cNvPr id="2" name="Picture 1" descr="A logo with a tree and leaves&#10;&#10;AI-generated content may be incorrect.">
            <a:extLst>
              <a:ext uri="{FF2B5EF4-FFF2-40B4-BE49-F238E27FC236}">
                <a16:creationId xmlns:a16="http://schemas.microsoft.com/office/drawing/2014/main" id="{803CA6B6-F5D6-543A-2351-12F0B0E57BDB}"/>
              </a:ext>
            </a:extLst>
          </p:cNvPr>
          <p:cNvPicPr>
            <a:picLocks noChangeAspect="1"/>
          </p:cNvPicPr>
          <p:nvPr/>
        </p:nvPicPr>
        <p:blipFill>
          <a:blip r:embed="rId3"/>
          <a:stretch>
            <a:fillRect/>
          </a:stretch>
        </p:blipFill>
        <p:spPr>
          <a:xfrm>
            <a:off x="9640813" y="52332"/>
            <a:ext cx="2456699" cy="1373279"/>
          </a:xfrm>
          <a:prstGeom prst="rect">
            <a:avLst/>
          </a:prstGeom>
        </p:spPr>
      </p:pic>
      <p:graphicFrame>
        <p:nvGraphicFramePr>
          <p:cNvPr id="16" name="Diagram 15">
            <a:extLst>
              <a:ext uri="{FF2B5EF4-FFF2-40B4-BE49-F238E27FC236}">
                <a16:creationId xmlns:a16="http://schemas.microsoft.com/office/drawing/2014/main" id="{5981F858-3710-EBE3-D1F9-0B475BF00EF5}"/>
              </a:ext>
            </a:extLst>
          </p:cNvPr>
          <p:cNvGraphicFramePr/>
          <p:nvPr/>
        </p:nvGraphicFramePr>
        <p:xfrm>
          <a:off x="112320" y="1538355"/>
          <a:ext cx="4261718" cy="24381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26" name="Picture 2" descr="A group of signs with text&#10;&#10;Description automatically generated">
            <a:extLst>
              <a:ext uri="{FF2B5EF4-FFF2-40B4-BE49-F238E27FC236}">
                <a16:creationId xmlns:a16="http://schemas.microsoft.com/office/drawing/2014/main" id="{0DDF7862-BC20-39B4-88C1-C6FE7FCDD5D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43270" y="1581385"/>
            <a:ext cx="7654242" cy="43087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11A9BE7-6FEB-70AC-558D-7A56533662C5}"/>
              </a:ext>
            </a:extLst>
          </p:cNvPr>
          <p:cNvSpPr txBox="1"/>
          <p:nvPr/>
        </p:nvSpPr>
        <p:spPr>
          <a:xfrm>
            <a:off x="5540628" y="6497891"/>
            <a:ext cx="410018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Light" panose="020F0302020204030204" pitchFamily="34" charset="0"/>
                <a:ea typeface="Calibri Light" panose="020F0302020204030204" pitchFamily="34" charset="0"/>
                <a:cs typeface="Calibri Light" panose="020F0302020204030204" pitchFamily="34" charset="0"/>
                <a:hlinkClick r:id="rId10"/>
              </a:rPr>
              <a:t>tab.program.uconn.edu/community-engagement/</a:t>
            </a:r>
            <a:endParaRPr kumimoji="0" lang="en-US" sz="1400" b="0" i="0" u="none" strike="noStrike" kern="1200" cap="none" spc="0" normalizeH="0" baseline="0" noProof="0">
              <a:ln>
                <a:noFill/>
              </a:ln>
              <a:solidFill>
                <a:prstClr val="black"/>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6" name="Picture 5">
            <a:extLst>
              <a:ext uri="{FF2B5EF4-FFF2-40B4-BE49-F238E27FC236}">
                <a16:creationId xmlns:a16="http://schemas.microsoft.com/office/drawing/2014/main" id="{2FA6D79F-7392-058C-CC26-9E0FDF975179}"/>
              </a:ext>
            </a:extLst>
          </p:cNvPr>
          <p:cNvPicPr>
            <a:picLocks noChangeAspect="1"/>
          </p:cNvPicPr>
          <p:nvPr/>
        </p:nvPicPr>
        <p:blipFill>
          <a:blip r:embed="rId11"/>
          <a:stretch>
            <a:fillRect/>
          </a:stretch>
        </p:blipFill>
        <p:spPr>
          <a:xfrm>
            <a:off x="273852" y="3893485"/>
            <a:ext cx="4100185" cy="2912183"/>
          </a:xfrm>
          <a:prstGeom prst="rect">
            <a:avLst/>
          </a:prstGeom>
        </p:spPr>
      </p:pic>
      <p:sp>
        <p:nvSpPr>
          <p:cNvPr id="3" name="Google Shape;106;p3">
            <a:extLst>
              <a:ext uri="{FF2B5EF4-FFF2-40B4-BE49-F238E27FC236}">
                <a16:creationId xmlns:a16="http://schemas.microsoft.com/office/drawing/2014/main" id="{E7FB34F4-BA76-101F-E51D-81330A2A24BE}"/>
              </a:ext>
            </a:extLst>
          </p:cNvPr>
          <p:cNvSpPr txBox="1"/>
          <p:nvPr/>
        </p:nvSpPr>
        <p:spPr>
          <a:xfrm>
            <a:off x="273852" y="159840"/>
            <a:ext cx="11277600" cy="104644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4000" b="0" i="0" u="none" strike="noStrike" kern="1200" cap="none" spc="0" normalizeH="0" baseline="0" noProof="0" dirty="0">
                <a:ln>
                  <a:noFill/>
                </a:ln>
                <a:solidFill>
                  <a:prstClr val="white"/>
                </a:solidFill>
                <a:effectLst/>
                <a:uLnTx/>
                <a:uFillTx/>
                <a:latin typeface="Calibri"/>
                <a:ea typeface="Calibri"/>
                <a:cs typeface="Calibri"/>
                <a:sym typeface="Calibri"/>
              </a:rPr>
              <a:t>COMMUNITY ENGAGEMENT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2800" dirty="0">
                <a:solidFill>
                  <a:schemeClr val="accent4">
                    <a:lumMod val="60000"/>
                    <a:lumOff val="40000"/>
                  </a:schemeClr>
                </a:solidFill>
                <a:latin typeface="Calibri"/>
                <a:ea typeface="Calibri"/>
                <a:cs typeface="Calibri"/>
                <a:sym typeface="Calibri"/>
              </a:rPr>
              <a:t>BREAKING DOWN BARRIERS AND CO-LEARNING</a:t>
            </a:r>
            <a:endParaRPr kumimoji="0" lang="en-US" sz="2800" b="0" i="0" u="none" strike="noStrike" kern="1200" cap="none" spc="0" normalizeH="0" baseline="0" noProof="0" dirty="0">
              <a:ln>
                <a:noFill/>
              </a:ln>
              <a:solidFill>
                <a:schemeClr val="accent4">
                  <a:lumMod val="60000"/>
                  <a:lumOff val="40000"/>
                </a:schemeClr>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70070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and black website&#10;&#10;AI-generated content may be incorrect.">
            <a:extLst>
              <a:ext uri="{FF2B5EF4-FFF2-40B4-BE49-F238E27FC236}">
                <a16:creationId xmlns:a16="http://schemas.microsoft.com/office/drawing/2014/main" id="{A7BD5B0F-F2AF-F0BD-842B-AC895C5172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4653"/>
          </a:xfrm>
          <a:prstGeom prst="rect">
            <a:avLst/>
          </a:prstGeom>
        </p:spPr>
      </p:pic>
    </p:spTree>
    <p:extLst>
      <p:ext uri="{BB962C8B-B14F-4D97-AF65-F5344CB8AC3E}">
        <p14:creationId xmlns:p14="http://schemas.microsoft.com/office/powerpoint/2010/main" val="10526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DFF1A2-913C-D340-3528-55F2DEF73414}"/>
              </a:ext>
            </a:extLst>
          </p:cNvPr>
          <p:cNvPicPr>
            <a:picLocks noChangeAspect="1"/>
          </p:cNvPicPr>
          <p:nvPr/>
        </p:nvPicPr>
        <p:blipFill>
          <a:blip r:embed="rId2"/>
          <a:stretch>
            <a:fillRect/>
          </a:stretch>
        </p:blipFill>
        <p:spPr>
          <a:xfrm>
            <a:off x="6822859" y="489728"/>
            <a:ext cx="5190964" cy="6292352"/>
          </a:xfrm>
          <a:prstGeom prst="rect">
            <a:avLst/>
          </a:prstGeom>
        </p:spPr>
      </p:pic>
      <p:sp>
        <p:nvSpPr>
          <p:cNvPr id="8" name="Title 1">
            <a:extLst>
              <a:ext uri="{FF2B5EF4-FFF2-40B4-BE49-F238E27FC236}">
                <a16:creationId xmlns:a16="http://schemas.microsoft.com/office/drawing/2014/main" id="{49E14945-A536-2B6A-BAF8-FC4F3181C85D}"/>
              </a:ext>
            </a:extLst>
          </p:cNvPr>
          <p:cNvSpPr>
            <a:spLocks noGrp="1"/>
          </p:cNvSpPr>
          <p:nvPr>
            <p:ph type="ctrTitle"/>
          </p:nvPr>
        </p:nvSpPr>
        <p:spPr>
          <a:xfrm>
            <a:off x="91578" y="116523"/>
            <a:ext cx="6583542" cy="746411"/>
          </a:xfrm>
        </p:spPr>
        <p:txBody>
          <a:bodyPr anchor="b">
            <a:normAutofit/>
          </a:bodyPr>
          <a:lstStyle/>
          <a:p>
            <a:r>
              <a:rPr lang="en-US" sz="4400" dirty="0">
                <a:solidFill>
                  <a:srgbClr val="00B050"/>
                </a:solidFill>
              </a:rPr>
              <a:t>IMPACT AT A GLANCE</a:t>
            </a:r>
          </a:p>
        </p:txBody>
      </p:sp>
      <p:pic>
        <p:nvPicPr>
          <p:cNvPr id="2" name="Picture 1">
            <a:extLst>
              <a:ext uri="{FF2B5EF4-FFF2-40B4-BE49-F238E27FC236}">
                <a16:creationId xmlns:a16="http://schemas.microsoft.com/office/drawing/2014/main" id="{F9EF6B05-111D-DCF3-024D-75A1CFF823D2}"/>
              </a:ext>
            </a:extLst>
          </p:cNvPr>
          <p:cNvPicPr>
            <a:picLocks noChangeAspect="1"/>
          </p:cNvPicPr>
          <p:nvPr/>
        </p:nvPicPr>
        <p:blipFill>
          <a:blip r:embed="rId3"/>
          <a:stretch>
            <a:fillRect/>
          </a:stretch>
        </p:blipFill>
        <p:spPr>
          <a:xfrm>
            <a:off x="198120" y="955669"/>
            <a:ext cx="6093493" cy="4946662"/>
          </a:xfrm>
          <a:prstGeom prst="rect">
            <a:avLst/>
          </a:prstGeom>
        </p:spPr>
      </p:pic>
      <p:pic>
        <p:nvPicPr>
          <p:cNvPr id="3" name="Picture 2">
            <a:extLst>
              <a:ext uri="{FF2B5EF4-FFF2-40B4-BE49-F238E27FC236}">
                <a16:creationId xmlns:a16="http://schemas.microsoft.com/office/drawing/2014/main" id="{B7988AAC-968A-68E8-F2C9-497288DC9D21}"/>
              </a:ext>
            </a:extLst>
          </p:cNvPr>
          <p:cNvPicPr>
            <a:picLocks noChangeAspect="1"/>
          </p:cNvPicPr>
          <p:nvPr/>
        </p:nvPicPr>
        <p:blipFill>
          <a:blip r:embed="rId4"/>
          <a:srcRect t="57937"/>
          <a:stretch>
            <a:fillRect/>
          </a:stretch>
        </p:blipFill>
        <p:spPr>
          <a:xfrm>
            <a:off x="6736260" y="116523"/>
            <a:ext cx="5364162" cy="2114613"/>
          </a:xfrm>
          <a:prstGeom prst="rect">
            <a:avLst/>
          </a:prstGeom>
        </p:spPr>
      </p:pic>
    </p:spTree>
    <p:extLst>
      <p:ext uri="{BB962C8B-B14F-4D97-AF65-F5344CB8AC3E}">
        <p14:creationId xmlns:p14="http://schemas.microsoft.com/office/powerpoint/2010/main" val="2772584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ight Triangle 15">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B2ABECA-AD98-E614-FF85-F16A7E54BE5E}"/>
              </a:ext>
            </a:extLst>
          </p:cNvPr>
          <p:cNvSpPr>
            <a:spLocks noGrp="1"/>
          </p:cNvSpPr>
          <p:nvPr>
            <p:ph type="title"/>
          </p:nvPr>
        </p:nvSpPr>
        <p:spPr>
          <a:xfrm>
            <a:off x="1075767" y="1188637"/>
            <a:ext cx="2988234" cy="4480726"/>
          </a:xfrm>
        </p:spPr>
        <p:txBody>
          <a:bodyPr>
            <a:normAutofit/>
          </a:bodyPr>
          <a:lstStyle/>
          <a:p>
            <a:pPr algn="r"/>
            <a:r>
              <a:rPr lang="en-US" sz="6600">
                <a:solidFill>
                  <a:srgbClr val="00B050"/>
                </a:solidFill>
                <a:latin typeface="Bahnschrift" panose="020B0502040204020203" pitchFamily="34" charset="0"/>
              </a:rPr>
              <a:t>Thank you!</a:t>
            </a:r>
          </a:p>
        </p:txBody>
      </p:sp>
      <p:cxnSp>
        <p:nvCxnSpPr>
          <p:cNvPr id="20" name="Straight Connector 19">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62C2F8A-9F51-D7FD-F6D9-12F599C789F5}"/>
              </a:ext>
            </a:extLst>
          </p:cNvPr>
          <p:cNvSpPr>
            <a:spLocks noGrp="1"/>
          </p:cNvSpPr>
          <p:nvPr>
            <p:ph idx="1"/>
          </p:nvPr>
        </p:nvSpPr>
        <p:spPr>
          <a:xfrm>
            <a:off x="5255260" y="1713135"/>
            <a:ext cx="5859619" cy="3495995"/>
          </a:xfrm>
        </p:spPr>
        <p:txBody>
          <a:bodyPr anchor="ctr">
            <a:normAutofit/>
          </a:bodyPr>
          <a:lstStyle/>
          <a:p>
            <a:pPr marL="0" indent="0">
              <a:buNone/>
            </a:pPr>
            <a:r>
              <a:rPr lang="en-US" sz="2400" dirty="0">
                <a:latin typeface="Calibri Light"/>
                <a:cs typeface="Calibri Light"/>
              </a:rPr>
              <a:t>Email:</a:t>
            </a:r>
            <a:r>
              <a:rPr lang="en-US" sz="2400" dirty="0">
                <a:latin typeface="Calibri Light"/>
                <a:cs typeface="Calibri Light"/>
                <a:hlinkClick r:id="rId2"/>
              </a:rPr>
              <a:t>Uconn-tab@uconn.edu</a:t>
            </a:r>
            <a:br>
              <a:rPr lang="en-US" sz="2400" dirty="0">
                <a:latin typeface="Calibri Light"/>
                <a:cs typeface="Calibri Light"/>
              </a:rPr>
            </a:br>
            <a:r>
              <a:rPr lang="en-US" sz="2400" dirty="0">
                <a:latin typeface="Calibri Light"/>
                <a:cs typeface="Calibri Light"/>
              </a:rPr>
              <a:t>Website: </a:t>
            </a:r>
            <a:r>
              <a:rPr lang="en-US" sz="2400" dirty="0">
                <a:latin typeface="Calibri Light"/>
                <a:cs typeface="Calibri Light"/>
                <a:hlinkClick r:id="rId3"/>
              </a:rPr>
              <a:t>Tab.program.uconn.edu</a:t>
            </a:r>
            <a:br>
              <a:rPr lang="en-US" sz="2400" dirty="0">
                <a:latin typeface="Calibri Light"/>
                <a:ea typeface="Calibri Light"/>
                <a:cs typeface="Calibri Light"/>
              </a:rPr>
            </a:br>
            <a:r>
              <a:rPr lang="en-US" sz="2400" dirty="0">
                <a:latin typeface="Calibri Light"/>
                <a:cs typeface="Calibri Light"/>
              </a:rPr>
              <a:t>LinkedIn: </a:t>
            </a:r>
            <a:r>
              <a:rPr lang="en-US" sz="2400" u="sng" dirty="0">
                <a:solidFill>
                  <a:srgbClr val="6EAC1C"/>
                </a:solidFill>
                <a:ea typeface="+mn-lt"/>
                <a:cs typeface="+mn-lt"/>
              </a:rPr>
              <a:t>linkedin.com/in/</a:t>
            </a:r>
            <a:r>
              <a:rPr lang="en-US" sz="2400" u="sng" err="1">
                <a:solidFill>
                  <a:srgbClr val="6EAC1C"/>
                </a:solidFill>
                <a:ea typeface="+mn-lt"/>
                <a:cs typeface="+mn-lt"/>
              </a:rPr>
              <a:t>uconn</a:t>
            </a:r>
            <a:r>
              <a:rPr lang="en-US" sz="2400" u="sng" dirty="0">
                <a:solidFill>
                  <a:srgbClr val="6EAC1C"/>
                </a:solidFill>
                <a:ea typeface="+mn-lt"/>
                <a:cs typeface="+mn-lt"/>
              </a:rPr>
              <a:t>-tab/</a:t>
            </a:r>
            <a:endParaRPr lang="en-US" sz="2400" u="sng" dirty="0">
              <a:solidFill>
                <a:srgbClr val="6EAC1C"/>
              </a:solidFill>
              <a:latin typeface="Calibri Light"/>
              <a:cs typeface="Calibri Light"/>
            </a:endParaRPr>
          </a:p>
          <a:p>
            <a:pPr marL="0" indent="0">
              <a:buNone/>
            </a:pPr>
            <a:endParaRPr lang="en-US" sz="2400" dirty="0">
              <a:solidFill>
                <a:srgbClr val="6EAC1C"/>
              </a:solidFill>
              <a:ea typeface="Calibri"/>
              <a:cs typeface="Calibri" panose="020F0502020204030204"/>
            </a:endParaRPr>
          </a:p>
          <a:p>
            <a:pPr marL="0" indent="0">
              <a:buNone/>
            </a:pPr>
            <a:r>
              <a:rPr lang="en-US" sz="2400" dirty="0">
                <a:latin typeface="Calibri Light"/>
                <a:ea typeface="Calibri"/>
                <a:cs typeface="Calibri" panose="020F0502020204030204"/>
              </a:rPr>
              <a:t>Go to our website to subscribe to our newsletter!</a:t>
            </a:r>
          </a:p>
          <a:p>
            <a:endParaRPr lang="en-US" sz="2400">
              <a:ea typeface="Calibri" panose="020F0502020204030204"/>
              <a:cs typeface="Calibri" panose="020F0502020204030204"/>
            </a:endParaRPr>
          </a:p>
        </p:txBody>
      </p:sp>
      <p:sp>
        <p:nvSpPr>
          <p:cNvPr id="9" name="Subtitle 2">
            <a:extLst>
              <a:ext uri="{FF2B5EF4-FFF2-40B4-BE49-F238E27FC236}">
                <a16:creationId xmlns:a16="http://schemas.microsoft.com/office/drawing/2014/main" id="{BF37A7CF-C13A-8333-593D-E8EF2D5AB679}"/>
              </a:ext>
            </a:extLst>
          </p:cNvPr>
          <p:cNvSpPr txBox="1">
            <a:spLocks/>
          </p:cNvSpPr>
          <p:nvPr/>
        </p:nvSpPr>
        <p:spPr>
          <a:xfrm>
            <a:off x="115423" y="3341252"/>
            <a:ext cx="3903100" cy="22089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Calibri Light"/>
              <a:ea typeface="+mn-ea"/>
              <a:cs typeface="Calibri Light"/>
            </a:endParaRPr>
          </a:p>
        </p:txBody>
      </p:sp>
      <p:sp>
        <p:nvSpPr>
          <p:cNvPr id="5" name="TextBox 4">
            <a:extLst>
              <a:ext uri="{FF2B5EF4-FFF2-40B4-BE49-F238E27FC236}">
                <a16:creationId xmlns:a16="http://schemas.microsoft.com/office/drawing/2014/main" id="{B5127F8C-E32C-9E4F-4185-3C4CAB6D2229}"/>
              </a:ext>
            </a:extLst>
          </p:cNvPr>
          <p:cNvSpPr txBox="1"/>
          <p:nvPr/>
        </p:nvSpPr>
        <p:spPr>
          <a:xfrm>
            <a:off x="641774" y="5892603"/>
            <a:ext cx="1051559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B050"/>
                </a:solidFill>
                <a:effectLst/>
                <a:uLnTx/>
                <a:uFillTx/>
                <a:latin typeface="Calibri Light" panose="020F0302020204030204"/>
                <a:ea typeface="+mn-ea"/>
                <a:cs typeface="+mn-cs"/>
                <a:hlinkClick r:id="rId4"/>
              </a:rPr>
              <a:t>https://mailchi.mp/f82f08428bf1/uconn-tab-april-2022-newsletter-10330475?e=6d63f681bc</a:t>
            </a:r>
            <a:endParaRPr kumimoji="0" lang="en-US" sz="1600" b="0" i="0" u="none" strike="noStrike" kern="1200" cap="none" spc="0" normalizeH="0" baseline="0" noProof="0" dirty="0">
              <a:ln>
                <a:noFill/>
              </a:ln>
              <a:solidFill>
                <a:srgbClr val="00B05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3249821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4EEBA-0A1C-54D0-25D0-E0CD0B98ADED}"/>
              </a:ext>
            </a:extLst>
          </p:cNvPr>
          <p:cNvSpPr>
            <a:spLocks noGrp="1"/>
          </p:cNvSpPr>
          <p:nvPr>
            <p:ph type="title"/>
          </p:nvPr>
        </p:nvSpPr>
        <p:spPr/>
        <p:txBody>
          <a:bodyPr/>
          <a:lstStyle/>
          <a:p>
            <a:r>
              <a:rPr lang="en-US" dirty="0">
                <a:solidFill>
                  <a:srgbClr val="00B050"/>
                </a:solidFill>
                <a:latin typeface="Bahnschrift SemiBold" panose="020B0502040204020203" pitchFamily="34" charset="0"/>
              </a:rPr>
              <a:t>WHAT IS UCONN TAB</a:t>
            </a:r>
          </a:p>
        </p:txBody>
      </p:sp>
      <p:sp>
        <p:nvSpPr>
          <p:cNvPr id="4" name="Content Placeholder 3">
            <a:extLst>
              <a:ext uri="{FF2B5EF4-FFF2-40B4-BE49-F238E27FC236}">
                <a16:creationId xmlns:a16="http://schemas.microsoft.com/office/drawing/2014/main" id="{C6F67CDA-948E-CFDF-C4D3-BAE9E524DB93}"/>
              </a:ext>
            </a:extLst>
          </p:cNvPr>
          <p:cNvSpPr txBox="1">
            <a:spLocks noGrp="1"/>
          </p:cNvSpPr>
          <p:nvPr>
            <p:ph idx="1"/>
          </p:nvPr>
        </p:nvSpPr>
        <p:spPr>
          <a:xfrm>
            <a:off x="838200" y="1825625"/>
            <a:ext cx="8007164" cy="2921634"/>
          </a:xfrm>
          <a:prstGeom prst="rect">
            <a:avLst/>
          </a:prstGeom>
          <a:noFill/>
        </p:spPr>
        <p:txBody>
          <a:bodyPr wrap="square">
            <a:spAutoFit/>
          </a:bodyPr>
          <a:lstStyle/>
          <a:p>
            <a:pPr marL="0" indent="0" algn="l" rtl="0" fontAlgn="base">
              <a:lnSpc>
                <a:spcPts val="2550"/>
              </a:lnSpc>
              <a:buNone/>
            </a:pPr>
            <a:r>
              <a:rPr lang="en-US" sz="2400" b="1" i="0" u="none" strike="noStrike" dirty="0">
                <a:solidFill>
                  <a:srgbClr val="00B050"/>
                </a:solidFill>
                <a:effectLst/>
                <a:latin typeface="Calibri Light" panose="020F0302020204030204" pitchFamily="34" charset="0"/>
              </a:rPr>
              <a:t>T</a:t>
            </a:r>
            <a:r>
              <a:rPr lang="en-US" sz="2400" b="1" i="0" u="none" strike="noStrike" dirty="0">
                <a:solidFill>
                  <a:srgbClr val="1B1B1B"/>
                </a:solidFill>
                <a:effectLst/>
                <a:latin typeface="Calibri Light" panose="020F0302020204030204" pitchFamily="34" charset="0"/>
              </a:rPr>
              <a:t>echnical </a:t>
            </a:r>
            <a:r>
              <a:rPr lang="en-US" sz="2400" b="1" i="0" u="none" strike="noStrike" dirty="0">
                <a:solidFill>
                  <a:srgbClr val="00B050"/>
                </a:solidFill>
                <a:effectLst/>
                <a:latin typeface="Calibri Light" panose="020F0302020204030204" pitchFamily="34" charset="0"/>
              </a:rPr>
              <a:t>A</a:t>
            </a:r>
            <a:r>
              <a:rPr lang="en-US" sz="2400" b="1" i="0" u="none" strike="noStrike" dirty="0">
                <a:solidFill>
                  <a:srgbClr val="1B1B1B"/>
                </a:solidFill>
                <a:effectLst/>
                <a:latin typeface="Calibri Light" panose="020F0302020204030204" pitchFamily="34" charset="0"/>
              </a:rPr>
              <a:t>ssistance to </a:t>
            </a:r>
            <a:r>
              <a:rPr lang="en-US" sz="2400" b="1" i="0" u="none" strike="noStrike" dirty="0">
                <a:solidFill>
                  <a:srgbClr val="00B050"/>
                </a:solidFill>
                <a:effectLst/>
                <a:latin typeface="Calibri Light" panose="020F0302020204030204" pitchFamily="34" charset="0"/>
              </a:rPr>
              <a:t>B</a:t>
            </a:r>
            <a:r>
              <a:rPr lang="en-US" sz="2400" b="1" i="0" u="none" strike="noStrike" dirty="0">
                <a:solidFill>
                  <a:srgbClr val="1B1B1B"/>
                </a:solidFill>
                <a:effectLst/>
                <a:latin typeface="Calibri Light" panose="020F0302020204030204" pitchFamily="34" charset="0"/>
              </a:rPr>
              <a:t>rownfields </a:t>
            </a:r>
            <a:r>
              <a:rPr lang="en-US" sz="2400" b="0" i="0" dirty="0">
                <a:solidFill>
                  <a:srgbClr val="000000"/>
                </a:solidFill>
                <a:effectLst/>
                <a:latin typeface="Calibri Light" panose="020F0302020204030204" pitchFamily="34" charset="0"/>
              </a:rPr>
              <a:t>​</a:t>
            </a:r>
            <a:endParaRPr lang="en-US" sz="3600" b="0" i="0" dirty="0">
              <a:solidFill>
                <a:srgbClr val="000000"/>
              </a:solidFill>
              <a:effectLst/>
              <a:latin typeface="Arial" panose="020B0604020202020204" pitchFamily="34" charset="0"/>
            </a:endParaRPr>
          </a:p>
          <a:p>
            <a:pPr algn="l" rtl="0" fontAlgn="base">
              <a:lnSpc>
                <a:spcPts val="2550"/>
              </a:lnSpc>
              <a:buFont typeface="Arial" panose="020B0604020202020204" pitchFamily="34" charset="0"/>
              <a:buChar char="•"/>
            </a:pPr>
            <a:r>
              <a:rPr lang="en-US" sz="2000" b="0" i="0" u="none" strike="noStrike" dirty="0">
                <a:solidFill>
                  <a:srgbClr val="1B1B1B"/>
                </a:solidFill>
                <a:effectLst/>
                <a:latin typeface="Calibri Light" panose="020F0302020204030204" pitchFamily="34" charset="0"/>
              </a:rPr>
              <a:t>provides technical assistance to communities, states, Tribal Nations and other public entities </a:t>
            </a:r>
            <a:r>
              <a:rPr lang="en-US" sz="2000" b="0" i="0" dirty="0">
                <a:solidFill>
                  <a:srgbClr val="000000"/>
                </a:solidFill>
                <a:effectLst/>
                <a:latin typeface="Calibri Light" panose="020F0302020204030204" pitchFamily="34" charset="0"/>
              </a:rPr>
              <a:t>​</a:t>
            </a:r>
            <a:endParaRPr lang="en-US" sz="2000" b="0" i="0" dirty="0">
              <a:solidFill>
                <a:srgbClr val="000000"/>
              </a:solidFill>
              <a:effectLst/>
              <a:latin typeface="Arial" panose="020B0604020202020204" pitchFamily="34" charset="0"/>
            </a:endParaRPr>
          </a:p>
          <a:p>
            <a:pPr algn="l" rtl="0" fontAlgn="base">
              <a:lnSpc>
                <a:spcPts val="2550"/>
              </a:lnSpc>
              <a:buFont typeface="Arial" panose="020B0604020202020204" pitchFamily="34" charset="0"/>
              <a:buChar char="•"/>
            </a:pPr>
            <a:r>
              <a:rPr lang="en-US" sz="2000" b="0" i="0" u="none" strike="noStrike" dirty="0">
                <a:solidFill>
                  <a:srgbClr val="1B1B1B"/>
                </a:solidFill>
                <a:effectLst/>
                <a:latin typeface="Calibri Light" panose="020F0302020204030204" pitchFamily="34" charset="0"/>
              </a:rPr>
              <a:t>help address their brownfield sites and to increase their understanding and involvement in brownfields cleanup, revitalization and reuse. </a:t>
            </a:r>
            <a:r>
              <a:rPr lang="en-US" sz="2000" b="0" i="0" dirty="0">
                <a:solidFill>
                  <a:srgbClr val="000000"/>
                </a:solidFill>
                <a:effectLst/>
                <a:latin typeface="Calibri Light" panose="020F0302020204030204" pitchFamily="34" charset="0"/>
              </a:rPr>
              <a:t>​</a:t>
            </a:r>
            <a:endParaRPr lang="en-US" sz="2000" b="0" i="0" dirty="0">
              <a:solidFill>
                <a:srgbClr val="000000"/>
              </a:solidFill>
              <a:effectLst/>
              <a:latin typeface="Arial" panose="020B0604020202020204" pitchFamily="34" charset="0"/>
            </a:endParaRPr>
          </a:p>
          <a:p>
            <a:pPr algn="l" rtl="0" fontAlgn="base">
              <a:lnSpc>
                <a:spcPts val="2550"/>
              </a:lnSpc>
              <a:buFont typeface="Arial" panose="020B0604020202020204" pitchFamily="34" charset="0"/>
              <a:buChar char="•"/>
            </a:pPr>
            <a:r>
              <a:rPr lang="en-US" sz="2000" b="0" i="0" u="none" strike="noStrike" dirty="0">
                <a:solidFill>
                  <a:srgbClr val="1B1B1B"/>
                </a:solidFill>
                <a:effectLst/>
                <a:latin typeface="Calibri Light" panose="020F0302020204030204" pitchFamily="34" charset="0"/>
              </a:rPr>
              <a:t>TAB is available at no cost to communities. </a:t>
            </a:r>
            <a:r>
              <a:rPr lang="en-US" sz="2000" b="0" i="0" dirty="0">
                <a:solidFill>
                  <a:srgbClr val="000000"/>
                </a:solidFill>
                <a:effectLst/>
                <a:latin typeface="Calibri Light" panose="020F0302020204030204" pitchFamily="34" charset="0"/>
              </a:rPr>
              <a:t>​</a:t>
            </a:r>
            <a:endParaRPr lang="en-US" sz="2000" b="0" i="0" dirty="0">
              <a:solidFill>
                <a:srgbClr val="000000"/>
              </a:solidFill>
              <a:effectLst/>
              <a:latin typeface="Arial" panose="020B0604020202020204" pitchFamily="34" charset="0"/>
            </a:endParaRPr>
          </a:p>
          <a:p>
            <a:pPr algn="l" rtl="0" fontAlgn="base">
              <a:lnSpc>
                <a:spcPts val="2550"/>
              </a:lnSpc>
              <a:buFont typeface="Arial" panose="020B0604020202020204" pitchFamily="34" charset="0"/>
              <a:buChar char="•"/>
            </a:pPr>
            <a:r>
              <a:rPr lang="en-US" sz="2000" b="1" i="0" u="none" strike="noStrike" dirty="0">
                <a:solidFill>
                  <a:srgbClr val="00B050"/>
                </a:solidFill>
                <a:effectLst/>
                <a:latin typeface="Calibri Light" panose="020F0302020204030204" pitchFamily="34" charset="0"/>
              </a:rPr>
              <a:t>UConn TAB </a:t>
            </a:r>
            <a:r>
              <a:rPr lang="en-US" sz="2000" b="0" i="0" u="none" strike="noStrike" dirty="0">
                <a:solidFill>
                  <a:srgbClr val="1B1B1B"/>
                </a:solidFill>
                <a:effectLst/>
                <a:latin typeface="Calibri Light" panose="020F0302020204030204" pitchFamily="34" charset="0"/>
              </a:rPr>
              <a:t>serves Region 1(New England)</a:t>
            </a:r>
            <a:r>
              <a:rPr lang="en-US" sz="2000" b="0" i="0" dirty="0">
                <a:solidFill>
                  <a:srgbClr val="000000"/>
                </a:solidFill>
                <a:effectLst/>
                <a:latin typeface="Calibri Light" panose="020F0302020204030204" pitchFamily="34" charset="0"/>
              </a:rPr>
              <a:t>​</a:t>
            </a:r>
            <a:endParaRPr lang="en-US" sz="2000" b="0" i="0" dirty="0">
              <a:solidFill>
                <a:srgbClr val="000000"/>
              </a:solidFill>
              <a:effectLst/>
              <a:latin typeface="Arial" panose="020B0604020202020204" pitchFamily="34" charset="0"/>
            </a:endParaRPr>
          </a:p>
        </p:txBody>
      </p:sp>
      <p:pic>
        <p:nvPicPr>
          <p:cNvPr id="7" name="Picture 6">
            <a:extLst>
              <a:ext uri="{FF2B5EF4-FFF2-40B4-BE49-F238E27FC236}">
                <a16:creationId xmlns:a16="http://schemas.microsoft.com/office/drawing/2014/main" id="{A081EDE4-F030-AD90-255F-ED3AF609370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845364" y="365125"/>
            <a:ext cx="2832117" cy="3830665"/>
          </a:xfrm>
          <a:prstGeom prst="rect">
            <a:avLst/>
          </a:prstGeom>
        </p:spPr>
      </p:pic>
      <p:sp>
        <p:nvSpPr>
          <p:cNvPr id="8" name="TextBox 7">
            <a:extLst>
              <a:ext uri="{FF2B5EF4-FFF2-40B4-BE49-F238E27FC236}">
                <a16:creationId xmlns:a16="http://schemas.microsoft.com/office/drawing/2014/main" id="{D585E9FE-8030-2757-B61F-DE655F5B0537}"/>
              </a:ext>
            </a:extLst>
          </p:cNvPr>
          <p:cNvSpPr txBox="1"/>
          <p:nvPr/>
        </p:nvSpPr>
        <p:spPr>
          <a:xfrm>
            <a:off x="8761569" y="4195790"/>
            <a:ext cx="2915912" cy="9233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black"/>
                </a:solidFill>
                <a:effectLst/>
                <a:uLnTx/>
                <a:uFillTx/>
                <a:latin typeface="Calibri" panose="020F0502020204030204"/>
                <a:ea typeface="+mn-ea"/>
                <a:cs typeface="+mn-cs"/>
              </a:rPr>
              <a:t>Equal Distribution of Resources in all 6 New England States and Tribes</a:t>
            </a: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 name="TextBox 14">
            <a:extLst>
              <a:ext uri="{FF2B5EF4-FFF2-40B4-BE49-F238E27FC236}">
                <a16:creationId xmlns:a16="http://schemas.microsoft.com/office/drawing/2014/main" id="{1A3333E7-B07D-EBD0-64C6-329C06588EE3}"/>
              </a:ext>
            </a:extLst>
          </p:cNvPr>
          <p:cNvSpPr txBox="1"/>
          <p:nvPr/>
        </p:nvSpPr>
        <p:spPr>
          <a:xfrm>
            <a:off x="2542066" y="5869895"/>
            <a:ext cx="7107867"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srgbClr val="00B050"/>
                </a:solidFill>
                <a:latin typeface="Bahnschrift" panose="020B0502040204020203" pitchFamily="34" charset="0"/>
              </a:rPr>
              <a:t>Over 1000 possible brownfields identified around MA with many remaining unidentified</a:t>
            </a:r>
          </a:p>
        </p:txBody>
      </p:sp>
    </p:spTree>
    <p:extLst>
      <p:ext uri="{BB962C8B-B14F-4D97-AF65-F5344CB8AC3E}">
        <p14:creationId xmlns:p14="http://schemas.microsoft.com/office/powerpoint/2010/main" val="2971781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092543" y="49740"/>
            <a:ext cx="680513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B050"/>
                </a:solidFill>
                <a:effectLst/>
                <a:uLnTx/>
                <a:uFillTx/>
                <a:latin typeface="Bahnschrift" panose="020B0502040204020203" pitchFamily="34" charset="0"/>
                <a:ea typeface="+mn-ea"/>
                <a:cs typeface="Arial" panose="020B0604020202020204" pitchFamily="34" charset="0"/>
              </a:rPr>
              <a:t>MEET OUR TEAM</a:t>
            </a:r>
          </a:p>
        </p:txBody>
      </p:sp>
      <p:sp>
        <p:nvSpPr>
          <p:cNvPr id="8" name="Rectangle 7">
            <a:extLst>
              <a:ext uri="{FF2B5EF4-FFF2-40B4-BE49-F238E27FC236}">
                <a16:creationId xmlns:a16="http://schemas.microsoft.com/office/drawing/2014/main" id="{F7E172C1-279E-AF94-8975-60D871C488B7}"/>
              </a:ext>
            </a:extLst>
          </p:cNvPr>
          <p:cNvSpPr/>
          <p:nvPr/>
        </p:nvSpPr>
        <p:spPr>
          <a:xfrm>
            <a:off x="4795736" y="3706238"/>
            <a:ext cx="5379396" cy="14295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E723A97-D9D4-7231-C961-4AD251241BF7}"/>
              </a:ext>
            </a:extLst>
          </p:cNvPr>
          <p:cNvPicPr>
            <a:picLocks noChangeAspect="1"/>
          </p:cNvPicPr>
          <p:nvPr/>
        </p:nvPicPr>
        <p:blipFill>
          <a:blip r:embed="rId2"/>
          <a:srcRect t="6383"/>
          <a:stretch>
            <a:fillRect/>
          </a:stretch>
        </p:blipFill>
        <p:spPr>
          <a:xfrm>
            <a:off x="179075" y="819181"/>
            <a:ext cx="9728137" cy="6033031"/>
          </a:xfrm>
          <a:prstGeom prst="rect">
            <a:avLst/>
          </a:prstGeom>
        </p:spPr>
      </p:pic>
    </p:spTree>
    <p:extLst>
      <p:ext uri="{BB962C8B-B14F-4D97-AF65-F5344CB8AC3E}">
        <p14:creationId xmlns:p14="http://schemas.microsoft.com/office/powerpoint/2010/main" val="906521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lowchart: Off-page Connector 11">
            <a:extLst>
              <a:ext uri="{FF2B5EF4-FFF2-40B4-BE49-F238E27FC236}">
                <a16:creationId xmlns:a16="http://schemas.microsoft.com/office/drawing/2014/main" id="{AEBEDB33-DE2F-B066-055D-27E54A2959C2}"/>
              </a:ext>
            </a:extLst>
          </p:cNvPr>
          <p:cNvSpPr/>
          <p:nvPr/>
        </p:nvSpPr>
        <p:spPr>
          <a:xfrm>
            <a:off x="8547652" y="74649"/>
            <a:ext cx="3104474" cy="3881151"/>
          </a:xfrm>
          <a:prstGeom prst="flowChartOffpageConnector">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4EF4A2C-FD3A-8DF6-E819-3D02851D6CD7}"/>
              </a:ext>
            </a:extLst>
          </p:cNvPr>
          <p:cNvSpPr txBox="1"/>
          <p:nvPr/>
        </p:nvSpPr>
        <p:spPr>
          <a:xfrm>
            <a:off x="266342" y="209905"/>
            <a:ext cx="7823369"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accent6">
                    <a:lumMod val="60000"/>
                    <a:lumOff val="40000"/>
                  </a:schemeClr>
                </a:solidFill>
                <a:effectLst/>
                <a:uLnTx/>
                <a:uFillTx/>
                <a:latin typeface="Bahnschrift SemiBold" panose="020B0502040204020203" pitchFamily="34" charset="0"/>
                <a:ea typeface="Calibri"/>
                <a:cs typeface="Calibri"/>
              </a:rPr>
              <a:t>N</a:t>
            </a:r>
            <a:r>
              <a:rPr kumimoji="0" lang="en-US" sz="3200" b="0" i="0" u="none" strike="noStrike" kern="1200" cap="none" spc="0" normalizeH="0" baseline="0" noProof="0" dirty="0">
                <a:ln>
                  <a:noFill/>
                </a:ln>
                <a:solidFill>
                  <a:srgbClr val="8BC145">
                    <a:lumMod val="49000"/>
                  </a:srgbClr>
                </a:solidFill>
                <a:effectLst/>
                <a:uLnTx/>
                <a:uFillTx/>
                <a:latin typeface="Bahnschrift SemiBold" panose="020B0502040204020203" pitchFamily="34" charset="0"/>
                <a:ea typeface="Calibri"/>
                <a:cs typeface="Calibri"/>
              </a:rPr>
              <a:t>EW ENGLAND </a:t>
            </a:r>
            <a:r>
              <a:rPr kumimoji="0" lang="en-US" sz="3200" b="0" i="0" u="none" strike="noStrike" kern="1200" cap="none" spc="0" normalizeH="0" baseline="0" noProof="0" dirty="0">
                <a:ln>
                  <a:noFill/>
                </a:ln>
                <a:solidFill>
                  <a:schemeClr val="accent6">
                    <a:lumMod val="60000"/>
                    <a:lumOff val="40000"/>
                  </a:schemeClr>
                </a:solidFill>
                <a:effectLst/>
                <a:uLnTx/>
                <a:uFillTx/>
                <a:latin typeface="Bahnschrift SemiBold" panose="020B0502040204020203" pitchFamily="34" charset="0"/>
                <a:ea typeface="Calibri"/>
                <a:cs typeface="Calibri"/>
              </a:rPr>
              <a:t>R</a:t>
            </a:r>
            <a:r>
              <a:rPr kumimoji="0" lang="en-US" sz="3200" b="0" i="0" u="none" strike="noStrike" kern="1200" cap="none" spc="0" normalizeH="0" baseline="0" noProof="0" dirty="0">
                <a:ln>
                  <a:noFill/>
                </a:ln>
                <a:solidFill>
                  <a:srgbClr val="8BC145">
                    <a:lumMod val="49000"/>
                  </a:srgbClr>
                </a:solidFill>
                <a:effectLst/>
                <a:uLnTx/>
                <a:uFillTx/>
                <a:latin typeface="Bahnschrift SemiBold" panose="020B0502040204020203" pitchFamily="34" charset="0"/>
                <a:ea typeface="Calibri"/>
                <a:cs typeface="Calibri"/>
              </a:rPr>
              <a:t>URAL </a:t>
            </a:r>
            <a:r>
              <a:rPr kumimoji="0" lang="en-US" sz="3200" b="0" i="0" u="none" strike="noStrike" kern="1200" cap="none" spc="0" normalizeH="0" baseline="0" noProof="0" dirty="0">
                <a:ln>
                  <a:noFill/>
                </a:ln>
                <a:solidFill>
                  <a:schemeClr val="accent6">
                    <a:lumMod val="60000"/>
                    <a:lumOff val="40000"/>
                  </a:schemeClr>
                </a:solidFill>
                <a:effectLst/>
                <a:uLnTx/>
                <a:uFillTx/>
                <a:latin typeface="Bahnschrift SemiBold" panose="020B0502040204020203" pitchFamily="34" charset="0"/>
                <a:ea typeface="Calibri"/>
                <a:cs typeface="Calibri"/>
              </a:rPr>
              <a:t>H</a:t>
            </a:r>
            <a:r>
              <a:rPr kumimoji="0" lang="en-US" sz="3200" b="0" i="0" u="none" strike="noStrike" kern="1200" cap="none" spc="0" normalizeH="0" baseline="0" noProof="0" dirty="0">
                <a:ln>
                  <a:noFill/>
                </a:ln>
                <a:solidFill>
                  <a:srgbClr val="8BC145">
                    <a:lumMod val="49000"/>
                  </a:srgbClr>
                </a:solidFill>
                <a:effectLst/>
                <a:uLnTx/>
                <a:uFillTx/>
                <a:latin typeface="Bahnschrift SemiBold" panose="020B0502040204020203" pitchFamily="34" charset="0"/>
                <a:ea typeface="Calibri"/>
                <a:cs typeface="Calibri"/>
              </a:rPr>
              <a:t>EALTH </a:t>
            </a:r>
            <a:r>
              <a:rPr kumimoji="0" lang="en-US" sz="3200" b="0" i="0" u="none" strike="noStrike" kern="1200" cap="none" spc="0" normalizeH="0" baseline="0" noProof="0" dirty="0">
                <a:ln>
                  <a:noFill/>
                </a:ln>
                <a:solidFill>
                  <a:schemeClr val="accent6">
                    <a:lumMod val="60000"/>
                    <a:lumOff val="40000"/>
                  </a:schemeClr>
                </a:solidFill>
                <a:effectLst/>
                <a:uLnTx/>
                <a:uFillTx/>
                <a:latin typeface="Bahnschrift SemiBold" panose="020B0502040204020203" pitchFamily="34" charset="0"/>
                <a:ea typeface="Calibri"/>
                <a:cs typeface="Calibri"/>
              </a:rPr>
              <a:t>A</a:t>
            </a:r>
            <a:r>
              <a:rPr kumimoji="0" lang="en-US" sz="3200" b="0" i="0" u="none" strike="noStrike" kern="1200" cap="none" spc="0" normalizeH="0" baseline="0" noProof="0" dirty="0">
                <a:ln>
                  <a:noFill/>
                </a:ln>
                <a:solidFill>
                  <a:srgbClr val="8BC145">
                    <a:lumMod val="49000"/>
                  </a:srgbClr>
                </a:solidFill>
                <a:effectLst/>
                <a:uLnTx/>
                <a:uFillTx/>
                <a:latin typeface="Bahnschrift SemiBold" panose="020B0502040204020203" pitchFamily="34" charset="0"/>
                <a:ea typeface="Calibri"/>
                <a:cs typeface="Calibri"/>
              </a:rPr>
              <a:t>SSOCIATION (NERHA)</a:t>
            </a:r>
            <a:endParaRPr kumimoji="0" lang="en-US" sz="3200" b="0" i="0" u="none" strike="noStrike" kern="1200" cap="none" spc="0" normalizeH="0" baseline="0" noProof="0" dirty="0">
              <a:ln>
                <a:noFill/>
              </a:ln>
              <a:solidFill>
                <a:srgbClr val="8BC145">
                  <a:lumMod val="49000"/>
                </a:srgbClr>
              </a:solidFill>
              <a:effectLst/>
              <a:uLnTx/>
              <a:uFillTx/>
              <a:latin typeface="Bahnschrift SemiBold" panose="020B0502040204020203" pitchFamily="34" charset="0"/>
            </a:endParaRPr>
          </a:p>
        </p:txBody>
      </p:sp>
      <p:sp>
        <p:nvSpPr>
          <p:cNvPr id="7" name="TextBox 6">
            <a:extLst>
              <a:ext uri="{FF2B5EF4-FFF2-40B4-BE49-F238E27FC236}">
                <a16:creationId xmlns:a16="http://schemas.microsoft.com/office/drawing/2014/main" id="{29E7FBF3-5B7E-60F9-1E92-3E48AA73DF57}"/>
              </a:ext>
            </a:extLst>
          </p:cNvPr>
          <p:cNvSpPr txBox="1"/>
          <p:nvPr/>
        </p:nvSpPr>
        <p:spPr>
          <a:xfrm>
            <a:off x="8688729" y="75235"/>
            <a:ext cx="2743200"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For over 25 years the </a:t>
            </a: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New England Rural Health Association (NERHA)</a:t>
            </a: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 has served as the state rural health association for the six New England states. We are a non-profit organization dedicated to advancing rural health. NERHA provides education, training, consulting, and advocacy in support of the rural health organizations and individuals in our region. </a:t>
            </a:r>
            <a:endParaRPr kumimoji="0" lang="en-US" sz="1600" b="0" i="0" u="none" strike="noStrike" kern="1200" cap="none" spc="0" normalizeH="0" baseline="0" noProof="0">
              <a:ln>
                <a:noFill/>
              </a:ln>
              <a:solidFill>
                <a:prstClr val="white"/>
              </a:solidFill>
              <a:effectLst/>
              <a:uLnTx/>
              <a:uFillTx/>
              <a:latin typeface="Calibri" panose="020F0502020204030204"/>
              <a:ea typeface="Calibri"/>
              <a:cs typeface="Calibri"/>
            </a:endParaRPr>
          </a:p>
        </p:txBody>
      </p:sp>
      <p:sp>
        <p:nvSpPr>
          <p:cNvPr id="9" name="TextBox 8">
            <a:extLst>
              <a:ext uri="{FF2B5EF4-FFF2-40B4-BE49-F238E27FC236}">
                <a16:creationId xmlns:a16="http://schemas.microsoft.com/office/drawing/2014/main" id="{36A4E83C-BD07-0978-90DE-FDBEFFF5FEB4}"/>
              </a:ext>
            </a:extLst>
          </p:cNvPr>
          <p:cNvSpPr txBox="1"/>
          <p:nvPr/>
        </p:nvSpPr>
        <p:spPr>
          <a:xfrm>
            <a:off x="7068805" y="4055888"/>
            <a:ext cx="4054996" cy="1297791"/>
          </a:xfrm>
          <a:prstGeom prst="rect">
            <a:avLst/>
          </a:prstGeom>
          <a:noFill/>
          <a:ln>
            <a:solidFill>
              <a:schemeClr val="accent6">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861"/>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Segoe UI"/>
              </a:rPr>
              <a:t>NERHA Reach, By The Numbers:</a:t>
            </a:r>
            <a:r>
              <a:rPr kumimoji="0" lang="en-US" sz="1400" b="0" i="0" u="none" strike="noStrike" kern="1200" cap="none" spc="0" normalizeH="0" baseline="0" noProof="0" dirty="0">
                <a:ln>
                  <a:noFill/>
                </a:ln>
                <a:solidFill>
                  <a:prstClr val="black"/>
                </a:solidFill>
                <a:effectLst/>
                <a:uLnTx/>
                <a:uFillTx/>
                <a:latin typeface="Calibri" panose="020F0502020204030204"/>
                <a:ea typeface="Calibri"/>
                <a:cs typeface="Calibri"/>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ts val="1457"/>
              </a:lnSpc>
              <a:spcBef>
                <a:spcPts val="0"/>
              </a:spcBef>
              <a:spcAft>
                <a:spcPts val="0"/>
              </a:spcAft>
              <a:buClrTx/>
              <a:buSzTx/>
              <a:buFont typeface="Wingdings"/>
              <a:buChar char="ü"/>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Segoe UI"/>
              </a:rPr>
              <a:t>10,000+ People Served by NERHA Programs </a:t>
            </a:r>
            <a:r>
              <a:rPr kumimoji="0" lang="en-US" sz="1400" b="0" i="0" u="none" strike="noStrike" kern="1200" cap="none" spc="0" normalizeH="0" baseline="0" noProof="0" dirty="0">
                <a:ln>
                  <a:noFill/>
                </a:ln>
                <a:solidFill>
                  <a:prstClr val="black"/>
                </a:solidFill>
                <a:effectLst/>
                <a:uLnTx/>
                <a:uFillTx/>
                <a:latin typeface="Calibri" panose="020F0502020204030204"/>
                <a:ea typeface="Calibri"/>
                <a:cs typeface="Calibri"/>
              </a:rPr>
              <a:t> </a:t>
            </a:r>
          </a:p>
          <a:p>
            <a:pPr marL="285750" marR="0" lvl="0" indent="-285750" algn="l" defTabSz="914400" rtl="0" eaLnBrk="1" fontAlgn="auto" latinLnBrk="0" hangingPunct="1">
              <a:lnSpc>
                <a:spcPts val="1457"/>
              </a:lnSpc>
              <a:spcBef>
                <a:spcPts val="0"/>
              </a:spcBef>
              <a:spcAft>
                <a:spcPts val="0"/>
              </a:spcAft>
              <a:buClrTx/>
              <a:buSzTx/>
              <a:buFont typeface="Wingdings"/>
              <a:buChar char="ü"/>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Segoe UI"/>
              </a:rPr>
              <a:t>100+ Partner Organizations Across New England</a:t>
            </a:r>
            <a:r>
              <a:rPr kumimoji="0" lang="en-US" sz="1400" b="0" i="0" u="none" strike="noStrike" kern="1200" cap="none" spc="0" normalizeH="0" baseline="0" noProof="0" dirty="0">
                <a:ln>
                  <a:noFill/>
                </a:ln>
                <a:solidFill>
                  <a:prstClr val="black"/>
                </a:solidFill>
                <a:effectLst/>
                <a:uLnTx/>
                <a:uFillTx/>
                <a:latin typeface="Calibri" panose="020F0502020204030204"/>
                <a:ea typeface="Calibri"/>
                <a:cs typeface="Calibri"/>
              </a:rPr>
              <a:t> </a:t>
            </a:r>
          </a:p>
          <a:p>
            <a:pPr marL="285750" marR="0" lvl="0" indent="-285750" algn="l" defTabSz="914400" rtl="0" eaLnBrk="1" fontAlgn="auto" latinLnBrk="0" hangingPunct="1">
              <a:lnSpc>
                <a:spcPts val="1457"/>
              </a:lnSpc>
              <a:spcBef>
                <a:spcPts val="0"/>
              </a:spcBef>
              <a:spcAft>
                <a:spcPts val="0"/>
              </a:spcAft>
              <a:buClrTx/>
              <a:buSzTx/>
              <a:buFont typeface="Wingdings"/>
              <a:buChar char="ü"/>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Segoe UI"/>
              </a:rPr>
              <a:t>300+ Communities Impacted</a:t>
            </a:r>
            <a:r>
              <a:rPr kumimoji="0" lang="en-US" sz="1400" b="0" i="0" u="none" strike="noStrike" kern="1200" cap="none" spc="0" normalizeH="0" baseline="0" noProof="0" dirty="0">
                <a:ln>
                  <a:noFill/>
                </a:ln>
                <a:solidFill>
                  <a:prstClr val="black"/>
                </a:solidFill>
                <a:effectLst/>
                <a:uLnTx/>
                <a:uFillTx/>
                <a:latin typeface="Calibri" panose="020F0502020204030204"/>
                <a:ea typeface="Calibri"/>
                <a:cs typeface="Calibri"/>
              </a:rPr>
              <a:t> </a:t>
            </a:r>
          </a:p>
          <a:p>
            <a:pPr marL="285750" marR="0" lvl="0" indent="-285750" algn="l" defTabSz="914400" rtl="0" eaLnBrk="1" fontAlgn="auto" latinLnBrk="0" hangingPunct="1">
              <a:lnSpc>
                <a:spcPts val="1457"/>
              </a:lnSpc>
              <a:spcBef>
                <a:spcPts val="0"/>
              </a:spcBef>
              <a:spcAft>
                <a:spcPts val="0"/>
              </a:spcAft>
              <a:buClrTx/>
              <a:buSzTx/>
              <a:buFont typeface="Wingdings"/>
              <a:buChar char="ü"/>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Segoe UI"/>
              </a:rPr>
              <a:t>550+ Members</a:t>
            </a:r>
            <a:r>
              <a:rPr kumimoji="0" lang="en-US" sz="1400" b="0" i="0" u="none" strike="noStrike" kern="1200" cap="none" spc="0" normalizeH="0" baseline="0" noProof="0" dirty="0">
                <a:ln>
                  <a:noFill/>
                </a:ln>
                <a:solidFill>
                  <a:prstClr val="black"/>
                </a:solidFill>
                <a:effectLst/>
                <a:uLnTx/>
                <a:uFillTx/>
                <a:latin typeface="Calibri" panose="020F0502020204030204"/>
                <a:ea typeface="Calibri"/>
                <a:cs typeface="Calibri"/>
              </a:rPr>
              <a:t> </a:t>
            </a:r>
          </a:p>
          <a:p>
            <a:pPr marL="285750" marR="0" lvl="0" indent="-285750" algn="l" defTabSz="914400" rtl="0" eaLnBrk="1" fontAlgn="auto" latinLnBrk="0" hangingPunct="1">
              <a:lnSpc>
                <a:spcPts val="1457"/>
              </a:lnSpc>
              <a:spcBef>
                <a:spcPts val="0"/>
              </a:spcBef>
              <a:spcAft>
                <a:spcPts val="0"/>
              </a:spcAft>
              <a:buClrTx/>
              <a:buSzTx/>
              <a:buFont typeface="Wingdings"/>
              <a:buChar char="ü"/>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Segoe UI"/>
              </a:rPr>
              <a:t>5,500+ Mailing List</a:t>
            </a:r>
            <a:r>
              <a:rPr kumimoji="0" lang="en-US" sz="1400" b="0" i="0" u="none" strike="noStrike" kern="1200" cap="none" spc="0" normalizeH="0" baseline="0" noProof="0" dirty="0">
                <a:ln>
                  <a:noFill/>
                </a:ln>
                <a:solidFill>
                  <a:prstClr val="black"/>
                </a:solidFill>
                <a:effectLst/>
                <a:uLnTx/>
                <a:uFillTx/>
                <a:latin typeface="Calibri" panose="020F0502020204030204"/>
                <a:ea typeface="Calibri"/>
                <a:cs typeface="Calibri"/>
              </a:rPr>
              <a:t> </a:t>
            </a:r>
          </a:p>
        </p:txBody>
      </p:sp>
      <p:pic>
        <p:nvPicPr>
          <p:cNvPr id="14" name="Picture 13" descr="A logo with text and mountains in the background&#10;&#10;AI-generated content may be incorrect.">
            <a:extLst>
              <a:ext uri="{FF2B5EF4-FFF2-40B4-BE49-F238E27FC236}">
                <a16:creationId xmlns:a16="http://schemas.microsoft.com/office/drawing/2014/main" id="{8A210102-507D-1AB7-9418-53E5359E13A2}"/>
              </a:ext>
            </a:extLst>
          </p:cNvPr>
          <p:cNvPicPr>
            <a:picLocks noChangeAspect="1"/>
          </p:cNvPicPr>
          <p:nvPr/>
        </p:nvPicPr>
        <p:blipFill>
          <a:blip r:embed="rId3"/>
          <a:stretch>
            <a:fillRect/>
          </a:stretch>
        </p:blipFill>
        <p:spPr>
          <a:xfrm>
            <a:off x="6613042" y="152913"/>
            <a:ext cx="1137093" cy="1155901"/>
          </a:xfrm>
          <a:prstGeom prst="rect">
            <a:avLst/>
          </a:prstGeom>
        </p:spPr>
      </p:pic>
      <p:sp>
        <p:nvSpPr>
          <p:cNvPr id="16" name="TextBox 15">
            <a:extLst>
              <a:ext uri="{FF2B5EF4-FFF2-40B4-BE49-F238E27FC236}">
                <a16:creationId xmlns:a16="http://schemas.microsoft.com/office/drawing/2014/main" id="{7BFB8541-F56D-D4BC-94B5-9DF56370DD8B}"/>
              </a:ext>
            </a:extLst>
          </p:cNvPr>
          <p:cNvSpPr txBox="1"/>
          <p:nvPr/>
        </p:nvSpPr>
        <p:spPr>
          <a:xfrm>
            <a:off x="7068805" y="5478544"/>
            <a:ext cx="2518890" cy="1169551"/>
          </a:xfrm>
          <a:prstGeom prst="rect">
            <a:avLst/>
          </a:prstGeom>
          <a:ln>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Calibri"/>
                <a:cs typeface="Calibri"/>
              </a:rPr>
              <a:t>Stay Connected With Us:</a:t>
            </a:r>
          </a:p>
          <a:p>
            <a:pPr marL="285750" marR="0" lvl="0" indent="-285750" algn="l" defTabSz="914400" rtl="0" eaLnBrk="1" fontAlgn="auto" latinLnBrk="0" hangingPunct="1">
              <a:lnSpc>
                <a:spcPct val="100000"/>
              </a:lnSpc>
              <a:spcBef>
                <a:spcPts val="0"/>
              </a:spcBef>
              <a:spcAft>
                <a:spcPts val="0"/>
              </a:spcAft>
              <a:buClrTx/>
              <a:buSzTx/>
              <a:buFont typeface="Wingdings"/>
              <a:buChar char="ü"/>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Calibri"/>
                <a:cs typeface="Calibri"/>
              </a:rPr>
              <a:t>Nerha.org</a:t>
            </a:r>
          </a:p>
          <a:p>
            <a:pPr marL="285750" marR="0" lvl="0" indent="-285750" algn="l" defTabSz="914400" rtl="0" eaLnBrk="1" fontAlgn="auto" latinLnBrk="0" hangingPunct="1">
              <a:lnSpc>
                <a:spcPct val="100000"/>
              </a:lnSpc>
              <a:spcBef>
                <a:spcPts val="0"/>
              </a:spcBef>
              <a:spcAft>
                <a:spcPts val="0"/>
              </a:spcAft>
              <a:buClrTx/>
              <a:buSzTx/>
              <a:buFont typeface="Wingdings"/>
              <a:buChar char="ü"/>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Calibri"/>
                <a:cs typeface="Calibri"/>
              </a:rPr>
              <a:t>Join our Newsletters</a:t>
            </a:r>
          </a:p>
          <a:p>
            <a:pPr marL="285750" marR="0" lvl="0" indent="-285750" algn="l" defTabSz="914400" rtl="0" eaLnBrk="1" fontAlgn="auto" latinLnBrk="0" hangingPunct="1">
              <a:lnSpc>
                <a:spcPct val="100000"/>
              </a:lnSpc>
              <a:spcBef>
                <a:spcPts val="0"/>
              </a:spcBef>
              <a:spcAft>
                <a:spcPts val="0"/>
              </a:spcAft>
              <a:buClrTx/>
              <a:buSzTx/>
              <a:buFont typeface="Wingdings"/>
              <a:buChar char="ü"/>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Calibri"/>
                <a:cs typeface="Calibri"/>
              </a:rPr>
              <a:t>Read</a:t>
            </a:r>
            <a:r>
              <a:rPr kumimoji="0" lang="en-US" sz="1400" b="0" i="1" u="none" strike="noStrike" kern="1200" cap="none" spc="0" normalizeH="0" baseline="0" noProof="0">
                <a:ln>
                  <a:noFill/>
                </a:ln>
                <a:solidFill>
                  <a:prstClr val="black"/>
                </a:solidFill>
                <a:effectLst/>
                <a:uLnTx/>
                <a:uFillTx/>
                <a:latin typeface="Calibri" panose="020F0502020204030204"/>
                <a:ea typeface="Calibri"/>
                <a:cs typeface="Calibri"/>
              </a:rPr>
              <a:t> "Rural Roots"</a:t>
            </a:r>
          </a:p>
          <a:p>
            <a:pPr marL="285750" marR="0" lvl="0" indent="-285750" algn="l" defTabSz="914400" rtl="0" eaLnBrk="1" fontAlgn="auto" latinLnBrk="0" hangingPunct="1">
              <a:lnSpc>
                <a:spcPct val="100000"/>
              </a:lnSpc>
              <a:spcBef>
                <a:spcPts val="0"/>
              </a:spcBef>
              <a:spcAft>
                <a:spcPts val="0"/>
              </a:spcAft>
              <a:buClrTx/>
              <a:buSzTx/>
              <a:buFont typeface="Wingdings"/>
              <a:buChar char="ü"/>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Calibri"/>
                <a:cs typeface="Calibri"/>
              </a:rPr>
              <a:t>Become a Member</a:t>
            </a:r>
          </a:p>
        </p:txBody>
      </p:sp>
      <p:sp>
        <p:nvSpPr>
          <p:cNvPr id="18" name="TextBox 17">
            <a:extLst>
              <a:ext uri="{FF2B5EF4-FFF2-40B4-BE49-F238E27FC236}">
                <a16:creationId xmlns:a16="http://schemas.microsoft.com/office/drawing/2014/main" id="{FADB0CDE-9B15-8C26-394C-D8DDCCD359C6}"/>
              </a:ext>
            </a:extLst>
          </p:cNvPr>
          <p:cNvSpPr txBox="1"/>
          <p:nvPr/>
        </p:nvSpPr>
        <p:spPr>
          <a:xfrm>
            <a:off x="266342" y="3542180"/>
            <a:ext cx="6581913" cy="1477328"/>
          </a:xfrm>
          <a:prstGeom prst="rect">
            <a:avLst/>
          </a:prstGeom>
          <a:solidFill>
            <a:schemeClr val="accent6">
              <a:lumMod val="5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Calibri" panose="020F0502020204030204"/>
                <a:cs typeface="Calibri" panose="020F0502020204030204"/>
              </a:rPr>
              <a:t>NERHA supports UConn TAB by serving as a link between rural communities and technical experts. This helps foster collaboration among communities and municipalities, ensures public health considerations are included in Brownfield assessment and cleanup, and strengthens local capacity to address these challenges.</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44DDFB5F-35DE-7AAE-E547-ABB88BDC51EB}"/>
              </a:ext>
            </a:extLst>
          </p:cNvPr>
          <p:cNvSpPr txBox="1"/>
          <p:nvPr/>
        </p:nvSpPr>
        <p:spPr>
          <a:xfrm>
            <a:off x="1311097" y="5380672"/>
            <a:ext cx="5733857"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Calibri"/>
                <a:cs typeface="Calibri"/>
              </a:rPr>
              <a:t>Connect with Community Hubs:</a:t>
            </a:r>
            <a:r>
              <a:rPr kumimoji="0" lang="en-US" sz="1800" b="0" i="0" u="none" strike="noStrike" kern="1200" cap="none" spc="0" normalizeH="0" baseline="0" noProof="0" dirty="0">
                <a:ln>
                  <a:noFill/>
                </a:ln>
                <a:solidFill>
                  <a:prstClr val="black"/>
                </a:solidFill>
                <a:effectLst/>
                <a:uLnTx/>
                <a:uFillTx/>
                <a:latin typeface="Calibri" panose="020F0502020204030204"/>
                <a:ea typeface="Calibri"/>
                <a:cs typeface="Calibri"/>
              </a:rPr>
              <a:t> Libraries, Health Center, State Offices Of Rural Health (SORHs), Rural Caucus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Calibri"/>
                <a:cs typeface="Calibri"/>
              </a:rPr>
              <a:t>Conduct Individual Outreach:</a:t>
            </a:r>
            <a:r>
              <a:rPr kumimoji="0" lang="en-US" sz="1800" b="0" i="0" u="none" strike="noStrike" kern="1200" cap="none" spc="0" normalizeH="0" baseline="0" noProof="0" dirty="0">
                <a:ln>
                  <a:noFill/>
                </a:ln>
                <a:solidFill>
                  <a:prstClr val="black"/>
                </a:solidFill>
                <a:effectLst/>
                <a:uLnTx/>
                <a:uFillTx/>
                <a:latin typeface="Calibri" panose="020F0502020204030204"/>
                <a:ea typeface="Calibri"/>
                <a:cs typeface="Calibri"/>
              </a:rPr>
              <a:t> MAP 2025 30+ Municipalities reached</a:t>
            </a:r>
          </a:p>
        </p:txBody>
      </p:sp>
      <p:pic>
        <p:nvPicPr>
          <p:cNvPr id="2" name="Picture 1">
            <a:extLst>
              <a:ext uri="{FF2B5EF4-FFF2-40B4-BE49-F238E27FC236}">
                <a16:creationId xmlns:a16="http://schemas.microsoft.com/office/drawing/2014/main" id="{0207FA5B-0D5B-F612-1C40-3A8A299DFF62}"/>
              </a:ext>
            </a:extLst>
          </p:cNvPr>
          <p:cNvPicPr>
            <a:picLocks noChangeAspect="1"/>
          </p:cNvPicPr>
          <p:nvPr/>
        </p:nvPicPr>
        <p:blipFill>
          <a:blip r:embed="rId4"/>
          <a:srcRect l="49028" t="48066" b="24949"/>
          <a:stretch>
            <a:fillRect/>
          </a:stretch>
        </p:blipFill>
        <p:spPr>
          <a:xfrm>
            <a:off x="254757" y="1906457"/>
            <a:ext cx="4962131" cy="1595336"/>
          </a:xfrm>
          <a:prstGeom prst="rect">
            <a:avLst/>
          </a:prstGeom>
        </p:spPr>
      </p:pic>
      <p:sp>
        <p:nvSpPr>
          <p:cNvPr id="3" name="Rectangle 2">
            <a:extLst>
              <a:ext uri="{FF2B5EF4-FFF2-40B4-BE49-F238E27FC236}">
                <a16:creationId xmlns:a16="http://schemas.microsoft.com/office/drawing/2014/main" id="{6BE87C16-7368-5E27-2855-5240E68300CD}"/>
              </a:ext>
            </a:extLst>
          </p:cNvPr>
          <p:cNvSpPr/>
          <p:nvPr/>
        </p:nvSpPr>
        <p:spPr>
          <a:xfrm>
            <a:off x="319218" y="1308814"/>
            <a:ext cx="3602736" cy="40233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0B0004020202020204"/>
                <a:ea typeface="+mn-ea"/>
                <a:cs typeface="+mn-cs"/>
              </a:rPr>
              <a:t>New Partnership</a:t>
            </a:r>
          </a:p>
        </p:txBody>
      </p:sp>
      <p:sp>
        <p:nvSpPr>
          <p:cNvPr id="5" name="TextBox 4">
            <a:extLst>
              <a:ext uri="{FF2B5EF4-FFF2-40B4-BE49-F238E27FC236}">
                <a16:creationId xmlns:a16="http://schemas.microsoft.com/office/drawing/2014/main" id="{DF98D609-B626-9EED-67AA-BDB4C0D50D67}"/>
              </a:ext>
            </a:extLst>
          </p:cNvPr>
          <p:cNvSpPr txBox="1"/>
          <p:nvPr/>
        </p:nvSpPr>
        <p:spPr>
          <a:xfrm>
            <a:off x="266342" y="1680694"/>
            <a:ext cx="633154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6">
                    <a:lumMod val="60000"/>
                    <a:lumOff val="40000"/>
                  </a:schemeClr>
                </a:solidFill>
                <a:effectLst/>
                <a:uLnTx/>
                <a:uFillTx/>
                <a:latin typeface="Calibri" panose="020F0502020204030204"/>
                <a:ea typeface="Calibri"/>
                <a:cs typeface="Calibri"/>
              </a:rPr>
              <a:t>UConn TAB Partner – Rural Outreach and Engagement </a:t>
            </a:r>
            <a:endParaRPr kumimoji="0" lang="en-US" sz="1800" b="0" i="0" u="none" strike="noStrike" kern="1200" cap="none" spc="0" normalizeH="0" baseline="0" noProof="0" dirty="0">
              <a:ln>
                <a:noFill/>
              </a:ln>
              <a:solidFill>
                <a:schemeClr val="accent6">
                  <a:lumMod val="60000"/>
                  <a:lumOff val="4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4984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3"/>
          <p:cNvSpPr/>
          <p:nvPr/>
        </p:nvSpPr>
        <p:spPr>
          <a:xfrm>
            <a:off x="0" y="0"/>
            <a:ext cx="12192000" cy="1477945"/>
          </a:xfrm>
          <a:prstGeom prst="rect">
            <a:avLst/>
          </a:prstGeom>
          <a:solidFill>
            <a:srgbClr val="2F5496"/>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2F5496"/>
              </a:solidFill>
              <a:effectLst/>
              <a:uLnTx/>
              <a:uFillTx/>
              <a:latin typeface="Calibri"/>
              <a:ea typeface="Calibri"/>
              <a:cs typeface="Calibri"/>
              <a:sym typeface="Calibri"/>
            </a:endParaRPr>
          </a:p>
        </p:txBody>
      </p:sp>
      <p:pic>
        <p:nvPicPr>
          <p:cNvPr id="2" name="Picture 1" descr="A logo with a tree and leaves&#10;&#10;AI-generated content may be incorrect.">
            <a:extLst>
              <a:ext uri="{FF2B5EF4-FFF2-40B4-BE49-F238E27FC236}">
                <a16:creationId xmlns:a16="http://schemas.microsoft.com/office/drawing/2014/main" id="{77534812-DCF6-4A1B-A3A4-5B2B43784158}"/>
              </a:ext>
            </a:extLst>
          </p:cNvPr>
          <p:cNvPicPr>
            <a:picLocks noChangeAspect="1"/>
          </p:cNvPicPr>
          <p:nvPr/>
        </p:nvPicPr>
        <p:blipFill>
          <a:blip r:embed="rId3"/>
          <a:stretch>
            <a:fillRect/>
          </a:stretch>
        </p:blipFill>
        <p:spPr>
          <a:xfrm>
            <a:off x="9640813" y="52332"/>
            <a:ext cx="2456699" cy="1373279"/>
          </a:xfrm>
          <a:prstGeom prst="rect">
            <a:avLst/>
          </a:prstGeom>
        </p:spPr>
      </p:pic>
      <p:graphicFrame>
        <p:nvGraphicFramePr>
          <p:cNvPr id="3" name="Diagram 2">
            <a:extLst>
              <a:ext uri="{FF2B5EF4-FFF2-40B4-BE49-F238E27FC236}">
                <a16:creationId xmlns:a16="http://schemas.microsoft.com/office/drawing/2014/main" id="{F7629B9F-CE3E-D259-D9D6-B29F6FB809D5}"/>
              </a:ext>
            </a:extLst>
          </p:cNvPr>
          <p:cNvGraphicFramePr/>
          <p:nvPr/>
        </p:nvGraphicFramePr>
        <p:xfrm>
          <a:off x="112320" y="1538355"/>
          <a:ext cx="4261718" cy="24381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Diagram 4">
            <a:extLst>
              <a:ext uri="{FF2B5EF4-FFF2-40B4-BE49-F238E27FC236}">
                <a16:creationId xmlns:a16="http://schemas.microsoft.com/office/drawing/2014/main" id="{B0FEA0CF-11CB-249A-52DB-5587A09B3120}"/>
              </a:ext>
            </a:extLst>
          </p:cNvPr>
          <p:cNvGraphicFramePr/>
          <p:nvPr/>
        </p:nvGraphicFramePr>
        <p:xfrm>
          <a:off x="4809744" y="1763621"/>
          <a:ext cx="7092117" cy="430758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6" name="TextBox 5">
            <a:extLst>
              <a:ext uri="{FF2B5EF4-FFF2-40B4-BE49-F238E27FC236}">
                <a16:creationId xmlns:a16="http://schemas.microsoft.com/office/drawing/2014/main" id="{8689C32E-3A5D-5DE0-31A4-2FBF65D258A8}"/>
              </a:ext>
            </a:extLst>
          </p:cNvPr>
          <p:cNvSpPr txBox="1"/>
          <p:nvPr/>
        </p:nvSpPr>
        <p:spPr>
          <a:xfrm>
            <a:off x="255180" y="195189"/>
            <a:ext cx="7357731" cy="11387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4000" dirty="0">
                <a:solidFill>
                  <a:prstClr val="white"/>
                </a:solidFill>
                <a:latin typeface="Calibri"/>
                <a:ea typeface="Calibri"/>
                <a:cs typeface="Calibri"/>
                <a:sym typeface="Calibri"/>
              </a:rPr>
              <a:t>DIRECT TECHNICAL ASSISTANCE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2800" b="0" i="0" u="none" strike="noStrike" kern="1200" cap="none" spc="0" normalizeH="0" baseline="0" noProof="0" dirty="0">
                <a:ln>
                  <a:noFill/>
                </a:ln>
                <a:solidFill>
                  <a:schemeClr val="accent4">
                    <a:lumMod val="60000"/>
                    <a:lumOff val="40000"/>
                  </a:schemeClr>
                </a:solidFill>
                <a:effectLst/>
                <a:uLnTx/>
                <a:uFillTx/>
                <a:latin typeface="Calibri"/>
                <a:ea typeface="Calibri"/>
                <a:cs typeface="Calibri"/>
                <a:sym typeface="Calibri"/>
              </a:rPr>
              <a:t>RESPONSIVE</a:t>
            </a:r>
            <a:r>
              <a:rPr lang="en-US" sz="2800" dirty="0">
                <a:solidFill>
                  <a:schemeClr val="accent4">
                    <a:lumMod val="60000"/>
                    <a:lumOff val="40000"/>
                  </a:schemeClr>
                </a:solidFill>
                <a:latin typeface="Calibri"/>
                <a:ea typeface="Calibri"/>
                <a:cs typeface="Calibri"/>
                <a:sym typeface="Calibri"/>
              </a:rPr>
              <a:t>, ACCESSIBLE, AND EXPERT REFERALS</a:t>
            </a:r>
            <a:endParaRPr kumimoji="0" lang="en-US" sz="2800" b="0" i="0" u="none" strike="noStrike" kern="1200" cap="none" spc="0" normalizeH="0" baseline="0" noProof="0" dirty="0">
              <a:ln>
                <a:noFill/>
              </a:ln>
              <a:solidFill>
                <a:schemeClr val="accent4">
                  <a:lumMod val="60000"/>
                  <a:lumOff val="40000"/>
                </a:schemeClr>
              </a:solidFill>
              <a:effectLst/>
              <a:uLnTx/>
              <a:uFillTx/>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E9A0C-0A13-962D-9F78-7E2E94332157}"/>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801EBCF8-B8F1-CE60-3B63-AEDE4C20386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650" y="601517"/>
            <a:ext cx="2588303" cy="25883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B9B8EB6-FEA7-7E92-3038-62B17A71E9C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75450" y="601517"/>
            <a:ext cx="2588303" cy="25883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AC3B1E0-3BA3-8D74-A78C-A2D63A9CD2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8250" y="601517"/>
            <a:ext cx="2588303" cy="258830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D04A02A-4677-B1B5-DFD9-715F6A24239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81049" y="601517"/>
            <a:ext cx="2588304" cy="258830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9E47783-3666-927E-9834-1BA04AFBB06A}"/>
              </a:ext>
            </a:extLst>
          </p:cNvPr>
          <p:cNvSpPr txBox="1"/>
          <p:nvPr/>
        </p:nvSpPr>
        <p:spPr>
          <a:xfrm>
            <a:off x="3353140" y="0"/>
            <a:ext cx="492019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EA72E"/>
                </a:solidFill>
                <a:effectLst/>
                <a:uLnTx/>
                <a:uFillTx/>
                <a:latin typeface="Aptos" panose="020B0004020202020204"/>
                <a:ea typeface="+mn-ea"/>
                <a:cs typeface="+mn-cs"/>
              </a:rPr>
              <a:t>tab.program.uconn.edu/procurement-service/</a:t>
            </a:r>
          </a:p>
        </p:txBody>
      </p:sp>
      <p:pic>
        <p:nvPicPr>
          <p:cNvPr id="4" name="Picture 3">
            <a:extLst>
              <a:ext uri="{FF2B5EF4-FFF2-40B4-BE49-F238E27FC236}">
                <a16:creationId xmlns:a16="http://schemas.microsoft.com/office/drawing/2014/main" id="{1C0DF32D-5E94-A3AB-08F9-3B7DA09599C4}"/>
              </a:ext>
            </a:extLst>
          </p:cNvPr>
          <p:cNvPicPr>
            <a:picLocks noChangeAspect="1"/>
          </p:cNvPicPr>
          <p:nvPr/>
        </p:nvPicPr>
        <p:blipFill>
          <a:blip r:embed="rId6"/>
          <a:stretch>
            <a:fillRect/>
          </a:stretch>
        </p:blipFill>
        <p:spPr>
          <a:xfrm>
            <a:off x="2976127" y="3189820"/>
            <a:ext cx="6239746" cy="3543795"/>
          </a:xfrm>
          <a:prstGeom prst="rect">
            <a:avLst/>
          </a:prstGeom>
        </p:spPr>
      </p:pic>
    </p:spTree>
    <p:extLst>
      <p:ext uri="{BB962C8B-B14F-4D97-AF65-F5344CB8AC3E}">
        <p14:creationId xmlns:p14="http://schemas.microsoft.com/office/powerpoint/2010/main" val="2357868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
          <a:extLst>
            <a:ext uri="{FF2B5EF4-FFF2-40B4-BE49-F238E27FC236}">
              <a16:creationId xmlns:a16="http://schemas.microsoft.com/office/drawing/2014/main" id="{2A42EA45-7F06-1BB6-40B5-56D4F6DFF52D}"/>
            </a:ext>
          </a:extLst>
        </p:cNvPr>
        <p:cNvGrpSpPr/>
        <p:nvPr/>
      </p:nvGrpSpPr>
      <p:grpSpPr>
        <a:xfrm>
          <a:off x="0" y="0"/>
          <a:ext cx="0" cy="0"/>
          <a:chOff x="0" y="0"/>
          <a:chExt cx="0" cy="0"/>
        </a:xfrm>
      </p:grpSpPr>
      <p:sp>
        <p:nvSpPr>
          <p:cNvPr id="104" name="Google Shape;104;p3">
            <a:extLst>
              <a:ext uri="{FF2B5EF4-FFF2-40B4-BE49-F238E27FC236}">
                <a16:creationId xmlns:a16="http://schemas.microsoft.com/office/drawing/2014/main" id="{65581F7F-F09A-27CC-4EA4-4AE5FA0C7256}"/>
              </a:ext>
            </a:extLst>
          </p:cNvPr>
          <p:cNvSpPr/>
          <p:nvPr/>
        </p:nvSpPr>
        <p:spPr>
          <a:xfrm>
            <a:off x="0" y="0"/>
            <a:ext cx="12192000" cy="1477945"/>
          </a:xfrm>
          <a:prstGeom prst="rect">
            <a:avLst/>
          </a:prstGeom>
          <a:solidFill>
            <a:srgbClr val="2F5496"/>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dirty="0">
              <a:ln>
                <a:noFill/>
              </a:ln>
              <a:solidFill>
                <a:srgbClr val="2F5496"/>
              </a:solidFill>
              <a:effectLst/>
              <a:uLnTx/>
              <a:uFillTx/>
              <a:latin typeface="Calibri"/>
              <a:ea typeface="Calibri"/>
              <a:cs typeface="Calibri"/>
              <a:sym typeface="Calibri"/>
            </a:endParaRPr>
          </a:p>
        </p:txBody>
      </p:sp>
      <p:pic>
        <p:nvPicPr>
          <p:cNvPr id="2" name="Picture 1" descr="A logo with a tree and leaves&#10;&#10;AI-generated content may be incorrect.">
            <a:extLst>
              <a:ext uri="{FF2B5EF4-FFF2-40B4-BE49-F238E27FC236}">
                <a16:creationId xmlns:a16="http://schemas.microsoft.com/office/drawing/2014/main" id="{3A2637B6-5539-D2D0-805B-AB5E666EF0EA}"/>
              </a:ext>
            </a:extLst>
          </p:cNvPr>
          <p:cNvPicPr>
            <a:picLocks noChangeAspect="1"/>
          </p:cNvPicPr>
          <p:nvPr/>
        </p:nvPicPr>
        <p:blipFill>
          <a:blip r:embed="rId3"/>
          <a:stretch>
            <a:fillRect/>
          </a:stretch>
        </p:blipFill>
        <p:spPr>
          <a:xfrm>
            <a:off x="9640813" y="52332"/>
            <a:ext cx="2456699" cy="1373279"/>
          </a:xfrm>
          <a:prstGeom prst="rect">
            <a:avLst/>
          </a:prstGeom>
        </p:spPr>
      </p:pic>
      <p:graphicFrame>
        <p:nvGraphicFramePr>
          <p:cNvPr id="4" name="Diagram 3">
            <a:extLst>
              <a:ext uri="{FF2B5EF4-FFF2-40B4-BE49-F238E27FC236}">
                <a16:creationId xmlns:a16="http://schemas.microsoft.com/office/drawing/2014/main" id="{9822CD85-53E8-5CB4-38EC-82DB8EDDB262}"/>
              </a:ext>
            </a:extLst>
          </p:cNvPr>
          <p:cNvGraphicFramePr/>
          <p:nvPr>
            <p:extLst>
              <p:ext uri="{D42A27DB-BD31-4B8C-83A1-F6EECF244321}">
                <p14:modId xmlns:p14="http://schemas.microsoft.com/office/powerpoint/2010/main" val="1040622437"/>
              </p:ext>
            </p:extLst>
          </p:nvPr>
        </p:nvGraphicFramePr>
        <p:xfrm>
          <a:off x="1276039" y="3831234"/>
          <a:ext cx="3587545" cy="28220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Diagram 6">
            <a:extLst>
              <a:ext uri="{FF2B5EF4-FFF2-40B4-BE49-F238E27FC236}">
                <a16:creationId xmlns:a16="http://schemas.microsoft.com/office/drawing/2014/main" id="{B6026903-B958-E8BC-0AAF-FD3FED7E9AA0}"/>
              </a:ext>
            </a:extLst>
          </p:cNvPr>
          <p:cNvGraphicFramePr/>
          <p:nvPr/>
        </p:nvGraphicFramePr>
        <p:xfrm>
          <a:off x="4863584" y="2718678"/>
          <a:ext cx="2075602" cy="75108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8" name="Diagram 7">
            <a:extLst>
              <a:ext uri="{FF2B5EF4-FFF2-40B4-BE49-F238E27FC236}">
                <a16:creationId xmlns:a16="http://schemas.microsoft.com/office/drawing/2014/main" id="{F8FA167C-58E5-F448-02F0-208A8566EF37}"/>
              </a:ext>
            </a:extLst>
          </p:cNvPr>
          <p:cNvGraphicFramePr/>
          <p:nvPr>
            <p:extLst>
              <p:ext uri="{D42A27DB-BD31-4B8C-83A1-F6EECF244321}">
                <p14:modId xmlns:p14="http://schemas.microsoft.com/office/powerpoint/2010/main" val="1886579014"/>
              </p:ext>
            </p:extLst>
          </p:nvPr>
        </p:nvGraphicFramePr>
        <p:xfrm>
          <a:off x="7241090" y="3666239"/>
          <a:ext cx="4655608" cy="2351328"/>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9" name="Diagram 8">
            <a:extLst>
              <a:ext uri="{FF2B5EF4-FFF2-40B4-BE49-F238E27FC236}">
                <a16:creationId xmlns:a16="http://schemas.microsoft.com/office/drawing/2014/main" id="{40F722EC-FCFC-DF8A-4235-2535DCB868A0}"/>
              </a:ext>
            </a:extLst>
          </p:cNvPr>
          <p:cNvGraphicFramePr/>
          <p:nvPr>
            <p:extLst>
              <p:ext uri="{D42A27DB-BD31-4B8C-83A1-F6EECF244321}">
                <p14:modId xmlns:p14="http://schemas.microsoft.com/office/powerpoint/2010/main" val="3526248670"/>
              </p:ext>
            </p:extLst>
          </p:nvPr>
        </p:nvGraphicFramePr>
        <p:xfrm>
          <a:off x="4863585" y="1567329"/>
          <a:ext cx="7058727" cy="1009498"/>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grpSp>
        <p:nvGrpSpPr>
          <p:cNvPr id="10" name="Group 9">
            <a:extLst>
              <a:ext uri="{FF2B5EF4-FFF2-40B4-BE49-F238E27FC236}">
                <a16:creationId xmlns:a16="http://schemas.microsoft.com/office/drawing/2014/main" id="{7A5DB38E-EFD4-EB22-5CC9-56066F821C2B}"/>
              </a:ext>
            </a:extLst>
          </p:cNvPr>
          <p:cNvGrpSpPr/>
          <p:nvPr/>
        </p:nvGrpSpPr>
        <p:grpSpPr>
          <a:xfrm>
            <a:off x="7241090" y="2719632"/>
            <a:ext cx="4655608" cy="750127"/>
            <a:chOff x="7090" y="0"/>
            <a:chExt cx="2004715" cy="856453"/>
          </a:xfrm>
          <a:solidFill>
            <a:srgbClr val="33BE71"/>
          </a:solidFill>
          <a:scene3d>
            <a:camera prst="orthographicFront">
              <a:rot lat="0" lon="0" rev="0"/>
            </a:camera>
            <a:lightRig rig="contrasting" dir="t">
              <a:rot lat="0" lon="0" rev="1200000"/>
            </a:lightRig>
          </a:scene3d>
        </p:grpSpPr>
        <p:sp>
          <p:nvSpPr>
            <p:cNvPr id="11" name="Rectangle 10">
              <a:extLst>
                <a:ext uri="{FF2B5EF4-FFF2-40B4-BE49-F238E27FC236}">
                  <a16:creationId xmlns:a16="http://schemas.microsoft.com/office/drawing/2014/main" id="{A4E99222-7D8C-98FC-6742-98156C0098BC}"/>
                </a:ext>
              </a:extLst>
            </p:cNvPr>
            <p:cNvSpPr/>
            <p:nvPr/>
          </p:nvSpPr>
          <p:spPr>
            <a:xfrm>
              <a:off x="7090" y="0"/>
              <a:ext cx="2004715" cy="856453"/>
            </a:xfrm>
            <a:prstGeom prst="rect">
              <a:avLst/>
            </a:prstGeom>
            <a:grpFill/>
            <a:sp3d contourW="19050" prstMaterial="metal">
              <a:bevelT w="88900" h="203200"/>
              <a:bevelB w="165100" h="254000"/>
            </a:sp3d>
          </p:spPr>
          <p:style>
            <a:lnRef idx="0">
              <a:schemeClr val="lt1">
                <a:hueOff val="0"/>
                <a:satOff val="0"/>
                <a:lumOff val="0"/>
                <a:alphaOff val="0"/>
              </a:schemeClr>
            </a:lnRef>
            <a:fillRef idx="1">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TextBox 11">
              <a:extLst>
                <a:ext uri="{FF2B5EF4-FFF2-40B4-BE49-F238E27FC236}">
                  <a16:creationId xmlns:a16="http://schemas.microsoft.com/office/drawing/2014/main" id="{66C55FDF-523E-52A1-1EAF-C8D68A13F30E}"/>
                </a:ext>
              </a:extLst>
            </p:cNvPr>
            <p:cNvSpPr txBox="1"/>
            <p:nvPr/>
          </p:nvSpPr>
          <p:spPr>
            <a:xfrm>
              <a:off x="7090" y="0"/>
              <a:ext cx="2004715" cy="856453"/>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rPr>
                <a:t>TECHNICAL SUPPORT</a:t>
              </a:r>
            </a:p>
          </p:txBody>
        </p:sp>
      </p:grpSp>
      <p:grpSp>
        <p:nvGrpSpPr>
          <p:cNvPr id="13" name="Group 12">
            <a:extLst>
              <a:ext uri="{FF2B5EF4-FFF2-40B4-BE49-F238E27FC236}">
                <a16:creationId xmlns:a16="http://schemas.microsoft.com/office/drawing/2014/main" id="{15FBDFA9-EE5D-9251-F829-8A469ECD4023}"/>
              </a:ext>
            </a:extLst>
          </p:cNvPr>
          <p:cNvGrpSpPr/>
          <p:nvPr/>
        </p:nvGrpSpPr>
        <p:grpSpPr>
          <a:xfrm>
            <a:off x="4835231" y="3664334"/>
            <a:ext cx="2075603" cy="2351322"/>
            <a:chOff x="2269" y="5"/>
            <a:chExt cx="4651068" cy="2351322"/>
          </a:xfrm>
        </p:grpSpPr>
        <p:sp>
          <p:nvSpPr>
            <p:cNvPr id="14" name="Rectangle 13">
              <a:extLst>
                <a:ext uri="{FF2B5EF4-FFF2-40B4-BE49-F238E27FC236}">
                  <a16:creationId xmlns:a16="http://schemas.microsoft.com/office/drawing/2014/main" id="{6DB91B9E-857E-EEB6-753F-0EF8F5AC1C06}"/>
                </a:ext>
              </a:extLst>
            </p:cNvPr>
            <p:cNvSpPr/>
            <p:nvPr/>
          </p:nvSpPr>
          <p:spPr>
            <a:xfrm>
              <a:off x="2269" y="5"/>
              <a:ext cx="4651068" cy="2351322"/>
            </a:xfrm>
            <a:prstGeom prst="rect">
              <a:avLst/>
            </a:prstGeom>
            <a:solidFill>
              <a:schemeClr val="bg1"/>
            </a:solidFill>
            <a:ln w="12700" cap="flat" cmpd="sng" algn="ctr">
              <a:solidFill>
                <a:srgbClr val="196B24"/>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TextBox 14">
              <a:extLst>
                <a:ext uri="{FF2B5EF4-FFF2-40B4-BE49-F238E27FC236}">
                  <a16:creationId xmlns:a16="http://schemas.microsoft.com/office/drawing/2014/main" id="{B8549F68-E9C7-98B7-2B2E-33AC52557E97}"/>
                </a:ext>
              </a:extLst>
            </p:cNvPr>
            <p:cNvSpPr txBox="1"/>
            <p:nvPr/>
          </p:nvSpPr>
          <p:spPr>
            <a:xfrm>
              <a:off x="2269" y="5"/>
              <a:ext cx="4651068" cy="2351322"/>
            </a:xfrm>
            <a:prstGeom prst="rect">
              <a:avLst/>
            </a:prstGeom>
            <a:ln>
              <a:solidFill>
                <a:srgbClr val="196B24"/>
              </a:solidFill>
            </a:ln>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sysClr val="windowText" lastClr="000000"/>
                  </a:solidFill>
                  <a:effectLst/>
                  <a:uLnTx/>
                  <a:uFillTx/>
                  <a:latin typeface="Calibri Light" panose="020F0302020204030204" pitchFamily="34" charset="0"/>
                  <a:ea typeface="+mn-ea"/>
                  <a:cs typeface="Calibri Light" panose="020F0302020204030204" pitchFamily="34" charset="0"/>
                </a:rPr>
                <a:t>Target Area and Brownfield Site Description</a:t>
              </a:r>
            </a:p>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sysClr val="windowText" lastClr="000000"/>
                  </a:solidFill>
                  <a:effectLst/>
                  <a:uLnTx/>
                  <a:uFillTx/>
                  <a:latin typeface="Calibri Light" panose="020F0302020204030204" pitchFamily="34" charset="0"/>
                  <a:ea typeface="+mn-ea"/>
                  <a:cs typeface="Calibri Light" panose="020F0302020204030204" pitchFamily="34" charset="0"/>
                </a:rPr>
                <a:t>Community Need (Demographics</a:t>
              </a:r>
              <a:r>
                <a:rPr lang="en-US" dirty="0">
                  <a:solidFill>
                    <a:sysClr val="windowText" lastClr="000000"/>
                  </a:solidFill>
                  <a:latin typeface="Calibri Light" panose="020F0302020204030204" pitchFamily="34" charset="0"/>
                  <a:cs typeface="Calibri Light" panose="020F0302020204030204" pitchFamily="34" charset="0"/>
                </a:rPr>
                <a:t> and health </a:t>
              </a:r>
              <a:r>
                <a:rPr kumimoji="0" lang="en-US" sz="1800" b="0" i="0" u="none" strike="noStrike" kern="1200" cap="none" spc="0" normalizeH="0" baseline="0" noProof="0" dirty="0">
                  <a:ln>
                    <a:noFill/>
                  </a:ln>
                  <a:solidFill>
                    <a:sysClr val="windowText" lastClr="000000"/>
                  </a:solidFill>
                  <a:effectLst/>
                  <a:uLnTx/>
                  <a:uFillTx/>
                  <a:latin typeface="Calibri Light" panose="020F0302020204030204" pitchFamily="34" charset="0"/>
                  <a:ea typeface="+mn-ea"/>
                  <a:cs typeface="Calibri Light" panose="020F0302020204030204" pitchFamily="34" charset="0"/>
                </a:rPr>
                <a:t>data)</a:t>
              </a:r>
            </a:p>
          </p:txBody>
        </p:sp>
      </p:grpSp>
      <p:graphicFrame>
        <p:nvGraphicFramePr>
          <p:cNvPr id="16" name="Diagram 15">
            <a:extLst>
              <a:ext uri="{FF2B5EF4-FFF2-40B4-BE49-F238E27FC236}">
                <a16:creationId xmlns:a16="http://schemas.microsoft.com/office/drawing/2014/main" id="{6D6CBAE1-8804-E52B-C0FE-B0A02A80A379}"/>
              </a:ext>
            </a:extLst>
          </p:cNvPr>
          <p:cNvGraphicFramePr/>
          <p:nvPr/>
        </p:nvGraphicFramePr>
        <p:xfrm>
          <a:off x="112320" y="1538355"/>
          <a:ext cx="4261718" cy="2438174"/>
        </p:xfrm>
        <a:graphic>
          <a:graphicData uri="http://schemas.openxmlformats.org/drawingml/2006/diagram">
            <dgm:relIds xmlns:dgm="http://schemas.openxmlformats.org/drawingml/2006/diagram" xmlns:r="http://schemas.openxmlformats.org/officeDocument/2006/relationships" r:dm="rId24" r:lo="rId25" r:qs="rId26" r:cs="rId27"/>
          </a:graphicData>
        </a:graphic>
      </p:graphicFrame>
      <p:sp>
        <p:nvSpPr>
          <p:cNvPr id="3" name="Google Shape;106;p3">
            <a:extLst>
              <a:ext uri="{FF2B5EF4-FFF2-40B4-BE49-F238E27FC236}">
                <a16:creationId xmlns:a16="http://schemas.microsoft.com/office/drawing/2014/main" id="{57E866F5-82A4-CF91-A0E3-75704C1B59B6}"/>
              </a:ext>
            </a:extLst>
          </p:cNvPr>
          <p:cNvSpPr txBox="1"/>
          <p:nvPr/>
        </p:nvSpPr>
        <p:spPr>
          <a:xfrm>
            <a:off x="234232" y="139743"/>
            <a:ext cx="11277600" cy="104644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4000" dirty="0">
                <a:solidFill>
                  <a:prstClr val="white"/>
                </a:solidFill>
                <a:latin typeface="Calibri"/>
                <a:ea typeface="Calibri"/>
                <a:cs typeface="Calibri"/>
                <a:sym typeface="Calibri"/>
              </a:rPr>
              <a:t>MAP - SERVICE LEARNING COURSE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2800" dirty="0">
                <a:solidFill>
                  <a:schemeClr val="accent4">
                    <a:lumMod val="60000"/>
                    <a:lumOff val="40000"/>
                  </a:schemeClr>
                </a:solidFill>
                <a:latin typeface="Calibri"/>
                <a:ea typeface="Calibri"/>
                <a:cs typeface="Calibri"/>
                <a:sym typeface="Calibri"/>
              </a:rPr>
              <a:t>STRONG COMMUNITY PARTNERSHIPS &amp; COLLABORATIONS</a:t>
            </a:r>
            <a:endParaRPr kumimoji="0" sz="2800" b="0" i="0" u="none" strike="noStrike" kern="1200" cap="none" spc="0" normalizeH="0" baseline="0" noProof="0" dirty="0">
              <a:ln>
                <a:noFill/>
              </a:ln>
              <a:solidFill>
                <a:schemeClr val="accent4">
                  <a:lumMod val="60000"/>
                  <a:lumOff val="40000"/>
                </a:schemeClr>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96985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59321-515F-5238-C0DE-FBDEF0C6A5B9}"/>
              </a:ext>
            </a:extLst>
          </p:cNvPr>
          <p:cNvSpPr>
            <a:spLocks noGrp="1"/>
          </p:cNvSpPr>
          <p:nvPr>
            <p:ph type="title"/>
          </p:nvPr>
        </p:nvSpPr>
        <p:spPr>
          <a:xfrm>
            <a:off x="271272" y="244314"/>
            <a:ext cx="6705600" cy="1099854"/>
          </a:xfrm>
        </p:spPr>
        <p:txBody>
          <a:bodyPr vert="horz" lIns="91440" tIns="45720" rIns="91440" bIns="45720" rtlCol="0" anchor="ctr">
            <a:normAutofit/>
          </a:bodyPr>
          <a:lstStyle/>
          <a:p>
            <a:r>
              <a:rPr lang="en-US" kern="1200" dirty="0">
                <a:solidFill>
                  <a:srgbClr val="00B050"/>
                </a:solidFill>
                <a:latin typeface="Bahnschrift" panose="020B0502040204020203" pitchFamily="34" charset="0"/>
              </a:rPr>
              <a:t>BROWNFIELD INVENTORY</a:t>
            </a:r>
          </a:p>
        </p:txBody>
      </p:sp>
      <p:graphicFrame>
        <p:nvGraphicFramePr>
          <p:cNvPr id="12" name="Content Placeholder 8">
            <a:extLst>
              <a:ext uri="{FF2B5EF4-FFF2-40B4-BE49-F238E27FC236}">
                <a16:creationId xmlns:a16="http://schemas.microsoft.com/office/drawing/2014/main" id="{E3D5157E-2E4B-E1D1-FDED-2DF8750C2D34}"/>
              </a:ext>
            </a:extLst>
          </p:cNvPr>
          <p:cNvGraphicFramePr>
            <a:graphicFrameLocks noGrp="1"/>
          </p:cNvGraphicFramePr>
          <p:nvPr>
            <p:ph idx="1"/>
            <p:extLst>
              <p:ext uri="{D42A27DB-BD31-4B8C-83A1-F6EECF244321}">
                <p14:modId xmlns:p14="http://schemas.microsoft.com/office/powerpoint/2010/main" val="1856437133"/>
              </p:ext>
            </p:extLst>
          </p:nvPr>
        </p:nvGraphicFramePr>
        <p:xfrm>
          <a:off x="-272095" y="2362021"/>
          <a:ext cx="5060771" cy="23711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5082877C-C862-724F-26BE-83EED91292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9DB3AC-D6AC-4D80-B23D-9F5500BD6F22}"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graphicFrame>
        <p:nvGraphicFramePr>
          <p:cNvPr id="4" name="Table 3">
            <a:extLst>
              <a:ext uri="{FF2B5EF4-FFF2-40B4-BE49-F238E27FC236}">
                <a16:creationId xmlns:a16="http://schemas.microsoft.com/office/drawing/2014/main" id="{FD755816-B8B9-3C61-A7CD-6D068008F9FA}"/>
              </a:ext>
            </a:extLst>
          </p:cNvPr>
          <p:cNvGraphicFramePr>
            <a:graphicFrameLocks noGrp="1"/>
          </p:cNvGraphicFramePr>
          <p:nvPr>
            <p:extLst>
              <p:ext uri="{D42A27DB-BD31-4B8C-83A1-F6EECF244321}">
                <p14:modId xmlns:p14="http://schemas.microsoft.com/office/powerpoint/2010/main" val="1762236667"/>
              </p:ext>
            </p:extLst>
          </p:nvPr>
        </p:nvGraphicFramePr>
        <p:xfrm>
          <a:off x="4788676" y="2009492"/>
          <a:ext cx="7110984" cy="2839016"/>
        </p:xfrm>
        <a:graphic>
          <a:graphicData uri="http://schemas.openxmlformats.org/drawingml/2006/table">
            <a:tbl>
              <a:tblPr>
                <a:tableStyleId>{5C22544A-7EE6-4342-B048-85BDC9FD1C3A}</a:tableStyleId>
              </a:tblPr>
              <a:tblGrid>
                <a:gridCol w="2370328">
                  <a:extLst>
                    <a:ext uri="{9D8B030D-6E8A-4147-A177-3AD203B41FA5}">
                      <a16:colId xmlns:a16="http://schemas.microsoft.com/office/drawing/2014/main" val="3040238641"/>
                    </a:ext>
                  </a:extLst>
                </a:gridCol>
                <a:gridCol w="2370328">
                  <a:extLst>
                    <a:ext uri="{9D8B030D-6E8A-4147-A177-3AD203B41FA5}">
                      <a16:colId xmlns:a16="http://schemas.microsoft.com/office/drawing/2014/main" val="1236910243"/>
                    </a:ext>
                  </a:extLst>
                </a:gridCol>
                <a:gridCol w="2370328">
                  <a:extLst>
                    <a:ext uri="{9D8B030D-6E8A-4147-A177-3AD203B41FA5}">
                      <a16:colId xmlns:a16="http://schemas.microsoft.com/office/drawing/2014/main" val="4024398057"/>
                    </a:ext>
                  </a:extLst>
                </a:gridCol>
              </a:tblGrid>
              <a:tr h="354877">
                <a:tc>
                  <a:txBody>
                    <a:bodyPr/>
                    <a:lstStyle/>
                    <a:p>
                      <a:pPr marL="0" marR="0" algn="ctr">
                        <a:lnSpc>
                          <a:spcPct val="115000"/>
                        </a:lnSpc>
                        <a:spcBef>
                          <a:spcPts val="0"/>
                        </a:spcBef>
                        <a:spcAft>
                          <a:spcPts val="0"/>
                        </a:spcAft>
                      </a:pPr>
                      <a:r>
                        <a:rPr lang="en-US" sz="1600" baseline="0">
                          <a:effectLst/>
                          <a:latin typeface="Calibri Light" panose="020F0302020204030204" pitchFamily="34" charset="0"/>
                          <a:ea typeface="Calibri Light" panose="020F0302020204030204" pitchFamily="34" charset="0"/>
                          <a:cs typeface="Calibri Light" panose="020F0302020204030204" pitchFamily="34" charset="0"/>
                        </a:rPr>
                        <a:t>Site Name</a:t>
                      </a:r>
                      <a:endParaRPr lang="en-US" sz="1600" baseline="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baseline="0" dirty="0">
                          <a:effectLst/>
                          <a:latin typeface="Calibri Light" panose="020F0302020204030204" pitchFamily="34" charset="0"/>
                          <a:ea typeface="Calibri Light" panose="020F0302020204030204" pitchFamily="34" charset="0"/>
                          <a:cs typeface="Calibri Light" panose="020F0302020204030204" pitchFamily="34" charset="0"/>
                        </a:rPr>
                        <a:t>Site Size (acres) </a:t>
                      </a:r>
                      <a:endParaRPr lang="en-US" sz="1600" baseline="0" dirty="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baseline="0">
                          <a:effectLst/>
                          <a:latin typeface="Calibri Light" panose="020F0302020204030204" pitchFamily="34" charset="0"/>
                          <a:ea typeface="Calibri Light" panose="020F0302020204030204" pitchFamily="34" charset="0"/>
                          <a:cs typeface="Calibri Light" panose="020F0302020204030204" pitchFamily="34" charset="0"/>
                        </a:rPr>
                        <a:t>Opportunity Zone </a:t>
                      </a:r>
                      <a:endParaRPr lang="en-US" sz="1600" baseline="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8580" marR="68580" marT="0" marB="0" anchor="ctr"/>
                </a:tc>
                <a:extLst>
                  <a:ext uri="{0D108BD9-81ED-4DB2-BD59-A6C34878D82A}">
                    <a16:rowId xmlns:a16="http://schemas.microsoft.com/office/drawing/2014/main" val="2473025176"/>
                  </a:ext>
                </a:extLst>
              </a:tr>
              <a:tr h="354877">
                <a:tc>
                  <a:txBody>
                    <a:bodyPr/>
                    <a:lstStyle/>
                    <a:p>
                      <a:pPr marL="0" marR="0" algn="ctr">
                        <a:lnSpc>
                          <a:spcPct val="115000"/>
                        </a:lnSpc>
                        <a:spcBef>
                          <a:spcPts val="0"/>
                        </a:spcBef>
                        <a:spcAft>
                          <a:spcPts val="0"/>
                        </a:spcAft>
                      </a:pPr>
                      <a:r>
                        <a:rPr lang="en-US" sz="1600" baseline="0">
                          <a:effectLst/>
                          <a:latin typeface="Calibri Light" panose="020F0302020204030204" pitchFamily="34" charset="0"/>
                          <a:ea typeface="Calibri Light" panose="020F0302020204030204" pitchFamily="34" charset="0"/>
                          <a:cs typeface="Calibri Light" panose="020F0302020204030204" pitchFamily="34" charset="0"/>
                        </a:rPr>
                        <a:t>Address </a:t>
                      </a:r>
                      <a:endParaRPr lang="en-US" sz="1600" baseline="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baseline="0" dirty="0">
                          <a:effectLst/>
                          <a:latin typeface="Calibri Light" panose="020F0302020204030204" pitchFamily="34" charset="0"/>
                          <a:ea typeface="Calibri Light" panose="020F0302020204030204" pitchFamily="34" charset="0"/>
                          <a:cs typeface="Calibri Light" panose="020F0302020204030204" pitchFamily="34" charset="0"/>
                        </a:rPr>
                        <a:t>Current Zoning </a:t>
                      </a:r>
                      <a:endParaRPr lang="en-US" sz="1600" baseline="0" dirty="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baseline="0" dirty="0">
                          <a:effectLst/>
                          <a:latin typeface="Calibri Light" panose="020F0302020204030204" pitchFamily="34" charset="0"/>
                          <a:ea typeface="Calibri Light" panose="020F0302020204030204" pitchFamily="34" charset="0"/>
                          <a:cs typeface="Calibri Light" panose="020F0302020204030204" pitchFamily="34" charset="0"/>
                        </a:rPr>
                        <a:t>Underserved Community </a:t>
                      </a:r>
                      <a:endParaRPr lang="en-US" sz="1600" baseline="0" dirty="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8580" marR="68580" marT="0" marB="0" anchor="ctr"/>
                </a:tc>
                <a:extLst>
                  <a:ext uri="{0D108BD9-81ED-4DB2-BD59-A6C34878D82A}">
                    <a16:rowId xmlns:a16="http://schemas.microsoft.com/office/drawing/2014/main" val="2904631186"/>
                  </a:ext>
                </a:extLst>
              </a:tr>
              <a:tr h="354877">
                <a:tc>
                  <a:txBody>
                    <a:bodyPr/>
                    <a:lstStyle/>
                    <a:p>
                      <a:pPr marL="0" marR="0" algn="ctr">
                        <a:lnSpc>
                          <a:spcPct val="115000"/>
                        </a:lnSpc>
                        <a:spcBef>
                          <a:spcPts val="0"/>
                        </a:spcBef>
                        <a:spcAft>
                          <a:spcPts val="0"/>
                        </a:spcAft>
                      </a:pPr>
                      <a:r>
                        <a:rPr lang="en-US" sz="1600" baseline="0">
                          <a:effectLst/>
                          <a:latin typeface="Calibri Light" panose="020F0302020204030204" pitchFamily="34" charset="0"/>
                          <a:ea typeface="Calibri Light" panose="020F0302020204030204" pitchFamily="34" charset="0"/>
                          <a:cs typeface="Calibri Light" panose="020F0302020204030204" pitchFamily="34" charset="0"/>
                        </a:rPr>
                        <a:t>Zip Code </a:t>
                      </a:r>
                      <a:endParaRPr lang="en-US" sz="1600" baseline="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baseline="0" dirty="0">
                          <a:effectLst/>
                          <a:latin typeface="Calibri Light" panose="020F0302020204030204" pitchFamily="34" charset="0"/>
                          <a:ea typeface="Calibri Light" panose="020F0302020204030204" pitchFamily="34" charset="0"/>
                          <a:cs typeface="Calibri Light" panose="020F0302020204030204" pitchFamily="34" charset="0"/>
                        </a:rPr>
                        <a:t>Current Owner </a:t>
                      </a:r>
                      <a:endParaRPr lang="en-US" sz="1600" baseline="0" dirty="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8580" marR="68580" marT="0" marB="0" anchor="ct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600" baseline="0" dirty="0">
                          <a:effectLst/>
                          <a:latin typeface="Calibri Light" panose="020F0302020204030204" pitchFamily="34" charset="0"/>
                          <a:ea typeface="Calibri Light" panose="020F0302020204030204" pitchFamily="34" charset="0"/>
                          <a:cs typeface="Calibri Light" panose="020F0302020204030204" pitchFamily="34" charset="0"/>
                        </a:rPr>
                        <a:t>Vulnerability Index</a:t>
                      </a:r>
                      <a:endParaRPr lang="en-US" sz="1600" baseline="0" dirty="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8580" marR="68580" marT="0" marB="0" anchor="ctr"/>
                </a:tc>
                <a:extLst>
                  <a:ext uri="{0D108BD9-81ED-4DB2-BD59-A6C34878D82A}">
                    <a16:rowId xmlns:a16="http://schemas.microsoft.com/office/drawing/2014/main" val="3041911078"/>
                  </a:ext>
                </a:extLst>
              </a:tr>
              <a:tr h="354877">
                <a:tc>
                  <a:txBody>
                    <a:bodyPr/>
                    <a:lstStyle/>
                    <a:p>
                      <a:pPr marL="0" marR="0" algn="ctr">
                        <a:lnSpc>
                          <a:spcPct val="115000"/>
                        </a:lnSpc>
                        <a:spcBef>
                          <a:spcPts val="0"/>
                        </a:spcBef>
                        <a:spcAft>
                          <a:spcPts val="0"/>
                        </a:spcAft>
                      </a:pPr>
                      <a:r>
                        <a:rPr lang="en-US" sz="1600" baseline="0">
                          <a:effectLst/>
                          <a:latin typeface="Calibri Light" panose="020F0302020204030204" pitchFamily="34" charset="0"/>
                          <a:ea typeface="Calibri Light" panose="020F0302020204030204" pitchFamily="34" charset="0"/>
                          <a:cs typeface="Calibri Light" panose="020F0302020204030204" pitchFamily="34" charset="0"/>
                        </a:rPr>
                        <a:t>Assessors Card ID number </a:t>
                      </a:r>
                      <a:endParaRPr lang="en-US" sz="1600" baseline="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baseline="0" dirty="0">
                          <a:effectLst/>
                          <a:latin typeface="Calibri Light" panose="020F0302020204030204" pitchFamily="34" charset="0"/>
                          <a:ea typeface="Calibri Light" panose="020F0302020204030204" pitchFamily="34" charset="0"/>
                          <a:cs typeface="Calibri Light" panose="020F0302020204030204" pitchFamily="34" charset="0"/>
                        </a:rPr>
                        <a:t>Tax Payment Status </a:t>
                      </a:r>
                      <a:endParaRPr lang="en-US" sz="1600" baseline="0" dirty="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baseline="0" dirty="0">
                          <a:effectLst/>
                          <a:latin typeface="Calibri Light" panose="020F0302020204030204" pitchFamily="34" charset="0"/>
                          <a:ea typeface="Calibri Light" panose="020F0302020204030204" pitchFamily="34" charset="0"/>
                          <a:cs typeface="Calibri Light" panose="020F0302020204030204" pitchFamily="34" charset="0"/>
                        </a:rPr>
                        <a:t>Past Uses </a:t>
                      </a:r>
                      <a:endParaRPr lang="en-US" sz="1600" baseline="0" dirty="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8580" marR="68580" marT="0" marB="0" anchor="ctr"/>
                </a:tc>
                <a:extLst>
                  <a:ext uri="{0D108BD9-81ED-4DB2-BD59-A6C34878D82A}">
                    <a16:rowId xmlns:a16="http://schemas.microsoft.com/office/drawing/2014/main" val="3648185818"/>
                  </a:ext>
                </a:extLst>
              </a:tr>
              <a:tr h="354877">
                <a:tc>
                  <a:txBody>
                    <a:bodyPr/>
                    <a:lstStyle/>
                    <a:p>
                      <a:pPr marL="0" marR="0" algn="ctr">
                        <a:lnSpc>
                          <a:spcPct val="115000"/>
                        </a:lnSpc>
                        <a:spcBef>
                          <a:spcPts val="0"/>
                        </a:spcBef>
                        <a:spcAft>
                          <a:spcPts val="0"/>
                        </a:spcAft>
                      </a:pPr>
                      <a:r>
                        <a:rPr lang="en-US" sz="1600" baseline="0">
                          <a:effectLst/>
                          <a:latin typeface="Calibri Light" panose="020F0302020204030204" pitchFamily="34" charset="0"/>
                          <a:ea typeface="Calibri Light" panose="020F0302020204030204" pitchFamily="34" charset="0"/>
                          <a:cs typeface="Calibri Light" panose="020F0302020204030204" pitchFamily="34" charset="0"/>
                        </a:rPr>
                        <a:t>Parcel Number </a:t>
                      </a:r>
                      <a:endParaRPr lang="en-US" sz="1600" baseline="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baseline="0" dirty="0">
                          <a:effectLst/>
                          <a:latin typeface="Calibri Light" panose="020F0302020204030204" pitchFamily="34" charset="0"/>
                          <a:ea typeface="Calibri Light" panose="020F0302020204030204" pitchFamily="34" charset="0"/>
                          <a:cs typeface="Calibri Light" panose="020F0302020204030204" pitchFamily="34" charset="0"/>
                        </a:rPr>
                        <a:t>Existing Buildings </a:t>
                      </a:r>
                      <a:endParaRPr lang="en-US" sz="1600" baseline="0" dirty="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baseline="0" dirty="0">
                          <a:effectLst/>
                          <a:latin typeface="Calibri Light" panose="020F0302020204030204" pitchFamily="34" charset="0"/>
                          <a:ea typeface="Calibri Light" panose="020F0302020204030204" pitchFamily="34" charset="0"/>
                          <a:cs typeface="Calibri Light" panose="020F0302020204030204" pitchFamily="34" charset="0"/>
                        </a:rPr>
                        <a:t>Public Utilities </a:t>
                      </a:r>
                      <a:endParaRPr lang="en-US" sz="1600" baseline="0" dirty="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8580" marR="68580" marT="0" marB="0" anchor="ctr"/>
                </a:tc>
                <a:extLst>
                  <a:ext uri="{0D108BD9-81ED-4DB2-BD59-A6C34878D82A}">
                    <a16:rowId xmlns:a16="http://schemas.microsoft.com/office/drawing/2014/main" val="1001368063"/>
                  </a:ext>
                </a:extLst>
              </a:tr>
              <a:tr h="354877">
                <a:tc>
                  <a:txBody>
                    <a:bodyPr/>
                    <a:lstStyle/>
                    <a:p>
                      <a:pPr marL="0" marR="0" algn="ctr">
                        <a:lnSpc>
                          <a:spcPct val="115000"/>
                        </a:lnSpc>
                        <a:spcBef>
                          <a:spcPts val="0"/>
                        </a:spcBef>
                        <a:spcAft>
                          <a:spcPts val="0"/>
                        </a:spcAft>
                      </a:pPr>
                      <a:r>
                        <a:rPr lang="en-US" sz="1600" baseline="0">
                          <a:effectLst/>
                          <a:latin typeface="Calibri Light" panose="020F0302020204030204" pitchFamily="34" charset="0"/>
                          <a:ea typeface="Calibri Light" panose="020F0302020204030204" pitchFamily="34" charset="0"/>
                          <a:cs typeface="Calibri Light" panose="020F0302020204030204" pitchFamily="34" charset="0"/>
                        </a:rPr>
                        <a:t>Redevelopment Status </a:t>
                      </a:r>
                      <a:endParaRPr lang="en-US" sz="1600" baseline="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baseline="0" dirty="0">
                          <a:effectLst/>
                          <a:latin typeface="Calibri Light" panose="020F0302020204030204" pitchFamily="34" charset="0"/>
                          <a:ea typeface="Calibri Light" panose="020F0302020204030204" pitchFamily="34" charset="0"/>
                          <a:cs typeface="Calibri Light" panose="020F0302020204030204" pitchFamily="34" charset="0"/>
                        </a:rPr>
                        <a:t>FEMA Flood Zone </a:t>
                      </a:r>
                      <a:endParaRPr lang="en-US" sz="1600" baseline="0" dirty="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baseline="0" dirty="0">
                          <a:effectLst/>
                          <a:latin typeface="Calibri Light" panose="020F0302020204030204" pitchFamily="34" charset="0"/>
                          <a:ea typeface="Calibri Light" panose="020F0302020204030204" pitchFamily="34" charset="0"/>
                          <a:cs typeface="Calibri Light" panose="020F0302020204030204" pitchFamily="34" charset="0"/>
                        </a:rPr>
                        <a:t>Parking Spaces </a:t>
                      </a:r>
                      <a:endParaRPr lang="en-US" sz="1600" baseline="0" dirty="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8580" marR="68580" marT="0" marB="0" anchor="ctr"/>
                </a:tc>
                <a:extLst>
                  <a:ext uri="{0D108BD9-81ED-4DB2-BD59-A6C34878D82A}">
                    <a16:rowId xmlns:a16="http://schemas.microsoft.com/office/drawing/2014/main" val="3171824506"/>
                  </a:ext>
                </a:extLst>
              </a:tr>
              <a:tr h="354877">
                <a:tc>
                  <a:txBody>
                    <a:bodyPr/>
                    <a:lstStyle/>
                    <a:p>
                      <a:pPr marL="0" marR="0" algn="ctr">
                        <a:lnSpc>
                          <a:spcPct val="115000"/>
                        </a:lnSpc>
                        <a:spcBef>
                          <a:spcPts val="0"/>
                        </a:spcBef>
                        <a:spcAft>
                          <a:spcPts val="0"/>
                        </a:spcAft>
                      </a:pPr>
                      <a:r>
                        <a:rPr lang="en-US" sz="1600" baseline="0">
                          <a:effectLst/>
                          <a:latin typeface="Calibri Light" panose="020F0302020204030204" pitchFamily="34" charset="0"/>
                          <a:ea typeface="Calibri Light" panose="020F0302020204030204" pitchFamily="34" charset="0"/>
                          <a:cs typeface="Calibri Light" panose="020F0302020204030204" pitchFamily="34" charset="0"/>
                        </a:rPr>
                        <a:t>Site Type </a:t>
                      </a:r>
                      <a:endParaRPr lang="en-US" sz="1600" baseline="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8580" marR="68580" marT="0" marB="0" anchor="ct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600" baseline="0" dirty="0">
                          <a:effectLst/>
                          <a:latin typeface="Calibri Light" panose="020F0302020204030204" pitchFamily="34" charset="0"/>
                          <a:ea typeface="Calibri Light" panose="020F0302020204030204" pitchFamily="34" charset="0"/>
                          <a:cs typeface="Calibri Light" panose="020F0302020204030204" pitchFamily="34" charset="0"/>
                        </a:rPr>
                        <a:t>Wetlands</a:t>
                      </a:r>
                      <a:endParaRPr lang="en-US" sz="1600" baseline="0" dirty="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baseline="0" dirty="0">
                          <a:effectLst/>
                          <a:latin typeface="Calibri Light" panose="020F0302020204030204" pitchFamily="34" charset="0"/>
                          <a:ea typeface="Calibri Light" panose="020F0302020204030204" pitchFamily="34" charset="0"/>
                          <a:cs typeface="Calibri Light" panose="020F0302020204030204" pitchFamily="34" charset="0"/>
                        </a:rPr>
                        <a:t>Available Site Documents </a:t>
                      </a:r>
                      <a:endParaRPr lang="en-US" sz="1600" baseline="0" dirty="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8580" marR="68580" marT="0" marB="0" anchor="ctr"/>
                </a:tc>
                <a:extLst>
                  <a:ext uri="{0D108BD9-81ED-4DB2-BD59-A6C34878D82A}">
                    <a16:rowId xmlns:a16="http://schemas.microsoft.com/office/drawing/2014/main" val="4011336869"/>
                  </a:ext>
                </a:extLst>
              </a:tr>
              <a:tr h="354877">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600" baseline="0" dirty="0">
                          <a:effectLst/>
                          <a:latin typeface="Calibri Light" panose="020F0302020204030204" pitchFamily="34" charset="0"/>
                          <a:ea typeface="Calibri Light" panose="020F0302020204030204" pitchFamily="34" charset="0"/>
                          <a:cs typeface="Calibri Light" panose="020F0302020204030204" pitchFamily="34" charset="0"/>
                        </a:rPr>
                        <a:t>Possible Contamination</a:t>
                      </a:r>
                      <a:endParaRPr lang="en-US" sz="1600" baseline="0" dirty="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baseline="0">
                          <a:effectLst/>
                          <a:latin typeface="Calibri Light" panose="020F0302020204030204" pitchFamily="34" charset="0"/>
                          <a:ea typeface="Calibri Light" panose="020F0302020204030204" pitchFamily="34" charset="0"/>
                          <a:cs typeface="Calibri Light" panose="020F0302020204030204" pitchFamily="34" charset="0"/>
                        </a:rPr>
                        <a:t>LUST Designation</a:t>
                      </a:r>
                      <a:endParaRPr lang="en-US" sz="1600" baseline="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baseline="0" dirty="0">
                          <a:effectLst/>
                          <a:latin typeface="Calibri Light" panose="020F0302020204030204" pitchFamily="34" charset="0"/>
                          <a:ea typeface="Calibri Light" panose="020F0302020204030204" pitchFamily="34" charset="0"/>
                          <a:cs typeface="Calibri Light" panose="020F0302020204030204" pitchFamily="34" charset="0"/>
                        </a:rPr>
                        <a:t>EPA Grant Eligibility </a:t>
                      </a:r>
                      <a:endParaRPr lang="en-US" sz="1600" baseline="0" dirty="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68580" marR="68580" marT="0" marB="0" anchor="ctr"/>
                </a:tc>
                <a:extLst>
                  <a:ext uri="{0D108BD9-81ED-4DB2-BD59-A6C34878D82A}">
                    <a16:rowId xmlns:a16="http://schemas.microsoft.com/office/drawing/2014/main" val="2577249671"/>
                  </a:ext>
                </a:extLst>
              </a:tr>
            </a:tbl>
          </a:graphicData>
        </a:graphic>
      </p:graphicFrame>
    </p:spTree>
    <p:extLst>
      <p:ext uri="{BB962C8B-B14F-4D97-AF65-F5344CB8AC3E}">
        <p14:creationId xmlns:p14="http://schemas.microsoft.com/office/powerpoint/2010/main" val="1690222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59321-515F-5238-C0DE-FBDEF0C6A5B9}"/>
              </a:ext>
            </a:extLst>
          </p:cNvPr>
          <p:cNvSpPr>
            <a:spLocks noGrp="1"/>
          </p:cNvSpPr>
          <p:nvPr>
            <p:ph type="title"/>
          </p:nvPr>
        </p:nvSpPr>
        <p:spPr>
          <a:xfrm>
            <a:off x="270309" y="182878"/>
            <a:ext cx="4969203" cy="941071"/>
          </a:xfrm>
        </p:spPr>
        <p:txBody>
          <a:bodyPr vert="horz" lIns="91440" tIns="45720" rIns="91440" bIns="45720" rtlCol="0" anchor="ctr">
            <a:normAutofit/>
          </a:bodyPr>
          <a:lstStyle/>
          <a:p>
            <a:r>
              <a:rPr lang="en-US" kern="1200" dirty="0">
                <a:solidFill>
                  <a:srgbClr val="00B050"/>
                </a:solidFill>
                <a:latin typeface="+mj-lt"/>
                <a:ea typeface="+mj-ea"/>
                <a:cs typeface="+mj-cs"/>
              </a:rPr>
              <a:t>RECORD REVIEW</a:t>
            </a:r>
          </a:p>
        </p:txBody>
      </p:sp>
      <p:pic>
        <p:nvPicPr>
          <p:cNvPr id="6" name="Picture 5">
            <a:extLst>
              <a:ext uri="{FF2B5EF4-FFF2-40B4-BE49-F238E27FC236}">
                <a16:creationId xmlns:a16="http://schemas.microsoft.com/office/drawing/2014/main" id="{1F7F9B27-8975-D1C6-6937-6D93F9A820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40154" y="893056"/>
            <a:ext cx="7743394" cy="5618401"/>
          </a:xfrm>
          <a:prstGeom prst="rect">
            <a:avLst/>
          </a:prstGeom>
        </p:spPr>
      </p:pic>
    </p:spTree>
    <p:extLst>
      <p:ext uri="{BB962C8B-B14F-4D97-AF65-F5344CB8AC3E}">
        <p14:creationId xmlns:p14="http://schemas.microsoft.com/office/powerpoint/2010/main" val="3707835233"/>
      </p:ext>
    </p:extLst>
  </p:cSld>
  <p:clrMapOvr>
    <a:masterClrMapping/>
  </p:clrMapOvr>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17f1a87e-2a25-4eaa-b9df-9d439034b080}" enabled="0" method="" siteId="{17f1a87e-2a25-4eaa-b9df-9d439034b080}" removed="1"/>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emplate/>
  <TotalTime>0</TotalTime>
  <Words>798</Words>
  <Application>Microsoft Office PowerPoint</Application>
  <PresentationFormat>Widescreen</PresentationFormat>
  <Paragraphs>163</Paragraphs>
  <Slides>17</Slides>
  <Notes>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17</vt:i4>
      </vt:variant>
    </vt:vector>
  </HeadingPairs>
  <TitlesOfParts>
    <vt:vector size="28" baseType="lpstr">
      <vt:lpstr>Aptos</vt:lpstr>
      <vt:lpstr>Aptos Display</vt:lpstr>
      <vt:lpstr>Arial</vt:lpstr>
      <vt:lpstr>Bahnschrift</vt:lpstr>
      <vt:lpstr>Bahnschrift SemiBold</vt:lpstr>
      <vt:lpstr>Calibri</vt:lpstr>
      <vt:lpstr>Calibri Light</vt:lpstr>
      <vt:lpstr>Symbol</vt:lpstr>
      <vt:lpstr>Wingdings</vt:lpstr>
      <vt:lpstr>3_office theme</vt:lpstr>
      <vt:lpstr>2_Office Theme</vt:lpstr>
      <vt:lpstr>Massachusetts Brownfields Roundtable</vt:lpstr>
      <vt:lpstr>WHAT IS UCONN TAB</vt:lpstr>
      <vt:lpstr>PowerPoint Presentation</vt:lpstr>
      <vt:lpstr>PowerPoint Presentation</vt:lpstr>
      <vt:lpstr>PowerPoint Presentation</vt:lpstr>
      <vt:lpstr>PowerPoint Presentation</vt:lpstr>
      <vt:lpstr>PowerPoint Presentation</vt:lpstr>
      <vt:lpstr>BROWNFIELD INVENTORY</vt:lpstr>
      <vt:lpstr>RECORD REVIEW</vt:lpstr>
      <vt:lpstr>SITE REUSE ASSESSMENT PROJECTS</vt:lpstr>
      <vt:lpstr>PowerPoint Presentation</vt:lpstr>
      <vt:lpstr>RENDERINGS (Sketchup and Lumion)</vt:lpstr>
      <vt:lpstr>PowerPoint Presentation</vt:lpstr>
      <vt:lpstr>PowerPoint Presentation</vt:lpstr>
      <vt:lpstr>PowerPoint Presentation</vt:lpstr>
      <vt:lpstr>IMPACT AT A GLANCE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2025-12-05T13:48:27Z</dcterms:created>
  <dcterms:modified xsi:type="dcterms:W3CDTF">2025-12-05T13:48:33Z</dcterms:modified>
</cp:coreProperties>
</file>