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Lst>
  <p:notesMasterIdLst>
    <p:notesMasterId r:id="rId23"/>
  </p:notesMasterIdLst>
  <p:sldIdLst>
    <p:sldId id="353" r:id="rId7"/>
    <p:sldId id="5991" r:id="rId8"/>
    <p:sldId id="5992" r:id="rId9"/>
    <p:sldId id="5995" r:id="rId10"/>
    <p:sldId id="5998" r:id="rId11"/>
    <p:sldId id="6010" r:id="rId12"/>
    <p:sldId id="6000" r:id="rId13"/>
    <p:sldId id="404" r:id="rId14"/>
    <p:sldId id="288" r:id="rId15"/>
    <p:sldId id="6007" r:id="rId16"/>
    <p:sldId id="6002" r:id="rId17"/>
    <p:sldId id="6003" r:id="rId18"/>
    <p:sldId id="6011" r:id="rId19"/>
    <p:sldId id="6004" r:id="rId20"/>
    <p:sldId id="6013" r:id="rId21"/>
    <p:sldId id="600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24975FB-D64A-177F-7BA9-422A9B3CE4CD}" name="Randi Mendes" initials="RM" userId="Randi Mendes"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DF862B-2A3F-4819-94FA-1A1714445780}" v="1" dt="2026-08-18T00:56:49.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diagrams/_rels/data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FA0A32-9544-43BE-90A1-5E2F3CF201C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F3006C05-D7FE-4A94-A5CC-FDD01923E2D2}">
      <dgm:prSet phldrT="[Text]" custT="1"/>
      <dgm:spPr>
        <a:xfrm>
          <a:off x="0" y="1336"/>
          <a:ext cx="2635407" cy="584169"/>
        </a:xfrm>
        <a:prstGeom prst="roundRect">
          <a:avLst/>
        </a:prstGeom>
      </dgm:spPr>
      <dgm:t>
        <a:bodyPr/>
        <a:lstStyle/>
        <a:p>
          <a:pPr>
            <a:buNone/>
          </a:pPr>
          <a:r>
            <a:rPr lang="en-US" sz="2000">
              <a:latin typeface="Calibri Light"/>
              <a:ea typeface="+mn-ea"/>
              <a:cs typeface="Calibri Light"/>
            </a:rPr>
            <a:t>Technical Document Review</a:t>
          </a:r>
        </a:p>
      </dgm:t>
    </dgm:pt>
    <dgm:pt modelId="{7D1E0444-E773-4D47-B83D-0E655E1DC385}" type="parTrans" cxnId="{2EB5DDE0-D71F-4CF8-8BDA-F0843618F619}">
      <dgm:prSet/>
      <dgm:spPr/>
      <dgm:t>
        <a:bodyPr/>
        <a:lstStyle/>
        <a:p>
          <a:endParaRPr lang="en-US" sz="2000">
            <a:latin typeface="Calibri Light" panose="020F0302020204030204" pitchFamily="34" charset="0"/>
            <a:cs typeface="Calibri Light" panose="020F0302020204030204" pitchFamily="34" charset="0"/>
          </a:endParaRPr>
        </a:p>
      </dgm:t>
    </dgm:pt>
    <dgm:pt modelId="{939A982E-6F0A-451A-A037-87F7FCC26599}" type="sibTrans" cxnId="{2EB5DDE0-D71F-4CF8-8BDA-F0843618F619}">
      <dgm:prSet/>
      <dgm:spPr/>
      <dgm:t>
        <a:bodyPr/>
        <a:lstStyle/>
        <a:p>
          <a:endParaRPr lang="en-US" sz="2000">
            <a:latin typeface="Calibri Light" panose="020F0302020204030204" pitchFamily="34" charset="0"/>
            <a:cs typeface="Calibri Light" panose="020F0302020204030204" pitchFamily="34" charset="0"/>
          </a:endParaRPr>
        </a:p>
      </dgm:t>
    </dgm:pt>
    <dgm:pt modelId="{6AA401F8-2E68-4323-BC84-1A513030A84B}">
      <dgm:prSet phldrT="[Text]" custT="1"/>
      <dgm:spPr>
        <a:xfrm rot="5400000">
          <a:off x="4744323" y="-2049163"/>
          <a:ext cx="467335" cy="4685168"/>
        </a:xfrm>
        <a:prstGeom prst="round2SameRect">
          <a:avLst/>
        </a:prstGeom>
      </dgm:spPr>
      <dgm:t>
        <a:bodyPr/>
        <a:lstStyle/>
        <a:p>
          <a:pPr>
            <a:buChar char="•"/>
          </a:pPr>
          <a:r>
            <a:rPr lang="en-US" sz="1600">
              <a:latin typeface="Calibri Light"/>
              <a:ea typeface="+mn-ea"/>
              <a:cs typeface="Calibri Light"/>
            </a:rPr>
            <a:t>Review of Environmental Site Assessment Reports, Remedial Action Plans, Planning Documents</a:t>
          </a:r>
        </a:p>
      </dgm:t>
    </dgm:pt>
    <dgm:pt modelId="{10C47568-C2AC-4CAE-B869-B4B7F5949F9A}" type="parTrans" cxnId="{CA53FC9D-358D-4388-936D-D0F26FFA7D40}">
      <dgm:prSet/>
      <dgm:spPr/>
      <dgm:t>
        <a:bodyPr/>
        <a:lstStyle/>
        <a:p>
          <a:endParaRPr lang="en-US" sz="2000">
            <a:latin typeface="Calibri Light" panose="020F0302020204030204" pitchFamily="34" charset="0"/>
            <a:cs typeface="Calibri Light" panose="020F0302020204030204" pitchFamily="34" charset="0"/>
          </a:endParaRPr>
        </a:p>
      </dgm:t>
    </dgm:pt>
    <dgm:pt modelId="{AC111F27-2723-44A6-9362-E31ECDD1E737}" type="sibTrans" cxnId="{CA53FC9D-358D-4388-936D-D0F26FFA7D40}">
      <dgm:prSet/>
      <dgm:spPr/>
      <dgm:t>
        <a:bodyPr/>
        <a:lstStyle/>
        <a:p>
          <a:endParaRPr lang="en-US" sz="2000">
            <a:latin typeface="Calibri Light" panose="020F0302020204030204" pitchFamily="34" charset="0"/>
            <a:cs typeface="Calibri Light" panose="020F0302020204030204" pitchFamily="34" charset="0"/>
          </a:endParaRPr>
        </a:p>
      </dgm:t>
    </dgm:pt>
    <dgm:pt modelId="{A50D905F-6E3B-4AEE-A84F-457228BE3208}">
      <dgm:prSet phldrT="[Text]" custT="1"/>
      <dgm:spPr>
        <a:xfrm>
          <a:off x="0" y="614714"/>
          <a:ext cx="2635407" cy="584169"/>
        </a:xfrm>
        <a:prstGeom prst="roundRect">
          <a:avLst/>
        </a:prstGeom>
      </dgm:spPr>
      <dgm:t>
        <a:bodyPr/>
        <a:lstStyle/>
        <a:p>
          <a:pPr>
            <a:buNone/>
          </a:pPr>
          <a:r>
            <a:rPr lang="en-US" sz="2000">
              <a:latin typeface="Calibri Light"/>
              <a:ea typeface="+mn-ea"/>
              <a:cs typeface="Calibri Light"/>
            </a:rPr>
            <a:t>Brownfields Proposals Review</a:t>
          </a:r>
        </a:p>
      </dgm:t>
    </dgm:pt>
    <dgm:pt modelId="{FBED1C25-B816-4D3D-9FAF-486ABAC4536E}" type="parTrans" cxnId="{4C9557B0-52BD-43A5-BA02-D85AFE6110A7}">
      <dgm:prSet/>
      <dgm:spPr/>
      <dgm:t>
        <a:bodyPr/>
        <a:lstStyle/>
        <a:p>
          <a:endParaRPr lang="en-US" sz="2000">
            <a:latin typeface="Calibri Light" panose="020F0302020204030204" pitchFamily="34" charset="0"/>
            <a:cs typeface="Calibri Light" panose="020F0302020204030204" pitchFamily="34" charset="0"/>
          </a:endParaRPr>
        </a:p>
      </dgm:t>
    </dgm:pt>
    <dgm:pt modelId="{599A02AD-EED9-4344-AB8E-71A7077494C7}" type="sibTrans" cxnId="{4C9557B0-52BD-43A5-BA02-D85AFE6110A7}">
      <dgm:prSet/>
      <dgm:spPr/>
      <dgm:t>
        <a:bodyPr/>
        <a:lstStyle/>
        <a:p>
          <a:endParaRPr lang="en-US" sz="2000">
            <a:latin typeface="Calibri Light" panose="020F0302020204030204" pitchFamily="34" charset="0"/>
            <a:cs typeface="Calibri Light" panose="020F0302020204030204" pitchFamily="34" charset="0"/>
          </a:endParaRPr>
        </a:p>
      </dgm:t>
    </dgm:pt>
    <dgm:pt modelId="{AB2E38F2-30CF-4CA7-929F-0EF6AE07D7AA}">
      <dgm:prSet phldrT="[Text]" custT="1"/>
      <dgm:spPr>
        <a:xfrm rot="5400000">
          <a:off x="4744323" y="-1435784"/>
          <a:ext cx="467335" cy="4685168"/>
        </a:xfrm>
        <a:prstGeom prst="round2SameRect">
          <a:avLst/>
        </a:prstGeom>
      </dgm:spPr>
      <dgm:t>
        <a:bodyPr/>
        <a:lstStyle/>
        <a:p>
          <a:pPr>
            <a:buChar char="•"/>
          </a:pPr>
          <a:r>
            <a:rPr lang="en-US" sz="1600">
              <a:latin typeface="Calibri Light"/>
              <a:ea typeface="+mn-ea"/>
              <a:cs typeface="Calibri Light"/>
            </a:rPr>
            <a:t>EPA Brownfields proposals (assessment, cleanup, multipurpose, RLF) and State Program proposals</a:t>
          </a:r>
        </a:p>
      </dgm:t>
    </dgm:pt>
    <dgm:pt modelId="{5B1BC1F5-3E11-4F73-8F41-8FF9DF2A15BA}" type="parTrans" cxnId="{590B6C44-AD04-430F-AA43-7876460A5B60}">
      <dgm:prSet/>
      <dgm:spPr/>
      <dgm:t>
        <a:bodyPr/>
        <a:lstStyle/>
        <a:p>
          <a:endParaRPr lang="en-US" sz="2000">
            <a:latin typeface="Calibri Light" panose="020F0302020204030204" pitchFamily="34" charset="0"/>
            <a:cs typeface="Calibri Light" panose="020F0302020204030204" pitchFamily="34" charset="0"/>
          </a:endParaRPr>
        </a:p>
      </dgm:t>
    </dgm:pt>
    <dgm:pt modelId="{4C702623-58E7-437E-B1A4-69FBCA3165E9}" type="sibTrans" cxnId="{590B6C44-AD04-430F-AA43-7876460A5B60}">
      <dgm:prSet/>
      <dgm:spPr/>
      <dgm:t>
        <a:bodyPr/>
        <a:lstStyle/>
        <a:p>
          <a:endParaRPr lang="en-US" sz="2000">
            <a:latin typeface="Calibri Light" panose="020F0302020204030204" pitchFamily="34" charset="0"/>
            <a:cs typeface="Calibri Light" panose="020F0302020204030204" pitchFamily="34" charset="0"/>
          </a:endParaRPr>
        </a:p>
      </dgm:t>
    </dgm:pt>
    <dgm:pt modelId="{E645D7E8-B25E-49C5-ACAF-20942A36FB52}">
      <dgm:prSet phldrT="[Text]" custT="1"/>
      <dgm:spPr>
        <a:xfrm>
          <a:off x="0" y="1228092"/>
          <a:ext cx="2635407" cy="584169"/>
        </a:xfrm>
        <a:prstGeom prst="roundRect">
          <a:avLst/>
        </a:prstGeom>
      </dgm:spPr>
      <dgm:t>
        <a:bodyPr/>
        <a:lstStyle/>
        <a:p>
          <a:pPr rtl="0">
            <a:buNone/>
          </a:pPr>
          <a:r>
            <a:rPr lang="en-US" sz="2000">
              <a:latin typeface="Calibri Light"/>
              <a:ea typeface="+mn-ea"/>
              <a:cs typeface="Calibri Light"/>
            </a:rPr>
            <a:t>Access to Resources &amp; Procurement Support</a:t>
          </a:r>
        </a:p>
      </dgm:t>
    </dgm:pt>
    <dgm:pt modelId="{510212B6-8082-49BA-826B-04EC3B16F055}" type="parTrans" cxnId="{7733CDAE-2DDC-4DE0-AE2D-42F78B252684}">
      <dgm:prSet/>
      <dgm:spPr/>
      <dgm:t>
        <a:bodyPr/>
        <a:lstStyle/>
        <a:p>
          <a:endParaRPr lang="en-US" sz="2000">
            <a:latin typeface="Calibri Light" panose="020F0302020204030204" pitchFamily="34" charset="0"/>
            <a:cs typeface="Calibri Light" panose="020F0302020204030204" pitchFamily="34" charset="0"/>
          </a:endParaRPr>
        </a:p>
      </dgm:t>
    </dgm:pt>
    <dgm:pt modelId="{D1371DF4-D4C4-4ED2-85D3-7484B83ABE40}" type="sibTrans" cxnId="{7733CDAE-2DDC-4DE0-AE2D-42F78B252684}">
      <dgm:prSet/>
      <dgm:spPr/>
      <dgm:t>
        <a:bodyPr/>
        <a:lstStyle/>
        <a:p>
          <a:endParaRPr lang="en-US" sz="2000">
            <a:latin typeface="Calibri Light" panose="020F0302020204030204" pitchFamily="34" charset="0"/>
            <a:cs typeface="Calibri Light" panose="020F0302020204030204" pitchFamily="34" charset="0"/>
          </a:endParaRPr>
        </a:p>
      </dgm:t>
    </dgm:pt>
    <dgm:pt modelId="{E2B0EB58-C5CD-40E0-A5E3-F02C2F138574}">
      <dgm:prSet custT="1"/>
      <dgm:spPr>
        <a:xfrm>
          <a:off x="0" y="2454849"/>
          <a:ext cx="2635407" cy="584169"/>
        </a:xfrm>
        <a:prstGeom prst="roundRect">
          <a:avLst/>
        </a:prstGeom>
      </dgm:spPr>
      <dgm:t>
        <a:bodyPr/>
        <a:lstStyle/>
        <a:p>
          <a:pPr>
            <a:buNone/>
          </a:pPr>
          <a:r>
            <a:rPr lang="en-US" sz="2000">
              <a:latin typeface="Calibri Light"/>
              <a:ea typeface="+mn-ea"/>
              <a:cs typeface="Calibri Light"/>
            </a:rPr>
            <a:t>Quick Availability</a:t>
          </a:r>
        </a:p>
      </dgm:t>
    </dgm:pt>
    <dgm:pt modelId="{25731F59-A256-4F10-AA10-2EADD3EBC326}" type="parTrans" cxnId="{6D7E6241-BDE6-4152-A1EA-9CBC1F39D9E9}">
      <dgm:prSet/>
      <dgm:spPr/>
      <dgm:t>
        <a:bodyPr/>
        <a:lstStyle/>
        <a:p>
          <a:endParaRPr lang="en-US" sz="2000">
            <a:latin typeface="Calibri Light" panose="020F0302020204030204" pitchFamily="34" charset="0"/>
            <a:cs typeface="Calibri Light" panose="020F0302020204030204" pitchFamily="34" charset="0"/>
          </a:endParaRPr>
        </a:p>
      </dgm:t>
    </dgm:pt>
    <dgm:pt modelId="{E8F68159-F2A2-4FE9-B9FF-3A99F33C27ED}" type="sibTrans" cxnId="{6D7E6241-BDE6-4152-A1EA-9CBC1F39D9E9}">
      <dgm:prSet/>
      <dgm:spPr/>
      <dgm:t>
        <a:bodyPr/>
        <a:lstStyle/>
        <a:p>
          <a:endParaRPr lang="en-US" sz="2000">
            <a:latin typeface="Calibri Light" panose="020F0302020204030204" pitchFamily="34" charset="0"/>
            <a:cs typeface="Calibri Light" panose="020F0302020204030204" pitchFamily="34" charset="0"/>
          </a:endParaRPr>
        </a:p>
      </dgm:t>
    </dgm:pt>
    <dgm:pt modelId="{435002D2-CD98-48E9-B440-A1136554C5FC}">
      <dgm:prSet custT="1"/>
      <dgm:spPr>
        <a:xfrm rot="5400000">
          <a:off x="4713936" y="419444"/>
          <a:ext cx="467335" cy="4685168"/>
        </a:xfrm>
        <a:prstGeom prst="round2SameRect">
          <a:avLst/>
        </a:prstGeom>
      </dgm:spPr>
      <dgm:t>
        <a:bodyPr/>
        <a:lstStyle/>
        <a:p>
          <a:pPr>
            <a:buChar char="•"/>
          </a:pPr>
          <a:r>
            <a:rPr lang="en-US" sz="1600">
              <a:latin typeface="Calibri Light"/>
              <a:ea typeface="+mn-ea"/>
              <a:cs typeface="Calibri Light"/>
            </a:rPr>
            <a:t>Answer Technical Questions</a:t>
          </a:r>
        </a:p>
      </dgm:t>
    </dgm:pt>
    <dgm:pt modelId="{52A84101-B2D7-4C1D-B8EC-97BBF1806E38}" type="parTrans" cxnId="{2A19CCEB-A1CA-42B3-837D-32FCD0B8B7F0}">
      <dgm:prSet/>
      <dgm:spPr/>
      <dgm:t>
        <a:bodyPr/>
        <a:lstStyle/>
        <a:p>
          <a:endParaRPr lang="en-US" sz="2000">
            <a:latin typeface="Calibri Light" panose="020F0302020204030204" pitchFamily="34" charset="0"/>
            <a:cs typeface="Calibri Light" panose="020F0302020204030204" pitchFamily="34" charset="0"/>
          </a:endParaRPr>
        </a:p>
      </dgm:t>
    </dgm:pt>
    <dgm:pt modelId="{8AC6CC01-BD99-4009-9F46-505336B55E28}" type="sibTrans" cxnId="{2A19CCEB-A1CA-42B3-837D-32FCD0B8B7F0}">
      <dgm:prSet/>
      <dgm:spPr/>
      <dgm:t>
        <a:bodyPr/>
        <a:lstStyle/>
        <a:p>
          <a:endParaRPr lang="en-US" sz="2000">
            <a:latin typeface="Calibri Light" panose="020F0302020204030204" pitchFamily="34" charset="0"/>
            <a:cs typeface="Calibri Light" panose="020F0302020204030204" pitchFamily="34" charset="0"/>
          </a:endParaRPr>
        </a:p>
      </dgm:t>
    </dgm:pt>
    <dgm:pt modelId="{0D778D02-EFA6-43AC-B251-DA876BE6C618}">
      <dgm:prSet custT="1"/>
      <dgm:spPr>
        <a:xfrm rot="5400000">
          <a:off x="4744323" y="-209028"/>
          <a:ext cx="467335" cy="4685168"/>
        </a:xfrm>
      </dgm:spPr>
      <dgm:t>
        <a:bodyPr/>
        <a:lstStyle/>
        <a:p>
          <a:pPr rtl="0">
            <a:buChar char="•"/>
          </a:pPr>
          <a:r>
            <a:rPr lang="en-US" sz="1600">
              <a:latin typeface="Calibri Light"/>
              <a:ea typeface="+mn-ea"/>
              <a:cs typeface="Calibri Light"/>
            </a:rPr>
            <a:t>Fact sheets, example proposals, RFQ/RFP review, and documents</a:t>
          </a:r>
        </a:p>
      </dgm:t>
    </dgm:pt>
    <dgm:pt modelId="{62C9DE1C-D5AB-4DC1-ACE8-AB2036225603}" type="parTrans" cxnId="{F197FFB5-2C57-4A30-BCD6-AD7FDD00DECB}">
      <dgm:prSet/>
      <dgm:spPr/>
      <dgm:t>
        <a:bodyPr/>
        <a:lstStyle/>
        <a:p>
          <a:endParaRPr lang="en-US" sz="2000">
            <a:latin typeface="Calibri Light" panose="020F0302020204030204" pitchFamily="34" charset="0"/>
            <a:cs typeface="Calibri Light" panose="020F0302020204030204" pitchFamily="34" charset="0"/>
          </a:endParaRPr>
        </a:p>
      </dgm:t>
    </dgm:pt>
    <dgm:pt modelId="{7AC0F9D0-123C-46B4-B9C1-58DAE0E0C1D6}" type="sibTrans" cxnId="{F197FFB5-2C57-4A30-BCD6-AD7FDD00DECB}">
      <dgm:prSet/>
      <dgm:spPr/>
      <dgm:t>
        <a:bodyPr/>
        <a:lstStyle/>
        <a:p>
          <a:endParaRPr lang="en-US" sz="2000">
            <a:latin typeface="Calibri Light" panose="020F0302020204030204" pitchFamily="34" charset="0"/>
            <a:cs typeface="Calibri Light" panose="020F0302020204030204" pitchFamily="34" charset="0"/>
          </a:endParaRPr>
        </a:p>
      </dgm:t>
    </dgm:pt>
    <dgm:pt modelId="{E8B7E4E2-A5E5-4FB1-AA5F-A1CBADD3407E}" type="pres">
      <dgm:prSet presAssocID="{27FA0A32-9544-43BE-90A1-5E2F3CF201CA}" presName="Name0" presStyleCnt="0">
        <dgm:presLayoutVars>
          <dgm:dir/>
          <dgm:animLvl val="lvl"/>
          <dgm:resizeHandles val="exact"/>
        </dgm:presLayoutVars>
      </dgm:prSet>
      <dgm:spPr/>
    </dgm:pt>
    <dgm:pt modelId="{D53DBA8A-7483-4DE3-88FD-BB39D4CF056E}" type="pres">
      <dgm:prSet presAssocID="{F3006C05-D7FE-4A94-A5CC-FDD01923E2D2}" presName="linNode" presStyleCnt="0"/>
      <dgm:spPr/>
    </dgm:pt>
    <dgm:pt modelId="{E50BDD31-A96C-41EF-99E6-BA4F076A2FC7}" type="pres">
      <dgm:prSet presAssocID="{F3006C05-D7FE-4A94-A5CC-FDD01923E2D2}" presName="parentText" presStyleLbl="node1" presStyleIdx="0" presStyleCnt="4">
        <dgm:presLayoutVars>
          <dgm:chMax val="1"/>
          <dgm:bulletEnabled val="1"/>
        </dgm:presLayoutVars>
      </dgm:prSet>
      <dgm:spPr/>
    </dgm:pt>
    <dgm:pt modelId="{48D8AC7C-C65D-477D-94F4-0BAA57BB3D99}" type="pres">
      <dgm:prSet presAssocID="{F3006C05-D7FE-4A94-A5CC-FDD01923E2D2}" presName="descendantText" presStyleLbl="alignAccFollowNode1" presStyleIdx="0" presStyleCnt="4">
        <dgm:presLayoutVars>
          <dgm:bulletEnabled val="1"/>
        </dgm:presLayoutVars>
      </dgm:prSet>
      <dgm:spPr/>
    </dgm:pt>
    <dgm:pt modelId="{9E8D01D9-538E-4509-BA42-265D1958B3FF}" type="pres">
      <dgm:prSet presAssocID="{939A982E-6F0A-451A-A037-87F7FCC26599}" presName="sp" presStyleCnt="0"/>
      <dgm:spPr/>
    </dgm:pt>
    <dgm:pt modelId="{E3BF164A-598B-43DE-BB06-A39E04AFCFD6}" type="pres">
      <dgm:prSet presAssocID="{A50D905F-6E3B-4AEE-A84F-457228BE3208}" presName="linNode" presStyleCnt="0"/>
      <dgm:spPr/>
    </dgm:pt>
    <dgm:pt modelId="{D4E17E1E-3878-46CF-96FC-5BEA3CE95EAC}" type="pres">
      <dgm:prSet presAssocID="{A50D905F-6E3B-4AEE-A84F-457228BE3208}" presName="parentText" presStyleLbl="node1" presStyleIdx="1" presStyleCnt="4">
        <dgm:presLayoutVars>
          <dgm:chMax val="1"/>
          <dgm:bulletEnabled val="1"/>
        </dgm:presLayoutVars>
      </dgm:prSet>
      <dgm:spPr/>
    </dgm:pt>
    <dgm:pt modelId="{17F59840-1F91-40D2-B70E-E47E371698C4}" type="pres">
      <dgm:prSet presAssocID="{A50D905F-6E3B-4AEE-A84F-457228BE3208}" presName="descendantText" presStyleLbl="alignAccFollowNode1" presStyleIdx="1" presStyleCnt="4">
        <dgm:presLayoutVars>
          <dgm:bulletEnabled val="1"/>
        </dgm:presLayoutVars>
      </dgm:prSet>
      <dgm:spPr/>
    </dgm:pt>
    <dgm:pt modelId="{CF296685-116A-45B2-953C-88376992EDC0}" type="pres">
      <dgm:prSet presAssocID="{599A02AD-EED9-4344-AB8E-71A7077494C7}" presName="sp" presStyleCnt="0"/>
      <dgm:spPr/>
    </dgm:pt>
    <dgm:pt modelId="{006D69B8-3EAE-4029-83F3-070A58153365}" type="pres">
      <dgm:prSet presAssocID="{E645D7E8-B25E-49C5-ACAF-20942A36FB52}" presName="linNode" presStyleCnt="0"/>
      <dgm:spPr/>
    </dgm:pt>
    <dgm:pt modelId="{2F5D1253-7643-445B-9849-95185FEDD994}" type="pres">
      <dgm:prSet presAssocID="{E645D7E8-B25E-49C5-ACAF-20942A36FB52}" presName="parentText" presStyleLbl="node1" presStyleIdx="2" presStyleCnt="4">
        <dgm:presLayoutVars>
          <dgm:chMax val="1"/>
          <dgm:bulletEnabled val="1"/>
        </dgm:presLayoutVars>
      </dgm:prSet>
      <dgm:spPr/>
    </dgm:pt>
    <dgm:pt modelId="{AD221523-3F55-4820-98C4-DF010DFC646E}" type="pres">
      <dgm:prSet presAssocID="{E645D7E8-B25E-49C5-ACAF-20942A36FB52}" presName="descendantText" presStyleLbl="alignAccFollowNode1" presStyleIdx="2" presStyleCnt="4">
        <dgm:presLayoutVars>
          <dgm:bulletEnabled val="1"/>
        </dgm:presLayoutVars>
      </dgm:prSet>
      <dgm:spPr>
        <a:prstGeom prst="round2SameRect">
          <a:avLst/>
        </a:prstGeom>
      </dgm:spPr>
    </dgm:pt>
    <dgm:pt modelId="{6E41B6D9-9F99-468A-8B7A-C577700C3F76}" type="pres">
      <dgm:prSet presAssocID="{D1371DF4-D4C4-4ED2-85D3-7484B83ABE40}" presName="sp" presStyleCnt="0"/>
      <dgm:spPr/>
    </dgm:pt>
    <dgm:pt modelId="{F06435FE-76B5-477B-9EDF-159BC81AF989}" type="pres">
      <dgm:prSet presAssocID="{E2B0EB58-C5CD-40E0-A5E3-F02C2F138574}" presName="linNode" presStyleCnt="0"/>
      <dgm:spPr/>
    </dgm:pt>
    <dgm:pt modelId="{957F043F-CCF2-4849-A511-AA2A50143C77}" type="pres">
      <dgm:prSet presAssocID="{E2B0EB58-C5CD-40E0-A5E3-F02C2F138574}" presName="parentText" presStyleLbl="node1" presStyleIdx="3" presStyleCnt="4">
        <dgm:presLayoutVars>
          <dgm:chMax val="1"/>
          <dgm:bulletEnabled val="1"/>
        </dgm:presLayoutVars>
      </dgm:prSet>
      <dgm:spPr/>
    </dgm:pt>
    <dgm:pt modelId="{FE991F32-DAA5-4FAD-BE42-C1A65FCB4D58}" type="pres">
      <dgm:prSet presAssocID="{E2B0EB58-C5CD-40E0-A5E3-F02C2F138574}" presName="descendantText" presStyleLbl="alignAccFollowNode1" presStyleIdx="3" presStyleCnt="4" custLinFactNeighborX="-1153" custLinFactNeighborY="3230">
        <dgm:presLayoutVars>
          <dgm:bulletEnabled val="1"/>
        </dgm:presLayoutVars>
      </dgm:prSet>
      <dgm:spPr/>
    </dgm:pt>
  </dgm:ptLst>
  <dgm:cxnLst>
    <dgm:cxn modelId="{6FC11F09-D7A5-4A0E-B0CD-DF7E6041B453}" type="presOf" srcId="{A50D905F-6E3B-4AEE-A84F-457228BE3208}" destId="{D4E17E1E-3878-46CF-96FC-5BEA3CE95EAC}" srcOrd="0" destOrd="0" presId="urn:microsoft.com/office/officeart/2005/8/layout/vList5"/>
    <dgm:cxn modelId="{5BD59523-3E79-446C-B115-45B3857FF3A9}" type="presOf" srcId="{6AA401F8-2E68-4323-BC84-1A513030A84B}" destId="{48D8AC7C-C65D-477D-94F4-0BAA57BB3D99}" srcOrd="0" destOrd="0" presId="urn:microsoft.com/office/officeart/2005/8/layout/vList5"/>
    <dgm:cxn modelId="{FFCF3324-EEBB-4388-BA35-FDA356BABD4D}" type="presOf" srcId="{435002D2-CD98-48E9-B440-A1136554C5FC}" destId="{FE991F32-DAA5-4FAD-BE42-C1A65FCB4D58}" srcOrd="0" destOrd="0" presId="urn:microsoft.com/office/officeart/2005/8/layout/vList5"/>
    <dgm:cxn modelId="{6D7E6241-BDE6-4152-A1EA-9CBC1F39D9E9}" srcId="{27FA0A32-9544-43BE-90A1-5E2F3CF201CA}" destId="{E2B0EB58-C5CD-40E0-A5E3-F02C2F138574}" srcOrd="3" destOrd="0" parTransId="{25731F59-A256-4F10-AA10-2EADD3EBC326}" sibTransId="{E8F68159-F2A2-4FE9-B9FF-3A99F33C27ED}"/>
    <dgm:cxn modelId="{590B6C44-AD04-430F-AA43-7876460A5B60}" srcId="{A50D905F-6E3B-4AEE-A84F-457228BE3208}" destId="{AB2E38F2-30CF-4CA7-929F-0EF6AE07D7AA}" srcOrd="0" destOrd="0" parTransId="{5B1BC1F5-3E11-4F73-8F41-8FF9DF2A15BA}" sibTransId="{4C702623-58E7-437E-B1A4-69FBCA3165E9}"/>
    <dgm:cxn modelId="{8E384E4B-3C61-47AD-9DBC-455A4C9C9F2A}" type="presOf" srcId="{0D778D02-EFA6-43AC-B251-DA876BE6C618}" destId="{AD221523-3F55-4820-98C4-DF010DFC646E}" srcOrd="0" destOrd="0" presId="urn:microsoft.com/office/officeart/2005/8/layout/vList5"/>
    <dgm:cxn modelId="{1BB7E94B-F824-4D15-8F80-08BAB46E186A}" type="presOf" srcId="{27FA0A32-9544-43BE-90A1-5E2F3CF201CA}" destId="{E8B7E4E2-A5E5-4FB1-AA5F-A1CBADD3407E}" srcOrd="0" destOrd="0" presId="urn:microsoft.com/office/officeart/2005/8/layout/vList5"/>
    <dgm:cxn modelId="{CA53FC9D-358D-4388-936D-D0F26FFA7D40}" srcId="{F3006C05-D7FE-4A94-A5CC-FDD01923E2D2}" destId="{6AA401F8-2E68-4323-BC84-1A513030A84B}" srcOrd="0" destOrd="0" parTransId="{10C47568-C2AC-4CAE-B869-B4B7F5949F9A}" sibTransId="{AC111F27-2723-44A6-9362-E31ECDD1E737}"/>
    <dgm:cxn modelId="{7733CDAE-2DDC-4DE0-AE2D-42F78B252684}" srcId="{27FA0A32-9544-43BE-90A1-5E2F3CF201CA}" destId="{E645D7E8-B25E-49C5-ACAF-20942A36FB52}" srcOrd="2" destOrd="0" parTransId="{510212B6-8082-49BA-826B-04EC3B16F055}" sibTransId="{D1371DF4-D4C4-4ED2-85D3-7484B83ABE40}"/>
    <dgm:cxn modelId="{4C9557B0-52BD-43A5-BA02-D85AFE6110A7}" srcId="{27FA0A32-9544-43BE-90A1-5E2F3CF201CA}" destId="{A50D905F-6E3B-4AEE-A84F-457228BE3208}" srcOrd="1" destOrd="0" parTransId="{FBED1C25-B816-4D3D-9FAF-486ABAC4536E}" sibTransId="{599A02AD-EED9-4344-AB8E-71A7077494C7}"/>
    <dgm:cxn modelId="{F197FFB5-2C57-4A30-BCD6-AD7FDD00DECB}" srcId="{E645D7E8-B25E-49C5-ACAF-20942A36FB52}" destId="{0D778D02-EFA6-43AC-B251-DA876BE6C618}" srcOrd="0" destOrd="0" parTransId="{62C9DE1C-D5AB-4DC1-ACE8-AB2036225603}" sibTransId="{7AC0F9D0-123C-46B4-B9C1-58DAE0E0C1D6}"/>
    <dgm:cxn modelId="{4DA75DD2-2CB1-4DDB-B82C-8E1E1F6A535D}" type="presOf" srcId="{E2B0EB58-C5CD-40E0-A5E3-F02C2F138574}" destId="{957F043F-CCF2-4849-A511-AA2A50143C77}" srcOrd="0" destOrd="0" presId="urn:microsoft.com/office/officeart/2005/8/layout/vList5"/>
    <dgm:cxn modelId="{2EB5DDE0-D71F-4CF8-8BDA-F0843618F619}" srcId="{27FA0A32-9544-43BE-90A1-5E2F3CF201CA}" destId="{F3006C05-D7FE-4A94-A5CC-FDD01923E2D2}" srcOrd="0" destOrd="0" parTransId="{7D1E0444-E773-4D47-B83D-0E655E1DC385}" sibTransId="{939A982E-6F0A-451A-A037-87F7FCC26599}"/>
    <dgm:cxn modelId="{CC3648E2-B865-4F87-A1E3-D99D9B552079}" type="presOf" srcId="{AB2E38F2-30CF-4CA7-929F-0EF6AE07D7AA}" destId="{17F59840-1F91-40D2-B70E-E47E371698C4}" srcOrd="0" destOrd="0" presId="urn:microsoft.com/office/officeart/2005/8/layout/vList5"/>
    <dgm:cxn modelId="{C7102EE4-30CA-4BA4-910D-8D24C41AE2A0}" type="presOf" srcId="{F3006C05-D7FE-4A94-A5CC-FDD01923E2D2}" destId="{E50BDD31-A96C-41EF-99E6-BA4F076A2FC7}" srcOrd="0" destOrd="0" presId="urn:microsoft.com/office/officeart/2005/8/layout/vList5"/>
    <dgm:cxn modelId="{B8D082E4-FD3A-4431-838A-BF606F606E15}" type="presOf" srcId="{E645D7E8-B25E-49C5-ACAF-20942A36FB52}" destId="{2F5D1253-7643-445B-9849-95185FEDD994}" srcOrd="0" destOrd="0" presId="urn:microsoft.com/office/officeart/2005/8/layout/vList5"/>
    <dgm:cxn modelId="{2A19CCEB-A1CA-42B3-837D-32FCD0B8B7F0}" srcId="{E2B0EB58-C5CD-40E0-A5E3-F02C2F138574}" destId="{435002D2-CD98-48E9-B440-A1136554C5FC}" srcOrd="0" destOrd="0" parTransId="{52A84101-B2D7-4C1D-B8EC-97BBF1806E38}" sibTransId="{8AC6CC01-BD99-4009-9F46-505336B55E28}"/>
    <dgm:cxn modelId="{5D1223ED-D3A1-4747-A5F6-00E7A673EAE5}" type="presParOf" srcId="{E8B7E4E2-A5E5-4FB1-AA5F-A1CBADD3407E}" destId="{D53DBA8A-7483-4DE3-88FD-BB39D4CF056E}" srcOrd="0" destOrd="0" presId="urn:microsoft.com/office/officeart/2005/8/layout/vList5"/>
    <dgm:cxn modelId="{4F9D6399-A852-4A6A-A9F4-87EBE3933081}" type="presParOf" srcId="{D53DBA8A-7483-4DE3-88FD-BB39D4CF056E}" destId="{E50BDD31-A96C-41EF-99E6-BA4F076A2FC7}" srcOrd="0" destOrd="0" presId="urn:microsoft.com/office/officeart/2005/8/layout/vList5"/>
    <dgm:cxn modelId="{B00E08E1-A3ED-402E-8791-830FDC5BE73F}" type="presParOf" srcId="{D53DBA8A-7483-4DE3-88FD-BB39D4CF056E}" destId="{48D8AC7C-C65D-477D-94F4-0BAA57BB3D99}" srcOrd="1" destOrd="0" presId="urn:microsoft.com/office/officeart/2005/8/layout/vList5"/>
    <dgm:cxn modelId="{88F79088-0BCC-4EDC-9358-AD75AEC1BC1F}" type="presParOf" srcId="{E8B7E4E2-A5E5-4FB1-AA5F-A1CBADD3407E}" destId="{9E8D01D9-538E-4509-BA42-265D1958B3FF}" srcOrd="1" destOrd="0" presId="urn:microsoft.com/office/officeart/2005/8/layout/vList5"/>
    <dgm:cxn modelId="{BB6DF5C4-794B-4405-A62D-09F5241DB60B}" type="presParOf" srcId="{E8B7E4E2-A5E5-4FB1-AA5F-A1CBADD3407E}" destId="{E3BF164A-598B-43DE-BB06-A39E04AFCFD6}" srcOrd="2" destOrd="0" presId="urn:microsoft.com/office/officeart/2005/8/layout/vList5"/>
    <dgm:cxn modelId="{A3C6D9B2-0D61-4DDB-8B4B-98D8506C891D}" type="presParOf" srcId="{E3BF164A-598B-43DE-BB06-A39E04AFCFD6}" destId="{D4E17E1E-3878-46CF-96FC-5BEA3CE95EAC}" srcOrd="0" destOrd="0" presId="urn:microsoft.com/office/officeart/2005/8/layout/vList5"/>
    <dgm:cxn modelId="{E399C62A-A1F6-43C3-925E-F16C94142651}" type="presParOf" srcId="{E3BF164A-598B-43DE-BB06-A39E04AFCFD6}" destId="{17F59840-1F91-40D2-B70E-E47E371698C4}" srcOrd="1" destOrd="0" presId="urn:microsoft.com/office/officeart/2005/8/layout/vList5"/>
    <dgm:cxn modelId="{74CFA68D-2023-4156-9F1E-F56706795D06}" type="presParOf" srcId="{E8B7E4E2-A5E5-4FB1-AA5F-A1CBADD3407E}" destId="{CF296685-116A-45B2-953C-88376992EDC0}" srcOrd="3" destOrd="0" presId="urn:microsoft.com/office/officeart/2005/8/layout/vList5"/>
    <dgm:cxn modelId="{80D2CD19-0EA6-42A0-9DA2-DA0EB8201474}" type="presParOf" srcId="{E8B7E4E2-A5E5-4FB1-AA5F-A1CBADD3407E}" destId="{006D69B8-3EAE-4029-83F3-070A58153365}" srcOrd="4" destOrd="0" presId="urn:microsoft.com/office/officeart/2005/8/layout/vList5"/>
    <dgm:cxn modelId="{039C6350-2C3B-4B4F-AFC3-27B225242E19}" type="presParOf" srcId="{006D69B8-3EAE-4029-83F3-070A58153365}" destId="{2F5D1253-7643-445B-9849-95185FEDD994}" srcOrd="0" destOrd="0" presId="urn:microsoft.com/office/officeart/2005/8/layout/vList5"/>
    <dgm:cxn modelId="{89DAFC1B-66FA-4639-A53A-F1B299B2F929}" type="presParOf" srcId="{006D69B8-3EAE-4029-83F3-070A58153365}" destId="{AD221523-3F55-4820-98C4-DF010DFC646E}" srcOrd="1" destOrd="0" presId="urn:microsoft.com/office/officeart/2005/8/layout/vList5"/>
    <dgm:cxn modelId="{B1F9B615-87C6-4A23-B0F7-AA40F5242B73}" type="presParOf" srcId="{E8B7E4E2-A5E5-4FB1-AA5F-A1CBADD3407E}" destId="{6E41B6D9-9F99-468A-8B7A-C577700C3F76}" srcOrd="5" destOrd="0" presId="urn:microsoft.com/office/officeart/2005/8/layout/vList5"/>
    <dgm:cxn modelId="{8053949D-A593-48DD-A0B4-D5A2D429755A}" type="presParOf" srcId="{E8B7E4E2-A5E5-4FB1-AA5F-A1CBADD3407E}" destId="{F06435FE-76B5-477B-9EDF-159BC81AF989}" srcOrd="6" destOrd="0" presId="urn:microsoft.com/office/officeart/2005/8/layout/vList5"/>
    <dgm:cxn modelId="{97502A69-F56D-44A2-90CA-C41E138FC0DE}" type="presParOf" srcId="{F06435FE-76B5-477B-9EDF-159BC81AF989}" destId="{957F043F-CCF2-4849-A511-AA2A50143C77}" srcOrd="0" destOrd="0" presId="urn:microsoft.com/office/officeart/2005/8/layout/vList5"/>
    <dgm:cxn modelId="{C9BBF4DE-2BFB-488D-9108-356AA34BA0FA}" type="presParOf" srcId="{F06435FE-76B5-477B-9EDF-159BC81AF989}" destId="{FE991F32-DAA5-4FAD-BE42-C1A65FCB4D5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C446D8-9082-46A9-8155-D2714AF2FCF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2D52AC36-430E-4899-85B2-49AAAB4A8EF3}">
      <dgm:prSet phldrT="[Text]" custT="1"/>
      <dgm:spPr>
        <a:xfrm>
          <a:off x="2045" y="0"/>
          <a:ext cx="2143532" cy="3402511"/>
        </a:xfrm>
        <a:solidFill>
          <a:schemeClr val="accent6">
            <a:lumMod val="75000"/>
          </a:schemeClr>
        </a:solidFill>
      </dgm:spPr>
      <dgm:t>
        <a:bodyPr/>
        <a:lstStyle/>
        <a:p>
          <a:pPr>
            <a:buNone/>
          </a:pPr>
          <a:r>
            <a:rPr lang="en-US" sz="1600">
              <a:latin typeface="Calibri" panose="020F0502020204030204"/>
              <a:ea typeface="+mn-ea"/>
              <a:cs typeface="+mn-cs"/>
            </a:rPr>
            <a:t>Direct Technical Assistance </a:t>
          </a:r>
        </a:p>
      </dgm:t>
    </dgm:pt>
    <dgm:pt modelId="{90C8D133-1980-46C2-8297-712538F02FD8}" type="parTrans" cxnId="{381BB825-D198-40E8-92AE-EE4D28242570}">
      <dgm:prSet/>
      <dgm:spPr/>
      <dgm:t>
        <a:bodyPr/>
        <a:lstStyle/>
        <a:p>
          <a:endParaRPr lang="en-US" sz="1600">
            <a:solidFill>
              <a:schemeClr val="tx1"/>
            </a:solidFill>
          </a:endParaRPr>
        </a:p>
      </dgm:t>
    </dgm:pt>
    <dgm:pt modelId="{4866E089-8437-4C67-948B-0A604923BBE3}" type="sibTrans" cxnId="{381BB825-D198-40E8-92AE-EE4D28242570}">
      <dgm:prSet/>
      <dgm:spPr/>
      <dgm:t>
        <a:bodyPr/>
        <a:lstStyle/>
        <a:p>
          <a:endParaRPr lang="en-US" sz="1600">
            <a:solidFill>
              <a:schemeClr val="tx1"/>
            </a:solidFill>
          </a:endParaRPr>
        </a:p>
      </dgm:t>
    </dgm:pt>
    <dgm:pt modelId="{D9DD3E57-22EF-45AD-A18E-7AD8F4994B0A}">
      <dgm:prSet phldrT="[Text]" custT="1"/>
      <dgm:spPr>
        <a:xfrm>
          <a:off x="4407690" y="0"/>
          <a:ext cx="2143532" cy="3402511"/>
        </a:xfrm>
      </dgm:spPr>
      <dgm:t>
        <a:bodyPr/>
        <a:lstStyle/>
        <a:p>
          <a:pPr>
            <a:buNone/>
          </a:pPr>
          <a:r>
            <a:rPr lang="en-US" sz="1600">
              <a:latin typeface="Calibri" panose="020F0502020204030204"/>
              <a:ea typeface="+mn-ea"/>
              <a:cs typeface="+mn-cs"/>
            </a:rPr>
            <a:t>Continuing Education</a:t>
          </a:r>
        </a:p>
      </dgm:t>
    </dgm:pt>
    <dgm:pt modelId="{0165544A-8B14-40BA-8E09-27368FB3E614}" type="parTrans" cxnId="{034421B9-CEC5-4D18-89A4-A1C8DF1136BE}">
      <dgm:prSet/>
      <dgm:spPr/>
      <dgm:t>
        <a:bodyPr/>
        <a:lstStyle/>
        <a:p>
          <a:endParaRPr lang="en-US" sz="1600">
            <a:solidFill>
              <a:schemeClr val="tx1"/>
            </a:solidFill>
          </a:endParaRPr>
        </a:p>
      </dgm:t>
    </dgm:pt>
    <dgm:pt modelId="{5F903189-4296-4998-A0B0-9AF119FDF4CD}" type="sibTrans" cxnId="{034421B9-CEC5-4D18-89A4-A1C8DF1136BE}">
      <dgm:prSet/>
      <dgm:spPr/>
      <dgm:t>
        <a:bodyPr/>
        <a:lstStyle/>
        <a:p>
          <a:endParaRPr lang="en-US" sz="1600">
            <a:solidFill>
              <a:schemeClr val="tx1"/>
            </a:solidFill>
          </a:endParaRPr>
        </a:p>
      </dgm:t>
    </dgm:pt>
    <dgm:pt modelId="{F69480B7-5394-497D-B22E-0C21715299F8}">
      <dgm:prSet custT="1"/>
      <dgm:spPr>
        <a:xfrm>
          <a:off x="2229946" y="0"/>
          <a:ext cx="2143532" cy="3402511"/>
        </a:xfrm>
      </dgm:spPr>
      <dgm:t>
        <a:bodyPr/>
        <a:lstStyle/>
        <a:p>
          <a:pPr>
            <a:buNone/>
          </a:pPr>
          <a:r>
            <a:rPr lang="en-US" sz="1600">
              <a:latin typeface="Calibri" panose="020F0502020204030204"/>
              <a:ea typeface="+mn-ea"/>
              <a:cs typeface="+mn-cs"/>
            </a:rPr>
            <a:t>Municipal Assistance Program</a:t>
          </a:r>
        </a:p>
      </dgm:t>
    </dgm:pt>
    <dgm:pt modelId="{3F107411-4760-4704-BECD-041D5CA9D77A}" type="parTrans" cxnId="{A9DED1AF-1780-43DD-8BE4-CD650719621F}">
      <dgm:prSet/>
      <dgm:spPr/>
      <dgm:t>
        <a:bodyPr/>
        <a:lstStyle/>
        <a:p>
          <a:endParaRPr lang="en-US" sz="1600">
            <a:solidFill>
              <a:schemeClr val="tx1"/>
            </a:solidFill>
          </a:endParaRPr>
        </a:p>
      </dgm:t>
    </dgm:pt>
    <dgm:pt modelId="{9B890A0B-75D1-430B-B65D-43C843B326B3}" type="sibTrans" cxnId="{A9DED1AF-1780-43DD-8BE4-CD650719621F}">
      <dgm:prSet/>
      <dgm:spPr/>
      <dgm:t>
        <a:bodyPr/>
        <a:lstStyle/>
        <a:p>
          <a:endParaRPr lang="en-US" sz="1600">
            <a:solidFill>
              <a:schemeClr val="tx1"/>
            </a:solidFill>
          </a:endParaRPr>
        </a:p>
      </dgm:t>
    </dgm:pt>
    <dgm:pt modelId="{41D1F734-4FB6-4611-8552-5E29BC2EEF6C}">
      <dgm:prSet phldrT="[Text]" custT="1"/>
      <dgm:spPr>
        <a:xfrm>
          <a:off x="6627605" y="0"/>
          <a:ext cx="2143532" cy="3402511"/>
        </a:xfrm>
      </dgm:spPr>
      <dgm:t>
        <a:bodyPr/>
        <a:lstStyle/>
        <a:p>
          <a:pPr>
            <a:buNone/>
          </a:pPr>
          <a:r>
            <a:rPr lang="en-US" sz="1600">
              <a:latin typeface="Calibri" panose="020F0502020204030204"/>
              <a:ea typeface="+mn-ea"/>
              <a:cs typeface="+mn-cs"/>
            </a:rPr>
            <a:t>Community Engagement</a:t>
          </a:r>
        </a:p>
      </dgm:t>
    </dgm:pt>
    <dgm:pt modelId="{2BEE79B8-CFB4-4D4A-88C2-507B701E2A90}" type="parTrans" cxnId="{95A9F682-22C5-4166-A33F-E2507E1C3334}">
      <dgm:prSet/>
      <dgm:spPr/>
      <dgm:t>
        <a:bodyPr/>
        <a:lstStyle/>
        <a:p>
          <a:endParaRPr lang="en-US" sz="1600">
            <a:solidFill>
              <a:schemeClr val="tx1"/>
            </a:solidFill>
          </a:endParaRPr>
        </a:p>
      </dgm:t>
    </dgm:pt>
    <dgm:pt modelId="{B3B01214-E5A4-4606-8B73-5FC94F20705C}" type="sibTrans" cxnId="{95A9F682-22C5-4166-A33F-E2507E1C3334}">
      <dgm:prSet/>
      <dgm:spPr/>
      <dgm:t>
        <a:bodyPr/>
        <a:lstStyle/>
        <a:p>
          <a:endParaRPr lang="en-US" sz="1600">
            <a:solidFill>
              <a:schemeClr val="tx1"/>
            </a:solidFill>
          </a:endParaRPr>
        </a:p>
      </dgm:t>
    </dgm:pt>
    <dgm:pt modelId="{A681F5E5-EFAF-4939-9722-5E7D380AB3D3}" type="pres">
      <dgm:prSet presAssocID="{65C446D8-9082-46A9-8155-D2714AF2FCFC}" presName="Name0" presStyleCnt="0">
        <dgm:presLayoutVars>
          <dgm:chMax val="7"/>
          <dgm:chPref val="7"/>
          <dgm:dir/>
        </dgm:presLayoutVars>
      </dgm:prSet>
      <dgm:spPr/>
    </dgm:pt>
    <dgm:pt modelId="{9F2FDA00-D02B-4516-B66D-4BA6CA501F84}" type="pres">
      <dgm:prSet presAssocID="{65C446D8-9082-46A9-8155-D2714AF2FCFC}" presName="Name1" presStyleCnt="0"/>
      <dgm:spPr/>
    </dgm:pt>
    <dgm:pt modelId="{FB8DDB17-A2FD-4B18-A7CE-FB1268782680}" type="pres">
      <dgm:prSet presAssocID="{65C446D8-9082-46A9-8155-D2714AF2FCFC}" presName="cycle" presStyleCnt="0"/>
      <dgm:spPr/>
    </dgm:pt>
    <dgm:pt modelId="{78A7526F-3230-44E3-A9C2-4ADC8AC90AAC}" type="pres">
      <dgm:prSet presAssocID="{65C446D8-9082-46A9-8155-D2714AF2FCFC}" presName="srcNode" presStyleLbl="node1" presStyleIdx="0" presStyleCnt="4"/>
      <dgm:spPr/>
    </dgm:pt>
    <dgm:pt modelId="{60AE476B-29A5-4DA1-9B36-EF99D62F7D43}" type="pres">
      <dgm:prSet presAssocID="{65C446D8-9082-46A9-8155-D2714AF2FCFC}" presName="conn" presStyleLbl="parChTrans1D2" presStyleIdx="0" presStyleCnt="1"/>
      <dgm:spPr/>
    </dgm:pt>
    <dgm:pt modelId="{79A23480-2F9A-4596-B0E2-C28569AE4799}" type="pres">
      <dgm:prSet presAssocID="{65C446D8-9082-46A9-8155-D2714AF2FCFC}" presName="extraNode" presStyleLbl="node1" presStyleIdx="0" presStyleCnt="4"/>
      <dgm:spPr/>
    </dgm:pt>
    <dgm:pt modelId="{964ADABD-8921-4BF5-84B3-6DB710E50E60}" type="pres">
      <dgm:prSet presAssocID="{65C446D8-9082-46A9-8155-D2714AF2FCFC}" presName="dstNode" presStyleLbl="node1" presStyleIdx="0" presStyleCnt="4"/>
      <dgm:spPr/>
    </dgm:pt>
    <dgm:pt modelId="{D9B67ADC-EF41-47F5-A49C-313EA006F96D}" type="pres">
      <dgm:prSet presAssocID="{2D52AC36-430E-4899-85B2-49AAAB4A8EF3}" presName="text_1" presStyleLbl="node1" presStyleIdx="0" presStyleCnt="4">
        <dgm:presLayoutVars>
          <dgm:bulletEnabled val="1"/>
        </dgm:presLayoutVars>
      </dgm:prSet>
      <dgm:spPr>
        <a:prstGeom prst="roundRect">
          <a:avLst>
            <a:gd name="adj" fmla="val 10000"/>
          </a:avLst>
        </a:prstGeom>
      </dgm:spPr>
    </dgm:pt>
    <dgm:pt modelId="{853442FD-15A4-49BE-9B53-A63EFEFA1D14}" type="pres">
      <dgm:prSet presAssocID="{2D52AC36-430E-4899-85B2-49AAAB4A8EF3}" presName="accent_1" presStyleCnt="0"/>
      <dgm:spPr/>
    </dgm:pt>
    <dgm:pt modelId="{F5033B1B-03C4-4868-BAC7-2DB2CADEAD5E}" type="pres">
      <dgm:prSet presAssocID="{2D52AC36-430E-4899-85B2-49AAAB4A8EF3}" presName="accentRepeatNode" presStyleLbl="solidFgAcc1" presStyleIdx="0" presStyleCnt="4"/>
      <dgm:spPr/>
    </dgm:pt>
    <dgm:pt modelId="{4A87BDDF-E95D-4F37-8596-E7E4AA4F6D9F}" type="pres">
      <dgm:prSet presAssocID="{F69480B7-5394-497D-B22E-0C21715299F8}" presName="text_2" presStyleLbl="node1" presStyleIdx="1" presStyleCnt="4">
        <dgm:presLayoutVars>
          <dgm:bulletEnabled val="1"/>
        </dgm:presLayoutVars>
      </dgm:prSet>
      <dgm:spPr>
        <a:prstGeom prst="roundRect">
          <a:avLst>
            <a:gd name="adj" fmla="val 10000"/>
          </a:avLst>
        </a:prstGeom>
      </dgm:spPr>
    </dgm:pt>
    <dgm:pt modelId="{8C78E381-8416-4912-97F5-C1D2EC10196A}" type="pres">
      <dgm:prSet presAssocID="{F69480B7-5394-497D-B22E-0C21715299F8}" presName="accent_2" presStyleCnt="0"/>
      <dgm:spPr/>
    </dgm:pt>
    <dgm:pt modelId="{C9EEEEEB-A1D4-46C7-B439-AC1BF157C7E1}" type="pres">
      <dgm:prSet presAssocID="{F69480B7-5394-497D-B22E-0C21715299F8}" presName="accentRepeatNode" presStyleLbl="solidFgAcc1" presStyleIdx="1" presStyleCnt="4"/>
      <dgm:spPr/>
    </dgm:pt>
    <dgm:pt modelId="{191085B3-DB3B-469A-BF90-710AABA510EB}" type="pres">
      <dgm:prSet presAssocID="{D9DD3E57-22EF-45AD-A18E-7AD8F4994B0A}" presName="text_3" presStyleLbl="node1" presStyleIdx="2" presStyleCnt="4">
        <dgm:presLayoutVars>
          <dgm:bulletEnabled val="1"/>
        </dgm:presLayoutVars>
      </dgm:prSet>
      <dgm:spPr>
        <a:prstGeom prst="roundRect">
          <a:avLst>
            <a:gd name="adj" fmla="val 10000"/>
          </a:avLst>
        </a:prstGeom>
      </dgm:spPr>
    </dgm:pt>
    <dgm:pt modelId="{541C2A28-4BB8-49C8-B663-E5802B587EF8}" type="pres">
      <dgm:prSet presAssocID="{D9DD3E57-22EF-45AD-A18E-7AD8F4994B0A}" presName="accent_3" presStyleCnt="0"/>
      <dgm:spPr/>
    </dgm:pt>
    <dgm:pt modelId="{6CD314E0-9025-4DEE-AC91-81A5732C5A45}" type="pres">
      <dgm:prSet presAssocID="{D9DD3E57-22EF-45AD-A18E-7AD8F4994B0A}" presName="accentRepeatNode" presStyleLbl="solidFgAcc1" presStyleIdx="2" presStyleCnt="4"/>
      <dgm:spPr/>
    </dgm:pt>
    <dgm:pt modelId="{2D579AAA-764A-4E30-BF34-360235A1F908}" type="pres">
      <dgm:prSet presAssocID="{41D1F734-4FB6-4611-8552-5E29BC2EEF6C}" presName="text_4" presStyleLbl="node1" presStyleIdx="3" presStyleCnt="4">
        <dgm:presLayoutVars>
          <dgm:bulletEnabled val="1"/>
        </dgm:presLayoutVars>
      </dgm:prSet>
      <dgm:spPr>
        <a:prstGeom prst="roundRect">
          <a:avLst>
            <a:gd name="adj" fmla="val 10000"/>
          </a:avLst>
        </a:prstGeom>
      </dgm:spPr>
    </dgm:pt>
    <dgm:pt modelId="{E0DF24E6-0721-4022-962E-9C472A967B66}" type="pres">
      <dgm:prSet presAssocID="{41D1F734-4FB6-4611-8552-5E29BC2EEF6C}" presName="accent_4" presStyleCnt="0"/>
      <dgm:spPr/>
    </dgm:pt>
    <dgm:pt modelId="{0A2B4243-9CAA-4144-86BD-4C519A087928}" type="pres">
      <dgm:prSet presAssocID="{41D1F734-4FB6-4611-8552-5E29BC2EEF6C}" presName="accentRepeatNode" presStyleLbl="solidFgAcc1" presStyleIdx="3" presStyleCnt="4"/>
      <dgm:spPr/>
    </dgm:pt>
  </dgm:ptLst>
  <dgm:cxnLst>
    <dgm:cxn modelId="{2F96750A-A133-42E0-9F9A-5417380F80B5}" type="presOf" srcId="{2D52AC36-430E-4899-85B2-49AAAB4A8EF3}" destId="{D9B67ADC-EF41-47F5-A49C-313EA006F96D}" srcOrd="0" destOrd="0" presId="urn:microsoft.com/office/officeart/2008/layout/VerticalCurvedList"/>
    <dgm:cxn modelId="{381BB825-D198-40E8-92AE-EE4D28242570}" srcId="{65C446D8-9082-46A9-8155-D2714AF2FCFC}" destId="{2D52AC36-430E-4899-85B2-49AAAB4A8EF3}" srcOrd="0" destOrd="0" parTransId="{90C8D133-1980-46C2-8297-712538F02FD8}" sibTransId="{4866E089-8437-4C67-948B-0A604923BBE3}"/>
    <dgm:cxn modelId="{C056857E-A04F-4530-B3F6-56CFB80E3228}" type="presOf" srcId="{65C446D8-9082-46A9-8155-D2714AF2FCFC}" destId="{A681F5E5-EFAF-4939-9722-5E7D380AB3D3}" srcOrd="0" destOrd="0" presId="urn:microsoft.com/office/officeart/2008/layout/VerticalCurvedList"/>
    <dgm:cxn modelId="{95A9F682-22C5-4166-A33F-E2507E1C3334}" srcId="{65C446D8-9082-46A9-8155-D2714AF2FCFC}" destId="{41D1F734-4FB6-4611-8552-5E29BC2EEF6C}" srcOrd="3" destOrd="0" parTransId="{2BEE79B8-CFB4-4D4A-88C2-507B701E2A90}" sibTransId="{B3B01214-E5A4-4606-8B73-5FC94F20705C}"/>
    <dgm:cxn modelId="{F238F791-1C67-4F01-90AA-9211A5699CBF}" type="presOf" srcId="{F69480B7-5394-497D-B22E-0C21715299F8}" destId="{4A87BDDF-E95D-4F37-8596-E7E4AA4F6D9F}" srcOrd="0" destOrd="0" presId="urn:microsoft.com/office/officeart/2008/layout/VerticalCurvedList"/>
    <dgm:cxn modelId="{EC7B38AF-C6C5-4438-BE03-1FAFC6E5ECEF}" type="presOf" srcId="{4866E089-8437-4C67-948B-0A604923BBE3}" destId="{60AE476B-29A5-4DA1-9B36-EF99D62F7D43}" srcOrd="0" destOrd="0" presId="urn:microsoft.com/office/officeart/2008/layout/VerticalCurvedList"/>
    <dgm:cxn modelId="{A9DED1AF-1780-43DD-8BE4-CD650719621F}" srcId="{65C446D8-9082-46A9-8155-D2714AF2FCFC}" destId="{F69480B7-5394-497D-B22E-0C21715299F8}" srcOrd="1" destOrd="0" parTransId="{3F107411-4760-4704-BECD-041D5CA9D77A}" sibTransId="{9B890A0B-75D1-430B-B65D-43C843B326B3}"/>
    <dgm:cxn modelId="{034421B9-CEC5-4D18-89A4-A1C8DF1136BE}" srcId="{65C446D8-9082-46A9-8155-D2714AF2FCFC}" destId="{D9DD3E57-22EF-45AD-A18E-7AD8F4994B0A}" srcOrd="2" destOrd="0" parTransId="{0165544A-8B14-40BA-8E09-27368FB3E614}" sibTransId="{5F903189-4296-4998-A0B0-9AF119FDF4CD}"/>
    <dgm:cxn modelId="{B3A8C7ED-40B1-4B10-8317-29517C1FF478}" type="presOf" srcId="{D9DD3E57-22EF-45AD-A18E-7AD8F4994B0A}" destId="{191085B3-DB3B-469A-BF90-710AABA510EB}" srcOrd="0" destOrd="0" presId="urn:microsoft.com/office/officeart/2008/layout/VerticalCurvedList"/>
    <dgm:cxn modelId="{4A8902EE-44D9-4B80-A709-3611FDEA3121}" type="presOf" srcId="{41D1F734-4FB6-4611-8552-5E29BC2EEF6C}" destId="{2D579AAA-764A-4E30-BF34-360235A1F908}" srcOrd="0" destOrd="0" presId="urn:microsoft.com/office/officeart/2008/layout/VerticalCurvedList"/>
    <dgm:cxn modelId="{B19707D5-7ACE-4494-80CF-FF56DF872747}" type="presParOf" srcId="{A681F5E5-EFAF-4939-9722-5E7D380AB3D3}" destId="{9F2FDA00-D02B-4516-B66D-4BA6CA501F84}" srcOrd="0" destOrd="0" presId="urn:microsoft.com/office/officeart/2008/layout/VerticalCurvedList"/>
    <dgm:cxn modelId="{12B7449E-4367-4207-B853-B7A3FA251CFB}" type="presParOf" srcId="{9F2FDA00-D02B-4516-B66D-4BA6CA501F84}" destId="{FB8DDB17-A2FD-4B18-A7CE-FB1268782680}" srcOrd="0" destOrd="0" presId="urn:microsoft.com/office/officeart/2008/layout/VerticalCurvedList"/>
    <dgm:cxn modelId="{99082CC5-B7D4-4161-AAE4-740325C20E7A}" type="presParOf" srcId="{FB8DDB17-A2FD-4B18-A7CE-FB1268782680}" destId="{78A7526F-3230-44E3-A9C2-4ADC8AC90AAC}" srcOrd="0" destOrd="0" presId="urn:microsoft.com/office/officeart/2008/layout/VerticalCurvedList"/>
    <dgm:cxn modelId="{33979AD7-2955-48E2-9B01-16AF3638B143}" type="presParOf" srcId="{FB8DDB17-A2FD-4B18-A7CE-FB1268782680}" destId="{60AE476B-29A5-4DA1-9B36-EF99D62F7D43}" srcOrd="1" destOrd="0" presId="urn:microsoft.com/office/officeart/2008/layout/VerticalCurvedList"/>
    <dgm:cxn modelId="{A6E8D419-4FC6-41CC-A422-372C077BC407}" type="presParOf" srcId="{FB8DDB17-A2FD-4B18-A7CE-FB1268782680}" destId="{79A23480-2F9A-4596-B0E2-C28569AE4799}" srcOrd="2" destOrd="0" presId="urn:microsoft.com/office/officeart/2008/layout/VerticalCurvedList"/>
    <dgm:cxn modelId="{A03030F7-A613-43E3-97A5-5A505DC9A8BB}" type="presParOf" srcId="{FB8DDB17-A2FD-4B18-A7CE-FB1268782680}" destId="{964ADABD-8921-4BF5-84B3-6DB710E50E60}" srcOrd="3" destOrd="0" presId="urn:microsoft.com/office/officeart/2008/layout/VerticalCurvedList"/>
    <dgm:cxn modelId="{AD10BA75-8C62-45DE-9EFF-86965AC9F21B}" type="presParOf" srcId="{9F2FDA00-D02B-4516-B66D-4BA6CA501F84}" destId="{D9B67ADC-EF41-47F5-A49C-313EA006F96D}" srcOrd="1" destOrd="0" presId="urn:microsoft.com/office/officeart/2008/layout/VerticalCurvedList"/>
    <dgm:cxn modelId="{817D6175-30A1-4BB4-B31F-60F467800C4B}" type="presParOf" srcId="{9F2FDA00-D02B-4516-B66D-4BA6CA501F84}" destId="{853442FD-15A4-49BE-9B53-A63EFEFA1D14}" srcOrd="2" destOrd="0" presId="urn:microsoft.com/office/officeart/2008/layout/VerticalCurvedList"/>
    <dgm:cxn modelId="{B8308CAC-0EF4-4F43-87D3-EE019DDD5AD8}" type="presParOf" srcId="{853442FD-15A4-49BE-9B53-A63EFEFA1D14}" destId="{F5033B1B-03C4-4868-BAC7-2DB2CADEAD5E}" srcOrd="0" destOrd="0" presId="urn:microsoft.com/office/officeart/2008/layout/VerticalCurvedList"/>
    <dgm:cxn modelId="{408C3A57-E6D1-469B-8987-5DD4C1C5AC29}" type="presParOf" srcId="{9F2FDA00-D02B-4516-B66D-4BA6CA501F84}" destId="{4A87BDDF-E95D-4F37-8596-E7E4AA4F6D9F}" srcOrd="3" destOrd="0" presId="urn:microsoft.com/office/officeart/2008/layout/VerticalCurvedList"/>
    <dgm:cxn modelId="{4028DEFD-A754-4F99-8468-60024E4DB20B}" type="presParOf" srcId="{9F2FDA00-D02B-4516-B66D-4BA6CA501F84}" destId="{8C78E381-8416-4912-97F5-C1D2EC10196A}" srcOrd="4" destOrd="0" presId="urn:microsoft.com/office/officeart/2008/layout/VerticalCurvedList"/>
    <dgm:cxn modelId="{DD334418-4112-4310-9C0D-084FFD43AD6E}" type="presParOf" srcId="{8C78E381-8416-4912-97F5-C1D2EC10196A}" destId="{C9EEEEEB-A1D4-46C7-B439-AC1BF157C7E1}" srcOrd="0" destOrd="0" presId="urn:microsoft.com/office/officeart/2008/layout/VerticalCurvedList"/>
    <dgm:cxn modelId="{56211087-32EB-4DA6-A46F-D7F6E6FC9D4A}" type="presParOf" srcId="{9F2FDA00-D02B-4516-B66D-4BA6CA501F84}" destId="{191085B3-DB3B-469A-BF90-710AABA510EB}" srcOrd="5" destOrd="0" presId="urn:microsoft.com/office/officeart/2008/layout/VerticalCurvedList"/>
    <dgm:cxn modelId="{90D51297-81FA-45C4-A5EC-C2934302357A}" type="presParOf" srcId="{9F2FDA00-D02B-4516-B66D-4BA6CA501F84}" destId="{541C2A28-4BB8-49C8-B663-E5802B587EF8}" srcOrd="6" destOrd="0" presId="urn:microsoft.com/office/officeart/2008/layout/VerticalCurvedList"/>
    <dgm:cxn modelId="{3E088BD4-BF99-481D-A99F-E6E8519B8A28}" type="presParOf" srcId="{541C2A28-4BB8-49C8-B663-E5802B587EF8}" destId="{6CD314E0-9025-4DEE-AC91-81A5732C5A45}" srcOrd="0" destOrd="0" presId="urn:microsoft.com/office/officeart/2008/layout/VerticalCurvedList"/>
    <dgm:cxn modelId="{43CD065C-B28B-480E-9759-63368A8A6AFD}" type="presParOf" srcId="{9F2FDA00-D02B-4516-B66D-4BA6CA501F84}" destId="{2D579AAA-764A-4E30-BF34-360235A1F908}" srcOrd="7" destOrd="0" presId="urn:microsoft.com/office/officeart/2008/layout/VerticalCurvedList"/>
    <dgm:cxn modelId="{38AA5539-E091-47F0-9D5E-74D4B268580A}" type="presParOf" srcId="{9F2FDA00-D02B-4516-B66D-4BA6CA501F84}" destId="{E0DF24E6-0721-4022-962E-9C472A967B66}" srcOrd="8" destOrd="0" presId="urn:microsoft.com/office/officeart/2008/layout/VerticalCurvedList"/>
    <dgm:cxn modelId="{FDAB8ECB-BC31-4D2A-B6EE-33C4BF7C845A}" type="presParOf" srcId="{E0DF24E6-0721-4022-962E-9C472A967B66}" destId="{0A2B4243-9CAA-4144-86BD-4C519A087928}" srcOrd="0" destOrd="0" presId="urn:microsoft.com/office/officeart/2008/layout/VerticalCurv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95C0EC-7459-4CF7-9A00-C99F995663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777A4BEE-25C3-49A2-8F18-B132B2B4F543}">
      <dgm:prSet phldrT="[Text]" custT="1"/>
      <dgm:spPr>
        <a:xfrm>
          <a:off x="1124" y="16058"/>
          <a:ext cx="4372224" cy="1918323"/>
        </a:xfrm>
        <a:solidFill>
          <a:schemeClr val="bg1"/>
        </a:solidFill>
        <a:ln w="12700" cap="flat" cmpd="sng" algn="ctr">
          <a:solidFill>
            <a:srgbClr val="00B050"/>
          </a:solidFill>
          <a:prstDash val="solid"/>
          <a:miter lim="800000"/>
        </a:ln>
        <a:effectLst/>
      </dgm:spPr>
      <dgm:t>
        <a:bodyPr/>
        <a:lstStyle/>
        <a:p>
          <a:pPr rtl="0">
            <a:buFont typeface="Symbol" panose="05050102010706020507" pitchFamily="18" charset="2"/>
            <a:buNone/>
          </a:pPr>
          <a:r>
            <a:rPr lang="en-US" sz="1800" b="0">
              <a:solidFill>
                <a:sysClr val="windowText" lastClr="000000"/>
              </a:solidFill>
              <a:latin typeface="Calibri Light"/>
              <a:ea typeface="+mn-ea"/>
              <a:cs typeface="Calibri Light"/>
            </a:rPr>
            <a:t>Brownfield inventories</a:t>
          </a:r>
          <a:br>
            <a:rPr lang="en-US" sz="1800" b="0">
              <a:solidFill>
                <a:sysClr val="windowText" lastClr="000000"/>
              </a:solidFill>
              <a:latin typeface="Calibri Light"/>
              <a:ea typeface="+mn-ea"/>
              <a:cs typeface="Calibri Light"/>
            </a:rPr>
          </a:br>
          <a:br>
            <a:rPr lang="en-US" sz="1800" b="0">
              <a:latin typeface="Calibri Light"/>
              <a:ea typeface="+mn-ea"/>
              <a:cs typeface="Calibri Light"/>
            </a:rPr>
          </a:br>
          <a:r>
            <a:rPr lang="en-US" sz="1800" b="0">
              <a:solidFill>
                <a:sysClr val="windowText" lastClr="000000"/>
              </a:solidFill>
              <a:latin typeface="Calibri Light"/>
              <a:ea typeface="+mn-ea"/>
              <a:cs typeface="Calibri Light"/>
            </a:rPr>
            <a:t>Data Review and Gap Analysis for brownfield sites</a:t>
          </a:r>
        </a:p>
        <a:p>
          <a:pPr rtl="0">
            <a:buFont typeface="Symbol" panose="05050102010706020507" pitchFamily="18" charset="2"/>
            <a:buNone/>
          </a:pPr>
          <a:r>
            <a:rPr lang="en-US" sz="1800" b="0">
              <a:solidFill>
                <a:schemeClr val="tx1"/>
              </a:solidFill>
              <a:latin typeface="Calibri Light"/>
              <a:ea typeface="+mn-ea"/>
              <a:cs typeface="Calibri Light"/>
            </a:rPr>
            <a:t>Grant Preparation </a:t>
          </a:r>
          <a:br>
            <a:rPr lang="en-US" sz="1800" b="0">
              <a:solidFill>
                <a:schemeClr val="tx1"/>
              </a:solidFill>
              <a:latin typeface="Calibri Light"/>
              <a:ea typeface="+mn-ea"/>
              <a:cs typeface="Calibri Light"/>
            </a:rPr>
          </a:br>
          <a:br>
            <a:rPr lang="en-US" sz="1800" b="0">
              <a:solidFill>
                <a:schemeClr val="tx1"/>
              </a:solidFill>
              <a:latin typeface="Calibri Light"/>
              <a:ea typeface="+mn-ea"/>
              <a:cs typeface="Calibri Light"/>
            </a:rPr>
          </a:br>
          <a:r>
            <a:rPr lang="en-US" sz="1800" b="0">
              <a:solidFill>
                <a:schemeClr val="tx1"/>
              </a:solidFill>
              <a:latin typeface="Calibri Light"/>
              <a:ea typeface="+mn-ea"/>
              <a:cs typeface="Calibri Light"/>
            </a:rPr>
            <a:t>Site reuse planning</a:t>
          </a:r>
        </a:p>
        <a:p>
          <a:pPr>
            <a:buFont typeface="Symbol" panose="05050102010706020507" pitchFamily="18" charset="2"/>
            <a:buNone/>
          </a:pPr>
          <a:r>
            <a:rPr lang="en-US" sz="1800" b="0">
              <a:solidFill>
                <a:sysClr val="windowText" lastClr="000000"/>
              </a:solidFill>
              <a:latin typeface="Calibri Light"/>
              <a:ea typeface="+mn-ea"/>
              <a:cs typeface="Calibri Light"/>
            </a:rPr>
            <a:t>Community Engagement Planning and Materials</a:t>
          </a:r>
        </a:p>
      </dgm:t>
    </dgm:pt>
    <dgm:pt modelId="{595B3B88-FB79-4CB5-AE26-03F2CC3E1865}" type="parTrans" cxnId="{A94518E6-33D4-49E9-9AA4-E64EDD31245A}">
      <dgm:prSet/>
      <dgm:spPr/>
      <dgm:t>
        <a:bodyPr/>
        <a:lstStyle/>
        <a:p>
          <a:endParaRPr lang="en-US" sz="2000"/>
        </a:p>
      </dgm:t>
    </dgm:pt>
    <dgm:pt modelId="{5A988C60-A2DF-4FDB-B11E-9DC8C4F1A7CE}" type="sibTrans" cxnId="{A94518E6-33D4-49E9-9AA4-E64EDD31245A}">
      <dgm:prSet/>
      <dgm:spPr/>
      <dgm:t>
        <a:bodyPr/>
        <a:lstStyle/>
        <a:p>
          <a:endParaRPr lang="en-US" sz="2000"/>
        </a:p>
      </dgm:t>
    </dgm:pt>
    <dgm:pt modelId="{688C0376-6ECD-4A55-8735-E6C2349B4366}" type="pres">
      <dgm:prSet presAssocID="{EA95C0EC-7459-4CF7-9A00-C99F995663F0}" presName="diagram" presStyleCnt="0">
        <dgm:presLayoutVars>
          <dgm:dir/>
          <dgm:resizeHandles val="exact"/>
        </dgm:presLayoutVars>
      </dgm:prSet>
      <dgm:spPr/>
    </dgm:pt>
    <dgm:pt modelId="{2FB2F1FC-CC4D-4054-8EC2-50666B8BBEC9}" type="pres">
      <dgm:prSet presAssocID="{777A4BEE-25C3-49A2-8F18-B132B2B4F543}" presName="node" presStyleLbl="node1" presStyleIdx="0" presStyleCnt="1" custScaleX="100098" custScaleY="84340" custLinFactNeighborX="-49" custLinFactNeighborY="-254">
        <dgm:presLayoutVars>
          <dgm:bulletEnabled val="1"/>
        </dgm:presLayoutVars>
      </dgm:prSet>
      <dgm:spPr>
        <a:prstGeom prst="rect">
          <a:avLst/>
        </a:prstGeom>
      </dgm:spPr>
    </dgm:pt>
  </dgm:ptLst>
  <dgm:cxnLst>
    <dgm:cxn modelId="{11E40227-5CC9-4C90-AF46-33A3DF98B574}" type="presOf" srcId="{777A4BEE-25C3-49A2-8F18-B132B2B4F543}" destId="{2FB2F1FC-CC4D-4054-8EC2-50666B8BBEC9}" srcOrd="0" destOrd="0" presId="urn:microsoft.com/office/officeart/2005/8/layout/default"/>
    <dgm:cxn modelId="{FD591DBD-DBC0-48EF-B195-B0E71919C121}" type="presOf" srcId="{EA95C0EC-7459-4CF7-9A00-C99F995663F0}" destId="{688C0376-6ECD-4A55-8735-E6C2349B4366}" srcOrd="0" destOrd="0" presId="urn:microsoft.com/office/officeart/2005/8/layout/default"/>
    <dgm:cxn modelId="{A94518E6-33D4-49E9-9AA4-E64EDD31245A}" srcId="{EA95C0EC-7459-4CF7-9A00-C99F995663F0}" destId="{777A4BEE-25C3-49A2-8F18-B132B2B4F543}" srcOrd="0" destOrd="0" parTransId="{595B3B88-FB79-4CB5-AE26-03F2CC3E1865}" sibTransId="{5A988C60-A2DF-4FDB-B11E-9DC8C4F1A7CE}"/>
    <dgm:cxn modelId="{1D3F4639-44DB-45C3-9B7C-9D6ECB1A4236}" type="presParOf" srcId="{688C0376-6ECD-4A55-8735-E6C2349B4366}" destId="{2FB2F1FC-CC4D-4054-8EC2-50666B8BBEC9}"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95C0EC-7459-4CF7-9A00-C99F995663F0}" type="doc">
      <dgm:prSet loTypeId="urn:microsoft.com/office/officeart/2005/8/layout/default" loCatId="list" qsTypeId="urn:microsoft.com/office/officeart/2005/8/quickstyle/simple2" qsCatId="simple" csTypeId="urn:microsoft.com/office/officeart/2005/8/colors/colorful3" csCatId="colorful" phldr="1"/>
      <dgm:spPr/>
      <dgm:t>
        <a:bodyPr/>
        <a:lstStyle/>
        <a:p>
          <a:endParaRPr lang="en-US"/>
        </a:p>
      </dgm:t>
    </dgm:pt>
    <dgm:pt modelId="{FB813262-04E0-4310-BE81-A4CF1DC090B8}">
      <dgm:prSet/>
      <dgm:spPr/>
      <dgm:t>
        <a:bodyPr/>
        <a:lstStyle/>
        <a:p>
          <a:r>
            <a:rPr lang="en-US">
              <a:latin typeface="Calibri Light" panose="020F0302020204030204" pitchFamily="34" charset="0"/>
              <a:cs typeface="Calibri Light" panose="020F0302020204030204" pitchFamily="34" charset="0"/>
            </a:rPr>
            <a:t>EPA Brownfields Grant Support</a:t>
          </a:r>
        </a:p>
      </dgm:t>
    </dgm:pt>
    <dgm:pt modelId="{159392E1-22E3-4905-BAF1-8F24BF2495A7}" type="parTrans" cxnId="{54E37B7C-B6E2-4D81-870C-3A9B631C01B1}">
      <dgm:prSet/>
      <dgm:spPr/>
      <dgm:t>
        <a:bodyPr/>
        <a:lstStyle/>
        <a:p>
          <a:endParaRPr lang="en-US"/>
        </a:p>
      </dgm:t>
    </dgm:pt>
    <dgm:pt modelId="{917A328F-2E18-4075-8D51-A09FB60677D5}" type="sibTrans" cxnId="{54E37B7C-B6E2-4D81-870C-3A9B631C01B1}">
      <dgm:prSet/>
      <dgm:spPr/>
      <dgm:t>
        <a:bodyPr/>
        <a:lstStyle/>
        <a:p>
          <a:endParaRPr lang="en-US"/>
        </a:p>
      </dgm:t>
    </dgm:pt>
    <dgm:pt modelId="{688C0376-6ECD-4A55-8735-E6C2349B4366}" type="pres">
      <dgm:prSet presAssocID="{EA95C0EC-7459-4CF7-9A00-C99F995663F0}" presName="diagram" presStyleCnt="0">
        <dgm:presLayoutVars>
          <dgm:dir/>
          <dgm:resizeHandles val="exact"/>
        </dgm:presLayoutVars>
      </dgm:prSet>
      <dgm:spPr/>
    </dgm:pt>
    <dgm:pt modelId="{AC35220F-4556-42B0-8E45-67E58A96BB97}" type="pres">
      <dgm:prSet presAssocID="{FB813262-04E0-4310-BE81-A4CF1DC090B8}" presName="node" presStyleLbl="node1" presStyleIdx="0" presStyleCnt="1" custScaleX="165964" custLinFactNeighborX="2269" custLinFactNeighborY="73">
        <dgm:presLayoutVars>
          <dgm:bulletEnabled val="1"/>
        </dgm:presLayoutVars>
      </dgm:prSet>
      <dgm:spPr/>
    </dgm:pt>
  </dgm:ptLst>
  <dgm:cxnLst>
    <dgm:cxn modelId="{54E37B7C-B6E2-4D81-870C-3A9B631C01B1}" srcId="{EA95C0EC-7459-4CF7-9A00-C99F995663F0}" destId="{FB813262-04E0-4310-BE81-A4CF1DC090B8}" srcOrd="0" destOrd="0" parTransId="{159392E1-22E3-4905-BAF1-8F24BF2495A7}" sibTransId="{917A328F-2E18-4075-8D51-A09FB60677D5}"/>
    <dgm:cxn modelId="{FD591DBD-DBC0-48EF-B195-B0E71919C121}" type="presOf" srcId="{EA95C0EC-7459-4CF7-9A00-C99F995663F0}" destId="{688C0376-6ECD-4A55-8735-E6C2349B4366}" srcOrd="0" destOrd="0" presId="urn:microsoft.com/office/officeart/2005/8/layout/default"/>
    <dgm:cxn modelId="{C7CCB0F4-91CD-4612-9B51-61CB657FEA87}" type="presOf" srcId="{FB813262-04E0-4310-BE81-A4CF1DC090B8}" destId="{AC35220F-4556-42B0-8E45-67E58A96BB97}" srcOrd="0" destOrd="0" presId="urn:microsoft.com/office/officeart/2005/8/layout/default"/>
    <dgm:cxn modelId="{643D8CF2-EF3C-4BC6-90FD-03E621CB1320}" type="presParOf" srcId="{688C0376-6ECD-4A55-8735-E6C2349B4366}" destId="{AC35220F-4556-42B0-8E45-67E58A96BB97}" srcOrd="0" destOrd="0" presId="urn:microsoft.com/office/officeart/2005/8/layout/default"/>
  </dgm:cxnLst>
  <dgm:bg>
    <a:solidFill>
      <a:schemeClr val="accent2"/>
    </a:solidFill>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21E4A0-F900-4458-8BD9-AF03CD9B0118}" type="doc">
      <dgm:prSet loTypeId="urn:microsoft.com/office/officeart/2005/8/layout/chevron1" loCatId="process" qsTypeId="urn:microsoft.com/office/officeart/2005/8/quickstyle/simple2" qsCatId="simple" csTypeId="urn:microsoft.com/office/officeart/2005/8/colors/accent3_4" csCatId="accent3" phldr="1"/>
      <dgm:spPr/>
    </dgm:pt>
    <dgm:pt modelId="{7845C786-6130-49A9-8782-1395934A77C0}">
      <dgm:prSet phldrT="[Text]" custT="1"/>
      <dgm:spPr/>
      <dgm:t>
        <a:bodyPr/>
        <a:lstStyle/>
        <a:p>
          <a:r>
            <a:rPr lang="en-US" sz="2800">
              <a:latin typeface="Calibri Light"/>
              <a:ea typeface="Calibri Light"/>
              <a:cs typeface="Calibri Light"/>
            </a:rPr>
            <a:t>Sep-Dec</a:t>
          </a:r>
        </a:p>
      </dgm:t>
    </dgm:pt>
    <dgm:pt modelId="{9BD27A88-394A-4E1D-9B00-DA451092F0B9}" type="parTrans" cxnId="{FD1A7492-0ACB-42FC-B762-6B2A963014D3}">
      <dgm:prSet/>
      <dgm:spPr/>
      <dgm:t>
        <a:bodyPr/>
        <a:lstStyle/>
        <a:p>
          <a:endParaRPr lang="en-US" sz="1400"/>
        </a:p>
      </dgm:t>
    </dgm:pt>
    <dgm:pt modelId="{97756C3F-B8F6-4ACE-91A9-1836599F409C}" type="sibTrans" cxnId="{FD1A7492-0ACB-42FC-B762-6B2A963014D3}">
      <dgm:prSet/>
      <dgm:spPr/>
      <dgm:t>
        <a:bodyPr/>
        <a:lstStyle/>
        <a:p>
          <a:endParaRPr lang="en-US" sz="1400"/>
        </a:p>
      </dgm:t>
    </dgm:pt>
    <dgm:pt modelId="{2BB49873-8A12-4D9C-9B55-B1418CA60913}">
      <dgm:prSet phldrT="[Text]" custT="1"/>
      <dgm:spPr/>
      <dgm:t>
        <a:bodyPr/>
        <a:lstStyle/>
        <a:p>
          <a:r>
            <a:rPr lang="en-US" sz="2800">
              <a:latin typeface="Calibri Light"/>
              <a:ea typeface="Calibri Light"/>
              <a:cs typeface="Calibri Light"/>
            </a:rPr>
            <a:t>Jan-April</a:t>
          </a:r>
          <a:endParaRPr lang="en-US" sz="2800">
            <a:latin typeface="Calibri Light" panose="020F0302020204030204" pitchFamily="34" charset="0"/>
            <a:cs typeface="Calibri Light" panose="020F0302020204030204" pitchFamily="34" charset="0"/>
          </a:endParaRPr>
        </a:p>
      </dgm:t>
    </dgm:pt>
    <dgm:pt modelId="{74C8C9CC-71CF-43C8-9B61-498045758330}" type="parTrans" cxnId="{6688A3C7-58EF-4AA4-9816-7DB2BEAA85FF}">
      <dgm:prSet/>
      <dgm:spPr/>
      <dgm:t>
        <a:bodyPr/>
        <a:lstStyle/>
        <a:p>
          <a:endParaRPr lang="en-US" sz="1400"/>
        </a:p>
      </dgm:t>
    </dgm:pt>
    <dgm:pt modelId="{CC6D9235-4D35-4A7E-957B-A4012B82D302}" type="sibTrans" cxnId="{6688A3C7-58EF-4AA4-9816-7DB2BEAA85FF}">
      <dgm:prSet/>
      <dgm:spPr/>
      <dgm:t>
        <a:bodyPr/>
        <a:lstStyle/>
        <a:p>
          <a:endParaRPr lang="en-US" sz="1400"/>
        </a:p>
      </dgm:t>
    </dgm:pt>
    <dgm:pt modelId="{A1CF0969-EA34-489E-8D5C-7EB9C5C96CCC}">
      <dgm:prSet phldrT="[Text]" custT="1"/>
      <dgm:spPr/>
      <dgm:t>
        <a:bodyPr/>
        <a:lstStyle/>
        <a:p>
          <a:r>
            <a:rPr lang="en-US" sz="2800">
              <a:latin typeface="Calibri Light"/>
              <a:ea typeface="Calibri Light"/>
              <a:cs typeface="Calibri Light"/>
            </a:rPr>
            <a:t>May-Aug</a:t>
          </a:r>
        </a:p>
      </dgm:t>
    </dgm:pt>
    <dgm:pt modelId="{A846894B-BD2C-498E-A444-AB45B3B209E3}" type="parTrans" cxnId="{A043E5C1-5E46-4720-B3B1-3BA41A616634}">
      <dgm:prSet/>
      <dgm:spPr/>
      <dgm:t>
        <a:bodyPr/>
        <a:lstStyle/>
        <a:p>
          <a:endParaRPr lang="en-US" sz="1400"/>
        </a:p>
      </dgm:t>
    </dgm:pt>
    <dgm:pt modelId="{ED7AC4EF-2462-4679-BC07-C0E3FD0A1B1D}" type="sibTrans" cxnId="{A043E5C1-5E46-4720-B3B1-3BA41A616634}">
      <dgm:prSet/>
      <dgm:spPr/>
      <dgm:t>
        <a:bodyPr/>
        <a:lstStyle/>
        <a:p>
          <a:endParaRPr lang="en-US" sz="1400"/>
        </a:p>
      </dgm:t>
    </dgm:pt>
    <dgm:pt modelId="{1E56D2DA-73A4-4797-AB07-E56A0ABF933D}" type="pres">
      <dgm:prSet presAssocID="{5521E4A0-F900-4458-8BD9-AF03CD9B0118}" presName="Name0" presStyleCnt="0">
        <dgm:presLayoutVars>
          <dgm:dir/>
          <dgm:animLvl val="lvl"/>
          <dgm:resizeHandles val="exact"/>
        </dgm:presLayoutVars>
      </dgm:prSet>
      <dgm:spPr/>
    </dgm:pt>
    <dgm:pt modelId="{AC80E099-94F1-4D44-9096-6D2A08C4A383}" type="pres">
      <dgm:prSet presAssocID="{7845C786-6130-49A9-8782-1395934A77C0}" presName="parTxOnly" presStyleLbl="node1" presStyleIdx="0" presStyleCnt="3">
        <dgm:presLayoutVars>
          <dgm:chMax val="0"/>
          <dgm:chPref val="0"/>
          <dgm:bulletEnabled val="1"/>
        </dgm:presLayoutVars>
      </dgm:prSet>
      <dgm:spPr/>
    </dgm:pt>
    <dgm:pt modelId="{6B713F54-CAEA-4602-AEF7-EBD48DC64EF4}" type="pres">
      <dgm:prSet presAssocID="{97756C3F-B8F6-4ACE-91A9-1836599F409C}" presName="parTxOnlySpace" presStyleCnt="0"/>
      <dgm:spPr/>
    </dgm:pt>
    <dgm:pt modelId="{C3C06A27-4FA1-48F8-A801-1A90EBC8F546}" type="pres">
      <dgm:prSet presAssocID="{2BB49873-8A12-4D9C-9B55-B1418CA60913}" presName="parTxOnly" presStyleLbl="node1" presStyleIdx="1" presStyleCnt="3">
        <dgm:presLayoutVars>
          <dgm:chMax val="0"/>
          <dgm:chPref val="0"/>
          <dgm:bulletEnabled val="1"/>
        </dgm:presLayoutVars>
      </dgm:prSet>
      <dgm:spPr/>
    </dgm:pt>
    <dgm:pt modelId="{D888D01D-8E24-4A73-B6AE-5FCD73E2C163}" type="pres">
      <dgm:prSet presAssocID="{CC6D9235-4D35-4A7E-957B-A4012B82D302}" presName="parTxOnlySpace" presStyleCnt="0"/>
      <dgm:spPr/>
    </dgm:pt>
    <dgm:pt modelId="{B1ACC453-C9BE-4397-958A-4DB4AAB287D4}" type="pres">
      <dgm:prSet presAssocID="{A1CF0969-EA34-489E-8D5C-7EB9C5C96CCC}" presName="parTxOnly" presStyleLbl="node1" presStyleIdx="2" presStyleCnt="3">
        <dgm:presLayoutVars>
          <dgm:chMax val="0"/>
          <dgm:chPref val="0"/>
          <dgm:bulletEnabled val="1"/>
        </dgm:presLayoutVars>
      </dgm:prSet>
      <dgm:spPr/>
    </dgm:pt>
  </dgm:ptLst>
  <dgm:cxnLst>
    <dgm:cxn modelId="{0F53A81F-A151-4A7E-A8E3-207FAE0EE384}" type="presOf" srcId="{2BB49873-8A12-4D9C-9B55-B1418CA60913}" destId="{C3C06A27-4FA1-48F8-A801-1A90EBC8F546}" srcOrd="0" destOrd="0" presId="urn:microsoft.com/office/officeart/2005/8/layout/chevron1"/>
    <dgm:cxn modelId="{2F894A51-1522-4CAB-AE30-A97953837D40}" type="presOf" srcId="{A1CF0969-EA34-489E-8D5C-7EB9C5C96CCC}" destId="{B1ACC453-C9BE-4397-958A-4DB4AAB287D4}" srcOrd="0" destOrd="0" presId="urn:microsoft.com/office/officeart/2005/8/layout/chevron1"/>
    <dgm:cxn modelId="{FD1A7492-0ACB-42FC-B762-6B2A963014D3}" srcId="{5521E4A0-F900-4458-8BD9-AF03CD9B0118}" destId="{7845C786-6130-49A9-8782-1395934A77C0}" srcOrd="0" destOrd="0" parTransId="{9BD27A88-394A-4E1D-9B00-DA451092F0B9}" sibTransId="{97756C3F-B8F6-4ACE-91A9-1836599F409C}"/>
    <dgm:cxn modelId="{A777E5A4-1604-4862-9B2E-769044CA59ED}" type="presOf" srcId="{5521E4A0-F900-4458-8BD9-AF03CD9B0118}" destId="{1E56D2DA-73A4-4797-AB07-E56A0ABF933D}" srcOrd="0" destOrd="0" presId="urn:microsoft.com/office/officeart/2005/8/layout/chevron1"/>
    <dgm:cxn modelId="{E30D90B5-C97F-4077-8B8E-64B597401EAE}" type="presOf" srcId="{7845C786-6130-49A9-8782-1395934A77C0}" destId="{AC80E099-94F1-4D44-9096-6D2A08C4A383}" srcOrd="0" destOrd="0" presId="urn:microsoft.com/office/officeart/2005/8/layout/chevron1"/>
    <dgm:cxn modelId="{A043E5C1-5E46-4720-B3B1-3BA41A616634}" srcId="{5521E4A0-F900-4458-8BD9-AF03CD9B0118}" destId="{A1CF0969-EA34-489E-8D5C-7EB9C5C96CCC}" srcOrd="2" destOrd="0" parTransId="{A846894B-BD2C-498E-A444-AB45B3B209E3}" sibTransId="{ED7AC4EF-2462-4679-BC07-C0E3FD0A1B1D}"/>
    <dgm:cxn modelId="{6688A3C7-58EF-4AA4-9816-7DB2BEAA85FF}" srcId="{5521E4A0-F900-4458-8BD9-AF03CD9B0118}" destId="{2BB49873-8A12-4D9C-9B55-B1418CA60913}" srcOrd="1" destOrd="0" parTransId="{74C8C9CC-71CF-43C8-9B61-498045758330}" sibTransId="{CC6D9235-4D35-4A7E-957B-A4012B82D302}"/>
    <dgm:cxn modelId="{DC53CD93-946F-4802-BF9D-ED3223414EEE}" type="presParOf" srcId="{1E56D2DA-73A4-4797-AB07-E56A0ABF933D}" destId="{AC80E099-94F1-4D44-9096-6D2A08C4A383}" srcOrd="0" destOrd="0" presId="urn:microsoft.com/office/officeart/2005/8/layout/chevron1"/>
    <dgm:cxn modelId="{E3907634-1DF8-4505-99C9-21C8EE287F4A}" type="presParOf" srcId="{1E56D2DA-73A4-4797-AB07-E56A0ABF933D}" destId="{6B713F54-CAEA-4602-AEF7-EBD48DC64EF4}" srcOrd="1" destOrd="0" presId="urn:microsoft.com/office/officeart/2005/8/layout/chevron1"/>
    <dgm:cxn modelId="{308D2729-EBBE-407A-B5D7-0C9972592E3B}" type="presParOf" srcId="{1E56D2DA-73A4-4797-AB07-E56A0ABF933D}" destId="{C3C06A27-4FA1-48F8-A801-1A90EBC8F546}" srcOrd="2" destOrd="0" presId="urn:microsoft.com/office/officeart/2005/8/layout/chevron1"/>
    <dgm:cxn modelId="{6730D3C9-FC7C-4ACD-9124-7C4293FE39DA}" type="presParOf" srcId="{1E56D2DA-73A4-4797-AB07-E56A0ABF933D}" destId="{D888D01D-8E24-4A73-B6AE-5FCD73E2C163}" srcOrd="3" destOrd="0" presId="urn:microsoft.com/office/officeart/2005/8/layout/chevron1"/>
    <dgm:cxn modelId="{76DF89D1-8915-4B94-BB45-6047E6C1D189}" type="presParOf" srcId="{1E56D2DA-73A4-4797-AB07-E56A0ABF933D}" destId="{B1ACC453-C9BE-4397-958A-4DB4AAB287D4}" srcOrd="4" destOrd="0" presId="urn:microsoft.com/office/officeart/2005/8/layout/chevron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C446D8-9082-46A9-8155-D2714AF2FCF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2D52AC36-430E-4899-85B2-49AAAB4A8EF3}">
      <dgm:prSet phldrT="[Text]" custT="1"/>
      <dgm:spPr>
        <a:xfrm>
          <a:off x="2045" y="0"/>
          <a:ext cx="2143532" cy="3402511"/>
        </a:xfrm>
        <a:solidFill>
          <a:srgbClr val="44546A"/>
        </a:solidFill>
      </dgm:spPr>
      <dgm:t>
        <a:bodyPr/>
        <a:lstStyle/>
        <a:p>
          <a:pPr>
            <a:buNone/>
          </a:pPr>
          <a:r>
            <a:rPr lang="en-US" sz="1600">
              <a:latin typeface="Calibri" panose="020F0502020204030204"/>
              <a:ea typeface="+mn-ea"/>
              <a:cs typeface="+mn-cs"/>
            </a:rPr>
            <a:t>Direct Technical Assistance </a:t>
          </a:r>
        </a:p>
      </dgm:t>
    </dgm:pt>
    <dgm:pt modelId="{90C8D133-1980-46C2-8297-712538F02FD8}" type="parTrans" cxnId="{381BB825-D198-40E8-92AE-EE4D28242570}">
      <dgm:prSet/>
      <dgm:spPr/>
      <dgm:t>
        <a:bodyPr/>
        <a:lstStyle/>
        <a:p>
          <a:endParaRPr lang="en-US" sz="1600">
            <a:solidFill>
              <a:schemeClr val="tx1"/>
            </a:solidFill>
          </a:endParaRPr>
        </a:p>
      </dgm:t>
    </dgm:pt>
    <dgm:pt modelId="{4866E089-8437-4C67-948B-0A604923BBE3}" type="sibTrans" cxnId="{381BB825-D198-40E8-92AE-EE4D28242570}">
      <dgm:prSet/>
      <dgm:spPr/>
      <dgm:t>
        <a:bodyPr/>
        <a:lstStyle/>
        <a:p>
          <a:endParaRPr lang="en-US" sz="1600">
            <a:solidFill>
              <a:schemeClr val="tx1"/>
            </a:solidFill>
          </a:endParaRPr>
        </a:p>
      </dgm:t>
    </dgm:pt>
    <dgm:pt modelId="{D9DD3E57-22EF-45AD-A18E-7AD8F4994B0A}">
      <dgm:prSet phldrT="[Text]" custT="1"/>
      <dgm:spPr>
        <a:xfrm>
          <a:off x="4407690" y="0"/>
          <a:ext cx="2143532" cy="3402511"/>
        </a:xfrm>
      </dgm:spPr>
      <dgm:t>
        <a:bodyPr/>
        <a:lstStyle/>
        <a:p>
          <a:pPr>
            <a:buNone/>
          </a:pPr>
          <a:r>
            <a:rPr lang="en-US" sz="1600">
              <a:latin typeface="Calibri" panose="020F0502020204030204"/>
              <a:ea typeface="+mn-ea"/>
              <a:cs typeface="+mn-cs"/>
            </a:rPr>
            <a:t>Continuing Education</a:t>
          </a:r>
        </a:p>
      </dgm:t>
    </dgm:pt>
    <dgm:pt modelId="{0165544A-8B14-40BA-8E09-27368FB3E614}" type="parTrans" cxnId="{034421B9-CEC5-4D18-89A4-A1C8DF1136BE}">
      <dgm:prSet/>
      <dgm:spPr/>
      <dgm:t>
        <a:bodyPr/>
        <a:lstStyle/>
        <a:p>
          <a:endParaRPr lang="en-US" sz="1600">
            <a:solidFill>
              <a:schemeClr val="tx1"/>
            </a:solidFill>
          </a:endParaRPr>
        </a:p>
      </dgm:t>
    </dgm:pt>
    <dgm:pt modelId="{5F903189-4296-4998-A0B0-9AF119FDF4CD}" type="sibTrans" cxnId="{034421B9-CEC5-4D18-89A4-A1C8DF1136BE}">
      <dgm:prSet/>
      <dgm:spPr/>
      <dgm:t>
        <a:bodyPr/>
        <a:lstStyle/>
        <a:p>
          <a:endParaRPr lang="en-US" sz="1600">
            <a:solidFill>
              <a:schemeClr val="tx1"/>
            </a:solidFill>
          </a:endParaRPr>
        </a:p>
      </dgm:t>
    </dgm:pt>
    <dgm:pt modelId="{F69480B7-5394-497D-B22E-0C21715299F8}">
      <dgm:prSet custT="1"/>
      <dgm:spPr>
        <a:xfrm>
          <a:off x="2229946" y="0"/>
          <a:ext cx="2143532" cy="3402511"/>
        </a:xfrm>
        <a:solidFill>
          <a:schemeClr val="accent6">
            <a:lumMod val="75000"/>
          </a:schemeClr>
        </a:solidFill>
      </dgm:spPr>
      <dgm:t>
        <a:bodyPr/>
        <a:lstStyle/>
        <a:p>
          <a:pPr>
            <a:buNone/>
          </a:pPr>
          <a:r>
            <a:rPr lang="en-US" sz="1600">
              <a:latin typeface="Calibri" panose="020F0502020204030204"/>
              <a:ea typeface="+mn-ea"/>
              <a:cs typeface="+mn-cs"/>
            </a:rPr>
            <a:t>Municipal Assistance Program</a:t>
          </a:r>
        </a:p>
      </dgm:t>
    </dgm:pt>
    <dgm:pt modelId="{3F107411-4760-4704-BECD-041D5CA9D77A}" type="parTrans" cxnId="{A9DED1AF-1780-43DD-8BE4-CD650719621F}">
      <dgm:prSet/>
      <dgm:spPr/>
      <dgm:t>
        <a:bodyPr/>
        <a:lstStyle/>
        <a:p>
          <a:endParaRPr lang="en-US" sz="1600">
            <a:solidFill>
              <a:schemeClr val="tx1"/>
            </a:solidFill>
          </a:endParaRPr>
        </a:p>
      </dgm:t>
    </dgm:pt>
    <dgm:pt modelId="{9B890A0B-75D1-430B-B65D-43C843B326B3}" type="sibTrans" cxnId="{A9DED1AF-1780-43DD-8BE4-CD650719621F}">
      <dgm:prSet/>
      <dgm:spPr/>
      <dgm:t>
        <a:bodyPr/>
        <a:lstStyle/>
        <a:p>
          <a:endParaRPr lang="en-US" sz="1600">
            <a:solidFill>
              <a:schemeClr val="tx1"/>
            </a:solidFill>
          </a:endParaRPr>
        </a:p>
      </dgm:t>
    </dgm:pt>
    <dgm:pt modelId="{41D1F734-4FB6-4611-8552-5E29BC2EEF6C}">
      <dgm:prSet phldrT="[Text]" custT="1"/>
      <dgm:spPr>
        <a:xfrm>
          <a:off x="6627605" y="0"/>
          <a:ext cx="2143532" cy="3402511"/>
        </a:xfrm>
      </dgm:spPr>
      <dgm:t>
        <a:bodyPr/>
        <a:lstStyle/>
        <a:p>
          <a:pPr>
            <a:buNone/>
          </a:pPr>
          <a:r>
            <a:rPr lang="en-US" sz="1600">
              <a:latin typeface="Calibri" panose="020F0502020204030204"/>
              <a:ea typeface="+mn-ea"/>
              <a:cs typeface="+mn-cs"/>
            </a:rPr>
            <a:t>Community Engagement</a:t>
          </a:r>
        </a:p>
      </dgm:t>
    </dgm:pt>
    <dgm:pt modelId="{2BEE79B8-CFB4-4D4A-88C2-507B701E2A90}" type="parTrans" cxnId="{95A9F682-22C5-4166-A33F-E2507E1C3334}">
      <dgm:prSet/>
      <dgm:spPr/>
      <dgm:t>
        <a:bodyPr/>
        <a:lstStyle/>
        <a:p>
          <a:endParaRPr lang="en-US" sz="1600">
            <a:solidFill>
              <a:schemeClr val="tx1"/>
            </a:solidFill>
          </a:endParaRPr>
        </a:p>
      </dgm:t>
    </dgm:pt>
    <dgm:pt modelId="{B3B01214-E5A4-4606-8B73-5FC94F20705C}" type="sibTrans" cxnId="{95A9F682-22C5-4166-A33F-E2507E1C3334}">
      <dgm:prSet/>
      <dgm:spPr/>
      <dgm:t>
        <a:bodyPr/>
        <a:lstStyle/>
        <a:p>
          <a:endParaRPr lang="en-US" sz="1600">
            <a:solidFill>
              <a:schemeClr val="tx1"/>
            </a:solidFill>
          </a:endParaRPr>
        </a:p>
      </dgm:t>
    </dgm:pt>
    <dgm:pt modelId="{A681F5E5-EFAF-4939-9722-5E7D380AB3D3}" type="pres">
      <dgm:prSet presAssocID="{65C446D8-9082-46A9-8155-D2714AF2FCFC}" presName="Name0" presStyleCnt="0">
        <dgm:presLayoutVars>
          <dgm:chMax val="7"/>
          <dgm:chPref val="7"/>
          <dgm:dir/>
        </dgm:presLayoutVars>
      </dgm:prSet>
      <dgm:spPr/>
    </dgm:pt>
    <dgm:pt modelId="{9F2FDA00-D02B-4516-B66D-4BA6CA501F84}" type="pres">
      <dgm:prSet presAssocID="{65C446D8-9082-46A9-8155-D2714AF2FCFC}" presName="Name1" presStyleCnt="0"/>
      <dgm:spPr/>
    </dgm:pt>
    <dgm:pt modelId="{FB8DDB17-A2FD-4B18-A7CE-FB1268782680}" type="pres">
      <dgm:prSet presAssocID="{65C446D8-9082-46A9-8155-D2714AF2FCFC}" presName="cycle" presStyleCnt="0"/>
      <dgm:spPr/>
    </dgm:pt>
    <dgm:pt modelId="{78A7526F-3230-44E3-A9C2-4ADC8AC90AAC}" type="pres">
      <dgm:prSet presAssocID="{65C446D8-9082-46A9-8155-D2714AF2FCFC}" presName="srcNode" presStyleLbl="node1" presStyleIdx="0" presStyleCnt="4"/>
      <dgm:spPr/>
    </dgm:pt>
    <dgm:pt modelId="{60AE476B-29A5-4DA1-9B36-EF99D62F7D43}" type="pres">
      <dgm:prSet presAssocID="{65C446D8-9082-46A9-8155-D2714AF2FCFC}" presName="conn" presStyleLbl="parChTrans1D2" presStyleIdx="0" presStyleCnt="1"/>
      <dgm:spPr/>
    </dgm:pt>
    <dgm:pt modelId="{79A23480-2F9A-4596-B0E2-C28569AE4799}" type="pres">
      <dgm:prSet presAssocID="{65C446D8-9082-46A9-8155-D2714AF2FCFC}" presName="extraNode" presStyleLbl="node1" presStyleIdx="0" presStyleCnt="4"/>
      <dgm:spPr/>
    </dgm:pt>
    <dgm:pt modelId="{964ADABD-8921-4BF5-84B3-6DB710E50E60}" type="pres">
      <dgm:prSet presAssocID="{65C446D8-9082-46A9-8155-D2714AF2FCFC}" presName="dstNode" presStyleLbl="node1" presStyleIdx="0" presStyleCnt="4"/>
      <dgm:spPr/>
    </dgm:pt>
    <dgm:pt modelId="{D9B67ADC-EF41-47F5-A49C-313EA006F96D}" type="pres">
      <dgm:prSet presAssocID="{2D52AC36-430E-4899-85B2-49AAAB4A8EF3}" presName="text_1" presStyleLbl="node1" presStyleIdx="0" presStyleCnt="4">
        <dgm:presLayoutVars>
          <dgm:bulletEnabled val="1"/>
        </dgm:presLayoutVars>
      </dgm:prSet>
      <dgm:spPr>
        <a:prstGeom prst="roundRect">
          <a:avLst>
            <a:gd name="adj" fmla="val 10000"/>
          </a:avLst>
        </a:prstGeom>
      </dgm:spPr>
    </dgm:pt>
    <dgm:pt modelId="{853442FD-15A4-49BE-9B53-A63EFEFA1D14}" type="pres">
      <dgm:prSet presAssocID="{2D52AC36-430E-4899-85B2-49AAAB4A8EF3}" presName="accent_1" presStyleCnt="0"/>
      <dgm:spPr/>
    </dgm:pt>
    <dgm:pt modelId="{F5033B1B-03C4-4868-BAC7-2DB2CADEAD5E}" type="pres">
      <dgm:prSet presAssocID="{2D52AC36-430E-4899-85B2-49AAAB4A8EF3}" presName="accentRepeatNode" presStyleLbl="solidFgAcc1" presStyleIdx="0" presStyleCnt="4"/>
      <dgm:spPr/>
    </dgm:pt>
    <dgm:pt modelId="{4A87BDDF-E95D-4F37-8596-E7E4AA4F6D9F}" type="pres">
      <dgm:prSet presAssocID="{F69480B7-5394-497D-B22E-0C21715299F8}" presName="text_2" presStyleLbl="node1" presStyleIdx="1" presStyleCnt="4">
        <dgm:presLayoutVars>
          <dgm:bulletEnabled val="1"/>
        </dgm:presLayoutVars>
      </dgm:prSet>
      <dgm:spPr>
        <a:prstGeom prst="roundRect">
          <a:avLst>
            <a:gd name="adj" fmla="val 10000"/>
          </a:avLst>
        </a:prstGeom>
      </dgm:spPr>
    </dgm:pt>
    <dgm:pt modelId="{8C78E381-8416-4912-97F5-C1D2EC10196A}" type="pres">
      <dgm:prSet presAssocID="{F69480B7-5394-497D-B22E-0C21715299F8}" presName="accent_2" presStyleCnt="0"/>
      <dgm:spPr/>
    </dgm:pt>
    <dgm:pt modelId="{C9EEEEEB-A1D4-46C7-B439-AC1BF157C7E1}" type="pres">
      <dgm:prSet presAssocID="{F69480B7-5394-497D-B22E-0C21715299F8}" presName="accentRepeatNode" presStyleLbl="solidFgAcc1" presStyleIdx="1" presStyleCnt="4"/>
      <dgm:spPr/>
    </dgm:pt>
    <dgm:pt modelId="{191085B3-DB3B-469A-BF90-710AABA510EB}" type="pres">
      <dgm:prSet presAssocID="{D9DD3E57-22EF-45AD-A18E-7AD8F4994B0A}" presName="text_3" presStyleLbl="node1" presStyleIdx="2" presStyleCnt="4">
        <dgm:presLayoutVars>
          <dgm:bulletEnabled val="1"/>
        </dgm:presLayoutVars>
      </dgm:prSet>
      <dgm:spPr>
        <a:prstGeom prst="roundRect">
          <a:avLst>
            <a:gd name="adj" fmla="val 10000"/>
          </a:avLst>
        </a:prstGeom>
      </dgm:spPr>
    </dgm:pt>
    <dgm:pt modelId="{541C2A28-4BB8-49C8-B663-E5802B587EF8}" type="pres">
      <dgm:prSet presAssocID="{D9DD3E57-22EF-45AD-A18E-7AD8F4994B0A}" presName="accent_3" presStyleCnt="0"/>
      <dgm:spPr/>
    </dgm:pt>
    <dgm:pt modelId="{6CD314E0-9025-4DEE-AC91-81A5732C5A45}" type="pres">
      <dgm:prSet presAssocID="{D9DD3E57-22EF-45AD-A18E-7AD8F4994B0A}" presName="accentRepeatNode" presStyleLbl="solidFgAcc1" presStyleIdx="2" presStyleCnt="4"/>
      <dgm:spPr/>
    </dgm:pt>
    <dgm:pt modelId="{2D579AAA-764A-4E30-BF34-360235A1F908}" type="pres">
      <dgm:prSet presAssocID="{41D1F734-4FB6-4611-8552-5E29BC2EEF6C}" presName="text_4" presStyleLbl="node1" presStyleIdx="3" presStyleCnt="4">
        <dgm:presLayoutVars>
          <dgm:bulletEnabled val="1"/>
        </dgm:presLayoutVars>
      </dgm:prSet>
      <dgm:spPr>
        <a:prstGeom prst="roundRect">
          <a:avLst>
            <a:gd name="adj" fmla="val 10000"/>
          </a:avLst>
        </a:prstGeom>
      </dgm:spPr>
    </dgm:pt>
    <dgm:pt modelId="{E0DF24E6-0721-4022-962E-9C472A967B66}" type="pres">
      <dgm:prSet presAssocID="{41D1F734-4FB6-4611-8552-5E29BC2EEF6C}" presName="accent_4" presStyleCnt="0"/>
      <dgm:spPr/>
    </dgm:pt>
    <dgm:pt modelId="{0A2B4243-9CAA-4144-86BD-4C519A087928}" type="pres">
      <dgm:prSet presAssocID="{41D1F734-4FB6-4611-8552-5E29BC2EEF6C}" presName="accentRepeatNode" presStyleLbl="solidFgAcc1" presStyleIdx="3" presStyleCnt="4"/>
      <dgm:spPr/>
    </dgm:pt>
  </dgm:ptLst>
  <dgm:cxnLst>
    <dgm:cxn modelId="{2F96750A-A133-42E0-9F9A-5417380F80B5}" type="presOf" srcId="{2D52AC36-430E-4899-85B2-49AAAB4A8EF3}" destId="{D9B67ADC-EF41-47F5-A49C-313EA006F96D}" srcOrd="0" destOrd="0" presId="urn:microsoft.com/office/officeart/2008/layout/VerticalCurvedList"/>
    <dgm:cxn modelId="{381BB825-D198-40E8-92AE-EE4D28242570}" srcId="{65C446D8-9082-46A9-8155-D2714AF2FCFC}" destId="{2D52AC36-430E-4899-85B2-49AAAB4A8EF3}" srcOrd="0" destOrd="0" parTransId="{90C8D133-1980-46C2-8297-712538F02FD8}" sibTransId="{4866E089-8437-4C67-948B-0A604923BBE3}"/>
    <dgm:cxn modelId="{C056857E-A04F-4530-B3F6-56CFB80E3228}" type="presOf" srcId="{65C446D8-9082-46A9-8155-D2714AF2FCFC}" destId="{A681F5E5-EFAF-4939-9722-5E7D380AB3D3}" srcOrd="0" destOrd="0" presId="urn:microsoft.com/office/officeart/2008/layout/VerticalCurvedList"/>
    <dgm:cxn modelId="{95A9F682-22C5-4166-A33F-E2507E1C3334}" srcId="{65C446D8-9082-46A9-8155-D2714AF2FCFC}" destId="{41D1F734-4FB6-4611-8552-5E29BC2EEF6C}" srcOrd="3" destOrd="0" parTransId="{2BEE79B8-CFB4-4D4A-88C2-507B701E2A90}" sibTransId="{B3B01214-E5A4-4606-8B73-5FC94F20705C}"/>
    <dgm:cxn modelId="{F238F791-1C67-4F01-90AA-9211A5699CBF}" type="presOf" srcId="{F69480B7-5394-497D-B22E-0C21715299F8}" destId="{4A87BDDF-E95D-4F37-8596-E7E4AA4F6D9F}" srcOrd="0" destOrd="0" presId="urn:microsoft.com/office/officeart/2008/layout/VerticalCurvedList"/>
    <dgm:cxn modelId="{EC7B38AF-C6C5-4438-BE03-1FAFC6E5ECEF}" type="presOf" srcId="{4866E089-8437-4C67-948B-0A604923BBE3}" destId="{60AE476B-29A5-4DA1-9B36-EF99D62F7D43}" srcOrd="0" destOrd="0" presId="urn:microsoft.com/office/officeart/2008/layout/VerticalCurvedList"/>
    <dgm:cxn modelId="{A9DED1AF-1780-43DD-8BE4-CD650719621F}" srcId="{65C446D8-9082-46A9-8155-D2714AF2FCFC}" destId="{F69480B7-5394-497D-B22E-0C21715299F8}" srcOrd="1" destOrd="0" parTransId="{3F107411-4760-4704-BECD-041D5CA9D77A}" sibTransId="{9B890A0B-75D1-430B-B65D-43C843B326B3}"/>
    <dgm:cxn modelId="{034421B9-CEC5-4D18-89A4-A1C8DF1136BE}" srcId="{65C446D8-9082-46A9-8155-D2714AF2FCFC}" destId="{D9DD3E57-22EF-45AD-A18E-7AD8F4994B0A}" srcOrd="2" destOrd="0" parTransId="{0165544A-8B14-40BA-8E09-27368FB3E614}" sibTransId="{5F903189-4296-4998-A0B0-9AF119FDF4CD}"/>
    <dgm:cxn modelId="{B3A8C7ED-40B1-4B10-8317-29517C1FF478}" type="presOf" srcId="{D9DD3E57-22EF-45AD-A18E-7AD8F4994B0A}" destId="{191085B3-DB3B-469A-BF90-710AABA510EB}" srcOrd="0" destOrd="0" presId="urn:microsoft.com/office/officeart/2008/layout/VerticalCurvedList"/>
    <dgm:cxn modelId="{4A8902EE-44D9-4B80-A709-3611FDEA3121}" type="presOf" srcId="{41D1F734-4FB6-4611-8552-5E29BC2EEF6C}" destId="{2D579AAA-764A-4E30-BF34-360235A1F908}" srcOrd="0" destOrd="0" presId="urn:microsoft.com/office/officeart/2008/layout/VerticalCurvedList"/>
    <dgm:cxn modelId="{B19707D5-7ACE-4494-80CF-FF56DF872747}" type="presParOf" srcId="{A681F5E5-EFAF-4939-9722-5E7D380AB3D3}" destId="{9F2FDA00-D02B-4516-B66D-4BA6CA501F84}" srcOrd="0" destOrd="0" presId="urn:microsoft.com/office/officeart/2008/layout/VerticalCurvedList"/>
    <dgm:cxn modelId="{12B7449E-4367-4207-B853-B7A3FA251CFB}" type="presParOf" srcId="{9F2FDA00-D02B-4516-B66D-4BA6CA501F84}" destId="{FB8DDB17-A2FD-4B18-A7CE-FB1268782680}" srcOrd="0" destOrd="0" presId="urn:microsoft.com/office/officeart/2008/layout/VerticalCurvedList"/>
    <dgm:cxn modelId="{99082CC5-B7D4-4161-AAE4-740325C20E7A}" type="presParOf" srcId="{FB8DDB17-A2FD-4B18-A7CE-FB1268782680}" destId="{78A7526F-3230-44E3-A9C2-4ADC8AC90AAC}" srcOrd="0" destOrd="0" presId="urn:microsoft.com/office/officeart/2008/layout/VerticalCurvedList"/>
    <dgm:cxn modelId="{33979AD7-2955-48E2-9B01-16AF3638B143}" type="presParOf" srcId="{FB8DDB17-A2FD-4B18-A7CE-FB1268782680}" destId="{60AE476B-29A5-4DA1-9B36-EF99D62F7D43}" srcOrd="1" destOrd="0" presId="urn:microsoft.com/office/officeart/2008/layout/VerticalCurvedList"/>
    <dgm:cxn modelId="{A6E8D419-4FC6-41CC-A422-372C077BC407}" type="presParOf" srcId="{FB8DDB17-A2FD-4B18-A7CE-FB1268782680}" destId="{79A23480-2F9A-4596-B0E2-C28569AE4799}" srcOrd="2" destOrd="0" presId="urn:microsoft.com/office/officeart/2008/layout/VerticalCurvedList"/>
    <dgm:cxn modelId="{A03030F7-A613-43E3-97A5-5A505DC9A8BB}" type="presParOf" srcId="{FB8DDB17-A2FD-4B18-A7CE-FB1268782680}" destId="{964ADABD-8921-4BF5-84B3-6DB710E50E60}" srcOrd="3" destOrd="0" presId="urn:microsoft.com/office/officeart/2008/layout/VerticalCurvedList"/>
    <dgm:cxn modelId="{AD10BA75-8C62-45DE-9EFF-86965AC9F21B}" type="presParOf" srcId="{9F2FDA00-D02B-4516-B66D-4BA6CA501F84}" destId="{D9B67ADC-EF41-47F5-A49C-313EA006F96D}" srcOrd="1" destOrd="0" presId="urn:microsoft.com/office/officeart/2008/layout/VerticalCurvedList"/>
    <dgm:cxn modelId="{817D6175-30A1-4BB4-B31F-60F467800C4B}" type="presParOf" srcId="{9F2FDA00-D02B-4516-B66D-4BA6CA501F84}" destId="{853442FD-15A4-49BE-9B53-A63EFEFA1D14}" srcOrd="2" destOrd="0" presId="urn:microsoft.com/office/officeart/2008/layout/VerticalCurvedList"/>
    <dgm:cxn modelId="{B8308CAC-0EF4-4F43-87D3-EE019DDD5AD8}" type="presParOf" srcId="{853442FD-15A4-49BE-9B53-A63EFEFA1D14}" destId="{F5033B1B-03C4-4868-BAC7-2DB2CADEAD5E}" srcOrd="0" destOrd="0" presId="urn:microsoft.com/office/officeart/2008/layout/VerticalCurvedList"/>
    <dgm:cxn modelId="{408C3A57-E6D1-469B-8987-5DD4C1C5AC29}" type="presParOf" srcId="{9F2FDA00-D02B-4516-B66D-4BA6CA501F84}" destId="{4A87BDDF-E95D-4F37-8596-E7E4AA4F6D9F}" srcOrd="3" destOrd="0" presId="urn:microsoft.com/office/officeart/2008/layout/VerticalCurvedList"/>
    <dgm:cxn modelId="{4028DEFD-A754-4F99-8468-60024E4DB20B}" type="presParOf" srcId="{9F2FDA00-D02B-4516-B66D-4BA6CA501F84}" destId="{8C78E381-8416-4912-97F5-C1D2EC10196A}" srcOrd="4" destOrd="0" presId="urn:microsoft.com/office/officeart/2008/layout/VerticalCurvedList"/>
    <dgm:cxn modelId="{DD334418-4112-4310-9C0D-084FFD43AD6E}" type="presParOf" srcId="{8C78E381-8416-4912-97F5-C1D2EC10196A}" destId="{C9EEEEEB-A1D4-46C7-B439-AC1BF157C7E1}" srcOrd="0" destOrd="0" presId="urn:microsoft.com/office/officeart/2008/layout/VerticalCurvedList"/>
    <dgm:cxn modelId="{56211087-32EB-4DA6-A46F-D7F6E6FC9D4A}" type="presParOf" srcId="{9F2FDA00-D02B-4516-B66D-4BA6CA501F84}" destId="{191085B3-DB3B-469A-BF90-710AABA510EB}" srcOrd="5" destOrd="0" presId="urn:microsoft.com/office/officeart/2008/layout/VerticalCurvedList"/>
    <dgm:cxn modelId="{90D51297-81FA-45C4-A5EC-C2934302357A}" type="presParOf" srcId="{9F2FDA00-D02B-4516-B66D-4BA6CA501F84}" destId="{541C2A28-4BB8-49C8-B663-E5802B587EF8}" srcOrd="6" destOrd="0" presId="urn:microsoft.com/office/officeart/2008/layout/VerticalCurvedList"/>
    <dgm:cxn modelId="{3E088BD4-BF99-481D-A99F-E6E8519B8A28}" type="presParOf" srcId="{541C2A28-4BB8-49C8-B663-E5802B587EF8}" destId="{6CD314E0-9025-4DEE-AC91-81A5732C5A45}" srcOrd="0" destOrd="0" presId="urn:microsoft.com/office/officeart/2008/layout/VerticalCurvedList"/>
    <dgm:cxn modelId="{43CD065C-B28B-480E-9759-63368A8A6AFD}" type="presParOf" srcId="{9F2FDA00-D02B-4516-B66D-4BA6CA501F84}" destId="{2D579AAA-764A-4E30-BF34-360235A1F908}" srcOrd="7" destOrd="0" presId="urn:microsoft.com/office/officeart/2008/layout/VerticalCurvedList"/>
    <dgm:cxn modelId="{38AA5539-E091-47F0-9D5E-74D4B268580A}" type="presParOf" srcId="{9F2FDA00-D02B-4516-B66D-4BA6CA501F84}" destId="{E0DF24E6-0721-4022-962E-9C472A967B66}" srcOrd="8" destOrd="0" presId="urn:microsoft.com/office/officeart/2008/layout/VerticalCurvedList"/>
    <dgm:cxn modelId="{FDAB8ECB-BC31-4D2A-B6EE-33C4BF7C845A}" type="presParOf" srcId="{E0DF24E6-0721-4022-962E-9C472A967B66}" destId="{0A2B4243-9CAA-4144-86BD-4C519A087928}" srcOrd="0" destOrd="0" presId="urn:microsoft.com/office/officeart/2008/layout/VerticalCurvedList"/>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E00797-212D-4AC6-9A2F-2932B0431FC9}" type="doc">
      <dgm:prSet loTypeId="urn:microsoft.com/office/officeart/2005/8/layout/venn1" loCatId="relationship" qsTypeId="urn:microsoft.com/office/officeart/2005/8/quickstyle/simple2" qsCatId="simple" csTypeId="urn:microsoft.com/office/officeart/2005/8/colors/accent1_5" csCatId="accent1" phldr="1"/>
      <dgm:spPr/>
    </dgm:pt>
    <dgm:pt modelId="{97BEB47C-284B-4332-B439-6B4B99B7D5B4}">
      <dgm:prSet phldrT="[Text]" custT="1"/>
      <dgm:spPr/>
      <dgm:t>
        <a:bodyPr/>
        <a:lstStyle/>
        <a:p>
          <a:pPr algn="ctr"/>
          <a:r>
            <a:rPr lang="en-US" sz="1800">
              <a:solidFill>
                <a:schemeClr val="bg1"/>
              </a:solidFill>
              <a:latin typeface="Bahnschrift" panose="020B0502040204020203" pitchFamily="34" charset="0"/>
            </a:rPr>
            <a:t>Community</a:t>
          </a:r>
        </a:p>
        <a:p>
          <a:pPr algn="ctr"/>
          <a:r>
            <a:rPr lang="en-US" sz="1100" i="1">
              <a:solidFill>
                <a:schemeClr val="accent1">
                  <a:lumMod val="20000"/>
                  <a:lumOff val="80000"/>
                </a:schemeClr>
              </a:solidFill>
              <a:latin typeface="Bahnschrift" panose="020B0502040204020203" pitchFamily="34" charset="0"/>
            </a:rPr>
            <a:t>Info &amp; Input</a:t>
          </a:r>
        </a:p>
      </dgm:t>
    </dgm:pt>
    <dgm:pt modelId="{09E298D1-596E-477B-85FE-94AFD49C6948}" type="parTrans" cxnId="{AE80479D-601B-48C5-9498-C6FE6CCDDAA9}">
      <dgm:prSet/>
      <dgm:spPr/>
      <dgm:t>
        <a:bodyPr/>
        <a:lstStyle/>
        <a:p>
          <a:endParaRPr lang="en-US"/>
        </a:p>
      </dgm:t>
    </dgm:pt>
    <dgm:pt modelId="{6190B542-AE17-4D63-B969-2071FFABD0AF}" type="sibTrans" cxnId="{AE80479D-601B-48C5-9498-C6FE6CCDDAA9}">
      <dgm:prSet/>
      <dgm:spPr/>
      <dgm:t>
        <a:bodyPr/>
        <a:lstStyle/>
        <a:p>
          <a:endParaRPr lang="en-US"/>
        </a:p>
      </dgm:t>
    </dgm:pt>
    <dgm:pt modelId="{37463778-1580-4F66-AD84-C215769E91C9}">
      <dgm:prSet phldrT="[Text]" custT="1"/>
      <dgm:spPr/>
      <dgm:t>
        <a:bodyPr/>
        <a:lstStyle/>
        <a:p>
          <a:pPr algn="l"/>
          <a:r>
            <a:rPr lang="en-US" sz="1800">
              <a:solidFill>
                <a:schemeClr val="bg1"/>
              </a:solidFill>
            </a:rPr>
            <a:t>TAB Staff</a:t>
          </a:r>
        </a:p>
        <a:p>
          <a:pPr algn="l"/>
          <a:r>
            <a:rPr lang="en-US" sz="1100" i="1">
              <a:solidFill>
                <a:schemeClr val="accent1">
                  <a:lumMod val="20000"/>
                  <a:lumOff val="80000"/>
                </a:schemeClr>
              </a:solidFill>
            </a:rPr>
            <a:t>Supervise</a:t>
          </a:r>
          <a:endParaRPr lang="en-US" sz="1400" i="1">
            <a:solidFill>
              <a:schemeClr val="accent1">
                <a:lumMod val="20000"/>
                <a:lumOff val="80000"/>
              </a:schemeClr>
            </a:solidFill>
          </a:endParaRPr>
        </a:p>
      </dgm:t>
    </dgm:pt>
    <dgm:pt modelId="{C00D0166-FA06-4DB7-A932-63076D32962A}" type="parTrans" cxnId="{330ECCC3-CAB3-4552-BB4F-08BF4BF5520D}">
      <dgm:prSet/>
      <dgm:spPr/>
      <dgm:t>
        <a:bodyPr/>
        <a:lstStyle/>
        <a:p>
          <a:endParaRPr lang="en-US"/>
        </a:p>
      </dgm:t>
    </dgm:pt>
    <dgm:pt modelId="{FA1AADC7-5F2C-46F4-8620-FD4AAFE0B2B8}" type="sibTrans" cxnId="{330ECCC3-CAB3-4552-BB4F-08BF4BF5520D}">
      <dgm:prSet/>
      <dgm:spPr/>
      <dgm:t>
        <a:bodyPr/>
        <a:lstStyle/>
        <a:p>
          <a:endParaRPr lang="en-US"/>
        </a:p>
      </dgm:t>
    </dgm:pt>
    <dgm:pt modelId="{2C8874B5-251A-4D1B-A606-37B7E1650ADF}">
      <dgm:prSet phldrT="[Text]" custT="1"/>
      <dgm:spPr/>
      <dgm:t>
        <a:bodyPr/>
        <a:lstStyle/>
        <a:p>
          <a:pPr algn="r"/>
          <a:r>
            <a:rPr lang="en-US" sz="1600">
              <a:solidFill>
                <a:schemeClr val="bg1"/>
              </a:solidFill>
              <a:latin typeface="Bahnschrift" panose="020B0502040204020203" pitchFamily="34" charset="0"/>
            </a:rPr>
            <a:t>UCONN Students</a:t>
          </a:r>
        </a:p>
        <a:p>
          <a:pPr algn="r"/>
          <a:r>
            <a:rPr lang="en-US" sz="1100" i="1">
              <a:solidFill>
                <a:schemeClr val="accent1">
                  <a:lumMod val="20000"/>
                  <a:lumOff val="80000"/>
                </a:schemeClr>
              </a:solidFill>
              <a:latin typeface="Bahnschrift" panose="020B0502040204020203" pitchFamily="34" charset="0"/>
            </a:rPr>
            <a:t>Technical Work</a:t>
          </a:r>
        </a:p>
      </dgm:t>
    </dgm:pt>
    <dgm:pt modelId="{0C8005A7-BB77-4A0C-9F24-1D7DE9BD32C4}" type="parTrans" cxnId="{277655D9-CD21-440A-B8DB-0AE84F8D1B81}">
      <dgm:prSet/>
      <dgm:spPr/>
      <dgm:t>
        <a:bodyPr/>
        <a:lstStyle/>
        <a:p>
          <a:endParaRPr lang="en-US"/>
        </a:p>
      </dgm:t>
    </dgm:pt>
    <dgm:pt modelId="{B20BD27F-F9D0-4D29-8DA9-299D40C471CD}" type="sibTrans" cxnId="{277655D9-CD21-440A-B8DB-0AE84F8D1B81}">
      <dgm:prSet/>
      <dgm:spPr/>
      <dgm:t>
        <a:bodyPr/>
        <a:lstStyle/>
        <a:p>
          <a:endParaRPr lang="en-US"/>
        </a:p>
      </dgm:t>
    </dgm:pt>
    <dgm:pt modelId="{5EF87F47-A141-41D1-B8B6-147F8B61654E}" type="pres">
      <dgm:prSet presAssocID="{83E00797-212D-4AC6-9A2F-2932B0431FC9}" presName="compositeShape" presStyleCnt="0">
        <dgm:presLayoutVars>
          <dgm:chMax val="7"/>
          <dgm:dir/>
          <dgm:resizeHandles val="exact"/>
        </dgm:presLayoutVars>
      </dgm:prSet>
      <dgm:spPr/>
    </dgm:pt>
    <dgm:pt modelId="{9CC9B92F-2DE7-4A94-A97A-E4C54393CEEE}" type="pres">
      <dgm:prSet presAssocID="{97BEB47C-284B-4332-B439-6B4B99B7D5B4}" presName="circ1" presStyleLbl="vennNode1" presStyleIdx="0" presStyleCnt="3" custLinFactNeighborX="-4289" custLinFactNeighborY="280"/>
      <dgm:spPr/>
    </dgm:pt>
    <dgm:pt modelId="{5EFE87D6-7C53-419F-AF74-77FAE759466D}" type="pres">
      <dgm:prSet presAssocID="{97BEB47C-284B-4332-B439-6B4B99B7D5B4}" presName="circ1Tx" presStyleLbl="revTx" presStyleIdx="0" presStyleCnt="0">
        <dgm:presLayoutVars>
          <dgm:chMax val="0"/>
          <dgm:chPref val="0"/>
          <dgm:bulletEnabled val="1"/>
        </dgm:presLayoutVars>
      </dgm:prSet>
      <dgm:spPr/>
    </dgm:pt>
    <dgm:pt modelId="{A6CA9A27-F7F3-4BE9-AB66-0E240D3C9BC0}" type="pres">
      <dgm:prSet presAssocID="{37463778-1580-4F66-AD84-C215769E91C9}" presName="circ2" presStyleLbl="vennNode1" presStyleIdx="1" presStyleCnt="3" custLinFactNeighborX="1681" custLinFactNeighborY="963"/>
      <dgm:spPr/>
    </dgm:pt>
    <dgm:pt modelId="{DE41E191-863D-48FF-82B2-0022E98A328C}" type="pres">
      <dgm:prSet presAssocID="{37463778-1580-4F66-AD84-C215769E91C9}" presName="circ2Tx" presStyleLbl="revTx" presStyleIdx="0" presStyleCnt="0">
        <dgm:presLayoutVars>
          <dgm:chMax val="0"/>
          <dgm:chPref val="0"/>
          <dgm:bulletEnabled val="1"/>
        </dgm:presLayoutVars>
      </dgm:prSet>
      <dgm:spPr/>
    </dgm:pt>
    <dgm:pt modelId="{E6B3EB0D-E22E-4C1D-BB74-68BD1BB178C4}" type="pres">
      <dgm:prSet presAssocID="{2C8874B5-251A-4D1B-A606-37B7E1650ADF}" presName="circ3" presStyleLbl="vennNode1" presStyleIdx="2" presStyleCnt="3" custLinFactNeighborX="-6620" custLinFactNeighborY="349"/>
      <dgm:spPr/>
    </dgm:pt>
    <dgm:pt modelId="{5F102BB6-2AD4-49D0-8AA1-DC9B248D8EBE}" type="pres">
      <dgm:prSet presAssocID="{2C8874B5-251A-4D1B-A606-37B7E1650ADF}" presName="circ3Tx" presStyleLbl="revTx" presStyleIdx="0" presStyleCnt="0">
        <dgm:presLayoutVars>
          <dgm:chMax val="0"/>
          <dgm:chPref val="0"/>
          <dgm:bulletEnabled val="1"/>
        </dgm:presLayoutVars>
      </dgm:prSet>
      <dgm:spPr/>
    </dgm:pt>
  </dgm:ptLst>
  <dgm:cxnLst>
    <dgm:cxn modelId="{809BCE18-260C-4374-9737-98907F372A1F}" type="presOf" srcId="{83E00797-212D-4AC6-9A2F-2932B0431FC9}" destId="{5EF87F47-A141-41D1-B8B6-147F8B61654E}" srcOrd="0" destOrd="0" presId="urn:microsoft.com/office/officeart/2005/8/layout/venn1"/>
    <dgm:cxn modelId="{6238AC92-F1A8-40D9-9538-EF05BA7D93AD}" type="presOf" srcId="{97BEB47C-284B-4332-B439-6B4B99B7D5B4}" destId="{5EFE87D6-7C53-419F-AF74-77FAE759466D}" srcOrd="1" destOrd="0" presId="urn:microsoft.com/office/officeart/2005/8/layout/venn1"/>
    <dgm:cxn modelId="{34C50996-3EAE-4DB3-9F32-EF7D06F4F2D3}" type="presOf" srcId="{97BEB47C-284B-4332-B439-6B4B99B7D5B4}" destId="{9CC9B92F-2DE7-4A94-A97A-E4C54393CEEE}" srcOrd="0" destOrd="0" presId="urn:microsoft.com/office/officeart/2005/8/layout/venn1"/>
    <dgm:cxn modelId="{AE80479D-601B-48C5-9498-C6FE6CCDDAA9}" srcId="{83E00797-212D-4AC6-9A2F-2932B0431FC9}" destId="{97BEB47C-284B-4332-B439-6B4B99B7D5B4}" srcOrd="0" destOrd="0" parTransId="{09E298D1-596E-477B-85FE-94AFD49C6948}" sibTransId="{6190B542-AE17-4D63-B969-2071FFABD0AF}"/>
    <dgm:cxn modelId="{BF1EA4A7-28C5-4DB3-AB28-569EB88EAA51}" type="presOf" srcId="{37463778-1580-4F66-AD84-C215769E91C9}" destId="{A6CA9A27-F7F3-4BE9-AB66-0E240D3C9BC0}" srcOrd="0" destOrd="0" presId="urn:microsoft.com/office/officeart/2005/8/layout/venn1"/>
    <dgm:cxn modelId="{330ECCC3-CAB3-4552-BB4F-08BF4BF5520D}" srcId="{83E00797-212D-4AC6-9A2F-2932B0431FC9}" destId="{37463778-1580-4F66-AD84-C215769E91C9}" srcOrd="1" destOrd="0" parTransId="{C00D0166-FA06-4DB7-A932-63076D32962A}" sibTransId="{FA1AADC7-5F2C-46F4-8620-FD4AAFE0B2B8}"/>
    <dgm:cxn modelId="{58950BC4-8186-4706-9458-498810B13716}" type="presOf" srcId="{37463778-1580-4F66-AD84-C215769E91C9}" destId="{DE41E191-863D-48FF-82B2-0022E98A328C}" srcOrd="1" destOrd="0" presId="urn:microsoft.com/office/officeart/2005/8/layout/venn1"/>
    <dgm:cxn modelId="{69C08DCC-196E-421B-B938-15CB0961411D}" type="presOf" srcId="{2C8874B5-251A-4D1B-A606-37B7E1650ADF}" destId="{E6B3EB0D-E22E-4C1D-BB74-68BD1BB178C4}" srcOrd="0" destOrd="0" presId="urn:microsoft.com/office/officeart/2005/8/layout/venn1"/>
    <dgm:cxn modelId="{277655D9-CD21-440A-B8DB-0AE84F8D1B81}" srcId="{83E00797-212D-4AC6-9A2F-2932B0431FC9}" destId="{2C8874B5-251A-4D1B-A606-37B7E1650ADF}" srcOrd="2" destOrd="0" parTransId="{0C8005A7-BB77-4A0C-9F24-1D7DE9BD32C4}" sibTransId="{B20BD27F-F9D0-4D29-8DA9-299D40C471CD}"/>
    <dgm:cxn modelId="{BDA964E1-CF82-4AC7-A236-332E0A4F4D0A}" type="presOf" srcId="{2C8874B5-251A-4D1B-A606-37B7E1650ADF}" destId="{5F102BB6-2AD4-49D0-8AA1-DC9B248D8EBE}" srcOrd="1" destOrd="0" presId="urn:microsoft.com/office/officeart/2005/8/layout/venn1"/>
    <dgm:cxn modelId="{DB16C112-7C98-45D6-B94A-338A6ECFDEEE}" type="presParOf" srcId="{5EF87F47-A141-41D1-B8B6-147F8B61654E}" destId="{9CC9B92F-2DE7-4A94-A97A-E4C54393CEEE}" srcOrd="0" destOrd="0" presId="urn:microsoft.com/office/officeart/2005/8/layout/venn1"/>
    <dgm:cxn modelId="{42D1EF85-C45D-412B-BC24-402B3D914BC6}" type="presParOf" srcId="{5EF87F47-A141-41D1-B8B6-147F8B61654E}" destId="{5EFE87D6-7C53-419F-AF74-77FAE759466D}" srcOrd="1" destOrd="0" presId="urn:microsoft.com/office/officeart/2005/8/layout/venn1"/>
    <dgm:cxn modelId="{12EA05DC-251A-437E-9206-5B9B55B5CED7}" type="presParOf" srcId="{5EF87F47-A141-41D1-B8B6-147F8B61654E}" destId="{A6CA9A27-F7F3-4BE9-AB66-0E240D3C9BC0}" srcOrd="2" destOrd="0" presId="urn:microsoft.com/office/officeart/2005/8/layout/venn1"/>
    <dgm:cxn modelId="{479ED30D-5C1D-4449-AAE3-37E41E9E86BF}" type="presParOf" srcId="{5EF87F47-A141-41D1-B8B6-147F8B61654E}" destId="{DE41E191-863D-48FF-82B2-0022E98A328C}" srcOrd="3" destOrd="0" presId="urn:microsoft.com/office/officeart/2005/8/layout/venn1"/>
    <dgm:cxn modelId="{C4BC601B-5771-409F-B0CE-DAAE7ED2230A}" type="presParOf" srcId="{5EF87F47-A141-41D1-B8B6-147F8B61654E}" destId="{E6B3EB0D-E22E-4C1D-BB74-68BD1BB178C4}" srcOrd="4" destOrd="0" presId="urn:microsoft.com/office/officeart/2005/8/layout/venn1"/>
    <dgm:cxn modelId="{A10E8CB4-CDCF-4809-8373-6EE2273A8F8B}" type="presParOf" srcId="{5EF87F47-A141-41D1-B8B6-147F8B61654E}" destId="{5F102BB6-2AD4-49D0-8AA1-DC9B248D8EBE}"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3EF643-FFA3-4247-B001-AAAA5607F96D}" type="doc">
      <dgm:prSet loTypeId="urn:microsoft.com/office/officeart/2018/2/layout/IconCircleList" loCatId="icon" qsTypeId="urn:microsoft.com/office/officeart/2005/8/quickstyle/simple4" qsCatId="simple" csTypeId="urn:microsoft.com/office/officeart/2005/8/colors/accent1_2" csCatId="accent1" phldr="1"/>
      <dgm:spPr/>
      <dgm:t>
        <a:bodyPr/>
        <a:lstStyle/>
        <a:p>
          <a:endParaRPr lang="en-US"/>
        </a:p>
      </dgm:t>
    </dgm:pt>
    <dgm:pt modelId="{DC767BF4-7C61-4F58-B18D-6C8133E1C248}">
      <dgm:prSet custT="1"/>
      <dgm:spPr/>
      <dgm:t>
        <a:bodyPr/>
        <a:lstStyle/>
        <a:p>
          <a:pPr>
            <a:lnSpc>
              <a:spcPct val="100000"/>
            </a:lnSpc>
          </a:pPr>
          <a:r>
            <a:rPr lang="en-US" sz="1800"/>
            <a:t>Reported Releases</a:t>
          </a:r>
        </a:p>
      </dgm:t>
    </dgm:pt>
    <dgm:pt modelId="{54AC4306-D85A-467B-8999-4D3E9B87CE2F}" type="parTrans" cxnId="{1AEAC645-106B-4286-ADE0-835B322CEF36}">
      <dgm:prSet/>
      <dgm:spPr/>
      <dgm:t>
        <a:bodyPr/>
        <a:lstStyle/>
        <a:p>
          <a:endParaRPr lang="en-US" sz="2800"/>
        </a:p>
      </dgm:t>
    </dgm:pt>
    <dgm:pt modelId="{B9FB0E11-4C14-49F6-ACE4-A704C21D7CB0}" type="sibTrans" cxnId="{1AEAC645-106B-4286-ADE0-835B322CEF36}">
      <dgm:prSet/>
      <dgm:spPr/>
      <dgm:t>
        <a:bodyPr/>
        <a:lstStyle/>
        <a:p>
          <a:pPr>
            <a:lnSpc>
              <a:spcPct val="100000"/>
            </a:lnSpc>
          </a:pPr>
          <a:endParaRPr lang="en-US" sz="2800"/>
        </a:p>
      </dgm:t>
    </dgm:pt>
    <dgm:pt modelId="{74B98A1A-571C-41A2-9AA8-F84550AFBA07}">
      <dgm:prSet custT="1"/>
      <dgm:spPr/>
      <dgm:t>
        <a:bodyPr/>
        <a:lstStyle/>
        <a:p>
          <a:pPr>
            <a:lnSpc>
              <a:spcPct val="100000"/>
            </a:lnSpc>
          </a:pPr>
          <a:r>
            <a:rPr lang="en-US" sz="1800"/>
            <a:t>Site Reconnaissance</a:t>
          </a:r>
        </a:p>
      </dgm:t>
    </dgm:pt>
    <dgm:pt modelId="{71109F99-4244-4E33-A9BE-F1044C84EF78}" type="parTrans" cxnId="{7D742B06-6A0B-44D6-B0E9-B9FD67A5AD68}">
      <dgm:prSet/>
      <dgm:spPr/>
      <dgm:t>
        <a:bodyPr/>
        <a:lstStyle/>
        <a:p>
          <a:endParaRPr lang="en-US" sz="2800"/>
        </a:p>
      </dgm:t>
    </dgm:pt>
    <dgm:pt modelId="{E7F3A675-C4E4-4C79-8246-28A7F8BA3C10}" type="sibTrans" cxnId="{7D742B06-6A0B-44D6-B0E9-B9FD67A5AD68}">
      <dgm:prSet/>
      <dgm:spPr/>
      <dgm:t>
        <a:bodyPr/>
        <a:lstStyle/>
        <a:p>
          <a:pPr>
            <a:lnSpc>
              <a:spcPct val="100000"/>
            </a:lnSpc>
          </a:pPr>
          <a:endParaRPr lang="en-US" sz="2800"/>
        </a:p>
      </dgm:t>
    </dgm:pt>
    <dgm:pt modelId="{BBB66CBB-A891-4E6A-AF72-DF00AF3CD3F6}">
      <dgm:prSet custT="1"/>
      <dgm:spPr/>
      <dgm:t>
        <a:bodyPr/>
        <a:lstStyle/>
        <a:p>
          <a:pPr>
            <a:lnSpc>
              <a:spcPct val="100000"/>
            </a:lnSpc>
          </a:pPr>
          <a:r>
            <a:rPr lang="en-US" sz="1800"/>
            <a:t>Tax Delinquency</a:t>
          </a:r>
        </a:p>
      </dgm:t>
    </dgm:pt>
    <dgm:pt modelId="{E11168BA-5C94-483C-A0C5-F57FAAE166FA}" type="parTrans" cxnId="{B3C28DC8-D12B-480C-9C38-A035CDDA5742}">
      <dgm:prSet/>
      <dgm:spPr/>
      <dgm:t>
        <a:bodyPr/>
        <a:lstStyle/>
        <a:p>
          <a:endParaRPr lang="en-US" sz="2800"/>
        </a:p>
      </dgm:t>
    </dgm:pt>
    <dgm:pt modelId="{F7DB46EB-6C7B-489C-A930-0C843D70A5A4}" type="sibTrans" cxnId="{B3C28DC8-D12B-480C-9C38-A035CDDA5742}">
      <dgm:prSet/>
      <dgm:spPr/>
      <dgm:t>
        <a:bodyPr/>
        <a:lstStyle/>
        <a:p>
          <a:pPr>
            <a:lnSpc>
              <a:spcPct val="100000"/>
            </a:lnSpc>
          </a:pPr>
          <a:endParaRPr lang="en-US" sz="2800"/>
        </a:p>
      </dgm:t>
    </dgm:pt>
    <dgm:pt modelId="{36E73183-52A3-4CB3-A07A-00AB3B2400F0}">
      <dgm:prSet custT="1"/>
      <dgm:spPr/>
      <dgm:t>
        <a:bodyPr/>
        <a:lstStyle/>
        <a:p>
          <a:pPr>
            <a:lnSpc>
              <a:spcPct val="100000"/>
            </a:lnSpc>
          </a:pPr>
          <a:r>
            <a:rPr lang="en-US" sz="1800"/>
            <a:t>Sanborn Maps</a:t>
          </a:r>
        </a:p>
      </dgm:t>
    </dgm:pt>
    <dgm:pt modelId="{BC8F2FF6-6035-435D-A845-0937A4B77053}" type="parTrans" cxnId="{40ABB16C-E88C-4A6D-BF71-2B78C1248EE7}">
      <dgm:prSet/>
      <dgm:spPr/>
      <dgm:t>
        <a:bodyPr/>
        <a:lstStyle/>
        <a:p>
          <a:endParaRPr lang="en-US" sz="2800"/>
        </a:p>
      </dgm:t>
    </dgm:pt>
    <dgm:pt modelId="{D15998B8-9324-4A20-B1F5-8084508677D4}" type="sibTrans" cxnId="{40ABB16C-E88C-4A6D-BF71-2B78C1248EE7}">
      <dgm:prSet/>
      <dgm:spPr/>
      <dgm:t>
        <a:bodyPr/>
        <a:lstStyle/>
        <a:p>
          <a:pPr>
            <a:lnSpc>
              <a:spcPct val="100000"/>
            </a:lnSpc>
          </a:pPr>
          <a:endParaRPr lang="en-US" sz="2800"/>
        </a:p>
      </dgm:t>
    </dgm:pt>
    <dgm:pt modelId="{F0D2D705-7928-4EFA-823C-9F1B8D525C37}">
      <dgm:prSet custT="1"/>
      <dgm:spPr/>
      <dgm:t>
        <a:bodyPr/>
        <a:lstStyle/>
        <a:p>
          <a:pPr>
            <a:lnSpc>
              <a:spcPct val="100000"/>
            </a:lnSpc>
          </a:pPr>
          <a:r>
            <a:rPr lang="en-US" sz="1800"/>
            <a:t>Known Sites</a:t>
          </a:r>
        </a:p>
      </dgm:t>
    </dgm:pt>
    <dgm:pt modelId="{552A6147-26F5-415F-9B70-4F27A62A9D38}" type="parTrans" cxnId="{65B16E83-D7FE-4C3D-9119-3444038BDAA4}">
      <dgm:prSet/>
      <dgm:spPr/>
      <dgm:t>
        <a:bodyPr/>
        <a:lstStyle/>
        <a:p>
          <a:endParaRPr lang="en-US" sz="2000"/>
        </a:p>
      </dgm:t>
    </dgm:pt>
    <dgm:pt modelId="{B156D27E-C45C-406F-B576-F9CD61CDDBB1}" type="sibTrans" cxnId="{65B16E83-D7FE-4C3D-9119-3444038BDAA4}">
      <dgm:prSet/>
      <dgm:spPr/>
      <dgm:t>
        <a:bodyPr/>
        <a:lstStyle/>
        <a:p>
          <a:pPr>
            <a:lnSpc>
              <a:spcPct val="100000"/>
            </a:lnSpc>
          </a:pPr>
          <a:endParaRPr lang="en-US" sz="2000"/>
        </a:p>
      </dgm:t>
    </dgm:pt>
    <dgm:pt modelId="{62739B0C-1479-481E-8D6F-271244946A9F}">
      <dgm:prSet custT="1"/>
      <dgm:spPr/>
      <dgm:t>
        <a:bodyPr/>
        <a:lstStyle/>
        <a:p>
          <a:pPr>
            <a:lnSpc>
              <a:spcPct val="100000"/>
            </a:lnSpc>
          </a:pPr>
          <a:r>
            <a:rPr lang="en-US" sz="1800"/>
            <a:t>Existing Brownfield Lists</a:t>
          </a:r>
        </a:p>
      </dgm:t>
    </dgm:pt>
    <dgm:pt modelId="{31D8FE59-1984-49F4-995D-EB0F85B61A20}" type="parTrans" cxnId="{ED822A24-7244-47AF-AB76-249B06C15D20}">
      <dgm:prSet/>
      <dgm:spPr/>
      <dgm:t>
        <a:bodyPr/>
        <a:lstStyle/>
        <a:p>
          <a:endParaRPr lang="en-US" sz="2000"/>
        </a:p>
      </dgm:t>
    </dgm:pt>
    <dgm:pt modelId="{A2DA5D5E-0E62-40F0-9ACA-E7F655221B6D}" type="sibTrans" cxnId="{ED822A24-7244-47AF-AB76-249B06C15D20}">
      <dgm:prSet/>
      <dgm:spPr/>
      <dgm:t>
        <a:bodyPr/>
        <a:lstStyle/>
        <a:p>
          <a:endParaRPr lang="en-US" sz="2000"/>
        </a:p>
      </dgm:t>
    </dgm:pt>
    <dgm:pt modelId="{9628A858-E7E3-4F46-9FD8-BD75C2411B7C}" type="pres">
      <dgm:prSet presAssocID="{4C3EF643-FFA3-4247-B001-AAAA5607F96D}" presName="root" presStyleCnt="0">
        <dgm:presLayoutVars>
          <dgm:dir/>
          <dgm:resizeHandles val="exact"/>
        </dgm:presLayoutVars>
      </dgm:prSet>
      <dgm:spPr/>
    </dgm:pt>
    <dgm:pt modelId="{EB908FF0-BF09-45D3-BFD6-360C7AC15227}" type="pres">
      <dgm:prSet presAssocID="{4C3EF643-FFA3-4247-B001-AAAA5607F96D}" presName="container" presStyleCnt="0">
        <dgm:presLayoutVars>
          <dgm:dir/>
          <dgm:resizeHandles val="exact"/>
        </dgm:presLayoutVars>
      </dgm:prSet>
      <dgm:spPr/>
    </dgm:pt>
    <dgm:pt modelId="{672BD4B4-B5A8-4B4A-8F4B-9FF125B05954}" type="pres">
      <dgm:prSet presAssocID="{DC767BF4-7C61-4F58-B18D-6C8133E1C248}" presName="compNode" presStyleCnt="0"/>
      <dgm:spPr/>
    </dgm:pt>
    <dgm:pt modelId="{7080838F-B915-48CC-9EB4-1C2DF3D76DFD}" type="pres">
      <dgm:prSet presAssocID="{DC767BF4-7C61-4F58-B18D-6C8133E1C248}" presName="iconBgRect" presStyleLbl="bgShp" presStyleIdx="0" presStyleCnt="6"/>
      <dgm:spPr/>
    </dgm:pt>
    <dgm:pt modelId="{05320AC0-F828-45FD-8A1B-B1943BDAA642}" type="pres">
      <dgm:prSet presAssocID="{DC767BF4-7C61-4F58-B18D-6C8133E1C248}"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D746D3A5-FE25-4FD1-9048-93F2DAD3BE31}" type="pres">
      <dgm:prSet presAssocID="{DC767BF4-7C61-4F58-B18D-6C8133E1C248}" presName="spaceRect" presStyleCnt="0"/>
      <dgm:spPr/>
    </dgm:pt>
    <dgm:pt modelId="{5A55457B-B7B8-4EFA-825A-E2913EB4CC60}" type="pres">
      <dgm:prSet presAssocID="{DC767BF4-7C61-4F58-B18D-6C8133E1C248}" presName="textRect" presStyleLbl="revTx" presStyleIdx="0" presStyleCnt="6">
        <dgm:presLayoutVars>
          <dgm:chMax val="1"/>
          <dgm:chPref val="1"/>
        </dgm:presLayoutVars>
      </dgm:prSet>
      <dgm:spPr/>
    </dgm:pt>
    <dgm:pt modelId="{2D7269A4-A367-491F-8709-C01889A662AC}" type="pres">
      <dgm:prSet presAssocID="{B9FB0E11-4C14-49F6-ACE4-A704C21D7CB0}" presName="sibTrans" presStyleLbl="sibTrans2D1" presStyleIdx="0" presStyleCnt="0"/>
      <dgm:spPr/>
    </dgm:pt>
    <dgm:pt modelId="{F5374B5E-1DD0-4995-8062-1718790C8BF0}" type="pres">
      <dgm:prSet presAssocID="{74B98A1A-571C-41A2-9AA8-F84550AFBA07}" presName="compNode" presStyleCnt="0"/>
      <dgm:spPr/>
    </dgm:pt>
    <dgm:pt modelId="{1E5FDD16-4788-4C4C-8FBE-31E2FE40917C}" type="pres">
      <dgm:prSet presAssocID="{74B98A1A-571C-41A2-9AA8-F84550AFBA07}" presName="iconBgRect" presStyleLbl="bgShp" presStyleIdx="1" presStyleCnt="6"/>
      <dgm:spPr/>
    </dgm:pt>
    <dgm:pt modelId="{0DED8006-8869-4C06-A61E-B0161A495B14}" type="pres">
      <dgm:prSet presAssocID="{74B98A1A-571C-41A2-9AA8-F84550AFBA07}"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rain"/>
        </a:ext>
      </dgm:extLst>
    </dgm:pt>
    <dgm:pt modelId="{7783409E-BB8F-4996-93D1-F606917C9C21}" type="pres">
      <dgm:prSet presAssocID="{74B98A1A-571C-41A2-9AA8-F84550AFBA07}" presName="spaceRect" presStyleCnt="0"/>
      <dgm:spPr/>
    </dgm:pt>
    <dgm:pt modelId="{73194858-FDD0-4A98-9CFE-06780914AEDA}" type="pres">
      <dgm:prSet presAssocID="{74B98A1A-571C-41A2-9AA8-F84550AFBA07}" presName="textRect" presStyleLbl="revTx" presStyleIdx="1" presStyleCnt="6" custScaleX="143086" custLinFactNeighborX="20567" custLinFactNeighborY="-124">
        <dgm:presLayoutVars>
          <dgm:chMax val="1"/>
          <dgm:chPref val="1"/>
        </dgm:presLayoutVars>
      </dgm:prSet>
      <dgm:spPr/>
    </dgm:pt>
    <dgm:pt modelId="{9FBCF4DD-9901-40E2-BA71-2712A5AA3E05}" type="pres">
      <dgm:prSet presAssocID="{E7F3A675-C4E4-4C79-8246-28A7F8BA3C10}" presName="sibTrans" presStyleLbl="sibTrans2D1" presStyleIdx="0" presStyleCnt="0"/>
      <dgm:spPr/>
    </dgm:pt>
    <dgm:pt modelId="{7ED3AD86-86BF-4F1B-9497-3642BD7EB497}" type="pres">
      <dgm:prSet presAssocID="{BBB66CBB-A891-4E6A-AF72-DF00AF3CD3F6}" presName="compNode" presStyleCnt="0"/>
      <dgm:spPr/>
    </dgm:pt>
    <dgm:pt modelId="{A662A1CC-6CC6-4852-B8FE-F967DA5D5BF8}" type="pres">
      <dgm:prSet presAssocID="{BBB66CBB-A891-4E6A-AF72-DF00AF3CD3F6}" presName="iconBgRect" presStyleLbl="bgShp" presStyleIdx="2" presStyleCnt="6"/>
      <dgm:spPr/>
    </dgm:pt>
    <dgm:pt modelId="{FAAA20A6-57A2-47F3-9A67-750403A6DE9A}" type="pres">
      <dgm:prSet presAssocID="{BBB66CBB-A891-4E6A-AF72-DF00AF3CD3F6}"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oney"/>
        </a:ext>
      </dgm:extLst>
    </dgm:pt>
    <dgm:pt modelId="{CD2F87B4-E3ED-4288-93DB-AEDDE9D3BFE8}" type="pres">
      <dgm:prSet presAssocID="{BBB66CBB-A891-4E6A-AF72-DF00AF3CD3F6}" presName="spaceRect" presStyleCnt="0"/>
      <dgm:spPr/>
    </dgm:pt>
    <dgm:pt modelId="{3C4C5729-05DE-4802-9E22-8BDE8B556157}" type="pres">
      <dgm:prSet presAssocID="{BBB66CBB-A891-4E6A-AF72-DF00AF3CD3F6}" presName="textRect" presStyleLbl="revTx" presStyleIdx="2" presStyleCnt="6">
        <dgm:presLayoutVars>
          <dgm:chMax val="1"/>
          <dgm:chPref val="1"/>
        </dgm:presLayoutVars>
      </dgm:prSet>
      <dgm:spPr/>
    </dgm:pt>
    <dgm:pt modelId="{27EEDD7A-A428-465F-8397-0C8089E9FF12}" type="pres">
      <dgm:prSet presAssocID="{F7DB46EB-6C7B-489C-A930-0C843D70A5A4}" presName="sibTrans" presStyleLbl="sibTrans2D1" presStyleIdx="0" presStyleCnt="0"/>
      <dgm:spPr/>
    </dgm:pt>
    <dgm:pt modelId="{CD9223B2-321D-4D7D-99C3-5F8CCE993F70}" type="pres">
      <dgm:prSet presAssocID="{36E73183-52A3-4CB3-A07A-00AB3B2400F0}" presName="compNode" presStyleCnt="0"/>
      <dgm:spPr/>
    </dgm:pt>
    <dgm:pt modelId="{C52BBFB2-500F-4FB1-9314-2B4FA1701104}" type="pres">
      <dgm:prSet presAssocID="{36E73183-52A3-4CB3-A07A-00AB3B2400F0}" presName="iconBgRect" presStyleLbl="bgShp" presStyleIdx="3" presStyleCnt="6"/>
      <dgm:spPr/>
    </dgm:pt>
    <dgm:pt modelId="{131AC323-8562-4D5D-989D-2A6BF4BE46AC}" type="pres">
      <dgm:prSet presAssocID="{36E73183-52A3-4CB3-A07A-00AB3B2400F0}"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rker"/>
        </a:ext>
      </dgm:extLst>
    </dgm:pt>
    <dgm:pt modelId="{4E7298DC-D6BA-44AD-9E69-E998D00BACB8}" type="pres">
      <dgm:prSet presAssocID="{36E73183-52A3-4CB3-A07A-00AB3B2400F0}" presName="spaceRect" presStyleCnt="0"/>
      <dgm:spPr/>
    </dgm:pt>
    <dgm:pt modelId="{83F931DB-6FD9-4ED0-82B4-0EEAE5B0AAD2}" type="pres">
      <dgm:prSet presAssocID="{36E73183-52A3-4CB3-A07A-00AB3B2400F0}" presName="textRect" presStyleLbl="revTx" presStyleIdx="3" presStyleCnt="6">
        <dgm:presLayoutVars>
          <dgm:chMax val="1"/>
          <dgm:chPref val="1"/>
        </dgm:presLayoutVars>
      </dgm:prSet>
      <dgm:spPr/>
    </dgm:pt>
    <dgm:pt modelId="{36F2D753-6BDF-4278-95AA-28417B6820ED}" type="pres">
      <dgm:prSet presAssocID="{D15998B8-9324-4A20-B1F5-8084508677D4}" presName="sibTrans" presStyleLbl="sibTrans2D1" presStyleIdx="0" presStyleCnt="0"/>
      <dgm:spPr/>
    </dgm:pt>
    <dgm:pt modelId="{39D750F3-F19E-48C3-B9F4-04579DF67252}" type="pres">
      <dgm:prSet presAssocID="{F0D2D705-7928-4EFA-823C-9F1B8D525C37}" presName="compNode" presStyleCnt="0"/>
      <dgm:spPr/>
    </dgm:pt>
    <dgm:pt modelId="{3C7C00C0-82AB-48EB-B6C5-8785F3CAEA02}" type="pres">
      <dgm:prSet presAssocID="{F0D2D705-7928-4EFA-823C-9F1B8D525C37}" presName="iconBgRect" presStyleLbl="bgShp" presStyleIdx="4" presStyleCnt="6"/>
      <dgm:spPr/>
    </dgm:pt>
    <dgm:pt modelId="{EE132EA3-53C7-4D4C-ACFD-6ABB4CD18AF8}" type="pres">
      <dgm:prSet presAssocID="{F0D2D705-7928-4EFA-823C-9F1B8D525C37}"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Factory with solid fill"/>
        </a:ext>
      </dgm:extLst>
    </dgm:pt>
    <dgm:pt modelId="{43479978-CD57-4CE1-9722-C653162D03A1}" type="pres">
      <dgm:prSet presAssocID="{F0D2D705-7928-4EFA-823C-9F1B8D525C37}" presName="spaceRect" presStyleCnt="0"/>
      <dgm:spPr/>
    </dgm:pt>
    <dgm:pt modelId="{BB6D8CE4-8289-4421-A9DB-38C4D5A001FB}" type="pres">
      <dgm:prSet presAssocID="{F0D2D705-7928-4EFA-823C-9F1B8D525C37}" presName="textRect" presStyleLbl="revTx" presStyleIdx="4" presStyleCnt="6">
        <dgm:presLayoutVars>
          <dgm:chMax val="1"/>
          <dgm:chPref val="1"/>
        </dgm:presLayoutVars>
      </dgm:prSet>
      <dgm:spPr/>
    </dgm:pt>
    <dgm:pt modelId="{17648254-7659-4A5A-9898-14D11EF8D742}" type="pres">
      <dgm:prSet presAssocID="{B156D27E-C45C-406F-B576-F9CD61CDDBB1}" presName="sibTrans" presStyleLbl="sibTrans2D1" presStyleIdx="0" presStyleCnt="0"/>
      <dgm:spPr/>
    </dgm:pt>
    <dgm:pt modelId="{C8B9B5A6-0473-4ADB-8AD3-D9519E536EF4}" type="pres">
      <dgm:prSet presAssocID="{62739B0C-1479-481E-8D6F-271244946A9F}" presName="compNode" presStyleCnt="0"/>
      <dgm:spPr/>
    </dgm:pt>
    <dgm:pt modelId="{BF7F87FA-3D84-4763-9EBA-D862679F1B47}" type="pres">
      <dgm:prSet presAssocID="{62739B0C-1479-481E-8D6F-271244946A9F}" presName="iconBgRect" presStyleLbl="bgShp" presStyleIdx="5" presStyleCnt="6"/>
      <dgm:spPr/>
    </dgm:pt>
    <dgm:pt modelId="{841B0E42-055C-471D-BF90-E1B9790A9C2A}" type="pres">
      <dgm:prSet presAssocID="{62739B0C-1479-481E-8D6F-271244946A9F}"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lipboard Checked with solid fill"/>
        </a:ext>
      </dgm:extLst>
    </dgm:pt>
    <dgm:pt modelId="{089FAA0C-52D6-4A01-AF57-3A4275E6307A}" type="pres">
      <dgm:prSet presAssocID="{62739B0C-1479-481E-8D6F-271244946A9F}" presName="spaceRect" presStyleCnt="0"/>
      <dgm:spPr/>
    </dgm:pt>
    <dgm:pt modelId="{194A1BAA-7CF5-4228-AAF1-E0F0893B7B2F}" type="pres">
      <dgm:prSet presAssocID="{62739B0C-1479-481E-8D6F-271244946A9F}" presName="textRect" presStyleLbl="revTx" presStyleIdx="5" presStyleCnt="6" custScaleX="139758" custLinFactNeighborX="17732" custLinFactNeighborY="-1672">
        <dgm:presLayoutVars>
          <dgm:chMax val="1"/>
          <dgm:chPref val="1"/>
        </dgm:presLayoutVars>
      </dgm:prSet>
      <dgm:spPr/>
    </dgm:pt>
  </dgm:ptLst>
  <dgm:cxnLst>
    <dgm:cxn modelId="{7D742B06-6A0B-44D6-B0E9-B9FD67A5AD68}" srcId="{4C3EF643-FFA3-4247-B001-AAAA5607F96D}" destId="{74B98A1A-571C-41A2-9AA8-F84550AFBA07}" srcOrd="1" destOrd="0" parTransId="{71109F99-4244-4E33-A9BE-F1044C84EF78}" sibTransId="{E7F3A675-C4E4-4C79-8246-28A7F8BA3C10}"/>
    <dgm:cxn modelId="{2C82F111-8AE6-4A34-A2E0-923F50D4AE24}" type="presOf" srcId="{B156D27E-C45C-406F-B576-F9CD61CDDBB1}" destId="{17648254-7659-4A5A-9898-14D11EF8D742}" srcOrd="0" destOrd="0" presId="urn:microsoft.com/office/officeart/2018/2/layout/IconCircleList"/>
    <dgm:cxn modelId="{A7D8EA1A-D874-4633-9C34-6A380AC1B540}" type="presOf" srcId="{B9FB0E11-4C14-49F6-ACE4-A704C21D7CB0}" destId="{2D7269A4-A367-491F-8709-C01889A662AC}" srcOrd="0" destOrd="0" presId="urn:microsoft.com/office/officeart/2018/2/layout/IconCircleList"/>
    <dgm:cxn modelId="{1824791F-43DC-4894-B3ED-CBA4A90BDB14}" type="presOf" srcId="{62739B0C-1479-481E-8D6F-271244946A9F}" destId="{194A1BAA-7CF5-4228-AAF1-E0F0893B7B2F}" srcOrd="0" destOrd="0" presId="urn:microsoft.com/office/officeart/2018/2/layout/IconCircleList"/>
    <dgm:cxn modelId="{ED822A24-7244-47AF-AB76-249B06C15D20}" srcId="{4C3EF643-FFA3-4247-B001-AAAA5607F96D}" destId="{62739B0C-1479-481E-8D6F-271244946A9F}" srcOrd="5" destOrd="0" parTransId="{31D8FE59-1984-49F4-995D-EB0F85B61A20}" sibTransId="{A2DA5D5E-0E62-40F0-9ACA-E7F655221B6D}"/>
    <dgm:cxn modelId="{D674E03A-BACA-486D-80A6-1058AFBD8037}" type="presOf" srcId="{D15998B8-9324-4A20-B1F5-8084508677D4}" destId="{36F2D753-6BDF-4278-95AA-28417B6820ED}" srcOrd="0" destOrd="0" presId="urn:microsoft.com/office/officeart/2018/2/layout/IconCircleList"/>
    <dgm:cxn modelId="{1AEAC645-106B-4286-ADE0-835B322CEF36}" srcId="{4C3EF643-FFA3-4247-B001-AAAA5607F96D}" destId="{DC767BF4-7C61-4F58-B18D-6C8133E1C248}" srcOrd="0" destOrd="0" parTransId="{54AC4306-D85A-467B-8999-4D3E9B87CE2F}" sibTransId="{B9FB0E11-4C14-49F6-ACE4-A704C21D7CB0}"/>
    <dgm:cxn modelId="{40ABB16C-E88C-4A6D-BF71-2B78C1248EE7}" srcId="{4C3EF643-FFA3-4247-B001-AAAA5607F96D}" destId="{36E73183-52A3-4CB3-A07A-00AB3B2400F0}" srcOrd="3" destOrd="0" parTransId="{BC8F2FF6-6035-435D-A845-0937A4B77053}" sibTransId="{D15998B8-9324-4A20-B1F5-8084508677D4}"/>
    <dgm:cxn modelId="{397ED54D-1DB6-42A0-B3EF-D1D030AA9485}" type="presOf" srcId="{36E73183-52A3-4CB3-A07A-00AB3B2400F0}" destId="{83F931DB-6FD9-4ED0-82B4-0EEAE5B0AAD2}" srcOrd="0" destOrd="0" presId="urn:microsoft.com/office/officeart/2018/2/layout/IconCircleList"/>
    <dgm:cxn modelId="{2F02576E-41DF-446B-8301-7B0B72F8DCC2}" type="presOf" srcId="{E7F3A675-C4E4-4C79-8246-28A7F8BA3C10}" destId="{9FBCF4DD-9901-40E2-BA71-2712A5AA3E05}" srcOrd="0" destOrd="0" presId="urn:microsoft.com/office/officeart/2018/2/layout/IconCircleList"/>
    <dgm:cxn modelId="{E7FD1072-95B3-4B24-A759-62B0793938FB}" type="presOf" srcId="{BBB66CBB-A891-4E6A-AF72-DF00AF3CD3F6}" destId="{3C4C5729-05DE-4802-9E22-8BDE8B556157}" srcOrd="0" destOrd="0" presId="urn:microsoft.com/office/officeart/2018/2/layout/IconCircleList"/>
    <dgm:cxn modelId="{44143956-C2EF-4593-8517-9FDF1901F479}" type="presOf" srcId="{F7DB46EB-6C7B-489C-A930-0C843D70A5A4}" destId="{27EEDD7A-A428-465F-8397-0C8089E9FF12}" srcOrd="0" destOrd="0" presId="urn:microsoft.com/office/officeart/2018/2/layout/IconCircleList"/>
    <dgm:cxn modelId="{5F1D6483-4111-4B8F-8F97-B0081589DDDC}" type="presOf" srcId="{4C3EF643-FFA3-4247-B001-AAAA5607F96D}" destId="{9628A858-E7E3-4F46-9FD8-BD75C2411B7C}" srcOrd="0" destOrd="0" presId="urn:microsoft.com/office/officeart/2018/2/layout/IconCircleList"/>
    <dgm:cxn modelId="{65B16E83-D7FE-4C3D-9119-3444038BDAA4}" srcId="{4C3EF643-FFA3-4247-B001-AAAA5607F96D}" destId="{F0D2D705-7928-4EFA-823C-9F1B8D525C37}" srcOrd="4" destOrd="0" parTransId="{552A6147-26F5-415F-9B70-4F27A62A9D38}" sibTransId="{B156D27E-C45C-406F-B576-F9CD61CDDBB1}"/>
    <dgm:cxn modelId="{4C10419C-3D4B-4A0C-8121-645CEE8A5517}" type="presOf" srcId="{F0D2D705-7928-4EFA-823C-9F1B8D525C37}" destId="{BB6D8CE4-8289-4421-A9DB-38C4D5A001FB}" srcOrd="0" destOrd="0" presId="urn:microsoft.com/office/officeart/2018/2/layout/IconCircleList"/>
    <dgm:cxn modelId="{A77ABDA8-058A-4F00-A2EE-F05A08AE5F3C}" type="presOf" srcId="{74B98A1A-571C-41A2-9AA8-F84550AFBA07}" destId="{73194858-FDD0-4A98-9CFE-06780914AEDA}" srcOrd="0" destOrd="0" presId="urn:microsoft.com/office/officeart/2018/2/layout/IconCircleList"/>
    <dgm:cxn modelId="{B3C28DC8-D12B-480C-9C38-A035CDDA5742}" srcId="{4C3EF643-FFA3-4247-B001-AAAA5607F96D}" destId="{BBB66CBB-A891-4E6A-AF72-DF00AF3CD3F6}" srcOrd="2" destOrd="0" parTransId="{E11168BA-5C94-483C-A0C5-F57FAAE166FA}" sibTransId="{F7DB46EB-6C7B-489C-A930-0C843D70A5A4}"/>
    <dgm:cxn modelId="{2DF378CE-5CF7-4B53-80BC-B35B8854E800}" type="presOf" srcId="{DC767BF4-7C61-4F58-B18D-6C8133E1C248}" destId="{5A55457B-B7B8-4EFA-825A-E2913EB4CC60}" srcOrd="0" destOrd="0" presId="urn:microsoft.com/office/officeart/2018/2/layout/IconCircleList"/>
    <dgm:cxn modelId="{3A27D4A5-BFBF-4908-A9FC-8BBEC5B616BC}" type="presParOf" srcId="{9628A858-E7E3-4F46-9FD8-BD75C2411B7C}" destId="{EB908FF0-BF09-45D3-BFD6-360C7AC15227}" srcOrd="0" destOrd="0" presId="urn:microsoft.com/office/officeart/2018/2/layout/IconCircleList"/>
    <dgm:cxn modelId="{0A02BBD0-461A-4421-8AB8-4F2372719B71}" type="presParOf" srcId="{EB908FF0-BF09-45D3-BFD6-360C7AC15227}" destId="{672BD4B4-B5A8-4B4A-8F4B-9FF125B05954}" srcOrd="0" destOrd="0" presId="urn:microsoft.com/office/officeart/2018/2/layout/IconCircleList"/>
    <dgm:cxn modelId="{73E1BD67-E8B2-48BC-8979-76D8C6FE61CC}" type="presParOf" srcId="{672BD4B4-B5A8-4B4A-8F4B-9FF125B05954}" destId="{7080838F-B915-48CC-9EB4-1C2DF3D76DFD}" srcOrd="0" destOrd="0" presId="urn:microsoft.com/office/officeart/2018/2/layout/IconCircleList"/>
    <dgm:cxn modelId="{A9229AEA-DB56-4E79-B6F8-128270D9695F}" type="presParOf" srcId="{672BD4B4-B5A8-4B4A-8F4B-9FF125B05954}" destId="{05320AC0-F828-45FD-8A1B-B1943BDAA642}" srcOrd="1" destOrd="0" presId="urn:microsoft.com/office/officeart/2018/2/layout/IconCircleList"/>
    <dgm:cxn modelId="{C032C64E-9383-4765-A798-4921ED4E70C9}" type="presParOf" srcId="{672BD4B4-B5A8-4B4A-8F4B-9FF125B05954}" destId="{D746D3A5-FE25-4FD1-9048-93F2DAD3BE31}" srcOrd="2" destOrd="0" presId="urn:microsoft.com/office/officeart/2018/2/layout/IconCircleList"/>
    <dgm:cxn modelId="{7CC4AFAC-E81E-415A-AA13-EB773ED50F21}" type="presParOf" srcId="{672BD4B4-B5A8-4B4A-8F4B-9FF125B05954}" destId="{5A55457B-B7B8-4EFA-825A-E2913EB4CC60}" srcOrd="3" destOrd="0" presId="urn:microsoft.com/office/officeart/2018/2/layout/IconCircleList"/>
    <dgm:cxn modelId="{60B281F7-2CB3-4B61-A1A3-1F8DB7734796}" type="presParOf" srcId="{EB908FF0-BF09-45D3-BFD6-360C7AC15227}" destId="{2D7269A4-A367-491F-8709-C01889A662AC}" srcOrd="1" destOrd="0" presId="urn:microsoft.com/office/officeart/2018/2/layout/IconCircleList"/>
    <dgm:cxn modelId="{091EBE6C-9529-4101-A152-50C430AE6838}" type="presParOf" srcId="{EB908FF0-BF09-45D3-BFD6-360C7AC15227}" destId="{F5374B5E-1DD0-4995-8062-1718790C8BF0}" srcOrd="2" destOrd="0" presId="urn:microsoft.com/office/officeart/2018/2/layout/IconCircleList"/>
    <dgm:cxn modelId="{8A2969D3-386F-4AB0-A2D1-7E8A5AC7AB17}" type="presParOf" srcId="{F5374B5E-1DD0-4995-8062-1718790C8BF0}" destId="{1E5FDD16-4788-4C4C-8FBE-31E2FE40917C}" srcOrd="0" destOrd="0" presId="urn:microsoft.com/office/officeart/2018/2/layout/IconCircleList"/>
    <dgm:cxn modelId="{9F128C16-C804-4085-8F60-41899AA2A868}" type="presParOf" srcId="{F5374B5E-1DD0-4995-8062-1718790C8BF0}" destId="{0DED8006-8869-4C06-A61E-B0161A495B14}" srcOrd="1" destOrd="0" presId="urn:microsoft.com/office/officeart/2018/2/layout/IconCircleList"/>
    <dgm:cxn modelId="{AEAEB033-4149-4A2B-8668-843C61EA8BC4}" type="presParOf" srcId="{F5374B5E-1DD0-4995-8062-1718790C8BF0}" destId="{7783409E-BB8F-4996-93D1-F606917C9C21}" srcOrd="2" destOrd="0" presId="urn:microsoft.com/office/officeart/2018/2/layout/IconCircleList"/>
    <dgm:cxn modelId="{ED992C4A-4213-422F-A712-61C3180C31BC}" type="presParOf" srcId="{F5374B5E-1DD0-4995-8062-1718790C8BF0}" destId="{73194858-FDD0-4A98-9CFE-06780914AEDA}" srcOrd="3" destOrd="0" presId="urn:microsoft.com/office/officeart/2018/2/layout/IconCircleList"/>
    <dgm:cxn modelId="{8D18C656-4792-4295-B484-3F39F33EAFB5}" type="presParOf" srcId="{EB908FF0-BF09-45D3-BFD6-360C7AC15227}" destId="{9FBCF4DD-9901-40E2-BA71-2712A5AA3E05}" srcOrd="3" destOrd="0" presId="urn:microsoft.com/office/officeart/2018/2/layout/IconCircleList"/>
    <dgm:cxn modelId="{BE9F790B-CA16-4166-ADDE-C96D4A19E70F}" type="presParOf" srcId="{EB908FF0-BF09-45D3-BFD6-360C7AC15227}" destId="{7ED3AD86-86BF-4F1B-9497-3642BD7EB497}" srcOrd="4" destOrd="0" presId="urn:microsoft.com/office/officeart/2018/2/layout/IconCircleList"/>
    <dgm:cxn modelId="{3467EC7B-B268-428D-A441-09DE3C966374}" type="presParOf" srcId="{7ED3AD86-86BF-4F1B-9497-3642BD7EB497}" destId="{A662A1CC-6CC6-4852-B8FE-F967DA5D5BF8}" srcOrd="0" destOrd="0" presId="urn:microsoft.com/office/officeart/2018/2/layout/IconCircleList"/>
    <dgm:cxn modelId="{38F2EE51-EDB8-4E62-9DA8-CA9731023397}" type="presParOf" srcId="{7ED3AD86-86BF-4F1B-9497-3642BD7EB497}" destId="{FAAA20A6-57A2-47F3-9A67-750403A6DE9A}" srcOrd="1" destOrd="0" presId="urn:microsoft.com/office/officeart/2018/2/layout/IconCircleList"/>
    <dgm:cxn modelId="{8BEF6295-F112-4F38-8E10-7B363B608ADA}" type="presParOf" srcId="{7ED3AD86-86BF-4F1B-9497-3642BD7EB497}" destId="{CD2F87B4-E3ED-4288-93DB-AEDDE9D3BFE8}" srcOrd="2" destOrd="0" presId="urn:microsoft.com/office/officeart/2018/2/layout/IconCircleList"/>
    <dgm:cxn modelId="{810FD28D-8D35-4759-ACD4-2F716C223446}" type="presParOf" srcId="{7ED3AD86-86BF-4F1B-9497-3642BD7EB497}" destId="{3C4C5729-05DE-4802-9E22-8BDE8B556157}" srcOrd="3" destOrd="0" presId="urn:microsoft.com/office/officeart/2018/2/layout/IconCircleList"/>
    <dgm:cxn modelId="{2959A412-82D3-41A2-A0F7-A8185BEFB6E2}" type="presParOf" srcId="{EB908FF0-BF09-45D3-BFD6-360C7AC15227}" destId="{27EEDD7A-A428-465F-8397-0C8089E9FF12}" srcOrd="5" destOrd="0" presId="urn:microsoft.com/office/officeart/2018/2/layout/IconCircleList"/>
    <dgm:cxn modelId="{079D862F-842A-4EB8-8603-20F64A8DD7BB}" type="presParOf" srcId="{EB908FF0-BF09-45D3-BFD6-360C7AC15227}" destId="{CD9223B2-321D-4D7D-99C3-5F8CCE993F70}" srcOrd="6" destOrd="0" presId="urn:microsoft.com/office/officeart/2018/2/layout/IconCircleList"/>
    <dgm:cxn modelId="{675B5E09-09D9-44C9-9596-7DE96B19008C}" type="presParOf" srcId="{CD9223B2-321D-4D7D-99C3-5F8CCE993F70}" destId="{C52BBFB2-500F-4FB1-9314-2B4FA1701104}" srcOrd="0" destOrd="0" presId="urn:microsoft.com/office/officeart/2018/2/layout/IconCircleList"/>
    <dgm:cxn modelId="{51949D81-4B5D-44B7-BBE3-83972F24316F}" type="presParOf" srcId="{CD9223B2-321D-4D7D-99C3-5F8CCE993F70}" destId="{131AC323-8562-4D5D-989D-2A6BF4BE46AC}" srcOrd="1" destOrd="0" presId="urn:microsoft.com/office/officeart/2018/2/layout/IconCircleList"/>
    <dgm:cxn modelId="{96A436C0-9D0A-4F56-9716-4181E26E1F75}" type="presParOf" srcId="{CD9223B2-321D-4D7D-99C3-5F8CCE993F70}" destId="{4E7298DC-D6BA-44AD-9E69-E998D00BACB8}" srcOrd="2" destOrd="0" presId="urn:microsoft.com/office/officeart/2018/2/layout/IconCircleList"/>
    <dgm:cxn modelId="{191AC3A6-4F8C-4EF5-9BBD-DCDE6E14B4C9}" type="presParOf" srcId="{CD9223B2-321D-4D7D-99C3-5F8CCE993F70}" destId="{83F931DB-6FD9-4ED0-82B4-0EEAE5B0AAD2}" srcOrd="3" destOrd="0" presId="urn:microsoft.com/office/officeart/2018/2/layout/IconCircleList"/>
    <dgm:cxn modelId="{827329D4-606E-47F3-9F6F-67510D7D14A9}" type="presParOf" srcId="{EB908FF0-BF09-45D3-BFD6-360C7AC15227}" destId="{36F2D753-6BDF-4278-95AA-28417B6820ED}" srcOrd="7" destOrd="0" presId="urn:microsoft.com/office/officeart/2018/2/layout/IconCircleList"/>
    <dgm:cxn modelId="{87F5EA89-5315-438F-9199-FEE67AFD4DFD}" type="presParOf" srcId="{EB908FF0-BF09-45D3-BFD6-360C7AC15227}" destId="{39D750F3-F19E-48C3-B9F4-04579DF67252}" srcOrd="8" destOrd="0" presId="urn:microsoft.com/office/officeart/2018/2/layout/IconCircleList"/>
    <dgm:cxn modelId="{03F485BA-D42B-4CB7-8E50-439CF41C6CBB}" type="presParOf" srcId="{39D750F3-F19E-48C3-B9F4-04579DF67252}" destId="{3C7C00C0-82AB-48EB-B6C5-8785F3CAEA02}" srcOrd="0" destOrd="0" presId="urn:microsoft.com/office/officeart/2018/2/layout/IconCircleList"/>
    <dgm:cxn modelId="{09367305-E58E-4F1D-AA51-691216358F6F}" type="presParOf" srcId="{39D750F3-F19E-48C3-B9F4-04579DF67252}" destId="{EE132EA3-53C7-4D4C-ACFD-6ABB4CD18AF8}" srcOrd="1" destOrd="0" presId="urn:microsoft.com/office/officeart/2018/2/layout/IconCircleList"/>
    <dgm:cxn modelId="{BFF3A265-F1B3-4E55-87AE-28E8C8556FE5}" type="presParOf" srcId="{39D750F3-F19E-48C3-B9F4-04579DF67252}" destId="{43479978-CD57-4CE1-9722-C653162D03A1}" srcOrd="2" destOrd="0" presId="urn:microsoft.com/office/officeart/2018/2/layout/IconCircleList"/>
    <dgm:cxn modelId="{DD37282A-4DBD-46E7-A14A-C35F53F993D6}" type="presParOf" srcId="{39D750F3-F19E-48C3-B9F4-04579DF67252}" destId="{BB6D8CE4-8289-4421-A9DB-38C4D5A001FB}" srcOrd="3" destOrd="0" presId="urn:microsoft.com/office/officeart/2018/2/layout/IconCircleList"/>
    <dgm:cxn modelId="{EEC39699-2D76-48E5-A9D2-EFD448C9DE83}" type="presParOf" srcId="{EB908FF0-BF09-45D3-BFD6-360C7AC15227}" destId="{17648254-7659-4A5A-9898-14D11EF8D742}" srcOrd="9" destOrd="0" presId="urn:microsoft.com/office/officeart/2018/2/layout/IconCircleList"/>
    <dgm:cxn modelId="{D7DDA74A-626F-4FD7-82CA-792A36C1CBC7}" type="presParOf" srcId="{EB908FF0-BF09-45D3-BFD6-360C7AC15227}" destId="{C8B9B5A6-0473-4ADB-8AD3-D9519E536EF4}" srcOrd="10" destOrd="0" presId="urn:microsoft.com/office/officeart/2018/2/layout/IconCircleList"/>
    <dgm:cxn modelId="{0911FE95-9D64-4375-BB64-F4C26A93CEE9}" type="presParOf" srcId="{C8B9B5A6-0473-4ADB-8AD3-D9519E536EF4}" destId="{BF7F87FA-3D84-4763-9EBA-D862679F1B47}" srcOrd="0" destOrd="0" presId="urn:microsoft.com/office/officeart/2018/2/layout/IconCircleList"/>
    <dgm:cxn modelId="{A4E180FA-82BA-4230-956E-D30F9C0553DF}" type="presParOf" srcId="{C8B9B5A6-0473-4ADB-8AD3-D9519E536EF4}" destId="{841B0E42-055C-471D-BF90-E1B9790A9C2A}" srcOrd="1" destOrd="0" presId="urn:microsoft.com/office/officeart/2018/2/layout/IconCircleList"/>
    <dgm:cxn modelId="{0166380F-6803-4F35-8C5F-17DF040B57C8}" type="presParOf" srcId="{C8B9B5A6-0473-4ADB-8AD3-D9519E536EF4}" destId="{089FAA0C-52D6-4A01-AF57-3A4275E6307A}" srcOrd="2" destOrd="0" presId="urn:microsoft.com/office/officeart/2018/2/layout/IconCircleList"/>
    <dgm:cxn modelId="{5E201CC0-16EA-42BE-8795-D3C4E7BE6BD1}" type="presParOf" srcId="{C8B9B5A6-0473-4ADB-8AD3-D9519E536EF4}" destId="{194A1BAA-7CF5-4228-AAF1-E0F0893B7B2F}"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83F5286-6062-4D49-B3D2-6AEF6BD63474}" type="doc">
      <dgm:prSet loTypeId="urn:microsoft.com/office/officeart/2005/8/layout/hProcess9" loCatId="process" qsTypeId="urn:microsoft.com/office/officeart/2005/8/quickstyle/simple1" qsCatId="simple" csTypeId="urn:microsoft.com/office/officeart/2005/8/colors/colorful5" csCatId="colorful" phldr="1"/>
      <dgm:spPr/>
    </dgm:pt>
    <dgm:pt modelId="{CE264FFA-3655-472A-893F-ECE417DE9E82}">
      <dgm:prSet phldrT="[Text]" custT="1"/>
      <dgm:spPr/>
      <dgm:t>
        <a:bodyPr/>
        <a:lstStyle/>
        <a:p>
          <a:r>
            <a:rPr lang="en-US" sz="1800" b="1">
              <a:latin typeface="Calibri Light"/>
              <a:ea typeface="Calibri Light"/>
              <a:cs typeface="Calibri Light"/>
            </a:rPr>
            <a:t>Property Information</a:t>
          </a:r>
        </a:p>
      </dgm:t>
    </dgm:pt>
    <dgm:pt modelId="{56393603-748D-412B-9261-7C6E51A4A5DC}" type="parTrans" cxnId="{FAB97342-2FB0-4BFF-BEC6-5832BC86C2D9}">
      <dgm:prSet/>
      <dgm:spPr/>
      <dgm:t>
        <a:bodyPr/>
        <a:lstStyle/>
        <a:p>
          <a:endParaRPr lang="en-US"/>
        </a:p>
      </dgm:t>
    </dgm:pt>
    <dgm:pt modelId="{7D5DD240-2F19-495C-AEAA-D9D19809F4A5}" type="sibTrans" cxnId="{FAB97342-2FB0-4BFF-BEC6-5832BC86C2D9}">
      <dgm:prSet/>
      <dgm:spPr/>
      <dgm:t>
        <a:bodyPr/>
        <a:lstStyle/>
        <a:p>
          <a:endParaRPr lang="en-US"/>
        </a:p>
      </dgm:t>
    </dgm:pt>
    <dgm:pt modelId="{1DF5E950-8A70-4EF4-9017-E890934DA37F}">
      <dgm:prSet phldrT="[Text]"/>
      <dgm:spPr/>
      <dgm:t>
        <a:bodyPr/>
        <a:lstStyle/>
        <a:p>
          <a:r>
            <a:rPr lang="en-US" sz="1400" b="1">
              <a:latin typeface="Calibri Light"/>
              <a:ea typeface="Calibri Light"/>
              <a:cs typeface="Calibri Light"/>
            </a:rPr>
            <a:t>Opportunities &amp; Constraints</a:t>
          </a:r>
        </a:p>
      </dgm:t>
    </dgm:pt>
    <dgm:pt modelId="{E7A81335-76AD-4B96-8C93-EA8FD12186EF}" type="parTrans" cxnId="{BE7670B3-AD8B-4D39-BA91-FEE97B404726}">
      <dgm:prSet/>
      <dgm:spPr/>
      <dgm:t>
        <a:bodyPr/>
        <a:lstStyle/>
        <a:p>
          <a:endParaRPr lang="en-US"/>
        </a:p>
      </dgm:t>
    </dgm:pt>
    <dgm:pt modelId="{087373F5-43BE-4043-81BE-5B71C9769CDB}" type="sibTrans" cxnId="{BE7670B3-AD8B-4D39-BA91-FEE97B404726}">
      <dgm:prSet/>
      <dgm:spPr/>
      <dgm:t>
        <a:bodyPr/>
        <a:lstStyle/>
        <a:p>
          <a:endParaRPr lang="en-US"/>
        </a:p>
      </dgm:t>
    </dgm:pt>
    <dgm:pt modelId="{1AF435E7-DDCA-48AE-BB5F-19E5F527BDFB}">
      <dgm:prSet phldrT="[Text]" custT="1"/>
      <dgm:spPr/>
      <dgm:t>
        <a:bodyPr/>
        <a:lstStyle/>
        <a:p>
          <a:r>
            <a:rPr lang="en-US" sz="1800" b="1">
              <a:latin typeface="Calibri Light"/>
              <a:ea typeface="Calibri Light"/>
              <a:cs typeface="Calibri Light"/>
            </a:rPr>
            <a:t>Market</a:t>
          </a:r>
        </a:p>
      </dgm:t>
    </dgm:pt>
    <dgm:pt modelId="{C577E5F5-760F-4D17-9483-0FE714B15C05}" type="parTrans" cxnId="{6BBD3CC6-3B14-4DCF-9DC4-99B876D6854D}">
      <dgm:prSet/>
      <dgm:spPr/>
      <dgm:t>
        <a:bodyPr/>
        <a:lstStyle/>
        <a:p>
          <a:endParaRPr lang="en-US"/>
        </a:p>
      </dgm:t>
    </dgm:pt>
    <dgm:pt modelId="{F08476F9-8115-44CC-A08F-FD7D7E2A1071}" type="sibTrans" cxnId="{6BBD3CC6-3B14-4DCF-9DC4-99B876D6854D}">
      <dgm:prSet/>
      <dgm:spPr/>
      <dgm:t>
        <a:bodyPr/>
        <a:lstStyle/>
        <a:p>
          <a:endParaRPr lang="en-US"/>
        </a:p>
      </dgm:t>
    </dgm:pt>
    <dgm:pt modelId="{E34CE234-E3EA-48A1-B9D0-BC9BA7E738BD}">
      <dgm:prSet phldrT="[Text]" custT="1"/>
      <dgm:spPr/>
      <dgm:t>
        <a:bodyPr/>
        <a:lstStyle/>
        <a:p>
          <a:r>
            <a:rPr lang="en-US" sz="1800" b="1">
              <a:latin typeface="Calibri Light"/>
              <a:ea typeface="Calibri Light"/>
              <a:cs typeface="Calibri Light"/>
            </a:rPr>
            <a:t>Community</a:t>
          </a:r>
        </a:p>
      </dgm:t>
    </dgm:pt>
    <dgm:pt modelId="{1B776D23-2E20-4ADF-82E5-D6D9D24AFC6A}" type="parTrans" cxnId="{F4A2A6A5-5A84-49E6-9CF9-409BEEE4EED4}">
      <dgm:prSet/>
      <dgm:spPr/>
      <dgm:t>
        <a:bodyPr/>
        <a:lstStyle/>
        <a:p>
          <a:endParaRPr lang="en-US"/>
        </a:p>
      </dgm:t>
    </dgm:pt>
    <dgm:pt modelId="{3A58B656-FFCA-4D21-8688-CD9D1129FF28}" type="sibTrans" cxnId="{F4A2A6A5-5A84-49E6-9CF9-409BEEE4EED4}">
      <dgm:prSet/>
      <dgm:spPr/>
      <dgm:t>
        <a:bodyPr/>
        <a:lstStyle/>
        <a:p>
          <a:endParaRPr lang="en-US"/>
        </a:p>
      </dgm:t>
    </dgm:pt>
    <dgm:pt modelId="{A84FF5A3-9A5D-4A23-B3C1-65BA18A5E7D1}">
      <dgm:prSet phldrT="[Text]" custT="1"/>
      <dgm:spPr/>
      <dgm:t>
        <a:bodyPr/>
        <a:lstStyle/>
        <a:p>
          <a:r>
            <a:rPr lang="en-US" sz="1200">
              <a:latin typeface="Calibri Light" panose="020F0302020204030204" pitchFamily="34" charset="0"/>
              <a:cs typeface="Calibri Light" panose="020F0302020204030204" pitchFamily="34" charset="0"/>
            </a:rPr>
            <a:t>Local Economy</a:t>
          </a:r>
        </a:p>
      </dgm:t>
    </dgm:pt>
    <dgm:pt modelId="{05E75C39-8CCD-4A09-B897-96A5BC8C8CA8}" type="parTrans" cxnId="{B261000D-4D06-4293-9CAF-5C3CB9677CB1}">
      <dgm:prSet/>
      <dgm:spPr/>
      <dgm:t>
        <a:bodyPr/>
        <a:lstStyle/>
        <a:p>
          <a:endParaRPr lang="en-US"/>
        </a:p>
      </dgm:t>
    </dgm:pt>
    <dgm:pt modelId="{2F089437-CCED-47FB-8CB1-9FA5090BDE01}" type="sibTrans" cxnId="{B261000D-4D06-4293-9CAF-5C3CB9677CB1}">
      <dgm:prSet/>
      <dgm:spPr/>
      <dgm:t>
        <a:bodyPr/>
        <a:lstStyle/>
        <a:p>
          <a:endParaRPr lang="en-US"/>
        </a:p>
      </dgm:t>
    </dgm:pt>
    <dgm:pt modelId="{154C72E3-08C7-4736-8FFC-620200558A26}">
      <dgm:prSet phldrT="[Text]" custT="1"/>
      <dgm:spPr/>
      <dgm:t>
        <a:bodyPr/>
        <a:lstStyle/>
        <a:p>
          <a:r>
            <a:rPr lang="en-US" sz="1200">
              <a:latin typeface="Calibri Light" panose="020F0302020204030204" pitchFamily="34" charset="0"/>
              <a:cs typeface="Calibri Light" panose="020F0302020204030204" pitchFamily="34" charset="0"/>
            </a:rPr>
            <a:t>Regional Economy </a:t>
          </a:r>
        </a:p>
      </dgm:t>
    </dgm:pt>
    <dgm:pt modelId="{6C7401E1-3E63-4D1A-B0E8-42C5259DC22E}" type="parTrans" cxnId="{765705B9-C078-42FB-8439-7C39239ECFA3}">
      <dgm:prSet/>
      <dgm:spPr/>
      <dgm:t>
        <a:bodyPr/>
        <a:lstStyle/>
        <a:p>
          <a:endParaRPr lang="en-US"/>
        </a:p>
      </dgm:t>
    </dgm:pt>
    <dgm:pt modelId="{3B95632B-368F-4709-B171-885F86394B4F}" type="sibTrans" cxnId="{765705B9-C078-42FB-8439-7C39239ECFA3}">
      <dgm:prSet/>
      <dgm:spPr/>
      <dgm:t>
        <a:bodyPr/>
        <a:lstStyle/>
        <a:p>
          <a:endParaRPr lang="en-US"/>
        </a:p>
      </dgm:t>
    </dgm:pt>
    <dgm:pt modelId="{574E0539-3726-46A0-8062-27387D19572B}">
      <dgm:prSet phldrT="[Text]" custT="1"/>
      <dgm:spPr/>
      <dgm:t>
        <a:bodyPr/>
        <a:lstStyle/>
        <a:p>
          <a:r>
            <a:rPr lang="en-US" sz="1200">
              <a:latin typeface="Calibri Light" panose="020F0302020204030204" pitchFamily="34" charset="0"/>
              <a:cs typeface="Calibri Light" panose="020F0302020204030204" pitchFamily="34" charset="0"/>
            </a:rPr>
            <a:t>Demographics</a:t>
          </a:r>
        </a:p>
      </dgm:t>
    </dgm:pt>
    <dgm:pt modelId="{374F872C-99B1-412C-B8F5-6144405A7EB3}" type="parTrans" cxnId="{547C00D6-14AA-4839-9D26-A526657F66E5}">
      <dgm:prSet/>
      <dgm:spPr/>
      <dgm:t>
        <a:bodyPr/>
        <a:lstStyle/>
        <a:p>
          <a:endParaRPr lang="en-US"/>
        </a:p>
      </dgm:t>
    </dgm:pt>
    <dgm:pt modelId="{33F42A7B-A13B-4395-8C2E-A61E809DA266}" type="sibTrans" cxnId="{547C00D6-14AA-4839-9D26-A526657F66E5}">
      <dgm:prSet/>
      <dgm:spPr/>
      <dgm:t>
        <a:bodyPr/>
        <a:lstStyle/>
        <a:p>
          <a:endParaRPr lang="en-US"/>
        </a:p>
      </dgm:t>
    </dgm:pt>
    <dgm:pt modelId="{DBC09551-5396-4969-AAAD-32D570BDF1BE}">
      <dgm:prSet phldrT="[Text]" custT="1"/>
      <dgm:spPr/>
      <dgm:t>
        <a:bodyPr/>
        <a:lstStyle/>
        <a:p>
          <a:r>
            <a:rPr lang="en-US" sz="1200">
              <a:latin typeface="Calibri Light" panose="020F0302020204030204" pitchFamily="34" charset="0"/>
              <a:cs typeface="Calibri Light" panose="020F0302020204030204" pitchFamily="34" charset="0"/>
            </a:rPr>
            <a:t>Land Availability</a:t>
          </a:r>
        </a:p>
      </dgm:t>
    </dgm:pt>
    <dgm:pt modelId="{0D44F02B-E7DB-4105-AA07-FBF1F176B6BB}" type="parTrans" cxnId="{0BCA2915-4F10-4AE6-8D4A-7177286B27D3}">
      <dgm:prSet/>
      <dgm:spPr/>
      <dgm:t>
        <a:bodyPr/>
        <a:lstStyle/>
        <a:p>
          <a:endParaRPr lang="en-US"/>
        </a:p>
      </dgm:t>
    </dgm:pt>
    <dgm:pt modelId="{B02E6194-BAE5-4F87-B074-6124F6DC8F7A}" type="sibTrans" cxnId="{0BCA2915-4F10-4AE6-8D4A-7177286B27D3}">
      <dgm:prSet/>
      <dgm:spPr/>
      <dgm:t>
        <a:bodyPr/>
        <a:lstStyle/>
        <a:p>
          <a:endParaRPr lang="en-US"/>
        </a:p>
      </dgm:t>
    </dgm:pt>
    <dgm:pt modelId="{F51D337A-BD68-40FD-8B42-D058421D93B7}">
      <dgm:prSet custT="1"/>
      <dgm:spPr/>
      <dgm:t>
        <a:bodyPr/>
        <a:lstStyle/>
        <a:p>
          <a:r>
            <a:rPr lang="en-US" sz="1200">
              <a:latin typeface="Calibri Light" panose="020F0302020204030204" pitchFamily="34" charset="0"/>
              <a:cs typeface="Calibri Light" panose="020F0302020204030204" pitchFamily="34" charset="0"/>
            </a:rPr>
            <a:t>Strengths &amp; Weaknesses</a:t>
          </a:r>
        </a:p>
      </dgm:t>
    </dgm:pt>
    <dgm:pt modelId="{293010FB-B948-4D0F-B084-DBAB8DE02280}" type="parTrans" cxnId="{57FA7FEE-7DF0-4D9A-A5EE-728A8B234C5D}">
      <dgm:prSet/>
      <dgm:spPr/>
      <dgm:t>
        <a:bodyPr/>
        <a:lstStyle/>
        <a:p>
          <a:endParaRPr lang="en-US"/>
        </a:p>
      </dgm:t>
    </dgm:pt>
    <dgm:pt modelId="{45525959-E279-47F0-A540-C0EE02AD3FC3}" type="sibTrans" cxnId="{57FA7FEE-7DF0-4D9A-A5EE-728A8B234C5D}">
      <dgm:prSet/>
      <dgm:spPr/>
      <dgm:t>
        <a:bodyPr/>
        <a:lstStyle/>
        <a:p>
          <a:endParaRPr lang="en-US"/>
        </a:p>
      </dgm:t>
    </dgm:pt>
    <dgm:pt modelId="{96B14FAC-7934-4E6D-926A-05D1053D59C4}">
      <dgm:prSet custT="1"/>
      <dgm:spPr/>
      <dgm:t>
        <a:bodyPr/>
        <a:lstStyle/>
        <a:p>
          <a:r>
            <a:rPr lang="en-US" sz="1200">
              <a:latin typeface="Calibri Light" panose="020F0302020204030204" pitchFamily="34" charset="0"/>
              <a:cs typeface="Calibri Light" panose="020F0302020204030204" pitchFamily="34" charset="0"/>
            </a:rPr>
            <a:t>Expectations</a:t>
          </a:r>
        </a:p>
      </dgm:t>
    </dgm:pt>
    <dgm:pt modelId="{495541B0-52BE-4E02-AD8F-984E8608624A}" type="parTrans" cxnId="{AB169896-00B7-46D0-95C9-06E71FF54A2E}">
      <dgm:prSet/>
      <dgm:spPr/>
      <dgm:t>
        <a:bodyPr/>
        <a:lstStyle/>
        <a:p>
          <a:endParaRPr lang="en-US"/>
        </a:p>
      </dgm:t>
    </dgm:pt>
    <dgm:pt modelId="{330F364C-DA29-46BA-A35E-74DC31BAECD3}" type="sibTrans" cxnId="{AB169896-00B7-46D0-95C9-06E71FF54A2E}">
      <dgm:prSet/>
      <dgm:spPr/>
      <dgm:t>
        <a:bodyPr/>
        <a:lstStyle/>
        <a:p>
          <a:endParaRPr lang="en-US"/>
        </a:p>
      </dgm:t>
    </dgm:pt>
    <dgm:pt modelId="{87614F51-798F-4401-93C3-EA7DC3D37D00}">
      <dgm:prSet custT="1"/>
      <dgm:spPr/>
      <dgm:t>
        <a:bodyPr/>
        <a:lstStyle/>
        <a:p>
          <a:r>
            <a:rPr lang="en-US" sz="1200">
              <a:latin typeface="Calibri Light" panose="020F0302020204030204" pitchFamily="34" charset="0"/>
              <a:cs typeface="Calibri Light" panose="020F0302020204030204" pitchFamily="34" charset="0"/>
            </a:rPr>
            <a:t>Useable Acreage</a:t>
          </a:r>
        </a:p>
      </dgm:t>
    </dgm:pt>
    <dgm:pt modelId="{60883426-D6D3-4337-B4EB-6CCE54FB2A92}" type="parTrans" cxnId="{1A1D14BA-14EA-4151-AF0C-44F6B403BB66}">
      <dgm:prSet/>
      <dgm:spPr/>
      <dgm:t>
        <a:bodyPr/>
        <a:lstStyle/>
        <a:p>
          <a:endParaRPr lang="en-US"/>
        </a:p>
      </dgm:t>
    </dgm:pt>
    <dgm:pt modelId="{CD7BC912-828F-4265-AA33-11C3151A6B29}" type="sibTrans" cxnId="{1A1D14BA-14EA-4151-AF0C-44F6B403BB66}">
      <dgm:prSet/>
      <dgm:spPr/>
      <dgm:t>
        <a:bodyPr/>
        <a:lstStyle/>
        <a:p>
          <a:endParaRPr lang="en-US"/>
        </a:p>
      </dgm:t>
    </dgm:pt>
    <dgm:pt modelId="{AE2E6B25-1F67-4F9F-AFC6-22B64CE0895A}">
      <dgm:prSet custT="1"/>
      <dgm:spPr/>
      <dgm:t>
        <a:bodyPr/>
        <a:lstStyle/>
        <a:p>
          <a:r>
            <a:rPr lang="en-US" sz="1200">
              <a:latin typeface="Calibri Light" panose="020F0302020204030204" pitchFamily="34" charset="0"/>
              <a:cs typeface="Calibri Light" panose="020F0302020204030204" pitchFamily="34" charset="0"/>
            </a:rPr>
            <a:t>Viability</a:t>
          </a:r>
        </a:p>
      </dgm:t>
    </dgm:pt>
    <dgm:pt modelId="{B41D2D19-6220-4438-A44E-1E8392959700}" type="parTrans" cxnId="{B8D65248-225C-484E-8B6B-8CA1FAFF8F29}">
      <dgm:prSet/>
      <dgm:spPr/>
      <dgm:t>
        <a:bodyPr/>
        <a:lstStyle/>
        <a:p>
          <a:endParaRPr lang="en-US"/>
        </a:p>
      </dgm:t>
    </dgm:pt>
    <dgm:pt modelId="{0025E0E9-FE28-4094-B895-5C38486CE479}" type="sibTrans" cxnId="{B8D65248-225C-484E-8B6B-8CA1FAFF8F29}">
      <dgm:prSet/>
      <dgm:spPr/>
      <dgm:t>
        <a:bodyPr/>
        <a:lstStyle/>
        <a:p>
          <a:endParaRPr lang="en-US"/>
        </a:p>
      </dgm:t>
    </dgm:pt>
    <dgm:pt modelId="{822F5ABE-2A3F-457F-8239-426E9AF7242C}">
      <dgm:prSet custT="1"/>
      <dgm:spPr/>
      <dgm:t>
        <a:bodyPr/>
        <a:lstStyle/>
        <a:p>
          <a:r>
            <a:rPr lang="en-US" sz="1200">
              <a:latin typeface="Calibri Light" panose="020F0302020204030204" pitchFamily="34" charset="0"/>
              <a:cs typeface="Calibri Light" panose="020F0302020204030204" pitchFamily="34" charset="0"/>
            </a:rPr>
            <a:t>Accessibility</a:t>
          </a:r>
        </a:p>
      </dgm:t>
    </dgm:pt>
    <dgm:pt modelId="{68904414-818C-42F4-ACD2-38CF6F40F496}" type="parTrans" cxnId="{9AAA3023-1A8A-4959-9B90-A41858FEE8DC}">
      <dgm:prSet/>
      <dgm:spPr/>
      <dgm:t>
        <a:bodyPr/>
        <a:lstStyle/>
        <a:p>
          <a:endParaRPr lang="en-US"/>
        </a:p>
      </dgm:t>
    </dgm:pt>
    <dgm:pt modelId="{FBD0C000-49F1-4BA3-BF88-4EF87A14A5C6}" type="sibTrans" cxnId="{9AAA3023-1A8A-4959-9B90-A41858FEE8DC}">
      <dgm:prSet/>
      <dgm:spPr/>
      <dgm:t>
        <a:bodyPr/>
        <a:lstStyle/>
        <a:p>
          <a:endParaRPr lang="en-US"/>
        </a:p>
      </dgm:t>
    </dgm:pt>
    <dgm:pt modelId="{353F5DBA-CCE6-461D-9DE0-59D6EC143D77}">
      <dgm:prSet custT="1"/>
      <dgm:spPr/>
      <dgm:t>
        <a:bodyPr/>
        <a:lstStyle/>
        <a:p>
          <a:r>
            <a:rPr lang="en-US" sz="1200">
              <a:latin typeface="Calibri Light"/>
              <a:ea typeface="Calibri Light"/>
              <a:cs typeface="Calibri Light"/>
            </a:rPr>
            <a:t>Structure</a:t>
          </a:r>
        </a:p>
      </dgm:t>
    </dgm:pt>
    <dgm:pt modelId="{AC0CBE7D-F62B-4FDF-8608-FC0BB3B9054F}" type="parTrans" cxnId="{9455234F-7330-46E4-92AC-ACE71A28C4F4}">
      <dgm:prSet/>
      <dgm:spPr/>
      <dgm:t>
        <a:bodyPr/>
        <a:lstStyle/>
        <a:p>
          <a:endParaRPr lang="en-US"/>
        </a:p>
      </dgm:t>
    </dgm:pt>
    <dgm:pt modelId="{244066F4-E741-4CDC-88A7-6DF1CAB83665}" type="sibTrans" cxnId="{9455234F-7330-46E4-92AC-ACE71A28C4F4}">
      <dgm:prSet/>
      <dgm:spPr/>
      <dgm:t>
        <a:bodyPr/>
        <a:lstStyle/>
        <a:p>
          <a:endParaRPr lang="en-US"/>
        </a:p>
      </dgm:t>
    </dgm:pt>
    <dgm:pt modelId="{EBC15A1D-4735-423C-BBDE-402475964562}">
      <dgm:prSet custT="1"/>
      <dgm:spPr/>
      <dgm:t>
        <a:bodyPr/>
        <a:lstStyle/>
        <a:p>
          <a:r>
            <a:rPr lang="en-US" sz="1200">
              <a:latin typeface="Calibri Light" panose="020F0302020204030204" pitchFamily="34" charset="0"/>
              <a:cs typeface="Calibri Light" panose="020F0302020204030204" pitchFamily="34" charset="0"/>
            </a:rPr>
            <a:t>Infrastructure</a:t>
          </a:r>
        </a:p>
      </dgm:t>
    </dgm:pt>
    <dgm:pt modelId="{B2AF655E-9A93-4F45-BB60-2EEEE727B4CD}" type="parTrans" cxnId="{9E4594E3-6378-49F9-A1A7-773A2EDC750C}">
      <dgm:prSet/>
      <dgm:spPr/>
      <dgm:t>
        <a:bodyPr/>
        <a:lstStyle/>
        <a:p>
          <a:endParaRPr lang="en-US"/>
        </a:p>
      </dgm:t>
    </dgm:pt>
    <dgm:pt modelId="{C6343DD4-D493-43D1-BA2B-A8438A39F3B8}" type="sibTrans" cxnId="{9E4594E3-6378-49F9-A1A7-773A2EDC750C}">
      <dgm:prSet/>
      <dgm:spPr/>
      <dgm:t>
        <a:bodyPr/>
        <a:lstStyle/>
        <a:p>
          <a:endParaRPr lang="en-US"/>
        </a:p>
      </dgm:t>
    </dgm:pt>
    <dgm:pt modelId="{609A6756-4F9A-4679-A896-9F66638B5016}">
      <dgm:prSet custT="1"/>
      <dgm:spPr/>
      <dgm:t>
        <a:bodyPr/>
        <a:lstStyle/>
        <a:p>
          <a:r>
            <a:rPr lang="en-US" sz="1200">
              <a:latin typeface="Calibri Light" panose="020F0302020204030204" pitchFamily="34" charset="0"/>
              <a:cs typeface="Calibri Light" panose="020F0302020204030204" pitchFamily="34" charset="0"/>
            </a:rPr>
            <a:t>Utilities </a:t>
          </a:r>
        </a:p>
      </dgm:t>
    </dgm:pt>
    <dgm:pt modelId="{D9D8783C-1507-41D2-B9CE-DA9A6EC32999}" type="parTrans" cxnId="{0BBA9CDC-0D23-48B5-A439-2D5C9F2E4892}">
      <dgm:prSet/>
      <dgm:spPr/>
      <dgm:t>
        <a:bodyPr/>
        <a:lstStyle/>
        <a:p>
          <a:endParaRPr lang="en-US"/>
        </a:p>
      </dgm:t>
    </dgm:pt>
    <dgm:pt modelId="{9C8D4D3E-FA1E-417E-AD01-806D626DEB07}" type="sibTrans" cxnId="{0BBA9CDC-0D23-48B5-A439-2D5C9F2E4892}">
      <dgm:prSet/>
      <dgm:spPr/>
      <dgm:t>
        <a:bodyPr/>
        <a:lstStyle/>
        <a:p>
          <a:endParaRPr lang="en-US"/>
        </a:p>
      </dgm:t>
    </dgm:pt>
    <dgm:pt modelId="{74711F19-DACF-419D-98A5-4B05AA8B347B}">
      <dgm:prSet custT="1"/>
      <dgm:spPr/>
      <dgm:t>
        <a:bodyPr/>
        <a:lstStyle/>
        <a:p>
          <a:r>
            <a:rPr lang="en-US" sz="1200">
              <a:latin typeface="Calibri Light" panose="020F0302020204030204" pitchFamily="34" charset="0"/>
              <a:cs typeface="Calibri Light" panose="020F0302020204030204" pitchFamily="34" charset="0"/>
            </a:rPr>
            <a:t>Neighboring Land Use</a:t>
          </a:r>
        </a:p>
      </dgm:t>
    </dgm:pt>
    <dgm:pt modelId="{2F59ACAC-26F2-417D-8FAC-94AC4923EC47}" type="parTrans" cxnId="{874C434D-58BF-45DB-A4AC-B99CFC7F129E}">
      <dgm:prSet/>
      <dgm:spPr/>
      <dgm:t>
        <a:bodyPr/>
        <a:lstStyle/>
        <a:p>
          <a:endParaRPr lang="en-US"/>
        </a:p>
      </dgm:t>
    </dgm:pt>
    <dgm:pt modelId="{5CB15E09-D940-47BB-8CB1-FB9A1F5B7725}" type="sibTrans" cxnId="{874C434D-58BF-45DB-A4AC-B99CFC7F129E}">
      <dgm:prSet/>
      <dgm:spPr/>
      <dgm:t>
        <a:bodyPr/>
        <a:lstStyle/>
        <a:p>
          <a:endParaRPr lang="en-US"/>
        </a:p>
      </dgm:t>
    </dgm:pt>
    <dgm:pt modelId="{FBFA91A2-E913-454A-8FBD-872E7CE08FC9}">
      <dgm:prSet custT="1"/>
      <dgm:spPr/>
      <dgm:t>
        <a:bodyPr/>
        <a:lstStyle/>
        <a:p>
          <a:r>
            <a:rPr lang="en-US" sz="1200">
              <a:latin typeface="Calibri Light"/>
              <a:ea typeface="Calibri Light"/>
              <a:cs typeface="Calibri Light"/>
            </a:rPr>
            <a:t>Ownership</a:t>
          </a:r>
        </a:p>
      </dgm:t>
    </dgm:pt>
    <dgm:pt modelId="{DDD387B8-9CCD-47BD-A31D-D98D65B4C685}" type="parTrans" cxnId="{5BF32392-1C75-49A7-89D6-935CD85B3277}">
      <dgm:prSet/>
      <dgm:spPr/>
      <dgm:t>
        <a:bodyPr/>
        <a:lstStyle/>
        <a:p>
          <a:endParaRPr lang="en-US"/>
        </a:p>
      </dgm:t>
    </dgm:pt>
    <dgm:pt modelId="{35E1D4C0-5E3F-4A89-A2F6-3CDDE56AA2DD}" type="sibTrans" cxnId="{5BF32392-1C75-49A7-89D6-935CD85B3277}">
      <dgm:prSet/>
      <dgm:spPr/>
      <dgm:t>
        <a:bodyPr/>
        <a:lstStyle/>
        <a:p>
          <a:endParaRPr lang="en-US"/>
        </a:p>
      </dgm:t>
    </dgm:pt>
    <dgm:pt modelId="{EC45DB80-C4CE-43CD-8256-5F2B9951FC4D}">
      <dgm:prSet custT="1"/>
      <dgm:spPr/>
      <dgm:t>
        <a:bodyPr/>
        <a:lstStyle/>
        <a:p>
          <a:r>
            <a:rPr lang="en-US" sz="1200">
              <a:latin typeface="Calibri Light"/>
              <a:ea typeface="Calibri Light"/>
              <a:cs typeface="Calibri Light"/>
            </a:rPr>
            <a:t>History</a:t>
          </a:r>
        </a:p>
      </dgm:t>
    </dgm:pt>
    <dgm:pt modelId="{4BCDFF16-A522-45EE-94BF-C6F1084BEF19}" type="parTrans" cxnId="{F25B782E-F1AE-4FEF-8FA1-4724A6A3A135}">
      <dgm:prSet/>
      <dgm:spPr/>
      <dgm:t>
        <a:bodyPr/>
        <a:lstStyle/>
        <a:p>
          <a:endParaRPr lang="en-US"/>
        </a:p>
      </dgm:t>
    </dgm:pt>
    <dgm:pt modelId="{037FDD1B-C9B2-418E-8F97-21763940EAC7}" type="sibTrans" cxnId="{F25B782E-F1AE-4FEF-8FA1-4724A6A3A135}">
      <dgm:prSet/>
      <dgm:spPr/>
      <dgm:t>
        <a:bodyPr/>
        <a:lstStyle/>
        <a:p>
          <a:endParaRPr lang="en-US"/>
        </a:p>
      </dgm:t>
    </dgm:pt>
    <dgm:pt modelId="{E3F95B28-4551-49B3-99E8-83DDF8247BB1}">
      <dgm:prSet custT="1"/>
      <dgm:spPr/>
      <dgm:t>
        <a:bodyPr/>
        <a:lstStyle/>
        <a:p>
          <a:r>
            <a:rPr lang="en-US" sz="1200">
              <a:latin typeface="Calibri Light" panose="020F0302020204030204" pitchFamily="34" charset="0"/>
              <a:cs typeface="Calibri Light" panose="020F0302020204030204" pitchFamily="34" charset="0"/>
            </a:rPr>
            <a:t>Tax status</a:t>
          </a:r>
        </a:p>
      </dgm:t>
    </dgm:pt>
    <dgm:pt modelId="{E5FA295F-FA4D-49C9-BFB4-82839E4F7E67}" type="parTrans" cxnId="{03F5D5D3-5977-446B-87AA-CF42958E5783}">
      <dgm:prSet/>
      <dgm:spPr/>
      <dgm:t>
        <a:bodyPr/>
        <a:lstStyle/>
        <a:p>
          <a:endParaRPr lang="en-US"/>
        </a:p>
      </dgm:t>
    </dgm:pt>
    <dgm:pt modelId="{55EDB4A9-5329-4D58-925B-42EDF43328C6}" type="sibTrans" cxnId="{03F5D5D3-5977-446B-87AA-CF42958E5783}">
      <dgm:prSet/>
      <dgm:spPr/>
      <dgm:t>
        <a:bodyPr/>
        <a:lstStyle/>
        <a:p>
          <a:endParaRPr lang="en-US"/>
        </a:p>
      </dgm:t>
    </dgm:pt>
    <dgm:pt modelId="{9429B1E9-A1CA-48C1-A7D0-02F366ACF3BF}">
      <dgm:prSet custT="1"/>
      <dgm:spPr/>
      <dgm:t>
        <a:bodyPr/>
        <a:lstStyle/>
        <a:p>
          <a:r>
            <a:rPr lang="en-US" sz="1200">
              <a:latin typeface="Calibri Light"/>
              <a:ea typeface="Calibri Light"/>
              <a:cs typeface="Calibri Light"/>
            </a:rPr>
            <a:t>Occupancy</a:t>
          </a:r>
        </a:p>
      </dgm:t>
    </dgm:pt>
    <dgm:pt modelId="{10938B06-1945-45B8-A1CB-4728DEAB5848}" type="parTrans" cxnId="{C9FFDBDD-CC04-410A-8E00-1D18D72459EF}">
      <dgm:prSet/>
      <dgm:spPr/>
      <dgm:t>
        <a:bodyPr/>
        <a:lstStyle/>
        <a:p>
          <a:endParaRPr lang="en-US"/>
        </a:p>
      </dgm:t>
    </dgm:pt>
    <dgm:pt modelId="{9ADF0C4D-FC53-4BAC-A9F7-06B5D6A77DD1}" type="sibTrans" cxnId="{C9FFDBDD-CC04-410A-8E00-1D18D72459EF}">
      <dgm:prSet/>
      <dgm:spPr/>
      <dgm:t>
        <a:bodyPr/>
        <a:lstStyle/>
        <a:p>
          <a:endParaRPr lang="en-US"/>
        </a:p>
      </dgm:t>
    </dgm:pt>
    <dgm:pt modelId="{20DCEE53-849D-450A-B2BC-3C27A7D18A4D}">
      <dgm:prSet custT="1"/>
      <dgm:spPr/>
      <dgm:t>
        <a:bodyPr/>
        <a:lstStyle/>
        <a:p>
          <a:r>
            <a:rPr lang="en-US" sz="1200">
              <a:latin typeface="Calibri Light"/>
              <a:ea typeface="Calibri Light"/>
              <a:cs typeface="Calibri Light"/>
            </a:rPr>
            <a:t>Zoning</a:t>
          </a:r>
        </a:p>
      </dgm:t>
    </dgm:pt>
    <dgm:pt modelId="{71459D31-8A47-4B2D-AD4F-006F7249B090}" type="parTrans" cxnId="{BB072D84-0B0E-4E54-9BD8-EA874AB04C48}">
      <dgm:prSet/>
      <dgm:spPr/>
      <dgm:t>
        <a:bodyPr/>
        <a:lstStyle/>
        <a:p>
          <a:endParaRPr lang="en-US"/>
        </a:p>
      </dgm:t>
    </dgm:pt>
    <dgm:pt modelId="{8273878A-CF04-479D-8CAD-1B2528324ED2}" type="sibTrans" cxnId="{BB072D84-0B0E-4E54-9BD8-EA874AB04C48}">
      <dgm:prSet/>
      <dgm:spPr/>
      <dgm:t>
        <a:bodyPr/>
        <a:lstStyle/>
        <a:p>
          <a:endParaRPr lang="en-US"/>
        </a:p>
      </dgm:t>
    </dgm:pt>
    <dgm:pt modelId="{1A131562-784C-4A6B-94AA-253326F69EA1}">
      <dgm:prSet custT="1"/>
      <dgm:spPr/>
      <dgm:t>
        <a:bodyPr/>
        <a:lstStyle/>
        <a:p>
          <a:r>
            <a:rPr lang="en-US" sz="1200">
              <a:latin typeface="Calibri Light"/>
              <a:ea typeface="Calibri Light"/>
              <a:cs typeface="Calibri Light"/>
            </a:rPr>
            <a:t>Environmental Considerations</a:t>
          </a:r>
        </a:p>
      </dgm:t>
    </dgm:pt>
    <dgm:pt modelId="{043E86C0-9615-49A8-A7D8-E436EED03354}" type="parTrans" cxnId="{CF8ABE0C-C915-43A4-A629-D2C4F7E445F6}">
      <dgm:prSet/>
      <dgm:spPr/>
      <dgm:t>
        <a:bodyPr/>
        <a:lstStyle/>
        <a:p>
          <a:endParaRPr lang="en-US"/>
        </a:p>
      </dgm:t>
    </dgm:pt>
    <dgm:pt modelId="{2CEED544-6ABC-41F9-975D-C62C8DA9B11A}" type="sibTrans" cxnId="{CF8ABE0C-C915-43A4-A629-D2C4F7E445F6}">
      <dgm:prSet/>
      <dgm:spPr/>
      <dgm:t>
        <a:bodyPr/>
        <a:lstStyle/>
        <a:p>
          <a:endParaRPr lang="en-US"/>
        </a:p>
      </dgm:t>
    </dgm:pt>
    <dgm:pt modelId="{9DB052D7-CF3D-4D53-9A08-C54267BA4E9F}" type="pres">
      <dgm:prSet presAssocID="{283F5286-6062-4D49-B3D2-6AEF6BD63474}" presName="CompostProcess" presStyleCnt="0">
        <dgm:presLayoutVars>
          <dgm:dir/>
          <dgm:resizeHandles val="exact"/>
        </dgm:presLayoutVars>
      </dgm:prSet>
      <dgm:spPr/>
    </dgm:pt>
    <dgm:pt modelId="{D04C24B8-CA79-4952-B0AD-F31B0D64DC20}" type="pres">
      <dgm:prSet presAssocID="{283F5286-6062-4D49-B3D2-6AEF6BD63474}" presName="arrow" presStyleLbl="bgShp" presStyleIdx="0" presStyleCnt="1" custLinFactNeighborX="10380" custLinFactNeighborY="-5731"/>
      <dgm:spPr/>
    </dgm:pt>
    <dgm:pt modelId="{7268994B-52E6-4777-9ADB-3D9E6EAF593A}" type="pres">
      <dgm:prSet presAssocID="{283F5286-6062-4D49-B3D2-6AEF6BD63474}" presName="linearProcess" presStyleCnt="0"/>
      <dgm:spPr/>
    </dgm:pt>
    <dgm:pt modelId="{9F5FC306-42DF-4FB7-B4E9-FFEC605A75AE}" type="pres">
      <dgm:prSet presAssocID="{CE264FFA-3655-472A-893F-ECE417DE9E82}" presName="textNode" presStyleLbl="node1" presStyleIdx="0" presStyleCnt="4">
        <dgm:presLayoutVars>
          <dgm:bulletEnabled val="1"/>
        </dgm:presLayoutVars>
      </dgm:prSet>
      <dgm:spPr/>
    </dgm:pt>
    <dgm:pt modelId="{082BC146-1964-43B8-8479-BF691E4C8882}" type="pres">
      <dgm:prSet presAssocID="{7D5DD240-2F19-495C-AEAA-D9D19809F4A5}" presName="sibTrans" presStyleCnt="0"/>
      <dgm:spPr/>
    </dgm:pt>
    <dgm:pt modelId="{FFBDC664-F6AC-4DF9-9C21-016B4CC427BD}" type="pres">
      <dgm:prSet presAssocID="{1DF5E950-8A70-4EF4-9017-E890934DA37F}" presName="textNode" presStyleLbl="node1" presStyleIdx="1" presStyleCnt="4">
        <dgm:presLayoutVars>
          <dgm:bulletEnabled val="1"/>
        </dgm:presLayoutVars>
      </dgm:prSet>
      <dgm:spPr/>
    </dgm:pt>
    <dgm:pt modelId="{4D42CFE9-C748-48FB-91EB-3950B5374B97}" type="pres">
      <dgm:prSet presAssocID="{087373F5-43BE-4043-81BE-5B71C9769CDB}" presName="sibTrans" presStyleCnt="0"/>
      <dgm:spPr/>
    </dgm:pt>
    <dgm:pt modelId="{73F66A6C-3DBB-47BB-8C6C-9C68E6A5526D}" type="pres">
      <dgm:prSet presAssocID="{E34CE234-E3EA-48A1-B9D0-BC9BA7E738BD}" presName="textNode" presStyleLbl="node1" presStyleIdx="2" presStyleCnt="4">
        <dgm:presLayoutVars>
          <dgm:bulletEnabled val="1"/>
        </dgm:presLayoutVars>
      </dgm:prSet>
      <dgm:spPr/>
    </dgm:pt>
    <dgm:pt modelId="{E76E8639-EA85-4DDF-963C-5BE1D6E51DF9}" type="pres">
      <dgm:prSet presAssocID="{3A58B656-FFCA-4D21-8688-CD9D1129FF28}" presName="sibTrans" presStyleCnt="0"/>
      <dgm:spPr/>
    </dgm:pt>
    <dgm:pt modelId="{899D4960-4D09-44FF-B80B-6910EDCEA55E}" type="pres">
      <dgm:prSet presAssocID="{1AF435E7-DDCA-48AE-BB5F-19E5F527BDFB}" presName="textNode" presStyleLbl="node1" presStyleIdx="3" presStyleCnt="4">
        <dgm:presLayoutVars>
          <dgm:bulletEnabled val="1"/>
        </dgm:presLayoutVars>
      </dgm:prSet>
      <dgm:spPr/>
    </dgm:pt>
  </dgm:ptLst>
  <dgm:cxnLst>
    <dgm:cxn modelId="{0920CF02-A10D-47FA-AC40-73BD55EC91EB}" type="presOf" srcId="{574E0539-3726-46A0-8062-27387D19572B}" destId="{899D4960-4D09-44FF-B80B-6910EDCEA55E}" srcOrd="0" destOrd="3" presId="urn:microsoft.com/office/officeart/2005/8/layout/hProcess9"/>
    <dgm:cxn modelId="{66AEB604-A870-49C3-8A02-9557C415AA7F}" type="presOf" srcId="{20DCEE53-849D-450A-B2BC-3C27A7D18A4D}" destId="{9F5FC306-42DF-4FB7-B4E9-FFEC605A75AE}" srcOrd="0" destOrd="5" presId="urn:microsoft.com/office/officeart/2005/8/layout/hProcess9"/>
    <dgm:cxn modelId="{9006700A-53A5-404A-BEF4-C80108D86B4F}" type="presOf" srcId="{A84FF5A3-9A5D-4A23-B3C1-65BA18A5E7D1}" destId="{899D4960-4D09-44FF-B80B-6910EDCEA55E}" srcOrd="0" destOrd="1" presId="urn:microsoft.com/office/officeart/2005/8/layout/hProcess9"/>
    <dgm:cxn modelId="{CF8ABE0C-C915-43A4-A629-D2C4F7E445F6}" srcId="{CE264FFA-3655-472A-893F-ECE417DE9E82}" destId="{1A131562-784C-4A6B-94AA-253326F69EA1}" srcOrd="5" destOrd="0" parTransId="{043E86C0-9615-49A8-A7D8-E436EED03354}" sibTransId="{2CEED544-6ABC-41F9-975D-C62C8DA9B11A}"/>
    <dgm:cxn modelId="{B261000D-4D06-4293-9CAF-5C3CB9677CB1}" srcId="{1AF435E7-DDCA-48AE-BB5F-19E5F527BDFB}" destId="{A84FF5A3-9A5D-4A23-B3C1-65BA18A5E7D1}" srcOrd="0" destOrd="0" parTransId="{05E75C39-8CCD-4A09-B897-96A5BC8C8CA8}" sibTransId="{2F089437-CCED-47FB-8CB1-9FA5090BDE01}"/>
    <dgm:cxn modelId="{0BCA2915-4F10-4AE6-8D4A-7177286B27D3}" srcId="{1AF435E7-DDCA-48AE-BB5F-19E5F527BDFB}" destId="{DBC09551-5396-4969-AAAD-32D570BDF1BE}" srcOrd="3" destOrd="0" parTransId="{0D44F02B-E7DB-4105-AA07-FBF1F176B6BB}" sibTransId="{B02E6194-BAE5-4F87-B074-6124F6DC8F7A}"/>
    <dgm:cxn modelId="{13294D16-FB26-4F45-A6DC-2B3DD25F0EBB}" type="presOf" srcId="{E34CE234-E3EA-48A1-B9D0-BC9BA7E738BD}" destId="{73F66A6C-3DBB-47BB-8C6C-9C68E6A5526D}" srcOrd="0" destOrd="0" presId="urn:microsoft.com/office/officeart/2005/8/layout/hProcess9"/>
    <dgm:cxn modelId="{8E32431B-C8FB-43BA-B2C3-312C586AE2EB}" type="presOf" srcId="{1AF435E7-DDCA-48AE-BB5F-19E5F527BDFB}" destId="{899D4960-4D09-44FF-B80B-6910EDCEA55E}" srcOrd="0" destOrd="0" presId="urn:microsoft.com/office/officeart/2005/8/layout/hProcess9"/>
    <dgm:cxn modelId="{4CD07B1D-DB3E-4C35-9A4A-C8D66B02C092}" type="presOf" srcId="{283F5286-6062-4D49-B3D2-6AEF6BD63474}" destId="{9DB052D7-CF3D-4D53-9A08-C54267BA4E9F}" srcOrd="0" destOrd="0" presId="urn:microsoft.com/office/officeart/2005/8/layout/hProcess9"/>
    <dgm:cxn modelId="{9AAA3023-1A8A-4959-9B90-A41858FEE8DC}" srcId="{1DF5E950-8A70-4EF4-9017-E890934DA37F}" destId="{822F5ABE-2A3F-457F-8239-426E9AF7242C}" srcOrd="2" destOrd="0" parTransId="{68904414-818C-42F4-ACD2-38CF6F40F496}" sibTransId="{FBD0C000-49F1-4BA3-BF88-4EF87A14A5C6}"/>
    <dgm:cxn modelId="{91691728-9674-4B73-89FD-9026BEFF26F3}" type="presOf" srcId="{9429B1E9-A1CA-48C1-A7D0-02F366ACF3BF}" destId="{9F5FC306-42DF-4FB7-B4E9-FFEC605A75AE}" srcOrd="0" destOrd="4" presId="urn:microsoft.com/office/officeart/2005/8/layout/hProcess9"/>
    <dgm:cxn modelId="{F25B782E-F1AE-4FEF-8FA1-4724A6A3A135}" srcId="{CE264FFA-3655-472A-893F-ECE417DE9E82}" destId="{EC45DB80-C4CE-43CD-8256-5F2B9951FC4D}" srcOrd="1" destOrd="0" parTransId="{4BCDFF16-A522-45EE-94BF-C6F1084BEF19}" sibTransId="{037FDD1B-C9B2-418E-8F97-21763940EAC7}"/>
    <dgm:cxn modelId="{097D3940-C852-4217-8408-900F4161E1CF}" type="presOf" srcId="{74711F19-DACF-419D-98A5-4B05AA8B347B}" destId="{FFBDC664-F6AC-4DF9-9C21-016B4CC427BD}" srcOrd="0" destOrd="7" presId="urn:microsoft.com/office/officeart/2005/8/layout/hProcess9"/>
    <dgm:cxn modelId="{2D71E241-B087-4A6F-AA12-3EBEC8C2CA2B}" type="presOf" srcId="{FBFA91A2-E913-454A-8FBD-872E7CE08FC9}" destId="{9F5FC306-42DF-4FB7-B4E9-FFEC605A75AE}" srcOrd="0" destOrd="1" presId="urn:microsoft.com/office/officeart/2005/8/layout/hProcess9"/>
    <dgm:cxn modelId="{FAB97342-2FB0-4BFF-BEC6-5832BC86C2D9}" srcId="{283F5286-6062-4D49-B3D2-6AEF6BD63474}" destId="{CE264FFA-3655-472A-893F-ECE417DE9E82}" srcOrd="0" destOrd="0" parTransId="{56393603-748D-412B-9261-7C6E51A4A5DC}" sibTransId="{7D5DD240-2F19-495C-AEAA-D9D19809F4A5}"/>
    <dgm:cxn modelId="{C3605664-3FFF-4E41-876E-4EBC81632F16}" type="presOf" srcId="{CE264FFA-3655-472A-893F-ECE417DE9E82}" destId="{9F5FC306-42DF-4FB7-B4E9-FFEC605A75AE}" srcOrd="0" destOrd="0" presId="urn:microsoft.com/office/officeart/2005/8/layout/hProcess9"/>
    <dgm:cxn modelId="{B3AA1448-EDF5-47F1-A489-6D10850C6603}" type="presOf" srcId="{EBC15A1D-4735-423C-BBDE-402475964562}" destId="{FFBDC664-F6AC-4DF9-9C21-016B4CC427BD}" srcOrd="0" destOrd="5" presId="urn:microsoft.com/office/officeart/2005/8/layout/hProcess9"/>
    <dgm:cxn modelId="{B8D65248-225C-484E-8B6B-8CA1FAFF8F29}" srcId="{1DF5E950-8A70-4EF4-9017-E890934DA37F}" destId="{AE2E6B25-1F67-4F9F-AFC6-22B64CE0895A}" srcOrd="1" destOrd="0" parTransId="{B41D2D19-6220-4438-A44E-1E8392959700}" sibTransId="{0025E0E9-FE28-4094-B895-5C38486CE479}"/>
    <dgm:cxn modelId="{8EC6D168-F873-4FBF-BAC1-59D48E2960C2}" type="presOf" srcId="{87614F51-798F-4401-93C3-EA7DC3D37D00}" destId="{FFBDC664-F6AC-4DF9-9C21-016B4CC427BD}" srcOrd="0" destOrd="1" presId="urn:microsoft.com/office/officeart/2005/8/layout/hProcess9"/>
    <dgm:cxn modelId="{A187DB48-CAB7-437B-BE0A-98C1E2814D4E}" type="presOf" srcId="{E3F95B28-4551-49B3-99E8-83DDF8247BB1}" destId="{9F5FC306-42DF-4FB7-B4E9-FFEC605A75AE}" srcOrd="0" destOrd="3" presId="urn:microsoft.com/office/officeart/2005/8/layout/hProcess9"/>
    <dgm:cxn modelId="{7D7F4E6A-E3A3-4B70-A947-A68B3AD6552C}" type="presOf" srcId="{154C72E3-08C7-4736-8FFC-620200558A26}" destId="{899D4960-4D09-44FF-B80B-6910EDCEA55E}" srcOrd="0" destOrd="2" presId="urn:microsoft.com/office/officeart/2005/8/layout/hProcess9"/>
    <dgm:cxn modelId="{62532D6D-B041-45DD-9428-88531160462B}" type="presOf" srcId="{96B14FAC-7934-4E6D-926A-05D1053D59C4}" destId="{73F66A6C-3DBB-47BB-8C6C-9C68E6A5526D}" srcOrd="0" destOrd="2" presId="urn:microsoft.com/office/officeart/2005/8/layout/hProcess9"/>
    <dgm:cxn modelId="{874C434D-58BF-45DB-A4AC-B99CFC7F129E}" srcId="{1DF5E950-8A70-4EF4-9017-E890934DA37F}" destId="{74711F19-DACF-419D-98A5-4B05AA8B347B}" srcOrd="6" destOrd="0" parTransId="{2F59ACAC-26F2-417D-8FAC-94AC4923EC47}" sibTransId="{5CB15E09-D940-47BB-8CB1-FB9A1F5B7725}"/>
    <dgm:cxn modelId="{9455234F-7330-46E4-92AC-ACE71A28C4F4}" srcId="{1DF5E950-8A70-4EF4-9017-E890934DA37F}" destId="{353F5DBA-CCE6-461D-9DE0-59D6EC143D77}" srcOrd="3" destOrd="0" parTransId="{AC0CBE7D-F62B-4FDF-8608-FC0BB3B9054F}" sibTransId="{244066F4-E741-4CDC-88A7-6DF1CAB83665}"/>
    <dgm:cxn modelId="{42E43B59-B42E-42D4-B90C-46495C9DDB5D}" type="presOf" srcId="{F51D337A-BD68-40FD-8B42-D058421D93B7}" destId="{73F66A6C-3DBB-47BB-8C6C-9C68E6A5526D}" srcOrd="0" destOrd="1" presId="urn:microsoft.com/office/officeart/2005/8/layout/hProcess9"/>
    <dgm:cxn modelId="{08474383-757C-4068-815F-72FCD03BD3FC}" type="presOf" srcId="{353F5DBA-CCE6-461D-9DE0-59D6EC143D77}" destId="{FFBDC664-F6AC-4DF9-9C21-016B4CC427BD}" srcOrd="0" destOrd="4" presId="urn:microsoft.com/office/officeart/2005/8/layout/hProcess9"/>
    <dgm:cxn modelId="{BB072D84-0B0E-4E54-9BD8-EA874AB04C48}" srcId="{CE264FFA-3655-472A-893F-ECE417DE9E82}" destId="{20DCEE53-849D-450A-B2BC-3C27A7D18A4D}" srcOrd="4" destOrd="0" parTransId="{71459D31-8A47-4B2D-AD4F-006F7249B090}" sibTransId="{8273878A-CF04-479D-8CAD-1B2528324ED2}"/>
    <dgm:cxn modelId="{2FAE3F8A-E137-447F-BFD5-AE2778676EA1}" type="presOf" srcId="{609A6756-4F9A-4679-A896-9F66638B5016}" destId="{FFBDC664-F6AC-4DF9-9C21-016B4CC427BD}" srcOrd="0" destOrd="6" presId="urn:microsoft.com/office/officeart/2005/8/layout/hProcess9"/>
    <dgm:cxn modelId="{90551F8C-4592-49B0-8780-3398A43C2A1A}" type="presOf" srcId="{DBC09551-5396-4969-AAAD-32D570BDF1BE}" destId="{899D4960-4D09-44FF-B80B-6910EDCEA55E}" srcOrd="0" destOrd="4" presId="urn:microsoft.com/office/officeart/2005/8/layout/hProcess9"/>
    <dgm:cxn modelId="{5BF32392-1C75-49A7-89D6-935CD85B3277}" srcId="{CE264FFA-3655-472A-893F-ECE417DE9E82}" destId="{FBFA91A2-E913-454A-8FBD-872E7CE08FC9}" srcOrd="0" destOrd="0" parTransId="{DDD387B8-9CCD-47BD-A31D-D98D65B4C685}" sibTransId="{35E1D4C0-5E3F-4A89-A2F6-3CDDE56AA2DD}"/>
    <dgm:cxn modelId="{AB169896-00B7-46D0-95C9-06E71FF54A2E}" srcId="{E34CE234-E3EA-48A1-B9D0-BC9BA7E738BD}" destId="{96B14FAC-7934-4E6D-926A-05D1053D59C4}" srcOrd="1" destOrd="0" parTransId="{495541B0-52BE-4E02-AD8F-984E8608624A}" sibTransId="{330F364C-DA29-46BA-A35E-74DC31BAECD3}"/>
    <dgm:cxn modelId="{D0B51499-8080-41C0-BF07-B01E033CB789}" type="presOf" srcId="{1A131562-784C-4A6B-94AA-253326F69EA1}" destId="{9F5FC306-42DF-4FB7-B4E9-FFEC605A75AE}" srcOrd="0" destOrd="6" presId="urn:microsoft.com/office/officeart/2005/8/layout/hProcess9"/>
    <dgm:cxn modelId="{67213A99-4AE7-45AC-964A-C02FC9C3FC09}" type="presOf" srcId="{1DF5E950-8A70-4EF4-9017-E890934DA37F}" destId="{FFBDC664-F6AC-4DF9-9C21-016B4CC427BD}" srcOrd="0" destOrd="0" presId="urn:microsoft.com/office/officeart/2005/8/layout/hProcess9"/>
    <dgm:cxn modelId="{0875B39B-BB1B-4AE6-8B37-B023E291209C}" type="presOf" srcId="{AE2E6B25-1F67-4F9F-AFC6-22B64CE0895A}" destId="{FFBDC664-F6AC-4DF9-9C21-016B4CC427BD}" srcOrd="0" destOrd="2" presId="urn:microsoft.com/office/officeart/2005/8/layout/hProcess9"/>
    <dgm:cxn modelId="{F4A2A6A5-5A84-49E6-9CF9-409BEEE4EED4}" srcId="{283F5286-6062-4D49-B3D2-6AEF6BD63474}" destId="{E34CE234-E3EA-48A1-B9D0-BC9BA7E738BD}" srcOrd="2" destOrd="0" parTransId="{1B776D23-2E20-4ADF-82E5-D6D9D24AFC6A}" sibTransId="{3A58B656-FFCA-4D21-8688-CD9D1129FF28}"/>
    <dgm:cxn modelId="{BE7670B3-AD8B-4D39-BA91-FEE97B404726}" srcId="{283F5286-6062-4D49-B3D2-6AEF6BD63474}" destId="{1DF5E950-8A70-4EF4-9017-E890934DA37F}" srcOrd="1" destOrd="0" parTransId="{E7A81335-76AD-4B96-8C93-EA8FD12186EF}" sibTransId="{087373F5-43BE-4043-81BE-5B71C9769CDB}"/>
    <dgm:cxn modelId="{765705B9-C078-42FB-8439-7C39239ECFA3}" srcId="{1AF435E7-DDCA-48AE-BB5F-19E5F527BDFB}" destId="{154C72E3-08C7-4736-8FFC-620200558A26}" srcOrd="1" destOrd="0" parTransId="{6C7401E1-3E63-4D1A-B0E8-42C5259DC22E}" sibTransId="{3B95632B-368F-4709-B171-885F86394B4F}"/>
    <dgm:cxn modelId="{1A1D14BA-14EA-4151-AF0C-44F6B403BB66}" srcId="{1DF5E950-8A70-4EF4-9017-E890934DA37F}" destId="{87614F51-798F-4401-93C3-EA7DC3D37D00}" srcOrd="0" destOrd="0" parTransId="{60883426-D6D3-4337-B4EB-6CCE54FB2A92}" sibTransId="{CD7BC912-828F-4265-AA33-11C3151A6B29}"/>
    <dgm:cxn modelId="{AF51A8C5-208A-4F78-BA9F-C21946A854DB}" type="presOf" srcId="{EC45DB80-C4CE-43CD-8256-5F2B9951FC4D}" destId="{9F5FC306-42DF-4FB7-B4E9-FFEC605A75AE}" srcOrd="0" destOrd="2" presId="urn:microsoft.com/office/officeart/2005/8/layout/hProcess9"/>
    <dgm:cxn modelId="{6BBD3CC6-3B14-4DCF-9DC4-99B876D6854D}" srcId="{283F5286-6062-4D49-B3D2-6AEF6BD63474}" destId="{1AF435E7-DDCA-48AE-BB5F-19E5F527BDFB}" srcOrd="3" destOrd="0" parTransId="{C577E5F5-760F-4D17-9483-0FE714B15C05}" sibTransId="{F08476F9-8115-44CC-A08F-FD7D7E2A1071}"/>
    <dgm:cxn modelId="{03F5D5D3-5977-446B-87AA-CF42958E5783}" srcId="{CE264FFA-3655-472A-893F-ECE417DE9E82}" destId="{E3F95B28-4551-49B3-99E8-83DDF8247BB1}" srcOrd="2" destOrd="0" parTransId="{E5FA295F-FA4D-49C9-BFB4-82839E4F7E67}" sibTransId="{55EDB4A9-5329-4D58-925B-42EDF43328C6}"/>
    <dgm:cxn modelId="{547C00D6-14AA-4839-9D26-A526657F66E5}" srcId="{1AF435E7-DDCA-48AE-BB5F-19E5F527BDFB}" destId="{574E0539-3726-46A0-8062-27387D19572B}" srcOrd="2" destOrd="0" parTransId="{374F872C-99B1-412C-B8F5-6144405A7EB3}" sibTransId="{33F42A7B-A13B-4395-8C2E-A61E809DA266}"/>
    <dgm:cxn modelId="{0BBA9CDC-0D23-48B5-A439-2D5C9F2E4892}" srcId="{1DF5E950-8A70-4EF4-9017-E890934DA37F}" destId="{609A6756-4F9A-4679-A896-9F66638B5016}" srcOrd="5" destOrd="0" parTransId="{D9D8783C-1507-41D2-B9CE-DA9A6EC32999}" sibTransId="{9C8D4D3E-FA1E-417E-AD01-806D626DEB07}"/>
    <dgm:cxn modelId="{C9FFDBDD-CC04-410A-8E00-1D18D72459EF}" srcId="{CE264FFA-3655-472A-893F-ECE417DE9E82}" destId="{9429B1E9-A1CA-48C1-A7D0-02F366ACF3BF}" srcOrd="3" destOrd="0" parTransId="{10938B06-1945-45B8-A1CB-4728DEAB5848}" sibTransId="{9ADF0C4D-FC53-4BAC-A9F7-06B5D6A77DD1}"/>
    <dgm:cxn modelId="{9E4594E3-6378-49F9-A1A7-773A2EDC750C}" srcId="{1DF5E950-8A70-4EF4-9017-E890934DA37F}" destId="{EBC15A1D-4735-423C-BBDE-402475964562}" srcOrd="4" destOrd="0" parTransId="{B2AF655E-9A93-4F45-BB60-2EEEE727B4CD}" sibTransId="{C6343DD4-D493-43D1-BA2B-A8438A39F3B8}"/>
    <dgm:cxn modelId="{57FA7FEE-7DF0-4D9A-A5EE-728A8B234C5D}" srcId="{E34CE234-E3EA-48A1-B9D0-BC9BA7E738BD}" destId="{F51D337A-BD68-40FD-8B42-D058421D93B7}" srcOrd="0" destOrd="0" parTransId="{293010FB-B948-4D0F-B084-DBAB8DE02280}" sibTransId="{45525959-E279-47F0-A540-C0EE02AD3FC3}"/>
    <dgm:cxn modelId="{C92E97F6-38A5-409E-905B-87CD7564556E}" type="presOf" srcId="{822F5ABE-2A3F-457F-8239-426E9AF7242C}" destId="{FFBDC664-F6AC-4DF9-9C21-016B4CC427BD}" srcOrd="0" destOrd="3" presId="urn:microsoft.com/office/officeart/2005/8/layout/hProcess9"/>
    <dgm:cxn modelId="{12A4C837-20B5-45C7-9DCB-5BC94AD1906B}" type="presParOf" srcId="{9DB052D7-CF3D-4D53-9A08-C54267BA4E9F}" destId="{D04C24B8-CA79-4952-B0AD-F31B0D64DC20}" srcOrd="0" destOrd="0" presId="urn:microsoft.com/office/officeart/2005/8/layout/hProcess9"/>
    <dgm:cxn modelId="{8CE58015-813F-403A-83A4-15333C34F680}" type="presParOf" srcId="{9DB052D7-CF3D-4D53-9A08-C54267BA4E9F}" destId="{7268994B-52E6-4777-9ADB-3D9E6EAF593A}" srcOrd="1" destOrd="0" presId="urn:microsoft.com/office/officeart/2005/8/layout/hProcess9"/>
    <dgm:cxn modelId="{DD6D9920-856A-4621-BF1A-9ECF1E34DD6C}" type="presParOf" srcId="{7268994B-52E6-4777-9ADB-3D9E6EAF593A}" destId="{9F5FC306-42DF-4FB7-B4E9-FFEC605A75AE}" srcOrd="0" destOrd="0" presId="urn:microsoft.com/office/officeart/2005/8/layout/hProcess9"/>
    <dgm:cxn modelId="{7931A710-9C95-4905-A9A3-05A5E6727C0F}" type="presParOf" srcId="{7268994B-52E6-4777-9ADB-3D9E6EAF593A}" destId="{082BC146-1964-43B8-8479-BF691E4C8882}" srcOrd="1" destOrd="0" presId="urn:microsoft.com/office/officeart/2005/8/layout/hProcess9"/>
    <dgm:cxn modelId="{7C524543-F4A9-4568-9345-B34951DFB110}" type="presParOf" srcId="{7268994B-52E6-4777-9ADB-3D9E6EAF593A}" destId="{FFBDC664-F6AC-4DF9-9C21-016B4CC427BD}" srcOrd="2" destOrd="0" presId="urn:microsoft.com/office/officeart/2005/8/layout/hProcess9"/>
    <dgm:cxn modelId="{444C10CF-2869-47F9-9195-58A3FF345797}" type="presParOf" srcId="{7268994B-52E6-4777-9ADB-3D9E6EAF593A}" destId="{4D42CFE9-C748-48FB-91EB-3950B5374B97}" srcOrd="3" destOrd="0" presId="urn:microsoft.com/office/officeart/2005/8/layout/hProcess9"/>
    <dgm:cxn modelId="{DBA5E49B-A5A1-448F-814E-70378E7697B0}" type="presParOf" srcId="{7268994B-52E6-4777-9ADB-3D9E6EAF593A}" destId="{73F66A6C-3DBB-47BB-8C6C-9C68E6A5526D}" srcOrd="4" destOrd="0" presId="urn:microsoft.com/office/officeart/2005/8/layout/hProcess9"/>
    <dgm:cxn modelId="{7B57996E-0E48-4306-804A-19289BBF09C6}" type="presParOf" srcId="{7268994B-52E6-4777-9ADB-3D9E6EAF593A}" destId="{E76E8639-EA85-4DDF-963C-5BE1D6E51DF9}" srcOrd="5" destOrd="0" presId="urn:microsoft.com/office/officeart/2005/8/layout/hProcess9"/>
    <dgm:cxn modelId="{5366A401-EB67-4665-9C5C-C74472A86B24}" type="presParOf" srcId="{7268994B-52E6-4777-9ADB-3D9E6EAF593A}" destId="{899D4960-4D09-44FF-B80B-6910EDCEA55E}"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65C446D8-9082-46A9-8155-D2714AF2FCF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2D52AC36-430E-4899-85B2-49AAAB4A8EF3}">
      <dgm:prSet phldrT="[Text]" custT="1"/>
      <dgm:spPr>
        <a:xfrm>
          <a:off x="2045" y="0"/>
          <a:ext cx="2143532" cy="3402511"/>
        </a:xfrm>
        <a:solidFill>
          <a:srgbClr val="44546A"/>
        </a:solidFill>
      </dgm:spPr>
      <dgm:t>
        <a:bodyPr/>
        <a:lstStyle/>
        <a:p>
          <a:pPr>
            <a:buNone/>
          </a:pPr>
          <a:r>
            <a:rPr lang="en-US" sz="1600">
              <a:latin typeface="Calibri" panose="020F0502020204030204"/>
              <a:ea typeface="+mn-ea"/>
              <a:cs typeface="+mn-cs"/>
            </a:rPr>
            <a:t>Direct Technical Assistance </a:t>
          </a:r>
        </a:p>
      </dgm:t>
    </dgm:pt>
    <dgm:pt modelId="{90C8D133-1980-46C2-8297-712538F02FD8}" type="parTrans" cxnId="{381BB825-D198-40E8-92AE-EE4D28242570}">
      <dgm:prSet/>
      <dgm:spPr/>
      <dgm:t>
        <a:bodyPr/>
        <a:lstStyle/>
        <a:p>
          <a:endParaRPr lang="en-US" sz="1600">
            <a:solidFill>
              <a:schemeClr val="tx1"/>
            </a:solidFill>
          </a:endParaRPr>
        </a:p>
      </dgm:t>
    </dgm:pt>
    <dgm:pt modelId="{4866E089-8437-4C67-948B-0A604923BBE3}" type="sibTrans" cxnId="{381BB825-D198-40E8-92AE-EE4D28242570}">
      <dgm:prSet/>
      <dgm:spPr/>
      <dgm:t>
        <a:bodyPr/>
        <a:lstStyle/>
        <a:p>
          <a:endParaRPr lang="en-US" sz="1600">
            <a:solidFill>
              <a:schemeClr val="tx1"/>
            </a:solidFill>
          </a:endParaRPr>
        </a:p>
      </dgm:t>
    </dgm:pt>
    <dgm:pt modelId="{D9DD3E57-22EF-45AD-A18E-7AD8F4994B0A}">
      <dgm:prSet phldrT="[Text]" custT="1"/>
      <dgm:spPr>
        <a:xfrm>
          <a:off x="4407690" y="0"/>
          <a:ext cx="2143532" cy="3402511"/>
        </a:xfrm>
        <a:solidFill>
          <a:schemeClr val="accent6">
            <a:lumMod val="75000"/>
          </a:schemeClr>
        </a:solidFill>
      </dgm:spPr>
      <dgm:t>
        <a:bodyPr/>
        <a:lstStyle/>
        <a:p>
          <a:pPr>
            <a:buNone/>
          </a:pPr>
          <a:r>
            <a:rPr lang="en-US" sz="1600">
              <a:latin typeface="Calibri" panose="020F0502020204030204"/>
              <a:ea typeface="+mn-ea"/>
              <a:cs typeface="+mn-cs"/>
            </a:rPr>
            <a:t>Continuing Education</a:t>
          </a:r>
        </a:p>
      </dgm:t>
    </dgm:pt>
    <dgm:pt modelId="{0165544A-8B14-40BA-8E09-27368FB3E614}" type="parTrans" cxnId="{034421B9-CEC5-4D18-89A4-A1C8DF1136BE}">
      <dgm:prSet/>
      <dgm:spPr/>
      <dgm:t>
        <a:bodyPr/>
        <a:lstStyle/>
        <a:p>
          <a:endParaRPr lang="en-US" sz="1600">
            <a:solidFill>
              <a:schemeClr val="tx1"/>
            </a:solidFill>
          </a:endParaRPr>
        </a:p>
      </dgm:t>
    </dgm:pt>
    <dgm:pt modelId="{5F903189-4296-4998-A0B0-9AF119FDF4CD}" type="sibTrans" cxnId="{034421B9-CEC5-4D18-89A4-A1C8DF1136BE}">
      <dgm:prSet/>
      <dgm:spPr/>
      <dgm:t>
        <a:bodyPr/>
        <a:lstStyle/>
        <a:p>
          <a:endParaRPr lang="en-US" sz="1600">
            <a:solidFill>
              <a:schemeClr val="tx1"/>
            </a:solidFill>
          </a:endParaRPr>
        </a:p>
      </dgm:t>
    </dgm:pt>
    <dgm:pt modelId="{F69480B7-5394-497D-B22E-0C21715299F8}">
      <dgm:prSet custT="1"/>
      <dgm:spPr>
        <a:xfrm>
          <a:off x="2229946" y="0"/>
          <a:ext cx="2143532" cy="3402511"/>
        </a:xfrm>
        <a:solidFill>
          <a:srgbClr val="44546A"/>
        </a:solidFill>
      </dgm:spPr>
      <dgm:t>
        <a:bodyPr/>
        <a:lstStyle/>
        <a:p>
          <a:pPr>
            <a:buNone/>
          </a:pPr>
          <a:r>
            <a:rPr lang="en-US" sz="1600">
              <a:latin typeface="Calibri" panose="020F0502020204030204"/>
              <a:ea typeface="+mn-ea"/>
              <a:cs typeface="+mn-cs"/>
            </a:rPr>
            <a:t>Municipal Assistance Program</a:t>
          </a:r>
        </a:p>
      </dgm:t>
    </dgm:pt>
    <dgm:pt modelId="{3F107411-4760-4704-BECD-041D5CA9D77A}" type="parTrans" cxnId="{A9DED1AF-1780-43DD-8BE4-CD650719621F}">
      <dgm:prSet/>
      <dgm:spPr/>
      <dgm:t>
        <a:bodyPr/>
        <a:lstStyle/>
        <a:p>
          <a:endParaRPr lang="en-US" sz="1600">
            <a:solidFill>
              <a:schemeClr val="tx1"/>
            </a:solidFill>
          </a:endParaRPr>
        </a:p>
      </dgm:t>
    </dgm:pt>
    <dgm:pt modelId="{9B890A0B-75D1-430B-B65D-43C843B326B3}" type="sibTrans" cxnId="{A9DED1AF-1780-43DD-8BE4-CD650719621F}">
      <dgm:prSet/>
      <dgm:spPr/>
      <dgm:t>
        <a:bodyPr/>
        <a:lstStyle/>
        <a:p>
          <a:endParaRPr lang="en-US" sz="1600">
            <a:solidFill>
              <a:schemeClr val="tx1"/>
            </a:solidFill>
          </a:endParaRPr>
        </a:p>
      </dgm:t>
    </dgm:pt>
    <dgm:pt modelId="{41D1F734-4FB6-4611-8552-5E29BC2EEF6C}">
      <dgm:prSet phldrT="[Text]" custT="1"/>
      <dgm:spPr>
        <a:xfrm>
          <a:off x="6627605" y="0"/>
          <a:ext cx="2143532" cy="3402511"/>
        </a:xfrm>
      </dgm:spPr>
      <dgm:t>
        <a:bodyPr/>
        <a:lstStyle/>
        <a:p>
          <a:pPr>
            <a:buNone/>
          </a:pPr>
          <a:r>
            <a:rPr lang="en-US" sz="1600">
              <a:latin typeface="Calibri" panose="020F0502020204030204"/>
              <a:ea typeface="+mn-ea"/>
              <a:cs typeface="+mn-cs"/>
            </a:rPr>
            <a:t>Community Engagement</a:t>
          </a:r>
        </a:p>
      </dgm:t>
    </dgm:pt>
    <dgm:pt modelId="{2BEE79B8-CFB4-4D4A-88C2-507B701E2A90}" type="parTrans" cxnId="{95A9F682-22C5-4166-A33F-E2507E1C3334}">
      <dgm:prSet/>
      <dgm:spPr/>
      <dgm:t>
        <a:bodyPr/>
        <a:lstStyle/>
        <a:p>
          <a:endParaRPr lang="en-US" sz="1600">
            <a:solidFill>
              <a:schemeClr val="tx1"/>
            </a:solidFill>
          </a:endParaRPr>
        </a:p>
      </dgm:t>
    </dgm:pt>
    <dgm:pt modelId="{B3B01214-E5A4-4606-8B73-5FC94F20705C}" type="sibTrans" cxnId="{95A9F682-22C5-4166-A33F-E2507E1C3334}">
      <dgm:prSet/>
      <dgm:spPr/>
      <dgm:t>
        <a:bodyPr/>
        <a:lstStyle/>
        <a:p>
          <a:endParaRPr lang="en-US" sz="1600">
            <a:solidFill>
              <a:schemeClr val="tx1"/>
            </a:solidFill>
          </a:endParaRPr>
        </a:p>
      </dgm:t>
    </dgm:pt>
    <dgm:pt modelId="{A681F5E5-EFAF-4939-9722-5E7D380AB3D3}" type="pres">
      <dgm:prSet presAssocID="{65C446D8-9082-46A9-8155-D2714AF2FCFC}" presName="Name0" presStyleCnt="0">
        <dgm:presLayoutVars>
          <dgm:chMax val="7"/>
          <dgm:chPref val="7"/>
          <dgm:dir/>
        </dgm:presLayoutVars>
      </dgm:prSet>
      <dgm:spPr/>
    </dgm:pt>
    <dgm:pt modelId="{9F2FDA00-D02B-4516-B66D-4BA6CA501F84}" type="pres">
      <dgm:prSet presAssocID="{65C446D8-9082-46A9-8155-D2714AF2FCFC}" presName="Name1" presStyleCnt="0"/>
      <dgm:spPr/>
    </dgm:pt>
    <dgm:pt modelId="{FB8DDB17-A2FD-4B18-A7CE-FB1268782680}" type="pres">
      <dgm:prSet presAssocID="{65C446D8-9082-46A9-8155-D2714AF2FCFC}" presName="cycle" presStyleCnt="0"/>
      <dgm:spPr/>
    </dgm:pt>
    <dgm:pt modelId="{78A7526F-3230-44E3-A9C2-4ADC8AC90AAC}" type="pres">
      <dgm:prSet presAssocID="{65C446D8-9082-46A9-8155-D2714AF2FCFC}" presName="srcNode" presStyleLbl="node1" presStyleIdx="0" presStyleCnt="4"/>
      <dgm:spPr/>
    </dgm:pt>
    <dgm:pt modelId="{60AE476B-29A5-4DA1-9B36-EF99D62F7D43}" type="pres">
      <dgm:prSet presAssocID="{65C446D8-9082-46A9-8155-D2714AF2FCFC}" presName="conn" presStyleLbl="parChTrans1D2" presStyleIdx="0" presStyleCnt="1"/>
      <dgm:spPr/>
    </dgm:pt>
    <dgm:pt modelId="{79A23480-2F9A-4596-B0E2-C28569AE4799}" type="pres">
      <dgm:prSet presAssocID="{65C446D8-9082-46A9-8155-D2714AF2FCFC}" presName="extraNode" presStyleLbl="node1" presStyleIdx="0" presStyleCnt="4"/>
      <dgm:spPr/>
    </dgm:pt>
    <dgm:pt modelId="{964ADABD-8921-4BF5-84B3-6DB710E50E60}" type="pres">
      <dgm:prSet presAssocID="{65C446D8-9082-46A9-8155-D2714AF2FCFC}" presName="dstNode" presStyleLbl="node1" presStyleIdx="0" presStyleCnt="4"/>
      <dgm:spPr/>
    </dgm:pt>
    <dgm:pt modelId="{D9B67ADC-EF41-47F5-A49C-313EA006F96D}" type="pres">
      <dgm:prSet presAssocID="{2D52AC36-430E-4899-85B2-49AAAB4A8EF3}" presName="text_1" presStyleLbl="node1" presStyleIdx="0" presStyleCnt="4">
        <dgm:presLayoutVars>
          <dgm:bulletEnabled val="1"/>
        </dgm:presLayoutVars>
      </dgm:prSet>
      <dgm:spPr>
        <a:prstGeom prst="roundRect">
          <a:avLst>
            <a:gd name="adj" fmla="val 10000"/>
          </a:avLst>
        </a:prstGeom>
      </dgm:spPr>
    </dgm:pt>
    <dgm:pt modelId="{853442FD-15A4-49BE-9B53-A63EFEFA1D14}" type="pres">
      <dgm:prSet presAssocID="{2D52AC36-430E-4899-85B2-49AAAB4A8EF3}" presName="accent_1" presStyleCnt="0"/>
      <dgm:spPr/>
    </dgm:pt>
    <dgm:pt modelId="{F5033B1B-03C4-4868-BAC7-2DB2CADEAD5E}" type="pres">
      <dgm:prSet presAssocID="{2D52AC36-430E-4899-85B2-49AAAB4A8EF3}" presName="accentRepeatNode" presStyleLbl="solidFgAcc1" presStyleIdx="0" presStyleCnt="4"/>
      <dgm:spPr/>
    </dgm:pt>
    <dgm:pt modelId="{4A87BDDF-E95D-4F37-8596-E7E4AA4F6D9F}" type="pres">
      <dgm:prSet presAssocID="{F69480B7-5394-497D-B22E-0C21715299F8}" presName="text_2" presStyleLbl="node1" presStyleIdx="1" presStyleCnt="4">
        <dgm:presLayoutVars>
          <dgm:bulletEnabled val="1"/>
        </dgm:presLayoutVars>
      </dgm:prSet>
      <dgm:spPr>
        <a:prstGeom prst="roundRect">
          <a:avLst>
            <a:gd name="adj" fmla="val 10000"/>
          </a:avLst>
        </a:prstGeom>
      </dgm:spPr>
    </dgm:pt>
    <dgm:pt modelId="{8C78E381-8416-4912-97F5-C1D2EC10196A}" type="pres">
      <dgm:prSet presAssocID="{F69480B7-5394-497D-B22E-0C21715299F8}" presName="accent_2" presStyleCnt="0"/>
      <dgm:spPr/>
    </dgm:pt>
    <dgm:pt modelId="{C9EEEEEB-A1D4-46C7-B439-AC1BF157C7E1}" type="pres">
      <dgm:prSet presAssocID="{F69480B7-5394-497D-B22E-0C21715299F8}" presName="accentRepeatNode" presStyleLbl="solidFgAcc1" presStyleIdx="1" presStyleCnt="4"/>
      <dgm:spPr/>
    </dgm:pt>
    <dgm:pt modelId="{191085B3-DB3B-469A-BF90-710AABA510EB}" type="pres">
      <dgm:prSet presAssocID="{D9DD3E57-22EF-45AD-A18E-7AD8F4994B0A}" presName="text_3" presStyleLbl="node1" presStyleIdx="2" presStyleCnt="4">
        <dgm:presLayoutVars>
          <dgm:bulletEnabled val="1"/>
        </dgm:presLayoutVars>
      </dgm:prSet>
      <dgm:spPr>
        <a:prstGeom prst="roundRect">
          <a:avLst>
            <a:gd name="adj" fmla="val 10000"/>
          </a:avLst>
        </a:prstGeom>
      </dgm:spPr>
    </dgm:pt>
    <dgm:pt modelId="{541C2A28-4BB8-49C8-B663-E5802B587EF8}" type="pres">
      <dgm:prSet presAssocID="{D9DD3E57-22EF-45AD-A18E-7AD8F4994B0A}" presName="accent_3" presStyleCnt="0"/>
      <dgm:spPr/>
    </dgm:pt>
    <dgm:pt modelId="{6CD314E0-9025-4DEE-AC91-81A5732C5A45}" type="pres">
      <dgm:prSet presAssocID="{D9DD3E57-22EF-45AD-A18E-7AD8F4994B0A}" presName="accentRepeatNode" presStyleLbl="solidFgAcc1" presStyleIdx="2" presStyleCnt="4"/>
      <dgm:spPr/>
    </dgm:pt>
    <dgm:pt modelId="{2D579AAA-764A-4E30-BF34-360235A1F908}" type="pres">
      <dgm:prSet presAssocID="{41D1F734-4FB6-4611-8552-5E29BC2EEF6C}" presName="text_4" presStyleLbl="node1" presStyleIdx="3" presStyleCnt="4">
        <dgm:presLayoutVars>
          <dgm:bulletEnabled val="1"/>
        </dgm:presLayoutVars>
      </dgm:prSet>
      <dgm:spPr>
        <a:prstGeom prst="roundRect">
          <a:avLst>
            <a:gd name="adj" fmla="val 10000"/>
          </a:avLst>
        </a:prstGeom>
      </dgm:spPr>
    </dgm:pt>
    <dgm:pt modelId="{E0DF24E6-0721-4022-962E-9C472A967B66}" type="pres">
      <dgm:prSet presAssocID="{41D1F734-4FB6-4611-8552-5E29BC2EEF6C}" presName="accent_4" presStyleCnt="0"/>
      <dgm:spPr/>
    </dgm:pt>
    <dgm:pt modelId="{0A2B4243-9CAA-4144-86BD-4C519A087928}" type="pres">
      <dgm:prSet presAssocID="{41D1F734-4FB6-4611-8552-5E29BC2EEF6C}" presName="accentRepeatNode" presStyleLbl="solidFgAcc1" presStyleIdx="3" presStyleCnt="4"/>
      <dgm:spPr/>
    </dgm:pt>
  </dgm:ptLst>
  <dgm:cxnLst>
    <dgm:cxn modelId="{2F96750A-A133-42E0-9F9A-5417380F80B5}" type="presOf" srcId="{2D52AC36-430E-4899-85B2-49AAAB4A8EF3}" destId="{D9B67ADC-EF41-47F5-A49C-313EA006F96D}" srcOrd="0" destOrd="0" presId="urn:microsoft.com/office/officeart/2008/layout/VerticalCurvedList"/>
    <dgm:cxn modelId="{381BB825-D198-40E8-92AE-EE4D28242570}" srcId="{65C446D8-9082-46A9-8155-D2714AF2FCFC}" destId="{2D52AC36-430E-4899-85B2-49AAAB4A8EF3}" srcOrd="0" destOrd="0" parTransId="{90C8D133-1980-46C2-8297-712538F02FD8}" sibTransId="{4866E089-8437-4C67-948B-0A604923BBE3}"/>
    <dgm:cxn modelId="{C056857E-A04F-4530-B3F6-56CFB80E3228}" type="presOf" srcId="{65C446D8-9082-46A9-8155-D2714AF2FCFC}" destId="{A681F5E5-EFAF-4939-9722-5E7D380AB3D3}" srcOrd="0" destOrd="0" presId="urn:microsoft.com/office/officeart/2008/layout/VerticalCurvedList"/>
    <dgm:cxn modelId="{95A9F682-22C5-4166-A33F-E2507E1C3334}" srcId="{65C446D8-9082-46A9-8155-D2714AF2FCFC}" destId="{41D1F734-4FB6-4611-8552-5E29BC2EEF6C}" srcOrd="3" destOrd="0" parTransId="{2BEE79B8-CFB4-4D4A-88C2-507B701E2A90}" sibTransId="{B3B01214-E5A4-4606-8B73-5FC94F20705C}"/>
    <dgm:cxn modelId="{F238F791-1C67-4F01-90AA-9211A5699CBF}" type="presOf" srcId="{F69480B7-5394-497D-B22E-0C21715299F8}" destId="{4A87BDDF-E95D-4F37-8596-E7E4AA4F6D9F}" srcOrd="0" destOrd="0" presId="urn:microsoft.com/office/officeart/2008/layout/VerticalCurvedList"/>
    <dgm:cxn modelId="{EC7B38AF-C6C5-4438-BE03-1FAFC6E5ECEF}" type="presOf" srcId="{4866E089-8437-4C67-948B-0A604923BBE3}" destId="{60AE476B-29A5-4DA1-9B36-EF99D62F7D43}" srcOrd="0" destOrd="0" presId="urn:microsoft.com/office/officeart/2008/layout/VerticalCurvedList"/>
    <dgm:cxn modelId="{A9DED1AF-1780-43DD-8BE4-CD650719621F}" srcId="{65C446D8-9082-46A9-8155-D2714AF2FCFC}" destId="{F69480B7-5394-497D-B22E-0C21715299F8}" srcOrd="1" destOrd="0" parTransId="{3F107411-4760-4704-BECD-041D5CA9D77A}" sibTransId="{9B890A0B-75D1-430B-B65D-43C843B326B3}"/>
    <dgm:cxn modelId="{034421B9-CEC5-4D18-89A4-A1C8DF1136BE}" srcId="{65C446D8-9082-46A9-8155-D2714AF2FCFC}" destId="{D9DD3E57-22EF-45AD-A18E-7AD8F4994B0A}" srcOrd="2" destOrd="0" parTransId="{0165544A-8B14-40BA-8E09-27368FB3E614}" sibTransId="{5F903189-4296-4998-A0B0-9AF119FDF4CD}"/>
    <dgm:cxn modelId="{B3A8C7ED-40B1-4B10-8317-29517C1FF478}" type="presOf" srcId="{D9DD3E57-22EF-45AD-A18E-7AD8F4994B0A}" destId="{191085B3-DB3B-469A-BF90-710AABA510EB}" srcOrd="0" destOrd="0" presId="urn:microsoft.com/office/officeart/2008/layout/VerticalCurvedList"/>
    <dgm:cxn modelId="{4A8902EE-44D9-4B80-A709-3611FDEA3121}" type="presOf" srcId="{41D1F734-4FB6-4611-8552-5E29BC2EEF6C}" destId="{2D579AAA-764A-4E30-BF34-360235A1F908}" srcOrd="0" destOrd="0" presId="urn:microsoft.com/office/officeart/2008/layout/VerticalCurvedList"/>
    <dgm:cxn modelId="{B19707D5-7ACE-4494-80CF-FF56DF872747}" type="presParOf" srcId="{A681F5E5-EFAF-4939-9722-5E7D380AB3D3}" destId="{9F2FDA00-D02B-4516-B66D-4BA6CA501F84}" srcOrd="0" destOrd="0" presId="urn:microsoft.com/office/officeart/2008/layout/VerticalCurvedList"/>
    <dgm:cxn modelId="{12B7449E-4367-4207-B853-B7A3FA251CFB}" type="presParOf" srcId="{9F2FDA00-D02B-4516-B66D-4BA6CA501F84}" destId="{FB8DDB17-A2FD-4B18-A7CE-FB1268782680}" srcOrd="0" destOrd="0" presId="urn:microsoft.com/office/officeart/2008/layout/VerticalCurvedList"/>
    <dgm:cxn modelId="{99082CC5-B7D4-4161-AAE4-740325C20E7A}" type="presParOf" srcId="{FB8DDB17-A2FD-4B18-A7CE-FB1268782680}" destId="{78A7526F-3230-44E3-A9C2-4ADC8AC90AAC}" srcOrd="0" destOrd="0" presId="urn:microsoft.com/office/officeart/2008/layout/VerticalCurvedList"/>
    <dgm:cxn modelId="{33979AD7-2955-48E2-9B01-16AF3638B143}" type="presParOf" srcId="{FB8DDB17-A2FD-4B18-A7CE-FB1268782680}" destId="{60AE476B-29A5-4DA1-9B36-EF99D62F7D43}" srcOrd="1" destOrd="0" presId="urn:microsoft.com/office/officeart/2008/layout/VerticalCurvedList"/>
    <dgm:cxn modelId="{A6E8D419-4FC6-41CC-A422-372C077BC407}" type="presParOf" srcId="{FB8DDB17-A2FD-4B18-A7CE-FB1268782680}" destId="{79A23480-2F9A-4596-B0E2-C28569AE4799}" srcOrd="2" destOrd="0" presId="urn:microsoft.com/office/officeart/2008/layout/VerticalCurvedList"/>
    <dgm:cxn modelId="{A03030F7-A613-43E3-97A5-5A505DC9A8BB}" type="presParOf" srcId="{FB8DDB17-A2FD-4B18-A7CE-FB1268782680}" destId="{964ADABD-8921-4BF5-84B3-6DB710E50E60}" srcOrd="3" destOrd="0" presId="urn:microsoft.com/office/officeart/2008/layout/VerticalCurvedList"/>
    <dgm:cxn modelId="{AD10BA75-8C62-45DE-9EFF-86965AC9F21B}" type="presParOf" srcId="{9F2FDA00-D02B-4516-B66D-4BA6CA501F84}" destId="{D9B67ADC-EF41-47F5-A49C-313EA006F96D}" srcOrd="1" destOrd="0" presId="urn:microsoft.com/office/officeart/2008/layout/VerticalCurvedList"/>
    <dgm:cxn modelId="{817D6175-30A1-4BB4-B31F-60F467800C4B}" type="presParOf" srcId="{9F2FDA00-D02B-4516-B66D-4BA6CA501F84}" destId="{853442FD-15A4-49BE-9B53-A63EFEFA1D14}" srcOrd="2" destOrd="0" presId="urn:microsoft.com/office/officeart/2008/layout/VerticalCurvedList"/>
    <dgm:cxn modelId="{B8308CAC-0EF4-4F43-87D3-EE019DDD5AD8}" type="presParOf" srcId="{853442FD-15A4-49BE-9B53-A63EFEFA1D14}" destId="{F5033B1B-03C4-4868-BAC7-2DB2CADEAD5E}" srcOrd="0" destOrd="0" presId="urn:microsoft.com/office/officeart/2008/layout/VerticalCurvedList"/>
    <dgm:cxn modelId="{408C3A57-E6D1-469B-8987-5DD4C1C5AC29}" type="presParOf" srcId="{9F2FDA00-D02B-4516-B66D-4BA6CA501F84}" destId="{4A87BDDF-E95D-4F37-8596-E7E4AA4F6D9F}" srcOrd="3" destOrd="0" presId="urn:microsoft.com/office/officeart/2008/layout/VerticalCurvedList"/>
    <dgm:cxn modelId="{4028DEFD-A754-4F99-8468-60024E4DB20B}" type="presParOf" srcId="{9F2FDA00-D02B-4516-B66D-4BA6CA501F84}" destId="{8C78E381-8416-4912-97F5-C1D2EC10196A}" srcOrd="4" destOrd="0" presId="urn:microsoft.com/office/officeart/2008/layout/VerticalCurvedList"/>
    <dgm:cxn modelId="{DD334418-4112-4310-9C0D-084FFD43AD6E}" type="presParOf" srcId="{8C78E381-8416-4912-97F5-C1D2EC10196A}" destId="{C9EEEEEB-A1D4-46C7-B439-AC1BF157C7E1}" srcOrd="0" destOrd="0" presId="urn:microsoft.com/office/officeart/2008/layout/VerticalCurvedList"/>
    <dgm:cxn modelId="{56211087-32EB-4DA6-A46F-D7F6E6FC9D4A}" type="presParOf" srcId="{9F2FDA00-D02B-4516-B66D-4BA6CA501F84}" destId="{191085B3-DB3B-469A-BF90-710AABA510EB}" srcOrd="5" destOrd="0" presId="urn:microsoft.com/office/officeart/2008/layout/VerticalCurvedList"/>
    <dgm:cxn modelId="{90D51297-81FA-45C4-A5EC-C2934302357A}" type="presParOf" srcId="{9F2FDA00-D02B-4516-B66D-4BA6CA501F84}" destId="{541C2A28-4BB8-49C8-B663-E5802B587EF8}" srcOrd="6" destOrd="0" presId="urn:microsoft.com/office/officeart/2008/layout/VerticalCurvedList"/>
    <dgm:cxn modelId="{3E088BD4-BF99-481D-A99F-E6E8519B8A28}" type="presParOf" srcId="{541C2A28-4BB8-49C8-B663-E5802B587EF8}" destId="{6CD314E0-9025-4DEE-AC91-81A5732C5A45}" srcOrd="0" destOrd="0" presId="urn:microsoft.com/office/officeart/2008/layout/VerticalCurvedList"/>
    <dgm:cxn modelId="{43CD065C-B28B-480E-9759-63368A8A6AFD}" type="presParOf" srcId="{9F2FDA00-D02B-4516-B66D-4BA6CA501F84}" destId="{2D579AAA-764A-4E30-BF34-360235A1F908}" srcOrd="7" destOrd="0" presId="urn:microsoft.com/office/officeart/2008/layout/VerticalCurvedList"/>
    <dgm:cxn modelId="{38AA5539-E091-47F0-9D5E-74D4B268580A}" type="presParOf" srcId="{9F2FDA00-D02B-4516-B66D-4BA6CA501F84}" destId="{E0DF24E6-0721-4022-962E-9C472A967B66}" srcOrd="8" destOrd="0" presId="urn:microsoft.com/office/officeart/2008/layout/VerticalCurvedList"/>
    <dgm:cxn modelId="{FDAB8ECB-BC31-4D2A-B6EE-33C4BF7C845A}" type="presParOf" srcId="{E0DF24E6-0721-4022-962E-9C472A967B66}" destId="{0A2B4243-9CAA-4144-86BD-4C519A087928}"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C446D8-9082-46A9-8155-D2714AF2FCF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2D52AC36-430E-4899-85B2-49AAAB4A8EF3}">
      <dgm:prSet phldrT="[Text]" custT="1"/>
      <dgm:spPr>
        <a:xfrm>
          <a:off x="2045" y="0"/>
          <a:ext cx="2143532" cy="3402511"/>
        </a:xfrm>
        <a:solidFill>
          <a:srgbClr val="44546A"/>
        </a:solidFill>
      </dgm:spPr>
      <dgm:t>
        <a:bodyPr/>
        <a:lstStyle/>
        <a:p>
          <a:pPr>
            <a:buNone/>
          </a:pPr>
          <a:r>
            <a:rPr lang="en-US" sz="1600">
              <a:latin typeface="Calibri" panose="020F0502020204030204"/>
              <a:ea typeface="+mn-ea"/>
              <a:cs typeface="+mn-cs"/>
            </a:rPr>
            <a:t>Direct Technical Assistance </a:t>
          </a:r>
        </a:p>
      </dgm:t>
    </dgm:pt>
    <dgm:pt modelId="{90C8D133-1980-46C2-8297-712538F02FD8}" type="parTrans" cxnId="{381BB825-D198-40E8-92AE-EE4D28242570}">
      <dgm:prSet/>
      <dgm:spPr/>
      <dgm:t>
        <a:bodyPr/>
        <a:lstStyle/>
        <a:p>
          <a:endParaRPr lang="en-US" sz="1600">
            <a:solidFill>
              <a:schemeClr val="tx1"/>
            </a:solidFill>
          </a:endParaRPr>
        </a:p>
      </dgm:t>
    </dgm:pt>
    <dgm:pt modelId="{4866E089-8437-4C67-948B-0A604923BBE3}" type="sibTrans" cxnId="{381BB825-D198-40E8-92AE-EE4D28242570}">
      <dgm:prSet/>
      <dgm:spPr/>
      <dgm:t>
        <a:bodyPr/>
        <a:lstStyle/>
        <a:p>
          <a:endParaRPr lang="en-US" sz="1600">
            <a:solidFill>
              <a:schemeClr val="tx1"/>
            </a:solidFill>
          </a:endParaRPr>
        </a:p>
      </dgm:t>
    </dgm:pt>
    <dgm:pt modelId="{D9DD3E57-22EF-45AD-A18E-7AD8F4994B0A}">
      <dgm:prSet phldrT="[Text]" custT="1"/>
      <dgm:spPr>
        <a:xfrm>
          <a:off x="4407690" y="0"/>
          <a:ext cx="2143532" cy="3402511"/>
        </a:xfrm>
        <a:solidFill>
          <a:srgbClr val="44546A"/>
        </a:solidFill>
      </dgm:spPr>
      <dgm:t>
        <a:bodyPr/>
        <a:lstStyle/>
        <a:p>
          <a:pPr>
            <a:buNone/>
          </a:pPr>
          <a:r>
            <a:rPr lang="en-US" sz="1600">
              <a:latin typeface="Calibri" panose="020F0502020204030204"/>
              <a:ea typeface="+mn-ea"/>
              <a:cs typeface="+mn-cs"/>
            </a:rPr>
            <a:t>Continuing Education</a:t>
          </a:r>
        </a:p>
      </dgm:t>
    </dgm:pt>
    <dgm:pt modelId="{0165544A-8B14-40BA-8E09-27368FB3E614}" type="parTrans" cxnId="{034421B9-CEC5-4D18-89A4-A1C8DF1136BE}">
      <dgm:prSet/>
      <dgm:spPr/>
      <dgm:t>
        <a:bodyPr/>
        <a:lstStyle/>
        <a:p>
          <a:endParaRPr lang="en-US" sz="1600">
            <a:solidFill>
              <a:schemeClr val="tx1"/>
            </a:solidFill>
          </a:endParaRPr>
        </a:p>
      </dgm:t>
    </dgm:pt>
    <dgm:pt modelId="{5F903189-4296-4998-A0B0-9AF119FDF4CD}" type="sibTrans" cxnId="{034421B9-CEC5-4D18-89A4-A1C8DF1136BE}">
      <dgm:prSet/>
      <dgm:spPr/>
      <dgm:t>
        <a:bodyPr/>
        <a:lstStyle/>
        <a:p>
          <a:endParaRPr lang="en-US" sz="1600">
            <a:solidFill>
              <a:schemeClr val="tx1"/>
            </a:solidFill>
          </a:endParaRPr>
        </a:p>
      </dgm:t>
    </dgm:pt>
    <dgm:pt modelId="{F69480B7-5394-497D-B22E-0C21715299F8}">
      <dgm:prSet custT="1"/>
      <dgm:spPr>
        <a:xfrm>
          <a:off x="2229946" y="0"/>
          <a:ext cx="2143532" cy="3402511"/>
        </a:xfrm>
        <a:solidFill>
          <a:srgbClr val="44546A"/>
        </a:solidFill>
      </dgm:spPr>
      <dgm:t>
        <a:bodyPr/>
        <a:lstStyle/>
        <a:p>
          <a:pPr>
            <a:buNone/>
          </a:pPr>
          <a:r>
            <a:rPr lang="en-US" sz="1600">
              <a:latin typeface="Calibri" panose="020F0502020204030204"/>
              <a:ea typeface="+mn-ea"/>
              <a:cs typeface="+mn-cs"/>
            </a:rPr>
            <a:t>Municipal Assistance Program</a:t>
          </a:r>
        </a:p>
      </dgm:t>
    </dgm:pt>
    <dgm:pt modelId="{3F107411-4760-4704-BECD-041D5CA9D77A}" type="parTrans" cxnId="{A9DED1AF-1780-43DD-8BE4-CD650719621F}">
      <dgm:prSet/>
      <dgm:spPr/>
      <dgm:t>
        <a:bodyPr/>
        <a:lstStyle/>
        <a:p>
          <a:endParaRPr lang="en-US" sz="1600">
            <a:solidFill>
              <a:schemeClr val="tx1"/>
            </a:solidFill>
          </a:endParaRPr>
        </a:p>
      </dgm:t>
    </dgm:pt>
    <dgm:pt modelId="{9B890A0B-75D1-430B-B65D-43C843B326B3}" type="sibTrans" cxnId="{A9DED1AF-1780-43DD-8BE4-CD650719621F}">
      <dgm:prSet/>
      <dgm:spPr/>
      <dgm:t>
        <a:bodyPr/>
        <a:lstStyle/>
        <a:p>
          <a:endParaRPr lang="en-US" sz="1600">
            <a:solidFill>
              <a:schemeClr val="tx1"/>
            </a:solidFill>
          </a:endParaRPr>
        </a:p>
      </dgm:t>
    </dgm:pt>
    <dgm:pt modelId="{41D1F734-4FB6-4611-8552-5E29BC2EEF6C}">
      <dgm:prSet phldrT="[Text]" custT="1"/>
      <dgm:spPr>
        <a:xfrm>
          <a:off x="6627605" y="0"/>
          <a:ext cx="2143532" cy="3402511"/>
        </a:xfrm>
        <a:solidFill>
          <a:schemeClr val="accent6">
            <a:lumMod val="75000"/>
          </a:schemeClr>
        </a:solidFill>
      </dgm:spPr>
      <dgm:t>
        <a:bodyPr/>
        <a:lstStyle/>
        <a:p>
          <a:pPr>
            <a:buNone/>
          </a:pPr>
          <a:r>
            <a:rPr lang="en-US" sz="1600">
              <a:latin typeface="Calibri" panose="020F0502020204030204"/>
              <a:ea typeface="+mn-ea"/>
              <a:cs typeface="+mn-cs"/>
            </a:rPr>
            <a:t>Community Engagement</a:t>
          </a:r>
        </a:p>
      </dgm:t>
    </dgm:pt>
    <dgm:pt modelId="{B3B01214-E5A4-4606-8B73-5FC94F20705C}" type="sibTrans" cxnId="{95A9F682-22C5-4166-A33F-E2507E1C3334}">
      <dgm:prSet/>
      <dgm:spPr/>
      <dgm:t>
        <a:bodyPr/>
        <a:lstStyle/>
        <a:p>
          <a:endParaRPr lang="en-US" sz="1600">
            <a:solidFill>
              <a:schemeClr val="tx1"/>
            </a:solidFill>
          </a:endParaRPr>
        </a:p>
      </dgm:t>
    </dgm:pt>
    <dgm:pt modelId="{2BEE79B8-CFB4-4D4A-88C2-507B701E2A90}" type="parTrans" cxnId="{95A9F682-22C5-4166-A33F-E2507E1C3334}">
      <dgm:prSet/>
      <dgm:spPr/>
      <dgm:t>
        <a:bodyPr/>
        <a:lstStyle/>
        <a:p>
          <a:endParaRPr lang="en-US" sz="1600">
            <a:solidFill>
              <a:schemeClr val="tx1"/>
            </a:solidFill>
          </a:endParaRPr>
        </a:p>
      </dgm:t>
    </dgm:pt>
    <dgm:pt modelId="{A681F5E5-EFAF-4939-9722-5E7D380AB3D3}" type="pres">
      <dgm:prSet presAssocID="{65C446D8-9082-46A9-8155-D2714AF2FCFC}" presName="Name0" presStyleCnt="0">
        <dgm:presLayoutVars>
          <dgm:chMax val="7"/>
          <dgm:chPref val="7"/>
          <dgm:dir/>
        </dgm:presLayoutVars>
      </dgm:prSet>
      <dgm:spPr/>
    </dgm:pt>
    <dgm:pt modelId="{9F2FDA00-D02B-4516-B66D-4BA6CA501F84}" type="pres">
      <dgm:prSet presAssocID="{65C446D8-9082-46A9-8155-D2714AF2FCFC}" presName="Name1" presStyleCnt="0"/>
      <dgm:spPr/>
    </dgm:pt>
    <dgm:pt modelId="{FB8DDB17-A2FD-4B18-A7CE-FB1268782680}" type="pres">
      <dgm:prSet presAssocID="{65C446D8-9082-46A9-8155-D2714AF2FCFC}" presName="cycle" presStyleCnt="0"/>
      <dgm:spPr/>
    </dgm:pt>
    <dgm:pt modelId="{78A7526F-3230-44E3-A9C2-4ADC8AC90AAC}" type="pres">
      <dgm:prSet presAssocID="{65C446D8-9082-46A9-8155-D2714AF2FCFC}" presName="srcNode" presStyleLbl="node1" presStyleIdx="0" presStyleCnt="4"/>
      <dgm:spPr/>
    </dgm:pt>
    <dgm:pt modelId="{60AE476B-29A5-4DA1-9B36-EF99D62F7D43}" type="pres">
      <dgm:prSet presAssocID="{65C446D8-9082-46A9-8155-D2714AF2FCFC}" presName="conn" presStyleLbl="parChTrans1D2" presStyleIdx="0" presStyleCnt="1"/>
      <dgm:spPr/>
    </dgm:pt>
    <dgm:pt modelId="{79A23480-2F9A-4596-B0E2-C28569AE4799}" type="pres">
      <dgm:prSet presAssocID="{65C446D8-9082-46A9-8155-D2714AF2FCFC}" presName="extraNode" presStyleLbl="node1" presStyleIdx="0" presStyleCnt="4"/>
      <dgm:spPr/>
    </dgm:pt>
    <dgm:pt modelId="{964ADABD-8921-4BF5-84B3-6DB710E50E60}" type="pres">
      <dgm:prSet presAssocID="{65C446D8-9082-46A9-8155-D2714AF2FCFC}" presName="dstNode" presStyleLbl="node1" presStyleIdx="0" presStyleCnt="4"/>
      <dgm:spPr/>
    </dgm:pt>
    <dgm:pt modelId="{D9B67ADC-EF41-47F5-A49C-313EA006F96D}" type="pres">
      <dgm:prSet presAssocID="{2D52AC36-430E-4899-85B2-49AAAB4A8EF3}" presName="text_1" presStyleLbl="node1" presStyleIdx="0" presStyleCnt="4">
        <dgm:presLayoutVars>
          <dgm:bulletEnabled val="1"/>
        </dgm:presLayoutVars>
      </dgm:prSet>
      <dgm:spPr>
        <a:prstGeom prst="roundRect">
          <a:avLst>
            <a:gd name="adj" fmla="val 10000"/>
          </a:avLst>
        </a:prstGeom>
      </dgm:spPr>
    </dgm:pt>
    <dgm:pt modelId="{853442FD-15A4-49BE-9B53-A63EFEFA1D14}" type="pres">
      <dgm:prSet presAssocID="{2D52AC36-430E-4899-85B2-49AAAB4A8EF3}" presName="accent_1" presStyleCnt="0"/>
      <dgm:spPr/>
    </dgm:pt>
    <dgm:pt modelId="{F5033B1B-03C4-4868-BAC7-2DB2CADEAD5E}" type="pres">
      <dgm:prSet presAssocID="{2D52AC36-430E-4899-85B2-49AAAB4A8EF3}" presName="accentRepeatNode" presStyleLbl="solidFgAcc1" presStyleIdx="0" presStyleCnt="4"/>
      <dgm:spPr/>
    </dgm:pt>
    <dgm:pt modelId="{4A87BDDF-E95D-4F37-8596-E7E4AA4F6D9F}" type="pres">
      <dgm:prSet presAssocID="{F69480B7-5394-497D-B22E-0C21715299F8}" presName="text_2" presStyleLbl="node1" presStyleIdx="1" presStyleCnt="4">
        <dgm:presLayoutVars>
          <dgm:bulletEnabled val="1"/>
        </dgm:presLayoutVars>
      </dgm:prSet>
      <dgm:spPr>
        <a:prstGeom prst="roundRect">
          <a:avLst>
            <a:gd name="adj" fmla="val 10000"/>
          </a:avLst>
        </a:prstGeom>
      </dgm:spPr>
    </dgm:pt>
    <dgm:pt modelId="{8C78E381-8416-4912-97F5-C1D2EC10196A}" type="pres">
      <dgm:prSet presAssocID="{F69480B7-5394-497D-B22E-0C21715299F8}" presName="accent_2" presStyleCnt="0"/>
      <dgm:spPr/>
    </dgm:pt>
    <dgm:pt modelId="{C9EEEEEB-A1D4-46C7-B439-AC1BF157C7E1}" type="pres">
      <dgm:prSet presAssocID="{F69480B7-5394-497D-B22E-0C21715299F8}" presName="accentRepeatNode" presStyleLbl="solidFgAcc1" presStyleIdx="1" presStyleCnt="4"/>
      <dgm:spPr/>
    </dgm:pt>
    <dgm:pt modelId="{191085B3-DB3B-469A-BF90-710AABA510EB}" type="pres">
      <dgm:prSet presAssocID="{D9DD3E57-22EF-45AD-A18E-7AD8F4994B0A}" presName="text_3" presStyleLbl="node1" presStyleIdx="2" presStyleCnt="4">
        <dgm:presLayoutVars>
          <dgm:bulletEnabled val="1"/>
        </dgm:presLayoutVars>
      </dgm:prSet>
      <dgm:spPr>
        <a:prstGeom prst="roundRect">
          <a:avLst>
            <a:gd name="adj" fmla="val 10000"/>
          </a:avLst>
        </a:prstGeom>
      </dgm:spPr>
    </dgm:pt>
    <dgm:pt modelId="{541C2A28-4BB8-49C8-B663-E5802B587EF8}" type="pres">
      <dgm:prSet presAssocID="{D9DD3E57-22EF-45AD-A18E-7AD8F4994B0A}" presName="accent_3" presStyleCnt="0"/>
      <dgm:spPr/>
    </dgm:pt>
    <dgm:pt modelId="{6CD314E0-9025-4DEE-AC91-81A5732C5A45}" type="pres">
      <dgm:prSet presAssocID="{D9DD3E57-22EF-45AD-A18E-7AD8F4994B0A}" presName="accentRepeatNode" presStyleLbl="solidFgAcc1" presStyleIdx="2" presStyleCnt="4"/>
      <dgm:spPr/>
    </dgm:pt>
    <dgm:pt modelId="{2D579AAA-764A-4E30-BF34-360235A1F908}" type="pres">
      <dgm:prSet presAssocID="{41D1F734-4FB6-4611-8552-5E29BC2EEF6C}" presName="text_4" presStyleLbl="node1" presStyleIdx="3" presStyleCnt="4" custLinFactNeighborX="-655" custLinFactNeighborY="3234">
        <dgm:presLayoutVars>
          <dgm:bulletEnabled val="1"/>
        </dgm:presLayoutVars>
      </dgm:prSet>
      <dgm:spPr>
        <a:prstGeom prst="roundRect">
          <a:avLst>
            <a:gd name="adj" fmla="val 10000"/>
          </a:avLst>
        </a:prstGeom>
      </dgm:spPr>
    </dgm:pt>
    <dgm:pt modelId="{E0DF24E6-0721-4022-962E-9C472A967B66}" type="pres">
      <dgm:prSet presAssocID="{41D1F734-4FB6-4611-8552-5E29BC2EEF6C}" presName="accent_4" presStyleCnt="0"/>
      <dgm:spPr/>
    </dgm:pt>
    <dgm:pt modelId="{0A2B4243-9CAA-4144-86BD-4C519A087928}" type="pres">
      <dgm:prSet presAssocID="{41D1F734-4FB6-4611-8552-5E29BC2EEF6C}" presName="accentRepeatNode" presStyleLbl="solidFgAcc1" presStyleIdx="3" presStyleCnt="4"/>
      <dgm:spPr/>
    </dgm:pt>
  </dgm:ptLst>
  <dgm:cxnLst>
    <dgm:cxn modelId="{2F96750A-A133-42E0-9F9A-5417380F80B5}" type="presOf" srcId="{2D52AC36-430E-4899-85B2-49AAAB4A8EF3}" destId="{D9B67ADC-EF41-47F5-A49C-313EA006F96D}" srcOrd="0" destOrd="0" presId="urn:microsoft.com/office/officeart/2008/layout/VerticalCurvedList"/>
    <dgm:cxn modelId="{381BB825-D198-40E8-92AE-EE4D28242570}" srcId="{65C446D8-9082-46A9-8155-D2714AF2FCFC}" destId="{2D52AC36-430E-4899-85B2-49AAAB4A8EF3}" srcOrd="0" destOrd="0" parTransId="{90C8D133-1980-46C2-8297-712538F02FD8}" sibTransId="{4866E089-8437-4C67-948B-0A604923BBE3}"/>
    <dgm:cxn modelId="{C056857E-A04F-4530-B3F6-56CFB80E3228}" type="presOf" srcId="{65C446D8-9082-46A9-8155-D2714AF2FCFC}" destId="{A681F5E5-EFAF-4939-9722-5E7D380AB3D3}" srcOrd="0" destOrd="0" presId="urn:microsoft.com/office/officeart/2008/layout/VerticalCurvedList"/>
    <dgm:cxn modelId="{95A9F682-22C5-4166-A33F-E2507E1C3334}" srcId="{65C446D8-9082-46A9-8155-D2714AF2FCFC}" destId="{41D1F734-4FB6-4611-8552-5E29BC2EEF6C}" srcOrd="3" destOrd="0" parTransId="{2BEE79B8-CFB4-4D4A-88C2-507B701E2A90}" sibTransId="{B3B01214-E5A4-4606-8B73-5FC94F20705C}"/>
    <dgm:cxn modelId="{F238F791-1C67-4F01-90AA-9211A5699CBF}" type="presOf" srcId="{F69480B7-5394-497D-B22E-0C21715299F8}" destId="{4A87BDDF-E95D-4F37-8596-E7E4AA4F6D9F}" srcOrd="0" destOrd="0" presId="urn:microsoft.com/office/officeart/2008/layout/VerticalCurvedList"/>
    <dgm:cxn modelId="{EC7B38AF-C6C5-4438-BE03-1FAFC6E5ECEF}" type="presOf" srcId="{4866E089-8437-4C67-948B-0A604923BBE3}" destId="{60AE476B-29A5-4DA1-9B36-EF99D62F7D43}" srcOrd="0" destOrd="0" presId="urn:microsoft.com/office/officeart/2008/layout/VerticalCurvedList"/>
    <dgm:cxn modelId="{A9DED1AF-1780-43DD-8BE4-CD650719621F}" srcId="{65C446D8-9082-46A9-8155-D2714AF2FCFC}" destId="{F69480B7-5394-497D-B22E-0C21715299F8}" srcOrd="1" destOrd="0" parTransId="{3F107411-4760-4704-BECD-041D5CA9D77A}" sibTransId="{9B890A0B-75D1-430B-B65D-43C843B326B3}"/>
    <dgm:cxn modelId="{034421B9-CEC5-4D18-89A4-A1C8DF1136BE}" srcId="{65C446D8-9082-46A9-8155-D2714AF2FCFC}" destId="{D9DD3E57-22EF-45AD-A18E-7AD8F4994B0A}" srcOrd="2" destOrd="0" parTransId="{0165544A-8B14-40BA-8E09-27368FB3E614}" sibTransId="{5F903189-4296-4998-A0B0-9AF119FDF4CD}"/>
    <dgm:cxn modelId="{B3A8C7ED-40B1-4B10-8317-29517C1FF478}" type="presOf" srcId="{D9DD3E57-22EF-45AD-A18E-7AD8F4994B0A}" destId="{191085B3-DB3B-469A-BF90-710AABA510EB}" srcOrd="0" destOrd="0" presId="urn:microsoft.com/office/officeart/2008/layout/VerticalCurvedList"/>
    <dgm:cxn modelId="{4A8902EE-44D9-4B80-A709-3611FDEA3121}" type="presOf" srcId="{41D1F734-4FB6-4611-8552-5E29BC2EEF6C}" destId="{2D579AAA-764A-4E30-BF34-360235A1F908}" srcOrd="0" destOrd="0" presId="urn:microsoft.com/office/officeart/2008/layout/VerticalCurvedList"/>
    <dgm:cxn modelId="{B19707D5-7ACE-4494-80CF-FF56DF872747}" type="presParOf" srcId="{A681F5E5-EFAF-4939-9722-5E7D380AB3D3}" destId="{9F2FDA00-D02B-4516-B66D-4BA6CA501F84}" srcOrd="0" destOrd="0" presId="urn:microsoft.com/office/officeart/2008/layout/VerticalCurvedList"/>
    <dgm:cxn modelId="{12B7449E-4367-4207-B853-B7A3FA251CFB}" type="presParOf" srcId="{9F2FDA00-D02B-4516-B66D-4BA6CA501F84}" destId="{FB8DDB17-A2FD-4B18-A7CE-FB1268782680}" srcOrd="0" destOrd="0" presId="urn:microsoft.com/office/officeart/2008/layout/VerticalCurvedList"/>
    <dgm:cxn modelId="{99082CC5-B7D4-4161-AAE4-740325C20E7A}" type="presParOf" srcId="{FB8DDB17-A2FD-4B18-A7CE-FB1268782680}" destId="{78A7526F-3230-44E3-A9C2-4ADC8AC90AAC}" srcOrd="0" destOrd="0" presId="urn:microsoft.com/office/officeart/2008/layout/VerticalCurvedList"/>
    <dgm:cxn modelId="{33979AD7-2955-48E2-9B01-16AF3638B143}" type="presParOf" srcId="{FB8DDB17-A2FD-4B18-A7CE-FB1268782680}" destId="{60AE476B-29A5-4DA1-9B36-EF99D62F7D43}" srcOrd="1" destOrd="0" presId="urn:microsoft.com/office/officeart/2008/layout/VerticalCurvedList"/>
    <dgm:cxn modelId="{A6E8D419-4FC6-41CC-A422-372C077BC407}" type="presParOf" srcId="{FB8DDB17-A2FD-4B18-A7CE-FB1268782680}" destId="{79A23480-2F9A-4596-B0E2-C28569AE4799}" srcOrd="2" destOrd="0" presId="urn:microsoft.com/office/officeart/2008/layout/VerticalCurvedList"/>
    <dgm:cxn modelId="{A03030F7-A613-43E3-97A5-5A505DC9A8BB}" type="presParOf" srcId="{FB8DDB17-A2FD-4B18-A7CE-FB1268782680}" destId="{964ADABD-8921-4BF5-84B3-6DB710E50E60}" srcOrd="3" destOrd="0" presId="urn:microsoft.com/office/officeart/2008/layout/VerticalCurvedList"/>
    <dgm:cxn modelId="{AD10BA75-8C62-45DE-9EFF-86965AC9F21B}" type="presParOf" srcId="{9F2FDA00-D02B-4516-B66D-4BA6CA501F84}" destId="{D9B67ADC-EF41-47F5-A49C-313EA006F96D}" srcOrd="1" destOrd="0" presId="urn:microsoft.com/office/officeart/2008/layout/VerticalCurvedList"/>
    <dgm:cxn modelId="{817D6175-30A1-4BB4-B31F-60F467800C4B}" type="presParOf" srcId="{9F2FDA00-D02B-4516-B66D-4BA6CA501F84}" destId="{853442FD-15A4-49BE-9B53-A63EFEFA1D14}" srcOrd="2" destOrd="0" presId="urn:microsoft.com/office/officeart/2008/layout/VerticalCurvedList"/>
    <dgm:cxn modelId="{B8308CAC-0EF4-4F43-87D3-EE019DDD5AD8}" type="presParOf" srcId="{853442FD-15A4-49BE-9B53-A63EFEFA1D14}" destId="{F5033B1B-03C4-4868-BAC7-2DB2CADEAD5E}" srcOrd="0" destOrd="0" presId="urn:microsoft.com/office/officeart/2008/layout/VerticalCurvedList"/>
    <dgm:cxn modelId="{408C3A57-E6D1-469B-8987-5DD4C1C5AC29}" type="presParOf" srcId="{9F2FDA00-D02B-4516-B66D-4BA6CA501F84}" destId="{4A87BDDF-E95D-4F37-8596-E7E4AA4F6D9F}" srcOrd="3" destOrd="0" presId="urn:microsoft.com/office/officeart/2008/layout/VerticalCurvedList"/>
    <dgm:cxn modelId="{4028DEFD-A754-4F99-8468-60024E4DB20B}" type="presParOf" srcId="{9F2FDA00-D02B-4516-B66D-4BA6CA501F84}" destId="{8C78E381-8416-4912-97F5-C1D2EC10196A}" srcOrd="4" destOrd="0" presId="urn:microsoft.com/office/officeart/2008/layout/VerticalCurvedList"/>
    <dgm:cxn modelId="{DD334418-4112-4310-9C0D-084FFD43AD6E}" type="presParOf" srcId="{8C78E381-8416-4912-97F5-C1D2EC10196A}" destId="{C9EEEEEB-A1D4-46C7-B439-AC1BF157C7E1}" srcOrd="0" destOrd="0" presId="urn:microsoft.com/office/officeart/2008/layout/VerticalCurvedList"/>
    <dgm:cxn modelId="{56211087-32EB-4DA6-A46F-D7F6E6FC9D4A}" type="presParOf" srcId="{9F2FDA00-D02B-4516-B66D-4BA6CA501F84}" destId="{191085B3-DB3B-469A-BF90-710AABA510EB}" srcOrd="5" destOrd="0" presId="urn:microsoft.com/office/officeart/2008/layout/VerticalCurvedList"/>
    <dgm:cxn modelId="{90D51297-81FA-45C4-A5EC-C2934302357A}" type="presParOf" srcId="{9F2FDA00-D02B-4516-B66D-4BA6CA501F84}" destId="{541C2A28-4BB8-49C8-B663-E5802B587EF8}" srcOrd="6" destOrd="0" presId="urn:microsoft.com/office/officeart/2008/layout/VerticalCurvedList"/>
    <dgm:cxn modelId="{3E088BD4-BF99-481D-A99F-E6E8519B8A28}" type="presParOf" srcId="{541C2A28-4BB8-49C8-B663-E5802B587EF8}" destId="{6CD314E0-9025-4DEE-AC91-81A5732C5A45}" srcOrd="0" destOrd="0" presId="urn:microsoft.com/office/officeart/2008/layout/VerticalCurvedList"/>
    <dgm:cxn modelId="{43CD065C-B28B-480E-9759-63368A8A6AFD}" type="presParOf" srcId="{9F2FDA00-D02B-4516-B66D-4BA6CA501F84}" destId="{2D579AAA-764A-4E30-BF34-360235A1F908}" srcOrd="7" destOrd="0" presId="urn:microsoft.com/office/officeart/2008/layout/VerticalCurvedList"/>
    <dgm:cxn modelId="{38AA5539-E091-47F0-9D5E-74D4B268580A}" type="presParOf" srcId="{9F2FDA00-D02B-4516-B66D-4BA6CA501F84}" destId="{E0DF24E6-0721-4022-962E-9C472A967B66}" srcOrd="8" destOrd="0" presId="urn:microsoft.com/office/officeart/2008/layout/VerticalCurvedList"/>
    <dgm:cxn modelId="{FDAB8ECB-BC31-4D2A-B6EE-33C4BF7C845A}" type="presParOf" srcId="{E0DF24E6-0721-4022-962E-9C472A967B66}" destId="{0A2B4243-9CAA-4144-86BD-4C519A087928}"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0B3CC22-C0A5-4438-9CFC-AC75EE9C4B9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BB30C12-412C-4E43-8336-54C9454E6BC7}">
      <dgm:prSet/>
      <dgm:spPr/>
      <dgm:t>
        <a:bodyPr/>
        <a:lstStyle/>
        <a:p>
          <a:r>
            <a:rPr lang="en-US">
              <a:latin typeface="Calibri Light" panose="020F0302020204030204" pitchFamily="34" charset="0"/>
              <a:ea typeface="Calibri Light" panose="020F0302020204030204" pitchFamily="34" charset="0"/>
              <a:cs typeface="Calibri Light" panose="020F0302020204030204" pitchFamily="34" charset="0"/>
            </a:rPr>
            <a:t>Brownfield inventories</a:t>
          </a:r>
        </a:p>
      </dgm:t>
    </dgm:pt>
    <dgm:pt modelId="{DE414D7F-2CA8-4DC2-899D-A24FE6E0A3A2}" type="parTrans" cxnId="{076CA617-5C6C-4948-84A4-D3DE92290DA7}">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80863D23-537C-4CC9-8678-8D8BD2DDFA8C}" type="sibTrans" cxnId="{076CA617-5C6C-4948-84A4-D3DE92290DA7}">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0F716285-382B-40F4-AA8A-E6DC6D6B197E}">
      <dgm:prSet/>
      <dgm:spPr/>
      <dgm:t>
        <a:bodyPr/>
        <a:lstStyle/>
        <a:p>
          <a:r>
            <a:rPr lang="en-US">
              <a:latin typeface="Calibri Light" panose="020F0302020204030204" pitchFamily="34" charset="0"/>
              <a:ea typeface="Calibri Light" panose="020F0302020204030204" pitchFamily="34" charset="0"/>
              <a:cs typeface="Calibri Light" panose="020F0302020204030204" pitchFamily="34" charset="0"/>
            </a:rPr>
            <a:t>Record Review</a:t>
          </a:r>
        </a:p>
      </dgm:t>
    </dgm:pt>
    <dgm:pt modelId="{217E4B3F-0EE1-4A8C-9367-919ACD54B1BA}" type="parTrans" cxnId="{A5A77F31-B053-44D1-966B-B9C9593480A2}">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EFB34A5C-0A96-4116-BC62-F09C57BE4182}" type="sibTrans" cxnId="{A5A77F31-B053-44D1-966B-B9C9593480A2}">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EA9A5CE0-74BB-401C-A790-317AD7B52233}">
      <dgm:prSet/>
      <dgm:spPr/>
      <dgm:t>
        <a:bodyPr/>
        <a:lstStyle/>
        <a:p>
          <a:r>
            <a:rPr lang="en-US">
              <a:latin typeface="Calibri Light" panose="020F0302020204030204" pitchFamily="34" charset="0"/>
              <a:ea typeface="Calibri Light" panose="020F0302020204030204" pitchFamily="34" charset="0"/>
              <a:cs typeface="Calibri Light" panose="020F0302020204030204" pitchFamily="34" charset="0"/>
            </a:rPr>
            <a:t>Site reuse planning</a:t>
          </a:r>
        </a:p>
      </dgm:t>
    </dgm:pt>
    <dgm:pt modelId="{6CD80EA1-18A2-48CB-8BBE-1EFB4A58511F}" type="parTrans" cxnId="{7F12586B-70B6-4545-B3C1-B0101644A1FD}">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2A816FDD-609B-47B7-AD7A-F23C1F527793}" type="sibTrans" cxnId="{7F12586B-70B6-4545-B3C1-B0101644A1FD}">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F8BBE336-622A-4442-B7E1-4C53DB5A1FA5}">
      <dgm:prSet/>
      <dgm:spPr/>
      <dgm:t>
        <a:bodyPr/>
        <a:lstStyle/>
        <a:p>
          <a:r>
            <a:rPr lang="en-US">
              <a:latin typeface="Calibri Light" panose="020F0302020204030204" pitchFamily="34" charset="0"/>
              <a:ea typeface="Calibri Light" panose="020F0302020204030204" pitchFamily="34" charset="0"/>
              <a:cs typeface="Calibri Light" panose="020F0302020204030204" pitchFamily="34" charset="0"/>
            </a:rPr>
            <a:t>Community Engagement Planning and Materials</a:t>
          </a:r>
        </a:p>
      </dgm:t>
    </dgm:pt>
    <dgm:pt modelId="{0F4B0F09-81E2-4367-9AA4-CA00A0B3A673}" type="parTrans" cxnId="{327BCC49-BE9E-4553-A135-AD9A0972EFCD}">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52A87181-6C35-4F4B-8F81-5FC30331972A}" type="sibTrans" cxnId="{327BCC49-BE9E-4553-A135-AD9A0972EFCD}">
      <dgm:prSet/>
      <dgm:spPr/>
      <dgm:t>
        <a:bodyPr/>
        <a:lstStyle/>
        <a:p>
          <a:endParaRPr lang="en-US">
            <a:latin typeface="Calibri Light" panose="020F0302020204030204" pitchFamily="34" charset="0"/>
            <a:ea typeface="Calibri Light" panose="020F0302020204030204" pitchFamily="34" charset="0"/>
            <a:cs typeface="Calibri Light" panose="020F0302020204030204" pitchFamily="34" charset="0"/>
          </a:endParaRPr>
        </a:p>
      </dgm:t>
    </dgm:pt>
    <dgm:pt modelId="{B6299F6E-D257-4037-8FBB-EDF1D3F48798}">
      <dgm:prSet/>
      <dgm:spPr/>
      <dgm:t>
        <a:bodyPr/>
        <a:lstStyle/>
        <a:p>
          <a:r>
            <a:rPr lang="en-US">
              <a:latin typeface="Calibri Light" panose="020F0302020204030204" pitchFamily="34" charset="0"/>
              <a:ea typeface="Calibri Light" panose="020F0302020204030204" pitchFamily="34" charset="0"/>
              <a:cs typeface="Calibri Light" panose="020F0302020204030204" pitchFamily="34" charset="0"/>
            </a:rPr>
            <a:t>Data Gap Analysis</a:t>
          </a:r>
        </a:p>
      </dgm:t>
    </dgm:pt>
    <dgm:pt modelId="{D0D8E5ED-82A3-4705-B62A-3F4E3A4955B9}" type="parTrans" cxnId="{25720CA7-727E-4193-8DEE-2678A59E04D2}">
      <dgm:prSet/>
      <dgm:spPr/>
      <dgm:t>
        <a:bodyPr/>
        <a:lstStyle/>
        <a:p>
          <a:endParaRPr lang="en-US"/>
        </a:p>
      </dgm:t>
    </dgm:pt>
    <dgm:pt modelId="{C51C6594-E6EC-4536-8BE0-25FBBDBD3E4A}" type="sibTrans" cxnId="{25720CA7-727E-4193-8DEE-2678A59E04D2}">
      <dgm:prSet/>
      <dgm:spPr/>
      <dgm:t>
        <a:bodyPr/>
        <a:lstStyle/>
        <a:p>
          <a:endParaRPr lang="en-US"/>
        </a:p>
      </dgm:t>
    </dgm:pt>
    <dgm:pt modelId="{D289E63D-180E-4439-9C1B-C4B2458CC1F9}">
      <dgm:prSet/>
      <dgm:spPr/>
      <dgm:t>
        <a:bodyPr/>
        <a:lstStyle/>
        <a:p>
          <a:r>
            <a:rPr lang="en-US">
              <a:latin typeface="Calibri Light" panose="020F0302020204030204" pitchFamily="34" charset="0"/>
              <a:ea typeface="Calibri Light" panose="020F0302020204030204" pitchFamily="34" charset="0"/>
              <a:cs typeface="Calibri Light" panose="020F0302020204030204" pitchFamily="34" charset="0"/>
            </a:rPr>
            <a:t>Grant Preparation </a:t>
          </a:r>
        </a:p>
      </dgm:t>
    </dgm:pt>
    <dgm:pt modelId="{99831C7C-7A12-442C-8F31-9DB24F644B4E}" type="parTrans" cxnId="{35E2B283-45E2-4CE3-A1F5-4A8062EAB548}">
      <dgm:prSet/>
      <dgm:spPr/>
      <dgm:t>
        <a:bodyPr/>
        <a:lstStyle/>
        <a:p>
          <a:endParaRPr lang="en-US"/>
        </a:p>
      </dgm:t>
    </dgm:pt>
    <dgm:pt modelId="{9DC44F00-8677-484C-BC1C-2242293FFCA4}" type="sibTrans" cxnId="{35E2B283-45E2-4CE3-A1F5-4A8062EAB548}">
      <dgm:prSet/>
      <dgm:spPr/>
      <dgm:t>
        <a:bodyPr/>
        <a:lstStyle/>
        <a:p>
          <a:endParaRPr lang="en-US"/>
        </a:p>
      </dgm:t>
    </dgm:pt>
    <dgm:pt modelId="{1F10D030-FD53-4279-A63A-49806E17AA04}" type="pres">
      <dgm:prSet presAssocID="{00B3CC22-C0A5-4438-9CFC-AC75EE9C4B97}" presName="diagram" presStyleCnt="0">
        <dgm:presLayoutVars>
          <dgm:dir/>
          <dgm:resizeHandles val="exact"/>
        </dgm:presLayoutVars>
      </dgm:prSet>
      <dgm:spPr/>
    </dgm:pt>
    <dgm:pt modelId="{CE7B9089-6D32-4185-AA77-2E7B7BF47691}" type="pres">
      <dgm:prSet presAssocID="{3BB30C12-412C-4E43-8336-54C9454E6BC7}" presName="node" presStyleLbl="node1" presStyleIdx="0" presStyleCnt="6">
        <dgm:presLayoutVars>
          <dgm:bulletEnabled val="1"/>
        </dgm:presLayoutVars>
      </dgm:prSet>
      <dgm:spPr/>
    </dgm:pt>
    <dgm:pt modelId="{2C23C667-6ED8-483B-80F3-860FA58E587F}" type="pres">
      <dgm:prSet presAssocID="{80863D23-537C-4CC9-8678-8D8BD2DDFA8C}" presName="sibTrans" presStyleCnt="0"/>
      <dgm:spPr/>
    </dgm:pt>
    <dgm:pt modelId="{E8658762-E5F5-4EF6-AF51-56F563C42EDF}" type="pres">
      <dgm:prSet presAssocID="{0F716285-382B-40F4-AA8A-E6DC6D6B197E}" presName="node" presStyleLbl="node1" presStyleIdx="1" presStyleCnt="6">
        <dgm:presLayoutVars>
          <dgm:bulletEnabled val="1"/>
        </dgm:presLayoutVars>
      </dgm:prSet>
      <dgm:spPr/>
    </dgm:pt>
    <dgm:pt modelId="{59F599F7-5655-40D9-A7ED-2479A0594EEE}" type="pres">
      <dgm:prSet presAssocID="{EFB34A5C-0A96-4116-BC62-F09C57BE4182}" presName="sibTrans" presStyleCnt="0"/>
      <dgm:spPr/>
    </dgm:pt>
    <dgm:pt modelId="{41FC71BF-28F2-49A3-9177-20B745E952FB}" type="pres">
      <dgm:prSet presAssocID="{B6299F6E-D257-4037-8FBB-EDF1D3F48798}" presName="node" presStyleLbl="node1" presStyleIdx="2" presStyleCnt="6">
        <dgm:presLayoutVars>
          <dgm:bulletEnabled val="1"/>
        </dgm:presLayoutVars>
      </dgm:prSet>
      <dgm:spPr/>
    </dgm:pt>
    <dgm:pt modelId="{186A98EA-502D-437E-A457-9F9B432F7EDC}" type="pres">
      <dgm:prSet presAssocID="{C51C6594-E6EC-4536-8BE0-25FBBDBD3E4A}" presName="sibTrans" presStyleCnt="0"/>
      <dgm:spPr/>
    </dgm:pt>
    <dgm:pt modelId="{AC3EA351-9275-4E5F-90A0-79DBCE0E95BC}" type="pres">
      <dgm:prSet presAssocID="{D289E63D-180E-4439-9C1B-C4B2458CC1F9}" presName="node" presStyleLbl="node1" presStyleIdx="3" presStyleCnt="6">
        <dgm:presLayoutVars>
          <dgm:bulletEnabled val="1"/>
        </dgm:presLayoutVars>
      </dgm:prSet>
      <dgm:spPr/>
    </dgm:pt>
    <dgm:pt modelId="{DE26EC44-E2A8-477F-8B8D-223296B07137}" type="pres">
      <dgm:prSet presAssocID="{9DC44F00-8677-484C-BC1C-2242293FFCA4}" presName="sibTrans" presStyleCnt="0"/>
      <dgm:spPr/>
    </dgm:pt>
    <dgm:pt modelId="{1BE19F1A-EE10-4D06-80FB-86B68CB0AD63}" type="pres">
      <dgm:prSet presAssocID="{EA9A5CE0-74BB-401C-A790-317AD7B52233}" presName="node" presStyleLbl="node1" presStyleIdx="4" presStyleCnt="6">
        <dgm:presLayoutVars>
          <dgm:bulletEnabled val="1"/>
        </dgm:presLayoutVars>
      </dgm:prSet>
      <dgm:spPr/>
    </dgm:pt>
    <dgm:pt modelId="{3B0EA185-720C-41CC-BA55-67DBF1B5DF38}" type="pres">
      <dgm:prSet presAssocID="{2A816FDD-609B-47B7-AD7A-F23C1F527793}" presName="sibTrans" presStyleCnt="0"/>
      <dgm:spPr/>
    </dgm:pt>
    <dgm:pt modelId="{18A03067-5BF9-4ABA-8396-AA82CB56B911}" type="pres">
      <dgm:prSet presAssocID="{F8BBE336-622A-4442-B7E1-4C53DB5A1FA5}" presName="node" presStyleLbl="node1" presStyleIdx="5" presStyleCnt="6">
        <dgm:presLayoutVars>
          <dgm:bulletEnabled val="1"/>
        </dgm:presLayoutVars>
      </dgm:prSet>
      <dgm:spPr/>
    </dgm:pt>
  </dgm:ptLst>
  <dgm:cxnLst>
    <dgm:cxn modelId="{665E3810-8898-4B89-9F2C-0407D082B359}" type="presOf" srcId="{B6299F6E-D257-4037-8FBB-EDF1D3F48798}" destId="{41FC71BF-28F2-49A3-9177-20B745E952FB}" srcOrd="0" destOrd="0" presId="urn:microsoft.com/office/officeart/2005/8/layout/default"/>
    <dgm:cxn modelId="{076CA617-5C6C-4948-84A4-D3DE92290DA7}" srcId="{00B3CC22-C0A5-4438-9CFC-AC75EE9C4B97}" destId="{3BB30C12-412C-4E43-8336-54C9454E6BC7}" srcOrd="0" destOrd="0" parTransId="{DE414D7F-2CA8-4DC2-899D-A24FE6E0A3A2}" sibTransId="{80863D23-537C-4CC9-8678-8D8BD2DDFA8C}"/>
    <dgm:cxn modelId="{7030702A-C339-4EE1-AC18-E221934E1F5F}" type="presOf" srcId="{D289E63D-180E-4439-9C1B-C4B2458CC1F9}" destId="{AC3EA351-9275-4E5F-90A0-79DBCE0E95BC}" srcOrd="0" destOrd="0" presId="urn:microsoft.com/office/officeart/2005/8/layout/default"/>
    <dgm:cxn modelId="{A5A77F31-B053-44D1-966B-B9C9593480A2}" srcId="{00B3CC22-C0A5-4438-9CFC-AC75EE9C4B97}" destId="{0F716285-382B-40F4-AA8A-E6DC6D6B197E}" srcOrd="1" destOrd="0" parTransId="{217E4B3F-0EE1-4A8C-9367-919ACD54B1BA}" sibTransId="{EFB34A5C-0A96-4116-BC62-F09C57BE4182}"/>
    <dgm:cxn modelId="{F78D8E3E-405F-4190-9939-F8A10ED60A2B}" type="presOf" srcId="{EA9A5CE0-74BB-401C-A790-317AD7B52233}" destId="{1BE19F1A-EE10-4D06-80FB-86B68CB0AD63}" srcOrd="0" destOrd="0" presId="urn:microsoft.com/office/officeart/2005/8/layout/default"/>
    <dgm:cxn modelId="{327BCC49-BE9E-4553-A135-AD9A0972EFCD}" srcId="{00B3CC22-C0A5-4438-9CFC-AC75EE9C4B97}" destId="{F8BBE336-622A-4442-B7E1-4C53DB5A1FA5}" srcOrd="5" destOrd="0" parTransId="{0F4B0F09-81E2-4367-9AA4-CA00A0B3A673}" sibTransId="{52A87181-6C35-4F4B-8F81-5FC30331972A}"/>
    <dgm:cxn modelId="{7F12586B-70B6-4545-B3C1-B0101644A1FD}" srcId="{00B3CC22-C0A5-4438-9CFC-AC75EE9C4B97}" destId="{EA9A5CE0-74BB-401C-A790-317AD7B52233}" srcOrd="4" destOrd="0" parTransId="{6CD80EA1-18A2-48CB-8BBE-1EFB4A58511F}" sibTransId="{2A816FDD-609B-47B7-AD7A-F23C1F527793}"/>
    <dgm:cxn modelId="{35E2B283-45E2-4CE3-A1F5-4A8062EAB548}" srcId="{00B3CC22-C0A5-4438-9CFC-AC75EE9C4B97}" destId="{D289E63D-180E-4439-9C1B-C4B2458CC1F9}" srcOrd="3" destOrd="0" parTransId="{99831C7C-7A12-442C-8F31-9DB24F644B4E}" sibTransId="{9DC44F00-8677-484C-BC1C-2242293FFCA4}"/>
    <dgm:cxn modelId="{2CA98BA3-7CF8-4150-844C-9E56796B0C47}" type="presOf" srcId="{F8BBE336-622A-4442-B7E1-4C53DB5A1FA5}" destId="{18A03067-5BF9-4ABA-8396-AA82CB56B911}" srcOrd="0" destOrd="0" presId="urn:microsoft.com/office/officeart/2005/8/layout/default"/>
    <dgm:cxn modelId="{AB6A69A6-860D-4E43-842A-5EF82DF7C69E}" type="presOf" srcId="{00B3CC22-C0A5-4438-9CFC-AC75EE9C4B97}" destId="{1F10D030-FD53-4279-A63A-49806E17AA04}" srcOrd="0" destOrd="0" presId="urn:microsoft.com/office/officeart/2005/8/layout/default"/>
    <dgm:cxn modelId="{25720CA7-727E-4193-8DEE-2678A59E04D2}" srcId="{00B3CC22-C0A5-4438-9CFC-AC75EE9C4B97}" destId="{B6299F6E-D257-4037-8FBB-EDF1D3F48798}" srcOrd="2" destOrd="0" parTransId="{D0D8E5ED-82A3-4705-B62A-3F4E3A4955B9}" sibTransId="{C51C6594-E6EC-4536-8BE0-25FBBDBD3E4A}"/>
    <dgm:cxn modelId="{6F8927F6-CC7B-4C2F-9C03-EDB167609B20}" type="presOf" srcId="{3BB30C12-412C-4E43-8336-54C9454E6BC7}" destId="{CE7B9089-6D32-4185-AA77-2E7B7BF47691}" srcOrd="0" destOrd="0" presId="urn:microsoft.com/office/officeart/2005/8/layout/default"/>
    <dgm:cxn modelId="{66FE23F7-C38F-4E5D-9611-513F254DE998}" type="presOf" srcId="{0F716285-382B-40F4-AA8A-E6DC6D6B197E}" destId="{E8658762-E5F5-4EF6-AF51-56F563C42EDF}" srcOrd="0" destOrd="0" presId="urn:microsoft.com/office/officeart/2005/8/layout/default"/>
    <dgm:cxn modelId="{E24CC18A-E84A-4EE9-B33A-10EDDF25F9A4}" type="presParOf" srcId="{1F10D030-FD53-4279-A63A-49806E17AA04}" destId="{CE7B9089-6D32-4185-AA77-2E7B7BF47691}" srcOrd="0" destOrd="0" presId="urn:microsoft.com/office/officeart/2005/8/layout/default"/>
    <dgm:cxn modelId="{98A8C75D-4439-49C0-A6A8-780C990AB307}" type="presParOf" srcId="{1F10D030-FD53-4279-A63A-49806E17AA04}" destId="{2C23C667-6ED8-483B-80F3-860FA58E587F}" srcOrd="1" destOrd="0" presId="urn:microsoft.com/office/officeart/2005/8/layout/default"/>
    <dgm:cxn modelId="{230CB7CF-B2F5-4995-8243-3EBD2A6DBD46}" type="presParOf" srcId="{1F10D030-FD53-4279-A63A-49806E17AA04}" destId="{E8658762-E5F5-4EF6-AF51-56F563C42EDF}" srcOrd="2" destOrd="0" presId="urn:microsoft.com/office/officeart/2005/8/layout/default"/>
    <dgm:cxn modelId="{F8EC0C2D-F314-452B-A8A5-7FFB389F3358}" type="presParOf" srcId="{1F10D030-FD53-4279-A63A-49806E17AA04}" destId="{59F599F7-5655-40D9-A7ED-2479A0594EEE}" srcOrd="3" destOrd="0" presId="urn:microsoft.com/office/officeart/2005/8/layout/default"/>
    <dgm:cxn modelId="{B3D27E51-65E7-4ACB-9DDA-8F669F5CE209}" type="presParOf" srcId="{1F10D030-FD53-4279-A63A-49806E17AA04}" destId="{41FC71BF-28F2-49A3-9177-20B745E952FB}" srcOrd="4" destOrd="0" presId="urn:microsoft.com/office/officeart/2005/8/layout/default"/>
    <dgm:cxn modelId="{1FA63C15-5055-403A-ACE8-6F9E63190044}" type="presParOf" srcId="{1F10D030-FD53-4279-A63A-49806E17AA04}" destId="{186A98EA-502D-437E-A457-9F9B432F7EDC}" srcOrd="5" destOrd="0" presId="urn:microsoft.com/office/officeart/2005/8/layout/default"/>
    <dgm:cxn modelId="{B6784356-5B49-41C2-B29C-4CCEF09076C3}" type="presParOf" srcId="{1F10D030-FD53-4279-A63A-49806E17AA04}" destId="{AC3EA351-9275-4E5F-90A0-79DBCE0E95BC}" srcOrd="6" destOrd="0" presId="urn:microsoft.com/office/officeart/2005/8/layout/default"/>
    <dgm:cxn modelId="{E2335D8A-CE63-4F16-B692-713BBF789677}" type="presParOf" srcId="{1F10D030-FD53-4279-A63A-49806E17AA04}" destId="{DE26EC44-E2A8-477F-8B8D-223296B07137}" srcOrd="7" destOrd="0" presId="urn:microsoft.com/office/officeart/2005/8/layout/default"/>
    <dgm:cxn modelId="{8E50DBA5-20C5-480B-A27A-33CA96015271}" type="presParOf" srcId="{1F10D030-FD53-4279-A63A-49806E17AA04}" destId="{1BE19F1A-EE10-4D06-80FB-86B68CB0AD63}" srcOrd="8" destOrd="0" presId="urn:microsoft.com/office/officeart/2005/8/layout/default"/>
    <dgm:cxn modelId="{73815A85-D1E6-4D7D-9155-E27904F3E1F8}" type="presParOf" srcId="{1F10D030-FD53-4279-A63A-49806E17AA04}" destId="{3B0EA185-720C-41CC-BA55-67DBF1B5DF38}" srcOrd="9" destOrd="0" presId="urn:microsoft.com/office/officeart/2005/8/layout/default"/>
    <dgm:cxn modelId="{41414D25-EA0C-4F7D-A4E3-E020ACA2CEA2}" type="presParOf" srcId="{1F10D030-FD53-4279-A63A-49806E17AA04}" destId="{18A03067-5BF9-4ABA-8396-AA82CB56B911}"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D8AC7C-C65D-477D-94F4-0BAA57BB3D99}">
      <dsp:nvSpPr>
        <dsp:cNvPr id="0" name=""/>
        <dsp:cNvSpPr/>
      </dsp:nvSpPr>
      <dsp:spPr>
        <a:xfrm rot="5400000">
          <a:off x="4407866" y="-1748854"/>
          <a:ext cx="829547" cy="4538954"/>
        </a:xfrm>
        <a:prstGeom prst="round2Same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latin typeface="Calibri Light"/>
              <a:ea typeface="+mn-ea"/>
              <a:cs typeface="Calibri Light"/>
            </a:rPr>
            <a:t>Review of Environmental Site Assessment Reports, Remedial Action Plans, Planning Documents</a:t>
          </a:r>
        </a:p>
      </dsp:txBody>
      <dsp:txXfrm rot="-5400000">
        <a:off x="2553163" y="146344"/>
        <a:ext cx="4498459" cy="748557"/>
      </dsp:txXfrm>
    </dsp:sp>
    <dsp:sp modelId="{E50BDD31-A96C-41EF-99E6-BA4F076A2FC7}">
      <dsp:nvSpPr>
        <dsp:cNvPr id="0" name=""/>
        <dsp:cNvSpPr/>
      </dsp:nvSpPr>
      <dsp:spPr>
        <a:xfrm>
          <a:off x="0" y="2155"/>
          <a:ext cx="2553162" cy="103693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Light"/>
              <a:ea typeface="+mn-ea"/>
              <a:cs typeface="Calibri Light"/>
            </a:rPr>
            <a:t>Technical Document Review</a:t>
          </a:r>
        </a:p>
      </dsp:txBody>
      <dsp:txXfrm>
        <a:off x="50619" y="52774"/>
        <a:ext cx="2451924" cy="935695"/>
      </dsp:txXfrm>
    </dsp:sp>
    <dsp:sp modelId="{17F59840-1F91-40D2-B70E-E47E371698C4}">
      <dsp:nvSpPr>
        <dsp:cNvPr id="0" name=""/>
        <dsp:cNvSpPr/>
      </dsp:nvSpPr>
      <dsp:spPr>
        <a:xfrm rot="5400000">
          <a:off x="4407866" y="-660074"/>
          <a:ext cx="829547" cy="4538954"/>
        </a:xfrm>
        <a:prstGeom prst="round2SameRect">
          <a:avLst/>
        </a:prstGeom>
        <a:solidFill>
          <a:schemeClr val="accent5">
            <a:tint val="40000"/>
            <a:alpha val="90000"/>
            <a:hueOff val="-3981555"/>
            <a:satOff val="889"/>
            <a:lumOff val="134"/>
            <a:alphaOff val="0"/>
          </a:schemeClr>
        </a:solidFill>
        <a:ln w="19050" cap="flat" cmpd="sng" algn="ctr">
          <a:solidFill>
            <a:schemeClr val="accent5">
              <a:tint val="40000"/>
              <a:alpha val="90000"/>
              <a:hueOff val="-3981555"/>
              <a:satOff val="889"/>
              <a:lumOff val="1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latin typeface="Calibri Light"/>
              <a:ea typeface="+mn-ea"/>
              <a:cs typeface="Calibri Light"/>
            </a:rPr>
            <a:t>EPA Brownfields proposals (assessment, cleanup, multipurpose, RLF) and State Program proposals</a:t>
          </a:r>
        </a:p>
      </dsp:txBody>
      <dsp:txXfrm rot="-5400000">
        <a:off x="2553163" y="1235124"/>
        <a:ext cx="4498459" cy="748557"/>
      </dsp:txXfrm>
    </dsp:sp>
    <dsp:sp modelId="{D4E17E1E-3878-46CF-96FC-5BEA3CE95EAC}">
      <dsp:nvSpPr>
        <dsp:cNvPr id="0" name=""/>
        <dsp:cNvSpPr/>
      </dsp:nvSpPr>
      <dsp:spPr>
        <a:xfrm>
          <a:off x="0" y="1090936"/>
          <a:ext cx="2553162" cy="1036933"/>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Light"/>
              <a:ea typeface="+mn-ea"/>
              <a:cs typeface="Calibri Light"/>
            </a:rPr>
            <a:t>Brownfields Proposals Review</a:t>
          </a:r>
        </a:p>
      </dsp:txBody>
      <dsp:txXfrm>
        <a:off x="50619" y="1141555"/>
        <a:ext cx="2451924" cy="935695"/>
      </dsp:txXfrm>
    </dsp:sp>
    <dsp:sp modelId="{AD221523-3F55-4820-98C4-DF010DFC646E}">
      <dsp:nvSpPr>
        <dsp:cNvPr id="0" name=""/>
        <dsp:cNvSpPr/>
      </dsp:nvSpPr>
      <dsp:spPr>
        <a:xfrm rot="5400000">
          <a:off x="4407866" y="428706"/>
          <a:ext cx="829547" cy="4538954"/>
        </a:xfrm>
        <a:prstGeom prst="round2SameRect">
          <a:avLst/>
        </a:prstGeom>
        <a:solidFill>
          <a:schemeClr val="accent5">
            <a:tint val="40000"/>
            <a:alpha val="90000"/>
            <a:hueOff val="-7963110"/>
            <a:satOff val="1778"/>
            <a:lumOff val="267"/>
            <a:alphaOff val="0"/>
          </a:schemeClr>
        </a:solidFill>
        <a:ln w="19050" cap="flat" cmpd="sng" algn="ctr">
          <a:solidFill>
            <a:schemeClr val="accent5">
              <a:tint val="40000"/>
              <a:alpha val="90000"/>
              <a:hueOff val="-7963110"/>
              <a:satOff val="1778"/>
              <a:lumOff val="26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en-US" sz="1600" kern="1200">
              <a:latin typeface="Calibri Light"/>
              <a:ea typeface="+mn-ea"/>
              <a:cs typeface="Calibri Light"/>
            </a:rPr>
            <a:t>Fact sheets, example proposals, RFQ/RFP review, and documents</a:t>
          </a:r>
        </a:p>
      </dsp:txBody>
      <dsp:txXfrm rot="-5400000">
        <a:off x="2553163" y="2323905"/>
        <a:ext cx="4498459" cy="748557"/>
      </dsp:txXfrm>
    </dsp:sp>
    <dsp:sp modelId="{2F5D1253-7643-445B-9849-95185FEDD994}">
      <dsp:nvSpPr>
        <dsp:cNvPr id="0" name=""/>
        <dsp:cNvSpPr/>
      </dsp:nvSpPr>
      <dsp:spPr>
        <a:xfrm>
          <a:off x="0" y="2179716"/>
          <a:ext cx="2553162" cy="1036933"/>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Calibri Light"/>
              <a:ea typeface="+mn-ea"/>
              <a:cs typeface="Calibri Light"/>
            </a:rPr>
            <a:t>Access to Resources &amp; Procurement Support</a:t>
          </a:r>
        </a:p>
      </dsp:txBody>
      <dsp:txXfrm>
        <a:off x="50619" y="2230335"/>
        <a:ext cx="2451924" cy="935695"/>
      </dsp:txXfrm>
    </dsp:sp>
    <dsp:sp modelId="{FE991F32-DAA5-4FAD-BE42-C1A65FCB4D58}">
      <dsp:nvSpPr>
        <dsp:cNvPr id="0" name=""/>
        <dsp:cNvSpPr/>
      </dsp:nvSpPr>
      <dsp:spPr>
        <a:xfrm rot="5400000">
          <a:off x="4378428" y="1544281"/>
          <a:ext cx="829547" cy="4538954"/>
        </a:xfrm>
        <a:prstGeom prst="round2SameRect">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11944666"/>
              <a:satOff val="2667"/>
              <a:lumOff val="4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latin typeface="Calibri Light"/>
              <a:ea typeface="+mn-ea"/>
              <a:cs typeface="Calibri Light"/>
            </a:rPr>
            <a:t>Answer Technical Questions</a:t>
          </a:r>
        </a:p>
      </dsp:txBody>
      <dsp:txXfrm rot="-5400000">
        <a:off x="2523725" y="3439480"/>
        <a:ext cx="4498459" cy="748557"/>
      </dsp:txXfrm>
    </dsp:sp>
    <dsp:sp modelId="{957F043F-CCF2-4849-A511-AA2A50143C77}">
      <dsp:nvSpPr>
        <dsp:cNvPr id="0" name=""/>
        <dsp:cNvSpPr/>
      </dsp:nvSpPr>
      <dsp:spPr>
        <a:xfrm>
          <a:off x="0" y="3268497"/>
          <a:ext cx="2553162" cy="1036933"/>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Light"/>
              <a:ea typeface="+mn-ea"/>
              <a:cs typeface="Calibri Light"/>
            </a:rPr>
            <a:t>Quick Availability</a:t>
          </a:r>
        </a:p>
      </dsp:txBody>
      <dsp:txXfrm>
        <a:off x="50619" y="3319116"/>
        <a:ext cx="2451924" cy="935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E476B-29A5-4DA1-9B36-EF99D62F7D43}">
      <dsp:nvSpPr>
        <dsp:cNvPr id="0" name=""/>
        <dsp:cNvSpPr/>
      </dsp:nvSpPr>
      <dsp:spPr>
        <a:xfrm>
          <a:off x="-2754905" y="-424765"/>
          <a:ext cx="3287705" cy="3287705"/>
        </a:xfrm>
        <a:prstGeom prst="blockArc">
          <a:avLst>
            <a:gd name="adj1" fmla="val 18900000"/>
            <a:gd name="adj2" fmla="val 2700000"/>
            <a:gd name="adj3" fmla="val 657"/>
          </a:avLst>
        </a:pr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B67ADC-EF41-47F5-A49C-313EA006F96D}">
      <dsp:nvSpPr>
        <dsp:cNvPr id="0" name=""/>
        <dsp:cNvSpPr/>
      </dsp:nvSpPr>
      <dsp:spPr>
        <a:xfrm>
          <a:off x="279652" y="187446"/>
          <a:ext cx="3952557" cy="375088"/>
        </a:xfrm>
        <a:prstGeom prst="roundRect">
          <a:avLst>
            <a:gd name="adj" fmla="val 10000"/>
          </a:avLst>
        </a:prstGeom>
        <a:solidFill>
          <a:schemeClr val="accent6">
            <a:lumMod val="7500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Direct Technical Assistance </a:t>
          </a:r>
        </a:p>
      </dsp:txBody>
      <dsp:txXfrm>
        <a:off x="290638" y="198432"/>
        <a:ext cx="3930585" cy="353116"/>
      </dsp:txXfrm>
    </dsp:sp>
    <dsp:sp modelId="{F5033B1B-03C4-4868-BAC7-2DB2CADEAD5E}">
      <dsp:nvSpPr>
        <dsp:cNvPr id="0" name=""/>
        <dsp:cNvSpPr/>
      </dsp:nvSpPr>
      <dsp:spPr>
        <a:xfrm>
          <a:off x="45221" y="140560"/>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7BDDF-E95D-4F37-8596-E7E4AA4F6D9F}">
      <dsp:nvSpPr>
        <dsp:cNvPr id="0" name=""/>
        <dsp:cNvSpPr/>
      </dsp:nvSpPr>
      <dsp:spPr>
        <a:xfrm>
          <a:off x="494699" y="750177"/>
          <a:ext cx="3737510" cy="37508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Municipal Assistance Program</a:t>
          </a:r>
        </a:p>
      </dsp:txBody>
      <dsp:txXfrm>
        <a:off x="505685" y="761163"/>
        <a:ext cx="3715538" cy="353116"/>
      </dsp:txXfrm>
    </dsp:sp>
    <dsp:sp modelId="{C9EEEEEB-A1D4-46C7-B439-AC1BF157C7E1}">
      <dsp:nvSpPr>
        <dsp:cNvPr id="0" name=""/>
        <dsp:cNvSpPr/>
      </dsp:nvSpPr>
      <dsp:spPr>
        <a:xfrm>
          <a:off x="260268" y="70329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1085B3-DB3B-469A-BF90-710AABA510EB}">
      <dsp:nvSpPr>
        <dsp:cNvPr id="0" name=""/>
        <dsp:cNvSpPr/>
      </dsp:nvSpPr>
      <dsp:spPr>
        <a:xfrm>
          <a:off x="494699" y="1312907"/>
          <a:ext cx="3737510" cy="37508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Continuing Education</a:t>
          </a:r>
        </a:p>
      </dsp:txBody>
      <dsp:txXfrm>
        <a:off x="505685" y="1323893"/>
        <a:ext cx="3715538" cy="353116"/>
      </dsp:txXfrm>
    </dsp:sp>
    <dsp:sp modelId="{6CD314E0-9025-4DEE-AC91-81A5732C5A45}">
      <dsp:nvSpPr>
        <dsp:cNvPr id="0" name=""/>
        <dsp:cNvSpPr/>
      </dsp:nvSpPr>
      <dsp:spPr>
        <a:xfrm>
          <a:off x="260268" y="126602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579AAA-764A-4E30-BF34-360235A1F908}">
      <dsp:nvSpPr>
        <dsp:cNvPr id="0" name=""/>
        <dsp:cNvSpPr/>
      </dsp:nvSpPr>
      <dsp:spPr>
        <a:xfrm>
          <a:off x="279652" y="1875638"/>
          <a:ext cx="3952557" cy="37508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Community Engagement</a:t>
          </a:r>
        </a:p>
      </dsp:txBody>
      <dsp:txXfrm>
        <a:off x="290638" y="1886624"/>
        <a:ext cx="3930585" cy="353116"/>
      </dsp:txXfrm>
    </dsp:sp>
    <dsp:sp modelId="{0A2B4243-9CAA-4144-86BD-4C519A087928}">
      <dsp:nvSpPr>
        <dsp:cNvPr id="0" name=""/>
        <dsp:cNvSpPr/>
      </dsp:nvSpPr>
      <dsp:spPr>
        <a:xfrm>
          <a:off x="45221" y="1828752"/>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2F1FC-CC4D-4054-8EC2-50666B8BBEC9}">
      <dsp:nvSpPr>
        <dsp:cNvPr id="0" name=""/>
        <dsp:cNvSpPr/>
      </dsp:nvSpPr>
      <dsp:spPr>
        <a:xfrm>
          <a:off x="0" y="0"/>
          <a:ext cx="4651068" cy="2351322"/>
        </a:xfrm>
        <a:prstGeom prst="rect">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b="0" kern="1200">
              <a:solidFill>
                <a:sysClr val="windowText" lastClr="000000"/>
              </a:solidFill>
              <a:latin typeface="Calibri Light"/>
              <a:ea typeface="+mn-ea"/>
              <a:cs typeface="Calibri Light"/>
            </a:rPr>
            <a:t>Brownfield inventories</a:t>
          </a:r>
          <a:br>
            <a:rPr lang="en-US" sz="1800" b="0" kern="1200">
              <a:solidFill>
                <a:sysClr val="windowText" lastClr="000000"/>
              </a:solidFill>
              <a:latin typeface="Calibri Light"/>
              <a:ea typeface="+mn-ea"/>
              <a:cs typeface="Calibri Light"/>
            </a:rPr>
          </a:br>
          <a:br>
            <a:rPr lang="en-US" sz="1800" b="0" kern="1200">
              <a:latin typeface="Calibri Light"/>
              <a:ea typeface="+mn-ea"/>
              <a:cs typeface="Calibri Light"/>
            </a:rPr>
          </a:br>
          <a:r>
            <a:rPr lang="en-US" sz="1800" b="0" kern="1200">
              <a:solidFill>
                <a:sysClr val="windowText" lastClr="000000"/>
              </a:solidFill>
              <a:latin typeface="Calibri Light"/>
              <a:ea typeface="+mn-ea"/>
              <a:cs typeface="Calibri Light"/>
            </a:rPr>
            <a:t>Data Review and Gap Analysis for brownfield sites</a:t>
          </a:r>
        </a:p>
        <a:p>
          <a:pPr marL="0" lvl="0" indent="0" algn="ctr" defTabSz="800100" rtl="0">
            <a:lnSpc>
              <a:spcPct val="90000"/>
            </a:lnSpc>
            <a:spcBef>
              <a:spcPct val="0"/>
            </a:spcBef>
            <a:spcAft>
              <a:spcPct val="35000"/>
            </a:spcAft>
            <a:buFont typeface="Symbol" panose="05050102010706020507" pitchFamily="18" charset="2"/>
            <a:buNone/>
          </a:pPr>
          <a:r>
            <a:rPr lang="en-US" sz="1800" b="0" kern="1200">
              <a:solidFill>
                <a:schemeClr val="tx1"/>
              </a:solidFill>
              <a:latin typeface="Calibri Light"/>
              <a:ea typeface="+mn-ea"/>
              <a:cs typeface="Calibri Light"/>
            </a:rPr>
            <a:t>Grant Preparation </a:t>
          </a:r>
          <a:br>
            <a:rPr lang="en-US" sz="1800" b="0" kern="1200">
              <a:solidFill>
                <a:schemeClr val="tx1"/>
              </a:solidFill>
              <a:latin typeface="Calibri Light"/>
              <a:ea typeface="+mn-ea"/>
              <a:cs typeface="Calibri Light"/>
            </a:rPr>
          </a:br>
          <a:br>
            <a:rPr lang="en-US" sz="1800" b="0" kern="1200">
              <a:solidFill>
                <a:schemeClr val="tx1"/>
              </a:solidFill>
              <a:latin typeface="Calibri Light"/>
              <a:ea typeface="+mn-ea"/>
              <a:cs typeface="Calibri Light"/>
            </a:rPr>
          </a:br>
          <a:r>
            <a:rPr lang="en-US" sz="1800" b="0" kern="1200">
              <a:solidFill>
                <a:schemeClr val="tx1"/>
              </a:solidFill>
              <a:latin typeface="Calibri Light"/>
              <a:ea typeface="+mn-ea"/>
              <a:cs typeface="Calibri Light"/>
            </a:rPr>
            <a:t>Site reuse planning</a:t>
          </a:r>
        </a:p>
        <a:p>
          <a:pPr marL="0" lvl="0" indent="0" algn="ctr" defTabSz="800100">
            <a:lnSpc>
              <a:spcPct val="90000"/>
            </a:lnSpc>
            <a:spcBef>
              <a:spcPct val="0"/>
            </a:spcBef>
            <a:spcAft>
              <a:spcPct val="35000"/>
            </a:spcAft>
            <a:buFont typeface="Symbol" panose="05050102010706020507" pitchFamily="18" charset="2"/>
            <a:buNone/>
          </a:pPr>
          <a:r>
            <a:rPr lang="en-US" sz="1800" b="0" kern="1200">
              <a:solidFill>
                <a:sysClr val="windowText" lastClr="000000"/>
              </a:solidFill>
              <a:latin typeface="Calibri Light"/>
              <a:ea typeface="+mn-ea"/>
              <a:cs typeface="Calibri Light"/>
            </a:rPr>
            <a:t>Community Engagement Planning and Materials</a:t>
          </a:r>
        </a:p>
      </dsp:txBody>
      <dsp:txXfrm>
        <a:off x="0" y="0"/>
        <a:ext cx="4651068" cy="23513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5220F-4556-42B0-8E45-67E58A96BB97}">
      <dsp:nvSpPr>
        <dsp:cNvPr id="0" name=""/>
        <dsp:cNvSpPr/>
      </dsp:nvSpPr>
      <dsp:spPr>
        <a:xfrm>
          <a:off x="4" y="702"/>
          <a:ext cx="2075597" cy="75037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Calibri Light" panose="020F0302020204030204" pitchFamily="34" charset="0"/>
              <a:cs typeface="Calibri Light" panose="020F0302020204030204" pitchFamily="34" charset="0"/>
            </a:rPr>
            <a:t>EPA Brownfields Grant Support</a:t>
          </a:r>
        </a:p>
      </dsp:txBody>
      <dsp:txXfrm>
        <a:off x="4" y="702"/>
        <a:ext cx="2075597" cy="7503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0E099-94F1-4D44-9096-6D2A08C4A383}">
      <dsp:nvSpPr>
        <dsp:cNvPr id="0" name=""/>
        <dsp:cNvSpPr/>
      </dsp:nvSpPr>
      <dsp:spPr>
        <a:xfrm>
          <a:off x="2067" y="849"/>
          <a:ext cx="2519496" cy="1007798"/>
        </a:xfrm>
        <a:prstGeom prst="chevron">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Light"/>
              <a:ea typeface="Calibri Light"/>
              <a:cs typeface="Calibri Light"/>
            </a:rPr>
            <a:t>Sep-Dec</a:t>
          </a:r>
        </a:p>
      </dsp:txBody>
      <dsp:txXfrm>
        <a:off x="505966" y="849"/>
        <a:ext cx="1511698" cy="1007798"/>
      </dsp:txXfrm>
    </dsp:sp>
    <dsp:sp modelId="{C3C06A27-4FA1-48F8-A801-1A90EBC8F546}">
      <dsp:nvSpPr>
        <dsp:cNvPr id="0" name=""/>
        <dsp:cNvSpPr/>
      </dsp:nvSpPr>
      <dsp:spPr>
        <a:xfrm>
          <a:off x="2269615" y="849"/>
          <a:ext cx="2519496" cy="1007798"/>
        </a:xfrm>
        <a:prstGeom prst="chevron">
          <a:avLst/>
        </a:prstGeom>
        <a:solidFill>
          <a:schemeClr val="accent3">
            <a:shade val="50000"/>
            <a:hueOff val="-177661"/>
            <a:satOff val="-38386"/>
            <a:lumOff val="36676"/>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Light"/>
              <a:ea typeface="Calibri Light"/>
              <a:cs typeface="Calibri Light"/>
            </a:rPr>
            <a:t>Jan-April</a:t>
          </a:r>
          <a:endParaRPr lang="en-US" sz="2800" kern="1200">
            <a:latin typeface="Calibri Light" panose="020F0302020204030204" pitchFamily="34" charset="0"/>
            <a:cs typeface="Calibri Light" panose="020F0302020204030204" pitchFamily="34" charset="0"/>
          </a:endParaRPr>
        </a:p>
      </dsp:txBody>
      <dsp:txXfrm>
        <a:off x="2773514" y="849"/>
        <a:ext cx="1511698" cy="1007798"/>
      </dsp:txXfrm>
    </dsp:sp>
    <dsp:sp modelId="{B1ACC453-C9BE-4397-958A-4DB4AAB287D4}">
      <dsp:nvSpPr>
        <dsp:cNvPr id="0" name=""/>
        <dsp:cNvSpPr/>
      </dsp:nvSpPr>
      <dsp:spPr>
        <a:xfrm>
          <a:off x="4537162" y="849"/>
          <a:ext cx="2519496" cy="1007798"/>
        </a:xfrm>
        <a:prstGeom prst="chevron">
          <a:avLst/>
        </a:prstGeom>
        <a:solidFill>
          <a:schemeClr val="accent3">
            <a:shade val="50000"/>
            <a:hueOff val="-177661"/>
            <a:satOff val="-38386"/>
            <a:lumOff val="36676"/>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Light"/>
              <a:ea typeface="Calibri Light"/>
              <a:cs typeface="Calibri Light"/>
            </a:rPr>
            <a:t>May-Aug</a:t>
          </a:r>
        </a:p>
      </dsp:txBody>
      <dsp:txXfrm>
        <a:off x="5041061" y="849"/>
        <a:ext cx="1511698" cy="10077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E476B-29A5-4DA1-9B36-EF99D62F7D43}">
      <dsp:nvSpPr>
        <dsp:cNvPr id="0" name=""/>
        <dsp:cNvSpPr/>
      </dsp:nvSpPr>
      <dsp:spPr>
        <a:xfrm>
          <a:off x="-2754905" y="-424765"/>
          <a:ext cx="3287705" cy="3287705"/>
        </a:xfrm>
        <a:prstGeom prst="blockArc">
          <a:avLst>
            <a:gd name="adj1" fmla="val 18900000"/>
            <a:gd name="adj2" fmla="val 2700000"/>
            <a:gd name="adj3" fmla="val 657"/>
          </a:avLst>
        </a:pr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B67ADC-EF41-47F5-A49C-313EA006F96D}">
      <dsp:nvSpPr>
        <dsp:cNvPr id="0" name=""/>
        <dsp:cNvSpPr/>
      </dsp:nvSpPr>
      <dsp:spPr>
        <a:xfrm>
          <a:off x="279652" y="187446"/>
          <a:ext cx="3952557" cy="375088"/>
        </a:xfrm>
        <a:prstGeom prst="roundRect">
          <a:avLst>
            <a:gd name="adj" fmla="val 10000"/>
          </a:avLst>
        </a:prstGeom>
        <a:solidFill>
          <a:srgbClr val="44546A"/>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Direct Technical Assistance </a:t>
          </a:r>
        </a:p>
      </dsp:txBody>
      <dsp:txXfrm>
        <a:off x="290638" y="198432"/>
        <a:ext cx="3930585" cy="353116"/>
      </dsp:txXfrm>
    </dsp:sp>
    <dsp:sp modelId="{F5033B1B-03C4-4868-BAC7-2DB2CADEAD5E}">
      <dsp:nvSpPr>
        <dsp:cNvPr id="0" name=""/>
        <dsp:cNvSpPr/>
      </dsp:nvSpPr>
      <dsp:spPr>
        <a:xfrm>
          <a:off x="45221" y="140560"/>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7BDDF-E95D-4F37-8596-E7E4AA4F6D9F}">
      <dsp:nvSpPr>
        <dsp:cNvPr id="0" name=""/>
        <dsp:cNvSpPr/>
      </dsp:nvSpPr>
      <dsp:spPr>
        <a:xfrm>
          <a:off x="494699" y="750177"/>
          <a:ext cx="3737510" cy="375088"/>
        </a:xfrm>
        <a:prstGeom prst="roundRect">
          <a:avLst>
            <a:gd name="adj" fmla="val 10000"/>
          </a:avLst>
        </a:prstGeom>
        <a:solidFill>
          <a:schemeClr val="accent6">
            <a:lumMod val="7500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Municipal Assistance Program</a:t>
          </a:r>
        </a:p>
      </dsp:txBody>
      <dsp:txXfrm>
        <a:off x="505685" y="761163"/>
        <a:ext cx="3715538" cy="353116"/>
      </dsp:txXfrm>
    </dsp:sp>
    <dsp:sp modelId="{C9EEEEEB-A1D4-46C7-B439-AC1BF157C7E1}">
      <dsp:nvSpPr>
        <dsp:cNvPr id="0" name=""/>
        <dsp:cNvSpPr/>
      </dsp:nvSpPr>
      <dsp:spPr>
        <a:xfrm>
          <a:off x="260268" y="70329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1085B3-DB3B-469A-BF90-710AABA510EB}">
      <dsp:nvSpPr>
        <dsp:cNvPr id="0" name=""/>
        <dsp:cNvSpPr/>
      </dsp:nvSpPr>
      <dsp:spPr>
        <a:xfrm>
          <a:off x="494699" y="1312907"/>
          <a:ext cx="3737510" cy="37508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Continuing Education</a:t>
          </a:r>
        </a:p>
      </dsp:txBody>
      <dsp:txXfrm>
        <a:off x="505685" y="1323893"/>
        <a:ext cx="3715538" cy="353116"/>
      </dsp:txXfrm>
    </dsp:sp>
    <dsp:sp modelId="{6CD314E0-9025-4DEE-AC91-81A5732C5A45}">
      <dsp:nvSpPr>
        <dsp:cNvPr id="0" name=""/>
        <dsp:cNvSpPr/>
      </dsp:nvSpPr>
      <dsp:spPr>
        <a:xfrm>
          <a:off x="260268" y="126602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579AAA-764A-4E30-BF34-360235A1F908}">
      <dsp:nvSpPr>
        <dsp:cNvPr id="0" name=""/>
        <dsp:cNvSpPr/>
      </dsp:nvSpPr>
      <dsp:spPr>
        <a:xfrm>
          <a:off x="279652" y="1875638"/>
          <a:ext cx="3952557" cy="37508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Community Engagement</a:t>
          </a:r>
        </a:p>
      </dsp:txBody>
      <dsp:txXfrm>
        <a:off x="290638" y="1886624"/>
        <a:ext cx="3930585" cy="353116"/>
      </dsp:txXfrm>
    </dsp:sp>
    <dsp:sp modelId="{0A2B4243-9CAA-4144-86BD-4C519A087928}">
      <dsp:nvSpPr>
        <dsp:cNvPr id="0" name=""/>
        <dsp:cNvSpPr/>
      </dsp:nvSpPr>
      <dsp:spPr>
        <a:xfrm>
          <a:off x="45221" y="1828752"/>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9B92F-2DE7-4A94-A97A-E4C54393CEEE}">
      <dsp:nvSpPr>
        <dsp:cNvPr id="0" name=""/>
        <dsp:cNvSpPr/>
      </dsp:nvSpPr>
      <dsp:spPr>
        <a:xfrm>
          <a:off x="1014971" y="59125"/>
          <a:ext cx="2501798" cy="2501798"/>
        </a:xfrm>
        <a:prstGeom prst="ellipse">
          <a:avLst/>
        </a:prstGeom>
        <a:solidFill>
          <a:schemeClr val="accent1">
            <a:shade val="80000"/>
            <a:alpha val="5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bg1"/>
              </a:solidFill>
              <a:latin typeface="Bahnschrift" panose="020B0502040204020203" pitchFamily="34" charset="0"/>
            </a:rPr>
            <a:t>Community</a:t>
          </a:r>
        </a:p>
        <a:p>
          <a:pPr marL="0" lvl="0" indent="0" algn="ctr" defTabSz="800100">
            <a:lnSpc>
              <a:spcPct val="90000"/>
            </a:lnSpc>
            <a:spcBef>
              <a:spcPct val="0"/>
            </a:spcBef>
            <a:spcAft>
              <a:spcPct val="35000"/>
            </a:spcAft>
            <a:buNone/>
          </a:pPr>
          <a:r>
            <a:rPr lang="en-US" sz="1100" i="1" kern="1200">
              <a:solidFill>
                <a:schemeClr val="accent1">
                  <a:lumMod val="20000"/>
                  <a:lumOff val="80000"/>
                </a:schemeClr>
              </a:solidFill>
              <a:latin typeface="Bahnschrift" panose="020B0502040204020203" pitchFamily="34" charset="0"/>
            </a:rPr>
            <a:t>Info &amp; Input</a:t>
          </a:r>
        </a:p>
      </dsp:txBody>
      <dsp:txXfrm>
        <a:off x="1348544" y="496940"/>
        <a:ext cx="1834652" cy="1125809"/>
      </dsp:txXfrm>
    </dsp:sp>
    <dsp:sp modelId="{A6CA9A27-F7F3-4BE9-AB66-0E240D3C9BC0}">
      <dsp:nvSpPr>
        <dsp:cNvPr id="0" name=""/>
        <dsp:cNvSpPr/>
      </dsp:nvSpPr>
      <dsp:spPr>
        <a:xfrm>
          <a:off x="2067060" y="1639837"/>
          <a:ext cx="2501798" cy="2501798"/>
        </a:xfrm>
        <a:prstGeom prst="ellipse">
          <a:avLst/>
        </a:prstGeom>
        <a:solidFill>
          <a:schemeClr val="accent1">
            <a:shade val="80000"/>
            <a:alpha val="50000"/>
            <a:hueOff val="48"/>
            <a:satOff val="-666"/>
            <a:lumOff val="1558"/>
            <a:alphaOff val="15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bg1"/>
              </a:solidFill>
            </a:rPr>
            <a:t>TAB Staff</a:t>
          </a:r>
        </a:p>
        <a:p>
          <a:pPr marL="0" lvl="0" indent="0" algn="l" defTabSz="800100">
            <a:lnSpc>
              <a:spcPct val="90000"/>
            </a:lnSpc>
            <a:spcBef>
              <a:spcPct val="0"/>
            </a:spcBef>
            <a:spcAft>
              <a:spcPct val="35000"/>
            </a:spcAft>
            <a:buNone/>
          </a:pPr>
          <a:r>
            <a:rPr lang="en-US" sz="1100" i="1" kern="1200">
              <a:solidFill>
                <a:schemeClr val="accent1">
                  <a:lumMod val="20000"/>
                  <a:lumOff val="80000"/>
                </a:schemeClr>
              </a:solidFill>
            </a:rPr>
            <a:t>Supervise</a:t>
          </a:r>
          <a:endParaRPr lang="en-US" sz="1400" i="1" kern="1200">
            <a:solidFill>
              <a:schemeClr val="accent1">
                <a:lumMod val="20000"/>
                <a:lumOff val="80000"/>
              </a:schemeClr>
            </a:solidFill>
          </a:endParaRPr>
        </a:p>
      </dsp:txBody>
      <dsp:txXfrm>
        <a:off x="2832194" y="2286135"/>
        <a:ext cx="1501079" cy="1375989"/>
      </dsp:txXfrm>
    </dsp:sp>
    <dsp:sp modelId="{E6B3EB0D-E22E-4C1D-BB74-68BD1BB178C4}">
      <dsp:nvSpPr>
        <dsp:cNvPr id="0" name=""/>
        <dsp:cNvSpPr/>
      </dsp:nvSpPr>
      <dsp:spPr>
        <a:xfrm>
          <a:off x="53921" y="1624476"/>
          <a:ext cx="2501798" cy="2501798"/>
        </a:xfrm>
        <a:prstGeom prst="ellipse">
          <a:avLst/>
        </a:prstGeom>
        <a:solidFill>
          <a:schemeClr val="accent1">
            <a:shade val="80000"/>
            <a:alpha val="50000"/>
            <a:hueOff val="95"/>
            <a:satOff val="-1331"/>
            <a:lumOff val="3117"/>
            <a:alphaOff val="30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711200">
            <a:lnSpc>
              <a:spcPct val="90000"/>
            </a:lnSpc>
            <a:spcBef>
              <a:spcPct val="0"/>
            </a:spcBef>
            <a:spcAft>
              <a:spcPct val="35000"/>
            </a:spcAft>
            <a:buNone/>
          </a:pPr>
          <a:r>
            <a:rPr lang="en-US" sz="1600" kern="1200">
              <a:solidFill>
                <a:schemeClr val="bg1"/>
              </a:solidFill>
              <a:latin typeface="Bahnschrift" panose="020B0502040204020203" pitchFamily="34" charset="0"/>
            </a:rPr>
            <a:t>UCONN Students</a:t>
          </a:r>
        </a:p>
        <a:p>
          <a:pPr marL="0" lvl="0" indent="0" algn="r" defTabSz="711200">
            <a:lnSpc>
              <a:spcPct val="90000"/>
            </a:lnSpc>
            <a:spcBef>
              <a:spcPct val="0"/>
            </a:spcBef>
            <a:spcAft>
              <a:spcPct val="35000"/>
            </a:spcAft>
            <a:buNone/>
          </a:pPr>
          <a:r>
            <a:rPr lang="en-US" sz="1100" i="1" kern="1200">
              <a:solidFill>
                <a:schemeClr val="accent1">
                  <a:lumMod val="20000"/>
                  <a:lumOff val="80000"/>
                </a:schemeClr>
              </a:solidFill>
              <a:latin typeface="Bahnschrift" panose="020B0502040204020203" pitchFamily="34" charset="0"/>
            </a:rPr>
            <a:t>Technical Work</a:t>
          </a:r>
        </a:p>
      </dsp:txBody>
      <dsp:txXfrm>
        <a:off x="289508" y="2270773"/>
        <a:ext cx="1501079" cy="13759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80838F-B915-48CC-9EB4-1C2DF3D76DFD}">
      <dsp:nvSpPr>
        <dsp:cNvPr id="0" name=""/>
        <dsp:cNvSpPr/>
      </dsp:nvSpPr>
      <dsp:spPr>
        <a:xfrm>
          <a:off x="325928" y="677"/>
          <a:ext cx="546918" cy="54691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5320AC0-F828-45FD-8A1B-B1943BDAA642}">
      <dsp:nvSpPr>
        <dsp:cNvPr id="0" name=""/>
        <dsp:cNvSpPr/>
      </dsp:nvSpPr>
      <dsp:spPr>
        <a:xfrm>
          <a:off x="440781" y="115530"/>
          <a:ext cx="317212" cy="3172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A55457B-B7B8-4EFA-825A-E2913EB4CC60}">
      <dsp:nvSpPr>
        <dsp:cNvPr id="0" name=""/>
        <dsp:cNvSpPr/>
      </dsp:nvSpPr>
      <dsp:spPr>
        <a:xfrm>
          <a:off x="990043" y="677"/>
          <a:ext cx="1289165" cy="54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Reported Releases</a:t>
          </a:r>
        </a:p>
      </dsp:txBody>
      <dsp:txXfrm>
        <a:off x="990043" y="677"/>
        <a:ext cx="1289165" cy="546918"/>
      </dsp:txXfrm>
    </dsp:sp>
    <dsp:sp modelId="{1E5FDD16-4788-4C4C-8FBE-31E2FE40917C}">
      <dsp:nvSpPr>
        <dsp:cNvPr id="0" name=""/>
        <dsp:cNvSpPr/>
      </dsp:nvSpPr>
      <dsp:spPr>
        <a:xfrm>
          <a:off x="2503836" y="677"/>
          <a:ext cx="546918" cy="54691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DED8006-8869-4C06-A61E-B0161A495B14}">
      <dsp:nvSpPr>
        <dsp:cNvPr id="0" name=""/>
        <dsp:cNvSpPr/>
      </dsp:nvSpPr>
      <dsp:spPr>
        <a:xfrm>
          <a:off x="2618689" y="115530"/>
          <a:ext cx="317212" cy="3172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3194858-FDD0-4A98-9CFE-06780914AEDA}">
      <dsp:nvSpPr>
        <dsp:cNvPr id="0" name=""/>
        <dsp:cNvSpPr/>
      </dsp:nvSpPr>
      <dsp:spPr>
        <a:xfrm>
          <a:off x="3155370" y="0"/>
          <a:ext cx="1844615" cy="54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Site Reconnaissance</a:t>
          </a:r>
        </a:p>
      </dsp:txBody>
      <dsp:txXfrm>
        <a:off x="3155370" y="0"/>
        <a:ext cx="1844615" cy="546918"/>
      </dsp:txXfrm>
    </dsp:sp>
    <dsp:sp modelId="{A662A1CC-6CC6-4852-B8FE-F967DA5D5BF8}">
      <dsp:nvSpPr>
        <dsp:cNvPr id="0" name=""/>
        <dsp:cNvSpPr/>
      </dsp:nvSpPr>
      <dsp:spPr>
        <a:xfrm>
          <a:off x="325928" y="912114"/>
          <a:ext cx="546918" cy="54691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AAA20A6-57A2-47F3-9A67-750403A6DE9A}">
      <dsp:nvSpPr>
        <dsp:cNvPr id="0" name=""/>
        <dsp:cNvSpPr/>
      </dsp:nvSpPr>
      <dsp:spPr>
        <a:xfrm>
          <a:off x="440781" y="1026967"/>
          <a:ext cx="317212" cy="3172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C4C5729-05DE-4802-9E22-8BDE8B556157}">
      <dsp:nvSpPr>
        <dsp:cNvPr id="0" name=""/>
        <dsp:cNvSpPr/>
      </dsp:nvSpPr>
      <dsp:spPr>
        <a:xfrm>
          <a:off x="990043" y="912114"/>
          <a:ext cx="1289165" cy="54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Tax Delinquency</a:t>
          </a:r>
        </a:p>
      </dsp:txBody>
      <dsp:txXfrm>
        <a:off x="990043" y="912114"/>
        <a:ext cx="1289165" cy="546918"/>
      </dsp:txXfrm>
    </dsp:sp>
    <dsp:sp modelId="{C52BBFB2-500F-4FB1-9314-2B4FA1701104}">
      <dsp:nvSpPr>
        <dsp:cNvPr id="0" name=""/>
        <dsp:cNvSpPr/>
      </dsp:nvSpPr>
      <dsp:spPr>
        <a:xfrm>
          <a:off x="2503836" y="912114"/>
          <a:ext cx="546918" cy="54691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31AC323-8562-4D5D-989D-2A6BF4BE46AC}">
      <dsp:nvSpPr>
        <dsp:cNvPr id="0" name=""/>
        <dsp:cNvSpPr/>
      </dsp:nvSpPr>
      <dsp:spPr>
        <a:xfrm>
          <a:off x="2618689" y="1026967"/>
          <a:ext cx="317212" cy="3172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3F931DB-6FD9-4ED0-82B4-0EEAE5B0AAD2}">
      <dsp:nvSpPr>
        <dsp:cNvPr id="0" name=""/>
        <dsp:cNvSpPr/>
      </dsp:nvSpPr>
      <dsp:spPr>
        <a:xfrm>
          <a:off x="3167952" y="912114"/>
          <a:ext cx="1289165" cy="54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Sanborn Maps</a:t>
          </a:r>
        </a:p>
      </dsp:txBody>
      <dsp:txXfrm>
        <a:off x="3167952" y="912114"/>
        <a:ext cx="1289165" cy="546918"/>
      </dsp:txXfrm>
    </dsp:sp>
    <dsp:sp modelId="{3C7C00C0-82AB-48EB-B6C5-8785F3CAEA02}">
      <dsp:nvSpPr>
        <dsp:cNvPr id="0" name=""/>
        <dsp:cNvSpPr/>
      </dsp:nvSpPr>
      <dsp:spPr>
        <a:xfrm>
          <a:off x="325928" y="1823550"/>
          <a:ext cx="546918" cy="54691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E132EA3-53C7-4D4C-ACFD-6ABB4CD18AF8}">
      <dsp:nvSpPr>
        <dsp:cNvPr id="0" name=""/>
        <dsp:cNvSpPr/>
      </dsp:nvSpPr>
      <dsp:spPr>
        <a:xfrm>
          <a:off x="440781" y="1938403"/>
          <a:ext cx="317212" cy="3172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B6D8CE4-8289-4421-A9DB-38C4D5A001FB}">
      <dsp:nvSpPr>
        <dsp:cNvPr id="0" name=""/>
        <dsp:cNvSpPr/>
      </dsp:nvSpPr>
      <dsp:spPr>
        <a:xfrm>
          <a:off x="990043" y="1823550"/>
          <a:ext cx="1289165" cy="54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Known Sites</a:t>
          </a:r>
        </a:p>
      </dsp:txBody>
      <dsp:txXfrm>
        <a:off x="990043" y="1823550"/>
        <a:ext cx="1289165" cy="546918"/>
      </dsp:txXfrm>
    </dsp:sp>
    <dsp:sp modelId="{BF7F87FA-3D84-4763-9EBA-D862679F1B47}">
      <dsp:nvSpPr>
        <dsp:cNvPr id="0" name=""/>
        <dsp:cNvSpPr/>
      </dsp:nvSpPr>
      <dsp:spPr>
        <a:xfrm>
          <a:off x="2503836" y="1823550"/>
          <a:ext cx="546918" cy="54691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41B0E42-055C-471D-BF90-E1B9790A9C2A}">
      <dsp:nvSpPr>
        <dsp:cNvPr id="0" name=""/>
        <dsp:cNvSpPr/>
      </dsp:nvSpPr>
      <dsp:spPr>
        <a:xfrm>
          <a:off x="2618689" y="1938403"/>
          <a:ext cx="317212" cy="3172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94A1BAA-7CF5-4228-AAF1-E0F0893B7B2F}">
      <dsp:nvSpPr>
        <dsp:cNvPr id="0" name=""/>
        <dsp:cNvSpPr/>
      </dsp:nvSpPr>
      <dsp:spPr>
        <a:xfrm>
          <a:off x="3140273" y="1814405"/>
          <a:ext cx="1801712" cy="54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Existing Brownfield Lists</a:t>
          </a:r>
        </a:p>
      </dsp:txBody>
      <dsp:txXfrm>
        <a:off x="3140273" y="1814405"/>
        <a:ext cx="1801712" cy="5469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C24B8-CA79-4952-B0AD-F31B0D64DC20}">
      <dsp:nvSpPr>
        <dsp:cNvPr id="0" name=""/>
        <dsp:cNvSpPr/>
      </dsp:nvSpPr>
      <dsp:spPr>
        <a:xfrm>
          <a:off x="1191767" y="0"/>
          <a:ext cx="6753352" cy="5239942"/>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5FC306-42DF-4FB7-B4E9-FFEC605A75AE}">
      <dsp:nvSpPr>
        <dsp:cNvPr id="0" name=""/>
        <dsp:cNvSpPr/>
      </dsp:nvSpPr>
      <dsp:spPr>
        <a:xfrm>
          <a:off x="2715" y="1571982"/>
          <a:ext cx="1764375" cy="2095976"/>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latin typeface="Calibri Light"/>
              <a:ea typeface="Calibri Light"/>
              <a:cs typeface="Calibri Light"/>
            </a:rPr>
            <a:t>Property Information</a:t>
          </a:r>
        </a:p>
        <a:p>
          <a:pPr marL="114300" lvl="1" indent="-114300" algn="l" defTabSz="533400">
            <a:lnSpc>
              <a:spcPct val="90000"/>
            </a:lnSpc>
            <a:spcBef>
              <a:spcPct val="0"/>
            </a:spcBef>
            <a:spcAft>
              <a:spcPct val="15000"/>
            </a:spcAft>
            <a:buChar char="•"/>
          </a:pPr>
          <a:r>
            <a:rPr lang="en-US" sz="1200" kern="1200">
              <a:latin typeface="Calibri Light"/>
              <a:ea typeface="Calibri Light"/>
              <a:cs typeface="Calibri Light"/>
            </a:rPr>
            <a:t>Ownership</a:t>
          </a:r>
        </a:p>
        <a:p>
          <a:pPr marL="114300" lvl="1" indent="-114300" algn="l" defTabSz="533400">
            <a:lnSpc>
              <a:spcPct val="90000"/>
            </a:lnSpc>
            <a:spcBef>
              <a:spcPct val="0"/>
            </a:spcBef>
            <a:spcAft>
              <a:spcPct val="15000"/>
            </a:spcAft>
            <a:buChar char="•"/>
          </a:pPr>
          <a:r>
            <a:rPr lang="en-US" sz="1200" kern="1200">
              <a:latin typeface="Calibri Light"/>
              <a:ea typeface="Calibri Light"/>
              <a:cs typeface="Calibri Light"/>
            </a:rPr>
            <a:t>History</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Tax status</a:t>
          </a:r>
        </a:p>
        <a:p>
          <a:pPr marL="114300" lvl="1" indent="-114300" algn="l" defTabSz="533400">
            <a:lnSpc>
              <a:spcPct val="90000"/>
            </a:lnSpc>
            <a:spcBef>
              <a:spcPct val="0"/>
            </a:spcBef>
            <a:spcAft>
              <a:spcPct val="15000"/>
            </a:spcAft>
            <a:buChar char="•"/>
          </a:pPr>
          <a:r>
            <a:rPr lang="en-US" sz="1200" kern="1200">
              <a:latin typeface="Calibri Light"/>
              <a:ea typeface="Calibri Light"/>
              <a:cs typeface="Calibri Light"/>
            </a:rPr>
            <a:t>Occupancy</a:t>
          </a:r>
        </a:p>
        <a:p>
          <a:pPr marL="114300" lvl="1" indent="-114300" algn="l" defTabSz="533400">
            <a:lnSpc>
              <a:spcPct val="90000"/>
            </a:lnSpc>
            <a:spcBef>
              <a:spcPct val="0"/>
            </a:spcBef>
            <a:spcAft>
              <a:spcPct val="15000"/>
            </a:spcAft>
            <a:buChar char="•"/>
          </a:pPr>
          <a:r>
            <a:rPr lang="en-US" sz="1200" kern="1200">
              <a:latin typeface="Calibri Light"/>
              <a:ea typeface="Calibri Light"/>
              <a:cs typeface="Calibri Light"/>
            </a:rPr>
            <a:t>Zoning</a:t>
          </a:r>
        </a:p>
        <a:p>
          <a:pPr marL="114300" lvl="1" indent="-114300" algn="l" defTabSz="533400">
            <a:lnSpc>
              <a:spcPct val="90000"/>
            </a:lnSpc>
            <a:spcBef>
              <a:spcPct val="0"/>
            </a:spcBef>
            <a:spcAft>
              <a:spcPct val="15000"/>
            </a:spcAft>
            <a:buChar char="•"/>
          </a:pPr>
          <a:r>
            <a:rPr lang="en-US" sz="1200" kern="1200">
              <a:latin typeface="Calibri Light"/>
              <a:ea typeface="Calibri Light"/>
              <a:cs typeface="Calibri Light"/>
            </a:rPr>
            <a:t>Environmental Considerations</a:t>
          </a:r>
        </a:p>
      </dsp:txBody>
      <dsp:txXfrm>
        <a:off x="88845" y="1658112"/>
        <a:ext cx="1592115" cy="1923716"/>
      </dsp:txXfrm>
    </dsp:sp>
    <dsp:sp modelId="{FFBDC664-F6AC-4DF9-9C21-016B4CC427BD}">
      <dsp:nvSpPr>
        <dsp:cNvPr id="0" name=""/>
        <dsp:cNvSpPr/>
      </dsp:nvSpPr>
      <dsp:spPr>
        <a:xfrm>
          <a:off x="2061153" y="1571982"/>
          <a:ext cx="1764375" cy="2095976"/>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622300">
            <a:lnSpc>
              <a:spcPct val="90000"/>
            </a:lnSpc>
            <a:spcBef>
              <a:spcPct val="0"/>
            </a:spcBef>
            <a:spcAft>
              <a:spcPct val="35000"/>
            </a:spcAft>
            <a:buNone/>
          </a:pPr>
          <a:r>
            <a:rPr lang="en-US" sz="1400" b="1" kern="1200">
              <a:latin typeface="Calibri Light"/>
              <a:ea typeface="Calibri Light"/>
              <a:cs typeface="Calibri Light"/>
            </a:rPr>
            <a:t>Opportunities &amp; Constraints</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Useable Acreage</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Viability</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Accessibility</a:t>
          </a:r>
        </a:p>
        <a:p>
          <a:pPr marL="114300" lvl="1" indent="-114300" algn="l" defTabSz="533400">
            <a:lnSpc>
              <a:spcPct val="90000"/>
            </a:lnSpc>
            <a:spcBef>
              <a:spcPct val="0"/>
            </a:spcBef>
            <a:spcAft>
              <a:spcPct val="15000"/>
            </a:spcAft>
            <a:buChar char="•"/>
          </a:pPr>
          <a:r>
            <a:rPr lang="en-US" sz="1200" kern="1200">
              <a:latin typeface="Calibri Light"/>
              <a:ea typeface="Calibri Light"/>
              <a:cs typeface="Calibri Light"/>
            </a:rPr>
            <a:t>Structure</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Infrastructure</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Utilities </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Neighboring Land Use</a:t>
          </a:r>
        </a:p>
      </dsp:txBody>
      <dsp:txXfrm>
        <a:off x="2147283" y="1658112"/>
        <a:ext cx="1592115" cy="1923716"/>
      </dsp:txXfrm>
    </dsp:sp>
    <dsp:sp modelId="{73F66A6C-3DBB-47BB-8C6C-9C68E6A5526D}">
      <dsp:nvSpPr>
        <dsp:cNvPr id="0" name=""/>
        <dsp:cNvSpPr/>
      </dsp:nvSpPr>
      <dsp:spPr>
        <a:xfrm>
          <a:off x="4119591" y="1571982"/>
          <a:ext cx="1764375" cy="2095976"/>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latin typeface="Calibri Light"/>
              <a:ea typeface="Calibri Light"/>
              <a:cs typeface="Calibri Light"/>
            </a:rPr>
            <a:t>Community</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Strengths &amp; Weaknesses</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Expectations</a:t>
          </a:r>
        </a:p>
      </dsp:txBody>
      <dsp:txXfrm>
        <a:off x="4205721" y="1658112"/>
        <a:ext cx="1592115" cy="1923716"/>
      </dsp:txXfrm>
    </dsp:sp>
    <dsp:sp modelId="{899D4960-4D09-44FF-B80B-6910EDCEA55E}">
      <dsp:nvSpPr>
        <dsp:cNvPr id="0" name=""/>
        <dsp:cNvSpPr/>
      </dsp:nvSpPr>
      <dsp:spPr>
        <a:xfrm>
          <a:off x="6178029" y="1571982"/>
          <a:ext cx="1764375" cy="2095976"/>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latin typeface="Calibri Light"/>
              <a:ea typeface="Calibri Light"/>
              <a:cs typeface="Calibri Light"/>
            </a:rPr>
            <a:t>Market</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Local Economy</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Regional Economy </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Demographics</a:t>
          </a:r>
        </a:p>
        <a:p>
          <a:pPr marL="114300" lvl="1" indent="-114300" algn="l" defTabSz="533400">
            <a:lnSpc>
              <a:spcPct val="90000"/>
            </a:lnSpc>
            <a:spcBef>
              <a:spcPct val="0"/>
            </a:spcBef>
            <a:spcAft>
              <a:spcPct val="15000"/>
            </a:spcAft>
            <a:buChar char="•"/>
          </a:pPr>
          <a:r>
            <a:rPr lang="en-US" sz="1200" kern="1200">
              <a:latin typeface="Calibri Light" panose="020F0302020204030204" pitchFamily="34" charset="0"/>
              <a:cs typeface="Calibri Light" panose="020F0302020204030204" pitchFamily="34" charset="0"/>
            </a:rPr>
            <a:t>Land Availability</a:t>
          </a:r>
        </a:p>
      </dsp:txBody>
      <dsp:txXfrm>
        <a:off x="6264159" y="1658112"/>
        <a:ext cx="1592115" cy="19237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E476B-29A5-4DA1-9B36-EF99D62F7D43}">
      <dsp:nvSpPr>
        <dsp:cNvPr id="0" name=""/>
        <dsp:cNvSpPr/>
      </dsp:nvSpPr>
      <dsp:spPr>
        <a:xfrm>
          <a:off x="-2754905" y="-424765"/>
          <a:ext cx="3287705" cy="3287705"/>
        </a:xfrm>
        <a:prstGeom prst="blockArc">
          <a:avLst>
            <a:gd name="adj1" fmla="val 18900000"/>
            <a:gd name="adj2" fmla="val 2700000"/>
            <a:gd name="adj3" fmla="val 657"/>
          </a:avLst>
        </a:pr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B67ADC-EF41-47F5-A49C-313EA006F96D}">
      <dsp:nvSpPr>
        <dsp:cNvPr id="0" name=""/>
        <dsp:cNvSpPr/>
      </dsp:nvSpPr>
      <dsp:spPr>
        <a:xfrm>
          <a:off x="279652" y="187446"/>
          <a:ext cx="3952557" cy="375088"/>
        </a:xfrm>
        <a:prstGeom prst="roundRect">
          <a:avLst>
            <a:gd name="adj" fmla="val 10000"/>
          </a:avLst>
        </a:prstGeom>
        <a:solidFill>
          <a:srgbClr val="44546A"/>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Direct Technical Assistance </a:t>
          </a:r>
        </a:p>
      </dsp:txBody>
      <dsp:txXfrm>
        <a:off x="290638" y="198432"/>
        <a:ext cx="3930585" cy="353116"/>
      </dsp:txXfrm>
    </dsp:sp>
    <dsp:sp modelId="{F5033B1B-03C4-4868-BAC7-2DB2CADEAD5E}">
      <dsp:nvSpPr>
        <dsp:cNvPr id="0" name=""/>
        <dsp:cNvSpPr/>
      </dsp:nvSpPr>
      <dsp:spPr>
        <a:xfrm>
          <a:off x="45221" y="140560"/>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7BDDF-E95D-4F37-8596-E7E4AA4F6D9F}">
      <dsp:nvSpPr>
        <dsp:cNvPr id="0" name=""/>
        <dsp:cNvSpPr/>
      </dsp:nvSpPr>
      <dsp:spPr>
        <a:xfrm>
          <a:off x="494699" y="750177"/>
          <a:ext cx="3737510" cy="375088"/>
        </a:xfrm>
        <a:prstGeom prst="roundRect">
          <a:avLst>
            <a:gd name="adj" fmla="val 10000"/>
          </a:avLst>
        </a:prstGeom>
        <a:solidFill>
          <a:srgbClr val="44546A"/>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Municipal Assistance Program</a:t>
          </a:r>
        </a:p>
      </dsp:txBody>
      <dsp:txXfrm>
        <a:off x="505685" y="761163"/>
        <a:ext cx="3715538" cy="353116"/>
      </dsp:txXfrm>
    </dsp:sp>
    <dsp:sp modelId="{C9EEEEEB-A1D4-46C7-B439-AC1BF157C7E1}">
      <dsp:nvSpPr>
        <dsp:cNvPr id="0" name=""/>
        <dsp:cNvSpPr/>
      </dsp:nvSpPr>
      <dsp:spPr>
        <a:xfrm>
          <a:off x="260268" y="70329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1085B3-DB3B-469A-BF90-710AABA510EB}">
      <dsp:nvSpPr>
        <dsp:cNvPr id="0" name=""/>
        <dsp:cNvSpPr/>
      </dsp:nvSpPr>
      <dsp:spPr>
        <a:xfrm>
          <a:off x="494699" y="1312907"/>
          <a:ext cx="3737510" cy="375088"/>
        </a:xfrm>
        <a:prstGeom prst="roundRect">
          <a:avLst>
            <a:gd name="adj" fmla="val 10000"/>
          </a:avLst>
        </a:prstGeom>
        <a:solidFill>
          <a:schemeClr val="accent6">
            <a:lumMod val="7500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Continuing Education</a:t>
          </a:r>
        </a:p>
      </dsp:txBody>
      <dsp:txXfrm>
        <a:off x="505685" y="1323893"/>
        <a:ext cx="3715538" cy="353116"/>
      </dsp:txXfrm>
    </dsp:sp>
    <dsp:sp modelId="{6CD314E0-9025-4DEE-AC91-81A5732C5A45}">
      <dsp:nvSpPr>
        <dsp:cNvPr id="0" name=""/>
        <dsp:cNvSpPr/>
      </dsp:nvSpPr>
      <dsp:spPr>
        <a:xfrm>
          <a:off x="260268" y="126602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579AAA-764A-4E30-BF34-360235A1F908}">
      <dsp:nvSpPr>
        <dsp:cNvPr id="0" name=""/>
        <dsp:cNvSpPr/>
      </dsp:nvSpPr>
      <dsp:spPr>
        <a:xfrm>
          <a:off x="279652" y="1875638"/>
          <a:ext cx="3952557" cy="37508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Community Engagement</a:t>
          </a:r>
        </a:p>
      </dsp:txBody>
      <dsp:txXfrm>
        <a:off x="290638" y="1886624"/>
        <a:ext cx="3930585" cy="353116"/>
      </dsp:txXfrm>
    </dsp:sp>
    <dsp:sp modelId="{0A2B4243-9CAA-4144-86BD-4C519A087928}">
      <dsp:nvSpPr>
        <dsp:cNvPr id="0" name=""/>
        <dsp:cNvSpPr/>
      </dsp:nvSpPr>
      <dsp:spPr>
        <a:xfrm>
          <a:off x="45221" y="1828752"/>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E476B-29A5-4DA1-9B36-EF99D62F7D43}">
      <dsp:nvSpPr>
        <dsp:cNvPr id="0" name=""/>
        <dsp:cNvSpPr/>
      </dsp:nvSpPr>
      <dsp:spPr>
        <a:xfrm>
          <a:off x="-2754905" y="-424765"/>
          <a:ext cx="3287705" cy="3287705"/>
        </a:xfrm>
        <a:prstGeom prst="blockArc">
          <a:avLst>
            <a:gd name="adj1" fmla="val 18900000"/>
            <a:gd name="adj2" fmla="val 2700000"/>
            <a:gd name="adj3" fmla="val 657"/>
          </a:avLst>
        </a:pr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B67ADC-EF41-47F5-A49C-313EA006F96D}">
      <dsp:nvSpPr>
        <dsp:cNvPr id="0" name=""/>
        <dsp:cNvSpPr/>
      </dsp:nvSpPr>
      <dsp:spPr>
        <a:xfrm>
          <a:off x="279652" y="187446"/>
          <a:ext cx="3952557" cy="375088"/>
        </a:xfrm>
        <a:prstGeom prst="roundRect">
          <a:avLst>
            <a:gd name="adj" fmla="val 10000"/>
          </a:avLst>
        </a:prstGeom>
        <a:solidFill>
          <a:srgbClr val="44546A"/>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Direct Technical Assistance </a:t>
          </a:r>
        </a:p>
      </dsp:txBody>
      <dsp:txXfrm>
        <a:off x="290638" y="198432"/>
        <a:ext cx="3930585" cy="353116"/>
      </dsp:txXfrm>
    </dsp:sp>
    <dsp:sp modelId="{F5033B1B-03C4-4868-BAC7-2DB2CADEAD5E}">
      <dsp:nvSpPr>
        <dsp:cNvPr id="0" name=""/>
        <dsp:cNvSpPr/>
      </dsp:nvSpPr>
      <dsp:spPr>
        <a:xfrm>
          <a:off x="45221" y="140560"/>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7BDDF-E95D-4F37-8596-E7E4AA4F6D9F}">
      <dsp:nvSpPr>
        <dsp:cNvPr id="0" name=""/>
        <dsp:cNvSpPr/>
      </dsp:nvSpPr>
      <dsp:spPr>
        <a:xfrm>
          <a:off x="494699" y="750177"/>
          <a:ext cx="3737510" cy="375088"/>
        </a:xfrm>
        <a:prstGeom prst="roundRect">
          <a:avLst>
            <a:gd name="adj" fmla="val 10000"/>
          </a:avLst>
        </a:prstGeom>
        <a:solidFill>
          <a:srgbClr val="44546A"/>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Municipal Assistance Program</a:t>
          </a:r>
        </a:p>
      </dsp:txBody>
      <dsp:txXfrm>
        <a:off x="505685" y="761163"/>
        <a:ext cx="3715538" cy="353116"/>
      </dsp:txXfrm>
    </dsp:sp>
    <dsp:sp modelId="{C9EEEEEB-A1D4-46C7-B439-AC1BF157C7E1}">
      <dsp:nvSpPr>
        <dsp:cNvPr id="0" name=""/>
        <dsp:cNvSpPr/>
      </dsp:nvSpPr>
      <dsp:spPr>
        <a:xfrm>
          <a:off x="260268" y="70329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1085B3-DB3B-469A-BF90-710AABA510EB}">
      <dsp:nvSpPr>
        <dsp:cNvPr id="0" name=""/>
        <dsp:cNvSpPr/>
      </dsp:nvSpPr>
      <dsp:spPr>
        <a:xfrm>
          <a:off x="494699" y="1312907"/>
          <a:ext cx="3737510" cy="375088"/>
        </a:xfrm>
        <a:prstGeom prst="roundRect">
          <a:avLst>
            <a:gd name="adj" fmla="val 10000"/>
          </a:avLst>
        </a:prstGeom>
        <a:solidFill>
          <a:srgbClr val="44546A"/>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Continuing Education</a:t>
          </a:r>
        </a:p>
      </dsp:txBody>
      <dsp:txXfrm>
        <a:off x="505685" y="1323893"/>
        <a:ext cx="3715538" cy="353116"/>
      </dsp:txXfrm>
    </dsp:sp>
    <dsp:sp modelId="{6CD314E0-9025-4DEE-AC91-81A5732C5A45}">
      <dsp:nvSpPr>
        <dsp:cNvPr id="0" name=""/>
        <dsp:cNvSpPr/>
      </dsp:nvSpPr>
      <dsp:spPr>
        <a:xfrm>
          <a:off x="260268" y="1266021"/>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579AAA-764A-4E30-BF34-360235A1F908}">
      <dsp:nvSpPr>
        <dsp:cNvPr id="0" name=""/>
        <dsp:cNvSpPr/>
      </dsp:nvSpPr>
      <dsp:spPr>
        <a:xfrm>
          <a:off x="253762" y="1887768"/>
          <a:ext cx="3952557" cy="375088"/>
        </a:xfrm>
        <a:prstGeom prst="roundRect">
          <a:avLst>
            <a:gd name="adj" fmla="val 10000"/>
          </a:avLst>
        </a:prstGeom>
        <a:solidFill>
          <a:schemeClr val="accent6">
            <a:lumMod val="7500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7727"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a:ea typeface="+mn-ea"/>
              <a:cs typeface="+mn-cs"/>
            </a:rPr>
            <a:t>Community Engagement</a:t>
          </a:r>
        </a:p>
      </dsp:txBody>
      <dsp:txXfrm>
        <a:off x="264748" y="1898754"/>
        <a:ext cx="3930585" cy="353116"/>
      </dsp:txXfrm>
    </dsp:sp>
    <dsp:sp modelId="{0A2B4243-9CAA-4144-86BD-4C519A087928}">
      <dsp:nvSpPr>
        <dsp:cNvPr id="0" name=""/>
        <dsp:cNvSpPr/>
      </dsp:nvSpPr>
      <dsp:spPr>
        <a:xfrm>
          <a:off x="45221" y="1828752"/>
          <a:ext cx="468860" cy="468860"/>
        </a:xfrm>
        <a:prstGeom prst="ellipse">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B9089-6D32-4185-AA77-2E7B7BF47691}">
      <dsp:nvSpPr>
        <dsp:cNvPr id="0" name=""/>
        <dsp:cNvSpPr/>
      </dsp:nvSpPr>
      <dsp:spPr>
        <a:xfrm>
          <a:off x="184844" y="750"/>
          <a:ext cx="1527534" cy="916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pitchFamily="34" charset="0"/>
              <a:ea typeface="Calibri Light" panose="020F0302020204030204" pitchFamily="34" charset="0"/>
              <a:cs typeface="Calibri Light" panose="020F0302020204030204" pitchFamily="34" charset="0"/>
            </a:rPr>
            <a:t>Brownfield inventories</a:t>
          </a:r>
        </a:p>
      </dsp:txBody>
      <dsp:txXfrm>
        <a:off x="184844" y="750"/>
        <a:ext cx="1527534" cy="916520"/>
      </dsp:txXfrm>
    </dsp:sp>
    <dsp:sp modelId="{E8658762-E5F5-4EF6-AF51-56F563C42EDF}">
      <dsp:nvSpPr>
        <dsp:cNvPr id="0" name=""/>
        <dsp:cNvSpPr/>
      </dsp:nvSpPr>
      <dsp:spPr>
        <a:xfrm>
          <a:off x="1865132" y="750"/>
          <a:ext cx="1527534" cy="916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pitchFamily="34" charset="0"/>
              <a:ea typeface="Calibri Light" panose="020F0302020204030204" pitchFamily="34" charset="0"/>
              <a:cs typeface="Calibri Light" panose="020F0302020204030204" pitchFamily="34" charset="0"/>
            </a:rPr>
            <a:t>Record Review</a:t>
          </a:r>
        </a:p>
      </dsp:txBody>
      <dsp:txXfrm>
        <a:off x="1865132" y="750"/>
        <a:ext cx="1527534" cy="916520"/>
      </dsp:txXfrm>
    </dsp:sp>
    <dsp:sp modelId="{41FC71BF-28F2-49A3-9177-20B745E952FB}">
      <dsp:nvSpPr>
        <dsp:cNvPr id="0" name=""/>
        <dsp:cNvSpPr/>
      </dsp:nvSpPr>
      <dsp:spPr>
        <a:xfrm>
          <a:off x="3545420" y="750"/>
          <a:ext cx="1527534" cy="916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pitchFamily="34" charset="0"/>
              <a:ea typeface="Calibri Light" panose="020F0302020204030204" pitchFamily="34" charset="0"/>
              <a:cs typeface="Calibri Light" panose="020F0302020204030204" pitchFamily="34" charset="0"/>
            </a:rPr>
            <a:t>Data Gap Analysis</a:t>
          </a:r>
        </a:p>
      </dsp:txBody>
      <dsp:txXfrm>
        <a:off x="3545420" y="750"/>
        <a:ext cx="1527534" cy="916520"/>
      </dsp:txXfrm>
    </dsp:sp>
    <dsp:sp modelId="{AC3EA351-9275-4E5F-90A0-79DBCE0E95BC}">
      <dsp:nvSpPr>
        <dsp:cNvPr id="0" name=""/>
        <dsp:cNvSpPr/>
      </dsp:nvSpPr>
      <dsp:spPr>
        <a:xfrm>
          <a:off x="184844" y="1070025"/>
          <a:ext cx="1527534" cy="916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pitchFamily="34" charset="0"/>
              <a:ea typeface="Calibri Light" panose="020F0302020204030204" pitchFamily="34" charset="0"/>
              <a:cs typeface="Calibri Light" panose="020F0302020204030204" pitchFamily="34" charset="0"/>
            </a:rPr>
            <a:t>Grant Preparation </a:t>
          </a:r>
        </a:p>
      </dsp:txBody>
      <dsp:txXfrm>
        <a:off x="184844" y="1070025"/>
        <a:ext cx="1527534" cy="916520"/>
      </dsp:txXfrm>
    </dsp:sp>
    <dsp:sp modelId="{1BE19F1A-EE10-4D06-80FB-86B68CB0AD63}">
      <dsp:nvSpPr>
        <dsp:cNvPr id="0" name=""/>
        <dsp:cNvSpPr/>
      </dsp:nvSpPr>
      <dsp:spPr>
        <a:xfrm>
          <a:off x="1865132" y="1070025"/>
          <a:ext cx="1527534" cy="916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pitchFamily="34" charset="0"/>
              <a:ea typeface="Calibri Light" panose="020F0302020204030204" pitchFamily="34" charset="0"/>
              <a:cs typeface="Calibri Light" panose="020F0302020204030204" pitchFamily="34" charset="0"/>
            </a:rPr>
            <a:t>Site reuse planning</a:t>
          </a:r>
        </a:p>
      </dsp:txBody>
      <dsp:txXfrm>
        <a:off x="1865132" y="1070025"/>
        <a:ext cx="1527534" cy="916520"/>
      </dsp:txXfrm>
    </dsp:sp>
    <dsp:sp modelId="{18A03067-5BF9-4ABA-8396-AA82CB56B911}">
      <dsp:nvSpPr>
        <dsp:cNvPr id="0" name=""/>
        <dsp:cNvSpPr/>
      </dsp:nvSpPr>
      <dsp:spPr>
        <a:xfrm>
          <a:off x="3545420" y="1070025"/>
          <a:ext cx="1527534" cy="916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Light" panose="020F0302020204030204" pitchFamily="34" charset="0"/>
              <a:ea typeface="Calibri Light" panose="020F0302020204030204" pitchFamily="34" charset="0"/>
              <a:cs typeface="Calibri Light" panose="020F0302020204030204" pitchFamily="34" charset="0"/>
            </a:rPr>
            <a:t>Community Engagement Planning and Materials</a:t>
          </a:r>
        </a:p>
      </dsp:txBody>
      <dsp:txXfrm>
        <a:off x="3545420" y="1070025"/>
        <a:ext cx="1527534" cy="9165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5D5A10-3B7C-4DBF-84D5-7270D850E034}"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3CBF8-E55C-4551-85FC-F445B974944A}" type="slidenum">
              <a:rPr lang="en-US" smtClean="0"/>
              <a:t>‹#›</a:t>
            </a:fld>
            <a:endParaRPr lang="en-US"/>
          </a:p>
        </p:txBody>
      </p:sp>
    </p:spTree>
    <p:extLst>
      <p:ext uri="{BB962C8B-B14F-4D97-AF65-F5344CB8AC3E}">
        <p14:creationId xmlns:p14="http://schemas.microsoft.com/office/powerpoint/2010/main" val="264344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7611A-D021-4857-9E14-D29ED1AA4A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848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6B2CBEB9-FD17-5F1B-B85B-F107B8008ADE}"/>
            </a:ext>
          </a:extLst>
        </p:cNvPr>
        <p:cNvGrpSpPr/>
        <p:nvPr/>
      </p:nvGrpSpPr>
      <p:grpSpPr>
        <a:xfrm>
          <a:off x="0" y="0"/>
          <a:ext cx="0" cy="0"/>
          <a:chOff x="0" y="0"/>
          <a:chExt cx="0" cy="0"/>
        </a:xfrm>
      </p:grpSpPr>
      <p:sp>
        <p:nvSpPr>
          <p:cNvPr id="101" name="Google Shape;101;p3:notes">
            <a:extLst>
              <a:ext uri="{FF2B5EF4-FFF2-40B4-BE49-F238E27FC236}">
                <a16:creationId xmlns:a16="http://schemas.microsoft.com/office/drawing/2014/main" id="{356C1338-6806-7D9A-973B-20C90F77D54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a:extLst>
              <a:ext uri="{FF2B5EF4-FFF2-40B4-BE49-F238E27FC236}">
                <a16:creationId xmlns:a16="http://schemas.microsoft.com/office/drawing/2014/main" id="{646E3F67-C0CE-3007-B70E-2988197563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361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6DFD0A6C-4F89-7272-EC14-9ABCDE91611D}"/>
            </a:ext>
          </a:extLst>
        </p:cNvPr>
        <p:cNvGrpSpPr/>
        <p:nvPr/>
      </p:nvGrpSpPr>
      <p:grpSpPr>
        <a:xfrm>
          <a:off x="0" y="0"/>
          <a:ext cx="0" cy="0"/>
          <a:chOff x="0" y="0"/>
          <a:chExt cx="0" cy="0"/>
        </a:xfrm>
      </p:grpSpPr>
      <p:sp>
        <p:nvSpPr>
          <p:cNvPr id="101" name="Google Shape;101;p3:notes">
            <a:extLst>
              <a:ext uri="{FF2B5EF4-FFF2-40B4-BE49-F238E27FC236}">
                <a16:creationId xmlns:a16="http://schemas.microsoft.com/office/drawing/2014/main" id="{8EFCC73C-3A63-71F6-E45D-5B9FBFFC5E3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a:extLst>
              <a:ext uri="{FF2B5EF4-FFF2-40B4-BE49-F238E27FC236}">
                <a16:creationId xmlns:a16="http://schemas.microsoft.com/office/drawing/2014/main" id="{125FC267-4E26-F404-8926-5C2FE65AC9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537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What we do to populate these inventories is take lists from reported releases, from DEP, from CT DEEP</a:t>
            </a:r>
          </a:p>
          <a:p>
            <a:r>
              <a:rPr lang="en-US">
                <a:cs typeface="Calibri"/>
              </a:rPr>
              <a:t>Site recon</a:t>
            </a:r>
          </a:p>
          <a:p>
            <a:r>
              <a:rPr lang="en-US">
                <a:cs typeface="Calibri"/>
              </a:rPr>
              <a:t>Tax </a:t>
            </a:r>
            <a:r>
              <a:rPr lang="en-US" err="1">
                <a:cs typeface="Calibri"/>
              </a:rPr>
              <a:t>deliquent</a:t>
            </a:r>
            <a:r>
              <a:rPr lang="en-US">
                <a:cs typeface="Calibri"/>
              </a:rPr>
              <a:t> lists </a:t>
            </a:r>
          </a:p>
          <a:p>
            <a:r>
              <a:rPr lang="en-US">
                <a:cs typeface="Calibri"/>
              </a:rPr>
              <a:t>We look to see if there are any brownfields lists online </a:t>
            </a:r>
          </a:p>
          <a:p>
            <a:r>
              <a:rPr lang="en-US">
                <a:cs typeface="Calibri"/>
              </a:rPr>
              <a:t>Students populate an excel sheet with all of this info on the table to the right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7611A-D021-4857-9E14-D29ED1AA4A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973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Record review: </a:t>
            </a:r>
          </a:p>
          <a:p>
            <a:r>
              <a:rPr lang="en-US">
                <a:cs typeface="Calibri"/>
              </a:rPr>
              <a:t>This is a slide from an example where we were at </a:t>
            </a:r>
            <a:r>
              <a:rPr lang="en-US" err="1">
                <a:cs typeface="Calibri"/>
              </a:rPr>
              <a:t>Foxborugh</a:t>
            </a:r>
            <a:r>
              <a:rPr lang="en-US">
                <a:cs typeface="Calibri"/>
              </a:rPr>
              <a:t> MA, did a walk around and looked at historical documents </a:t>
            </a:r>
          </a:p>
          <a:p>
            <a:r>
              <a:rPr lang="en-US">
                <a:cs typeface="Calibri"/>
              </a:rPr>
              <a:t>Put together current known factors of what was </a:t>
            </a:r>
            <a:r>
              <a:rPr lang="en-US" err="1">
                <a:cs typeface="Calibri"/>
              </a:rPr>
              <a:t>goin</a:t>
            </a:r>
            <a:r>
              <a:rPr lang="en-US">
                <a:cs typeface="Calibri"/>
              </a:rPr>
              <a:t> on at the site and put together guide of next steps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7611A-D021-4857-9E14-D29ED1AA4A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739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Very holistic report of information we gather to understand what is possible and feasible for the 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7611A-D021-4857-9E14-D29ED1AA4A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09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8FFC36A4-9A52-2B28-6444-AAC576DD79A2}"/>
            </a:ext>
          </a:extLst>
        </p:cNvPr>
        <p:cNvGrpSpPr/>
        <p:nvPr/>
      </p:nvGrpSpPr>
      <p:grpSpPr>
        <a:xfrm>
          <a:off x="0" y="0"/>
          <a:ext cx="0" cy="0"/>
          <a:chOff x="0" y="0"/>
          <a:chExt cx="0" cy="0"/>
        </a:xfrm>
      </p:grpSpPr>
      <p:sp>
        <p:nvSpPr>
          <p:cNvPr id="101" name="Google Shape;101;p3:notes">
            <a:extLst>
              <a:ext uri="{FF2B5EF4-FFF2-40B4-BE49-F238E27FC236}">
                <a16:creationId xmlns:a16="http://schemas.microsoft.com/office/drawing/2014/main" id="{2BBED87C-AD81-7293-873E-A538D1299BA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a:extLst>
              <a:ext uri="{FF2B5EF4-FFF2-40B4-BE49-F238E27FC236}">
                <a16:creationId xmlns:a16="http://schemas.microsoft.com/office/drawing/2014/main" id="{3D290078-A77D-A482-260A-2FED1D79DB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96770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7D889539-B9AC-9E78-68C2-794D4C109742}"/>
            </a:ext>
          </a:extLst>
        </p:cNvPr>
        <p:cNvGrpSpPr/>
        <p:nvPr/>
      </p:nvGrpSpPr>
      <p:grpSpPr>
        <a:xfrm>
          <a:off x="0" y="0"/>
          <a:ext cx="0" cy="0"/>
          <a:chOff x="0" y="0"/>
          <a:chExt cx="0" cy="0"/>
        </a:xfrm>
      </p:grpSpPr>
      <p:sp>
        <p:nvSpPr>
          <p:cNvPr id="101" name="Google Shape;101;p3:notes">
            <a:extLst>
              <a:ext uri="{FF2B5EF4-FFF2-40B4-BE49-F238E27FC236}">
                <a16:creationId xmlns:a16="http://schemas.microsoft.com/office/drawing/2014/main" id="{46A2CF8B-1B1D-1D99-5CC9-442379DD0EB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a:extLst>
              <a:ext uri="{FF2B5EF4-FFF2-40B4-BE49-F238E27FC236}">
                <a16:creationId xmlns:a16="http://schemas.microsoft.com/office/drawing/2014/main" id="{CD294DD8-82B6-6BA8-C273-AA29B0B266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4923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5F4F01B0-B508-A20D-21F4-9B373F7AB4D6}"/>
            </a:ext>
          </a:extLst>
        </p:cNvPr>
        <p:cNvGrpSpPr/>
        <p:nvPr/>
      </p:nvGrpSpPr>
      <p:grpSpPr>
        <a:xfrm>
          <a:off x="0" y="0"/>
          <a:ext cx="0" cy="0"/>
          <a:chOff x="0" y="0"/>
          <a:chExt cx="0" cy="0"/>
        </a:xfrm>
      </p:grpSpPr>
      <p:sp>
        <p:nvSpPr>
          <p:cNvPr id="101" name="Google Shape;101;p3:notes">
            <a:extLst>
              <a:ext uri="{FF2B5EF4-FFF2-40B4-BE49-F238E27FC236}">
                <a16:creationId xmlns:a16="http://schemas.microsoft.com/office/drawing/2014/main" id="{4A0EB180-CACA-18D9-496D-D65EB93D810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a:extLst>
              <a:ext uri="{FF2B5EF4-FFF2-40B4-BE49-F238E27FC236}">
                <a16:creationId xmlns:a16="http://schemas.microsoft.com/office/drawing/2014/main" id="{52E63C7F-7798-47EE-CCC9-DFBA4656B3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5248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7" name="Picture 6" descr="A close-up of a logo&#10;&#10;Description automatically generated">
            <a:extLst>
              <a:ext uri="{FF2B5EF4-FFF2-40B4-BE49-F238E27FC236}">
                <a16:creationId xmlns:a16="http://schemas.microsoft.com/office/drawing/2014/main" id="{81C142AA-03FC-9D74-F705-C831E1AE8A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9" name="Picture 8">
            <a:extLst>
              <a:ext uri="{FF2B5EF4-FFF2-40B4-BE49-F238E27FC236}">
                <a16:creationId xmlns:a16="http://schemas.microsoft.com/office/drawing/2014/main" id="{213CD5AF-AAE0-1902-D873-2BB4A4CF27B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403130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9" name="Picture 8" descr="A close-up of a logo&#10;&#10;Description automatically generated">
            <a:extLst>
              <a:ext uri="{FF2B5EF4-FFF2-40B4-BE49-F238E27FC236}">
                <a16:creationId xmlns:a16="http://schemas.microsoft.com/office/drawing/2014/main" id="{12F30C46-597F-7BC8-1401-75D6824F7C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0" name="Picture 9">
            <a:extLst>
              <a:ext uri="{FF2B5EF4-FFF2-40B4-BE49-F238E27FC236}">
                <a16:creationId xmlns:a16="http://schemas.microsoft.com/office/drawing/2014/main" id="{8B138E33-0CF6-933E-B268-9CB6D4B9B5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67594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9" name="Picture 8" descr="A close-up of a logo&#10;&#10;Description automatically generated">
            <a:extLst>
              <a:ext uri="{FF2B5EF4-FFF2-40B4-BE49-F238E27FC236}">
                <a16:creationId xmlns:a16="http://schemas.microsoft.com/office/drawing/2014/main" id="{9D4C7121-63CB-66BD-E5DE-FE35CB6401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1" name="Picture 10">
            <a:extLst>
              <a:ext uri="{FF2B5EF4-FFF2-40B4-BE49-F238E27FC236}">
                <a16:creationId xmlns:a16="http://schemas.microsoft.com/office/drawing/2014/main" id="{6C19F60C-3DA8-36B5-17A5-716E34124A0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322682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11" name="Picture 10" descr="A close-up of a logo&#10;&#10;Description automatically generated">
            <a:extLst>
              <a:ext uri="{FF2B5EF4-FFF2-40B4-BE49-F238E27FC236}">
                <a16:creationId xmlns:a16="http://schemas.microsoft.com/office/drawing/2014/main" id="{FC87E16D-ED40-160F-95FB-2B7103DD98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3" name="Picture 12">
            <a:extLst>
              <a:ext uri="{FF2B5EF4-FFF2-40B4-BE49-F238E27FC236}">
                <a16:creationId xmlns:a16="http://schemas.microsoft.com/office/drawing/2014/main" id="{C8BCC996-625A-509B-928B-354E8817E3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06545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pic>
        <p:nvPicPr>
          <p:cNvPr id="13" name="Picture 12" descr="A close-up of a logo&#10;&#10;Description automatically generated">
            <a:extLst>
              <a:ext uri="{FF2B5EF4-FFF2-40B4-BE49-F238E27FC236}">
                <a16:creationId xmlns:a16="http://schemas.microsoft.com/office/drawing/2014/main" id="{54B9DEA0-D2A1-C6E1-9C3A-2FDE75984D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5" name="Picture 14">
            <a:extLst>
              <a:ext uri="{FF2B5EF4-FFF2-40B4-BE49-F238E27FC236}">
                <a16:creationId xmlns:a16="http://schemas.microsoft.com/office/drawing/2014/main" id="{CCBA7012-0768-8A98-AC8E-3B819BD6F3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132549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pic>
        <p:nvPicPr>
          <p:cNvPr id="9" name="Picture 8" descr="A close-up of a logo&#10;&#10;Description automatically generated">
            <a:extLst>
              <a:ext uri="{FF2B5EF4-FFF2-40B4-BE49-F238E27FC236}">
                <a16:creationId xmlns:a16="http://schemas.microsoft.com/office/drawing/2014/main" id="{F64A5DF3-8910-4463-8E57-DB39D3B51D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1" name="Picture 10">
            <a:extLst>
              <a:ext uri="{FF2B5EF4-FFF2-40B4-BE49-F238E27FC236}">
                <a16:creationId xmlns:a16="http://schemas.microsoft.com/office/drawing/2014/main" id="{3215071D-B7E7-FF2B-98C2-70D086DDD0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324034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descr="A close-up of a logo&#10;&#10;Description automatically generated">
            <a:extLst>
              <a:ext uri="{FF2B5EF4-FFF2-40B4-BE49-F238E27FC236}">
                <a16:creationId xmlns:a16="http://schemas.microsoft.com/office/drawing/2014/main" id="{E9EFDB64-4772-91E6-4F1B-C07856B586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0" name="Picture 9">
            <a:extLst>
              <a:ext uri="{FF2B5EF4-FFF2-40B4-BE49-F238E27FC236}">
                <a16:creationId xmlns:a16="http://schemas.microsoft.com/office/drawing/2014/main" id="{0BE6E74F-B11A-1A78-0DC1-1D30ABB5E5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56440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11" name="Picture 10" descr="A close-up of a logo&#10;&#10;Description automatically generated">
            <a:extLst>
              <a:ext uri="{FF2B5EF4-FFF2-40B4-BE49-F238E27FC236}">
                <a16:creationId xmlns:a16="http://schemas.microsoft.com/office/drawing/2014/main" id="{57602E0D-E036-0211-CE84-70A1F8DBC4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3" name="Picture 12">
            <a:extLst>
              <a:ext uri="{FF2B5EF4-FFF2-40B4-BE49-F238E27FC236}">
                <a16:creationId xmlns:a16="http://schemas.microsoft.com/office/drawing/2014/main" id="{20CA9758-E927-B2E4-2131-EADB770551C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77390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11" name="Picture 10" descr="A close-up of a logo&#10;&#10;Description automatically generated">
            <a:extLst>
              <a:ext uri="{FF2B5EF4-FFF2-40B4-BE49-F238E27FC236}">
                <a16:creationId xmlns:a16="http://schemas.microsoft.com/office/drawing/2014/main" id="{AACEF1A0-A0B2-6B08-2B06-2819668DCF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3" name="Picture 12">
            <a:extLst>
              <a:ext uri="{FF2B5EF4-FFF2-40B4-BE49-F238E27FC236}">
                <a16:creationId xmlns:a16="http://schemas.microsoft.com/office/drawing/2014/main" id="{AB5E431C-45D0-ED9D-A61C-A78A82DED85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933698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10" name="Picture 9" descr="A close-up of a logo&#10;&#10;Description automatically generated">
            <a:extLst>
              <a:ext uri="{FF2B5EF4-FFF2-40B4-BE49-F238E27FC236}">
                <a16:creationId xmlns:a16="http://schemas.microsoft.com/office/drawing/2014/main" id="{FA2A5B3B-BE18-4326-BA89-2165BA6CE2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2" name="Picture 11">
            <a:extLst>
              <a:ext uri="{FF2B5EF4-FFF2-40B4-BE49-F238E27FC236}">
                <a16:creationId xmlns:a16="http://schemas.microsoft.com/office/drawing/2014/main" id="{86DB2EBB-8FFD-FF45-C2B8-F1EFA2EBC0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396487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10" name="Picture 9" descr="A close-up of a logo&#10;&#10;Description automatically generated">
            <a:extLst>
              <a:ext uri="{FF2B5EF4-FFF2-40B4-BE49-F238E27FC236}">
                <a16:creationId xmlns:a16="http://schemas.microsoft.com/office/drawing/2014/main" id="{E7CBA030-CA88-D0BF-DD21-163A69EAB6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2" name="Picture 11">
            <a:extLst>
              <a:ext uri="{FF2B5EF4-FFF2-40B4-BE49-F238E27FC236}">
                <a16:creationId xmlns:a16="http://schemas.microsoft.com/office/drawing/2014/main" id="{09280FD9-2E43-33CE-D0A9-36D52FB59BC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6407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AFADA3D-DD97-4EB7-BBC2-350A0705770D}"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DB3AC-D6AC-4D80-B23D-9F5500BD6F22}" type="slidenum">
              <a:rPr lang="en-US" smtClean="0"/>
              <a:t>‹#›</a:t>
            </a:fld>
            <a:endParaRPr lang="en-US"/>
          </a:p>
        </p:txBody>
      </p:sp>
      <p:pic>
        <p:nvPicPr>
          <p:cNvPr id="7" name="Picture 6">
            <a:extLst>
              <a:ext uri="{FF2B5EF4-FFF2-40B4-BE49-F238E27FC236}">
                <a16:creationId xmlns:a16="http://schemas.microsoft.com/office/drawing/2014/main" id="{29857AB4-44CA-4918-B276-5B0E8E10F08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0729" y="5808271"/>
            <a:ext cx="1763617" cy="913207"/>
          </a:xfrm>
          <a:prstGeom prst="rect">
            <a:avLst/>
          </a:prstGeom>
        </p:spPr>
      </p:pic>
      <p:pic>
        <p:nvPicPr>
          <p:cNvPr id="8" name="Picture 7">
            <a:extLst>
              <a:ext uri="{FF2B5EF4-FFF2-40B4-BE49-F238E27FC236}">
                <a16:creationId xmlns:a16="http://schemas.microsoft.com/office/drawing/2014/main" id="{38408589-26E4-41E7-92BC-6EEBBB17E8C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72497" y="6375013"/>
            <a:ext cx="2209800" cy="346465"/>
          </a:xfrm>
          <a:prstGeom prst="rect">
            <a:avLst/>
          </a:prstGeom>
        </p:spPr>
      </p:pic>
    </p:spTree>
    <p:extLst>
      <p:ext uri="{BB962C8B-B14F-4D97-AF65-F5344CB8AC3E}">
        <p14:creationId xmlns:p14="http://schemas.microsoft.com/office/powerpoint/2010/main" val="2716504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FADA3D-DD97-4EB7-BBC2-350A0705770D}"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DB3AC-D6AC-4D80-B23D-9F5500BD6F22}" type="slidenum">
              <a:rPr lang="en-US" smtClean="0"/>
              <a:t>‹#›</a:t>
            </a:fld>
            <a:endParaRPr lang="en-US"/>
          </a:p>
        </p:txBody>
      </p:sp>
      <p:pic>
        <p:nvPicPr>
          <p:cNvPr id="7" name="Picture 6">
            <a:extLst>
              <a:ext uri="{FF2B5EF4-FFF2-40B4-BE49-F238E27FC236}">
                <a16:creationId xmlns:a16="http://schemas.microsoft.com/office/drawing/2014/main" id="{BD670B22-F54E-434D-B3DE-EE7EFDB56A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468" y="5853117"/>
            <a:ext cx="1763617" cy="913207"/>
          </a:xfrm>
          <a:prstGeom prst="rect">
            <a:avLst/>
          </a:prstGeom>
        </p:spPr>
      </p:pic>
      <p:pic>
        <p:nvPicPr>
          <p:cNvPr id="8" name="Picture 7">
            <a:extLst>
              <a:ext uri="{FF2B5EF4-FFF2-40B4-BE49-F238E27FC236}">
                <a16:creationId xmlns:a16="http://schemas.microsoft.com/office/drawing/2014/main" id="{EF12010C-FF48-47F4-8522-C0C862FEFB3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21265" y="6365683"/>
            <a:ext cx="2209800" cy="346465"/>
          </a:xfrm>
          <a:prstGeom prst="rect">
            <a:avLst/>
          </a:prstGeom>
        </p:spPr>
      </p:pic>
    </p:spTree>
    <p:extLst>
      <p:ext uri="{BB962C8B-B14F-4D97-AF65-F5344CB8AC3E}">
        <p14:creationId xmlns:p14="http://schemas.microsoft.com/office/powerpoint/2010/main" val="1561974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FADA3D-DD97-4EB7-BBC2-350A0705770D}"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4113941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FADA3D-DD97-4EB7-BBC2-350A0705770D}"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446941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FADA3D-DD97-4EB7-BBC2-350A0705770D}" type="datetimeFigureOut">
              <a:rPr lang="en-US" smtClean="0"/>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3320866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FADA3D-DD97-4EB7-BBC2-350A0705770D}" type="datetimeFigureOut">
              <a:rPr lang="en-US" smtClean="0"/>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2225693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FADA3D-DD97-4EB7-BBC2-350A0705770D}" type="datetimeFigureOut">
              <a:rPr lang="en-US" smtClean="0"/>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2850480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FADA3D-DD97-4EB7-BBC2-350A0705770D}"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3597488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FADA3D-DD97-4EB7-BBC2-350A0705770D}"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3051651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FADA3D-DD97-4EB7-BBC2-350A0705770D}"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991616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FADA3D-DD97-4EB7-BBC2-350A0705770D}"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9DB3AC-D6AC-4D80-B23D-9F5500BD6F22}" type="slidenum">
              <a:rPr lang="en-US" smtClean="0"/>
              <a:t>‹#›</a:t>
            </a:fld>
            <a:endParaRPr lang="en-US"/>
          </a:p>
        </p:txBody>
      </p:sp>
    </p:spTree>
    <p:extLst>
      <p:ext uri="{BB962C8B-B14F-4D97-AF65-F5344CB8AC3E}">
        <p14:creationId xmlns:p14="http://schemas.microsoft.com/office/powerpoint/2010/main" val="41944732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7" name="Picture 6" descr="A close-up of a logo&#10;&#10;Description automatically generated">
            <a:extLst>
              <a:ext uri="{FF2B5EF4-FFF2-40B4-BE49-F238E27FC236}">
                <a16:creationId xmlns:a16="http://schemas.microsoft.com/office/drawing/2014/main" id="{81C142AA-03FC-9D74-F705-C831E1AE8A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9" name="Picture 8">
            <a:extLst>
              <a:ext uri="{FF2B5EF4-FFF2-40B4-BE49-F238E27FC236}">
                <a16:creationId xmlns:a16="http://schemas.microsoft.com/office/drawing/2014/main" id="{213CD5AF-AAE0-1902-D873-2BB4A4CF27B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1684307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9" name="Picture 8" descr="A close-up of a logo&#10;&#10;Description automatically generated">
            <a:extLst>
              <a:ext uri="{FF2B5EF4-FFF2-40B4-BE49-F238E27FC236}">
                <a16:creationId xmlns:a16="http://schemas.microsoft.com/office/drawing/2014/main" id="{12F30C46-597F-7BC8-1401-75D6824F7C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0" name="Picture 9">
            <a:extLst>
              <a:ext uri="{FF2B5EF4-FFF2-40B4-BE49-F238E27FC236}">
                <a16:creationId xmlns:a16="http://schemas.microsoft.com/office/drawing/2014/main" id="{8B138E33-0CF6-933E-B268-9CB6D4B9B5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718061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9" name="Picture 8" descr="A close-up of a logo&#10;&#10;Description automatically generated">
            <a:extLst>
              <a:ext uri="{FF2B5EF4-FFF2-40B4-BE49-F238E27FC236}">
                <a16:creationId xmlns:a16="http://schemas.microsoft.com/office/drawing/2014/main" id="{9D4C7121-63CB-66BD-E5DE-FE35CB6401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1" name="Picture 10">
            <a:extLst>
              <a:ext uri="{FF2B5EF4-FFF2-40B4-BE49-F238E27FC236}">
                <a16:creationId xmlns:a16="http://schemas.microsoft.com/office/drawing/2014/main" id="{6C19F60C-3DA8-36B5-17A5-716E34124A0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5213061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11" name="Picture 10" descr="A close-up of a logo&#10;&#10;Description automatically generated">
            <a:extLst>
              <a:ext uri="{FF2B5EF4-FFF2-40B4-BE49-F238E27FC236}">
                <a16:creationId xmlns:a16="http://schemas.microsoft.com/office/drawing/2014/main" id="{FC87E16D-ED40-160F-95FB-2B7103DD98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3" name="Picture 12">
            <a:extLst>
              <a:ext uri="{FF2B5EF4-FFF2-40B4-BE49-F238E27FC236}">
                <a16:creationId xmlns:a16="http://schemas.microsoft.com/office/drawing/2014/main" id="{C8BCC996-625A-509B-928B-354E8817E3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6907555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pic>
        <p:nvPicPr>
          <p:cNvPr id="13" name="Picture 12" descr="A close-up of a logo&#10;&#10;Description automatically generated">
            <a:extLst>
              <a:ext uri="{FF2B5EF4-FFF2-40B4-BE49-F238E27FC236}">
                <a16:creationId xmlns:a16="http://schemas.microsoft.com/office/drawing/2014/main" id="{54B9DEA0-D2A1-C6E1-9C3A-2FDE75984D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5" name="Picture 14">
            <a:extLst>
              <a:ext uri="{FF2B5EF4-FFF2-40B4-BE49-F238E27FC236}">
                <a16:creationId xmlns:a16="http://schemas.microsoft.com/office/drawing/2014/main" id="{CCBA7012-0768-8A98-AC8E-3B819BD6F3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279249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pic>
        <p:nvPicPr>
          <p:cNvPr id="9" name="Picture 8" descr="A close-up of a logo&#10;&#10;Description automatically generated">
            <a:extLst>
              <a:ext uri="{FF2B5EF4-FFF2-40B4-BE49-F238E27FC236}">
                <a16:creationId xmlns:a16="http://schemas.microsoft.com/office/drawing/2014/main" id="{F64A5DF3-8910-4463-8E57-DB39D3B51D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1" name="Picture 10">
            <a:extLst>
              <a:ext uri="{FF2B5EF4-FFF2-40B4-BE49-F238E27FC236}">
                <a16:creationId xmlns:a16="http://schemas.microsoft.com/office/drawing/2014/main" id="{3215071D-B7E7-FF2B-98C2-70D086DDD0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4896201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descr="A close-up of a logo&#10;&#10;Description automatically generated">
            <a:extLst>
              <a:ext uri="{FF2B5EF4-FFF2-40B4-BE49-F238E27FC236}">
                <a16:creationId xmlns:a16="http://schemas.microsoft.com/office/drawing/2014/main" id="{E9EFDB64-4772-91E6-4F1B-C07856B586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3151" y="6083316"/>
            <a:ext cx="1303164" cy="593975"/>
          </a:xfrm>
          <a:prstGeom prst="rect">
            <a:avLst/>
          </a:prstGeom>
        </p:spPr>
      </p:pic>
      <p:pic>
        <p:nvPicPr>
          <p:cNvPr id="10" name="Picture 9">
            <a:extLst>
              <a:ext uri="{FF2B5EF4-FFF2-40B4-BE49-F238E27FC236}">
                <a16:creationId xmlns:a16="http://schemas.microsoft.com/office/drawing/2014/main" id="{0BE6E74F-B11A-1A78-0DC1-1D30ABB5E5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41102718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11" name="Picture 10" descr="A close-up of a logo&#10;&#10;Description automatically generated">
            <a:extLst>
              <a:ext uri="{FF2B5EF4-FFF2-40B4-BE49-F238E27FC236}">
                <a16:creationId xmlns:a16="http://schemas.microsoft.com/office/drawing/2014/main" id="{57602E0D-E036-0211-CE84-70A1F8DBC4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3" name="Picture 12">
            <a:extLst>
              <a:ext uri="{FF2B5EF4-FFF2-40B4-BE49-F238E27FC236}">
                <a16:creationId xmlns:a16="http://schemas.microsoft.com/office/drawing/2014/main" id="{20CA9758-E927-B2E4-2131-EADB770551C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30017386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11" name="Picture 10" descr="A close-up of a logo&#10;&#10;Description automatically generated">
            <a:extLst>
              <a:ext uri="{FF2B5EF4-FFF2-40B4-BE49-F238E27FC236}">
                <a16:creationId xmlns:a16="http://schemas.microsoft.com/office/drawing/2014/main" id="{AACEF1A0-A0B2-6B08-2B06-2819668DCF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3" name="Picture 12">
            <a:extLst>
              <a:ext uri="{FF2B5EF4-FFF2-40B4-BE49-F238E27FC236}">
                <a16:creationId xmlns:a16="http://schemas.microsoft.com/office/drawing/2014/main" id="{AB5E431C-45D0-ED9D-A61C-A78A82DED85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4029863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10" name="Picture 9" descr="A close-up of a logo&#10;&#10;Description automatically generated">
            <a:extLst>
              <a:ext uri="{FF2B5EF4-FFF2-40B4-BE49-F238E27FC236}">
                <a16:creationId xmlns:a16="http://schemas.microsoft.com/office/drawing/2014/main" id="{FA2A5B3B-BE18-4326-BA89-2165BA6CE2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2" name="Picture 11">
            <a:extLst>
              <a:ext uri="{FF2B5EF4-FFF2-40B4-BE49-F238E27FC236}">
                <a16:creationId xmlns:a16="http://schemas.microsoft.com/office/drawing/2014/main" id="{86DB2EBB-8FFD-FF45-C2B8-F1EFA2EBC0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18701696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10" name="Picture 9" descr="A close-up of a logo&#10;&#10;Description automatically generated">
            <a:extLst>
              <a:ext uri="{FF2B5EF4-FFF2-40B4-BE49-F238E27FC236}">
                <a16:creationId xmlns:a16="http://schemas.microsoft.com/office/drawing/2014/main" id="{E7CBA030-CA88-D0BF-DD21-163A69EAB6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2" name="Picture 11">
            <a:extLst>
              <a:ext uri="{FF2B5EF4-FFF2-40B4-BE49-F238E27FC236}">
                <a16:creationId xmlns:a16="http://schemas.microsoft.com/office/drawing/2014/main" id="{09280FD9-2E43-33CE-D0A9-36D52FB59BC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236504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pic>
        <p:nvPicPr>
          <p:cNvPr id="8" name="Picture 7" descr="A close-up of a logo&#10;&#10;Description automatically generated">
            <a:extLst>
              <a:ext uri="{FF2B5EF4-FFF2-40B4-BE49-F238E27FC236}">
                <a16:creationId xmlns:a16="http://schemas.microsoft.com/office/drawing/2014/main" id="{2F65FC5C-C461-0064-3641-7B350C75316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0" name="Picture 9">
            <a:extLst>
              <a:ext uri="{FF2B5EF4-FFF2-40B4-BE49-F238E27FC236}">
                <a16:creationId xmlns:a16="http://schemas.microsoft.com/office/drawing/2014/main" id="{CFD8D14F-9984-F7D6-4602-B599E461C436}"/>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451351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ADA3D-DD97-4EB7-BBC2-350A0705770D}" type="datetimeFigureOut">
              <a:rPr lang="en-US" smtClean="0"/>
              <a:t>8/17/2026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9DB3AC-D6AC-4D80-B23D-9F5500BD6F22}" type="slidenum">
              <a:rPr lang="en-US" smtClean="0"/>
              <a:t>‹#›</a:t>
            </a:fld>
            <a:endParaRPr lang="en-US"/>
          </a:p>
        </p:txBody>
      </p:sp>
    </p:spTree>
    <p:extLst>
      <p:ext uri="{BB962C8B-B14F-4D97-AF65-F5344CB8AC3E}">
        <p14:creationId xmlns:p14="http://schemas.microsoft.com/office/powerpoint/2010/main" val="12344915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pic>
        <p:nvPicPr>
          <p:cNvPr id="8" name="Picture 7" descr="A close-up of a logo&#10;&#10;Description automatically generated">
            <a:extLst>
              <a:ext uri="{FF2B5EF4-FFF2-40B4-BE49-F238E27FC236}">
                <a16:creationId xmlns:a16="http://schemas.microsoft.com/office/drawing/2014/main" id="{2F65FC5C-C461-0064-3641-7B350C75316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476213" y="6083316"/>
            <a:ext cx="1400102" cy="638159"/>
          </a:xfrm>
          <a:prstGeom prst="rect">
            <a:avLst/>
          </a:prstGeom>
        </p:spPr>
      </p:pic>
      <p:pic>
        <p:nvPicPr>
          <p:cNvPr id="10" name="Picture 9">
            <a:extLst>
              <a:ext uri="{FF2B5EF4-FFF2-40B4-BE49-F238E27FC236}">
                <a16:creationId xmlns:a16="http://schemas.microsoft.com/office/drawing/2014/main" id="{CFD8D14F-9984-F7D6-4602-B599E461C436}"/>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98439" y="6068811"/>
            <a:ext cx="930029" cy="593974"/>
          </a:xfrm>
          <a:prstGeom prst="rect">
            <a:avLst/>
          </a:prstGeom>
        </p:spPr>
      </p:pic>
    </p:spTree>
    <p:extLst>
      <p:ext uri="{BB962C8B-B14F-4D97-AF65-F5344CB8AC3E}">
        <p14:creationId xmlns:p14="http://schemas.microsoft.com/office/powerpoint/2010/main" val="16832726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18" Type="http://schemas.microsoft.com/office/2007/relationships/diagramDrawing" Target="../diagrams/drawing5.xml"/><Relationship Id="rId3" Type="http://schemas.openxmlformats.org/officeDocument/2006/relationships/image" Target="../media/image16.png"/><Relationship Id="rId21" Type="http://schemas.openxmlformats.org/officeDocument/2006/relationships/diagramQuickStyle" Target="../diagrams/quickStyle6.xml"/><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 Type="http://schemas.openxmlformats.org/officeDocument/2006/relationships/notesSlide" Target="../notesSlides/notesSlide3.xml"/><Relationship Id="rId16" Type="http://schemas.openxmlformats.org/officeDocument/2006/relationships/diagramQuickStyle" Target="../diagrams/quickStyle5.xml"/><Relationship Id="rId20" Type="http://schemas.openxmlformats.org/officeDocument/2006/relationships/diagramLayout" Target="../diagrams/layout6.xml"/><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openxmlformats.org/officeDocument/2006/relationships/diagramLayout" Target="../diagrams/layout5.xml"/><Relationship Id="rId23" Type="http://schemas.microsoft.com/office/2007/relationships/diagramDrawing" Target="../diagrams/drawing6.xml"/><Relationship Id="rId10" Type="http://schemas.openxmlformats.org/officeDocument/2006/relationships/diagramLayout" Target="../diagrams/layout4.xml"/><Relationship Id="rId19" Type="http://schemas.openxmlformats.org/officeDocument/2006/relationships/diagramData" Target="../diagrams/data6.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 Id="rId22" Type="http://schemas.openxmlformats.org/officeDocument/2006/relationships/diagramColors" Target="../diagrams/colors6.xml"/></Relationships>
</file>

<file path=ppt/slides/_rels/slide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6.png"/><Relationship Id="rId7" Type="http://schemas.openxmlformats.org/officeDocument/2006/relationships/diagramColors" Target="../diagrams/colors7.xml"/><Relationship Id="rId12"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diagramQuickStyle" Target="../diagrams/quickStyle7.xml"/><Relationship Id="rId11" Type="http://schemas.openxmlformats.org/officeDocument/2006/relationships/image" Target="../media/image19.png"/><Relationship Id="rId5" Type="http://schemas.openxmlformats.org/officeDocument/2006/relationships/diagramLayout" Target="../diagrams/layout7.xml"/><Relationship Id="rId10" Type="http://schemas.openxmlformats.org/officeDocument/2006/relationships/image" Target="../media/image18.png"/><Relationship Id="rId4" Type="http://schemas.openxmlformats.org/officeDocument/2006/relationships/diagramData" Target="../diagrams/data7.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1.png"/><Relationship Id="rId7" Type="http://schemas.openxmlformats.org/officeDocument/2006/relationships/diagramColors" Target="../diagrams/colors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6.png"/><Relationship Id="rId7" Type="http://schemas.openxmlformats.org/officeDocument/2006/relationships/diagramQuickStyle" Target="../diagrams/quickStyle10.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1.png"/><Relationship Id="rId9" Type="http://schemas.microsoft.com/office/2007/relationships/diagramDrawing" Target="../diagrams/drawing10.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16.png"/><Relationship Id="rId7" Type="http://schemas.openxmlformats.org/officeDocument/2006/relationships/diagramLayout" Target="../diagrams/layout1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Data" Target="../diagrams/data11.xml"/><Relationship Id="rId5" Type="http://schemas.openxmlformats.org/officeDocument/2006/relationships/image" Target="../media/image32.jpeg"/><Relationship Id="rId10" Type="http://schemas.microsoft.com/office/2007/relationships/diagramDrawing" Target="../diagrams/drawing11.xml"/><Relationship Id="rId4" Type="http://schemas.openxmlformats.org/officeDocument/2006/relationships/hyperlink" Target="../../tab.program.uconn.edu/community-engagement" TargetMode="External"/><Relationship Id="rId9" Type="http://schemas.openxmlformats.org/officeDocument/2006/relationships/diagramColors" Target="../diagrams/colors11.xml"/></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6.png"/><Relationship Id="rId7"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34.jpe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hyperlink" Target="../../tab.program.uconn.edu/community-engagement" TargetMode="External"/><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hyperlink" Target="https://brownfields2026.vfairs.com/" TargetMode="External"/><Relationship Id="rId7" Type="http://schemas.openxmlformats.org/officeDocument/2006/relationships/diagramData" Target="../diagrams/data12.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hyperlink" Target="https://tab.program.uconn.edu/translation-service-request/" TargetMode="External"/><Relationship Id="rId11" Type="http://schemas.microsoft.com/office/2007/relationships/diagramDrawing" Target="../diagrams/drawing12.xml"/><Relationship Id="rId5" Type="http://schemas.openxmlformats.org/officeDocument/2006/relationships/hyperlink" Target="https://forms.icma.org/260535614647864" TargetMode="External"/><Relationship Id="rId10" Type="http://schemas.openxmlformats.org/officeDocument/2006/relationships/diagramColors" Target="../diagrams/colors12.xml"/><Relationship Id="rId4" Type="http://schemas.openxmlformats.org/officeDocument/2006/relationships/hyperlink" Target="https://brownfieldcoalitionne.org/event-6462536" TargetMode="External"/><Relationship Id="rId9"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hyperlink" Target="http://tab.program.uconn.edu/" TargetMode="External"/><Relationship Id="rId2" Type="http://schemas.openxmlformats.org/officeDocument/2006/relationships/hyperlink" Target="mailto:Uconn-tab@uconn.edu" TargetMode="External"/><Relationship Id="rId1" Type="http://schemas.openxmlformats.org/officeDocument/2006/relationships/slideLayout" Target="../slideLayouts/slideLayout13.xml"/><Relationship Id="rId4" Type="http://schemas.openxmlformats.org/officeDocument/2006/relationships/hyperlink" Target="https://mailchi.mp/f82f08428bf1/uconn-tab-april-2022-newsletter-10330475?e=6d63f681b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a brownfield site with grass, trees. &#10;&#10;">
            <a:extLst>
              <a:ext uri="{FF2B5EF4-FFF2-40B4-BE49-F238E27FC236}">
                <a16:creationId xmlns:a16="http://schemas.microsoft.com/office/drawing/2014/main" id="{E497D8F8-F10C-5DBB-C7C4-66BB4578B7BF}"/>
              </a:ext>
            </a:extLst>
          </p:cNvPr>
          <p:cNvPicPr>
            <a:picLocks noChangeAspect="1"/>
          </p:cNvPicPr>
          <p:nvPr/>
        </p:nvPicPr>
        <p:blipFill rotWithShape="1">
          <a:blip r:embed="rId3" cstate="screen">
            <a:alphaModFix amt="5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AF91EC2-77B4-A155-AADF-EE9E3BD02EF0}"/>
              </a:ext>
            </a:extLst>
          </p:cNvPr>
          <p:cNvSpPr>
            <a:spLocks noGrp="1"/>
          </p:cNvSpPr>
          <p:nvPr>
            <p:ph type="ctrTitle"/>
          </p:nvPr>
        </p:nvSpPr>
        <p:spPr>
          <a:xfrm>
            <a:off x="388191" y="1605976"/>
            <a:ext cx="7932849" cy="2387600"/>
          </a:xfrm>
        </p:spPr>
        <p:txBody>
          <a:bodyPr vert="horz" lIns="91440" tIns="45720" rIns="91440" bIns="45720" rtlCol="0" anchor="b">
            <a:normAutofit/>
          </a:bodyPr>
          <a:lstStyle/>
          <a:p>
            <a:pPr algn="l"/>
            <a:r>
              <a:rPr lang="en-US" sz="4800">
                <a:latin typeface="Bahnschrift"/>
              </a:rPr>
              <a:t>Massachusetts Brownfields Roundtable</a:t>
            </a:r>
            <a:endParaRPr lang="en-US" sz="4800">
              <a:solidFill>
                <a:srgbClr val="00B050"/>
              </a:solidFill>
              <a:latin typeface="Bahnschrift"/>
            </a:endParaRPr>
          </a:p>
        </p:txBody>
      </p:sp>
      <p:sp>
        <p:nvSpPr>
          <p:cNvPr id="10" name="TextBox 9">
            <a:extLst>
              <a:ext uri="{FF2B5EF4-FFF2-40B4-BE49-F238E27FC236}">
                <a16:creationId xmlns:a16="http://schemas.microsoft.com/office/drawing/2014/main" id="{0F870AD0-8B42-25EF-F23A-29895F55370F}"/>
              </a:ext>
            </a:extLst>
          </p:cNvPr>
          <p:cNvSpPr txBox="1"/>
          <p:nvPr/>
        </p:nvSpPr>
        <p:spPr>
          <a:xfrm>
            <a:off x="539496" y="4389120"/>
            <a:ext cx="3675888" cy="400110"/>
          </a:xfrm>
          <a:prstGeom prst="rect">
            <a:avLst/>
          </a:prstGeom>
          <a:noFill/>
        </p:spPr>
        <p:txBody>
          <a:bodyPr wrap="square" rtlCol="0">
            <a:spAutoFit/>
          </a:bodyPr>
          <a:lstStyle/>
          <a:p>
            <a:r>
              <a:rPr lang="en-US" sz="2000"/>
              <a:t>UConn TAB</a:t>
            </a:r>
          </a:p>
        </p:txBody>
      </p:sp>
    </p:spTree>
    <p:extLst>
      <p:ext uri="{BB962C8B-B14F-4D97-AF65-F5344CB8AC3E}">
        <p14:creationId xmlns:p14="http://schemas.microsoft.com/office/powerpoint/2010/main" val="2807516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4EEBA-0A1C-54D0-25D0-E0CD0B98ADED}"/>
              </a:ext>
            </a:extLst>
          </p:cNvPr>
          <p:cNvSpPr>
            <a:spLocks noGrp="1"/>
          </p:cNvSpPr>
          <p:nvPr>
            <p:ph type="title"/>
          </p:nvPr>
        </p:nvSpPr>
        <p:spPr/>
        <p:txBody>
          <a:bodyPr/>
          <a:lstStyle/>
          <a:p>
            <a:r>
              <a:rPr lang="en-US">
                <a:solidFill>
                  <a:srgbClr val="00B050"/>
                </a:solidFill>
                <a:latin typeface="Bahnschrift SemiBold" panose="020B0502040204020203" pitchFamily="34" charset="0"/>
              </a:rPr>
              <a:t>WHAT IS UCONN TAB</a:t>
            </a:r>
          </a:p>
        </p:txBody>
      </p:sp>
      <p:sp>
        <p:nvSpPr>
          <p:cNvPr id="4" name="Content Placeholder 3">
            <a:extLst>
              <a:ext uri="{FF2B5EF4-FFF2-40B4-BE49-F238E27FC236}">
                <a16:creationId xmlns:a16="http://schemas.microsoft.com/office/drawing/2014/main" id="{C6F67CDA-948E-CFDF-C4D3-BAE9E524DB93}"/>
              </a:ext>
            </a:extLst>
          </p:cNvPr>
          <p:cNvSpPr txBox="1">
            <a:spLocks noGrp="1"/>
          </p:cNvSpPr>
          <p:nvPr>
            <p:ph idx="1"/>
          </p:nvPr>
        </p:nvSpPr>
        <p:spPr>
          <a:xfrm>
            <a:off x="838200" y="1825625"/>
            <a:ext cx="8007164" cy="2921634"/>
          </a:xfrm>
          <a:prstGeom prst="rect">
            <a:avLst/>
          </a:prstGeom>
          <a:noFill/>
        </p:spPr>
        <p:txBody>
          <a:bodyPr vert="horz" wrap="square" lIns="91440" tIns="45720" rIns="91440" bIns="45720" rtlCol="0" anchor="t">
            <a:spAutoFit/>
          </a:bodyPr>
          <a:lstStyle/>
          <a:p>
            <a:pPr marL="0" indent="0" algn="l" rtl="0" fontAlgn="base">
              <a:lnSpc>
                <a:spcPts val="2550"/>
              </a:lnSpc>
              <a:buNone/>
            </a:pPr>
            <a:r>
              <a:rPr lang="en-US" sz="2400" b="1" i="0" u="none" strike="noStrike">
                <a:solidFill>
                  <a:srgbClr val="00B050"/>
                </a:solidFill>
                <a:effectLst/>
                <a:latin typeface="Calibri Light" panose="020F0302020204030204" pitchFamily="34" charset="0"/>
              </a:rPr>
              <a:t>T</a:t>
            </a:r>
            <a:r>
              <a:rPr lang="en-US" sz="2400" b="1" i="0" u="none" strike="noStrike">
                <a:solidFill>
                  <a:srgbClr val="1B1B1B"/>
                </a:solidFill>
                <a:effectLst/>
                <a:latin typeface="Calibri Light" panose="020F0302020204030204" pitchFamily="34" charset="0"/>
              </a:rPr>
              <a:t>echnical </a:t>
            </a:r>
            <a:r>
              <a:rPr lang="en-US" sz="2400" b="1" i="0" u="none" strike="noStrike">
                <a:solidFill>
                  <a:srgbClr val="00B050"/>
                </a:solidFill>
                <a:effectLst/>
                <a:latin typeface="Calibri Light" panose="020F0302020204030204" pitchFamily="34" charset="0"/>
              </a:rPr>
              <a:t>A</a:t>
            </a:r>
            <a:r>
              <a:rPr lang="en-US" sz="2400" b="1" i="0" u="none" strike="noStrike">
                <a:solidFill>
                  <a:srgbClr val="1B1B1B"/>
                </a:solidFill>
                <a:effectLst/>
                <a:latin typeface="Calibri Light" panose="020F0302020204030204" pitchFamily="34" charset="0"/>
              </a:rPr>
              <a:t>ssistance to </a:t>
            </a:r>
            <a:r>
              <a:rPr lang="en-US" sz="2400" b="1" i="0" u="none" strike="noStrike">
                <a:solidFill>
                  <a:srgbClr val="00B050"/>
                </a:solidFill>
                <a:effectLst/>
                <a:latin typeface="Calibri Light" panose="020F0302020204030204" pitchFamily="34" charset="0"/>
              </a:rPr>
              <a:t>B</a:t>
            </a:r>
            <a:r>
              <a:rPr lang="en-US" sz="2400" b="1" i="0" u="none" strike="noStrike">
                <a:solidFill>
                  <a:srgbClr val="1B1B1B"/>
                </a:solidFill>
                <a:effectLst/>
                <a:latin typeface="Calibri Light" panose="020F0302020204030204" pitchFamily="34" charset="0"/>
              </a:rPr>
              <a:t>rownfields </a:t>
            </a:r>
            <a:r>
              <a:rPr lang="en-US" sz="2400" b="0" i="0">
                <a:solidFill>
                  <a:srgbClr val="000000"/>
                </a:solidFill>
                <a:effectLst/>
                <a:latin typeface="Calibri Light" panose="020F0302020204030204" pitchFamily="34" charset="0"/>
              </a:rPr>
              <a:t>​</a:t>
            </a:r>
            <a:endParaRPr lang="en-US" sz="3600" b="0" i="0">
              <a:solidFill>
                <a:srgbClr val="000000"/>
              </a:solidFill>
              <a:effectLst/>
              <a:latin typeface="Arial" panose="020B0604020202020204" pitchFamily="34" charset="0"/>
            </a:endParaRPr>
          </a:p>
          <a:p>
            <a:pPr algn="l" rtl="0" fontAlgn="base">
              <a:lnSpc>
                <a:spcPts val="2550"/>
              </a:lnSpc>
              <a:buFont typeface="Arial" panose="020B0604020202020204" pitchFamily="34" charset="0"/>
              <a:buChar char="•"/>
            </a:pPr>
            <a:r>
              <a:rPr lang="en-US" sz="2000" b="0" i="0" u="none" strike="noStrike">
                <a:solidFill>
                  <a:srgbClr val="1B1B1B"/>
                </a:solidFill>
                <a:effectLst/>
                <a:latin typeface="Calibri Light"/>
                <a:ea typeface="Calibri Light"/>
                <a:cs typeface="Calibri Light"/>
              </a:rPr>
              <a:t>provides technical assistance to communities, states, Tribal Nations and other public entities </a:t>
            </a:r>
            <a:r>
              <a:rPr lang="en-US" sz="2000" b="0" i="0">
                <a:solidFill>
                  <a:srgbClr val="000000"/>
                </a:solidFill>
                <a:effectLst/>
                <a:latin typeface="Calibri Light"/>
                <a:ea typeface="Calibri Light"/>
                <a:cs typeface="Calibri Light"/>
              </a:rPr>
              <a:t>​</a:t>
            </a:r>
          </a:p>
          <a:p>
            <a:pPr algn="l" rtl="0" fontAlgn="base">
              <a:lnSpc>
                <a:spcPts val="2550"/>
              </a:lnSpc>
              <a:buFont typeface="Arial" panose="020B0604020202020204" pitchFamily="34" charset="0"/>
              <a:buChar char="•"/>
            </a:pPr>
            <a:r>
              <a:rPr lang="en-US" sz="2000">
                <a:solidFill>
                  <a:srgbClr val="1B1B1B"/>
                </a:solidFill>
                <a:latin typeface="Calibri Light"/>
                <a:ea typeface="Calibri Light"/>
                <a:cs typeface="Calibri Light"/>
              </a:rPr>
              <a:t>helps</a:t>
            </a:r>
            <a:r>
              <a:rPr lang="en-US" sz="2000" b="0" i="0" u="none" strike="noStrike">
                <a:solidFill>
                  <a:srgbClr val="1B1B1B"/>
                </a:solidFill>
                <a:effectLst/>
                <a:latin typeface="Calibri Light"/>
                <a:ea typeface="Calibri Light"/>
                <a:cs typeface="Calibri Light"/>
              </a:rPr>
              <a:t> address their brownfield sites and increase their understanding and involvement in brownfields cleanup, revitalization and reuse. </a:t>
            </a:r>
            <a:r>
              <a:rPr lang="en-US" sz="2000" b="0" i="0">
                <a:solidFill>
                  <a:srgbClr val="000000"/>
                </a:solidFill>
                <a:effectLst/>
                <a:latin typeface="Calibri Light"/>
                <a:ea typeface="Calibri Light"/>
                <a:cs typeface="Calibri Light"/>
              </a:rPr>
              <a:t>​</a:t>
            </a:r>
          </a:p>
          <a:p>
            <a:pPr algn="l" rtl="0" fontAlgn="base">
              <a:lnSpc>
                <a:spcPts val="2550"/>
              </a:lnSpc>
              <a:buFont typeface="Arial" panose="020B0604020202020204" pitchFamily="34" charset="0"/>
              <a:buChar char="•"/>
            </a:pPr>
            <a:r>
              <a:rPr lang="en-US" sz="2000" b="0" i="0" u="none" strike="noStrike">
                <a:solidFill>
                  <a:srgbClr val="1B1B1B"/>
                </a:solidFill>
                <a:effectLst/>
                <a:latin typeface="Calibri Light"/>
                <a:ea typeface="Calibri Light"/>
                <a:cs typeface="Calibri Light"/>
              </a:rPr>
              <a:t>TAB is available at no cost to communities </a:t>
            </a:r>
            <a:r>
              <a:rPr lang="en-US" sz="2000" b="0" i="0">
                <a:solidFill>
                  <a:srgbClr val="000000"/>
                </a:solidFill>
                <a:effectLst/>
                <a:latin typeface="Calibri Light"/>
                <a:ea typeface="Calibri Light"/>
                <a:cs typeface="Calibri Light"/>
              </a:rPr>
              <a:t>​</a:t>
            </a:r>
          </a:p>
          <a:p>
            <a:pPr fontAlgn="base">
              <a:lnSpc>
                <a:spcPts val="2550"/>
              </a:lnSpc>
            </a:pPr>
            <a:r>
              <a:rPr lang="en-US" sz="2000" b="1" i="0" u="none" strike="noStrike">
                <a:solidFill>
                  <a:srgbClr val="00B050"/>
                </a:solidFill>
                <a:effectLst/>
                <a:latin typeface="Calibri Light"/>
                <a:ea typeface="Calibri Light"/>
                <a:cs typeface="Calibri Light"/>
              </a:rPr>
              <a:t>UConn TAB </a:t>
            </a:r>
            <a:r>
              <a:rPr lang="en-US" sz="2000" b="0" i="0" u="none" strike="noStrike">
                <a:solidFill>
                  <a:srgbClr val="1B1B1B"/>
                </a:solidFill>
                <a:effectLst/>
                <a:latin typeface="Calibri Light"/>
                <a:ea typeface="Calibri Light"/>
                <a:cs typeface="Calibri Light"/>
              </a:rPr>
              <a:t>serves Region 1</a:t>
            </a:r>
            <a:r>
              <a:rPr lang="en-US" sz="2000">
                <a:solidFill>
                  <a:srgbClr val="1B1B1B"/>
                </a:solidFill>
                <a:latin typeface="Calibri Light"/>
                <a:ea typeface="Calibri Light"/>
                <a:cs typeface="Calibri Light"/>
              </a:rPr>
              <a:t> </a:t>
            </a:r>
            <a:r>
              <a:rPr lang="en-US" sz="2000" b="0" i="0" u="none" strike="noStrike">
                <a:solidFill>
                  <a:srgbClr val="1B1B1B"/>
                </a:solidFill>
                <a:effectLst/>
                <a:latin typeface="Calibri Light"/>
                <a:ea typeface="Calibri Light"/>
                <a:cs typeface="Calibri Light"/>
              </a:rPr>
              <a:t>(New England)</a:t>
            </a:r>
            <a:r>
              <a:rPr lang="en-US" sz="2000" b="0" i="0">
                <a:solidFill>
                  <a:srgbClr val="000000"/>
                </a:solidFill>
                <a:effectLst/>
                <a:latin typeface="Calibri Light"/>
                <a:ea typeface="Calibri Light"/>
                <a:cs typeface="Calibri Light"/>
              </a:rPr>
              <a:t>​</a:t>
            </a:r>
          </a:p>
        </p:txBody>
      </p:sp>
      <p:pic>
        <p:nvPicPr>
          <p:cNvPr id="7" name="Picture 6" descr="This shows a map of the 6 New England states">
            <a:extLst>
              <a:ext uri="{FF2B5EF4-FFF2-40B4-BE49-F238E27FC236}">
                <a16:creationId xmlns:a16="http://schemas.microsoft.com/office/drawing/2014/main" id="{A081EDE4-F030-AD90-255F-ED3AF609370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845364" y="365125"/>
            <a:ext cx="2832117" cy="3830665"/>
          </a:xfrm>
          <a:prstGeom prst="rect">
            <a:avLst/>
          </a:prstGeom>
        </p:spPr>
      </p:pic>
      <p:sp>
        <p:nvSpPr>
          <p:cNvPr id="8" name="TextBox 7">
            <a:extLst>
              <a:ext uri="{FF2B5EF4-FFF2-40B4-BE49-F238E27FC236}">
                <a16:creationId xmlns:a16="http://schemas.microsoft.com/office/drawing/2014/main" id="{D585E9FE-8030-2757-B61F-DE655F5B0537}"/>
              </a:ext>
            </a:extLst>
          </p:cNvPr>
          <p:cNvSpPr txBox="1"/>
          <p:nvPr/>
        </p:nvSpPr>
        <p:spPr>
          <a:xfrm>
            <a:off x="8761569" y="4195790"/>
            <a:ext cx="2915912" cy="92333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Calibri" panose="020F0502020204030204"/>
                <a:ea typeface="+mn-ea"/>
                <a:cs typeface="+mn-cs"/>
              </a:rPr>
              <a:t>Equal Distribution of Resources in all 6 New England States and Tribes</a:t>
            </a: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 name="TextBox 14">
            <a:extLst>
              <a:ext uri="{FF2B5EF4-FFF2-40B4-BE49-F238E27FC236}">
                <a16:creationId xmlns:a16="http://schemas.microsoft.com/office/drawing/2014/main" id="{1A3333E7-B07D-EBD0-64C6-329C06588EE3}"/>
              </a:ext>
            </a:extLst>
          </p:cNvPr>
          <p:cNvSpPr txBox="1"/>
          <p:nvPr/>
        </p:nvSpPr>
        <p:spPr>
          <a:xfrm>
            <a:off x="2331051" y="5869895"/>
            <a:ext cx="7107867" cy="83099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a:solidFill>
                  <a:srgbClr val="00B050"/>
                </a:solidFill>
                <a:latin typeface="Bahnschrift"/>
              </a:rPr>
              <a:t>Over 1000 possible brownfields identified around MA with many remaining unidentified</a:t>
            </a:r>
          </a:p>
        </p:txBody>
      </p:sp>
    </p:spTree>
    <p:extLst>
      <p:ext uri="{BB962C8B-B14F-4D97-AF65-F5344CB8AC3E}">
        <p14:creationId xmlns:p14="http://schemas.microsoft.com/office/powerpoint/2010/main" val="2971781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B20B4B4-7F36-4960-2F84-4400A10CFE00}"/>
              </a:ext>
              <a:ext uri="{C183D7F6-B498-43B3-948B-1728B52AA6E4}">
                <adec:decorative xmlns:adec="http://schemas.microsoft.com/office/drawing/2017/decorative" val="1"/>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rcRect/>
          <a:stretch>
            <a:fillRect/>
          </a:stretch>
        </p:blipFill>
        <p:spPr>
          <a:xfrm>
            <a:off x="0" y="13648"/>
            <a:ext cx="12192000" cy="6857999"/>
          </a:xfrm>
          <a:prstGeom prst="rect">
            <a:avLst/>
          </a:prstGeom>
        </p:spPr>
      </p:pic>
      <p:sp>
        <p:nvSpPr>
          <p:cNvPr id="11" name="Title 10"/>
          <p:cNvSpPr txBox="1">
            <a:spLocks noGrp="1"/>
          </p:cNvSpPr>
          <p:nvPr>
            <p:ph type="title" idx="4294967295"/>
          </p:nvPr>
        </p:nvSpPr>
        <p:spPr>
          <a:xfrm>
            <a:off x="-1092543" y="49740"/>
            <a:ext cx="680513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B050"/>
                </a:solidFill>
                <a:effectLst/>
                <a:uLnTx/>
                <a:uFillTx/>
                <a:latin typeface="Bahnschrift" panose="020B0502040204020203" pitchFamily="34" charset="0"/>
                <a:ea typeface="+mn-ea"/>
                <a:cs typeface="Arial" panose="020B0604020202020204" pitchFamily="34" charset="0"/>
              </a:rPr>
              <a:t>MEET OUR TEAM</a:t>
            </a:r>
          </a:p>
        </p:txBody>
      </p:sp>
      <p:grpSp>
        <p:nvGrpSpPr>
          <p:cNvPr id="26" name="Group 25">
            <a:extLst>
              <a:ext uri="{FF2B5EF4-FFF2-40B4-BE49-F238E27FC236}">
                <a16:creationId xmlns:a16="http://schemas.microsoft.com/office/drawing/2014/main" id="{8FAF3F84-DE33-56E8-D21D-91EF6CAB6C07}"/>
              </a:ext>
              <a:ext uri="{C183D7F6-B498-43B3-948B-1728B52AA6E4}">
                <adec:decorative xmlns:adec="http://schemas.microsoft.com/office/drawing/2017/decorative" val="1"/>
              </a:ext>
            </a:extLst>
          </p:cNvPr>
          <p:cNvGrpSpPr/>
          <p:nvPr/>
        </p:nvGrpSpPr>
        <p:grpSpPr>
          <a:xfrm>
            <a:off x="136394" y="922163"/>
            <a:ext cx="2874762" cy="2562175"/>
            <a:chOff x="136394" y="922163"/>
            <a:chExt cx="2874762" cy="2562175"/>
          </a:xfrm>
        </p:grpSpPr>
        <p:pic>
          <p:nvPicPr>
            <p:cNvPr id="1026" name="Picture 2" descr="image Mon Apr 20 2026 13:41:20 GMT-0400 (Eastern Daylight Time)">
              <a:extLst>
                <a:ext uri="{FF2B5EF4-FFF2-40B4-BE49-F238E27FC236}">
                  <a16:creationId xmlns:a16="http://schemas.microsoft.com/office/drawing/2014/main" id="{A072617E-FF9B-7937-8D90-BA18A8EB27E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5338" y="922163"/>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descr="Randi Mendes, Ph.D.​&#10;&#10;Executive Director​&#10;&#10;Environmental Engineering​">
              <a:extLst>
                <a:ext uri="{FF2B5EF4-FFF2-40B4-BE49-F238E27FC236}">
                  <a16:creationId xmlns:a16="http://schemas.microsoft.com/office/drawing/2014/main" id="{1A684FC5-DEF7-FA06-37A8-A59F00E029BC}"/>
                </a:ext>
              </a:extLst>
            </p:cNvPr>
            <p:cNvSpPr txBox="1"/>
            <p:nvPr/>
          </p:nvSpPr>
          <p:spPr>
            <a:xfrm>
              <a:off x="136394" y="2561008"/>
              <a:ext cx="2874762" cy="923330"/>
            </a:xfrm>
            <a:prstGeom prst="rect">
              <a:avLst/>
            </a:prstGeom>
            <a:noFill/>
          </p:spPr>
          <p:txBody>
            <a:bodyPr wrap="square" rtlCol="0">
              <a:spAutoFit/>
            </a:bodyPr>
            <a:lstStyle/>
            <a:p>
              <a:pPr algn="ctr"/>
              <a:r>
                <a:rPr lang="en-US" b="1">
                  <a:solidFill>
                    <a:srgbClr val="00B050"/>
                  </a:solidFill>
                </a:rPr>
                <a:t>Randi Mendes, Ph.D.</a:t>
              </a:r>
            </a:p>
            <a:p>
              <a:pPr algn="ctr"/>
              <a:r>
                <a:rPr lang="en-US"/>
                <a:t>Executive Director</a:t>
              </a:r>
            </a:p>
            <a:p>
              <a:pPr algn="ctr"/>
              <a:r>
                <a:rPr lang="en-US" i="1"/>
                <a:t>Environmental Engineering</a:t>
              </a:r>
            </a:p>
          </p:txBody>
        </p:sp>
      </p:grpSp>
      <p:grpSp>
        <p:nvGrpSpPr>
          <p:cNvPr id="27" name="Group 26">
            <a:extLst>
              <a:ext uri="{FF2B5EF4-FFF2-40B4-BE49-F238E27FC236}">
                <a16:creationId xmlns:a16="http://schemas.microsoft.com/office/drawing/2014/main" id="{99C7B1D2-E6BA-0559-3176-69B96171FBA4}"/>
              </a:ext>
              <a:ext uri="{C183D7F6-B498-43B3-948B-1728B52AA6E4}">
                <adec:decorative xmlns:adec="http://schemas.microsoft.com/office/drawing/2017/decorative" val="1"/>
              </a:ext>
            </a:extLst>
          </p:cNvPr>
          <p:cNvGrpSpPr/>
          <p:nvPr/>
        </p:nvGrpSpPr>
        <p:grpSpPr>
          <a:xfrm>
            <a:off x="6537476" y="922163"/>
            <a:ext cx="2503315" cy="2548527"/>
            <a:chOff x="5994364" y="922163"/>
            <a:chExt cx="2503315" cy="2548527"/>
          </a:xfrm>
        </p:grpSpPr>
        <p:pic>
          <p:nvPicPr>
            <p:cNvPr id="1030" name="Picture 6" descr="image Mon Apr 20 2026 13:41:20 GMT-0400 (Eastern Daylight Time)">
              <a:extLst>
                <a:ext uri="{FF2B5EF4-FFF2-40B4-BE49-F238E27FC236}">
                  <a16:creationId xmlns:a16="http://schemas.microsoft.com/office/drawing/2014/main" id="{571B0EE8-D8CC-D44C-E198-644AE4EEC58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37584" y="922163"/>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E55D79-46A3-640A-8925-5F671640EF3C}"/>
                </a:ext>
              </a:extLst>
            </p:cNvPr>
            <p:cNvSpPr txBox="1"/>
            <p:nvPr/>
          </p:nvSpPr>
          <p:spPr>
            <a:xfrm>
              <a:off x="5994364" y="2547360"/>
              <a:ext cx="2503315" cy="923330"/>
            </a:xfrm>
            <a:prstGeom prst="rect">
              <a:avLst/>
            </a:prstGeom>
            <a:noFill/>
          </p:spPr>
          <p:txBody>
            <a:bodyPr wrap="square" rtlCol="0">
              <a:spAutoFit/>
            </a:bodyPr>
            <a:lstStyle/>
            <a:p>
              <a:pPr algn="ctr"/>
              <a:r>
                <a:rPr lang="en-US" b="1">
                  <a:solidFill>
                    <a:srgbClr val="00B050"/>
                  </a:solidFill>
                </a:rPr>
                <a:t>Wayne Bugden, LEP</a:t>
              </a:r>
            </a:p>
            <a:p>
              <a:pPr algn="ctr"/>
              <a:r>
                <a:rPr lang="en-US"/>
                <a:t>Project Manager</a:t>
              </a:r>
              <a:br>
                <a:rPr lang="en-US"/>
              </a:br>
              <a:r>
                <a:rPr lang="en-US" i="1"/>
                <a:t>Geology</a:t>
              </a:r>
            </a:p>
          </p:txBody>
        </p:sp>
      </p:grpSp>
      <p:grpSp>
        <p:nvGrpSpPr>
          <p:cNvPr id="25" name="Group 24">
            <a:extLst>
              <a:ext uri="{FF2B5EF4-FFF2-40B4-BE49-F238E27FC236}">
                <a16:creationId xmlns:a16="http://schemas.microsoft.com/office/drawing/2014/main" id="{0F84AB42-CC75-3670-74F7-B00D23C52619}"/>
              </a:ext>
              <a:ext uri="{C183D7F6-B498-43B3-948B-1728B52AA6E4}">
                <adec:decorative xmlns:adec="http://schemas.microsoft.com/office/drawing/2017/decorative" val="1"/>
              </a:ext>
            </a:extLst>
          </p:cNvPr>
          <p:cNvGrpSpPr/>
          <p:nvPr/>
        </p:nvGrpSpPr>
        <p:grpSpPr>
          <a:xfrm>
            <a:off x="3336935" y="922163"/>
            <a:ext cx="2874762" cy="2548527"/>
            <a:chOff x="3251102" y="922163"/>
            <a:chExt cx="2874762" cy="2548527"/>
          </a:xfrm>
        </p:grpSpPr>
        <p:pic>
          <p:nvPicPr>
            <p:cNvPr id="1028" name="Picture 4" descr="image Mon Apr 20 2026 13:41:20 GMT-0400 (Eastern Daylight Time)">
              <a:extLst>
                <a:ext uri="{FF2B5EF4-FFF2-40B4-BE49-F238E27FC236}">
                  <a16:creationId xmlns:a16="http://schemas.microsoft.com/office/drawing/2014/main" id="{E4FFF73B-6203-92F1-9B7D-EA7D2026983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80046" y="922163"/>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B84B6B2-2B32-2FCF-1B50-9CE8D77CA843}"/>
                </a:ext>
              </a:extLst>
            </p:cNvPr>
            <p:cNvSpPr txBox="1"/>
            <p:nvPr/>
          </p:nvSpPr>
          <p:spPr>
            <a:xfrm>
              <a:off x="3251102" y="2547360"/>
              <a:ext cx="2874762" cy="923330"/>
            </a:xfrm>
            <a:prstGeom prst="rect">
              <a:avLst/>
            </a:prstGeom>
            <a:noFill/>
          </p:spPr>
          <p:txBody>
            <a:bodyPr wrap="square" rtlCol="0">
              <a:spAutoFit/>
            </a:bodyPr>
            <a:lstStyle/>
            <a:p>
              <a:pPr algn="ctr"/>
              <a:r>
                <a:rPr lang="en-US" b="1">
                  <a:solidFill>
                    <a:srgbClr val="00B050"/>
                  </a:solidFill>
                </a:rPr>
                <a:t>Hayley Clos, Ph.D.</a:t>
              </a:r>
            </a:p>
            <a:p>
              <a:pPr algn="ctr"/>
              <a:r>
                <a:rPr lang="en-US"/>
                <a:t>Program Manager</a:t>
              </a:r>
            </a:p>
            <a:p>
              <a:pPr algn="ctr"/>
              <a:r>
                <a:rPr lang="en-US" i="1"/>
                <a:t>Environmental Engineering</a:t>
              </a:r>
            </a:p>
          </p:txBody>
        </p:sp>
      </p:grpSp>
      <p:grpSp>
        <p:nvGrpSpPr>
          <p:cNvPr id="30" name="Group 29">
            <a:extLst>
              <a:ext uri="{FF2B5EF4-FFF2-40B4-BE49-F238E27FC236}">
                <a16:creationId xmlns:a16="http://schemas.microsoft.com/office/drawing/2014/main" id="{C1077A48-CA4F-17B4-7402-C488DC091581}"/>
              </a:ext>
              <a:ext uri="{C183D7F6-B498-43B3-948B-1728B52AA6E4}">
                <adec:decorative xmlns:adec="http://schemas.microsoft.com/office/drawing/2017/decorative" val="1"/>
              </a:ext>
            </a:extLst>
          </p:cNvPr>
          <p:cNvGrpSpPr/>
          <p:nvPr/>
        </p:nvGrpSpPr>
        <p:grpSpPr>
          <a:xfrm>
            <a:off x="1372954" y="3706238"/>
            <a:ext cx="2680431" cy="2906740"/>
            <a:chOff x="1372954" y="3706238"/>
            <a:chExt cx="2680431" cy="2906740"/>
          </a:xfrm>
        </p:grpSpPr>
        <p:pic>
          <p:nvPicPr>
            <p:cNvPr id="1032" name="Picture 8" descr="image Mon Apr 20 2026 13:41:20 GMT-0400 (Eastern Daylight Time)">
              <a:extLst>
                <a:ext uri="{FF2B5EF4-FFF2-40B4-BE49-F238E27FC236}">
                  <a16:creationId xmlns:a16="http://schemas.microsoft.com/office/drawing/2014/main" id="{7063A2BD-ACFE-1992-8C7C-76D99DE8991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04732" y="3706238"/>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277343E-7A5F-DCF0-02FA-7319A7397566}"/>
                </a:ext>
              </a:extLst>
            </p:cNvPr>
            <p:cNvSpPr txBox="1"/>
            <p:nvPr/>
          </p:nvSpPr>
          <p:spPr>
            <a:xfrm>
              <a:off x="1372954" y="5412649"/>
              <a:ext cx="2680431" cy="1200329"/>
            </a:xfrm>
            <a:prstGeom prst="rect">
              <a:avLst/>
            </a:prstGeom>
            <a:noFill/>
          </p:spPr>
          <p:txBody>
            <a:bodyPr wrap="square" rtlCol="0">
              <a:spAutoFit/>
            </a:bodyPr>
            <a:lstStyle/>
            <a:p>
              <a:pPr algn="ctr"/>
              <a:r>
                <a:rPr lang="en-US" b="1">
                  <a:solidFill>
                    <a:srgbClr val="00B050"/>
                  </a:solidFill>
                </a:rPr>
                <a:t>Katie Malgioglio, LMSW</a:t>
              </a:r>
            </a:p>
            <a:p>
              <a:pPr algn="ctr"/>
              <a:r>
                <a:rPr lang="en-US"/>
                <a:t>Community Engagement Manager</a:t>
              </a:r>
            </a:p>
            <a:p>
              <a:pPr algn="ctr"/>
              <a:r>
                <a:rPr lang="en-US" i="1"/>
                <a:t>Social Work</a:t>
              </a:r>
            </a:p>
          </p:txBody>
        </p:sp>
      </p:grpSp>
      <p:grpSp>
        <p:nvGrpSpPr>
          <p:cNvPr id="28" name="Group 27">
            <a:extLst>
              <a:ext uri="{FF2B5EF4-FFF2-40B4-BE49-F238E27FC236}">
                <a16:creationId xmlns:a16="http://schemas.microsoft.com/office/drawing/2014/main" id="{33119DCE-1A8F-345E-462D-C8605C69FEC0}"/>
              </a:ext>
              <a:ext uri="{C183D7F6-B498-43B3-948B-1728B52AA6E4}">
                <adec:decorative xmlns:adec="http://schemas.microsoft.com/office/drawing/2017/decorative" val="1"/>
              </a:ext>
            </a:extLst>
          </p:cNvPr>
          <p:cNvGrpSpPr/>
          <p:nvPr/>
        </p:nvGrpSpPr>
        <p:grpSpPr>
          <a:xfrm>
            <a:off x="9366569" y="922163"/>
            <a:ext cx="2503315" cy="2825526"/>
            <a:chOff x="8737625" y="922163"/>
            <a:chExt cx="2503315" cy="2825526"/>
          </a:xfrm>
        </p:grpSpPr>
        <p:pic>
          <p:nvPicPr>
            <p:cNvPr id="1034" name="Picture 10" descr="image Mon Apr 20 2026 13:41:20 GMT-0400 (Eastern Daylight Time)">
              <a:extLst>
                <a:ext uri="{FF2B5EF4-FFF2-40B4-BE49-F238E27FC236}">
                  <a16:creationId xmlns:a16="http://schemas.microsoft.com/office/drawing/2014/main" id="{E7CF6284-1C3D-F8F6-6D52-1FE63AABA63C}"/>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180845" y="922163"/>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5DC406-1EAC-8F6D-2384-1FEC1CD222A0}"/>
                </a:ext>
              </a:extLst>
            </p:cNvPr>
            <p:cNvSpPr txBox="1"/>
            <p:nvPr/>
          </p:nvSpPr>
          <p:spPr>
            <a:xfrm>
              <a:off x="8737625" y="2547360"/>
              <a:ext cx="2503315" cy="1200329"/>
            </a:xfrm>
            <a:prstGeom prst="rect">
              <a:avLst/>
            </a:prstGeom>
            <a:noFill/>
          </p:spPr>
          <p:txBody>
            <a:bodyPr wrap="square" lIns="91440" tIns="45720" rIns="91440" bIns="45720" rtlCol="0" anchor="t">
              <a:spAutoFit/>
            </a:bodyPr>
            <a:lstStyle/>
            <a:p>
              <a:pPr algn="ctr"/>
              <a:r>
                <a:rPr lang="en-US" b="1">
                  <a:solidFill>
                    <a:srgbClr val="00B050"/>
                  </a:solidFill>
                </a:rPr>
                <a:t>Aaron Hinze, MPA</a:t>
              </a:r>
            </a:p>
            <a:p>
              <a:pPr algn="ctr"/>
              <a:r>
                <a:rPr lang="en-US"/>
                <a:t>Project Manger</a:t>
              </a:r>
            </a:p>
            <a:p>
              <a:pPr algn="ctr"/>
              <a:r>
                <a:rPr lang="en-US" i="1"/>
                <a:t>Public Policy</a:t>
              </a:r>
            </a:p>
            <a:p>
              <a:pPr algn="ctr"/>
              <a:endParaRPr lang="en-US"/>
            </a:p>
          </p:txBody>
        </p:sp>
      </p:grpSp>
      <p:grpSp>
        <p:nvGrpSpPr>
          <p:cNvPr id="29" name="Group 28">
            <a:extLst>
              <a:ext uri="{FF2B5EF4-FFF2-40B4-BE49-F238E27FC236}">
                <a16:creationId xmlns:a16="http://schemas.microsoft.com/office/drawing/2014/main" id="{ED7617CA-510A-6731-20BD-2954AF5F0A82}"/>
              </a:ext>
              <a:ext uri="{C183D7F6-B498-43B3-948B-1728B52AA6E4}">
                <adec:decorative xmlns:adec="http://schemas.microsoft.com/office/drawing/2017/decorative" val="1"/>
              </a:ext>
            </a:extLst>
          </p:cNvPr>
          <p:cNvGrpSpPr/>
          <p:nvPr/>
        </p:nvGrpSpPr>
        <p:grpSpPr>
          <a:xfrm>
            <a:off x="4259704" y="3706238"/>
            <a:ext cx="2874762" cy="2629741"/>
            <a:chOff x="4356870" y="3706238"/>
            <a:chExt cx="2874762" cy="2629741"/>
          </a:xfrm>
        </p:grpSpPr>
        <p:pic>
          <p:nvPicPr>
            <p:cNvPr id="1036" name="Picture 12" descr="image Mon Apr 20 2026 13:41:20 GMT-0400 (Eastern Daylight Time)">
              <a:extLst>
                <a:ext uri="{FF2B5EF4-FFF2-40B4-BE49-F238E27FC236}">
                  <a16:creationId xmlns:a16="http://schemas.microsoft.com/office/drawing/2014/main" id="{6068172F-C648-50DA-0A91-ECC55E7DD73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985814" y="3706238"/>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68C05BD-0558-3604-4725-FB7419B0C0F9}"/>
                </a:ext>
              </a:extLst>
            </p:cNvPr>
            <p:cNvSpPr txBox="1"/>
            <p:nvPr/>
          </p:nvSpPr>
          <p:spPr>
            <a:xfrm>
              <a:off x="4356870" y="5412649"/>
              <a:ext cx="2874762" cy="923330"/>
            </a:xfrm>
            <a:prstGeom prst="rect">
              <a:avLst/>
            </a:prstGeom>
            <a:noFill/>
          </p:spPr>
          <p:txBody>
            <a:bodyPr wrap="square" rtlCol="0">
              <a:spAutoFit/>
            </a:bodyPr>
            <a:lstStyle/>
            <a:p>
              <a:pPr algn="ctr"/>
              <a:r>
                <a:rPr lang="en-US" b="1">
                  <a:solidFill>
                    <a:srgbClr val="00B050"/>
                  </a:solidFill>
                </a:rPr>
                <a:t>Caitlin Tucker</a:t>
              </a:r>
            </a:p>
            <a:p>
              <a:pPr algn="ctr"/>
              <a:r>
                <a:rPr lang="en-US"/>
                <a:t>Assistant Project Manager</a:t>
              </a:r>
            </a:p>
            <a:p>
              <a:pPr algn="ctr"/>
              <a:r>
                <a:rPr lang="en-US" i="1"/>
                <a:t>Environmental Science</a:t>
              </a:r>
            </a:p>
          </p:txBody>
        </p:sp>
      </p:grpSp>
      <p:grpSp>
        <p:nvGrpSpPr>
          <p:cNvPr id="22" name="Group 21">
            <a:extLst>
              <a:ext uri="{FF2B5EF4-FFF2-40B4-BE49-F238E27FC236}">
                <a16:creationId xmlns:a16="http://schemas.microsoft.com/office/drawing/2014/main" id="{64ACC8EF-82F2-BC15-B2AC-17FFEAAE47A5}"/>
              </a:ext>
              <a:ext uri="{C183D7F6-B498-43B3-948B-1728B52AA6E4}">
                <adec:decorative xmlns:adec="http://schemas.microsoft.com/office/drawing/2017/decorative" val="1"/>
              </a:ext>
            </a:extLst>
          </p:cNvPr>
          <p:cNvGrpSpPr/>
          <p:nvPr/>
        </p:nvGrpSpPr>
        <p:grpSpPr>
          <a:xfrm>
            <a:off x="7340786" y="3664310"/>
            <a:ext cx="3128795" cy="3169242"/>
            <a:chOff x="8772053" y="1000060"/>
            <a:chExt cx="3128795" cy="3169242"/>
          </a:xfrm>
        </p:grpSpPr>
        <p:pic>
          <p:nvPicPr>
            <p:cNvPr id="1038" name="Picture 14" descr="image Mon Apr 20 2026 13:41:20 GMT-0400 (Eastern Daylight Time)">
              <a:extLst>
                <a:ext uri="{FF2B5EF4-FFF2-40B4-BE49-F238E27FC236}">
                  <a16:creationId xmlns:a16="http://schemas.microsoft.com/office/drawing/2014/main" id="{7F881D74-B32F-9FC7-8DE4-35CC9CF7B418}"/>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9528013" y="1000060"/>
              <a:ext cx="1616875" cy="1616875"/>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023C8B33-0DC2-A412-70DD-FFEC22ECA64D}"/>
                </a:ext>
              </a:extLst>
            </p:cNvPr>
            <p:cNvSpPr txBox="1"/>
            <p:nvPr/>
          </p:nvSpPr>
          <p:spPr>
            <a:xfrm>
              <a:off x="8772053" y="2691974"/>
              <a:ext cx="3128795" cy="1477328"/>
            </a:xfrm>
            <a:prstGeom prst="rect">
              <a:avLst/>
            </a:prstGeom>
            <a:noFill/>
          </p:spPr>
          <p:txBody>
            <a:bodyPr wrap="square" lIns="91440" tIns="45720" rIns="91440" bIns="45720" rtlCol="0" anchor="t">
              <a:spAutoFit/>
            </a:bodyPr>
            <a:lstStyle/>
            <a:p>
              <a:pPr algn="ctr"/>
              <a:r>
                <a:rPr lang="en-US" b="1">
                  <a:solidFill>
                    <a:srgbClr val="00B050"/>
                  </a:solidFill>
                </a:rPr>
                <a:t>Nylab Noori</a:t>
              </a:r>
            </a:p>
            <a:p>
              <a:pPr algn="ctr"/>
              <a:r>
                <a:rPr lang="en-US"/>
                <a:t>UConn TAB Partner – NERHA </a:t>
              </a:r>
            </a:p>
            <a:p>
              <a:pPr algn="ctr"/>
              <a:r>
                <a:rPr lang="en-US"/>
                <a:t>Northern New England Outreach</a:t>
              </a:r>
            </a:p>
            <a:p>
              <a:pPr algn="ctr"/>
              <a:r>
                <a:rPr lang="en-US" i="1"/>
                <a:t>Public Health</a:t>
              </a:r>
            </a:p>
          </p:txBody>
        </p:sp>
      </p:grpSp>
    </p:spTree>
    <p:extLst>
      <p:ext uri="{BB962C8B-B14F-4D97-AF65-F5344CB8AC3E}">
        <p14:creationId xmlns:p14="http://schemas.microsoft.com/office/powerpoint/2010/main" val="906521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a:extLs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sp>
        <p:nvSpPr>
          <p:cNvPr id="6" name="Title 5">
            <a:extLst>
              <a:ext uri="{FF2B5EF4-FFF2-40B4-BE49-F238E27FC236}">
                <a16:creationId xmlns:a16="http://schemas.microsoft.com/office/drawing/2014/main" id="{8689C32E-3A5D-5DE0-31A4-2FBF65D258A8}"/>
              </a:ext>
            </a:extLst>
          </p:cNvPr>
          <p:cNvSpPr txBox="1">
            <a:spLocks noGrp="1"/>
          </p:cNvSpPr>
          <p:nvPr>
            <p:ph type="title" idx="4294967295"/>
          </p:nvPr>
        </p:nvSpPr>
        <p:spPr>
          <a:xfrm>
            <a:off x="255180" y="195189"/>
            <a:ext cx="7357731"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a:ln>
                  <a:noFill/>
                </a:ln>
                <a:solidFill>
                  <a:prstClr val="white"/>
                </a:solidFill>
                <a:effectLst/>
                <a:uLnTx/>
                <a:uFillTx/>
                <a:latin typeface="Calibri"/>
                <a:ea typeface="Calibri"/>
                <a:cs typeface="Calibri"/>
                <a:sym typeface="Calibri"/>
              </a:rPr>
              <a:t>DIRECT TECHNICAL ASSISTANCE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2800" b="0" i="0" u="none" strike="noStrike" kern="1200" cap="none" spc="0" normalizeH="0" baseline="0" noProof="0">
                <a:ln>
                  <a:noFill/>
                </a:ln>
                <a:solidFill>
                  <a:schemeClr val="accent4">
                    <a:lumMod val="60000"/>
                    <a:lumOff val="40000"/>
                  </a:schemeClr>
                </a:solidFill>
                <a:effectLst/>
                <a:uLnTx/>
                <a:uFillTx/>
                <a:latin typeface="Calibri"/>
                <a:ea typeface="Calibri"/>
                <a:cs typeface="Calibri"/>
                <a:sym typeface="Calibri"/>
              </a:rPr>
              <a:t>RESPONSIVE, ACCESSIBLE, AND EXPERT REFERALS</a:t>
            </a:r>
          </a:p>
        </p:txBody>
      </p:sp>
      <p:pic>
        <p:nvPicPr>
          <p:cNvPr id="2" name="Picture 1" descr="TAB Region 1: A logo with a tree and leaves&#10;">
            <a:extLst>
              <a:ext uri="{FF2B5EF4-FFF2-40B4-BE49-F238E27FC236}">
                <a16:creationId xmlns:a16="http://schemas.microsoft.com/office/drawing/2014/main" id="{77534812-DCF6-4A1B-A3A4-5B2B437841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graphicFrame>
        <p:nvGraphicFramePr>
          <p:cNvPr id="5" name="Diagram 4" descr="Technical Document Review​&#10;&#10;Review of Environmental Site Assessment Reports, Remedial Action Plans, Planning Documents​&#10;&#10;Brownfields Proposals Review​&#10;&#10;EPA Brownfields proposals (assessment, cleanup, multipurpose, RLF) and State Program proposals​&#10;&#10;Access to Resources &amp; Procurement Support​&#10;&#10;Fact sheets, example proposals, RFQ/RFP review, and documents​&#10;&#10;Quick Availability​&#10;&#10;Answer Technical Questions">
            <a:extLst>
              <a:ext uri="{FF2B5EF4-FFF2-40B4-BE49-F238E27FC236}">
                <a16:creationId xmlns:a16="http://schemas.microsoft.com/office/drawing/2014/main" id="{B0FEA0CF-11CB-249A-52DB-5587A09B312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334278764"/>
              </p:ext>
            </p:extLst>
          </p:nvPr>
        </p:nvGraphicFramePr>
        <p:xfrm>
          <a:off x="4809744" y="1763621"/>
          <a:ext cx="7092117" cy="43075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descr="Direct Technical Assistance ​&#10;&#10;Municipal Assistance Program​&#10;&#10;Continuing Education​&#10;&#10;Community Engagement">
            <a:extLst>
              <a:ext uri="{FF2B5EF4-FFF2-40B4-BE49-F238E27FC236}">
                <a16:creationId xmlns:a16="http://schemas.microsoft.com/office/drawing/2014/main" id="{F7629B9F-CE3E-D259-D9D6-B29F6FB809D5}"/>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415458928"/>
              </p:ext>
            </p:extLst>
          </p:nvPr>
        </p:nvGraphicFramePr>
        <p:xfrm>
          <a:off x="112320" y="1538355"/>
          <a:ext cx="4261718" cy="243817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2A42EA45-7F06-1BB6-40B5-56D4F6DFF52D}"/>
            </a:ext>
          </a:extLst>
        </p:cNvPr>
        <p:cNvGrpSpPr/>
        <p:nvPr/>
      </p:nvGrpSpPr>
      <p:grpSpPr>
        <a:xfrm>
          <a:off x="0" y="0"/>
          <a:ext cx="0" cy="0"/>
          <a:chOff x="0" y="0"/>
          <a:chExt cx="0" cy="0"/>
        </a:xfrm>
      </p:grpSpPr>
      <p:sp>
        <p:nvSpPr>
          <p:cNvPr id="104" name="Google Shape;104;p3">
            <a:extLst>
              <a:ext uri="{FF2B5EF4-FFF2-40B4-BE49-F238E27FC236}">
                <a16:creationId xmlns:a16="http://schemas.microsoft.com/office/drawing/2014/main" id="{65581F7F-F09A-27CC-4EA4-4AE5FA0C7256}"/>
              </a:ex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pic>
        <p:nvPicPr>
          <p:cNvPr id="2" name="Picture 1" descr="TAB region 1 A logo with a tree and leaves&#10;">
            <a:extLst>
              <a:ext uri="{FF2B5EF4-FFF2-40B4-BE49-F238E27FC236}">
                <a16:creationId xmlns:a16="http://schemas.microsoft.com/office/drawing/2014/main" id="{3A2637B6-5539-D2D0-805B-AB5E666EF0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graphicFrame>
        <p:nvGraphicFramePr>
          <p:cNvPr id="8" name="Diagram 7">
            <a:extLst>
              <a:ext uri="{FF2B5EF4-FFF2-40B4-BE49-F238E27FC236}">
                <a16:creationId xmlns:a16="http://schemas.microsoft.com/office/drawing/2014/main" id="{F8FA167C-58E5-F448-02F0-208A8566EF3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6721252"/>
              </p:ext>
            </p:extLst>
          </p:nvPr>
        </p:nvGraphicFramePr>
        <p:xfrm>
          <a:off x="7241090" y="3666239"/>
          <a:ext cx="4655608" cy="23513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0" name="Group 9">
            <a:extLst>
              <a:ext uri="{FF2B5EF4-FFF2-40B4-BE49-F238E27FC236}">
                <a16:creationId xmlns:a16="http://schemas.microsoft.com/office/drawing/2014/main" id="{7A5DB38E-EFD4-EB22-5CC9-56066F821C2B}"/>
              </a:ext>
              <a:ext uri="{C183D7F6-B498-43B3-948B-1728B52AA6E4}">
                <adec:decorative xmlns:adec="http://schemas.microsoft.com/office/drawing/2017/decorative" val="1"/>
              </a:ext>
            </a:extLst>
          </p:cNvPr>
          <p:cNvGrpSpPr/>
          <p:nvPr/>
        </p:nvGrpSpPr>
        <p:grpSpPr>
          <a:xfrm>
            <a:off x="7241090" y="2719632"/>
            <a:ext cx="4655608" cy="750127"/>
            <a:chOff x="7090" y="0"/>
            <a:chExt cx="2004715" cy="856453"/>
          </a:xfrm>
          <a:solidFill>
            <a:srgbClr val="33BE71"/>
          </a:solidFill>
          <a:scene3d>
            <a:camera prst="orthographicFront">
              <a:rot lat="0" lon="0" rev="0"/>
            </a:camera>
            <a:lightRig rig="contrasting" dir="t">
              <a:rot lat="0" lon="0" rev="1200000"/>
            </a:lightRig>
          </a:scene3d>
        </p:grpSpPr>
        <p:sp>
          <p:nvSpPr>
            <p:cNvPr id="11" name="Rectangle 10">
              <a:extLst>
                <a:ext uri="{FF2B5EF4-FFF2-40B4-BE49-F238E27FC236}">
                  <a16:creationId xmlns:a16="http://schemas.microsoft.com/office/drawing/2014/main" id="{A4E99222-7D8C-98FC-6742-98156C0098BC}"/>
                </a:ext>
              </a:extLst>
            </p:cNvPr>
            <p:cNvSpPr/>
            <p:nvPr/>
          </p:nvSpPr>
          <p:spPr>
            <a:xfrm>
              <a:off x="7090" y="0"/>
              <a:ext cx="2004715" cy="856453"/>
            </a:xfrm>
            <a:prstGeom prst="rect">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66C55FDF-523E-52A1-1EAF-C8D68A13F30E}"/>
                </a:ext>
              </a:extLst>
            </p:cNvPr>
            <p:cNvSpPr txBox="1"/>
            <p:nvPr/>
          </p:nvSpPr>
          <p:spPr>
            <a:xfrm>
              <a:off x="7090" y="0"/>
              <a:ext cx="2004715" cy="85645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TECHNICAL SUPPORT</a:t>
              </a:r>
            </a:p>
          </p:txBody>
        </p:sp>
      </p:grpSp>
      <p:grpSp>
        <p:nvGrpSpPr>
          <p:cNvPr id="13" name="Group 12">
            <a:extLst>
              <a:ext uri="{FF2B5EF4-FFF2-40B4-BE49-F238E27FC236}">
                <a16:creationId xmlns:a16="http://schemas.microsoft.com/office/drawing/2014/main" id="{15FBDFA9-EE5D-9251-F829-8A469ECD4023}"/>
              </a:ext>
              <a:ext uri="{C183D7F6-B498-43B3-948B-1728B52AA6E4}">
                <adec:decorative xmlns:adec="http://schemas.microsoft.com/office/drawing/2017/decorative" val="1"/>
              </a:ext>
            </a:extLst>
          </p:cNvPr>
          <p:cNvGrpSpPr/>
          <p:nvPr/>
        </p:nvGrpSpPr>
        <p:grpSpPr>
          <a:xfrm>
            <a:off x="4835231" y="3664334"/>
            <a:ext cx="2075603" cy="2351322"/>
            <a:chOff x="2269" y="5"/>
            <a:chExt cx="4651068" cy="2351322"/>
          </a:xfrm>
        </p:grpSpPr>
        <p:sp>
          <p:nvSpPr>
            <p:cNvPr id="14" name="Rectangle 13">
              <a:extLst>
                <a:ext uri="{FF2B5EF4-FFF2-40B4-BE49-F238E27FC236}">
                  <a16:creationId xmlns:a16="http://schemas.microsoft.com/office/drawing/2014/main" id="{6DB91B9E-857E-EEB6-753F-0EF8F5AC1C06}"/>
                </a:ext>
              </a:extLst>
            </p:cNvPr>
            <p:cNvSpPr/>
            <p:nvPr/>
          </p:nvSpPr>
          <p:spPr>
            <a:xfrm>
              <a:off x="2269" y="5"/>
              <a:ext cx="4651068" cy="2351322"/>
            </a:xfrm>
            <a:prstGeom prst="rect">
              <a:avLst/>
            </a:prstGeom>
            <a:solidFill>
              <a:schemeClr val="bg1"/>
            </a:solidFill>
            <a:ln w="12700" cap="flat" cmpd="sng" algn="ctr">
              <a:solidFill>
                <a:srgbClr val="196B24"/>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Box 14">
              <a:extLst>
                <a:ext uri="{FF2B5EF4-FFF2-40B4-BE49-F238E27FC236}">
                  <a16:creationId xmlns:a16="http://schemas.microsoft.com/office/drawing/2014/main" id="{B8549F68-E9C7-98B7-2B2E-33AC52557E97}"/>
                </a:ext>
              </a:extLst>
            </p:cNvPr>
            <p:cNvSpPr txBox="1"/>
            <p:nvPr/>
          </p:nvSpPr>
          <p:spPr>
            <a:xfrm>
              <a:off x="2269" y="5"/>
              <a:ext cx="4651068" cy="2351322"/>
            </a:xfrm>
            <a:prstGeom prst="rect">
              <a:avLst/>
            </a:prstGeom>
            <a:ln>
              <a:solidFill>
                <a:srgbClr val="196B24"/>
              </a:solid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Target Area and Brownfield Site Description</a:t>
              </a:r>
            </a:p>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Community Need (Demographics</a:t>
              </a:r>
              <a:r>
                <a:rPr lang="en-US">
                  <a:solidFill>
                    <a:sysClr val="windowText" lastClr="000000"/>
                  </a:solidFill>
                  <a:latin typeface="Calibri Light" panose="020F0302020204030204" pitchFamily="34" charset="0"/>
                  <a:cs typeface="Calibri Light" panose="020F0302020204030204" pitchFamily="34" charset="0"/>
                </a:rPr>
                <a:t> and health </a:t>
              </a:r>
              <a:r>
                <a:rPr kumimoji="0" lang="en-US" sz="1800" b="0" i="0" u="none" strike="noStrike" kern="1200" cap="none" spc="0" normalizeH="0" baseline="0" noProof="0">
                  <a:ln>
                    <a:noFill/>
                  </a:ln>
                  <a:solidFill>
                    <a:sysClr val="windowText" lastClr="000000"/>
                  </a:solidFill>
                  <a:effectLst/>
                  <a:uLnTx/>
                  <a:uFillTx/>
                  <a:latin typeface="Calibri Light" panose="020F0302020204030204" pitchFamily="34" charset="0"/>
                  <a:ea typeface="+mn-ea"/>
                  <a:cs typeface="Calibri Light" panose="020F0302020204030204" pitchFamily="34" charset="0"/>
                </a:rPr>
                <a:t>data)</a:t>
              </a:r>
            </a:p>
          </p:txBody>
        </p:sp>
      </p:grpSp>
      <p:graphicFrame>
        <p:nvGraphicFramePr>
          <p:cNvPr id="7" name="Diagram 6">
            <a:extLst>
              <a:ext uri="{FF2B5EF4-FFF2-40B4-BE49-F238E27FC236}">
                <a16:creationId xmlns:a16="http://schemas.microsoft.com/office/drawing/2014/main" id="{B6026903-B958-E8BC-0AAF-FD3FED7E9AA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53388218"/>
              </p:ext>
            </p:extLst>
          </p:nvPr>
        </p:nvGraphicFramePr>
        <p:xfrm>
          <a:off x="4863584" y="2718678"/>
          <a:ext cx="2075602" cy="75108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 name="Diagram 8">
            <a:extLst>
              <a:ext uri="{FF2B5EF4-FFF2-40B4-BE49-F238E27FC236}">
                <a16:creationId xmlns:a16="http://schemas.microsoft.com/office/drawing/2014/main" id="{40F722EC-FCFC-DF8A-4235-2535DCB868A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95109715"/>
              </p:ext>
            </p:extLst>
          </p:nvPr>
        </p:nvGraphicFramePr>
        <p:xfrm>
          <a:off x="4863585" y="1567329"/>
          <a:ext cx="7058727" cy="1009498"/>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3" name="Google Shape;106;p3">
            <a:extLst>
              <a:ext uri="{FF2B5EF4-FFF2-40B4-BE49-F238E27FC236}">
                <a16:creationId xmlns:a16="http://schemas.microsoft.com/office/drawing/2014/main" id="{57E866F5-82A4-CF91-A0E3-75704C1B59B6}"/>
              </a:ext>
            </a:extLst>
          </p:cNvPr>
          <p:cNvSpPr txBox="1">
            <a:spLocks noGrp="1"/>
          </p:cNvSpPr>
          <p:nvPr>
            <p:ph type="title" idx="4294967295"/>
          </p:nvPr>
        </p:nvSpPr>
        <p:spPr>
          <a:xfrm>
            <a:off x="234232" y="139743"/>
            <a:ext cx="11277600" cy="10464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a:ln>
                  <a:noFill/>
                </a:ln>
                <a:solidFill>
                  <a:prstClr val="white"/>
                </a:solidFill>
                <a:effectLst/>
                <a:uLnTx/>
                <a:uFillTx/>
                <a:latin typeface="Calibri"/>
                <a:ea typeface="Calibri"/>
                <a:cs typeface="Calibri"/>
                <a:sym typeface="Calibri"/>
              </a:rPr>
              <a:t>MAP - SERVICE LEARNING COURSE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2800" b="0" i="0" u="none" strike="noStrike" kern="1200" cap="none" spc="0" normalizeH="0" baseline="0" noProof="0">
                <a:ln>
                  <a:noFill/>
                </a:ln>
                <a:solidFill>
                  <a:schemeClr val="accent4">
                    <a:lumMod val="60000"/>
                    <a:lumOff val="40000"/>
                  </a:schemeClr>
                </a:solidFill>
                <a:effectLst/>
                <a:uLnTx/>
                <a:uFillTx/>
                <a:latin typeface="Calibri"/>
                <a:ea typeface="Calibri"/>
                <a:cs typeface="Calibri"/>
                <a:sym typeface="Calibri"/>
              </a:rPr>
              <a:t>STRONG COMMUNITY PARTNERSHIPS &amp; COLLABORATIONS</a:t>
            </a:r>
          </a:p>
        </p:txBody>
      </p:sp>
      <p:graphicFrame>
        <p:nvGraphicFramePr>
          <p:cNvPr id="16" name="Diagram 15" descr="Direct Technical Assistance ​&#10;&#10;Municipal Assistance Program​&#10;&#10;Continuing Education​&#10;&#10;Community Engagement">
            <a:extLst>
              <a:ext uri="{FF2B5EF4-FFF2-40B4-BE49-F238E27FC236}">
                <a16:creationId xmlns:a16="http://schemas.microsoft.com/office/drawing/2014/main" id="{6D6CBAE1-8804-E52B-C0FE-B0A02A80A37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775588004"/>
              </p:ext>
            </p:extLst>
          </p:nvPr>
        </p:nvGraphicFramePr>
        <p:xfrm>
          <a:off x="112320" y="1538355"/>
          <a:ext cx="4261718" cy="2438174"/>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796985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66B8D60B-EDAC-74AB-5FF1-9826AA0E35DC}"/>
            </a:ext>
          </a:extLst>
        </p:cNvPr>
        <p:cNvGrpSpPr/>
        <p:nvPr/>
      </p:nvGrpSpPr>
      <p:grpSpPr>
        <a:xfrm>
          <a:off x="0" y="0"/>
          <a:ext cx="0" cy="0"/>
          <a:chOff x="0" y="0"/>
          <a:chExt cx="0" cy="0"/>
        </a:xfrm>
      </p:grpSpPr>
      <p:sp>
        <p:nvSpPr>
          <p:cNvPr id="104" name="Google Shape;104;p3">
            <a:extLst>
              <a:ext uri="{FF2B5EF4-FFF2-40B4-BE49-F238E27FC236}">
                <a16:creationId xmlns:a16="http://schemas.microsoft.com/office/drawing/2014/main" id="{B792EBF6-61DD-DBA4-F028-2B71DF74862E}"/>
              </a:ex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sp>
        <p:nvSpPr>
          <p:cNvPr id="106" name="Google Shape;106;p3">
            <a:extLst>
              <a:ext uri="{FF2B5EF4-FFF2-40B4-BE49-F238E27FC236}">
                <a16:creationId xmlns:a16="http://schemas.microsoft.com/office/drawing/2014/main" id="{23D1EA68-C96A-4098-4396-B7169486902D}"/>
              </a:ext>
            </a:extLst>
          </p:cNvPr>
          <p:cNvSpPr txBox="1">
            <a:spLocks noGrp="1"/>
          </p:cNvSpPr>
          <p:nvPr>
            <p:ph type="title" idx="4294967295"/>
          </p:nvPr>
        </p:nvSpPr>
        <p:spPr>
          <a:xfrm>
            <a:off x="234232" y="139743"/>
            <a:ext cx="11277600" cy="10464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a:ln>
                  <a:noFill/>
                </a:ln>
                <a:solidFill>
                  <a:prstClr val="white"/>
                </a:solidFill>
                <a:effectLst/>
                <a:uLnTx/>
                <a:uFillTx/>
                <a:latin typeface="Calibri"/>
                <a:ea typeface="Calibri"/>
                <a:cs typeface="Calibri"/>
                <a:sym typeface="Calibri"/>
              </a:rPr>
              <a:t>MAP - SERVICE LEARNING COURSE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2800" b="0" i="0" u="none" strike="noStrike" kern="1200" cap="none" spc="0" normalizeH="0" baseline="0" noProof="0">
                <a:ln>
                  <a:noFill/>
                </a:ln>
                <a:solidFill>
                  <a:srgbClr val="0F9ED5">
                    <a:lumMod val="60000"/>
                    <a:lumOff val="40000"/>
                  </a:srgbClr>
                </a:solidFill>
                <a:effectLst/>
                <a:uLnTx/>
                <a:uFillTx/>
                <a:latin typeface="Calibri"/>
                <a:ea typeface="Calibri"/>
                <a:cs typeface="Calibri"/>
                <a:sym typeface="Calibri"/>
              </a:rPr>
              <a:t>COMMUNITY PARTNERSHIPS &amp; COLLABORATIONS</a:t>
            </a:r>
          </a:p>
        </p:txBody>
      </p:sp>
      <p:pic>
        <p:nvPicPr>
          <p:cNvPr id="2" name="Picture 1">
            <a:extLst>
              <a:ext uri="{FF2B5EF4-FFF2-40B4-BE49-F238E27FC236}">
                <a16:creationId xmlns:a16="http://schemas.microsoft.com/office/drawing/2014/main" id="{5E160465-3074-BD8B-EB74-FEB984B979B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graphicFrame>
        <p:nvGraphicFramePr>
          <p:cNvPr id="4" name="Diagram 3" descr="The following Venn diagram depicts how UConn TAB takes community information and input to work with UConn students who perform the technical work which is supervised by TAB staff.">
            <a:extLst>
              <a:ext uri="{FF2B5EF4-FFF2-40B4-BE49-F238E27FC236}">
                <a16:creationId xmlns:a16="http://schemas.microsoft.com/office/drawing/2014/main" id="{2A54BAEF-28BA-2994-4F0A-24B32BE49EF4}"/>
              </a:ext>
            </a:extLst>
          </p:cNvPr>
          <p:cNvGraphicFramePr/>
          <p:nvPr/>
        </p:nvGraphicFramePr>
        <p:xfrm>
          <a:off x="0" y="1709928"/>
          <a:ext cx="4746345" cy="41696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34" name="Picture 10" descr="The background image depicts a">
            <a:extLst>
              <a:ext uri="{FF2B5EF4-FFF2-40B4-BE49-F238E27FC236}">
                <a16:creationId xmlns:a16="http://schemas.microsoft.com/office/drawing/2014/main" id="{E2F97F84-CC9A-FAE6-75EC-C5F401AFEFE1}"/>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5038344" y="1483679"/>
            <a:ext cx="7153656" cy="53743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The background image depicts a brownfield ">
            <a:extLst>
              <a:ext uri="{FF2B5EF4-FFF2-40B4-BE49-F238E27FC236}">
                <a16:creationId xmlns:a16="http://schemas.microsoft.com/office/drawing/2014/main" id="{9817E5DF-427E-C640-E99B-71CB9FB2BA93}"/>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17125" t="2454" r="16575" b="2389"/>
          <a:stretch>
            <a:fillRect/>
          </a:stretch>
        </p:blipFill>
        <p:spPr bwMode="auto">
          <a:xfrm>
            <a:off x="5027070" y="1477943"/>
            <a:ext cx="7164930" cy="53800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The background image depicts a brownfield example.">
            <a:extLst>
              <a:ext uri="{FF2B5EF4-FFF2-40B4-BE49-F238E27FC236}">
                <a16:creationId xmlns:a16="http://schemas.microsoft.com/office/drawing/2014/main" id="{855CBE2A-A0DA-38CC-0ADA-C82129F5C04C}"/>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a:fillRect/>
          </a:stretch>
        </p:blipFill>
        <p:spPr bwMode="auto">
          <a:xfrm>
            <a:off x="5039248" y="1487087"/>
            <a:ext cx="7152752" cy="53709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The image shows a one-pager for a Site Reuse Assessment project in Burrillville, RI performed by UConn TAB staff and UConn students. TAB staff and UConn students visited the site in RI with town officials to inform the reuse scenarios developed during the Site Reuse Assessment.">
            <a:extLst>
              <a:ext uri="{FF2B5EF4-FFF2-40B4-BE49-F238E27FC236}">
                <a16:creationId xmlns:a16="http://schemas.microsoft.com/office/drawing/2014/main" id="{03DFEC87-27EA-4187-72DF-6F9C0667E340}"/>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955280" y="1634193"/>
            <a:ext cx="4236720" cy="508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53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156180-63BB-BE2B-2D2E-756148D1CA77}"/>
              </a:ext>
              <a:ext uri="{C183D7F6-B498-43B3-948B-1728B52AA6E4}">
                <adec:decorative xmlns:adec="http://schemas.microsoft.com/office/drawing/2017/decorative" val="1"/>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C0C59321-515F-5238-C0DE-FBDEF0C6A5B9}"/>
              </a:ext>
            </a:extLst>
          </p:cNvPr>
          <p:cNvSpPr>
            <a:spLocks noGrp="1"/>
          </p:cNvSpPr>
          <p:nvPr>
            <p:ph type="title"/>
          </p:nvPr>
        </p:nvSpPr>
        <p:spPr>
          <a:xfrm>
            <a:off x="271272" y="244314"/>
            <a:ext cx="6705600" cy="1099854"/>
          </a:xfrm>
        </p:spPr>
        <p:txBody>
          <a:bodyPr vert="horz" lIns="91440" tIns="45720" rIns="91440" bIns="45720" rtlCol="0" anchor="ctr">
            <a:normAutofit/>
          </a:bodyPr>
          <a:lstStyle/>
          <a:p>
            <a:r>
              <a:rPr lang="en-US" kern="1200">
                <a:solidFill>
                  <a:srgbClr val="00B050"/>
                </a:solidFill>
                <a:latin typeface="Bahnschrift" panose="020B0502040204020203" pitchFamily="34" charset="0"/>
              </a:rPr>
              <a:t>BROWNFIELD INVENTORY</a:t>
            </a:r>
          </a:p>
        </p:txBody>
      </p:sp>
      <p:graphicFrame>
        <p:nvGraphicFramePr>
          <p:cNvPr id="12" name="Content Placeholder 8" descr="Reported Releases​&#10;&#10;Site Reconnaissance​&#10;&#10;Tax Delinquency​&#10;&#10;Sanborn Maps​&#10;&#10;Known Sites​&#10;&#10;Existing Brownfield Lists​">
            <a:extLst>
              <a:ext uri="{FF2B5EF4-FFF2-40B4-BE49-F238E27FC236}">
                <a16:creationId xmlns:a16="http://schemas.microsoft.com/office/drawing/2014/main" id="{E3D5157E-2E4B-E1D1-FDED-2DF8750C2D34}"/>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657924460"/>
              </p:ext>
            </p:extLst>
          </p:nvPr>
        </p:nvGraphicFramePr>
        <p:xfrm>
          <a:off x="-272095" y="2143546"/>
          <a:ext cx="5060771" cy="23711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5082877C-C862-724F-26BE-83EED91292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9DB3AC-D6AC-4D80-B23D-9F5500BD6F22}"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TextBox 6">
            <a:extLst>
              <a:ext uri="{FF2B5EF4-FFF2-40B4-BE49-F238E27FC236}">
                <a16:creationId xmlns:a16="http://schemas.microsoft.com/office/drawing/2014/main" id="{FBA3181E-C0C9-D5BF-C126-005B9F341DB2}"/>
              </a:ext>
            </a:extLst>
          </p:cNvPr>
          <p:cNvSpPr txBox="1"/>
          <p:nvPr/>
        </p:nvSpPr>
        <p:spPr>
          <a:xfrm>
            <a:off x="1554465" y="5607748"/>
            <a:ext cx="8559502" cy="923330"/>
          </a:xfrm>
          <a:custGeom>
            <a:avLst/>
            <a:gdLst>
              <a:gd name="csX0" fmla="*/ 0 w 8559502"/>
              <a:gd name="csY0" fmla="*/ 0 h 923330"/>
              <a:gd name="csX1" fmla="*/ 487233 w 8559502"/>
              <a:gd name="csY1" fmla="*/ 0 h 923330"/>
              <a:gd name="csX2" fmla="*/ 888871 w 8559502"/>
              <a:gd name="csY2" fmla="*/ 0 h 923330"/>
              <a:gd name="csX3" fmla="*/ 1290510 w 8559502"/>
              <a:gd name="csY3" fmla="*/ 0 h 923330"/>
              <a:gd name="csX4" fmla="*/ 1692148 w 8559502"/>
              <a:gd name="csY4" fmla="*/ 0 h 923330"/>
              <a:gd name="csX5" fmla="*/ 2436166 w 8559502"/>
              <a:gd name="csY5" fmla="*/ 0 h 923330"/>
              <a:gd name="csX6" fmla="*/ 3094589 w 8559502"/>
              <a:gd name="csY6" fmla="*/ 0 h 923330"/>
              <a:gd name="csX7" fmla="*/ 3581822 w 8559502"/>
              <a:gd name="csY7" fmla="*/ 0 h 923330"/>
              <a:gd name="csX8" fmla="*/ 4154651 w 8559502"/>
              <a:gd name="csY8" fmla="*/ 0 h 923330"/>
              <a:gd name="csX9" fmla="*/ 4984264 w 8559502"/>
              <a:gd name="csY9" fmla="*/ 0 h 923330"/>
              <a:gd name="csX10" fmla="*/ 5728282 w 8559502"/>
              <a:gd name="csY10" fmla="*/ 0 h 923330"/>
              <a:gd name="csX11" fmla="*/ 6301110 w 8559502"/>
              <a:gd name="csY11" fmla="*/ 0 h 923330"/>
              <a:gd name="csX12" fmla="*/ 6959534 w 8559502"/>
              <a:gd name="csY12" fmla="*/ 0 h 923330"/>
              <a:gd name="csX13" fmla="*/ 7446767 w 8559502"/>
              <a:gd name="csY13" fmla="*/ 0 h 923330"/>
              <a:gd name="csX14" fmla="*/ 8559502 w 8559502"/>
              <a:gd name="csY14" fmla="*/ 0 h 923330"/>
              <a:gd name="csX15" fmla="*/ 8559502 w 8559502"/>
              <a:gd name="csY15" fmla="*/ 452432 h 923330"/>
              <a:gd name="csX16" fmla="*/ 8559502 w 8559502"/>
              <a:gd name="csY16" fmla="*/ 923330 h 923330"/>
              <a:gd name="csX17" fmla="*/ 8072269 w 8559502"/>
              <a:gd name="csY17" fmla="*/ 923330 h 923330"/>
              <a:gd name="csX18" fmla="*/ 7242656 w 8559502"/>
              <a:gd name="csY18" fmla="*/ 923330 h 923330"/>
              <a:gd name="csX19" fmla="*/ 6498637 w 8559502"/>
              <a:gd name="csY19" fmla="*/ 923330 h 923330"/>
              <a:gd name="csX20" fmla="*/ 5669024 w 8559502"/>
              <a:gd name="csY20" fmla="*/ 923330 h 923330"/>
              <a:gd name="csX21" fmla="*/ 5010601 w 8559502"/>
              <a:gd name="csY21" fmla="*/ 923330 h 923330"/>
              <a:gd name="csX22" fmla="*/ 4266583 w 8559502"/>
              <a:gd name="csY22" fmla="*/ 923330 h 923330"/>
              <a:gd name="csX23" fmla="*/ 3608159 w 8559502"/>
              <a:gd name="csY23" fmla="*/ 923330 h 923330"/>
              <a:gd name="csX24" fmla="*/ 2949736 w 8559502"/>
              <a:gd name="csY24" fmla="*/ 923330 h 923330"/>
              <a:gd name="csX25" fmla="*/ 2462503 w 8559502"/>
              <a:gd name="csY25" fmla="*/ 923330 h 923330"/>
              <a:gd name="csX26" fmla="*/ 1889675 w 8559502"/>
              <a:gd name="csY26" fmla="*/ 923330 h 923330"/>
              <a:gd name="csX27" fmla="*/ 1231251 w 8559502"/>
              <a:gd name="csY27" fmla="*/ 923330 h 923330"/>
              <a:gd name="csX28" fmla="*/ 744018 w 8559502"/>
              <a:gd name="csY28" fmla="*/ 923330 h 923330"/>
              <a:gd name="csX29" fmla="*/ 0 w 8559502"/>
              <a:gd name="csY29" fmla="*/ 923330 h 923330"/>
              <a:gd name="csX30" fmla="*/ 0 w 8559502"/>
              <a:gd name="csY30" fmla="*/ 461665 h 923330"/>
              <a:gd name="csX31" fmla="*/ 0 w 8559502"/>
              <a:gd name="csY31"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8559502" h="923330" fill="none" extrusionOk="0">
                <a:moveTo>
                  <a:pt x="0" y="0"/>
                </a:moveTo>
                <a:cubicBezTo>
                  <a:pt x="201363" y="16052"/>
                  <a:pt x="284873" y="-15552"/>
                  <a:pt x="487233" y="0"/>
                </a:cubicBezTo>
                <a:cubicBezTo>
                  <a:pt x="689593" y="15552"/>
                  <a:pt x="747737" y="-15458"/>
                  <a:pt x="888871" y="0"/>
                </a:cubicBezTo>
                <a:cubicBezTo>
                  <a:pt x="1030005" y="15458"/>
                  <a:pt x="1104588" y="-16280"/>
                  <a:pt x="1290510" y="0"/>
                </a:cubicBezTo>
                <a:cubicBezTo>
                  <a:pt x="1476432" y="16280"/>
                  <a:pt x="1514452" y="10231"/>
                  <a:pt x="1692148" y="0"/>
                </a:cubicBezTo>
                <a:cubicBezTo>
                  <a:pt x="1869844" y="-10231"/>
                  <a:pt x="2121577" y="7161"/>
                  <a:pt x="2436166" y="0"/>
                </a:cubicBezTo>
                <a:cubicBezTo>
                  <a:pt x="2750755" y="-7161"/>
                  <a:pt x="2809382" y="1496"/>
                  <a:pt x="3094589" y="0"/>
                </a:cubicBezTo>
                <a:cubicBezTo>
                  <a:pt x="3379796" y="-1496"/>
                  <a:pt x="3433847" y="-2703"/>
                  <a:pt x="3581822" y="0"/>
                </a:cubicBezTo>
                <a:cubicBezTo>
                  <a:pt x="3729797" y="2703"/>
                  <a:pt x="3981811" y="-10911"/>
                  <a:pt x="4154651" y="0"/>
                </a:cubicBezTo>
                <a:cubicBezTo>
                  <a:pt x="4327491" y="10911"/>
                  <a:pt x="4755958" y="20978"/>
                  <a:pt x="4984264" y="0"/>
                </a:cubicBezTo>
                <a:cubicBezTo>
                  <a:pt x="5212570" y="-20978"/>
                  <a:pt x="5475461" y="10692"/>
                  <a:pt x="5728282" y="0"/>
                </a:cubicBezTo>
                <a:cubicBezTo>
                  <a:pt x="5981103" y="-10692"/>
                  <a:pt x="6048726" y="-12764"/>
                  <a:pt x="6301110" y="0"/>
                </a:cubicBezTo>
                <a:cubicBezTo>
                  <a:pt x="6553494" y="12764"/>
                  <a:pt x="6706999" y="-6961"/>
                  <a:pt x="6959534" y="0"/>
                </a:cubicBezTo>
                <a:cubicBezTo>
                  <a:pt x="7212069" y="6961"/>
                  <a:pt x="7251274" y="-18955"/>
                  <a:pt x="7446767" y="0"/>
                </a:cubicBezTo>
                <a:cubicBezTo>
                  <a:pt x="7642260" y="18955"/>
                  <a:pt x="8274538" y="31847"/>
                  <a:pt x="8559502" y="0"/>
                </a:cubicBezTo>
                <a:cubicBezTo>
                  <a:pt x="8539052" y="203849"/>
                  <a:pt x="8546268" y="340104"/>
                  <a:pt x="8559502" y="452432"/>
                </a:cubicBezTo>
                <a:cubicBezTo>
                  <a:pt x="8572736" y="564760"/>
                  <a:pt x="8545195" y="793707"/>
                  <a:pt x="8559502" y="923330"/>
                </a:cubicBezTo>
                <a:cubicBezTo>
                  <a:pt x="8318293" y="937668"/>
                  <a:pt x="8252980" y="946309"/>
                  <a:pt x="8072269" y="923330"/>
                </a:cubicBezTo>
                <a:cubicBezTo>
                  <a:pt x="7891558" y="900351"/>
                  <a:pt x="7589717" y="941064"/>
                  <a:pt x="7242656" y="923330"/>
                </a:cubicBezTo>
                <a:cubicBezTo>
                  <a:pt x="6895595" y="905596"/>
                  <a:pt x="6762170" y="944367"/>
                  <a:pt x="6498637" y="923330"/>
                </a:cubicBezTo>
                <a:cubicBezTo>
                  <a:pt x="6235104" y="902293"/>
                  <a:pt x="5848197" y="895623"/>
                  <a:pt x="5669024" y="923330"/>
                </a:cubicBezTo>
                <a:cubicBezTo>
                  <a:pt x="5489851" y="951037"/>
                  <a:pt x="5173094" y="899303"/>
                  <a:pt x="5010601" y="923330"/>
                </a:cubicBezTo>
                <a:cubicBezTo>
                  <a:pt x="4848108" y="947357"/>
                  <a:pt x="4583042" y="910033"/>
                  <a:pt x="4266583" y="923330"/>
                </a:cubicBezTo>
                <a:cubicBezTo>
                  <a:pt x="3950124" y="936627"/>
                  <a:pt x="3843034" y="941318"/>
                  <a:pt x="3608159" y="923330"/>
                </a:cubicBezTo>
                <a:cubicBezTo>
                  <a:pt x="3373284" y="905342"/>
                  <a:pt x="3132590" y="913145"/>
                  <a:pt x="2949736" y="923330"/>
                </a:cubicBezTo>
                <a:cubicBezTo>
                  <a:pt x="2766882" y="933515"/>
                  <a:pt x="2584750" y="939353"/>
                  <a:pt x="2462503" y="923330"/>
                </a:cubicBezTo>
                <a:cubicBezTo>
                  <a:pt x="2340256" y="907307"/>
                  <a:pt x="2025601" y="910683"/>
                  <a:pt x="1889675" y="923330"/>
                </a:cubicBezTo>
                <a:cubicBezTo>
                  <a:pt x="1753749" y="935977"/>
                  <a:pt x="1495218" y="933143"/>
                  <a:pt x="1231251" y="923330"/>
                </a:cubicBezTo>
                <a:cubicBezTo>
                  <a:pt x="967284" y="913517"/>
                  <a:pt x="862248" y="918849"/>
                  <a:pt x="744018" y="923330"/>
                </a:cubicBezTo>
                <a:cubicBezTo>
                  <a:pt x="625788" y="927811"/>
                  <a:pt x="195411" y="913648"/>
                  <a:pt x="0" y="923330"/>
                </a:cubicBezTo>
                <a:cubicBezTo>
                  <a:pt x="-18090" y="812721"/>
                  <a:pt x="12288" y="593883"/>
                  <a:pt x="0" y="461665"/>
                </a:cubicBezTo>
                <a:cubicBezTo>
                  <a:pt x="-12288" y="329448"/>
                  <a:pt x="11941" y="212697"/>
                  <a:pt x="0" y="0"/>
                </a:cubicBezTo>
                <a:close/>
              </a:path>
              <a:path w="8559502" h="923330" stroke="0" extrusionOk="0">
                <a:moveTo>
                  <a:pt x="0" y="0"/>
                </a:moveTo>
                <a:cubicBezTo>
                  <a:pt x="229702" y="-1821"/>
                  <a:pt x="625706" y="35903"/>
                  <a:pt x="829613" y="0"/>
                </a:cubicBezTo>
                <a:cubicBezTo>
                  <a:pt x="1033520" y="-35903"/>
                  <a:pt x="1474693" y="-20738"/>
                  <a:pt x="1659227" y="0"/>
                </a:cubicBezTo>
                <a:cubicBezTo>
                  <a:pt x="1843761" y="20738"/>
                  <a:pt x="1865825" y="10267"/>
                  <a:pt x="2060865" y="0"/>
                </a:cubicBezTo>
                <a:cubicBezTo>
                  <a:pt x="2255905" y="-10267"/>
                  <a:pt x="2292905" y="13214"/>
                  <a:pt x="2462503" y="0"/>
                </a:cubicBezTo>
                <a:cubicBezTo>
                  <a:pt x="2632101" y="-13214"/>
                  <a:pt x="2890797" y="-41160"/>
                  <a:pt x="3292116" y="0"/>
                </a:cubicBezTo>
                <a:cubicBezTo>
                  <a:pt x="3693435" y="41160"/>
                  <a:pt x="3555036" y="8877"/>
                  <a:pt x="3693754" y="0"/>
                </a:cubicBezTo>
                <a:cubicBezTo>
                  <a:pt x="3832472" y="-8877"/>
                  <a:pt x="3979699" y="-3590"/>
                  <a:pt x="4095392" y="0"/>
                </a:cubicBezTo>
                <a:cubicBezTo>
                  <a:pt x="4211085" y="3590"/>
                  <a:pt x="4388667" y="-191"/>
                  <a:pt x="4582626" y="0"/>
                </a:cubicBezTo>
                <a:cubicBezTo>
                  <a:pt x="4776585" y="191"/>
                  <a:pt x="5040676" y="-2469"/>
                  <a:pt x="5241049" y="0"/>
                </a:cubicBezTo>
                <a:cubicBezTo>
                  <a:pt x="5441422" y="2469"/>
                  <a:pt x="5848753" y="36204"/>
                  <a:pt x="6070662" y="0"/>
                </a:cubicBezTo>
                <a:cubicBezTo>
                  <a:pt x="6292571" y="-36204"/>
                  <a:pt x="6417863" y="-15793"/>
                  <a:pt x="6557895" y="0"/>
                </a:cubicBezTo>
                <a:cubicBezTo>
                  <a:pt x="6697927" y="15793"/>
                  <a:pt x="6957842" y="21313"/>
                  <a:pt x="7301914" y="0"/>
                </a:cubicBezTo>
                <a:cubicBezTo>
                  <a:pt x="7645986" y="-21313"/>
                  <a:pt x="7613715" y="2457"/>
                  <a:pt x="7874742" y="0"/>
                </a:cubicBezTo>
                <a:cubicBezTo>
                  <a:pt x="8135769" y="-2457"/>
                  <a:pt x="8297482" y="-30472"/>
                  <a:pt x="8559502" y="0"/>
                </a:cubicBezTo>
                <a:cubicBezTo>
                  <a:pt x="8569327" y="119019"/>
                  <a:pt x="8577077" y="342396"/>
                  <a:pt x="8559502" y="433965"/>
                </a:cubicBezTo>
                <a:cubicBezTo>
                  <a:pt x="8541927" y="525534"/>
                  <a:pt x="8554279" y="728268"/>
                  <a:pt x="8559502" y="923330"/>
                </a:cubicBezTo>
                <a:cubicBezTo>
                  <a:pt x="8406449" y="895449"/>
                  <a:pt x="8198277" y="923773"/>
                  <a:pt x="7901079" y="923330"/>
                </a:cubicBezTo>
                <a:cubicBezTo>
                  <a:pt x="7603881" y="922887"/>
                  <a:pt x="7360080" y="952084"/>
                  <a:pt x="7157061" y="923330"/>
                </a:cubicBezTo>
                <a:cubicBezTo>
                  <a:pt x="6954042" y="894576"/>
                  <a:pt x="6667267" y="900417"/>
                  <a:pt x="6327447" y="923330"/>
                </a:cubicBezTo>
                <a:cubicBezTo>
                  <a:pt x="5987627" y="946243"/>
                  <a:pt x="5866689" y="912161"/>
                  <a:pt x="5497834" y="923330"/>
                </a:cubicBezTo>
                <a:cubicBezTo>
                  <a:pt x="5128979" y="934499"/>
                  <a:pt x="4900536" y="905286"/>
                  <a:pt x="4668221" y="923330"/>
                </a:cubicBezTo>
                <a:cubicBezTo>
                  <a:pt x="4435906" y="941374"/>
                  <a:pt x="4103243" y="958017"/>
                  <a:pt x="3924202" y="923330"/>
                </a:cubicBezTo>
                <a:cubicBezTo>
                  <a:pt x="3745161" y="888643"/>
                  <a:pt x="3626780" y="938693"/>
                  <a:pt x="3522564" y="923330"/>
                </a:cubicBezTo>
                <a:cubicBezTo>
                  <a:pt x="3418348" y="907967"/>
                  <a:pt x="3112978" y="932672"/>
                  <a:pt x="2864141" y="923330"/>
                </a:cubicBezTo>
                <a:cubicBezTo>
                  <a:pt x="2615304" y="913988"/>
                  <a:pt x="2582694" y="912942"/>
                  <a:pt x="2462503" y="923330"/>
                </a:cubicBezTo>
                <a:cubicBezTo>
                  <a:pt x="2342312" y="933718"/>
                  <a:pt x="1823682" y="914755"/>
                  <a:pt x="1632890" y="923330"/>
                </a:cubicBezTo>
                <a:cubicBezTo>
                  <a:pt x="1442098" y="931905"/>
                  <a:pt x="1042268" y="926731"/>
                  <a:pt x="888871" y="923330"/>
                </a:cubicBezTo>
                <a:cubicBezTo>
                  <a:pt x="735474" y="919929"/>
                  <a:pt x="264755" y="940469"/>
                  <a:pt x="0" y="923330"/>
                </a:cubicBezTo>
                <a:cubicBezTo>
                  <a:pt x="-7546" y="707887"/>
                  <a:pt x="9649" y="601733"/>
                  <a:pt x="0" y="452432"/>
                </a:cubicBezTo>
                <a:cubicBezTo>
                  <a:pt x="-9649" y="303131"/>
                  <a:pt x="-10969" y="132857"/>
                  <a:pt x="0" y="0"/>
                </a:cubicBezTo>
                <a:close/>
              </a:path>
            </a:pathLst>
          </a:custGeom>
          <a:solidFill>
            <a:schemeClr val="bg1"/>
          </a:solidFill>
          <a:ln>
            <a:solidFill>
              <a:srgbClr val="4472C4"/>
            </a:solidFill>
            <a:prstDash val="dash"/>
            <a:extLst>
              <a:ext uri="{C807C97D-BFC1-408E-A445-0C87EB9F89A2}">
                <ask:lineSketchStyleProps xmlns:ask="http://schemas.microsoft.com/office/drawing/2018/sketchyshapes" sd="3118115734">
                  <a:prstGeom prst="rect">
                    <a:avLst/>
                  </a:prstGeom>
                  <ask:type>
                    <ask:lineSketchFreehand/>
                  </ask:type>
                </ask:lineSketchStyleProps>
              </a:ext>
            </a:extLst>
          </a:ln>
        </p:spPr>
        <p:txBody>
          <a:bodyPr wrap="square" lIns="91440" tIns="45720" rIns="91440" bIns="45720" rtlCol="0" anchor="t">
            <a:spAutoFit/>
          </a:bodyPr>
          <a:lstStyle/>
          <a:p>
            <a:pPr algn="ctr" defTabSz="457200">
              <a:defRPr/>
            </a:pPr>
            <a:r>
              <a:rPr kumimoji="0" lang="en-US" sz="1800" b="1" i="0" u="none" strike="noStrike" kern="1200" cap="none" spc="0" normalizeH="0" baseline="0" noProof="0">
                <a:ln>
                  <a:noFill/>
                </a:ln>
                <a:solidFill>
                  <a:schemeClr val="accent6">
                    <a:lumMod val="75000"/>
                  </a:schemeClr>
                </a:solidFill>
                <a:effectLst/>
                <a:uLnTx/>
                <a:uFillTx/>
                <a:latin typeface="Calibri Light"/>
                <a:ea typeface="Calibri Light"/>
                <a:cs typeface="Calibri Light"/>
              </a:rPr>
              <a:t>GOAL: </a:t>
            </a:r>
            <a:r>
              <a:rPr lang="en-US">
                <a:solidFill>
                  <a:prstClr val="black"/>
                </a:solidFill>
                <a:latin typeface="Calibri Light"/>
                <a:ea typeface="Calibri Light"/>
                <a:cs typeface="Calibri Light"/>
              </a:rPr>
              <a:t>A snapshot in time of brownfield sites in a community with support on prioritization or next steps.  </a:t>
            </a:r>
            <a:endParaRPr lang="en-US" sz="1800" b="0" i="0" u="none" strike="noStrike" kern="1200" cap="none" spc="0" normalizeH="0" baseline="0" noProof="0">
              <a:ln>
                <a:noFill/>
              </a:ln>
              <a:solidFill>
                <a:prstClr val="black"/>
              </a:solidFill>
              <a:effectLst/>
              <a:uLnTx/>
              <a:uFillTx/>
              <a:latin typeface="Calibri Light"/>
              <a:ea typeface="Calibri Light"/>
              <a:cs typeface="Calibri Light"/>
            </a:endParaRPr>
          </a:p>
          <a:p>
            <a:pPr algn="ctr" defTabSz="457200">
              <a:defRPr/>
            </a:pPr>
            <a:r>
              <a:rPr lang="en-US" b="1">
                <a:solidFill>
                  <a:schemeClr val="accent6">
                    <a:lumMod val="75000"/>
                  </a:schemeClr>
                </a:solidFill>
                <a:latin typeface="Calibri Light"/>
                <a:ea typeface="Calibri Light"/>
                <a:cs typeface="Calibri Light"/>
              </a:rPr>
              <a:t>DELIVERABLES INCLUDE:</a:t>
            </a:r>
            <a:r>
              <a:rPr lang="en-US">
                <a:solidFill>
                  <a:schemeClr val="accent6">
                    <a:lumMod val="75000"/>
                  </a:schemeClr>
                </a:solidFill>
                <a:latin typeface="Calibri Light"/>
                <a:ea typeface="Calibri Light"/>
                <a:cs typeface="Calibri Light"/>
              </a:rPr>
              <a:t> </a:t>
            </a:r>
            <a:r>
              <a:rPr lang="en-US">
                <a:latin typeface="Calibri Light"/>
                <a:ea typeface="Calibri Light"/>
                <a:cs typeface="Calibri Light"/>
              </a:rPr>
              <a:t>Report, Inventory, and </a:t>
            </a:r>
            <a:r>
              <a:rPr lang="en-US" err="1">
                <a:latin typeface="Calibri Light"/>
                <a:ea typeface="Calibri Light"/>
                <a:cs typeface="Calibri Light"/>
              </a:rPr>
              <a:t>gis</a:t>
            </a:r>
            <a:r>
              <a:rPr lang="en-US">
                <a:latin typeface="Calibri Light"/>
                <a:ea typeface="Calibri Light"/>
                <a:cs typeface="Calibri Light"/>
              </a:rPr>
              <a:t> compatible map.</a:t>
            </a:r>
            <a:endParaRPr lang="en-US" sz="1800" b="0" i="0" u="none" strike="noStrike" kern="1200" cap="none" spc="0" normalizeH="0" baseline="0" noProof="0">
              <a:ln>
                <a:noFill/>
              </a:ln>
              <a:solidFill>
                <a:prstClr val="black"/>
              </a:solidFill>
              <a:effectLst/>
              <a:uLnTx/>
              <a:uFillTx/>
              <a:latin typeface="Calibri Light" panose="020F0302020204030204" pitchFamily="34" charset="0"/>
              <a:ea typeface="Calibri Light"/>
              <a:cs typeface="Calibri Light" panose="020F0302020204030204" pitchFamily="34" charset="0"/>
            </a:endParaRPr>
          </a:p>
        </p:txBody>
      </p:sp>
      <p:graphicFrame>
        <p:nvGraphicFramePr>
          <p:cNvPr id="4" name="Table 3" descr="Information that would be gathered for the brownfield inventory">
            <a:extLst>
              <a:ext uri="{FF2B5EF4-FFF2-40B4-BE49-F238E27FC236}">
                <a16:creationId xmlns:a16="http://schemas.microsoft.com/office/drawing/2014/main" id="{FD755816-B8B9-3C61-A7CD-6D068008F9FA}"/>
              </a:ext>
            </a:extLst>
          </p:cNvPr>
          <p:cNvGraphicFramePr>
            <a:graphicFrameLocks noGrp="1"/>
          </p:cNvGraphicFramePr>
          <p:nvPr>
            <p:extLst>
              <p:ext uri="{D42A27DB-BD31-4B8C-83A1-F6EECF244321}">
                <p14:modId xmlns:p14="http://schemas.microsoft.com/office/powerpoint/2010/main" val="885666763"/>
              </p:ext>
            </p:extLst>
          </p:nvPr>
        </p:nvGraphicFramePr>
        <p:xfrm>
          <a:off x="4636276" y="1522198"/>
          <a:ext cx="7110984" cy="3311954"/>
        </p:xfrm>
        <a:graphic>
          <a:graphicData uri="http://schemas.openxmlformats.org/drawingml/2006/table">
            <a:tbl>
              <a:tblPr firstRow="1">
                <a:tableStyleId>{5C22544A-7EE6-4342-B048-85BDC9FD1C3A}</a:tableStyleId>
              </a:tblPr>
              <a:tblGrid>
                <a:gridCol w="2370328">
                  <a:extLst>
                    <a:ext uri="{9D8B030D-6E8A-4147-A177-3AD203B41FA5}">
                      <a16:colId xmlns:a16="http://schemas.microsoft.com/office/drawing/2014/main" val="3040238641"/>
                    </a:ext>
                  </a:extLst>
                </a:gridCol>
                <a:gridCol w="2370328">
                  <a:extLst>
                    <a:ext uri="{9D8B030D-6E8A-4147-A177-3AD203B41FA5}">
                      <a16:colId xmlns:a16="http://schemas.microsoft.com/office/drawing/2014/main" val="1236910243"/>
                    </a:ext>
                  </a:extLst>
                </a:gridCol>
                <a:gridCol w="2370328">
                  <a:extLst>
                    <a:ext uri="{9D8B030D-6E8A-4147-A177-3AD203B41FA5}">
                      <a16:colId xmlns:a16="http://schemas.microsoft.com/office/drawing/2014/main" val="4024398057"/>
                    </a:ext>
                  </a:extLst>
                </a:gridCol>
              </a:tblGrid>
              <a:tr h="354877">
                <a:tc gridSpan="3">
                  <a:txBody>
                    <a:bodyPr/>
                    <a:lstStyle/>
                    <a:p>
                      <a:pPr marL="0" marR="0" algn="ctr">
                        <a:lnSpc>
                          <a:spcPct val="115000"/>
                        </a:lnSpc>
                        <a:spcBef>
                          <a:spcPts val="0"/>
                        </a:spcBef>
                        <a:spcAft>
                          <a:spcPts val="0"/>
                        </a:spcAft>
                      </a:pPr>
                      <a:r>
                        <a:rPr lang="en-US" sz="1600" baseline="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Brownfields Inventory</a:t>
                      </a:r>
                    </a:p>
                  </a:txBody>
                  <a:tcPr marL="68580" marR="68580" marT="0" marB="0" anchor="ctr"/>
                </a:tc>
                <a:tc hMerge="1">
                  <a:txBody>
                    <a:bodyPr/>
                    <a:lstStyle/>
                    <a:p>
                      <a:pPr marL="0" marR="0" algn="ctr">
                        <a:lnSpc>
                          <a:spcPct val="115000"/>
                        </a:lnSpc>
                        <a:spcBef>
                          <a:spcPts val="0"/>
                        </a:spcBef>
                        <a:spcAft>
                          <a:spcPts val="0"/>
                        </a:spcAft>
                      </a:pPr>
                      <a:endParaRPr lang="en-US" sz="1600" baseline="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68580" marR="68580" marT="0" marB="0" anchor="ctr"/>
                </a:tc>
                <a:tc hMerge="1">
                  <a:txBody>
                    <a:bodyPr/>
                    <a:lstStyle/>
                    <a:p>
                      <a:pPr marL="0" marR="0" algn="ctr">
                        <a:lnSpc>
                          <a:spcPct val="115000"/>
                        </a:lnSpc>
                        <a:spcBef>
                          <a:spcPts val="0"/>
                        </a:spcBef>
                        <a:spcAft>
                          <a:spcPts val="0"/>
                        </a:spcAft>
                      </a:pPr>
                      <a:endParaRPr lang="en-US" sz="1600" baseline="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68580" marR="68580" marT="0" marB="0" anchor="ctr"/>
                </a:tc>
                <a:extLst>
                  <a:ext uri="{0D108BD9-81ED-4DB2-BD59-A6C34878D82A}">
                    <a16:rowId xmlns:a16="http://schemas.microsoft.com/office/drawing/2014/main" val="3121331126"/>
                  </a:ext>
                </a:extLst>
              </a:tr>
              <a:tr h="354877">
                <a:tc>
                  <a:txBody>
                    <a:bodyPr/>
                    <a:lstStyle/>
                    <a:p>
                      <a:pPr algn="ctr" font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Found On</a:t>
                      </a:r>
                    </a:p>
                  </a:txBody>
                  <a:tcPr marL="0" marR="0" marT="0" marB="0" anchor="ctr"/>
                </a:tc>
                <a:tc>
                  <a:txBody>
                    <a:bodyPr/>
                    <a:lstStyle/>
                    <a:p>
                      <a:pPr lvl="0" 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Status</a:t>
                      </a:r>
                    </a:p>
                  </a:txBody>
                  <a:tcPr marL="0" marR="0" marT="0" marB="0" anchor="ctr"/>
                </a:tc>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Year Built</a:t>
                      </a:r>
                    </a:p>
                  </a:txBody>
                  <a:tcPr marL="9525" marR="9525" marT="9525" marB="0" anchor="ctr"/>
                </a:tc>
                <a:extLst>
                  <a:ext uri="{0D108BD9-81ED-4DB2-BD59-A6C34878D82A}">
                    <a16:rowId xmlns:a16="http://schemas.microsoft.com/office/drawing/2014/main" val="2473025176"/>
                  </a:ext>
                </a:extLst>
              </a:tr>
              <a:tr h="354877">
                <a:tc>
                  <a:txBody>
                    <a:bodyPr/>
                    <a:lstStyle/>
                    <a:p>
                      <a:pPr algn="ctr" font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Comments</a:t>
                      </a:r>
                    </a:p>
                  </a:txBody>
                  <a:tcPr marL="0" marR="0" marT="0" marB="0" anchor="ctr"/>
                </a:tc>
                <a:tc>
                  <a:txBody>
                    <a:bodyPr/>
                    <a:lstStyle/>
                    <a:p>
                      <a:pPr lvl="0" 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Federal or State Reporting Program</a:t>
                      </a:r>
                    </a:p>
                  </a:txBody>
                  <a:tcPr marL="0" marR="0" marT="0" marB="0" anchor="ctr"/>
                </a:tc>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Public Utilities</a:t>
                      </a:r>
                    </a:p>
                  </a:txBody>
                  <a:tcPr marL="9525" marR="9525" marT="9525" marB="0" anchor="ctr"/>
                </a:tc>
                <a:extLst>
                  <a:ext uri="{0D108BD9-81ED-4DB2-BD59-A6C34878D82A}">
                    <a16:rowId xmlns:a16="http://schemas.microsoft.com/office/drawing/2014/main" val="2904631186"/>
                  </a:ext>
                </a:extLst>
              </a:tr>
              <a:tr h="354877">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Site Alias</a:t>
                      </a:r>
                    </a:p>
                  </a:txBody>
                  <a:tcPr marL="0" marR="0" marT="0" marB="0" anchor="ctr"/>
                </a:tc>
                <a:tc>
                  <a:txBody>
                    <a:bodyPr/>
                    <a:lstStyle/>
                    <a:p>
                      <a:pPr lvl="0" algn="ctr" rtl="0">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Federal or State Grant Program </a:t>
                      </a:r>
                    </a:p>
                  </a:txBody>
                  <a:tcPr marL="0" marR="0" marT="0" marB="0" anchor="ctr"/>
                </a:tc>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Tax Payment Status</a:t>
                      </a:r>
                    </a:p>
                  </a:txBody>
                  <a:tcPr marL="9525" marR="9525" marT="9525" marB="0" anchor="ctr"/>
                </a:tc>
                <a:extLst>
                  <a:ext uri="{0D108BD9-81ED-4DB2-BD59-A6C34878D82A}">
                    <a16:rowId xmlns:a16="http://schemas.microsoft.com/office/drawing/2014/main" val="3041911078"/>
                  </a:ext>
                </a:extLst>
              </a:tr>
              <a:tr h="354877">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Municipality </a:t>
                      </a:r>
                    </a:p>
                  </a:txBody>
                  <a:tcPr marL="0" marR="0" marT="0" marB="0" anchor="ctr"/>
                </a:tc>
                <a:tc>
                  <a:txBody>
                    <a:bodyPr/>
                    <a:lstStyle/>
                    <a:p>
                      <a:pPr lvl="0" 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Site Type</a:t>
                      </a:r>
                    </a:p>
                  </a:txBody>
                  <a:tcPr marL="0" marR="0" marT="0" marB="0" anchor="ctr"/>
                </a:tc>
                <a:tc>
                  <a:txBody>
                    <a:bodyPr/>
                    <a:lstStyle/>
                    <a:p>
                      <a:pPr algn="ctr" font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FEMA Flood Zone</a:t>
                      </a:r>
                    </a:p>
                  </a:txBody>
                  <a:tcPr marL="9525" marR="9525" marT="9525" marB="0" anchor="ctr"/>
                </a:tc>
                <a:extLst>
                  <a:ext uri="{0D108BD9-81ED-4DB2-BD59-A6C34878D82A}">
                    <a16:rowId xmlns:a16="http://schemas.microsoft.com/office/drawing/2014/main" val="3648185818"/>
                  </a:ext>
                </a:extLst>
              </a:tr>
              <a:tr h="354877">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Address</a:t>
                      </a:r>
                    </a:p>
                  </a:txBody>
                  <a:tcPr marL="0" marR="0" marT="0" marB="0" anchor="ctr"/>
                </a:tc>
                <a:tc>
                  <a:txBody>
                    <a:bodyPr/>
                    <a:lstStyle/>
                    <a:p>
                      <a:pPr algn="ctr" font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Site Size (acres)</a:t>
                      </a:r>
                    </a:p>
                  </a:txBody>
                  <a:tcPr marL="0" marR="0" marT="0" marB="0" anchor="ctr"/>
                </a:tc>
                <a:tc>
                  <a:txBody>
                    <a:bodyPr/>
                    <a:lstStyle/>
                    <a:p>
                      <a:pPr algn="ctr" font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Wetlands</a:t>
                      </a:r>
                    </a:p>
                  </a:txBody>
                  <a:tcPr marL="9525" marR="9525" marT="9525" marB="0" anchor="ctr"/>
                </a:tc>
                <a:extLst>
                  <a:ext uri="{0D108BD9-81ED-4DB2-BD59-A6C34878D82A}">
                    <a16:rowId xmlns:a16="http://schemas.microsoft.com/office/drawing/2014/main" val="1001368063"/>
                  </a:ext>
                </a:extLst>
              </a:tr>
              <a:tr h="354877">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ZIP Code</a:t>
                      </a:r>
                    </a:p>
                  </a:txBody>
                  <a:tcPr marL="0" marR="0" marT="0" marB="0" anchor="ctr"/>
                </a:tc>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Current Zoning</a:t>
                      </a:r>
                    </a:p>
                  </a:txBody>
                  <a:tcPr marL="0" marR="0" marT="0" marB="0" anchor="ctr"/>
                </a:tc>
                <a:tc>
                  <a:txBody>
                    <a:bodyPr/>
                    <a:lstStyle/>
                    <a:p>
                      <a:pPr algn="ctr" fontAlgn="ctr">
                        <a:buNone/>
                      </a:pPr>
                      <a:r>
                        <a:rPr lang="en-US" sz="1400" b="1" i="0" u="none" strike="noStrike"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Opportunity Zone</a:t>
                      </a:r>
                    </a:p>
                  </a:txBody>
                  <a:tcPr marL="9525" marR="9525" marT="9525" marB="0" anchor="ctr"/>
                </a:tc>
                <a:extLst>
                  <a:ext uri="{0D108BD9-81ED-4DB2-BD59-A6C34878D82A}">
                    <a16:rowId xmlns:a16="http://schemas.microsoft.com/office/drawing/2014/main" val="3171824506"/>
                  </a:ext>
                </a:extLst>
              </a:tr>
              <a:tr h="354877">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Latitude</a:t>
                      </a:r>
                    </a:p>
                  </a:txBody>
                  <a:tcPr marL="0" marR="0" marT="0" marB="0" anchor="ctr"/>
                </a:tc>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Current Owner</a:t>
                      </a:r>
                    </a:p>
                  </a:txBody>
                  <a:tcPr marL="0" marR="0" marT="0" marB="0" anchor="ctr"/>
                </a:tc>
                <a:tc>
                  <a:txBody>
                    <a:bodyPr/>
                    <a:lstStyle/>
                    <a:p>
                      <a:pPr algn="l" rtl="0" fontAlgn="base"/>
                      <a:endParaRPr lang="en-US" sz="1600" b="1" i="0"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134147" marR="134147" marT="67073" marB="67073"/>
                </a:tc>
                <a:extLst>
                  <a:ext uri="{0D108BD9-81ED-4DB2-BD59-A6C34878D82A}">
                    <a16:rowId xmlns:a16="http://schemas.microsoft.com/office/drawing/2014/main" val="4011336869"/>
                  </a:ext>
                </a:extLst>
              </a:tr>
              <a:tr h="354877">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Longitude</a:t>
                      </a:r>
                    </a:p>
                  </a:txBody>
                  <a:tcPr marL="0" marR="0" marT="0" marB="0" anchor="ctr"/>
                </a:tc>
                <a:tc>
                  <a:txBody>
                    <a:bodyPr/>
                    <a:lstStyle/>
                    <a:p>
                      <a:pPr algn="ctr" fontAlgn="ctr">
                        <a:buNone/>
                      </a:pPr>
                      <a:r>
                        <a:rPr lang="en-US" sz="1400" b="1" i="0" u="none" strike="noStrike">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 of Buildings</a:t>
                      </a:r>
                    </a:p>
                  </a:txBody>
                  <a:tcPr marL="0" marR="0" marT="0" marB="0" anchor="ctr"/>
                </a:tc>
                <a:tc>
                  <a:txBody>
                    <a:bodyPr/>
                    <a:lstStyle/>
                    <a:p>
                      <a:pPr algn="l" rtl="0" fontAlgn="base"/>
                      <a:endParaRPr lang="en-US" sz="1600" b="1" i="0" dirty="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endParaRPr>
                    </a:p>
                  </a:txBody>
                  <a:tcPr marL="134147" marR="134147" marT="67073" marB="67073"/>
                </a:tc>
                <a:extLst>
                  <a:ext uri="{0D108BD9-81ED-4DB2-BD59-A6C34878D82A}">
                    <a16:rowId xmlns:a16="http://schemas.microsoft.com/office/drawing/2014/main" val="2577249671"/>
                  </a:ext>
                </a:extLst>
              </a:tr>
            </a:tbl>
          </a:graphicData>
        </a:graphic>
      </p:graphicFrame>
    </p:spTree>
    <p:extLst>
      <p:ext uri="{BB962C8B-B14F-4D97-AF65-F5344CB8AC3E}">
        <p14:creationId xmlns:p14="http://schemas.microsoft.com/office/powerpoint/2010/main" val="1690222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59321-515F-5238-C0DE-FBDEF0C6A5B9}"/>
              </a:ext>
            </a:extLst>
          </p:cNvPr>
          <p:cNvSpPr>
            <a:spLocks noGrp="1"/>
          </p:cNvSpPr>
          <p:nvPr>
            <p:ph type="title"/>
          </p:nvPr>
        </p:nvSpPr>
        <p:spPr>
          <a:xfrm>
            <a:off x="270309" y="182878"/>
            <a:ext cx="11710785" cy="941071"/>
          </a:xfrm>
        </p:spPr>
        <p:txBody>
          <a:bodyPr vert="horz" lIns="91440" tIns="45720" rIns="91440" bIns="45720" rtlCol="0" anchor="ctr">
            <a:normAutofit/>
          </a:bodyPr>
          <a:lstStyle/>
          <a:p>
            <a:r>
              <a:rPr lang="en-US" kern="1200">
                <a:solidFill>
                  <a:srgbClr val="00B050"/>
                </a:solidFill>
                <a:latin typeface="+mj-lt"/>
                <a:ea typeface="+mj-ea"/>
                <a:cs typeface="+mj-cs"/>
              </a:rPr>
              <a:t>RECORD REVIEW</a:t>
            </a:r>
            <a:r>
              <a:rPr lang="en-US">
                <a:solidFill>
                  <a:srgbClr val="00B050"/>
                </a:solidFill>
              </a:rPr>
              <a:t> &amp; DATA GAP ANALYSIS</a:t>
            </a:r>
            <a:endParaRPr lang="en-US" kern="1200">
              <a:solidFill>
                <a:srgbClr val="00B050"/>
              </a:solidFill>
              <a:latin typeface="+mj-lt"/>
              <a:ea typeface="+mj-ea"/>
              <a:cs typeface="+mj-cs"/>
            </a:endParaRPr>
          </a:p>
        </p:txBody>
      </p:sp>
      <p:pic>
        <p:nvPicPr>
          <p:cNvPr id="6" name="Picture 5" descr="Acreage, Owner, land use, historic use, current use, Parcel ID&#10;paired with an image of a abandoned space with materials scattered around. ">
            <a:extLst>
              <a:ext uri="{FF2B5EF4-FFF2-40B4-BE49-F238E27FC236}">
                <a16:creationId xmlns:a16="http://schemas.microsoft.com/office/drawing/2014/main" id="{1F7F9B27-8975-D1C6-6937-6D93F9A820DB}"/>
              </a:ext>
            </a:extLst>
          </p:cNvPr>
          <p:cNvPicPr>
            <a:picLocks noChangeAspect="1"/>
          </p:cNvPicPr>
          <p:nvPr/>
        </p:nvPicPr>
        <p:blipFill>
          <a:blip r:embed="rId3" cstate="email">
            <a:extLst>
              <a:ext uri="{28A0092B-C50C-407E-A947-70E740481C1C}">
                <a14:useLocalDpi xmlns:a14="http://schemas.microsoft.com/office/drawing/2010/main"/>
              </a:ext>
            </a:extLst>
          </a:blip>
          <a:srcRect l="50601"/>
          <a:stretch>
            <a:fillRect/>
          </a:stretch>
        </p:blipFill>
        <p:spPr>
          <a:xfrm>
            <a:off x="4362789" y="1128332"/>
            <a:ext cx="3655044" cy="5378463"/>
          </a:xfrm>
          <a:prstGeom prst="rect">
            <a:avLst/>
          </a:prstGeom>
        </p:spPr>
      </p:pic>
      <p:sp>
        <p:nvSpPr>
          <p:cNvPr id="5" name="Oval 4">
            <a:extLst>
              <a:ext uri="{FF2B5EF4-FFF2-40B4-BE49-F238E27FC236}">
                <a16:creationId xmlns:a16="http://schemas.microsoft.com/office/drawing/2014/main" id="{043CA2E9-0BF5-E21B-6432-DDDDE8F6F406}"/>
              </a:ext>
              <a:ext uri="{C183D7F6-B498-43B3-948B-1728B52AA6E4}">
                <adec:decorative xmlns:adec="http://schemas.microsoft.com/office/drawing/2017/decorative" val="1"/>
              </a:ext>
            </a:extLst>
          </p:cNvPr>
          <p:cNvSpPr/>
          <p:nvPr/>
        </p:nvSpPr>
        <p:spPr>
          <a:xfrm>
            <a:off x="2109536" y="5133473"/>
            <a:ext cx="2438400" cy="48126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6DF7AE6-4E6F-76D3-7F52-7DEC70027C41}"/>
              </a:ext>
              <a:ext uri="{C183D7F6-B498-43B3-948B-1728B52AA6E4}">
                <adec:decorative xmlns:adec="http://schemas.microsoft.com/office/drawing/2017/decorative" val="1"/>
              </a:ext>
            </a:extLst>
          </p:cNvPr>
          <p:cNvSpPr/>
          <p:nvPr/>
        </p:nvSpPr>
        <p:spPr>
          <a:xfrm>
            <a:off x="1727734" y="5522227"/>
            <a:ext cx="2453640" cy="127187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DF4DA40-8361-0A1F-0CE2-5FF026C60FBC}"/>
              </a:ext>
            </a:extLst>
          </p:cNvPr>
          <p:cNvSpPr txBox="1"/>
          <p:nvPr/>
        </p:nvSpPr>
        <p:spPr>
          <a:xfrm>
            <a:off x="265986" y="1297026"/>
            <a:ext cx="4098223"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400" b="1">
                <a:latin typeface="Calibri Light"/>
                <a:ea typeface="Calibri Light"/>
                <a:cs typeface="Calibri Light"/>
              </a:rPr>
              <a:t>Summit Casting</a:t>
            </a:r>
          </a:p>
          <a:p>
            <a:pPr>
              <a:spcAft>
                <a:spcPts val="600"/>
              </a:spcAft>
            </a:pPr>
            <a:endParaRPr lang="en-US" sz="2400">
              <a:latin typeface="Calibri Light"/>
              <a:ea typeface="Calibri Light"/>
              <a:cs typeface="Calibri Light"/>
            </a:endParaRPr>
          </a:p>
          <a:p>
            <a:pPr>
              <a:spcAft>
                <a:spcPts val="1200"/>
              </a:spcAft>
            </a:pPr>
            <a:r>
              <a:rPr lang="en-US" b="1">
                <a:latin typeface="Calibri Light"/>
                <a:ea typeface="Calibri Light"/>
                <a:cs typeface="Calibri Light"/>
              </a:rPr>
              <a:t>ACREAGE:</a:t>
            </a:r>
            <a:r>
              <a:rPr lang="en-US">
                <a:latin typeface="Calibri Light"/>
                <a:ea typeface="Calibri Light"/>
                <a:cs typeface="Calibri Light"/>
              </a:rPr>
              <a:t> 1.69</a:t>
            </a:r>
          </a:p>
          <a:p>
            <a:pPr>
              <a:spcAft>
                <a:spcPts val="1200"/>
              </a:spcAft>
            </a:pPr>
            <a:r>
              <a:rPr lang="en-US" b="1">
                <a:latin typeface="Calibri Light"/>
                <a:ea typeface="Calibri Light"/>
                <a:cs typeface="Calibri Light"/>
              </a:rPr>
              <a:t>OWNERS:</a:t>
            </a:r>
            <a:r>
              <a:rPr lang="en-US">
                <a:latin typeface="Calibri Light"/>
                <a:ea typeface="Calibri Light"/>
                <a:cs typeface="Calibri Light"/>
              </a:rPr>
              <a:t> Morse Street Realty Corporation</a:t>
            </a:r>
          </a:p>
          <a:p>
            <a:pPr>
              <a:spcAft>
                <a:spcPts val="1200"/>
              </a:spcAft>
            </a:pPr>
            <a:r>
              <a:rPr lang="en-US" b="1">
                <a:latin typeface="Calibri Light"/>
                <a:ea typeface="Calibri Light"/>
                <a:cs typeface="Calibri Light"/>
              </a:rPr>
              <a:t>LAND USE:</a:t>
            </a:r>
            <a:r>
              <a:rPr lang="en-US">
                <a:latin typeface="Calibri Light"/>
                <a:ea typeface="Calibri Light"/>
                <a:cs typeface="Calibri Light"/>
              </a:rPr>
              <a:t> one-to-two story industrial facility</a:t>
            </a:r>
          </a:p>
          <a:p>
            <a:pPr>
              <a:spcAft>
                <a:spcPts val="1200"/>
              </a:spcAft>
            </a:pPr>
            <a:r>
              <a:rPr lang="en-US" b="1">
                <a:latin typeface="Calibri Light"/>
                <a:ea typeface="Calibri Light"/>
                <a:cs typeface="Calibri Light"/>
              </a:rPr>
              <a:t>HISTORICAL USE:</a:t>
            </a:r>
            <a:r>
              <a:rPr lang="en-US">
                <a:latin typeface="Calibri Light"/>
                <a:ea typeface="Calibri Light"/>
                <a:cs typeface="Calibri Light"/>
              </a:rPr>
              <a:t> mold design, sand mold fabrication, casting, machining castings, storage, shipping &amp; receiving</a:t>
            </a:r>
          </a:p>
          <a:p>
            <a:pPr>
              <a:spcAft>
                <a:spcPts val="1200"/>
              </a:spcAft>
            </a:pPr>
            <a:r>
              <a:rPr lang="en-US" b="1">
                <a:latin typeface="Calibri Light"/>
                <a:ea typeface="Calibri Light"/>
                <a:cs typeface="Calibri Light"/>
              </a:rPr>
              <a:t>CURRENT USE:</a:t>
            </a:r>
            <a:r>
              <a:rPr lang="en-US">
                <a:latin typeface="Calibri Light"/>
                <a:ea typeface="Calibri Light"/>
                <a:cs typeface="Calibri Light"/>
              </a:rPr>
              <a:t> abandoned</a:t>
            </a:r>
          </a:p>
          <a:p>
            <a:pPr>
              <a:spcAft>
                <a:spcPts val="1200"/>
              </a:spcAft>
            </a:pPr>
            <a:r>
              <a:rPr lang="en-US" b="1">
                <a:latin typeface="Calibri Light"/>
                <a:ea typeface="Calibri Light"/>
                <a:cs typeface="Calibri Light"/>
              </a:rPr>
              <a:t>PARCEL ID: </a:t>
            </a:r>
            <a:r>
              <a:rPr lang="en-US">
                <a:latin typeface="Calibri Light"/>
                <a:ea typeface="Calibri Light"/>
                <a:cs typeface="Calibri Light"/>
              </a:rPr>
              <a:t>149-008-000</a:t>
            </a:r>
          </a:p>
          <a:p>
            <a:pPr marL="285750">
              <a:spcAft>
                <a:spcPts val="1200"/>
              </a:spcAft>
              <a:buFont typeface="Arial"/>
              <a:buChar char="•"/>
            </a:pPr>
            <a:r>
              <a:rPr lang="en-US">
                <a:latin typeface="Calibri Light"/>
                <a:ea typeface="Calibri Light"/>
                <a:cs typeface="Calibri Light"/>
              </a:rPr>
              <a:t> "Parcel 8"</a:t>
            </a:r>
          </a:p>
        </p:txBody>
      </p:sp>
      <p:sp>
        <p:nvSpPr>
          <p:cNvPr id="10" name="TextBox 9">
            <a:extLst>
              <a:ext uri="{FF2B5EF4-FFF2-40B4-BE49-F238E27FC236}">
                <a16:creationId xmlns:a16="http://schemas.microsoft.com/office/drawing/2014/main" id="{64A96326-226B-6951-3F27-EFC500622F2F}"/>
              </a:ext>
            </a:extLst>
          </p:cNvPr>
          <p:cNvSpPr txBox="1"/>
          <p:nvPr/>
        </p:nvSpPr>
        <p:spPr>
          <a:xfrm>
            <a:off x="8264298" y="1924748"/>
            <a:ext cx="3564169" cy="3416320"/>
          </a:xfrm>
          <a:custGeom>
            <a:avLst/>
            <a:gdLst>
              <a:gd name="csX0" fmla="*/ 0 w 3564169"/>
              <a:gd name="csY0" fmla="*/ 0 h 3416320"/>
              <a:gd name="csX1" fmla="*/ 665312 w 3564169"/>
              <a:gd name="csY1" fmla="*/ 0 h 3416320"/>
              <a:gd name="csX2" fmla="*/ 1259340 w 3564169"/>
              <a:gd name="csY2" fmla="*/ 0 h 3416320"/>
              <a:gd name="csX3" fmla="*/ 1746443 w 3564169"/>
              <a:gd name="csY3" fmla="*/ 0 h 3416320"/>
              <a:gd name="csX4" fmla="*/ 2340471 w 3564169"/>
              <a:gd name="csY4" fmla="*/ 0 h 3416320"/>
              <a:gd name="csX5" fmla="*/ 2863216 w 3564169"/>
              <a:gd name="csY5" fmla="*/ 0 h 3416320"/>
              <a:gd name="csX6" fmla="*/ 3564169 w 3564169"/>
              <a:gd name="csY6" fmla="*/ 0 h 3416320"/>
              <a:gd name="csX7" fmla="*/ 3564169 w 3564169"/>
              <a:gd name="csY7" fmla="*/ 717427 h 3416320"/>
              <a:gd name="csX8" fmla="*/ 3564169 w 3564169"/>
              <a:gd name="csY8" fmla="*/ 1298202 h 3416320"/>
              <a:gd name="csX9" fmla="*/ 3564169 w 3564169"/>
              <a:gd name="csY9" fmla="*/ 1947302 h 3416320"/>
              <a:gd name="csX10" fmla="*/ 3564169 w 3564169"/>
              <a:gd name="csY10" fmla="*/ 2528077 h 3416320"/>
              <a:gd name="csX11" fmla="*/ 3564169 w 3564169"/>
              <a:gd name="csY11" fmla="*/ 3416320 h 3416320"/>
              <a:gd name="csX12" fmla="*/ 2934499 w 3564169"/>
              <a:gd name="csY12" fmla="*/ 3416320 h 3416320"/>
              <a:gd name="csX13" fmla="*/ 2269188 w 3564169"/>
              <a:gd name="csY13" fmla="*/ 3416320 h 3416320"/>
              <a:gd name="csX14" fmla="*/ 1746443 w 3564169"/>
              <a:gd name="csY14" fmla="*/ 3416320 h 3416320"/>
              <a:gd name="csX15" fmla="*/ 1152415 w 3564169"/>
              <a:gd name="csY15" fmla="*/ 3416320 h 3416320"/>
              <a:gd name="csX16" fmla="*/ 0 w 3564169"/>
              <a:gd name="csY16" fmla="*/ 3416320 h 3416320"/>
              <a:gd name="csX17" fmla="*/ 0 w 3564169"/>
              <a:gd name="csY17" fmla="*/ 2698893 h 3416320"/>
              <a:gd name="csX18" fmla="*/ 0 w 3564169"/>
              <a:gd name="csY18" fmla="*/ 2049792 h 3416320"/>
              <a:gd name="csX19" fmla="*/ 0 w 3564169"/>
              <a:gd name="csY19" fmla="*/ 1366528 h 3416320"/>
              <a:gd name="csX20" fmla="*/ 0 w 3564169"/>
              <a:gd name="csY20" fmla="*/ 649101 h 3416320"/>
              <a:gd name="csX21" fmla="*/ 0 w 3564169"/>
              <a:gd name="csY21" fmla="*/ 0 h 3416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564169" h="3416320" fill="none" extrusionOk="0">
                <a:moveTo>
                  <a:pt x="0" y="0"/>
                </a:moveTo>
                <a:cubicBezTo>
                  <a:pt x="194793" y="-21720"/>
                  <a:pt x="412887" y="408"/>
                  <a:pt x="665312" y="0"/>
                </a:cubicBezTo>
                <a:cubicBezTo>
                  <a:pt x="917737" y="-408"/>
                  <a:pt x="1056548" y="-29450"/>
                  <a:pt x="1259340" y="0"/>
                </a:cubicBezTo>
                <a:cubicBezTo>
                  <a:pt x="1462132" y="29450"/>
                  <a:pt x="1530052" y="-5240"/>
                  <a:pt x="1746443" y="0"/>
                </a:cubicBezTo>
                <a:cubicBezTo>
                  <a:pt x="1962834" y="5240"/>
                  <a:pt x="2169281" y="-25788"/>
                  <a:pt x="2340471" y="0"/>
                </a:cubicBezTo>
                <a:cubicBezTo>
                  <a:pt x="2511661" y="25788"/>
                  <a:pt x="2684497" y="13963"/>
                  <a:pt x="2863216" y="0"/>
                </a:cubicBezTo>
                <a:cubicBezTo>
                  <a:pt x="3041936" y="-13963"/>
                  <a:pt x="3306972" y="-25198"/>
                  <a:pt x="3564169" y="0"/>
                </a:cubicBezTo>
                <a:cubicBezTo>
                  <a:pt x="3536732" y="197583"/>
                  <a:pt x="3590839" y="565470"/>
                  <a:pt x="3564169" y="717427"/>
                </a:cubicBezTo>
                <a:cubicBezTo>
                  <a:pt x="3537499" y="869384"/>
                  <a:pt x="3568000" y="1067212"/>
                  <a:pt x="3564169" y="1298202"/>
                </a:cubicBezTo>
                <a:cubicBezTo>
                  <a:pt x="3560338" y="1529193"/>
                  <a:pt x="3575496" y="1760846"/>
                  <a:pt x="3564169" y="1947302"/>
                </a:cubicBezTo>
                <a:cubicBezTo>
                  <a:pt x="3552842" y="2133758"/>
                  <a:pt x="3575590" y="2323892"/>
                  <a:pt x="3564169" y="2528077"/>
                </a:cubicBezTo>
                <a:cubicBezTo>
                  <a:pt x="3552748" y="2732262"/>
                  <a:pt x="3598666" y="3018155"/>
                  <a:pt x="3564169" y="3416320"/>
                </a:cubicBezTo>
                <a:cubicBezTo>
                  <a:pt x="3340106" y="3410264"/>
                  <a:pt x="3172454" y="3396308"/>
                  <a:pt x="2934499" y="3416320"/>
                </a:cubicBezTo>
                <a:cubicBezTo>
                  <a:pt x="2696544" y="3436333"/>
                  <a:pt x="2552636" y="3413446"/>
                  <a:pt x="2269188" y="3416320"/>
                </a:cubicBezTo>
                <a:cubicBezTo>
                  <a:pt x="1985740" y="3419194"/>
                  <a:pt x="1860032" y="3419042"/>
                  <a:pt x="1746443" y="3416320"/>
                </a:cubicBezTo>
                <a:cubicBezTo>
                  <a:pt x="1632854" y="3413598"/>
                  <a:pt x="1279531" y="3418749"/>
                  <a:pt x="1152415" y="3416320"/>
                </a:cubicBezTo>
                <a:cubicBezTo>
                  <a:pt x="1025299" y="3413891"/>
                  <a:pt x="456037" y="3436251"/>
                  <a:pt x="0" y="3416320"/>
                </a:cubicBezTo>
                <a:cubicBezTo>
                  <a:pt x="33392" y="3241374"/>
                  <a:pt x="-33201" y="2860459"/>
                  <a:pt x="0" y="2698893"/>
                </a:cubicBezTo>
                <a:cubicBezTo>
                  <a:pt x="33201" y="2537327"/>
                  <a:pt x="11435" y="2196590"/>
                  <a:pt x="0" y="2049792"/>
                </a:cubicBezTo>
                <a:cubicBezTo>
                  <a:pt x="-11435" y="1902994"/>
                  <a:pt x="6036" y="1515319"/>
                  <a:pt x="0" y="1366528"/>
                </a:cubicBezTo>
                <a:cubicBezTo>
                  <a:pt x="-6036" y="1217737"/>
                  <a:pt x="-13270" y="820640"/>
                  <a:pt x="0" y="649101"/>
                </a:cubicBezTo>
                <a:cubicBezTo>
                  <a:pt x="13270" y="477562"/>
                  <a:pt x="14576" y="188765"/>
                  <a:pt x="0" y="0"/>
                </a:cubicBezTo>
                <a:close/>
              </a:path>
              <a:path w="3564169" h="3416320" stroke="0" extrusionOk="0">
                <a:moveTo>
                  <a:pt x="0" y="0"/>
                </a:moveTo>
                <a:cubicBezTo>
                  <a:pt x="165607" y="-20407"/>
                  <a:pt x="347532" y="-14607"/>
                  <a:pt x="558386" y="0"/>
                </a:cubicBezTo>
                <a:cubicBezTo>
                  <a:pt x="769240" y="14607"/>
                  <a:pt x="838137" y="13810"/>
                  <a:pt x="1081131" y="0"/>
                </a:cubicBezTo>
                <a:cubicBezTo>
                  <a:pt x="1324125" y="-13810"/>
                  <a:pt x="1421597" y="7709"/>
                  <a:pt x="1603876" y="0"/>
                </a:cubicBezTo>
                <a:cubicBezTo>
                  <a:pt x="1786156" y="-7709"/>
                  <a:pt x="1948825" y="-12499"/>
                  <a:pt x="2090979" y="0"/>
                </a:cubicBezTo>
                <a:cubicBezTo>
                  <a:pt x="2233133" y="12499"/>
                  <a:pt x="2425621" y="23875"/>
                  <a:pt x="2578082" y="0"/>
                </a:cubicBezTo>
                <a:cubicBezTo>
                  <a:pt x="2730543" y="-23875"/>
                  <a:pt x="3228006" y="33309"/>
                  <a:pt x="3564169" y="0"/>
                </a:cubicBezTo>
                <a:cubicBezTo>
                  <a:pt x="3584032" y="315518"/>
                  <a:pt x="3592099" y="371576"/>
                  <a:pt x="3564169" y="717427"/>
                </a:cubicBezTo>
                <a:cubicBezTo>
                  <a:pt x="3536239" y="1063278"/>
                  <a:pt x="3550301" y="1172608"/>
                  <a:pt x="3564169" y="1298202"/>
                </a:cubicBezTo>
                <a:cubicBezTo>
                  <a:pt x="3578037" y="1423796"/>
                  <a:pt x="3587157" y="1791009"/>
                  <a:pt x="3564169" y="2015629"/>
                </a:cubicBezTo>
                <a:cubicBezTo>
                  <a:pt x="3541181" y="2240249"/>
                  <a:pt x="3570884" y="2330695"/>
                  <a:pt x="3564169" y="2630566"/>
                </a:cubicBezTo>
                <a:cubicBezTo>
                  <a:pt x="3557454" y="2930437"/>
                  <a:pt x="3590552" y="3033503"/>
                  <a:pt x="3564169" y="3416320"/>
                </a:cubicBezTo>
                <a:cubicBezTo>
                  <a:pt x="3405214" y="3400816"/>
                  <a:pt x="3199833" y="3442380"/>
                  <a:pt x="3041424" y="3416320"/>
                </a:cubicBezTo>
                <a:cubicBezTo>
                  <a:pt x="2883016" y="3390260"/>
                  <a:pt x="2718879" y="3418484"/>
                  <a:pt x="2518679" y="3416320"/>
                </a:cubicBezTo>
                <a:cubicBezTo>
                  <a:pt x="2318480" y="3414156"/>
                  <a:pt x="2050692" y="3406756"/>
                  <a:pt x="1889010" y="3416320"/>
                </a:cubicBezTo>
                <a:cubicBezTo>
                  <a:pt x="1727328" y="3425884"/>
                  <a:pt x="1552137" y="3427936"/>
                  <a:pt x="1259340" y="3416320"/>
                </a:cubicBezTo>
                <a:cubicBezTo>
                  <a:pt x="966543" y="3404705"/>
                  <a:pt x="826057" y="3441392"/>
                  <a:pt x="700953" y="3416320"/>
                </a:cubicBezTo>
                <a:cubicBezTo>
                  <a:pt x="575849" y="3391248"/>
                  <a:pt x="271839" y="3388382"/>
                  <a:pt x="0" y="3416320"/>
                </a:cubicBezTo>
                <a:cubicBezTo>
                  <a:pt x="15054" y="3257828"/>
                  <a:pt x="2758" y="3079777"/>
                  <a:pt x="0" y="2801382"/>
                </a:cubicBezTo>
                <a:cubicBezTo>
                  <a:pt x="-2758" y="2522987"/>
                  <a:pt x="26219" y="2358913"/>
                  <a:pt x="0" y="2118118"/>
                </a:cubicBezTo>
                <a:cubicBezTo>
                  <a:pt x="-26219" y="1877323"/>
                  <a:pt x="-6731" y="1711501"/>
                  <a:pt x="0" y="1537344"/>
                </a:cubicBezTo>
                <a:cubicBezTo>
                  <a:pt x="6731" y="1363187"/>
                  <a:pt x="-9349" y="1128451"/>
                  <a:pt x="0" y="956570"/>
                </a:cubicBezTo>
                <a:cubicBezTo>
                  <a:pt x="9349" y="784689"/>
                  <a:pt x="37778" y="193832"/>
                  <a:pt x="0" y="0"/>
                </a:cubicBezTo>
                <a:close/>
              </a:path>
            </a:pathLst>
          </a:custGeom>
          <a:solidFill>
            <a:schemeClr val="bg1"/>
          </a:solidFill>
          <a:ln>
            <a:solidFill>
              <a:srgbClr val="4472C4"/>
            </a:solidFill>
            <a:prstDash val="dash"/>
            <a:extLst>
              <a:ext uri="{C807C97D-BFC1-408E-A445-0C87EB9F89A2}">
                <ask:lineSketchStyleProps xmlns:ask="http://schemas.microsoft.com/office/drawing/2018/sketchyshapes" sd="3499211612">
                  <a:prstGeom prst="rect">
                    <a:avLst/>
                  </a:prstGeom>
                  <ask:type>
                    <ask:lineSketchFreehand/>
                  </ask:type>
                </ask:lineSketchStyleProps>
              </a:ext>
            </a:extLst>
          </a:ln>
        </p:spPr>
        <p:txBody>
          <a:bodyPr wrap="square" lIns="91440" tIns="45720" rIns="91440" bIns="45720" rtlCol="0" anchor="t">
            <a:spAutoFit/>
          </a:bodyPr>
          <a:lstStyle/>
          <a:p>
            <a:pPr algn="ctr" defTabSz="457200">
              <a:defRPr/>
            </a:pPr>
            <a:r>
              <a:rPr kumimoji="0" lang="en-US" sz="1800" b="1" i="0" u="none" strike="noStrike" kern="1200" cap="none" spc="0" normalizeH="0" baseline="0" noProof="0">
                <a:ln>
                  <a:noFill/>
                </a:ln>
                <a:solidFill>
                  <a:schemeClr val="accent6">
                    <a:lumMod val="75000"/>
                  </a:schemeClr>
                </a:solidFill>
                <a:effectLst/>
                <a:uLnTx/>
                <a:uFillTx/>
                <a:latin typeface="Calibri Light"/>
                <a:ea typeface="Calibri Light"/>
                <a:cs typeface="Calibri Light"/>
              </a:rPr>
              <a:t>GOAL: </a:t>
            </a:r>
            <a:r>
              <a:rPr lang="en-US">
                <a:latin typeface="Calibri Light"/>
                <a:ea typeface="Calibri Light"/>
                <a:cs typeface="Calibri Light"/>
              </a:rPr>
              <a:t>Effort is most similar to a Phase I. </a:t>
            </a:r>
            <a:r>
              <a:rPr lang="en-US" b="1" u="sng">
                <a:latin typeface="Calibri Light"/>
                <a:ea typeface="Calibri Light"/>
                <a:cs typeface="Calibri Light"/>
              </a:rPr>
              <a:t>Does NOT</a:t>
            </a:r>
            <a:r>
              <a:rPr lang="en-US">
                <a:latin typeface="Calibri Light"/>
                <a:ea typeface="Calibri Light"/>
                <a:cs typeface="Calibri Light"/>
              </a:rPr>
              <a:t> replace the need for a Phase I to be conducted by a LSP but helps communities start conversations to initiate the process of assessing a brownfield or understanding what still needs to be done.</a:t>
            </a:r>
            <a:endParaRPr lang="en-US" sz="1800" b="0" i="0" u="none" strike="noStrike" kern="1200" cap="none" spc="0" normalizeH="0" baseline="0" noProof="0">
              <a:ln>
                <a:noFill/>
              </a:ln>
              <a:effectLst/>
              <a:uLnTx/>
              <a:uFillTx/>
              <a:latin typeface="Calibri Light"/>
              <a:ea typeface="Calibri Light"/>
              <a:cs typeface="Calibri Light"/>
            </a:endParaRPr>
          </a:p>
          <a:p>
            <a:pPr algn="ctr" defTabSz="457200">
              <a:defRPr/>
            </a:pPr>
            <a:endParaRPr lang="en-US">
              <a:solidFill>
                <a:prstClr val="black"/>
              </a:solidFill>
              <a:latin typeface="Calibri Light"/>
              <a:ea typeface="Calibri Light"/>
              <a:cs typeface="Calibri Light"/>
            </a:endParaRPr>
          </a:p>
          <a:p>
            <a:pPr algn="ctr" defTabSz="457200">
              <a:defRPr/>
            </a:pPr>
            <a:r>
              <a:rPr lang="en-US" b="1">
                <a:solidFill>
                  <a:schemeClr val="accent6">
                    <a:lumMod val="75000"/>
                  </a:schemeClr>
                </a:solidFill>
                <a:latin typeface="Calibri Light"/>
                <a:ea typeface="Calibri Light"/>
                <a:cs typeface="Calibri Light"/>
              </a:rPr>
              <a:t>DELIVERABLES INCLUDE:</a:t>
            </a:r>
            <a:r>
              <a:rPr lang="en-US">
                <a:solidFill>
                  <a:schemeClr val="accent6">
                    <a:lumMod val="75000"/>
                  </a:schemeClr>
                </a:solidFill>
                <a:latin typeface="Calibri Light"/>
                <a:ea typeface="Calibri Light"/>
                <a:cs typeface="Calibri Light"/>
              </a:rPr>
              <a:t> </a:t>
            </a:r>
            <a:r>
              <a:rPr lang="en-US">
                <a:latin typeface="Calibri Light"/>
                <a:ea typeface="Calibri Light"/>
                <a:cs typeface="Calibri Light"/>
              </a:rPr>
              <a:t>Report summarizing history of site, areas of concern, and next steps</a:t>
            </a:r>
            <a:endParaRPr lang="en-US" sz="1800" b="0" i="0" u="none" strike="noStrike" kern="1200" cap="none" spc="0" normalizeH="0" baseline="0" noProof="0">
              <a:ln>
                <a:noFill/>
              </a:ln>
              <a:solidFill>
                <a:prstClr val="black"/>
              </a:solidFill>
              <a:effectLst/>
              <a:uLnTx/>
              <a:uFillTx/>
              <a:latin typeface="Calibri Light" panose="020F0302020204030204" pitchFamily="34" charset="0"/>
              <a:ea typeface="Calibri Light"/>
              <a:cs typeface="Calibri Light" panose="020F0302020204030204" pitchFamily="34" charset="0"/>
            </a:endParaRPr>
          </a:p>
        </p:txBody>
      </p:sp>
    </p:spTree>
    <p:extLst>
      <p:ext uri="{BB962C8B-B14F-4D97-AF65-F5344CB8AC3E}">
        <p14:creationId xmlns:p14="http://schemas.microsoft.com/office/powerpoint/2010/main" val="3707835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1F0EA-D58C-9D94-3FCE-0AA7F2224E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9DB3AC-D6AC-4D80-B23D-9F5500BD6F22}"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16" name="TextBox 15">
            <a:extLst>
              <a:ext uri="{FF2B5EF4-FFF2-40B4-BE49-F238E27FC236}">
                <a16:creationId xmlns:a16="http://schemas.microsoft.com/office/drawing/2014/main" id="{2822A347-136A-4FC1-AB01-2FC88A6C0F0A}"/>
              </a:ext>
            </a:extLst>
          </p:cNvPr>
          <p:cNvSpPr txBox="1"/>
          <p:nvPr/>
        </p:nvSpPr>
        <p:spPr>
          <a:xfrm>
            <a:off x="5599588" y="4879022"/>
            <a:ext cx="5359475" cy="1477328"/>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Site characteristics and needs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Area economy and demographics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Physical, environmental conditions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Applicable regulations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rPr>
              <a:t>Real estate market conditions</a:t>
            </a:r>
          </a:p>
        </p:txBody>
      </p:sp>
      <p:graphicFrame>
        <p:nvGraphicFramePr>
          <p:cNvPr id="6" name="Diagram 5" descr="Property Information​&#10;&#10;Ownership​&#10;&#10;History​&#10;&#10;Tax status​&#10;&#10;Occupancy​&#10;&#10;Zoning​&#10;&#10;Environmental Considerations​&#10;&#10;Opportunities &amp; Constraints​&#10;&#10;Useable Acreage​&#10;&#10;Viability​&#10;&#10;Accessibility​&#10;&#10;Structure​&#10;&#10;Infrastructure​&#10;&#10;Utilities ​&#10;&#10;Neighboring Land Use​&#10;&#10;Community​&#10;&#10;Strengths &amp; Weaknesses​&#10;&#10;Expectations​&#10;&#10;Market​&#10;&#10;Local Economy​&#10;&#10;Regional Economy ​&#10;&#10;Demographics​&#10;&#10;Land Availability">
            <a:extLst>
              <a:ext uri="{FF2B5EF4-FFF2-40B4-BE49-F238E27FC236}">
                <a16:creationId xmlns:a16="http://schemas.microsoft.com/office/drawing/2014/main" id="{EE7F095B-6532-DDE4-D76B-85B50CFE153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073580189"/>
              </p:ext>
            </p:extLst>
          </p:nvPr>
        </p:nvGraphicFramePr>
        <p:xfrm>
          <a:off x="4077272" y="809029"/>
          <a:ext cx="7945120" cy="5239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97477A2C-842D-45EE-8581-76183199EA6A}"/>
              </a:ext>
            </a:extLst>
          </p:cNvPr>
          <p:cNvSpPr txBox="1"/>
          <p:nvPr/>
        </p:nvSpPr>
        <p:spPr>
          <a:xfrm>
            <a:off x="274696" y="1289748"/>
            <a:ext cx="3684656" cy="3970318"/>
          </a:xfrm>
          <a:custGeom>
            <a:avLst/>
            <a:gdLst>
              <a:gd name="csX0" fmla="*/ 0 w 3684656"/>
              <a:gd name="csY0" fmla="*/ 0 h 3970318"/>
              <a:gd name="csX1" fmla="*/ 687802 w 3684656"/>
              <a:gd name="csY1" fmla="*/ 0 h 3970318"/>
              <a:gd name="csX2" fmla="*/ 1265065 w 3684656"/>
              <a:gd name="csY2" fmla="*/ 0 h 3970318"/>
              <a:gd name="csX3" fmla="*/ 1805481 w 3684656"/>
              <a:gd name="csY3" fmla="*/ 0 h 3970318"/>
              <a:gd name="csX4" fmla="*/ 2456437 w 3684656"/>
              <a:gd name="csY4" fmla="*/ 0 h 3970318"/>
              <a:gd name="csX5" fmla="*/ 3070547 w 3684656"/>
              <a:gd name="csY5" fmla="*/ 0 h 3970318"/>
              <a:gd name="csX6" fmla="*/ 3684656 w 3684656"/>
              <a:gd name="csY6" fmla="*/ 0 h 3970318"/>
              <a:gd name="csX7" fmla="*/ 3684656 w 3684656"/>
              <a:gd name="csY7" fmla="*/ 661720 h 3970318"/>
              <a:gd name="csX8" fmla="*/ 3684656 w 3684656"/>
              <a:gd name="csY8" fmla="*/ 1283736 h 3970318"/>
              <a:gd name="csX9" fmla="*/ 3684656 w 3684656"/>
              <a:gd name="csY9" fmla="*/ 1985159 h 3970318"/>
              <a:gd name="csX10" fmla="*/ 3684656 w 3684656"/>
              <a:gd name="csY10" fmla="*/ 2607175 h 3970318"/>
              <a:gd name="csX11" fmla="*/ 3684656 w 3684656"/>
              <a:gd name="csY11" fmla="*/ 3149786 h 3970318"/>
              <a:gd name="csX12" fmla="*/ 3684656 w 3684656"/>
              <a:gd name="csY12" fmla="*/ 3970318 h 3970318"/>
              <a:gd name="csX13" fmla="*/ 3144240 w 3684656"/>
              <a:gd name="csY13" fmla="*/ 3970318 h 3970318"/>
              <a:gd name="csX14" fmla="*/ 2640670 w 3684656"/>
              <a:gd name="csY14" fmla="*/ 3970318 h 3970318"/>
              <a:gd name="csX15" fmla="*/ 1989714 w 3684656"/>
              <a:gd name="csY15" fmla="*/ 3970318 h 3970318"/>
              <a:gd name="csX16" fmla="*/ 1486145 w 3684656"/>
              <a:gd name="csY16" fmla="*/ 3970318 h 3970318"/>
              <a:gd name="csX17" fmla="*/ 835189 w 3684656"/>
              <a:gd name="csY17" fmla="*/ 3970318 h 3970318"/>
              <a:gd name="csX18" fmla="*/ 0 w 3684656"/>
              <a:gd name="csY18" fmla="*/ 3970318 h 3970318"/>
              <a:gd name="csX19" fmla="*/ 0 w 3684656"/>
              <a:gd name="csY19" fmla="*/ 3427708 h 3970318"/>
              <a:gd name="csX20" fmla="*/ 0 w 3684656"/>
              <a:gd name="csY20" fmla="*/ 2845395 h 3970318"/>
              <a:gd name="csX21" fmla="*/ 0 w 3684656"/>
              <a:gd name="csY21" fmla="*/ 2183675 h 3970318"/>
              <a:gd name="csX22" fmla="*/ 0 w 3684656"/>
              <a:gd name="csY22" fmla="*/ 1482252 h 3970318"/>
              <a:gd name="csX23" fmla="*/ 0 w 3684656"/>
              <a:gd name="csY23" fmla="*/ 939642 h 3970318"/>
              <a:gd name="csX24" fmla="*/ 0 w 3684656"/>
              <a:gd name="csY24" fmla="*/ 0 h 3970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684656" h="3970318" extrusionOk="0">
                <a:moveTo>
                  <a:pt x="0" y="0"/>
                </a:moveTo>
                <a:cubicBezTo>
                  <a:pt x="186971" y="-17290"/>
                  <a:pt x="497255" y="-32514"/>
                  <a:pt x="687802" y="0"/>
                </a:cubicBezTo>
                <a:cubicBezTo>
                  <a:pt x="878349" y="32514"/>
                  <a:pt x="1083170" y="19828"/>
                  <a:pt x="1265065" y="0"/>
                </a:cubicBezTo>
                <a:cubicBezTo>
                  <a:pt x="1446960" y="-19828"/>
                  <a:pt x="1586215" y="-10311"/>
                  <a:pt x="1805481" y="0"/>
                </a:cubicBezTo>
                <a:cubicBezTo>
                  <a:pt x="2024747" y="10311"/>
                  <a:pt x="2267317" y="19355"/>
                  <a:pt x="2456437" y="0"/>
                </a:cubicBezTo>
                <a:cubicBezTo>
                  <a:pt x="2645557" y="-19355"/>
                  <a:pt x="2875410" y="16300"/>
                  <a:pt x="3070547" y="0"/>
                </a:cubicBezTo>
                <a:cubicBezTo>
                  <a:pt x="3265684" y="-16300"/>
                  <a:pt x="3544242" y="-20985"/>
                  <a:pt x="3684656" y="0"/>
                </a:cubicBezTo>
                <a:cubicBezTo>
                  <a:pt x="3659549" y="239637"/>
                  <a:pt x="3656532" y="502784"/>
                  <a:pt x="3684656" y="661720"/>
                </a:cubicBezTo>
                <a:cubicBezTo>
                  <a:pt x="3712780" y="820656"/>
                  <a:pt x="3659061" y="1068697"/>
                  <a:pt x="3684656" y="1283736"/>
                </a:cubicBezTo>
                <a:cubicBezTo>
                  <a:pt x="3710251" y="1498775"/>
                  <a:pt x="3697893" y="1641695"/>
                  <a:pt x="3684656" y="1985159"/>
                </a:cubicBezTo>
                <a:cubicBezTo>
                  <a:pt x="3671419" y="2328623"/>
                  <a:pt x="3682182" y="2425403"/>
                  <a:pt x="3684656" y="2607175"/>
                </a:cubicBezTo>
                <a:cubicBezTo>
                  <a:pt x="3687130" y="2788947"/>
                  <a:pt x="3664227" y="2954917"/>
                  <a:pt x="3684656" y="3149786"/>
                </a:cubicBezTo>
                <a:cubicBezTo>
                  <a:pt x="3705085" y="3344655"/>
                  <a:pt x="3646884" y="3588487"/>
                  <a:pt x="3684656" y="3970318"/>
                </a:cubicBezTo>
                <a:cubicBezTo>
                  <a:pt x="3522533" y="3966808"/>
                  <a:pt x="3279907" y="3962076"/>
                  <a:pt x="3144240" y="3970318"/>
                </a:cubicBezTo>
                <a:cubicBezTo>
                  <a:pt x="3008573" y="3978560"/>
                  <a:pt x="2859366" y="3957876"/>
                  <a:pt x="2640670" y="3970318"/>
                </a:cubicBezTo>
                <a:cubicBezTo>
                  <a:pt x="2421974" y="3982761"/>
                  <a:pt x="2259086" y="3996368"/>
                  <a:pt x="1989714" y="3970318"/>
                </a:cubicBezTo>
                <a:cubicBezTo>
                  <a:pt x="1720342" y="3944268"/>
                  <a:pt x="1704189" y="3972408"/>
                  <a:pt x="1486145" y="3970318"/>
                </a:cubicBezTo>
                <a:cubicBezTo>
                  <a:pt x="1268101" y="3968228"/>
                  <a:pt x="977423" y="3948273"/>
                  <a:pt x="835189" y="3970318"/>
                </a:cubicBezTo>
                <a:cubicBezTo>
                  <a:pt x="692955" y="3992363"/>
                  <a:pt x="224000" y="3974432"/>
                  <a:pt x="0" y="3970318"/>
                </a:cubicBezTo>
                <a:cubicBezTo>
                  <a:pt x="9614" y="3699797"/>
                  <a:pt x="8413" y="3645346"/>
                  <a:pt x="0" y="3427708"/>
                </a:cubicBezTo>
                <a:cubicBezTo>
                  <a:pt x="-8413" y="3210070"/>
                  <a:pt x="-13943" y="3018586"/>
                  <a:pt x="0" y="2845395"/>
                </a:cubicBezTo>
                <a:cubicBezTo>
                  <a:pt x="13943" y="2672204"/>
                  <a:pt x="25117" y="2476779"/>
                  <a:pt x="0" y="2183675"/>
                </a:cubicBezTo>
                <a:cubicBezTo>
                  <a:pt x="-25117" y="1890571"/>
                  <a:pt x="9542" y="1803351"/>
                  <a:pt x="0" y="1482252"/>
                </a:cubicBezTo>
                <a:cubicBezTo>
                  <a:pt x="-9542" y="1161153"/>
                  <a:pt x="-9026" y="1078264"/>
                  <a:pt x="0" y="939642"/>
                </a:cubicBezTo>
                <a:cubicBezTo>
                  <a:pt x="9026" y="801020"/>
                  <a:pt x="24874" y="216568"/>
                  <a:pt x="0" y="0"/>
                </a:cubicBezTo>
                <a:close/>
              </a:path>
            </a:pathLst>
          </a:custGeom>
          <a:noFill/>
          <a:ln>
            <a:solidFill>
              <a:srgbClr val="4472C4"/>
            </a:solidFill>
            <a:prstDash val="dash"/>
            <a:extLst>
              <a:ext uri="{C807C97D-BFC1-408E-A445-0C87EB9F89A2}">
                <ask:lineSketchStyleProps xmlns:ask="http://schemas.microsoft.com/office/drawing/2018/sketchyshapes" sd="475394230">
                  <a:prstGeom prst="rect">
                    <a:avLst/>
                  </a:prstGeom>
                  <ask:type>
                    <ask:lineSketchFreehand/>
                  </ask:type>
                </ask:lineSketchStyleProps>
              </a:ext>
            </a:extLst>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050"/>
                </a:solidFill>
                <a:effectLst/>
                <a:uLnTx/>
                <a:uFillTx/>
                <a:latin typeface="Calibri Light"/>
                <a:ea typeface="Calibri Light"/>
                <a:cs typeface="Calibri Light"/>
              </a:rPr>
              <a:t>GOAL: </a:t>
            </a:r>
            <a:r>
              <a:rPr kumimoji="0" lang="en-US" sz="1800" b="0" i="0" u="none" strike="noStrike" kern="1200" cap="none" spc="0" normalizeH="0" baseline="0" noProof="0">
                <a:ln>
                  <a:noFill/>
                </a:ln>
                <a:solidFill>
                  <a:prstClr val="black"/>
                </a:solidFill>
                <a:effectLst/>
                <a:uLnTx/>
                <a:uFillTx/>
                <a:latin typeface="Calibri Light"/>
                <a:ea typeface="Calibri Light"/>
                <a:cs typeface="Calibri Light"/>
              </a:rPr>
              <a:t>Identify potential reuse options for the brownfield based on the </a:t>
            </a:r>
            <a:r>
              <a:rPr kumimoji="0" lang="en-US" sz="1800" b="1" i="0" u="none" strike="noStrike" kern="1200" cap="none" spc="0" normalizeH="0" baseline="0" noProof="0">
                <a:ln>
                  <a:noFill/>
                </a:ln>
                <a:solidFill>
                  <a:srgbClr val="00B050"/>
                </a:solidFill>
                <a:effectLst/>
                <a:uLnTx/>
                <a:uFillTx/>
                <a:latin typeface="Calibri Light"/>
                <a:ea typeface="Calibri Light"/>
                <a:cs typeface="Calibri Light"/>
              </a:rPr>
              <a:t>community’s vision</a:t>
            </a:r>
            <a:r>
              <a:rPr kumimoji="0" lang="en-US" sz="1800" b="0" i="0" u="none" strike="noStrike" kern="1200" cap="none" spc="0" normalizeH="0" baseline="0" noProof="0">
                <a:ln>
                  <a:noFill/>
                </a:ln>
                <a:solidFill>
                  <a:prstClr val="black"/>
                </a:solidFill>
                <a:effectLst/>
                <a:uLnTx/>
                <a:uFillTx/>
                <a:latin typeface="Calibri Light"/>
                <a:ea typeface="Calibri Light"/>
                <a:cs typeface="Calibri Light"/>
              </a:rPr>
              <a:t> and other site and surrounding area conditions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defTabSz="457200">
              <a:defRPr/>
            </a:pPr>
            <a:r>
              <a:rPr lang="en-US" b="1">
                <a:solidFill>
                  <a:srgbClr val="00B050"/>
                </a:solidFill>
                <a:latin typeface="Calibri Light"/>
                <a:ea typeface="Calibri Light"/>
                <a:cs typeface="Calibri Light"/>
              </a:rPr>
              <a:t>DELIVERABLES INCLUDE:</a:t>
            </a:r>
            <a:r>
              <a:rPr lang="en-US">
                <a:solidFill>
                  <a:prstClr val="black"/>
                </a:solidFill>
                <a:latin typeface="Calibri Light"/>
                <a:ea typeface="Calibri Light"/>
                <a:cs typeface="Calibri Light"/>
              </a:rPr>
              <a:t> </a:t>
            </a:r>
            <a:r>
              <a:rPr kumimoji="0" lang="en-US" sz="1800" b="0" i="0" u="none" strike="noStrike" kern="1200" cap="none" spc="0" normalizeH="0" baseline="0" noProof="0">
                <a:ln>
                  <a:noFill/>
                </a:ln>
                <a:solidFill>
                  <a:prstClr val="black"/>
                </a:solidFill>
                <a:effectLst/>
                <a:uLnTx/>
                <a:uFillTx/>
                <a:latin typeface="Calibri Light"/>
                <a:ea typeface="Calibri Light"/>
                <a:cs typeface="Calibri Light"/>
              </a:rPr>
              <a:t> </a:t>
            </a:r>
            <a:r>
              <a:rPr lang="en-US">
                <a:solidFill>
                  <a:prstClr val="black"/>
                </a:solidFill>
                <a:latin typeface="Calibri Light"/>
                <a:ea typeface="Calibri Light"/>
                <a:cs typeface="Calibri Light"/>
              </a:rPr>
              <a:t>Full</a:t>
            </a:r>
            <a:r>
              <a:rPr kumimoji="0" lang="en-US" sz="1800" b="0" i="0" u="none" strike="noStrike" kern="1200" cap="none" spc="0" normalizeH="0" baseline="0" noProof="0">
                <a:ln>
                  <a:noFill/>
                </a:ln>
                <a:solidFill>
                  <a:prstClr val="black"/>
                </a:solidFill>
                <a:effectLst/>
                <a:uLnTx/>
                <a:uFillTx/>
                <a:latin typeface="Calibri Light"/>
                <a:ea typeface="Calibri Light"/>
                <a:cs typeface="Calibri Light"/>
              </a:rPr>
              <a:t> evaluation of the </a:t>
            </a:r>
            <a:r>
              <a:rPr kumimoji="0" lang="en-US" sz="1800" b="1" i="0" u="none" strike="noStrike" kern="1200" cap="none" spc="0" normalizeH="0" baseline="0" noProof="0">
                <a:ln>
                  <a:noFill/>
                </a:ln>
                <a:solidFill>
                  <a:srgbClr val="00B050"/>
                </a:solidFill>
                <a:effectLst/>
                <a:uLnTx/>
                <a:uFillTx/>
                <a:latin typeface="Calibri Light"/>
                <a:ea typeface="Calibri Light"/>
                <a:cs typeface="Calibri Light"/>
              </a:rPr>
              <a:t>opportunities, constraints and range of redevelopment possibilities</a:t>
            </a:r>
            <a:r>
              <a:rPr kumimoji="0" lang="en-US" sz="1800" b="1" i="0" u="none" strike="noStrike" kern="1200" cap="none" spc="0" normalizeH="0" baseline="0" noProof="0">
                <a:ln>
                  <a:noFill/>
                </a:ln>
                <a:solidFill>
                  <a:prstClr val="black"/>
                </a:solidFill>
                <a:effectLst/>
                <a:uLnTx/>
                <a:uFillTx/>
                <a:latin typeface="Calibri Light"/>
                <a:ea typeface="Calibri Light"/>
                <a:cs typeface="Calibri Light"/>
              </a:rPr>
              <a:t> </a:t>
            </a:r>
            <a:r>
              <a:rPr kumimoji="0" lang="en-US" sz="1800" b="0" i="0" u="none" strike="noStrike" kern="1200" cap="none" spc="0" normalizeH="0" baseline="0" noProof="0">
                <a:ln>
                  <a:noFill/>
                </a:ln>
                <a:solidFill>
                  <a:prstClr val="black"/>
                </a:solidFill>
                <a:effectLst/>
                <a:uLnTx/>
                <a:uFillTx/>
                <a:latin typeface="Calibri Light"/>
                <a:ea typeface="Calibri Light"/>
                <a:cs typeface="Calibri Light"/>
              </a:rPr>
              <a:t>related to the reuse of a brownfield site.</a:t>
            </a:r>
            <a:endParaRPr lang="en-US">
              <a:solidFill>
                <a:prstClr val="black"/>
              </a:solidFill>
              <a:latin typeface="Aptos" panose="020B0004020202020204"/>
              <a:ea typeface="Calibri Light"/>
              <a:cs typeface="Calibri Light"/>
            </a:endParaRPr>
          </a:p>
          <a:p>
            <a:pPr defTabSz="457200">
              <a:defRPr/>
            </a:pPr>
            <a:endParaRPr lang="en-US">
              <a:solidFill>
                <a:prstClr val="black"/>
              </a:solidFill>
              <a:latin typeface="Calibri Light"/>
              <a:ea typeface="Calibri Light"/>
              <a:cs typeface="Calibri Light"/>
            </a:endParaRPr>
          </a:p>
          <a:p>
            <a:pPr defTabSz="457200">
              <a:defRPr/>
            </a:pPr>
            <a:r>
              <a:rPr lang="en-US">
                <a:solidFill>
                  <a:prstClr val="black"/>
                </a:solidFill>
                <a:latin typeface="Calibri Light"/>
                <a:ea typeface="Calibri Light"/>
                <a:cs typeface="Calibri Light"/>
              </a:rPr>
              <a:t>Renderings supported via Sketchup and Lumion.</a:t>
            </a:r>
            <a:endParaRPr lang="en-US">
              <a:solidFill>
                <a:prstClr val="black"/>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2" name="Title 1">
            <a:extLst>
              <a:ext uri="{FF2B5EF4-FFF2-40B4-BE49-F238E27FC236}">
                <a16:creationId xmlns:a16="http://schemas.microsoft.com/office/drawing/2014/main" id="{23F642C3-899A-42C4-904E-C7B0A1749FC0}"/>
              </a:ext>
            </a:extLst>
          </p:cNvPr>
          <p:cNvSpPr>
            <a:spLocks noGrp="1"/>
          </p:cNvSpPr>
          <p:nvPr>
            <p:ph type="title"/>
          </p:nvPr>
        </p:nvSpPr>
        <p:spPr>
          <a:xfrm>
            <a:off x="169608" y="0"/>
            <a:ext cx="10515600" cy="1027906"/>
          </a:xfrm>
        </p:spPr>
        <p:txBody>
          <a:bodyPr/>
          <a:lstStyle/>
          <a:p>
            <a:r>
              <a:rPr lang="en-US">
                <a:solidFill>
                  <a:srgbClr val="00B050"/>
                </a:solidFill>
                <a:latin typeface="Bahnschrift" panose="020B0502040204020203" pitchFamily="34" charset="0"/>
              </a:rPr>
              <a:t>SITE REUSE ASSESSMENT PROJECTS</a:t>
            </a:r>
          </a:p>
        </p:txBody>
      </p:sp>
    </p:spTree>
    <p:extLst>
      <p:ext uri="{BB962C8B-B14F-4D97-AF65-F5344CB8AC3E}">
        <p14:creationId xmlns:p14="http://schemas.microsoft.com/office/powerpoint/2010/main" val="3673504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96BE4-1975-5AFE-8FFD-72DD309F0DDB}"/>
            </a:ext>
          </a:extLst>
        </p:cNvPr>
        <p:cNvGrpSpPr/>
        <p:nvPr/>
      </p:nvGrpSpPr>
      <p:grpSpPr>
        <a:xfrm>
          <a:off x="0" y="0"/>
          <a:ext cx="0" cy="0"/>
          <a:chOff x="0" y="0"/>
          <a:chExt cx="0" cy="0"/>
        </a:xfrm>
      </p:grpSpPr>
      <p:pic>
        <p:nvPicPr>
          <p:cNvPr id="4" name="Content Placeholder 3" descr="SketchUp aerial view of a building (homes) and a road. &#10;&#10;">
            <a:extLst>
              <a:ext uri="{FF2B5EF4-FFF2-40B4-BE49-F238E27FC236}">
                <a16:creationId xmlns:a16="http://schemas.microsoft.com/office/drawing/2014/main" id="{3680D0A8-868C-6F3D-A7CF-FEC2CBDA261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0510" y="0"/>
            <a:ext cx="11950981" cy="6858000"/>
          </a:xfrm>
          <a:prstGeom prst="rect">
            <a:avLst/>
          </a:prstGeom>
        </p:spPr>
      </p:pic>
      <p:pic>
        <p:nvPicPr>
          <p:cNvPr id="2" name="Picture 1" descr="Aerial view of a neighborhood with trees">
            <a:extLst>
              <a:ext uri="{FF2B5EF4-FFF2-40B4-BE49-F238E27FC236}">
                <a16:creationId xmlns:a16="http://schemas.microsoft.com/office/drawing/2014/main" id="{EE093E80-04AD-9100-5F70-10AFE52099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859" y="0"/>
            <a:ext cx="11950981" cy="6857999"/>
          </a:xfrm>
          <a:prstGeom prst="rect">
            <a:avLst/>
          </a:prstGeom>
        </p:spPr>
      </p:pic>
      <p:sp>
        <p:nvSpPr>
          <p:cNvPr id="3" name="Title 2">
            <a:extLst>
              <a:ext uri="{FF2B5EF4-FFF2-40B4-BE49-F238E27FC236}">
                <a16:creationId xmlns:a16="http://schemas.microsoft.com/office/drawing/2014/main" id="{D1207F66-7680-2763-139D-3E71ECF46407}"/>
              </a:ext>
            </a:extLst>
          </p:cNvPr>
          <p:cNvSpPr>
            <a:spLocks noGrp="1"/>
          </p:cNvSpPr>
          <p:nvPr>
            <p:ph type="title" idx="4294967295"/>
          </p:nvPr>
        </p:nvSpPr>
        <p:spPr>
          <a:xfrm>
            <a:off x="517358" y="4178"/>
            <a:ext cx="10515600" cy="1325563"/>
          </a:xfrm>
        </p:spPr>
        <p:txBody>
          <a:bodyPr>
            <a:normAutofit/>
          </a:bodyPr>
          <a:lstStyle/>
          <a:p>
            <a:r>
              <a:rPr lang="en-US" sz="4000">
                <a:solidFill>
                  <a:schemeClr val="bg1"/>
                </a:solidFill>
                <a:latin typeface="Bahnschrift"/>
                <a:ea typeface="Calibri"/>
                <a:cs typeface="Calibri"/>
              </a:rPr>
              <a:t>Site Reuse Assessment Renderings</a:t>
            </a:r>
          </a:p>
        </p:txBody>
      </p:sp>
    </p:spTree>
    <p:extLst>
      <p:ext uri="{BB962C8B-B14F-4D97-AF65-F5344CB8AC3E}">
        <p14:creationId xmlns:p14="http://schemas.microsoft.com/office/powerpoint/2010/main" val="33302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E64FA385-7184-0A7E-C3D6-A9616D993153}"/>
            </a:ext>
          </a:extLst>
        </p:cNvPr>
        <p:cNvGrpSpPr/>
        <p:nvPr/>
      </p:nvGrpSpPr>
      <p:grpSpPr>
        <a:xfrm>
          <a:off x="0" y="0"/>
          <a:ext cx="0" cy="0"/>
          <a:chOff x="0" y="0"/>
          <a:chExt cx="0" cy="0"/>
        </a:xfrm>
      </p:grpSpPr>
      <p:sp>
        <p:nvSpPr>
          <p:cNvPr id="104" name="Google Shape;104;p3">
            <a:extLst>
              <a:ext uri="{FF2B5EF4-FFF2-40B4-BE49-F238E27FC236}">
                <a16:creationId xmlns:a16="http://schemas.microsoft.com/office/drawing/2014/main" id="{519CFF45-CB23-1090-64EB-139B3C06CE10}"/>
              </a:ex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pic>
        <p:nvPicPr>
          <p:cNvPr id="2" name="Picture 1">
            <a:extLst>
              <a:ext uri="{FF2B5EF4-FFF2-40B4-BE49-F238E27FC236}">
                <a16:creationId xmlns:a16="http://schemas.microsoft.com/office/drawing/2014/main" id="{FAF9D594-3355-8DB6-3DC1-2E98FAFD64B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sp>
        <p:nvSpPr>
          <p:cNvPr id="5" name="TextBox 4">
            <a:extLst>
              <a:ext uri="{FF2B5EF4-FFF2-40B4-BE49-F238E27FC236}">
                <a16:creationId xmlns:a16="http://schemas.microsoft.com/office/drawing/2014/main" id="{3A3DB0CC-4E5E-EF14-8327-CBD1514A8E63}"/>
              </a:ext>
            </a:extLst>
          </p:cNvPr>
          <p:cNvSpPr txBox="1"/>
          <p:nvPr/>
        </p:nvSpPr>
        <p:spPr>
          <a:xfrm>
            <a:off x="94488" y="3849461"/>
            <a:ext cx="6606752" cy="2831544"/>
          </a:xfrm>
          <a:prstGeom prst="rect">
            <a:avLst/>
          </a:prstGeom>
          <a:solidFill>
            <a:schemeClr val="bg1"/>
          </a:solidFill>
        </p:spPr>
        <p:txBody>
          <a:bodyPr wrap="square">
            <a:spAutoFit/>
          </a:bodyPr>
          <a:lstStyle/>
          <a:p>
            <a:r>
              <a:rPr lang="en-US" sz="1800" b="1">
                <a:solidFill>
                  <a:srgbClr val="2F5496"/>
                </a:solidFill>
                <a:latin typeface="Calibri" panose="020F0502020204030204" pitchFamily="34" charset="0"/>
                <a:ea typeface="Calibri" panose="020F0502020204030204" pitchFamily="34" charset="0"/>
                <a:cs typeface="Calibri" panose="020F0502020204030204" pitchFamily="34" charset="0"/>
              </a:rPr>
              <a:t>PREVIOUS WEBINARS</a:t>
            </a:r>
          </a:p>
          <a:p>
            <a:pPr marL="285750" lvl="3"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Apr 16</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th</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Using Brownfield Funding for Local Planning (A Planner’s Perspective)</a:t>
            </a:r>
          </a:p>
          <a:p>
            <a:pPr marL="285750" lvl="1"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May 1</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st</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Planning for a Successful Fall EPA Brownfield Grant Application: Don't Wait Until September!</a:t>
            </a:r>
          </a:p>
          <a:p>
            <a:pPr marL="285750" lvl="8"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June 18</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th</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 Environmental Communication Strategies for Developing Health Literacy</a:t>
            </a:r>
          </a:p>
          <a:p>
            <a:pPr marL="285750" lvl="8"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July 9</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th</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 Strategies to Spark Community Involvement</a:t>
            </a:r>
          </a:p>
          <a:p>
            <a:pPr marL="285750" lvl="8"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July 30</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th</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 Engaging Rural Healthcare Providers in Brownfields</a:t>
            </a:r>
          </a:p>
          <a:p>
            <a:pPr marL="285750" lvl="8"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Dec 10</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th</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 Rural Communities and Funding Opportunities</a:t>
            </a:r>
          </a:p>
          <a:p>
            <a:pPr marL="285750" lvl="8" indent="-285750">
              <a:buFont typeface="Arial" panose="020B0604020202020204" pitchFamily="34" charset="0"/>
              <a:buChar char="•"/>
            </a:pP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Dec 17</a:t>
            </a:r>
            <a:r>
              <a:rPr lang="en-US" sz="1600" baseline="300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th</a:t>
            </a:r>
            <a:r>
              <a:rPr lang="en-US" sz="1600">
                <a:solidFill>
                  <a:schemeClr val="accent6">
                    <a:lumMod val="75000"/>
                  </a:schemeClr>
                </a:solidFill>
                <a:latin typeface="Calibri Light" panose="020F0302020204030204" pitchFamily="34" charset="0"/>
                <a:ea typeface="Calibri Light" panose="020F0302020204030204" pitchFamily="34" charset="0"/>
                <a:cs typeface="Calibri Light" panose="020F0302020204030204" pitchFamily="34" charset="0"/>
              </a:rPr>
              <a:t> </a:t>
            </a:r>
            <a:r>
              <a:rPr lang="en-US" sz="1600">
                <a:latin typeface="Calibri Light" panose="020F0302020204030204" pitchFamily="34" charset="0"/>
                <a:ea typeface="Calibri Light" panose="020F0302020204030204" pitchFamily="34" charset="0"/>
                <a:cs typeface="Calibri Light" panose="020F0302020204030204" pitchFamily="34" charset="0"/>
              </a:rPr>
              <a:t>– Data Mining for Health Impacts for MAC Grants</a:t>
            </a:r>
          </a:p>
        </p:txBody>
      </p:sp>
      <p:pic>
        <p:nvPicPr>
          <p:cNvPr id="2050" name="Picture 2" descr="UConn TAB upcoming webinars which are also recorded and available on UConn TAB's website.&#10;February 26th: Talk Nerdy to Me: Promoting Strong Science Communication&#10;March 18th: Building Relationships with CBOs&#10;March 25th: Meet Your Job Training and RLF TA Providers&#10;April 1st: Community Engagement Resources&#10;April 30th: Best Practices for Communicating Grant Progress&#10;May 13th: Community Specific Brownfield Risk Communication&#10;June 10th: Brownfield Developers Panel&#10;July 8th: Let's Talk about Liability and Why We Do a Phase I&#10;&#10;UConn TAB webinars are held on Wednesdays at 12pm virtually on Webex. Registration is required for the meeting link, and is accessible via the UConn TAB website. All webinars are recorded and posted on the UConn TAB website.">
            <a:extLst>
              <a:ext uri="{FF2B5EF4-FFF2-40B4-BE49-F238E27FC236}">
                <a16:creationId xmlns:a16="http://schemas.microsoft.com/office/drawing/2014/main" id="{52227DE8-DE98-A427-276A-8840D0E52E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37"/>
          <a:stretch>
            <a:fillRect/>
          </a:stretch>
        </p:blipFill>
        <p:spPr bwMode="auto">
          <a:xfrm>
            <a:off x="6701240" y="1477942"/>
            <a:ext cx="5490760" cy="536792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Diagram 15" descr="Direct Technical Assistance ​&#10;&#10;Municipal Assistance Program​&#10;&#10;Continuing Education​&#10;&#10;Community Engagement">
            <a:extLst>
              <a:ext uri="{FF2B5EF4-FFF2-40B4-BE49-F238E27FC236}">
                <a16:creationId xmlns:a16="http://schemas.microsoft.com/office/drawing/2014/main" id="{0E3D774B-E011-BB9E-A0FB-F284F2C2DB1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222932583"/>
              </p:ext>
            </p:extLst>
          </p:nvPr>
        </p:nvGraphicFramePr>
        <p:xfrm>
          <a:off x="94488" y="1507017"/>
          <a:ext cx="4261718" cy="24381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Google Shape;106;p3">
            <a:extLst>
              <a:ext uri="{FF2B5EF4-FFF2-40B4-BE49-F238E27FC236}">
                <a16:creationId xmlns:a16="http://schemas.microsoft.com/office/drawing/2014/main" id="{6291C1FE-31D6-052E-01AA-FD36A2780468}"/>
              </a:ext>
            </a:extLst>
          </p:cNvPr>
          <p:cNvSpPr txBox="1">
            <a:spLocks noGrp="1"/>
          </p:cNvSpPr>
          <p:nvPr>
            <p:ph type="title" idx="4294967295"/>
          </p:nvPr>
        </p:nvSpPr>
        <p:spPr>
          <a:xfrm>
            <a:off x="237744" y="215751"/>
            <a:ext cx="11277600" cy="10464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a:ln>
                  <a:noFill/>
                </a:ln>
                <a:solidFill>
                  <a:prstClr val="white"/>
                </a:solidFill>
                <a:effectLst/>
                <a:uLnTx/>
                <a:uFillTx/>
                <a:latin typeface="Calibri"/>
                <a:ea typeface="Calibri"/>
                <a:cs typeface="Calibri"/>
                <a:sym typeface="Calibri"/>
              </a:rPr>
              <a:t>CONTINUING EDUCATION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2800" b="0" i="0" u="none" strike="noStrike" kern="1200" cap="none" spc="0" normalizeH="0" baseline="0" noProof="0">
                <a:ln>
                  <a:noFill/>
                </a:ln>
                <a:solidFill>
                  <a:schemeClr val="accent4">
                    <a:lumMod val="60000"/>
                    <a:lumOff val="40000"/>
                  </a:schemeClr>
                </a:solidFill>
                <a:effectLst/>
                <a:uLnTx/>
                <a:uFillTx/>
                <a:latin typeface="Calibri"/>
                <a:ea typeface="Calibri"/>
                <a:cs typeface="Calibri"/>
                <a:sym typeface="Calibri"/>
              </a:rPr>
              <a:t>CO-LEARNING</a:t>
            </a:r>
          </a:p>
        </p:txBody>
      </p:sp>
    </p:spTree>
    <p:extLst>
      <p:ext uri="{BB962C8B-B14F-4D97-AF65-F5344CB8AC3E}">
        <p14:creationId xmlns:p14="http://schemas.microsoft.com/office/powerpoint/2010/main" val="2711125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2763B842-1B5D-1362-3AC1-E953D6BFFCEC}"/>
            </a:ext>
          </a:extLst>
        </p:cNvPr>
        <p:cNvGrpSpPr/>
        <p:nvPr/>
      </p:nvGrpSpPr>
      <p:grpSpPr>
        <a:xfrm>
          <a:off x="0" y="0"/>
          <a:ext cx="0" cy="0"/>
          <a:chOff x="0" y="0"/>
          <a:chExt cx="0" cy="0"/>
        </a:xfrm>
      </p:grpSpPr>
      <p:sp>
        <p:nvSpPr>
          <p:cNvPr id="104" name="Google Shape;104;p3">
            <a:extLst>
              <a:ext uri="{FF2B5EF4-FFF2-40B4-BE49-F238E27FC236}">
                <a16:creationId xmlns:a16="http://schemas.microsoft.com/office/drawing/2014/main" id="{BD49D15D-D084-796C-FA02-2FFE06E590FC}"/>
              </a:ex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pic>
        <p:nvPicPr>
          <p:cNvPr id="2" name="Picture 1">
            <a:extLst>
              <a:ext uri="{FF2B5EF4-FFF2-40B4-BE49-F238E27FC236}">
                <a16:creationId xmlns:a16="http://schemas.microsoft.com/office/drawing/2014/main" id="{803CA6B6-F5D6-543A-2351-12F0B0E57BD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sp>
        <p:nvSpPr>
          <p:cNvPr id="4" name="TextBox 3">
            <a:extLst>
              <a:ext uri="{FF2B5EF4-FFF2-40B4-BE49-F238E27FC236}">
                <a16:creationId xmlns:a16="http://schemas.microsoft.com/office/drawing/2014/main" id="{E11A9BE7-6FEB-70AC-558D-7A56533662C5}"/>
              </a:ext>
            </a:extLst>
          </p:cNvPr>
          <p:cNvSpPr txBox="1"/>
          <p:nvPr/>
        </p:nvSpPr>
        <p:spPr>
          <a:xfrm>
            <a:off x="5540628" y="6497891"/>
            <a:ext cx="410018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hlinkClick r:id="rId4"/>
              </a:rPr>
              <a:t>tab.program.uconn.edu/community-engagement/</a:t>
            </a:r>
            <a:endParaRPr kumimoji="0" lang="en-US" sz="14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026" name="Picture 2" descr="SEEDs Framework:&#10; Finding diverse Stakeholders &#10;– Education&#10;– Empowering your community&#10;– Disseminating important information&#10;– Practicing Sustainable Outreach ">
            <a:extLst>
              <a:ext uri="{FF2B5EF4-FFF2-40B4-BE49-F238E27FC236}">
                <a16:creationId xmlns:a16="http://schemas.microsoft.com/office/drawing/2014/main" id="{0DDF7862-BC20-39B4-88C1-C6FE7FCDD5D4}"/>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43270" y="1581385"/>
            <a:ext cx="7654242" cy="430872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Diagram 15" descr="Direct Technical Assistance ​&#10;&#10;Municipal Assistance Program​&#10;&#10;Continuing Education​&#10;&#10;Community Engagement">
            <a:extLst>
              <a:ext uri="{FF2B5EF4-FFF2-40B4-BE49-F238E27FC236}">
                <a16:creationId xmlns:a16="http://schemas.microsoft.com/office/drawing/2014/main" id="{5981F858-3710-EBE3-D1F9-0B475BF00EF5}"/>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291913341"/>
              </p:ext>
            </p:extLst>
          </p:nvPr>
        </p:nvGraphicFramePr>
        <p:xfrm>
          <a:off x="112320" y="1538355"/>
          <a:ext cx="4261718" cy="24381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Google Shape;106;p3">
            <a:extLst>
              <a:ext uri="{FF2B5EF4-FFF2-40B4-BE49-F238E27FC236}">
                <a16:creationId xmlns:a16="http://schemas.microsoft.com/office/drawing/2014/main" id="{E7FB34F4-BA76-101F-E51D-81330A2A24BE}"/>
              </a:ext>
            </a:extLst>
          </p:cNvPr>
          <p:cNvSpPr txBox="1">
            <a:spLocks noGrp="1"/>
          </p:cNvSpPr>
          <p:nvPr>
            <p:ph type="title" idx="4294967295"/>
          </p:nvPr>
        </p:nvSpPr>
        <p:spPr>
          <a:xfrm>
            <a:off x="273852" y="159840"/>
            <a:ext cx="11277600" cy="10464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a:ln>
                  <a:noFill/>
                </a:ln>
                <a:solidFill>
                  <a:prstClr val="white"/>
                </a:solidFill>
                <a:effectLst/>
                <a:uLnTx/>
                <a:uFillTx/>
                <a:latin typeface="Calibri"/>
                <a:ea typeface="Calibri"/>
                <a:cs typeface="Calibri"/>
                <a:sym typeface="Calibri"/>
              </a:rPr>
              <a:t>COMMUNITY ENGAGEMENT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2800" b="0" i="0" u="none" strike="noStrike" kern="1200" cap="none" spc="0" normalizeH="0" baseline="0" noProof="0">
                <a:ln>
                  <a:noFill/>
                </a:ln>
                <a:solidFill>
                  <a:schemeClr val="accent4">
                    <a:lumMod val="60000"/>
                    <a:lumOff val="40000"/>
                  </a:schemeClr>
                </a:solidFill>
                <a:effectLst/>
                <a:uLnTx/>
                <a:uFillTx/>
                <a:latin typeface="Calibri"/>
                <a:ea typeface="Calibri"/>
                <a:cs typeface="Calibri"/>
                <a:sym typeface="Calibri"/>
              </a:rPr>
              <a:t>BREAKING DOWN BARRIERS AND CO-LEARNING</a:t>
            </a:r>
          </a:p>
        </p:txBody>
      </p:sp>
    </p:spTree>
    <p:extLst>
      <p:ext uri="{BB962C8B-B14F-4D97-AF65-F5344CB8AC3E}">
        <p14:creationId xmlns:p14="http://schemas.microsoft.com/office/powerpoint/2010/main" val="187007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57D80C12-2E31-D9E5-8EDB-4A59E74CDCFE}"/>
            </a:ext>
          </a:extLst>
        </p:cNvPr>
        <p:cNvGrpSpPr/>
        <p:nvPr/>
      </p:nvGrpSpPr>
      <p:grpSpPr>
        <a:xfrm>
          <a:off x="0" y="0"/>
          <a:ext cx="0" cy="0"/>
          <a:chOff x="0" y="0"/>
          <a:chExt cx="0" cy="0"/>
        </a:xfrm>
      </p:grpSpPr>
      <p:sp>
        <p:nvSpPr>
          <p:cNvPr id="104" name="Google Shape;104;p3">
            <a:extLst>
              <a:ext uri="{FF2B5EF4-FFF2-40B4-BE49-F238E27FC236}">
                <a16:creationId xmlns:a16="http://schemas.microsoft.com/office/drawing/2014/main" id="{A3258F1D-DC1D-B7EF-4611-1CE30601FBD0}"/>
              </a:ex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pic>
        <p:nvPicPr>
          <p:cNvPr id="2" name="Picture 1">
            <a:extLst>
              <a:ext uri="{FF2B5EF4-FFF2-40B4-BE49-F238E27FC236}">
                <a16:creationId xmlns:a16="http://schemas.microsoft.com/office/drawing/2014/main" id="{C863B6AE-CE4C-0EE5-AB10-A9ACD043BF5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sp>
        <p:nvSpPr>
          <p:cNvPr id="4" name="TextBox 3">
            <a:extLst>
              <a:ext uri="{FF2B5EF4-FFF2-40B4-BE49-F238E27FC236}">
                <a16:creationId xmlns:a16="http://schemas.microsoft.com/office/drawing/2014/main" id="{FDE92A02-4CE8-71A7-7631-91945719FB73}"/>
              </a:ext>
            </a:extLst>
          </p:cNvPr>
          <p:cNvSpPr txBox="1"/>
          <p:nvPr/>
        </p:nvSpPr>
        <p:spPr>
          <a:xfrm>
            <a:off x="2923760" y="6377575"/>
            <a:ext cx="410018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hlinkClick r:id="rId4"/>
              </a:rPr>
              <a:t>tab.program.uconn.edu/community-engagement/</a:t>
            </a:r>
            <a:endParaRPr kumimoji="0" lang="en-US" sz="1400" b="0" i="0" u="none" strike="noStrike" kern="1200" cap="none" spc="0" normalizeH="0" baseline="0" noProof="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6" name="Picture 5" descr="Stakeholder Analysis: This tool will help you find diverse stakeholders, explore who has the most power and influence in your community, and determine who has the most interest in your brownfields redevelopment project.&#10;&#10;SWOT Analysis: This tool allows you to examine the strategies, weakness, opportunities, and threats in your community as they relate to brownfield redevelopment and community engagement.&#10;&#10;Affordable housing: This tool is designed for municipal officials and nonprofit organizations. It provides different strategies for opening a dialogue and gaining buy-in for affordable housing from community members that are opposed to the idea.&#10;&#10;Listening sessions: This tool provides an overview of what a listening session is, how to plan one for your community, and how they can support your brownfields redevelopment/community engagement goals.&#10;&#10;Community Meeting Checklist: This tool provides a helpful checklist for planning a community meeting, hosting the actual event, and evaluation or follow-up once a meeting is over.&#10;&#10;Focus Groups: This tool briefly summarizes focus groups and provides some guiding questions to help you get started in hosting one in your community.">
            <a:extLst>
              <a:ext uri="{FF2B5EF4-FFF2-40B4-BE49-F238E27FC236}">
                <a16:creationId xmlns:a16="http://schemas.microsoft.com/office/drawing/2014/main" id="{4D52C93D-E4AE-0BD1-293F-3182D2B7084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60" y="1817460"/>
            <a:ext cx="5629127" cy="3998124"/>
          </a:xfrm>
          <a:prstGeom prst="rect">
            <a:avLst/>
          </a:prstGeom>
        </p:spPr>
      </p:pic>
      <p:pic>
        <p:nvPicPr>
          <p:cNvPr id="2050" name="Picture 2" descr="No alternative text description for this image">
            <a:extLst>
              <a:ext uri="{FF2B5EF4-FFF2-40B4-BE49-F238E27FC236}">
                <a16:creationId xmlns:a16="http://schemas.microsoft.com/office/drawing/2014/main" id="{9F33BECF-9704-E16E-63F5-5A0A726C340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544056" y="1808226"/>
            <a:ext cx="5343144" cy="40073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group of people posing for a photo">
            <a:extLst>
              <a:ext uri="{FF2B5EF4-FFF2-40B4-BE49-F238E27FC236}">
                <a16:creationId xmlns:a16="http://schemas.microsoft.com/office/drawing/2014/main" id="{887B2D45-FF43-EB26-184C-F321A097416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656649" y="1598734"/>
            <a:ext cx="5117958" cy="442634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 alternative text description for this image">
            <a:extLst>
              <a:ext uri="{FF2B5EF4-FFF2-40B4-BE49-F238E27FC236}">
                <a16:creationId xmlns:a16="http://schemas.microsoft.com/office/drawing/2014/main" id="{B00358EC-A860-DE79-EFE4-8FD2330E887E}"/>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453615" y="1699641"/>
            <a:ext cx="5632704" cy="42245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he image depicts an example of a contaminant fact sheet for Asbestos. UConn TAB can provide contaminant fact sheets for community education during community engagement.">
            <a:extLst>
              <a:ext uri="{FF2B5EF4-FFF2-40B4-BE49-F238E27FC236}">
                <a16:creationId xmlns:a16="http://schemas.microsoft.com/office/drawing/2014/main" id="{ED0EE985-4943-6369-98A7-AE0F6894925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15784" y="1530277"/>
            <a:ext cx="3869303" cy="5008806"/>
          </a:xfrm>
          <a:prstGeom prst="rect">
            <a:avLst/>
          </a:prstGeom>
        </p:spPr>
      </p:pic>
      <p:pic>
        <p:nvPicPr>
          <p:cNvPr id="9" name="Picture 8" descr="The image depicts an example of a one-pager describing mill buildings in Killingly to be used for community engagement.">
            <a:extLst>
              <a:ext uri="{FF2B5EF4-FFF2-40B4-BE49-F238E27FC236}">
                <a16:creationId xmlns:a16="http://schemas.microsoft.com/office/drawing/2014/main" id="{281CAC02-49DF-E339-4C44-8940669215C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549931" y="1517484"/>
            <a:ext cx="3320271" cy="4980407"/>
          </a:xfrm>
          <a:prstGeom prst="rect">
            <a:avLst/>
          </a:prstGeom>
        </p:spPr>
      </p:pic>
      <p:pic>
        <p:nvPicPr>
          <p:cNvPr id="11" name="Picture 10" descr="The image depicts a Myth versus Fact one-pager about affordable housing in Connecticut to be used during community engagement.">
            <a:extLst>
              <a:ext uri="{FF2B5EF4-FFF2-40B4-BE49-F238E27FC236}">
                <a16:creationId xmlns:a16="http://schemas.microsoft.com/office/drawing/2014/main" id="{15CA6588-B6D4-8797-6661-F6730D097FB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548715" y="1457326"/>
            <a:ext cx="4044083" cy="5235059"/>
          </a:xfrm>
          <a:prstGeom prst="rect">
            <a:avLst/>
          </a:prstGeom>
        </p:spPr>
      </p:pic>
      <p:sp>
        <p:nvSpPr>
          <p:cNvPr id="3" name="Google Shape;106;p3">
            <a:extLst>
              <a:ext uri="{FF2B5EF4-FFF2-40B4-BE49-F238E27FC236}">
                <a16:creationId xmlns:a16="http://schemas.microsoft.com/office/drawing/2014/main" id="{3393E691-8860-F1A9-3BF2-CBDD4EE73D1B}"/>
              </a:ext>
            </a:extLst>
          </p:cNvPr>
          <p:cNvSpPr txBox="1"/>
          <p:nvPr/>
        </p:nvSpPr>
        <p:spPr>
          <a:xfrm>
            <a:off x="273852" y="159840"/>
            <a:ext cx="11277600" cy="104644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a:ln>
                  <a:noFill/>
                </a:ln>
                <a:solidFill>
                  <a:prstClr val="white"/>
                </a:solidFill>
                <a:effectLst/>
                <a:uLnTx/>
                <a:uFillTx/>
                <a:latin typeface="Calibri"/>
                <a:ea typeface="Calibri"/>
                <a:cs typeface="Calibri"/>
                <a:sym typeface="Calibri"/>
              </a:rPr>
              <a:t>COMMUNITY ENGAGEMENT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2800" b="0" i="0" u="none" strike="noStrike" kern="1200" cap="none" spc="0" normalizeH="0" baseline="0" noProof="0">
                <a:ln>
                  <a:noFill/>
                </a:ln>
                <a:solidFill>
                  <a:srgbClr val="0F9ED5">
                    <a:lumMod val="60000"/>
                    <a:lumOff val="40000"/>
                  </a:srgbClr>
                </a:solidFill>
                <a:effectLst/>
                <a:uLnTx/>
                <a:uFillTx/>
                <a:latin typeface="Calibri"/>
                <a:ea typeface="Calibri"/>
                <a:cs typeface="Calibri"/>
                <a:sym typeface="Calibri"/>
              </a:rPr>
              <a:t>BREAKING DOWN BARRIERS AND </a:t>
            </a:r>
            <a:r>
              <a:rPr lang="en-US" sz="2800">
                <a:solidFill>
                  <a:srgbClr val="0F9ED5">
                    <a:lumMod val="60000"/>
                    <a:lumOff val="40000"/>
                  </a:srgbClr>
                </a:solidFill>
                <a:latin typeface="Calibri"/>
                <a:ea typeface="Calibri"/>
                <a:cs typeface="Calibri"/>
                <a:sym typeface="Calibri"/>
              </a:rPr>
              <a:t>CO-LEARNING</a:t>
            </a:r>
            <a:endParaRPr kumimoji="0" lang="en-US" sz="2800" b="0" i="0" u="none" strike="noStrike" kern="1200" cap="none" spc="0" normalizeH="0" baseline="0" noProof="0">
              <a:ln>
                <a:noFill/>
              </a:ln>
              <a:solidFill>
                <a:srgbClr val="0F9ED5">
                  <a:lumMod val="60000"/>
                  <a:lumOff val="40000"/>
                </a:srgbClr>
              </a:solidFill>
              <a:effectLst/>
              <a:uLnTx/>
              <a:uFillTx/>
              <a:latin typeface="Calibri"/>
              <a:ea typeface="Calibri"/>
              <a:cs typeface="Calibri"/>
              <a:sym typeface="Calibri"/>
            </a:endParaRPr>
          </a:p>
        </p:txBody>
      </p:sp>
      <p:sp>
        <p:nvSpPr>
          <p:cNvPr id="8" name="Title 7">
            <a:extLst>
              <a:ext uri="{FF2B5EF4-FFF2-40B4-BE49-F238E27FC236}">
                <a16:creationId xmlns:a16="http://schemas.microsoft.com/office/drawing/2014/main" id="{A9B2E4B0-4176-76FE-0B8B-1E95BC43B50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Community Engagement</a:t>
            </a:r>
          </a:p>
        </p:txBody>
      </p:sp>
    </p:spTree>
    <p:extLst>
      <p:ext uri="{BB962C8B-B14F-4D97-AF65-F5344CB8AC3E}">
        <p14:creationId xmlns:p14="http://schemas.microsoft.com/office/powerpoint/2010/main" val="390297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ownfields TAB services flow chart">
            <a:extLst>
              <a:ext uri="{FF2B5EF4-FFF2-40B4-BE49-F238E27FC236}">
                <a16:creationId xmlns:a16="http://schemas.microsoft.com/office/drawing/2014/main" id="{A7BD5B0F-F2AF-F0BD-842B-AC895C517201}"/>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12192000" cy="6854653"/>
          </a:xfrm>
          <a:prstGeom prst="rect">
            <a:avLst/>
          </a:prstGeom>
        </p:spPr>
      </p:pic>
      <p:sp>
        <p:nvSpPr>
          <p:cNvPr id="3" name="Title 2">
            <a:extLst>
              <a:ext uri="{FF2B5EF4-FFF2-40B4-BE49-F238E27FC236}">
                <a16:creationId xmlns:a16="http://schemas.microsoft.com/office/drawing/2014/main" id="{C3E2FF18-315A-F940-36FD-4DF73B97B0B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Do You have a Brownfield in Your Community? Flowchart</a:t>
            </a:r>
          </a:p>
        </p:txBody>
      </p:sp>
    </p:spTree>
    <p:extLst>
      <p:ext uri="{BB962C8B-B14F-4D97-AF65-F5344CB8AC3E}">
        <p14:creationId xmlns:p14="http://schemas.microsoft.com/office/powerpoint/2010/main" val="10526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4;p3">
            <a:extLst>
              <a:ext uri="{FF2B5EF4-FFF2-40B4-BE49-F238E27FC236}">
                <a16:creationId xmlns:a16="http://schemas.microsoft.com/office/drawing/2014/main" id="{FF139480-BA2B-7B85-CC7E-29E41A10A266}"/>
              </a:ext>
              <a:ext uri="{C183D7F6-B498-43B3-948B-1728B52AA6E4}">
                <adec:decorative xmlns:adec="http://schemas.microsoft.com/office/drawing/2017/decorative" val="1"/>
              </a:ext>
            </a:extLst>
          </p:cNvPr>
          <p:cNvSpPr/>
          <p:nvPr/>
        </p:nvSpPr>
        <p:spPr>
          <a:xfrm>
            <a:off x="0" y="0"/>
            <a:ext cx="12192000" cy="1477945"/>
          </a:xfrm>
          <a:prstGeom prst="rect">
            <a:avLst/>
          </a:prstGeom>
          <a:solidFill>
            <a:srgbClr val="2F549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2F5496"/>
              </a:solidFill>
              <a:effectLst/>
              <a:uLnTx/>
              <a:uFillTx/>
              <a:latin typeface="Calibri"/>
              <a:ea typeface="Calibri"/>
              <a:cs typeface="Calibri"/>
              <a:sym typeface="Calibri"/>
            </a:endParaRPr>
          </a:p>
        </p:txBody>
      </p:sp>
      <p:pic>
        <p:nvPicPr>
          <p:cNvPr id="3" name="Picture 2">
            <a:extLst>
              <a:ext uri="{FF2B5EF4-FFF2-40B4-BE49-F238E27FC236}">
                <a16:creationId xmlns:a16="http://schemas.microsoft.com/office/drawing/2014/main" id="{18FB40DD-06D3-F5F9-62F3-8226CB5646ED}"/>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40813" y="52332"/>
            <a:ext cx="2456699" cy="1373279"/>
          </a:xfrm>
          <a:prstGeom prst="rect">
            <a:avLst/>
          </a:prstGeom>
        </p:spPr>
      </p:pic>
      <p:sp>
        <p:nvSpPr>
          <p:cNvPr id="31" name="Content Placeholder 2">
            <a:extLst>
              <a:ext uri="{FF2B5EF4-FFF2-40B4-BE49-F238E27FC236}">
                <a16:creationId xmlns:a16="http://schemas.microsoft.com/office/drawing/2014/main" id="{C8972164-74A0-FA1C-DDF3-9AB8C53DC62E}"/>
              </a:ext>
            </a:extLst>
          </p:cNvPr>
          <p:cNvSpPr txBox="1">
            <a:spLocks/>
          </p:cNvSpPr>
          <p:nvPr/>
        </p:nvSpPr>
        <p:spPr>
          <a:xfrm>
            <a:off x="5629979" y="4481972"/>
            <a:ext cx="6564030" cy="1937914"/>
          </a:xfrm>
          <a:prstGeom prst="rect">
            <a:avLst/>
          </a:prstGeom>
        </p:spPr>
        <p:txBody>
          <a:bodyPr lIns="91440" tIns="45720" rIns="91440" bIns="45720" anchor="t">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2F5496"/>
                </a:solidFill>
                <a:latin typeface="Calibri"/>
                <a:ea typeface="Calibri"/>
                <a:cs typeface="Calibri"/>
              </a:rPr>
              <a:t>Revitalizing New England: Brownfields Summit 2026</a:t>
            </a:r>
            <a:endParaRPr lang="en-US" dirty="0"/>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Newport, RI | December 9-10, 2026</a:t>
            </a:r>
            <a:endParaRPr lang="en-US" sz="1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Hosted by the Northeast Waste Management Officials Association (NEWMOA)</a:t>
            </a:r>
            <a:endParaRPr lang="en-US" sz="1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Visit the </a:t>
            </a:r>
            <a:r>
              <a:rPr lang="en-US" sz="1800" dirty="0">
                <a:solidFill>
                  <a:schemeClr val="tx2">
                    <a:lumMod val="49000"/>
                    <a:lumOff val="51000"/>
                  </a:schemeClr>
                </a:solidFill>
                <a:latin typeface="Calibri Light"/>
                <a:ea typeface="Calibri Light"/>
                <a:cs typeface="Calibri Light"/>
                <a:hlinkClick r:id="rId3">
                  <a:extLst>
                    <a:ext uri="{A12FA001-AC4F-418D-AE19-62706E023703}">
                      <ahyp:hlinkClr xmlns:ahyp="http://schemas.microsoft.com/office/drawing/2018/hyperlinkcolor" val="tx"/>
                    </a:ext>
                  </a:extLst>
                </a:hlinkClick>
              </a:rPr>
              <a:t>Summit website</a:t>
            </a:r>
            <a:r>
              <a:rPr lang="en-US" sz="1800" dirty="0">
                <a:solidFill>
                  <a:schemeClr val="tx2">
                    <a:lumMod val="49000"/>
                    <a:lumOff val="51000"/>
                  </a:schemeClr>
                </a:solidFill>
                <a:latin typeface="Calibri Light"/>
                <a:ea typeface="Calibri Light"/>
                <a:cs typeface="Calibri Light"/>
              </a:rPr>
              <a:t> </a:t>
            </a:r>
            <a:r>
              <a:rPr lang="en-US" sz="1800" dirty="0">
                <a:solidFill>
                  <a:schemeClr val="tx1"/>
                </a:solidFill>
                <a:latin typeface="Calibri Light"/>
                <a:ea typeface="Calibri Light"/>
                <a:cs typeface="Calibri Light"/>
              </a:rPr>
              <a:t>for more information</a:t>
            </a:r>
            <a:endParaRPr lang="en-US" sz="1800" dirty="0">
              <a:solidFill>
                <a:schemeClr val="tx1"/>
              </a:solidFill>
              <a:latin typeface="Calibri Light"/>
              <a:ea typeface="Calibri Light" panose="020F0302020204030204" pitchFamily="34" charset="0"/>
              <a:cs typeface="Calibri Light"/>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latin typeface="Calibri Light" panose="020F0302020204030204" pitchFamily="34" charset="0"/>
              <a:ea typeface="Calibri Light" panose="020F0302020204030204" pitchFamily="34" charset="0"/>
              <a:cs typeface="Calibri Light" panose="020F03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0" name="Content Placeholder 2">
            <a:extLst>
              <a:ext uri="{FF2B5EF4-FFF2-40B4-BE49-F238E27FC236}">
                <a16:creationId xmlns:a16="http://schemas.microsoft.com/office/drawing/2014/main" id="{A83D1B96-6D4B-CDD6-9C70-7EB02C985112}"/>
              </a:ext>
            </a:extLst>
          </p:cNvPr>
          <p:cNvSpPr txBox="1">
            <a:spLocks/>
          </p:cNvSpPr>
          <p:nvPr/>
        </p:nvSpPr>
        <p:spPr>
          <a:xfrm>
            <a:off x="5629980" y="3057094"/>
            <a:ext cx="6564030" cy="1208847"/>
          </a:xfrm>
          <a:prstGeom prst="rect">
            <a:avLst/>
          </a:prstGeom>
        </p:spPr>
        <p:txBody>
          <a:bodyPr lIns="91440" tIns="45720" rIns="91440" bIns="45720" anchor="t">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a:solidFill>
                  <a:srgbClr val="2F5496"/>
                </a:solidFill>
                <a:latin typeface="Calibri"/>
                <a:ea typeface="Calibri"/>
                <a:cs typeface="Calibri"/>
              </a:rPr>
              <a:t>Northeast Sustainable Communities Workshop</a:t>
            </a:r>
            <a:endParaRPr lang="en-US"/>
          </a:p>
          <a:p>
            <a:pPr marL="285750" indent="-285750">
              <a:buFont typeface="Arial" panose="020B0604020202020204" pitchFamily="34" charset="0"/>
              <a:buChar char="•"/>
            </a:pPr>
            <a:r>
              <a:rPr lang="en-US" sz="1800">
                <a:solidFill>
                  <a:schemeClr val="tx1"/>
                </a:solidFill>
                <a:latin typeface="Calibri Light"/>
                <a:ea typeface="Calibri Light"/>
                <a:cs typeface="Calibri Light"/>
              </a:rPr>
              <a:t>Springfield, MA | June 16-17, 2026</a:t>
            </a:r>
            <a:endParaRPr lang="en-US" sz="180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US" sz="1800">
                <a:solidFill>
                  <a:schemeClr val="tx1"/>
                </a:solidFill>
                <a:latin typeface="Calibri Light"/>
                <a:ea typeface="Calibri Light"/>
                <a:cs typeface="Calibri Light"/>
              </a:rPr>
              <a:t>Hosted by the Brownfields Coalition of the Northeast (BCONE)</a:t>
            </a:r>
            <a:endParaRPr lang="en-US" sz="180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US" sz="1800">
                <a:solidFill>
                  <a:schemeClr val="tx2">
                    <a:lumMod val="49000"/>
                    <a:lumOff val="51000"/>
                  </a:schemeClr>
                </a:solidFill>
                <a:latin typeface="Calibri Light"/>
                <a:ea typeface="Calibri Light"/>
                <a:cs typeface="Calibri Light"/>
                <a:hlinkClick r:id="rId4">
                  <a:extLst>
                    <a:ext uri="{A12FA001-AC4F-418D-AE19-62706E023703}">
                      <ahyp:hlinkClr xmlns:ahyp="http://schemas.microsoft.com/office/drawing/2018/hyperlinkcolor" val="tx"/>
                    </a:ext>
                  </a:extLst>
                </a:hlinkClick>
              </a:rPr>
              <a:t>Registration open</a:t>
            </a:r>
            <a:endParaRPr lang="en-US" sz="1800">
              <a:solidFill>
                <a:schemeClr val="tx2">
                  <a:lumMod val="49000"/>
                  <a:lumOff val="51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a:latin typeface="Calibri Light" panose="020F0302020204030204" pitchFamily="34" charset="0"/>
              <a:ea typeface="Calibri Light" panose="020F0302020204030204" pitchFamily="34" charset="0"/>
              <a:cs typeface="Calibri Light" panose="020F0302020204030204" pitchFamily="34" charset="0"/>
            </a:endParaRPr>
          </a:p>
          <a:p>
            <a:endParaRPr lang="en-US" sz="2400" b="1">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4" name="Content Placeholder 2">
            <a:extLst>
              <a:ext uri="{FF2B5EF4-FFF2-40B4-BE49-F238E27FC236}">
                <a16:creationId xmlns:a16="http://schemas.microsoft.com/office/drawing/2014/main" id="{CA782439-442F-88B4-1465-96EEDE3F2932}"/>
              </a:ext>
            </a:extLst>
          </p:cNvPr>
          <p:cNvSpPr txBox="1">
            <a:spLocks/>
          </p:cNvSpPr>
          <p:nvPr/>
        </p:nvSpPr>
        <p:spPr>
          <a:xfrm>
            <a:off x="5629981" y="1613632"/>
            <a:ext cx="6564030" cy="1208847"/>
          </a:xfrm>
          <a:prstGeom prst="rect">
            <a:avLst/>
          </a:prstGeom>
        </p:spPr>
        <p:txBody>
          <a:bodyPr lIns="91440" tIns="45720" rIns="91440" bIns="45720" anchor="t">
            <a:normAutofit fontScale="9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2F5496"/>
                </a:solidFill>
                <a:latin typeface="Calibri"/>
                <a:ea typeface="Calibri"/>
                <a:cs typeface="Calibri"/>
              </a:rPr>
              <a:t>Brownfields RLF Workshop</a:t>
            </a:r>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New Orleans, Louisianna | October 6-7</a:t>
            </a:r>
            <a:r>
              <a:rPr lang="en-US" sz="1800" baseline="30000" dirty="0">
                <a:solidFill>
                  <a:schemeClr val="tx1"/>
                </a:solidFill>
                <a:latin typeface="Calibri Light"/>
                <a:ea typeface="Calibri Light"/>
                <a:cs typeface="Calibri Light"/>
              </a:rPr>
              <a:t>th</a:t>
            </a:r>
            <a:r>
              <a:rPr lang="en-US" sz="1800" dirty="0">
                <a:solidFill>
                  <a:schemeClr val="tx1"/>
                </a:solidFill>
                <a:latin typeface="Calibri Light"/>
                <a:ea typeface="Calibri Light"/>
                <a:cs typeface="Calibri Light"/>
              </a:rPr>
              <a:t> </a:t>
            </a:r>
          </a:p>
          <a:p>
            <a:pPr marL="285750" indent="-285750">
              <a:buFont typeface="Arial" panose="020B0604020202020204" pitchFamily="34" charset="0"/>
              <a:buChar char="•"/>
            </a:pPr>
            <a:r>
              <a:rPr lang="en-US" sz="1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Clark County, Nevada| December 8-9</a:t>
            </a:r>
            <a:r>
              <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th</a:t>
            </a:r>
            <a:r>
              <a:rPr lang="en-US" sz="1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 </a:t>
            </a:r>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Hosted by Grow America and ICMA</a:t>
            </a:r>
            <a:endParaRPr lang="en-US" sz="1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US" sz="1800" dirty="0">
                <a:solidFill>
                  <a:schemeClr val="tx2">
                    <a:lumMod val="49000"/>
                    <a:lumOff val="51000"/>
                  </a:schemeClr>
                </a:solidFill>
                <a:latin typeface="Calibri Light"/>
                <a:ea typeface="Calibri Light"/>
                <a:cs typeface="Calibri Light"/>
                <a:hlinkClick r:id="rId5">
                  <a:extLst>
                    <a:ext uri="{A12FA001-AC4F-418D-AE19-62706E023703}">
                      <ahyp:hlinkClr xmlns:ahyp="http://schemas.microsoft.com/office/drawing/2018/hyperlinkcolor" val="tx"/>
                    </a:ext>
                  </a:extLst>
                </a:hlinkClick>
              </a:rPr>
              <a:t>Registration open</a:t>
            </a:r>
            <a:endParaRPr lang="en-US" sz="1800" dirty="0">
              <a:solidFill>
                <a:schemeClr val="tx2">
                  <a:lumMod val="49000"/>
                  <a:lumOff val="51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latin typeface="Calibri Light" panose="020F0302020204030204" pitchFamily="34" charset="0"/>
              <a:ea typeface="Calibri Light" panose="020F0302020204030204" pitchFamily="34" charset="0"/>
              <a:cs typeface="Calibri Light" panose="020F03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7" name="Content Placeholder 2">
            <a:extLst>
              <a:ext uri="{FF2B5EF4-FFF2-40B4-BE49-F238E27FC236}">
                <a16:creationId xmlns:a16="http://schemas.microsoft.com/office/drawing/2014/main" id="{71E67573-823D-5297-E166-009B31B9FE28}"/>
              </a:ext>
            </a:extLst>
          </p:cNvPr>
          <p:cNvSpPr txBox="1">
            <a:spLocks/>
          </p:cNvSpPr>
          <p:nvPr/>
        </p:nvSpPr>
        <p:spPr>
          <a:xfrm>
            <a:off x="332581" y="4622341"/>
            <a:ext cx="4829395" cy="1939872"/>
          </a:xfrm>
          <a:prstGeom prst="rect">
            <a:avLst/>
          </a:prstGeom>
        </p:spPr>
        <p:txBody>
          <a:bodyPr lIns="91440" tIns="45720" rIns="91440" bIns="45720" anchor="t">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2F5496"/>
                </a:solidFill>
                <a:latin typeface="Calibri"/>
                <a:ea typeface="Calibri"/>
                <a:cs typeface="Calibri"/>
              </a:rPr>
              <a:t>Translation Services</a:t>
            </a:r>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Translation for documents and written text in a wide variety of languages</a:t>
            </a:r>
          </a:p>
          <a:p>
            <a:pPr marL="285750" indent="-285750">
              <a:buFont typeface="Arial" panose="020B0604020202020204" pitchFamily="34" charset="0"/>
              <a:buChar char="•"/>
            </a:pPr>
            <a:r>
              <a:rPr lang="en-US" sz="1800" dirty="0">
                <a:solidFill>
                  <a:schemeClr val="tx1"/>
                </a:solidFill>
                <a:latin typeface="Calibri Light"/>
                <a:ea typeface="Calibri Light"/>
                <a:cs typeface="Calibri Light"/>
              </a:rPr>
              <a:t>Translation Service Request</a:t>
            </a:r>
            <a:r>
              <a:rPr lang="en-US" sz="1800" dirty="0">
                <a:solidFill>
                  <a:schemeClr val="tx2">
                    <a:lumMod val="75000"/>
                    <a:lumOff val="25000"/>
                  </a:schemeClr>
                </a:solidFill>
                <a:latin typeface="Calibri Light"/>
                <a:ea typeface="Calibri Light"/>
                <a:cs typeface="Calibri Light"/>
              </a:rPr>
              <a:t> </a:t>
            </a:r>
            <a:r>
              <a:rPr lang="en-US" sz="1800" dirty="0">
                <a:solidFill>
                  <a:schemeClr val="tx2">
                    <a:lumMod val="75000"/>
                    <a:lumOff val="25000"/>
                  </a:schemeClr>
                </a:solidFill>
                <a:latin typeface="Calibri Light"/>
                <a:ea typeface="Calibri Light"/>
                <a:cs typeface="Calibri Light"/>
                <a:hlinkClick r:id="rId6">
                  <a:extLst>
                    <a:ext uri="{A12FA001-AC4F-418D-AE19-62706E023703}">
                      <ahyp:hlinkClr xmlns:ahyp="http://schemas.microsoft.com/office/drawing/2018/hyperlinkcolor" val="tx"/>
                    </a:ext>
                  </a:extLst>
                </a:hlinkClick>
              </a:rPr>
              <a:t>form</a:t>
            </a:r>
            <a:endParaRPr lang="en-US" sz="1800" baseline="30000" dirty="0">
              <a:solidFill>
                <a:schemeClr val="tx2">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graphicFrame>
        <p:nvGraphicFramePr>
          <p:cNvPr id="6" name="Text Placeholder 4" descr="Municipal Assistance Program (MAP) projects may include: brownfield inventories, record review, data gap analysis. grant preparation, site reuse planning, and community engagement planning materials">
            <a:extLst>
              <a:ext uri="{FF2B5EF4-FFF2-40B4-BE49-F238E27FC236}">
                <a16:creationId xmlns:a16="http://schemas.microsoft.com/office/drawing/2014/main" id="{E4BBBC3D-D024-0BF6-85D8-7D30B18CFBF8}"/>
              </a:ext>
            </a:extLst>
          </p:cNvPr>
          <p:cNvGraphicFramePr/>
          <p:nvPr/>
        </p:nvGraphicFramePr>
        <p:xfrm>
          <a:off x="119318" y="2386226"/>
          <a:ext cx="5257800" cy="19872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Content Placeholder 2">
            <a:extLst>
              <a:ext uri="{FF2B5EF4-FFF2-40B4-BE49-F238E27FC236}">
                <a16:creationId xmlns:a16="http://schemas.microsoft.com/office/drawing/2014/main" id="{D678B3D6-0823-062E-CC60-AAE7BA60D2BF}"/>
              </a:ext>
            </a:extLst>
          </p:cNvPr>
          <p:cNvSpPr txBox="1">
            <a:spLocks/>
          </p:cNvSpPr>
          <p:nvPr/>
        </p:nvSpPr>
        <p:spPr>
          <a:xfrm>
            <a:off x="240226" y="1613633"/>
            <a:ext cx="7982712" cy="4665725"/>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rPr>
              <a:t>Fall MAP Open!</a:t>
            </a:r>
          </a:p>
          <a:p>
            <a:pPr marL="285750" indent="-285750">
              <a:buFont typeface="Arial" panose="020B0604020202020204" pitchFamily="34" charset="0"/>
              <a:buChar char="•"/>
            </a:pPr>
            <a:r>
              <a:rPr lang="en-US" sz="18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Applications Extended for MA Roundtables</a:t>
            </a: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US" sz="1800" baseline="300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endParaRPr lang="en-US" sz="2400" b="1" dirty="0">
              <a:solidFill>
                <a:srgbClr val="2F5496"/>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Google Shape;106;p3">
            <a:extLst>
              <a:ext uri="{FF2B5EF4-FFF2-40B4-BE49-F238E27FC236}">
                <a16:creationId xmlns:a16="http://schemas.microsoft.com/office/drawing/2014/main" id="{E19B3C37-96DC-FC91-8994-129F78D5911F}"/>
              </a:ext>
            </a:extLst>
          </p:cNvPr>
          <p:cNvSpPr txBox="1">
            <a:spLocks noGrp="1"/>
          </p:cNvSpPr>
          <p:nvPr>
            <p:ph type="title" idx="4294967295"/>
          </p:nvPr>
        </p:nvSpPr>
        <p:spPr>
          <a:xfrm>
            <a:off x="273852" y="419149"/>
            <a:ext cx="11277600" cy="615553"/>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4000" b="0" i="0" u="none" strike="noStrike" kern="1200" cap="none" spc="0" normalizeH="0" baseline="0" noProof="0" dirty="0">
                <a:ln>
                  <a:noFill/>
                </a:ln>
                <a:solidFill>
                  <a:prstClr val="white"/>
                </a:solidFill>
                <a:effectLst/>
                <a:uLnTx/>
                <a:uFillTx/>
                <a:latin typeface="Calibri"/>
                <a:ea typeface="Calibri"/>
                <a:cs typeface="Calibri"/>
                <a:sym typeface="Calibri"/>
              </a:rPr>
              <a:t>CURRENT &amp; UPCOMING OPPORTUNITIES</a:t>
            </a:r>
          </a:p>
        </p:txBody>
      </p:sp>
    </p:spTree>
    <p:extLst>
      <p:ext uri="{BB962C8B-B14F-4D97-AF65-F5344CB8AC3E}">
        <p14:creationId xmlns:p14="http://schemas.microsoft.com/office/powerpoint/2010/main" val="1994705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ight Triangle 1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B2ABECA-AD98-E614-FF85-F16A7E54BE5E}"/>
              </a:ext>
            </a:extLst>
          </p:cNvPr>
          <p:cNvSpPr>
            <a:spLocks noGrp="1"/>
          </p:cNvSpPr>
          <p:nvPr>
            <p:ph type="title"/>
          </p:nvPr>
        </p:nvSpPr>
        <p:spPr>
          <a:xfrm>
            <a:off x="1075767" y="1188637"/>
            <a:ext cx="2988234" cy="4480726"/>
          </a:xfrm>
        </p:spPr>
        <p:txBody>
          <a:bodyPr>
            <a:normAutofit/>
          </a:bodyPr>
          <a:lstStyle/>
          <a:p>
            <a:pPr algn="r"/>
            <a:r>
              <a:rPr lang="en-US" sz="6600">
                <a:solidFill>
                  <a:srgbClr val="00B050"/>
                </a:solidFill>
                <a:latin typeface="Bahnschrift" panose="020B0502040204020203" pitchFamily="34" charset="0"/>
              </a:rPr>
              <a:t>Thank you!</a:t>
            </a:r>
          </a:p>
        </p:txBody>
      </p:sp>
      <p:cxnSp>
        <p:nvCxnSpPr>
          <p:cNvPr id="20" name="Straight Connector 19">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62C2F8A-9F51-D7FD-F6D9-12F599C789F5}"/>
              </a:ext>
            </a:extLst>
          </p:cNvPr>
          <p:cNvSpPr>
            <a:spLocks noGrp="1"/>
          </p:cNvSpPr>
          <p:nvPr>
            <p:ph idx="1"/>
          </p:nvPr>
        </p:nvSpPr>
        <p:spPr>
          <a:xfrm>
            <a:off x="5255260" y="1713135"/>
            <a:ext cx="5859619" cy="3495995"/>
          </a:xfrm>
        </p:spPr>
        <p:txBody>
          <a:bodyPr anchor="ctr">
            <a:normAutofit/>
          </a:bodyPr>
          <a:lstStyle/>
          <a:p>
            <a:pPr marL="0" indent="0">
              <a:buNone/>
            </a:pPr>
            <a:r>
              <a:rPr lang="en-US" sz="2400">
                <a:latin typeface="Calibri Light"/>
                <a:cs typeface="Calibri Light"/>
              </a:rPr>
              <a:t>Email:</a:t>
            </a:r>
            <a:r>
              <a:rPr lang="en-US" sz="2400">
                <a:latin typeface="Calibri Light"/>
                <a:cs typeface="Calibri Light"/>
                <a:hlinkClick r:id="rId2"/>
              </a:rPr>
              <a:t>Uconn-tab@uconn.edu</a:t>
            </a:r>
            <a:br>
              <a:rPr lang="en-US" sz="2400">
                <a:latin typeface="Calibri Light"/>
                <a:cs typeface="Calibri Light"/>
              </a:rPr>
            </a:br>
            <a:r>
              <a:rPr lang="en-US" sz="2400">
                <a:latin typeface="Calibri Light"/>
                <a:cs typeface="Calibri Light"/>
              </a:rPr>
              <a:t>Website: </a:t>
            </a:r>
            <a:r>
              <a:rPr lang="en-US" sz="2400">
                <a:latin typeface="Calibri Light"/>
                <a:cs typeface="Calibri Light"/>
                <a:hlinkClick r:id="rId3"/>
              </a:rPr>
              <a:t>Tab.program.uconn.edu</a:t>
            </a:r>
            <a:br>
              <a:rPr lang="en-US" sz="2400">
                <a:latin typeface="Calibri Light"/>
                <a:ea typeface="Calibri Light"/>
                <a:cs typeface="Calibri Light"/>
              </a:rPr>
            </a:br>
            <a:r>
              <a:rPr lang="en-US" sz="2400">
                <a:latin typeface="Calibri Light"/>
                <a:cs typeface="Calibri Light"/>
              </a:rPr>
              <a:t>LinkedIn: </a:t>
            </a:r>
            <a:r>
              <a:rPr lang="en-US" sz="2400" u="sng">
                <a:solidFill>
                  <a:srgbClr val="6EAC1C"/>
                </a:solidFill>
                <a:ea typeface="+mn-lt"/>
                <a:cs typeface="+mn-lt"/>
              </a:rPr>
              <a:t>linkedin.com/in/</a:t>
            </a:r>
            <a:r>
              <a:rPr lang="en-US" sz="2400" u="sng" err="1">
                <a:solidFill>
                  <a:srgbClr val="6EAC1C"/>
                </a:solidFill>
                <a:ea typeface="+mn-lt"/>
                <a:cs typeface="+mn-lt"/>
              </a:rPr>
              <a:t>uconn</a:t>
            </a:r>
            <a:r>
              <a:rPr lang="en-US" sz="2400" u="sng">
                <a:solidFill>
                  <a:srgbClr val="6EAC1C"/>
                </a:solidFill>
                <a:ea typeface="+mn-lt"/>
                <a:cs typeface="+mn-lt"/>
              </a:rPr>
              <a:t>-tab/</a:t>
            </a:r>
            <a:endParaRPr lang="en-US" sz="2400" u="sng">
              <a:solidFill>
                <a:srgbClr val="6EAC1C"/>
              </a:solidFill>
              <a:latin typeface="Calibri Light"/>
              <a:cs typeface="Calibri Light"/>
            </a:endParaRPr>
          </a:p>
          <a:p>
            <a:pPr marL="0" indent="0">
              <a:buNone/>
            </a:pPr>
            <a:endParaRPr lang="en-US" sz="2400">
              <a:solidFill>
                <a:srgbClr val="6EAC1C"/>
              </a:solidFill>
              <a:ea typeface="Calibri"/>
              <a:cs typeface="Calibri" panose="020F0502020204030204"/>
            </a:endParaRPr>
          </a:p>
          <a:p>
            <a:pPr marL="0" indent="0">
              <a:buNone/>
            </a:pPr>
            <a:r>
              <a:rPr lang="en-US" sz="2400">
                <a:latin typeface="Calibri Light"/>
                <a:ea typeface="Calibri"/>
                <a:cs typeface="Calibri" panose="020F0502020204030204"/>
              </a:rPr>
              <a:t>Go to our website to subscribe to our newsletter!</a:t>
            </a:r>
          </a:p>
          <a:p>
            <a:endParaRPr lang="en-US" sz="2400">
              <a:ea typeface="Calibri" panose="020F0502020204030204"/>
              <a:cs typeface="Calibri" panose="020F0502020204030204"/>
            </a:endParaRPr>
          </a:p>
        </p:txBody>
      </p:sp>
      <p:sp>
        <p:nvSpPr>
          <p:cNvPr id="9" name="Subtitle 2">
            <a:extLst>
              <a:ext uri="{FF2B5EF4-FFF2-40B4-BE49-F238E27FC236}">
                <a16:creationId xmlns:a16="http://schemas.microsoft.com/office/drawing/2014/main" id="{BF37A7CF-C13A-8333-593D-E8EF2D5AB679}"/>
              </a:ext>
              <a:ext uri="{C183D7F6-B498-43B3-948B-1728B52AA6E4}">
                <adec:decorative xmlns:adec="http://schemas.microsoft.com/office/drawing/2017/decorative" val="1"/>
              </a:ext>
            </a:extLst>
          </p:cNvPr>
          <p:cNvSpPr txBox="1">
            <a:spLocks/>
          </p:cNvSpPr>
          <p:nvPr/>
        </p:nvSpPr>
        <p:spPr>
          <a:xfrm>
            <a:off x="115423" y="3341252"/>
            <a:ext cx="3903100" cy="22089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prstClr val="black"/>
              </a:solidFill>
              <a:effectLst/>
              <a:uLnTx/>
              <a:uFillTx/>
              <a:latin typeface="Calibri Light"/>
              <a:ea typeface="+mn-ea"/>
              <a:cs typeface="Calibri Light"/>
            </a:endParaRPr>
          </a:p>
        </p:txBody>
      </p:sp>
      <p:sp>
        <p:nvSpPr>
          <p:cNvPr id="5" name="TextBox 4">
            <a:extLst>
              <a:ext uri="{FF2B5EF4-FFF2-40B4-BE49-F238E27FC236}">
                <a16:creationId xmlns:a16="http://schemas.microsoft.com/office/drawing/2014/main" id="{B5127F8C-E32C-9E4F-4185-3C4CAB6D2229}"/>
              </a:ext>
            </a:extLst>
          </p:cNvPr>
          <p:cNvSpPr txBox="1"/>
          <p:nvPr/>
        </p:nvSpPr>
        <p:spPr>
          <a:xfrm>
            <a:off x="641774" y="5892603"/>
            <a:ext cx="1051559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B050"/>
                </a:solidFill>
                <a:effectLst/>
                <a:uLnTx/>
                <a:uFillTx/>
                <a:latin typeface="Calibri Light" panose="020F0302020204030204"/>
                <a:ea typeface="+mn-ea"/>
                <a:cs typeface="+mn-cs"/>
                <a:hlinkClick r:id="rId4"/>
              </a:rPr>
              <a:t>https://mailchi.mp/f82f08428bf1/uconn-tab-april-2022-newsletter-10330475?e=6d63f681bc</a:t>
            </a:r>
            <a:endParaRPr kumimoji="0" lang="en-US" sz="1600" b="0" i="0" u="none" strike="noStrike" kern="1200" cap="none" spc="0" normalizeH="0" baseline="0" noProof="0">
              <a:ln>
                <a:noFill/>
              </a:ln>
              <a:solidFill>
                <a:srgbClr val="00B050"/>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24982184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1a7ae4-5eb8-4b45-acf8-62480c0951b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F79EF49668204449377394EB150805A" ma:contentTypeVersion="14" ma:contentTypeDescription="Create a new document." ma:contentTypeScope="" ma:versionID="6fd66a388e13a9ee450b7e9eac8108b9">
  <xsd:schema xmlns:xsd="http://www.w3.org/2001/XMLSchema" xmlns:xs="http://www.w3.org/2001/XMLSchema" xmlns:p="http://schemas.microsoft.com/office/2006/metadata/properties" xmlns:ns2="de1a7ae4-5eb8-4b45-acf8-62480c0951bd" xmlns:ns3="a4653b92-50cd-473b-9125-dd9a392328fe" targetNamespace="http://schemas.microsoft.com/office/2006/metadata/properties" ma:root="true" ma:fieldsID="046da3d696a2caa160d659372fd6b361" ns2:_="" ns3:_="">
    <xsd:import namespace="de1a7ae4-5eb8-4b45-acf8-62480c0951bd"/>
    <xsd:import namespace="a4653b92-50cd-473b-9125-dd9a392328fe"/>
    <xsd:element name="properties">
      <xsd:complexType>
        <xsd:sequence>
          <xsd:element name="documentManagement">
            <xsd:complexType>
              <xsd:all>
                <xsd:element ref="ns2:MediaServiceMetadata" minOccurs="0"/>
                <xsd:element ref="ns2:MediaServiceSearchProperties" minOccurs="0"/>
                <xsd:element ref="ns2:MediaServiceObjectDetectorVersions" minOccurs="0"/>
                <xsd:element ref="ns2:MediaServiceFastMetadata"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DateTaken"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1a7ae4-5eb8-4b45-acf8-62480c0951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SearchProperties" ma:index="9" nillable="true" ma:displayName="MediaServiceSearchProperties" ma:hidden="true" ma:internalName="MediaServiceSearchProperties"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e6962ab-0744-46a3-9e0f-3fe952fbdfd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653b92-50cd-473b-9125-dd9a392328f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AE70BF-698C-4CBC-A58A-5C2B91458A6C}">
  <ds:schemaRefs>
    <ds:schemaRef ds:uri="http://purl.org/dc/dcmitype/"/>
    <ds:schemaRef ds:uri="de1a7ae4-5eb8-4b45-acf8-62480c0951bd"/>
    <ds:schemaRef ds:uri="http://schemas.microsoft.com/office/2006/metadata/properties"/>
    <ds:schemaRef ds:uri="http://schemas.microsoft.com/office/2006/documentManagement/types"/>
    <ds:schemaRef ds:uri="http://purl.org/dc/terms/"/>
    <ds:schemaRef ds:uri="a4653b92-50cd-473b-9125-dd9a392328fe"/>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794A0C99-ED46-4BEE-AEC7-F122CF1D9E45}">
  <ds:schemaRefs>
    <ds:schemaRef ds:uri="a4653b92-50cd-473b-9125-dd9a392328fe"/>
    <ds:schemaRef ds:uri="de1a7ae4-5eb8-4b45-acf8-62480c0951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5EF316-69D7-4A6F-A329-8EDF68D4C605}">
  <ds:schemaRefs>
    <ds:schemaRef ds:uri="http://schemas.microsoft.com/sharepoint/v3/contenttype/forms"/>
  </ds:schemaRefs>
</ds:datastoreItem>
</file>

<file path=docMetadata/LabelInfo.xml><?xml version="1.0" encoding="utf-8"?>
<clbl:labelList xmlns:clbl="http://schemas.microsoft.com/office/2020/mipLabelMetadata">
  <clbl:label id="{17f1a87e-2a25-4eaa-b9df-9d439034b080}" enabled="0" method="" siteId="{17f1a87e-2a25-4eaa-b9df-9d439034b080}" removed="1"/>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0</TotalTime>
  <Words>1113</Words>
  <Application>Microsoft Office PowerPoint</Application>
  <PresentationFormat>Widescreen</PresentationFormat>
  <Paragraphs>265</Paragraphs>
  <Slides>16</Slides>
  <Notes>10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Aptos</vt:lpstr>
      <vt:lpstr>Aptos Display</vt:lpstr>
      <vt:lpstr>Arial</vt:lpstr>
      <vt:lpstr>Bahnschrift</vt:lpstr>
      <vt:lpstr>Bahnschrift SemiBold</vt:lpstr>
      <vt:lpstr>Calibri</vt:lpstr>
      <vt:lpstr>Calibri Light</vt:lpstr>
      <vt:lpstr>Symbol</vt:lpstr>
      <vt:lpstr>3_office theme</vt:lpstr>
      <vt:lpstr>2_Office Theme</vt:lpstr>
      <vt:lpstr>4_office theme</vt:lpstr>
      <vt:lpstr>Massachusetts Brownfields Roundtable</vt:lpstr>
      <vt:lpstr>WHAT IS UCONN TAB</vt:lpstr>
      <vt:lpstr>MEET OUR TEAM</vt:lpstr>
      <vt:lpstr>DIRECT TECHNICAL ASSISTANCE RESPONSIVE, ACCESSIBLE, AND EXPERT REFERALS</vt:lpstr>
      <vt:lpstr>MAP - SERVICE LEARNING COURSE  STRONG COMMUNITY PARTNERSHIPS &amp; COLLABORATIONS</vt:lpstr>
      <vt:lpstr>MAP - SERVICE LEARNING COURSE  COMMUNITY PARTNERSHIPS &amp; COLLABORATIONS</vt:lpstr>
      <vt:lpstr>BROWNFIELD INVENTORY</vt:lpstr>
      <vt:lpstr>RECORD REVIEW &amp; DATA GAP ANALYSIS</vt:lpstr>
      <vt:lpstr>SITE REUSE ASSESSMENT PROJECTS</vt:lpstr>
      <vt:lpstr>Site Reuse Assessment Renderings</vt:lpstr>
      <vt:lpstr>CONTINUING EDUCATION CO-LEARNING</vt:lpstr>
      <vt:lpstr>COMMUNITY ENGAGEMENT BREAKING DOWN BARRIERS AND CO-LEARNING</vt:lpstr>
      <vt:lpstr>Community Engagement</vt:lpstr>
      <vt:lpstr>Do You have a Brownfield in Your Community? Flowchart</vt:lpstr>
      <vt:lpstr>CURRENT &amp; UPCOMING OPPORTUNITIES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UConn TAB</dc:creator>
  <cp:lastModifiedBy>Randi Mendes</cp:lastModifiedBy>
  <cp:revision>4</cp:revision>
  <dcterms:created xsi:type="dcterms:W3CDTF">2025-05-13T20:21:18Z</dcterms:created>
  <dcterms:modified xsi:type="dcterms:W3CDTF">2026-08-18T00:59:37Z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0x010100EF79EF49668204449377394EB150805A</vt:lpwstr>
  </property>
  <property fmtid="{D5CDD505-2E9C-101B-9397-08002B2CF9AE}" pid="3" name="MediaServiceImageTags">
    <vt:lpwstr/>
  </property>
</Properties>
</file>