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58" r:id="rId6"/>
    <p:sldId id="268" r:id="rId7"/>
    <p:sldId id="269" r:id="rId8"/>
    <p:sldId id="261" r:id="rId9"/>
    <p:sldId id="281" r:id="rId10"/>
    <p:sldId id="270" r:id="rId11"/>
    <p:sldId id="271" r:id="rId12"/>
    <p:sldId id="272" r:id="rId13"/>
    <p:sldId id="282" r:id="rId14"/>
    <p:sldId id="273" r:id="rId15"/>
    <p:sldId id="283" r:id="rId16"/>
    <p:sldId id="274" r:id="rId17"/>
    <p:sldId id="284" r:id="rId18"/>
    <p:sldId id="275" r:id="rId19"/>
    <p:sldId id="28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0B9C58-71D6-1D58-45B1-C75BE99B81BE}" name="ONeill, Claire" initials="OC" userId="S::coneill@massdevelopment.com::04ac233f-5abe-4f71-aa0f-6147704101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27795-FA72-6152-8925-785EB8D4163E}" v="20" dt="2024-01-31T19:42:43.884"/>
    <p1510:client id="{4ADABBD3-DBE3-B876-4509-03D95E56D386}" v="927" dt="2024-02-01T20:28:20.884"/>
    <p1510:client id="{717EF5E0-25F6-4DBD-A25D-7054BD432346}" v="4" dt="2024-02-01T20:43:43.774"/>
    <p1510:client id="{7CB374D5-81F4-41BC-B080-118A2966DCB9}" v="30" dt="2024-01-30T22:07:25.691"/>
    <p1510:client id="{9F182170-BD6D-8DF8-B932-20D209D38DA5}" v="487" dt="2024-02-01T18:45:42.858"/>
    <p1510:client id="{FEDB0F9F-43A0-4C7C-8CD2-B0A8688A5CA8}" v="215" dt="2024-02-01T18:24:03.669"/>
    <p1510:client id="{FF04EEE1-2A5D-DC5F-FD1B-7ED40551D858}" v="33" dt="2024-01-30T21:05:10.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2C344-1390-5140-8171-BFAA6F10339D}" type="datetimeFigureOut">
              <a:rPr lang="en-US" smtClean="0"/>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1E4A5-BB81-4847-9D46-05526F31CFC0}" type="slidenum">
              <a:rPr lang="en-US" smtClean="0"/>
              <a:t>‹#›</a:t>
            </a:fld>
            <a:endParaRPr lang="en-US"/>
          </a:p>
        </p:txBody>
      </p:sp>
    </p:spTree>
    <p:extLst>
      <p:ext uri="{BB962C8B-B14F-4D97-AF65-F5344CB8AC3E}">
        <p14:creationId xmlns:p14="http://schemas.microsoft.com/office/powerpoint/2010/main" val="394162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MD -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53D0D1-9DDF-2043-A2CF-4D52927C4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110308" cy="6719777"/>
          </a:xfrm>
          <a:prstGeom prst="rect">
            <a:avLst/>
          </a:prstGeom>
        </p:spPr>
      </p:pic>
      <p:sp>
        <p:nvSpPr>
          <p:cNvPr id="11" name="Rectangle 10">
            <a:extLst>
              <a:ext uri="{FF2B5EF4-FFF2-40B4-BE49-F238E27FC236}">
                <a16:creationId xmlns:a16="http://schemas.microsoft.com/office/drawing/2014/main" id="{7F2AAA8D-0BDE-3647-8253-7D28E658A5C6}"/>
              </a:ext>
            </a:extLst>
          </p:cNvPr>
          <p:cNvSpPr/>
          <p:nvPr userDrawn="1"/>
        </p:nvSpPr>
        <p:spPr>
          <a:xfrm>
            <a:off x="0" y="6634717"/>
            <a:ext cx="12192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5A3DCD-1FA2-2E42-BEF0-B90D649102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10308" y="4960089"/>
            <a:ext cx="5486400" cy="1828800"/>
          </a:xfrm>
          <a:prstGeom prst="rect">
            <a:avLst/>
          </a:prstGeom>
        </p:spPr>
      </p:pic>
      <p:sp>
        <p:nvSpPr>
          <p:cNvPr id="2" name="Title 1">
            <a:extLst>
              <a:ext uri="{FF2B5EF4-FFF2-40B4-BE49-F238E27FC236}">
                <a16:creationId xmlns:a16="http://schemas.microsoft.com/office/drawing/2014/main" id="{7EA9A96A-A1F3-A848-AE99-46A448192C3B}"/>
              </a:ext>
            </a:extLst>
          </p:cNvPr>
          <p:cNvSpPr>
            <a:spLocks noGrp="1"/>
          </p:cNvSpPr>
          <p:nvPr>
            <p:ph type="ctrTitle"/>
          </p:nvPr>
        </p:nvSpPr>
        <p:spPr>
          <a:xfrm>
            <a:off x="5631254" y="1122363"/>
            <a:ext cx="5486400" cy="2387600"/>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E99E379D-1855-AA40-987C-10CECC986342}"/>
              </a:ext>
            </a:extLst>
          </p:cNvPr>
          <p:cNvSpPr>
            <a:spLocks noGrp="1"/>
          </p:cNvSpPr>
          <p:nvPr>
            <p:ph type="subTitle" idx="1"/>
          </p:nvPr>
        </p:nvSpPr>
        <p:spPr>
          <a:xfrm>
            <a:off x="5631254" y="3602038"/>
            <a:ext cx="5486400" cy="1655762"/>
          </a:xfrm>
        </p:spPr>
        <p:txBody>
          <a:bodyPr>
            <a:normAutofit/>
          </a:bodyPr>
          <a:lstStyle>
            <a:lvl1pPr marL="0" indent="0" algn="l">
              <a:buNone/>
              <a:defRPr sz="2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047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MD -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74A6-F160-FE49-A7A9-8D14D8C348C3}"/>
              </a:ext>
            </a:extLst>
          </p:cNvPr>
          <p:cNvSpPr>
            <a:spLocks noGrp="1"/>
          </p:cNvSpPr>
          <p:nvPr>
            <p:ph type="title"/>
          </p:nvPr>
        </p:nvSpPr>
        <p:spPr>
          <a:xfrm>
            <a:off x="5640308" y="1178796"/>
            <a:ext cx="5707141"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273A6ED6-8706-E94E-886C-55EAF2AE67E1}"/>
              </a:ext>
            </a:extLst>
          </p:cNvPr>
          <p:cNvSpPr>
            <a:spLocks noGrp="1"/>
          </p:cNvSpPr>
          <p:nvPr>
            <p:ph type="body" idx="1"/>
          </p:nvPr>
        </p:nvSpPr>
        <p:spPr>
          <a:xfrm>
            <a:off x="5640308" y="4058521"/>
            <a:ext cx="5707141" cy="1500187"/>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234488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D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C12-C243-E14A-A63F-CA033C27B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0FF-AF23-7949-8774-33CA5542E520}"/>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553DDFD-8A06-684A-8880-6DB0B709A1A7}"/>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0257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D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6DCE-37D8-6A46-9069-1AEA55D12D5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3D0D79D-41FC-7041-B80B-AFD7A495E49D}"/>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293913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D - 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BA04DC-D1DD-1446-9C29-7631EB1AC36D}"/>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180049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D - 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C12-C243-E14A-A63F-CA033C27B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0FF-AF23-7949-8774-33CA5542E520}"/>
              </a:ext>
            </a:extLst>
          </p:cNvPr>
          <p:cNvSpPr>
            <a:spLocks noGrp="1"/>
          </p:cNvSpPr>
          <p:nvPr>
            <p:ph idx="1"/>
          </p:nvPr>
        </p:nvSpPr>
        <p:spPr>
          <a:xfrm>
            <a:off x="838200" y="2266509"/>
            <a:ext cx="10515600" cy="3910453"/>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553DDFD-8A06-684A-8880-6DB0B709A1A7}"/>
              </a:ext>
            </a:extLst>
          </p:cNvPr>
          <p:cNvSpPr>
            <a:spLocks noGrp="1"/>
          </p:cNvSpPr>
          <p:nvPr>
            <p:ph type="sldNum" sz="quarter" idx="12"/>
          </p:nvPr>
        </p:nvSpPr>
        <p:spPr/>
        <p:txBody>
          <a:bodyPr/>
          <a:lstStyle/>
          <a:p>
            <a:fld id="{D367A5CE-97AE-A045-8D64-ABA1949E4846}" type="slidenum">
              <a:rPr lang="en-US" smtClean="0"/>
              <a:t>‹#›</a:t>
            </a:fld>
            <a:endParaRPr lang="en-US"/>
          </a:p>
        </p:txBody>
      </p:sp>
      <p:sp>
        <p:nvSpPr>
          <p:cNvPr id="8" name="Text Placeholder 2">
            <a:extLst>
              <a:ext uri="{FF2B5EF4-FFF2-40B4-BE49-F238E27FC236}">
                <a16:creationId xmlns:a16="http://schemas.microsoft.com/office/drawing/2014/main" id="{4BFA1AFF-435A-644D-A1B2-44C165498A45}"/>
              </a:ext>
            </a:extLst>
          </p:cNvPr>
          <p:cNvSpPr>
            <a:spLocks noGrp="1"/>
          </p:cNvSpPr>
          <p:nvPr>
            <p:ph type="body" idx="13"/>
          </p:nvPr>
        </p:nvSpPr>
        <p:spPr>
          <a:xfrm>
            <a:off x="839788" y="1823597"/>
            <a:ext cx="10514012" cy="442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72272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MD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1276-C95D-CB43-A239-AC9640191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1EE78-3DF1-334B-A955-7E31FD6218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F7CB79-B721-1D43-B357-4ECE0A4A3C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6D9544C-B2C1-934B-B7E3-9479F891A749}"/>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75212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D -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7B0E-3CD6-CA46-A54A-00C7D719E0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B78998-A7C6-904D-9257-1006A7C0EA5C}"/>
              </a:ext>
            </a:extLst>
          </p:cNvPr>
          <p:cNvSpPr>
            <a:spLocks noGrp="1"/>
          </p:cNvSpPr>
          <p:nvPr>
            <p:ph type="body" idx="1"/>
          </p:nvPr>
        </p:nvSpPr>
        <p:spPr>
          <a:xfrm>
            <a:off x="839788" y="1690687"/>
            <a:ext cx="5157787" cy="5758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CFC3EB-EE25-404D-B80D-CDABB61CD1AD}"/>
              </a:ext>
            </a:extLst>
          </p:cNvPr>
          <p:cNvSpPr>
            <a:spLocks noGrp="1"/>
          </p:cNvSpPr>
          <p:nvPr>
            <p:ph sz="half" idx="2"/>
          </p:nvPr>
        </p:nvSpPr>
        <p:spPr>
          <a:xfrm>
            <a:off x="839788" y="2266508"/>
            <a:ext cx="5157787" cy="3923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778CDA-C863-4C4A-9C51-46E9A97E0A26}"/>
              </a:ext>
            </a:extLst>
          </p:cNvPr>
          <p:cNvSpPr>
            <a:spLocks noGrp="1"/>
          </p:cNvSpPr>
          <p:nvPr>
            <p:ph type="body" sz="quarter" idx="3"/>
          </p:nvPr>
        </p:nvSpPr>
        <p:spPr>
          <a:xfrm>
            <a:off x="6172200" y="1690687"/>
            <a:ext cx="5183188" cy="5758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F38B9-1188-7D49-B9C7-61BCE737221C}"/>
              </a:ext>
            </a:extLst>
          </p:cNvPr>
          <p:cNvSpPr>
            <a:spLocks noGrp="1"/>
          </p:cNvSpPr>
          <p:nvPr>
            <p:ph sz="quarter" idx="4"/>
          </p:nvPr>
        </p:nvSpPr>
        <p:spPr>
          <a:xfrm>
            <a:off x="6172200" y="2266508"/>
            <a:ext cx="5183188" cy="3923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98B3790-16F7-2447-873B-FA685DD7B4B2}"/>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43496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6DA93-DEE8-BF4F-9D70-CF6BE9D86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4A540E-5388-8A4F-98E0-2ACE4C9DC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CC131A-7E95-5F40-9038-AC1A7CD866CE}"/>
              </a:ext>
            </a:extLst>
          </p:cNvPr>
          <p:cNvSpPr>
            <a:spLocks noGrp="1"/>
          </p:cNvSpPr>
          <p:nvPr>
            <p:ph type="sldNum" sz="quarter" idx="4"/>
          </p:nvPr>
        </p:nvSpPr>
        <p:spPr>
          <a:xfrm>
            <a:off x="9254905" y="6228419"/>
            <a:ext cx="2743200" cy="365125"/>
          </a:xfrm>
          <a:prstGeom prst="rect">
            <a:avLst/>
          </a:prstGeom>
        </p:spPr>
        <p:txBody>
          <a:bodyPr vert="horz" lIns="91440" tIns="45720" rIns="91440" bIns="45720" rtlCol="0" anchor="ctr"/>
          <a:lstStyle>
            <a:lvl1pPr algn="r">
              <a:defRPr sz="1000">
                <a:solidFill>
                  <a:schemeClr val="accent3"/>
                </a:solidFill>
              </a:defRPr>
            </a:lvl1pPr>
          </a:lstStyle>
          <a:p>
            <a:fld id="{D367A5CE-97AE-A045-8D64-ABA1949E4846}" type="slidenum">
              <a:rPr lang="en-US" smtClean="0"/>
              <a:pPr/>
              <a:t>‹#›</a:t>
            </a:fld>
            <a:endParaRPr lang="en-US"/>
          </a:p>
        </p:txBody>
      </p:sp>
      <p:pic>
        <p:nvPicPr>
          <p:cNvPr id="8" name="Picture 7">
            <a:extLst>
              <a:ext uri="{FF2B5EF4-FFF2-40B4-BE49-F238E27FC236}">
                <a16:creationId xmlns:a16="http://schemas.microsoft.com/office/drawing/2014/main" id="{27B04188-77EA-B844-9004-441B0E0D29A9}"/>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595233" y="6131697"/>
            <a:ext cx="2464838" cy="457755"/>
          </a:xfrm>
          <a:prstGeom prst="rect">
            <a:avLst/>
          </a:prstGeom>
        </p:spPr>
      </p:pic>
      <p:sp>
        <p:nvSpPr>
          <p:cNvPr id="9" name="Rectangle 8">
            <a:extLst>
              <a:ext uri="{FF2B5EF4-FFF2-40B4-BE49-F238E27FC236}">
                <a16:creationId xmlns:a16="http://schemas.microsoft.com/office/drawing/2014/main" id="{6E608A75-A3CC-3E47-B674-AAB349499ECD}"/>
              </a:ext>
            </a:extLst>
          </p:cNvPr>
          <p:cNvSpPr/>
          <p:nvPr userDrawn="1"/>
        </p:nvSpPr>
        <p:spPr>
          <a:xfrm>
            <a:off x="0" y="6634717"/>
            <a:ext cx="12192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4107331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4" r:id="rId4"/>
    <p:sldLayoutId id="2147483655" r:id="rId5"/>
    <p:sldLayoutId id="2147483656" r:id="rId6"/>
    <p:sldLayoutId id="2147483652" r:id="rId7"/>
    <p:sldLayoutId id="2147483653" r:id="rId8"/>
  </p:sldLayoutIdLst>
  <p:hf hdr="0" ft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mass.gov/onestop" TargetMode="External"/><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www.mass.gov/onestop"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2B63-5BF7-9848-8EBE-D57D0EEF11F6}"/>
              </a:ext>
            </a:extLst>
          </p:cNvPr>
          <p:cNvSpPr>
            <a:spLocks noGrp="1"/>
          </p:cNvSpPr>
          <p:nvPr>
            <p:ph type="ctrTitle"/>
          </p:nvPr>
        </p:nvSpPr>
        <p:spPr>
          <a:xfrm>
            <a:off x="5631253" y="1122363"/>
            <a:ext cx="5696653" cy="2387600"/>
          </a:xfrm>
        </p:spPr>
        <p:txBody>
          <a:bodyPr>
            <a:normAutofit/>
          </a:bodyPr>
          <a:lstStyle/>
          <a:p>
            <a:r>
              <a:rPr lang="en-US" sz="3600" dirty="0"/>
              <a:t>Underutilized Properties Program (UPP)</a:t>
            </a:r>
            <a:br>
              <a:rPr lang="en-US" sz="3600" dirty="0"/>
            </a:br>
            <a:r>
              <a:rPr lang="en-US" sz="3600" dirty="0"/>
              <a:t>Guidance Webinar</a:t>
            </a:r>
          </a:p>
        </p:txBody>
      </p:sp>
      <p:sp>
        <p:nvSpPr>
          <p:cNvPr id="3" name="Subtitle 2">
            <a:extLst>
              <a:ext uri="{FF2B5EF4-FFF2-40B4-BE49-F238E27FC236}">
                <a16:creationId xmlns:a16="http://schemas.microsoft.com/office/drawing/2014/main" id="{12FD6214-5B60-7946-A9CD-91D67C48F07F}"/>
              </a:ext>
            </a:extLst>
          </p:cNvPr>
          <p:cNvSpPr>
            <a:spLocks noGrp="1"/>
          </p:cNvSpPr>
          <p:nvPr>
            <p:ph type="subTitle" idx="1"/>
          </p:nvPr>
        </p:nvSpPr>
        <p:spPr/>
        <p:txBody>
          <a:bodyPr>
            <a:normAutofit/>
          </a:bodyPr>
          <a:lstStyle/>
          <a:p>
            <a:r>
              <a:rPr lang="en-US" sz="2400"/>
              <a:t>Community One Stop for Growth </a:t>
            </a:r>
          </a:p>
        </p:txBody>
      </p:sp>
      <p:sp>
        <p:nvSpPr>
          <p:cNvPr id="4" name="Date Placeholder 3">
            <a:extLst>
              <a:ext uri="{FF2B5EF4-FFF2-40B4-BE49-F238E27FC236}">
                <a16:creationId xmlns:a16="http://schemas.microsoft.com/office/drawing/2014/main" id="{5389C35A-86D9-7F44-BFFE-F0848C4D20B5}"/>
              </a:ext>
            </a:extLst>
          </p:cNvPr>
          <p:cNvSpPr>
            <a:spLocks noGrp="1"/>
          </p:cNvSpPr>
          <p:nvPr>
            <p:ph type="dt" sz="half" idx="4294967295"/>
          </p:nvPr>
        </p:nvSpPr>
        <p:spPr>
          <a:xfrm>
            <a:off x="10175875" y="0"/>
            <a:ext cx="2016125" cy="365125"/>
          </a:xfrm>
          <a:prstGeom prst="rect">
            <a:avLst/>
          </a:prstGeom>
        </p:spPr>
        <p:txBody>
          <a:bodyPr anchor="ctr"/>
          <a:lstStyle/>
          <a:p>
            <a:pPr algn="r"/>
            <a:fld id="{E7BC4C01-1DEC-804F-B7AE-D2AC84913B8D}" type="datetime1">
              <a:rPr lang="en-US" sz="1000" smtClean="0">
                <a:solidFill>
                  <a:schemeClr val="accent6"/>
                </a:solidFill>
              </a:rPr>
              <a:t>2/9/2024</a:t>
            </a:fld>
            <a:endParaRPr lang="en-US" sz="1000">
              <a:solidFill>
                <a:schemeClr val="accent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095" y="2390"/>
            <a:ext cx="4056522" cy="832537"/>
          </a:xfrm>
          <a:prstGeom prst="rect">
            <a:avLst/>
          </a:prstGeom>
        </p:spPr>
      </p:pic>
    </p:spTree>
    <p:extLst>
      <p:ext uri="{BB962C8B-B14F-4D97-AF65-F5344CB8AC3E}">
        <p14:creationId xmlns:p14="http://schemas.microsoft.com/office/powerpoint/2010/main" val="143227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1164C-B44C-50EE-F6CC-B20A7D94A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8B170-FAFC-ED8E-6916-F090F6514AE1}"/>
              </a:ext>
            </a:extLst>
          </p:cNvPr>
          <p:cNvSpPr>
            <a:spLocks noGrp="1"/>
          </p:cNvSpPr>
          <p:nvPr>
            <p:ph type="title"/>
          </p:nvPr>
        </p:nvSpPr>
        <p:spPr>
          <a:xfrm>
            <a:off x="839788" y="365125"/>
            <a:ext cx="10515600" cy="1226952"/>
          </a:xfrm>
        </p:spPr>
        <p:txBody>
          <a:bodyPr>
            <a:normAutofit/>
          </a:bodyPr>
          <a:lstStyle/>
          <a:p>
            <a:r>
              <a:rPr lang="en-US" sz="3200" dirty="0">
                <a:solidFill>
                  <a:schemeClr val="accent1"/>
                </a:solidFill>
              </a:rPr>
              <a:t>How to be Competitive </a:t>
            </a:r>
            <a:r>
              <a:rPr lang="en-US" sz="1800" dirty="0">
                <a:solidFill>
                  <a:schemeClr val="accent1"/>
                </a:solidFill>
              </a:rPr>
              <a:t>(continued)</a:t>
            </a:r>
          </a:p>
        </p:txBody>
      </p:sp>
      <p:sp>
        <p:nvSpPr>
          <p:cNvPr id="8" name="Slide Number Placeholder 7">
            <a:extLst>
              <a:ext uri="{FF2B5EF4-FFF2-40B4-BE49-F238E27FC236}">
                <a16:creationId xmlns:a16="http://schemas.microsoft.com/office/drawing/2014/main" id="{42DB8F2D-0515-C86E-616A-A3157A7E9F92}"/>
              </a:ext>
            </a:extLst>
          </p:cNvPr>
          <p:cNvSpPr>
            <a:spLocks noGrp="1"/>
          </p:cNvSpPr>
          <p:nvPr>
            <p:ph type="sldNum" sz="quarter" idx="12"/>
          </p:nvPr>
        </p:nvSpPr>
        <p:spPr/>
        <p:txBody>
          <a:bodyPr/>
          <a:lstStyle/>
          <a:p>
            <a:fld id="{D367A5CE-97AE-A045-8D64-ABA1949E4846}" type="slidenum">
              <a:rPr lang="en-US" smtClean="0"/>
              <a:t>10</a:t>
            </a:fld>
            <a:endParaRPr lang="en-US"/>
          </a:p>
        </p:txBody>
      </p:sp>
      <p:sp>
        <p:nvSpPr>
          <p:cNvPr id="9" name="TextBox 8">
            <a:extLst>
              <a:ext uri="{FF2B5EF4-FFF2-40B4-BE49-F238E27FC236}">
                <a16:creationId xmlns:a16="http://schemas.microsoft.com/office/drawing/2014/main" id="{32F97405-42EC-F266-C76F-1CD0013DBC9D}"/>
              </a:ext>
            </a:extLst>
          </p:cNvPr>
          <p:cNvSpPr txBox="1"/>
          <p:nvPr/>
        </p:nvSpPr>
        <p:spPr>
          <a:xfrm>
            <a:off x="412377" y="1174377"/>
            <a:ext cx="1135828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endParaRPr lang="en-US" sz="2000" dirty="0">
              <a:solidFill>
                <a:schemeClr val="accent6"/>
              </a:solidFill>
              <a:latin typeface="Arial"/>
              <a:ea typeface="Calibri"/>
              <a:cs typeface="Arial"/>
            </a:endParaRPr>
          </a:p>
          <a:p>
            <a:pPr marL="342900" indent="-342900">
              <a:buFont typeface="Wingdings"/>
              <a:buChar char="Ø"/>
            </a:pPr>
            <a:endParaRPr lang="en-US" sz="2000" dirty="0">
              <a:solidFill>
                <a:schemeClr val="accent6"/>
              </a:solidFill>
              <a:latin typeface="Arial"/>
              <a:cs typeface="Arial"/>
            </a:endParaRPr>
          </a:p>
          <a:p>
            <a:r>
              <a:rPr lang="en-US" sz="2000" b="1" dirty="0">
                <a:solidFill>
                  <a:schemeClr val="accent6"/>
                </a:solidFill>
                <a:latin typeface="Arial"/>
                <a:cs typeface="Arial"/>
              </a:rPr>
              <a:t>Are there any particularly important questions?</a:t>
            </a:r>
            <a:endParaRPr lang="en-US" b="1" dirty="0">
              <a:solidFill>
                <a:schemeClr val="accent6"/>
              </a:solidFill>
              <a:cs typeface="Arial" panose="020B0604020202020204"/>
            </a:endParaRPr>
          </a:p>
          <a:p>
            <a:pPr marL="800100" lvl="1" indent="-342900">
              <a:buFont typeface="Wingdings"/>
              <a:buChar char="Ø"/>
            </a:pPr>
            <a:r>
              <a:rPr lang="en-US" sz="1600" dirty="0">
                <a:solidFill>
                  <a:schemeClr val="accent6"/>
                </a:solidFill>
                <a:latin typeface="Arial"/>
                <a:cs typeface="Arial"/>
              </a:rPr>
              <a:t>The following sections and questions are important and should not be left blank: </a:t>
            </a:r>
            <a:endParaRPr lang="en-US" dirty="0">
              <a:solidFill>
                <a:schemeClr val="accent6"/>
              </a:solidFill>
              <a:latin typeface="Arial"/>
              <a:cs typeface="Arial"/>
            </a:endParaRPr>
          </a:p>
          <a:p>
            <a:pPr marL="1257300" lvl="2" indent="-342900">
              <a:buFont typeface="Wingdings"/>
              <a:buChar char="§"/>
            </a:pPr>
            <a:r>
              <a:rPr lang="en-US" sz="1600" dirty="0">
                <a:solidFill>
                  <a:schemeClr val="accent6"/>
                </a:solidFill>
                <a:latin typeface="Arial"/>
                <a:cs typeface="Arial"/>
              </a:rPr>
              <a:t>Project Overview Questions</a:t>
            </a:r>
            <a:endParaRPr lang="en-US" dirty="0">
              <a:solidFill>
                <a:schemeClr val="accent6"/>
              </a:solidFill>
              <a:latin typeface="Arial"/>
              <a:cs typeface="Arial"/>
            </a:endParaRPr>
          </a:p>
          <a:p>
            <a:pPr marL="1257300" lvl="2" indent="-342900">
              <a:buFont typeface="Wingdings"/>
              <a:buChar char="§"/>
            </a:pPr>
            <a:r>
              <a:rPr lang="en-US" sz="1600" dirty="0">
                <a:solidFill>
                  <a:schemeClr val="accent6"/>
                </a:solidFill>
                <a:latin typeface="Arial"/>
                <a:cs typeface="Arial"/>
              </a:rPr>
              <a:t>Grant Funding Request Chart</a:t>
            </a:r>
            <a:endParaRPr lang="en-US" dirty="0">
              <a:solidFill>
                <a:schemeClr val="accent6"/>
              </a:solidFill>
              <a:latin typeface="Arial"/>
              <a:cs typeface="Arial"/>
            </a:endParaRPr>
          </a:p>
          <a:p>
            <a:pPr marL="1257300" lvl="2" indent="-342900">
              <a:buFont typeface="Wingdings"/>
              <a:buChar char="§"/>
            </a:pPr>
            <a:r>
              <a:rPr lang="en-US" sz="1600" dirty="0">
                <a:solidFill>
                  <a:schemeClr val="accent6"/>
                </a:solidFill>
                <a:latin typeface="Arial"/>
                <a:cs typeface="Arial"/>
              </a:rPr>
              <a:t>Project Outcomes Questions</a:t>
            </a:r>
            <a:endParaRPr lang="en-US" dirty="0">
              <a:solidFill>
                <a:schemeClr val="accent6"/>
              </a:solidFill>
              <a:latin typeface="Arial"/>
              <a:cs typeface="Arial"/>
            </a:endParaRPr>
          </a:p>
          <a:p>
            <a:pPr marL="1257300" lvl="2" indent="-342900">
              <a:buFont typeface="Wingdings"/>
              <a:buChar char="§"/>
            </a:pPr>
            <a:r>
              <a:rPr lang="en-US" sz="1600" dirty="0">
                <a:solidFill>
                  <a:schemeClr val="accent6"/>
                </a:solidFill>
                <a:latin typeface="Arial"/>
                <a:cs typeface="Arial"/>
              </a:rPr>
              <a:t>Site Information Questions</a:t>
            </a:r>
            <a:endParaRPr lang="en-US" dirty="0">
              <a:solidFill>
                <a:schemeClr val="accent6"/>
              </a:solidFill>
              <a:cs typeface="Arial"/>
            </a:endParaRPr>
          </a:p>
          <a:p>
            <a:pPr marL="285750" indent="-285750">
              <a:buFont typeface="Wingdings"/>
              <a:buChar char="Ø"/>
            </a:pPr>
            <a:endParaRPr lang="en-US" sz="1600" dirty="0">
              <a:solidFill>
                <a:schemeClr val="accent6"/>
              </a:solidFill>
              <a:latin typeface="Arial"/>
              <a:cs typeface="Arial"/>
            </a:endParaRPr>
          </a:p>
          <a:p>
            <a:r>
              <a:rPr lang="en-US" sz="2000" b="1" dirty="0">
                <a:solidFill>
                  <a:schemeClr val="accent6"/>
                </a:solidFill>
                <a:latin typeface="Arial"/>
                <a:cs typeface="Arial"/>
              </a:rPr>
              <a:t>What attachments should applicants be prepared to include in their applications?</a:t>
            </a:r>
          </a:p>
          <a:p>
            <a:pPr marL="800100" lvl="1" indent="-342900">
              <a:buFont typeface="Wingdings"/>
              <a:buChar char="Ø"/>
            </a:pPr>
            <a:r>
              <a:rPr lang="en-US" sz="1600" dirty="0">
                <a:solidFill>
                  <a:schemeClr val="accent6"/>
                </a:solidFill>
                <a:latin typeface="Arial"/>
                <a:cs typeface="Arial"/>
              </a:rPr>
              <a:t>All applications must include a letter of support from the municipality clearly articulating the proposed funding’s public purpose/ benefit. </a:t>
            </a:r>
            <a:endParaRPr lang="en-US" dirty="0">
              <a:solidFill>
                <a:schemeClr val="accent6"/>
              </a:solidFill>
              <a:latin typeface="Arial"/>
              <a:cs typeface="Arial"/>
            </a:endParaRPr>
          </a:p>
          <a:p>
            <a:pPr marL="800100" lvl="1" indent="-342900">
              <a:buFont typeface="Wingdings"/>
              <a:buChar char="Ø"/>
            </a:pPr>
            <a:r>
              <a:rPr lang="en-US" sz="1600" dirty="0">
                <a:solidFill>
                  <a:schemeClr val="accent6"/>
                </a:solidFill>
                <a:latin typeface="Arial"/>
                <a:cs typeface="Arial"/>
              </a:rPr>
              <a:t>For-profit entities will need to make clear the public purposes advanced by their proposed funding request.</a:t>
            </a:r>
            <a:endParaRPr lang="en-US">
              <a:solidFill>
                <a:schemeClr val="accent6"/>
              </a:solidFill>
              <a:cs typeface="Arial" panose="020B0604020202020204"/>
            </a:endParaRPr>
          </a:p>
        </p:txBody>
      </p:sp>
    </p:spTree>
    <p:extLst>
      <p:ext uri="{BB962C8B-B14F-4D97-AF65-F5344CB8AC3E}">
        <p14:creationId xmlns:p14="http://schemas.microsoft.com/office/powerpoint/2010/main" val="362472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200" dirty="0">
                <a:solidFill>
                  <a:schemeClr val="accent1"/>
                </a:solidFill>
              </a:rPr>
              <a:t>Successful Application Example #1</a:t>
            </a:r>
          </a:p>
        </p:txBody>
      </p:sp>
      <p:graphicFrame>
        <p:nvGraphicFramePr>
          <p:cNvPr id="11" name="Content Placeholder 10">
            <a:extLst>
              <a:ext uri="{FF2B5EF4-FFF2-40B4-BE49-F238E27FC236}">
                <a16:creationId xmlns:a16="http://schemas.microsoft.com/office/drawing/2014/main" id="{E0954729-8CDF-F8EF-225E-E508D5F28E6B}"/>
              </a:ext>
            </a:extLst>
          </p:cNvPr>
          <p:cNvGraphicFramePr>
            <a:graphicFrameLocks noGrp="1"/>
          </p:cNvGraphicFramePr>
          <p:nvPr>
            <p:ph idx="1"/>
            <p:extLst>
              <p:ext uri="{D42A27DB-BD31-4B8C-83A1-F6EECF244321}">
                <p14:modId xmlns:p14="http://schemas.microsoft.com/office/powerpoint/2010/main" val="1417286732"/>
              </p:ext>
            </p:extLst>
          </p:nvPr>
        </p:nvGraphicFramePr>
        <p:xfrm>
          <a:off x="268941" y="1272988"/>
          <a:ext cx="11681022" cy="4688531"/>
        </p:xfrm>
        <a:graphic>
          <a:graphicData uri="http://schemas.openxmlformats.org/drawingml/2006/table">
            <a:tbl>
              <a:tblPr firstRow="1" bandRow="1">
                <a:tableStyleId>{5C22544A-7EE6-4342-B048-85BDC9FD1C3A}</a:tableStyleId>
              </a:tblPr>
              <a:tblGrid>
                <a:gridCol w="3015574">
                  <a:extLst>
                    <a:ext uri="{9D8B030D-6E8A-4147-A177-3AD203B41FA5}">
                      <a16:colId xmlns:a16="http://schemas.microsoft.com/office/drawing/2014/main" val="1100159850"/>
                    </a:ext>
                  </a:extLst>
                </a:gridCol>
                <a:gridCol w="8665448">
                  <a:extLst>
                    <a:ext uri="{9D8B030D-6E8A-4147-A177-3AD203B41FA5}">
                      <a16:colId xmlns:a16="http://schemas.microsoft.com/office/drawing/2014/main" val="677793508"/>
                    </a:ext>
                  </a:extLst>
                </a:gridCol>
              </a:tblGrid>
              <a:tr h="755375">
                <a:tc>
                  <a:txBody>
                    <a:bodyPr/>
                    <a:lstStyle/>
                    <a:p>
                      <a:pPr marL="0" algn="l" rtl="0" eaLnBrk="1" latinLnBrk="0" hangingPunct="1">
                        <a:spcBef>
                          <a:spcPts val="0"/>
                        </a:spcBef>
                        <a:spcAft>
                          <a:spcPts val="0"/>
                        </a:spcAft>
                      </a:pPr>
                      <a:r>
                        <a:rPr lang="en-US" sz="1800" b="1" kern="1200" dirty="0">
                          <a:solidFill>
                            <a:schemeClr val="accent6"/>
                          </a:solidFill>
                          <a:effectLst/>
                          <a:latin typeface="Arial"/>
                        </a:rPr>
                        <a:t>Applicant:</a:t>
                      </a:r>
                      <a:endParaRPr lang="en-US">
                        <a:solidFill>
                          <a:schemeClr val="accent6"/>
                        </a:solidFill>
                        <a:effectLst/>
                        <a:latin typeface="Arial"/>
                      </a:endParaRPr>
                    </a:p>
                  </a:txBody>
                  <a:tcPr marL="0" marR="0" marT="0" marB="0" anchor="ctr">
                    <a:lnL>
                      <a:noFill/>
                    </a:lnL>
                    <a:lnR>
                      <a:noFill/>
                    </a:lnR>
                    <a:lnT>
                      <a:noFill/>
                    </a:lnT>
                    <a:lnB>
                      <a:noFill/>
                    </a:lnB>
                    <a:noFill/>
                  </a:tcPr>
                </a:tc>
                <a:tc>
                  <a:txBody>
                    <a:bodyPr/>
                    <a:lstStyle/>
                    <a:p>
                      <a:pPr marL="0" algn="l" rtl="0" eaLnBrk="1" latinLnBrk="0" hangingPunct="1">
                        <a:spcBef>
                          <a:spcPts val="0"/>
                        </a:spcBef>
                        <a:spcAft>
                          <a:spcPts val="0"/>
                        </a:spcAft>
                      </a:pPr>
                      <a:r>
                        <a:rPr lang="en-US" sz="1800" kern="1200" dirty="0">
                          <a:solidFill>
                            <a:schemeClr val="accent6"/>
                          </a:solidFill>
                          <a:effectLst/>
                          <a:latin typeface="Arial"/>
                        </a:rPr>
                        <a:t>Adams Theater, Adams </a:t>
                      </a:r>
                      <a:endParaRPr lang="en-US" dirty="0">
                        <a:solidFill>
                          <a:schemeClr val="accent6"/>
                        </a:solidFill>
                        <a:effectLst/>
                        <a:latin typeface="Arial"/>
                      </a:endParaRPr>
                    </a:p>
                  </a:txBody>
                  <a:tcPr marL="0" marR="0" marT="0" marB="0" anchor="ctr">
                    <a:lnL>
                      <a:noFill/>
                    </a:lnL>
                    <a:lnR>
                      <a:noFill/>
                    </a:lnR>
                    <a:lnT>
                      <a:noFill/>
                    </a:lnT>
                    <a:lnB>
                      <a:noFill/>
                    </a:lnB>
                    <a:noFill/>
                  </a:tcPr>
                </a:tc>
                <a:extLst>
                  <a:ext uri="{0D108BD9-81ED-4DB2-BD59-A6C34878D82A}">
                    <a16:rowId xmlns:a16="http://schemas.microsoft.com/office/drawing/2014/main" val="2556678661"/>
                  </a:ext>
                </a:extLst>
              </a:tr>
              <a:tr h="1415240">
                <a:tc>
                  <a:txBody>
                    <a:bodyPr/>
                    <a:lstStyle/>
                    <a:p>
                      <a:pPr marL="0" algn="l" rtl="0" eaLnBrk="1" latinLnBrk="0" hangingPunct="1">
                        <a:spcBef>
                          <a:spcPts val="0"/>
                        </a:spcBef>
                        <a:spcAft>
                          <a:spcPts val="0"/>
                        </a:spcAft>
                      </a:pPr>
                      <a:r>
                        <a:rPr lang="en-US" sz="1800" b="1" kern="1200" dirty="0">
                          <a:solidFill>
                            <a:schemeClr val="accent6"/>
                          </a:solidFill>
                          <a:effectLst/>
                          <a:latin typeface="Arial"/>
                        </a:rPr>
                        <a:t>Project Description:</a:t>
                      </a:r>
                      <a:endParaRPr lang="en-US">
                        <a:solidFill>
                          <a:schemeClr val="accent6"/>
                        </a:solidFill>
                        <a:effectLst/>
                        <a:latin typeface="Arial"/>
                      </a:endParaRPr>
                    </a:p>
                  </a:txBody>
                  <a:tcPr marL="0" marR="0" marT="0" marB="0" anchor="ctr">
                    <a:lnL>
                      <a:noFill/>
                    </a:lnL>
                    <a:lnR>
                      <a:noFill/>
                    </a:lnR>
                    <a:lnT>
                      <a:noFill/>
                    </a:lnT>
                    <a:lnB>
                      <a:noFill/>
                    </a:lnB>
                    <a:noFill/>
                  </a:tcPr>
                </a:tc>
                <a:tc>
                  <a:txBody>
                    <a:bodyPr/>
                    <a:lstStyle/>
                    <a:p>
                      <a:pPr marL="0" algn="l" rtl="0" eaLnBrk="1" latinLnBrk="0" hangingPunct="1">
                        <a:spcBef>
                          <a:spcPts val="0"/>
                        </a:spcBef>
                        <a:spcAft>
                          <a:spcPts val="0"/>
                        </a:spcAft>
                      </a:pPr>
                      <a:r>
                        <a:rPr lang="en-US" sz="1800" kern="1200" dirty="0">
                          <a:solidFill>
                            <a:schemeClr val="accent6"/>
                          </a:solidFill>
                          <a:effectLst/>
                          <a:latin typeface="Arial"/>
                        </a:rPr>
                        <a:t>In May 2021, developer Yina Moore purchased the 11,056 square foot Adams Theater that included an unused auditorium and two vacant street-front spaces. UPP funds were used for the auditorium electric upgrade, HVAC, new roof, and an accessible new floor. </a:t>
                      </a:r>
                      <a:endParaRPr lang="en-US">
                        <a:solidFill>
                          <a:schemeClr val="accent6"/>
                        </a:solidFill>
                        <a:effectLst/>
                        <a:latin typeface="Arial"/>
                      </a:endParaRPr>
                    </a:p>
                  </a:txBody>
                  <a:tcPr marL="0" marR="0" marT="0" marB="0" anchor="ctr">
                    <a:lnL>
                      <a:noFill/>
                    </a:lnL>
                    <a:lnR>
                      <a:noFill/>
                    </a:lnR>
                    <a:lnT>
                      <a:noFill/>
                    </a:lnT>
                    <a:lnB>
                      <a:noFill/>
                    </a:lnB>
                    <a:noFill/>
                  </a:tcPr>
                </a:tc>
                <a:extLst>
                  <a:ext uri="{0D108BD9-81ED-4DB2-BD59-A6C34878D82A}">
                    <a16:rowId xmlns:a16="http://schemas.microsoft.com/office/drawing/2014/main" val="4189835030"/>
                  </a:ext>
                </a:extLst>
              </a:tr>
              <a:tr h="2517916">
                <a:tc>
                  <a:txBody>
                    <a:bodyPr/>
                    <a:lstStyle/>
                    <a:p>
                      <a:pPr marL="0" algn="l" rtl="0" eaLnBrk="1" latinLnBrk="0" hangingPunct="1">
                        <a:spcBef>
                          <a:spcPts val="0"/>
                        </a:spcBef>
                        <a:spcAft>
                          <a:spcPts val="0"/>
                        </a:spcAft>
                      </a:pPr>
                      <a:r>
                        <a:rPr lang="en-US" sz="1800" b="1" kern="1200" dirty="0">
                          <a:solidFill>
                            <a:schemeClr val="accent6"/>
                          </a:solidFill>
                          <a:effectLst/>
                          <a:latin typeface="Arial"/>
                        </a:rPr>
                        <a:t>What Made the Project Successful:</a:t>
                      </a:r>
                      <a:endParaRPr lang="en-US">
                        <a:solidFill>
                          <a:schemeClr val="accent6"/>
                        </a:solidFill>
                        <a:effectLst/>
                        <a:latin typeface="Arial"/>
                      </a:endParaRPr>
                    </a:p>
                  </a:txBody>
                  <a:tcPr marL="0" marR="0" marT="0" marB="0" anchor="ctr">
                    <a:lnL>
                      <a:noFill/>
                    </a:lnL>
                    <a:lnR>
                      <a:noFill/>
                    </a:lnR>
                    <a:lnT>
                      <a:noFill/>
                    </a:lnT>
                    <a:lnB>
                      <a:noFill/>
                    </a:lnB>
                    <a:noFill/>
                  </a:tcPr>
                </a:tc>
                <a:tc>
                  <a:txBody>
                    <a:bodyPr/>
                    <a:lstStyle/>
                    <a:p>
                      <a:pPr marL="0" indent="0" algn="l" rtl="0" eaLnBrk="1" latinLnBrk="0" hangingPunct="1">
                        <a:spcBef>
                          <a:spcPts val="0"/>
                        </a:spcBef>
                        <a:spcAft>
                          <a:spcPts val="0"/>
                        </a:spcAft>
                        <a:buClrTx/>
                        <a:buSzPts val="1800"/>
                        <a:buNone/>
                      </a:pPr>
                      <a:r>
                        <a:rPr lang="en-US" sz="1800" kern="1200" dirty="0">
                          <a:solidFill>
                            <a:schemeClr val="accent6"/>
                          </a:solidFill>
                          <a:effectLst/>
                          <a:latin typeface="Arial"/>
                        </a:rPr>
                        <a:t>The Adams Theater is a multifunctional performance venue that has accelerated downtown economic development. The applicant was able to clearly demonstrate the financial need for support as well as the use of grant funds to enhance public purpose goals including eliminating blight, supporting the economic vitality of downtown Adams, and increasing commercial building accessibility to persons with disabilities. </a:t>
                      </a:r>
                      <a:endParaRPr lang="en-US">
                        <a:solidFill>
                          <a:schemeClr val="accent6"/>
                        </a:solidFill>
                        <a:effectLst/>
                        <a:latin typeface="Arial"/>
                      </a:endParaRPr>
                    </a:p>
                  </a:txBody>
                  <a:tcPr marL="0" marR="0" marT="0" marB="0" anchor="ctr">
                    <a:lnL>
                      <a:noFill/>
                    </a:lnL>
                    <a:lnR>
                      <a:noFill/>
                    </a:lnR>
                    <a:lnT>
                      <a:noFill/>
                    </a:lnT>
                    <a:lnB>
                      <a:noFill/>
                    </a:lnB>
                    <a:noFill/>
                  </a:tcPr>
                </a:tc>
                <a:extLst>
                  <a:ext uri="{0D108BD9-81ED-4DB2-BD59-A6C34878D82A}">
                    <a16:rowId xmlns:a16="http://schemas.microsoft.com/office/drawing/2014/main" val="504610606"/>
                  </a:ext>
                </a:extLst>
              </a:tr>
            </a:tbl>
          </a:graphicData>
        </a:graphic>
      </p:graphicFrame>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11</a:t>
            </a:fld>
            <a:endParaRPr lang="en-US"/>
          </a:p>
        </p:txBody>
      </p:sp>
    </p:spTree>
    <p:extLst>
      <p:ext uri="{BB962C8B-B14F-4D97-AF65-F5344CB8AC3E}">
        <p14:creationId xmlns:p14="http://schemas.microsoft.com/office/powerpoint/2010/main" val="417421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2465B-0D2F-D6A7-B6BC-63CEB84E9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E5235-74A4-03D6-E33C-CA9B67BC41F5}"/>
              </a:ext>
            </a:extLst>
          </p:cNvPr>
          <p:cNvSpPr>
            <a:spLocks noGrp="1"/>
          </p:cNvSpPr>
          <p:nvPr>
            <p:ph type="title"/>
          </p:nvPr>
        </p:nvSpPr>
        <p:spPr/>
        <p:txBody>
          <a:bodyPr>
            <a:normAutofit/>
          </a:bodyPr>
          <a:lstStyle/>
          <a:p>
            <a:r>
              <a:rPr lang="en-US" sz="3200" dirty="0">
                <a:solidFill>
                  <a:schemeClr val="accent1"/>
                </a:solidFill>
              </a:rPr>
              <a:t>Adams Theater</a:t>
            </a:r>
          </a:p>
        </p:txBody>
      </p:sp>
      <p:sp>
        <p:nvSpPr>
          <p:cNvPr id="8" name="Slide Number Placeholder 7">
            <a:extLst>
              <a:ext uri="{FF2B5EF4-FFF2-40B4-BE49-F238E27FC236}">
                <a16:creationId xmlns:a16="http://schemas.microsoft.com/office/drawing/2014/main" id="{1C6F5BB5-0231-F0C2-3414-10F9D9B9CAF3}"/>
              </a:ext>
            </a:extLst>
          </p:cNvPr>
          <p:cNvSpPr>
            <a:spLocks noGrp="1"/>
          </p:cNvSpPr>
          <p:nvPr>
            <p:ph type="sldNum" sz="quarter" idx="12"/>
          </p:nvPr>
        </p:nvSpPr>
        <p:spPr/>
        <p:txBody>
          <a:bodyPr/>
          <a:lstStyle/>
          <a:p>
            <a:fld id="{D367A5CE-97AE-A045-8D64-ABA1949E4846}" type="slidenum">
              <a:rPr lang="en-US" smtClean="0"/>
              <a:t>12</a:t>
            </a:fld>
            <a:endParaRPr lang="en-US"/>
          </a:p>
        </p:txBody>
      </p:sp>
      <p:pic>
        <p:nvPicPr>
          <p:cNvPr id="5" name="Content Placeholder 4" descr="A map of a city&#10;&#10;Description automatically generated">
            <a:extLst>
              <a:ext uri="{FF2B5EF4-FFF2-40B4-BE49-F238E27FC236}">
                <a16:creationId xmlns:a16="http://schemas.microsoft.com/office/drawing/2014/main" id="{47E77EF8-A86F-22F2-848A-9998A9BE87BE}"/>
              </a:ext>
            </a:extLst>
          </p:cNvPr>
          <p:cNvPicPr>
            <a:picLocks noGrp="1" noChangeAspect="1"/>
          </p:cNvPicPr>
          <p:nvPr>
            <p:ph idx="1"/>
          </p:nvPr>
        </p:nvPicPr>
        <p:blipFill>
          <a:blip r:embed="rId2"/>
          <a:stretch>
            <a:fillRect/>
          </a:stretch>
        </p:blipFill>
        <p:spPr>
          <a:xfrm>
            <a:off x="649165" y="1588388"/>
            <a:ext cx="4547348" cy="3570755"/>
          </a:xfrm>
        </p:spPr>
      </p:pic>
      <p:pic>
        <p:nvPicPr>
          <p:cNvPr id="7" name="Picture 6" descr="A person smiling with arms crossed&#10;&#10;Description automatically generated">
            <a:extLst>
              <a:ext uri="{FF2B5EF4-FFF2-40B4-BE49-F238E27FC236}">
                <a16:creationId xmlns:a16="http://schemas.microsoft.com/office/drawing/2014/main" id="{240F160C-A978-F6A7-D805-86D72942FE7F}"/>
              </a:ext>
            </a:extLst>
          </p:cNvPr>
          <p:cNvPicPr>
            <a:picLocks noChangeAspect="1"/>
          </p:cNvPicPr>
          <p:nvPr/>
        </p:nvPicPr>
        <p:blipFill>
          <a:blip r:embed="rId3"/>
          <a:stretch>
            <a:fillRect/>
          </a:stretch>
        </p:blipFill>
        <p:spPr>
          <a:xfrm>
            <a:off x="4998671" y="2311399"/>
            <a:ext cx="3366966" cy="4013201"/>
          </a:xfrm>
          <a:prstGeom prst="rect">
            <a:avLst/>
          </a:prstGeom>
        </p:spPr>
      </p:pic>
      <p:pic>
        <p:nvPicPr>
          <p:cNvPr id="10" name="Picture 9" descr="A screenshot of a computer screen&#10;&#10;Description automatically generated">
            <a:extLst>
              <a:ext uri="{FF2B5EF4-FFF2-40B4-BE49-F238E27FC236}">
                <a16:creationId xmlns:a16="http://schemas.microsoft.com/office/drawing/2014/main" id="{B5E3196E-B162-7B21-A0C9-7264449D830D}"/>
              </a:ext>
            </a:extLst>
          </p:cNvPr>
          <p:cNvPicPr>
            <a:picLocks noChangeAspect="1"/>
          </p:cNvPicPr>
          <p:nvPr/>
        </p:nvPicPr>
        <p:blipFill rotWithShape="1">
          <a:blip r:embed="rId4"/>
          <a:srcRect r="32717" b="13665"/>
          <a:stretch/>
        </p:blipFill>
        <p:spPr>
          <a:xfrm>
            <a:off x="7746389" y="961904"/>
            <a:ext cx="3224465" cy="3693622"/>
          </a:xfrm>
          <a:prstGeom prst="rect">
            <a:avLst/>
          </a:prstGeom>
        </p:spPr>
      </p:pic>
    </p:spTree>
    <p:extLst>
      <p:ext uri="{BB962C8B-B14F-4D97-AF65-F5344CB8AC3E}">
        <p14:creationId xmlns:p14="http://schemas.microsoft.com/office/powerpoint/2010/main" val="299810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200" dirty="0">
                <a:solidFill>
                  <a:srgbClr val="00B050"/>
                </a:solidFill>
              </a:rPr>
              <a:t>Successful Application Example #2</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13</a:t>
            </a:fld>
            <a:endParaRPr lang="en-US"/>
          </a:p>
        </p:txBody>
      </p:sp>
      <p:graphicFrame>
        <p:nvGraphicFramePr>
          <p:cNvPr id="4" name="Table 3">
            <a:extLst>
              <a:ext uri="{FF2B5EF4-FFF2-40B4-BE49-F238E27FC236}">
                <a16:creationId xmlns:a16="http://schemas.microsoft.com/office/drawing/2014/main" id="{E5FEC6CF-CD13-8687-133C-AD1F22F24ED3}"/>
              </a:ext>
            </a:extLst>
          </p:cNvPr>
          <p:cNvGraphicFramePr>
            <a:graphicFrameLocks noGrp="1"/>
          </p:cNvGraphicFramePr>
          <p:nvPr>
            <p:extLst>
              <p:ext uri="{D42A27DB-BD31-4B8C-83A1-F6EECF244321}">
                <p14:modId xmlns:p14="http://schemas.microsoft.com/office/powerpoint/2010/main" val="3248575180"/>
              </p:ext>
            </p:extLst>
          </p:nvPr>
        </p:nvGraphicFramePr>
        <p:xfrm>
          <a:off x="528917" y="1308847"/>
          <a:ext cx="10366076" cy="4863413"/>
        </p:xfrm>
        <a:graphic>
          <a:graphicData uri="http://schemas.openxmlformats.org/drawingml/2006/table">
            <a:tbl>
              <a:tblPr firstRow="1" bandRow="1">
                <a:tableStyleId>{5C22544A-7EE6-4342-B048-85BDC9FD1C3A}</a:tableStyleId>
              </a:tblPr>
              <a:tblGrid>
                <a:gridCol w="2428804">
                  <a:extLst>
                    <a:ext uri="{9D8B030D-6E8A-4147-A177-3AD203B41FA5}">
                      <a16:colId xmlns:a16="http://schemas.microsoft.com/office/drawing/2014/main" val="3776294165"/>
                    </a:ext>
                  </a:extLst>
                </a:gridCol>
                <a:gridCol w="7937272">
                  <a:extLst>
                    <a:ext uri="{9D8B030D-6E8A-4147-A177-3AD203B41FA5}">
                      <a16:colId xmlns:a16="http://schemas.microsoft.com/office/drawing/2014/main" val="1405661486"/>
                    </a:ext>
                  </a:extLst>
                </a:gridCol>
              </a:tblGrid>
              <a:tr h="593586">
                <a:tc>
                  <a:txBody>
                    <a:bodyPr/>
                    <a:lstStyle/>
                    <a:p>
                      <a:pPr marL="0" algn="l" rtl="0" eaLnBrk="1" fontAlgn="t" latinLnBrk="0" hangingPunct="1">
                        <a:spcBef>
                          <a:spcPts val="0"/>
                        </a:spcBef>
                        <a:spcAft>
                          <a:spcPts val="0"/>
                        </a:spcAft>
                      </a:pPr>
                      <a:r>
                        <a:rPr lang="en-US" sz="1800" b="1" i="0" u="none" strike="noStrike" kern="1200" dirty="0">
                          <a:solidFill>
                            <a:schemeClr val="accent6"/>
                          </a:solidFill>
                          <a:effectLst/>
                          <a:latin typeface="Arial"/>
                        </a:rPr>
                        <a:t>Applicant:</a:t>
                      </a:r>
                      <a:endParaRPr lang="en-US" sz="1800" b="0" i="0" u="none" strike="noStrike">
                        <a:solidFill>
                          <a:schemeClr val="accent6"/>
                        </a:solidFill>
                        <a:effectLst/>
                        <a:latin typeface="Arial"/>
                      </a:endParaRPr>
                    </a:p>
                  </a:txBody>
                  <a:tcPr>
                    <a:lnL>
                      <a:noFill/>
                    </a:lnL>
                    <a:lnR>
                      <a:noFill/>
                    </a:lnR>
                    <a:lnT>
                      <a:noFill/>
                    </a:lnT>
                    <a:lnB>
                      <a:noFill/>
                    </a:lnB>
                    <a:noFill/>
                  </a:tcPr>
                </a:tc>
                <a:tc>
                  <a:txBody>
                    <a:bodyPr/>
                    <a:lstStyle/>
                    <a:p>
                      <a:pPr marL="0" algn="l" rtl="0" eaLnBrk="1" fontAlgn="t" latinLnBrk="0" hangingPunct="1">
                        <a:spcBef>
                          <a:spcPts val="0"/>
                        </a:spcBef>
                        <a:spcAft>
                          <a:spcPts val="0"/>
                        </a:spcAft>
                      </a:pPr>
                      <a:r>
                        <a:rPr lang="en-US" sz="1800" b="1" i="0" u="none" strike="noStrike" kern="1200" dirty="0">
                          <a:solidFill>
                            <a:schemeClr val="accent6"/>
                          </a:solidFill>
                          <a:effectLst/>
                          <a:latin typeface="Arial"/>
                        </a:rPr>
                        <a:t>Franklin Food Pantry</a:t>
                      </a:r>
                      <a:endParaRPr lang="en-US" sz="1800" b="1" i="0" u="none" strike="noStrike">
                        <a:solidFill>
                          <a:schemeClr val="accent6"/>
                        </a:solidFill>
                        <a:effectLst/>
                        <a:latin typeface="Arial"/>
                      </a:endParaRPr>
                    </a:p>
                  </a:txBody>
                  <a:tcPr>
                    <a:lnL>
                      <a:noFill/>
                    </a:lnL>
                    <a:lnR>
                      <a:noFill/>
                    </a:lnR>
                    <a:lnT>
                      <a:noFill/>
                    </a:lnT>
                    <a:lnB>
                      <a:noFill/>
                    </a:lnB>
                    <a:noFill/>
                  </a:tcPr>
                </a:tc>
                <a:extLst>
                  <a:ext uri="{0D108BD9-81ED-4DB2-BD59-A6C34878D82A}">
                    <a16:rowId xmlns:a16="http://schemas.microsoft.com/office/drawing/2014/main" val="1154260503"/>
                  </a:ext>
                </a:extLst>
              </a:tr>
              <a:tr h="1819812">
                <a:tc>
                  <a:txBody>
                    <a:bodyPr/>
                    <a:lstStyle/>
                    <a:p>
                      <a:pPr marL="0" algn="l" rtl="0" eaLnBrk="1" fontAlgn="t" latinLnBrk="0" hangingPunct="1">
                        <a:spcBef>
                          <a:spcPts val="0"/>
                        </a:spcBef>
                        <a:spcAft>
                          <a:spcPts val="0"/>
                        </a:spcAft>
                      </a:pPr>
                      <a:r>
                        <a:rPr lang="en-US" sz="1800" b="1" i="0" u="none" strike="noStrike" kern="1200" dirty="0">
                          <a:solidFill>
                            <a:schemeClr val="accent6"/>
                          </a:solidFill>
                          <a:effectLst/>
                          <a:latin typeface="Arial"/>
                        </a:rPr>
                        <a:t>Project Description:</a:t>
                      </a:r>
                      <a:endParaRPr lang="en-US" sz="1800" b="0" i="0" u="none" strike="noStrike">
                        <a:solidFill>
                          <a:schemeClr val="accent6"/>
                        </a:solidFill>
                        <a:effectLst/>
                        <a:latin typeface="Arial"/>
                      </a:endParaRPr>
                    </a:p>
                  </a:txBody>
                  <a:tcPr>
                    <a:lnL>
                      <a:noFill/>
                    </a:lnL>
                    <a:lnR>
                      <a:noFill/>
                    </a:lnR>
                    <a:lnT>
                      <a:noFill/>
                    </a:lnT>
                    <a:lnB>
                      <a:noFill/>
                    </a:lnB>
                    <a:noFill/>
                  </a:tcPr>
                </a:tc>
                <a:tc>
                  <a:txBody>
                    <a:bodyPr/>
                    <a:lstStyle/>
                    <a:p>
                      <a:pPr marL="0" algn="l" rtl="0" eaLnBrk="1" fontAlgn="t" latinLnBrk="0" hangingPunct="1">
                        <a:spcBef>
                          <a:spcPts val="0"/>
                        </a:spcBef>
                        <a:spcAft>
                          <a:spcPts val="0"/>
                        </a:spcAft>
                      </a:pPr>
                      <a:r>
                        <a:rPr lang="en-US" sz="1800" b="0" i="0" u="none" strike="noStrike" kern="1200" dirty="0">
                          <a:solidFill>
                            <a:schemeClr val="accent6"/>
                          </a:solidFill>
                          <a:effectLst/>
                          <a:latin typeface="Arial"/>
                        </a:rPr>
                        <a:t>The nonprofit applicant received funds to convert a former auto repair shop into a community food pantry to address social and health disparities. The new location will allow the pantry to operate for more hours and increase access to healthy food. It also includes office space to allow for confidential client support. The UPP funds were used to renovate vacant garage into expanded food pantry to address social and health disparities, expand services to meet need.</a:t>
                      </a:r>
                    </a:p>
                    <a:p>
                      <a:pPr marL="0" lvl="0" algn="l">
                        <a:spcBef>
                          <a:spcPts val="0"/>
                        </a:spcBef>
                        <a:spcAft>
                          <a:spcPts val="0"/>
                        </a:spcAft>
                        <a:buNone/>
                      </a:pPr>
                      <a:endParaRPr lang="en-US" sz="1800" b="0" i="0" u="none" strike="noStrike" kern="1200" dirty="0">
                        <a:solidFill>
                          <a:schemeClr val="accent6"/>
                        </a:solidFill>
                        <a:effectLst/>
                        <a:latin typeface="Arial"/>
                      </a:endParaRPr>
                    </a:p>
                  </a:txBody>
                  <a:tcPr>
                    <a:lnL>
                      <a:noFill/>
                    </a:lnL>
                    <a:lnR>
                      <a:noFill/>
                    </a:lnR>
                    <a:lnT>
                      <a:noFill/>
                    </a:lnT>
                    <a:lnB>
                      <a:noFill/>
                    </a:lnB>
                    <a:noFill/>
                  </a:tcPr>
                </a:tc>
                <a:extLst>
                  <a:ext uri="{0D108BD9-81ED-4DB2-BD59-A6C34878D82A}">
                    <a16:rowId xmlns:a16="http://schemas.microsoft.com/office/drawing/2014/main" val="1629010595"/>
                  </a:ext>
                </a:extLst>
              </a:tr>
              <a:tr h="1983827">
                <a:tc>
                  <a:txBody>
                    <a:bodyPr/>
                    <a:lstStyle/>
                    <a:p>
                      <a:pPr marL="0" algn="l" rtl="0" eaLnBrk="1" fontAlgn="t" latinLnBrk="0" hangingPunct="1">
                        <a:spcBef>
                          <a:spcPts val="0"/>
                        </a:spcBef>
                        <a:spcAft>
                          <a:spcPts val="0"/>
                        </a:spcAft>
                      </a:pPr>
                      <a:r>
                        <a:rPr lang="en-US" sz="1800" b="1" i="0" u="none" strike="noStrike" kern="1200" dirty="0">
                          <a:solidFill>
                            <a:schemeClr val="accent6"/>
                          </a:solidFill>
                          <a:effectLst/>
                          <a:latin typeface="Arial"/>
                        </a:rPr>
                        <a:t>What Made the Project Successful:</a:t>
                      </a:r>
                      <a:endParaRPr lang="en-US" sz="1800" b="0" i="0" u="none" strike="noStrike">
                        <a:solidFill>
                          <a:schemeClr val="accent6"/>
                        </a:solidFill>
                        <a:effectLst/>
                        <a:latin typeface="Arial"/>
                      </a:endParaRPr>
                    </a:p>
                  </a:txBody>
                  <a:tcPr>
                    <a:lnL>
                      <a:noFill/>
                    </a:lnL>
                    <a:lnR>
                      <a:noFill/>
                    </a:lnR>
                    <a:lnT>
                      <a:noFill/>
                    </a:lnT>
                    <a:lnB>
                      <a:noFill/>
                    </a:lnB>
                    <a:noFill/>
                  </a:tcPr>
                </a:tc>
                <a:tc>
                  <a:txBody>
                    <a:bodyPr/>
                    <a:lstStyle/>
                    <a:p>
                      <a:pPr marL="0" indent="0" algn="l" rtl="0" eaLnBrk="1" fontAlgn="t" latinLnBrk="0" hangingPunct="1">
                        <a:spcBef>
                          <a:spcPts val="0"/>
                        </a:spcBef>
                        <a:spcAft>
                          <a:spcPts val="0"/>
                        </a:spcAft>
                        <a:buClrTx/>
                        <a:buSzPts val="1800"/>
                        <a:buNone/>
                      </a:pPr>
                      <a:r>
                        <a:rPr lang="en-US" sz="1800" b="0" i="0" u="none" strike="noStrike" kern="1200" dirty="0">
                          <a:solidFill>
                            <a:schemeClr val="accent6"/>
                          </a:solidFill>
                          <a:effectLst/>
                          <a:latin typeface="Arial"/>
                        </a:rPr>
                        <a:t>The Franklin Food Pantry is a strong organization with an important mission. The applicant was able to demonstrate the financial need for the support and was able to demonstrate their experience (or the experience of</a:t>
                      </a:r>
                      <a:endParaRPr lang="en-US" sz="1800" b="0" i="0" u="none" strike="noStrike" dirty="0">
                        <a:solidFill>
                          <a:schemeClr val="accent6"/>
                        </a:solidFill>
                        <a:effectLst/>
                        <a:latin typeface="Arial"/>
                      </a:endParaRPr>
                    </a:p>
                    <a:p>
                      <a:pPr marL="283210" lvl="0" indent="-283210" algn="l">
                        <a:spcBef>
                          <a:spcPts val="0"/>
                        </a:spcBef>
                        <a:spcAft>
                          <a:spcPts val="0"/>
                        </a:spcAft>
                        <a:buNone/>
                      </a:pPr>
                      <a:r>
                        <a:rPr lang="en-US" sz="1800" b="0" i="0" u="none" strike="noStrike" kern="1200" dirty="0">
                          <a:solidFill>
                            <a:schemeClr val="accent6"/>
                          </a:solidFill>
                          <a:effectLst/>
                          <a:latin typeface="Arial"/>
                        </a:rPr>
                        <a:t>their design and construction team) with similar projects.</a:t>
                      </a:r>
                      <a:endParaRPr lang="en-US" sz="1800" b="0" i="0" u="none" strike="noStrike" dirty="0">
                        <a:solidFill>
                          <a:schemeClr val="accent6"/>
                        </a:solidFill>
                        <a:effectLst/>
                        <a:latin typeface="Arial"/>
                      </a:endParaRPr>
                    </a:p>
                  </a:txBody>
                  <a:tcPr>
                    <a:lnL>
                      <a:noFill/>
                    </a:lnL>
                    <a:lnR>
                      <a:noFill/>
                    </a:lnR>
                    <a:lnT>
                      <a:noFill/>
                    </a:lnT>
                    <a:lnB>
                      <a:noFill/>
                    </a:lnB>
                    <a:noFill/>
                  </a:tcPr>
                </a:tc>
                <a:extLst>
                  <a:ext uri="{0D108BD9-81ED-4DB2-BD59-A6C34878D82A}">
                    <a16:rowId xmlns:a16="http://schemas.microsoft.com/office/drawing/2014/main" val="1510881804"/>
                  </a:ext>
                </a:extLst>
              </a:tr>
            </a:tbl>
          </a:graphicData>
        </a:graphic>
      </p:graphicFrame>
    </p:spTree>
    <p:extLst>
      <p:ext uri="{BB962C8B-B14F-4D97-AF65-F5344CB8AC3E}">
        <p14:creationId xmlns:p14="http://schemas.microsoft.com/office/powerpoint/2010/main" val="2629422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E513E-9B26-DB04-AB7F-5FB6ABD81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C6ECE-355F-727A-5FB6-239D4F2D8D91}"/>
              </a:ext>
            </a:extLst>
          </p:cNvPr>
          <p:cNvSpPr>
            <a:spLocks noGrp="1"/>
          </p:cNvSpPr>
          <p:nvPr>
            <p:ph type="title"/>
          </p:nvPr>
        </p:nvSpPr>
        <p:spPr/>
        <p:txBody>
          <a:bodyPr>
            <a:normAutofit/>
          </a:bodyPr>
          <a:lstStyle/>
          <a:p>
            <a:r>
              <a:rPr lang="en-US" sz="3200" dirty="0">
                <a:solidFill>
                  <a:srgbClr val="00B050"/>
                </a:solidFill>
              </a:rPr>
              <a:t>Franklin Food Pantry </a:t>
            </a:r>
            <a:r>
              <a:rPr lang="en-US" sz="1800" dirty="0">
                <a:solidFill>
                  <a:srgbClr val="00B050"/>
                </a:solidFill>
              </a:rPr>
              <a:t>(before and after)</a:t>
            </a:r>
          </a:p>
        </p:txBody>
      </p:sp>
      <p:sp>
        <p:nvSpPr>
          <p:cNvPr id="8" name="Slide Number Placeholder 7">
            <a:extLst>
              <a:ext uri="{FF2B5EF4-FFF2-40B4-BE49-F238E27FC236}">
                <a16:creationId xmlns:a16="http://schemas.microsoft.com/office/drawing/2014/main" id="{2E7FA976-128B-A0AA-6FD3-3911A989668A}"/>
              </a:ext>
            </a:extLst>
          </p:cNvPr>
          <p:cNvSpPr>
            <a:spLocks noGrp="1"/>
          </p:cNvSpPr>
          <p:nvPr>
            <p:ph type="sldNum" sz="quarter" idx="12"/>
          </p:nvPr>
        </p:nvSpPr>
        <p:spPr/>
        <p:txBody>
          <a:bodyPr/>
          <a:lstStyle/>
          <a:p>
            <a:fld id="{D367A5CE-97AE-A045-8D64-ABA1949E4846}" type="slidenum">
              <a:rPr lang="en-US" smtClean="0"/>
              <a:t>14</a:t>
            </a:fld>
            <a:endParaRPr lang="en-US"/>
          </a:p>
        </p:txBody>
      </p:sp>
      <p:pic>
        <p:nvPicPr>
          <p:cNvPr id="3" name="Picture 2" descr="A brick building with windows&#10;&#10;Description automatically generated">
            <a:extLst>
              <a:ext uri="{FF2B5EF4-FFF2-40B4-BE49-F238E27FC236}">
                <a16:creationId xmlns:a16="http://schemas.microsoft.com/office/drawing/2014/main" id="{32949763-A1D8-7C53-A9F9-0283415DE4A2}"/>
              </a:ext>
            </a:extLst>
          </p:cNvPr>
          <p:cNvPicPr>
            <a:picLocks noChangeAspect="1"/>
          </p:cNvPicPr>
          <p:nvPr/>
        </p:nvPicPr>
        <p:blipFill>
          <a:blip r:embed="rId2"/>
          <a:stretch>
            <a:fillRect/>
          </a:stretch>
        </p:blipFill>
        <p:spPr>
          <a:xfrm>
            <a:off x="1153645" y="1852613"/>
            <a:ext cx="4514850" cy="2328022"/>
          </a:xfrm>
          <a:prstGeom prst="rect">
            <a:avLst/>
          </a:prstGeom>
        </p:spPr>
      </p:pic>
      <p:pic>
        <p:nvPicPr>
          <p:cNvPr id="5" name="Picture 4" descr="A building with a parking lot&#10;&#10;Description automatically generated">
            <a:extLst>
              <a:ext uri="{FF2B5EF4-FFF2-40B4-BE49-F238E27FC236}">
                <a16:creationId xmlns:a16="http://schemas.microsoft.com/office/drawing/2014/main" id="{ABC783D8-3783-882D-F654-079D06F39F38}"/>
              </a:ext>
            </a:extLst>
          </p:cNvPr>
          <p:cNvPicPr>
            <a:picLocks noChangeAspect="1"/>
          </p:cNvPicPr>
          <p:nvPr/>
        </p:nvPicPr>
        <p:blipFill>
          <a:blip r:embed="rId3"/>
          <a:stretch>
            <a:fillRect/>
          </a:stretch>
        </p:blipFill>
        <p:spPr>
          <a:xfrm>
            <a:off x="5358093" y="2984687"/>
            <a:ext cx="4900331" cy="2296084"/>
          </a:xfrm>
          <a:prstGeom prst="rect">
            <a:avLst/>
          </a:prstGeom>
        </p:spPr>
      </p:pic>
    </p:spTree>
    <p:extLst>
      <p:ext uri="{BB962C8B-B14F-4D97-AF65-F5344CB8AC3E}">
        <p14:creationId xmlns:p14="http://schemas.microsoft.com/office/powerpoint/2010/main" val="331806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200" dirty="0">
                <a:solidFill>
                  <a:schemeClr val="accent4"/>
                </a:solidFill>
              </a:rPr>
              <a:t>Successful Application Example #3</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15</a:t>
            </a:fld>
            <a:endParaRPr lang="en-US"/>
          </a:p>
        </p:txBody>
      </p:sp>
      <p:graphicFrame>
        <p:nvGraphicFramePr>
          <p:cNvPr id="5" name="Table 4">
            <a:extLst>
              <a:ext uri="{FF2B5EF4-FFF2-40B4-BE49-F238E27FC236}">
                <a16:creationId xmlns:a16="http://schemas.microsoft.com/office/drawing/2014/main" id="{084D5C3E-57A4-A908-BDD6-2D1341234929}"/>
              </a:ext>
            </a:extLst>
          </p:cNvPr>
          <p:cNvGraphicFramePr>
            <a:graphicFrameLocks noGrp="1"/>
          </p:cNvGraphicFramePr>
          <p:nvPr>
            <p:extLst>
              <p:ext uri="{D42A27DB-BD31-4B8C-83A1-F6EECF244321}">
                <p14:modId xmlns:p14="http://schemas.microsoft.com/office/powerpoint/2010/main" val="1898413259"/>
              </p:ext>
            </p:extLst>
          </p:nvPr>
        </p:nvGraphicFramePr>
        <p:xfrm>
          <a:off x="645458" y="1344705"/>
          <a:ext cx="10542693" cy="4688967"/>
        </p:xfrm>
        <a:graphic>
          <a:graphicData uri="http://schemas.openxmlformats.org/drawingml/2006/table">
            <a:tbl>
              <a:tblPr firstRow="1" bandRow="1">
                <a:tableStyleId>{5C22544A-7EE6-4342-B048-85BDC9FD1C3A}</a:tableStyleId>
              </a:tblPr>
              <a:tblGrid>
                <a:gridCol w="2470185">
                  <a:extLst>
                    <a:ext uri="{9D8B030D-6E8A-4147-A177-3AD203B41FA5}">
                      <a16:colId xmlns:a16="http://schemas.microsoft.com/office/drawing/2014/main" val="4234420096"/>
                    </a:ext>
                  </a:extLst>
                </a:gridCol>
                <a:gridCol w="8072508">
                  <a:extLst>
                    <a:ext uri="{9D8B030D-6E8A-4147-A177-3AD203B41FA5}">
                      <a16:colId xmlns:a16="http://schemas.microsoft.com/office/drawing/2014/main" val="361658743"/>
                    </a:ext>
                  </a:extLst>
                </a:gridCol>
              </a:tblGrid>
              <a:tr h="743458">
                <a:tc>
                  <a:txBody>
                    <a:bodyPr/>
                    <a:lstStyle/>
                    <a:p>
                      <a:pPr marL="0" algn="l" rtl="0" eaLnBrk="1" fontAlgn="t" latinLnBrk="0" hangingPunct="1">
                        <a:spcBef>
                          <a:spcPts val="0"/>
                        </a:spcBef>
                        <a:spcAft>
                          <a:spcPts val="0"/>
                        </a:spcAft>
                      </a:pPr>
                      <a:r>
                        <a:rPr lang="en-US" sz="1800" b="1" i="0" u="none" strike="noStrike" kern="1200" dirty="0">
                          <a:solidFill>
                            <a:schemeClr val="accent6"/>
                          </a:solidFill>
                          <a:effectLst/>
                          <a:latin typeface="Arial"/>
                        </a:rPr>
                        <a:t>Applicant:</a:t>
                      </a:r>
                      <a:endParaRPr lang="en-US" sz="1800" b="0" i="0" u="none" strike="noStrike">
                        <a:solidFill>
                          <a:schemeClr val="accent6"/>
                        </a:solidFill>
                        <a:effectLst/>
                        <a:latin typeface="Arial"/>
                      </a:endParaRPr>
                    </a:p>
                  </a:txBody>
                  <a:tcPr>
                    <a:lnL>
                      <a:noFill/>
                    </a:lnL>
                    <a:lnR>
                      <a:noFill/>
                    </a:lnR>
                    <a:lnT>
                      <a:noFill/>
                    </a:lnT>
                    <a:lnB>
                      <a:noFill/>
                    </a:lnB>
                    <a:noFill/>
                  </a:tcPr>
                </a:tc>
                <a:tc>
                  <a:txBody>
                    <a:bodyPr/>
                    <a:lstStyle/>
                    <a:p>
                      <a:pPr marL="0" algn="l" rtl="0" eaLnBrk="1" fontAlgn="t" latinLnBrk="0" hangingPunct="1">
                        <a:spcBef>
                          <a:spcPts val="0"/>
                        </a:spcBef>
                        <a:spcAft>
                          <a:spcPts val="0"/>
                        </a:spcAft>
                      </a:pPr>
                      <a:r>
                        <a:rPr lang="en-US" sz="1800" b="1" i="0" u="none" strike="noStrike" kern="1200" dirty="0">
                          <a:solidFill>
                            <a:schemeClr val="accent6"/>
                          </a:solidFill>
                          <a:effectLst/>
                          <a:latin typeface="Arial"/>
                        </a:rPr>
                        <a:t>8 Station St LLC </a:t>
                      </a:r>
                      <a:endParaRPr lang="en-US" sz="1800" b="1" i="0" u="none" strike="noStrike">
                        <a:solidFill>
                          <a:schemeClr val="accent6"/>
                        </a:solidFill>
                        <a:effectLst/>
                        <a:latin typeface="Arial"/>
                      </a:endParaRPr>
                    </a:p>
                  </a:txBody>
                  <a:tcPr>
                    <a:lnL>
                      <a:noFill/>
                    </a:lnL>
                    <a:lnR>
                      <a:noFill/>
                    </a:lnR>
                    <a:lnT>
                      <a:noFill/>
                    </a:lnT>
                    <a:lnB>
                      <a:noFill/>
                    </a:lnB>
                    <a:noFill/>
                  </a:tcPr>
                </a:tc>
                <a:extLst>
                  <a:ext uri="{0D108BD9-81ED-4DB2-BD59-A6C34878D82A}">
                    <a16:rowId xmlns:a16="http://schemas.microsoft.com/office/drawing/2014/main" val="590245106"/>
                  </a:ext>
                </a:extLst>
              </a:tr>
              <a:tr h="1392555">
                <a:tc>
                  <a:txBody>
                    <a:bodyPr/>
                    <a:lstStyle/>
                    <a:p>
                      <a:pPr marL="0" algn="l" rtl="0" eaLnBrk="1" fontAlgn="t" latinLnBrk="0" hangingPunct="1">
                        <a:spcBef>
                          <a:spcPts val="0"/>
                        </a:spcBef>
                        <a:spcAft>
                          <a:spcPts val="0"/>
                        </a:spcAft>
                      </a:pPr>
                      <a:r>
                        <a:rPr lang="en-US" sz="1800" b="1" i="0" u="none" strike="noStrike" kern="1200" dirty="0">
                          <a:solidFill>
                            <a:schemeClr val="accent6"/>
                          </a:solidFill>
                          <a:effectLst/>
                          <a:latin typeface="Arial"/>
                        </a:rPr>
                        <a:t>Project Description:</a:t>
                      </a:r>
                      <a:endParaRPr lang="en-US" sz="1800" b="0" i="0" u="none" strike="noStrike">
                        <a:solidFill>
                          <a:schemeClr val="accent6"/>
                        </a:solidFill>
                        <a:effectLst/>
                        <a:latin typeface="Arial"/>
                      </a:endParaRPr>
                    </a:p>
                  </a:txBody>
                  <a:tcPr>
                    <a:lnL>
                      <a:noFill/>
                    </a:lnL>
                    <a:lnR>
                      <a:noFill/>
                    </a:lnR>
                    <a:lnT>
                      <a:noFill/>
                    </a:lnT>
                    <a:lnB>
                      <a:noFill/>
                    </a:lnB>
                    <a:noFill/>
                  </a:tcPr>
                </a:tc>
                <a:tc>
                  <a:txBody>
                    <a:bodyPr/>
                    <a:lstStyle/>
                    <a:p>
                      <a:pPr marL="0" algn="l" rtl="0" eaLnBrk="1" fontAlgn="t" latinLnBrk="0" hangingPunct="1">
                        <a:spcBef>
                          <a:spcPts val="0"/>
                        </a:spcBef>
                        <a:spcAft>
                          <a:spcPts val="0"/>
                        </a:spcAft>
                      </a:pPr>
                      <a:r>
                        <a:rPr lang="en-US" sz="1800" b="0" i="0" u="none" strike="noStrike" kern="1200" dirty="0">
                          <a:solidFill>
                            <a:schemeClr val="accent6"/>
                          </a:solidFill>
                          <a:effectLst/>
                          <a:latin typeface="Arial"/>
                        </a:rPr>
                        <a:t>Total interior demolition of a vacant bank and attached offices. 16 new residential units with 4 meeting affordability guidelines (they will be forever deed restricted as affordable). The funding was used for electrical, plumbing, interior unit finishes to include window coverings, HVAC, and roof replacement.</a:t>
                      </a:r>
                      <a:endParaRPr lang="en-US" sz="1800" b="0" i="0" u="none" strike="noStrike">
                        <a:solidFill>
                          <a:schemeClr val="accent6"/>
                        </a:solidFill>
                        <a:effectLst/>
                        <a:latin typeface="Arial"/>
                      </a:endParaRPr>
                    </a:p>
                  </a:txBody>
                  <a:tcPr>
                    <a:lnL>
                      <a:noFill/>
                    </a:lnL>
                    <a:lnR>
                      <a:noFill/>
                    </a:lnR>
                    <a:lnT>
                      <a:noFill/>
                    </a:lnT>
                    <a:lnB>
                      <a:noFill/>
                    </a:lnB>
                    <a:noFill/>
                  </a:tcPr>
                </a:tc>
                <a:extLst>
                  <a:ext uri="{0D108BD9-81ED-4DB2-BD59-A6C34878D82A}">
                    <a16:rowId xmlns:a16="http://schemas.microsoft.com/office/drawing/2014/main" val="896003323"/>
                  </a:ext>
                </a:extLst>
              </a:tr>
              <a:tr h="2482469">
                <a:tc>
                  <a:txBody>
                    <a:bodyPr/>
                    <a:lstStyle/>
                    <a:p>
                      <a:pPr marL="0" algn="l" rtl="0" eaLnBrk="1" fontAlgn="t" latinLnBrk="0" hangingPunct="1">
                        <a:spcBef>
                          <a:spcPts val="0"/>
                        </a:spcBef>
                        <a:spcAft>
                          <a:spcPts val="0"/>
                        </a:spcAft>
                      </a:pPr>
                      <a:r>
                        <a:rPr lang="en-US" sz="1800" b="1" i="0" u="none" strike="noStrike" kern="1200" dirty="0">
                          <a:solidFill>
                            <a:schemeClr val="accent6"/>
                          </a:solidFill>
                          <a:effectLst/>
                          <a:latin typeface="Arial"/>
                        </a:rPr>
                        <a:t>What Made the Project Successful:</a:t>
                      </a:r>
                      <a:endParaRPr lang="en-US" sz="1800" b="0" i="0" u="none" strike="noStrike">
                        <a:solidFill>
                          <a:schemeClr val="accent6"/>
                        </a:solidFill>
                        <a:effectLst/>
                        <a:latin typeface="Arial"/>
                      </a:endParaRPr>
                    </a:p>
                  </a:txBody>
                  <a:tcPr>
                    <a:lnL>
                      <a:noFill/>
                    </a:lnL>
                    <a:lnR>
                      <a:noFill/>
                    </a:lnR>
                    <a:lnT>
                      <a:noFill/>
                    </a:lnT>
                    <a:lnB>
                      <a:noFill/>
                    </a:lnB>
                    <a:noFill/>
                  </a:tcPr>
                </a:tc>
                <a:tc>
                  <a:txBody>
                    <a:bodyPr/>
                    <a:lstStyle/>
                    <a:p>
                      <a:pPr marL="0" indent="0" algn="l" rtl="0" eaLnBrk="1" fontAlgn="t" latinLnBrk="0" hangingPunct="1">
                        <a:spcBef>
                          <a:spcPts val="0"/>
                        </a:spcBef>
                        <a:spcAft>
                          <a:spcPts val="0"/>
                        </a:spcAft>
                        <a:buClrTx/>
                        <a:buSzPts val="1800"/>
                        <a:buNone/>
                      </a:pPr>
                      <a:r>
                        <a:rPr lang="en-US" sz="1800" b="0" i="0" u="none" strike="noStrike" kern="1200" dirty="0">
                          <a:solidFill>
                            <a:schemeClr val="accent6"/>
                          </a:solidFill>
                          <a:effectLst/>
                          <a:latin typeface="Arial"/>
                        </a:rPr>
                        <a:t>The applicant demonstrated how the use of grant funds will enhance the public purpose goals in the program’s establishing legislation including, but not limited to, eliminating blight, supporting the economic vitality of downtowns, and facilitating the production low-income housing.</a:t>
                      </a:r>
                      <a:endParaRPr lang="en-US" sz="1800" b="0" i="0" u="none" strike="noStrike">
                        <a:solidFill>
                          <a:schemeClr val="accent6"/>
                        </a:solidFill>
                        <a:effectLst/>
                        <a:latin typeface="Arial"/>
                      </a:endParaRPr>
                    </a:p>
                    <a:p>
                      <a:pPr marL="283210" indent="-283210" algn="l" rtl="0" eaLnBrk="1" fontAlgn="t" latinLnBrk="0" hangingPunct="1">
                        <a:spcBef>
                          <a:spcPts val="0"/>
                        </a:spcBef>
                        <a:spcAft>
                          <a:spcPts val="0"/>
                        </a:spcAft>
                      </a:pPr>
                      <a:r>
                        <a:rPr lang="en-US" sz="1800" b="0" i="0" u="none" strike="noStrike" kern="1200" dirty="0">
                          <a:solidFill>
                            <a:schemeClr val="accent6"/>
                          </a:solidFill>
                          <a:effectLst/>
                          <a:latin typeface="Arial"/>
                        </a:rPr>
                        <a:t>The applicant demonstrated the project could be completed within the fiscal</a:t>
                      </a:r>
                      <a:endParaRPr lang="en-US" sz="1800" b="0" i="0" u="none" strike="noStrike" dirty="0">
                        <a:solidFill>
                          <a:schemeClr val="accent6"/>
                        </a:solidFill>
                        <a:effectLst/>
                        <a:latin typeface="Arial"/>
                      </a:endParaRPr>
                    </a:p>
                    <a:p>
                      <a:pPr marL="283210" lvl="0" indent="-283210" algn="l">
                        <a:spcBef>
                          <a:spcPts val="0"/>
                        </a:spcBef>
                        <a:spcAft>
                          <a:spcPts val="0"/>
                        </a:spcAft>
                        <a:buNone/>
                      </a:pPr>
                      <a:r>
                        <a:rPr lang="en-US" sz="1800" b="0" i="0" u="none" strike="noStrike" kern="1200" dirty="0">
                          <a:solidFill>
                            <a:schemeClr val="accent6"/>
                          </a:solidFill>
                          <a:effectLst/>
                          <a:latin typeface="Arial"/>
                        </a:rPr>
                        <a:t>year. The applicant was able to demonstrate their experience (or the</a:t>
                      </a:r>
                      <a:endParaRPr lang="en-US" sz="1800" b="0" i="0" u="none" strike="noStrike" dirty="0">
                        <a:solidFill>
                          <a:schemeClr val="accent6"/>
                        </a:solidFill>
                        <a:effectLst/>
                        <a:latin typeface="Arial"/>
                      </a:endParaRPr>
                    </a:p>
                    <a:p>
                      <a:pPr marL="283210" lvl="0" indent="-283210" algn="l">
                        <a:spcBef>
                          <a:spcPts val="0"/>
                        </a:spcBef>
                        <a:spcAft>
                          <a:spcPts val="0"/>
                        </a:spcAft>
                        <a:buNone/>
                      </a:pPr>
                      <a:r>
                        <a:rPr lang="en-US" sz="1800" b="0" i="0" u="none" strike="noStrike" kern="1200" dirty="0">
                          <a:solidFill>
                            <a:schemeClr val="accent6"/>
                          </a:solidFill>
                          <a:effectLst/>
                          <a:latin typeface="Arial"/>
                        </a:rPr>
                        <a:t>experience of their design and construction team) with similar projects.</a:t>
                      </a:r>
                      <a:endParaRPr lang="en-US" sz="1800" b="0" i="0" u="none" strike="noStrike" dirty="0">
                        <a:solidFill>
                          <a:schemeClr val="accent6"/>
                        </a:solidFill>
                        <a:effectLst/>
                        <a:latin typeface="Arial"/>
                      </a:endParaRPr>
                    </a:p>
                  </a:txBody>
                  <a:tcPr>
                    <a:lnL>
                      <a:noFill/>
                    </a:lnL>
                    <a:lnR>
                      <a:noFill/>
                    </a:lnR>
                    <a:lnT>
                      <a:noFill/>
                    </a:lnT>
                    <a:lnB>
                      <a:noFill/>
                    </a:lnB>
                    <a:noFill/>
                  </a:tcPr>
                </a:tc>
                <a:extLst>
                  <a:ext uri="{0D108BD9-81ED-4DB2-BD59-A6C34878D82A}">
                    <a16:rowId xmlns:a16="http://schemas.microsoft.com/office/drawing/2014/main" val="428507851"/>
                  </a:ext>
                </a:extLst>
              </a:tr>
            </a:tbl>
          </a:graphicData>
        </a:graphic>
      </p:graphicFrame>
    </p:spTree>
    <p:extLst>
      <p:ext uri="{BB962C8B-B14F-4D97-AF65-F5344CB8AC3E}">
        <p14:creationId xmlns:p14="http://schemas.microsoft.com/office/powerpoint/2010/main" val="274157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59E3C-2A3B-987B-03AB-351E045C4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B56CF-CBCE-C90B-6030-4F040F4AE852}"/>
              </a:ext>
            </a:extLst>
          </p:cNvPr>
          <p:cNvSpPr>
            <a:spLocks noGrp="1"/>
          </p:cNvSpPr>
          <p:nvPr>
            <p:ph type="title"/>
          </p:nvPr>
        </p:nvSpPr>
        <p:spPr/>
        <p:txBody>
          <a:bodyPr>
            <a:normAutofit/>
          </a:bodyPr>
          <a:lstStyle/>
          <a:p>
            <a:r>
              <a:rPr lang="en-US" sz="3200" dirty="0">
                <a:solidFill>
                  <a:schemeClr val="accent4"/>
                </a:solidFill>
              </a:rPr>
              <a:t>8 Station Street LLC</a:t>
            </a:r>
            <a:r>
              <a:rPr lang="en-US" sz="1800" dirty="0">
                <a:solidFill>
                  <a:schemeClr val="accent4"/>
                </a:solidFill>
              </a:rPr>
              <a:t> (before and after)</a:t>
            </a:r>
          </a:p>
        </p:txBody>
      </p:sp>
      <p:sp>
        <p:nvSpPr>
          <p:cNvPr id="8" name="Slide Number Placeholder 7">
            <a:extLst>
              <a:ext uri="{FF2B5EF4-FFF2-40B4-BE49-F238E27FC236}">
                <a16:creationId xmlns:a16="http://schemas.microsoft.com/office/drawing/2014/main" id="{7BF5FB48-55A8-8F63-985F-0AB6146FB949}"/>
              </a:ext>
            </a:extLst>
          </p:cNvPr>
          <p:cNvSpPr>
            <a:spLocks noGrp="1"/>
          </p:cNvSpPr>
          <p:nvPr>
            <p:ph type="sldNum" sz="quarter" idx="12"/>
          </p:nvPr>
        </p:nvSpPr>
        <p:spPr/>
        <p:txBody>
          <a:bodyPr/>
          <a:lstStyle/>
          <a:p>
            <a:fld id="{D367A5CE-97AE-A045-8D64-ABA1949E4846}" type="slidenum">
              <a:rPr lang="en-US" smtClean="0"/>
              <a:t>16</a:t>
            </a:fld>
            <a:endParaRPr lang="en-US"/>
          </a:p>
        </p:txBody>
      </p:sp>
      <p:pic>
        <p:nvPicPr>
          <p:cNvPr id="3" name="Picture 2" descr="A building with a parking lot&#10;&#10;Description automatically generated">
            <a:extLst>
              <a:ext uri="{FF2B5EF4-FFF2-40B4-BE49-F238E27FC236}">
                <a16:creationId xmlns:a16="http://schemas.microsoft.com/office/drawing/2014/main" id="{06D033DE-40C3-4BBC-102C-7876F946DC76}"/>
              </a:ext>
            </a:extLst>
          </p:cNvPr>
          <p:cNvPicPr>
            <a:picLocks noChangeAspect="1"/>
          </p:cNvPicPr>
          <p:nvPr/>
        </p:nvPicPr>
        <p:blipFill>
          <a:blip r:embed="rId2"/>
          <a:stretch>
            <a:fillRect/>
          </a:stretch>
        </p:blipFill>
        <p:spPr>
          <a:xfrm>
            <a:off x="1235808" y="1872761"/>
            <a:ext cx="4953000" cy="2936630"/>
          </a:xfrm>
          <a:prstGeom prst="rect">
            <a:avLst/>
          </a:prstGeom>
        </p:spPr>
      </p:pic>
      <p:pic>
        <p:nvPicPr>
          <p:cNvPr id="4" name="Picture 3" descr="A building with a lot of cars and trees&#10;&#10;Description automatically generated">
            <a:extLst>
              <a:ext uri="{FF2B5EF4-FFF2-40B4-BE49-F238E27FC236}">
                <a16:creationId xmlns:a16="http://schemas.microsoft.com/office/drawing/2014/main" id="{C3ED909C-420C-DA12-A514-3F8913EE0721}"/>
              </a:ext>
            </a:extLst>
          </p:cNvPr>
          <p:cNvPicPr>
            <a:picLocks noChangeAspect="1"/>
          </p:cNvPicPr>
          <p:nvPr/>
        </p:nvPicPr>
        <p:blipFill>
          <a:blip r:embed="rId3"/>
          <a:stretch>
            <a:fillRect/>
          </a:stretch>
        </p:blipFill>
        <p:spPr>
          <a:xfrm>
            <a:off x="6042269" y="2511181"/>
            <a:ext cx="4953000" cy="3086100"/>
          </a:xfrm>
          <a:prstGeom prst="rect">
            <a:avLst/>
          </a:prstGeom>
        </p:spPr>
      </p:pic>
    </p:spTree>
    <p:extLst>
      <p:ext uri="{BB962C8B-B14F-4D97-AF65-F5344CB8AC3E}">
        <p14:creationId xmlns:p14="http://schemas.microsoft.com/office/powerpoint/2010/main" val="125272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200" dirty="0">
                <a:solidFill>
                  <a:schemeClr val="accent1"/>
                </a:solidFill>
              </a:rPr>
              <a:t>Completing the Full Application</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17</a:t>
            </a:fld>
            <a:endParaRPr lang="en-US"/>
          </a:p>
        </p:txBody>
      </p:sp>
      <p:sp>
        <p:nvSpPr>
          <p:cNvPr id="3" name="Content Placeholder 2">
            <a:extLst>
              <a:ext uri="{FF2B5EF4-FFF2-40B4-BE49-F238E27FC236}">
                <a16:creationId xmlns:a16="http://schemas.microsoft.com/office/drawing/2014/main" id="{4243B6EB-BD65-4C4D-C0B7-4D9A81572D68}"/>
              </a:ext>
            </a:extLst>
          </p:cNvPr>
          <p:cNvSpPr txBox="1">
            <a:spLocks/>
          </p:cNvSpPr>
          <p:nvPr/>
        </p:nvSpPr>
        <p:spPr>
          <a:xfrm>
            <a:off x="462685" y="1480979"/>
            <a:ext cx="7367522" cy="462721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t>Key Question: </a:t>
            </a:r>
            <a:r>
              <a:rPr lang="en-US" sz="1800" dirty="0"/>
              <a:t>In Section 2 of the Full Application, applicants are asked to indicate the Project Category. To be reviewed by UPP, applicants should make the following selections in question 2.4:</a:t>
            </a:r>
          </a:p>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marL="0" indent="0">
              <a:lnSpc>
                <a:spcPct val="100000"/>
              </a:lnSpc>
              <a:buFont typeface="Arial" panose="020B0604020202020204" pitchFamily="34" charset="0"/>
              <a:buNone/>
            </a:pPr>
            <a:endParaRPr lang="en-US" sz="1800"/>
          </a:p>
          <a:p>
            <a:pPr marL="0" indent="0">
              <a:lnSpc>
                <a:spcPct val="100000"/>
              </a:lnSpc>
              <a:buFont typeface="Arial" panose="020B0604020202020204" pitchFamily="34" charset="0"/>
              <a:buNone/>
            </a:pPr>
            <a:r>
              <a:rPr lang="en-US" sz="1800" dirty="0"/>
              <a:t>Visit </a:t>
            </a:r>
            <a:r>
              <a:rPr lang="en-US" sz="1800" u="sng" dirty="0">
                <a:solidFill>
                  <a:srgbClr val="0070C0"/>
                </a:solidFill>
              </a:rPr>
              <a:t>www.mass.gov/onestop</a:t>
            </a:r>
            <a:r>
              <a:rPr lang="en-US" sz="1800" i="1" dirty="0"/>
              <a:t> </a:t>
            </a:r>
            <a:r>
              <a:rPr lang="en-US" sz="1800" dirty="0"/>
              <a:t>to view: </a:t>
            </a:r>
            <a:r>
              <a:rPr lang="en-US" sz="1800" b="1" i="1" dirty="0"/>
              <a:t>One Stop Webinar 2: Application Guidance</a:t>
            </a:r>
            <a:endParaRPr lang="en-US" sz="1800" b="1" dirty="0"/>
          </a:p>
        </p:txBody>
      </p:sp>
      <p:pic>
        <p:nvPicPr>
          <p:cNvPr id="4" name="Picture 3" descr="A screenshot of a survey&#10;&#10;Description automatically generated">
            <a:extLst>
              <a:ext uri="{FF2B5EF4-FFF2-40B4-BE49-F238E27FC236}">
                <a16:creationId xmlns:a16="http://schemas.microsoft.com/office/drawing/2014/main" id="{0F7B3AD8-9842-1158-6AB1-B44F9C620EEA}"/>
              </a:ext>
            </a:extLst>
          </p:cNvPr>
          <p:cNvPicPr>
            <a:picLocks noChangeAspect="1"/>
          </p:cNvPicPr>
          <p:nvPr/>
        </p:nvPicPr>
        <p:blipFill>
          <a:blip r:embed="rId2"/>
          <a:stretch>
            <a:fillRect/>
          </a:stretch>
        </p:blipFill>
        <p:spPr>
          <a:xfrm>
            <a:off x="7930240" y="1196098"/>
            <a:ext cx="3321349" cy="4796692"/>
          </a:xfrm>
          <a:prstGeom prst="rect">
            <a:avLst/>
          </a:prstGeom>
        </p:spPr>
      </p:pic>
      <p:graphicFrame>
        <p:nvGraphicFramePr>
          <p:cNvPr id="9" name="Table 8">
            <a:extLst>
              <a:ext uri="{FF2B5EF4-FFF2-40B4-BE49-F238E27FC236}">
                <a16:creationId xmlns:a16="http://schemas.microsoft.com/office/drawing/2014/main" id="{618B9C4B-F41E-9F67-2829-E8E81A4D64BC}"/>
              </a:ext>
            </a:extLst>
          </p:cNvPr>
          <p:cNvGraphicFramePr>
            <a:graphicFrameLocks noGrp="1"/>
          </p:cNvGraphicFramePr>
          <p:nvPr>
            <p:extLst>
              <p:ext uri="{D42A27DB-BD31-4B8C-83A1-F6EECF244321}">
                <p14:modId xmlns:p14="http://schemas.microsoft.com/office/powerpoint/2010/main" val="3394385553"/>
              </p:ext>
            </p:extLst>
          </p:nvPr>
        </p:nvGraphicFramePr>
        <p:xfrm>
          <a:off x="468923" y="2579076"/>
          <a:ext cx="6681186" cy="1885460"/>
        </p:xfrm>
        <a:graphic>
          <a:graphicData uri="http://schemas.openxmlformats.org/drawingml/2006/table">
            <a:tbl>
              <a:tblPr firstRow="1" bandRow="1">
                <a:tableStyleId>{5C22544A-7EE6-4342-B048-85BDC9FD1C3A}</a:tableStyleId>
              </a:tblPr>
              <a:tblGrid>
                <a:gridCol w="2627274">
                  <a:extLst>
                    <a:ext uri="{9D8B030D-6E8A-4147-A177-3AD203B41FA5}">
                      <a16:colId xmlns:a16="http://schemas.microsoft.com/office/drawing/2014/main" val="2887443769"/>
                    </a:ext>
                  </a:extLst>
                </a:gridCol>
                <a:gridCol w="4053912">
                  <a:extLst>
                    <a:ext uri="{9D8B030D-6E8A-4147-A177-3AD203B41FA5}">
                      <a16:colId xmlns:a16="http://schemas.microsoft.com/office/drawing/2014/main" val="3418204573"/>
                    </a:ext>
                  </a:extLst>
                </a:gridCol>
              </a:tblGrid>
              <a:tr h="568221">
                <a:tc>
                  <a:txBody>
                    <a:bodyPr/>
                    <a:lstStyle/>
                    <a:p>
                      <a:pPr marL="0" algn="l" rtl="0" eaLnBrk="1" latinLnBrk="0" hangingPunct="1">
                        <a:spcBef>
                          <a:spcPts val="0"/>
                        </a:spcBef>
                        <a:spcAft>
                          <a:spcPts val="0"/>
                        </a:spcAft>
                      </a:pPr>
                      <a:r>
                        <a:rPr lang="en-US" sz="1600" b="0" kern="1200" dirty="0">
                          <a:solidFill>
                            <a:srgbClr val="000000"/>
                          </a:solidFill>
                          <a:effectLst/>
                          <a:latin typeface="Calibri"/>
                        </a:rPr>
                        <a:t>Development Continuum:</a:t>
                      </a:r>
                      <a:endParaRPr lang="en-US" b="0" dirty="0">
                        <a:effectLst/>
                        <a:latin typeface="Calibri"/>
                      </a:endParaRPr>
                    </a:p>
                  </a:txBody>
                  <a:tcPr marL="0" marR="0" marT="0" marB="0" anchor="ctr">
                    <a:lnL>
                      <a:noFill/>
                    </a:lnL>
                    <a:lnR>
                      <a:noFill/>
                    </a:lnR>
                    <a:lnT>
                      <a:noFill/>
                    </a:lnT>
                    <a:lnB>
                      <a:noFill/>
                    </a:lnB>
                    <a:noFill/>
                  </a:tcPr>
                </a:tc>
                <a:tc>
                  <a:txBody>
                    <a:bodyPr/>
                    <a:lstStyle/>
                    <a:p>
                      <a:pPr marL="0" algn="l" rtl="0" eaLnBrk="1" latinLnBrk="0" hangingPunct="1">
                        <a:spcBef>
                          <a:spcPts val="0"/>
                        </a:spcBef>
                        <a:spcAft>
                          <a:spcPts val="0"/>
                        </a:spcAft>
                      </a:pPr>
                      <a:r>
                        <a:rPr lang="en-US" sz="1600" b="0" kern="1200" dirty="0">
                          <a:solidFill>
                            <a:srgbClr val="000000"/>
                          </a:solidFill>
                          <a:effectLst/>
                          <a:latin typeface="Calibri"/>
                        </a:rPr>
                        <a:t>Building</a:t>
                      </a:r>
                      <a:endParaRPr lang="en-US" b="0" dirty="0">
                        <a:effectLst/>
                        <a:latin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1315332296"/>
                  </a:ext>
                </a:extLst>
              </a:tr>
              <a:tr h="568221">
                <a:tc>
                  <a:txBody>
                    <a:bodyPr/>
                    <a:lstStyle/>
                    <a:p>
                      <a:pPr marL="0" algn="l" rtl="0" eaLnBrk="1" latinLnBrk="0" hangingPunct="1">
                        <a:spcBef>
                          <a:spcPts val="0"/>
                        </a:spcBef>
                        <a:spcAft>
                          <a:spcPts val="0"/>
                        </a:spcAft>
                      </a:pPr>
                      <a:r>
                        <a:rPr lang="en-US" sz="1600" kern="1200" dirty="0">
                          <a:solidFill>
                            <a:srgbClr val="000000"/>
                          </a:solidFill>
                          <a:effectLst/>
                          <a:latin typeface="Calibri"/>
                        </a:rPr>
                        <a:t>Project Type:</a:t>
                      </a:r>
                      <a:endParaRPr lang="en-US" dirty="0">
                        <a:effectLst/>
                        <a:latin typeface="Calibri"/>
                      </a:endParaRPr>
                    </a:p>
                  </a:txBody>
                  <a:tcPr marL="0" marR="0" marT="0" marB="0" anchor="ctr">
                    <a:lnL>
                      <a:noFill/>
                    </a:lnL>
                    <a:lnR>
                      <a:noFill/>
                    </a:lnR>
                    <a:lnT>
                      <a:noFill/>
                    </a:lnT>
                    <a:lnB>
                      <a:noFill/>
                    </a:lnB>
                    <a:noFill/>
                  </a:tcPr>
                </a:tc>
                <a:tc>
                  <a:txBody>
                    <a:bodyPr/>
                    <a:lstStyle/>
                    <a:p>
                      <a:pPr marL="0" marR="0" indent="0" algn="l" rtl="0" eaLnBrk="1" fontAlgn="auto" latinLnBrk="0" hangingPunct="1">
                        <a:spcBef>
                          <a:spcPts val="0"/>
                        </a:spcBef>
                        <a:spcAft>
                          <a:spcPts val="0"/>
                        </a:spcAft>
                      </a:pPr>
                      <a:r>
                        <a:rPr lang="en-US" sz="1600" kern="1200" dirty="0">
                          <a:solidFill>
                            <a:srgbClr val="000000"/>
                          </a:solidFill>
                          <a:effectLst/>
                          <a:latin typeface="Calibri"/>
                        </a:rPr>
                        <a:t>Underutilized Property Rehabilitation</a:t>
                      </a:r>
                      <a:endParaRPr lang="en-US" dirty="0">
                        <a:effectLst/>
                        <a:latin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3349290107"/>
                  </a:ext>
                </a:extLst>
              </a:tr>
              <a:tr h="749018">
                <a:tc>
                  <a:txBody>
                    <a:bodyPr/>
                    <a:lstStyle/>
                    <a:p>
                      <a:pPr marL="0" algn="l" rtl="0" eaLnBrk="1" latinLnBrk="0" hangingPunct="1">
                        <a:spcBef>
                          <a:spcPts val="0"/>
                        </a:spcBef>
                        <a:spcAft>
                          <a:spcPts val="0"/>
                        </a:spcAft>
                      </a:pPr>
                      <a:r>
                        <a:rPr lang="en-US" sz="1600" kern="1200" dirty="0">
                          <a:solidFill>
                            <a:srgbClr val="000000"/>
                          </a:solidFill>
                          <a:effectLst/>
                          <a:latin typeface="Calibri"/>
                        </a:rPr>
                        <a:t>Project Focus:</a:t>
                      </a:r>
                      <a:endParaRPr lang="en-US" dirty="0">
                        <a:effectLst/>
                        <a:latin typeface="Calibri"/>
                      </a:endParaRPr>
                    </a:p>
                  </a:txBody>
                  <a:tcPr marL="0" marR="0" marT="0" marB="0" anchor="ctr">
                    <a:lnL>
                      <a:noFill/>
                    </a:lnL>
                    <a:lnR>
                      <a:noFill/>
                    </a:lnR>
                    <a:lnT>
                      <a:noFill/>
                    </a:lnT>
                    <a:lnB>
                      <a:noFill/>
                    </a:lnB>
                    <a:noFill/>
                  </a:tcPr>
                </a:tc>
                <a:tc>
                  <a:txBody>
                    <a:bodyPr/>
                    <a:lstStyle/>
                    <a:p>
                      <a:pPr marL="0" algn="l" rtl="0" eaLnBrk="1" latinLnBrk="0" hangingPunct="1">
                        <a:spcBef>
                          <a:spcPts val="0"/>
                        </a:spcBef>
                        <a:spcAft>
                          <a:spcPts val="0"/>
                        </a:spcAft>
                      </a:pPr>
                      <a:r>
                        <a:rPr lang="en-US" sz="1600" kern="1200" dirty="0">
                          <a:solidFill>
                            <a:srgbClr val="000000"/>
                          </a:solidFill>
                          <a:effectLst/>
                          <a:latin typeface="Calibri"/>
                        </a:rPr>
                        <a:t>Select the most appropriate Project Focus option for your application</a:t>
                      </a:r>
                      <a:endParaRPr lang="en-US" dirty="0">
                        <a:effectLst/>
                        <a:latin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528609770"/>
                  </a:ext>
                </a:extLst>
              </a:tr>
            </a:tbl>
          </a:graphicData>
        </a:graphic>
      </p:graphicFrame>
    </p:spTree>
    <p:extLst>
      <p:ext uri="{BB962C8B-B14F-4D97-AF65-F5344CB8AC3E}">
        <p14:creationId xmlns:p14="http://schemas.microsoft.com/office/powerpoint/2010/main" val="138657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200" dirty="0">
                <a:solidFill>
                  <a:schemeClr val="accent1"/>
                </a:solidFill>
              </a:rPr>
              <a:t>FY25 Round Timeline</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18</a:t>
            </a:fld>
            <a:endParaRPr lang="en-US"/>
          </a:p>
        </p:txBody>
      </p:sp>
      <p:grpSp>
        <p:nvGrpSpPr>
          <p:cNvPr id="3" name="Group 2">
            <a:extLst>
              <a:ext uri="{FF2B5EF4-FFF2-40B4-BE49-F238E27FC236}">
                <a16:creationId xmlns:a16="http://schemas.microsoft.com/office/drawing/2014/main" id="{307E5274-5628-C662-802C-20EF61B41718}"/>
              </a:ext>
            </a:extLst>
          </p:cNvPr>
          <p:cNvGrpSpPr/>
          <p:nvPr/>
        </p:nvGrpSpPr>
        <p:grpSpPr>
          <a:xfrm>
            <a:off x="186495" y="1728677"/>
            <a:ext cx="819423" cy="595427"/>
            <a:chOff x="343530" y="1486048"/>
            <a:chExt cx="819423" cy="595427"/>
          </a:xfrm>
        </p:grpSpPr>
        <p:pic>
          <p:nvPicPr>
            <p:cNvPr id="4" name="Picture 3">
              <a:extLst>
                <a:ext uri="{FF2B5EF4-FFF2-40B4-BE49-F238E27FC236}">
                  <a16:creationId xmlns:a16="http://schemas.microsoft.com/office/drawing/2014/main" id="{CD636E23-E4DC-332F-BA2F-97F4A8EC8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5" name="TextBox 4">
              <a:extLst>
                <a:ext uri="{FF2B5EF4-FFF2-40B4-BE49-F238E27FC236}">
                  <a16:creationId xmlns:a16="http://schemas.microsoft.com/office/drawing/2014/main" id="{E3F15CA9-2DF5-FAA6-FC98-64AE3147A851}"/>
                </a:ext>
              </a:extLst>
            </p:cNvPr>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sp>
        <p:nvSpPr>
          <p:cNvPr id="7" name="Arrow: Down 6">
            <a:extLst>
              <a:ext uri="{FF2B5EF4-FFF2-40B4-BE49-F238E27FC236}">
                <a16:creationId xmlns:a16="http://schemas.microsoft.com/office/drawing/2014/main" id="{52B4F262-8655-A7E2-018A-8A06E91062B9}"/>
              </a:ext>
            </a:extLst>
          </p:cNvPr>
          <p:cNvSpPr/>
          <p:nvPr/>
        </p:nvSpPr>
        <p:spPr>
          <a:xfrm>
            <a:off x="331030" y="2362093"/>
            <a:ext cx="484632" cy="30968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003A8A5-A523-543A-7C42-76CFBF7FD03E}"/>
              </a:ext>
            </a:extLst>
          </p:cNvPr>
          <p:cNvGrpSpPr/>
          <p:nvPr/>
        </p:nvGrpSpPr>
        <p:grpSpPr>
          <a:xfrm>
            <a:off x="186573" y="5496957"/>
            <a:ext cx="819423" cy="595427"/>
            <a:chOff x="322749" y="5669917"/>
            <a:chExt cx="819423" cy="595427"/>
          </a:xfrm>
        </p:grpSpPr>
        <p:pic>
          <p:nvPicPr>
            <p:cNvPr id="10" name="Picture 9">
              <a:extLst>
                <a:ext uri="{FF2B5EF4-FFF2-40B4-BE49-F238E27FC236}">
                  <a16:creationId xmlns:a16="http://schemas.microsoft.com/office/drawing/2014/main" id="{CF771971-0827-6F88-FFCB-99AFE749A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1" name="TextBox 10">
              <a:extLst>
                <a:ext uri="{FF2B5EF4-FFF2-40B4-BE49-F238E27FC236}">
                  <a16:creationId xmlns:a16="http://schemas.microsoft.com/office/drawing/2014/main" id="{93CF5883-CE1A-3FA0-3605-8963AA260878}"/>
                </a:ext>
              </a:extLst>
            </p:cNvPr>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Sept.</a:t>
              </a:r>
            </a:p>
          </p:txBody>
        </p:sp>
      </p:grpSp>
      <p:sp>
        <p:nvSpPr>
          <p:cNvPr id="12" name="Content Placeholder 1">
            <a:extLst>
              <a:ext uri="{FF2B5EF4-FFF2-40B4-BE49-F238E27FC236}">
                <a16:creationId xmlns:a16="http://schemas.microsoft.com/office/drawing/2014/main" id="{2DD44A5F-BB23-598B-C8D8-C5530015BC76}"/>
              </a:ext>
            </a:extLst>
          </p:cNvPr>
          <p:cNvSpPr txBox="1">
            <a:spLocks/>
          </p:cNvSpPr>
          <p:nvPr/>
        </p:nvSpPr>
        <p:spPr>
          <a:xfrm>
            <a:off x="1078992" y="1785197"/>
            <a:ext cx="10617280" cy="44812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sz="1600" b="1"/>
              <a:t>Full Application and Expression of Interest Open (January) </a:t>
            </a:r>
            <a:r>
              <a:rPr lang="en-US" sz="1600"/>
              <a:t>– The Full Application is the official form for submitting all funding requests. Applicants may now begin to work on applications in the IGX system, however applications will only be accepted during the submission period. </a:t>
            </a:r>
          </a:p>
          <a:p>
            <a:pPr lvl="1">
              <a:lnSpc>
                <a:spcPct val="100000"/>
              </a:lnSpc>
            </a:pPr>
            <a:endParaRPr lang="en-US" sz="1600" b="1"/>
          </a:p>
          <a:p>
            <a:pPr lvl="1">
              <a:lnSpc>
                <a:spcPct val="100000"/>
              </a:lnSpc>
            </a:pPr>
            <a:r>
              <a:rPr lang="en-US" sz="1600" b="1"/>
              <a:t>One Stop Guidance Phase (January – May) </a:t>
            </a:r>
            <a:r>
              <a:rPr lang="en-US" sz="1600"/>
              <a:t>– A series of webinars will be hosted be both the One Stop Team and staff from each program within the One Stop. In addition, office hours will be hosted to answer applicant questions. Visit </a:t>
            </a:r>
            <a:r>
              <a:rPr lang="en-US" sz="1600">
                <a:solidFill>
                  <a:srgbClr val="0070C0"/>
                </a:solidFill>
                <a:hlinkClick r:id="rId3">
                  <a:extLst>
                    <a:ext uri="{A12FA001-AC4F-418D-AE19-62706E023703}">
                      <ahyp:hlinkClr xmlns:ahyp="http://schemas.microsoft.com/office/drawing/2018/hyperlinkcolor" val="tx"/>
                    </a:ext>
                  </a:extLst>
                </a:hlinkClick>
              </a:rPr>
              <a:t>www.mass.gov/onestop</a:t>
            </a:r>
            <a:r>
              <a:rPr lang="en-US" sz="1600">
                <a:solidFill>
                  <a:srgbClr val="0070C0"/>
                </a:solidFill>
              </a:rPr>
              <a:t> </a:t>
            </a:r>
            <a:r>
              <a:rPr lang="en-US" sz="1600"/>
              <a:t>for the full schedule of webinars and office hours.</a:t>
            </a:r>
          </a:p>
          <a:p>
            <a:pPr marL="111600" lvl="1" indent="0">
              <a:lnSpc>
                <a:spcPct val="100000"/>
              </a:lnSpc>
              <a:buFont typeface="Arial" panose="020B0604020202020204" pitchFamily="34" charset="0"/>
              <a:buNone/>
            </a:pPr>
            <a:endParaRPr lang="en-US" sz="1600" b="1"/>
          </a:p>
          <a:p>
            <a:pPr lvl="1">
              <a:lnSpc>
                <a:spcPct val="100000"/>
              </a:lnSpc>
            </a:pPr>
            <a:r>
              <a:rPr lang="en-US" sz="1600" b="1"/>
              <a:t>Full Application Submission Period (May-June) </a:t>
            </a:r>
            <a:r>
              <a:rPr lang="en-US" sz="1600"/>
              <a:t>– Applicants may submit their Full Application(s) beginning May 6, 2024. All applications must be submitted by the </a:t>
            </a:r>
            <a:r>
              <a:rPr lang="en-US" sz="1600" b="1"/>
              <a:t>Full Application deadline of 11:59 p.m. on Wednesday, June 5</a:t>
            </a:r>
            <a:r>
              <a:rPr lang="en-US" sz="1600"/>
              <a:t>.</a:t>
            </a:r>
          </a:p>
          <a:p>
            <a:pPr lvl="1">
              <a:lnSpc>
                <a:spcPct val="100000"/>
              </a:lnSpc>
            </a:pPr>
            <a:endParaRPr lang="en-US" sz="1600"/>
          </a:p>
          <a:p>
            <a:pPr lvl="1">
              <a:lnSpc>
                <a:spcPct val="100000"/>
              </a:lnSpc>
            </a:pPr>
            <a:r>
              <a:rPr lang="en-US" sz="1600" b="1"/>
              <a:t>Review and Evaluation (July – August) </a:t>
            </a:r>
            <a:r>
              <a:rPr lang="en-US" sz="1600"/>
              <a:t>–</a:t>
            </a:r>
            <a:r>
              <a:rPr lang="en-US" sz="1600" b="1"/>
              <a:t> </a:t>
            </a:r>
            <a:r>
              <a:rPr lang="en-US" sz="160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a:br>
            <a:endParaRPr lang="en-US" sz="1600"/>
          </a:p>
          <a:p>
            <a:pPr lvl="1">
              <a:lnSpc>
                <a:spcPct val="100000"/>
              </a:lnSpc>
            </a:pPr>
            <a:r>
              <a:rPr lang="en-US" sz="1600" b="1"/>
              <a:t>Notification of Grant Decisions (September) </a:t>
            </a:r>
            <a:r>
              <a:rPr lang="en-US" sz="1600"/>
              <a:t>– Once final recommendation have been approved, applicants will be notified of grant decisions in writing, and announcement events will be scheduled. </a:t>
            </a:r>
          </a:p>
        </p:txBody>
      </p:sp>
    </p:spTree>
    <p:extLst>
      <p:ext uri="{BB962C8B-B14F-4D97-AF65-F5344CB8AC3E}">
        <p14:creationId xmlns:p14="http://schemas.microsoft.com/office/powerpoint/2010/main" val="380257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1171067"/>
          </a:xfrm>
        </p:spPr>
        <p:txBody>
          <a:bodyPr>
            <a:normAutofit/>
          </a:bodyPr>
          <a:lstStyle/>
          <a:p>
            <a:r>
              <a:rPr lang="en-US" sz="3200" dirty="0">
                <a:solidFill>
                  <a:schemeClr val="accent1"/>
                </a:solidFill>
              </a:rPr>
              <a:t>Opportunities for Guidance</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19</a:t>
            </a:fld>
            <a:endParaRPr lang="en-US"/>
          </a:p>
        </p:txBody>
      </p:sp>
      <p:sp>
        <p:nvSpPr>
          <p:cNvPr id="3" name="Content Placeholder 2">
            <a:extLst>
              <a:ext uri="{FF2B5EF4-FFF2-40B4-BE49-F238E27FC236}">
                <a16:creationId xmlns:a16="http://schemas.microsoft.com/office/drawing/2014/main" id="{5FDB3B7E-5951-FEBB-58B0-C271BBC7804A}"/>
              </a:ext>
            </a:extLst>
          </p:cNvPr>
          <p:cNvSpPr txBox="1">
            <a:spLocks/>
          </p:cNvSpPr>
          <p:nvPr/>
        </p:nvSpPr>
        <p:spPr>
          <a:xfrm>
            <a:off x="545668" y="1418915"/>
            <a:ext cx="11100664" cy="45886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Visit </a:t>
            </a:r>
            <a:r>
              <a:rPr lang="en-US" sz="1800" dirty="0">
                <a:solidFill>
                  <a:srgbClr val="0070C0"/>
                </a:solidFill>
                <a:hlinkClick r:id="rId2">
                  <a:extLst>
                    <a:ext uri="{A12FA001-AC4F-418D-AE19-62706E023703}">
                      <ahyp:hlinkClr xmlns:ahyp="http://schemas.microsoft.com/office/drawing/2018/hyperlinkcolor" val="tx"/>
                    </a:ext>
                  </a:extLst>
                </a:hlinkClick>
              </a:rPr>
              <a:t>www.mass.gov/onestop</a:t>
            </a:r>
            <a:r>
              <a:rPr lang="en-US" sz="1800" dirty="0">
                <a:solidFill>
                  <a:srgbClr val="0070C0"/>
                </a:solidFill>
              </a:rPr>
              <a:t> </a:t>
            </a:r>
            <a:r>
              <a:rPr lang="en-US" sz="1800" dirty="0"/>
              <a:t>for more information on:</a:t>
            </a:r>
          </a:p>
          <a:p>
            <a:pPr marL="0" indent="0">
              <a:buFont typeface="Arial" panose="020B0604020202020204" pitchFamily="34" charset="0"/>
              <a:buNone/>
            </a:pPr>
            <a:endParaRPr lang="en-US" sz="1800"/>
          </a:p>
          <a:p>
            <a:r>
              <a:rPr lang="en-US" sz="1800" b="1" dirty="0"/>
              <a:t>Expression of Interest</a:t>
            </a:r>
            <a:endParaRPr lang="en-US" sz="1800" b="1" dirty="0">
              <a:cs typeface="Arial"/>
            </a:endParaRPr>
          </a:p>
          <a:p>
            <a:pPr marL="801370">
              <a:lnSpc>
                <a:spcPct val="100000"/>
              </a:lnSpc>
              <a:spcBef>
                <a:spcPts val="0"/>
              </a:spcBef>
              <a:buFont typeface="Courier New" panose="02070309020205020404" pitchFamily="49" charset="0"/>
              <a:buChar char="o"/>
            </a:pPr>
            <a:r>
              <a:rPr lang="en-US" sz="1800" dirty="0"/>
              <a:t>Complete an Expression of Interest to see if your project(s) is eligible for funding through the One Stop and get tips for preparing your application.</a:t>
            </a:r>
            <a:endParaRPr lang="en-US" sz="1800" dirty="0">
              <a:cs typeface="Arial"/>
            </a:endParaRPr>
          </a:p>
          <a:p>
            <a:r>
              <a:rPr lang="en-US" sz="1800" b="1" dirty="0"/>
              <a:t>One Stop and Program Webinars</a:t>
            </a:r>
            <a:endParaRPr lang="en-US" sz="1800" b="1" dirty="0">
              <a:cs typeface="Arial"/>
            </a:endParaRPr>
          </a:p>
          <a:p>
            <a:pPr marL="801370">
              <a:lnSpc>
                <a:spcPct val="100000"/>
              </a:lnSpc>
              <a:spcBef>
                <a:spcPts val="0"/>
              </a:spcBef>
              <a:buFont typeface="Courier New" panose="02070309020205020404" pitchFamily="49" charset="0"/>
              <a:buChar char="o"/>
            </a:pPr>
            <a:r>
              <a:rPr lang="en-US" sz="1800" dirty="0"/>
              <a:t>Recordings of all One Stop webinars are now available on the One Stop website.</a:t>
            </a:r>
            <a:endParaRPr lang="en-US" sz="1800" dirty="0">
              <a:cs typeface="Arial"/>
            </a:endParaRPr>
          </a:p>
          <a:p>
            <a:r>
              <a:rPr lang="en-US" sz="1800" b="1" dirty="0"/>
              <a:t>Office Hours</a:t>
            </a:r>
            <a:endParaRPr lang="en-US" sz="1800" b="1" dirty="0">
              <a:cs typeface="Arial"/>
            </a:endParaRPr>
          </a:p>
          <a:p>
            <a:pPr marL="801370">
              <a:lnSpc>
                <a:spcPct val="100000"/>
              </a:lnSpc>
              <a:spcBef>
                <a:spcPts val="0"/>
              </a:spcBef>
              <a:buFont typeface="Courier New" panose="02070309020205020404" pitchFamily="49" charset="0"/>
              <a:buChar char="o"/>
            </a:pPr>
            <a:r>
              <a:rPr lang="en-US" sz="1800" b="1" dirty="0"/>
              <a:t>One Stop General Guidance Office Hours </a:t>
            </a:r>
            <a:r>
              <a:rPr lang="en-US" sz="1800" dirty="0"/>
              <a:t>– One Stop staff will hold office hours to discuss general One Stop process and technology questions.</a:t>
            </a:r>
            <a:endParaRPr lang="en-US" sz="1800" dirty="0">
              <a:cs typeface="Arial"/>
            </a:endParaRPr>
          </a:p>
          <a:p>
            <a:pPr marL="801370">
              <a:lnSpc>
                <a:spcPct val="100000"/>
              </a:lnSpc>
              <a:spcBef>
                <a:spcPts val="0"/>
              </a:spcBef>
              <a:buFont typeface="Courier New" panose="02070309020205020404" pitchFamily="49" charset="0"/>
              <a:buChar char="o"/>
            </a:pPr>
            <a:r>
              <a:rPr lang="en-US" sz="1800" b="1" dirty="0"/>
              <a:t>Program Office Hours </a:t>
            </a:r>
            <a:r>
              <a:rPr lang="en-US" sz="1800" dirty="0"/>
              <a:t>– Staff from each program will hold an office hour to answer applicant questions related to the program.</a:t>
            </a:r>
            <a:endParaRPr lang="en-US" sz="1800" dirty="0">
              <a:cs typeface="Arial"/>
            </a:endParaRPr>
          </a:p>
          <a:p>
            <a:pPr marL="1311275" indent="-285750">
              <a:lnSpc>
                <a:spcPct val="100000"/>
              </a:lnSpc>
              <a:spcBef>
                <a:spcPts val="0"/>
              </a:spcBef>
              <a:buFont typeface="Arial" panose="02070309020205020404" pitchFamily="49" charset="0"/>
              <a:buChar char="•"/>
            </a:pPr>
            <a:r>
              <a:rPr lang="en-US" sz="1800" dirty="0"/>
              <a:t>Office hours: </a:t>
            </a:r>
            <a:r>
              <a:rPr lang="en-US" sz="1800" dirty="0">
                <a:latin typeface="Calibri"/>
                <a:cs typeface="Calibri"/>
              </a:rPr>
              <a:t>UPP office hours will be held on Thursday, March 7 at 10:00 a.m.</a:t>
            </a:r>
          </a:p>
          <a:p>
            <a:pPr marL="1254125">
              <a:lnSpc>
                <a:spcPct val="100000"/>
              </a:lnSpc>
              <a:spcBef>
                <a:spcPts val="0"/>
              </a:spcBef>
              <a:buFont typeface="Courier New" panose="02070309020205020404" pitchFamily="49" charset="0"/>
              <a:buChar char="o"/>
            </a:pPr>
            <a:endParaRPr lang="en-US" sz="1800" dirty="0">
              <a:cs typeface="Arial"/>
            </a:endParaRPr>
          </a:p>
        </p:txBody>
      </p:sp>
    </p:spTree>
    <p:extLst>
      <p:ext uri="{BB962C8B-B14F-4D97-AF65-F5344CB8AC3E}">
        <p14:creationId xmlns:p14="http://schemas.microsoft.com/office/powerpoint/2010/main" val="123551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p:txBody>
          <a:bodyPr>
            <a:normAutofit/>
          </a:bodyPr>
          <a:lstStyle/>
          <a:p>
            <a:r>
              <a:rPr lang="en-US" sz="3200" dirty="0">
                <a:solidFill>
                  <a:schemeClr val="accent1"/>
                </a:solidFill>
              </a:rPr>
              <a:t>Webinar Road Map</a:t>
            </a:r>
          </a:p>
        </p:txBody>
      </p:sp>
      <p:sp>
        <p:nvSpPr>
          <p:cNvPr id="3" name="Content Placeholder 2">
            <a:extLst>
              <a:ext uri="{FF2B5EF4-FFF2-40B4-BE49-F238E27FC236}">
                <a16:creationId xmlns:a16="http://schemas.microsoft.com/office/drawing/2014/main" id="{175CAEC3-5332-4547-B650-3C9C85873F41}"/>
              </a:ext>
            </a:extLst>
          </p:cNvPr>
          <p:cNvSpPr>
            <a:spLocks noGrp="1"/>
          </p:cNvSpPr>
          <p:nvPr>
            <p:ph idx="1"/>
          </p:nvPr>
        </p:nvSpPr>
        <p:spPr>
          <a:xfrm>
            <a:off x="838200" y="1690689"/>
            <a:ext cx="10515600" cy="4344351"/>
          </a:xfrm>
        </p:spPr>
        <p:txBody>
          <a:bodyPr>
            <a:normAutofit lnSpcReduction="10000"/>
          </a:bodyPr>
          <a:lstStyle/>
          <a:p>
            <a:pPr>
              <a:buFont typeface="Wingdings" panose="05000000000000000000" pitchFamily="2" charset="2"/>
              <a:buChar char="Ø"/>
            </a:pPr>
            <a:r>
              <a:rPr lang="en-US"/>
              <a:t> </a:t>
            </a:r>
            <a:r>
              <a:rPr lang="en-US" sz="2000"/>
              <a:t>What is the Community One Stop for Growth?</a:t>
            </a:r>
            <a:br>
              <a:rPr lang="en-US" sz="2000"/>
            </a:br>
            <a:endParaRPr lang="en-US" sz="2000"/>
          </a:p>
          <a:p>
            <a:pPr>
              <a:buFont typeface="Wingdings" panose="05000000000000000000" pitchFamily="2" charset="2"/>
              <a:buChar char="Ø"/>
            </a:pPr>
            <a:r>
              <a:rPr lang="en-US" sz="2000"/>
              <a:t> Where does this program fit in the One Stop?</a:t>
            </a:r>
            <a:br>
              <a:rPr lang="en-US" sz="2000"/>
            </a:br>
            <a:endParaRPr lang="en-US" sz="2000"/>
          </a:p>
          <a:p>
            <a:pPr>
              <a:buFont typeface="Wingdings" panose="05000000000000000000" pitchFamily="2" charset="2"/>
              <a:buChar char="Ø"/>
            </a:pPr>
            <a:r>
              <a:rPr lang="en-US" sz="2000"/>
              <a:t> Important program parameters.</a:t>
            </a:r>
            <a:br>
              <a:rPr lang="en-US" sz="2000"/>
            </a:br>
            <a:endParaRPr lang="en-US" sz="2000"/>
          </a:p>
          <a:p>
            <a:pPr>
              <a:buFont typeface="Wingdings" panose="05000000000000000000" pitchFamily="2" charset="2"/>
              <a:buChar char="Ø"/>
            </a:pPr>
            <a:r>
              <a:rPr lang="en-US" sz="2000"/>
              <a:t> How to be competitive.</a:t>
            </a:r>
            <a:br>
              <a:rPr lang="en-US" sz="2000"/>
            </a:br>
            <a:endParaRPr lang="en-US" sz="2000"/>
          </a:p>
          <a:p>
            <a:pPr>
              <a:buFont typeface="Wingdings" panose="05000000000000000000" pitchFamily="2" charset="2"/>
              <a:buChar char="Ø"/>
            </a:pPr>
            <a:r>
              <a:rPr lang="en-US" sz="2000"/>
              <a:t> Examples of successful applications.</a:t>
            </a:r>
            <a:br>
              <a:rPr lang="en-US" sz="2000"/>
            </a:br>
            <a:endParaRPr lang="en-US" sz="2000"/>
          </a:p>
          <a:p>
            <a:pPr>
              <a:buFont typeface="Wingdings" panose="05000000000000000000" pitchFamily="2" charset="2"/>
              <a:buChar char="Ø"/>
            </a:pPr>
            <a:r>
              <a:rPr lang="en-US" sz="2000"/>
              <a:t> Completing the application.</a:t>
            </a:r>
            <a:br>
              <a:rPr lang="en-US" sz="2000"/>
            </a:br>
            <a:endParaRPr lang="en-US" sz="2000"/>
          </a:p>
          <a:p>
            <a:pPr>
              <a:buFont typeface="Wingdings" panose="05000000000000000000" pitchFamily="2" charset="2"/>
              <a:buChar char="Ø"/>
            </a:pPr>
            <a:r>
              <a:rPr lang="en-US" sz="2000"/>
              <a:t> Key dates and information.</a:t>
            </a:r>
          </a:p>
          <a:p>
            <a:pPr>
              <a:buFont typeface="Wingdings" panose="05000000000000000000" pitchFamily="2" charset="2"/>
              <a:buChar char="ü"/>
            </a:pPr>
            <a:endParaRPr lang="en-US"/>
          </a:p>
          <a:p>
            <a:endParaRPr lang="en-US"/>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2</a:t>
            </a:fld>
            <a:endParaRPr lang="en-US"/>
          </a:p>
        </p:txBody>
      </p:sp>
      <p:pic>
        <p:nvPicPr>
          <p:cNvPr id="8" name="Picture 7" descr="Logo&#10;&#10;Description automatically generated">
            <a:extLst>
              <a:ext uri="{FF2B5EF4-FFF2-40B4-BE49-F238E27FC236}">
                <a16:creationId xmlns:a16="http://schemas.microsoft.com/office/drawing/2014/main" id="{64DF9552-98C2-FC6E-D4CC-353816943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819" y="3528631"/>
            <a:ext cx="3680171" cy="2078333"/>
          </a:xfrm>
          <a:prstGeom prst="rect">
            <a:avLst/>
          </a:prstGeom>
        </p:spPr>
      </p:pic>
    </p:spTree>
    <p:extLst>
      <p:ext uri="{BB962C8B-B14F-4D97-AF65-F5344CB8AC3E}">
        <p14:creationId xmlns:p14="http://schemas.microsoft.com/office/powerpoint/2010/main" val="206743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a:xfrm>
            <a:off x="838200" y="365125"/>
            <a:ext cx="10515600" cy="1152779"/>
          </a:xfrm>
        </p:spPr>
        <p:txBody>
          <a:bodyPr>
            <a:normAutofit/>
          </a:bodyPr>
          <a:lstStyle/>
          <a:p>
            <a:r>
              <a:rPr lang="en-US" sz="3200" dirty="0">
                <a:solidFill>
                  <a:schemeClr val="accent1"/>
                </a:solidFill>
              </a:rPr>
              <a:t>What is the Community One Stop for Growth?</a:t>
            </a:r>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3</a:t>
            </a:fld>
            <a:endParaRPr lang="en-US"/>
          </a:p>
        </p:txBody>
      </p:sp>
      <p:sp>
        <p:nvSpPr>
          <p:cNvPr id="11" name="TextBox 10">
            <a:extLst>
              <a:ext uri="{FF2B5EF4-FFF2-40B4-BE49-F238E27FC236}">
                <a16:creationId xmlns:a16="http://schemas.microsoft.com/office/drawing/2014/main" id="{DB32CC23-43BE-24B0-5F27-CCE745D1DC04}"/>
              </a:ext>
            </a:extLst>
          </p:cNvPr>
          <p:cNvSpPr txBox="1"/>
          <p:nvPr/>
        </p:nvSpPr>
        <p:spPr>
          <a:xfrm>
            <a:off x="938783" y="1690688"/>
            <a:ext cx="6344701" cy="2862322"/>
          </a:xfrm>
          <a:prstGeom prst="rect">
            <a:avLst/>
          </a:prstGeom>
          <a:noFill/>
        </p:spPr>
        <p:txBody>
          <a:bodyPr wrap="square">
            <a:spAutoFit/>
          </a:bodyPr>
          <a:lstStyle/>
          <a:p>
            <a:pPr marL="0" indent="0">
              <a:lnSpc>
                <a:spcPct val="100000"/>
              </a:lnSpc>
              <a:buNone/>
            </a:pPr>
            <a:r>
              <a:rPr lang="en-US" sz="2000">
                <a:solidFill>
                  <a:schemeClr val="accent6"/>
                </a:solidFill>
              </a:rPr>
              <a:t>The Community One Stop for Growth is the main driver of economic development in the Commonwealth. </a:t>
            </a:r>
          </a:p>
          <a:p>
            <a:pPr marL="0" indent="0">
              <a:lnSpc>
                <a:spcPct val="100000"/>
              </a:lnSpc>
              <a:buNone/>
            </a:pPr>
            <a:endParaRPr lang="en-US" sz="2000">
              <a:solidFill>
                <a:schemeClr val="accent6"/>
              </a:solidFill>
            </a:endParaRPr>
          </a:p>
          <a:p>
            <a:pPr marL="0" indent="0">
              <a:lnSpc>
                <a:spcPct val="100000"/>
              </a:lnSpc>
              <a:buNone/>
            </a:pPr>
            <a:r>
              <a:rPr lang="en-US" sz="2000">
                <a:solidFill>
                  <a:schemeClr val="accent6"/>
                </a:solidFill>
              </a:rPr>
              <a:t>The One Stop is a </a:t>
            </a:r>
            <a:r>
              <a:rPr lang="en-US" sz="2000" b="1">
                <a:solidFill>
                  <a:schemeClr val="accent6"/>
                </a:solidFill>
              </a:rPr>
              <a:t>single application portal </a:t>
            </a:r>
            <a:r>
              <a:rPr lang="en-US" sz="2000">
                <a:solidFill>
                  <a:schemeClr val="accent6"/>
                </a:solidFill>
              </a:rPr>
              <a:t>and</a:t>
            </a:r>
            <a:r>
              <a:rPr lang="en-US" sz="2000" b="1">
                <a:solidFill>
                  <a:schemeClr val="accent6"/>
                </a:solidFill>
              </a:rPr>
              <a:t> collaborative review process </a:t>
            </a:r>
            <a:r>
              <a:rPr lang="en-US" sz="2000">
                <a:solidFill>
                  <a:schemeClr val="accent6"/>
                </a:solidFill>
              </a:rPr>
              <a:t>designed to </a:t>
            </a:r>
            <a:r>
              <a:rPr lang="en-US" sz="2000" b="1" kern="0">
                <a:solidFill>
                  <a:schemeClr val="accent6"/>
                </a:solidFill>
                <a:latin typeface="+mj-lt"/>
                <a:cs typeface="Arial"/>
              </a:rPr>
              <a:t>streamline the experience </a:t>
            </a:r>
            <a:r>
              <a:rPr lang="en-US" sz="2000" kern="0">
                <a:solidFill>
                  <a:schemeClr val="accent6"/>
                </a:solidFill>
                <a:latin typeface="+mj-lt"/>
                <a:cs typeface="Arial"/>
              </a:rPr>
              <a:t>for the applicant and </a:t>
            </a:r>
            <a:r>
              <a:rPr lang="en-US" sz="2000" b="1" kern="0">
                <a:solidFill>
                  <a:schemeClr val="accent6"/>
                </a:solidFill>
                <a:latin typeface="+mj-lt"/>
                <a:cs typeface="Arial"/>
              </a:rPr>
              <a:t>better coordinate</a:t>
            </a:r>
            <a:r>
              <a:rPr lang="en-US" sz="2000" kern="0">
                <a:solidFill>
                  <a:schemeClr val="accent6"/>
                </a:solidFill>
                <a:latin typeface="+mj-lt"/>
                <a:cs typeface="Arial"/>
              </a:rPr>
              <a:t> economic development programs and staff on engagement and grant making.</a:t>
            </a:r>
          </a:p>
        </p:txBody>
      </p:sp>
      <p:pic>
        <p:nvPicPr>
          <p:cNvPr id="12" name="Picture 11" descr="Logo&#10;&#10;Description automatically generated">
            <a:extLst>
              <a:ext uri="{FF2B5EF4-FFF2-40B4-BE49-F238E27FC236}">
                <a16:creationId xmlns:a16="http://schemas.microsoft.com/office/drawing/2014/main" id="{35AAFCCD-BE80-25EF-AAC9-985C51F24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819" y="3528631"/>
            <a:ext cx="3680171" cy="2078333"/>
          </a:xfrm>
          <a:prstGeom prst="rect">
            <a:avLst/>
          </a:prstGeom>
        </p:spPr>
      </p:pic>
    </p:spTree>
    <p:extLst>
      <p:ext uri="{BB962C8B-B14F-4D97-AF65-F5344CB8AC3E}">
        <p14:creationId xmlns:p14="http://schemas.microsoft.com/office/powerpoint/2010/main" val="305655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a:xfrm>
            <a:off x="838200" y="365125"/>
            <a:ext cx="10515600" cy="1152779"/>
          </a:xfrm>
        </p:spPr>
        <p:txBody>
          <a:bodyPr>
            <a:normAutofit/>
          </a:bodyPr>
          <a:lstStyle/>
          <a:p>
            <a:r>
              <a:rPr lang="en-US" sz="3200" dirty="0">
                <a:solidFill>
                  <a:schemeClr val="accent1"/>
                </a:solidFill>
              </a:rPr>
              <a:t>What is the Community One Stop for Growth?</a:t>
            </a:r>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4</a:t>
            </a:fld>
            <a:endParaRPr lang="en-US"/>
          </a:p>
        </p:txBody>
      </p:sp>
      <p:graphicFrame>
        <p:nvGraphicFramePr>
          <p:cNvPr id="3" name="Table 5">
            <a:extLst>
              <a:ext uri="{FF2B5EF4-FFF2-40B4-BE49-F238E27FC236}">
                <a16:creationId xmlns:a16="http://schemas.microsoft.com/office/drawing/2014/main" id="{8FDC53BC-185D-4D42-E4E2-BF70E2293D2C}"/>
              </a:ext>
            </a:extLst>
          </p:cNvPr>
          <p:cNvGraphicFramePr>
            <a:graphicFrameLocks noGrp="1"/>
          </p:cNvGraphicFramePr>
          <p:nvPr>
            <p:extLst>
              <p:ext uri="{D42A27DB-BD31-4B8C-83A1-F6EECF244321}">
                <p14:modId xmlns:p14="http://schemas.microsoft.com/office/powerpoint/2010/main" val="3613344582"/>
              </p:ext>
            </p:extLst>
          </p:nvPr>
        </p:nvGraphicFramePr>
        <p:xfrm>
          <a:off x="1115569" y="1892808"/>
          <a:ext cx="9790320" cy="3366029"/>
        </p:xfrm>
        <a:graphic>
          <a:graphicData uri="http://schemas.openxmlformats.org/drawingml/2006/table">
            <a:tbl>
              <a:tblPr firstRow="1" bandRow="1">
                <a:tableStyleId>{5C22544A-7EE6-4342-B048-85BDC9FD1C3A}</a:tableStyleId>
              </a:tblPr>
              <a:tblGrid>
                <a:gridCol w="3272793">
                  <a:extLst>
                    <a:ext uri="{9D8B030D-6E8A-4147-A177-3AD203B41FA5}">
                      <a16:colId xmlns:a16="http://schemas.microsoft.com/office/drawing/2014/main" val="1292545910"/>
                    </a:ext>
                  </a:extLst>
                </a:gridCol>
                <a:gridCol w="3363807">
                  <a:extLst>
                    <a:ext uri="{9D8B030D-6E8A-4147-A177-3AD203B41FA5}">
                      <a16:colId xmlns:a16="http://schemas.microsoft.com/office/drawing/2014/main" val="3226874598"/>
                    </a:ext>
                  </a:extLst>
                </a:gridCol>
                <a:gridCol w="3153720">
                  <a:extLst>
                    <a:ext uri="{9D8B030D-6E8A-4147-A177-3AD203B41FA5}">
                      <a16:colId xmlns:a16="http://schemas.microsoft.com/office/drawing/2014/main" val="2670231396"/>
                    </a:ext>
                  </a:extLst>
                </a:gridCol>
              </a:tblGrid>
              <a:tr h="891008">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2475021">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Mass 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Rural &amp; Small Town Development Fund</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Urban Agenda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b="1" dirty="0">
                          <a:solidFill>
                            <a:schemeClr val="tx1"/>
                          </a:solidFill>
                          <a:cs typeface="Calibri"/>
                        </a:rPr>
                        <a:t>Underutilized Properties Program</a:t>
                      </a:r>
                    </a:p>
                    <a:p>
                      <a:pPr marL="342900" lvl="1" indent="-342900">
                        <a:lnSpc>
                          <a:spcPct val="100000"/>
                        </a:lnSpc>
                        <a:spcAft>
                          <a:spcPts val="0"/>
                        </a:spcAft>
                        <a:buFont typeface="Arial" panose="020B0604020202020204" pitchFamily="34" charset="0"/>
                        <a:buChar char="•"/>
                      </a:pPr>
                      <a:r>
                        <a:rPr lang="en-US" sz="1600" b="0" dirty="0">
                          <a:solidFill>
                            <a:schemeClr val="tx1"/>
                          </a:solidFill>
                          <a:cs typeface="Calibri"/>
                        </a:rPr>
                        <a:t>Site Readiness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Collaborative Workspaces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Brownfields Redevelopment Fund</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HousingWorks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Housing Choice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Community Planning Grants Program</a:t>
                      </a:r>
                    </a:p>
                    <a:p>
                      <a:pPr marL="285750" indent="-285750">
                        <a:buFont typeface="Arial" panose="020B0604020202020204" pitchFamily="34" charset="0"/>
                        <a:buChar char="•"/>
                      </a:pP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21237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200" dirty="0">
                <a:solidFill>
                  <a:schemeClr val="accent1"/>
                </a:solidFill>
              </a:rPr>
              <a:t>Underutilized Properties Program (UPP) Overview</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9788" y="1415485"/>
            <a:ext cx="10869859" cy="4498975"/>
          </a:xfrm>
        </p:spPr>
        <p:txBody>
          <a:bodyPr>
            <a:normAutofit/>
          </a:bodyPr>
          <a:lstStyle/>
          <a:p>
            <a:pPr>
              <a:buFont typeface="Wingdings" panose="05000000000000000000" pitchFamily="2" charset="2"/>
              <a:buChar char="Ø"/>
            </a:pPr>
            <a:r>
              <a:rPr lang="en-US" sz="2000"/>
              <a:t>MassDevelopment</a:t>
            </a:r>
          </a:p>
          <a:p>
            <a:pPr marL="457200" lvl="1" indent="0">
              <a:buNone/>
            </a:pPr>
            <a:r>
              <a:rPr lang="en-US" sz="1600"/>
              <a:t>MassDevelopment is the state’s development finance agency and land bank, working with businesses, nonprofits, banks, and municipalities to stimulate economic growth across the Commonwealth. </a:t>
            </a:r>
          </a:p>
          <a:p>
            <a:pPr marL="457200" lvl="1" indent="0">
              <a:buNone/>
            </a:pPr>
            <a:endParaRPr lang="en-US" sz="1600"/>
          </a:p>
          <a:p>
            <a:pPr>
              <a:buFont typeface="Wingdings" panose="05000000000000000000" pitchFamily="2" charset="2"/>
              <a:buChar char="Ø"/>
            </a:pPr>
            <a:r>
              <a:rPr lang="en-US" sz="2000"/>
              <a:t>What We Offer</a:t>
            </a:r>
          </a:p>
          <a:p>
            <a:pPr lvl="1"/>
            <a:r>
              <a:rPr lang="en-US" sz="1600"/>
              <a:t>Finance</a:t>
            </a:r>
          </a:p>
          <a:p>
            <a:pPr lvl="2">
              <a:buFont typeface="Courier New" panose="02070309020205020404" pitchFamily="49" charset="0"/>
              <a:buChar char="o"/>
            </a:pPr>
            <a:r>
              <a:rPr lang="en-US" sz="1600"/>
              <a:t>Bond Financing</a:t>
            </a:r>
          </a:p>
          <a:p>
            <a:pPr lvl="2">
              <a:buFont typeface="Courier New" panose="02070309020205020404" pitchFamily="49" charset="0"/>
              <a:buChar char="o"/>
            </a:pPr>
            <a:r>
              <a:rPr lang="en-US" sz="1600"/>
              <a:t>Grants</a:t>
            </a:r>
          </a:p>
          <a:p>
            <a:pPr lvl="2">
              <a:buFont typeface="Courier New" panose="02070309020205020404" pitchFamily="49" charset="0"/>
              <a:buChar char="o"/>
            </a:pPr>
            <a:r>
              <a:rPr lang="en-US" sz="1600"/>
              <a:t>Loans &amp; Guarantees</a:t>
            </a:r>
          </a:p>
          <a:p>
            <a:pPr lvl="2">
              <a:buFont typeface="Courier New" panose="02070309020205020404" pitchFamily="49" charset="0"/>
              <a:buChar char="o"/>
            </a:pPr>
            <a:r>
              <a:rPr lang="en-US" sz="1600"/>
              <a:t>Tax Credits</a:t>
            </a:r>
          </a:p>
          <a:p>
            <a:pPr lvl="2">
              <a:buFont typeface="Courier New" panose="02070309020205020404" pitchFamily="49" charset="0"/>
              <a:buChar char="o"/>
            </a:pPr>
            <a:r>
              <a:rPr lang="en-US" sz="1600"/>
              <a:t>PACE Financing</a:t>
            </a:r>
          </a:p>
          <a:p>
            <a:pPr lvl="2">
              <a:buFont typeface="Courier New" panose="02070309020205020404" pitchFamily="49" charset="0"/>
              <a:buChar char="o"/>
            </a:pPr>
            <a:endParaRPr lang="en-US" sz="1600"/>
          </a:p>
          <a:p>
            <a:pPr>
              <a:buFont typeface="Wingdings" panose="05000000000000000000" pitchFamily="2" charset="2"/>
              <a:buChar char="Ø"/>
            </a:pPr>
            <a:r>
              <a:rPr lang="en-US" sz="2000"/>
              <a:t>The Commonwealth’s Land Bank</a:t>
            </a:r>
          </a:p>
          <a:p>
            <a:pPr marL="457200" lvl="1" indent="0">
              <a:buNone/>
            </a:pPr>
            <a:r>
              <a:rPr lang="en-US" sz="1600"/>
              <a:t>As a land bank, we help smaller and under-resourced communities address vacant properties; help address larger or more complex properties or projects across the state; and administer and distribute funding.</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5</a:t>
            </a:fld>
            <a:endParaRPr lang="en-US"/>
          </a:p>
        </p:txBody>
      </p:sp>
      <p:sp>
        <p:nvSpPr>
          <p:cNvPr id="5"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4104127" y="2920753"/>
            <a:ext cx="4341180" cy="1296140"/>
          </a:xfrm>
        </p:spPr>
        <p:txBody>
          <a:bodyPr>
            <a:normAutofit/>
          </a:bodyPr>
          <a:lstStyle/>
          <a:p>
            <a:pPr lvl="1"/>
            <a:r>
              <a:rPr lang="en-US" sz="1600"/>
              <a:t>Real Estate</a:t>
            </a:r>
          </a:p>
          <a:p>
            <a:pPr lvl="2">
              <a:buFont typeface="Courier New" panose="02070309020205020404" pitchFamily="49" charset="0"/>
              <a:buChar char="o"/>
            </a:pPr>
            <a:r>
              <a:rPr lang="en-US" sz="1600"/>
              <a:t>Development Projects</a:t>
            </a:r>
          </a:p>
          <a:p>
            <a:pPr lvl="2">
              <a:buFont typeface="Courier New" panose="02070309020205020404" pitchFamily="49" charset="0"/>
              <a:buChar char="o"/>
            </a:pPr>
            <a:r>
              <a:rPr lang="en-US" sz="1600"/>
              <a:t>Technical Assistance</a:t>
            </a:r>
          </a:p>
          <a:p>
            <a:pPr lvl="2">
              <a:buFont typeface="Courier New" panose="02070309020205020404" pitchFamily="49" charset="0"/>
              <a:buChar char="o"/>
            </a:pPr>
            <a:r>
              <a:rPr lang="en-US" sz="1600"/>
              <a:t>Site Readiness Program</a:t>
            </a:r>
          </a:p>
        </p:txBody>
      </p:sp>
    </p:spTree>
    <p:extLst>
      <p:ext uri="{BB962C8B-B14F-4D97-AF65-F5344CB8AC3E}">
        <p14:creationId xmlns:p14="http://schemas.microsoft.com/office/powerpoint/2010/main" val="327501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200" dirty="0">
                <a:solidFill>
                  <a:schemeClr val="accent1"/>
                </a:solidFill>
              </a:rPr>
              <a:t>UPP Overview </a:t>
            </a:r>
            <a:r>
              <a:rPr lang="en-US" sz="1800" dirty="0">
                <a:solidFill>
                  <a:schemeClr val="accent1"/>
                </a:solidFill>
              </a:rPr>
              <a:t>(continued)</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9788" y="1690688"/>
            <a:ext cx="10869859" cy="4498975"/>
          </a:xfrm>
        </p:spPr>
        <p:txBody>
          <a:bodyPr vert="horz" lIns="91440" tIns="45720" rIns="91440" bIns="45720" rtlCol="0" anchor="t">
            <a:normAutofit/>
          </a:bodyPr>
          <a:lstStyle/>
          <a:p>
            <a:pPr>
              <a:buFont typeface="Wingdings" panose="05000000000000000000" pitchFamily="2" charset="2"/>
              <a:buChar char="Ø"/>
            </a:pPr>
            <a:r>
              <a:rPr lang="en-US" sz="2000" dirty="0"/>
              <a:t>Program Staff</a:t>
            </a:r>
          </a:p>
          <a:p>
            <a:pPr marL="457200" lvl="1" indent="0">
              <a:buNone/>
            </a:pPr>
            <a:r>
              <a:rPr lang="en-US" sz="1600" b="1" dirty="0"/>
              <a:t>Shayvonne Plummer</a:t>
            </a:r>
            <a:endParaRPr lang="en-US" sz="1600" b="1" dirty="0">
              <a:cs typeface="Arial"/>
            </a:endParaRPr>
          </a:p>
          <a:p>
            <a:pPr marL="457200" lvl="1" indent="0">
              <a:buNone/>
            </a:pPr>
            <a:r>
              <a:rPr lang="en-US" sz="1600" dirty="0"/>
              <a:t>Real Estate Development Project Manager</a:t>
            </a:r>
            <a:endParaRPr lang="en-US" sz="1600" dirty="0">
              <a:cs typeface="Arial"/>
            </a:endParaRPr>
          </a:p>
          <a:p>
            <a:pPr marL="457200" lvl="1" indent="0">
              <a:buNone/>
            </a:pPr>
            <a:r>
              <a:rPr lang="en-US" sz="1600" dirty="0"/>
              <a:t>Email: splummer@massdevelopment.com</a:t>
            </a:r>
            <a:endParaRPr lang="en-US" sz="1600" dirty="0">
              <a:cs typeface="Arial"/>
            </a:endParaRPr>
          </a:p>
          <a:p>
            <a:pPr marL="0" indent="0">
              <a:buNone/>
            </a:pPr>
            <a:r>
              <a:rPr lang="en-US" sz="1600" dirty="0"/>
              <a:t>	</a:t>
            </a:r>
            <a:endParaRPr lang="en-US" sz="1600" dirty="0">
              <a:cs typeface="Arial"/>
            </a:endParaRPr>
          </a:p>
          <a:p>
            <a:pPr>
              <a:buFont typeface="Wingdings" panose="05000000000000000000" pitchFamily="2" charset="2"/>
              <a:buChar char="Ø"/>
            </a:pPr>
            <a:r>
              <a:rPr lang="en-US" sz="2000" dirty="0"/>
              <a:t>Purpose of the program</a:t>
            </a:r>
            <a:endParaRPr lang="en-US" sz="2000" dirty="0">
              <a:cs typeface="Arial"/>
            </a:endParaRPr>
          </a:p>
          <a:p>
            <a:pPr marL="457200" lvl="1" indent="0">
              <a:buNone/>
            </a:pPr>
            <a:r>
              <a:rPr lang="en-US" sz="1600" dirty="0"/>
              <a:t>Assistance</a:t>
            </a:r>
            <a:r>
              <a:rPr lang="en-US" sz="1600" dirty="0">
                <a:latin typeface="Arial"/>
                <a:cs typeface="Arial"/>
              </a:rPr>
              <a:t> for</a:t>
            </a:r>
            <a:r>
              <a:rPr lang="en-US" sz="1600" dirty="0">
                <a:latin typeface="Arial"/>
                <a:cs typeface="Calibri"/>
              </a:rPr>
              <a:t> projects that will improve, rehabilitate or redevelop blighted, abandoned, vacant or underutilized properties to achieve the public purposes of eliminating blight, increasing housing production, supporting economic development projects, and increasing the number of commercial buildings accessible to persons with disabilities.</a:t>
            </a:r>
            <a:endParaRPr lang="en-US" sz="1600" dirty="0">
              <a:latin typeface="Arial"/>
            </a:endParaRPr>
          </a:p>
          <a:p>
            <a:pPr>
              <a:buFont typeface="Wingdings" panose="05000000000000000000" pitchFamily="2" charset="2"/>
              <a:buChar char="Ø"/>
            </a:pPr>
            <a:r>
              <a:rPr lang="en-US" sz="2000" dirty="0"/>
              <a:t>Who’s eligible?</a:t>
            </a:r>
            <a:endParaRPr lang="en-US" sz="2000" dirty="0">
              <a:cs typeface="Arial"/>
            </a:endParaRPr>
          </a:p>
          <a:p>
            <a:pPr lvl="1"/>
            <a:r>
              <a:rPr lang="en-US" sz="1600" dirty="0"/>
              <a:t>Municipalities	</a:t>
            </a:r>
            <a:endParaRPr lang="en-US" sz="1600" dirty="0">
              <a:cs typeface="Arial"/>
            </a:endParaRPr>
          </a:p>
          <a:p>
            <a:pPr lvl="1"/>
            <a:r>
              <a:rPr lang="en-US" sz="1600" dirty="0"/>
              <a:t>Municipal agencies or authorities (Redevelopment Authority, Economic Development Industrial Corporation, Economic Development Authorities)</a:t>
            </a:r>
            <a:endParaRPr lang="en-US" sz="1600" dirty="0">
              <a:cs typeface="Arial"/>
            </a:endParaRPr>
          </a:p>
          <a:p>
            <a:pPr lvl="1"/>
            <a:r>
              <a:rPr lang="en-US" sz="1600" dirty="0"/>
              <a:t>Nonprofit and for-profit entities</a:t>
            </a:r>
            <a:endParaRPr lang="en-US" sz="2000" dirty="0"/>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6</a:t>
            </a:fld>
            <a:endParaRPr lang="en-US"/>
          </a:p>
        </p:txBody>
      </p:sp>
    </p:spTree>
    <p:extLst>
      <p:ext uri="{BB962C8B-B14F-4D97-AF65-F5344CB8AC3E}">
        <p14:creationId xmlns:p14="http://schemas.microsoft.com/office/powerpoint/2010/main" val="256110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904381"/>
          </a:xfrm>
        </p:spPr>
        <p:txBody>
          <a:bodyPr>
            <a:normAutofit/>
          </a:bodyPr>
          <a:lstStyle/>
          <a:p>
            <a:r>
              <a:rPr lang="en-US" sz="3200" dirty="0">
                <a:solidFill>
                  <a:schemeClr val="accent1"/>
                </a:solidFill>
              </a:rPr>
              <a:t>Where Does UPP Fit in the One Stop?</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7</a:t>
            </a:fld>
            <a:endParaRPr lang="en-US"/>
          </a:p>
        </p:txBody>
      </p:sp>
      <p:sp>
        <p:nvSpPr>
          <p:cNvPr id="7" name="Rectangle 6">
            <a:extLst>
              <a:ext uri="{FF2B5EF4-FFF2-40B4-BE49-F238E27FC236}">
                <a16:creationId xmlns:a16="http://schemas.microsoft.com/office/drawing/2014/main" id="{5E9820EC-76DE-4F23-B392-30C90ABEE4D8}"/>
              </a:ext>
            </a:extLst>
          </p:cNvPr>
          <p:cNvSpPr/>
          <p:nvPr/>
        </p:nvSpPr>
        <p:spPr>
          <a:xfrm>
            <a:off x="5123163" y="2754719"/>
            <a:ext cx="1805465" cy="870797"/>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3" name="Picture 2" descr="A diagram of a construction plan&#10;&#10;Description automatically generated">
            <a:extLst>
              <a:ext uri="{FF2B5EF4-FFF2-40B4-BE49-F238E27FC236}">
                <a16:creationId xmlns:a16="http://schemas.microsoft.com/office/drawing/2014/main" id="{EA56DF42-9129-2931-4085-EB7E3FDB8609}"/>
              </a:ext>
            </a:extLst>
          </p:cNvPr>
          <p:cNvPicPr>
            <a:picLocks noChangeAspect="1"/>
          </p:cNvPicPr>
          <p:nvPr/>
        </p:nvPicPr>
        <p:blipFill>
          <a:blip r:embed="rId2"/>
          <a:stretch>
            <a:fillRect/>
          </a:stretch>
        </p:blipFill>
        <p:spPr>
          <a:xfrm>
            <a:off x="801076" y="1355928"/>
            <a:ext cx="10453079" cy="4527144"/>
          </a:xfrm>
          <a:prstGeom prst="rect">
            <a:avLst/>
          </a:prstGeom>
        </p:spPr>
      </p:pic>
    </p:spTree>
    <p:extLst>
      <p:ext uri="{BB962C8B-B14F-4D97-AF65-F5344CB8AC3E}">
        <p14:creationId xmlns:p14="http://schemas.microsoft.com/office/powerpoint/2010/main" val="87033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1015619"/>
          </a:xfrm>
        </p:spPr>
        <p:txBody>
          <a:bodyPr>
            <a:normAutofit/>
          </a:bodyPr>
          <a:lstStyle/>
          <a:p>
            <a:r>
              <a:rPr lang="en-US" sz="3200" dirty="0">
                <a:solidFill>
                  <a:schemeClr val="accent1"/>
                </a:solidFill>
              </a:rPr>
              <a:t>Project Parameters</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8</a:t>
            </a:fld>
            <a:endParaRPr lang="en-US"/>
          </a:p>
        </p:txBody>
      </p:sp>
      <p:pic>
        <p:nvPicPr>
          <p:cNvPr id="4" name="Picture 3" descr="A white text on a white background&#10;&#10;Description automatically generated">
            <a:extLst>
              <a:ext uri="{FF2B5EF4-FFF2-40B4-BE49-F238E27FC236}">
                <a16:creationId xmlns:a16="http://schemas.microsoft.com/office/drawing/2014/main" id="{390232E5-E4E5-37BD-14E1-21199C6FFA43}"/>
              </a:ext>
            </a:extLst>
          </p:cNvPr>
          <p:cNvPicPr>
            <a:picLocks noChangeAspect="1"/>
          </p:cNvPicPr>
          <p:nvPr/>
        </p:nvPicPr>
        <p:blipFill>
          <a:blip r:embed="rId2"/>
          <a:stretch>
            <a:fillRect/>
          </a:stretch>
        </p:blipFill>
        <p:spPr>
          <a:xfrm>
            <a:off x="703384" y="1185619"/>
            <a:ext cx="9759464" cy="4711455"/>
          </a:xfrm>
          <a:prstGeom prst="rect">
            <a:avLst/>
          </a:prstGeom>
        </p:spPr>
      </p:pic>
    </p:spTree>
    <p:extLst>
      <p:ext uri="{BB962C8B-B14F-4D97-AF65-F5344CB8AC3E}">
        <p14:creationId xmlns:p14="http://schemas.microsoft.com/office/powerpoint/2010/main" val="209277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0823" y="302373"/>
            <a:ext cx="10515600" cy="1226952"/>
          </a:xfrm>
        </p:spPr>
        <p:txBody>
          <a:bodyPr>
            <a:normAutofit/>
          </a:bodyPr>
          <a:lstStyle/>
          <a:p>
            <a:r>
              <a:rPr lang="en-US" sz="3200" dirty="0">
                <a:solidFill>
                  <a:schemeClr val="accent1"/>
                </a:solidFill>
              </a:rPr>
              <a:t>How to be Competitive</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9</a:t>
            </a:fld>
            <a:endParaRPr lang="en-US"/>
          </a:p>
        </p:txBody>
      </p:sp>
      <p:sp>
        <p:nvSpPr>
          <p:cNvPr id="9" name="TextBox 8">
            <a:extLst>
              <a:ext uri="{FF2B5EF4-FFF2-40B4-BE49-F238E27FC236}">
                <a16:creationId xmlns:a16="http://schemas.microsoft.com/office/drawing/2014/main" id="{A6C63327-83FF-7B34-0DEF-FB3656169460}"/>
              </a:ext>
            </a:extLst>
          </p:cNvPr>
          <p:cNvSpPr txBox="1"/>
          <p:nvPr/>
        </p:nvSpPr>
        <p:spPr>
          <a:xfrm>
            <a:off x="412377" y="1174377"/>
            <a:ext cx="11358281"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6"/>
                </a:solidFill>
                <a:latin typeface="Arial"/>
                <a:cs typeface="Arial"/>
              </a:rPr>
              <a:t>What is the key information that program reviewers take into consideration?</a:t>
            </a:r>
            <a:endParaRPr lang="en-US" b="1" dirty="0">
              <a:solidFill>
                <a:schemeClr val="accent6"/>
              </a:solidFill>
              <a:latin typeface="Arial"/>
              <a:cs typeface="Arial"/>
            </a:endParaRPr>
          </a:p>
          <a:p>
            <a:endParaRPr lang="en-US" sz="1600" dirty="0">
              <a:solidFill>
                <a:schemeClr val="accent6"/>
              </a:solidFill>
              <a:latin typeface="Arial"/>
              <a:ea typeface="Calibri"/>
              <a:cs typeface="Times New Roman"/>
            </a:endParaRPr>
          </a:p>
          <a:p>
            <a:pPr marL="285750" indent="-285750">
              <a:buFont typeface="Wingdings"/>
              <a:buChar char="Ø"/>
            </a:pPr>
            <a:r>
              <a:rPr lang="en-US" sz="1600" dirty="0">
                <a:solidFill>
                  <a:schemeClr val="accent6"/>
                </a:solidFill>
                <a:latin typeface="Arial"/>
                <a:ea typeface="Calibri"/>
                <a:cs typeface="Times New Roman"/>
              </a:rPr>
              <a:t>The proposed use of the grant funds must be consistent with the categories of eligible uses. </a:t>
            </a:r>
            <a:endParaRPr lang="en-US" dirty="0">
              <a:solidFill>
                <a:schemeClr val="accent6"/>
              </a:solidFill>
              <a:latin typeface="Arial"/>
              <a:ea typeface="Calibri"/>
              <a:cs typeface="Arial" panose="020B0604020202020204"/>
            </a:endParaRPr>
          </a:p>
          <a:p>
            <a:pPr marL="285750" indent="-285750">
              <a:buFont typeface="Wingdings"/>
              <a:buChar char="Ø"/>
            </a:pPr>
            <a:endParaRPr lang="en-US" sz="1600" dirty="0">
              <a:solidFill>
                <a:schemeClr val="accent6"/>
              </a:solidFill>
              <a:latin typeface="Arial"/>
              <a:ea typeface="Calibri"/>
              <a:cs typeface="Times New Roman"/>
            </a:endParaRPr>
          </a:p>
          <a:p>
            <a:pPr marL="285750" indent="-285750">
              <a:buFont typeface="Wingdings"/>
              <a:buChar char="Ø"/>
            </a:pPr>
            <a:r>
              <a:rPr lang="en-US" sz="1600" dirty="0">
                <a:solidFill>
                  <a:schemeClr val="accent6"/>
                </a:solidFill>
                <a:latin typeface="Arial"/>
                <a:ea typeface="Calibri"/>
                <a:cs typeface="Times New Roman"/>
              </a:rPr>
              <a:t>How the use of grant funds will enhance the public purpose goals in the program’s establishing legislation including, but not limited to, eliminating blight, supporting the economic vitality of downtowns and town centers, facilitating the production of workforce and low-income housing and increasing the number of commercial buildings accessible to persons with disabilities.</a:t>
            </a:r>
            <a:endParaRPr lang="en-US" dirty="0">
              <a:solidFill>
                <a:schemeClr val="accent6"/>
              </a:solidFill>
              <a:latin typeface="Arial"/>
              <a:ea typeface="Calibri"/>
              <a:cs typeface="Arial" panose="020B0604020202020204"/>
            </a:endParaRPr>
          </a:p>
          <a:p>
            <a:pPr marL="742950" lvl="1" indent="-285750">
              <a:buFont typeface="Wingdings"/>
              <a:buChar char="Ø"/>
            </a:pPr>
            <a:r>
              <a:rPr lang="en-US" sz="1600" dirty="0">
                <a:solidFill>
                  <a:schemeClr val="accent6"/>
                </a:solidFill>
                <a:latin typeface="Arial"/>
                <a:ea typeface="Calibri"/>
                <a:cs typeface="Times New Roman"/>
              </a:rPr>
              <a:t>In addition to enhancing the public purposes set forth in the statute, how the applicant demonstrates the economic benefits of the funded improvements in terms of jobs/housing units enabled by the increased occupancy as well as spill-over benefits for the surrounding community.</a:t>
            </a:r>
            <a:endParaRPr lang="en-US">
              <a:solidFill>
                <a:schemeClr val="accent6"/>
              </a:solidFill>
              <a:latin typeface="Arial"/>
              <a:ea typeface="Calibri"/>
              <a:cs typeface="Arial" panose="020B0604020202020204"/>
            </a:endParaRPr>
          </a:p>
          <a:p>
            <a:pPr marL="742950" lvl="1" indent="-285750">
              <a:buFont typeface="Wingdings"/>
              <a:buChar char="Ø"/>
            </a:pPr>
            <a:endParaRPr lang="en-US" sz="1600" dirty="0">
              <a:solidFill>
                <a:schemeClr val="accent6"/>
              </a:solidFill>
              <a:latin typeface="Arial"/>
              <a:ea typeface="Calibri"/>
              <a:cs typeface="Times New Roman"/>
            </a:endParaRPr>
          </a:p>
          <a:p>
            <a:pPr marL="285750" indent="-285750">
              <a:buFont typeface="Wingdings"/>
              <a:buChar char="Ø"/>
            </a:pPr>
            <a:r>
              <a:rPr lang="en-US" sz="1600" dirty="0">
                <a:solidFill>
                  <a:schemeClr val="accent6"/>
                </a:solidFill>
                <a:latin typeface="Arial"/>
                <a:ea typeface="Calibri"/>
                <a:cs typeface="Times New Roman"/>
              </a:rPr>
              <a:t>Project timelines that can be completed within the fiscal year are preferred.</a:t>
            </a:r>
          </a:p>
          <a:p>
            <a:pPr marL="742950" lvl="1" indent="-285750">
              <a:buFont typeface="Wingdings"/>
              <a:buChar char="Ø"/>
            </a:pPr>
            <a:r>
              <a:rPr lang="en-US" sz="1600" dirty="0">
                <a:solidFill>
                  <a:schemeClr val="accent6"/>
                </a:solidFill>
                <a:latin typeface="Arial"/>
                <a:ea typeface="Calibri"/>
                <a:cs typeface="Times New Roman"/>
              </a:rPr>
              <a:t>Except for requests for design funding, applicants must demonstrate that the proposed improvements have been designed and permitted such that work can start within two months of a grant award. Successful applicants will be able to demonstrate their experience (or the experience of their design and construction team) with similar projects.</a:t>
            </a:r>
            <a:endParaRPr lang="en-US">
              <a:solidFill>
                <a:schemeClr val="accent6"/>
              </a:solidFill>
              <a:cs typeface="Arial"/>
            </a:endParaRPr>
          </a:p>
          <a:p>
            <a:pPr marL="285750" indent="-285750">
              <a:buFont typeface="Wingdings"/>
              <a:buChar char="Ø"/>
            </a:pPr>
            <a:endParaRPr lang="en-US" sz="1600" dirty="0">
              <a:solidFill>
                <a:schemeClr val="accent6"/>
              </a:solidFill>
              <a:latin typeface="Arial"/>
              <a:ea typeface="Calibri"/>
              <a:cs typeface="Times New Roman"/>
            </a:endParaRPr>
          </a:p>
          <a:p>
            <a:pPr marL="285750" indent="-285750">
              <a:buFont typeface="Wingdings"/>
              <a:buChar char="Ø"/>
            </a:pPr>
            <a:r>
              <a:rPr lang="en-US" sz="1600" dirty="0">
                <a:solidFill>
                  <a:schemeClr val="accent6"/>
                </a:solidFill>
                <a:latin typeface="Arial"/>
                <a:ea typeface="Calibri"/>
                <a:cs typeface="Times New Roman"/>
              </a:rPr>
              <a:t>How applicants demonstrate the financial need for the support.</a:t>
            </a:r>
            <a:endParaRPr lang="en-US" sz="1600" dirty="0">
              <a:solidFill>
                <a:schemeClr val="accent6"/>
              </a:solidFill>
              <a:latin typeface="Arial"/>
              <a:cs typeface="Arial"/>
            </a:endParaRPr>
          </a:p>
        </p:txBody>
      </p:sp>
    </p:spTree>
    <p:extLst>
      <p:ext uri="{BB962C8B-B14F-4D97-AF65-F5344CB8AC3E}">
        <p14:creationId xmlns:p14="http://schemas.microsoft.com/office/powerpoint/2010/main" val="1620558944"/>
      </p:ext>
    </p:extLst>
  </p:cSld>
  <p:clrMapOvr>
    <a:masterClrMapping/>
  </p:clrMapOvr>
</p:sld>
</file>

<file path=ppt/theme/theme1.xml><?xml version="1.0" encoding="utf-8"?>
<a:theme xmlns:a="http://schemas.openxmlformats.org/drawingml/2006/main" name="MassDev Master Template - 16x9">
  <a:themeElements>
    <a:clrScheme name="MassDevelopment">
      <a:dk1>
        <a:srgbClr val="000000"/>
      </a:dk1>
      <a:lt1>
        <a:srgbClr val="FFFFFF"/>
      </a:lt1>
      <a:dk2>
        <a:srgbClr val="003357"/>
      </a:dk2>
      <a:lt2>
        <a:srgbClr val="E7E6E6"/>
      </a:lt2>
      <a:accent1>
        <a:srgbClr val="0070B9"/>
      </a:accent1>
      <a:accent2>
        <a:srgbClr val="17A7E0"/>
      </a:accent2>
      <a:accent3>
        <a:srgbClr val="95C93C"/>
      </a:accent3>
      <a:accent4>
        <a:srgbClr val="F98E2B"/>
      </a:accent4>
      <a:accent5>
        <a:srgbClr val="009CA7"/>
      </a:accent5>
      <a:accent6>
        <a:srgbClr val="58595B"/>
      </a:accent6>
      <a:hlink>
        <a:srgbClr val="17A7E0"/>
      </a:hlink>
      <a:folHlink>
        <a:srgbClr val="71BF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f8eec94-f1e8-4333-9199-0fcb2e707b9d">
      <UserInfo>
        <DisplayName/>
        <AccountId xsi:nil="true"/>
        <AccountType/>
      </UserInfo>
    </SharedWithUsers>
    <lcf76f155ced4ddcb4097134ff3c332f xmlns="e1196768-4157-4d80-b3c6-79cf9493a5fe">
      <Terms xmlns="http://schemas.microsoft.com/office/infopath/2007/PartnerControls"/>
    </lcf76f155ced4ddcb4097134ff3c332f>
    <TaxCatchAll xmlns="5f8eec94-f1e8-4333-9199-0fcb2e707b9d" xsi:nil="true"/>
    <MediaLengthInSeconds xmlns="e1196768-4157-4d80-b3c6-79cf9493a5fe" xsi:nil="true"/>
  </documentManagement>
</p:properties>
</file>

<file path=customXml/itemProps1.xml><?xml version="1.0" encoding="utf-8"?>
<ds:datastoreItem xmlns:ds="http://schemas.openxmlformats.org/officeDocument/2006/customXml" ds:itemID="{1FD8F1E9-736A-47E6-8491-0AADC7226C76}">
  <ds:schemaRefs>
    <ds:schemaRef ds:uri="http://schemas.microsoft.com/sharepoint/v3/contenttype/forms"/>
  </ds:schemaRefs>
</ds:datastoreItem>
</file>

<file path=customXml/itemProps2.xml><?xml version="1.0" encoding="utf-8"?>
<ds:datastoreItem xmlns:ds="http://schemas.openxmlformats.org/officeDocument/2006/customXml" ds:itemID="{ED91E15D-A893-4BAF-87B5-17BDC81B9DB0}"/>
</file>

<file path=customXml/itemProps3.xml><?xml version="1.0" encoding="utf-8"?>
<ds:datastoreItem xmlns:ds="http://schemas.openxmlformats.org/officeDocument/2006/customXml" ds:itemID="{BF9A578C-4E50-45F6-8334-353F60EB6BEA}">
  <ds:schemaRefs>
    <ds:schemaRef ds:uri="817bab2c-96cc-4d26-b70c-81b2c02a7faa"/>
    <ds:schemaRef ds:uri="8e9fb902-9168-4b34-8e0c-f72378bf93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78a914b-eed4-4945-9716-2d95cfc4cad7"/>
  </ds:schemaRefs>
</ds:datastoreItem>
</file>

<file path=docProps/app.xml><?xml version="1.0" encoding="utf-8"?>
<Properties xmlns="http://schemas.openxmlformats.org/officeDocument/2006/extended-properties" xmlns:vt="http://schemas.openxmlformats.org/officeDocument/2006/docPropsVTypes">
  <TotalTime>0</TotalTime>
  <Words>1675</Words>
  <Application>Microsoft Office PowerPoint</Application>
  <PresentationFormat>Widescreen</PresentationFormat>
  <Paragraphs>170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MassDev Master Template - 16x9</vt:lpstr>
      <vt:lpstr>Underutilized Properties Program (UPP) Guidance Webinar</vt:lpstr>
      <vt:lpstr>Webinar Road Map</vt:lpstr>
      <vt:lpstr>What is the Community One Stop for Growth?</vt:lpstr>
      <vt:lpstr>What is the Community One Stop for Growth?</vt:lpstr>
      <vt:lpstr>Underutilized Properties Program (UPP) Overview</vt:lpstr>
      <vt:lpstr>UPP Overview (continued)</vt:lpstr>
      <vt:lpstr>Where Does UPP Fit in the One Stop?</vt:lpstr>
      <vt:lpstr>Project Parameters</vt:lpstr>
      <vt:lpstr>How to be Competitive</vt:lpstr>
      <vt:lpstr>How to be Competitive (continued)</vt:lpstr>
      <vt:lpstr>Successful Application Example #1</vt:lpstr>
      <vt:lpstr>Adams Theater</vt:lpstr>
      <vt:lpstr>Successful Application Example #2</vt:lpstr>
      <vt:lpstr>Franklin Food Pantry (before and after)</vt:lpstr>
      <vt:lpstr>Successful Application Example #3</vt:lpstr>
      <vt:lpstr>8 Station Street LLC (before and after)</vt:lpstr>
      <vt:lpstr>Completing the Full Application</vt:lpstr>
      <vt:lpstr>FY25 Round Timeline</vt:lpstr>
      <vt:lpstr>Opportunities for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Tina McCue</dc:creator>
  <cp:lastModifiedBy>Shannon, Patrick (EOED)</cp:lastModifiedBy>
  <cp:revision>362</cp:revision>
  <dcterms:created xsi:type="dcterms:W3CDTF">2019-05-16T17:57:51Z</dcterms:created>
  <dcterms:modified xsi:type="dcterms:W3CDTF">2024-02-09T20:08:32Z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0x010100023EC507CF3D814C891D1408D57845A8</vt:lpwstr>
  </property>
  <property fmtid="{D5CDD505-2E9C-101B-9397-08002B2CF9AE}" pid="3" name="MediaServiceImageTags">
    <vt:lpwstr/>
  </property>
  <property fmtid="{D5CDD505-2E9C-101B-9397-08002B2CF9AE}" pid="4" name="Order">
    <vt:r8>572500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