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handoutMasterIdLst>
    <p:handoutMasterId r:id="rId36"/>
  </p:handoutMasterIdLst>
  <p:sldIdLst>
    <p:sldId id="2147470002" r:id="rId5"/>
    <p:sldId id="2147470067" r:id="rId6"/>
    <p:sldId id="2147470028" r:id="rId7"/>
    <p:sldId id="2147470017" r:id="rId8"/>
    <p:sldId id="2147469997" r:id="rId9"/>
    <p:sldId id="2147470021" r:id="rId10"/>
    <p:sldId id="2147469999" r:id="rId11"/>
    <p:sldId id="2147470022" r:id="rId12"/>
    <p:sldId id="2147470052" r:id="rId13"/>
    <p:sldId id="2147470065" r:id="rId14"/>
    <p:sldId id="2147470066" r:id="rId15"/>
    <p:sldId id="2147470020" r:id="rId16"/>
    <p:sldId id="2147470023" r:id="rId17"/>
    <p:sldId id="2147470050" r:id="rId18"/>
    <p:sldId id="2147470024" r:id="rId19"/>
    <p:sldId id="2147470029" r:id="rId20"/>
    <p:sldId id="2147470064" r:id="rId21"/>
    <p:sldId id="2147470051" r:id="rId22"/>
    <p:sldId id="2147470046" r:id="rId23"/>
    <p:sldId id="2147470063" r:id="rId24"/>
    <p:sldId id="2147470035" r:id="rId25"/>
    <p:sldId id="2147470036" r:id="rId26"/>
    <p:sldId id="2147470037" r:id="rId27"/>
    <p:sldId id="2147470047" r:id="rId28"/>
    <p:sldId id="2147470038" r:id="rId29"/>
    <p:sldId id="2147470039" r:id="rId30"/>
    <p:sldId id="2147470040" r:id="rId31"/>
    <p:sldId id="2147470041" r:id="rId32"/>
    <p:sldId id="2147470048" r:id="rId33"/>
    <p:sldId id="2147470018" r:id="rId34"/>
  </p:sldIdLst>
  <p:sldSz cx="12192000" cy="6858000"/>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2" pos="7080" userDrawn="1">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F8C128-8106-511D-2913-8032350C28F1}" name="Hackman, Holly H (DPH)" initials="H(" userId="S::holly.h.hackman@mass.gov::e01a5b3d-1bd6-49e7-8adf-9139ee543fa5" providerId="AD"/>
  <p188:author id="{51C4022B-AC2F-83A6-A3D0-BE4BAB6F796F}" name="Lane, Julia (DPH)" initials="L(" userId="S::julia.lane@mass.gov::9b2ea35b-4c0a-4a7c-9994-f2612c1e0232" providerId="AD"/>
  <p188:author id="{DA531454-0C6D-06CB-8B5B-F68722D73DA7}" name="Chen, Xiaoli (DPH)" initials="CX" userId="S::xiaoli.chen@mass.gov::6721fa7e-d2f3-4bfe-ad46-3476169cde71" providerId="AD"/>
  <p188:author id="{65B0E698-EDF8-42FB-D279-9728F0B71AC4}" name="Cunningham, Kelley (DPH)" initials="CK(" userId="S::kelley.cunningham@mass.gov::402a7da9-9814-48a7-a0a8-36b9968f81bd" providerId="AD"/>
  <p188:author id="{AB2BC6A1-5E3B-2D9C-A4E3-68A74612EB17}" name="Papadimoulis, Alexandria (DPH)" initials="P(" userId="S::alexandria.papadimoulis@mass.gov::89c989f3-8944-466f-9fe7-40a59dea7460" providerId="AD"/>
  <p188:author id="{36AE50AC-BDA4-8641-0CD0-FF460DE44752}" name="Lane, Julia (DPH)" initials="" userId="S::Julia.Lane@mass.gov::9b2ea35b-4c0a-4a7c-9994-f2612c1e0232" providerId="AD"/>
  <p188:author id="{CC65EDB2-DC4D-A675-21D7-F7EF0D944B18}" name="Larochelle, Lauren (DPH)" initials="LL" userId="S::lauren.larochelle@mass.gov::61e4e49b-8769-4e46-98be-44848e6628fc" providerId="AD"/>
  <p188:author id="{001DABB3-3A3F-D889-A17B-92FC741A6C1D}" name="Riley, Samatha (DPH)" initials="R(" userId="S::samatha.riley@mass.gov::0fe20840-f9d7-4798-886e-fdeff7ac79e0" providerId="AD"/>
  <p188:author id="{CA7516BA-0F45-4A06-45A9-35047EF20196}" name="Hume, Beth (DPH)" initials="BH" userId="S::beth.hume@mass.gov::433c6828-73d9-4d72-bb26-07cc1c6331b2" providerId="AD"/>
  <p188:author id="{49687CCD-1690-3C94-93F9-7229BE77FA21}" name="Hackman, Holly H (DPH)" initials="" userId="S::Holly.H.Hackman@mass.gov::e01a5b3d-1bd6-49e7-8adf-9139ee543fa5" providerId="AD"/>
  <p188:author id="{76EDA0E5-CEFE-2A89-0B7E-CB30420453DE}" name="Riley, Samatha (DPH)" initials="SR" userId="S::Samatha.Riley@mass.gov::0fe20840-f9d7-4798-886e-fdeff7ac79e0" providerId="AD"/>
  <p188:author id="{3951C9F2-854D-522A-F2C2-72B422FC4836}" name="Rasbold-Gabbard, Max (DPH)" initials="R(" userId="S::max.rasbold-gabbard@mass.gov::7df24b03-7217-4d31-891e-30fba1c88d0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4" clrIdx="0"/>
  <p:cmAuthor id="1" name="Karen" initials="K" lastIdx="2" clrIdx="1"/>
  <p:cmAuthor id="2" name="Bharel, Monica (DPH)" initials="BM(" lastIdx="3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B0DE"/>
    <a:srgbClr val="A7BCE3"/>
    <a:srgbClr val="3660AC"/>
    <a:srgbClr val="055994"/>
    <a:srgbClr val="934BC9"/>
    <a:srgbClr val="C9A4E4"/>
    <a:srgbClr val="013366"/>
    <a:srgbClr val="032E53"/>
    <a:srgbClr val="4376BB"/>
    <a:srgbClr val="B4C0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41D2A2-50B9-CD94-0B0B-64DBCDF557E2}" v="387" dt="2026-09-10T17:26:48.902"/>
    <p1510:client id="{8176C96E-DCCA-465C-8B69-C3B624F5BA78}" v="4" dt="2026-09-09T19:44:17.4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44" autoAdjust="0"/>
    <p:restoredTop sz="86486" autoAdjust="0"/>
  </p:normalViewPr>
  <p:slideViewPr>
    <p:cSldViewPr snapToGrid="0">
      <p:cViewPr varScale="1">
        <p:scale>
          <a:sx n="60" d="100"/>
          <a:sy n="60" d="100"/>
        </p:scale>
        <p:origin x="72" y="102"/>
      </p:cViewPr>
      <p:guideLst>
        <p:guide orient="horz" pos="4104"/>
        <p:guide pos="7080"/>
      </p:guideLst>
    </p:cSldViewPr>
  </p:slideViewPr>
  <p:outlineViewPr>
    <p:cViewPr>
      <p:scale>
        <a:sx n="33" d="100"/>
        <a:sy n="33" d="100"/>
      </p:scale>
      <p:origin x="0" y="-8840"/>
    </p:cViewPr>
  </p:outlineViewPr>
  <p:notesTextViewPr>
    <p:cViewPr>
      <p:scale>
        <a:sx n="66" d="100"/>
        <a:sy n="66" d="100"/>
      </p:scale>
      <p:origin x="0" y="0"/>
    </p:cViewPr>
  </p:notesTextViewPr>
  <p:notesViewPr>
    <p:cSldViewPr snapToGrid="0">
      <p:cViewPr>
        <p:scale>
          <a:sx n="1" d="2"/>
          <a:sy n="1" d="2"/>
        </p:scale>
        <p:origin x="2192" y="24"/>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BHume\Downloads\Falls%20rates%20US%20vs%20MA.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assgov-my.sharepoint.com/personal/holly_h_hackman_mass_gov/Documents/Documents/ISP_BCHAP/falls_PPT_2023/EDfallageadjustment65plu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assgov-my.sharepoint.com/personal/holly_h_hackman_mass_gov/Documents/Documents/ISP_BCHAP/falls_PPT_2023/fallageadjustment65plu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massgov-my.sharepoint.com/personal/beth_hume_mass_gov/Documents/Fall%20powerpoint%20slides_by%20rac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146.243.80.9\dph2\BHISRE\ISP\ISP_QC\Falls%20Profile\HHgraphic\FALLS%20TREND%20DATA_65%20and%20Older_7-12_24HHgraphic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massgov-my.sharepoint.com/personal/beth_hume_mass_gov/Documents/Fall%20powerpoint%20slides_by%20rac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massgov-my.sharepoint.com/personal/beth_hume_mass_gov/Documents/Fall%20powerpoint%20slides_by%20rac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massgov-my.sharepoint.com/personal/beth_hume_mass_gov/Documents/Place_Charges_HipFX%20Disp.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146.243.80.9\dph2\BHISRE\ISP\ISP_QC\Falls%20Profile\Location_TBI_HipFX_disp\Location_Charges_HipFX%20Disp.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oleObject" Target="https://massgov-my.sharepoint.com/personal/beth_hume_mass_gov/Documents/Charts_Falls%20PPT_BRFSS.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71207391032465"/>
          <c:y val="0.19415035677869166"/>
          <c:w val="0.79613142619297461"/>
          <c:h val="0.62914469761611524"/>
        </c:manualLayout>
      </c:layout>
      <c:lineChart>
        <c:grouping val="standard"/>
        <c:varyColors val="0"/>
        <c:ser>
          <c:idx val="0"/>
          <c:order val="0"/>
          <c:tx>
            <c:strRef>
              <c:f>'MA Rates'!$G$1</c:f>
              <c:strCache>
                <c:ptCount val="1"/>
                <c:pt idx="0">
                  <c:v>MA Crude Rate</c:v>
                </c:pt>
              </c:strCache>
            </c:strRef>
          </c:tx>
          <c:spPr>
            <a:ln w="28575" cap="rnd">
              <a:solidFill>
                <a:schemeClr val="accent1"/>
              </a:solidFill>
              <a:round/>
            </a:ln>
            <a:effectLst/>
          </c:spPr>
          <c:marker>
            <c:symbol val="circle"/>
            <c:size val="14"/>
            <c:spPr>
              <a:solidFill>
                <a:schemeClr val="accent1"/>
              </a:solidFill>
              <a:ln w="9525">
                <a:solidFill>
                  <a:schemeClr val="accent1"/>
                </a:solidFill>
              </a:ln>
              <a:effectLst/>
            </c:spPr>
          </c:marker>
          <c:cat>
            <c:numRef>
              <c:f>'MA Rates'!$F$2:$F$14</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'MA Rates'!$G$2:$G$14</c:f>
              <c:numCache>
                <c:formatCode>0.0</c:formatCode>
                <c:ptCount val="13"/>
                <c:pt idx="0">
                  <c:v>48.08</c:v>
                </c:pt>
                <c:pt idx="1">
                  <c:v>56.62</c:v>
                </c:pt>
                <c:pt idx="2">
                  <c:v>55.76</c:v>
                </c:pt>
                <c:pt idx="3">
                  <c:v>55.04</c:v>
                </c:pt>
                <c:pt idx="4">
                  <c:v>51.63</c:v>
                </c:pt>
                <c:pt idx="5">
                  <c:v>59.04</c:v>
                </c:pt>
                <c:pt idx="6">
                  <c:v>57.01</c:v>
                </c:pt>
                <c:pt idx="7">
                  <c:v>65.3</c:v>
                </c:pt>
                <c:pt idx="8">
                  <c:v>70.400000000000006</c:v>
                </c:pt>
                <c:pt idx="9">
                  <c:v>76.900000000000006</c:v>
                </c:pt>
                <c:pt idx="10">
                  <c:v>76.260000000000005</c:v>
                </c:pt>
                <c:pt idx="11">
                  <c:v>83.7</c:v>
                </c:pt>
                <c:pt idx="12">
                  <c:v>88.93</c:v>
                </c:pt>
              </c:numCache>
            </c:numRef>
          </c:val>
          <c:smooth val="0"/>
          <c:extLst>
            <c:ext xmlns:c16="http://schemas.microsoft.com/office/drawing/2014/chart" uri="{C3380CC4-5D6E-409C-BE32-E72D297353CC}">
              <c16:uniqueId val="{00000000-B9FF-4A02-989F-572AE4AE2E7D}"/>
            </c:ext>
          </c:extLst>
        </c:ser>
        <c:ser>
          <c:idx val="1"/>
          <c:order val="1"/>
          <c:tx>
            <c:strRef>
              <c:f>'MA Rates'!$H$1</c:f>
              <c:strCache>
                <c:ptCount val="1"/>
                <c:pt idx="0">
                  <c:v>MA Age-Adjusted Rate</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FF-4A02-989F-572AE4AE2E7D}"/>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9FF-4A02-989F-572AE4AE2E7D}"/>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'MA Rates'!$F$2:$F$14</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'MA Rates'!$H$2:$H$14</c:f>
              <c:numCache>
                <c:formatCode>0.0</c:formatCode>
                <c:ptCount val="13"/>
                <c:pt idx="0">
                  <c:v>43.19</c:v>
                </c:pt>
                <c:pt idx="1">
                  <c:v>50.46</c:v>
                </c:pt>
                <c:pt idx="2">
                  <c:v>50.07</c:v>
                </c:pt>
                <c:pt idx="3">
                  <c:v>50.59</c:v>
                </c:pt>
                <c:pt idx="4">
                  <c:v>48.96</c:v>
                </c:pt>
                <c:pt idx="5">
                  <c:v>56.26</c:v>
                </c:pt>
                <c:pt idx="6">
                  <c:v>55.03</c:v>
                </c:pt>
                <c:pt idx="7">
                  <c:v>62.81</c:v>
                </c:pt>
                <c:pt idx="8">
                  <c:v>69.23</c:v>
                </c:pt>
                <c:pt idx="9">
                  <c:v>76.709999999999994</c:v>
                </c:pt>
                <c:pt idx="10">
                  <c:v>78.290000000000006</c:v>
                </c:pt>
                <c:pt idx="11">
                  <c:v>88.06</c:v>
                </c:pt>
                <c:pt idx="12">
                  <c:v>94.71</c:v>
                </c:pt>
              </c:numCache>
            </c:numRef>
          </c:val>
          <c:smooth val="0"/>
          <c:extLst>
            <c:ext xmlns:c16="http://schemas.microsoft.com/office/drawing/2014/chart" uri="{C3380CC4-5D6E-409C-BE32-E72D297353CC}">
              <c16:uniqueId val="{00000003-B9FF-4A02-989F-572AE4AE2E7D}"/>
            </c:ext>
          </c:extLst>
        </c:ser>
        <c:ser>
          <c:idx val="2"/>
          <c:order val="2"/>
          <c:tx>
            <c:strRef>
              <c:f>'MA Rates'!$I$1</c:f>
              <c:strCache>
                <c:ptCount val="1"/>
                <c:pt idx="0">
                  <c:v>US Age-Adjusted Rate</c:v>
                </c:pt>
              </c:strCache>
            </c:strRef>
          </c:tx>
          <c:spPr>
            <a:ln w="44450" cap="rnd">
              <a:solidFill>
                <a:srgbClr val="00B050"/>
              </a:solidFill>
              <a:round/>
            </a:ln>
            <a:effectLst/>
          </c:spPr>
          <c:marker>
            <c:symbol val="none"/>
          </c:marker>
          <c:dLbls>
            <c:dLbl>
              <c:idx val="0"/>
              <c:layout>
                <c:manualLayout>
                  <c:x val="-4.7256158615318747E-2"/>
                  <c:y val="-4.734242869444806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6.5397330564330419E-2"/>
                      <c:h val="8.1412263733325441E-2"/>
                    </c:manualLayout>
                  </c15:layout>
                </c:ext>
                <c:ext xmlns:c16="http://schemas.microsoft.com/office/drawing/2014/chart" uri="{C3380CC4-5D6E-409C-BE32-E72D297353CC}">
                  <c16:uniqueId val="{00000000-6432-46D0-9A60-0BD73F4CB8C7}"/>
                </c:ext>
              </c:extLst>
            </c:dLbl>
            <c:dLbl>
              <c:idx val="1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9FF-4A02-989F-572AE4AE2E7D}"/>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'MA Rates'!$F$2:$F$14</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numCache>
            </c:numRef>
          </c:cat>
          <c:val>
            <c:numRef>
              <c:f>'MA Rates'!$I$2:$I$14</c:f>
              <c:numCache>
                <c:formatCode>0.0</c:formatCode>
                <c:ptCount val="13"/>
                <c:pt idx="0">
                  <c:v>52.06</c:v>
                </c:pt>
                <c:pt idx="1">
                  <c:v>53.48</c:v>
                </c:pt>
                <c:pt idx="2">
                  <c:v>55.07</c:v>
                </c:pt>
                <c:pt idx="3">
                  <c:v>56.71</c:v>
                </c:pt>
                <c:pt idx="4">
                  <c:v>58.9</c:v>
                </c:pt>
                <c:pt idx="5">
                  <c:v>60.72</c:v>
                </c:pt>
                <c:pt idx="6">
                  <c:v>61.69</c:v>
                </c:pt>
                <c:pt idx="7">
                  <c:v>63.42</c:v>
                </c:pt>
                <c:pt idx="8">
                  <c:v>64.61</c:v>
                </c:pt>
                <c:pt idx="9">
                  <c:v>66.599999999999994</c:v>
                </c:pt>
                <c:pt idx="10">
                  <c:v>71.39</c:v>
                </c:pt>
                <c:pt idx="11">
                  <c:v>74.94</c:v>
                </c:pt>
                <c:pt idx="12">
                  <c:v>77.45</c:v>
                </c:pt>
              </c:numCache>
            </c:numRef>
          </c:val>
          <c:smooth val="0"/>
          <c:extLst>
            <c:ext xmlns:c16="http://schemas.microsoft.com/office/drawing/2014/chart" uri="{C3380CC4-5D6E-409C-BE32-E72D297353CC}">
              <c16:uniqueId val="{00000005-B9FF-4A02-989F-572AE4AE2E7D}"/>
            </c:ext>
          </c:extLst>
        </c:ser>
        <c:dLbls>
          <c:showLegendKey val="0"/>
          <c:showVal val="0"/>
          <c:showCatName val="0"/>
          <c:showSerName val="0"/>
          <c:showPercent val="0"/>
          <c:showBubbleSize val="0"/>
        </c:dLbls>
        <c:marker val="1"/>
        <c:smooth val="0"/>
        <c:axId val="1347051856"/>
        <c:axId val="1347065776"/>
      </c:lineChart>
      <c:catAx>
        <c:axId val="134705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4500000" spcFirstLastPara="1" vertOverflow="ellipsis" wrap="square" anchor="ctr" anchorCtr="1"/>
          <a:lstStyle/>
          <a:p>
            <a:pPr>
              <a:defRPr sz="1600" b="1"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347065776"/>
        <c:crosses val="autoZero"/>
        <c:auto val="1"/>
        <c:lblAlgn val="ctr"/>
        <c:lblOffset val="100"/>
        <c:noMultiLvlLbl val="0"/>
      </c:catAx>
      <c:valAx>
        <c:axId val="1347065776"/>
        <c:scaling>
          <c:orientation val="minMax"/>
          <c:min val="25"/>
        </c:scaling>
        <c:delete val="0"/>
        <c:axPos val="l"/>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Aptos" panose="020B0004020202020204" pitchFamily="34" charset="0"/>
                    <a:ea typeface="+mn-ea"/>
                    <a:cs typeface="+mn-cs"/>
                  </a:defRPr>
                </a:pPr>
                <a:r>
                  <a:rPr lang="en-US" sz="1600" b="1" dirty="0">
                    <a:latin typeface="Aptos" panose="020B0004020202020204" pitchFamily="34" charset="0"/>
                  </a:rPr>
                  <a:t>Rates</a:t>
                </a:r>
                <a:r>
                  <a:rPr lang="en-US" sz="1600" b="1" baseline="0" dirty="0">
                    <a:latin typeface="Aptos" panose="020B0004020202020204" pitchFamily="34" charset="0"/>
                  </a:rPr>
                  <a:t> per 100,000 population</a:t>
                </a:r>
                <a:endParaRPr lang="en-US" sz="1600" b="1" dirty="0">
                  <a:latin typeface="Aptos" panose="020B0004020202020204" pitchFamily="34" charset="0"/>
                </a:endParaRPr>
              </a:p>
            </c:rich>
          </c:tx>
          <c:layout>
            <c:manualLayout>
              <c:xMode val="edge"/>
              <c:yMode val="edge"/>
              <c:x val="1.9432126979907996E-2"/>
              <c:y val="0.22517769763986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Aptos" panose="020B0004020202020204" pitchFamily="34" charset="0"/>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347051856"/>
        <c:crosses val="autoZero"/>
        <c:crossBetween val="between"/>
        <c:majorUnit val="20"/>
      </c:valAx>
      <c:spPr>
        <a:noFill/>
        <a:ln>
          <a:noFill/>
        </a:ln>
        <a:effectLst/>
      </c:spPr>
    </c:plotArea>
    <c:legend>
      <c:legendPos val="t"/>
      <c:layout>
        <c:manualLayout>
          <c:xMode val="edge"/>
          <c:yMode val="edge"/>
          <c:x val="4.3193883020865291E-2"/>
          <c:y val="8.49961115952097E-3"/>
          <c:w val="0.91532474537872066"/>
          <c:h val="0.11356963501764387"/>
        </c:manualLayout>
      </c:layout>
      <c:overlay val="0"/>
      <c:spPr>
        <a:solidFill>
          <a:schemeClr val="bg1"/>
        </a:solid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920" b="0" i="0" u="none" strike="noStrike" kern="1200" spc="0" baseline="0">
                <a:solidFill>
                  <a:schemeClr val="tx1"/>
                </a:solidFill>
                <a:latin typeface="Aptos" panose="020B0004020202020204" pitchFamily="34" charset="0"/>
                <a:ea typeface="+mn-ea"/>
                <a:cs typeface="+mn-cs"/>
              </a:defRPr>
            </a:pPr>
            <a:r>
              <a:rPr lang="en-US"/>
              <a:t> ED Visit Rates</a:t>
            </a:r>
          </a:p>
        </c:rich>
      </c:tx>
      <c:layout>
        <c:manualLayout>
          <c:xMode val="edge"/>
          <c:yMode val="edge"/>
          <c:x val="0.40008852607135426"/>
          <c:y val="4.6341418025497995E-2"/>
        </c:manualLayout>
      </c:layout>
      <c:overlay val="0"/>
      <c:spPr>
        <a:noFill/>
        <a:ln>
          <a:noFill/>
        </a:ln>
        <a:effectLst/>
      </c:spPr>
      <c:txPr>
        <a:bodyPr rot="0" spcFirstLastPara="1" vertOverflow="ellipsis" vert="horz" wrap="square" anchor="ctr" anchorCtr="1"/>
        <a:lstStyle/>
        <a:p>
          <a:pPr>
            <a:defRPr lang="en-US" sz="1920" b="0" i="0" u="none" strike="noStrike" kern="1200" spc="0" baseline="0">
              <a:solidFill>
                <a:schemeClr val="tx1"/>
              </a:solidFill>
              <a:latin typeface="Aptos" panose="020B0004020202020204" pitchFamily="34" charset="0"/>
              <a:ea typeface="+mn-ea"/>
              <a:cs typeface="+mn-cs"/>
            </a:defRPr>
          </a:pPr>
          <a:endParaRPr lang="en-US"/>
        </a:p>
      </c:txPr>
    </c:title>
    <c:autoTitleDeleted val="0"/>
    <c:plotArea>
      <c:layout>
        <c:manualLayout>
          <c:layoutTarget val="inner"/>
          <c:xMode val="edge"/>
          <c:yMode val="edge"/>
          <c:x val="0.23995727538507772"/>
          <c:y val="0.17188031945657209"/>
          <c:w val="0.68225543447657511"/>
          <c:h val="0.6099749354960301"/>
        </c:manualLayout>
      </c:layout>
      <c:lineChart>
        <c:grouping val="standard"/>
        <c:varyColors val="0"/>
        <c:ser>
          <c:idx val="0"/>
          <c:order val="0"/>
          <c:tx>
            <c:strRef>
              <c:f>data!$C$21</c:f>
              <c:strCache>
                <c:ptCount val="1"/>
                <c:pt idx="0">
                  <c:v>Crude rate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9330830574250515E-2"/>
                  <c:y val="7.8780410643346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F4-4F5D-AB35-7016260406DA}"/>
                </c:ext>
              </c:extLst>
            </c:dLbl>
            <c:dLbl>
              <c:idx val="1"/>
              <c:delete val="1"/>
              <c:extLst>
                <c:ext xmlns:c15="http://schemas.microsoft.com/office/drawing/2012/chart" uri="{CE6537A1-D6FC-4f65-9D91-7224C49458BB}"/>
                <c:ext xmlns:c16="http://schemas.microsoft.com/office/drawing/2014/chart" uri="{C3380CC4-5D6E-409C-BE32-E72D297353CC}">
                  <c16:uniqueId val="{00000001-66F4-4F5D-AB35-7016260406DA}"/>
                </c:ext>
              </c:extLst>
            </c:dLbl>
            <c:dLbl>
              <c:idx val="2"/>
              <c:delete val="1"/>
              <c:extLst>
                <c:ext xmlns:c15="http://schemas.microsoft.com/office/drawing/2012/chart" uri="{CE6537A1-D6FC-4f65-9D91-7224C49458BB}"/>
                <c:ext xmlns:c16="http://schemas.microsoft.com/office/drawing/2014/chart" uri="{C3380CC4-5D6E-409C-BE32-E72D297353CC}">
                  <c16:uniqueId val="{00000002-66F4-4F5D-AB35-7016260406DA}"/>
                </c:ext>
              </c:extLst>
            </c:dLbl>
            <c:dLbl>
              <c:idx val="3"/>
              <c:delete val="1"/>
              <c:extLst>
                <c:ext xmlns:c15="http://schemas.microsoft.com/office/drawing/2012/chart" uri="{CE6537A1-D6FC-4f65-9D91-7224C49458BB}"/>
                <c:ext xmlns:c16="http://schemas.microsoft.com/office/drawing/2014/chart" uri="{C3380CC4-5D6E-409C-BE32-E72D297353CC}">
                  <c16:uniqueId val="{00000003-66F4-4F5D-AB35-7016260406DA}"/>
                </c:ext>
              </c:extLst>
            </c:dLbl>
            <c:dLbl>
              <c:idx val="4"/>
              <c:delete val="1"/>
              <c:extLst>
                <c:ext xmlns:c15="http://schemas.microsoft.com/office/drawing/2012/chart" uri="{CE6537A1-D6FC-4f65-9D91-7224C49458BB}"/>
                <c:ext xmlns:c16="http://schemas.microsoft.com/office/drawing/2014/chart" uri="{C3380CC4-5D6E-409C-BE32-E72D297353CC}">
                  <c16:uniqueId val="{00000004-66F4-4F5D-AB35-7016260406DA}"/>
                </c:ext>
              </c:extLst>
            </c:dLbl>
            <c:dLbl>
              <c:idx val="5"/>
              <c:layout>
                <c:manualLayout>
                  <c:x val="-3.0929328918800771E-2"/>
                  <c:y val="0.120487686866294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6F4-4F5D-AB35-7016260406DA}"/>
                </c:ext>
              </c:extLst>
            </c:dLbl>
            <c:spPr>
              <a:noFill/>
              <a:ln>
                <a:noFill/>
              </a:ln>
              <a:effectLst/>
            </c:spPr>
            <c:txPr>
              <a:bodyPr rot="0" spcFirstLastPara="1" vertOverflow="ellipsis" vert="horz" wrap="square" anchor="ctr" anchorCtr="1"/>
              <a:lstStyle/>
              <a:p>
                <a:pPr>
                  <a:defRPr lang="en-US" sz="16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data!$D$20:$I$20</c:f>
              <c:numCache>
                <c:formatCode>General</c:formatCode>
                <c:ptCount val="6"/>
                <c:pt idx="0">
                  <c:v>2017</c:v>
                </c:pt>
                <c:pt idx="1">
                  <c:v>2018</c:v>
                </c:pt>
                <c:pt idx="2">
                  <c:v>2019</c:v>
                </c:pt>
                <c:pt idx="3">
                  <c:v>2020</c:v>
                </c:pt>
                <c:pt idx="4">
                  <c:v>2021</c:v>
                </c:pt>
                <c:pt idx="5">
                  <c:v>2022</c:v>
                </c:pt>
              </c:numCache>
            </c:numRef>
          </c:cat>
          <c:val>
            <c:numRef>
              <c:f>data!$D$21:$I$21</c:f>
              <c:numCache>
                <c:formatCode>0.0</c:formatCode>
                <c:ptCount val="6"/>
                <c:pt idx="0">
                  <c:v>4774.6114915719672</c:v>
                </c:pt>
                <c:pt idx="1">
                  <c:v>4923.2107004397894</c:v>
                </c:pt>
                <c:pt idx="2">
                  <c:v>4869.0700239109137</c:v>
                </c:pt>
                <c:pt idx="3">
                  <c:v>4154.9006560759344</c:v>
                </c:pt>
                <c:pt idx="4">
                  <c:v>4259.3920035048113</c:v>
                </c:pt>
                <c:pt idx="5">
                  <c:v>4782.8784217532511</c:v>
                </c:pt>
              </c:numCache>
            </c:numRef>
          </c:val>
          <c:smooth val="0"/>
          <c:extLst>
            <c:ext xmlns:c16="http://schemas.microsoft.com/office/drawing/2014/chart" uri="{C3380CC4-5D6E-409C-BE32-E72D297353CC}">
              <c16:uniqueId val="{00000006-66F4-4F5D-AB35-7016260406DA}"/>
            </c:ext>
          </c:extLst>
        </c:ser>
        <c:ser>
          <c:idx val="1"/>
          <c:order val="1"/>
          <c:tx>
            <c:strRef>
              <c:f>data!$C$22</c:f>
              <c:strCache>
                <c:ptCount val="1"/>
                <c:pt idx="0">
                  <c:v>Age-adjusted rate</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dLbl>
              <c:idx val="0"/>
              <c:layout>
                <c:manualLayout>
                  <c:x val="-5.0260159493051251E-2"/>
                  <c:y val="-9.7316977853545789E-2"/>
                </c:manualLayout>
              </c:layout>
              <c:tx>
                <c:rich>
                  <a:bodyPr/>
                  <a:lstStyle/>
                  <a:p>
                    <a:r>
                      <a:rPr lang="en-US"/>
                      <a:t>4805.9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66F4-4F5D-AB35-7016260406DA}"/>
                </c:ext>
              </c:extLst>
            </c:dLbl>
            <c:dLbl>
              <c:idx val="1"/>
              <c:delete val="1"/>
              <c:extLst>
                <c:ext xmlns:c15="http://schemas.microsoft.com/office/drawing/2012/chart" uri="{CE6537A1-D6FC-4f65-9D91-7224C49458BB}"/>
                <c:ext xmlns:c16="http://schemas.microsoft.com/office/drawing/2014/chart" uri="{C3380CC4-5D6E-409C-BE32-E72D297353CC}">
                  <c16:uniqueId val="{00000008-66F4-4F5D-AB35-7016260406DA}"/>
                </c:ext>
              </c:extLst>
            </c:dLbl>
            <c:dLbl>
              <c:idx val="2"/>
              <c:delete val="1"/>
              <c:extLst>
                <c:ext xmlns:c15="http://schemas.microsoft.com/office/drawing/2012/chart" uri="{CE6537A1-D6FC-4f65-9D91-7224C49458BB}"/>
                <c:ext xmlns:c16="http://schemas.microsoft.com/office/drawing/2014/chart" uri="{C3380CC4-5D6E-409C-BE32-E72D297353CC}">
                  <c16:uniqueId val="{00000009-66F4-4F5D-AB35-7016260406DA}"/>
                </c:ext>
              </c:extLst>
            </c:dLbl>
            <c:dLbl>
              <c:idx val="3"/>
              <c:delete val="1"/>
              <c:extLst>
                <c:ext xmlns:c15="http://schemas.microsoft.com/office/drawing/2012/chart" uri="{CE6537A1-D6FC-4f65-9D91-7224C49458BB}"/>
                <c:ext xmlns:c16="http://schemas.microsoft.com/office/drawing/2014/chart" uri="{C3380CC4-5D6E-409C-BE32-E72D297353CC}">
                  <c16:uniqueId val="{0000000A-66F4-4F5D-AB35-7016260406DA}"/>
                </c:ext>
              </c:extLst>
            </c:dLbl>
            <c:dLbl>
              <c:idx val="4"/>
              <c:delete val="1"/>
              <c:extLst>
                <c:ext xmlns:c15="http://schemas.microsoft.com/office/drawing/2012/chart" uri="{CE6537A1-D6FC-4f65-9D91-7224C49458BB}"/>
                <c:ext xmlns:c16="http://schemas.microsoft.com/office/drawing/2014/chart" uri="{C3380CC4-5D6E-409C-BE32-E72D297353CC}">
                  <c16:uniqueId val="{0000000B-66F4-4F5D-AB35-7016260406DA}"/>
                </c:ext>
              </c:extLst>
            </c:dLbl>
            <c:dLbl>
              <c:idx val="5"/>
              <c:layout>
                <c:manualLayout>
                  <c:x val="-5.412632560790135E-2"/>
                  <c:y val="-6.4877985235697197E-2"/>
                </c:manualLayout>
              </c:layout>
              <c:tx>
                <c:rich>
                  <a:bodyPr/>
                  <a:lstStyle/>
                  <a:p>
                    <a:r>
                      <a:rPr lang="en-US"/>
                      <a:t>4940.7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66F4-4F5D-AB35-7016260406DA}"/>
                </c:ext>
              </c:extLst>
            </c:dLbl>
            <c:spPr>
              <a:noFill/>
              <a:ln>
                <a:noFill/>
              </a:ln>
              <a:effectLst/>
            </c:spPr>
            <c:txPr>
              <a:bodyPr rot="0" spcFirstLastPara="1" vertOverflow="ellipsis" vert="horz" wrap="square" anchor="ctr" anchorCtr="1"/>
              <a:lstStyle/>
              <a:p>
                <a:pPr>
                  <a:defRPr lang="en-US" sz="16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data!$D$20:$I$20</c:f>
              <c:numCache>
                <c:formatCode>General</c:formatCode>
                <c:ptCount val="6"/>
                <c:pt idx="0">
                  <c:v>2017</c:v>
                </c:pt>
                <c:pt idx="1">
                  <c:v>2018</c:v>
                </c:pt>
                <c:pt idx="2">
                  <c:v>2019</c:v>
                </c:pt>
                <c:pt idx="3">
                  <c:v>2020</c:v>
                </c:pt>
                <c:pt idx="4">
                  <c:v>2021</c:v>
                </c:pt>
                <c:pt idx="5">
                  <c:v>2022</c:v>
                </c:pt>
              </c:numCache>
            </c:numRef>
          </c:cat>
          <c:val>
            <c:numRef>
              <c:f>data!$D$22:$I$22</c:f>
              <c:numCache>
                <c:formatCode>0.0</c:formatCode>
                <c:ptCount val="6"/>
                <c:pt idx="0">
                  <c:v>4805.9440844688424</c:v>
                </c:pt>
                <c:pt idx="1">
                  <c:v>4969.7192596115028</c:v>
                </c:pt>
                <c:pt idx="2">
                  <c:v>4954.560724919058</c:v>
                </c:pt>
                <c:pt idx="3">
                  <c:v>4207.167594572551</c:v>
                </c:pt>
                <c:pt idx="4">
                  <c:v>4424.8495938368524</c:v>
                </c:pt>
                <c:pt idx="5">
                  <c:v>4940.6584283024968</c:v>
                </c:pt>
              </c:numCache>
            </c:numRef>
          </c:val>
          <c:smooth val="0"/>
          <c:extLst>
            <c:ext xmlns:c16="http://schemas.microsoft.com/office/drawing/2014/chart" uri="{C3380CC4-5D6E-409C-BE32-E72D297353CC}">
              <c16:uniqueId val="{0000000D-66F4-4F5D-AB35-7016260406DA}"/>
            </c:ext>
          </c:extLst>
        </c:ser>
        <c:dLbls>
          <c:showLegendKey val="0"/>
          <c:showVal val="0"/>
          <c:showCatName val="0"/>
          <c:showSerName val="0"/>
          <c:showPercent val="0"/>
          <c:showBubbleSize val="0"/>
        </c:dLbls>
        <c:marker val="1"/>
        <c:smooth val="0"/>
        <c:axId val="969713264"/>
        <c:axId val="176403216"/>
      </c:lineChart>
      <c:catAx>
        <c:axId val="969713264"/>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en-US" sz="1600" b="0" i="0" u="none" strike="noStrike" kern="1200" baseline="0">
                <a:solidFill>
                  <a:schemeClr val="tx1"/>
                </a:solidFill>
                <a:latin typeface="Aptos" panose="020B0004020202020204" pitchFamily="34" charset="0"/>
                <a:ea typeface="+mn-ea"/>
                <a:cs typeface="+mn-cs"/>
              </a:defRPr>
            </a:pPr>
            <a:endParaRPr lang="en-US"/>
          </a:p>
        </c:txPr>
        <c:crossAx val="176403216"/>
        <c:crosses val="autoZero"/>
        <c:auto val="1"/>
        <c:lblAlgn val="ctr"/>
        <c:lblOffset val="100"/>
        <c:noMultiLvlLbl val="0"/>
      </c:catAx>
      <c:valAx>
        <c:axId val="176403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600" b="0" i="0" u="none" strike="noStrike" kern="1200" baseline="0">
                    <a:solidFill>
                      <a:schemeClr val="tx1"/>
                    </a:solidFill>
                    <a:latin typeface="Aptos" panose="020B0004020202020204" pitchFamily="34" charset="0"/>
                    <a:ea typeface="+mn-ea"/>
                    <a:cs typeface="+mn-cs"/>
                  </a:defRPr>
                </a:pPr>
                <a:r>
                  <a:rPr lang="en-US"/>
                  <a:t>Rate per 100,000 population</a:t>
                </a:r>
              </a:p>
            </c:rich>
          </c:tx>
          <c:layout>
            <c:manualLayout>
              <c:xMode val="edge"/>
              <c:yMode val="edge"/>
              <c:x val="6.3298579738487581E-3"/>
              <c:y val="0.16177837616840396"/>
            </c:manualLayout>
          </c:layout>
          <c:overlay val="0"/>
          <c:spPr>
            <a:noFill/>
            <a:ln>
              <a:noFill/>
            </a:ln>
            <a:effectLst/>
          </c:spPr>
          <c:txPr>
            <a:bodyPr rot="-5400000" spcFirstLastPara="1" vertOverflow="ellipsis" vert="horz" wrap="square" anchor="ctr" anchorCtr="1"/>
            <a:lstStyle/>
            <a:p>
              <a:pPr>
                <a:defRPr lang="en-US" sz="1600" b="0" i="0" u="none" strike="noStrike" kern="1200" baseline="0">
                  <a:solidFill>
                    <a:schemeClr val="tx1"/>
                  </a:solidFill>
                  <a:latin typeface="Aptos" panose="020B0004020202020204" pitchFamily="34" charset="0"/>
                  <a:ea typeface="+mn-ea"/>
                  <a:cs typeface="+mn-cs"/>
                </a:defRPr>
              </a:pPr>
              <a:endParaRPr lang="en-US"/>
            </a:p>
          </c:txPr>
        </c:title>
        <c:numFmt formatCode="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en-US" sz="1600" b="0" i="0" u="none" strike="noStrike" kern="1200" baseline="0">
                <a:solidFill>
                  <a:schemeClr val="tx1"/>
                </a:solidFill>
                <a:latin typeface="Aptos" panose="020B0004020202020204" pitchFamily="34" charset="0"/>
                <a:ea typeface="+mn-ea"/>
                <a:cs typeface="+mn-cs"/>
              </a:defRPr>
            </a:pPr>
            <a:endParaRPr lang="en-US"/>
          </a:p>
        </c:txPr>
        <c:crossAx val="969713264"/>
        <c:crosses val="autoZero"/>
        <c:crossBetween val="between"/>
        <c:majorUnit val="400"/>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600" b="0" i="0" u="none" strike="noStrike" kern="1200" baseline="0">
              <a:solidFill>
                <a:schemeClr val="tx1"/>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lgn="ctr">
        <a:defRPr lang="en-US" sz="1600" b="0" i="0" u="none" strike="noStrike" kern="1200" baseline="0">
          <a:solidFill>
            <a:schemeClr val="tx1"/>
          </a:solidFill>
          <a:latin typeface="Aptos" panose="020B0004020202020204" pitchFamily="34" charset="0"/>
          <a:ea typeface="+mn-ea"/>
          <a:cs typeface="+mn-cs"/>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Aptos" panose="020B0004020202020204" pitchFamily="34" charset="0"/>
                <a:ea typeface="+mn-ea"/>
                <a:cs typeface="+mn-cs"/>
              </a:defRPr>
            </a:pPr>
            <a:r>
              <a:rPr lang="en-US"/>
              <a:t>Hospital Stay Rates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Aptos" panose="020B0004020202020204" pitchFamily="34" charset="0"/>
              <a:ea typeface="+mn-ea"/>
              <a:cs typeface="+mn-cs"/>
            </a:defRPr>
          </a:pPr>
          <a:endParaRPr lang="en-US"/>
        </a:p>
      </c:txPr>
    </c:title>
    <c:autoTitleDeleted val="0"/>
    <c:plotArea>
      <c:layout>
        <c:manualLayout>
          <c:layoutTarget val="inner"/>
          <c:xMode val="edge"/>
          <c:yMode val="edge"/>
          <c:x val="0.23377149971046565"/>
          <c:y val="0.15895229527438906"/>
          <c:w val="0.74037490124461858"/>
          <c:h val="0.61368460097937294"/>
        </c:manualLayout>
      </c:layout>
      <c:lineChart>
        <c:grouping val="standard"/>
        <c:varyColors val="0"/>
        <c:ser>
          <c:idx val="0"/>
          <c:order val="0"/>
          <c:tx>
            <c:strRef>
              <c:f>data!$B$24</c:f>
              <c:strCache>
                <c:ptCount val="1"/>
                <c:pt idx="0">
                  <c:v>Crude rate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4.72222222222222E-2"/>
                  <c:y val="0.10648148148148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12-4B8D-B64D-BA7E600329A7}"/>
                </c:ext>
              </c:extLst>
            </c:dLbl>
            <c:dLbl>
              <c:idx val="1"/>
              <c:delete val="1"/>
              <c:extLst>
                <c:ext xmlns:c15="http://schemas.microsoft.com/office/drawing/2012/chart" uri="{CE6537A1-D6FC-4f65-9D91-7224C49458BB}"/>
                <c:ext xmlns:c16="http://schemas.microsoft.com/office/drawing/2014/chart" uri="{C3380CC4-5D6E-409C-BE32-E72D297353CC}">
                  <c16:uniqueId val="{00000001-0E12-4B8D-B64D-BA7E600329A7}"/>
                </c:ext>
              </c:extLst>
            </c:dLbl>
            <c:dLbl>
              <c:idx val="2"/>
              <c:delete val="1"/>
              <c:extLst>
                <c:ext xmlns:c15="http://schemas.microsoft.com/office/drawing/2012/chart" uri="{CE6537A1-D6FC-4f65-9D91-7224C49458BB}"/>
                <c:ext xmlns:c16="http://schemas.microsoft.com/office/drawing/2014/chart" uri="{C3380CC4-5D6E-409C-BE32-E72D297353CC}">
                  <c16:uniqueId val="{00000002-0E12-4B8D-B64D-BA7E600329A7}"/>
                </c:ext>
              </c:extLst>
            </c:dLbl>
            <c:dLbl>
              <c:idx val="3"/>
              <c:delete val="1"/>
              <c:extLst>
                <c:ext xmlns:c15="http://schemas.microsoft.com/office/drawing/2012/chart" uri="{CE6537A1-D6FC-4f65-9D91-7224C49458BB}"/>
                <c:ext xmlns:c16="http://schemas.microsoft.com/office/drawing/2014/chart" uri="{C3380CC4-5D6E-409C-BE32-E72D297353CC}">
                  <c16:uniqueId val="{00000003-0E12-4B8D-B64D-BA7E600329A7}"/>
                </c:ext>
              </c:extLst>
            </c:dLbl>
            <c:dLbl>
              <c:idx val="4"/>
              <c:delete val="1"/>
              <c:extLst>
                <c:ext xmlns:c15="http://schemas.microsoft.com/office/drawing/2012/chart" uri="{CE6537A1-D6FC-4f65-9D91-7224C49458BB}"/>
                <c:ext xmlns:c16="http://schemas.microsoft.com/office/drawing/2014/chart" uri="{C3380CC4-5D6E-409C-BE32-E72D297353CC}">
                  <c16:uniqueId val="{00000004-0E12-4B8D-B64D-BA7E600329A7}"/>
                </c:ext>
              </c:extLst>
            </c:dLbl>
            <c:dLbl>
              <c:idx val="5"/>
              <c:layout>
                <c:manualLayout>
                  <c:x val="-1.3052176435004677E-2"/>
                  <c:y val="7.58068112957162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E12-4B8D-B64D-BA7E600329A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data!$C$23:$H$23</c:f>
              <c:numCache>
                <c:formatCode>General</c:formatCode>
                <c:ptCount val="6"/>
                <c:pt idx="0">
                  <c:v>2017</c:v>
                </c:pt>
                <c:pt idx="1">
                  <c:v>2018</c:v>
                </c:pt>
                <c:pt idx="2">
                  <c:v>2019</c:v>
                </c:pt>
                <c:pt idx="3">
                  <c:v>2020</c:v>
                </c:pt>
                <c:pt idx="4">
                  <c:v>2021</c:v>
                </c:pt>
                <c:pt idx="5">
                  <c:v>2022</c:v>
                </c:pt>
              </c:numCache>
            </c:numRef>
          </c:cat>
          <c:val>
            <c:numRef>
              <c:f>data!$C$24:$H$24</c:f>
              <c:numCache>
                <c:formatCode>0.0</c:formatCode>
                <c:ptCount val="6"/>
                <c:pt idx="0">
                  <c:v>1635.3739716622267</c:v>
                </c:pt>
                <c:pt idx="1">
                  <c:v>1645.4756736700749</c:v>
                </c:pt>
                <c:pt idx="2">
                  <c:v>1625.6909672252434</c:v>
                </c:pt>
                <c:pt idx="3">
                  <c:v>1528.3953137804526</c:v>
                </c:pt>
                <c:pt idx="4">
                  <c:v>1572.9148701920208</c:v>
                </c:pt>
                <c:pt idx="5">
                  <c:v>1565.6013543423521</c:v>
                </c:pt>
              </c:numCache>
            </c:numRef>
          </c:val>
          <c:smooth val="0"/>
          <c:extLst>
            <c:ext xmlns:c16="http://schemas.microsoft.com/office/drawing/2014/chart" uri="{C3380CC4-5D6E-409C-BE32-E72D297353CC}">
              <c16:uniqueId val="{00000005-0E12-4B8D-B64D-BA7E600329A7}"/>
            </c:ext>
          </c:extLst>
        </c:ser>
        <c:ser>
          <c:idx val="1"/>
          <c:order val="1"/>
          <c:tx>
            <c:strRef>
              <c:f>data!$B$25</c:f>
              <c:strCache>
                <c:ptCount val="1"/>
                <c:pt idx="0">
                  <c:v>Age-adjusted rate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4.1666666666666664E-2"/>
                  <c:y val="-9.72222222222222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E12-4B8D-B64D-BA7E600329A7}"/>
                </c:ext>
              </c:extLst>
            </c:dLbl>
            <c:dLbl>
              <c:idx val="1"/>
              <c:delete val="1"/>
              <c:extLst>
                <c:ext xmlns:c15="http://schemas.microsoft.com/office/drawing/2012/chart" uri="{CE6537A1-D6FC-4f65-9D91-7224C49458BB}"/>
                <c:ext xmlns:c16="http://schemas.microsoft.com/office/drawing/2014/chart" uri="{C3380CC4-5D6E-409C-BE32-E72D297353CC}">
                  <c16:uniqueId val="{00000007-0E12-4B8D-B64D-BA7E600329A7}"/>
                </c:ext>
              </c:extLst>
            </c:dLbl>
            <c:dLbl>
              <c:idx val="2"/>
              <c:delete val="1"/>
              <c:extLst>
                <c:ext xmlns:c15="http://schemas.microsoft.com/office/drawing/2012/chart" uri="{CE6537A1-D6FC-4f65-9D91-7224C49458BB}"/>
                <c:ext xmlns:c16="http://schemas.microsoft.com/office/drawing/2014/chart" uri="{C3380CC4-5D6E-409C-BE32-E72D297353CC}">
                  <c16:uniqueId val="{00000008-0E12-4B8D-B64D-BA7E600329A7}"/>
                </c:ext>
              </c:extLst>
            </c:dLbl>
            <c:dLbl>
              <c:idx val="3"/>
              <c:delete val="1"/>
              <c:extLst>
                <c:ext xmlns:c15="http://schemas.microsoft.com/office/drawing/2012/chart" uri="{CE6537A1-D6FC-4f65-9D91-7224C49458BB}"/>
                <c:ext xmlns:c16="http://schemas.microsoft.com/office/drawing/2014/chart" uri="{C3380CC4-5D6E-409C-BE32-E72D297353CC}">
                  <c16:uniqueId val="{00000009-0E12-4B8D-B64D-BA7E600329A7}"/>
                </c:ext>
              </c:extLst>
            </c:dLbl>
            <c:dLbl>
              <c:idx val="4"/>
              <c:delete val="1"/>
              <c:extLst>
                <c:ext xmlns:c15="http://schemas.microsoft.com/office/drawing/2012/chart" uri="{CE6537A1-D6FC-4f65-9D91-7224C49458BB}"/>
                <c:ext xmlns:c16="http://schemas.microsoft.com/office/drawing/2014/chart" uri="{C3380CC4-5D6E-409C-BE32-E72D297353CC}">
                  <c16:uniqueId val="{0000000A-0E12-4B8D-B64D-BA7E600329A7}"/>
                </c:ext>
              </c:extLst>
            </c:dLbl>
            <c:dLbl>
              <c:idx val="5"/>
              <c:layout>
                <c:manualLayout>
                  <c:x val="-1.5662611722005688E-2"/>
                  <c:y val="-6.36777214884016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E12-4B8D-B64D-BA7E600329A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data!$C$23:$H$23</c:f>
              <c:numCache>
                <c:formatCode>General</c:formatCode>
                <c:ptCount val="6"/>
                <c:pt idx="0">
                  <c:v>2017</c:v>
                </c:pt>
                <c:pt idx="1">
                  <c:v>2018</c:v>
                </c:pt>
                <c:pt idx="2">
                  <c:v>2019</c:v>
                </c:pt>
                <c:pt idx="3">
                  <c:v>2020</c:v>
                </c:pt>
                <c:pt idx="4">
                  <c:v>2021</c:v>
                </c:pt>
                <c:pt idx="5">
                  <c:v>2022</c:v>
                </c:pt>
              </c:numCache>
            </c:numRef>
          </c:cat>
          <c:val>
            <c:numRef>
              <c:f>data!$C$25:$H$25</c:f>
              <c:numCache>
                <c:formatCode>0.0</c:formatCode>
                <c:ptCount val="6"/>
                <c:pt idx="0">
                  <c:v>1632.6185798930519</c:v>
                </c:pt>
                <c:pt idx="1">
                  <c:v>1658.0372612476913</c:v>
                </c:pt>
                <c:pt idx="2">
                  <c:v>1649.6171983312029</c:v>
                </c:pt>
                <c:pt idx="3">
                  <c:v>1548.7546693450035</c:v>
                </c:pt>
                <c:pt idx="4">
                  <c:v>1652.1954013093762</c:v>
                </c:pt>
                <c:pt idx="5">
                  <c:v>1642.1338514466884</c:v>
                </c:pt>
              </c:numCache>
            </c:numRef>
          </c:val>
          <c:smooth val="0"/>
          <c:extLst>
            <c:ext xmlns:c16="http://schemas.microsoft.com/office/drawing/2014/chart" uri="{C3380CC4-5D6E-409C-BE32-E72D297353CC}">
              <c16:uniqueId val="{0000000B-0E12-4B8D-B64D-BA7E600329A7}"/>
            </c:ext>
          </c:extLst>
        </c:ser>
        <c:dLbls>
          <c:showLegendKey val="0"/>
          <c:showVal val="0"/>
          <c:showCatName val="0"/>
          <c:showSerName val="0"/>
          <c:showPercent val="0"/>
          <c:showBubbleSize val="0"/>
        </c:dLbls>
        <c:marker val="1"/>
        <c:smooth val="0"/>
        <c:axId val="1077985312"/>
        <c:axId val="1075449888"/>
      </c:lineChart>
      <c:catAx>
        <c:axId val="1077985312"/>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1075449888"/>
        <c:crosses val="autoZero"/>
        <c:auto val="1"/>
        <c:lblAlgn val="ctr"/>
        <c:lblOffset val="100"/>
        <c:noMultiLvlLbl val="0"/>
      </c:catAx>
      <c:valAx>
        <c:axId val="10754498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r>
                  <a:rPr lang="en-US"/>
                  <a:t>Rate per 100,000 population</a:t>
                </a:r>
              </a:p>
            </c:rich>
          </c:tx>
          <c:layout>
            <c:manualLayout>
              <c:xMode val="edge"/>
              <c:yMode val="edge"/>
              <c:x val="1.8802617487211536E-2"/>
              <c:y val="0.14211592595921568"/>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title>
        <c:numFmt formatCode="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107798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600">
          <a:solidFill>
            <a:schemeClr val="tx1"/>
          </a:solidFill>
          <a:latin typeface="Aptos" panose="020B00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95000"/>
                    <a:lumOff val="5000"/>
                  </a:schemeClr>
                </a:solidFill>
                <a:latin typeface="Aptos" panose="020B0004020202020204" pitchFamily="34" charset="0"/>
                <a:ea typeface="+mn-ea"/>
                <a:cs typeface="+mn-cs"/>
              </a:defRPr>
            </a:pPr>
            <a:r>
              <a:rPr lang="en-US" sz="2000" b="0">
                <a:solidFill>
                  <a:schemeClr val="tx1">
                    <a:lumMod val="95000"/>
                    <a:lumOff val="5000"/>
                  </a:schemeClr>
                </a:solidFill>
              </a:rPr>
              <a:t>5 Year Average Annual Fall Death Rates, </a:t>
            </a:r>
          </a:p>
          <a:p>
            <a:pPr>
              <a:defRPr sz="2000">
                <a:solidFill>
                  <a:schemeClr val="tx1">
                    <a:lumMod val="95000"/>
                    <a:lumOff val="5000"/>
                  </a:schemeClr>
                </a:solidFill>
              </a:defRPr>
            </a:pPr>
            <a:r>
              <a:rPr lang="en-US" sz="2000" b="0">
                <a:solidFill>
                  <a:schemeClr val="tx1">
                    <a:lumMod val="95000"/>
                    <a:lumOff val="5000"/>
                  </a:schemeClr>
                </a:solidFill>
              </a:rPr>
              <a:t>2018-2022 (N = 4,759)</a:t>
            </a:r>
          </a:p>
        </c:rich>
      </c:tx>
      <c:layout>
        <c:manualLayout>
          <c:xMode val="edge"/>
          <c:yMode val="edge"/>
          <c:x val="0.30435407601179476"/>
          <c:y val="1.0074346828273529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95000"/>
                  <a:lumOff val="5000"/>
                </a:schemeClr>
              </a:solidFill>
              <a:latin typeface="Aptos" panose="020B0004020202020204" pitchFamily="34" charset="0"/>
              <a:ea typeface="+mn-ea"/>
              <a:cs typeface="+mn-cs"/>
            </a:defRPr>
          </a:pPr>
          <a:endParaRPr lang="en-US"/>
        </a:p>
      </c:txPr>
    </c:title>
    <c:autoTitleDeleted val="0"/>
    <c:plotArea>
      <c:layout>
        <c:manualLayout>
          <c:layoutTarget val="inner"/>
          <c:xMode val="edge"/>
          <c:yMode val="edge"/>
          <c:x val="0.11272627630548776"/>
          <c:y val="0.21228524052644937"/>
          <c:w val="0.87324100062839061"/>
          <c:h val="0.54407967832051607"/>
        </c:manualLayout>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American Indian/Alaska Native, nH/nL*</c:v>
                </c:pt>
                <c:pt idx="1">
                  <c:v>Asian/PI, nH/nL**</c:v>
                </c:pt>
                <c:pt idx="2">
                  <c:v>Black, nH/nL</c:v>
                </c:pt>
                <c:pt idx="3">
                  <c:v>Hispanic/Latinx</c:v>
                </c:pt>
                <c:pt idx="4">
                  <c:v>White, nH/nL</c:v>
                </c:pt>
              </c:strCache>
            </c:strRef>
          </c:cat>
          <c:val>
            <c:numRef>
              <c:f>Sheet1!$B$2:$B$6</c:f>
              <c:numCache>
                <c:formatCode>0.0</c:formatCode>
                <c:ptCount val="5"/>
                <c:pt idx="0" formatCode="General">
                  <c:v>86.2</c:v>
                </c:pt>
                <c:pt idx="1">
                  <c:v>55</c:v>
                </c:pt>
                <c:pt idx="2" formatCode="General">
                  <c:v>27.6</c:v>
                </c:pt>
                <c:pt idx="3" formatCode="General">
                  <c:v>38.5</c:v>
                </c:pt>
                <c:pt idx="4" formatCode="General">
                  <c:v>85.8</c:v>
                </c:pt>
              </c:numCache>
            </c:numRef>
          </c:val>
          <c:extLst>
            <c:ext xmlns:c16="http://schemas.microsoft.com/office/drawing/2014/chart" uri="{C3380CC4-5D6E-409C-BE32-E72D297353CC}">
              <c16:uniqueId val="{00000000-7DFD-4987-8932-5E19439541A6}"/>
            </c:ext>
          </c:extLst>
        </c:ser>
        <c:dLbls>
          <c:showLegendKey val="0"/>
          <c:showVal val="0"/>
          <c:showCatName val="0"/>
          <c:showSerName val="0"/>
          <c:showPercent val="0"/>
          <c:showBubbleSize val="0"/>
        </c:dLbls>
        <c:gapWidth val="68"/>
        <c:overlap val="-27"/>
        <c:axId val="1375542640"/>
        <c:axId val="1375543120"/>
      </c:barChart>
      <c:catAx>
        <c:axId val="137554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Aptos" panose="020B0004020202020204" pitchFamily="34" charset="0"/>
                <a:ea typeface="+mn-ea"/>
                <a:cs typeface="+mn-cs"/>
              </a:defRPr>
            </a:pPr>
            <a:endParaRPr lang="en-US"/>
          </a:p>
        </c:txPr>
        <c:crossAx val="1375543120"/>
        <c:crosses val="autoZero"/>
        <c:auto val="1"/>
        <c:lblAlgn val="ctr"/>
        <c:lblOffset val="100"/>
        <c:noMultiLvlLbl val="0"/>
      </c:catAx>
      <c:valAx>
        <c:axId val="13755431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ptos" panose="020B0004020202020204" pitchFamily="34" charset="0"/>
                    <a:ea typeface="+mn-ea"/>
                    <a:cs typeface="+mn-cs"/>
                  </a:defRPr>
                </a:pPr>
                <a:r>
                  <a:rPr lang="en-US" sz="1400" dirty="0"/>
                  <a:t>Rate Per </a:t>
                </a:r>
                <a:r>
                  <a:rPr lang="en-US" sz="1600" dirty="0"/>
                  <a:t>100,000</a:t>
                </a:r>
                <a:r>
                  <a:rPr lang="en-US" sz="1400" dirty="0"/>
                  <a:t> Population</a:t>
                </a:r>
              </a:p>
            </c:rich>
          </c:tx>
          <c:layout>
            <c:manualLayout>
              <c:xMode val="edge"/>
              <c:yMode val="edge"/>
              <c:x val="6.4215063295146695E-3"/>
              <c:y val="0.20274679206765817"/>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375542640"/>
        <c:crosses val="autoZero"/>
        <c:crossBetween val="between"/>
        <c:majorUnit val="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Aptos" panose="020B00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Aptos" panose="020B0004020202020204" pitchFamily="34" charset="0"/>
                <a:ea typeface="+mn-ea"/>
                <a:cs typeface="+mn-cs"/>
              </a:defRPr>
            </a:pPr>
            <a:r>
              <a:rPr lang="en-US" sz="1600" b="0" i="0" u="none" strike="noStrike" kern="1200" spc="0" baseline="0">
                <a:solidFill>
                  <a:schemeClr val="tx1"/>
                </a:solidFill>
              </a:rPr>
              <a:t>5-Year Average Annual Hospital Stay Rates, </a:t>
            </a:r>
          </a:p>
          <a:p>
            <a:pPr>
              <a:defRPr sz="1600"/>
            </a:pPr>
            <a:r>
              <a:rPr lang="en-US" sz="1600" b="0" i="0" u="none" strike="noStrike" kern="1200" spc="0" baseline="0">
                <a:solidFill>
                  <a:schemeClr val="tx1"/>
                </a:solidFill>
              </a:rPr>
              <a:t>2018-2022 (5 Year N = 95,231)</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Aptos" panose="020B0004020202020204" pitchFamily="34" charset="0"/>
              <a:ea typeface="+mn-ea"/>
              <a:cs typeface="+mn-cs"/>
            </a:defRPr>
          </a:pPr>
          <a:endParaRPr lang="en-US"/>
        </a:p>
      </c:txPr>
    </c:title>
    <c:autoTitleDeleted val="0"/>
    <c:plotArea>
      <c:layout>
        <c:manualLayout>
          <c:layoutTarget val="inner"/>
          <c:xMode val="edge"/>
          <c:yMode val="edge"/>
          <c:x val="0.13146019313322593"/>
          <c:y val="0.2356713236808661"/>
          <c:w val="0.84150698554582537"/>
          <c:h val="0.58546347237871088"/>
        </c:manualLayout>
      </c:layout>
      <c:barChart>
        <c:barDir val="col"/>
        <c:grouping val="clustered"/>
        <c:varyColors val="0"/>
        <c:dLbls>
          <c:showLegendKey val="0"/>
          <c:showVal val="0"/>
          <c:showCatName val="0"/>
          <c:showSerName val="0"/>
          <c:showPercent val="0"/>
          <c:showBubbleSize val="0"/>
        </c:dLbls>
        <c:gapWidth val="60"/>
        <c:overlap val="-27"/>
        <c:axId val="1938197872"/>
        <c:axId val="1935036192"/>
      </c:barChart>
      <c:catAx>
        <c:axId val="193819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ptos" panose="020B0004020202020204" pitchFamily="34" charset="0"/>
                <a:ea typeface="+mn-ea"/>
                <a:cs typeface="+mn-cs"/>
              </a:defRPr>
            </a:pPr>
            <a:endParaRPr lang="en-US"/>
          </a:p>
        </c:txPr>
        <c:crossAx val="1935036192"/>
        <c:crosses val="autoZero"/>
        <c:auto val="1"/>
        <c:lblAlgn val="ctr"/>
        <c:lblOffset val="100"/>
        <c:noMultiLvlLbl val="0"/>
      </c:catAx>
      <c:valAx>
        <c:axId val="1935036192"/>
        <c:scaling>
          <c:orientation val="minMax"/>
          <c:max val="2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mn-cs"/>
                  </a:defRPr>
                </a:pPr>
                <a:r>
                  <a:rPr lang="en-US" sz="1200">
                    <a:solidFill>
                      <a:schemeClr val="tx1"/>
                    </a:solidFill>
                  </a:rPr>
                  <a:t> Rate Per 100,000 Population</a:t>
                </a:r>
              </a:p>
            </c:rich>
          </c:tx>
          <c:layout>
            <c:manualLayout>
              <c:xMode val="edge"/>
              <c:yMode val="edge"/>
              <c:x val="6.6710346262595875E-4"/>
              <c:y val="0.267917340843596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mn-cs"/>
              </a:defRPr>
            </a:pPr>
            <a:endParaRPr lang="en-US"/>
          </a:p>
        </c:txPr>
        <c:crossAx val="1938197872"/>
        <c:crosses val="autoZero"/>
        <c:crossBetween val="between"/>
        <c:majorUnit val="4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ptos" panose="020B00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95000"/>
                    <a:lumOff val="5000"/>
                  </a:schemeClr>
                </a:solidFill>
                <a:latin typeface="Aptos" panose="020B0004020202020204" pitchFamily="34" charset="0"/>
                <a:ea typeface="+mn-ea"/>
                <a:cs typeface="+mn-cs"/>
              </a:defRPr>
            </a:pPr>
            <a:r>
              <a:rPr lang="en-US" sz="1600" dirty="0">
                <a:solidFill>
                  <a:schemeClr val="tx1">
                    <a:lumMod val="95000"/>
                    <a:lumOff val="5000"/>
                  </a:schemeClr>
                </a:solidFill>
              </a:rPr>
              <a:t>5 Year Average Annual Fall-related Hospital Stay Rates, 2018-2022 (N = 95,231)</a:t>
            </a:r>
          </a:p>
        </c:rich>
      </c:tx>
      <c:layout>
        <c:manualLayout>
          <c:xMode val="edge"/>
          <c:yMode val="edge"/>
          <c:x val="0.15518097572668435"/>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95000"/>
                  <a:lumOff val="5000"/>
                </a:schemeClr>
              </a:solidFill>
              <a:latin typeface="Aptos" panose="020B0004020202020204" pitchFamily="34" charset="0"/>
              <a:ea typeface="+mn-ea"/>
              <a:cs typeface="+mn-cs"/>
            </a:defRPr>
          </a:pPr>
          <a:endParaRPr lang="en-US"/>
        </a:p>
      </c:txPr>
    </c:title>
    <c:autoTitleDeleted val="0"/>
    <c:plotArea>
      <c:layout>
        <c:manualLayout>
          <c:layoutTarget val="inner"/>
          <c:xMode val="edge"/>
          <c:yMode val="edge"/>
          <c:x val="0.11832209268005972"/>
          <c:y val="0.19216163961901422"/>
          <c:w val="0.80913213261063954"/>
          <c:h val="0.66573395626002996"/>
        </c:manualLayout>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Sheet1!$A$10:$A$15</c:f>
              <c:strCache>
                <c:ptCount val="6"/>
                <c:pt idx="0">
                  <c:v>American Indian/Alaska Native, nH/nL*</c:v>
                </c:pt>
                <c:pt idx="1">
                  <c:v>Asian, nH/nL</c:v>
                </c:pt>
                <c:pt idx="2">
                  <c:v>Black, nH/nL</c:v>
                </c:pt>
                <c:pt idx="3">
                  <c:v>Hispanic/Latinx</c:v>
                </c:pt>
                <c:pt idx="4">
                  <c:v>Native Hawaiian/Other Pacific Islander, nH/nL</c:v>
                </c:pt>
                <c:pt idx="5">
                  <c:v>White, nH/nL</c:v>
                </c:pt>
              </c:strCache>
            </c:strRef>
          </c:cat>
          <c:val>
            <c:numRef>
              <c:f>Sheet1!$B$10:$B$15</c:f>
              <c:numCache>
                <c:formatCode>General</c:formatCode>
                <c:ptCount val="6"/>
                <c:pt idx="0" formatCode="0.0">
                  <c:v>1012.08</c:v>
                </c:pt>
                <c:pt idx="1">
                  <c:v>718.1</c:v>
                </c:pt>
                <c:pt idx="2">
                  <c:v>795.6</c:v>
                </c:pt>
                <c:pt idx="3">
                  <c:v>873.2</c:v>
                </c:pt>
                <c:pt idx="4">
                  <c:v>1251.0999999999999</c:v>
                </c:pt>
                <c:pt idx="5">
                  <c:v>1684.8</c:v>
                </c:pt>
              </c:numCache>
            </c:numRef>
          </c:val>
          <c:extLst>
            <c:ext xmlns:c16="http://schemas.microsoft.com/office/drawing/2014/chart" uri="{C3380CC4-5D6E-409C-BE32-E72D297353CC}">
              <c16:uniqueId val="{00000000-7BEC-4F20-A1DA-B788D8A52121}"/>
            </c:ext>
          </c:extLst>
        </c:ser>
        <c:dLbls>
          <c:showLegendKey val="0"/>
          <c:showVal val="0"/>
          <c:showCatName val="0"/>
          <c:showSerName val="0"/>
          <c:showPercent val="0"/>
          <c:showBubbleSize val="0"/>
        </c:dLbls>
        <c:gapWidth val="40"/>
        <c:axId val="1588738272"/>
        <c:axId val="1588740672"/>
      </c:barChart>
      <c:catAx>
        <c:axId val="158873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0"/>
          <a:lstStyle/>
          <a:p>
            <a:pPr>
              <a:defRPr sz="9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588740672"/>
        <c:crosses val="autoZero"/>
        <c:auto val="1"/>
        <c:lblAlgn val="ctr"/>
        <c:lblOffset val="100"/>
        <c:noMultiLvlLbl val="0"/>
      </c:catAx>
      <c:valAx>
        <c:axId val="15887406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r>
                  <a:rPr lang="en-US" sz="1200" dirty="0"/>
                  <a:t>Rate Per 100,000 Population</a:t>
                </a:r>
              </a:p>
            </c:rich>
          </c:tx>
          <c:layout>
            <c:manualLayout>
              <c:xMode val="edge"/>
              <c:yMode val="edge"/>
              <c:x val="0"/>
              <c:y val="0.3064689805508848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588738272"/>
        <c:crosses val="autoZero"/>
        <c:crossBetween val="between"/>
        <c:majorUnit val="4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Aptos" panose="020B00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95000"/>
                    <a:lumOff val="5000"/>
                  </a:schemeClr>
                </a:solidFill>
                <a:latin typeface="Aptos" panose="020B0004020202020204" pitchFamily="34" charset="0"/>
                <a:ea typeface="+mn-ea"/>
                <a:cs typeface="+mn-cs"/>
              </a:defRPr>
            </a:pPr>
            <a:r>
              <a:rPr lang="en-US" sz="1600">
                <a:solidFill>
                  <a:schemeClr val="tx1">
                    <a:lumMod val="95000"/>
                    <a:lumOff val="5000"/>
                  </a:schemeClr>
                </a:solidFill>
              </a:rPr>
              <a:t>5 Year Average Annual Fall-related ED Visit Rates, </a:t>
            </a:r>
          </a:p>
          <a:p>
            <a:pPr>
              <a:defRPr sz="1600">
                <a:solidFill>
                  <a:schemeClr val="tx1">
                    <a:lumMod val="95000"/>
                    <a:lumOff val="5000"/>
                  </a:schemeClr>
                </a:solidFill>
              </a:defRPr>
            </a:pPr>
            <a:r>
              <a:rPr lang="en-US" sz="1600">
                <a:solidFill>
                  <a:schemeClr val="tx1">
                    <a:lumMod val="95000"/>
                    <a:lumOff val="5000"/>
                  </a:schemeClr>
                </a:solidFill>
              </a:rPr>
              <a:t>2018-2022 (N = 275,745)</a:t>
            </a:r>
          </a:p>
        </c:rich>
      </c:tx>
      <c:layout>
        <c:manualLayout>
          <c:xMode val="edge"/>
          <c:yMode val="edge"/>
          <c:x val="0.1537249518994864"/>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95000"/>
                  <a:lumOff val="5000"/>
                </a:schemeClr>
              </a:solidFill>
              <a:latin typeface="Aptos" panose="020B0004020202020204" pitchFamily="34" charset="0"/>
              <a:ea typeface="+mn-ea"/>
              <a:cs typeface="+mn-cs"/>
            </a:defRPr>
          </a:pPr>
          <a:endParaRPr lang="en-US"/>
        </a:p>
      </c:txPr>
    </c:title>
    <c:autoTitleDeleted val="0"/>
    <c:plotArea>
      <c:layout>
        <c:manualLayout>
          <c:layoutTarget val="inner"/>
          <c:xMode val="edge"/>
          <c:yMode val="edge"/>
          <c:x val="0.13721767866938828"/>
          <c:y val="0.18981481481481483"/>
          <c:w val="0.83750954250718346"/>
          <c:h val="0.66808077599285787"/>
        </c:manualLayout>
      </c:layout>
      <c:barChart>
        <c:barDir val="col"/>
        <c:grouping val="clustered"/>
        <c:varyColors val="0"/>
        <c:ser>
          <c:idx val="0"/>
          <c:order val="0"/>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Sheet1!$A$18:$A$23</c:f>
              <c:strCache>
                <c:ptCount val="6"/>
                <c:pt idx="0">
                  <c:v>American Indian/Alaska Native, nH/nL*</c:v>
                </c:pt>
                <c:pt idx="1">
                  <c:v>Asian, nH/nL</c:v>
                </c:pt>
                <c:pt idx="2">
                  <c:v>Black, nH/nL</c:v>
                </c:pt>
                <c:pt idx="3">
                  <c:v>Hispanic/Latinx</c:v>
                </c:pt>
                <c:pt idx="4">
                  <c:v>Native Hawaiian/Other Pacific Islander, nH/nL</c:v>
                </c:pt>
                <c:pt idx="5">
                  <c:v>White, nH/nL</c:v>
                </c:pt>
              </c:strCache>
            </c:strRef>
          </c:cat>
          <c:val>
            <c:numRef>
              <c:f>Sheet1!$B$18:$B$23</c:f>
              <c:numCache>
                <c:formatCode>0.0</c:formatCode>
                <c:ptCount val="6"/>
                <c:pt idx="0" formatCode="General">
                  <c:v>2736.7</c:v>
                </c:pt>
                <c:pt idx="1">
                  <c:v>1878</c:v>
                </c:pt>
                <c:pt idx="2">
                  <c:v>3392</c:v>
                </c:pt>
                <c:pt idx="3" formatCode="General">
                  <c:v>3881.7</c:v>
                </c:pt>
                <c:pt idx="4" formatCode="General">
                  <c:v>3812.8</c:v>
                </c:pt>
                <c:pt idx="5" formatCode="General">
                  <c:v>4758.7</c:v>
                </c:pt>
              </c:numCache>
            </c:numRef>
          </c:val>
          <c:extLst>
            <c:ext xmlns:c16="http://schemas.microsoft.com/office/drawing/2014/chart" uri="{C3380CC4-5D6E-409C-BE32-E72D297353CC}">
              <c16:uniqueId val="{00000000-CD47-4E83-BBC3-DBFDCCE0E2AA}"/>
            </c:ext>
          </c:extLst>
        </c:ser>
        <c:dLbls>
          <c:showLegendKey val="0"/>
          <c:showVal val="0"/>
          <c:showCatName val="0"/>
          <c:showSerName val="0"/>
          <c:showPercent val="0"/>
          <c:showBubbleSize val="0"/>
        </c:dLbls>
        <c:gapWidth val="40"/>
        <c:axId val="1447599680"/>
        <c:axId val="1447595360"/>
      </c:barChart>
      <c:catAx>
        <c:axId val="144759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447595360"/>
        <c:crosses val="autoZero"/>
        <c:auto val="1"/>
        <c:lblAlgn val="ctr"/>
        <c:lblOffset val="100"/>
        <c:noMultiLvlLbl val="0"/>
      </c:catAx>
      <c:valAx>
        <c:axId val="1447595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r>
                  <a:rPr lang="en-US" sz="1200"/>
                  <a:t>Rate Per 100,000 Population</a:t>
                </a:r>
              </a:p>
            </c:rich>
          </c:tx>
          <c:layout>
            <c:manualLayout>
              <c:xMode val="edge"/>
              <c:yMode val="edge"/>
              <c:x val="0"/>
              <c:y val="0.3150653689635719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447599680"/>
        <c:crosses val="autoZero"/>
        <c:crossBetween val="between"/>
        <c:majorUnit val="1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Aptos" panose="020B00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74009733506419"/>
          <c:y val="0.13095238095238096"/>
          <c:w val="0.81725226421808672"/>
          <c:h val="0.72621672290963635"/>
        </c:manualLayout>
      </c:layout>
      <c:barChart>
        <c:barDir val="col"/>
        <c:grouping val="clustered"/>
        <c:varyColors val="0"/>
        <c:ser>
          <c:idx val="0"/>
          <c:order val="0"/>
          <c:tx>
            <c:strRef>
              <c:f>HIP_TBI!$B$4</c:f>
              <c:strCache>
                <c:ptCount val="1"/>
                <c:pt idx="0">
                  <c:v>Hip Fracture</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HIP_TBI!$A$5:$A$7</c:f>
              <c:strCache>
                <c:ptCount val="3"/>
                <c:pt idx="0">
                  <c:v>ED Visits</c:v>
                </c:pt>
                <c:pt idx="1">
                  <c:v>Hospital Stays</c:v>
                </c:pt>
                <c:pt idx="2">
                  <c:v>Deaths</c:v>
                </c:pt>
              </c:strCache>
            </c:strRef>
          </c:cat>
          <c:val>
            <c:numRef>
              <c:f>HIP_TBI!$B$5:$B$7</c:f>
              <c:numCache>
                <c:formatCode>0%</c:formatCode>
                <c:ptCount val="3"/>
                <c:pt idx="0">
                  <c:v>0.01</c:v>
                </c:pt>
                <c:pt idx="1">
                  <c:v>0.28000000000000003</c:v>
                </c:pt>
                <c:pt idx="2">
                  <c:v>0.16500000000000001</c:v>
                </c:pt>
              </c:numCache>
            </c:numRef>
          </c:val>
          <c:extLst>
            <c:ext xmlns:c16="http://schemas.microsoft.com/office/drawing/2014/chart" uri="{C3380CC4-5D6E-409C-BE32-E72D297353CC}">
              <c16:uniqueId val="{00000000-93B9-44C3-811C-4C49B8CAAED5}"/>
            </c:ext>
          </c:extLst>
        </c:ser>
        <c:ser>
          <c:idx val="1"/>
          <c:order val="1"/>
          <c:tx>
            <c:strRef>
              <c:f>HIP_TBI!$C$4</c:f>
              <c:strCache>
                <c:ptCount val="1"/>
                <c:pt idx="0">
                  <c:v>Traumatic Brain Injury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HIP_TBI!$A$5:$A$7</c:f>
              <c:strCache>
                <c:ptCount val="3"/>
                <c:pt idx="0">
                  <c:v>ED Visits</c:v>
                </c:pt>
                <c:pt idx="1">
                  <c:v>Hospital Stays</c:v>
                </c:pt>
                <c:pt idx="2">
                  <c:v>Deaths</c:v>
                </c:pt>
              </c:strCache>
            </c:strRef>
          </c:cat>
          <c:val>
            <c:numRef>
              <c:f>HIP_TBI!$C$5:$C$7</c:f>
              <c:numCache>
                <c:formatCode>0%</c:formatCode>
                <c:ptCount val="3"/>
                <c:pt idx="0">
                  <c:v>0.26</c:v>
                </c:pt>
                <c:pt idx="1">
                  <c:v>0.18</c:v>
                </c:pt>
                <c:pt idx="2">
                  <c:v>0.42</c:v>
                </c:pt>
              </c:numCache>
            </c:numRef>
          </c:val>
          <c:extLst>
            <c:ext xmlns:c16="http://schemas.microsoft.com/office/drawing/2014/chart" uri="{C3380CC4-5D6E-409C-BE32-E72D297353CC}">
              <c16:uniqueId val="{00000001-93B9-44C3-811C-4C49B8CAAED5}"/>
            </c:ext>
          </c:extLst>
        </c:ser>
        <c:dLbls>
          <c:showLegendKey val="0"/>
          <c:showVal val="0"/>
          <c:showCatName val="0"/>
          <c:showSerName val="0"/>
          <c:showPercent val="0"/>
          <c:showBubbleSize val="0"/>
        </c:dLbls>
        <c:gapWidth val="70"/>
        <c:axId val="1341894608"/>
        <c:axId val="1341891728"/>
      </c:barChart>
      <c:catAx>
        <c:axId val="134189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crossAx val="1341891728"/>
        <c:crosses val="autoZero"/>
        <c:auto val="1"/>
        <c:lblAlgn val="ctr"/>
        <c:lblOffset val="100"/>
        <c:noMultiLvlLbl val="0"/>
      </c:catAx>
      <c:valAx>
        <c:axId val="1341891728"/>
        <c:scaling>
          <c:orientation val="minMax"/>
          <c:max val="0.5"/>
        </c:scaling>
        <c:delete val="0"/>
        <c:axPos val="l"/>
        <c:title>
          <c:tx>
            <c:rich>
              <a:bodyPr rot="-54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r>
                  <a:rPr lang="en-US"/>
                  <a:t>Percent of Falls with Condition</a:t>
                </a:r>
              </a:p>
            </c:rich>
          </c:tx>
          <c:layout>
            <c:manualLayout>
              <c:xMode val="edge"/>
              <c:yMode val="edge"/>
              <c:x val="1.1028118052058335E-2"/>
              <c:y val="0.18218564688414304"/>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crossAx val="1341894608"/>
        <c:crosses val="autoZero"/>
        <c:crossBetween val="between"/>
        <c:majorUnit val="0.1"/>
      </c:valAx>
      <c:spPr>
        <a:noFill/>
        <a:ln>
          <a:noFill/>
        </a:ln>
        <a:effectLst/>
      </c:spPr>
    </c:plotArea>
    <c:legend>
      <c:legendPos val="t"/>
      <c:layout>
        <c:manualLayout>
          <c:xMode val="edge"/>
          <c:yMode val="edge"/>
          <c:x val="0.18800871700964289"/>
          <c:y val="3.0540927796521455E-2"/>
          <c:w val="0.51220697985635311"/>
          <c:h val="0.16237720284964383"/>
        </c:manualLayout>
      </c:layout>
      <c:overlay val="0"/>
      <c:spPr>
        <a:solidFill>
          <a:schemeClr val="bg1"/>
        </a:solidFill>
        <a:ln>
          <a:noFill/>
        </a:ln>
        <a:effectLst/>
      </c:spPr>
      <c:txPr>
        <a:bodyPr rot="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800">
          <a:solidFill>
            <a:schemeClr val="tx1"/>
          </a:solidFill>
          <a:latin typeface="Aptos" panose="020B00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46319786661252"/>
          <c:y val="0.16896800248670327"/>
          <c:w val="0.46143982002249717"/>
          <c:h val="0.77736338886587719"/>
        </c:manualLayout>
      </c:layout>
      <c:barChart>
        <c:barDir val="col"/>
        <c:grouping val="stacked"/>
        <c:varyColors val="0"/>
        <c:ser>
          <c:idx val="3"/>
          <c:order val="0"/>
          <c:tx>
            <c:strRef>
              <c:f>'HDD_Disp_Falls_Hip Fracture'!$E$8</c:f>
              <c:strCache>
                <c:ptCount val="1"/>
                <c:pt idx="0">
                  <c:v>Discharge to Skilled Nursing Facility</c:v>
                </c:pt>
              </c:strCache>
            </c:strRef>
          </c:tx>
          <c:spPr>
            <a:solidFill>
              <a:srgbClr val="05599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'HDD_Disp_Falls_Hip Fracture'!$F$4:$G$4</c:f>
              <c:strCache>
                <c:ptCount val="2"/>
                <c:pt idx="0">
                  <c:v>Without Hip Fracture</c:v>
                </c:pt>
                <c:pt idx="1">
                  <c:v>With Hip Fracture</c:v>
                </c:pt>
              </c:strCache>
            </c:strRef>
          </c:cat>
          <c:val>
            <c:numRef>
              <c:f>'HDD_Disp_Falls_Hip Fracture'!$F$8:$G$8</c:f>
              <c:numCache>
                <c:formatCode>0.0%</c:formatCode>
                <c:ptCount val="2"/>
                <c:pt idx="0">
                  <c:v>0.45583986793231529</c:v>
                </c:pt>
                <c:pt idx="1">
                  <c:v>0.66917293233082709</c:v>
                </c:pt>
              </c:numCache>
            </c:numRef>
          </c:val>
          <c:extLst>
            <c:ext xmlns:c16="http://schemas.microsoft.com/office/drawing/2014/chart" uri="{C3380CC4-5D6E-409C-BE32-E72D297353CC}">
              <c16:uniqueId val="{00000000-70BB-49D9-BEB0-DFB7DC6F381F}"/>
            </c:ext>
          </c:extLst>
        </c:ser>
        <c:ser>
          <c:idx val="0"/>
          <c:order val="1"/>
          <c:tx>
            <c:strRef>
              <c:f>'HDD_Disp_Falls_Hip Fracture'!$E$5</c:f>
              <c:strCache>
                <c:ptCount val="1"/>
                <c:pt idx="0">
                  <c:v>Routine Discharge Home</c:v>
                </c:pt>
              </c:strCache>
            </c:strRef>
          </c:tx>
          <c:spPr>
            <a:solidFill>
              <a:srgbClr val="00B0F0"/>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1-70BB-49D9-BEB0-DFB7DC6F381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'HDD_Disp_Falls_Hip Fracture'!$F$4:$G$4</c:f>
              <c:strCache>
                <c:ptCount val="2"/>
                <c:pt idx="0">
                  <c:v>Without Hip Fracture</c:v>
                </c:pt>
                <c:pt idx="1">
                  <c:v>With Hip Fracture</c:v>
                </c:pt>
              </c:strCache>
            </c:strRef>
          </c:cat>
          <c:val>
            <c:numRef>
              <c:f>'HDD_Disp_Falls_Hip Fracture'!$F$5:$G$5</c:f>
              <c:numCache>
                <c:formatCode>0.0%</c:formatCode>
                <c:ptCount val="2"/>
                <c:pt idx="0">
                  <c:v>0.12195625257944696</c:v>
                </c:pt>
                <c:pt idx="1">
                  <c:v>1.6165413533834588E-2</c:v>
                </c:pt>
              </c:numCache>
            </c:numRef>
          </c:val>
          <c:extLst>
            <c:ext xmlns:c16="http://schemas.microsoft.com/office/drawing/2014/chart" uri="{C3380CC4-5D6E-409C-BE32-E72D297353CC}">
              <c16:uniqueId val="{00000002-70BB-49D9-BEB0-DFB7DC6F381F}"/>
            </c:ext>
          </c:extLst>
        </c:ser>
        <c:ser>
          <c:idx val="1"/>
          <c:order val="2"/>
          <c:tx>
            <c:strRef>
              <c:f>'HDD_Disp_Falls_Hip Fracture'!$E$6</c:f>
              <c:strCache>
                <c:ptCount val="1"/>
                <c:pt idx="0">
                  <c:v>Discharge Home with Health Care Services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'HDD_Disp_Falls_Hip Fracture'!$F$4:$G$4</c:f>
              <c:strCache>
                <c:ptCount val="2"/>
                <c:pt idx="0">
                  <c:v>Without Hip Fracture</c:v>
                </c:pt>
                <c:pt idx="1">
                  <c:v>With Hip Fracture</c:v>
                </c:pt>
              </c:strCache>
            </c:strRef>
          </c:cat>
          <c:val>
            <c:numRef>
              <c:f>'HDD_Disp_Falls_Hip Fracture'!$F$6:$G$6</c:f>
              <c:numCache>
                <c:formatCode>0.0%</c:formatCode>
                <c:ptCount val="2"/>
                <c:pt idx="0">
                  <c:v>0.25835740817168801</c:v>
                </c:pt>
                <c:pt idx="1">
                  <c:v>0.12067669172932331</c:v>
                </c:pt>
              </c:numCache>
            </c:numRef>
          </c:val>
          <c:extLst>
            <c:ext xmlns:c16="http://schemas.microsoft.com/office/drawing/2014/chart" uri="{C3380CC4-5D6E-409C-BE32-E72D297353CC}">
              <c16:uniqueId val="{00000003-70BB-49D9-BEB0-DFB7DC6F381F}"/>
            </c:ext>
          </c:extLst>
        </c:ser>
        <c:ser>
          <c:idx val="2"/>
          <c:order val="3"/>
          <c:tx>
            <c:strRef>
              <c:f>'HDD_Disp_Falls_Hip Fracture'!$E$7</c:f>
              <c:strCache>
                <c:ptCount val="1"/>
                <c:pt idx="0">
                  <c:v>Discharge to Rehabilitation Unit/Facility</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'HDD_Disp_Falls_Hip Fracture'!$F$4:$G$4</c:f>
              <c:strCache>
                <c:ptCount val="2"/>
                <c:pt idx="0">
                  <c:v>Without Hip Fracture</c:v>
                </c:pt>
                <c:pt idx="1">
                  <c:v>With Hip Fracture</c:v>
                </c:pt>
              </c:strCache>
            </c:strRef>
          </c:cat>
          <c:val>
            <c:numRef>
              <c:f>'HDD_Disp_Falls_Hip Fracture'!$F$7:$G$7</c:f>
              <c:numCache>
                <c:formatCode>0.0%</c:formatCode>
                <c:ptCount val="2"/>
                <c:pt idx="0">
                  <c:v>0.123607098638052</c:v>
                </c:pt>
                <c:pt idx="1">
                  <c:v>0.15733082706766918</c:v>
                </c:pt>
              </c:numCache>
            </c:numRef>
          </c:val>
          <c:extLst>
            <c:ext xmlns:c16="http://schemas.microsoft.com/office/drawing/2014/chart" uri="{C3380CC4-5D6E-409C-BE32-E72D297353CC}">
              <c16:uniqueId val="{00000004-70BB-49D9-BEB0-DFB7DC6F381F}"/>
            </c:ext>
          </c:extLst>
        </c:ser>
        <c:ser>
          <c:idx val="4"/>
          <c:order val="4"/>
          <c:tx>
            <c:strRef>
              <c:f>'HDD_Disp_Falls_Hip Fracture'!$E$9</c:f>
              <c:strCache>
                <c:ptCount val="1"/>
                <c:pt idx="0">
                  <c:v>Other Discharge</c:v>
                </c:pt>
              </c:strCache>
            </c:strRef>
          </c:tx>
          <c:spPr>
            <a:solidFill>
              <a:srgbClr val="934BC9"/>
            </a:solidFill>
            <a:ln>
              <a:noFill/>
            </a:ln>
            <a:effectLst/>
          </c:spPr>
          <c:invertIfNegative val="0"/>
          <c:cat>
            <c:strRef>
              <c:f>'HDD_Disp_Falls_Hip Fracture'!$F$4:$G$4</c:f>
              <c:strCache>
                <c:ptCount val="2"/>
                <c:pt idx="0">
                  <c:v>Without Hip Fracture</c:v>
                </c:pt>
                <c:pt idx="1">
                  <c:v>With Hip Fracture</c:v>
                </c:pt>
              </c:strCache>
            </c:strRef>
          </c:cat>
          <c:val>
            <c:numRef>
              <c:f>'HDD_Disp_Falls_Hip Fracture'!$F$9:$G$9</c:f>
              <c:numCache>
                <c:formatCode>0.0%</c:formatCode>
                <c:ptCount val="2"/>
                <c:pt idx="0">
                  <c:v>4.0239372678497733E-2</c:v>
                </c:pt>
                <c:pt idx="1">
                  <c:v>3.6654135338345863E-2</c:v>
                </c:pt>
              </c:numCache>
            </c:numRef>
          </c:val>
          <c:extLst>
            <c:ext xmlns:c16="http://schemas.microsoft.com/office/drawing/2014/chart" uri="{C3380CC4-5D6E-409C-BE32-E72D297353CC}">
              <c16:uniqueId val="{00000005-70BB-49D9-BEB0-DFB7DC6F381F}"/>
            </c:ext>
          </c:extLst>
        </c:ser>
        <c:dLbls>
          <c:showLegendKey val="0"/>
          <c:showVal val="0"/>
          <c:showCatName val="0"/>
          <c:showSerName val="0"/>
          <c:showPercent val="0"/>
          <c:showBubbleSize val="0"/>
        </c:dLbls>
        <c:gapWidth val="10"/>
        <c:overlap val="100"/>
        <c:axId val="848075952"/>
        <c:axId val="848074512"/>
      </c:barChart>
      <c:catAx>
        <c:axId val="848075952"/>
        <c:scaling>
          <c:orientation val="minMax"/>
        </c:scaling>
        <c:delete val="1"/>
        <c:axPos val="b"/>
        <c:numFmt formatCode="General" sourceLinked="1"/>
        <c:majorTickMark val="none"/>
        <c:minorTickMark val="none"/>
        <c:tickLblPos val="nextTo"/>
        <c:crossAx val="848074512"/>
        <c:crosses val="autoZero"/>
        <c:auto val="1"/>
        <c:lblAlgn val="ctr"/>
        <c:lblOffset val="100"/>
        <c:noMultiLvlLbl val="0"/>
      </c:catAx>
      <c:valAx>
        <c:axId val="848074512"/>
        <c:scaling>
          <c:orientation val="minMax"/>
          <c:max val="1"/>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Aptos" panose="020B0004020202020204" pitchFamily="34" charset="0"/>
                    <a:ea typeface="+mn-ea"/>
                    <a:cs typeface="+mn-cs"/>
                  </a:defRPr>
                </a:pPr>
                <a:r>
                  <a:rPr lang="en-US" sz="1600">
                    <a:latin typeface="Aptos" panose="020B0004020202020204" pitchFamily="34" charset="0"/>
                  </a:rPr>
                  <a:t>Percent of Fall-related Injuries by Disposition</a:t>
                </a:r>
              </a:p>
            </c:rich>
          </c:tx>
          <c:layout>
            <c:manualLayout>
              <c:xMode val="edge"/>
              <c:yMode val="edge"/>
              <c:x val="1.4712954009587831E-2"/>
              <c:y val="0.1305617083714051"/>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848075952"/>
        <c:crosses val="autoZero"/>
        <c:crossBetween val="between"/>
        <c:majorUnit val="0.2"/>
      </c:valAx>
      <c:spPr>
        <a:noFill/>
        <a:ln>
          <a:noFill/>
        </a:ln>
        <a:effectLst/>
      </c:spPr>
    </c:plotArea>
    <c:legend>
      <c:legendPos val="r"/>
      <c:layout>
        <c:manualLayout>
          <c:xMode val="edge"/>
          <c:yMode val="edge"/>
          <c:x val="0.60290032930396187"/>
          <c:y val="0.16270348334198512"/>
          <c:w val="0.39556353013282891"/>
          <c:h val="0.7938387150571605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60286086087092"/>
          <c:y val="0.19673478012959592"/>
          <c:w val="0.69914962995714236"/>
          <c:h val="0.64418070744001588"/>
        </c:manualLayout>
      </c:layout>
      <c:barChart>
        <c:barDir val="bar"/>
        <c:grouping val="clustered"/>
        <c:varyColors val="0"/>
        <c:ser>
          <c:idx val="0"/>
          <c:order val="0"/>
          <c:tx>
            <c:strRef>
              <c:f>Sheet4!$B$1</c:f>
              <c:strCache>
                <c:ptCount val="1"/>
                <c:pt idx="0">
                  <c:v>Percent reporting a fall (past 12 months)</c:v>
                </c:pt>
              </c:strCache>
            </c:strRef>
          </c:tx>
          <c:spPr>
            <a:solidFill>
              <a:srgbClr val="055994"/>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Aptos" panose="020B0004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Sheet4!$A$2:$A$6</c:f>
              <c:strCache>
                <c:ptCount val="5"/>
                <c:pt idx="0">
                  <c:v>Stroke</c:v>
                </c:pt>
                <c:pt idx="1">
                  <c:v>Disability</c:v>
                </c:pt>
                <c:pt idx="2">
                  <c:v>Poor mental health</c:v>
                </c:pt>
                <c:pt idx="4">
                  <c:v>Total Respondents 65+</c:v>
                </c:pt>
              </c:strCache>
            </c:strRef>
          </c:cat>
          <c:val>
            <c:numRef>
              <c:f>Sheet4!$B$2:$B$6</c:f>
              <c:numCache>
                <c:formatCode>General</c:formatCode>
                <c:ptCount val="5"/>
                <c:pt idx="0">
                  <c:v>32.200000000000003</c:v>
                </c:pt>
                <c:pt idx="1">
                  <c:v>39.1</c:v>
                </c:pt>
                <c:pt idx="2">
                  <c:v>52.7</c:v>
                </c:pt>
                <c:pt idx="4">
                  <c:v>25.6</c:v>
                </c:pt>
              </c:numCache>
            </c:numRef>
          </c:val>
          <c:extLst>
            <c:ext xmlns:c16="http://schemas.microsoft.com/office/drawing/2014/chart" uri="{C3380CC4-5D6E-409C-BE32-E72D297353CC}">
              <c16:uniqueId val="{00000000-6DB6-4FF3-A348-F6C83584A017}"/>
            </c:ext>
          </c:extLst>
        </c:ser>
        <c:ser>
          <c:idx val="1"/>
          <c:order val="1"/>
          <c:tx>
            <c:strRef>
              <c:f>Sheet4!$C$1</c:f>
              <c:strCache>
                <c:ptCount val="1"/>
                <c:pt idx="0">
                  <c:v>Percent reporting a fall with injury (past 12 months)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Aptos" panose="020B0004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Sheet4!$A$2:$A$6</c:f>
              <c:strCache>
                <c:ptCount val="5"/>
                <c:pt idx="0">
                  <c:v>Stroke</c:v>
                </c:pt>
                <c:pt idx="1">
                  <c:v>Disability</c:v>
                </c:pt>
                <c:pt idx="2">
                  <c:v>Poor mental health</c:v>
                </c:pt>
                <c:pt idx="4">
                  <c:v>Total Respondents 65+</c:v>
                </c:pt>
              </c:strCache>
            </c:strRef>
          </c:cat>
          <c:val>
            <c:numRef>
              <c:f>Sheet4!$C$2:$C$6</c:f>
              <c:numCache>
                <c:formatCode>General</c:formatCode>
                <c:ptCount val="5"/>
                <c:pt idx="0">
                  <c:v>20.6</c:v>
                </c:pt>
                <c:pt idx="1">
                  <c:v>16.100000000000001</c:v>
                </c:pt>
                <c:pt idx="2">
                  <c:v>26.8</c:v>
                </c:pt>
                <c:pt idx="4" formatCode="0.0">
                  <c:v>10.3</c:v>
                </c:pt>
              </c:numCache>
            </c:numRef>
          </c:val>
          <c:extLst>
            <c:ext xmlns:c16="http://schemas.microsoft.com/office/drawing/2014/chart" uri="{C3380CC4-5D6E-409C-BE32-E72D297353CC}">
              <c16:uniqueId val="{00000001-6DB6-4FF3-A348-F6C83584A017}"/>
            </c:ext>
          </c:extLst>
        </c:ser>
        <c:dLbls>
          <c:showLegendKey val="0"/>
          <c:showVal val="0"/>
          <c:showCatName val="0"/>
          <c:showSerName val="0"/>
          <c:showPercent val="0"/>
          <c:showBubbleSize val="0"/>
        </c:dLbls>
        <c:gapWidth val="15"/>
        <c:axId val="1487853568"/>
        <c:axId val="1487861728"/>
      </c:barChart>
      <c:catAx>
        <c:axId val="1487853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1487861728"/>
        <c:crosses val="autoZero"/>
        <c:auto val="1"/>
        <c:lblAlgn val="ctr"/>
        <c:lblOffset val="100"/>
        <c:noMultiLvlLbl val="0"/>
      </c:catAx>
      <c:valAx>
        <c:axId val="1487861728"/>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r>
                  <a:rPr lang="en-US"/>
                  <a:t>Percent of Respondents</a:t>
                </a:r>
              </a:p>
            </c:rich>
          </c:tx>
          <c:layout>
            <c:manualLayout>
              <c:xMode val="edge"/>
              <c:yMode val="edge"/>
              <c:x val="0.42917404740745507"/>
              <c:y val="0.932503313462097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1487853568"/>
        <c:crosses val="autoZero"/>
        <c:crossBetween val="between"/>
      </c:valAx>
      <c:spPr>
        <a:noFill/>
        <a:ln>
          <a:noFill/>
        </a:ln>
        <a:effectLst/>
      </c:spPr>
    </c:plotArea>
    <c:legend>
      <c:legendPos val="t"/>
      <c:layout>
        <c:manualLayout>
          <c:xMode val="edge"/>
          <c:yMode val="edge"/>
          <c:x val="2.6026096437238664E-4"/>
          <c:y val="1.7351717956705415E-2"/>
          <c:w val="0.63098148027191736"/>
          <c:h val="0.1421952792396941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600">
          <a:solidFill>
            <a:schemeClr val="tx1"/>
          </a:solidFill>
          <a:latin typeface="Aptos" panose="020B00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481C4A-3A0B-4C4F-9442-FF53E4CBF742}" type="doc">
      <dgm:prSet loTypeId="urn:microsoft.com/office/officeart/2005/8/layout/pyramid1" loCatId="pyramid" qsTypeId="urn:microsoft.com/office/officeart/2005/8/quickstyle/simple2#1" qsCatId="simple" csTypeId="urn:microsoft.com/office/officeart/2005/8/colors/colorful2#1" csCatId="colorful" phldr="1"/>
      <dgm:spPr/>
    </dgm:pt>
    <dgm:pt modelId="{765D95A2-3BBA-493D-A6AA-CB4AEBFBBD70}">
      <dgm:prSet phldrT="[Text]" custT="1"/>
      <dgm:spPr>
        <a:solidFill>
          <a:schemeClr val="accent6">
            <a:lumMod val="75000"/>
          </a:schemeClr>
        </a:solidFill>
      </dgm:spPr>
      <dgm:t>
        <a:bodyPr/>
        <a:lstStyle/>
        <a:p>
          <a:pPr>
            <a:lnSpc>
              <a:spcPct val="100000"/>
            </a:lnSpc>
            <a:spcAft>
              <a:spcPts val="0"/>
            </a:spcAft>
          </a:pPr>
          <a:endParaRPr lang="en-US" sz="1200" dirty="0">
            <a:solidFill>
              <a:schemeClr val="bg1"/>
            </a:solidFill>
          </a:endParaRPr>
        </a:p>
        <a:p>
          <a:pPr>
            <a:lnSpc>
              <a:spcPct val="100000"/>
            </a:lnSpc>
            <a:spcAft>
              <a:spcPts val="0"/>
            </a:spcAft>
          </a:pPr>
          <a:endParaRPr lang="en-US" sz="2000" b="1" dirty="0">
            <a:solidFill>
              <a:schemeClr val="bg1"/>
            </a:solidFill>
          </a:endParaRPr>
        </a:p>
        <a:p>
          <a:pPr>
            <a:lnSpc>
              <a:spcPct val="100000"/>
            </a:lnSpc>
            <a:spcAft>
              <a:spcPts val="0"/>
            </a:spcAft>
          </a:pPr>
          <a:r>
            <a:rPr lang="en-US" sz="2800" b="1" dirty="0">
              <a:solidFill>
                <a:schemeClr val="bg1"/>
              </a:solidFill>
            </a:rPr>
            <a:t>1,118</a:t>
          </a:r>
        </a:p>
        <a:p>
          <a:pPr>
            <a:lnSpc>
              <a:spcPct val="100000"/>
            </a:lnSpc>
            <a:spcAft>
              <a:spcPts val="0"/>
            </a:spcAft>
          </a:pPr>
          <a:r>
            <a:rPr lang="en-US" sz="2800" b="1" dirty="0">
              <a:solidFill>
                <a:schemeClr val="bg1"/>
              </a:solidFill>
            </a:rPr>
            <a:t>Deaths</a:t>
          </a:r>
          <a:r>
            <a:rPr lang="en-US" sz="2800" b="1" baseline="30000" dirty="0">
              <a:solidFill>
                <a:schemeClr val="bg1"/>
              </a:solidFill>
            </a:rPr>
            <a:t>*</a:t>
          </a:r>
        </a:p>
      </dgm:t>
    </dgm:pt>
    <dgm:pt modelId="{6AE298B1-B48E-4DE0-B0BE-6AD0E33EAD0F}" type="parTrans" cxnId="{1FC5C79F-A811-4ABE-B584-ED177153AE06}">
      <dgm:prSet/>
      <dgm:spPr/>
      <dgm:t>
        <a:bodyPr/>
        <a:lstStyle/>
        <a:p>
          <a:endParaRPr lang="en-US" sz="1200"/>
        </a:p>
      </dgm:t>
    </dgm:pt>
    <dgm:pt modelId="{3F47B794-0F17-4DE8-BE96-5B4EF2E1738E}" type="sibTrans" cxnId="{1FC5C79F-A811-4ABE-B584-ED177153AE06}">
      <dgm:prSet/>
      <dgm:spPr/>
      <dgm:t>
        <a:bodyPr/>
        <a:lstStyle/>
        <a:p>
          <a:endParaRPr lang="en-US" sz="1200"/>
        </a:p>
      </dgm:t>
    </dgm:pt>
    <dgm:pt modelId="{A1318438-D8DA-4220-A22E-F40718E58C14}">
      <dgm:prSet phldrT="[Text]" custT="1"/>
      <dgm:spPr>
        <a:solidFill>
          <a:schemeClr val="accent1">
            <a:lumMod val="75000"/>
          </a:schemeClr>
        </a:solidFill>
      </dgm:spPr>
      <dgm:t>
        <a:bodyPr/>
        <a:lstStyle/>
        <a:p>
          <a:pPr>
            <a:lnSpc>
              <a:spcPct val="100000"/>
            </a:lnSpc>
            <a:spcAft>
              <a:spcPts val="600"/>
            </a:spcAft>
          </a:pPr>
          <a:r>
            <a:rPr lang="en-US" sz="2800" b="1" dirty="0">
              <a:solidFill>
                <a:schemeClr val="bg1"/>
              </a:solidFill>
            </a:rPr>
            <a:t>19,735</a:t>
          </a:r>
        </a:p>
        <a:p>
          <a:pPr>
            <a:lnSpc>
              <a:spcPct val="90000"/>
            </a:lnSpc>
            <a:spcAft>
              <a:spcPct val="35000"/>
            </a:spcAft>
          </a:pPr>
          <a:r>
            <a:rPr lang="en-US" sz="3200" b="1" dirty="0">
              <a:solidFill>
                <a:schemeClr val="bg1"/>
              </a:solidFill>
            </a:rPr>
            <a:t>Hospital Stays</a:t>
          </a:r>
          <a:r>
            <a:rPr lang="en-US" sz="2800" b="1" baseline="30000" dirty="0">
              <a:solidFill>
                <a:schemeClr val="bg1"/>
              </a:solidFill>
            </a:rPr>
            <a:t>**</a:t>
          </a:r>
          <a:endParaRPr lang="en-US" sz="1600" b="1" baseline="30000" dirty="0">
            <a:solidFill>
              <a:schemeClr val="bg1"/>
            </a:solidFill>
          </a:endParaRPr>
        </a:p>
      </dgm:t>
    </dgm:pt>
    <dgm:pt modelId="{4317468A-8E15-42AB-813B-F821F2BAF599}" type="parTrans" cxnId="{EC3DB62D-0609-4CC8-ABF9-87C2BE4E1D34}">
      <dgm:prSet/>
      <dgm:spPr/>
      <dgm:t>
        <a:bodyPr/>
        <a:lstStyle/>
        <a:p>
          <a:endParaRPr lang="en-US" sz="1200"/>
        </a:p>
      </dgm:t>
    </dgm:pt>
    <dgm:pt modelId="{156BC9BF-9F41-4691-8D41-7E377F12E77C}" type="sibTrans" cxnId="{EC3DB62D-0609-4CC8-ABF9-87C2BE4E1D34}">
      <dgm:prSet/>
      <dgm:spPr/>
      <dgm:t>
        <a:bodyPr/>
        <a:lstStyle/>
        <a:p>
          <a:endParaRPr lang="en-US" sz="1200"/>
        </a:p>
      </dgm:t>
    </dgm:pt>
    <dgm:pt modelId="{4F0BE123-4502-48EA-8A10-4AC62A360AA5}">
      <dgm:prSet phldrT="[Text]" custT="1"/>
      <dgm:spPr>
        <a:solidFill>
          <a:schemeClr val="accent2">
            <a:lumMod val="75000"/>
            <a:alpha val="80000"/>
          </a:schemeClr>
        </a:solidFill>
      </dgm:spPr>
      <dgm:t>
        <a:bodyPr bIns="365760"/>
        <a:lstStyle/>
        <a:p>
          <a:pPr>
            <a:lnSpc>
              <a:spcPct val="100000"/>
            </a:lnSpc>
            <a:spcAft>
              <a:spcPts val="0"/>
            </a:spcAft>
          </a:pPr>
          <a:endParaRPr lang="en-US" sz="2000" b="1" dirty="0">
            <a:solidFill>
              <a:schemeClr val="bg1"/>
            </a:solidFill>
          </a:endParaRPr>
        </a:p>
        <a:p>
          <a:pPr>
            <a:lnSpc>
              <a:spcPct val="100000"/>
            </a:lnSpc>
            <a:spcAft>
              <a:spcPts val="0"/>
            </a:spcAft>
          </a:pPr>
          <a:r>
            <a:rPr lang="en-US" sz="3200" b="1" dirty="0">
              <a:solidFill>
                <a:schemeClr val="bg1"/>
              </a:solidFill>
            </a:rPr>
            <a:t>60,290</a:t>
          </a:r>
        </a:p>
        <a:p>
          <a:pPr>
            <a:lnSpc>
              <a:spcPct val="100000"/>
            </a:lnSpc>
            <a:spcAft>
              <a:spcPts val="0"/>
            </a:spcAft>
          </a:pPr>
          <a:r>
            <a:rPr lang="en-US" sz="3200" b="1" dirty="0">
              <a:solidFill>
                <a:schemeClr val="bg1"/>
              </a:solidFill>
            </a:rPr>
            <a:t>Emergency Department Visits</a:t>
          </a:r>
          <a:r>
            <a:rPr lang="en-US" sz="3200" b="1" baseline="30000" dirty="0">
              <a:solidFill>
                <a:schemeClr val="bg1"/>
              </a:solidFill>
            </a:rPr>
            <a:t>**</a:t>
          </a:r>
          <a:endParaRPr lang="en-US" sz="3200" b="1" dirty="0">
            <a:solidFill>
              <a:schemeClr val="bg1"/>
            </a:solidFill>
          </a:endParaRPr>
        </a:p>
      </dgm:t>
    </dgm:pt>
    <dgm:pt modelId="{C7226608-701A-400A-9B17-D6F6EF5C1FB6}" type="parTrans" cxnId="{263997E0-6023-4894-A300-3D545398D5AE}">
      <dgm:prSet/>
      <dgm:spPr/>
      <dgm:t>
        <a:bodyPr/>
        <a:lstStyle/>
        <a:p>
          <a:endParaRPr lang="en-US" sz="1200"/>
        </a:p>
      </dgm:t>
    </dgm:pt>
    <dgm:pt modelId="{184ED725-C0D8-41C1-B554-F5CADDD15061}" type="sibTrans" cxnId="{263997E0-6023-4894-A300-3D545398D5AE}">
      <dgm:prSet/>
      <dgm:spPr/>
      <dgm:t>
        <a:bodyPr/>
        <a:lstStyle/>
        <a:p>
          <a:endParaRPr lang="en-US" sz="1200"/>
        </a:p>
      </dgm:t>
    </dgm:pt>
    <dgm:pt modelId="{43A35D34-F05F-41DA-978D-69CAC385C503}" type="pres">
      <dgm:prSet presAssocID="{A2481C4A-3A0B-4C4F-9442-FF53E4CBF742}" presName="Name0" presStyleCnt="0">
        <dgm:presLayoutVars>
          <dgm:dir/>
          <dgm:animLvl val="lvl"/>
          <dgm:resizeHandles val="exact"/>
        </dgm:presLayoutVars>
      </dgm:prSet>
      <dgm:spPr/>
    </dgm:pt>
    <dgm:pt modelId="{49A7A2AB-B3F0-4C2D-BF24-BCEDC4F954C0}" type="pres">
      <dgm:prSet presAssocID="{765D95A2-3BBA-493D-A6AA-CB4AEBFBBD70}" presName="Name8" presStyleCnt="0"/>
      <dgm:spPr/>
    </dgm:pt>
    <dgm:pt modelId="{ACC95458-7930-4614-A317-DF091645971D}" type="pres">
      <dgm:prSet presAssocID="{765D95A2-3BBA-493D-A6AA-CB4AEBFBBD70}" presName="level" presStyleLbl="node1" presStyleIdx="0" presStyleCnt="3">
        <dgm:presLayoutVars>
          <dgm:chMax val="1"/>
          <dgm:bulletEnabled val="1"/>
        </dgm:presLayoutVars>
      </dgm:prSet>
      <dgm:spPr/>
    </dgm:pt>
    <dgm:pt modelId="{47E4D9F5-B74A-4D17-85C9-33CE70BF519A}" type="pres">
      <dgm:prSet presAssocID="{765D95A2-3BBA-493D-A6AA-CB4AEBFBBD70}" presName="levelTx" presStyleLbl="revTx" presStyleIdx="0" presStyleCnt="0">
        <dgm:presLayoutVars>
          <dgm:chMax val="1"/>
          <dgm:bulletEnabled val="1"/>
        </dgm:presLayoutVars>
      </dgm:prSet>
      <dgm:spPr/>
    </dgm:pt>
    <dgm:pt modelId="{2116C859-1F17-4BE3-A424-9572DF545B95}" type="pres">
      <dgm:prSet presAssocID="{A1318438-D8DA-4220-A22E-F40718E58C14}" presName="Name8" presStyleCnt="0"/>
      <dgm:spPr/>
    </dgm:pt>
    <dgm:pt modelId="{D46CD533-55F3-451D-A239-5BCBD20D2138}" type="pres">
      <dgm:prSet presAssocID="{A1318438-D8DA-4220-A22E-F40718E58C14}" presName="level" presStyleLbl="node1" presStyleIdx="1" presStyleCnt="3" custScaleX="101947" custScaleY="81007">
        <dgm:presLayoutVars>
          <dgm:chMax val="1"/>
          <dgm:bulletEnabled val="1"/>
        </dgm:presLayoutVars>
      </dgm:prSet>
      <dgm:spPr/>
    </dgm:pt>
    <dgm:pt modelId="{F30F0BD0-1B1A-41D7-B1A3-9AAB37188009}" type="pres">
      <dgm:prSet presAssocID="{A1318438-D8DA-4220-A22E-F40718E58C14}" presName="levelTx" presStyleLbl="revTx" presStyleIdx="0" presStyleCnt="0">
        <dgm:presLayoutVars>
          <dgm:chMax val="1"/>
          <dgm:bulletEnabled val="1"/>
        </dgm:presLayoutVars>
      </dgm:prSet>
      <dgm:spPr/>
    </dgm:pt>
    <dgm:pt modelId="{22D2E135-C621-413D-9F60-256CFEBB1BB1}" type="pres">
      <dgm:prSet presAssocID="{4F0BE123-4502-48EA-8A10-4AC62A360AA5}" presName="Name8" presStyleCnt="0"/>
      <dgm:spPr/>
    </dgm:pt>
    <dgm:pt modelId="{BCAA48C1-3D56-413A-852C-52097F57DAE7}" type="pres">
      <dgm:prSet presAssocID="{4F0BE123-4502-48EA-8A10-4AC62A360AA5}" presName="level" presStyleLbl="node1" presStyleIdx="2" presStyleCnt="3" custLinFactNeighborY="2372">
        <dgm:presLayoutVars>
          <dgm:chMax val="1"/>
          <dgm:bulletEnabled val="1"/>
        </dgm:presLayoutVars>
      </dgm:prSet>
      <dgm:spPr/>
    </dgm:pt>
    <dgm:pt modelId="{B47445F1-BBC2-47F9-BFAC-80BDF4E83B4B}" type="pres">
      <dgm:prSet presAssocID="{4F0BE123-4502-48EA-8A10-4AC62A360AA5}" presName="levelTx" presStyleLbl="revTx" presStyleIdx="0" presStyleCnt="0">
        <dgm:presLayoutVars>
          <dgm:chMax val="1"/>
          <dgm:bulletEnabled val="1"/>
        </dgm:presLayoutVars>
      </dgm:prSet>
      <dgm:spPr/>
    </dgm:pt>
  </dgm:ptLst>
  <dgm:cxnLst>
    <dgm:cxn modelId="{97559504-6E26-4410-8730-6ADA73E66DC1}" type="presOf" srcId="{4F0BE123-4502-48EA-8A10-4AC62A360AA5}" destId="{B47445F1-BBC2-47F9-BFAC-80BDF4E83B4B}" srcOrd="1" destOrd="0" presId="urn:microsoft.com/office/officeart/2005/8/layout/pyramid1"/>
    <dgm:cxn modelId="{1E981C11-4929-48AE-A697-3CD254335246}" type="presOf" srcId="{A1318438-D8DA-4220-A22E-F40718E58C14}" destId="{F30F0BD0-1B1A-41D7-B1A3-9AAB37188009}" srcOrd="1" destOrd="0" presId="urn:microsoft.com/office/officeart/2005/8/layout/pyramid1"/>
    <dgm:cxn modelId="{21776828-661E-4D24-83DE-9B61AE08FF2B}" type="presOf" srcId="{A1318438-D8DA-4220-A22E-F40718E58C14}" destId="{D46CD533-55F3-451D-A239-5BCBD20D2138}" srcOrd="0" destOrd="0" presId="urn:microsoft.com/office/officeart/2005/8/layout/pyramid1"/>
    <dgm:cxn modelId="{EC3DB62D-0609-4CC8-ABF9-87C2BE4E1D34}" srcId="{A2481C4A-3A0B-4C4F-9442-FF53E4CBF742}" destId="{A1318438-D8DA-4220-A22E-F40718E58C14}" srcOrd="1" destOrd="0" parTransId="{4317468A-8E15-42AB-813B-F821F2BAF599}" sibTransId="{156BC9BF-9F41-4691-8D41-7E377F12E77C}"/>
    <dgm:cxn modelId="{8FD85450-2178-4C30-A06A-204A7007CFC4}" type="presOf" srcId="{A2481C4A-3A0B-4C4F-9442-FF53E4CBF742}" destId="{43A35D34-F05F-41DA-978D-69CAC385C503}" srcOrd="0" destOrd="0" presId="urn:microsoft.com/office/officeart/2005/8/layout/pyramid1"/>
    <dgm:cxn modelId="{D6713952-7734-455C-87FF-7E863318FCCF}" type="presOf" srcId="{765D95A2-3BBA-493D-A6AA-CB4AEBFBBD70}" destId="{ACC95458-7930-4614-A317-DF091645971D}" srcOrd="0" destOrd="0" presId="urn:microsoft.com/office/officeart/2005/8/layout/pyramid1"/>
    <dgm:cxn modelId="{3DBC6258-1AB0-4FC0-8F70-9525A100B4BF}" type="presOf" srcId="{765D95A2-3BBA-493D-A6AA-CB4AEBFBBD70}" destId="{47E4D9F5-B74A-4D17-85C9-33CE70BF519A}" srcOrd="1" destOrd="0" presId="urn:microsoft.com/office/officeart/2005/8/layout/pyramid1"/>
    <dgm:cxn modelId="{1FC5C79F-A811-4ABE-B584-ED177153AE06}" srcId="{A2481C4A-3A0B-4C4F-9442-FF53E4CBF742}" destId="{765D95A2-3BBA-493D-A6AA-CB4AEBFBBD70}" srcOrd="0" destOrd="0" parTransId="{6AE298B1-B48E-4DE0-B0BE-6AD0E33EAD0F}" sibTransId="{3F47B794-0F17-4DE8-BE96-5B4EF2E1738E}"/>
    <dgm:cxn modelId="{263997E0-6023-4894-A300-3D545398D5AE}" srcId="{A2481C4A-3A0B-4C4F-9442-FF53E4CBF742}" destId="{4F0BE123-4502-48EA-8A10-4AC62A360AA5}" srcOrd="2" destOrd="0" parTransId="{C7226608-701A-400A-9B17-D6F6EF5C1FB6}" sibTransId="{184ED725-C0D8-41C1-B554-F5CADDD15061}"/>
    <dgm:cxn modelId="{F12EF5F6-4978-4444-8440-FA22FDFAF5B4}" type="presOf" srcId="{4F0BE123-4502-48EA-8A10-4AC62A360AA5}" destId="{BCAA48C1-3D56-413A-852C-52097F57DAE7}" srcOrd="0" destOrd="0" presId="urn:microsoft.com/office/officeart/2005/8/layout/pyramid1"/>
    <dgm:cxn modelId="{F4A90318-38E9-4AAC-AD89-DB7BB60A5348}" type="presParOf" srcId="{43A35D34-F05F-41DA-978D-69CAC385C503}" destId="{49A7A2AB-B3F0-4C2D-BF24-BCEDC4F954C0}" srcOrd="0" destOrd="0" presId="urn:microsoft.com/office/officeart/2005/8/layout/pyramid1"/>
    <dgm:cxn modelId="{D322AE3F-41B7-4DA1-AE91-AF8ACE983B53}" type="presParOf" srcId="{49A7A2AB-B3F0-4C2D-BF24-BCEDC4F954C0}" destId="{ACC95458-7930-4614-A317-DF091645971D}" srcOrd="0" destOrd="0" presId="urn:microsoft.com/office/officeart/2005/8/layout/pyramid1"/>
    <dgm:cxn modelId="{980464B5-D666-4462-BB05-5320113A77D6}" type="presParOf" srcId="{49A7A2AB-B3F0-4C2D-BF24-BCEDC4F954C0}" destId="{47E4D9F5-B74A-4D17-85C9-33CE70BF519A}" srcOrd="1" destOrd="0" presId="urn:microsoft.com/office/officeart/2005/8/layout/pyramid1"/>
    <dgm:cxn modelId="{D2630478-5A87-4052-8E3E-F095A9D79914}" type="presParOf" srcId="{43A35D34-F05F-41DA-978D-69CAC385C503}" destId="{2116C859-1F17-4BE3-A424-9572DF545B95}" srcOrd="1" destOrd="0" presId="urn:microsoft.com/office/officeart/2005/8/layout/pyramid1"/>
    <dgm:cxn modelId="{07FD523F-7898-4E0D-AF3B-1DF171F78007}" type="presParOf" srcId="{2116C859-1F17-4BE3-A424-9572DF545B95}" destId="{D46CD533-55F3-451D-A239-5BCBD20D2138}" srcOrd="0" destOrd="0" presId="urn:microsoft.com/office/officeart/2005/8/layout/pyramid1"/>
    <dgm:cxn modelId="{A963F20C-A52B-4D7A-8610-62448F8963FC}" type="presParOf" srcId="{2116C859-1F17-4BE3-A424-9572DF545B95}" destId="{F30F0BD0-1B1A-41D7-B1A3-9AAB37188009}" srcOrd="1" destOrd="0" presId="urn:microsoft.com/office/officeart/2005/8/layout/pyramid1"/>
    <dgm:cxn modelId="{C6F3911B-6D8F-4EFC-B5BD-6398313A2E30}" type="presParOf" srcId="{43A35D34-F05F-41DA-978D-69CAC385C503}" destId="{22D2E135-C621-413D-9F60-256CFEBB1BB1}" srcOrd="2" destOrd="0" presId="urn:microsoft.com/office/officeart/2005/8/layout/pyramid1"/>
    <dgm:cxn modelId="{5A6E64FE-B60B-4DE0-BE01-6493CA623AD0}" type="presParOf" srcId="{22D2E135-C621-413D-9F60-256CFEBB1BB1}" destId="{BCAA48C1-3D56-413A-852C-52097F57DAE7}" srcOrd="0" destOrd="0" presId="urn:microsoft.com/office/officeart/2005/8/layout/pyramid1"/>
    <dgm:cxn modelId="{4733ECFA-6D09-4954-9000-B1BA108A6FDC}" type="presParOf" srcId="{22D2E135-C621-413D-9F60-256CFEBB1BB1}" destId="{B47445F1-BBC2-47F9-BFAC-80BDF4E83B4B}" srcOrd="1" destOrd="0" presId="urn:microsoft.com/office/officeart/2005/8/layout/pyramid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C95458-7930-4614-A317-DF091645971D}">
      <dsp:nvSpPr>
        <dsp:cNvPr id="0" name=""/>
        <dsp:cNvSpPr/>
      </dsp:nvSpPr>
      <dsp:spPr>
        <a:xfrm>
          <a:off x="2041721" y="0"/>
          <a:ext cx="2255959" cy="1417667"/>
        </a:xfrm>
        <a:prstGeom prst="trapezoid">
          <a:avLst>
            <a:gd name="adj" fmla="val 79566"/>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ts val="0"/>
            </a:spcAft>
            <a:buNone/>
          </a:pPr>
          <a:endParaRPr lang="en-US" sz="1200" kern="1200" dirty="0">
            <a:solidFill>
              <a:schemeClr val="bg1"/>
            </a:solidFill>
          </a:endParaRPr>
        </a:p>
        <a:p>
          <a:pPr marL="0" lvl="0" indent="0" algn="ctr" defTabSz="533400">
            <a:lnSpc>
              <a:spcPct val="100000"/>
            </a:lnSpc>
            <a:spcBef>
              <a:spcPct val="0"/>
            </a:spcBef>
            <a:spcAft>
              <a:spcPts val="0"/>
            </a:spcAft>
            <a:buNone/>
          </a:pPr>
          <a:endParaRPr lang="en-US" sz="2000" b="1" kern="1200" dirty="0">
            <a:solidFill>
              <a:schemeClr val="bg1"/>
            </a:solidFill>
          </a:endParaRPr>
        </a:p>
        <a:p>
          <a:pPr marL="0" lvl="0" indent="0" algn="ctr" defTabSz="533400">
            <a:lnSpc>
              <a:spcPct val="100000"/>
            </a:lnSpc>
            <a:spcBef>
              <a:spcPct val="0"/>
            </a:spcBef>
            <a:spcAft>
              <a:spcPts val="0"/>
            </a:spcAft>
            <a:buNone/>
          </a:pPr>
          <a:r>
            <a:rPr lang="en-US" sz="2800" b="1" kern="1200" dirty="0">
              <a:solidFill>
                <a:schemeClr val="bg1"/>
              </a:solidFill>
            </a:rPr>
            <a:t>1,118</a:t>
          </a:r>
        </a:p>
        <a:p>
          <a:pPr marL="0" lvl="0" indent="0" algn="ctr" defTabSz="533400">
            <a:lnSpc>
              <a:spcPct val="100000"/>
            </a:lnSpc>
            <a:spcBef>
              <a:spcPct val="0"/>
            </a:spcBef>
            <a:spcAft>
              <a:spcPts val="0"/>
            </a:spcAft>
            <a:buNone/>
          </a:pPr>
          <a:r>
            <a:rPr lang="en-US" sz="2800" b="1" kern="1200" dirty="0">
              <a:solidFill>
                <a:schemeClr val="bg1"/>
              </a:solidFill>
            </a:rPr>
            <a:t>Deaths</a:t>
          </a:r>
          <a:r>
            <a:rPr lang="en-US" sz="2800" b="1" kern="1200" baseline="30000" dirty="0">
              <a:solidFill>
                <a:schemeClr val="bg1"/>
              </a:solidFill>
            </a:rPr>
            <a:t>*</a:t>
          </a:r>
        </a:p>
      </dsp:txBody>
      <dsp:txXfrm>
        <a:off x="2041721" y="0"/>
        <a:ext cx="2255959" cy="1417667"/>
      </dsp:txXfrm>
    </dsp:sp>
    <dsp:sp modelId="{D46CD533-55F3-451D-A239-5BCBD20D2138}">
      <dsp:nvSpPr>
        <dsp:cNvPr id="0" name=""/>
        <dsp:cNvSpPr/>
      </dsp:nvSpPr>
      <dsp:spPr>
        <a:xfrm>
          <a:off x="1088227" y="1417667"/>
          <a:ext cx="4162948" cy="1148409"/>
        </a:xfrm>
        <a:prstGeom prst="trapezoid">
          <a:avLst>
            <a:gd name="adj" fmla="val 79566"/>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100000"/>
            </a:lnSpc>
            <a:spcBef>
              <a:spcPct val="0"/>
            </a:spcBef>
            <a:spcAft>
              <a:spcPts val="600"/>
            </a:spcAft>
            <a:buNone/>
          </a:pPr>
          <a:r>
            <a:rPr lang="en-US" sz="2800" b="1" kern="1200" dirty="0">
              <a:solidFill>
                <a:schemeClr val="bg1"/>
              </a:solidFill>
            </a:rPr>
            <a:t>19,735</a:t>
          </a:r>
        </a:p>
        <a:p>
          <a:pPr marL="0" lvl="0" indent="0" algn="ctr" defTabSz="1244600">
            <a:lnSpc>
              <a:spcPct val="90000"/>
            </a:lnSpc>
            <a:spcBef>
              <a:spcPct val="0"/>
            </a:spcBef>
            <a:spcAft>
              <a:spcPct val="35000"/>
            </a:spcAft>
            <a:buNone/>
          </a:pPr>
          <a:r>
            <a:rPr lang="en-US" sz="3200" b="1" kern="1200" dirty="0">
              <a:solidFill>
                <a:schemeClr val="bg1"/>
              </a:solidFill>
            </a:rPr>
            <a:t>Hospital Stays</a:t>
          </a:r>
          <a:r>
            <a:rPr lang="en-US" sz="2800" b="1" kern="1200" baseline="30000" dirty="0">
              <a:solidFill>
                <a:schemeClr val="bg1"/>
              </a:solidFill>
            </a:rPr>
            <a:t>**</a:t>
          </a:r>
          <a:endParaRPr lang="en-US" sz="1600" b="1" kern="1200" baseline="30000" dirty="0">
            <a:solidFill>
              <a:schemeClr val="bg1"/>
            </a:solidFill>
          </a:endParaRPr>
        </a:p>
      </dsp:txBody>
      <dsp:txXfrm>
        <a:off x="1816743" y="1417667"/>
        <a:ext cx="2705916" cy="1148409"/>
      </dsp:txXfrm>
    </dsp:sp>
    <dsp:sp modelId="{BCAA48C1-3D56-413A-852C-52097F57DAE7}">
      <dsp:nvSpPr>
        <dsp:cNvPr id="0" name=""/>
        <dsp:cNvSpPr/>
      </dsp:nvSpPr>
      <dsp:spPr>
        <a:xfrm>
          <a:off x="0" y="2566077"/>
          <a:ext cx="6339403" cy="1417667"/>
        </a:xfrm>
        <a:prstGeom prst="trapezoid">
          <a:avLst>
            <a:gd name="adj" fmla="val 79566"/>
          </a:avLst>
        </a:prstGeom>
        <a:solidFill>
          <a:schemeClr val="accent2">
            <a:lumMod val="75000"/>
            <a:alpha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365760" numCol="1" spcCol="1270" anchor="ctr" anchorCtr="0">
          <a:noAutofit/>
        </a:bodyPr>
        <a:lstStyle/>
        <a:p>
          <a:pPr marL="0" lvl="0" indent="0" algn="ctr" defTabSz="889000">
            <a:lnSpc>
              <a:spcPct val="100000"/>
            </a:lnSpc>
            <a:spcBef>
              <a:spcPct val="0"/>
            </a:spcBef>
            <a:spcAft>
              <a:spcPts val="0"/>
            </a:spcAft>
            <a:buNone/>
          </a:pPr>
          <a:endParaRPr lang="en-US" sz="2000" b="1" kern="1200" dirty="0">
            <a:solidFill>
              <a:schemeClr val="bg1"/>
            </a:solidFill>
          </a:endParaRPr>
        </a:p>
        <a:p>
          <a:pPr marL="0" lvl="0" indent="0" algn="ctr" defTabSz="889000">
            <a:lnSpc>
              <a:spcPct val="100000"/>
            </a:lnSpc>
            <a:spcBef>
              <a:spcPct val="0"/>
            </a:spcBef>
            <a:spcAft>
              <a:spcPts val="0"/>
            </a:spcAft>
            <a:buNone/>
          </a:pPr>
          <a:r>
            <a:rPr lang="en-US" sz="3200" b="1" kern="1200" dirty="0">
              <a:solidFill>
                <a:schemeClr val="bg1"/>
              </a:solidFill>
            </a:rPr>
            <a:t>60,290</a:t>
          </a:r>
        </a:p>
        <a:p>
          <a:pPr marL="0" lvl="0" indent="0" algn="ctr" defTabSz="889000">
            <a:lnSpc>
              <a:spcPct val="100000"/>
            </a:lnSpc>
            <a:spcBef>
              <a:spcPct val="0"/>
            </a:spcBef>
            <a:spcAft>
              <a:spcPts val="0"/>
            </a:spcAft>
            <a:buNone/>
          </a:pPr>
          <a:r>
            <a:rPr lang="en-US" sz="3200" b="1" kern="1200" dirty="0">
              <a:solidFill>
                <a:schemeClr val="bg1"/>
              </a:solidFill>
            </a:rPr>
            <a:t>Emergency Department Visits</a:t>
          </a:r>
          <a:r>
            <a:rPr lang="en-US" sz="3200" b="1" kern="1200" baseline="30000" dirty="0">
              <a:solidFill>
                <a:schemeClr val="bg1"/>
              </a:solidFill>
            </a:rPr>
            <a:t>**</a:t>
          </a:r>
          <a:endParaRPr lang="en-US" sz="3200" b="1" kern="1200" dirty="0">
            <a:solidFill>
              <a:schemeClr val="bg1"/>
            </a:solidFill>
          </a:endParaRPr>
        </a:p>
      </dsp:txBody>
      <dsp:txXfrm>
        <a:off x="1109395" y="2566077"/>
        <a:ext cx="4120611" cy="141766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0.11853</cdr:x>
      <cdr:y>0.03677</cdr:y>
    </cdr:from>
    <cdr:to>
      <cdr:x>0.35558</cdr:x>
      <cdr:y>0.16738</cdr:y>
    </cdr:to>
    <cdr:sp macro="" textlink="">
      <cdr:nvSpPr>
        <cdr:cNvPr id="2" name="TextBox 1">
          <a:extLst xmlns:a="http://schemas.openxmlformats.org/drawingml/2006/main">
            <a:ext uri="{FF2B5EF4-FFF2-40B4-BE49-F238E27FC236}">
              <a16:creationId xmlns:a16="http://schemas.microsoft.com/office/drawing/2014/main" id="{37D723A6-1E7E-DEEA-B15F-1CAD2C563752}"/>
            </a:ext>
          </a:extLst>
        </cdr:cNvPr>
        <cdr:cNvSpPr txBox="1"/>
      </cdr:nvSpPr>
      <cdr:spPr>
        <a:xfrm xmlns:a="http://schemas.openxmlformats.org/drawingml/2006/main">
          <a:off x="840260" y="187853"/>
          <a:ext cx="1680518" cy="6672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b="1" dirty="0">
              <a:latin typeface="Aptos" panose="020B0004020202020204" pitchFamily="34" charset="0"/>
            </a:rPr>
            <a:t>Without</a:t>
          </a:r>
          <a:r>
            <a:rPr lang="en-US" sz="1800" b="1" dirty="0"/>
            <a:t> Hip Fracture</a:t>
          </a:r>
        </a:p>
      </cdr:txBody>
    </cdr:sp>
  </cdr:relSizeAnchor>
  <cdr:relSizeAnchor xmlns:cdr="http://schemas.openxmlformats.org/drawingml/2006/chartDrawing">
    <cdr:from>
      <cdr:x>0.36449</cdr:x>
      <cdr:y>0.03919</cdr:y>
    </cdr:from>
    <cdr:to>
      <cdr:x>0.60154</cdr:x>
      <cdr:y>0.16738</cdr:y>
    </cdr:to>
    <cdr:sp macro="" textlink="">
      <cdr:nvSpPr>
        <cdr:cNvPr id="3" name="TextBox 1">
          <a:extLst xmlns:a="http://schemas.openxmlformats.org/drawingml/2006/main">
            <a:ext uri="{FF2B5EF4-FFF2-40B4-BE49-F238E27FC236}">
              <a16:creationId xmlns:a16="http://schemas.microsoft.com/office/drawing/2014/main" id="{812CD2E6-39AD-410D-F646-B7D9C73AF5F5}"/>
            </a:ext>
          </a:extLst>
        </cdr:cNvPr>
        <cdr:cNvSpPr txBox="1"/>
      </cdr:nvSpPr>
      <cdr:spPr>
        <a:xfrm xmlns:a="http://schemas.openxmlformats.org/drawingml/2006/main">
          <a:off x="2583935" y="200210"/>
          <a:ext cx="1680518" cy="6549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a:latin typeface="Aptos" panose="020B0004020202020204" pitchFamily="34" charset="0"/>
            </a:rPr>
            <a:t>With a Hip Fracture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2290" tIns="46145" rIns="92290" bIns="46145" rtlCol="0"/>
          <a:lstStyle>
            <a:lvl1pPr algn="l">
              <a:defRPr sz="1200"/>
            </a:lvl1pPr>
          </a:lstStyle>
          <a:p>
            <a:endParaRPr lang="en-US"/>
          </a:p>
        </p:txBody>
      </p:sp>
      <p:sp>
        <p:nvSpPr>
          <p:cNvPr id="3" name="Date Placeholder 2"/>
          <p:cNvSpPr>
            <a:spLocks noGrp="1"/>
          </p:cNvSpPr>
          <p:nvPr>
            <p:ph type="dt" sz="quarter" idx="1"/>
          </p:nvPr>
        </p:nvSpPr>
        <p:spPr>
          <a:xfrm>
            <a:off x="4013494" y="0"/>
            <a:ext cx="3071502" cy="468951"/>
          </a:xfrm>
          <a:prstGeom prst="rect">
            <a:avLst/>
          </a:prstGeom>
        </p:spPr>
        <p:txBody>
          <a:bodyPr vert="horz" lIns="92290" tIns="46145" rIns="92290" bIns="46145" rtlCol="0"/>
          <a:lstStyle>
            <a:lvl1pPr algn="r">
              <a:defRPr sz="1200"/>
            </a:lvl1pPr>
          </a:lstStyle>
          <a:p>
            <a:fld id="{F33EE6C5-4F47-4445-8BCE-B8BE9FB65DED}" type="datetimeFigureOut">
              <a:rPr lang="en-US" smtClean="0"/>
              <a:t>10/1/2026</a:t>
            </a:fld>
            <a:endParaRPr lang="en-US"/>
          </a:p>
        </p:txBody>
      </p:sp>
      <p:sp>
        <p:nvSpPr>
          <p:cNvPr id="4" name="Footer Placeholder 3"/>
          <p:cNvSpPr>
            <a:spLocks noGrp="1"/>
          </p:cNvSpPr>
          <p:nvPr>
            <p:ph type="ftr" sz="quarter" idx="2"/>
          </p:nvPr>
        </p:nvSpPr>
        <p:spPr>
          <a:xfrm>
            <a:off x="0" y="8902049"/>
            <a:ext cx="3071502" cy="468951"/>
          </a:xfrm>
          <a:prstGeom prst="rect">
            <a:avLst/>
          </a:prstGeom>
        </p:spPr>
        <p:txBody>
          <a:bodyPr vert="horz" lIns="92290" tIns="46145" rIns="92290" bIns="46145" rtlCol="0" anchor="b"/>
          <a:lstStyle>
            <a:lvl1pPr algn="l">
              <a:defRPr sz="1200"/>
            </a:lvl1pPr>
          </a:lstStyle>
          <a:p>
            <a:endParaRPr lang="en-US"/>
          </a:p>
        </p:txBody>
      </p:sp>
      <p:sp>
        <p:nvSpPr>
          <p:cNvPr id="5" name="Slide Number Placeholder 4"/>
          <p:cNvSpPr>
            <a:spLocks noGrp="1"/>
          </p:cNvSpPr>
          <p:nvPr>
            <p:ph type="sldNum" sz="quarter" idx="3"/>
          </p:nvPr>
        </p:nvSpPr>
        <p:spPr>
          <a:xfrm>
            <a:off x="4013494" y="8902049"/>
            <a:ext cx="3071502" cy="468951"/>
          </a:xfrm>
          <a:prstGeom prst="rect">
            <a:avLst/>
          </a:prstGeom>
        </p:spPr>
        <p:txBody>
          <a:bodyPr vert="horz" lIns="92290" tIns="46145" rIns="92290" bIns="46145"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70257"/>
          </a:xfrm>
          <a:prstGeom prst="rect">
            <a:avLst/>
          </a:prstGeom>
        </p:spPr>
        <p:txBody>
          <a:bodyPr vert="horz" lIns="94044" tIns="47022" rIns="94044" bIns="47022" rtlCol="0"/>
          <a:lstStyle>
            <a:lvl1pPr algn="l">
              <a:defRPr sz="1200"/>
            </a:lvl1pPr>
          </a:lstStyle>
          <a:p>
            <a:endParaRPr lang="en-US"/>
          </a:p>
        </p:txBody>
      </p:sp>
      <p:sp>
        <p:nvSpPr>
          <p:cNvPr id="3" name="Date Placeholder 2"/>
          <p:cNvSpPr>
            <a:spLocks noGrp="1"/>
          </p:cNvSpPr>
          <p:nvPr>
            <p:ph type="dt" idx="1"/>
          </p:nvPr>
        </p:nvSpPr>
        <p:spPr>
          <a:xfrm>
            <a:off x="4014100" y="0"/>
            <a:ext cx="3070860" cy="470257"/>
          </a:xfrm>
          <a:prstGeom prst="rect">
            <a:avLst/>
          </a:prstGeom>
        </p:spPr>
        <p:txBody>
          <a:bodyPr vert="horz" lIns="94044" tIns="47022" rIns="94044" bIns="47022" rtlCol="0"/>
          <a:lstStyle>
            <a:lvl1pPr algn="r">
              <a:defRPr sz="1200"/>
            </a:lvl1pPr>
          </a:lstStyle>
          <a:p>
            <a:fld id="{5A6C4BF5-E566-BD4E-BF84-8EF979555B2D}" type="datetimeFigureOut">
              <a:rPr lang="en-US" smtClean="0"/>
              <a:t>10/1/2026</a:t>
            </a:fld>
            <a:endParaRPr lang="en-US"/>
          </a:p>
        </p:txBody>
      </p:sp>
      <p:sp>
        <p:nvSpPr>
          <p:cNvPr id="5" name="Notes Placeholder 4"/>
          <p:cNvSpPr>
            <a:spLocks noGrp="1"/>
          </p:cNvSpPr>
          <p:nvPr>
            <p:ph type="body" sz="quarter" idx="3"/>
          </p:nvPr>
        </p:nvSpPr>
        <p:spPr>
          <a:xfrm>
            <a:off x="708660" y="4510563"/>
            <a:ext cx="5669280" cy="3690462"/>
          </a:xfrm>
          <a:prstGeom prst="rect">
            <a:avLst/>
          </a:prstGeom>
        </p:spPr>
        <p:txBody>
          <a:bodyPr vert="horz" lIns="94044" tIns="47022" rIns="94044" bIns="4702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70256"/>
          </a:xfrm>
          <a:prstGeom prst="rect">
            <a:avLst/>
          </a:prstGeom>
        </p:spPr>
        <p:txBody>
          <a:bodyPr vert="horz" lIns="94044" tIns="47022" rIns="94044" bIns="47022"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70256"/>
          </a:xfrm>
          <a:prstGeom prst="rect">
            <a:avLst/>
          </a:prstGeom>
        </p:spPr>
        <p:txBody>
          <a:bodyPr vert="horz" lIns="94044" tIns="47022" rIns="94044" bIns="47022"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19100" y="703263"/>
            <a:ext cx="6248400" cy="3514725"/>
          </a:xfrm>
          <a:prstGeom prst="rect">
            <a:avLst/>
          </a:prstGeom>
          <a:noFill/>
          <a:ln w="12700">
            <a:solidFill>
              <a:prstClr val="black"/>
            </a:solidFill>
          </a:ln>
        </p:spPr>
        <p:txBody>
          <a:bodyPr vert="horz" lIns="92290" tIns="46145" rIns="92290" bIns="46145"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a:t>
            </a:fld>
            <a:endParaRPr lang="en-US" dirty="0"/>
          </a:p>
        </p:txBody>
      </p:sp>
    </p:spTree>
    <p:extLst>
      <p:ext uri="{BB962C8B-B14F-4D97-AF65-F5344CB8AC3E}">
        <p14:creationId xmlns:p14="http://schemas.microsoft.com/office/powerpoint/2010/main" val="1373086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a:t>
            </a:fld>
            <a:endParaRPr lang="en-US" dirty="0"/>
          </a:p>
        </p:txBody>
      </p:sp>
    </p:spTree>
    <p:extLst>
      <p:ext uri="{BB962C8B-B14F-4D97-AF65-F5344CB8AC3E}">
        <p14:creationId xmlns:p14="http://schemas.microsoft.com/office/powerpoint/2010/main" val="2527680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a:t>
            </a:fld>
            <a:endParaRPr lang="en-US" dirty="0"/>
          </a:p>
        </p:txBody>
      </p:sp>
    </p:spTree>
    <p:extLst>
      <p:ext uri="{BB962C8B-B14F-4D97-AF65-F5344CB8AC3E}">
        <p14:creationId xmlns:p14="http://schemas.microsoft.com/office/powerpoint/2010/main" val="4063872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4</a:t>
            </a:fld>
            <a:endParaRPr lang="en-US" dirty="0"/>
          </a:p>
        </p:txBody>
      </p:sp>
    </p:spTree>
    <p:extLst>
      <p:ext uri="{BB962C8B-B14F-4D97-AF65-F5344CB8AC3E}">
        <p14:creationId xmlns:p14="http://schemas.microsoft.com/office/powerpoint/2010/main" val="380157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1412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6</a:t>
            </a:fld>
            <a:endParaRPr lang="en-US" dirty="0"/>
          </a:p>
        </p:txBody>
      </p:sp>
    </p:spTree>
    <p:extLst>
      <p:ext uri="{BB962C8B-B14F-4D97-AF65-F5344CB8AC3E}">
        <p14:creationId xmlns:p14="http://schemas.microsoft.com/office/powerpoint/2010/main" val="1841181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5035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BBDB-52D0-FE4C-8729-D7393D454E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7086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9</a:t>
            </a:fld>
            <a:endParaRPr lang="en-US"/>
          </a:p>
        </p:txBody>
      </p:sp>
    </p:spTree>
    <p:extLst>
      <p:ext uri="{BB962C8B-B14F-4D97-AF65-F5344CB8AC3E}">
        <p14:creationId xmlns:p14="http://schemas.microsoft.com/office/powerpoint/2010/main" val="1294722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F4ADE-AAD3-DEC5-CE24-A64FCB61D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904AE-FECD-71F6-9EDC-78AD2ED462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5E7C7-8BFD-927A-D2A4-B1BE8066D2E6}"/>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0A4C6C19-9531-FFE4-D6A1-462E179E4408}"/>
              </a:ext>
            </a:extLst>
          </p:cNvPr>
          <p:cNvSpPr>
            <a:spLocks noGrp="1"/>
          </p:cNvSpPr>
          <p:nvPr>
            <p:ph type="sldNum" sz="quarter" idx="5"/>
          </p:nvPr>
        </p:nvSpPr>
        <p:spPr/>
        <p:txBody>
          <a:bodyPr/>
          <a:lstStyle/>
          <a:p>
            <a:fld id="{D34CBBDB-52D0-FE4C-8729-D7393D454E10}" type="slidenum">
              <a:rPr lang="en-US" smtClean="0"/>
              <a:t>10</a:t>
            </a:fld>
            <a:endParaRPr lang="en-US"/>
          </a:p>
        </p:txBody>
      </p:sp>
    </p:spTree>
    <p:extLst>
      <p:ext uri="{BB962C8B-B14F-4D97-AF65-F5344CB8AC3E}">
        <p14:creationId xmlns:p14="http://schemas.microsoft.com/office/powerpoint/2010/main" val="3029231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F5812-DDA0-B6AB-6E3D-7B4D13966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DD807-FEBB-30F0-128D-D9A7477409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A06F0-A5BC-68B4-B5A6-83BCBFB4408D}"/>
              </a:ext>
            </a:extLst>
          </p:cNvPr>
          <p:cNvSpPr>
            <a:spLocks noGrp="1"/>
          </p:cNvSpPr>
          <p:nvPr>
            <p:ph type="body" idx="1"/>
          </p:nvPr>
        </p:nvSpPr>
        <p:spPr/>
        <p:txBody>
          <a:bodyPr/>
          <a:lstStyle/>
          <a:p>
            <a:endParaRPr lang="en-US" b="0" i="1" dirty="0">
              <a:solidFill>
                <a:srgbClr val="000000"/>
              </a:solidFill>
              <a:effectLst/>
              <a:latin typeface="Nunito" pitchFamily="2" charset="0"/>
            </a:endParaRPr>
          </a:p>
        </p:txBody>
      </p:sp>
      <p:sp>
        <p:nvSpPr>
          <p:cNvPr id="4" name="Slide Number Placeholder 3">
            <a:extLst>
              <a:ext uri="{FF2B5EF4-FFF2-40B4-BE49-F238E27FC236}">
                <a16:creationId xmlns:a16="http://schemas.microsoft.com/office/drawing/2014/main" id="{47A89119-93DB-1802-FFBB-E55EF88A9F95}"/>
              </a:ext>
            </a:extLst>
          </p:cNvPr>
          <p:cNvSpPr>
            <a:spLocks noGrp="1"/>
          </p:cNvSpPr>
          <p:nvPr>
            <p:ph type="sldNum" sz="quarter" idx="5"/>
          </p:nvPr>
        </p:nvSpPr>
        <p:spPr/>
        <p:txBody>
          <a:bodyPr/>
          <a:lstStyle/>
          <a:p>
            <a:fld id="{D34CBBDB-52D0-FE4C-8729-D7393D454E10}" type="slidenum">
              <a:rPr lang="en-US" smtClean="0"/>
              <a:t>11</a:t>
            </a:fld>
            <a:endParaRPr lang="en-US"/>
          </a:p>
        </p:txBody>
      </p:sp>
    </p:spTree>
    <p:extLst>
      <p:ext uri="{BB962C8B-B14F-4D97-AF65-F5344CB8AC3E}">
        <p14:creationId xmlns:p14="http://schemas.microsoft.com/office/powerpoint/2010/main" val="523494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12</a:t>
            </a:fld>
            <a:endParaRPr lang="en-US"/>
          </a:p>
        </p:txBody>
      </p:sp>
    </p:spTree>
    <p:extLst>
      <p:ext uri="{BB962C8B-B14F-4D97-AF65-F5344CB8AC3E}">
        <p14:creationId xmlns:p14="http://schemas.microsoft.com/office/powerpoint/2010/main" val="2883437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13</a:t>
            </a:fld>
            <a:endParaRPr lang="en-US"/>
          </a:p>
        </p:txBody>
      </p:sp>
    </p:spTree>
    <p:extLst>
      <p:ext uri="{BB962C8B-B14F-4D97-AF65-F5344CB8AC3E}">
        <p14:creationId xmlns:p14="http://schemas.microsoft.com/office/powerpoint/2010/main" val="2375002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14</a:t>
            </a:fld>
            <a:endParaRPr lang="en-US"/>
          </a:p>
        </p:txBody>
      </p:sp>
    </p:spTree>
    <p:extLst>
      <p:ext uri="{BB962C8B-B14F-4D97-AF65-F5344CB8AC3E}">
        <p14:creationId xmlns:p14="http://schemas.microsoft.com/office/powerpoint/2010/main" val="2690689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15</a:t>
            </a:fld>
            <a:endParaRPr lang="en-US"/>
          </a:p>
        </p:txBody>
      </p:sp>
    </p:spTree>
    <p:extLst>
      <p:ext uri="{BB962C8B-B14F-4D97-AF65-F5344CB8AC3E}">
        <p14:creationId xmlns:p14="http://schemas.microsoft.com/office/powerpoint/2010/main" val="1342991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16</a:t>
            </a:fld>
            <a:endParaRPr lang="en-US"/>
          </a:p>
        </p:txBody>
      </p:sp>
    </p:spTree>
    <p:extLst>
      <p:ext uri="{BB962C8B-B14F-4D97-AF65-F5344CB8AC3E}">
        <p14:creationId xmlns:p14="http://schemas.microsoft.com/office/powerpoint/2010/main" val="1220215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17</a:t>
            </a:fld>
            <a:endParaRPr lang="en-US"/>
          </a:p>
        </p:txBody>
      </p:sp>
    </p:spTree>
    <p:extLst>
      <p:ext uri="{BB962C8B-B14F-4D97-AF65-F5344CB8AC3E}">
        <p14:creationId xmlns:p14="http://schemas.microsoft.com/office/powerpoint/2010/main" val="3421757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18</a:t>
            </a:fld>
            <a:endParaRPr lang="en-US"/>
          </a:p>
        </p:txBody>
      </p:sp>
    </p:spTree>
    <p:extLst>
      <p:ext uri="{BB962C8B-B14F-4D97-AF65-F5344CB8AC3E}">
        <p14:creationId xmlns:p14="http://schemas.microsoft.com/office/powerpoint/2010/main" val="3688361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25</a:t>
            </a:fld>
            <a:endParaRPr lang="en-US"/>
          </a:p>
        </p:txBody>
      </p:sp>
    </p:spTree>
    <p:extLst>
      <p:ext uri="{BB962C8B-B14F-4D97-AF65-F5344CB8AC3E}">
        <p14:creationId xmlns:p14="http://schemas.microsoft.com/office/powerpoint/2010/main" val="156124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05599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14985"/>
            <a:ext cx="12192000" cy="977549"/>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85708" y="196391"/>
            <a:ext cx="10423375"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2700">
                  <a:solidFill>
                    <a:schemeClr val="tx1"/>
                  </a:solidFill>
                  <a:prstDash val="solid"/>
                </a:ln>
                <a:solidFill>
                  <a:srgbClr val="FFFFFF"/>
                </a:solidFill>
                <a:effectLst/>
                <a:uLnTx/>
                <a:uFillTx/>
                <a:latin typeface="Arial" panose="020B0604020202020204" pitchFamily="34" charset="0"/>
                <a:cs typeface="Arial" panose="020B0604020202020204" pitchFamily="34" charset="0"/>
              </a:rPr>
              <a:t>  </a:t>
            </a:r>
            <a:r>
              <a:rPr kumimoji="0" lang="en-US" sz="3200" b="1" i="0" u="none" strike="noStrike" kern="0" cap="none" spc="0" normalizeH="0" baseline="0" noProof="0">
                <a:ln w="12700">
                  <a:noFill/>
                  <a:prstDash val="solid"/>
                </a:ln>
                <a:solidFill>
                  <a:srgbClr val="FFFFFF"/>
                </a:solidFill>
                <a:effectLst/>
                <a:uLnTx/>
                <a:uFillTx/>
                <a:latin typeface="Arial" panose="020B0604020202020204" pitchFamily="34" charset="0"/>
                <a:cs typeface="Arial" panose="020B0604020202020204" pitchFamily="34" charset="0"/>
              </a:rPr>
              <a:t>Massachusetts Department of Public Health</a:t>
            </a:r>
          </a:p>
        </p:txBody>
      </p:sp>
      <p:sp>
        <p:nvSpPr>
          <p:cNvPr id="5" name="Oval 4">
            <a:extLst>
              <a:ext uri="{FF2B5EF4-FFF2-40B4-BE49-F238E27FC236}">
                <a16:creationId xmlns:a16="http://schemas.microsoft.com/office/drawing/2014/main" id="{F1BF8888-4050-4221-AD57-59EFEBA7E08D}"/>
              </a:ext>
            </a:extLst>
          </p:cNvPr>
          <p:cNvSpPr/>
          <p:nvPr userDrawn="1"/>
        </p:nvSpPr>
        <p:spPr>
          <a:xfrm>
            <a:off x="271206" y="120304"/>
            <a:ext cx="1697871"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PH Logo">
            <a:extLst>
              <a:ext uri="{FF2B5EF4-FFF2-40B4-BE49-F238E27FC236}">
                <a16:creationId xmlns:a16="http://schemas.microsoft.com/office/drawing/2014/main" id="{397F3066-0720-4C67-9304-D6F544BFF96F}"/>
              </a:ext>
            </a:extLst>
          </p:cNvPr>
          <p:cNvPicPr>
            <a:picLocks noChangeAspect="1" noChangeArrowheads="1"/>
          </p:cNvPicPr>
          <p:nvPr userDrawn="1"/>
        </p:nvPicPr>
        <p:blipFill>
          <a:blip r:embed="rId2"/>
          <a:srcRect/>
          <a:stretch/>
        </p:blipFill>
        <p:spPr bwMode="auto">
          <a:xfrm>
            <a:off x="361896"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875729" y="2358615"/>
            <a:ext cx="10440537" cy="1373701"/>
          </a:xfrm>
          <a:prstGeom prst="rect">
            <a:avLst/>
          </a:prstGeom>
        </p:spPr>
        <p:txBody>
          <a:bodyPr/>
          <a:lstStyle>
            <a:lvl1pPr marL="0" indent="0" algn="ctr">
              <a:buNone/>
              <a:defRPr sz="4400" b="1">
                <a:solidFill>
                  <a:schemeClr val="bg1"/>
                </a:solidFill>
                <a:latin typeface="Arial" panose="020B06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3697287" y="4032280"/>
            <a:ext cx="4797425" cy="746846"/>
          </a:xfrm>
          <a:prstGeom prst="rect">
            <a:avLst/>
          </a:prstGeom>
        </p:spPr>
        <p:txBody>
          <a:bodyPr/>
          <a:lstStyle>
            <a:lvl1pPr marL="0" indent="0" algn="ctr">
              <a:buNone/>
              <a:defRPr sz="3000" b="0">
                <a:solidFill>
                  <a:schemeClr val="bg1"/>
                </a:solidFill>
                <a:latin typeface="Arial" panose="020B06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3174203" y="5400446"/>
            <a:ext cx="5843587" cy="850228"/>
          </a:xfrm>
          <a:prstGeom prst="rect">
            <a:avLst/>
          </a:prstGeom>
        </p:spPr>
        <p:txBody>
          <a:bodyPr/>
          <a:lstStyle>
            <a:lvl1pPr marL="0" indent="0" algn="ctr">
              <a:buNone/>
              <a:defRPr sz="2400" b="1" i="0">
                <a:solidFill>
                  <a:schemeClr val="bg1"/>
                </a:solidFill>
                <a:latin typeface="Arial" panose="020B0604020202020204" pitchFamily="34" charset="0"/>
                <a:cs typeface="Arial" panose="020B0604020202020204" pitchFamily="34" charset="0"/>
              </a:defRPr>
            </a:lvl1pPr>
          </a:lstStyle>
          <a:p>
            <a:pPr lvl="0"/>
            <a:r>
              <a:rPr lang="en-US"/>
              <a:t>Click to Add Presenter</a:t>
            </a:r>
            <a:br>
              <a:rPr lang="en-US"/>
            </a:br>
            <a:r>
              <a:rPr lang="en-US"/>
              <a:t>Title</a:t>
            </a:r>
          </a:p>
        </p:txBody>
      </p:sp>
    </p:spTree>
    <p:extLst>
      <p:ext uri="{BB962C8B-B14F-4D97-AF65-F5344CB8AC3E}">
        <p14:creationId xmlns:p14="http://schemas.microsoft.com/office/powerpoint/2010/main" val="410847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67321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t>
            </a:r>
          </a:p>
          <a:p>
            <a:pPr lvl="1"/>
            <a:r>
              <a:rPr lang="en-US"/>
              <a:t>Second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663658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1573CFF-FEB4-457F-90DC-D389438D4775}"/>
              </a:ext>
            </a:extLst>
          </p:cNvPr>
          <p:cNvSpPr txBox="1"/>
          <p:nvPr userDrawn="1"/>
        </p:nvSpPr>
        <p:spPr>
          <a:xfrm>
            <a:off x="596900" y="140213"/>
            <a:ext cx="8864600"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Connect with DPH</a:t>
            </a:r>
          </a:p>
        </p:txBody>
      </p:sp>
      <p:pic>
        <p:nvPicPr>
          <p:cNvPr id="13" name="Picture 2">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a:srcRect/>
          <a:stretch/>
        </p:blipFill>
        <p:spPr bwMode="auto">
          <a:xfrm>
            <a:off x="1278438" y="2096731"/>
            <a:ext cx="752144" cy="76875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LinkedIn Logo">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10" y="3184160"/>
            <a:ext cx="838201" cy="838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DPH logo">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a:srcRect/>
          <a:stretch/>
        </p:blipFill>
        <p:spPr bwMode="auto">
          <a:xfrm>
            <a:off x="1048323" y="4248351"/>
            <a:ext cx="1200149" cy="120014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33" y="2138083"/>
            <a:ext cx="9220201" cy="3016210"/>
          </a:xfrm>
          <a:prstGeom prst="rect">
            <a:avLst/>
          </a:prstGeom>
        </p:spPr>
        <p:txBody>
          <a:bodyPr wrap="square">
            <a:spAutoFit/>
          </a:bodyPr>
          <a:lstStyle/>
          <a:p>
            <a:pPr marL="0" marR="0" lvl="0" indent="0" algn="l" defTabSz="914400" rtl="0" eaLnBrk="1" fontAlgn="base" latinLnBrk="0" hangingPunct="1">
              <a:lnSpc>
                <a:spcPct val="100000"/>
              </a:lnSpc>
              <a:spcBef>
                <a:spcPts val="1800"/>
              </a:spcBef>
              <a:spcAft>
                <a:spcPts val="0"/>
              </a:spcAft>
              <a:buClrTx/>
              <a:buSzTx/>
              <a:buFontTx/>
              <a:buNone/>
              <a:tabLst/>
              <a:defRPr/>
            </a:pPr>
            <a:r>
              <a:rPr lang="en-US" sz="3200">
                <a:latin typeface="Arial" panose="020B0604020202020204" pitchFamily="34" charset="0"/>
                <a:cs typeface="Arial" panose="020B0604020202020204" pitchFamily="34" charset="0"/>
              </a:rPr>
              <a:t>@MassDPH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Massachusetts Department of Public Health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mass.gov/dph</a:t>
            </a:r>
          </a:p>
        </p:txBody>
      </p:sp>
      <p:sp>
        <p:nvSpPr>
          <p:cNvPr id="12" name="Slide Number Placeholder 5">
            <a:extLst>
              <a:ext uri="{FF2B5EF4-FFF2-40B4-BE49-F238E27FC236}">
                <a16:creationId xmlns:a16="http://schemas.microsoft.com/office/drawing/2014/main" id="{7C9B6E2D-48CD-4F33-96D0-5E3155FDD014}"/>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135580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78006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88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0" r:id="rId3"/>
    <p:sldLayoutId id="2147483653" r:id="rId4"/>
    <p:sldLayoutId id="2147483654" r:id="rId5"/>
    <p:sldLayoutId id="2147483659" r:id="rId6"/>
    <p:sldLayoutId id="2147483657"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isqars.cdc.gov/create-reports/" TargetMode="Externa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dc.gov/steadi/index.html"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www.cdc.gov/falls/interventions/falls-compendium.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mass.gov/injury-surveillance-program" TargetMode="External"/><Relationship Id="rId2" Type="http://schemas.openxmlformats.org/officeDocument/2006/relationships/hyperlink" Target="https://www.mass.gov/orgs/injury-prevention-and-control-progra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linkedin.com/company/massachusetts-department-of-public-health/" TargetMode="External"/><Relationship Id="rId7" Type="http://schemas.openxmlformats.org/officeDocument/2006/relationships/image" Target="../media/image9.png"/><Relationship Id="rId2" Type="http://schemas.openxmlformats.org/officeDocument/2006/relationships/hyperlink" Target="https://x.com/massdph"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mass.gov/DP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785A978-E8DF-43C5-81AD-9E02D99320AA}"/>
              </a:ext>
            </a:extLst>
          </p:cNvPr>
          <p:cNvSpPr>
            <a:spLocks noGrp="1"/>
          </p:cNvSpPr>
          <p:nvPr>
            <p:ph type="body" sz="quarter" idx="10"/>
          </p:nvPr>
        </p:nvSpPr>
        <p:spPr>
          <a:xfrm>
            <a:off x="988532" y="1409470"/>
            <a:ext cx="10440537" cy="3311592"/>
          </a:xfrm>
        </p:spPr>
        <p:txBody>
          <a:bodyPr lIns="91440" tIns="45720" rIns="91440" bIns="45720" anchor="t"/>
          <a:lstStyle/>
          <a:p>
            <a:pPr>
              <a:lnSpc>
                <a:spcPct val="100000"/>
              </a:lnSpc>
              <a:spcBef>
                <a:spcPts val="0"/>
              </a:spcBef>
            </a:pPr>
            <a:r>
              <a:rPr lang="en-US" sz="3600" spc="100" dirty="0">
                <a:latin typeface="Aptos" panose="020B0004020202020204" pitchFamily="34" charset="0"/>
              </a:rPr>
              <a:t>Unintentional Fall Injuries among Massachusetts Older Adults (65+ Years): Surveillance Findings, </a:t>
            </a:r>
            <a:endParaRPr lang="en-US" dirty="0"/>
          </a:p>
          <a:p>
            <a:pPr>
              <a:lnSpc>
                <a:spcPct val="100000"/>
              </a:lnSpc>
              <a:spcBef>
                <a:spcPts val="0"/>
              </a:spcBef>
            </a:pPr>
            <a:r>
              <a:rPr lang="en-US" sz="3600" spc="100" dirty="0">
                <a:latin typeface="Aptos" panose="020B0004020202020204" pitchFamily="34" charset="0"/>
              </a:rPr>
              <a:t>DPH Prevention Strategies, </a:t>
            </a:r>
          </a:p>
          <a:p>
            <a:pPr>
              <a:lnSpc>
                <a:spcPct val="100000"/>
              </a:lnSpc>
              <a:spcBef>
                <a:spcPts val="0"/>
              </a:spcBef>
            </a:pPr>
            <a:r>
              <a:rPr lang="en-US" sz="3600" spc="100" dirty="0">
                <a:latin typeface="Aptos" panose="020B0004020202020204" pitchFamily="34" charset="0"/>
              </a:rPr>
              <a:t>and a Call to Action</a:t>
            </a:r>
          </a:p>
        </p:txBody>
      </p:sp>
      <p:sp>
        <p:nvSpPr>
          <p:cNvPr id="2" name="Title 1">
            <a:extLst>
              <a:ext uri="{FF2B5EF4-FFF2-40B4-BE49-F238E27FC236}">
                <a16:creationId xmlns:a16="http://schemas.microsoft.com/office/drawing/2014/main" id="{39C17382-E579-AFFA-8F8C-72F7C717A09E}"/>
              </a:ext>
            </a:extLst>
          </p:cNvPr>
          <p:cNvSpPr txBox="1">
            <a:spLocks noGrp="1"/>
          </p:cNvSpPr>
          <p:nvPr>
            <p:ph type="title" idx="4294967295"/>
          </p:nvPr>
        </p:nvSpPr>
        <p:spPr>
          <a:xfrm>
            <a:off x="1741009" y="4455132"/>
            <a:ext cx="9153171"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ptos"/>
                <a:ea typeface="+mn-ea"/>
                <a:cs typeface="+mn-cs"/>
              </a:rPr>
              <a:t>Compiled and Presented by the Injury Prevention and Control and Injury Surveillance Programs</a:t>
            </a:r>
            <a:endParaRPr kumimoji="0" lang="en-US" sz="1800" b="0" i="0" u="none" strike="noStrike" kern="1200" cap="none" spc="0" normalizeH="0" baseline="0" noProof="0" dirty="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ptos"/>
                <a:ea typeface="+mn-ea"/>
                <a:cs typeface="+mn-cs"/>
              </a:rPr>
              <a:t>Massachusetts Department of Public Health</a:t>
            </a:r>
            <a:endParaRPr kumimoji="0" lang="en-US" sz="1800" b="0" i="0" u="none" strike="noStrike" kern="1200" cap="none" spc="0" normalizeH="0" baseline="0" noProof="0" dirty="0">
              <a:ln>
                <a:noFill/>
              </a:ln>
              <a:solidFill>
                <a:schemeClr val="bg1"/>
              </a:solidFill>
              <a:effectLst/>
              <a:uLnTx/>
              <a:uFillTx/>
              <a:latin typeface="+mn-lt"/>
              <a:ea typeface="+mn-ea"/>
              <a:cs typeface="+mn-cs"/>
            </a:endParaRPr>
          </a:p>
        </p:txBody>
      </p:sp>
      <p:sp>
        <p:nvSpPr>
          <p:cNvPr id="3" name="TextBox 2">
            <a:extLst>
              <a:ext uri="{FF2B5EF4-FFF2-40B4-BE49-F238E27FC236}">
                <a16:creationId xmlns:a16="http://schemas.microsoft.com/office/drawing/2014/main" id="{8C30E8C5-4B68-1AAA-C6CB-F008379A8042}"/>
              </a:ext>
            </a:extLst>
          </p:cNvPr>
          <p:cNvSpPr txBox="1"/>
          <p:nvPr/>
        </p:nvSpPr>
        <p:spPr>
          <a:xfrm>
            <a:off x="1430867" y="5894916"/>
            <a:ext cx="9766300" cy="707886"/>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chemeClr val="bg1"/>
                </a:solidFill>
                <a:ea typeface="+mn-lt"/>
                <a:cs typeface="+mn-lt"/>
              </a:rPr>
              <a:t>This presentation was developed for and shared with the Massachusetts Prevent Injuries Now! Network (MassPINN) and the Massachusetts Falls Coalition.</a:t>
            </a:r>
            <a:endParaRPr lang="en-US" sz="2000">
              <a:solidFill>
                <a:schemeClr val="bg1"/>
              </a:solidFill>
            </a:endParaRPr>
          </a:p>
        </p:txBody>
      </p:sp>
    </p:spTree>
    <p:extLst>
      <p:ext uri="{BB962C8B-B14F-4D97-AF65-F5344CB8AC3E}">
        <p14:creationId xmlns:p14="http://schemas.microsoft.com/office/powerpoint/2010/main" val="255253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1A83C4-E0BA-4314-B8BF-B643EDC9ED5E}"/>
              </a:ext>
            </a:extLst>
          </p:cNvPr>
          <p:cNvSpPr>
            <a:spLocks noGrp="1"/>
          </p:cNvSpPr>
          <p:nvPr>
            <p:ph type="sldNum" sz="quarter" idx="4"/>
          </p:nvPr>
        </p:nvSpPr>
        <p:spPr>
          <a:xfrm>
            <a:off x="9034825" y="6492502"/>
            <a:ext cx="2736415" cy="365125"/>
          </a:xfrm>
        </p:spPr>
        <p:txBody>
          <a:bodyPr anchor="ctr">
            <a:normAutofit/>
          </a:bodyPr>
          <a:lstStyle/>
          <a:p>
            <a:pPr>
              <a:spcAft>
                <a:spcPts val="600"/>
              </a:spcAft>
            </a:pPr>
            <a:fld id="{CA49D0EE-DE7F-324B-A84C-F36708423CDB}" type="slidenum">
              <a:rPr lang="en-US" smtClean="0"/>
              <a:pPr>
                <a:spcAft>
                  <a:spcPts val="600"/>
                </a:spcAft>
              </a:pPr>
              <a:t>2</a:t>
            </a:fld>
            <a:endParaRPr lang="en-US" dirty="0"/>
          </a:p>
        </p:txBody>
      </p:sp>
      <p:sp>
        <p:nvSpPr>
          <p:cNvPr id="3" name="Title 2">
            <a:extLst>
              <a:ext uri="{FF2B5EF4-FFF2-40B4-BE49-F238E27FC236}">
                <a16:creationId xmlns:a16="http://schemas.microsoft.com/office/drawing/2014/main" id="{A740C146-93A6-4B07-9ABB-B8A3D5C49179}"/>
              </a:ext>
            </a:extLst>
          </p:cNvPr>
          <p:cNvSpPr>
            <a:spLocks noGrp="1"/>
          </p:cNvSpPr>
          <p:nvPr>
            <p:ph type="title"/>
          </p:nvPr>
        </p:nvSpPr>
        <p:spPr>
          <a:xfrm>
            <a:off x="168965" y="56524"/>
            <a:ext cx="11936896" cy="874654"/>
          </a:xfrm>
        </p:spPr>
        <p:txBody>
          <a:bodyPr anchor="ctr">
            <a:noAutofit/>
          </a:bodyPr>
          <a:lstStyle/>
          <a:p>
            <a:r>
              <a:rPr lang="en-US" dirty="0"/>
              <a:t>Introduction: Fall Injuries in Older Adults (65+ Years)</a:t>
            </a:r>
          </a:p>
        </p:txBody>
      </p:sp>
      <p:sp>
        <p:nvSpPr>
          <p:cNvPr id="4" name="Content Placeholder 3">
            <a:extLst>
              <a:ext uri="{FF2B5EF4-FFF2-40B4-BE49-F238E27FC236}">
                <a16:creationId xmlns:a16="http://schemas.microsoft.com/office/drawing/2014/main" id="{4005328C-7060-468E-AEE7-8A91A4BFCF55}"/>
              </a:ext>
            </a:extLst>
          </p:cNvPr>
          <p:cNvSpPr>
            <a:spLocks noGrp="1"/>
          </p:cNvSpPr>
          <p:nvPr>
            <p:ph idx="1"/>
          </p:nvPr>
        </p:nvSpPr>
        <p:spPr>
          <a:xfrm>
            <a:off x="280656" y="1182757"/>
            <a:ext cx="5910593" cy="5208104"/>
          </a:xfrm>
          <a:solidFill>
            <a:schemeClr val="bg1"/>
          </a:solidFill>
        </p:spPr>
        <p:txBody>
          <a:bodyPr vert="horz" lIns="91440" tIns="45720" rIns="91440" bIns="45720" rtlCol="0" anchor="t">
            <a:noAutofit/>
          </a:bodyPr>
          <a:lstStyle/>
          <a:p>
            <a:pPr marL="285750" indent="-285750">
              <a:lnSpc>
                <a:spcPct val="100000"/>
              </a:lnSpc>
              <a:spcBef>
                <a:spcPts val="0"/>
              </a:spcBef>
              <a:spcAft>
                <a:spcPts val="600"/>
              </a:spcAft>
              <a:buFont typeface="Arial" panose="020B0604020202020204" pitchFamily="34" charset="0"/>
              <a:buChar char="•"/>
            </a:pPr>
            <a:r>
              <a:rPr lang="en-US" sz="2400" b="0" dirty="0">
                <a:latin typeface="Aptos Display" panose="020B0004020202020204" pitchFamily="34" charset="0"/>
              </a:rPr>
              <a:t>Huge and preventable public health problem</a:t>
            </a:r>
            <a:endParaRPr lang="en-US" sz="2400" dirty="0">
              <a:latin typeface="Aptos Display" panose="020B0004020202020204" pitchFamily="34" charset="0"/>
            </a:endParaRPr>
          </a:p>
          <a:p>
            <a:pPr marL="457200" lvl="1" indent="0">
              <a:lnSpc>
                <a:spcPct val="100000"/>
              </a:lnSpc>
              <a:spcBef>
                <a:spcPts val="0"/>
              </a:spcBef>
              <a:spcAft>
                <a:spcPts val="600"/>
              </a:spcAft>
              <a:buNone/>
            </a:pPr>
            <a:r>
              <a:rPr lang="en-US" sz="2400" dirty="0">
                <a:latin typeface="Aptos Display" panose="020B0004020202020204" pitchFamily="34" charset="0"/>
              </a:rPr>
              <a:t>And the o</a:t>
            </a:r>
            <a:r>
              <a:rPr lang="en-US" sz="2400" b="0" dirty="0">
                <a:latin typeface="Aptos Display" panose="020B0004020202020204" pitchFamily="34" charset="0"/>
              </a:rPr>
              <a:t>lder adult population is increasing!</a:t>
            </a:r>
          </a:p>
          <a:p>
            <a:pPr marL="285750" indent="-285750">
              <a:lnSpc>
                <a:spcPct val="100000"/>
              </a:lnSpc>
              <a:spcBef>
                <a:spcPts val="600"/>
              </a:spcBef>
              <a:spcAft>
                <a:spcPts val="600"/>
              </a:spcAft>
              <a:buFont typeface="Arial" panose="020B0604020202020204" pitchFamily="34" charset="0"/>
              <a:buChar char="•"/>
            </a:pPr>
            <a:r>
              <a:rPr lang="en-US" sz="2400" b="0" dirty="0">
                <a:latin typeface="Aptos Display" panose="020B0004020202020204" pitchFamily="34" charset="0"/>
              </a:rPr>
              <a:t>A leading cause of loss of independence</a:t>
            </a:r>
          </a:p>
          <a:p>
            <a:pPr marL="285750" indent="-285750">
              <a:lnSpc>
                <a:spcPct val="100000"/>
              </a:lnSpc>
              <a:spcBef>
                <a:spcPts val="600"/>
              </a:spcBef>
              <a:buFont typeface="Arial" panose="020B0604020202020204" pitchFamily="34" charset="0"/>
              <a:buChar char="•"/>
            </a:pPr>
            <a:r>
              <a:rPr lang="en-US" sz="2400" b="0" dirty="0">
                <a:latin typeface="Aptos Display"/>
                <a:cs typeface="Arial"/>
              </a:rPr>
              <a:t>Understanding fall </a:t>
            </a:r>
            <a:r>
              <a:rPr lang="en-US" sz="2400">
                <a:latin typeface="Aptos Display"/>
                <a:cs typeface="Arial"/>
              </a:rPr>
              <a:t>risks</a:t>
            </a:r>
            <a:r>
              <a:rPr lang="en-US" sz="2400" b="0" dirty="0">
                <a:latin typeface="Aptos Display"/>
                <a:cs typeface="Arial"/>
              </a:rPr>
              <a:t> and protective factors and deploying prevention methods is essential to reducing these events</a:t>
            </a:r>
          </a:p>
          <a:p>
            <a:pPr marL="285750" indent="-285750">
              <a:lnSpc>
                <a:spcPct val="100000"/>
              </a:lnSpc>
              <a:spcBef>
                <a:spcPts val="600"/>
              </a:spcBef>
              <a:buFont typeface="Arial" panose="020B0604020202020204" pitchFamily="34" charset="0"/>
              <a:buChar char="•"/>
            </a:pPr>
            <a:r>
              <a:rPr lang="en-US" sz="2400" dirty="0">
                <a:latin typeface="Aptos Display" panose="020B0004020202020204" pitchFamily="34" charset="0"/>
              </a:rPr>
              <a:t>We need “all hands-on deck” to address this issue (e.g., primary and specialty clinicians, pharmacists, architects, urban planners, vision specialists, exercise specialists, insurers) </a:t>
            </a:r>
          </a:p>
          <a:p>
            <a:pPr marL="0" indent="0">
              <a:spcBef>
                <a:spcPts val="0"/>
              </a:spcBef>
              <a:buNone/>
            </a:pPr>
            <a:br>
              <a:rPr lang="en-US" sz="2400" dirty="0"/>
            </a:br>
            <a:endParaRPr lang="en-US" sz="2400" dirty="0"/>
          </a:p>
        </p:txBody>
      </p:sp>
      <p:pic>
        <p:nvPicPr>
          <p:cNvPr id="7" name="Content Placeholder 6" descr="Happy older adults holding their grandchild on their shoulders.">
            <a:extLst>
              <a:ext uri="{FF2B5EF4-FFF2-40B4-BE49-F238E27FC236}">
                <a16:creationId xmlns:a16="http://schemas.microsoft.com/office/drawing/2014/main" id="{1DB99DF6-44FF-5C26-739C-C2CE072568D5}"/>
              </a:ext>
            </a:extLst>
          </p:cNvPr>
          <p:cNvPicPr>
            <a:picLocks noGrp="1" noChangeAspect="1"/>
          </p:cNvPicPr>
          <p:nvPr>
            <p:ph sz="quarter" idx="4294967295"/>
          </p:nvPr>
        </p:nvPicPr>
        <p:blipFill>
          <a:blip r:embed="rId3"/>
          <a:srcRect l="13969" r="9997"/>
          <a:stretch/>
        </p:blipFill>
        <p:spPr>
          <a:xfrm>
            <a:off x="6449668" y="1308634"/>
            <a:ext cx="5391150" cy="4679683"/>
          </a:xfrm>
          <a:prstGeom prst="rect">
            <a:avLst/>
          </a:prstGeom>
          <a:noFill/>
        </p:spPr>
      </p:pic>
    </p:spTree>
    <p:extLst>
      <p:ext uri="{BB962C8B-B14F-4D97-AF65-F5344CB8AC3E}">
        <p14:creationId xmlns:p14="http://schemas.microsoft.com/office/powerpoint/2010/main" val="3760593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40C146-93A6-4B07-9ABB-B8A3D5C49179}"/>
              </a:ext>
            </a:extLst>
          </p:cNvPr>
          <p:cNvSpPr>
            <a:spLocks noGrp="1"/>
          </p:cNvSpPr>
          <p:nvPr>
            <p:ph type="title"/>
          </p:nvPr>
        </p:nvSpPr>
        <p:spPr>
          <a:xfrm>
            <a:off x="251792" y="40035"/>
            <a:ext cx="11688416" cy="874654"/>
          </a:xfrm>
        </p:spPr>
        <p:txBody>
          <a:bodyPr>
            <a:noAutofit/>
          </a:bodyPr>
          <a:lstStyle/>
          <a:p>
            <a:r>
              <a:rPr lang="en-US" dirty="0"/>
              <a:t>Presentation: Fall Injuries in Older Adults (65+ Years)</a:t>
            </a:r>
          </a:p>
        </p:txBody>
      </p:sp>
      <p:sp>
        <p:nvSpPr>
          <p:cNvPr id="4" name="Content Placeholder 3">
            <a:extLst>
              <a:ext uri="{FF2B5EF4-FFF2-40B4-BE49-F238E27FC236}">
                <a16:creationId xmlns:a16="http://schemas.microsoft.com/office/drawing/2014/main" id="{4005328C-7060-468E-AEE7-8A91A4BFCF55}"/>
              </a:ext>
            </a:extLst>
          </p:cNvPr>
          <p:cNvSpPr>
            <a:spLocks noGrp="1"/>
          </p:cNvSpPr>
          <p:nvPr>
            <p:ph idx="1"/>
          </p:nvPr>
        </p:nvSpPr>
        <p:spPr>
          <a:xfrm>
            <a:off x="469783" y="1057013"/>
            <a:ext cx="11207692" cy="5150840"/>
          </a:xfrm>
          <a:solidFill>
            <a:schemeClr val="bg1"/>
          </a:solidFill>
        </p:spPr>
        <p:txBody>
          <a:bodyPr vert="horz" lIns="91440" tIns="45720" rIns="91440" bIns="45720" rtlCol="0" anchor="t">
            <a:noAutofit/>
          </a:bodyPr>
          <a:lstStyle/>
          <a:p>
            <a:pPr marL="0" indent="0">
              <a:lnSpc>
                <a:spcPct val="100000"/>
              </a:lnSpc>
              <a:spcBef>
                <a:spcPts val="0"/>
              </a:spcBef>
              <a:buNone/>
            </a:pPr>
            <a:r>
              <a:rPr lang="en-US" sz="2800" dirty="0">
                <a:latin typeface="Aptos"/>
                <a:cs typeface="Arial"/>
              </a:rPr>
              <a:t>This presentation will provide: </a:t>
            </a:r>
          </a:p>
          <a:p>
            <a:pPr marL="0" indent="0">
              <a:lnSpc>
                <a:spcPct val="100000"/>
              </a:lnSpc>
              <a:spcBef>
                <a:spcPts val="0"/>
              </a:spcBef>
              <a:buNone/>
            </a:pPr>
            <a:endParaRPr lang="en-US" sz="2800" dirty="0">
              <a:latin typeface="Aptos" panose="020B0004020202020204" pitchFamily="34" charset="0"/>
            </a:endParaRPr>
          </a:p>
          <a:p>
            <a:pPr lvl="1">
              <a:lnSpc>
                <a:spcPct val="100000"/>
              </a:lnSpc>
              <a:spcBef>
                <a:spcPts val="0"/>
              </a:spcBef>
            </a:pPr>
            <a:r>
              <a:rPr lang="en-US" dirty="0">
                <a:latin typeface="Aptos"/>
                <a:cs typeface="Arial"/>
              </a:rPr>
              <a:t>The latest </a:t>
            </a:r>
            <a:r>
              <a:rPr lang="en-US">
                <a:latin typeface="Aptos"/>
                <a:cs typeface="Arial"/>
              </a:rPr>
              <a:t>Massachusetts (</a:t>
            </a:r>
            <a:r>
              <a:rPr lang="en-US" dirty="0">
                <a:latin typeface="Aptos"/>
                <a:cs typeface="Arial"/>
              </a:rPr>
              <a:t>MA</a:t>
            </a:r>
            <a:r>
              <a:rPr lang="en-US">
                <a:latin typeface="Aptos"/>
                <a:cs typeface="Arial"/>
              </a:rPr>
              <a:t>)</a:t>
            </a:r>
            <a:r>
              <a:rPr lang="en-US" dirty="0">
                <a:latin typeface="Aptos"/>
                <a:cs typeface="Arial"/>
              </a:rPr>
              <a:t> data on </a:t>
            </a:r>
            <a:r>
              <a:rPr lang="en-US" b="1" dirty="0">
                <a:latin typeface="Aptos"/>
                <a:cs typeface="Arial"/>
              </a:rPr>
              <a:t>unintentional</a:t>
            </a:r>
            <a:r>
              <a:rPr lang="en-US" dirty="0">
                <a:latin typeface="Aptos"/>
                <a:cs typeface="Arial"/>
              </a:rPr>
              <a:t> fall injuries </a:t>
            </a:r>
            <a:endParaRPr lang="en-US" dirty="0">
              <a:latin typeface="Aptos" panose="020B0004020202020204" pitchFamily="34" charset="0"/>
            </a:endParaRPr>
          </a:p>
          <a:p>
            <a:pPr marL="457200" lvl="1" indent="0">
              <a:lnSpc>
                <a:spcPct val="100000"/>
              </a:lnSpc>
              <a:spcBef>
                <a:spcPts val="0"/>
              </a:spcBef>
              <a:buNone/>
            </a:pPr>
            <a:endParaRPr lang="en-US" dirty="0">
              <a:latin typeface="Aptos"/>
              <a:cs typeface="Arial"/>
            </a:endParaRPr>
          </a:p>
          <a:p>
            <a:pPr lvl="1">
              <a:lnSpc>
                <a:spcPct val="100000"/>
              </a:lnSpc>
              <a:spcBef>
                <a:spcPts val="0"/>
              </a:spcBef>
            </a:pPr>
            <a:r>
              <a:rPr lang="en-US" dirty="0">
                <a:latin typeface="Aptos"/>
                <a:cs typeface="Arial"/>
              </a:rPr>
              <a:t>An overview of current fall prevention resources and DPH fall prevention activities</a:t>
            </a:r>
          </a:p>
          <a:p>
            <a:pPr marL="457200" lvl="1" indent="0">
              <a:lnSpc>
                <a:spcPct val="100000"/>
              </a:lnSpc>
              <a:spcBef>
                <a:spcPts val="0"/>
              </a:spcBef>
              <a:buNone/>
            </a:pPr>
            <a:endParaRPr lang="en-US" dirty="0">
              <a:latin typeface="Aptos" panose="020B0004020202020204" pitchFamily="34" charset="0"/>
            </a:endParaRPr>
          </a:p>
          <a:p>
            <a:pPr lvl="1">
              <a:lnSpc>
                <a:spcPct val="100000"/>
              </a:lnSpc>
              <a:spcBef>
                <a:spcPts val="0"/>
              </a:spcBef>
            </a:pPr>
            <a:r>
              <a:rPr lang="en-US" dirty="0">
                <a:latin typeface="Aptos"/>
                <a:cs typeface="Arial"/>
              </a:rPr>
              <a:t>Time for discussion about the action steps that can be taken to improve our current work and </a:t>
            </a:r>
            <a:r>
              <a:rPr lang="en-US" b="0" dirty="0">
                <a:latin typeface="Aptos"/>
                <a:cs typeface="Arial"/>
              </a:rPr>
              <a:t>the quality of life for older adults in </a:t>
            </a:r>
            <a:r>
              <a:rPr lang="en-US">
                <a:latin typeface="Aptos"/>
                <a:cs typeface="Arial"/>
              </a:rPr>
              <a:t>MA </a:t>
            </a:r>
            <a:r>
              <a:rPr lang="en-US" b="0" dirty="0">
                <a:latin typeface="Aptos"/>
                <a:cs typeface="Arial"/>
              </a:rPr>
              <a:t>and the challenges that are faced</a:t>
            </a:r>
            <a:r>
              <a:rPr lang="en-US" dirty="0">
                <a:latin typeface="Aptos"/>
                <a:cs typeface="Arial"/>
              </a:rPr>
              <a:t> </a:t>
            </a:r>
            <a:br>
              <a:rPr lang="en-US" sz="4400" dirty="0"/>
            </a:br>
            <a:endParaRPr lang="en-US" sz="2000" dirty="0"/>
          </a:p>
        </p:txBody>
      </p:sp>
      <p:sp>
        <p:nvSpPr>
          <p:cNvPr id="2" name="Slide Number Placeholder 1">
            <a:extLst>
              <a:ext uri="{FF2B5EF4-FFF2-40B4-BE49-F238E27FC236}">
                <a16:creationId xmlns:a16="http://schemas.microsoft.com/office/drawing/2014/main" id="{D81A83C4-E0BA-4314-B8BF-B643EDC9ED5E}"/>
              </a:ext>
            </a:extLst>
          </p:cNvPr>
          <p:cNvSpPr>
            <a:spLocks noGrp="1"/>
          </p:cNvSpPr>
          <p:nvPr>
            <p:ph type="sldNum" sz="quarter" idx="4"/>
          </p:nvPr>
        </p:nvSpPr>
        <p:spPr>
          <a:prstGeom prst="rect">
            <a:avLst/>
          </a:prstGeom>
        </p:spPr>
        <p:txBody>
          <a:bodyPr/>
          <a:lstStyle/>
          <a:p>
            <a:fld id="{CA49D0EE-DE7F-324B-A84C-F36708423CDB}" type="slidenum">
              <a:rPr lang="en-US" smtClean="0"/>
              <a:pPr/>
              <a:t>3</a:t>
            </a:fld>
            <a:endParaRPr lang="en-US" dirty="0"/>
          </a:p>
        </p:txBody>
      </p:sp>
    </p:spTree>
    <p:extLst>
      <p:ext uri="{BB962C8B-B14F-4D97-AF65-F5344CB8AC3E}">
        <p14:creationId xmlns:p14="http://schemas.microsoft.com/office/powerpoint/2010/main" val="1885315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4</a:t>
            </a:fld>
            <a:endParaRPr lang="en-US" dirty="0"/>
          </a:p>
        </p:txBody>
      </p:sp>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p:txBody>
          <a:bodyPr>
            <a:normAutofit/>
          </a:bodyPr>
          <a:lstStyle/>
          <a:p>
            <a:r>
              <a:rPr lang="en-US" dirty="0"/>
              <a:t>Data Sources</a:t>
            </a:r>
          </a:p>
        </p:txBody>
      </p:sp>
      <p:sp>
        <p:nvSpPr>
          <p:cNvPr id="6" name="Content Placeholder 5">
            <a:extLst>
              <a:ext uri="{FF2B5EF4-FFF2-40B4-BE49-F238E27FC236}">
                <a16:creationId xmlns:a16="http://schemas.microsoft.com/office/drawing/2014/main" id="{DA9976E4-9365-44BE-8E49-114D994EE8B7}"/>
              </a:ext>
            </a:extLst>
          </p:cNvPr>
          <p:cNvSpPr>
            <a:spLocks noGrp="1"/>
          </p:cNvSpPr>
          <p:nvPr>
            <p:ph idx="1"/>
          </p:nvPr>
        </p:nvSpPr>
        <p:spPr>
          <a:xfrm>
            <a:off x="277093" y="1023527"/>
            <a:ext cx="11410513" cy="5392630"/>
          </a:xfrm>
          <a:solidFill>
            <a:schemeClr val="bg1"/>
          </a:solidFill>
        </p:spPr>
        <p:txBody>
          <a:bodyPr vert="horz" lIns="91440" tIns="45720" rIns="91440" bIns="45720" rtlCol="0" anchor="t">
            <a:noAutofit/>
          </a:bodyPr>
          <a:lstStyle/>
          <a:p>
            <a:pPr marL="342900" indent="-342900">
              <a:lnSpc>
                <a:spcPct val="110000"/>
              </a:lnSpc>
              <a:spcBef>
                <a:spcPts val="1200"/>
              </a:spcBef>
              <a:buFont typeface="Courier New" panose="02070309020205020404" pitchFamily="49" charset="0"/>
              <a:buChar char="o"/>
            </a:pPr>
            <a:r>
              <a:rPr lang="en-US" sz="2000" b="1" dirty="0">
                <a:latin typeface="Aptos"/>
                <a:cs typeface="Arial"/>
              </a:rPr>
              <a:t>Death data</a:t>
            </a:r>
            <a:r>
              <a:rPr lang="en-US" sz="2000" dirty="0">
                <a:latin typeface="Aptos"/>
                <a:cs typeface="Arial"/>
              </a:rPr>
              <a:t> from the Massachusetts Registry of Vital Records and Statistics, </a:t>
            </a:r>
            <a:r>
              <a:rPr lang="en-US" sz="2000">
                <a:latin typeface="Aptos"/>
                <a:cs typeface="Arial"/>
              </a:rPr>
              <a:t>DPH</a:t>
            </a:r>
            <a:r>
              <a:rPr lang="en-US" sz="2000" b="1" dirty="0">
                <a:latin typeface="Aptos"/>
                <a:cs typeface="Arial"/>
              </a:rPr>
              <a:t> </a:t>
            </a:r>
            <a:endParaRPr lang="en-US" sz="2000" b="1" dirty="0">
              <a:latin typeface="Aptos"/>
            </a:endParaRPr>
          </a:p>
          <a:p>
            <a:pPr marL="342900" indent="-342900">
              <a:lnSpc>
                <a:spcPct val="110000"/>
              </a:lnSpc>
              <a:spcBef>
                <a:spcPts val="1200"/>
              </a:spcBef>
              <a:buFont typeface="Courier New" panose="02070309020205020404" pitchFamily="49" charset="0"/>
              <a:buChar char="o"/>
            </a:pPr>
            <a:r>
              <a:rPr lang="en-US" sz="2000" b="1" dirty="0">
                <a:latin typeface="Aptos"/>
                <a:cs typeface="Arial"/>
              </a:rPr>
              <a:t>Hospital Stay data</a:t>
            </a:r>
            <a:r>
              <a:rPr lang="en-US" sz="2000" dirty="0">
                <a:latin typeface="Aptos"/>
                <a:cs typeface="Arial"/>
              </a:rPr>
              <a:t> from the MA Inpatient Hospital Discharge and MA Outpatient Observation Stay Databases (summed total), Center for Health Information and Analysis. </a:t>
            </a:r>
            <a:r>
              <a:rPr lang="en-US" sz="2000" i="1" dirty="0">
                <a:latin typeface="Aptos"/>
                <a:cs typeface="Arial"/>
              </a:rPr>
              <a:t>Note: annual data presented represents the federal fiscal year</a:t>
            </a:r>
          </a:p>
          <a:p>
            <a:pPr marL="342900" indent="-342900">
              <a:lnSpc>
                <a:spcPct val="110000"/>
              </a:lnSpc>
              <a:spcBef>
                <a:spcPts val="1200"/>
              </a:spcBef>
              <a:buFont typeface="Courier New" panose="02070309020205020404" pitchFamily="49" charset="0"/>
              <a:buChar char="o"/>
            </a:pPr>
            <a:r>
              <a:rPr lang="en-US" sz="2000" b="1" dirty="0">
                <a:latin typeface="Aptos"/>
                <a:cs typeface="Arial"/>
              </a:rPr>
              <a:t>Emergency Department data</a:t>
            </a:r>
            <a:r>
              <a:rPr lang="en-US" sz="2000" dirty="0">
                <a:latin typeface="Aptos"/>
                <a:cs typeface="Arial"/>
              </a:rPr>
              <a:t> from the MA Emergency Department Discharge Database, Center for Health Information and Analysis. </a:t>
            </a:r>
            <a:r>
              <a:rPr lang="en-US" sz="2000" i="1" dirty="0">
                <a:latin typeface="Aptos"/>
                <a:cs typeface="Arial"/>
              </a:rPr>
              <a:t>Note: annual data presented represents the federal fiscal year</a:t>
            </a:r>
          </a:p>
          <a:p>
            <a:pPr marL="342900" indent="-342900">
              <a:lnSpc>
                <a:spcPct val="110000"/>
              </a:lnSpc>
              <a:spcBef>
                <a:spcPts val="1200"/>
              </a:spcBef>
              <a:buFont typeface="Courier New" panose="02070309020205020404" pitchFamily="49" charset="0"/>
              <a:buChar char="o"/>
            </a:pPr>
            <a:r>
              <a:rPr lang="en-US" sz="2000" b="1" dirty="0">
                <a:latin typeface="Aptos"/>
                <a:cs typeface="Arial"/>
              </a:rPr>
              <a:t>Community Survey Data</a:t>
            </a:r>
            <a:r>
              <a:rPr lang="en-US" sz="2000" dirty="0">
                <a:latin typeface="Aptos"/>
                <a:cs typeface="Arial"/>
              </a:rPr>
              <a:t> from the Massachusetts Behavioral Risk Factor Surveillance System, MA Department of Public Health</a:t>
            </a:r>
          </a:p>
          <a:p>
            <a:pPr marL="342900" indent="-342900">
              <a:lnSpc>
                <a:spcPct val="110000"/>
              </a:lnSpc>
              <a:spcBef>
                <a:spcPts val="1200"/>
              </a:spcBef>
              <a:buFont typeface="Courier New" panose="02070309020205020404" pitchFamily="49" charset="0"/>
              <a:buChar char="o"/>
            </a:pPr>
            <a:r>
              <a:rPr lang="en-US" sz="2000" b="1" dirty="0">
                <a:latin typeface="Aptos"/>
                <a:cs typeface="Arial"/>
              </a:rPr>
              <a:t>U.S. Death Data</a:t>
            </a:r>
            <a:r>
              <a:rPr lang="en-US" sz="2000" dirty="0">
                <a:latin typeface="Aptos"/>
                <a:cs typeface="Arial"/>
              </a:rPr>
              <a:t> from </a:t>
            </a:r>
            <a:r>
              <a:rPr lang="en-US" sz="2000" i="0" dirty="0">
                <a:effectLst/>
                <a:latin typeface="Aptos"/>
                <a:cs typeface="Arial"/>
              </a:rPr>
              <a:t>Centers for Disease Control and Prevention, National Center for Injury Prevention and Control. Web-based Injury Statistics Query and Reporting System (WISQARS)</a:t>
            </a:r>
          </a:p>
          <a:p>
            <a:pPr marL="342900" indent="-342900">
              <a:lnSpc>
                <a:spcPct val="110000"/>
              </a:lnSpc>
              <a:spcBef>
                <a:spcPts val="1200"/>
              </a:spcBef>
              <a:buFont typeface="Courier New" panose="02070309020205020404" pitchFamily="49" charset="0"/>
              <a:buChar char="o"/>
            </a:pPr>
            <a:r>
              <a:rPr lang="en-US" sz="2000" b="1" dirty="0">
                <a:latin typeface="Aptos"/>
                <a:cs typeface="Arial"/>
              </a:rPr>
              <a:t>Population Data</a:t>
            </a:r>
            <a:r>
              <a:rPr lang="en-US" sz="2000" dirty="0">
                <a:latin typeface="Aptos"/>
                <a:cs typeface="Arial"/>
              </a:rPr>
              <a:t> are based on the U.S. Census annual population estimates, as queried via the UMass Donahue Institute and the Missouri Census Data Center (2021-2022).</a:t>
            </a:r>
          </a:p>
        </p:txBody>
      </p:sp>
    </p:spTree>
    <p:extLst>
      <p:ext uri="{BB962C8B-B14F-4D97-AF65-F5344CB8AC3E}">
        <p14:creationId xmlns:p14="http://schemas.microsoft.com/office/powerpoint/2010/main" val="2142599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22EC00-585E-4A23-AF96-556A047AAD8E}"/>
              </a:ext>
            </a:extLst>
          </p:cNvPr>
          <p:cNvSpPr>
            <a:spLocks noGrp="1"/>
          </p:cNvSpPr>
          <p:nvPr>
            <p:ph type="sldNum" sz="quarter" idx="4"/>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effectLst/>
              <a:uLnTx/>
              <a:uFillTx/>
            </a:endParaRPr>
          </a:p>
        </p:txBody>
      </p:sp>
      <p:sp>
        <p:nvSpPr>
          <p:cNvPr id="4" name="Title 3">
            <a:extLst>
              <a:ext uri="{FF2B5EF4-FFF2-40B4-BE49-F238E27FC236}">
                <a16:creationId xmlns:a16="http://schemas.microsoft.com/office/drawing/2014/main" id="{AAA6A520-7DAF-4F82-5C6E-9E4E0A6E1AC7}"/>
              </a:ext>
            </a:extLst>
          </p:cNvPr>
          <p:cNvSpPr>
            <a:spLocks noGrp="1"/>
          </p:cNvSpPr>
          <p:nvPr>
            <p:ph type="title"/>
          </p:nvPr>
        </p:nvSpPr>
        <p:spPr>
          <a:xfrm>
            <a:off x="364213" y="56524"/>
            <a:ext cx="11724323" cy="874654"/>
          </a:xfrm>
        </p:spPr>
        <p:txBody>
          <a:bodyPr>
            <a:noAutofit/>
          </a:bodyPr>
          <a:lstStyle/>
          <a:p>
            <a:r>
              <a:rPr lang="en-US" sz="2400" dirty="0">
                <a:latin typeface="Arial"/>
                <a:cs typeface="Arial"/>
              </a:rPr>
              <a:t>Leading Types of Injury Deaths, Hospital Stays, and Emergency Department (ED) Visits, MA Residents, All Ages, 2022</a:t>
            </a:r>
            <a:endParaRPr lang="en-US" sz="2400" dirty="0">
              <a:latin typeface="Arial"/>
            </a:endParaRPr>
          </a:p>
        </p:txBody>
      </p:sp>
      <p:graphicFrame>
        <p:nvGraphicFramePr>
          <p:cNvPr id="8" name="Content Placeholder 4">
            <a:extLst>
              <a:ext uri="{FF2B5EF4-FFF2-40B4-BE49-F238E27FC236}">
                <a16:creationId xmlns:a16="http://schemas.microsoft.com/office/drawing/2014/main" id="{C7428C93-1BEB-D320-9F9A-EE6198AD436C}"/>
              </a:ext>
            </a:extLst>
          </p:cNvPr>
          <p:cNvGraphicFramePr>
            <a:graphicFrameLocks noGrp="1"/>
          </p:cNvGraphicFramePr>
          <p:nvPr>
            <p:ph idx="1"/>
            <p:extLst>
              <p:ext uri="{D42A27DB-BD31-4B8C-83A1-F6EECF244321}">
                <p14:modId xmlns:p14="http://schemas.microsoft.com/office/powerpoint/2010/main" val="465438647"/>
              </p:ext>
            </p:extLst>
          </p:nvPr>
        </p:nvGraphicFramePr>
        <p:xfrm>
          <a:off x="499797" y="1160924"/>
          <a:ext cx="11192401" cy="3843428"/>
        </p:xfrm>
        <a:graphic>
          <a:graphicData uri="http://schemas.openxmlformats.org/drawingml/2006/table">
            <a:tbl>
              <a:tblPr firstRow="1" bandRow="1">
                <a:tableStyleId>{5C22544A-7EE6-4342-B048-85BDC9FD1C3A}</a:tableStyleId>
              </a:tblPr>
              <a:tblGrid>
                <a:gridCol w="889742">
                  <a:extLst>
                    <a:ext uri="{9D8B030D-6E8A-4147-A177-3AD203B41FA5}">
                      <a16:colId xmlns:a16="http://schemas.microsoft.com/office/drawing/2014/main" val="2257201058"/>
                    </a:ext>
                  </a:extLst>
                </a:gridCol>
                <a:gridCol w="3576922">
                  <a:extLst>
                    <a:ext uri="{9D8B030D-6E8A-4147-A177-3AD203B41FA5}">
                      <a16:colId xmlns:a16="http://schemas.microsoft.com/office/drawing/2014/main" val="4287285657"/>
                    </a:ext>
                  </a:extLst>
                </a:gridCol>
                <a:gridCol w="3156668">
                  <a:extLst>
                    <a:ext uri="{9D8B030D-6E8A-4147-A177-3AD203B41FA5}">
                      <a16:colId xmlns:a16="http://schemas.microsoft.com/office/drawing/2014/main" val="2061296003"/>
                    </a:ext>
                  </a:extLst>
                </a:gridCol>
                <a:gridCol w="3569069">
                  <a:extLst>
                    <a:ext uri="{9D8B030D-6E8A-4147-A177-3AD203B41FA5}">
                      <a16:colId xmlns:a16="http://schemas.microsoft.com/office/drawing/2014/main" val="2273722576"/>
                    </a:ext>
                  </a:extLst>
                </a:gridCol>
              </a:tblGrid>
              <a:tr h="646963">
                <a:tc>
                  <a:txBody>
                    <a:bodyPr/>
                    <a:lstStyle/>
                    <a:p>
                      <a:pPr algn="ctr"/>
                      <a:r>
                        <a:rPr lang="en-US" sz="1600" dirty="0">
                          <a:solidFill>
                            <a:sysClr val="windowText" lastClr="000000"/>
                          </a:solidFill>
                          <a:latin typeface="Aptos"/>
                        </a:rPr>
                        <a:t>RANK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Aptos"/>
                        </a:rPr>
                        <a:t>Injury Deaths*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Aptos"/>
                        </a:rPr>
                        <a:t>Nonfatal Injury-related Hospital Stays**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Aptos"/>
                        </a:rPr>
                        <a:t>Nonfatal Injury-related Emergency Department (ED) Visits**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52232958"/>
                  </a:ext>
                </a:extLst>
              </a:tr>
              <a:tr h="600075">
                <a:tc>
                  <a:txBody>
                    <a:bodyPr/>
                    <a:lstStyle/>
                    <a:p>
                      <a:pPr algn="ctr"/>
                      <a:r>
                        <a:rPr lang="en-US" sz="1600" b="1" dirty="0">
                          <a:latin typeface="Apto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600" b="0" dirty="0">
                          <a:solidFill>
                            <a:schemeClr val="tx1"/>
                          </a:solidFill>
                          <a:latin typeface="Aptos"/>
                        </a:rPr>
                        <a:t>Unintentional Drug Poisonings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(n=2,472, 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1" dirty="0">
                          <a:solidFill>
                            <a:schemeClr val="bg1"/>
                          </a:solidFill>
                          <a:latin typeface="Aptos"/>
                        </a:rPr>
                        <a:t>Unintentional Falls </a:t>
                      </a:r>
                    </a:p>
                    <a:p>
                      <a:r>
                        <a:rPr lang="en-US" sz="1600" b="1" dirty="0">
                          <a:solidFill>
                            <a:schemeClr val="bg1"/>
                          </a:solidFill>
                          <a:latin typeface="Aptos"/>
                        </a:rPr>
                        <a:t>(n=26,205, 58%)</a:t>
                      </a:r>
                      <a:endParaRPr lang="en-US" sz="1600" dirty="0">
                        <a:solidFill>
                          <a:schemeClr val="bg1"/>
                        </a:solidFill>
                        <a:latin typeface="Apto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599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ptos"/>
                        </a:rPr>
                        <a:t>Unintentional Falls (n=160,014, 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5994"/>
                    </a:solidFill>
                  </a:tcPr>
                </a:tc>
                <a:extLst>
                  <a:ext uri="{0D108BD9-81ED-4DB2-BD59-A6C34878D82A}">
                    <a16:rowId xmlns:a16="http://schemas.microsoft.com/office/drawing/2014/main" val="1106974620"/>
                  </a:ext>
                </a:extLst>
              </a:tr>
              <a:tr h="666750">
                <a:tc>
                  <a:txBody>
                    <a:bodyPr/>
                    <a:lstStyle/>
                    <a:p>
                      <a:pPr algn="ctr"/>
                      <a:r>
                        <a:rPr lang="en-US" sz="1600" b="1" dirty="0">
                          <a:latin typeface="Apto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600" b="1" dirty="0">
                          <a:solidFill>
                            <a:schemeClr val="bg1"/>
                          </a:solidFill>
                          <a:latin typeface="Aptos"/>
                        </a:rPr>
                        <a:t>Unintentional Falls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ptos"/>
                        </a:rPr>
                        <a:t>(n=1,260, 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599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Unintentional Motor Vehicle Traffic (n=3,508, 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Unintentional Strikes By or Against an Object (n=53,202, 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6933374"/>
                  </a:ext>
                </a:extLst>
              </a:tr>
              <a:tr h="619125">
                <a:tc>
                  <a:txBody>
                    <a:bodyPr/>
                    <a:lstStyle/>
                    <a:p>
                      <a:pPr algn="ctr"/>
                      <a:r>
                        <a:rPr lang="en-US" sz="1600" b="1" dirty="0">
                          <a:latin typeface="Apto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600" b="0" dirty="0">
                          <a:solidFill>
                            <a:schemeClr val="tx1"/>
                          </a:solidFill>
                          <a:latin typeface="Aptos"/>
                        </a:rPr>
                        <a:t>Suicides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(n=624, 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Unintentional Drug Poisonings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(n=3,058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Unintentional Motor Vehicle Traffic (n=51,239, 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3423611"/>
                  </a:ext>
                </a:extLst>
              </a:tr>
              <a:tr h="619125">
                <a:tc>
                  <a:txBody>
                    <a:bodyPr/>
                    <a:lstStyle/>
                    <a:p>
                      <a:pPr algn="ctr"/>
                      <a:r>
                        <a:rPr lang="en-US" sz="1600" b="1" dirty="0">
                          <a:latin typeface="Aptos"/>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Unintentional Motor Vehicle Traffic (n=467, 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dirty="0">
                          <a:solidFill>
                            <a:schemeClr val="tx1"/>
                          </a:solidFill>
                          <a:latin typeface="Aptos"/>
                        </a:rPr>
                        <a:t>Self-inflicted Injuries (n=2,562,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dirty="0">
                          <a:solidFill>
                            <a:schemeClr val="tx1"/>
                          </a:solidFill>
                          <a:latin typeface="Aptos"/>
                        </a:rPr>
                        <a:t>Unintentional Cut/Pierce (n= 34,669,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629408"/>
                  </a:ext>
                </a:extLst>
              </a:tr>
              <a:tr h="691390">
                <a:tc>
                  <a:txBody>
                    <a:bodyPr/>
                    <a:lstStyle/>
                    <a:p>
                      <a:pPr algn="ctr"/>
                      <a:r>
                        <a:rPr lang="en-US" sz="1600" b="1" dirty="0">
                          <a:latin typeface="Aptos"/>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600" b="0" dirty="0">
                          <a:solidFill>
                            <a:schemeClr val="tx1"/>
                          </a:solidFill>
                          <a:latin typeface="Aptos"/>
                        </a:rPr>
                        <a:t>Unintentional Suffocation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Aptos"/>
                        </a:rPr>
                        <a:t>(n=200,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dirty="0">
                          <a:solidFill>
                            <a:schemeClr val="tx1"/>
                          </a:solidFill>
                          <a:latin typeface="Aptos"/>
                        </a:rPr>
                        <a:t>Unintentional Strikes By or Against an Object (n=909,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600" b="0" i="0" u="none" strike="noStrike" noProof="0" dirty="0">
                          <a:solidFill>
                            <a:schemeClr val="tx1"/>
                          </a:solidFill>
                          <a:latin typeface="Aptos"/>
                        </a:rPr>
                        <a:t>Assaults (n=16,555, 3%)</a:t>
                      </a:r>
                      <a:endParaRPr lang="en-US" sz="1600" dirty="0">
                        <a:latin typeface="Apto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4627102"/>
                  </a:ext>
                </a:extLst>
              </a:tr>
            </a:tbl>
          </a:graphicData>
        </a:graphic>
      </p:graphicFrame>
      <p:sp>
        <p:nvSpPr>
          <p:cNvPr id="10" name="TextBox 9">
            <a:extLst>
              <a:ext uri="{FF2B5EF4-FFF2-40B4-BE49-F238E27FC236}">
                <a16:creationId xmlns:a16="http://schemas.microsoft.com/office/drawing/2014/main" id="{FBE53AC4-6466-6F21-8EF9-6FD90F6FE82F}"/>
              </a:ext>
            </a:extLst>
          </p:cNvPr>
          <p:cNvSpPr txBox="1"/>
          <p:nvPr/>
        </p:nvSpPr>
        <p:spPr>
          <a:xfrm>
            <a:off x="392914" y="5016260"/>
            <a:ext cx="11406165" cy="707886"/>
          </a:xfrm>
          <a:prstGeom prst="rect">
            <a:avLst/>
          </a:prstGeom>
          <a:noFill/>
        </p:spPr>
        <p:txBody>
          <a:bodyPr wrap="square">
            <a:spAutoFit/>
          </a:bodyPr>
          <a:lstStyle/>
          <a:p>
            <a:pPr marL="342900" indent="-342900">
              <a:spcBef>
                <a:spcPts val="1200"/>
              </a:spcBef>
              <a:buFont typeface="Arial" panose="020B0604020202020204" pitchFamily="34" charset="0"/>
              <a:buChar char="•"/>
            </a:pPr>
            <a:r>
              <a:rPr lang="en-US" sz="2000" dirty="0">
                <a:solidFill>
                  <a:srgbClr val="032E53"/>
                </a:solidFill>
                <a:latin typeface="Aptos ExtraBold" panose="020B0004020202020204" pitchFamily="34" charset="0"/>
              </a:rPr>
              <a:t>Eighty-nine percent of all unintentional fall deaths, 75% of all fall hospital stays, and 38% of all fall ED visits are among older adults (65+ years)</a:t>
            </a:r>
          </a:p>
        </p:txBody>
      </p:sp>
      <p:sp>
        <p:nvSpPr>
          <p:cNvPr id="3" name="TextBox 2">
            <a:extLst>
              <a:ext uri="{FF2B5EF4-FFF2-40B4-BE49-F238E27FC236}">
                <a16:creationId xmlns:a16="http://schemas.microsoft.com/office/drawing/2014/main" id="{039C1F33-0D24-19BD-DDD3-DE52C07CD9ED}"/>
              </a:ext>
            </a:extLst>
          </p:cNvPr>
          <p:cNvSpPr txBox="1"/>
          <p:nvPr/>
        </p:nvSpPr>
        <p:spPr>
          <a:xfrm>
            <a:off x="503134" y="5845773"/>
            <a:ext cx="115854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b="1" i="1" dirty="0">
                <a:latin typeface="Arial"/>
                <a:cs typeface="Calibri"/>
              </a:rPr>
              <a:t>Data sources</a:t>
            </a:r>
            <a:r>
              <a:rPr lang="en-US" sz="900" dirty="0">
                <a:latin typeface="Arial"/>
                <a:cs typeface="Calibri"/>
              </a:rPr>
              <a:t>: Registry of Vital Records and Statistics, MA Department of Public Health. * </a:t>
            </a:r>
            <a:r>
              <a:rPr lang="en-US" sz="900" dirty="0">
                <a:effectLst/>
                <a:latin typeface="Arial"/>
                <a:ea typeface="Aptos" panose="020B0004020202020204" pitchFamily="34" charset="0"/>
                <a:cs typeface="Aptos" panose="020B0004020202020204" pitchFamily="34" charset="0"/>
              </a:rPr>
              <a:t>Please be advised that 2022 data are preliminary and subject to change. Raw preliminary data may be incomplete or inaccurate and have not been fully verified, and revisions are likely to occur following the production of these data. The Department of Public Health strongly cautions users regarding the accuracy of statistical analyses based on preliminary data and particularly with regard to small numbers of events; </a:t>
            </a:r>
            <a:r>
              <a:rPr lang="en-US" sz="900" dirty="0">
                <a:latin typeface="Arial"/>
                <a:cs typeface="Calibri"/>
              </a:rPr>
              <a:t>** Federal  Fiscal year (Oct 1, 2021 – Sep 30, 2022) MA Inpatient Hospital Discharge and Observation Stays (Hospital Stays) and MA Emergency Department Discharges Databases, Center for Health Information and Analysis.</a:t>
            </a:r>
            <a:endParaRPr lang="en-US" sz="900" dirty="0">
              <a:latin typeface="Arial"/>
            </a:endParaRPr>
          </a:p>
        </p:txBody>
      </p:sp>
    </p:spTree>
    <p:extLst>
      <p:ext uri="{BB962C8B-B14F-4D97-AF65-F5344CB8AC3E}">
        <p14:creationId xmlns:p14="http://schemas.microsoft.com/office/powerpoint/2010/main" val="266970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5BD333-F105-C1AA-EC24-1ED142246E8C}"/>
              </a:ext>
            </a:extLst>
          </p:cNvPr>
          <p:cNvSpPr>
            <a:spLocks noGrp="1"/>
          </p:cNvSpPr>
          <p:nvPr>
            <p:ph type="sldNum" sz="quarter" idx="4"/>
          </p:nvPr>
        </p:nvSpPr>
        <p:spPr>
          <a:xfrm>
            <a:off x="9034825" y="6492502"/>
            <a:ext cx="2736415" cy="365125"/>
          </a:xfrm>
        </p:spPr>
        <p:txBody>
          <a:bodyPr anchor="ctr">
            <a:normAutofit/>
          </a:bodyPr>
          <a:lstStyle/>
          <a:p>
            <a:pPr>
              <a:spcAft>
                <a:spcPts val="600"/>
              </a:spcAft>
            </a:pPr>
            <a:fld id="{CA49D0EE-DE7F-324B-A84C-F36708423CDB}" type="slidenum">
              <a:rPr lang="en-US" smtClean="0"/>
              <a:pPr>
                <a:spcAft>
                  <a:spcPts val="600"/>
                </a:spcAft>
              </a:pPr>
              <a:t>6</a:t>
            </a:fld>
            <a:endParaRPr lang="en-US" dirty="0"/>
          </a:p>
        </p:txBody>
      </p:sp>
      <p:sp>
        <p:nvSpPr>
          <p:cNvPr id="1033" name="Title 2">
            <a:extLst>
              <a:ext uri="{FF2B5EF4-FFF2-40B4-BE49-F238E27FC236}">
                <a16:creationId xmlns:a16="http://schemas.microsoft.com/office/drawing/2014/main" id="{474ED083-02FF-9867-F089-8EF017D4E14F}"/>
              </a:ext>
            </a:extLst>
          </p:cNvPr>
          <p:cNvSpPr>
            <a:spLocks noGrp="1"/>
          </p:cNvSpPr>
          <p:nvPr>
            <p:ph type="title"/>
          </p:nvPr>
        </p:nvSpPr>
        <p:spPr>
          <a:xfrm>
            <a:off x="338143" y="61491"/>
            <a:ext cx="11599178" cy="874654"/>
          </a:xfrm>
        </p:spPr>
        <p:txBody>
          <a:bodyPr>
            <a:noAutofit/>
          </a:bodyPr>
          <a:lstStyle/>
          <a:p>
            <a:r>
              <a:rPr lang="en-US" dirty="0"/>
              <a:t>Magnitude of the Problem: Unintentional Fall Injury</a:t>
            </a:r>
          </a:p>
        </p:txBody>
      </p:sp>
      <p:graphicFrame>
        <p:nvGraphicFramePr>
          <p:cNvPr id="5" name="Diagram 4" descr="This pyramid graphic provides the number of fall-related injuries and deaths for the year 2022. The tip of the pyramid reflects the number of deaths (N=1,118), hospital stays (N=19,735) are the next level, and emergency department visits (N=60,290) make up the bottom portion.">
            <a:extLst>
              <a:ext uri="{FF2B5EF4-FFF2-40B4-BE49-F238E27FC236}">
                <a16:creationId xmlns:a16="http://schemas.microsoft.com/office/drawing/2014/main" id="{C6E9B9A6-0F70-6CD2-7544-48DF1D41E2D6}"/>
              </a:ext>
            </a:extLst>
          </p:cNvPr>
          <p:cNvGraphicFramePr/>
          <p:nvPr>
            <p:extLst>
              <p:ext uri="{D42A27DB-BD31-4B8C-83A1-F6EECF244321}">
                <p14:modId xmlns:p14="http://schemas.microsoft.com/office/powerpoint/2010/main" val="2869929554"/>
              </p:ext>
            </p:extLst>
          </p:nvPr>
        </p:nvGraphicFramePr>
        <p:xfrm>
          <a:off x="613820" y="1888230"/>
          <a:ext cx="6339403" cy="3983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98154E1-7B21-0B1A-9082-03FF562A10E2}"/>
              </a:ext>
            </a:extLst>
          </p:cNvPr>
          <p:cNvSpPr txBox="1"/>
          <p:nvPr/>
        </p:nvSpPr>
        <p:spPr>
          <a:xfrm>
            <a:off x="7488455" y="1147388"/>
            <a:ext cx="4573069" cy="4616648"/>
          </a:xfrm>
          <a:prstGeom prst="rect">
            <a:avLst/>
          </a:prstGeom>
          <a:solidFill>
            <a:schemeClr val="bg1"/>
          </a:solidFill>
        </p:spPr>
        <p:txBody>
          <a:bodyPr wrap="square" lIns="91440" tIns="45720" rIns="91440" bIns="45720" rtlCol="0" anchor="t">
            <a:spAutoFit/>
          </a:bodyPr>
          <a:lstStyle/>
          <a:p>
            <a:pPr>
              <a:buClr>
                <a:schemeClr val="tx1"/>
              </a:buClr>
            </a:pPr>
            <a:r>
              <a:rPr lang="en-US" sz="2400" dirty="0">
                <a:latin typeface="Aptos"/>
              </a:rPr>
              <a:t>In 2020, survey</a:t>
            </a:r>
            <a:r>
              <a:rPr lang="en-US" sz="2400" baseline="30000" dirty="0">
                <a:latin typeface="Aptos"/>
              </a:rPr>
              <a:t>***</a:t>
            </a:r>
            <a:r>
              <a:rPr lang="en-US" sz="2400" dirty="0">
                <a:latin typeface="Aptos"/>
              </a:rPr>
              <a:t> data found:</a:t>
            </a:r>
          </a:p>
          <a:p>
            <a:pPr marL="342900" indent="-342900">
              <a:spcBef>
                <a:spcPts val="1200"/>
              </a:spcBef>
              <a:buClr>
                <a:schemeClr val="tx1"/>
              </a:buClr>
              <a:buFont typeface="Arial" panose="020B0604020202020204" pitchFamily="34" charset="0"/>
              <a:buChar char="•"/>
            </a:pPr>
            <a:r>
              <a:rPr lang="en-US" sz="2400" dirty="0">
                <a:latin typeface="Aptos"/>
              </a:rPr>
              <a:t>1 in 4 (25.6%) community-dwelling older adults in MA reported having had a fall in the previous 12 months</a:t>
            </a:r>
          </a:p>
          <a:p>
            <a:pPr marL="342900" indent="-342900">
              <a:spcBef>
                <a:spcPts val="1200"/>
              </a:spcBef>
              <a:buClr>
                <a:schemeClr val="tx1"/>
              </a:buClr>
              <a:buFont typeface="Arial" panose="020B0604020202020204" pitchFamily="34" charset="0"/>
              <a:buChar char="•"/>
            </a:pPr>
            <a:r>
              <a:rPr lang="en-US" sz="2400" dirty="0">
                <a:latin typeface="Aptos"/>
              </a:rPr>
              <a:t>10% reported having had a </a:t>
            </a:r>
            <a:r>
              <a:rPr lang="en-US" sz="2400" b="1" i="1" dirty="0">
                <a:latin typeface="Aptos"/>
              </a:rPr>
              <a:t>fall injury</a:t>
            </a:r>
          </a:p>
          <a:p>
            <a:pPr>
              <a:spcBef>
                <a:spcPts val="1200"/>
              </a:spcBef>
              <a:buClr>
                <a:schemeClr val="tx1"/>
              </a:buClr>
            </a:pPr>
            <a:r>
              <a:rPr lang="en-US" sz="2400" dirty="0">
                <a:latin typeface="Aptos"/>
              </a:rPr>
              <a:t>The number of fall injuries treated outside of MA acute care hospitals (layer of the pyramid below ED visits) is unknown</a:t>
            </a:r>
          </a:p>
        </p:txBody>
      </p:sp>
      <p:sp>
        <p:nvSpPr>
          <p:cNvPr id="4" name="TextBox 3">
            <a:extLst>
              <a:ext uri="{FF2B5EF4-FFF2-40B4-BE49-F238E27FC236}">
                <a16:creationId xmlns:a16="http://schemas.microsoft.com/office/drawing/2014/main" id="{17D2B331-71FC-A111-B759-CFE71DFD7FAF}"/>
              </a:ext>
            </a:extLst>
          </p:cNvPr>
          <p:cNvSpPr txBox="1"/>
          <p:nvPr/>
        </p:nvSpPr>
        <p:spPr>
          <a:xfrm>
            <a:off x="444844" y="984635"/>
            <a:ext cx="6670900" cy="1015663"/>
          </a:xfrm>
          <a:prstGeom prst="rect">
            <a:avLst/>
          </a:prstGeom>
          <a:noFill/>
        </p:spPr>
        <p:txBody>
          <a:bodyPr wrap="square" rtlCol="0">
            <a:spAutoFit/>
          </a:bodyPr>
          <a:lstStyle/>
          <a:p>
            <a:pPr>
              <a:lnSpc>
                <a:spcPts val="3600"/>
              </a:lnSpc>
            </a:pPr>
            <a:r>
              <a:rPr lang="en-US" sz="2800" dirty="0">
                <a:latin typeface="Aptos"/>
              </a:rPr>
              <a:t>In 2022, fall injuries among MA residents 65+ years resulted in: </a:t>
            </a:r>
          </a:p>
        </p:txBody>
      </p:sp>
      <p:sp>
        <p:nvSpPr>
          <p:cNvPr id="22" name="TextBox 21">
            <a:extLst>
              <a:ext uri="{FF2B5EF4-FFF2-40B4-BE49-F238E27FC236}">
                <a16:creationId xmlns:a16="http://schemas.microsoft.com/office/drawing/2014/main" id="{BF9AC428-C764-DC6B-235E-11D44237C183}"/>
              </a:ext>
            </a:extLst>
          </p:cNvPr>
          <p:cNvSpPr txBox="1"/>
          <p:nvPr/>
        </p:nvSpPr>
        <p:spPr>
          <a:xfrm>
            <a:off x="97136" y="5920465"/>
            <a:ext cx="1196438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b="1" i="1" dirty="0">
                <a:latin typeface="Arial" panose="020B0604020202020204" pitchFamily="34" charset="0"/>
                <a:cs typeface="Arial" panose="020B0604020202020204" pitchFamily="34" charset="0"/>
              </a:rPr>
              <a:t>Data sources</a:t>
            </a:r>
            <a:r>
              <a:rPr lang="en-US" sz="900" dirty="0">
                <a:latin typeface="Arial" panose="020B0604020202020204" pitchFamily="34" charset="0"/>
                <a:cs typeface="Arial" panose="020B0604020202020204" pitchFamily="34" charset="0"/>
              </a:rPr>
              <a:t>: Registry of Vital Records and Statistics, MA Department of Public Health. * </a:t>
            </a:r>
            <a:r>
              <a:rPr lang="en-US" sz="900" dirty="0">
                <a:effectLst/>
                <a:latin typeface="Arial" panose="020B0604020202020204" pitchFamily="34" charset="0"/>
                <a:ea typeface="Aptos" panose="020B0004020202020204" pitchFamily="34" charset="0"/>
                <a:cs typeface="Arial" panose="020B0604020202020204" pitchFamily="34" charset="0"/>
              </a:rPr>
              <a:t>Please be advised that 2022 data are preliminary and subject to change. Raw preliminary data may be incomplete or inaccurate and have not been fully verified, and revisions are likely to occur following the production of these data. The Department of Public Health strongly cautions users regarding the accuracy of statistical analyses based on preliminary data and particularly with regard to small numbers of events; ** Federal  Fiscal year (Oct 1, 2021 – Sep 30, 2022) </a:t>
            </a:r>
            <a:r>
              <a:rPr lang="en-US" sz="900" dirty="0">
                <a:latin typeface="Arial" panose="020B0604020202020204" pitchFamily="34" charset="0"/>
                <a:cs typeface="Arial" panose="020B0604020202020204" pitchFamily="34" charset="0"/>
              </a:rPr>
              <a:t>MA Inpatient Hospital Discharge and Observation Stays (Hospital Stays) and MA Emergency Department Discharges Databases; ***</a:t>
            </a:r>
            <a:r>
              <a:rPr lang="en-US" sz="900" dirty="0">
                <a:latin typeface="Arial" panose="020B0604020202020204" pitchFamily="34" charset="0"/>
                <a:ea typeface="+mn-lt"/>
                <a:cs typeface="Arial" panose="020B0604020202020204" pitchFamily="34" charset="0"/>
              </a:rPr>
              <a:t>Massachusetts Behavioral Risk Factor Surveillance System, MA Department of Public Health</a:t>
            </a: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5737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22EC00-585E-4A23-AF96-556A047AAD8E}"/>
              </a:ext>
            </a:extLst>
          </p:cNvPr>
          <p:cNvSpPr>
            <a:spLocks noGrp="1"/>
          </p:cNvSpPr>
          <p:nvPr>
            <p:ph type="sldNum" sz="quarter" idx="4"/>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effectLst/>
              <a:uLnTx/>
              <a:uFillTx/>
            </a:endParaRPr>
          </a:p>
        </p:txBody>
      </p:sp>
      <p:sp>
        <p:nvSpPr>
          <p:cNvPr id="3" name="Title 2">
            <a:extLst>
              <a:ext uri="{FF2B5EF4-FFF2-40B4-BE49-F238E27FC236}">
                <a16:creationId xmlns:a16="http://schemas.microsoft.com/office/drawing/2014/main" id="{80B4CE30-C587-4767-B650-3599D07BF0C2}"/>
              </a:ext>
            </a:extLst>
          </p:cNvPr>
          <p:cNvSpPr>
            <a:spLocks noGrp="1"/>
          </p:cNvSpPr>
          <p:nvPr>
            <p:ph type="title"/>
          </p:nvPr>
        </p:nvSpPr>
        <p:spPr>
          <a:xfrm>
            <a:off x="337930" y="56524"/>
            <a:ext cx="11227692" cy="874654"/>
          </a:xfrm>
        </p:spPr>
        <p:txBody>
          <a:bodyPr>
            <a:normAutofit/>
          </a:bodyPr>
          <a:lstStyle/>
          <a:p>
            <a:pPr>
              <a:lnSpc>
                <a:spcPct val="100000"/>
              </a:lnSpc>
              <a:spcBef>
                <a:spcPts val="600"/>
              </a:spcBef>
              <a:spcAft>
                <a:spcPts val="600"/>
              </a:spcAft>
            </a:pPr>
            <a:r>
              <a:rPr lang="en-US" sz="2400" b="1" dirty="0">
                <a:solidFill>
                  <a:schemeClr val="bg1"/>
                </a:solidFill>
                <a:effectLst/>
                <a:ea typeface="Aptos" panose="020B0004020202020204" pitchFamily="34" charset="0"/>
              </a:rPr>
              <a:t>Trends: Unintentional Fall Death</a:t>
            </a:r>
            <a:r>
              <a:rPr lang="en-US" sz="2400" dirty="0">
                <a:ea typeface="Aptos" panose="020B0004020202020204" pitchFamily="34" charset="0"/>
              </a:rPr>
              <a:t> Rates</a:t>
            </a:r>
            <a:r>
              <a:rPr lang="en-US" sz="2400" b="1" dirty="0">
                <a:solidFill>
                  <a:schemeClr val="bg1"/>
                </a:solidFill>
                <a:effectLst/>
                <a:ea typeface="Aptos" panose="020B0004020202020204" pitchFamily="34" charset="0"/>
              </a:rPr>
              <a:t>, MA Residents 65+ Years, 2010-2022 (with U.S. Comparison)</a:t>
            </a:r>
            <a:endParaRPr lang="en-US" sz="2400" dirty="0"/>
          </a:p>
        </p:txBody>
      </p:sp>
      <p:sp>
        <p:nvSpPr>
          <p:cNvPr id="5" name="TextBox 4">
            <a:extLst>
              <a:ext uri="{FF2B5EF4-FFF2-40B4-BE49-F238E27FC236}">
                <a16:creationId xmlns:a16="http://schemas.microsoft.com/office/drawing/2014/main" id="{F21EC06D-9B64-1E28-5C2D-AD7CEF6FEFF2}"/>
              </a:ext>
            </a:extLst>
          </p:cNvPr>
          <p:cNvSpPr txBox="1"/>
          <p:nvPr/>
        </p:nvSpPr>
        <p:spPr>
          <a:xfrm>
            <a:off x="160426" y="1095404"/>
            <a:ext cx="4257680" cy="4832092"/>
          </a:xfrm>
          <a:prstGeom prst="rect">
            <a:avLst/>
          </a:prstGeom>
          <a:solidFill>
            <a:schemeClr val="bg1"/>
          </a:solidFill>
        </p:spPr>
        <p:txBody>
          <a:bodyPr wrap="square" lIns="91440" tIns="45720" rIns="91440" bIns="45720" rtlCol="0" anchor="t">
            <a:spAutoFit/>
          </a:bodyPr>
          <a:lstStyle/>
          <a:p>
            <a:pPr marL="285750" indent="-285750">
              <a:spcBef>
                <a:spcPts val="600"/>
              </a:spcBef>
              <a:spcAft>
                <a:spcPts val="600"/>
              </a:spcAft>
              <a:buClr>
                <a:srgbClr val="000000"/>
              </a:buClr>
              <a:buFont typeface="Symbol" panose="05050102010706020507" pitchFamily="18" charset="2"/>
              <a:buChar char=""/>
            </a:pPr>
            <a:r>
              <a:rPr lang="en-US" sz="2400" dirty="0">
                <a:latin typeface="Aptos"/>
                <a:ea typeface="+mn-lt"/>
                <a:cs typeface="+mn-lt"/>
              </a:rPr>
              <a:t>From 2014-2022, the average annual percent change in the MA crude rate was </a:t>
            </a:r>
            <a:r>
              <a:rPr lang="en-US" sz="2400" b="1" dirty="0">
                <a:latin typeface="Aptos"/>
                <a:ea typeface="+mn-lt"/>
                <a:cs typeface="+mn-lt"/>
              </a:rPr>
              <a:t>6.4%</a:t>
            </a:r>
            <a:r>
              <a:rPr lang="en-US" sz="2400" dirty="0">
                <a:latin typeface="Aptos"/>
                <a:ea typeface="+mn-lt"/>
                <a:cs typeface="+mn-lt"/>
              </a:rPr>
              <a:t>  (p&lt;.05)*</a:t>
            </a:r>
            <a:endParaRPr lang="en-US" dirty="0">
              <a:latin typeface="Aptos"/>
              <a:ea typeface="Calibri"/>
              <a:cs typeface="Calibri"/>
            </a:endParaRPr>
          </a:p>
          <a:p>
            <a:pPr marL="285750" indent="-285750">
              <a:spcBef>
                <a:spcPts val="600"/>
              </a:spcBef>
              <a:spcAft>
                <a:spcPts val="600"/>
              </a:spcAft>
              <a:buClr>
                <a:schemeClr val="tx1"/>
              </a:buClr>
              <a:buFont typeface="Symbol" panose="05050102010706020507" pitchFamily="18" charset="2"/>
              <a:buChar char=""/>
            </a:pPr>
            <a:r>
              <a:rPr lang="en-US" sz="2400" dirty="0">
                <a:latin typeface="Aptos"/>
              </a:rPr>
              <a:t>From 2010 to 2022, MA rate increases were experienced across demographic groups (age, race &amp; ethnicity, sex, and rural &amp; non-rural)</a:t>
            </a:r>
          </a:p>
          <a:p>
            <a:pPr marL="285750" indent="-285750">
              <a:spcBef>
                <a:spcPts val="600"/>
              </a:spcBef>
              <a:spcAft>
                <a:spcPts val="600"/>
              </a:spcAft>
              <a:buClr>
                <a:srgbClr val="000000"/>
              </a:buClr>
              <a:buFont typeface="Symbol" panose="05050102010706020507" pitchFamily="18" charset="2"/>
              <a:buChar char=""/>
            </a:pPr>
            <a:r>
              <a:rPr lang="en-US" sz="2400" dirty="0">
                <a:latin typeface="Aptos"/>
              </a:rPr>
              <a:t>The reasons for the increase are not well understood but are likely multifactorial </a:t>
            </a:r>
          </a:p>
        </p:txBody>
      </p:sp>
      <p:graphicFrame>
        <p:nvGraphicFramePr>
          <p:cNvPr id="7" name="Chart 6" descr="This line chart provides a visual of the trends in the annual age-adjusted rate of unintentional fall deaths among MA residents compared to the U.S. as a whole. While the U.S. rate was higher than MA in 2010, the MA rate was higher in 2022. The MA age-adjusted rate increased 119% from 2010 (with 43.2 deaths per 100,000 residents) to 2022 (with 94.7 deaths per 100,000 residents).">
            <a:extLst>
              <a:ext uri="{FF2B5EF4-FFF2-40B4-BE49-F238E27FC236}">
                <a16:creationId xmlns:a16="http://schemas.microsoft.com/office/drawing/2014/main" id="{42D7B4F4-4359-C8EA-1564-CFE40F6061B1}"/>
              </a:ext>
            </a:extLst>
          </p:cNvPr>
          <p:cNvGraphicFramePr>
            <a:graphicFrameLocks/>
          </p:cNvGraphicFramePr>
          <p:nvPr>
            <p:extLst>
              <p:ext uri="{D42A27DB-BD31-4B8C-83A1-F6EECF244321}">
                <p14:modId xmlns:p14="http://schemas.microsoft.com/office/powerpoint/2010/main" val="1449324087"/>
              </p:ext>
            </p:extLst>
          </p:nvPr>
        </p:nvGraphicFramePr>
        <p:xfrm>
          <a:off x="4557485" y="1013006"/>
          <a:ext cx="7415425" cy="483198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8543A630-DF0E-129F-3D91-A31EE269744A}"/>
              </a:ext>
            </a:extLst>
          </p:cNvPr>
          <p:cNvSpPr txBox="1"/>
          <p:nvPr/>
        </p:nvSpPr>
        <p:spPr>
          <a:xfrm>
            <a:off x="6096000" y="2169550"/>
            <a:ext cx="407639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ptos" panose="020B0004020202020204" pitchFamily="34" charset="0"/>
                <a:cs typeface="Calibri"/>
              </a:rPr>
              <a:t>MA age-adjusted rate increased 119% from 2010 to 2022</a:t>
            </a:r>
          </a:p>
        </p:txBody>
      </p:sp>
      <p:sp>
        <p:nvSpPr>
          <p:cNvPr id="8" name="TextBox 7">
            <a:extLst>
              <a:ext uri="{FF2B5EF4-FFF2-40B4-BE49-F238E27FC236}">
                <a16:creationId xmlns:a16="http://schemas.microsoft.com/office/drawing/2014/main" id="{E10ADCD1-CE29-562D-5F14-417346FDA24A}"/>
              </a:ext>
            </a:extLst>
          </p:cNvPr>
          <p:cNvSpPr txBox="1"/>
          <p:nvPr/>
        </p:nvSpPr>
        <p:spPr>
          <a:xfrm>
            <a:off x="543670" y="6197348"/>
            <a:ext cx="11429240" cy="3777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eaLnBrk="1" fontAlgn="b" latinLnBrk="0" hangingPunct="1">
              <a:spcBef>
                <a:spcPts val="0"/>
              </a:spcBef>
              <a:spcAft>
                <a:spcPts val="0"/>
              </a:spcAft>
            </a:pPr>
            <a:r>
              <a:rPr lang="en-US" sz="900" b="1" i="1" dirty="0">
                <a:latin typeface="Arial" panose="020B0604020202020204" pitchFamily="34" charset="0"/>
                <a:cs typeface="Arial" panose="020B0604020202020204" pitchFamily="34" charset="0"/>
              </a:rPr>
              <a:t>Data sources</a:t>
            </a:r>
            <a:r>
              <a:rPr lang="en-US" sz="900" dirty="0">
                <a:latin typeface="Arial" panose="020B0604020202020204" pitchFamily="34" charset="0"/>
                <a:cs typeface="Arial" panose="020B0604020202020204" pitchFamily="34" charset="0"/>
              </a:rPr>
              <a:t>: </a:t>
            </a:r>
            <a:r>
              <a:rPr lang="en-US" sz="900" b="0" i="0" u="none" strike="noStrike" kern="1200" dirty="0">
                <a:solidFill>
                  <a:srgbClr val="555555"/>
                </a:solidFill>
                <a:effectLst/>
                <a:latin typeface="Arial" panose="020B0604020202020204" pitchFamily="34" charset="0"/>
                <a:cs typeface="Arial" panose="020B0604020202020204" pitchFamily="34" charset="0"/>
              </a:rPr>
              <a:t>CDC WISQARS (Web-based Injury Statistics Query and Reporting System), Accessed 7/11/2024</a:t>
            </a:r>
            <a:r>
              <a:rPr lang="en-US" sz="900" dirty="0">
                <a:latin typeface="Arial" panose="020B0604020202020204" pitchFamily="34" charset="0"/>
                <a:cs typeface="Arial" panose="020B0604020202020204" pitchFamily="34" charset="0"/>
              </a:rPr>
              <a:t> </a:t>
            </a:r>
            <a:r>
              <a:rPr lang="en-US" sz="900" b="0" i="0" u="sng" strike="noStrike" kern="1200" dirty="0">
                <a:solidFill>
                  <a:srgbClr val="467886"/>
                </a:solidFill>
                <a:effectLst/>
                <a:latin typeface="Arial" panose="020B0604020202020204" pitchFamily="34" charset="0"/>
                <a:cs typeface="Arial" panose="020B0604020202020204" pitchFamily="34" charset="0"/>
                <a:hlinkClick r:id="rId4"/>
              </a:rPr>
              <a:t>https://wisqars.cdc.gov/create-reports/</a:t>
            </a:r>
            <a:r>
              <a:rPr lang="en-US" sz="900" b="0" i="0" u="sng" strike="noStrike" kern="1200" dirty="0">
                <a:solidFill>
                  <a:srgbClr val="467886"/>
                </a:solidFill>
                <a:effectLst/>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 </a:t>
            </a:r>
            <a:r>
              <a:rPr lang="en-US" sz="900" b="0" i="0" u="sng" strike="noStrike" kern="1200" dirty="0">
                <a:effectLst/>
                <a:latin typeface="Arial" panose="020B0604020202020204" pitchFamily="34" charset="0"/>
                <a:cs typeface="Arial" panose="020B0604020202020204" pitchFamily="34" charset="0"/>
              </a:rPr>
              <a:t>*</a:t>
            </a:r>
            <a:r>
              <a:rPr lang="en-US" sz="900" b="0" i="0" u="sng" strike="noStrike" kern="1200" dirty="0" err="1">
                <a:effectLst/>
                <a:latin typeface="Arial" panose="020B0604020202020204" pitchFamily="34" charset="0"/>
                <a:cs typeface="Arial" panose="020B0604020202020204" pitchFamily="34" charset="0"/>
              </a:rPr>
              <a:t>Joinpoint</a:t>
            </a:r>
            <a:r>
              <a:rPr lang="en-US" sz="900" b="0" i="0" u="sng" strike="noStrike" kern="1200" dirty="0">
                <a:effectLst/>
                <a:latin typeface="Arial" panose="020B0604020202020204" pitchFamily="34" charset="0"/>
                <a:cs typeface="Arial" panose="020B0604020202020204" pitchFamily="34" charset="0"/>
              </a:rPr>
              <a:t> analysis </a:t>
            </a:r>
            <a:endParaRPr lang="en-US" sz="900" b="0" i="0" u="none" strike="noStrike" dirty="0">
              <a:effectLst/>
              <a:latin typeface="Arial" panose="020B0604020202020204" pitchFamily="34" charset="0"/>
              <a:cs typeface="Arial" panose="020B0604020202020204" pitchFamily="34" charset="0"/>
            </a:endParaRPr>
          </a:p>
          <a:p>
            <a:endParaRPr lang="en-US" sz="9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5488D63-07FF-A4C5-5ED2-71B04B95B9DD}"/>
              </a:ext>
            </a:extLst>
          </p:cNvPr>
          <p:cNvSpPr txBox="1"/>
          <p:nvPr/>
        </p:nvSpPr>
        <p:spPr>
          <a:xfrm>
            <a:off x="4557485" y="5858794"/>
            <a:ext cx="4257680" cy="338554"/>
          </a:xfrm>
          <a:prstGeom prst="rect">
            <a:avLst/>
          </a:prstGeom>
          <a:noFill/>
        </p:spPr>
        <p:txBody>
          <a:bodyPr wrap="square" lIns="91440" tIns="45720" rIns="91440" bIns="45720" rtlCol="0" anchor="t">
            <a:spAutoFit/>
          </a:bodyPr>
          <a:lstStyle/>
          <a:p>
            <a:r>
              <a:rPr lang="en-US" sz="1600" dirty="0">
                <a:latin typeface="Aptos" panose="020B0004020202020204" pitchFamily="34" charset="0"/>
              </a:rPr>
              <a:t>Note that the Y axis does not begin at zero</a:t>
            </a:r>
            <a:endParaRPr lang="en-US" sz="1600" dirty="0">
              <a:latin typeface="Aptos" panose="020B0004020202020204" pitchFamily="34" charset="0"/>
              <a:cs typeface="Calibri"/>
            </a:endParaRPr>
          </a:p>
        </p:txBody>
      </p:sp>
    </p:spTree>
    <p:extLst>
      <p:ext uri="{BB962C8B-B14F-4D97-AF65-F5344CB8AC3E}">
        <p14:creationId xmlns:p14="http://schemas.microsoft.com/office/powerpoint/2010/main" val="431501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22EC00-585E-4A23-AF96-556A047AAD8E}"/>
              </a:ext>
            </a:extLst>
          </p:cNvPr>
          <p:cNvSpPr>
            <a:spLocks noGrp="1"/>
          </p:cNvSpPr>
          <p:nvPr>
            <p:ph type="sldNum" sz="quarter" idx="4"/>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effectLst/>
              <a:uLnTx/>
              <a:uFillTx/>
            </a:endParaRPr>
          </a:p>
        </p:txBody>
      </p:sp>
      <p:sp>
        <p:nvSpPr>
          <p:cNvPr id="3" name="Title 2">
            <a:extLst>
              <a:ext uri="{FF2B5EF4-FFF2-40B4-BE49-F238E27FC236}">
                <a16:creationId xmlns:a16="http://schemas.microsoft.com/office/drawing/2014/main" id="{80B4CE30-C587-4767-B650-3599D07BF0C2}"/>
              </a:ext>
            </a:extLst>
          </p:cNvPr>
          <p:cNvSpPr>
            <a:spLocks noGrp="1"/>
          </p:cNvSpPr>
          <p:nvPr>
            <p:ph type="title"/>
          </p:nvPr>
        </p:nvSpPr>
        <p:spPr>
          <a:xfrm>
            <a:off x="238539" y="56524"/>
            <a:ext cx="11727133" cy="874654"/>
          </a:xfrm>
        </p:spPr>
        <p:txBody>
          <a:bodyPr>
            <a:normAutofit/>
          </a:bodyPr>
          <a:lstStyle/>
          <a:p>
            <a:pPr>
              <a:lnSpc>
                <a:spcPct val="100000"/>
              </a:lnSpc>
              <a:spcBef>
                <a:spcPts val="600"/>
              </a:spcBef>
              <a:spcAft>
                <a:spcPts val="600"/>
              </a:spcAft>
            </a:pPr>
            <a:r>
              <a:rPr lang="en-US" sz="2400" b="1" dirty="0">
                <a:solidFill>
                  <a:schemeClr val="bg1"/>
                </a:solidFill>
                <a:effectLst/>
                <a:ea typeface="Aptos" panose="020B0004020202020204" pitchFamily="34" charset="0"/>
              </a:rPr>
              <a:t>Trends: Rates of Nonfatal Hospital Stays and ED Visits Associated with Fall Injuries, </a:t>
            </a:r>
            <a:r>
              <a:rPr lang="en-US" sz="2400" dirty="0">
                <a:ea typeface="Aptos" panose="020B0004020202020204" pitchFamily="34" charset="0"/>
              </a:rPr>
              <a:t>MA Residents Ages 65+ Years, 2017-2022*</a:t>
            </a:r>
            <a:endParaRPr lang="en-US" sz="2400" dirty="0"/>
          </a:p>
        </p:txBody>
      </p:sp>
      <p:graphicFrame>
        <p:nvGraphicFramePr>
          <p:cNvPr id="7" name="Chart 6" descr="This line graph shows the trends in both the crude and age adjusted rates of fall-related emergency department visits among MA residents 65 years and older from fiscal years 2017 to 2022. Both rates declined during the pandemic (2020), increased in 2021, and increased again in 2022 (with the rates in 2022 similar to 2017).">
            <a:extLst>
              <a:ext uri="{FF2B5EF4-FFF2-40B4-BE49-F238E27FC236}">
                <a16:creationId xmlns:a16="http://schemas.microsoft.com/office/drawing/2014/main" id="{441F0AD4-B52F-EA6E-2D16-11C194559F41}"/>
              </a:ext>
            </a:extLst>
          </p:cNvPr>
          <p:cNvGraphicFramePr>
            <a:graphicFrameLocks/>
          </p:cNvGraphicFramePr>
          <p:nvPr>
            <p:extLst>
              <p:ext uri="{D42A27DB-BD31-4B8C-83A1-F6EECF244321}">
                <p14:modId xmlns:p14="http://schemas.microsoft.com/office/powerpoint/2010/main" val="3669930064"/>
              </p:ext>
            </p:extLst>
          </p:nvPr>
        </p:nvGraphicFramePr>
        <p:xfrm>
          <a:off x="6597033" y="1119929"/>
          <a:ext cx="5061251" cy="377159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837725DE-DC10-60CD-C0E5-DC6FC1B3183F}"/>
              </a:ext>
            </a:extLst>
          </p:cNvPr>
          <p:cNvSpPr txBox="1"/>
          <p:nvPr/>
        </p:nvSpPr>
        <p:spPr>
          <a:xfrm>
            <a:off x="803087" y="5641846"/>
            <a:ext cx="3746053" cy="338554"/>
          </a:xfrm>
          <a:prstGeom prst="rect">
            <a:avLst/>
          </a:prstGeom>
          <a:noFill/>
        </p:spPr>
        <p:txBody>
          <a:bodyPr wrap="square" lIns="91440" tIns="45720" rIns="91440" bIns="45720" rtlCol="0" anchor="t">
            <a:spAutoFit/>
          </a:bodyPr>
          <a:lstStyle/>
          <a:p>
            <a:r>
              <a:rPr lang="en-US" sz="1600" dirty="0">
                <a:latin typeface="Aptos" panose="020B0004020202020204" pitchFamily="34" charset="0"/>
              </a:rPr>
              <a:t>Note that the Y axes do not begin at zero</a:t>
            </a:r>
            <a:endParaRPr lang="en-US" sz="1600" dirty="0">
              <a:latin typeface="Aptos" panose="020B0004020202020204" pitchFamily="34" charset="0"/>
              <a:cs typeface="Calibri"/>
            </a:endParaRPr>
          </a:p>
        </p:txBody>
      </p:sp>
      <p:graphicFrame>
        <p:nvGraphicFramePr>
          <p:cNvPr id="9" name="Chart 8" descr="This line graph shows the trends in both the crude and age adjusted rates of fall-related hospital stays among MA residents 65 years and older from fiscal years 2017 to 2022. Both rates declined during the pandemic (2020), increased in 2021, and stabilized in 2022. ">
            <a:extLst>
              <a:ext uri="{FF2B5EF4-FFF2-40B4-BE49-F238E27FC236}">
                <a16:creationId xmlns:a16="http://schemas.microsoft.com/office/drawing/2014/main" id="{A29A4883-3F17-24CF-F605-334F2E21EF6D}"/>
              </a:ext>
            </a:extLst>
          </p:cNvPr>
          <p:cNvGraphicFramePr>
            <a:graphicFrameLocks/>
          </p:cNvGraphicFramePr>
          <p:nvPr>
            <p:extLst>
              <p:ext uri="{D42A27DB-BD31-4B8C-83A1-F6EECF244321}">
                <p14:modId xmlns:p14="http://schemas.microsoft.com/office/powerpoint/2010/main" val="1403816814"/>
              </p:ext>
            </p:extLst>
          </p:nvPr>
        </p:nvGraphicFramePr>
        <p:xfrm>
          <a:off x="487294" y="1166381"/>
          <a:ext cx="5403503" cy="3771597"/>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6A349001-70B5-FB1B-FE11-F439A7C1F50D}"/>
              </a:ext>
            </a:extLst>
          </p:cNvPr>
          <p:cNvSpPr txBox="1"/>
          <p:nvPr/>
        </p:nvSpPr>
        <p:spPr>
          <a:xfrm>
            <a:off x="794682" y="6065633"/>
            <a:ext cx="108636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b="1" i="1">
                <a:latin typeface="Arial" panose="020B0604020202020204" pitchFamily="34" charset="0"/>
                <a:cs typeface="Arial" panose="020B0604020202020204" pitchFamily="34" charset="0"/>
              </a:rPr>
              <a:t>Data sources</a:t>
            </a:r>
            <a:r>
              <a:rPr lang="en-US" sz="900">
                <a:latin typeface="Arial" panose="020B0604020202020204" pitchFamily="34" charset="0"/>
                <a:cs typeface="Arial" panose="020B0604020202020204" pitchFamily="34" charset="0"/>
              </a:rPr>
              <a:t>: </a:t>
            </a:r>
            <a:r>
              <a:rPr lang="en-US" sz="900"/>
              <a:t>*</a:t>
            </a:r>
            <a:r>
              <a:rPr lang="en-US" sz="900">
                <a:latin typeface="Aptos" panose="020B0004020202020204" pitchFamily="34" charset="0"/>
              </a:rPr>
              <a:t>Data for years presented represents federal fiscal years (October 1-September 30)</a:t>
            </a:r>
            <a:r>
              <a:rPr lang="en-US" sz="900">
                <a:latin typeface="Aptos" panose="020B0004020202020204" pitchFamily="34" charset="0"/>
                <a:cs typeface="Calibri"/>
              </a:rPr>
              <a:t>, </a:t>
            </a:r>
            <a:r>
              <a:rPr lang="en-US" sz="900">
                <a:latin typeface="Arial" panose="020B0604020202020204" pitchFamily="34" charset="0"/>
                <a:cs typeface="Arial" panose="020B0604020202020204" pitchFamily="34" charset="0"/>
              </a:rPr>
              <a:t>MA Inpatient Hospital Discharge and Observation Stays (Hospital Stays) and MA Emergency Department Discharges Databases, Center for Health Information and Analysis.</a:t>
            </a:r>
          </a:p>
        </p:txBody>
      </p:sp>
      <p:sp>
        <p:nvSpPr>
          <p:cNvPr id="4" name="TextBox 3">
            <a:extLst>
              <a:ext uri="{FF2B5EF4-FFF2-40B4-BE49-F238E27FC236}">
                <a16:creationId xmlns:a16="http://schemas.microsoft.com/office/drawing/2014/main" id="{602A2BFD-1AD6-8538-4E59-35B907F1A19D}"/>
              </a:ext>
            </a:extLst>
          </p:cNvPr>
          <p:cNvSpPr txBox="1"/>
          <p:nvPr/>
        </p:nvSpPr>
        <p:spPr>
          <a:xfrm>
            <a:off x="487294" y="4995515"/>
            <a:ext cx="1147837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b="1">
                <a:latin typeface="Aptos" panose="020B0004020202020204" pitchFamily="34" charset="0"/>
                <a:cs typeface="Calibri"/>
              </a:rPr>
              <a:t>Age-adjusted rates of Hospital Stays and ED visits for nonfatal fall injuries declined during the pandemic and during this period did not have the same upward trend seen for fatal fall rates</a:t>
            </a:r>
          </a:p>
        </p:txBody>
      </p:sp>
    </p:spTree>
    <p:extLst>
      <p:ext uri="{BB962C8B-B14F-4D97-AF65-F5344CB8AC3E}">
        <p14:creationId xmlns:p14="http://schemas.microsoft.com/office/powerpoint/2010/main" val="29447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A5241-95E5-C45C-2176-1EAB2999E6CC}"/>
              </a:ext>
            </a:extLst>
          </p:cNvPr>
          <p:cNvSpPr>
            <a:spLocks noGrp="1"/>
          </p:cNvSpPr>
          <p:nvPr>
            <p:ph type="sldNum" sz="quarter" idx="4"/>
          </p:nvPr>
        </p:nvSpPr>
        <p:spPr/>
        <p:txBody>
          <a:bodyPr/>
          <a:lstStyle/>
          <a:p>
            <a:fld id="{CA49D0EE-DE7F-324B-A84C-F36708423CDB}" type="slidenum">
              <a:rPr lang="en-US" smtClean="0"/>
              <a:pPr/>
              <a:t>9</a:t>
            </a:fld>
            <a:endParaRPr lang="en-US"/>
          </a:p>
        </p:txBody>
      </p:sp>
      <p:sp>
        <p:nvSpPr>
          <p:cNvPr id="3" name="Title 2">
            <a:extLst>
              <a:ext uri="{FF2B5EF4-FFF2-40B4-BE49-F238E27FC236}">
                <a16:creationId xmlns:a16="http://schemas.microsoft.com/office/drawing/2014/main" id="{812435D5-C800-8010-6D15-7CE5849A5547}"/>
              </a:ext>
            </a:extLst>
          </p:cNvPr>
          <p:cNvSpPr>
            <a:spLocks noGrp="1"/>
          </p:cNvSpPr>
          <p:nvPr>
            <p:ph type="title"/>
          </p:nvPr>
        </p:nvSpPr>
        <p:spPr>
          <a:xfrm>
            <a:off x="592822" y="56524"/>
            <a:ext cx="11178418" cy="874654"/>
          </a:xfrm>
        </p:spPr>
        <p:txBody>
          <a:bodyPr>
            <a:normAutofit/>
          </a:bodyPr>
          <a:lstStyle/>
          <a:p>
            <a:pPr>
              <a:lnSpc>
                <a:spcPct val="100000"/>
              </a:lnSpc>
              <a:spcBef>
                <a:spcPts val="600"/>
              </a:spcBef>
              <a:spcAft>
                <a:spcPts val="600"/>
              </a:spcAft>
            </a:pPr>
            <a:r>
              <a:rPr lang="en-US" sz="2400" dirty="0"/>
              <a:t>Select Demographics: Age, Sex, Rurality of Residence, MA Residents Ages 65+ Years, 2022*</a:t>
            </a:r>
          </a:p>
        </p:txBody>
      </p:sp>
      <p:sp>
        <p:nvSpPr>
          <p:cNvPr id="4" name="Content Placeholder 3">
            <a:extLst>
              <a:ext uri="{FF2B5EF4-FFF2-40B4-BE49-F238E27FC236}">
                <a16:creationId xmlns:a16="http://schemas.microsoft.com/office/drawing/2014/main" id="{FE9B06CA-DBA3-B959-5448-78C0EC2EBCA2}"/>
              </a:ext>
            </a:extLst>
          </p:cNvPr>
          <p:cNvSpPr>
            <a:spLocks noGrp="1"/>
          </p:cNvSpPr>
          <p:nvPr>
            <p:ph idx="1"/>
          </p:nvPr>
        </p:nvSpPr>
        <p:spPr>
          <a:xfrm>
            <a:off x="592822" y="1077094"/>
            <a:ext cx="10972800" cy="4558285"/>
          </a:xfrm>
        </p:spPr>
        <p:txBody>
          <a:bodyPr vert="horz" lIns="91440" tIns="45720" rIns="91440" bIns="45720" rtlCol="0" anchor="t">
            <a:noAutofit/>
          </a:bodyPr>
          <a:lstStyle/>
          <a:p>
            <a:r>
              <a:rPr lang="en-US" sz="2000" b="1" dirty="0">
                <a:solidFill>
                  <a:schemeClr val="tx2"/>
                </a:solidFill>
                <a:latin typeface="Aptos"/>
                <a:cs typeface="Arial"/>
              </a:rPr>
              <a:t>AGE: </a:t>
            </a:r>
            <a:r>
              <a:rPr lang="en-US" sz="2000" dirty="0">
                <a:latin typeface="Aptos"/>
                <a:cs typeface="Arial"/>
              </a:rPr>
              <a:t>Fall death and nonfatal injury rates (per 100,000 population) increase exponentially with increasing age subgroup</a:t>
            </a:r>
            <a:endParaRPr lang="en-US" sz="2000" dirty="0">
              <a:highlight>
                <a:srgbClr val="FFFF00"/>
              </a:highlight>
              <a:latin typeface="Aptos"/>
              <a:cs typeface="Arial"/>
            </a:endParaRPr>
          </a:p>
          <a:p>
            <a:pPr lvl="1"/>
            <a:r>
              <a:rPr lang="en-US" sz="1800" dirty="0">
                <a:latin typeface="Aptos"/>
              </a:rPr>
              <a:t>Individuals ages 85+ years experienced 30.8, 9.0, and 4.2 times the rate of deaths, hospital stays and ED visits, respectively, of individuals in the 65-69 year age group</a:t>
            </a:r>
          </a:p>
          <a:p>
            <a:pPr marL="914400" lvl="2" indent="0">
              <a:buNone/>
            </a:pPr>
            <a:endParaRPr lang="en-US" sz="1800" dirty="0">
              <a:latin typeface="Aptos" panose="020B0004020202020204" pitchFamily="34" charset="0"/>
            </a:endParaRPr>
          </a:p>
          <a:p>
            <a:r>
              <a:rPr lang="en-US" sz="2000" b="1" dirty="0">
                <a:solidFill>
                  <a:schemeClr val="tx2"/>
                </a:solidFill>
                <a:latin typeface="Aptos"/>
                <a:cs typeface="Arial"/>
              </a:rPr>
              <a:t>SEX:  </a:t>
            </a:r>
            <a:r>
              <a:rPr lang="en-US" sz="2000" b="1" dirty="0">
                <a:latin typeface="Aptos"/>
                <a:cs typeface="Arial"/>
              </a:rPr>
              <a:t>Males </a:t>
            </a:r>
            <a:r>
              <a:rPr lang="en-US" sz="2000" dirty="0">
                <a:latin typeface="Aptos"/>
                <a:cs typeface="Arial"/>
              </a:rPr>
              <a:t>experience higher rates of death, while </a:t>
            </a:r>
            <a:r>
              <a:rPr lang="en-US" sz="2000" b="1" dirty="0">
                <a:latin typeface="Aptos"/>
                <a:cs typeface="Arial"/>
              </a:rPr>
              <a:t>females </a:t>
            </a:r>
            <a:r>
              <a:rPr lang="en-US" sz="2000" dirty="0">
                <a:latin typeface="Aptos"/>
                <a:cs typeface="Arial"/>
              </a:rPr>
              <a:t>experience higher rates of nonfatal hospital stays and ED visits</a:t>
            </a:r>
          </a:p>
          <a:p>
            <a:pPr lvl="1"/>
            <a:r>
              <a:rPr lang="en-US" sz="1800" dirty="0">
                <a:latin typeface="Aptos"/>
              </a:rPr>
              <a:t>Death rates among males were 1.1 times that of females</a:t>
            </a:r>
          </a:p>
          <a:p>
            <a:pPr lvl="1"/>
            <a:r>
              <a:rPr lang="en-US" sz="1800" dirty="0">
                <a:latin typeface="Aptos"/>
              </a:rPr>
              <a:t>Hospital stay and ED visit rates among females  were 1.7 and 1.4 times that of males, respectively</a:t>
            </a:r>
          </a:p>
          <a:p>
            <a:endParaRPr lang="en-US" sz="1800" b="1" dirty="0">
              <a:solidFill>
                <a:schemeClr val="tx2"/>
              </a:solidFill>
              <a:latin typeface="Aptos" panose="020B0004020202020204" pitchFamily="34" charset="0"/>
            </a:endParaRPr>
          </a:p>
          <a:p>
            <a:r>
              <a:rPr lang="en-US" sz="2000" b="1" dirty="0">
                <a:solidFill>
                  <a:schemeClr val="tx2"/>
                </a:solidFill>
                <a:latin typeface="Aptos"/>
                <a:cs typeface="Arial"/>
              </a:rPr>
              <a:t>RURALITY: </a:t>
            </a:r>
            <a:r>
              <a:rPr lang="en-US" sz="2000" dirty="0">
                <a:latin typeface="Aptos"/>
                <a:cs typeface="Arial"/>
              </a:rPr>
              <a:t>Individuals not residing in a rural town had slightly higher rates of fall-related deaths and hospital stays (1.5 and 1.3 times, respectively), compared with individuals who did reside in a rural town</a:t>
            </a:r>
          </a:p>
          <a:p>
            <a:pPr lvl="1"/>
            <a:r>
              <a:rPr lang="en-US" sz="1800" dirty="0">
                <a:latin typeface="Aptos"/>
              </a:rPr>
              <a:t>However, individuals residing in a rural town had slightly higher rates of ED visits for nonfatal fall injuries (1.1. times), compared with individuals that did not </a:t>
            </a:r>
          </a:p>
          <a:p>
            <a:pPr marL="457200" lvl="1" indent="0">
              <a:buNone/>
            </a:pPr>
            <a:endParaRPr lang="en-US" sz="1800" dirty="0">
              <a:latin typeface="Aptos"/>
            </a:endParaRPr>
          </a:p>
        </p:txBody>
      </p:sp>
      <p:sp>
        <p:nvSpPr>
          <p:cNvPr id="7" name="TextBox 6">
            <a:extLst>
              <a:ext uri="{FF2B5EF4-FFF2-40B4-BE49-F238E27FC236}">
                <a16:creationId xmlns:a16="http://schemas.microsoft.com/office/drawing/2014/main" id="{9D8781D8-A2A1-53AB-074D-2B70DEF303CD}"/>
              </a:ext>
            </a:extLst>
          </p:cNvPr>
          <p:cNvSpPr txBox="1"/>
          <p:nvPr/>
        </p:nvSpPr>
        <p:spPr>
          <a:xfrm>
            <a:off x="467092" y="5740775"/>
            <a:ext cx="10667124" cy="646331"/>
          </a:xfrm>
          <a:prstGeom prst="rect">
            <a:avLst/>
          </a:prstGeom>
          <a:noFill/>
        </p:spPr>
        <p:txBody>
          <a:bodyPr wrap="square" rtlCol="0">
            <a:spAutoFit/>
          </a:bodyPr>
          <a:lstStyle/>
          <a:p>
            <a:r>
              <a:rPr lang="en-US" sz="900" b="1" i="1">
                <a:latin typeface="Arial" panose="020B0604020202020204" pitchFamily="34" charset="0"/>
                <a:cs typeface="Arial" panose="020B0604020202020204" pitchFamily="34" charset="0"/>
              </a:rPr>
              <a:t>Data Sources: </a:t>
            </a:r>
            <a:r>
              <a:rPr lang="en-US" sz="900">
                <a:latin typeface="Arial" panose="020B0604020202020204" pitchFamily="34" charset="0"/>
                <a:cs typeface="Arial" panose="020B0604020202020204" pitchFamily="34" charset="0"/>
              </a:rPr>
              <a:t>: Registry of Vital Records and Statistics, MA Department of Public Health. MA Inpatient Hospital Discharge and Observation Stays (Hospital Stays) and MA Emergency Department Discharges Databases; * </a:t>
            </a:r>
            <a:r>
              <a:rPr lang="en-US" sz="900">
                <a:effectLst/>
                <a:latin typeface="Arial" panose="020B0604020202020204" pitchFamily="34" charset="0"/>
                <a:ea typeface="Aptos" panose="020B0004020202020204" pitchFamily="34" charset="0"/>
                <a:cs typeface="Arial" panose="020B0604020202020204" pitchFamily="34" charset="0"/>
              </a:rPr>
              <a:t>Please be advised that 2022 data are preliminary and subject to change. Raw preliminary data may be incomplete or inaccurate and have not been fully verified, and revisions are likely to occur following the production of these data. The Department of Public Health strongly cautions users regarding the accuracy of statistical analyses based on preliminary data and particularly with regard to small numbers of events; Federal  Fiscal year (Oct 1, 2021 – Sep 30, 2022)</a:t>
            </a:r>
            <a:endParaRPr lang="en-US" sz="9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5509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63647-CCA6-9A26-3E50-6B7BEEA9A77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90307A-69A2-B538-9727-EE0A7A1C9EC7}"/>
              </a:ext>
            </a:extLst>
          </p:cNvPr>
          <p:cNvSpPr>
            <a:spLocks noGrp="1"/>
          </p:cNvSpPr>
          <p:nvPr>
            <p:ph type="sldNum" sz="quarter" idx="4"/>
          </p:nvPr>
        </p:nvSpPr>
        <p:spPr/>
        <p:txBody>
          <a:bodyPr/>
          <a:lstStyle/>
          <a:p>
            <a:fld id="{CA49D0EE-DE7F-324B-A84C-F36708423CDB}" type="slidenum">
              <a:rPr lang="en-US" smtClean="0"/>
              <a:pPr/>
              <a:t>10</a:t>
            </a:fld>
            <a:endParaRPr lang="en-US"/>
          </a:p>
        </p:txBody>
      </p:sp>
      <p:sp>
        <p:nvSpPr>
          <p:cNvPr id="3" name="Title 2">
            <a:extLst>
              <a:ext uri="{FF2B5EF4-FFF2-40B4-BE49-F238E27FC236}">
                <a16:creationId xmlns:a16="http://schemas.microsoft.com/office/drawing/2014/main" id="{D31E1E8D-16DB-DCE1-0AC2-6C8B5CD7F98E}"/>
              </a:ext>
            </a:extLst>
          </p:cNvPr>
          <p:cNvSpPr>
            <a:spLocks noGrp="1"/>
          </p:cNvSpPr>
          <p:nvPr>
            <p:ph type="title"/>
          </p:nvPr>
        </p:nvSpPr>
        <p:spPr>
          <a:xfrm>
            <a:off x="592822" y="-28014"/>
            <a:ext cx="10886536" cy="989672"/>
          </a:xfrm>
        </p:spPr>
        <p:txBody>
          <a:bodyPr>
            <a:normAutofit/>
          </a:bodyPr>
          <a:lstStyle/>
          <a:p>
            <a:pPr>
              <a:lnSpc>
                <a:spcPct val="100000"/>
              </a:lnSpc>
              <a:spcBef>
                <a:spcPts val="600"/>
              </a:spcBef>
              <a:spcAft>
                <a:spcPts val="600"/>
              </a:spcAft>
            </a:pPr>
            <a:r>
              <a:rPr lang="en-US" sz="2400" dirty="0">
                <a:latin typeface="Arial"/>
                <a:cs typeface="Arial"/>
              </a:rPr>
              <a:t>Select Demographics: Average Annual Fall Death Rates by Race and Ethnicity, MA Residents Ages 65+ Years, 2018-2022</a:t>
            </a:r>
            <a:endParaRPr lang="en-US" sz="2400" dirty="0"/>
          </a:p>
        </p:txBody>
      </p:sp>
      <p:sp>
        <p:nvSpPr>
          <p:cNvPr id="9" name="TextBox 8">
            <a:extLst>
              <a:ext uri="{FF2B5EF4-FFF2-40B4-BE49-F238E27FC236}">
                <a16:creationId xmlns:a16="http://schemas.microsoft.com/office/drawing/2014/main" id="{0A542F7E-1FE4-DED1-069B-3BE6319317BA}"/>
              </a:ext>
            </a:extLst>
          </p:cNvPr>
          <p:cNvSpPr txBox="1"/>
          <p:nvPr/>
        </p:nvSpPr>
        <p:spPr>
          <a:xfrm>
            <a:off x="764169" y="5068857"/>
            <a:ext cx="11215135" cy="1292662"/>
          </a:xfrm>
          <a:prstGeom prst="rect">
            <a:avLst/>
          </a:prstGeom>
          <a:noFill/>
        </p:spPr>
        <p:txBody>
          <a:bodyPr wrap="square" lIns="91440" tIns="45720" rIns="91440" bIns="45720" rtlCol="0" anchor="t">
            <a:spAutoFit/>
          </a:bodyPr>
          <a:lstStyle/>
          <a:p>
            <a:r>
              <a:rPr lang="en-US" sz="1100" dirty="0">
                <a:latin typeface="Arial" panose="020B0604020202020204" pitchFamily="34" charset="0"/>
                <a:cs typeface="Arial" panose="020B0604020202020204" pitchFamily="34" charset="0"/>
              </a:rPr>
              <a:t>Rates presented are crude rates. Excludes persons listed  of “another” and “unknown” race (n=22); </a:t>
            </a:r>
          </a:p>
          <a:p>
            <a:r>
              <a:rPr lang="en-US" sz="1100" dirty="0" err="1">
                <a:latin typeface="Arial" panose="020B0604020202020204" pitchFamily="34" charset="0"/>
                <a:cs typeface="Arial" panose="020B0604020202020204" pitchFamily="34" charset="0"/>
              </a:rPr>
              <a:t>nH</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nL</a:t>
            </a:r>
            <a:r>
              <a:rPr lang="en-US" sz="1100" dirty="0">
                <a:latin typeface="Arial" panose="020B0604020202020204" pitchFamily="34" charset="0"/>
                <a:cs typeface="Arial" panose="020B0604020202020204" pitchFamily="34" charset="0"/>
              </a:rPr>
              <a:t>: Non-Hispanic/Non-Latinx</a:t>
            </a:r>
          </a:p>
          <a:p>
            <a:r>
              <a:rPr lang="en-US" sz="1100" dirty="0">
                <a:latin typeface="Arial" panose="020B0604020202020204" pitchFamily="34" charset="0"/>
                <a:cs typeface="Arial" panose="020B0604020202020204" pitchFamily="34" charset="0"/>
              </a:rPr>
              <a:t>*This rate is based on a count &lt; 20 and may be unstable.</a:t>
            </a:r>
          </a:p>
          <a:p>
            <a:r>
              <a:rPr lang="en-US" sz="1100" dirty="0">
                <a:latin typeface="Arial" panose="020B0604020202020204" pitchFamily="34" charset="0"/>
                <a:cs typeface="Arial" panose="020B0604020202020204" pitchFamily="34" charset="0"/>
              </a:rPr>
              <a:t>** PI (Pacific Islander) race is combined with the Asian race in the death database.</a:t>
            </a:r>
            <a:endParaRPr lang="en-US" sz="1100" b="1" i="1" dirty="0">
              <a:latin typeface="Arial" panose="020B0604020202020204" pitchFamily="34" charset="0"/>
              <a:cs typeface="Arial" panose="020B0604020202020204" pitchFamily="34" charset="0"/>
            </a:endParaRPr>
          </a:p>
          <a:p>
            <a:r>
              <a:rPr lang="en-US" sz="1100" b="1" i="1" dirty="0">
                <a:latin typeface="Arial" panose="020B0604020202020204" pitchFamily="34" charset="0"/>
                <a:cs typeface="Arial" panose="020B0604020202020204" pitchFamily="34" charset="0"/>
              </a:rPr>
              <a:t>Data sources</a:t>
            </a:r>
            <a:r>
              <a:rPr lang="en-US" sz="1100" dirty="0">
                <a:latin typeface="Arial" panose="020B0604020202020204" pitchFamily="34" charset="0"/>
                <a:cs typeface="Arial" panose="020B0604020202020204" pitchFamily="34" charset="0"/>
              </a:rPr>
              <a:t>: Registry of Vital Records and Statistics, MA Department of Public Health.  P</a:t>
            </a:r>
            <a:r>
              <a:rPr lang="en-US" sz="1100" dirty="0">
                <a:effectLst/>
                <a:latin typeface="Arial" panose="020B0604020202020204" pitchFamily="34" charset="0"/>
                <a:ea typeface="Aptos" panose="020B0004020202020204" pitchFamily="34" charset="0"/>
                <a:cs typeface="Arial" panose="020B0604020202020204" pitchFamily="34" charset="0"/>
              </a:rPr>
              <a:t>lease be advised that 2022 data are preliminary and subject to change. Raw preliminary data may be incomplete or inaccurate and have not been fully verified, and revisions are likely to occur following the production of these data. The Department of Public Health strongly cautions users regarding the accuracy of statistical analyses based on preliminary data and particularly with regard to small numbers of events</a:t>
            </a:r>
            <a:r>
              <a:rPr lang="en-US" sz="1200" dirty="0">
                <a:ea typeface="Aptos" panose="020B0004020202020204" pitchFamily="34" charset="0"/>
                <a:cs typeface="Aptos" panose="020B0004020202020204" pitchFamily="34" charset="0"/>
              </a:rPr>
              <a:t>.</a:t>
            </a:r>
            <a:endParaRPr lang="en-US" sz="1200" dirty="0">
              <a:cs typeface="Calibri"/>
            </a:endParaRPr>
          </a:p>
        </p:txBody>
      </p:sp>
      <p:graphicFrame>
        <p:nvGraphicFramePr>
          <p:cNvPr id="11" name="Chart 10" descr="This bar chart shows the 5-year average annual fall death rates among MA residents 65 years and older by race and ethnicity. In order of highest to lowest rates were: American Indian/Alaska Native, non-Hispanic residents with 86.2 per 100,000 population, White, non-Hispanic residents (85.8 per 100,000), Asian/Pacific Islander, non-Hispanic residents (55 per 100,000), Hispanic/Latinx (38.5 per 100,000) and Black, non-Hispanic residents with 27.6 per 100,000.">
            <a:extLst>
              <a:ext uri="{FF2B5EF4-FFF2-40B4-BE49-F238E27FC236}">
                <a16:creationId xmlns:a16="http://schemas.microsoft.com/office/drawing/2014/main" id="{D91C8D4A-D484-96E3-2AED-3A301E36D4C3}"/>
              </a:ext>
            </a:extLst>
          </p:cNvPr>
          <p:cNvGraphicFramePr>
            <a:graphicFrameLocks/>
          </p:cNvGraphicFramePr>
          <p:nvPr>
            <p:extLst>
              <p:ext uri="{D42A27DB-BD31-4B8C-83A1-F6EECF244321}">
                <p14:modId xmlns:p14="http://schemas.microsoft.com/office/powerpoint/2010/main" val="32124059"/>
              </p:ext>
            </p:extLst>
          </p:nvPr>
        </p:nvGraphicFramePr>
        <p:xfrm>
          <a:off x="592822" y="1092641"/>
          <a:ext cx="10824478" cy="3910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429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DC333-73AC-E5CE-DEE2-74BFA25CC36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371E8E-21DD-90A6-FE39-944BCE0ABCDA}"/>
              </a:ext>
            </a:extLst>
          </p:cNvPr>
          <p:cNvSpPr>
            <a:spLocks noGrp="1"/>
          </p:cNvSpPr>
          <p:nvPr>
            <p:ph type="sldNum" sz="quarter" idx="4"/>
          </p:nvPr>
        </p:nvSpPr>
        <p:spPr/>
        <p:txBody>
          <a:bodyPr/>
          <a:lstStyle/>
          <a:p>
            <a:fld id="{CA49D0EE-DE7F-324B-A84C-F36708423CDB}" type="slidenum">
              <a:rPr lang="en-US" smtClean="0"/>
              <a:pPr/>
              <a:t>11</a:t>
            </a:fld>
            <a:endParaRPr lang="en-US"/>
          </a:p>
        </p:txBody>
      </p:sp>
      <p:sp>
        <p:nvSpPr>
          <p:cNvPr id="3" name="Title 2">
            <a:extLst>
              <a:ext uri="{FF2B5EF4-FFF2-40B4-BE49-F238E27FC236}">
                <a16:creationId xmlns:a16="http://schemas.microsoft.com/office/drawing/2014/main" id="{54B3F0F3-C9F7-3E63-21B5-67A291E4890F}"/>
              </a:ext>
            </a:extLst>
          </p:cNvPr>
          <p:cNvSpPr>
            <a:spLocks noGrp="1"/>
          </p:cNvSpPr>
          <p:nvPr>
            <p:ph type="title"/>
          </p:nvPr>
        </p:nvSpPr>
        <p:spPr>
          <a:xfrm>
            <a:off x="444905" y="1"/>
            <a:ext cx="11483572" cy="914400"/>
          </a:xfrm>
        </p:spPr>
        <p:txBody>
          <a:bodyPr>
            <a:normAutofit/>
          </a:bodyPr>
          <a:lstStyle/>
          <a:p>
            <a:pPr>
              <a:lnSpc>
                <a:spcPct val="100000"/>
              </a:lnSpc>
              <a:spcBef>
                <a:spcPts val="600"/>
              </a:spcBef>
              <a:spcAft>
                <a:spcPts val="600"/>
              </a:spcAft>
            </a:pPr>
            <a:r>
              <a:rPr lang="en-US" sz="2300" dirty="0">
                <a:latin typeface="Arial"/>
                <a:cs typeface="Arial"/>
              </a:rPr>
              <a:t>Select Demographics: Average Annual Rates of Hospital Stays and ED Visits for Nonfatal Fall Injury by Race/Ethnicity, MA Residents Ages 65+ Years, 2018-2022* </a:t>
            </a:r>
            <a:endParaRPr lang="en-US" sz="2300" dirty="0"/>
          </a:p>
        </p:txBody>
      </p:sp>
      <p:sp>
        <p:nvSpPr>
          <p:cNvPr id="9" name="TextBox 8">
            <a:extLst>
              <a:ext uri="{FF2B5EF4-FFF2-40B4-BE49-F238E27FC236}">
                <a16:creationId xmlns:a16="http://schemas.microsoft.com/office/drawing/2014/main" id="{D7D6032B-CB18-F7FC-4D9D-37AAC8E3B0C6}"/>
              </a:ext>
            </a:extLst>
          </p:cNvPr>
          <p:cNvSpPr txBox="1"/>
          <p:nvPr/>
        </p:nvSpPr>
        <p:spPr>
          <a:xfrm>
            <a:off x="444905" y="5770428"/>
            <a:ext cx="10972800" cy="646331"/>
          </a:xfrm>
          <a:prstGeom prst="rect">
            <a:avLst/>
          </a:prstGeom>
          <a:noFill/>
        </p:spPr>
        <p:txBody>
          <a:bodyPr wrap="square" lIns="91440" tIns="45720" rIns="91440" bIns="45720" rtlCol="0" anchor="t">
            <a:spAutoFit/>
          </a:bodyPr>
          <a:lstStyle/>
          <a:p>
            <a:r>
              <a:rPr lang="en-US" sz="1200">
                <a:cs typeface="Calibri"/>
              </a:rPr>
              <a:t>Rates presented are crude rates. </a:t>
            </a:r>
            <a:r>
              <a:rPr lang="en-US" sz="1200"/>
              <a:t>Graphics exclude persons listed  of “other” and “unknown” race (n=6,010 ED Visits and n=2,136 Hospital Stays)</a:t>
            </a:r>
            <a:endParaRPr lang="en-US"/>
          </a:p>
          <a:p>
            <a:r>
              <a:rPr lang="en-US" sz="1200" b="1" i="1"/>
              <a:t>Data Sources: </a:t>
            </a:r>
            <a:r>
              <a:rPr lang="en-US" sz="1200"/>
              <a:t>MA Inpatient Hospital Discharge and Outpatient Observation Stay Databases (“Hospital Stays”), Center for Health Information and Analysis; MA Emergency Department Discharge Database, Center for Health Information and Analysis.</a:t>
            </a:r>
            <a:r>
              <a:rPr lang="en-US" sz="1200">
                <a:latin typeface="Aptos" panose="020B0004020202020204" pitchFamily="34" charset="0"/>
              </a:rPr>
              <a:t> *Data for years presented represents federal fiscal years (October 1-September 30)</a:t>
            </a:r>
            <a:r>
              <a:rPr lang="en-US" sz="1200">
                <a:latin typeface="Aptos" panose="020B0004020202020204" pitchFamily="34" charset="0"/>
                <a:cs typeface="Calibri"/>
              </a:rPr>
              <a:t>, </a:t>
            </a:r>
            <a:endParaRPr lang="en-US" sz="1200">
              <a:cs typeface="Calibri"/>
            </a:endParaRPr>
          </a:p>
        </p:txBody>
      </p:sp>
      <p:graphicFrame>
        <p:nvGraphicFramePr>
          <p:cNvPr id="6" name="Chart 5" descr="This bar chart shows the average annual rates of fall-related Hospital Stays by race and ethnicity. White, non-Hispanic residents had the highest rate with 1,684.8 per 100,000 population, followed by Native Hawaiian, non-Hispanic residents with a rate of 1,251.1 per 100,000 population.">
            <a:extLst>
              <a:ext uri="{FF2B5EF4-FFF2-40B4-BE49-F238E27FC236}">
                <a16:creationId xmlns:a16="http://schemas.microsoft.com/office/drawing/2014/main" id="{BE88CEFB-9664-0C6D-F06B-CC0C98FBAC51}"/>
              </a:ext>
            </a:extLst>
          </p:cNvPr>
          <p:cNvGraphicFramePr>
            <a:graphicFrameLocks/>
          </p:cNvGraphicFramePr>
          <p:nvPr>
            <p:extLst>
              <p:ext uri="{D42A27DB-BD31-4B8C-83A1-F6EECF244321}">
                <p14:modId xmlns:p14="http://schemas.microsoft.com/office/powerpoint/2010/main" val="3637381622"/>
              </p:ext>
            </p:extLst>
          </p:nvPr>
        </p:nvGraphicFramePr>
        <p:xfrm>
          <a:off x="92890" y="1130209"/>
          <a:ext cx="6003110" cy="45975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descr="This bar chart shows the 5-year average annual crude rates of hospital stays for nonfatal fall-related injuries among MA residents 65 years and older by race and ethnicity. The total number of these events in this 5-year period was 95,231. White, non-Hispanic/Latinx (nH/nL) residents had the highest rate with 1,684.8 per 100,000 population, followed by Native Hawaiian/Pacific Islander, nH/nL residents with a rate of 1,251.1 per 100,000. American Indian/Alaska Native, nH/nL residents had a rate of 1,012.1, Black, nH/nL residents had a rate of 795.6, and Asian, nH/nL residents had a rate of 718.1 per 100,000 population.">
            <a:extLst>
              <a:ext uri="{FF2B5EF4-FFF2-40B4-BE49-F238E27FC236}">
                <a16:creationId xmlns:a16="http://schemas.microsoft.com/office/drawing/2014/main" id="{ADEB5EF5-43C6-3C41-03B0-16B87298A819}"/>
              </a:ext>
            </a:extLst>
          </p:cNvPr>
          <p:cNvGraphicFramePr>
            <a:graphicFrameLocks/>
          </p:cNvGraphicFramePr>
          <p:nvPr>
            <p:extLst>
              <p:ext uri="{D42A27DB-BD31-4B8C-83A1-F6EECF244321}">
                <p14:modId xmlns:p14="http://schemas.microsoft.com/office/powerpoint/2010/main" val="3523159167"/>
              </p:ext>
            </p:extLst>
          </p:nvPr>
        </p:nvGraphicFramePr>
        <p:xfrm>
          <a:off x="190500" y="1130209"/>
          <a:ext cx="5905499" cy="45644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descr="This bar chart shows the 5-year average annual crude rates of ED visits for nonfatal fall-related injuries among MA residents 65 years and older by race and ethnicity. The total number of these events in this 5-year period was 275,745. White, non-Hispanic/non-Latinx (nH/nL) residents had the highest rate with 4,758.7 per 100,000 population, followed by Hispanic/Latinx residents with a rate of 3,881.7 per 100,000. Native Hawaiian/Pacific Islander, nH/nL residents had a rate of 3,812.8, Black, nH/nL residents had a rate of 3,392.0, American Indian/Alaska Native, nH/nL residents had a rate of 2,736.7, and Asian, nH/nL residents had a rate of 1,878.0 per 100,000 population.">
            <a:extLst>
              <a:ext uri="{FF2B5EF4-FFF2-40B4-BE49-F238E27FC236}">
                <a16:creationId xmlns:a16="http://schemas.microsoft.com/office/drawing/2014/main" id="{F05FB349-2CA5-7B67-0427-2C94195B5E4D}"/>
              </a:ext>
            </a:extLst>
          </p:cNvPr>
          <p:cNvGraphicFramePr>
            <a:graphicFrameLocks/>
          </p:cNvGraphicFramePr>
          <p:nvPr>
            <p:extLst>
              <p:ext uri="{D42A27DB-BD31-4B8C-83A1-F6EECF244321}">
                <p14:modId xmlns:p14="http://schemas.microsoft.com/office/powerpoint/2010/main" val="802658584"/>
              </p:ext>
            </p:extLst>
          </p:nvPr>
        </p:nvGraphicFramePr>
        <p:xfrm>
          <a:off x="5925367" y="1130209"/>
          <a:ext cx="6003110" cy="45644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47748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A5241-95E5-C45C-2176-1EAB2999E6CC}"/>
              </a:ext>
            </a:extLst>
          </p:cNvPr>
          <p:cNvSpPr>
            <a:spLocks noGrp="1"/>
          </p:cNvSpPr>
          <p:nvPr>
            <p:ph type="sldNum" sz="quarter" idx="4"/>
          </p:nvPr>
        </p:nvSpPr>
        <p:spPr/>
        <p:txBody>
          <a:bodyPr/>
          <a:lstStyle/>
          <a:p>
            <a:fld id="{CA49D0EE-DE7F-324B-A84C-F36708423CDB}" type="slidenum">
              <a:rPr lang="en-US" smtClean="0"/>
              <a:pPr/>
              <a:t>12</a:t>
            </a:fld>
            <a:endParaRPr lang="en-US"/>
          </a:p>
        </p:txBody>
      </p:sp>
      <p:sp>
        <p:nvSpPr>
          <p:cNvPr id="3" name="Title 2">
            <a:extLst>
              <a:ext uri="{FF2B5EF4-FFF2-40B4-BE49-F238E27FC236}">
                <a16:creationId xmlns:a16="http://schemas.microsoft.com/office/drawing/2014/main" id="{812435D5-C800-8010-6D15-7CE5849A5547}"/>
              </a:ext>
            </a:extLst>
          </p:cNvPr>
          <p:cNvSpPr>
            <a:spLocks noGrp="1"/>
          </p:cNvSpPr>
          <p:nvPr>
            <p:ph type="title"/>
          </p:nvPr>
        </p:nvSpPr>
        <p:spPr>
          <a:xfrm>
            <a:off x="444842" y="56524"/>
            <a:ext cx="11120779" cy="874654"/>
          </a:xfrm>
        </p:spPr>
        <p:txBody>
          <a:bodyPr>
            <a:normAutofit/>
          </a:bodyPr>
          <a:lstStyle/>
          <a:p>
            <a:pPr>
              <a:lnSpc>
                <a:spcPct val="100000"/>
              </a:lnSpc>
              <a:spcBef>
                <a:spcPts val="600"/>
              </a:spcBef>
              <a:spcAft>
                <a:spcPts val="600"/>
              </a:spcAft>
            </a:pPr>
            <a:r>
              <a:rPr lang="en-US" sz="2400" dirty="0">
                <a:latin typeface="Arial"/>
                <a:cs typeface="Arial"/>
              </a:rPr>
              <a:t>Select Types of Injuries: Fall-related Traumatic Brain Injuries and Hip Fractures, </a:t>
            </a:r>
            <a:r>
              <a:rPr lang="en-US" sz="2400" dirty="0"/>
              <a:t>MA Residents 65+ Years, </a:t>
            </a:r>
            <a:r>
              <a:rPr lang="en-US" sz="2400" dirty="0">
                <a:latin typeface="Arial"/>
                <a:cs typeface="Arial"/>
              </a:rPr>
              <a:t>2022*</a:t>
            </a:r>
            <a:endParaRPr lang="en-US" sz="2400" dirty="0"/>
          </a:p>
        </p:txBody>
      </p:sp>
      <p:sp>
        <p:nvSpPr>
          <p:cNvPr id="6" name="TextBox 5">
            <a:extLst>
              <a:ext uri="{FF2B5EF4-FFF2-40B4-BE49-F238E27FC236}">
                <a16:creationId xmlns:a16="http://schemas.microsoft.com/office/drawing/2014/main" id="{CE742E95-25A2-D2BC-389E-A880B6A07BFC}"/>
              </a:ext>
            </a:extLst>
          </p:cNvPr>
          <p:cNvSpPr txBox="1"/>
          <p:nvPr/>
        </p:nvSpPr>
        <p:spPr>
          <a:xfrm>
            <a:off x="198574" y="1074509"/>
            <a:ext cx="4008163" cy="4708981"/>
          </a:xfrm>
          <a:prstGeom prst="rect">
            <a:avLst/>
          </a:prstGeom>
          <a:solidFill>
            <a:schemeClr val="bg1"/>
          </a:solidFill>
        </p:spPr>
        <p:txBody>
          <a:bodyPr wrap="square" lIns="91440" tIns="45720" rIns="91440" bIns="45720" rtlCol="0" anchor="t">
            <a:spAutoFit/>
          </a:bodyPr>
          <a:lstStyle/>
          <a:p>
            <a:r>
              <a:rPr lang="en-US" sz="2400" dirty="0">
                <a:latin typeface="Aptos"/>
              </a:rPr>
              <a:t>Traumatic Brain Injuries (TBI) and hip fractures are injuries that may result in lengthy recovery and/or permanent disability. </a:t>
            </a:r>
            <a:endParaRPr lang="en-US" sz="2400" dirty="0">
              <a:latin typeface="Aptos" panose="020B0004020202020204" pitchFamily="34" charset="0"/>
            </a:endParaRPr>
          </a:p>
          <a:p>
            <a:endParaRPr lang="en-US" sz="2000" dirty="0">
              <a:latin typeface="Aptos" panose="020B0004020202020204" pitchFamily="34" charset="0"/>
            </a:endParaRPr>
          </a:p>
          <a:p>
            <a:pPr marL="342900" indent="-342900">
              <a:buFont typeface="Symbol" panose="05050102010706020507" pitchFamily="18" charset="2"/>
              <a:buChar char="ñ"/>
            </a:pPr>
            <a:r>
              <a:rPr lang="en-US" sz="2000" dirty="0">
                <a:latin typeface="Aptos"/>
              </a:rPr>
              <a:t>28% of fall-related hospital stays and 17% of deaths were associated with a hip fracture.</a:t>
            </a:r>
          </a:p>
          <a:p>
            <a:endParaRPr lang="en-US" sz="2000" dirty="0">
              <a:latin typeface="Aptos" panose="020B0004020202020204" pitchFamily="34" charset="0"/>
            </a:endParaRPr>
          </a:p>
          <a:p>
            <a:pPr marL="342900" indent="-342900">
              <a:buFont typeface="Symbol" panose="05050102010706020507" pitchFamily="18" charset="2"/>
              <a:buChar char="ñ"/>
            </a:pPr>
            <a:r>
              <a:rPr lang="en-US" sz="2000" dirty="0">
                <a:latin typeface="Aptos"/>
              </a:rPr>
              <a:t>26% of fall-related ED visits, 18% of hospital stays, and </a:t>
            </a:r>
            <a:r>
              <a:rPr lang="en-US" sz="2000" b="1" dirty="0">
                <a:latin typeface="Aptos"/>
              </a:rPr>
              <a:t>42%</a:t>
            </a:r>
            <a:r>
              <a:rPr lang="en-US" sz="2000" dirty="0">
                <a:latin typeface="Aptos"/>
              </a:rPr>
              <a:t> </a:t>
            </a:r>
            <a:r>
              <a:rPr lang="en-US" sz="2000" b="1" dirty="0">
                <a:latin typeface="Aptos"/>
              </a:rPr>
              <a:t>of deaths were associated with a TBI.</a:t>
            </a:r>
          </a:p>
        </p:txBody>
      </p:sp>
      <p:graphicFrame>
        <p:nvGraphicFramePr>
          <p:cNvPr id="5" name="Chart 4" descr="The bar chart displays the information provided in the text. In addition, it also shows that only 1% of the emergency department visits for a nonfatal fall-injury (that were not admitted), were associated with a hip fracture.">
            <a:extLst>
              <a:ext uri="{FF2B5EF4-FFF2-40B4-BE49-F238E27FC236}">
                <a16:creationId xmlns:a16="http://schemas.microsoft.com/office/drawing/2014/main" id="{283A28B7-330D-5FED-32ED-0E55B4989C68}"/>
              </a:ext>
            </a:extLst>
          </p:cNvPr>
          <p:cNvGraphicFramePr>
            <a:graphicFrameLocks/>
          </p:cNvGraphicFramePr>
          <p:nvPr>
            <p:extLst>
              <p:ext uri="{D42A27DB-BD31-4B8C-83A1-F6EECF244321}">
                <p14:modId xmlns:p14="http://schemas.microsoft.com/office/powerpoint/2010/main" val="3847636276"/>
              </p:ext>
            </p:extLst>
          </p:nvPr>
        </p:nvGraphicFramePr>
        <p:xfrm>
          <a:off x="4562005" y="1088712"/>
          <a:ext cx="7303422" cy="470898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91AAD341-0EFF-C204-E55A-5DF18D83AEF4}"/>
              </a:ext>
            </a:extLst>
          </p:cNvPr>
          <p:cNvSpPr txBox="1"/>
          <p:nvPr/>
        </p:nvSpPr>
        <p:spPr>
          <a:xfrm>
            <a:off x="198574" y="5846171"/>
            <a:ext cx="10667124" cy="646331"/>
          </a:xfrm>
          <a:prstGeom prst="rect">
            <a:avLst/>
          </a:prstGeom>
          <a:noFill/>
        </p:spPr>
        <p:txBody>
          <a:bodyPr wrap="square" rtlCol="0">
            <a:spAutoFit/>
          </a:bodyPr>
          <a:lstStyle/>
          <a:p>
            <a:r>
              <a:rPr lang="en-US" sz="900" b="1" i="1">
                <a:latin typeface="Arial" panose="020B0604020202020204" pitchFamily="34" charset="0"/>
                <a:cs typeface="Arial" panose="020B0604020202020204" pitchFamily="34" charset="0"/>
              </a:rPr>
              <a:t>Data Sources: </a:t>
            </a:r>
            <a:r>
              <a:rPr lang="en-US" sz="900">
                <a:latin typeface="Arial" panose="020B0604020202020204" pitchFamily="34" charset="0"/>
                <a:cs typeface="Arial" panose="020B0604020202020204" pitchFamily="34" charset="0"/>
              </a:rPr>
              <a:t>: Registry of Vital Records and Statistics, MA Department of Public Health. MA Inpatient Hospital Discharge and Observation Stays (Hospital Stays) and MA Emergency Department Discharges Databases; * </a:t>
            </a:r>
            <a:r>
              <a:rPr lang="en-US" sz="900">
                <a:effectLst/>
                <a:latin typeface="Arial" panose="020B0604020202020204" pitchFamily="34" charset="0"/>
                <a:ea typeface="Aptos" panose="020B0004020202020204" pitchFamily="34" charset="0"/>
                <a:cs typeface="Arial" panose="020B0604020202020204" pitchFamily="34" charset="0"/>
              </a:rPr>
              <a:t>Please be advised that 2022 data are preliminary and subject to change. Raw preliminary data may be incomplete or inaccurate and have not been fully verified, and revisions are likely to occur following the production of these data. The Department of Public Health strongly cautions users regarding the accuracy of statistical analyses based on preliminary data and particularly with regard to small numbers of events; Federal  Fiscal year (Oct 1, 2021 – Sep 30, 2022)</a:t>
            </a:r>
            <a:endParaRPr lang="en-US" sz="9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1800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A5241-95E5-C45C-2176-1EAB2999E6CC}"/>
              </a:ext>
            </a:extLst>
          </p:cNvPr>
          <p:cNvSpPr>
            <a:spLocks noGrp="1"/>
          </p:cNvSpPr>
          <p:nvPr>
            <p:ph type="sldNum" sz="quarter" idx="4"/>
          </p:nvPr>
        </p:nvSpPr>
        <p:spPr/>
        <p:txBody>
          <a:bodyPr/>
          <a:lstStyle/>
          <a:p>
            <a:fld id="{CA49D0EE-DE7F-324B-A84C-F36708423CDB}" type="slidenum">
              <a:rPr lang="en-US" smtClean="0"/>
              <a:pPr/>
              <a:t>13</a:t>
            </a:fld>
            <a:endParaRPr lang="en-US"/>
          </a:p>
        </p:txBody>
      </p:sp>
      <p:sp>
        <p:nvSpPr>
          <p:cNvPr id="3" name="Title 2">
            <a:extLst>
              <a:ext uri="{FF2B5EF4-FFF2-40B4-BE49-F238E27FC236}">
                <a16:creationId xmlns:a16="http://schemas.microsoft.com/office/drawing/2014/main" id="{812435D5-C800-8010-6D15-7CE5849A5547}"/>
              </a:ext>
            </a:extLst>
          </p:cNvPr>
          <p:cNvSpPr>
            <a:spLocks noGrp="1"/>
          </p:cNvSpPr>
          <p:nvPr>
            <p:ph type="title"/>
          </p:nvPr>
        </p:nvSpPr>
        <p:spPr>
          <a:xfrm>
            <a:off x="407772" y="56524"/>
            <a:ext cx="11157849" cy="874654"/>
          </a:xfrm>
        </p:spPr>
        <p:txBody>
          <a:bodyPr>
            <a:normAutofit/>
          </a:bodyPr>
          <a:lstStyle/>
          <a:p>
            <a:pPr>
              <a:lnSpc>
                <a:spcPct val="100000"/>
              </a:lnSpc>
              <a:spcBef>
                <a:spcPts val="600"/>
              </a:spcBef>
              <a:spcAft>
                <a:spcPts val="600"/>
              </a:spcAft>
            </a:pPr>
            <a:r>
              <a:rPr lang="en-US" sz="2400" dirty="0">
                <a:latin typeface="Arial"/>
                <a:cs typeface="Arial"/>
              </a:rPr>
              <a:t>Circumstances of Falls: Fatal and Nonfatal Fall Injuries, MA Residents Ages 65+ Years, 2022*</a:t>
            </a:r>
          </a:p>
        </p:txBody>
      </p:sp>
      <p:sp>
        <p:nvSpPr>
          <p:cNvPr id="7" name="TextBox 6">
            <a:extLst>
              <a:ext uri="{FF2B5EF4-FFF2-40B4-BE49-F238E27FC236}">
                <a16:creationId xmlns:a16="http://schemas.microsoft.com/office/drawing/2014/main" id="{F7A9F109-D153-970E-E27B-CDFF889163D5}"/>
              </a:ext>
            </a:extLst>
          </p:cNvPr>
          <p:cNvSpPr txBox="1"/>
          <p:nvPr/>
        </p:nvSpPr>
        <p:spPr>
          <a:xfrm>
            <a:off x="520290" y="1083855"/>
            <a:ext cx="10936603" cy="469838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latin typeface="Aptos" panose="020B0004020202020204" pitchFamily="34" charset="0"/>
                <a:cs typeface="Calibri"/>
              </a:rPr>
              <a:t>Surveillance data on the circumstances leading to fall injuries is largely limited to International Classification of Disease codes (ICD-10 and ICD-10-CM). </a:t>
            </a:r>
          </a:p>
          <a:p>
            <a:pPr marL="285750" indent="-285750">
              <a:buFont typeface="Arial"/>
              <a:buChar char="•"/>
            </a:pPr>
            <a:endParaRPr lang="en-US" sz="2400">
              <a:latin typeface="Aptos" panose="020B0004020202020204" pitchFamily="34" charset="0"/>
              <a:cs typeface="Calibri"/>
            </a:endParaRPr>
          </a:p>
          <a:p>
            <a:pPr marL="285750" indent="-285750">
              <a:buFont typeface="Arial"/>
              <a:buChar char="•"/>
            </a:pPr>
            <a:r>
              <a:rPr lang="en-US" sz="2400">
                <a:latin typeface="Aptos" panose="020B0004020202020204" pitchFamily="34" charset="0"/>
                <a:cs typeface="Calibri"/>
              </a:rPr>
              <a:t>In 2022, many fall deaths (84%) and a sizable percent of hospital stays and emergency department visits for nonfatal fall injuries (25% and 19%, respectively), receive a code for </a:t>
            </a:r>
            <a:r>
              <a:rPr lang="en-US" sz="2400" b="1">
                <a:latin typeface="Aptos" panose="020B0004020202020204" pitchFamily="34" charset="0"/>
                <a:cs typeface="Calibri"/>
              </a:rPr>
              <a:t>"unspecified fall"</a:t>
            </a:r>
          </a:p>
          <a:p>
            <a:pPr marL="914400" lvl="1" indent="-285750">
              <a:spcBef>
                <a:spcPts val="600"/>
              </a:spcBef>
              <a:spcAft>
                <a:spcPts val="600"/>
              </a:spcAft>
              <a:buFont typeface="Arial"/>
              <a:buChar char="•"/>
            </a:pPr>
            <a:r>
              <a:rPr lang="en-US" sz="2000" b="1">
                <a:latin typeface="Aptos" panose="020B0004020202020204" pitchFamily="34" charset="0"/>
                <a:cs typeface="Calibri"/>
              </a:rPr>
              <a:t>"Fall on same level from slipping, tripping, stumbling" </a:t>
            </a:r>
            <a:r>
              <a:rPr lang="en-US" sz="2000">
                <a:latin typeface="Aptos" panose="020B0004020202020204" pitchFamily="34" charset="0"/>
                <a:cs typeface="Calibri"/>
              </a:rPr>
              <a:t> accounted for 28% and 41%, respectively, of nonfatal fall hospital stays and ED visits but &lt;1% of fatal falls</a:t>
            </a:r>
          </a:p>
          <a:p>
            <a:pPr marL="914400" lvl="1" indent="-285750">
              <a:spcBef>
                <a:spcPts val="600"/>
              </a:spcBef>
              <a:spcAft>
                <a:spcPts val="600"/>
              </a:spcAft>
              <a:buFont typeface="Arial"/>
              <a:buChar char="•"/>
            </a:pPr>
            <a:r>
              <a:rPr lang="en-US" sz="2000" b="1">
                <a:latin typeface="Aptos" panose="020B0004020202020204" pitchFamily="34" charset="0"/>
                <a:cs typeface="Calibri"/>
              </a:rPr>
              <a:t>"Fall on and from stairs and steps"</a:t>
            </a:r>
            <a:r>
              <a:rPr lang="en-US" sz="2000">
                <a:latin typeface="Aptos" panose="020B0004020202020204" pitchFamily="34" charset="0"/>
                <a:cs typeface="Calibri"/>
              </a:rPr>
              <a:t> accounted for 4% of fall deaths, 9% of nonfatal fall hospital stays, and 8% of nonfatal fall ED visits</a:t>
            </a:r>
          </a:p>
          <a:p>
            <a:pPr marL="914400" lvl="1" indent="-285750">
              <a:spcBef>
                <a:spcPts val="600"/>
              </a:spcBef>
              <a:buFont typeface="Arial"/>
              <a:buChar char="•"/>
            </a:pPr>
            <a:r>
              <a:rPr lang="en-US" sz="2000">
                <a:latin typeface="Aptos" panose="020B0004020202020204" pitchFamily="34" charset="0"/>
                <a:cs typeface="Calibri"/>
              </a:rPr>
              <a:t>Frequencies of events in these (and other) categories is likely an undercount due to the large number of events receiving a code for "unspecified fall" </a:t>
            </a:r>
            <a:endParaRPr lang="en-US" sz="2000">
              <a:latin typeface="Aptos" panose="020B0004020202020204" pitchFamily="34" charset="0"/>
            </a:endParaRPr>
          </a:p>
        </p:txBody>
      </p:sp>
      <p:sp>
        <p:nvSpPr>
          <p:cNvPr id="4" name="TextBox 3">
            <a:extLst>
              <a:ext uri="{FF2B5EF4-FFF2-40B4-BE49-F238E27FC236}">
                <a16:creationId xmlns:a16="http://schemas.microsoft.com/office/drawing/2014/main" id="{19A47296-2D12-6411-0403-B5A5E9187FCC}"/>
              </a:ext>
            </a:extLst>
          </p:cNvPr>
          <p:cNvSpPr txBox="1"/>
          <p:nvPr/>
        </p:nvSpPr>
        <p:spPr>
          <a:xfrm>
            <a:off x="520291" y="5782235"/>
            <a:ext cx="10667124" cy="646331"/>
          </a:xfrm>
          <a:prstGeom prst="rect">
            <a:avLst/>
          </a:prstGeom>
          <a:noFill/>
        </p:spPr>
        <p:txBody>
          <a:bodyPr wrap="square" rtlCol="0">
            <a:spAutoFit/>
          </a:bodyPr>
          <a:lstStyle/>
          <a:p>
            <a:r>
              <a:rPr lang="en-US" sz="900" b="1" i="1">
                <a:latin typeface="Arial" panose="020B0604020202020204" pitchFamily="34" charset="0"/>
                <a:cs typeface="Arial" panose="020B0604020202020204" pitchFamily="34" charset="0"/>
              </a:rPr>
              <a:t>Data Sources: </a:t>
            </a:r>
            <a:r>
              <a:rPr lang="en-US" sz="900">
                <a:latin typeface="Arial" panose="020B0604020202020204" pitchFamily="34" charset="0"/>
                <a:cs typeface="Arial" panose="020B0604020202020204" pitchFamily="34" charset="0"/>
              </a:rPr>
              <a:t>: Registry of Vital Records and Statistics, MA Department of Public Health. MA Inpatient Hospital Discharge and Observation Stays (Hospital Stays) and MA Emergency Department Discharges Databases; * </a:t>
            </a:r>
            <a:r>
              <a:rPr lang="en-US" sz="900">
                <a:effectLst/>
                <a:latin typeface="Arial" panose="020B0604020202020204" pitchFamily="34" charset="0"/>
                <a:ea typeface="Aptos" panose="020B0004020202020204" pitchFamily="34" charset="0"/>
                <a:cs typeface="Arial" panose="020B0604020202020204" pitchFamily="34" charset="0"/>
              </a:rPr>
              <a:t>Please be advised that 2022 data are preliminary and subject to change. Raw preliminary data may be incomplete or inaccurate and have not been fully verified, and revisions are likely to occur following the production of these data. The Department of Public Health strongly cautions users regarding the accuracy of statistical analyses based on preliminary data and particularly with regard to small numbers of events; Federal  Fiscal year (Oct 1, 2021 – Sep 30, 2022)</a:t>
            </a:r>
            <a:endParaRPr lang="en-US" sz="9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526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5">
            <a:extLst>
              <a:ext uri="{FF2B5EF4-FFF2-40B4-BE49-F238E27FC236}">
                <a16:creationId xmlns:a16="http://schemas.microsoft.com/office/drawing/2014/main" id="{A3E45A9E-3837-0CC0-73A9-E76367CF305F}"/>
              </a:ext>
            </a:extLst>
          </p:cNvPr>
          <p:cNvSpPr>
            <a:spLocks noGrp="1"/>
          </p:cNvSpPr>
          <p:nvPr>
            <p:ph type="title"/>
          </p:nvPr>
        </p:nvSpPr>
        <p:spPr>
          <a:xfrm>
            <a:off x="513326" y="56524"/>
            <a:ext cx="11313434" cy="874654"/>
          </a:xfrm>
        </p:spPr>
        <p:txBody>
          <a:bodyPr>
            <a:normAutofit/>
          </a:bodyPr>
          <a:lstStyle/>
          <a:p>
            <a:pPr>
              <a:lnSpc>
                <a:spcPct val="100000"/>
              </a:lnSpc>
              <a:spcBef>
                <a:spcPts val="600"/>
              </a:spcBef>
              <a:spcAft>
                <a:spcPts val="600"/>
              </a:spcAft>
            </a:pPr>
            <a:r>
              <a:rPr lang="en-US" sz="2400" dirty="0"/>
              <a:t>Location of Injury, Fatal and Nonfatal Fall Injuries, MA Residents Ages 65+ Years, 2022*</a:t>
            </a:r>
          </a:p>
        </p:txBody>
      </p:sp>
      <p:sp>
        <p:nvSpPr>
          <p:cNvPr id="4" name="Slide Number Placeholder 3">
            <a:extLst>
              <a:ext uri="{FF2B5EF4-FFF2-40B4-BE49-F238E27FC236}">
                <a16:creationId xmlns:a16="http://schemas.microsoft.com/office/drawing/2014/main" id="{E21DB20C-2312-136D-10AC-C62EFB69FC72}"/>
              </a:ext>
            </a:extLst>
          </p:cNvPr>
          <p:cNvSpPr>
            <a:spLocks noGrp="1"/>
          </p:cNvSpPr>
          <p:nvPr>
            <p:ph type="sldNum" sz="quarter" idx="10"/>
          </p:nvPr>
        </p:nvSpPr>
        <p:spPr>
          <a:xfrm>
            <a:off x="9034825" y="6492502"/>
            <a:ext cx="2736415" cy="365125"/>
          </a:xfrm>
        </p:spPr>
        <p:txBody>
          <a:bodyPr anchor="ctr">
            <a:normAutofit/>
          </a:bodyPr>
          <a:lstStyle/>
          <a:p>
            <a:pPr>
              <a:spcAft>
                <a:spcPts val="600"/>
              </a:spcAft>
            </a:pPr>
            <a:fld id="{CA49D0EE-DE7F-324B-A84C-F36708423CDB}" type="slidenum">
              <a:rPr lang="en-US" smtClean="0"/>
              <a:pPr>
                <a:spcAft>
                  <a:spcPts val="600"/>
                </a:spcAft>
              </a:pPr>
              <a:t>14</a:t>
            </a:fld>
            <a:endParaRPr lang="en-US"/>
          </a:p>
        </p:txBody>
      </p:sp>
      <p:graphicFrame>
        <p:nvGraphicFramePr>
          <p:cNvPr id="6" name="Table 5">
            <a:extLst>
              <a:ext uri="{FF2B5EF4-FFF2-40B4-BE49-F238E27FC236}">
                <a16:creationId xmlns:a16="http://schemas.microsoft.com/office/drawing/2014/main" id="{E0DE6208-B2F9-2F3E-4691-29F4E772CEB7}"/>
              </a:ext>
            </a:extLst>
          </p:cNvPr>
          <p:cNvGraphicFramePr>
            <a:graphicFrameLocks noGrp="1"/>
          </p:cNvGraphicFramePr>
          <p:nvPr>
            <p:extLst>
              <p:ext uri="{D42A27DB-BD31-4B8C-83A1-F6EECF244321}">
                <p14:modId xmlns:p14="http://schemas.microsoft.com/office/powerpoint/2010/main" val="1258357011"/>
              </p:ext>
            </p:extLst>
          </p:nvPr>
        </p:nvGraphicFramePr>
        <p:xfrm>
          <a:off x="374904" y="998403"/>
          <a:ext cx="11311128" cy="4410220"/>
        </p:xfrm>
        <a:graphic>
          <a:graphicData uri="http://schemas.openxmlformats.org/drawingml/2006/table">
            <a:tbl>
              <a:tblPr firstRow="1" bandRow="1">
                <a:noFill/>
                <a:tableStyleId>{5C22544A-7EE6-4342-B048-85BDC9FD1C3A}</a:tableStyleId>
              </a:tblPr>
              <a:tblGrid>
                <a:gridCol w="5133610">
                  <a:extLst>
                    <a:ext uri="{9D8B030D-6E8A-4147-A177-3AD203B41FA5}">
                      <a16:colId xmlns:a16="http://schemas.microsoft.com/office/drawing/2014/main" val="1369276511"/>
                    </a:ext>
                  </a:extLst>
                </a:gridCol>
                <a:gridCol w="2098350">
                  <a:extLst>
                    <a:ext uri="{9D8B030D-6E8A-4147-A177-3AD203B41FA5}">
                      <a16:colId xmlns:a16="http://schemas.microsoft.com/office/drawing/2014/main" val="3491794799"/>
                    </a:ext>
                  </a:extLst>
                </a:gridCol>
                <a:gridCol w="2116104">
                  <a:extLst>
                    <a:ext uri="{9D8B030D-6E8A-4147-A177-3AD203B41FA5}">
                      <a16:colId xmlns:a16="http://schemas.microsoft.com/office/drawing/2014/main" val="1708008851"/>
                    </a:ext>
                  </a:extLst>
                </a:gridCol>
                <a:gridCol w="1963064">
                  <a:extLst>
                    <a:ext uri="{9D8B030D-6E8A-4147-A177-3AD203B41FA5}">
                      <a16:colId xmlns:a16="http://schemas.microsoft.com/office/drawing/2014/main" val="660939657"/>
                    </a:ext>
                  </a:extLst>
                </a:gridCol>
              </a:tblGrid>
              <a:tr h="619312">
                <a:tc>
                  <a:txBody>
                    <a:bodyPr/>
                    <a:lstStyle/>
                    <a:p>
                      <a:pPr algn="l" fontAlgn="ctr"/>
                      <a:r>
                        <a:rPr lang="en-US" sz="1600" b="1" u="none" strike="noStrike" dirty="0">
                          <a:solidFill>
                            <a:schemeClr val="tx1">
                              <a:lumMod val="75000"/>
                              <a:lumOff val="25000"/>
                            </a:schemeClr>
                          </a:solidFill>
                          <a:effectLst/>
                          <a:latin typeface="Aptos"/>
                        </a:rPr>
                        <a:t>Fall Injuries Among MA Residents Ages 65+</a:t>
                      </a:r>
                      <a:endParaRPr lang="en-US" sz="1600" b="1" i="0" u="none" strike="noStrike" dirty="0">
                        <a:solidFill>
                          <a:schemeClr val="tx1">
                            <a:lumMod val="75000"/>
                            <a:lumOff val="25000"/>
                          </a:schemeClr>
                        </a:solidFill>
                        <a:effectLst/>
                        <a:latin typeface="Aptos"/>
                      </a:endParaRPr>
                    </a:p>
                  </a:txBody>
                  <a:tcPr marL="110089" marR="82567" marT="55045" marB="55045" anchor="ctr">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tc>
                  <a:txBody>
                    <a:bodyPr/>
                    <a:lstStyle/>
                    <a:p>
                      <a:pPr algn="ctr" fontAlgn="ctr"/>
                      <a:r>
                        <a:rPr lang="en-US" sz="1600" b="1" u="none" strike="noStrike" dirty="0">
                          <a:solidFill>
                            <a:schemeClr val="tx1">
                              <a:lumMod val="75000"/>
                              <a:lumOff val="25000"/>
                            </a:schemeClr>
                          </a:solidFill>
                          <a:effectLst/>
                          <a:latin typeface="Aptos"/>
                        </a:rPr>
                        <a:t>Emergency Department Visits</a:t>
                      </a:r>
                      <a:endParaRPr lang="en-US" sz="1600" b="1" i="0" u="none" strike="noStrike" dirty="0">
                        <a:solidFill>
                          <a:schemeClr val="tx1">
                            <a:lumMod val="75000"/>
                            <a:lumOff val="25000"/>
                          </a:schemeClr>
                        </a:solidFill>
                        <a:effectLst/>
                        <a:latin typeface="Aptos"/>
                      </a:endParaRPr>
                    </a:p>
                  </a:txBody>
                  <a:tcPr marL="110089" marR="82567" marT="55045" marB="55045" anchor="ctr">
                    <a:lnL w="12700" cmpd="sng">
                      <a:noFill/>
                      <a:prstDash val="solid"/>
                    </a:lnL>
                    <a:lnR w="12700" cmpd="sng">
                      <a:noFill/>
                      <a:prstDash val="solid"/>
                    </a:lnR>
                    <a:lnT w="9525" cap="flat" cmpd="sng" algn="ctr">
                      <a:noFill/>
                      <a:prstDash val="solid"/>
                    </a:lnT>
                    <a:lnB w="9525" cap="flat" cmpd="sng" algn="ctr">
                      <a:solidFill>
                        <a:srgbClr val="C7C6C1"/>
                      </a:solidFill>
                      <a:prstDash val="solid"/>
                      <a:round/>
                      <a:headEnd type="none" w="med" len="med"/>
                      <a:tailEnd type="none" w="med" len="med"/>
                    </a:lnB>
                    <a:noFill/>
                  </a:tcPr>
                </a:tc>
                <a:tc>
                  <a:txBody>
                    <a:bodyPr/>
                    <a:lstStyle/>
                    <a:p>
                      <a:pPr algn="ctr" fontAlgn="ctr"/>
                      <a:r>
                        <a:rPr lang="en-US" sz="1600" b="1" u="none" strike="noStrike" dirty="0">
                          <a:solidFill>
                            <a:schemeClr val="tx1">
                              <a:lumMod val="75000"/>
                              <a:lumOff val="25000"/>
                            </a:schemeClr>
                          </a:solidFill>
                          <a:effectLst/>
                          <a:latin typeface="Aptos"/>
                        </a:rPr>
                        <a:t>Inpatient Hospitalizations</a:t>
                      </a:r>
                      <a:r>
                        <a:rPr lang="en-US" sz="1600" b="1" u="none" strike="noStrike" baseline="30000" dirty="0">
                          <a:solidFill>
                            <a:schemeClr val="tx1">
                              <a:lumMod val="75000"/>
                              <a:lumOff val="25000"/>
                            </a:schemeClr>
                          </a:solidFill>
                          <a:effectLst/>
                          <a:latin typeface="Aptos"/>
                        </a:rPr>
                        <a:t>1</a:t>
                      </a:r>
                      <a:endParaRPr lang="en-US" sz="1600" b="1" i="0" u="none" strike="noStrike" dirty="0">
                        <a:solidFill>
                          <a:schemeClr val="tx1">
                            <a:lumMod val="75000"/>
                            <a:lumOff val="25000"/>
                          </a:schemeClr>
                        </a:solidFill>
                        <a:effectLst/>
                        <a:latin typeface="Aptos"/>
                      </a:endParaRPr>
                    </a:p>
                  </a:txBody>
                  <a:tcPr marL="110089" marR="82567" marT="55045" marB="55045" anchor="ctr">
                    <a:lnL w="12700" cmpd="sng">
                      <a:noFill/>
                      <a:prstDash val="solid"/>
                    </a:lnL>
                    <a:lnR w="12700" cmpd="sng">
                      <a:noFill/>
                      <a:prstDash val="solid"/>
                    </a:lnR>
                    <a:lnT w="9525" cap="flat" cmpd="sng" algn="ctr">
                      <a:noFill/>
                      <a:prstDash val="solid"/>
                    </a:lnT>
                    <a:lnB w="9525" cap="flat" cmpd="sng" algn="ctr">
                      <a:solidFill>
                        <a:srgbClr val="C7C6C1"/>
                      </a:solidFill>
                      <a:prstDash val="solid"/>
                      <a:round/>
                      <a:headEnd type="none" w="med" len="med"/>
                      <a:tailEnd type="none" w="med" len="med"/>
                    </a:lnB>
                    <a:noFill/>
                  </a:tcPr>
                </a:tc>
                <a:tc>
                  <a:txBody>
                    <a:bodyPr/>
                    <a:lstStyle/>
                    <a:p>
                      <a:pPr algn="ctr" fontAlgn="ctr"/>
                      <a:r>
                        <a:rPr lang="en-US" sz="1600" b="1" u="none" strike="noStrike" dirty="0">
                          <a:solidFill>
                            <a:schemeClr val="tx1">
                              <a:lumMod val="75000"/>
                              <a:lumOff val="25000"/>
                            </a:schemeClr>
                          </a:solidFill>
                          <a:effectLst/>
                          <a:latin typeface="Aptos"/>
                        </a:rPr>
                        <a:t>Deaths</a:t>
                      </a:r>
                      <a:endParaRPr lang="en-US" sz="1600" b="1" i="0" u="none" strike="noStrike" dirty="0">
                        <a:solidFill>
                          <a:schemeClr val="tx1">
                            <a:lumMod val="75000"/>
                            <a:lumOff val="25000"/>
                          </a:schemeClr>
                        </a:solidFill>
                        <a:effectLst/>
                        <a:latin typeface="Aptos"/>
                      </a:endParaRPr>
                    </a:p>
                  </a:txBody>
                  <a:tcPr marL="110089" marR="82567" marT="55045" marB="55045" anchor="ctr">
                    <a:lnL w="12700" cmpd="sng">
                      <a:noFill/>
                      <a:prstDash val="solid"/>
                    </a:lnL>
                    <a:lnR w="12700" cmpd="sng">
                      <a:noFill/>
                      <a:prstDash val="solid"/>
                    </a:lnR>
                    <a:lnT w="9525" cap="flat" cmpd="sng" algn="ctr">
                      <a:noFill/>
                      <a:prstDash val="soli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216378005"/>
                  </a:ext>
                </a:extLst>
              </a:tr>
              <a:tr h="366685">
                <a:tc>
                  <a:txBody>
                    <a:bodyPr/>
                    <a:lstStyle/>
                    <a:p>
                      <a:pPr algn="l" fontAlgn="b"/>
                      <a:r>
                        <a:rPr lang="en-US" sz="1600" u="none" strike="noStrike" dirty="0">
                          <a:solidFill>
                            <a:schemeClr val="tx1">
                              <a:lumMod val="75000"/>
                              <a:lumOff val="25000"/>
                            </a:schemeClr>
                          </a:solidFill>
                          <a:effectLst/>
                          <a:latin typeface="Aptos"/>
                        </a:rPr>
                        <a:t>Total Fall Injuries among persons aged 65+</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u="none" strike="noStrike" dirty="0">
                          <a:solidFill>
                            <a:schemeClr val="tx1">
                              <a:lumMod val="75000"/>
                              <a:lumOff val="25000"/>
                            </a:schemeClr>
                          </a:solidFill>
                          <a:effectLst/>
                          <a:latin typeface="Aptos"/>
                        </a:rPr>
                        <a:t>60,290</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u="none" strike="noStrike" dirty="0">
                          <a:solidFill>
                            <a:schemeClr val="tx1">
                              <a:lumMod val="75000"/>
                              <a:lumOff val="25000"/>
                            </a:schemeClr>
                          </a:solidFill>
                          <a:effectLst/>
                          <a:latin typeface="Aptos"/>
                        </a:rPr>
                        <a:t>15,012</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u="none" strike="noStrike" dirty="0">
                          <a:solidFill>
                            <a:schemeClr val="tx1">
                              <a:lumMod val="75000"/>
                              <a:lumOff val="25000"/>
                            </a:schemeClr>
                          </a:solidFill>
                          <a:effectLst/>
                          <a:latin typeface="Aptos"/>
                        </a:rPr>
                        <a:t>1,118</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4053964150"/>
                  </a:ext>
                </a:extLst>
              </a:tr>
              <a:tr h="366685">
                <a:tc>
                  <a:txBody>
                    <a:bodyPr/>
                    <a:lstStyle/>
                    <a:p>
                      <a:pPr algn="l" fontAlgn="ctr"/>
                      <a:r>
                        <a:rPr lang="en-US" sz="1600" u="none" strike="noStrike" dirty="0">
                          <a:solidFill>
                            <a:schemeClr val="tx1">
                              <a:lumMod val="75000"/>
                              <a:lumOff val="25000"/>
                            </a:schemeClr>
                          </a:solidFill>
                          <a:effectLst/>
                          <a:latin typeface="Aptos"/>
                        </a:rPr>
                        <a:t>Number of fall injuries with location code</a:t>
                      </a:r>
                      <a:r>
                        <a:rPr lang="en-US" sz="1600" b="1" u="none" strike="noStrike" baseline="30000" dirty="0">
                          <a:solidFill>
                            <a:schemeClr val="tx1">
                              <a:lumMod val="75000"/>
                              <a:lumOff val="25000"/>
                            </a:schemeClr>
                          </a:solidFill>
                          <a:effectLst/>
                          <a:latin typeface="Aptos"/>
                        </a:rPr>
                        <a:t>2</a:t>
                      </a:r>
                      <a:endParaRPr lang="en-US" sz="1600" b="1" i="0" u="none" strike="noStrike" baseline="30000" dirty="0">
                        <a:solidFill>
                          <a:schemeClr val="tx1">
                            <a:lumMod val="75000"/>
                            <a:lumOff val="25000"/>
                          </a:schemeClr>
                        </a:solidFill>
                        <a:effectLst/>
                        <a:latin typeface="Aptos"/>
                      </a:endParaRPr>
                    </a:p>
                  </a:txBody>
                  <a:tcPr marL="110089" marR="82567" marT="55045" marB="55045"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u="none" strike="noStrike" dirty="0">
                          <a:solidFill>
                            <a:schemeClr val="tx1">
                              <a:lumMod val="75000"/>
                              <a:lumOff val="25000"/>
                            </a:schemeClr>
                          </a:solidFill>
                          <a:effectLst/>
                          <a:latin typeface="Aptos"/>
                        </a:rPr>
                        <a:t>22,682</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u="none" strike="noStrike" dirty="0">
                          <a:solidFill>
                            <a:schemeClr val="tx1">
                              <a:lumMod val="75000"/>
                              <a:lumOff val="25000"/>
                            </a:schemeClr>
                          </a:solidFill>
                          <a:effectLst/>
                          <a:latin typeface="Aptos"/>
                        </a:rPr>
                        <a:t>3,836</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u="none" strike="noStrike" dirty="0">
                          <a:solidFill>
                            <a:schemeClr val="tx1">
                              <a:lumMod val="75000"/>
                              <a:lumOff val="25000"/>
                            </a:schemeClr>
                          </a:solidFill>
                          <a:effectLst/>
                          <a:latin typeface="Aptos"/>
                        </a:rPr>
                        <a:t>1,056</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2390428985"/>
                  </a:ext>
                </a:extLst>
              </a:tr>
              <a:tr h="366685">
                <a:tc>
                  <a:txBody>
                    <a:bodyPr/>
                    <a:lstStyle/>
                    <a:p>
                      <a:pPr algn="l" fontAlgn="ctr"/>
                      <a:r>
                        <a:rPr lang="en-US" sz="1600" i="1" u="none" strike="noStrike" dirty="0">
                          <a:solidFill>
                            <a:schemeClr val="tx1">
                              <a:lumMod val="75000"/>
                              <a:lumOff val="25000"/>
                            </a:schemeClr>
                          </a:solidFill>
                          <a:effectLst/>
                          <a:latin typeface="Aptos"/>
                        </a:rPr>
                        <a:t>Percent of fall injuries </a:t>
                      </a:r>
                      <a:r>
                        <a:rPr lang="en-US" sz="1600" b="1" i="1" u="none" strike="noStrike" dirty="0">
                          <a:solidFill>
                            <a:schemeClr val="tx1">
                              <a:lumMod val="75000"/>
                              <a:lumOff val="25000"/>
                            </a:schemeClr>
                          </a:solidFill>
                          <a:effectLst/>
                          <a:latin typeface="Aptos"/>
                        </a:rPr>
                        <a:t>with</a:t>
                      </a:r>
                      <a:r>
                        <a:rPr lang="en-US" sz="1600" i="1" u="none" strike="noStrike" dirty="0">
                          <a:solidFill>
                            <a:schemeClr val="tx1">
                              <a:lumMod val="75000"/>
                              <a:lumOff val="25000"/>
                            </a:schemeClr>
                          </a:solidFill>
                          <a:effectLst/>
                          <a:latin typeface="Aptos"/>
                        </a:rPr>
                        <a:t> a location code</a:t>
                      </a:r>
                      <a:endParaRPr lang="en-US" sz="1600" b="0" i="1" u="none" strike="noStrike" dirty="0">
                        <a:solidFill>
                          <a:schemeClr val="tx1">
                            <a:lumMod val="75000"/>
                            <a:lumOff val="25000"/>
                          </a:schemeClr>
                        </a:solidFill>
                        <a:effectLst/>
                        <a:latin typeface="Aptos"/>
                      </a:endParaRPr>
                    </a:p>
                  </a:txBody>
                  <a:tcPr marL="110089" marR="82567" marT="55045" marB="55045"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solidFill>
                      <a:schemeClr val="bg2"/>
                    </a:solidFill>
                  </a:tcPr>
                </a:tc>
                <a:tc>
                  <a:txBody>
                    <a:bodyPr/>
                    <a:lstStyle/>
                    <a:p>
                      <a:pPr algn="ctr" fontAlgn="b"/>
                      <a:r>
                        <a:rPr lang="en-US" sz="1600" u="none" strike="noStrike" dirty="0">
                          <a:solidFill>
                            <a:schemeClr val="tx1">
                              <a:lumMod val="75000"/>
                              <a:lumOff val="25000"/>
                            </a:schemeClr>
                          </a:solidFill>
                          <a:effectLst/>
                          <a:latin typeface="Aptos"/>
                        </a:rPr>
                        <a:t>37.6%</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solidFill>
                      <a:schemeClr val="bg2"/>
                    </a:solidFill>
                  </a:tcPr>
                </a:tc>
                <a:tc>
                  <a:txBody>
                    <a:bodyPr/>
                    <a:lstStyle/>
                    <a:p>
                      <a:pPr algn="ctr" fontAlgn="b"/>
                      <a:r>
                        <a:rPr lang="en-US" sz="1600" u="none" strike="noStrike" dirty="0">
                          <a:solidFill>
                            <a:schemeClr val="tx1">
                              <a:lumMod val="75000"/>
                              <a:lumOff val="25000"/>
                            </a:schemeClr>
                          </a:solidFill>
                          <a:effectLst/>
                          <a:latin typeface="Aptos"/>
                        </a:rPr>
                        <a:t>25.6%</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solidFill>
                      <a:schemeClr val="bg2"/>
                    </a:solidFill>
                  </a:tcPr>
                </a:tc>
                <a:tc>
                  <a:txBody>
                    <a:bodyPr/>
                    <a:lstStyle/>
                    <a:p>
                      <a:pPr algn="ctr" fontAlgn="b"/>
                      <a:r>
                        <a:rPr lang="en-US" sz="1600" u="none" strike="noStrike" dirty="0">
                          <a:solidFill>
                            <a:schemeClr val="tx1">
                              <a:lumMod val="75000"/>
                              <a:lumOff val="25000"/>
                            </a:schemeClr>
                          </a:solidFill>
                          <a:effectLst/>
                          <a:latin typeface="Aptos"/>
                        </a:rPr>
                        <a:t>94.5%</a:t>
                      </a:r>
                      <a:endParaRPr lang="en-US" sz="1600" b="0"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solidFill>
                      <a:schemeClr val="bg2"/>
                    </a:solidFill>
                  </a:tcPr>
                </a:tc>
                <a:extLst>
                  <a:ext uri="{0D108BD9-81ED-4DB2-BD59-A6C34878D82A}">
                    <a16:rowId xmlns:a16="http://schemas.microsoft.com/office/drawing/2014/main" val="4034268462"/>
                  </a:ext>
                </a:extLst>
              </a:tr>
              <a:tr h="366685">
                <a:tc>
                  <a:txBody>
                    <a:bodyPr/>
                    <a:lstStyle/>
                    <a:p>
                      <a:pPr algn="l" fontAlgn="b"/>
                      <a:r>
                        <a:rPr lang="en-US" sz="1600" b="1" u="none" strike="noStrike" dirty="0">
                          <a:solidFill>
                            <a:schemeClr val="tx1">
                              <a:lumMod val="75000"/>
                              <a:lumOff val="25000"/>
                            </a:schemeClr>
                          </a:solidFill>
                          <a:effectLst/>
                          <a:latin typeface="Aptos"/>
                        </a:rPr>
                        <a:t>Most frequent fall locations</a:t>
                      </a:r>
                      <a:endParaRPr lang="en-US" sz="1600" b="1" i="0" u="none" strike="noStrike" dirty="0">
                        <a:solidFill>
                          <a:schemeClr val="tx1">
                            <a:lumMod val="75000"/>
                            <a:lumOff val="25000"/>
                          </a:schemeClr>
                        </a:solidFill>
                        <a:effectLst/>
                        <a:latin typeface="Aptos"/>
                      </a:endParaRPr>
                    </a:p>
                  </a:txBody>
                  <a:tcPr marL="110089" marR="82567" marT="55045" marB="55045"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endParaRPr lang="en-US" sz="1600" b="1" i="0" u="none" strike="noStrike" dirty="0">
                        <a:solidFill>
                          <a:schemeClr val="tx1">
                            <a:lumMod val="75000"/>
                            <a:lumOff val="25000"/>
                          </a:schemeClr>
                        </a:solidFill>
                        <a:effectLst/>
                        <a:latin typeface="Aptos" panose="020B0004020202020204" pitchFamily="34" charset="0"/>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endParaRPr lang="en-US" sz="1600" b="1" i="0" u="none" strike="noStrike" dirty="0">
                        <a:solidFill>
                          <a:schemeClr val="tx1">
                            <a:lumMod val="75000"/>
                            <a:lumOff val="25000"/>
                          </a:schemeClr>
                        </a:solidFill>
                        <a:effectLst/>
                        <a:latin typeface="Aptos" panose="020B0004020202020204" pitchFamily="34" charset="0"/>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endParaRPr lang="en-US" sz="1600" b="1" i="0" u="none" strike="noStrike" dirty="0">
                        <a:solidFill>
                          <a:schemeClr val="tx1">
                            <a:lumMod val="75000"/>
                            <a:lumOff val="25000"/>
                          </a:schemeClr>
                        </a:solidFill>
                        <a:effectLst/>
                        <a:latin typeface="Aptos" panose="020B0004020202020204" pitchFamily="34" charset="0"/>
                      </a:endParaRPr>
                    </a:p>
                  </a:txBody>
                  <a:tcPr marL="110089" marR="82567" marT="55045" marB="55045"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1398194838"/>
                  </a:ext>
                </a:extLst>
              </a:tr>
              <a:tr h="290521">
                <a:tc>
                  <a:txBody>
                    <a:bodyPr/>
                    <a:lstStyle/>
                    <a:p>
                      <a:pPr lvl="1" algn="l" fontAlgn="b"/>
                      <a:r>
                        <a:rPr lang="en-US" sz="1600" b="1" u="none" strike="noStrike" dirty="0">
                          <a:solidFill>
                            <a:schemeClr val="tx1">
                              <a:lumMod val="75000"/>
                              <a:lumOff val="25000"/>
                            </a:schemeClr>
                          </a:solidFill>
                          <a:effectLst/>
                          <a:latin typeface="Aptos"/>
                        </a:rPr>
                        <a:t>Home</a:t>
                      </a:r>
                      <a:r>
                        <a:rPr lang="en-US" sz="1600" b="1" u="none" strike="noStrike" baseline="30000" dirty="0">
                          <a:solidFill>
                            <a:schemeClr val="tx1">
                              <a:lumMod val="75000"/>
                              <a:lumOff val="25000"/>
                            </a:schemeClr>
                          </a:solidFill>
                          <a:effectLst/>
                          <a:latin typeface="Aptos"/>
                        </a:rPr>
                        <a:t>3</a:t>
                      </a:r>
                      <a:endParaRPr lang="en-US" sz="1600" b="1" i="0"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b="1" u="none" strike="noStrike" dirty="0">
                          <a:solidFill>
                            <a:schemeClr val="tx1">
                              <a:lumMod val="75000"/>
                              <a:lumOff val="25000"/>
                            </a:schemeClr>
                          </a:solidFill>
                          <a:effectLst/>
                          <a:latin typeface="Aptos"/>
                        </a:rPr>
                        <a:t>46.9%</a:t>
                      </a:r>
                      <a:endParaRPr lang="en-US" sz="1600" b="1" i="0"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ctr"/>
                      <a:r>
                        <a:rPr lang="en-US" sz="1600" b="1" u="none" strike="noStrike" dirty="0">
                          <a:solidFill>
                            <a:schemeClr val="tx1">
                              <a:lumMod val="75000"/>
                              <a:lumOff val="25000"/>
                            </a:schemeClr>
                          </a:solidFill>
                          <a:effectLst/>
                          <a:latin typeface="Aptos"/>
                        </a:rPr>
                        <a:t>69.9%</a:t>
                      </a:r>
                      <a:endParaRPr lang="en-US" sz="1600" b="1" i="0" u="none" strike="noStrike" dirty="0">
                        <a:solidFill>
                          <a:schemeClr val="tx1">
                            <a:lumMod val="75000"/>
                            <a:lumOff val="25000"/>
                          </a:schemeClr>
                        </a:solidFill>
                        <a:effectLst/>
                        <a:latin typeface="Aptos"/>
                      </a:endParaRPr>
                    </a:p>
                  </a:txBody>
                  <a:tcPr marL="110089" marR="82567" marT="18288" marB="18288"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b="1" u="none" strike="noStrike" dirty="0">
                          <a:solidFill>
                            <a:schemeClr val="tx1">
                              <a:lumMod val="75000"/>
                              <a:lumOff val="25000"/>
                            </a:schemeClr>
                          </a:solidFill>
                          <a:effectLst/>
                          <a:latin typeface="Aptos"/>
                        </a:rPr>
                        <a:t>56.4%</a:t>
                      </a:r>
                      <a:endParaRPr lang="en-US" sz="1600" b="1" i="0"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2022482390"/>
                  </a:ext>
                </a:extLst>
              </a:tr>
              <a:tr h="290521">
                <a:tc>
                  <a:txBody>
                    <a:bodyPr/>
                    <a:lstStyle/>
                    <a:p>
                      <a:pPr lvl="2" algn="l" fontAlgn="b"/>
                      <a:r>
                        <a:rPr lang="en-US" sz="1600" i="1" u="none" strike="noStrike" dirty="0">
                          <a:solidFill>
                            <a:schemeClr val="tx1">
                              <a:lumMod val="75000"/>
                              <a:lumOff val="25000"/>
                            </a:schemeClr>
                          </a:solidFill>
                          <a:effectLst/>
                          <a:latin typeface="Aptos"/>
                        </a:rPr>
                        <a:t>Kitchen</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i="1" u="none" strike="noStrike" dirty="0">
                          <a:solidFill>
                            <a:schemeClr val="tx1">
                              <a:lumMod val="75000"/>
                              <a:lumOff val="25000"/>
                            </a:schemeClr>
                          </a:solidFill>
                          <a:effectLst/>
                          <a:latin typeface="Aptos"/>
                        </a:rPr>
                        <a:t>14.6%</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i="1" u="none" strike="noStrike" dirty="0">
                          <a:solidFill>
                            <a:schemeClr val="tx1">
                              <a:lumMod val="75000"/>
                              <a:lumOff val="25000"/>
                            </a:schemeClr>
                          </a:solidFill>
                          <a:effectLst/>
                          <a:latin typeface="Aptos"/>
                        </a:rPr>
                        <a:t>11.0%</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ctr"/>
                      <a:r>
                        <a:rPr lang="en-US" sz="1600" i="1" u="none" strike="noStrike" dirty="0">
                          <a:solidFill>
                            <a:schemeClr val="tx1">
                              <a:lumMod val="75000"/>
                              <a:lumOff val="25000"/>
                            </a:schemeClr>
                          </a:solidFill>
                          <a:effectLst/>
                          <a:latin typeface="Aptos"/>
                        </a:rPr>
                        <a:t>not available</a:t>
                      </a:r>
                      <a:endParaRPr lang="en-US" sz="1600" b="0" i="1" u="none" strike="noStrike" dirty="0">
                        <a:solidFill>
                          <a:schemeClr val="tx1">
                            <a:lumMod val="75000"/>
                            <a:lumOff val="25000"/>
                          </a:schemeClr>
                        </a:solidFill>
                        <a:effectLst/>
                        <a:latin typeface="Aptos"/>
                      </a:endParaRPr>
                    </a:p>
                  </a:txBody>
                  <a:tcPr marL="110089" marR="82567" marT="18288" marB="18288"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3904318413"/>
                  </a:ext>
                </a:extLst>
              </a:tr>
              <a:tr h="290521">
                <a:tc>
                  <a:txBody>
                    <a:bodyPr/>
                    <a:lstStyle/>
                    <a:p>
                      <a:pPr lvl="2" algn="l" fontAlgn="b"/>
                      <a:r>
                        <a:rPr lang="en-US" sz="1600" i="1" u="none" strike="noStrike" dirty="0">
                          <a:solidFill>
                            <a:schemeClr val="tx1">
                              <a:lumMod val="75000"/>
                              <a:lumOff val="25000"/>
                            </a:schemeClr>
                          </a:solidFill>
                          <a:effectLst/>
                          <a:latin typeface="Aptos"/>
                        </a:rPr>
                        <a:t>Dining</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i="1" u="none" strike="noStrike" dirty="0">
                          <a:solidFill>
                            <a:schemeClr val="tx1">
                              <a:lumMod val="75000"/>
                              <a:lumOff val="25000"/>
                            </a:schemeClr>
                          </a:solidFill>
                          <a:effectLst/>
                          <a:latin typeface="Aptos"/>
                        </a:rPr>
                        <a:t>0.7%</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i="1" u="none" strike="noStrike" dirty="0">
                          <a:solidFill>
                            <a:schemeClr val="tx1">
                              <a:lumMod val="75000"/>
                              <a:lumOff val="25000"/>
                            </a:schemeClr>
                          </a:solidFill>
                          <a:effectLst/>
                          <a:latin typeface="Aptos"/>
                        </a:rPr>
                        <a:t>0.2%</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ctr"/>
                      <a:r>
                        <a:rPr lang="en-US" sz="1600" i="1" u="none" strike="noStrike" dirty="0">
                          <a:solidFill>
                            <a:schemeClr val="tx1">
                              <a:lumMod val="75000"/>
                              <a:lumOff val="25000"/>
                            </a:schemeClr>
                          </a:solidFill>
                          <a:effectLst/>
                          <a:latin typeface="Aptos"/>
                        </a:rPr>
                        <a:t>not available</a:t>
                      </a:r>
                      <a:endParaRPr lang="en-US" sz="1600" b="0" i="1" u="none" strike="noStrike" dirty="0">
                        <a:solidFill>
                          <a:schemeClr val="tx1">
                            <a:lumMod val="75000"/>
                            <a:lumOff val="25000"/>
                          </a:schemeClr>
                        </a:solidFill>
                        <a:effectLst/>
                        <a:latin typeface="Aptos"/>
                      </a:endParaRPr>
                    </a:p>
                  </a:txBody>
                  <a:tcPr marL="110089" marR="82567" marT="18288" marB="18288"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2893546593"/>
                  </a:ext>
                </a:extLst>
              </a:tr>
              <a:tr h="290521">
                <a:tc>
                  <a:txBody>
                    <a:bodyPr/>
                    <a:lstStyle/>
                    <a:p>
                      <a:pPr lvl="2" algn="l" fontAlgn="b"/>
                      <a:r>
                        <a:rPr lang="en-US" sz="1600" i="1" u="none" strike="noStrike" dirty="0">
                          <a:solidFill>
                            <a:schemeClr val="tx1">
                              <a:lumMod val="75000"/>
                              <a:lumOff val="25000"/>
                            </a:schemeClr>
                          </a:solidFill>
                          <a:effectLst/>
                          <a:latin typeface="Aptos"/>
                        </a:rPr>
                        <a:t>Bathroom</a:t>
                      </a:r>
                      <a:endParaRPr lang="en-US" sz="1600" b="1"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i="1" u="none" strike="noStrike" dirty="0">
                          <a:solidFill>
                            <a:schemeClr val="tx1">
                              <a:lumMod val="75000"/>
                              <a:lumOff val="25000"/>
                            </a:schemeClr>
                          </a:solidFill>
                          <a:effectLst/>
                          <a:latin typeface="Aptos"/>
                        </a:rPr>
                        <a:t>22.5%</a:t>
                      </a:r>
                      <a:endParaRPr lang="en-US" sz="1600" b="1"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i="1" u="none" strike="noStrike" dirty="0">
                          <a:solidFill>
                            <a:schemeClr val="tx1">
                              <a:lumMod val="75000"/>
                              <a:lumOff val="25000"/>
                            </a:schemeClr>
                          </a:solidFill>
                          <a:effectLst/>
                          <a:latin typeface="Aptos"/>
                        </a:rPr>
                        <a:t>28.2%</a:t>
                      </a:r>
                      <a:endParaRPr lang="en-US" sz="1600" b="1"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ctr"/>
                      <a:r>
                        <a:rPr lang="en-US" sz="1600" i="1" u="none" strike="noStrike" dirty="0">
                          <a:solidFill>
                            <a:schemeClr val="tx1">
                              <a:lumMod val="75000"/>
                              <a:lumOff val="25000"/>
                            </a:schemeClr>
                          </a:solidFill>
                          <a:effectLst/>
                          <a:latin typeface="Aptos"/>
                        </a:rPr>
                        <a:t>not available</a:t>
                      </a:r>
                      <a:endParaRPr lang="en-US" sz="1600" b="0" i="1" u="none" strike="noStrike" dirty="0">
                        <a:solidFill>
                          <a:schemeClr val="tx1">
                            <a:lumMod val="75000"/>
                            <a:lumOff val="25000"/>
                          </a:schemeClr>
                        </a:solidFill>
                        <a:effectLst/>
                        <a:latin typeface="Aptos"/>
                      </a:endParaRPr>
                    </a:p>
                  </a:txBody>
                  <a:tcPr marL="110089" marR="82567" marT="18288" marB="18288"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3943018777"/>
                  </a:ext>
                </a:extLst>
              </a:tr>
              <a:tr h="290521">
                <a:tc>
                  <a:txBody>
                    <a:bodyPr/>
                    <a:lstStyle/>
                    <a:p>
                      <a:pPr lvl="2" algn="l" fontAlgn="b"/>
                      <a:r>
                        <a:rPr lang="en-US" sz="1600" i="1" u="none" strike="noStrike" dirty="0">
                          <a:solidFill>
                            <a:schemeClr val="tx1">
                              <a:lumMod val="75000"/>
                              <a:lumOff val="25000"/>
                            </a:schemeClr>
                          </a:solidFill>
                          <a:effectLst/>
                          <a:latin typeface="Aptos"/>
                        </a:rPr>
                        <a:t>Bedroom</a:t>
                      </a:r>
                      <a:endParaRPr lang="en-US" sz="1600" b="1"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i="1" u="none" strike="noStrike" dirty="0">
                          <a:solidFill>
                            <a:schemeClr val="tx1">
                              <a:lumMod val="75000"/>
                              <a:lumOff val="25000"/>
                            </a:schemeClr>
                          </a:solidFill>
                          <a:effectLst/>
                          <a:latin typeface="Aptos"/>
                        </a:rPr>
                        <a:t>17.3%</a:t>
                      </a:r>
                      <a:endParaRPr lang="en-US" sz="1600" b="1"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i="1" u="none" strike="noStrike" dirty="0">
                          <a:solidFill>
                            <a:schemeClr val="tx1">
                              <a:lumMod val="75000"/>
                              <a:lumOff val="25000"/>
                            </a:schemeClr>
                          </a:solidFill>
                          <a:effectLst/>
                          <a:latin typeface="Aptos"/>
                        </a:rPr>
                        <a:t>16.6%</a:t>
                      </a:r>
                      <a:endParaRPr lang="en-US" sz="1600" b="1"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ctr"/>
                      <a:r>
                        <a:rPr lang="en-US" sz="1600" i="1" u="none" strike="noStrike" dirty="0">
                          <a:solidFill>
                            <a:schemeClr val="tx1">
                              <a:lumMod val="75000"/>
                              <a:lumOff val="25000"/>
                            </a:schemeClr>
                          </a:solidFill>
                          <a:effectLst/>
                          <a:latin typeface="Aptos"/>
                        </a:rPr>
                        <a:t>not available</a:t>
                      </a:r>
                      <a:endParaRPr lang="en-US" sz="1600" b="0" i="1" u="none" strike="noStrike" dirty="0">
                        <a:solidFill>
                          <a:schemeClr val="tx1">
                            <a:lumMod val="75000"/>
                            <a:lumOff val="25000"/>
                          </a:schemeClr>
                        </a:solidFill>
                        <a:effectLst/>
                        <a:latin typeface="Aptos"/>
                      </a:endParaRPr>
                    </a:p>
                  </a:txBody>
                  <a:tcPr marL="110089" marR="82567" marT="18288" marB="18288"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1352974850"/>
                  </a:ext>
                </a:extLst>
              </a:tr>
              <a:tr h="290521">
                <a:tc>
                  <a:txBody>
                    <a:bodyPr/>
                    <a:lstStyle/>
                    <a:p>
                      <a:pPr lvl="2" algn="l" fontAlgn="b"/>
                      <a:r>
                        <a:rPr lang="en-US" sz="1600" i="1" u="none" strike="noStrike" dirty="0">
                          <a:solidFill>
                            <a:schemeClr val="tx1">
                              <a:lumMod val="75000"/>
                              <a:lumOff val="25000"/>
                            </a:schemeClr>
                          </a:solidFill>
                          <a:effectLst/>
                          <a:latin typeface="Aptos"/>
                        </a:rPr>
                        <a:t>Outside home</a:t>
                      </a:r>
                      <a:r>
                        <a:rPr lang="en-US" sz="1600" b="1" i="1" u="none" strike="noStrike" baseline="30000" dirty="0">
                          <a:solidFill>
                            <a:schemeClr val="tx1">
                              <a:lumMod val="75000"/>
                              <a:lumOff val="25000"/>
                            </a:schemeClr>
                          </a:solidFill>
                          <a:effectLst/>
                          <a:latin typeface="Aptos"/>
                        </a:rPr>
                        <a:t>4</a:t>
                      </a:r>
                      <a:endParaRPr lang="en-US" sz="1600" b="1"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i="1" u="none" strike="noStrike" dirty="0">
                          <a:solidFill>
                            <a:schemeClr val="tx1">
                              <a:lumMod val="75000"/>
                              <a:lumOff val="25000"/>
                            </a:schemeClr>
                          </a:solidFill>
                          <a:effectLst/>
                          <a:latin typeface="Aptos"/>
                        </a:rPr>
                        <a:t>10.1%</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i="1" u="none" strike="noStrike" dirty="0">
                          <a:solidFill>
                            <a:schemeClr val="tx1">
                              <a:lumMod val="75000"/>
                              <a:lumOff val="25000"/>
                            </a:schemeClr>
                          </a:solidFill>
                          <a:effectLst/>
                          <a:latin typeface="Aptos"/>
                        </a:rPr>
                        <a:t>11.6%</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ctr"/>
                      <a:r>
                        <a:rPr lang="en-US" sz="1600" i="1" u="none" strike="noStrike" dirty="0">
                          <a:solidFill>
                            <a:schemeClr val="tx1">
                              <a:lumMod val="75000"/>
                              <a:lumOff val="25000"/>
                            </a:schemeClr>
                          </a:solidFill>
                          <a:effectLst/>
                          <a:latin typeface="Aptos"/>
                        </a:rPr>
                        <a:t>not available</a:t>
                      </a:r>
                      <a:endParaRPr lang="en-US" sz="1600" b="0" i="1" u="none" strike="noStrike" dirty="0">
                        <a:solidFill>
                          <a:schemeClr val="tx1">
                            <a:lumMod val="75000"/>
                            <a:lumOff val="25000"/>
                          </a:schemeClr>
                        </a:solidFill>
                        <a:effectLst/>
                        <a:latin typeface="Aptos"/>
                      </a:endParaRPr>
                    </a:p>
                  </a:txBody>
                  <a:tcPr marL="110089" marR="82567" marT="18288" marB="18288"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2653256252"/>
                  </a:ext>
                </a:extLst>
              </a:tr>
              <a:tr h="290521">
                <a:tc>
                  <a:txBody>
                    <a:bodyPr/>
                    <a:lstStyle/>
                    <a:p>
                      <a:pPr lvl="2" algn="l" fontAlgn="b"/>
                      <a:r>
                        <a:rPr lang="en-US" sz="1600" i="1" u="none" strike="noStrike" dirty="0">
                          <a:solidFill>
                            <a:schemeClr val="tx1">
                              <a:lumMod val="75000"/>
                              <a:lumOff val="25000"/>
                            </a:schemeClr>
                          </a:solidFill>
                          <a:effectLst/>
                          <a:latin typeface="Aptos"/>
                        </a:rPr>
                        <a:t>Other location in home</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ctr" fontAlgn="b"/>
                      <a:r>
                        <a:rPr lang="en-US" sz="1600" i="1" u="none" strike="noStrike" dirty="0">
                          <a:solidFill>
                            <a:schemeClr val="tx1">
                              <a:lumMod val="75000"/>
                              <a:lumOff val="25000"/>
                            </a:schemeClr>
                          </a:solidFill>
                          <a:effectLst/>
                          <a:latin typeface="Aptos"/>
                        </a:rPr>
                        <a:t>34.7%</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i="1" u="none" strike="noStrike" dirty="0">
                          <a:solidFill>
                            <a:schemeClr val="tx1">
                              <a:lumMod val="75000"/>
                              <a:lumOff val="25000"/>
                            </a:schemeClr>
                          </a:solidFill>
                          <a:effectLst/>
                          <a:latin typeface="Aptos"/>
                        </a:rPr>
                        <a:t>32.4%</a:t>
                      </a:r>
                      <a:endParaRPr lang="en-US" sz="1600" b="0" i="1" u="none" strike="noStrike" dirty="0">
                        <a:solidFill>
                          <a:schemeClr val="tx1">
                            <a:lumMod val="75000"/>
                            <a:lumOff val="25000"/>
                          </a:schemeClr>
                        </a:solidFill>
                        <a:effectLst/>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ctr"/>
                      <a:r>
                        <a:rPr lang="en-US" sz="1600" i="1" u="none" strike="noStrike" dirty="0">
                          <a:solidFill>
                            <a:schemeClr val="tx1">
                              <a:lumMod val="75000"/>
                              <a:lumOff val="25000"/>
                            </a:schemeClr>
                          </a:solidFill>
                          <a:effectLst/>
                          <a:latin typeface="Aptos"/>
                        </a:rPr>
                        <a:t>not available</a:t>
                      </a:r>
                      <a:endParaRPr lang="en-US" sz="1600" b="0" i="1" u="none" strike="noStrike" dirty="0">
                        <a:solidFill>
                          <a:schemeClr val="tx1">
                            <a:lumMod val="75000"/>
                            <a:lumOff val="25000"/>
                          </a:schemeClr>
                        </a:solidFill>
                        <a:effectLst/>
                        <a:latin typeface="Aptos"/>
                      </a:endParaRPr>
                    </a:p>
                  </a:txBody>
                  <a:tcPr marL="110089" marR="82567" marT="18288" marB="18288"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4279482602"/>
                  </a:ext>
                </a:extLst>
              </a:tr>
              <a:tr h="290521">
                <a:tc>
                  <a:txBody>
                    <a:bodyPr/>
                    <a:lstStyle/>
                    <a:p>
                      <a:pPr lvl="1" algn="l">
                        <a:buNone/>
                      </a:pPr>
                      <a:r>
                        <a:rPr lang="en-US" sz="1600" b="1" i="0" u="none" strike="noStrike" dirty="0">
                          <a:solidFill>
                            <a:schemeClr val="tx1">
                              <a:lumMod val="75000"/>
                              <a:lumOff val="25000"/>
                            </a:schemeClr>
                          </a:solidFill>
                          <a:effectLst/>
                          <a:latin typeface="Aptos"/>
                        </a:rPr>
                        <a:t>Nursing Home</a:t>
                      </a:r>
                      <a:endParaRPr lang="en-US" sz="1600" dirty="0">
                        <a:latin typeface="Aptos"/>
                      </a:endParaRP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lnB>
                    <a:noFill/>
                  </a:tcPr>
                </a:tc>
                <a:tc>
                  <a:txBody>
                    <a:bodyPr/>
                    <a:lstStyle/>
                    <a:p>
                      <a:pPr algn="ctr" fontAlgn="b"/>
                      <a:r>
                        <a:rPr lang="en-US" sz="1600" b="1" i="0" u="none" strike="noStrike" dirty="0">
                          <a:solidFill>
                            <a:schemeClr val="tx1">
                              <a:lumMod val="75000"/>
                              <a:lumOff val="25000"/>
                            </a:schemeClr>
                          </a:solidFill>
                          <a:effectLst/>
                          <a:latin typeface="Aptos"/>
                        </a:rPr>
                        <a:t>10.9%</a:t>
                      </a: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ctr"/>
                      <a:r>
                        <a:rPr lang="en-US" sz="1600" b="1" i="0" u="none" strike="noStrike" dirty="0">
                          <a:solidFill>
                            <a:schemeClr val="tx1">
                              <a:lumMod val="75000"/>
                              <a:lumOff val="25000"/>
                            </a:schemeClr>
                          </a:solidFill>
                          <a:effectLst/>
                          <a:latin typeface="Aptos"/>
                        </a:rPr>
                        <a:t>8.3%</a:t>
                      </a:r>
                    </a:p>
                  </a:txBody>
                  <a:tcPr marL="110089" marR="82567" marT="18288" marB="18288"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tc>
                  <a:txBody>
                    <a:bodyPr/>
                    <a:lstStyle/>
                    <a:p>
                      <a:pPr algn="ctr" fontAlgn="b"/>
                      <a:r>
                        <a:rPr lang="en-US" sz="1600" b="1" i="0" u="none" strike="noStrike" dirty="0">
                          <a:solidFill>
                            <a:schemeClr val="tx1">
                              <a:lumMod val="75000"/>
                              <a:lumOff val="25000"/>
                            </a:schemeClr>
                          </a:solidFill>
                          <a:effectLst/>
                          <a:latin typeface="Aptos"/>
                        </a:rPr>
                        <a:t>24.9%</a:t>
                      </a:r>
                    </a:p>
                  </a:txBody>
                  <a:tcPr marL="110089" marR="82567" marT="18288" marB="18288" anchor="b">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round/>
                      <a:headEnd type="none" w="med" len="med"/>
                      <a:tailEnd type="none" w="med" len="med"/>
                    </a:lnB>
                    <a:noFill/>
                  </a:tcPr>
                </a:tc>
                <a:extLst>
                  <a:ext uri="{0D108BD9-81ED-4DB2-BD59-A6C34878D82A}">
                    <a16:rowId xmlns:a16="http://schemas.microsoft.com/office/drawing/2014/main" val="2048253396"/>
                  </a:ext>
                </a:extLst>
              </a:tr>
            </a:tbl>
          </a:graphicData>
        </a:graphic>
      </p:graphicFrame>
      <p:graphicFrame>
        <p:nvGraphicFramePr>
          <p:cNvPr id="18" name="Table 17">
            <a:extLst>
              <a:ext uri="{FF2B5EF4-FFF2-40B4-BE49-F238E27FC236}">
                <a16:creationId xmlns:a16="http://schemas.microsoft.com/office/drawing/2014/main" id="{A76874DD-0F91-86B9-501E-CF23305EF658}"/>
              </a:ext>
            </a:extLst>
          </p:cNvPr>
          <p:cNvGraphicFramePr>
            <a:graphicFrameLocks noGrp="1"/>
          </p:cNvGraphicFramePr>
          <p:nvPr>
            <p:extLst>
              <p:ext uri="{D42A27DB-BD31-4B8C-83A1-F6EECF244321}">
                <p14:modId xmlns:p14="http://schemas.microsoft.com/office/powerpoint/2010/main" val="135737745"/>
              </p:ext>
            </p:extLst>
          </p:nvPr>
        </p:nvGraphicFramePr>
        <p:xfrm>
          <a:off x="467043" y="5331274"/>
          <a:ext cx="11257914" cy="514897"/>
        </p:xfrm>
        <a:graphic>
          <a:graphicData uri="http://schemas.openxmlformats.org/drawingml/2006/table">
            <a:tbl>
              <a:tblPr firstRow="1">
                <a:tableStyleId>{5C22544A-7EE6-4342-B048-85BDC9FD1C3A}</a:tableStyleId>
              </a:tblPr>
              <a:tblGrid>
                <a:gridCol w="11257914">
                  <a:extLst>
                    <a:ext uri="{9D8B030D-6E8A-4147-A177-3AD203B41FA5}">
                      <a16:colId xmlns:a16="http://schemas.microsoft.com/office/drawing/2014/main" val="782010165"/>
                    </a:ext>
                  </a:extLst>
                </a:gridCol>
              </a:tblGrid>
              <a:tr h="234227">
                <a:tc>
                  <a:txBody>
                    <a:bodyPr/>
                    <a:lstStyle/>
                    <a:p>
                      <a:pPr lvl="0" algn="l">
                        <a:buNone/>
                      </a:pPr>
                      <a:endParaRPr lang="en-US" sz="900" i="1" u="none" strike="noStrike" dirty="0">
                        <a:effectLst/>
                        <a:latin typeface="Arial"/>
                        <a:cs typeface="Arial"/>
                      </a:endParaRPr>
                    </a:p>
                  </a:txBody>
                  <a:tcPr marL="6350" marR="6350" marT="6350" marB="0" anchor="ctr">
                    <a:noFill/>
                  </a:tcPr>
                </a:tc>
                <a:extLst>
                  <a:ext uri="{0D108BD9-81ED-4DB2-BD59-A6C34878D82A}">
                    <a16:rowId xmlns:a16="http://schemas.microsoft.com/office/drawing/2014/main" val="420297056"/>
                  </a:ext>
                </a:extLst>
              </a:tr>
              <a:tr h="23422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900" i="1" u="none" strike="noStrike" baseline="30000" dirty="0">
                          <a:solidFill>
                            <a:schemeClr val="tx1">
                              <a:lumMod val="75000"/>
                              <a:lumOff val="25000"/>
                            </a:schemeClr>
                          </a:solidFill>
                          <a:effectLst/>
                          <a:latin typeface="Arial" panose="020B0604020202020204" pitchFamily="34" charset="0"/>
                          <a:cs typeface="Arial" panose="020B0604020202020204" pitchFamily="34" charset="0"/>
                        </a:rPr>
                        <a:t>1 </a:t>
                      </a:r>
                      <a:r>
                        <a:rPr lang="en-US" sz="900" i="1" u="none" strike="noStrike" dirty="0">
                          <a:solidFill>
                            <a:schemeClr val="tx1">
                              <a:lumMod val="75000"/>
                              <a:lumOff val="25000"/>
                            </a:schemeClr>
                          </a:solidFill>
                          <a:effectLst/>
                          <a:latin typeface="Arial" panose="020B0604020202020204" pitchFamily="34" charset="0"/>
                          <a:cs typeface="Arial" panose="020B0604020202020204" pitchFamily="34" charset="0"/>
                        </a:rPr>
                        <a:t>Presents only hospitalized patients, excludes those in observation bed stays.</a:t>
                      </a:r>
                      <a:endParaRPr lang="en-US" sz="900" b="0" i="1" u="none" strike="noStrike" dirty="0">
                        <a:solidFill>
                          <a:schemeClr val="tx1">
                            <a:lumMod val="75000"/>
                            <a:lumOff val="25000"/>
                          </a:schemeClr>
                        </a:solidFill>
                        <a:effectLst/>
                        <a:latin typeface="Arial" panose="020B0604020202020204" pitchFamily="34" charset="0"/>
                        <a:cs typeface="Arial" panose="020B0604020202020204" pitchFamily="34" charset="0"/>
                      </a:endParaRPr>
                    </a:p>
                    <a:p>
                      <a:pPr algn="l" fontAlgn="b"/>
                      <a:r>
                        <a:rPr lang="en-US" sz="900" i="1" u="none" strike="noStrike" baseline="30000" dirty="0">
                          <a:effectLst/>
                          <a:latin typeface="Arial" panose="020B0604020202020204" pitchFamily="34" charset="0"/>
                          <a:cs typeface="Arial" panose="020B0604020202020204" pitchFamily="34" charset="0"/>
                        </a:rPr>
                        <a:t>2 </a:t>
                      </a:r>
                      <a:r>
                        <a:rPr lang="en-US" sz="900" i="1" u="none" strike="noStrike" dirty="0">
                          <a:effectLst/>
                          <a:latin typeface="Arial" panose="020B0604020202020204" pitchFamily="34" charset="0"/>
                          <a:cs typeface="Arial" panose="020B0604020202020204" pitchFamily="34" charset="0"/>
                        </a:rPr>
                        <a:t>Includes cases that have detailed Y92 codes assigned. </a:t>
                      </a:r>
                      <a:r>
                        <a:rPr lang="en-US" sz="900" i="1" u="none" strike="noStrike" baseline="30000" dirty="0">
                          <a:effectLst/>
                          <a:latin typeface="Arial" panose="020B0604020202020204" pitchFamily="34" charset="0"/>
                          <a:cs typeface="Arial" panose="020B0604020202020204" pitchFamily="34" charset="0"/>
                        </a:rPr>
                        <a:t>3 </a:t>
                      </a:r>
                      <a:r>
                        <a:rPr lang="en-US" sz="900" i="1" u="none" strike="noStrike" dirty="0">
                          <a:effectLst/>
                          <a:latin typeface="Arial" panose="020B0604020202020204" pitchFamily="34" charset="0"/>
                          <a:cs typeface="Arial" panose="020B0604020202020204" pitchFamily="34" charset="0"/>
                        </a:rPr>
                        <a:t>Includes single family homes, condos, apartments, etc.</a:t>
                      </a:r>
                      <a:r>
                        <a:rPr lang="en-US" sz="900" i="1" u="none" strike="noStrike" baseline="30000" dirty="0">
                          <a:effectLst/>
                          <a:latin typeface="Arial" panose="020B0604020202020204" pitchFamily="34" charset="0"/>
                          <a:cs typeface="Arial" panose="020B0604020202020204" pitchFamily="34" charset="0"/>
                        </a:rPr>
                        <a:t> 4 </a:t>
                      </a:r>
                      <a:r>
                        <a:rPr lang="en-US" sz="900" i="1" u="none" strike="noStrike" dirty="0">
                          <a:effectLst/>
                          <a:latin typeface="Arial" panose="020B0604020202020204" pitchFamily="34" charset="0"/>
                          <a:cs typeface="Arial" panose="020B0604020202020204" pitchFamily="34" charset="0"/>
                        </a:rPr>
                        <a:t>Includes garage, driveway, yard, garden, swimming pool.</a:t>
                      </a:r>
                      <a:endParaRPr lang="en-US" sz="900" b="0" i="1"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noFill/>
                  </a:tcPr>
                </a:tc>
                <a:extLst>
                  <a:ext uri="{0D108BD9-81ED-4DB2-BD59-A6C34878D82A}">
                    <a16:rowId xmlns:a16="http://schemas.microsoft.com/office/drawing/2014/main" val="4067353279"/>
                  </a:ext>
                </a:extLst>
              </a:tr>
            </a:tbl>
          </a:graphicData>
        </a:graphic>
      </p:graphicFrame>
      <p:sp>
        <p:nvSpPr>
          <p:cNvPr id="2" name="TextBox 1">
            <a:extLst>
              <a:ext uri="{FF2B5EF4-FFF2-40B4-BE49-F238E27FC236}">
                <a16:creationId xmlns:a16="http://schemas.microsoft.com/office/drawing/2014/main" id="{244B3F24-F2F2-3848-31D7-4E2735391F8A}"/>
              </a:ext>
            </a:extLst>
          </p:cNvPr>
          <p:cNvSpPr txBox="1"/>
          <p:nvPr/>
        </p:nvSpPr>
        <p:spPr>
          <a:xfrm>
            <a:off x="374904" y="5846171"/>
            <a:ext cx="11257913" cy="646331"/>
          </a:xfrm>
          <a:prstGeom prst="rect">
            <a:avLst/>
          </a:prstGeom>
          <a:noFill/>
        </p:spPr>
        <p:txBody>
          <a:bodyPr wrap="square" rtlCol="0">
            <a:spAutoFit/>
          </a:bodyPr>
          <a:lstStyle/>
          <a:p>
            <a:r>
              <a:rPr lang="en-US" sz="900" b="1" i="1" dirty="0">
                <a:latin typeface="Arial" panose="020B0604020202020204" pitchFamily="34" charset="0"/>
                <a:cs typeface="Arial" panose="020B0604020202020204" pitchFamily="34" charset="0"/>
              </a:rPr>
              <a:t>Data Sources: </a:t>
            </a:r>
            <a:r>
              <a:rPr lang="en-US" sz="900" dirty="0">
                <a:latin typeface="Arial" panose="020B0604020202020204" pitchFamily="34" charset="0"/>
                <a:cs typeface="Arial" panose="020B0604020202020204" pitchFamily="34" charset="0"/>
              </a:rPr>
              <a:t>: Registry of Vital Records and Statistics, MA Department of Public Health. MA Inpatient Hospital Discharge and Observation Stays (Hospital Stays) and MA Emergency Department Discharges Databases; * </a:t>
            </a:r>
            <a:r>
              <a:rPr lang="en-US" sz="900" dirty="0">
                <a:effectLst/>
                <a:latin typeface="Arial" panose="020B0604020202020204" pitchFamily="34" charset="0"/>
                <a:ea typeface="Aptos" panose="020B0004020202020204" pitchFamily="34" charset="0"/>
                <a:cs typeface="Arial" panose="020B0604020202020204" pitchFamily="34" charset="0"/>
              </a:rPr>
              <a:t>Please be advised that 2022 data are preliminary and subject to change. Raw preliminary data may be incomplete or inaccurate and have not been fully verified, and revisions are likely to occur following the production of these data. The Department of Public Health strongly cautions users regarding the accuracy of statistical analyses based on preliminary data and particularly with regard to small numbers of events; Federal  Fiscal year (Oct 1, 2021 – Sep 30, 2022)</a:t>
            </a: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0731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2435D5-C800-8010-6D15-7CE5849A5547}"/>
              </a:ext>
            </a:extLst>
          </p:cNvPr>
          <p:cNvSpPr>
            <a:spLocks noGrp="1"/>
          </p:cNvSpPr>
          <p:nvPr>
            <p:ph type="title" idx="4294967295"/>
          </p:nvPr>
        </p:nvSpPr>
        <p:spPr>
          <a:xfrm>
            <a:off x="446502" y="0"/>
            <a:ext cx="11257913" cy="10076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Inpatient Discharge Dispositions and Total Acute Care Hospital Charges, Fall Injuries Among MA Residents 65+ Years, 2022</a:t>
            </a:r>
          </a:p>
        </p:txBody>
      </p:sp>
      <p:sp>
        <p:nvSpPr>
          <p:cNvPr id="7" name="TextBox 6">
            <a:extLst>
              <a:ext uri="{FF2B5EF4-FFF2-40B4-BE49-F238E27FC236}">
                <a16:creationId xmlns:a16="http://schemas.microsoft.com/office/drawing/2014/main" id="{94AEA542-B63B-EF95-714E-E7C8A4833D41}"/>
              </a:ext>
            </a:extLst>
          </p:cNvPr>
          <p:cNvSpPr txBox="1"/>
          <p:nvPr/>
        </p:nvSpPr>
        <p:spPr>
          <a:xfrm>
            <a:off x="160102" y="1096963"/>
            <a:ext cx="4591511" cy="5016758"/>
          </a:xfrm>
          <a:prstGeom prst="rect">
            <a:avLst/>
          </a:prstGeom>
          <a:solidFill>
            <a:schemeClr val="bg1"/>
          </a:solidFill>
        </p:spPr>
        <p:txBody>
          <a:bodyPr wrap="square" lIns="91440" tIns="45720" rIns="91440" bIns="45720" rtlCol="0" anchor="t">
            <a:spAutoFit/>
          </a:bodyPr>
          <a:lstStyle/>
          <a:p>
            <a:pPr marL="342900" indent="-342900">
              <a:buFont typeface="Symbol" panose="05050102010706020507" pitchFamily="18" charset="2"/>
              <a:buChar char="ñ"/>
            </a:pPr>
            <a:r>
              <a:rPr lang="en-US" sz="2000" dirty="0">
                <a:latin typeface="Aptos" panose="020B0004020202020204" pitchFamily="34" charset="0"/>
              </a:rPr>
              <a:t>Among older adults with a fall-related hospitalization:</a:t>
            </a:r>
          </a:p>
          <a:p>
            <a:pPr marL="800100" lvl="1" indent="-342900">
              <a:buFont typeface="Symbol" panose="05050102010706020507" pitchFamily="18" charset="2"/>
              <a:buChar char="ñ"/>
            </a:pPr>
            <a:r>
              <a:rPr lang="en-US" sz="2000" b="1" dirty="0">
                <a:latin typeface="Aptos" panose="020B0004020202020204" pitchFamily="34" charset="0"/>
              </a:rPr>
              <a:t>67% of those who sustained a hip fracture were discharged to a Skilled Nursing Facility </a:t>
            </a:r>
            <a:r>
              <a:rPr lang="en-US" sz="2000" dirty="0">
                <a:latin typeface="Aptos" panose="020B0004020202020204" pitchFamily="34" charset="0"/>
              </a:rPr>
              <a:t>(vs. 46% of the stays not involving a hip fracture)</a:t>
            </a:r>
          </a:p>
          <a:p>
            <a:pPr marL="800100" lvl="1" indent="-342900">
              <a:buFont typeface="Symbol" panose="05050102010706020507" pitchFamily="18" charset="2"/>
              <a:buChar char="ñ"/>
            </a:pPr>
            <a:r>
              <a:rPr lang="en-US" sz="2000" dirty="0">
                <a:latin typeface="Aptos" panose="020B0004020202020204" pitchFamily="34" charset="0"/>
              </a:rPr>
              <a:t>in 5.2% of the cases involving a hip fracture, the source of the admission was a Skilled Nursing Facility</a:t>
            </a:r>
          </a:p>
          <a:p>
            <a:pPr marL="342900" indent="-342900">
              <a:buFont typeface="Symbol" panose="05050102010706020507" pitchFamily="18" charset="2"/>
              <a:buChar char="ñ"/>
            </a:pPr>
            <a:r>
              <a:rPr lang="en-US" sz="2000" b="1" dirty="0">
                <a:latin typeface="Aptos"/>
              </a:rPr>
              <a:t>Total Hospital Charges </a:t>
            </a:r>
            <a:r>
              <a:rPr lang="en-US" sz="2000" dirty="0">
                <a:latin typeface="Aptos"/>
              </a:rPr>
              <a:t>(hospital stays and ED visits) associated with fall injuries were </a:t>
            </a:r>
            <a:r>
              <a:rPr lang="en-US" sz="2000" b="1" dirty="0">
                <a:latin typeface="Aptos"/>
              </a:rPr>
              <a:t>$1.1 Billion</a:t>
            </a:r>
            <a:r>
              <a:rPr lang="en-US" sz="2000" dirty="0">
                <a:latin typeface="Aptos"/>
              </a:rPr>
              <a:t> in FFY2022 (includes all discharge dispositions).</a:t>
            </a:r>
          </a:p>
        </p:txBody>
      </p:sp>
      <p:graphicFrame>
        <p:nvGraphicFramePr>
          <p:cNvPr id="5" name="Chart 4" descr="This bar chart compares final disposition among older adult fall-related hospitalizations with and without an associated hip fracture. Data not covered in the text includes that 25.8% of fall injuries without a hip fracture were discharged home with health care services compared to 12.1% of those with a hip fracture, and that 12.4% of fall-related injuries without a hip fracture were transferred to a rehabilitation facility compared to 15.7% among those with a hip fracture. ">
            <a:extLst>
              <a:ext uri="{FF2B5EF4-FFF2-40B4-BE49-F238E27FC236}">
                <a16:creationId xmlns:a16="http://schemas.microsoft.com/office/drawing/2014/main" id="{DCE80FCF-32C9-EDB4-E5B7-9C5EB7AFA3DE}"/>
              </a:ext>
            </a:extLst>
          </p:cNvPr>
          <p:cNvGraphicFramePr>
            <a:graphicFrameLocks/>
          </p:cNvGraphicFramePr>
          <p:nvPr>
            <p:extLst>
              <p:ext uri="{D42A27DB-BD31-4B8C-83A1-F6EECF244321}">
                <p14:modId xmlns:p14="http://schemas.microsoft.com/office/powerpoint/2010/main" val="3476910683"/>
              </p:ext>
            </p:extLst>
          </p:nvPr>
        </p:nvGraphicFramePr>
        <p:xfrm>
          <a:off x="4942703" y="1007696"/>
          <a:ext cx="7089195" cy="510877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9C7F75C6-D7D8-1A81-5B04-4F7C5B6F9E66}"/>
              </a:ext>
            </a:extLst>
          </p:cNvPr>
          <p:cNvSpPr txBox="1"/>
          <p:nvPr/>
        </p:nvSpPr>
        <p:spPr>
          <a:xfrm>
            <a:off x="446502" y="6202988"/>
            <a:ext cx="11257913" cy="230832"/>
          </a:xfrm>
          <a:prstGeom prst="rect">
            <a:avLst/>
          </a:prstGeom>
          <a:noFill/>
        </p:spPr>
        <p:txBody>
          <a:bodyPr wrap="square" rtlCol="0">
            <a:spAutoFit/>
          </a:bodyPr>
          <a:lstStyle/>
          <a:p>
            <a:r>
              <a:rPr lang="en-US" sz="900" b="1" i="1">
                <a:latin typeface="Arial" panose="020B0604020202020204" pitchFamily="34" charset="0"/>
                <a:cs typeface="Arial" panose="020B0604020202020204" pitchFamily="34" charset="0"/>
              </a:rPr>
              <a:t>Data Sources: </a:t>
            </a:r>
            <a:r>
              <a:rPr lang="en-US" sz="900">
                <a:latin typeface="Arial" panose="020B0604020202020204" pitchFamily="34" charset="0"/>
                <a:cs typeface="Arial" panose="020B0604020202020204" pitchFamily="34" charset="0"/>
              </a:rPr>
              <a:t>MA Inpatient Hospital Discharge and Observation Stays (Hospital Stays) and MA Emergency Department Discharges Databases</a:t>
            </a:r>
            <a:r>
              <a:rPr lang="en-US" sz="900">
                <a:effectLst/>
                <a:latin typeface="Arial" panose="020B0604020202020204" pitchFamily="34" charset="0"/>
                <a:ea typeface="Aptos" panose="020B0004020202020204" pitchFamily="34" charset="0"/>
                <a:cs typeface="Arial" panose="020B0604020202020204" pitchFamily="34" charset="0"/>
              </a:rPr>
              <a:t>; Federal  Fiscal year (Oct 1, 2021 – Sep 30, 2022)</a:t>
            </a:r>
            <a:endParaRPr lang="en-US" sz="900">
              <a:latin typeface="Arial" panose="020B0604020202020204" pitchFamily="34" charset="0"/>
              <a:cs typeface="Arial" panose="020B0604020202020204" pitchFamily="34" charset="0"/>
            </a:endParaRPr>
          </a:p>
        </p:txBody>
      </p:sp>
      <p:sp>
        <p:nvSpPr>
          <p:cNvPr id="4" name="Slide Number Placeholder 1">
            <a:extLst>
              <a:ext uri="{FF2B5EF4-FFF2-40B4-BE49-F238E27FC236}">
                <a16:creationId xmlns:a16="http://schemas.microsoft.com/office/drawing/2014/main" id="{0F5D793D-74E0-CBD0-B049-FE496B0DC77C}"/>
              </a:ext>
            </a:extLst>
          </p:cNvPr>
          <p:cNvSpPr>
            <a:spLocks noGrp="1"/>
          </p:cNvSpPr>
          <p:nvPr>
            <p:ph type="sldNum" sz="quarter" idx="4"/>
          </p:nvPr>
        </p:nvSpPr>
        <p:spPr>
          <a:xfrm>
            <a:off x="9034825" y="6492502"/>
            <a:ext cx="2736415" cy="365125"/>
          </a:xfrm>
        </p:spPr>
        <p:txBody>
          <a:bodyPr/>
          <a:lstStyle/>
          <a:p>
            <a:fld id="{CA49D0EE-DE7F-324B-A84C-F36708423CDB}" type="slidenum">
              <a:rPr lang="en-US" smtClean="0"/>
              <a:pPr/>
              <a:t>15</a:t>
            </a:fld>
            <a:endParaRPr lang="en-US"/>
          </a:p>
        </p:txBody>
      </p:sp>
    </p:spTree>
    <p:extLst>
      <p:ext uri="{BB962C8B-B14F-4D97-AF65-F5344CB8AC3E}">
        <p14:creationId xmlns:p14="http://schemas.microsoft.com/office/powerpoint/2010/main" val="1030229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A5241-95E5-C45C-2176-1EAB2999E6CC}"/>
              </a:ext>
            </a:extLst>
          </p:cNvPr>
          <p:cNvSpPr>
            <a:spLocks noGrp="1"/>
          </p:cNvSpPr>
          <p:nvPr>
            <p:ph type="sldNum" sz="quarter" idx="4"/>
          </p:nvPr>
        </p:nvSpPr>
        <p:spPr/>
        <p:txBody>
          <a:bodyPr/>
          <a:lstStyle/>
          <a:p>
            <a:fld id="{CA49D0EE-DE7F-324B-A84C-F36708423CDB}" type="slidenum">
              <a:rPr lang="en-US" smtClean="0"/>
              <a:pPr/>
              <a:t>16</a:t>
            </a:fld>
            <a:endParaRPr lang="en-US"/>
          </a:p>
        </p:txBody>
      </p:sp>
      <p:sp>
        <p:nvSpPr>
          <p:cNvPr id="3" name="Title 2">
            <a:extLst>
              <a:ext uri="{FF2B5EF4-FFF2-40B4-BE49-F238E27FC236}">
                <a16:creationId xmlns:a16="http://schemas.microsoft.com/office/drawing/2014/main" id="{812435D5-C800-8010-6D15-7CE5849A5547}"/>
              </a:ext>
            </a:extLst>
          </p:cNvPr>
          <p:cNvSpPr>
            <a:spLocks noGrp="1"/>
          </p:cNvSpPr>
          <p:nvPr>
            <p:ph type="title"/>
          </p:nvPr>
        </p:nvSpPr>
        <p:spPr>
          <a:xfrm>
            <a:off x="457200" y="56524"/>
            <a:ext cx="11314040" cy="874654"/>
          </a:xfrm>
        </p:spPr>
        <p:txBody>
          <a:bodyPr>
            <a:noAutofit/>
          </a:bodyPr>
          <a:lstStyle/>
          <a:p>
            <a:r>
              <a:rPr lang="en-US" sz="2400" dirty="0"/>
              <a:t>Risk and Protective Factors for Falls: National Survey Data, 2018</a:t>
            </a:r>
          </a:p>
        </p:txBody>
      </p:sp>
      <p:sp>
        <p:nvSpPr>
          <p:cNvPr id="4" name="Content Placeholder 3">
            <a:extLst>
              <a:ext uri="{FF2B5EF4-FFF2-40B4-BE49-F238E27FC236}">
                <a16:creationId xmlns:a16="http://schemas.microsoft.com/office/drawing/2014/main" id="{FE9B06CA-DBA3-B959-5448-78C0EC2EBCA2}"/>
              </a:ext>
            </a:extLst>
          </p:cNvPr>
          <p:cNvSpPr>
            <a:spLocks noGrp="1"/>
          </p:cNvSpPr>
          <p:nvPr>
            <p:ph idx="1"/>
          </p:nvPr>
        </p:nvSpPr>
        <p:spPr>
          <a:xfrm>
            <a:off x="457200" y="1086197"/>
            <a:ext cx="11314040" cy="4763273"/>
          </a:xfrm>
          <a:solidFill>
            <a:schemeClr val="bg1"/>
          </a:solidFill>
        </p:spPr>
        <p:txBody>
          <a:bodyPr>
            <a:normAutofit lnSpcReduction="10000"/>
          </a:bodyPr>
          <a:lstStyle/>
          <a:p>
            <a:r>
              <a:rPr lang="en-US" sz="3000" b="1" dirty="0">
                <a:solidFill>
                  <a:srgbClr val="000000"/>
                </a:solidFill>
                <a:latin typeface="Aptos" panose="020B0004020202020204" pitchFamily="34" charset="0"/>
              </a:rPr>
              <a:t>Reported falls was </a:t>
            </a:r>
            <a:r>
              <a:rPr lang="en-US" sz="3000" b="1" dirty="0">
                <a:latin typeface="Aptos" panose="020B0004020202020204" pitchFamily="34" charset="0"/>
              </a:rPr>
              <a:t>higher </a:t>
            </a:r>
            <a:r>
              <a:rPr lang="en-US" sz="3000" dirty="0">
                <a:latin typeface="Aptos" panose="020B0004020202020204" pitchFamily="34" charset="0"/>
              </a:rPr>
              <a:t>among older adults (65+ years) who also reported:</a:t>
            </a:r>
          </a:p>
          <a:p>
            <a:pPr lvl="1">
              <a:lnSpc>
                <a:spcPct val="110000"/>
              </a:lnSpc>
              <a:spcBef>
                <a:spcPts val="200"/>
              </a:spcBef>
            </a:pPr>
            <a:r>
              <a:rPr lang="en-US" sz="2600" dirty="0">
                <a:latin typeface="Aptos" panose="020B0004020202020204" pitchFamily="34" charset="0"/>
              </a:rPr>
              <a:t>Poor health 48.1% (vs. 16.4% reporting excellent health)</a:t>
            </a:r>
          </a:p>
          <a:p>
            <a:pPr lvl="1">
              <a:lnSpc>
                <a:spcPct val="110000"/>
              </a:lnSpc>
              <a:spcBef>
                <a:spcPts val="200"/>
              </a:spcBef>
            </a:pPr>
            <a:r>
              <a:rPr lang="en-US" sz="2600" dirty="0">
                <a:latin typeface="Aptos" panose="020B0004020202020204" pitchFamily="34" charset="0"/>
              </a:rPr>
              <a:t>Blind/difficulty seeing 42.1% (vs. 26.2% without difficulty)</a:t>
            </a:r>
          </a:p>
          <a:p>
            <a:pPr lvl="1">
              <a:lnSpc>
                <a:spcPct val="110000"/>
              </a:lnSpc>
              <a:spcBef>
                <a:spcPts val="200"/>
              </a:spcBef>
            </a:pPr>
            <a:r>
              <a:rPr lang="en-US" sz="2600" dirty="0">
                <a:latin typeface="Aptos" panose="020B0004020202020204" pitchFamily="34" charset="0"/>
              </a:rPr>
              <a:t>Difficulty concentrating 48.5% (vs. 25.0% without difficulty)</a:t>
            </a:r>
          </a:p>
          <a:p>
            <a:pPr lvl="1">
              <a:lnSpc>
                <a:spcPct val="110000"/>
              </a:lnSpc>
              <a:spcBef>
                <a:spcPts val="200"/>
              </a:spcBef>
            </a:pPr>
            <a:r>
              <a:rPr lang="en-US" sz="2600" dirty="0">
                <a:latin typeface="Aptos" panose="020B0004020202020204" pitchFamily="34" charset="0"/>
              </a:rPr>
              <a:t>Difficulty walking/climbing stairs 46.3% (vs. 20.4% without difficulty)</a:t>
            </a:r>
          </a:p>
          <a:p>
            <a:pPr lvl="1">
              <a:lnSpc>
                <a:spcPct val="110000"/>
              </a:lnSpc>
              <a:spcBef>
                <a:spcPts val="200"/>
              </a:spcBef>
            </a:pPr>
            <a:r>
              <a:rPr lang="en-US" sz="2600" dirty="0">
                <a:latin typeface="Aptos" panose="020B0004020202020204" pitchFamily="34" charset="0"/>
              </a:rPr>
              <a:t>Difficulty performing errands alone 53.0% (vs. 24.6% without difficulty)</a:t>
            </a:r>
          </a:p>
          <a:p>
            <a:pPr lvl="1">
              <a:lnSpc>
                <a:spcPct val="110000"/>
              </a:lnSpc>
              <a:spcBef>
                <a:spcPts val="200"/>
              </a:spcBef>
            </a:pPr>
            <a:r>
              <a:rPr lang="en-US" sz="2600" dirty="0">
                <a:latin typeface="Aptos" panose="020B0004020202020204" pitchFamily="34" charset="0"/>
              </a:rPr>
              <a:t>Difficulty dressing/bathing 58.7% (vs. 25.6% without difficulty)</a:t>
            </a:r>
          </a:p>
          <a:p>
            <a:endParaRPr lang="en-US" sz="1900" dirty="0">
              <a:latin typeface="Aptos" panose="020B0004020202020204" pitchFamily="34" charset="0"/>
            </a:endParaRPr>
          </a:p>
          <a:p>
            <a:r>
              <a:rPr lang="en-US" sz="3000" b="1" dirty="0">
                <a:latin typeface="Aptos" panose="020B0004020202020204" pitchFamily="34" charset="0"/>
              </a:rPr>
              <a:t>Reported falls was lower </a:t>
            </a:r>
            <a:r>
              <a:rPr lang="en-US" sz="3000" dirty="0">
                <a:latin typeface="Aptos" panose="020B0004020202020204" pitchFamily="34" charset="0"/>
              </a:rPr>
              <a:t>among older adults also reporting:</a:t>
            </a:r>
          </a:p>
          <a:p>
            <a:pPr lvl="1"/>
            <a:r>
              <a:rPr lang="en-US" dirty="0"/>
              <a:t>Any physical activity in past month 24.9% vs.33.1%</a:t>
            </a:r>
          </a:p>
          <a:p>
            <a:endParaRPr lang="en-US" dirty="0"/>
          </a:p>
          <a:p>
            <a:endParaRPr lang="en-US" dirty="0">
              <a:solidFill>
                <a:srgbClr val="000000"/>
              </a:solidFill>
              <a:latin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83F3616D-D7C1-07C0-673F-FFEE7E6E2784}"/>
              </a:ext>
            </a:extLst>
          </p:cNvPr>
          <p:cNvSpPr txBox="1"/>
          <p:nvPr/>
        </p:nvSpPr>
        <p:spPr>
          <a:xfrm>
            <a:off x="609600" y="6106651"/>
            <a:ext cx="11277600" cy="230832"/>
          </a:xfrm>
          <a:prstGeom prst="rect">
            <a:avLst/>
          </a:prstGeom>
          <a:noFill/>
        </p:spPr>
        <p:txBody>
          <a:bodyPr wrap="square" rtlCol="0">
            <a:spAutoFit/>
          </a:bodyPr>
          <a:lstStyle/>
          <a:p>
            <a:r>
              <a:rPr lang="en-US" sz="900" b="1" i="1">
                <a:latin typeface="Arial" panose="020B0604020202020204" pitchFamily="34" charset="0"/>
                <a:cs typeface="Arial" panose="020B0604020202020204" pitchFamily="34" charset="0"/>
              </a:rPr>
              <a:t>Data Source: </a:t>
            </a:r>
            <a:r>
              <a:rPr lang="en-US" sz="900" b="0" i="0">
                <a:solidFill>
                  <a:srgbClr val="212121"/>
                </a:solidFill>
                <a:effectLst/>
                <a:latin typeface="Arial" panose="020B0604020202020204" pitchFamily="34" charset="0"/>
                <a:cs typeface="Arial" panose="020B0604020202020204" pitchFamily="34" charset="0"/>
              </a:rPr>
              <a:t>MMWR </a:t>
            </a:r>
            <a:r>
              <a:rPr lang="en-US" sz="900" b="0" i="0" err="1">
                <a:solidFill>
                  <a:srgbClr val="212121"/>
                </a:solidFill>
                <a:effectLst/>
                <a:latin typeface="Arial" panose="020B0604020202020204" pitchFamily="34" charset="0"/>
                <a:cs typeface="Arial" panose="020B0604020202020204" pitchFamily="34" charset="0"/>
              </a:rPr>
              <a:t>Morb</a:t>
            </a:r>
            <a:r>
              <a:rPr lang="en-US" sz="900" b="0" i="0">
                <a:solidFill>
                  <a:srgbClr val="212121"/>
                </a:solidFill>
                <a:effectLst/>
                <a:latin typeface="Arial" panose="020B0604020202020204" pitchFamily="34" charset="0"/>
                <a:cs typeface="Arial" panose="020B0604020202020204" pitchFamily="34" charset="0"/>
              </a:rPr>
              <a:t> Mortal </a:t>
            </a:r>
            <a:r>
              <a:rPr lang="en-US" sz="900" b="0" i="0" err="1">
                <a:solidFill>
                  <a:srgbClr val="212121"/>
                </a:solidFill>
                <a:effectLst/>
                <a:latin typeface="Arial" panose="020B0604020202020204" pitchFamily="34" charset="0"/>
                <a:cs typeface="Arial" panose="020B0604020202020204" pitchFamily="34" charset="0"/>
              </a:rPr>
              <a:t>Wkly</a:t>
            </a:r>
            <a:r>
              <a:rPr lang="en-US" sz="900" b="0" i="0">
                <a:solidFill>
                  <a:srgbClr val="212121"/>
                </a:solidFill>
                <a:effectLst/>
                <a:latin typeface="Arial" panose="020B0604020202020204" pitchFamily="34" charset="0"/>
                <a:cs typeface="Arial" panose="020B0604020202020204" pitchFamily="34" charset="0"/>
              </a:rPr>
              <a:t> Rep. 2020 Jul</a:t>
            </a:r>
            <a:endParaRPr lang="en-US" sz="9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0286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A5241-95E5-C45C-2176-1EAB2999E6CC}"/>
              </a:ext>
            </a:extLst>
          </p:cNvPr>
          <p:cNvSpPr>
            <a:spLocks noGrp="1"/>
          </p:cNvSpPr>
          <p:nvPr>
            <p:ph type="sldNum" sz="quarter" idx="4"/>
          </p:nvPr>
        </p:nvSpPr>
        <p:spPr/>
        <p:txBody>
          <a:bodyPr/>
          <a:lstStyle/>
          <a:p>
            <a:fld id="{CA49D0EE-DE7F-324B-A84C-F36708423CDB}" type="slidenum">
              <a:rPr lang="en-US" smtClean="0"/>
              <a:pPr/>
              <a:t>17</a:t>
            </a:fld>
            <a:endParaRPr lang="en-US"/>
          </a:p>
        </p:txBody>
      </p:sp>
      <p:sp>
        <p:nvSpPr>
          <p:cNvPr id="3" name="Title 2">
            <a:extLst>
              <a:ext uri="{FF2B5EF4-FFF2-40B4-BE49-F238E27FC236}">
                <a16:creationId xmlns:a16="http://schemas.microsoft.com/office/drawing/2014/main" id="{812435D5-C800-8010-6D15-7CE5849A5547}"/>
              </a:ext>
            </a:extLst>
          </p:cNvPr>
          <p:cNvSpPr>
            <a:spLocks noGrp="1"/>
          </p:cNvSpPr>
          <p:nvPr>
            <p:ph type="title"/>
          </p:nvPr>
        </p:nvSpPr>
        <p:spPr>
          <a:xfrm>
            <a:off x="457199" y="87025"/>
            <a:ext cx="11121371" cy="874654"/>
          </a:xfrm>
        </p:spPr>
        <p:txBody>
          <a:bodyPr>
            <a:normAutofit/>
          </a:bodyPr>
          <a:lstStyle/>
          <a:p>
            <a:r>
              <a:rPr lang="en-US" sz="2400" dirty="0"/>
              <a:t>Fall Injury Risk Factors: Massachusetts Residents, Ages 65+ Years, 2020</a:t>
            </a:r>
          </a:p>
        </p:txBody>
      </p:sp>
      <p:sp>
        <p:nvSpPr>
          <p:cNvPr id="8" name="TextBox 7">
            <a:extLst>
              <a:ext uri="{FF2B5EF4-FFF2-40B4-BE49-F238E27FC236}">
                <a16:creationId xmlns:a16="http://schemas.microsoft.com/office/drawing/2014/main" id="{FE64D44C-72B7-0C94-B6A4-238FD962BAF8}"/>
              </a:ext>
            </a:extLst>
          </p:cNvPr>
          <p:cNvSpPr txBox="1"/>
          <p:nvPr/>
        </p:nvSpPr>
        <p:spPr>
          <a:xfrm>
            <a:off x="271243" y="5757111"/>
            <a:ext cx="11649514" cy="646331"/>
          </a:xfrm>
          <a:prstGeom prst="rect">
            <a:avLst/>
          </a:prstGeom>
          <a:noFill/>
        </p:spPr>
        <p:txBody>
          <a:bodyPr wrap="square" rtlCol="0">
            <a:spAutoFit/>
          </a:bodyPr>
          <a:lstStyle/>
          <a:p>
            <a:pPr algn="l" rtl="0" fontAlgn="base"/>
            <a:r>
              <a:rPr lang="en-US" sz="900" b="1" i="1">
                <a:solidFill>
                  <a:srgbClr val="000000"/>
                </a:solidFill>
                <a:effectLst/>
                <a:latin typeface="Calibri" panose="020F0502020204030204" pitchFamily="34" charset="0"/>
              </a:rPr>
              <a:t>Data source: </a:t>
            </a:r>
            <a:r>
              <a:rPr lang="en-US" sz="900">
                <a:ea typeface="+mn-lt"/>
                <a:cs typeface="+mn-lt"/>
              </a:rPr>
              <a:t>Massachusetts Behavioral Risk Factor Surveillance System, MA Department of Public Health. </a:t>
            </a:r>
            <a:r>
              <a:rPr lang="en-US" sz="900">
                <a:solidFill>
                  <a:srgbClr val="000000"/>
                </a:solidFill>
                <a:latin typeface="Calibri" panose="020F0502020204030204" pitchFamily="34" charset="0"/>
                <a:ea typeface="+mn-lt"/>
                <a:cs typeface="+mn-lt"/>
              </a:rPr>
              <a:t>N</a:t>
            </a:r>
            <a:r>
              <a:rPr lang="en-US" sz="900" b="0" i="0">
                <a:solidFill>
                  <a:srgbClr val="000000"/>
                </a:solidFill>
                <a:effectLst/>
                <a:latin typeface="Calibri" panose="020F0502020204030204" pitchFamily="34" charset="0"/>
              </a:rPr>
              <a:t>otes: *These conditions are statistically significant at the (P&lt;.05 level). However, causality should not be assumed. Poor mental health includes persons who reported experiencing 15+ days of poor mental health in the past month.  Disability is defined as having answered "Yes" to one or more of the following questions: deaf or difficulty hearing; blind or have serious difficulty seeing even when wearing glasses</a:t>
            </a:r>
            <a:r>
              <a:rPr lang="en-US" sz="900">
                <a:solidFill>
                  <a:srgbClr val="000000"/>
                </a:solidFill>
                <a:latin typeface="Calibri" panose="020F0502020204030204" pitchFamily="34" charset="0"/>
              </a:rPr>
              <a:t>;</a:t>
            </a:r>
            <a:r>
              <a:rPr lang="en-US" sz="900" b="0" i="0">
                <a:solidFill>
                  <a:srgbClr val="000000"/>
                </a:solidFill>
                <a:effectLst/>
                <a:latin typeface="Calibri" panose="020F0502020204030204" pitchFamily="34" charset="0"/>
              </a:rPr>
              <a:t> physical, mental, or emotional condition or serious difficulty concentrating, remembering or making decisions; serious difficulty walking or climbing stairs, difficulty dressing or bathing, difficulty doing errands alone such as visiting a doctor’s office or shopping due to physical, mental, or emotional condition. </a:t>
            </a:r>
            <a:endParaRPr lang="en-US" sz="900" b="0" i="0">
              <a:solidFill>
                <a:srgbClr val="000000"/>
              </a:solidFill>
              <a:effectLst/>
              <a:latin typeface="Segoe UI" panose="020B0502040204020203" pitchFamily="34" charset="0"/>
            </a:endParaRPr>
          </a:p>
        </p:txBody>
      </p:sp>
      <p:sp>
        <p:nvSpPr>
          <p:cNvPr id="9" name="TextBox 8">
            <a:extLst>
              <a:ext uri="{FF2B5EF4-FFF2-40B4-BE49-F238E27FC236}">
                <a16:creationId xmlns:a16="http://schemas.microsoft.com/office/drawing/2014/main" id="{6CEBD38D-D7E6-8F2D-3C5C-62FE48D71591}"/>
              </a:ext>
            </a:extLst>
          </p:cNvPr>
          <p:cNvSpPr txBox="1"/>
          <p:nvPr/>
        </p:nvSpPr>
        <p:spPr>
          <a:xfrm>
            <a:off x="267414" y="1276555"/>
            <a:ext cx="2950537" cy="4154984"/>
          </a:xfrm>
          <a:prstGeom prst="rect">
            <a:avLst/>
          </a:prstGeom>
          <a:solidFill>
            <a:schemeClr val="bg1"/>
          </a:solidFill>
        </p:spPr>
        <p:txBody>
          <a:bodyPr wrap="square" lIns="91440" tIns="45720" rIns="91440" bIns="45720" rtlCol="0" anchor="t">
            <a:spAutoFit/>
          </a:bodyPr>
          <a:lstStyle/>
          <a:p>
            <a:r>
              <a:rPr lang="en-US" sz="2400" b="0" i="0" dirty="0">
                <a:solidFill>
                  <a:srgbClr val="000000"/>
                </a:solidFill>
                <a:effectLst/>
                <a:latin typeface="Aptos" panose="020B0004020202020204" pitchFamily="34" charset="0"/>
                <a:cs typeface="Calibri"/>
              </a:rPr>
              <a:t>In 2020, MA older adults with certain medical </a:t>
            </a:r>
            <a:r>
              <a:rPr lang="en-US" sz="2400" dirty="0">
                <a:solidFill>
                  <a:srgbClr val="000000"/>
                </a:solidFill>
                <a:latin typeface="Aptos" panose="020B0004020202020204" pitchFamily="34" charset="0"/>
                <a:cs typeface="Calibri"/>
              </a:rPr>
              <a:t>conditions were statistically significantly* more likely to report a fall-related injury in the previous 12 months compared to those without the condition.</a:t>
            </a:r>
          </a:p>
        </p:txBody>
      </p:sp>
      <p:graphicFrame>
        <p:nvGraphicFramePr>
          <p:cNvPr id="7" name="Chart 6" descr="This bar chart shows the overall percent of community dwelling older adults in MA who report having any fall in the past 12 months (25.6%) and the percent who had a fall with an injury in the past 12 months (10.3%). It also highlights that those with certain medical conditions were statistically more likely to report a fall and a fall-related injury in the previous 12 months compared to those without the condition. The medical conditions shown in the chart are poor mental health, disability, and stroke. Of the older adults with these conditions, 26.8%, 16.1%, and 20.6%, respectively, reported a fall injury in the past 12 months.">
            <a:extLst>
              <a:ext uri="{FF2B5EF4-FFF2-40B4-BE49-F238E27FC236}">
                <a16:creationId xmlns:a16="http://schemas.microsoft.com/office/drawing/2014/main" id="{90ABE87F-C859-355A-0CCB-83B362DAFF2E}"/>
              </a:ext>
            </a:extLst>
          </p:cNvPr>
          <p:cNvGraphicFramePr>
            <a:graphicFrameLocks/>
          </p:cNvGraphicFramePr>
          <p:nvPr>
            <p:extLst>
              <p:ext uri="{D42A27DB-BD31-4B8C-83A1-F6EECF244321}">
                <p14:modId xmlns:p14="http://schemas.microsoft.com/office/powerpoint/2010/main" val="3733277276"/>
              </p:ext>
            </p:extLst>
          </p:nvPr>
        </p:nvGraphicFramePr>
        <p:xfrm>
          <a:off x="3587131" y="1124465"/>
          <a:ext cx="8333626" cy="45435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1498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A5241-95E5-C45C-2176-1EAB2999E6CC}"/>
              </a:ext>
            </a:extLst>
          </p:cNvPr>
          <p:cNvSpPr>
            <a:spLocks noGrp="1"/>
          </p:cNvSpPr>
          <p:nvPr>
            <p:ph type="sldNum" sz="quarter" idx="4"/>
          </p:nvPr>
        </p:nvSpPr>
        <p:spPr/>
        <p:txBody>
          <a:bodyPr/>
          <a:lstStyle/>
          <a:p>
            <a:fld id="{CA49D0EE-DE7F-324B-A84C-F36708423CDB}" type="slidenum">
              <a:rPr lang="en-US" smtClean="0"/>
              <a:pPr/>
              <a:t>18</a:t>
            </a:fld>
            <a:endParaRPr lang="en-US"/>
          </a:p>
        </p:txBody>
      </p:sp>
      <p:sp>
        <p:nvSpPr>
          <p:cNvPr id="3" name="Title 2">
            <a:extLst>
              <a:ext uri="{FF2B5EF4-FFF2-40B4-BE49-F238E27FC236}">
                <a16:creationId xmlns:a16="http://schemas.microsoft.com/office/drawing/2014/main" id="{812435D5-C800-8010-6D15-7CE5849A5547}"/>
              </a:ext>
            </a:extLst>
          </p:cNvPr>
          <p:cNvSpPr>
            <a:spLocks noGrp="1"/>
          </p:cNvSpPr>
          <p:nvPr>
            <p:ph type="title"/>
          </p:nvPr>
        </p:nvSpPr>
        <p:spPr>
          <a:xfrm>
            <a:off x="288022" y="56524"/>
            <a:ext cx="11483218" cy="874654"/>
          </a:xfrm>
        </p:spPr>
        <p:txBody>
          <a:bodyPr>
            <a:noAutofit/>
          </a:bodyPr>
          <a:lstStyle/>
          <a:p>
            <a:r>
              <a:rPr lang="en-US" sz="3200" dirty="0">
                <a:latin typeface="Arial"/>
                <a:cs typeface="Arial"/>
              </a:rPr>
              <a:t>Summary of the Data Findings</a:t>
            </a:r>
            <a:endParaRPr lang="en-US" dirty="0"/>
          </a:p>
        </p:txBody>
      </p:sp>
      <p:sp>
        <p:nvSpPr>
          <p:cNvPr id="4" name="Content Placeholder 3">
            <a:extLst>
              <a:ext uri="{FF2B5EF4-FFF2-40B4-BE49-F238E27FC236}">
                <a16:creationId xmlns:a16="http://schemas.microsoft.com/office/drawing/2014/main" id="{FE9B06CA-DBA3-B959-5448-78C0EC2EBCA2}"/>
              </a:ext>
            </a:extLst>
          </p:cNvPr>
          <p:cNvSpPr>
            <a:spLocks noGrp="1"/>
          </p:cNvSpPr>
          <p:nvPr>
            <p:ph idx="1"/>
          </p:nvPr>
        </p:nvSpPr>
        <p:spPr>
          <a:xfrm>
            <a:off x="434715" y="1062681"/>
            <a:ext cx="11484963" cy="5429821"/>
          </a:xfrm>
          <a:solidFill>
            <a:schemeClr val="bg1"/>
          </a:solidFill>
        </p:spPr>
        <p:txBody>
          <a:bodyPr vert="horz" lIns="91440" tIns="45720" rIns="91440" bIns="45720" rtlCol="0" anchor="t">
            <a:normAutofit fontScale="85000" lnSpcReduction="20000"/>
          </a:bodyPr>
          <a:lstStyle/>
          <a:p>
            <a:pPr marL="457200" indent="-457200">
              <a:lnSpc>
                <a:spcPct val="120000"/>
              </a:lnSpc>
              <a:spcBef>
                <a:spcPts val="600"/>
              </a:spcBef>
              <a:buChar char="•"/>
            </a:pPr>
            <a:r>
              <a:rPr lang="en-US" sz="2400" dirty="0">
                <a:solidFill>
                  <a:srgbClr val="000000"/>
                </a:solidFill>
                <a:latin typeface="Aptos"/>
                <a:cs typeface="Arial"/>
              </a:rPr>
              <a:t>Falls and fall injuries are common events in older adults and result in substantial loss of life and huge health care costs. Many fatal and nonfatal falls occur in the home.</a:t>
            </a:r>
            <a:endParaRPr lang="en-US" sz="2400" dirty="0">
              <a:latin typeface="Aptos"/>
            </a:endParaRPr>
          </a:p>
          <a:p>
            <a:pPr marL="457200" indent="-457200">
              <a:buChar char="•"/>
            </a:pPr>
            <a:endParaRPr lang="en-US" sz="2400" dirty="0">
              <a:latin typeface="Aptos"/>
              <a:cs typeface="Arial"/>
            </a:endParaRPr>
          </a:p>
          <a:p>
            <a:pPr marL="457200" indent="-457200">
              <a:lnSpc>
                <a:spcPct val="120000"/>
              </a:lnSpc>
              <a:spcBef>
                <a:spcPts val="600"/>
              </a:spcBef>
              <a:buChar char="•"/>
            </a:pPr>
            <a:r>
              <a:rPr lang="en-US" sz="2400" dirty="0">
                <a:latin typeface="Aptos"/>
                <a:cs typeface="Arial"/>
              </a:rPr>
              <a:t>Difficulties with activities of daily living, reported poor health, and select chronic diseases are associated with higher fall injuries</a:t>
            </a:r>
          </a:p>
          <a:p>
            <a:pPr marL="457200" indent="-457200">
              <a:buChar char="•"/>
            </a:pPr>
            <a:endParaRPr lang="en-US" sz="2400" dirty="0">
              <a:latin typeface="Aptos"/>
              <a:cs typeface="Arial"/>
            </a:endParaRPr>
          </a:p>
          <a:p>
            <a:pPr marL="457200" indent="-457200">
              <a:buChar char="•"/>
            </a:pPr>
            <a:r>
              <a:rPr lang="en-US" sz="2400" dirty="0">
                <a:latin typeface="Aptos"/>
                <a:cs typeface="Arial"/>
              </a:rPr>
              <a:t>Age-adjusted fall death rates in MA and US have significantly increased in the past decade</a:t>
            </a:r>
          </a:p>
          <a:p>
            <a:pPr marL="1200150" lvl="1" indent="-457200">
              <a:lnSpc>
                <a:spcPct val="120000"/>
              </a:lnSpc>
              <a:spcBef>
                <a:spcPts val="200"/>
              </a:spcBef>
              <a:spcAft>
                <a:spcPts val="200"/>
              </a:spcAft>
            </a:pPr>
            <a:r>
              <a:rPr lang="en-US" sz="2400" dirty="0">
                <a:latin typeface="Aptos"/>
                <a:cs typeface="Arial"/>
              </a:rPr>
              <a:t>Fatal fall death rates have increased across all subgroups of age, race/ ethnicity, sex, and rurality-level of residence. </a:t>
            </a:r>
          </a:p>
          <a:p>
            <a:pPr marL="1200150" lvl="1" indent="-457200">
              <a:lnSpc>
                <a:spcPct val="120000"/>
              </a:lnSpc>
              <a:spcBef>
                <a:spcPts val="200"/>
              </a:spcBef>
              <a:spcAft>
                <a:spcPts val="200"/>
              </a:spcAft>
            </a:pPr>
            <a:r>
              <a:rPr lang="en-US" sz="2400" dirty="0">
                <a:latin typeface="Aptos"/>
                <a:cs typeface="Arial"/>
              </a:rPr>
              <a:t>MA nonfatal fall injury rates have not had similar increases</a:t>
            </a:r>
            <a:endParaRPr lang="en-US" sz="2400" dirty="0">
              <a:latin typeface="Aptos"/>
            </a:endParaRPr>
          </a:p>
          <a:p>
            <a:pPr marL="1200150" lvl="1" indent="-457200">
              <a:buChar char="•"/>
            </a:pPr>
            <a:endParaRPr lang="en-US" sz="2400" dirty="0">
              <a:latin typeface="Aptos"/>
              <a:cs typeface="Arial"/>
            </a:endParaRPr>
          </a:p>
          <a:p>
            <a:pPr marL="457200" indent="-457200">
              <a:lnSpc>
                <a:spcPct val="120000"/>
              </a:lnSpc>
              <a:spcBef>
                <a:spcPts val="200"/>
              </a:spcBef>
              <a:spcAft>
                <a:spcPts val="200"/>
              </a:spcAft>
              <a:buChar char="•"/>
            </a:pPr>
            <a:r>
              <a:rPr lang="en-US" sz="2400" dirty="0">
                <a:latin typeface="Aptos"/>
                <a:cs typeface="Arial"/>
              </a:rPr>
              <a:t>Fall death and nonfatal injury rates differ across demographic groups</a:t>
            </a:r>
            <a:endParaRPr lang="en-US" sz="2400" dirty="0">
              <a:latin typeface="Aptos" panose="020B0004020202020204" pitchFamily="34" charset="0"/>
            </a:endParaRPr>
          </a:p>
          <a:p>
            <a:pPr marL="1200150" lvl="1">
              <a:lnSpc>
                <a:spcPct val="120000"/>
              </a:lnSpc>
              <a:spcBef>
                <a:spcPts val="200"/>
              </a:spcBef>
              <a:spcAft>
                <a:spcPts val="200"/>
              </a:spcAft>
            </a:pPr>
            <a:r>
              <a:rPr lang="en-US" sz="2400" dirty="0">
                <a:latin typeface="Aptos"/>
              </a:rPr>
              <a:t>Differences are especially great by age subgroup, with the oldest age group experiencing much higher rates</a:t>
            </a:r>
            <a:endParaRPr lang="en-US" sz="2400" dirty="0">
              <a:latin typeface="Aptos" panose="020B0004020202020204" pitchFamily="34" charset="0"/>
            </a:endParaRPr>
          </a:p>
          <a:p>
            <a:pPr marL="1200150" lvl="1">
              <a:buChar char="•"/>
            </a:pPr>
            <a:endParaRPr lang="en-US" sz="2000" dirty="0">
              <a:latin typeface="Aptos"/>
              <a:cs typeface="Arial"/>
            </a:endParaRPr>
          </a:p>
          <a:p>
            <a:pPr marL="457200" indent="-457200">
              <a:lnSpc>
                <a:spcPct val="110000"/>
              </a:lnSpc>
              <a:spcBef>
                <a:spcPts val="600"/>
              </a:spcBef>
              <a:buChar char="•"/>
            </a:pPr>
            <a:r>
              <a:rPr lang="en-US" sz="2400" dirty="0">
                <a:latin typeface="Aptos"/>
                <a:cs typeface="Arial"/>
              </a:rPr>
              <a:t>Hip fractures and traumatic brain injuries are commonly associated with fatal and hospital-treated events</a:t>
            </a:r>
            <a:endParaRPr lang="en-US" sz="2400" b="1" dirty="0">
              <a:latin typeface="Aptos"/>
              <a:cs typeface="Arial"/>
            </a:endParaRPr>
          </a:p>
          <a:p>
            <a:pPr marL="457200" indent="-457200">
              <a:buChar char="•"/>
            </a:pPr>
            <a:endParaRPr lang="en-US" sz="2400" b="1" dirty="0">
              <a:latin typeface="Aptos" panose="020B0004020202020204" pitchFamily="34" charset="0"/>
            </a:endParaRPr>
          </a:p>
          <a:p>
            <a:endParaRPr lang="en-US" dirty="0"/>
          </a:p>
        </p:txBody>
      </p:sp>
    </p:spTree>
    <p:extLst>
      <p:ext uri="{BB962C8B-B14F-4D97-AF65-F5344CB8AC3E}">
        <p14:creationId xmlns:p14="http://schemas.microsoft.com/office/powerpoint/2010/main" val="560636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71F564-0BFD-84A2-4A73-D3F5E01C7EFE}"/>
              </a:ext>
            </a:extLst>
          </p:cNvPr>
          <p:cNvSpPr>
            <a:spLocks noGrp="1"/>
          </p:cNvSpPr>
          <p:nvPr>
            <p:ph type="title" idx="4294967295"/>
          </p:nvPr>
        </p:nvSpPr>
        <p:spPr>
          <a:xfrm>
            <a:off x="875729" y="2358615"/>
            <a:ext cx="10440537"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General Fall Prevention</a:t>
            </a:r>
          </a:p>
        </p:txBody>
      </p:sp>
      <p:sp>
        <p:nvSpPr>
          <p:cNvPr id="4" name="Text Placeholder 3">
            <a:extLst>
              <a:ext uri="{FF2B5EF4-FFF2-40B4-BE49-F238E27FC236}">
                <a16:creationId xmlns:a16="http://schemas.microsoft.com/office/drawing/2014/main" id="{ACD98B3C-B45F-D070-782F-F15BD744F7A0}"/>
              </a:ext>
            </a:extLst>
          </p:cNvPr>
          <p:cNvSpPr>
            <a:spLocks noGrp="1"/>
          </p:cNvSpPr>
          <p:nvPr>
            <p:ph type="body" sz="quarter" idx="12"/>
          </p:nvPr>
        </p:nvSpPr>
        <p:spPr>
          <a:xfrm>
            <a:off x="2554357" y="5400446"/>
            <a:ext cx="6858000" cy="850228"/>
          </a:xfrm>
        </p:spPr>
        <p:txBody>
          <a:bodyPr/>
          <a:lstStyle/>
          <a:p>
            <a:r>
              <a:rPr lang="en-US" dirty="0"/>
              <a:t>DPH Injury Prevention and Control Program</a:t>
            </a:r>
          </a:p>
          <a:p>
            <a:endParaRPr lang="en-US" dirty="0"/>
          </a:p>
        </p:txBody>
      </p:sp>
    </p:spTree>
    <p:extLst>
      <p:ext uri="{BB962C8B-B14F-4D97-AF65-F5344CB8AC3E}">
        <p14:creationId xmlns:p14="http://schemas.microsoft.com/office/powerpoint/2010/main" val="768658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A5241-95E5-C45C-2176-1EAB2999E6CC}"/>
              </a:ext>
            </a:extLst>
          </p:cNvPr>
          <p:cNvSpPr>
            <a:spLocks noGrp="1"/>
          </p:cNvSpPr>
          <p:nvPr>
            <p:ph type="sldNum" sz="quarter" idx="4"/>
          </p:nvPr>
        </p:nvSpPr>
        <p:spPr/>
        <p:txBody>
          <a:bodyPr/>
          <a:lstStyle/>
          <a:p>
            <a:fld id="{CA49D0EE-DE7F-324B-A84C-F36708423CDB}" type="slidenum">
              <a:rPr lang="en-US" smtClean="0"/>
              <a:pPr/>
              <a:t>20</a:t>
            </a:fld>
            <a:endParaRPr lang="en-US"/>
          </a:p>
        </p:txBody>
      </p:sp>
      <p:sp>
        <p:nvSpPr>
          <p:cNvPr id="3" name="Title 2">
            <a:extLst>
              <a:ext uri="{FF2B5EF4-FFF2-40B4-BE49-F238E27FC236}">
                <a16:creationId xmlns:a16="http://schemas.microsoft.com/office/drawing/2014/main" id="{812435D5-C800-8010-6D15-7CE5849A5547}"/>
              </a:ext>
            </a:extLst>
          </p:cNvPr>
          <p:cNvSpPr>
            <a:spLocks noGrp="1"/>
          </p:cNvSpPr>
          <p:nvPr>
            <p:ph type="title"/>
          </p:nvPr>
        </p:nvSpPr>
        <p:spPr>
          <a:xfrm>
            <a:off x="609600" y="56065"/>
            <a:ext cx="10972800" cy="874654"/>
          </a:xfrm>
        </p:spPr>
        <p:txBody>
          <a:bodyPr>
            <a:normAutofit/>
          </a:bodyPr>
          <a:lstStyle/>
          <a:p>
            <a:r>
              <a:rPr lang="en-US" sz="2800" dirty="0">
                <a:latin typeface="Arial"/>
                <a:cs typeface="Arial"/>
              </a:rPr>
              <a:t>Fall Injury: Model For Primary and Secondary Prevention</a:t>
            </a:r>
          </a:p>
        </p:txBody>
      </p:sp>
      <p:sp>
        <p:nvSpPr>
          <p:cNvPr id="4" name="Isosceles Triangle 3">
            <a:extLst>
              <a:ext uri="{FF2B5EF4-FFF2-40B4-BE49-F238E27FC236}">
                <a16:creationId xmlns:a16="http://schemas.microsoft.com/office/drawing/2014/main" id="{E4308832-4D7C-1B15-4EE2-FCA6DABEEFAE}"/>
              </a:ext>
              <a:ext uri="{C183D7F6-B498-43B3-948B-1728B52AA6E4}">
                <adec:decorative xmlns:adec="http://schemas.microsoft.com/office/drawing/2017/decorative" val="1"/>
              </a:ext>
            </a:extLst>
          </p:cNvPr>
          <p:cNvSpPr/>
          <p:nvPr/>
        </p:nvSpPr>
        <p:spPr>
          <a:xfrm>
            <a:off x="2691516" y="2585819"/>
            <a:ext cx="6194065" cy="2711395"/>
          </a:xfrm>
          <a:prstGeom prst="triangle">
            <a:avLst/>
          </a:prstGeom>
          <a:solidFill>
            <a:srgbClr val="0559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a:endParaRPr>
          </a:p>
        </p:txBody>
      </p:sp>
      <p:sp>
        <p:nvSpPr>
          <p:cNvPr id="8" name="TextBox 7">
            <a:extLst>
              <a:ext uri="{FF2B5EF4-FFF2-40B4-BE49-F238E27FC236}">
                <a16:creationId xmlns:a16="http://schemas.microsoft.com/office/drawing/2014/main" id="{55A14375-678A-C568-8642-320CE69EBE7C}"/>
              </a:ext>
            </a:extLst>
          </p:cNvPr>
          <p:cNvSpPr txBox="1"/>
          <p:nvPr/>
        </p:nvSpPr>
        <p:spPr>
          <a:xfrm>
            <a:off x="7089033" y="1303562"/>
            <a:ext cx="3776870" cy="2031325"/>
          </a:xfrm>
          <a:prstGeom prst="rect">
            <a:avLst/>
          </a:prstGeom>
          <a:solidFill>
            <a:schemeClr val="bg1"/>
          </a:solidFill>
        </p:spPr>
        <p:txBody>
          <a:bodyPr wrap="square" rtlCol="0">
            <a:spAutoFit/>
          </a:bodyPr>
          <a:lstStyle/>
          <a:p>
            <a:r>
              <a:rPr lang="en-US" b="1">
                <a:latin typeface="Aptos"/>
              </a:rPr>
              <a:t>Potentially modifiable human factors (examples): </a:t>
            </a:r>
            <a:r>
              <a:rPr lang="en-US">
                <a:latin typeface="Aptos"/>
              </a:rPr>
              <a:t>strength, balance, bone density, vision, hearing, alcohol/drug intake, medications (impacting alertness, balance, etc.), mental health problems, knowledge</a:t>
            </a:r>
          </a:p>
        </p:txBody>
      </p:sp>
      <p:sp>
        <p:nvSpPr>
          <p:cNvPr id="9" name="TextBox 8">
            <a:extLst>
              <a:ext uri="{FF2B5EF4-FFF2-40B4-BE49-F238E27FC236}">
                <a16:creationId xmlns:a16="http://schemas.microsoft.com/office/drawing/2014/main" id="{85514D07-8F30-E598-2859-E5E7C7EA5AEF}"/>
              </a:ext>
            </a:extLst>
          </p:cNvPr>
          <p:cNvSpPr txBox="1"/>
          <p:nvPr/>
        </p:nvSpPr>
        <p:spPr>
          <a:xfrm>
            <a:off x="1431234" y="1370500"/>
            <a:ext cx="2924316" cy="2031325"/>
          </a:xfrm>
          <a:prstGeom prst="rect">
            <a:avLst/>
          </a:prstGeom>
          <a:solidFill>
            <a:schemeClr val="bg1"/>
          </a:solidFill>
        </p:spPr>
        <p:txBody>
          <a:bodyPr wrap="square" rtlCol="0">
            <a:spAutoFit/>
          </a:bodyPr>
          <a:lstStyle/>
          <a:p>
            <a:r>
              <a:rPr lang="en-US" b="1">
                <a:latin typeface="Aptos"/>
              </a:rPr>
              <a:t>Nonmodifiable human factors (examples):</a:t>
            </a:r>
          </a:p>
          <a:p>
            <a:r>
              <a:rPr lang="en-US">
                <a:latin typeface="Aptos"/>
              </a:rPr>
              <a:t>Age, cognitive impairment (if untreatable), permanent physical disabilities (blindness, neurological, etc.)  </a:t>
            </a:r>
          </a:p>
        </p:txBody>
      </p:sp>
      <p:sp>
        <p:nvSpPr>
          <p:cNvPr id="11" name="TextBox 10">
            <a:extLst>
              <a:ext uri="{FF2B5EF4-FFF2-40B4-BE49-F238E27FC236}">
                <a16:creationId xmlns:a16="http://schemas.microsoft.com/office/drawing/2014/main" id="{DD972D1D-1260-522F-12C2-9E96A8D74EFC}"/>
              </a:ext>
            </a:extLst>
          </p:cNvPr>
          <p:cNvSpPr txBox="1"/>
          <p:nvPr/>
        </p:nvSpPr>
        <p:spPr>
          <a:xfrm>
            <a:off x="8786190" y="3541244"/>
            <a:ext cx="2800439" cy="2800767"/>
          </a:xfrm>
          <a:prstGeom prst="rect">
            <a:avLst/>
          </a:prstGeom>
          <a:solidFill>
            <a:schemeClr val="bg1"/>
          </a:solidFill>
        </p:spPr>
        <p:txBody>
          <a:bodyPr wrap="square" lIns="91440" tIns="45720" rIns="91440" bIns="45720" rtlCol="0" anchor="t">
            <a:spAutoFit/>
          </a:bodyPr>
          <a:lstStyle/>
          <a:p>
            <a:r>
              <a:rPr lang="en-US" sz="1600" b="1">
                <a:latin typeface="Aptos"/>
              </a:rPr>
              <a:t>Environmental factors-(structural, cultural), examples:</a:t>
            </a:r>
          </a:p>
          <a:p>
            <a:r>
              <a:rPr lang="en-US" sz="1600">
                <a:latin typeface="Aptos"/>
              </a:rPr>
              <a:t>Lighting, handrails, walking/tub surfaces, bed/toilet height, insurance policies/coverage, availability of strength, balance, bone building classes, professional training, footwear, EMS/Trauma/Rehab System  </a:t>
            </a:r>
            <a:endParaRPr lang="en-US" sz="1600">
              <a:latin typeface="Aptos"/>
              <a:cs typeface="Calibri"/>
            </a:endParaRPr>
          </a:p>
        </p:txBody>
      </p:sp>
      <p:sp>
        <p:nvSpPr>
          <p:cNvPr id="12" name="TextBox 11">
            <a:extLst>
              <a:ext uri="{FF2B5EF4-FFF2-40B4-BE49-F238E27FC236}">
                <a16:creationId xmlns:a16="http://schemas.microsoft.com/office/drawing/2014/main" id="{BB8D5EC7-84FD-F746-E1D8-23B08377BF30}"/>
              </a:ext>
            </a:extLst>
          </p:cNvPr>
          <p:cNvSpPr txBox="1"/>
          <p:nvPr/>
        </p:nvSpPr>
        <p:spPr>
          <a:xfrm>
            <a:off x="780099" y="4355288"/>
            <a:ext cx="2039956" cy="369332"/>
          </a:xfrm>
          <a:prstGeom prst="rect">
            <a:avLst/>
          </a:prstGeom>
          <a:solidFill>
            <a:schemeClr val="bg1"/>
          </a:solidFill>
        </p:spPr>
        <p:txBody>
          <a:bodyPr wrap="square" rtlCol="0">
            <a:spAutoFit/>
          </a:bodyPr>
          <a:lstStyle/>
          <a:p>
            <a:r>
              <a:rPr lang="en-US" b="1">
                <a:latin typeface="Aptos"/>
              </a:rPr>
              <a:t>Force of Gravity</a:t>
            </a:r>
          </a:p>
        </p:txBody>
      </p:sp>
      <p:cxnSp>
        <p:nvCxnSpPr>
          <p:cNvPr id="14" name="Straight Arrow Connector 13">
            <a:extLst>
              <a:ext uri="{FF2B5EF4-FFF2-40B4-BE49-F238E27FC236}">
                <a16:creationId xmlns:a16="http://schemas.microsoft.com/office/drawing/2014/main" id="{F64E8C4B-ED66-6450-1A50-8AC2C563A588}"/>
              </a:ext>
              <a:ext uri="{C183D7F6-B498-43B3-948B-1728B52AA6E4}">
                <adec:decorative xmlns:adec="http://schemas.microsoft.com/office/drawing/2017/decorative" val="1"/>
              </a:ext>
            </a:extLst>
          </p:cNvPr>
          <p:cNvCxnSpPr/>
          <p:nvPr/>
        </p:nvCxnSpPr>
        <p:spPr>
          <a:xfrm flipH="1">
            <a:off x="5987332" y="2719346"/>
            <a:ext cx="842838" cy="1009816"/>
          </a:xfrm>
          <a:prstGeom prst="straightConnector1">
            <a:avLst/>
          </a:prstGeom>
          <a:ln w="76200">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a:extLst>
              <a:ext uri="{FF2B5EF4-FFF2-40B4-BE49-F238E27FC236}">
                <a16:creationId xmlns:a16="http://schemas.microsoft.com/office/drawing/2014/main" id="{7C773A41-D574-037B-9C01-DA73DE653928}"/>
              </a:ext>
              <a:ext uri="{C183D7F6-B498-43B3-948B-1728B52AA6E4}">
                <adec:decorative xmlns:adec="http://schemas.microsoft.com/office/drawing/2017/decorative" val="1"/>
              </a:ext>
            </a:extLst>
          </p:cNvPr>
          <p:cNvCxnSpPr>
            <a:cxnSpLocks/>
          </p:cNvCxnSpPr>
          <p:nvPr/>
        </p:nvCxnSpPr>
        <p:spPr>
          <a:xfrm>
            <a:off x="4273826" y="3057888"/>
            <a:ext cx="1029034" cy="782592"/>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7" name="Straight Arrow Connector 26">
            <a:extLst>
              <a:ext uri="{FF2B5EF4-FFF2-40B4-BE49-F238E27FC236}">
                <a16:creationId xmlns:a16="http://schemas.microsoft.com/office/drawing/2014/main" id="{C602BF16-5483-D1DF-3ED5-44215EF5974C}"/>
              </a:ext>
              <a:ext uri="{C183D7F6-B498-43B3-948B-1728B52AA6E4}">
                <adec:decorative xmlns:adec="http://schemas.microsoft.com/office/drawing/2017/decorative" val="1"/>
              </a:ext>
            </a:extLst>
          </p:cNvPr>
          <p:cNvCxnSpPr>
            <a:cxnSpLocks/>
          </p:cNvCxnSpPr>
          <p:nvPr/>
        </p:nvCxnSpPr>
        <p:spPr>
          <a:xfrm flipV="1">
            <a:off x="6687047" y="4548146"/>
            <a:ext cx="2035533" cy="26055"/>
          </a:xfrm>
          <a:prstGeom prst="straightConnector1">
            <a:avLst/>
          </a:prstGeom>
          <a:ln w="76200">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32" name="Straight Arrow Connector 31">
            <a:extLst>
              <a:ext uri="{FF2B5EF4-FFF2-40B4-BE49-F238E27FC236}">
                <a16:creationId xmlns:a16="http://schemas.microsoft.com/office/drawing/2014/main" id="{6901096F-BF72-CC07-A8A6-D0A95FD30C65}"/>
              </a:ext>
              <a:ext uri="{C183D7F6-B498-43B3-948B-1728B52AA6E4}">
                <adec:decorative xmlns:adec="http://schemas.microsoft.com/office/drawing/2017/decorative" val="1"/>
              </a:ext>
            </a:extLst>
          </p:cNvPr>
          <p:cNvCxnSpPr>
            <a:stCxn id="12" idx="3"/>
          </p:cNvCxnSpPr>
          <p:nvPr/>
        </p:nvCxnSpPr>
        <p:spPr>
          <a:xfrm>
            <a:off x="2957043" y="4497146"/>
            <a:ext cx="1827215" cy="1712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34" name="TextBox 33">
            <a:extLst>
              <a:ext uri="{FF2B5EF4-FFF2-40B4-BE49-F238E27FC236}">
                <a16:creationId xmlns:a16="http://schemas.microsoft.com/office/drawing/2014/main" id="{4BCEA479-F461-3F79-1C9E-DCCA0F4CD13A}"/>
              </a:ext>
            </a:extLst>
          </p:cNvPr>
          <p:cNvSpPr txBox="1"/>
          <p:nvPr/>
        </p:nvSpPr>
        <p:spPr>
          <a:xfrm>
            <a:off x="4788343" y="2138076"/>
            <a:ext cx="1900331" cy="369332"/>
          </a:xfrm>
          <a:prstGeom prst="rect">
            <a:avLst/>
          </a:prstGeom>
          <a:solidFill>
            <a:schemeClr val="bg1"/>
          </a:solidFill>
        </p:spPr>
        <p:txBody>
          <a:bodyPr wrap="square" rtlCol="0">
            <a:spAutoFit/>
          </a:bodyPr>
          <a:lstStyle/>
          <a:p>
            <a:r>
              <a:rPr lang="en-US" b="1">
                <a:latin typeface="Aptos"/>
              </a:rPr>
              <a:t>Human Factors</a:t>
            </a:r>
          </a:p>
        </p:txBody>
      </p:sp>
      <p:sp>
        <p:nvSpPr>
          <p:cNvPr id="35" name="TextBox 34">
            <a:extLst>
              <a:ext uri="{FF2B5EF4-FFF2-40B4-BE49-F238E27FC236}">
                <a16:creationId xmlns:a16="http://schemas.microsoft.com/office/drawing/2014/main" id="{B0EED701-F5BA-32F3-3BC7-82500068EA0D}"/>
              </a:ext>
            </a:extLst>
          </p:cNvPr>
          <p:cNvSpPr txBox="1"/>
          <p:nvPr/>
        </p:nvSpPr>
        <p:spPr>
          <a:xfrm>
            <a:off x="4993419" y="4190337"/>
            <a:ext cx="1590261" cy="523220"/>
          </a:xfrm>
          <a:prstGeom prst="rect">
            <a:avLst/>
          </a:prstGeom>
          <a:solidFill>
            <a:schemeClr val="bg1"/>
          </a:solidFill>
        </p:spPr>
        <p:txBody>
          <a:bodyPr wrap="square" rtlCol="0">
            <a:spAutoFit/>
          </a:bodyPr>
          <a:lstStyle/>
          <a:p>
            <a:pPr algn="ctr"/>
            <a:r>
              <a:rPr lang="en-US" sz="2800" dirty="0"/>
              <a:t>FALL</a:t>
            </a:r>
          </a:p>
        </p:txBody>
      </p:sp>
    </p:spTree>
    <p:extLst>
      <p:ext uri="{BB962C8B-B14F-4D97-AF65-F5344CB8AC3E}">
        <p14:creationId xmlns:p14="http://schemas.microsoft.com/office/powerpoint/2010/main" val="96338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1B2D87-6C52-BE43-F615-E1AA2D3FFB26}"/>
              </a:ext>
            </a:extLst>
          </p:cNvPr>
          <p:cNvSpPr>
            <a:spLocks noGrp="1"/>
          </p:cNvSpPr>
          <p:nvPr>
            <p:ph type="sldNum" sz="quarter" idx="4"/>
          </p:nvPr>
        </p:nvSpPr>
        <p:spPr/>
        <p:txBody>
          <a:bodyPr/>
          <a:lstStyle/>
          <a:p>
            <a:fld id="{CA49D0EE-DE7F-324B-A84C-F36708423CDB}" type="slidenum">
              <a:rPr lang="en-US" smtClean="0"/>
              <a:pPr/>
              <a:t>21</a:t>
            </a:fld>
            <a:endParaRPr lang="en-US"/>
          </a:p>
        </p:txBody>
      </p:sp>
      <p:sp>
        <p:nvSpPr>
          <p:cNvPr id="3" name="Title 2">
            <a:extLst>
              <a:ext uri="{FF2B5EF4-FFF2-40B4-BE49-F238E27FC236}">
                <a16:creationId xmlns:a16="http://schemas.microsoft.com/office/drawing/2014/main" id="{24ED028D-5C2C-FD79-2A7B-4CDA610CCED4}"/>
              </a:ext>
            </a:extLst>
          </p:cNvPr>
          <p:cNvSpPr>
            <a:spLocks noGrp="1"/>
          </p:cNvSpPr>
          <p:nvPr>
            <p:ph type="title"/>
          </p:nvPr>
        </p:nvSpPr>
        <p:spPr>
          <a:xfrm>
            <a:off x="407765" y="23867"/>
            <a:ext cx="11157857" cy="907311"/>
          </a:xfrm>
        </p:spPr>
        <p:txBody>
          <a:bodyPr>
            <a:normAutofit/>
          </a:bodyPr>
          <a:lstStyle/>
          <a:p>
            <a:r>
              <a:rPr lang="en-US" dirty="0">
                <a:latin typeface="Arial"/>
                <a:cs typeface="Arial"/>
              </a:rPr>
              <a:t>Evidence-Based Resources</a:t>
            </a:r>
          </a:p>
        </p:txBody>
      </p:sp>
      <p:sp>
        <p:nvSpPr>
          <p:cNvPr id="7" name="Content Placeholder 2">
            <a:extLst>
              <a:ext uri="{FF2B5EF4-FFF2-40B4-BE49-F238E27FC236}">
                <a16:creationId xmlns:a16="http://schemas.microsoft.com/office/drawing/2014/main" id="{A964B978-9740-5A2E-71E5-31F8C396EDBF}"/>
              </a:ext>
            </a:extLst>
          </p:cNvPr>
          <p:cNvSpPr>
            <a:spLocks noGrp="1"/>
          </p:cNvSpPr>
          <p:nvPr>
            <p:ph idx="1"/>
          </p:nvPr>
        </p:nvSpPr>
        <p:spPr>
          <a:xfrm>
            <a:off x="545595" y="1061121"/>
            <a:ext cx="11301925" cy="4806791"/>
          </a:xfrm>
          <a:solidFill>
            <a:schemeClr val="bg1"/>
          </a:solidFill>
        </p:spPr>
        <p:txBody>
          <a:bodyPr vert="horz" lIns="91440" tIns="45720" rIns="91440" bIns="45720" rtlCol="0" anchor="t">
            <a:noAutofit/>
          </a:bodyPr>
          <a:lstStyle/>
          <a:p>
            <a:pPr>
              <a:lnSpc>
                <a:spcPct val="100000"/>
              </a:lnSpc>
              <a:spcBef>
                <a:spcPts val="600"/>
              </a:spcBef>
            </a:pPr>
            <a:r>
              <a:rPr lang="en-US" sz="2800" dirty="0">
                <a:latin typeface="Aptos Display"/>
                <a:cs typeface="Arial"/>
              </a:rPr>
              <a:t>Strategies to prevent falls in the home and in the community include:</a:t>
            </a:r>
          </a:p>
          <a:p>
            <a:pPr>
              <a:lnSpc>
                <a:spcPct val="100000"/>
              </a:lnSpc>
              <a:spcBef>
                <a:spcPts val="1200"/>
              </a:spcBef>
            </a:pPr>
            <a:endParaRPr lang="en-US" sz="1600" dirty="0">
              <a:latin typeface="Aptos Display" panose="020B0004020202020204" pitchFamily="34" charset="0"/>
            </a:endParaRPr>
          </a:p>
          <a:p>
            <a:pPr>
              <a:lnSpc>
                <a:spcPct val="100000"/>
              </a:lnSpc>
              <a:spcBef>
                <a:spcPts val="1200"/>
              </a:spcBef>
            </a:pPr>
            <a:endParaRPr lang="en-US" sz="1600" dirty="0">
              <a:latin typeface="Aptos Display" panose="020B0004020202020204" pitchFamily="34" charset="0"/>
            </a:endParaRPr>
          </a:p>
          <a:p>
            <a:pPr>
              <a:lnSpc>
                <a:spcPct val="100000"/>
              </a:lnSpc>
              <a:spcBef>
                <a:spcPts val="1200"/>
              </a:spcBef>
            </a:pPr>
            <a:endParaRPr lang="en-US" sz="1600" dirty="0">
              <a:latin typeface="Aptos Display" panose="020B0004020202020204" pitchFamily="34" charset="0"/>
            </a:endParaRPr>
          </a:p>
          <a:p>
            <a:pPr>
              <a:lnSpc>
                <a:spcPct val="100000"/>
              </a:lnSpc>
              <a:spcBef>
                <a:spcPts val="1200"/>
              </a:spcBef>
            </a:pPr>
            <a:endParaRPr lang="en-US" sz="1600" dirty="0">
              <a:latin typeface="Aptos Display" panose="020B0004020202020204" pitchFamily="34" charset="0"/>
            </a:endParaRPr>
          </a:p>
          <a:p>
            <a:pPr>
              <a:lnSpc>
                <a:spcPct val="100000"/>
              </a:lnSpc>
              <a:spcBef>
                <a:spcPts val="1200"/>
              </a:spcBef>
            </a:pPr>
            <a:endParaRPr lang="en-US" sz="1600" dirty="0">
              <a:latin typeface="Aptos Display" panose="020B0004020202020204" pitchFamily="34" charset="0"/>
            </a:endParaRPr>
          </a:p>
          <a:p>
            <a:pPr>
              <a:lnSpc>
                <a:spcPct val="100000"/>
              </a:lnSpc>
              <a:spcBef>
                <a:spcPts val="1200"/>
              </a:spcBef>
            </a:pPr>
            <a:endParaRPr lang="en-US" sz="1600" dirty="0">
              <a:latin typeface="Aptos Display" panose="020B0004020202020204" pitchFamily="34" charset="0"/>
            </a:endParaRPr>
          </a:p>
          <a:p>
            <a:pPr>
              <a:lnSpc>
                <a:spcPct val="100000"/>
              </a:lnSpc>
              <a:spcBef>
                <a:spcPts val="1200"/>
              </a:spcBef>
            </a:pPr>
            <a:endParaRPr lang="en-US" sz="1600" dirty="0">
              <a:latin typeface="Aptos Display" panose="020B0004020202020204" pitchFamily="34" charset="0"/>
            </a:endParaRPr>
          </a:p>
          <a:p>
            <a:pPr>
              <a:lnSpc>
                <a:spcPct val="100000"/>
              </a:lnSpc>
              <a:spcBef>
                <a:spcPts val="1800"/>
              </a:spcBef>
            </a:pPr>
            <a:r>
              <a:rPr lang="en-US" sz="2400" dirty="0">
                <a:latin typeface="Aptos Display"/>
                <a:cs typeface="Arial"/>
              </a:rPr>
              <a:t>These include interventions focused on exercise, home modifications, clinical interventions, and multifaceted interventions that addresses multiple risk factors.</a:t>
            </a:r>
            <a:endParaRPr lang="en-US" sz="1400" dirty="0"/>
          </a:p>
        </p:txBody>
      </p:sp>
      <p:pic>
        <p:nvPicPr>
          <p:cNvPr id="9" name="Picture 8" descr="A person with dreadlocks with a sign that reads &quot;A CDC compendium of effective fall interventions: What works for community-dwelling older adults&quot;.">
            <a:extLst>
              <a:ext uri="{FF2B5EF4-FFF2-40B4-BE49-F238E27FC236}">
                <a16:creationId xmlns:a16="http://schemas.microsoft.com/office/drawing/2014/main" id="{6C7DB5BA-7390-7E02-4873-99668C156F80}"/>
              </a:ext>
            </a:extLst>
          </p:cNvPr>
          <p:cNvPicPr>
            <a:picLocks/>
          </p:cNvPicPr>
          <p:nvPr/>
        </p:nvPicPr>
        <p:blipFill>
          <a:blip r:embed="rId2"/>
          <a:stretch>
            <a:fillRect/>
          </a:stretch>
        </p:blipFill>
        <p:spPr>
          <a:xfrm>
            <a:off x="7262731" y="2134105"/>
            <a:ext cx="4565503" cy="2276070"/>
          </a:xfrm>
          <a:prstGeom prst="rect">
            <a:avLst/>
          </a:prstGeom>
        </p:spPr>
      </p:pic>
      <p:sp>
        <p:nvSpPr>
          <p:cNvPr id="10" name="TextBox 9">
            <a:extLst>
              <a:ext uri="{FF2B5EF4-FFF2-40B4-BE49-F238E27FC236}">
                <a16:creationId xmlns:a16="http://schemas.microsoft.com/office/drawing/2014/main" id="{7BECAFB8-B418-6169-9424-96EAF99D09E7}"/>
              </a:ext>
            </a:extLst>
          </p:cNvPr>
          <p:cNvSpPr txBox="1"/>
          <p:nvPr/>
        </p:nvSpPr>
        <p:spPr>
          <a:xfrm>
            <a:off x="503562" y="1606272"/>
            <a:ext cx="6420132" cy="2939266"/>
          </a:xfrm>
          <a:prstGeom prst="rect">
            <a:avLst/>
          </a:prstGeom>
          <a:solidFill>
            <a:schemeClr val="bg1"/>
          </a:solidFill>
        </p:spPr>
        <p:txBody>
          <a:bodyPr wrap="square" lIns="91440" tIns="45720" rIns="91440" bIns="45720" anchor="t">
            <a:spAutoFit/>
          </a:bodyPr>
          <a:lstStyle/>
          <a:p>
            <a:pPr lvl="1">
              <a:lnSpc>
                <a:spcPct val="100000"/>
              </a:lnSpc>
              <a:spcBef>
                <a:spcPts val="600"/>
              </a:spcBef>
            </a:pPr>
            <a:r>
              <a:rPr lang="en-US" sz="2000" b="1" dirty="0">
                <a:latin typeface="Aptos Display"/>
                <a:cs typeface="Arial"/>
                <a:hlinkClick r:id="rId3"/>
              </a:rPr>
              <a:t>CDC STEADI</a:t>
            </a:r>
            <a:r>
              <a:rPr lang="en-US" sz="2000" b="1" dirty="0">
                <a:latin typeface="Aptos Display"/>
                <a:cs typeface="Arial"/>
              </a:rPr>
              <a:t>: </a:t>
            </a:r>
            <a:r>
              <a:rPr lang="en-US" sz="2000" dirty="0">
                <a:latin typeface="Aptos Display"/>
                <a:cs typeface="Arial"/>
              </a:rPr>
              <a:t>An initiative that encourages clinical fall prevention by providing the tools to healthcare providers, older adults, families, and caregivers, on how to reduce the risk of falls.</a:t>
            </a:r>
          </a:p>
          <a:p>
            <a:pPr lvl="1">
              <a:lnSpc>
                <a:spcPct val="100000"/>
              </a:lnSpc>
              <a:spcBef>
                <a:spcPts val="600"/>
              </a:spcBef>
            </a:pPr>
            <a:r>
              <a:rPr lang="en-US" sz="2000" b="1" dirty="0">
                <a:latin typeface="Aptos Display"/>
                <a:cs typeface="Arial"/>
                <a:hlinkClick r:id="rId4"/>
              </a:rPr>
              <a:t>CDC Compendium:</a:t>
            </a:r>
            <a:r>
              <a:rPr lang="en-US" sz="2000" b="1" dirty="0">
                <a:latin typeface="Aptos Display"/>
                <a:cs typeface="Arial"/>
              </a:rPr>
              <a:t> </a:t>
            </a:r>
            <a:r>
              <a:rPr lang="en-US" sz="2000" dirty="0">
                <a:latin typeface="Aptos Display"/>
                <a:cs typeface="Arial"/>
              </a:rPr>
              <a:t>A collection of effective falls interventions designed to help public health practitioners, service providers, clinicians, and other community members who want to help address older adult falls</a:t>
            </a:r>
          </a:p>
        </p:txBody>
      </p:sp>
      <p:sp>
        <p:nvSpPr>
          <p:cNvPr id="4" name="TextBox 3">
            <a:extLst>
              <a:ext uri="{FF2B5EF4-FFF2-40B4-BE49-F238E27FC236}">
                <a16:creationId xmlns:a16="http://schemas.microsoft.com/office/drawing/2014/main" id="{72112635-C8F5-B353-05EE-4A513E8C8B19}"/>
              </a:ext>
            </a:extLst>
          </p:cNvPr>
          <p:cNvSpPr txBox="1"/>
          <p:nvPr/>
        </p:nvSpPr>
        <p:spPr>
          <a:xfrm>
            <a:off x="391886" y="5845629"/>
            <a:ext cx="117946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ptos Display"/>
                <a:ea typeface="+mn-lt"/>
                <a:cs typeface="+mn-lt"/>
              </a:rPr>
              <a:t>(STEADI: </a:t>
            </a:r>
            <a:r>
              <a:rPr lang="en-US">
                <a:latin typeface="Aptos Display"/>
                <a:cs typeface="Arial"/>
                <a:hlinkClick r:id="rId3"/>
              </a:rPr>
              <a:t>https://www.cdc.gov/steadi/index.html</a:t>
            </a:r>
            <a:r>
              <a:rPr lang="en-US">
                <a:latin typeface="Aptos Display"/>
                <a:cs typeface="Arial"/>
              </a:rPr>
              <a:t>; </a:t>
            </a:r>
          </a:p>
          <a:p>
            <a:r>
              <a:rPr lang="en-US">
                <a:latin typeface="Aptos Display"/>
                <a:cs typeface="Arial"/>
              </a:rPr>
              <a:t>Compendium: </a:t>
            </a:r>
            <a:r>
              <a:rPr lang="en-US">
                <a:latin typeface="Aptos Display"/>
                <a:cs typeface="Arial"/>
                <a:hlinkClick r:id="rId4"/>
              </a:rPr>
              <a:t>https://www.cdc.gov/falls/interventions/falls-compendium.html</a:t>
            </a:r>
            <a:r>
              <a:rPr lang="en-US">
                <a:latin typeface="Aptos Display"/>
                <a:cs typeface="Arial"/>
              </a:rPr>
              <a:t>)</a:t>
            </a:r>
            <a:endParaRPr lang="en-US">
              <a:latin typeface="Aptos Display"/>
            </a:endParaRPr>
          </a:p>
        </p:txBody>
      </p:sp>
    </p:spTree>
    <p:extLst>
      <p:ext uri="{BB962C8B-B14F-4D97-AF65-F5344CB8AC3E}">
        <p14:creationId xmlns:p14="http://schemas.microsoft.com/office/powerpoint/2010/main" val="2788841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D06845-40E6-B3EE-0869-821128340249}"/>
              </a:ext>
            </a:extLst>
          </p:cNvPr>
          <p:cNvSpPr>
            <a:spLocks noGrp="1"/>
          </p:cNvSpPr>
          <p:nvPr>
            <p:ph type="sldNum" sz="quarter" idx="4"/>
          </p:nvPr>
        </p:nvSpPr>
        <p:spPr/>
        <p:txBody>
          <a:bodyPr/>
          <a:lstStyle/>
          <a:p>
            <a:fld id="{CA49D0EE-DE7F-324B-A84C-F36708423CDB}" type="slidenum">
              <a:rPr lang="en-US" smtClean="0"/>
              <a:pPr/>
              <a:t>22</a:t>
            </a:fld>
            <a:endParaRPr lang="en-US"/>
          </a:p>
        </p:txBody>
      </p:sp>
      <p:sp>
        <p:nvSpPr>
          <p:cNvPr id="3" name="Title 2">
            <a:extLst>
              <a:ext uri="{FF2B5EF4-FFF2-40B4-BE49-F238E27FC236}">
                <a16:creationId xmlns:a16="http://schemas.microsoft.com/office/drawing/2014/main" id="{567BB2D0-2F8B-BF88-1101-3F0C9B67281A}"/>
              </a:ext>
            </a:extLst>
          </p:cNvPr>
          <p:cNvSpPr>
            <a:spLocks noGrp="1"/>
          </p:cNvSpPr>
          <p:nvPr>
            <p:ph type="title"/>
          </p:nvPr>
        </p:nvSpPr>
        <p:spPr/>
        <p:txBody>
          <a:bodyPr>
            <a:normAutofit/>
          </a:bodyPr>
          <a:lstStyle/>
          <a:p>
            <a:r>
              <a:rPr lang="en-US" dirty="0">
                <a:latin typeface="Arial"/>
                <a:cs typeface="Arial"/>
              </a:rPr>
              <a:t>DPH Fall Prevention Activities</a:t>
            </a:r>
          </a:p>
        </p:txBody>
      </p:sp>
      <p:sp>
        <p:nvSpPr>
          <p:cNvPr id="5" name="Content Placeholder 2">
            <a:extLst>
              <a:ext uri="{FF2B5EF4-FFF2-40B4-BE49-F238E27FC236}">
                <a16:creationId xmlns:a16="http://schemas.microsoft.com/office/drawing/2014/main" id="{763B2A23-E0DF-E1A6-451D-4FB8B4063D11}"/>
              </a:ext>
            </a:extLst>
          </p:cNvPr>
          <p:cNvSpPr>
            <a:spLocks noGrp="1"/>
          </p:cNvSpPr>
          <p:nvPr>
            <p:ph idx="1"/>
          </p:nvPr>
        </p:nvSpPr>
        <p:spPr>
          <a:xfrm>
            <a:off x="592822" y="1401417"/>
            <a:ext cx="11184622" cy="4723043"/>
          </a:xfrm>
          <a:solidFill>
            <a:schemeClr val="bg1"/>
          </a:solidFill>
        </p:spPr>
        <p:txBody>
          <a:bodyPr vert="horz" lIns="91440" tIns="45720" rIns="91440" bIns="45720" rtlCol="0" anchor="t">
            <a:normAutofit/>
          </a:bodyPr>
          <a:lstStyle/>
          <a:p>
            <a:pPr>
              <a:lnSpc>
                <a:spcPct val="100000"/>
              </a:lnSpc>
              <a:spcBef>
                <a:spcPts val="3000"/>
              </a:spcBef>
            </a:pPr>
            <a:r>
              <a:rPr lang="en-US" b="1" dirty="0">
                <a:latin typeface="Aptos Display" panose="020B0004020202020204" pitchFamily="34" charset="0"/>
              </a:rPr>
              <a:t>Coalitions: </a:t>
            </a:r>
            <a:r>
              <a:rPr lang="en-US" dirty="0">
                <a:latin typeface="Aptos Display" panose="020B0004020202020204" pitchFamily="34" charset="0"/>
              </a:rPr>
              <a:t>Coordinating coalitions and networks of injury prevention practitioners</a:t>
            </a:r>
          </a:p>
          <a:p>
            <a:pPr>
              <a:lnSpc>
                <a:spcPct val="100000"/>
              </a:lnSpc>
              <a:spcBef>
                <a:spcPts val="3000"/>
              </a:spcBef>
            </a:pPr>
            <a:r>
              <a:rPr lang="en-US" b="1" dirty="0">
                <a:latin typeface="Aptos Display" panose="020B0004020202020204" pitchFamily="34" charset="0"/>
              </a:rPr>
              <a:t>Communications and training: </a:t>
            </a:r>
            <a:r>
              <a:rPr lang="en-US" dirty="0">
                <a:latin typeface="Aptos Display" panose="020B0004020202020204" pitchFamily="34" charset="0"/>
              </a:rPr>
              <a:t>Creating and distributing educational materials and trainings to our coalitions and partners.</a:t>
            </a:r>
          </a:p>
          <a:p>
            <a:pPr>
              <a:lnSpc>
                <a:spcPct val="100000"/>
              </a:lnSpc>
              <a:spcBef>
                <a:spcPts val="3000"/>
              </a:spcBef>
            </a:pPr>
            <a:r>
              <a:rPr lang="en-US" b="1" dirty="0">
                <a:latin typeface="Aptos Display" panose="020B0004020202020204" pitchFamily="34" charset="0"/>
              </a:rPr>
              <a:t>Policy: </a:t>
            </a:r>
            <a:r>
              <a:rPr lang="en-US" dirty="0">
                <a:latin typeface="Aptos Display" panose="020B0004020202020204" pitchFamily="34" charset="0"/>
              </a:rPr>
              <a:t>Informing laws, policies, and regulations that promote safer behaviors, and implementing state statutes and regulations</a:t>
            </a:r>
          </a:p>
          <a:p>
            <a:endParaRPr lang="en-US" dirty="0"/>
          </a:p>
        </p:txBody>
      </p:sp>
    </p:spTree>
    <p:extLst>
      <p:ext uri="{BB962C8B-B14F-4D97-AF65-F5344CB8AC3E}">
        <p14:creationId xmlns:p14="http://schemas.microsoft.com/office/powerpoint/2010/main" val="3041316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C699B-CB5D-B226-5192-D6D2BF719BB3}"/>
              </a:ext>
            </a:extLst>
          </p:cNvPr>
          <p:cNvSpPr>
            <a:spLocks noGrp="1"/>
          </p:cNvSpPr>
          <p:nvPr>
            <p:ph type="title"/>
          </p:nvPr>
        </p:nvSpPr>
        <p:spPr>
          <a:xfrm>
            <a:off x="592822" y="56524"/>
            <a:ext cx="10972800" cy="874654"/>
          </a:xfrm>
        </p:spPr>
        <p:txBody>
          <a:bodyPr anchor="ctr">
            <a:normAutofit/>
          </a:bodyPr>
          <a:lstStyle/>
          <a:p>
            <a:r>
              <a:rPr lang="en-US" dirty="0">
                <a:latin typeface="Arial"/>
                <a:cs typeface="Arial"/>
              </a:rPr>
              <a:t>Coalitions</a:t>
            </a:r>
            <a:endParaRPr lang="en-US" sz="4400" dirty="0">
              <a:latin typeface="Arial"/>
              <a:cs typeface="Arial"/>
            </a:endParaRPr>
          </a:p>
        </p:txBody>
      </p:sp>
      <p:sp>
        <p:nvSpPr>
          <p:cNvPr id="5" name="Content Placeholder 2">
            <a:extLst>
              <a:ext uri="{FF2B5EF4-FFF2-40B4-BE49-F238E27FC236}">
                <a16:creationId xmlns:a16="http://schemas.microsoft.com/office/drawing/2014/main" id="{EE9A556D-8AA7-B1D9-2FFB-E33383868A5C}"/>
              </a:ext>
            </a:extLst>
          </p:cNvPr>
          <p:cNvSpPr>
            <a:spLocks noGrp="1"/>
          </p:cNvSpPr>
          <p:nvPr>
            <p:ph idx="1"/>
          </p:nvPr>
        </p:nvSpPr>
        <p:spPr>
          <a:xfrm>
            <a:off x="406520" y="1339070"/>
            <a:ext cx="7224584" cy="4703031"/>
          </a:xfrm>
          <a:solidFill>
            <a:schemeClr val="bg1"/>
          </a:solidFill>
        </p:spPr>
        <p:txBody>
          <a:bodyPr vert="horz" lIns="91440" tIns="45720" rIns="91440" bIns="45720" rtlCol="0" anchor="t">
            <a:normAutofit fontScale="85000" lnSpcReduction="20000"/>
          </a:bodyPr>
          <a:lstStyle/>
          <a:p>
            <a:pPr>
              <a:spcBef>
                <a:spcPts val="2400"/>
              </a:spcBef>
            </a:pPr>
            <a:r>
              <a:rPr lang="en-US" sz="2800" dirty="0">
                <a:latin typeface="Aptos Display"/>
                <a:cs typeface="Arial"/>
              </a:rPr>
              <a:t>DPH coordinates biannual meetings of the </a:t>
            </a:r>
            <a:r>
              <a:rPr lang="en-US" sz="2800" b="1" dirty="0">
                <a:latin typeface="Aptos Display"/>
                <a:cs typeface="Arial"/>
              </a:rPr>
              <a:t>Massachusetts Commission on Falls Prevention</a:t>
            </a:r>
            <a:r>
              <a:rPr lang="en-US" sz="2800" dirty="0">
                <a:latin typeface="Aptos Display"/>
                <a:cs typeface="Arial"/>
              </a:rPr>
              <a:t>.</a:t>
            </a:r>
          </a:p>
          <a:p>
            <a:pPr>
              <a:spcBef>
                <a:spcPts val="2400"/>
              </a:spcBef>
            </a:pPr>
            <a:r>
              <a:rPr lang="en-US" sz="2800" dirty="0">
                <a:latin typeface="Aptos Display"/>
                <a:cs typeface="Arial"/>
              </a:rPr>
              <a:t>Since 2013, the Commission has issued biennial  reports to the state legislature with extensive recommendations for preventing falls in Massachusetts.</a:t>
            </a:r>
            <a:endParaRPr lang="en-US" sz="2800" b="1" dirty="0">
              <a:latin typeface="Aptos Display"/>
              <a:cs typeface="Arial"/>
            </a:endParaRPr>
          </a:p>
          <a:p>
            <a:pPr>
              <a:spcBef>
                <a:spcPts val="2400"/>
              </a:spcBef>
            </a:pPr>
            <a:r>
              <a:rPr lang="en-US" sz="2800" dirty="0">
                <a:latin typeface="Aptos Display"/>
                <a:cs typeface="Arial"/>
              </a:rPr>
              <a:t>The Falls Coalition aims to raise awareness about the serious problem of older adult falls and associated injuries and promote the availability of successful prevention strategies to help reduce falls rates in Massachusetts. </a:t>
            </a:r>
          </a:p>
          <a:p>
            <a:pPr>
              <a:spcBef>
                <a:spcPts val="2400"/>
              </a:spcBef>
            </a:pPr>
            <a:r>
              <a:rPr lang="en-US" sz="2800" dirty="0">
                <a:latin typeface="Aptos Display"/>
                <a:cs typeface="Arial"/>
              </a:rPr>
              <a:t>From 2022 to 2023, the Coalition convened 54 professionals from 37 different organizations.</a:t>
            </a:r>
          </a:p>
        </p:txBody>
      </p:sp>
      <p:sp>
        <p:nvSpPr>
          <p:cNvPr id="2" name="Slide Number Placeholder 1">
            <a:extLst>
              <a:ext uri="{FF2B5EF4-FFF2-40B4-BE49-F238E27FC236}">
                <a16:creationId xmlns:a16="http://schemas.microsoft.com/office/drawing/2014/main" id="{27224A02-C3AC-22C1-DF88-97DDCC838B78}"/>
              </a:ext>
            </a:extLst>
          </p:cNvPr>
          <p:cNvSpPr>
            <a:spLocks noGrp="1"/>
          </p:cNvSpPr>
          <p:nvPr>
            <p:ph type="sldNum" sz="quarter" idx="4"/>
          </p:nvPr>
        </p:nvSpPr>
        <p:spPr>
          <a:xfrm>
            <a:off x="9034825" y="6492502"/>
            <a:ext cx="2736415" cy="365125"/>
          </a:xfrm>
        </p:spPr>
        <p:txBody>
          <a:bodyPr anchor="ctr">
            <a:normAutofit/>
          </a:bodyPr>
          <a:lstStyle/>
          <a:p>
            <a:pPr>
              <a:spcAft>
                <a:spcPts val="600"/>
              </a:spcAft>
            </a:pPr>
            <a:fld id="{CA49D0EE-DE7F-324B-A84C-F36708423CDB}" type="slidenum">
              <a:rPr lang="en-US" smtClean="0"/>
              <a:pPr>
                <a:spcAft>
                  <a:spcPts val="600"/>
                </a:spcAft>
              </a:pPr>
              <a:t>23</a:t>
            </a:fld>
            <a:endParaRPr lang="en-US"/>
          </a:p>
        </p:txBody>
      </p:sp>
      <p:pic>
        <p:nvPicPr>
          <p:cNvPr id="14" name="Picture 13" descr="A group of hands forming a circle to indicate working together.">
            <a:extLst>
              <a:ext uri="{FF2B5EF4-FFF2-40B4-BE49-F238E27FC236}">
                <a16:creationId xmlns:a16="http://schemas.microsoft.com/office/drawing/2014/main" id="{A309FF1E-E234-9656-3ED3-7AB7EA362915}"/>
              </a:ext>
            </a:extLst>
          </p:cNvPr>
          <p:cNvPicPr>
            <a:picLocks noChangeAspect="1"/>
          </p:cNvPicPr>
          <p:nvPr/>
        </p:nvPicPr>
        <p:blipFill>
          <a:blip r:embed="rId2"/>
          <a:srcRect t="6773" r="1" b="5992"/>
          <a:stretch/>
        </p:blipFill>
        <p:spPr>
          <a:xfrm>
            <a:off x="8173189" y="1859599"/>
            <a:ext cx="3598051" cy="3138801"/>
          </a:xfrm>
          <a:prstGeom prst="rect">
            <a:avLst/>
          </a:prstGeom>
          <a:noFill/>
        </p:spPr>
      </p:pic>
    </p:spTree>
    <p:extLst>
      <p:ext uri="{BB962C8B-B14F-4D97-AF65-F5344CB8AC3E}">
        <p14:creationId xmlns:p14="http://schemas.microsoft.com/office/powerpoint/2010/main" val="1240504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445A71-5C24-AC77-417F-5535FB9ED90C}"/>
              </a:ext>
            </a:extLst>
          </p:cNvPr>
          <p:cNvSpPr>
            <a:spLocks noGrp="1"/>
          </p:cNvSpPr>
          <p:nvPr>
            <p:ph type="sldNum" sz="quarter" idx="4"/>
          </p:nvPr>
        </p:nvSpPr>
        <p:spPr/>
        <p:txBody>
          <a:bodyPr/>
          <a:lstStyle/>
          <a:p>
            <a:fld id="{CA49D0EE-DE7F-324B-A84C-F36708423CDB}" type="slidenum">
              <a:rPr lang="en-US" smtClean="0"/>
              <a:pPr/>
              <a:t>24</a:t>
            </a:fld>
            <a:endParaRPr lang="en-US"/>
          </a:p>
        </p:txBody>
      </p:sp>
      <p:sp>
        <p:nvSpPr>
          <p:cNvPr id="3" name="Title 2">
            <a:extLst>
              <a:ext uri="{FF2B5EF4-FFF2-40B4-BE49-F238E27FC236}">
                <a16:creationId xmlns:a16="http://schemas.microsoft.com/office/drawing/2014/main" id="{3DE0D16E-02EF-4C03-D034-E84A5E213876}"/>
              </a:ext>
            </a:extLst>
          </p:cNvPr>
          <p:cNvSpPr>
            <a:spLocks noGrp="1"/>
          </p:cNvSpPr>
          <p:nvPr>
            <p:ph type="title"/>
          </p:nvPr>
        </p:nvSpPr>
        <p:spPr/>
        <p:txBody>
          <a:bodyPr>
            <a:normAutofit/>
          </a:bodyPr>
          <a:lstStyle/>
          <a:p>
            <a:r>
              <a:rPr lang="en-US" dirty="0">
                <a:latin typeface="Arial"/>
                <a:cs typeface="Arial"/>
              </a:rPr>
              <a:t>Communication</a:t>
            </a:r>
          </a:p>
        </p:txBody>
      </p:sp>
      <p:sp>
        <p:nvSpPr>
          <p:cNvPr id="5" name="Content Placeholder 2">
            <a:extLst>
              <a:ext uri="{FF2B5EF4-FFF2-40B4-BE49-F238E27FC236}">
                <a16:creationId xmlns:a16="http://schemas.microsoft.com/office/drawing/2014/main" id="{19DB22D6-2EB6-8D9A-722C-8E6C2B3C8B76}"/>
              </a:ext>
            </a:extLst>
          </p:cNvPr>
          <p:cNvSpPr>
            <a:spLocks noGrp="1"/>
          </p:cNvSpPr>
          <p:nvPr>
            <p:ph idx="1"/>
          </p:nvPr>
        </p:nvSpPr>
        <p:spPr>
          <a:xfrm>
            <a:off x="609600" y="1093304"/>
            <a:ext cx="10972800" cy="5020159"/>
          </a:xfrm>
          <a:solidFill>
            <a:schemeClr val="bg1"/>
          </a:solidFill>
        </p:spPr>
        <p:txBody>
          <a:bodyPr vert="horz" lIns="91440" tIns="45720" rIns="91440" bIns="45720" rtlCol="0" anchor="t">
            <a:normAutofit fontScale="92500" lnSpcReduction="10000"/>
          </a:bodyPr>
          <a:lstStyle/>
          <a:p>
            <a:pPr>
              <a:lnSpc>
                <a:spcPct val="100000"/>
              </a:lnSpc>
              <a:spcBef>
                <a:spcPts val="1800"/>
              </a:spcBef>
            </a:pPr>
            <a:r>
              <a:rPr lang="en-US" dirty="0">
                <a:latin typeface="Aptos Display"/>
                <a:cs typeface="Arial"/>
              </a:rPr>
              <a:t>DPH sends out </a:t>
            </a:r>
            <a:r>
              <a:rPr lang="en-US" b="1" dirty="0">
                <a:latin typeface="Aptos Display"/>
                <a:cs typeface="Arial"/>
              </a:rPr>
              <a:t>monthly newsletters</a:t>
            </a:r>
            <a:r>
              <a:rPr lang="en-US" dirty="0">
                <a:latin typeface="Aptos Display"/>
                <a:cs typeface="Arial"/>
              </a:rPr>
              <a:t> to the 157 subscribers on the Falls Prevention Coalition mailing list with the updates on data and research, community and professional events, job opportunities, and funding around falls prevention.</a:t>
            </a:r>
          </a:p>
          <a:p>
            <a:pPr lvl="1">
              <a:lnSpc>
                <a:spcPct val="100000"/>
              </a:lnSpc>
              <a:spcBef>
                <a:spcPts val="1800"/>
              </a:spcBef>
            </a:pPr>
            <a:r>
              <a:rPr lang="en-US" dirty="0">
                <a:latin typeface="Aptos Display"/>
              </a:rPr>
              <a:t>Occasionally, information is also distributed to the 132 subscribers on the </a:t>
            </a:r>
            <a:r>
              <a:rPr lang="en-US" dirty="0" err="1">
                <a:latin typeface="Aptos Display"/>
              </a:rPr>
              <a:t>MassPINN</a:t>
            </a:r>
            <a:r>
              <a:rPr lang="en-US" dirty="0">
                <a:latin typeface="Aptos Display"/>
              </a:rPr>
              <a:t> coalition mailing list.</a:t>
            </a:r>
          </a:p>
          <a:p>
            <a:pPr>
              <a:lnSpc>
                <a:spcPct val="100000"/>
              </a:lnSpc>
              <a:spcBef>
                <a:spcPts val="1800"/>
              </a:spcBef>
            </a:pPr>
            <a:r>
              <a:rPr lang="en-US" dirty="0">
                <a:latin typeface="Aptos Display"/>
                <a:cs typeface="Arial"/>
              </a:rPr>
              <a:t>DPH hosts several falls prevention pages on its injury prevention </a:t>
            </a:r>
            <a:r>
              <a:rPr lang="en-US" b="1" dirty="0">
                <a:latin typeface="Aptos Display"/>
                <a:cs typeface="Arial"/>
              </a:rPr>
              <a:t>websites</a:t>
            </a:r>
            <a:r>
              <a:rPr lang="en-US" dirty="0">
                <a:latin typeface="Aptos Display"/>
                <a:cs typeface="Arial"/>
              </a:rPr>
              <a:t> at:</a:t>
            </a:r>
          </a:p>
          <a:p>
            <a:pPr lvl="1">
              <a:lnSpc>
                <a:spcPct val="100000"/>
              </a:lnSpc>
              <a:spcBef>
                <a:spcPts val="1800"/>
              </a:spcBef>
            </a:pPr>
            <a:r>
              <a:rPr lang="en-US" dirty="0">
                <a:latin typeface="Aptos Display"/>
                <a:hlinkClick r:id="rId2"/>
              </a:rPr>
              <a:t>mass.gov/orgs/injury-prevention-and-control-program</a:t>
            </a:r>
            <a:r>
              <a:rPr lang="en-US" dirty="0">
                <a:latin typeface="Aptos Display"/>
              </a:rPr>
              <a:t> </a:t>
            </a:r>
          </a:p>
          <a:p>
            <a:pPr lvl="1">
              <a:lnSpc>
                <a:spcPct val="100000"/>
              </a:lnSpc>
              <a:spcBef>
                <a:spcPts val="1800"/>
              </a:spcBef>
            </a:pPr>
            <a:r>
              <a:rPr lang="en-US" dirty="0">
                <a:latin typeface="Aptos Display"/>
                <a:hlinkClick r:id="rId3"/>
              </a:rPr>
              <a:t>mass.gov/injury-surveillance-program</a:t>
            </a:r>
            <a:r>
              <a:rPr lang="en-US" dirty="0">
                <a:latin typeface="Aptos Display"/>
              </a:rPr>
              <a:t> </a:t>
            </a:r>
            <a:endParaRPr lang="en-US" dirty="0">
              <a:latin typeface="Aptos Display" panose="020B0004020202020204" pitchFamily="34" charset="0"/>
            </a:endParaRPr>
          </a:p>
        </p:txBody>
      </p:sp>
    </p:spTree>
    <p:extLst>
      <p:ext uri="{BB962C8B-B14F-4D97-AF65-F5344CB8AC3E}">
        <p14:creationId xmlns:p14="http://schemas.microsoft.com/office/powerpoint/2010/main" val="123955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8DB9F1-B151-EED7-150F-54F7043D508B}"/>
              </a:ext>
            </a:extLst>
          </p:cNvPr>
          <p:cNvSpPr>
            <a:spLocks noGrp="1"/>
          </p:cNvSpPr>
          <p:nvPr>
            <p:ph type="sldNum" sz="quarter" idx="4"/>
          </p:nvPr>
        </p:nvSpPr>
        <p:spPr/>
        <p:txBody>
          <a:bodyPr/>
          <a:lstStyle/>
          <a:p>
            <a:fld id="{CA49D0EE-DE7F-324B-A84C-F36708423CDB}" type="slidenum">
              <a:rPr lang="en-US" smtClean="0"/>
              <a:pPr/>
              <a:t>25</a:t>
            </a:fld>
            <a:endParaRPr lang="en-US"/>
          </a:p>
        </p:txBody>
      </p:sp>
      <p:sp>
        <p:nvSpPr>
          <p:cNvPr id="3" name="Title 2">
            <a:extLst>
              <a:ext uri="{FF2B5EF4-FFF2-40B4-BE49-F238E27FC236}">
                <a16:creationId xmlns:a16="http://schemas.microsoft.com/office/drawing/2014/main" id="{D3554EAC-1B5B-95DD-347F-760B35218597}"/>
              </a:ext>
            </a:extLst>
          </p:cNvPr>
          <p:cNvSpPr>
            <a:spLocks noGrp="1"/>
          </p:cNvSpPr>
          <p:nvPr>
            <p:ph type="title"/>
          </p:nvPr>
        </p:nvSpPr>
        <p:spPr/>
        <p:txBody>
          <a:bodyPr>
            <a:normAutofit/>
          </a:bodyPr>
          <a:lstStyle/>
          <a:p>
            <a:r>
              <a:rPr lang="en-US" dirty="0">
                <a:latin typeface="Arial"/>
                <a:cs typeface="Arial"/>
              </a:rPr>
              <a:t>Training</a:t>
            </a:r>
            <a:endParaRPr lang="en-US" sz="4400" dirty="0">
              <a:latin typeface="Arial"/>
              <a:cs typeface="Arial"/>
            </a:endParaRPr>
          </a:p>
        </p:txBody>
      </p:sp>
      <p:sp>
        <p:nvSpPr>
          <p:cNvPr id="5" name="Content Placeholder 2">
            <a:extLst>
              <a:ext uri="{FF2B5EF4-FFF2-40B4-BE49-F238E27FC236}">
                <a16:creationId xmlns:a16="http://schemas.microsoft.com/office/drawing/2014/main" id="{314F33DD-F07F-0219-5D58-3FF52840C6D1}"/>
              </a:ext>
            </a:extLst>
          </p:cNvPr>
          <p:cNvSpPr>
            <a:spLocks noGrp="1"/>
          </p:cNvSpPr>
          <p:nvPr>
            <p:ph idx="1"/>
          </p:nvPr>
        </p:nvSpPr>
        <p:spPr>
          <a:xfrm>
            <a:off x="592822" y="1181100"/>
            <a:ext cx="10989578" cy="5320048"/>
          </a:xfrm>
        </p:spPr>
        <p:txBody>
          <a:bodyPr vert="horz" lIns="91440" tIns="45720" rIns="91440" bIns="45720" rtlCol="0" anchor="t">
            <a:normAutofit fontScale="85000" lnSpcReduction="20000"/>
          </a:bodyPr>
          <a:lstStyle/>
          <a:p>
            <a:pPr>
              <a:lnSpc>
                <a:spcPct val="100000"/>
              </a:lnSpc>
              <a:spcBef>
                <a:spcPts val="1800"/>
              </a:spcBef>
            </a:pPr>
            <a:r>
              <a:rPr lang="en-US" dirty="0">
                <a:latin typeface="Aptos Display"/>
                <a:cs typeface="Arial"/>
              </a:rPr>
              <a:t>DPH presented older falls prevention-specific training as part of a 2023 training series for service providers to:</a:t>
            </a:r>
          </a:p>
          <a:p>
            <a:pPr marL="1200150" lvl="1" indent="-457200">
              <a:lnSpc>
                <a:spcPct val="100000"/>
              </a:lnSpc>
              <a:spcBef>
                <a:spcPts val="1800"/>
              </a:spcBef>
            </a:pPr>
            <a:r>
              <a:rPr lang="en-US" dirty="0">
                <a:latin typeface="Aptos Display"/>
                <a:cs typeface="Arial"/>
              </a:rPr>
              <a:t>Understand the burden of falls-related injuries nationally and locally in Massachusetts</a:t>
            </a:r>
          </a:p>
          <a:p>
            <a:pPr marL="1200150" lvl="1" indent="-457200">
              <a:lnSpc>
                <a:spcPct val="100000"/>
              </a:lnSpc>
              <a:spcBef>
                <a:spcPts val="1800"/>
              </a:spcBef>
            </a:pPr>
            <a:r>
              <a:rPr lang="en-US" dirty="0">
                <a:latin typeface="Aptos Display"/>
                <a:cs typeface="Arial"/>
              </a:rPr>
              <a:t>Understand the risk and protective factors related to falls</a:t>
            </a:r>
          </a:p>
          <a:p>
            <a:pPr marL="1200150" lvl="1" indent="-457200">
              <a:lnSpc>
                <a:spcPct val="100000"/>
              </a:lnSpc>
              <a:spcBef>
                <a:spcPts val="1800"/>
              </a:spcBef>
            </a:pPr>
            <a:r>
              <a:rPr lang="en-US" dirty="0">
                <a:latin typeface="Aptos Display"/>
                <a:cs typeface="Arial"/>
              </a:rPr>
              <a:t>Identify and raise awareness of different resources, services, activities, and tools available to prevent a fall </a:t>
            </a:r>
          </a:p>
          <a:p>
            <a:pPr marL="457200" indent="-457200">
              <a:lnSpc>
                <a:spcPct val="100000"/>
              </a:lnSpc>
              <a:spcBef>
                <a:spcPts val="1800"/>
              </a:spcBef>
              <a:buChar char="•"/>
            </a:pPr>
            <a:r>
              <a:rPr lang="en-US" sz="2800" dirty="0">
                <a:latin typeface="Aptos Display"/>
                <a:cs typeface="Arial"/>
              </a:rPr>
              <a:t>Engaged 13 participants from state agencies, community-based service providers, and hospitals. </a:t>
            </a:r>
            <a:endParaRPr lang="en-US" sz="2800" dirty="0">
              <a:latin typeface="Aptos Display"/>
            </a:endParaRPr>
          </a:p>
          <a:p>
            <a:pPr marL="457200" indent="-457200">
              <a:lnSpc>
                <a:spcPct val="100000"/>
              </a:lnSpc>
              <a:spcBef>
                <a:spcPts val="1800"/>
              </a:spcBef>
              <a:buChar char="•"/>
            </a:pPr>
            <a:r>
              <a:rPr lang="en-US" sz="2800" dirty="0">
                <a:latin typeface="Aptos Display"/>
                <a:cs typeface="Arial"/>
              </a:rPr>
              <a:t>Covered state- and national-level data and risk and protective factors.</a:t>
            </a:r>
            <a:endParaRPr lang="en-US" sz="2800" dirty="0">
              <a:latin typeface="Aptos Display"/>
            </a:endParaRPr>
          </a:p>
          <a:p>
            <a:pPr>
              <a:lnSpc>
                <a:spcPct val="100000"/>
              </a:lnSpc>
              <a:spcBef>
                <a:spcPts val="1800"/>
              </a:spcBef>
            </a:pPr>
            <a:r>
              <a:rPr lang="en-US" dirty="0">
                <a:latin typeface="Aptos Display"/>
                <a:cs typeface="Arial"/>
              </a:rPr>
              <a:t>DPH is able to provide falls-specific injury prevention trainings and technical assistance to other organizations.</a:t>
            </a:r>
          </a:p>
        </p:txBody>
      </p:sp>
    </p:spTree>
    <p:extLst>
      <p:ext uri="{BB962C8B-B14F-4D97-AF65-F5344CB8AC3E}">
        <p14:creationId xmlns:p14="http://schemas.microsoft.com/office/powerpoint/2010/main" val="3898735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F3BA54-7C19-6FB1-CA73-94FAC1801F06}"/>
              </a:ext>
            </a:extLst>
          </p:cNvPr>
          <p:cNvSpPr>
            <a:spLocks noGrp="1"/>
          </p:cNvSpPr>
          <p:nvPr>
            <p:ph type="sldNum" sz="quarter" idx="4"/>
          </p:nvPr>
        </p:nvSpPr>
        <p:spPr/>
        <p:txBody>
          <a:bodyPr/>
          <a:lstStyle/>
          <a:p>
            <a:fld id="{CA49D0EE-DE7F-324B-A84C-F36708423CDB}" type="slidenum">
              <a:rPr lang="en-US" smtClean="0"/>
              <a:pPr/>
              <a:t>26</a:t>
            </a:fld>
            <a:endParaRPr lang="en-US"/>
          </a:p>
        </p:txBody>
      </p:sp>
      <p:sp>
        <p:nvSpPr>
          <p:cNvPr id="3" name="Title 2">
            <a:extLst>
              <a:ext uri="{FF2B5EF4-FFF2-40B4-BE49-F238E27FC236}">
                <a16:creationId xmlns:a16="http://schemas.microsoft.com/office/drawing/2014/main" id="{DC11B1EB-65E2-849E-C58A-BDF538ED1A3F}"/>
              </a:ext>
            </a:extLst>
          </p:cNvPr>
          <p:cNvSpPr>
            <a:spLocks noGrp="1"/>
          </p:cNvSpPr>
          <p:nvPr>
            <p:ph type="title"/>
          </p:nvPr>
        </p:nvSpPr>
        <p:spPr/>
        <p:txBody>
          <a:bodyPr>
            <a:normAutofit/>
          </a:bodyPr>
          <a:lstStyle/>
          <a:p>
            <a:r>
              <a:rPr lang="en-US" dirty="0">
                <a:latin typeface="Arial"/>
                <a:cs typeface="Arial"/>
              </a:rPr>
              <a:t>Policy</a:t>
            </a:r>
            <a:endParaRPr lang="en-US" sz="4400" dirty="0">
              <a:latin typeface="Arial"/>
              <a:cs typeface="Arial"/>
            </a:endParaRPr>
          </a:p>
        </p:txBody>
      </p:sp>
      <p:sp>
        <p:nvSpPr>
          <p:cNvPr id="5" name="Content Placeholder 2">
            <a:extLst>
              <a:ext uri="{FF2B5EF4-FFF2-40B4-BE49-F238E27FC236}">
                <a16:creationId xmlns:a16="http://schemas.microsoft.com/office/drawing/2014/main" id="{EBC3742A-FB59-12FC-DC6B-18BCED1EFB2D}"/>
              </a:ext>
            </a:extLst>
          </p:cNvPr>
          <p:cNvSpPr>
            <a:spLocks noGrp="1"/>
          </p:cNvSpPr>
          <p:nvPr>
            <p:ph idx="1"/>
          </p:nvPr>
        </p:nvSpPr>
        <p:spPr>
          <a:xfrm>
            <a:off x="326208" y="1111652"/>
            <a:ext cx="11707359" cy="2600187"/>
          </a:xfrm>
          <a:solidFill>
            <a:schemeClr val="bg1"/>
          </a:solidFill>
        </p:spPr>
        <p:txBody>
          <a:bodyPr vert="horz" lIns="91440" tIns="45720" rIns="91440" bIns="45720" rtlCol="0" anchor="t">
            <a:normAutofit/>
          </a:bodyPr>
          <a:lstStyle/>
          <a:p>
            <a:pPr>
              <a:lnSpc>
                <a:spcPct val="100000"/>
              </a:lnSpc>
              <a:spcBef>
                <a:spcPts val="1800"/>
              </a:spcBef>
            </a:pPr>
            <a:r>
              <a:rPr lang="en-US" sz="2800" dirty="0">
                <a:latin typeface="Aptos Display"/>
                <a:cs typeface="Arial"/>
              </a:rPr>
              <a:t>2010 Statute created the </a:t>
            </a:r>
            <a:r>
              <a:rPr lang="en-US" sz="2800" b="1" dirty="0">
                <a:latin typeface="Aptos Display"/>
                <a:cs typeface="Arial"/>
              </a:rPr>
              <a:t>Massachusetts Commission on Falls Prevention</a:t>
            </a:r>
            <a:endParaRPr lang="en-US" b="1" dirty="0"/>
          </a:p>
          <a:p>
            <a:pPr marL="457200" indent="-457200">
              <a:lnSpc>
                <a:spcPct val="100000"/>
              </a:lnSpc>
              <a:spcBef>
                <a:spcPts val="1800"/>
              </a:spcBef>
              <a:buChar char="•"/>
            </a:pPr>
            <a:r>
              <a:rPr lang="en-US" sz="2400" dirty="0">
                <a:latin typeface="Aptos Display"/>
                <a:cs typeface="Arial"/>
              </a:rPr>
              <a:t>13-member statutory body charged with investigating older adult falls and recommending best strategies and practices for reducing falls and fall-related injuries, as well as the healthcare costs associated with them.</a:t>
            </a:r>
            <a:endParaRPr lang="en-US" sz="2400" dirty="0"/>
          </a:p>
          <a:p>
            <a:pPr>
              <a:lnSpc>
                <a:spcPct val="100000"/>
              </a:lnSpc>
              <a:spcBef>
                <a:spcPts val="1800"/>
              </a:spcBef>
            </a:pPr>
            <a:r>
              <a:rPr lang="en-US" sz="2400" dirty="0">
                <a:latin typeface="Aptos Display"/>
                <a:cs typeface="Arial"/>
              </a:rPr>
              <a:t>Commission membership includes representatives from: </a:t>
            </a:r>
            <a:endParaRPr lang="en-US" sz="2400" dirty="0">
              <a:latin typeface="Aptos Display" panose="020B0004020202020204" pitchFamily="34" charset="0"/>
            </a:endParaRPr>
          </a:p>
          <a:p>
            <a:endParaRPr lang="en-US" dirty="0"/>
          </a:p>
        </p:txBody>
      </p:sp>
      <p:sp>
        <p:nvSpPr>
          <p:cNvPr id="6" name="TextBox 5">
            <a:extLst>
              <a:ext uri="{FF2B5EF4-FFF2-40B4-BE49-F238E27FC236}">
                <a16:creationId xmlns:a16="http://schemas.microsoft.com/office/drawing/2014/main" id="{4016D4B5-5F79-DB62-D493-8C6C17BCDA65}"/>
              </a:ext>
            </a:extLst>
          </p:cNvPr>
          <p:cNvSpPr txBox="1"/>
          <p:nvPr/>
        </p:nvSpPr>
        <p:spPr>
          <a:xfrm>
            <a:off x="323697" y="3707440"/>
            <a:ext cx="11718171" cy="2554545"/>
          </a:xfrm>
          <a:prstGeom prst="rect">
            <a:avLst/>
          </a:prstGeom>
          <a:solidFill>
            <a:schemeClr val="bg1"/>
          </a:solidFill>
        </p:spPr>
        <p:txBody>
          <a:bodyPr wrap="square" lIns="91440" tIns="45720" rIns="91440" bIns="45720" numCol="3" anchor="t">
            <a:spAutoFit/>
          </a:bodyPr>
          <a:lstStyle/>
          <a:p>
            <a:pPr marL="742950" lvl="1" indent="-285750">
              <a:buFont typeface="Arial" panose="020B0604020202020204" pitchFamily="34" charset="0"/>
              <a:buChar char="•"/>
            </a:pPr>
            <a:r>
              <a:rPr lang="en-US" sz="2000" b="1"/>
              <a:t>DPH</a:t>
            </a:r>
            <a:endParaRPr lang="en-US" sz="2000" b="1">
              <a:cs typeface="Calibri"/>
            </a:endParaRPr>
          </a:p>
          <a:p>
            <a:pPr marL="742950" lvl="1" indent="-285750">
              <a:buFont typeface="Arial" panose="020B0604020202020204" pitchFamily="34" charset="0"/>
              <a:buChar char="•"/>
            </a:pPr>
            <a:r>
              <a:rPr lang="en-US" sz="2000" b="1"/>
              <a:t>MassHealth</a:t>
            </a:r>
            <a:endParaRPr lang="en-US" sz="2000" b="1">
              <a:cs typeface="Calibri"/>
            </a:endParaRPr>
          </a:p>
          <a:p>
            <a:pPr marL="742950" lvl="1" indent="-285750">
              <a:buFont typeface="Arial" panose="020B0604020202020204" pitchFamily="34" charset="0"/>
              <a:buChar char="•"/>
            </a:pPr>
            <a:r>
              <a:rPr lang="en-US" sz="2000" b="1"/>
              <a:t>Executive Office of Elder Affairs</a:t>
            </a:r>
            <a:endParaRPr lang="en-US" sz="2000" b="1">
              <a:cs typeface="Calibri"/>
            </a:endParaRPr>
          </a:p>
          <a:p>
            <a:pPr marL="742950" lvl="1" indent="-285750">
              <a:buFont typeface="Arial" panose="020B0604020202020204" pitchFamily="34" charset="0"/>
              <a:buChar char="•"/>
            </a:pPr>
            <a:r>
              <a:rPr lang="en-US" sz="2000" b="1"/>
              <a:t>Home Care Alliance of Massachusetts</a:t>
            </a:r>
            <a:endParaRPr lang="en-US" sz="2000" b="1">
              <a:cs typeface="Calibri"/>
            </a:endParaRPr>
          </a:p>
          <a:p>
            <a:pPr marL="742950" lvl="1" indent="-285750">
              <a:buFont typeface="Arial" panose="020B0604020202020204" pitchFamily="34" charset="0"/>
              <a:buChar char="•"/>
            </a:pPr>
            <a:r>
              <a:rPr lang="en-US" sz="2000" b="1"/>
              <a:t>Massachusetts Assisted Living Association </a:t>
            </a:r>
            <a:endParaRPr lang="en-US" sz="2000" b="1">
              <a:cs typeface="Calibri"/>
            </a:endParaRPr>
          </a:p>
          <a:p>
            <a:pPr marL="742950" lvl="1" indent="-285750">
              <a:buFont typeface="Arial" panose="020B0604020202020204" pitchFamily="34" charset="0"/>
              <a:buChar char="•"/>
            </a:pPr>
            <a:r>
              <a:rPr lang="en-US" sz="2000" b="1"/>
              <a:t>Massachusetts Medical Society</a:t>
            </a:r>
            <a:endParaRPr lang="en-US" sz="2000" b="1">
              <a:cs typeface="Calibri"/>
            </a:endParaRPr>
          </a:p>
          <a:p>
            <a:pPr marL="742950" lvl="1" indent="-285750">
              <a:buFont typeface="Arial" panose="020B0604020202020204" pitchFamily="34" charset="0"/>
              <a:buChar char="•"/>
            </a:pPr>
            <a:r>
              <a:rPr lang="en-US" sz="2000" b="1"/>
              <a:t>American Physical Therapy Association of Massachusetts</a:t>
            </a:r>
            <a:endParaRPr lang="en-US" sz="2000" b="1">
              <a:cs typeface="Calibri"/>
            </a:endParaRPr>
          </a:p>
          <a:p>
            <a:pPr marL="742950" lvl="1" indent="-285750">
              <a:buFont typeface="Arial" panose="020B0604020202020204" pitchFamily="34" charset="0"/>
              <a:buChar char="•"/>
            </a:pPr>
            <a:r>
              <a:rPr lang="en-US" sz="2000" b="1"/>
              <a:t>Massachusetts Association for Occupational Therapy</a:t>
            </a:r>
            <a:endParaRPr lang="en-US" sz="2000" b="1">
              <a:cs typeface="Calibri"/>
            </a:endParaRPr>
          </a:p>
          <a:p>
            <a:pPr marL="742950" lvl="1" indent="-285750">
              <a:buFont typeface="Arial" panose="020B0604020202020204" pitchFamily="34" charset="0"/>
              <a:buChar char="•"/>
            </a:pPr>
            <a:r>
              <a:rPr lang="en-US" sz="2000" b="1"/>
              <a:t>Massachusetts Senior Care Association</a:t>
            </a:r>
            <a:endParaRPr lang="en-US" sz="2000" b="1">
              <a:cs typeface="Calibri"/>
            </a:endParaRPr>
          </a:p>
          <a:p>
            <a:pPr marL="742950" lvl="1" indent="-285750">
              <a:buFont typeface="Arial" panose="020B0604020202020204" pitchFamily="34" charset="0"/>
              <a:buChar char="•"/>
            </a:pPr>
            <a:r>
              <a:rPr lang="en-US" sz="2000" b="1"/>
              <a:t>Massachusetts Association of Councils on Aging</a:t>
            </a:r>
            <a:endParaRPr lang="en-US" sz="2000" b="1">
              <a:cs typeface="Calibri"/>
            </a:endParaRPr>
          </a:p>
          <a:p>
            <a:pPr marL="742950" lvl="1" indent="-285750">
              <a:buFont typeface="Arial" panose="020B0604020202020204" pitchFamily="34" charset="0"/>
              <a:buChar char="•"/>
            </a:pPr>
            <a:r>
              <a:rPr lang="en-US" sz="2000" b="1"/>
              <a:t>Massachusetts Home Care</a:t>
            </a:r>
            <a:endParaRPr lang="en-US" sz="2000" b="1">
              <a:cs typeface="Calibri"/>
            </a:endParaRPr>
          </a:p>
          <a:p>
            <a:pPr marL="742950" lvl="1" indent="-285750">
              <a:buFont typeface="Arial" panose="020B0604020202020204" pitchFamily="34" charset="0"/>
              <a:buChar char="•"/>
            </a:pPr>
            <a:r>
              <a:rPr lang="en-US" sz="2000" b="1"/>
              <a:t>American Association of Retired Persons</a:t>
            </a:r>
            <a:endParaRPr lang="en-US" sz="2000" b="1">
              <a:cs typeface="Calibri"/>
            </a:endParaRPr>
          </a:p>
        </p:txBody>
      </p:sp>
    </p:spTree>
    <p:extLst>
      <p:ext uri="{BB962C8B-B14F-4D97-AF65-F5344CB8AC3E}">
        <p14:creationId xmlns:p14="http://schemas.microsoft.com/office/powerpoint/2010/main" val="1648701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0C0A9C-328F-BD90-7E74-50B015DB5A07}"/>
              </a:ext>
            </a:extLst>
          </p:cNvPr>
          <p:cNvSpPr>
            <a:spLocks noGrp="1"/>
          </p:cNvSpPr>
          <p:nvPr>
            <p:ph type="sldNum" sz="quarter" idx="4"/>
          </p:nvPr>
        </p:nvSpPr>
        <p:spPr/>
        <p:txBody>
          <a:bodyPr/>
          <a:lstStyle/>
          <a:p>
            <a:fld id="{CA49D0EE-DE7F-324B-A84C-F36708423CDB}" type="slidenum">
              <a:rPr lang="en-US" smtClean="0"/>
              <a:pPr/>
              <a:t>27</a:t>
            </a:fld>
            <a:endParaRPr lang="en-US"/>
          </a:p>
        </p:txBody>
      </p:sp>
      <p:sp>
        <p:nvSpPr>
          <p:cNvPr id="3" name="Title 2">
            <a:extLst>
              <a:ext uri="{FF2B5EF4-FFF2-40B4-BE49-F238E27FC236}">
                <a16:creationId xmlns:a16="http://schemas.microsoft.com/office/drawing/2014/main" id="{4FC4A3E7-743E-55F5-5CA8-F5512D468CC9}"/>
              </a:ext>
            </a:extLst>
          </p:cNvPr>
          <p:cNvSpPr>
            <a:spLocks noGrp="1"/>
          </p:cNvSpPr>
          <p:nvPr>
            <p:ph type="title"/>
          </p:nvPr>
        </p:nvSpPr>
        <p:spPr/>
        <p:txBody>
          <a:bodyPr>
            <a:normAutofit/>
          </a:bodyPr>
          <a:lstStyle/>
          <a:p>
            <a:r>
              <a:rPr lang="en-US" dirty="0">
                <a:latin typeface="Arial"/>
                <a:cs typeface="Arial"/>
              </a:rPr>
              <a:t>Policy: Falls Commission 2024 Report</a:t>
            </a:r>
          </a:p>
        </p:txBody>
      </p:sp>
      <p:sp>
        <p:nvSpPr>
          <p:cNvPr id="5" name="Content Placeholder 2">
            <a:extLst>
              <a:ext uri="{FF2B5EF4-FFF2-40B4-BE49-F238E27FC236}">
                <a16:creationId xmlns:a16="http://schemas.microsoft.com/office/drawing/2014/main" id="{019E9951-F1C6-65CB-80C5-3BFBAC410EDD}"/>
              </a:ext>
            </a:extLst>
          </p:cNvPr>
          <p:cNvSpPr>
            <a:spLocks noGrp="1"/>
          </p:cNvSpPr>
          <p:nvPr>
            <p:ph idx="1"/>
          </p:nvPr>
        </p:nvSpPr>
        <p:spPr>
          <a:xfrm>
            <a:off x="5854250" y="1236318"/>
            <a:ext cx="5711372" cy="5114786"/>
          </a:xfrm>
          <a:solidFill>
            <a:schemeClr val="bg1"/>
          </a:solidFill>
        </p:spPr>
        <p:txBody>
          <a:bodyPr vert="horz" lIns="91440" tIns="45720" rIns="91440" bIns="45720" rtlCol="0" anchor="t">
            <a:normAutofit fontScale="70000" lnSpcReduction="20000"/>
          </a:bodyPr>
          <a:lstStyle/>
          <a:p>
            <a:pPr>
              <a:lnSpc>
                <a:spcPct val="120000"/>
              </a:lnSpc>
              <a:spcBef>
                <a:spcPts val="1800"/>
              </a:spcBef>
            </a:pPr>
            <a:r>
              <a:rPr lang="en-US" sz="3000" dirty="0">
                <a:latin typeface="Aptos Display" panose="020B0004020202020204" pitchFamily="34" charset="0"/>
                <a:ea typeface="+mn-lt"/>
              </a:rPr>
              <a:t>A 2023 report from the Association of State and Territorial Health Officials (ASTHO) offers state health departments guidance on improving falls surveillance and prevention activities. </a:t>
            </a:r>
          </a:p>
          <a:p>
            <a:pPr>
              <a:lnSpc>
                <a:spcPct val="110000"/>
              </a:lnSpc>
              <a:spcBef>
                <a:spcPts val="1800"/>
              </a:spcBef>
            </a:pPr>
            <a:r>
              <a:rPr lang="en-US" sz="3000" dirty="0">
                <a:latin typeface="Aptos Display" panose="020B0004020202020204" pitchFamily="34" charset="0"/>
                <a:ea typeface="+mn-lt"/>
              </a:rPr>
              <a:t>The 2024 Falls Commission report a</a:t>
            </a:r>
            <a:r>
              <a:rPr lang="en-US" sz="3000" dirty="0">
                <a:latin typeface="Aptos Display" panose="020B0004020202020204" pitchFamily="34" charset="0"/>
              </a:rPr>
              <a:t>ims at implementing the ASTHO guidance on:</a:t>
            </a:r>
          </a:p>
          <a:p>
            <a:pPr lvl="1">
              <a:lnSpc>
                <a:spcPct val="110000"/>
              </a:lnSpc>
            </a:pPr>
            <a:r>
              <a:rPr lang="en-US" sz="3000" dirty="0">
                <a:latin typeface="Aptos Display" panose="020B0004020202020204" pitchFamily="34" charset="0"/>
                <a:cs typeface="Arial" panose="020B0604020202020204" pitchFamily="34" charset="0"/>
              </a:rPr>
              <a:t>Understanding the current state of falls surveillance and falls prevention activities</a:t>
            </a:r>
          </a:p>
          <a:p>
            <a:pPr lvl="1">
              <a:lnSpc>
                <a:spcPct val="110000"/>
              </a:lnSpc>
            </a:pPr>
            <a:r>
              <a:rPr lang="en-US" sz="3000" dirty="0">
                <a:latin typeface="Aptos Display" panose="020B0004020202020204" pitchFamily="34" charset="0"/>
                <a:cs typeface="Arial" panose="020B0604020202020204" pitchFamily="34" charset="0"/>
              </a:rPr>
              <a:t>Identifying opportunities to build community-clinical linkages to prevent falls</a:t>
            </a:r>
          </a:p>
          <a:p>
            <a:pPr lvl="1">
              <a:lnSpc>
                <a:spcPct val="110000"/>
              </a:lnSpc>
            </a:pPr>
            <a:r>
              <a:rPr lang="en-US" sz="3000" dirty="0">
                <a:latin typeface="Aptos Display" panose="020B0004020202020204" pitchFamily="34" charset="0"/>
                <a:cs typeface="Arial" panose="020B0604020202020204" pitchFamily="34" charset="0"/>
              </a:rPr>
              <a:t>Laying the groundwork for a comprehensive, statewide falls prevention strategy </a:t>
            </a:r>
          </a:p>
          <a:p>
            <a:pPr lvl="1"/>
            <a:endParaRPr lang="en-US" dirty="0"/>
          </a:p>
        </p:txBody>
      </p:sp>
      <p:pic>
        <p:nvPicPr>
          <p:cNvPr id="6" name="Picture 5" descr="A screenshot of the ASTHO 2023 report &quot;Expanding falls prevention through surveillance, community-clinical linkages, and strategic planning and evaluation: A guide for state health departments&quot;.">
            <a:extLst>
              <a:ext uri="{FF2B5EF4-FFF2-40B4-BE49-F238E27FC236}">
                <a16:creationId xmlns:a16="http://schemas.microsoft.com/office/drawing/2014/main" id="{008AC35F-6062-50A4-E88B-1534BEA211F1}"/>
              </a:ext>
            </a:extLst>
          </p:cNvPr>
          <p:cNvPicPr>
            <a:picLocks noChangeAspect="1"/>
          </p:cNvPicPr>
          <p:nvPr/>
        </p:nvPicPr>
        <p:blipFill>
          <a:blip r:embed="rId2"/>
          <a:stretch>
            <a:fillRect/>
          </a:stretch>
        </p:blipFill>
        <p:spPr>
          <a:xfrm>
            <a:off x="588048" y="1249180"/>
            <a:ext cx="4732528" cy="4359639"/>
          </a:xfrm>
          <a:prstGeom prst="rect">
            <a:avLst/>
          </a:prstGeom>
        </p:spPr>
      </p:pic>
    </p:spTree>
    <p:extLst>
      <p:ext uri="{BB962C8B-B14F-4D97-AF65-F5344CB8AC3E}">
        <p14:creationId xmlns:p14="http://schemas.microsoft.com/office/powerpoint/2010/main" val="2235987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4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4A0BF3-4D25-547D-5809-E8A86BACE990}"/>
              </a:ext>
            </a:extLst>
          </p:cNvPr>
          <p:cNvSpPr>
            <a:spLocks noGrp="1"/>
          </p:cNvSpPr>
          <p:nvPr>
            <p:ph type="sldNum" sz="quarter" idx="4"/>
          </p:nvPr>
        </p:nvSpPr>
        <p:spPr/>
        <p:txBody>
          <a:bodyPr/>
          <a:lstStyle/>
          <a:p>
            <a:fld id="{CA49D0EE-DE7F-324B-A84C-F36708423CDB}" type="slidenum">
              <a:rPr lang="en-US" smtClean="0"/>
              <a:pPr/>
              <a:t>28</a:t>
            </a:fld>
            <a:endParaRPr lang="en-US"/>
          </a:p>
        </p:txBody>
      </p:sp>
      <p:sp>
        <p:nvSpPr>
          <p:cNvPr id="3" name="Title 2">
            <a:extLst>
              <a:ext uri="{FF2B5EF4-FFF2-40B4-BE49-F238E27FC236}">
                <a16:creationId xmlns:a16="http://schemas.microsoft.com/office/drawing/2014/main" id="{1B0BAB48-4286-685D-8100-90BF755B9D07}"/>
              </a:ext>
            </a:extLst>
          </p:cNvPr>
          <p:cNvSpPr>
            <a:spLocks noGrp="1"/>
          </p:cNvSpPr>
          <p:nvPr>
            <p:ph type="title"/>
          </p:nvPr>
        </p:nvSpPr>
        <p:spPr/>
        <p:txBody>
          <a:bodyPr>
            <a:normAutofit/>
          </a:bodyPr>
          <a:lstStyle/>
          <a:p>
            <a:r>
              <a:rPr lang="en-US" dirty="0">
                <a:latin typeface="Arial"/>
                <a:cs typeface="Arial"/>
              </a:rPr>
              <a:t>Challenges and Barriers</a:t>
            </a:r>
          </a:p>
        </p:txBody>
      </p:sp>
      <p:sp>
        <p:nvSpPr>
          <p:cNvPr id="5" name="Content Placeholder 2">
            <a:extLst>
              <a:ext uri="{FF2B5EF4-FFF2-40B4-BE49-F238E27FC236}">
                <a16:creationId xmlns:a16="http://schemas.microsoft.com/office/drawing/2014/main" id="{D2259AC8-1981-9CFE-F159-63869725BE6B}"/>
              </a:ext>
            </a:extLst>
          </p:cNvPr>
          <p:cNvSpPr>
            <a:spLocks noGrp="1"/>
          </p:cNvSpPr>
          <p:nvPr>
            <p:ph idx="1"/>
          </p:nvPr>
        </p:nvSpPr>
        <p:spPr>
          <a:xfrm>
            <a:off x="609600" y="1051997"/>
            <a:ext cx="11161640" cy="5319685"/>
          </a:xfrm>
          <a:solidFill>
            <a:schemeClr val="bg1"/>
          </a:solidFill>
        </p:spPr>
        <p:txBody>
          <a:bodyPr vert="horz" lIns="91440" tIns="45720" rIns="91440" bIns="45720" rtlCol="0" anchor="t">
            <a:normAutofit lnSpcReduction="10000"/>
          </a:bodyPr>
          <a:lstStyle/>
          <a:p>
            <a:pPr>
              <a:lnSpc>
                <a:spcPct val="100000"/>
              </a:lnSpc>
              <a:spcBef>
                <a:spcPts val="1800"/>
              </a:spcBef>
            </a:pPr>
            <a:r>
              <a:rPr lang="en-US" dirty="0">
                <a:latin typeface="Aptos Display" panose="020B0004020202020204" pitchFamily="34" charset="0"/>
                <a:cs typeface="Arial"/>
              </a:rPr>
              <a:t>There are many challenges to reducing falls and fall-related injuries in older adults:</a:t>
            </a:r>
          </a:p>
          <a:p>
            <a:pPr lvl="1">
              <a:lnSpc>
                <a:spcPct val="100000"/>
              </a:lnSpc>
              <a:spcBef>
                <a:spcPts val="1800"/>
              </a:spcBef>
            </a:pPr>
            <a:r>
              <a:rPr lang="en-US" dirty="0">
                <a:latin typeface="Aptos Display" panose="020B0004020202020204" pitchFamily="34" charset="0"/>
                <a:cs typeface="Arial"/>
              </a:rPr>
              <a:t>The population 65 and over is fast-growing in the U.S.</a:t>
            </a:r>
          </a:p>
          <a:p>
            <a:pPr lvl="1">
              <a:lnSpc>
                <a:spcPct val="100000"/>
              </a:lnSpc>
              <a:spcBef>
                <a:spcPts val="1800"/>
              </a:spcBef>
            </a:pPr>
            <a:r>
              <a:rPr lang="en-US" dirty="0">
                <a:latin typeface="Aptos Display" panose="020B0004020202020204" pitchFamily="34" charset="0"/>
                <a:cs typeface="Arial"/>
              </a:rPr>
              <a:t>Shortage of Primary Care Physicians with often inadequate time to spend with patients to address fall risk.</a:t>
            </a:r>
            <a:endParaRPr lang="en-US" dirty="0">
              <a:latin typeface="Aptos Display" panose="020B0004020202020204" pitchFamily="34" charset="0"/>
              <a:cs typeface="Arial" panose="020B0604020202020204" pitchFamily="34" charset="0"/>
            </a:endParaRPr>
          </a:p>
          <a:p>
            <a:pPr lvl="1">
              <a:lnSpc>
                <a:spcPct val="100000"/>
              </a:lnSpc>
              <a:spcBef>
                <a:spcPts val="1800"/>
              </a:spcBef>
            </a:pPr>
            <a:r>
              <a:rPr lang="en-US" dirty="0">
                <a:latin typeface="Aptos Display" panose="020B0004020202020204" pitchFamily="34" charset="0"/>
                <a:cs typeface="Arial"/>
              </a:rPr>
              <a:t>Healthcare providers may not be aware of STEADI screening tools and may lack the most up-to-date information on the evidence-based fall prevention programs that exist.</a:t>
            </a:r>
            <a:endParaRPr lang="en-US" dirty="0">
              <a:latin typeface="Aptos Display" panose="020B0004020202020204" pitchFamily="34" charset="0"/>
              <a:cs typeface="Arial" panose="020B0604020202020204" pitchFamily="34" charset="0"/>
            </a:endParaRPr>
          </a:p>
          <a:p>
            <a:pPr lvl="1">
              <a:lnSpc>
                <a:spcPct val="100000"/>
              </a:lnSpc>
              <a:spcBef>
                <a:spcPts val="1800"/>
              </a:spcBef>
            </a:pPr>
            <a:r>
              <a:rPr lang="en-US" dirty="0">
                <a:latin typeface="Aptos Display" panose="020B0004020202020204" pitchFamily="34" charset="0"/>
                <a:cs typeface="Arial"/>
              </a:rPr>
              <a:t>Costs of interventions to reduce fall risks, such as home modifications and senior housing.</a:t>
            </a:r>
          </a:p>
        </p:txBody>
      </p:sp>
    </p:spTree>
    <p:extLst>
      <p:ext uri="{BB962C8B-B14F-4D97-AF65-F5344CB8AC3E}">
        <p14:creationId xmlns:p14="http://schemas.microsoft.com/office/powerpoint/2010/main" val="1163222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57E3228-F213-B1CF-1BB9-C34EE2359B0E}"/>
              </a:ext>
            </a:extLst>
          </p:cNvPr>
          <p:cNvSpPr>
            <a:spLocks noGrp="1"/>
          </p:cNvSpPr>
          <p:nvPr>
            <p:ph type="title"/>
          </p:nvPr>
        </p:nvSpPr>
        <p:spPr>
          <a:xfrm>
            <a:off x="173894" y="72175"/>
            <a:ext cx="4963915" cy="813842"/>
          </a:xfrm>
          <a:solidFill>
            <a:srgbClr val="055994"/>
          </a:solidFill>
        </p:spPr>
        <p:txBody>
          <a:bodyPr vert="horz" lIns="91440" tIns="45720" rIns="91440" bIns="45720" rtlCol="0" anchor="ctr" anchorCtr="0">
            <a:normAutofit/>
          </a:bodyPr>
          <a:lstStyle/>
          <a:p>
            <a:pPr algn="ctr"/>
            <a:r>
              <a:rPr lang="en-US" sz="4000" dirty="0">
                <a:solidFill>
                  <a:srgbClr val="FFFFFF"/>
                </a:solidFill>
                <a:latin typeface="Arial"/>
                <a:cs typeface="Arial"/>
              </a:rPr>
              <a:t>Call to Action</a:t>
            </a:r>
            <a:endParaRPr lang="en-US" sz="3200" dirty="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D9E49A3E-F9F2-BB8E-5336-9EF2E0AA442B}"/>
              </a:ext>
              <a:ext uri="{C183D7F6-B498-43B3-948B-1728B52AA6E4}">
                <adec:decorative xmlns:adec="http://schemas.microsoft.com/office/drawing/2017/decorative" val="1"/>
              </a:ext>
            </a:extLst>
          </p:cNvPr>
          <p:cNvPicPr>
            <a:picLocks noChangeAspect="1"/>
          </p:cNvPicPr>
          <p:nvPr/>
        </p:nvPicPr>
        <p:blipFill>
          <a:blip r:embed="rId2"/>
          <a:srcRect l="8016" r="3706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Content Placeholder 2">
            <a:extLst>
              <a:ext uri="{FF2B5EF4-FFF2-40B4-BE49-F238E27FC236}">
                <a16:creationId xmlns:a16="http://schemas.microsoft.com/office/drawing/2014/main" id="{7FC0D864-50AA-E75E-D234-BEE081D6838F}"/>
              </a:ext>
            </a:extLst>
          </p:cNvPr>
          <p:cNvSpPr>
            <a:spLocks noGrp="1"/>
          </p:cNvSpPr>
          <p:nvPr>
            <p:ph idx="1"/>
          </p:nvPr>
        </p:nvSpPr>
        <p:spPr>
          <a:xfrm>
            <a:off x="189285" y="886018"/>
            <a:ext cx="4963915" cy="5971981"/>
          </a:xfrm>
          <a:solidFill>
            <a:schemeClr val="bg1"/>
          </a:solidFill>
          <a:ln>
            <a:noFill/>
          </a:ln>
        </p:spPr>
        <p:txBody>
          <a:bodyPr vert="horz" lIns="91440" tIns="45720" rIns="91440" bIns="45720" rtlCol="0" anchor="t">
            <a:noAutofit/>
          </a:bodyPr>
          <a:lstStyle/>
          <a:p>
            <a:pPr marL="228600" indent="-228600">
              <a:lnSpc>
                <a:spcPct val="100000"/>
              </a:lnSpc>
              <a:spcBef>
                <a:spcPts val="1800"/>
              </a:spcBef>
              <a:buFont typeface="Arial" panose="020B0604020202020204" pitchFamily="34" charset="0"/>
              <a:buChar char="•"/>
            </a:pPr>
            <a:r>
              <a:rPr lang="en-US" sz="2400" dirty="0">
                <a:latin typeface="Aptos Display"/>
                <a:cs typeface="+mn-cs"/>
              </a:rPr>
              <a:t>What role can Falls Coalition (members and organizations) play in helping us disseminate the data and resources described in this PPT? Are there professional audiences we can engage? (</a:t>
            </a:r>
            <a:r>
              <a:rPr lang="en-US" sz="2400" dirty="0">
                <a:latin typeface="Aptos Display"/>
                <a:cs typeface="Arial"/>
              </a:rPr>
              <a:t>DPH would also like to develop messaging tailored to specific audiences.)</a:t>
            </a:r>
          </a:p>
          <a:p>
            <a:pPr marL="457200" indent="-457200">
              <a:lnSpc>
                <a:spcPct val="100000"/>
              </a:lnSpc>
              <a:spcBef>
                <a:spcPts val="1800"/>
              </a:spcBef>
              <a:buChar char="•"/>
            </a:pPr>
            <a:r>
              <a:rPr lang="en-US" sz="2400" dirty="0">
                <a:latin typeface="Aptos Display"/>
                <a:cs typeface="+mn-cs"/>
              </a:rPr>
              <a:t>How can we improve our collaborations to address barriers being faced?</a:t>
            </a:r>
            <a:endParaRPr lang="en-US" sz="2400" dirty="0">
              <a:latin typeface="Aptos Display"/>
              <a:cs typeface="Calibri"/>
            </a:endParaRPr>
          </a:p>
          <a:p>
            <a:pPr marL="228600" indent="-228600">
              <a:lnSpc>
                <a:spcPct val="100000"/>
              </a:lnSpc>
              <a:spcBef>
                <a:spcPts val="1800"/>
              </a:spcBef>
              <a:buFont typeface="Arial" panose="020B0604020202020204" pitchFamily="34" charset="0"/>
              <a:buChar char="•"/>
            </a:pPr>
            <a:r>
              <a:rPr lang="en-US" sz="2400" dirty="0">
                <a:latin typeface="Aptos Display"/>
                <a:cs typeface="+mn-cs"/>
              </a:rPr>
              <a:t>What is working that you would like to share and see replicated and/or potentially included on this PPT?</a:t>
            </a:r>
            <a:endParaRPr lang="en-US" sz="2400" dirty="0">
              <a:latin typeface="Aptos Display"/>
              <a:cs typeface="Calibri"/>
            </a:endParaRPr>
          </a:p>
        </p:txBody>
      </p:sp>
      <p:sp>
        <p:nvSpPr>
          <p:cNvPr id="2" name="Slide Number Placeholder 1">
            <a:extLst>
              <a:ext uri="{FF2B5EF4-FFF2-40B4-BE49-F238E27FC236}">
                <a16:creationId xmlns:a16="http://schemas.microsoft.com/office/drawing/2014/main" id="{92CD45AB-9D99-B447-86A0-409C2190376F}"/>
              </a:ext>
            </a:extLst>
          </p:cNvPr>
          <p:cNvSpPr>
            <a:spLocks noGrp="1"/>
          </p:cNvSpPr>
          <p:nvPr>
            <p:ph type="sldNum" sz="quarter" idx="4"/>
          </p:nvPr>
        </p:nvSpPr>
        <p:spPr>
          <a:xfrm>
            <a:off x="10439400" y="6356350"/>
            <a:ext cx="914400" cy="365125"/>
          </a:xfrm>
        </p:spPr>
        <p:txBody>
          <a:bodyPr vert="horz" lIns="91440" tIns="45720" rIns="91440" bIns="45720" rtlCol="0" anchor="ctr">
            <a:normAutofit/>
          </a:bodyPr>
          <a:lstStyle/>
          <a:p>
            <a:pPr>
              <a:spcAft>
                <a:spcPts val="600"/>
              </a:spcAft>
              <a:defRPr/>
            </a:pPr>
            <a:fld id="{CA49D0EE-DE7F-324B-A84C-F36708423CDB}" type="slidenum">
              <a:rPr lang="en-US">
                <a:solidFill>
                  <a:srgbClr val="FFFFFF"/>
                </a:solidFill>
                <a:latin typeface="Calibri" panose="020F0502020204030204"/>
                <a:cs typeface="+mn-cs"/>
              </a:rPr>
              <a:pPr>
                <a:spcAft>
                  <a:spcPts val="600"/>
                </a:spcAft>
                <a:defRPr/>
              </a:pPr>
              <a:t>29</a:t>
            </a:fld>
            <a:endParaRPr lang="en-US">
              <a:solidFill>
                <a:srgbClr val="FFFFFF"/>
              </a:solidFill>
              <a:latin typeface="Calibri" panose="020F0502020204030204"/>
              <a:cs typeface="+mn-cs"/>
            </a:endParaRPr>
          </a:p>
        </p:txBody>
      </p:sp>
    </p:spTree>
    <p:extLst>
      <p:ext uri="{BB962C8B-B14F-4D97-AF65-F5344CB8AC3E}">
        <p14:creationId xmlns:p14="http://schemas.microsoft.com/office/powerpoint/2010/main" val="1858495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07C671-031C-1CCE-3A92-D887712E6FF6}"/>
              </a:ext>
            </a:extLst>
          </p:cNvPr>
          <p:cNvSpPr>
            <a:spLocks noGrp="1"/>
          </p:cNvSpPr>
          <p:nvPr>
            <p:ph type="title"/>
          </p:nvPr>
        </p:nvSpPr>
        <p:spPr>
          <a:prstGeom prst="rect">
            <a:avLst/>
          </a:prstGeom>
        </p:spPr>
        <p:txBody>
          <a:bodyPr>
            <a:normAutofit/>
          </a:bodyPr>
          <a:lstStyle/>
          <a:p>
            <a:r>
              <a:rPr lang="en-US"/>
              <a:t>Connect with DPH</a:t>
            </a:r>
          </a:p>
        </p:txBody>
      </p:sp>
      <p:sp>
        <p:nvSpPr>
          <p:cNvPr id="19" name="Content Placeholder 18">
            <a:extLst>
              <a:ext uri="{FF2B5EF4-FFF2-40B4-BE49-F238E27FC236}">
                <a16:creationId xmlns:a16="http://schemas.microsoft.com/office/drawing/2014/main" id="{265410BE-B41D-BFBF-5997-ED48E531ECB1}"/>
              </a:ext>
            </a:extLst>
          </p:cNvPr>
          <p:cNvSpPr>
            <a:spLocks noGrp="1"/>
          </p:cNvSpPr>
          <p:nvPr>
            <p:ph idx="1"/>
          </p:nvPr>
        </p:nvSpPr>
        <p:spPr>
          <a:xfrm>
            <a:off x="2691244" y="2054327"/>
            <a:ext cx="8891155" cy="4059870"/>
          </a:xfrm>
        </p:spPr>
        <p:txBody>
          <a:bodyPr/>
          <a:lstStyle/>
          <a:p>
            <a:pPr>
              <a:spcAft>
                <a:spcPts val="2400"/>
              </a:spcAft>
            </a:pPr>
            <a:r>
              <a:rPr lang="en-US"/>
              <a:t>X: </a:t>
            </a:r>
            <a:r>
              <a:rPr lang="en-US">
                <a:hlinkClick r:id="rId2"/>
              </a:rPr>
              <a:t>@MassDPH</a:t>
            </a:r>
            <a:endParaRPr lang="en-US"/>
          </a:p>
          <a:p>
            <a:pPr>
              <a:spcAft>
                <a:spcPts val="2400"/>
              </a:spcAft>
            </a:pPr>
            <a:r>
              <a:rPr lang="en-US"/>
              <a:t>LinkedIn:</a:t>
            </a:r>
            <a:br>
              <a:rPr lang="en-US">
                <a:hlinkClick r:id="rId3"/>
              </a:rPr>
            </a:br>
            <a:r>
              <a:rPr lang="en-US">
                <a:hlinkClick r:id="rId3"/>
              </a:rPr>
              <a:t>Massachusetts Department of Public Health</a:t>
            </a:r>
            <a:endParaRPr lang="en-US"/>
          </a:p>
          <a:p>
            <a:pPr>
              <a:spcAft>
                <a:spcPts val="2400"/>
              </a:spcAft>
            </a:pPr>
            <a:r>
              <a:rPr lang="en-US">
                <a:hlinkClick r:id="rId4"/>
              </a:rPr>
              <a:t>mass.gov/DPH</a:t>
            </a:r>
            <a:endParaRPr lang="en-US"/>
          </a:p>
        </p:txBody>
      </p:sp>
      <p:pic>
        <p:nvPicPr>
          <p:cNvPr id="5" name="Picture 2">
            <a:extLst>
              <a:ext uri="{FF2B5EF4-FFF2-40B4-BE49-F238E27FC236}">
                <a16:creationId xmlns:a16="http://schemas.microsoft.com/office/drawing/2014/main" id="{0FE163E7-635F-4B79-13B3-19ADEFD246E2}"/>
              </a:ext>
              <a:ext uri="{C183D7F6-B498-43B3-948B-1728B52AA6E4}">
                <adec:decorative xmlns:adec="http://schemas.microsoft.com/office/drawing/2017/decorative" val="1"/>
              </a:ext>
            </a:extLst>
          </p:cNvPr>
          <p:cNvPicPr>
            <a:picLocks noChangeAspect="1" noChangeArrowheads="1"/>
          </p:cNvPicPr>
          <p:nvPr/>
        </p:nvPicPr>
        <p:blipFill>
          <a:blip r:embed="rId5"/>
          <a:srcRect/>
          <a:stretch/>
        </p:blipFill>
        <p:spPr bwMode="auto">
          <a:xfrm>
            <a:off x="1369207" y="2054327"/>
            <a:ext cx="639578" cy="6537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a:extLst>
              <a:ext uri="{FF2B5EF4-FFF2-40B4-BE49-F238E27FC236}">
                <a16:creationId xmlns:a16="http://schemas.microsoft.com/office/drawing/2014/main" id="{67BDC425-7FB3-BEAA-F0F3-336A50625275}"/>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9896" y="3195883"/>
            <a:ext cx="838201" cy="838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49DE89D-7FC8-772B-29E1-7A4E13F147F5}"/>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59853" y="4424590"/>
            <a:ext cx="1658286" cy="813259"/>
          </a:xfrm>
          <a:prstGeom prst="rect">
            <a:avLst/>
          </a:prstGeom>
        </p:spPr>
      </p:pic>
      <p:sp>
        <p:nvSpPr>
          <p:cNvPr id="2" name="Slide Number Placeholder 1">
            <a:extLst>
              <a:ext uri="{FF2B5EF4-FFF2-40B4-BE49-F238E27FC236}">
                <a16:creationId xmlns:a16="http://schemas.microsoft.com/office/drawing/2014/main" id="{E1C89F5D-6B20-2790-EE31-EF31F83AC5B0}"/>
              </a:ext>
              <a:ext uri="{C183D7F6-B498-43B3-948B-1728B52AA6E4}">
                <adec:decorative xmlns:adec="http://schemas.microsoft.com/office/drawing/2017/decorative" val="1"/>
              </a:ext>
            </a:extLst>
          </p:cNvPr>
          <p:cNvSpPr>
            <a:spLocks noGrp="1"/>
          </p:cNvSpPr>
          <p:nvPr>
            <p:ph type="sldNum" sz="quarter" idx="4"/>
          </p:nvPr>
        </p:nvSpPr>
        <p:spPr/>
        <p:txBody>
          <a:bodyPr/>
          <a:lstStyle/>
          <a:p>
            <a:fld id="{CA49D0EE-DE7F-324B-A84C-F36708423CDB}" type="slidenum">
              <a:rPr lang="en-US" smtClean="0"/>
              <a:pPr/>
              <a:t>30</a:t>
            </a:fld>
            <a:endParaRPr lang="en-US"/>
          </a:p>
        </p:txBody>
      </p:sp>
    </p:spTree>
    <p:extLst>
      <p:ext uri="{BB962C8B-B14F-4D97-AF65-F5344CB8AC3E}">
        <p14:creationId xmlns:p14="http://schemas.microsoft.com/office/powerpoint/2010/main" val="642048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1cfc1bd-8c58-4902-b4c7-dcee4ebd8de2">
      <UserInfo>
        <DisplayName>Cardwell, Gailee (DPH)</DisplayName>
        <AccountId>33</AccountId>
        <AccountType/>
      </UserInfo>
      <UserInfo>
        <DisplayName>Troche, Carlos (DPH)</DisplayName>
        <AccountId>28</AccountId>
        <AccountType/>
      </UserInfo>
      <UserInfo>
        <DisplayName>Cohen, Alison B (DPH)</DisplayName>
        <AccountId>11</AccountId>
        <AccountType/>
      </UserInfo>
    </SharedWithUsers>
    <lcf76f155ced4ddcb4097134ff3c332f xmlns="e57214d0-2e1b-444f-9065-44419afb981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155FA8DD3E544DB5732FF0B50B347C" ma:contentTypeVersion="12" ma:contentTypeDescription="Create a new document." ma:contentTypeScope="" ma:versionID="10e4923c492a8c64b777c46234eac3be">
  <xsd:schema xmlns:xsd="http://www.w3.org/2001/XMLSchema" xmlns:xs="http://www.w3.org/2001/XMLSchema" xmlns:p="http://schemas.microsoft.com/office/2006/metadata/properties" xmlns:ns2="e57214d0-2e1b-444f-9065-44419afb9814" xmlns:ns3="61cfc1bd-8c58-4902-b4c7-dcee4ebd8de2" targetNamespace="http://schemas.microsoft.com/office/2006/metadata/properties" ma:root="true" ma:fieldsID="e402669a0914bb6cb386d288e384f7ed" ns2:_="" ns3:_="">
    <xsd:import namespace="e57214d0-2e1b-444f-9065-44419afb9814"/>
    <xsd:import namespace="61cfc1bd-8c58-4902-b4c7-dcee4ebd8de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7214d0-2e1b-444f-9065-44419afb98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cfc1bd-8c58-4902-b4c7-dcee4ebd8de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8AD35F-6594-4B15-9277-8BFC9EFD0490}">
  <ds:schemaRefs>
    <ds:schemaRef ds:uri="http://schemas.microsoft.com/office/2006/metadata/properties"/>
    <ds:schemaRef ds:uri="e57214d0-2e1b-444f-9065-44419afb9814"/>
    <ds:schemaRef ds:uri="http://purl.org/dc/elements/1.1/"/>
    <ds:schemaRef ds:uri="http://schemas.microsoft.com/office/2006/documentManagement/types"/>
    <ds:schemaRef ds:uri="61cfc1bd-8c58-4902-b4c7-dcee4ebd8de2"/>
    <ds:schemaRef ds:uri="http://www.w3.org/XML/1998/namespace"/>
    <ds:schemaRef ds:uri="http://schemas.microsoft.com/office/infopath/2007/PartnerControls"/>
    <ds:schemaRef ds:uri="http://schemas.openxmlformats.org/package/2006/metadata/core-properties"/>
    <ds:schemaRef ds:uri="http://purl.org/dc/dcmitype/"/>
    <ds:schemaRef ds:uri="http://purl.org/dc/terms/"/>
  </ds:schemaRefs>
</ds:datastoreItem>
</file>

<file path=customXml/itemProps2.xml><?xml version="1.0" encoding="utf-8"?>
<ds:datastoreItem xmlns:ds="http://schemas.openxmlformats.org/officeDocument/2006/customXml" ds:itemID="{F24D9094-64B8-4632-A3B1-F24D23B1867F}">
  <ds:schemaRefs>
    <ds:schemaRef ds:uri="http://schemas.microsoft.com/sharepoint/v3/contenttype/forms"/>
  </ds:schemaRefs>
</ds:datastoreItem>
</file>

<file path=customXml/itemProps3.xml><?xml version="1.0" encoding="utf-8"?>
<ds:datastoreItem xmlns:ds="http://schemas.openxmlformats.org/officeDocument/2006/customXml" ds:itemID="{966EBB78-980A-4E0B-8B7F-B49BA4E250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7214d0-2e1b-444f-9065-44419afb9814"/>
    <ds:schemaRef ds:uri="61cfc1bd-8c58-4902-b4c7-dcee4ebd8d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5353</TotalTime>
  <Words>4344</Words>
  <Application>Microsoft Office PowerPoint</Application>
  <PresentationFormat>Widescreen</PresentationFormat>
  <Paragraphs>366</Paragraphs>
  <Slides>30</Slides>
  <Notes>19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Aptos</vt:lpstr>
      <vt:lpstr>Aptos Display</vt:lpstr>
      <vt:lpstr>Aptos ExtraBold</vt:lpstr>
      <vt:lpstr>Arial</vt:lpstr>
      <vt:lpstr>Calibri</vt:lpstr>
      <vt:lpstr>Courier New</vt:lpstr>
      <vt:lpstr>Franklin Gothic Book</vt:lpstr>
      <vt:lpstr>Nunito</vt:lpstr>
      <vt:lpstr>Segoe UI</vt:lpstr>
      <vt:lpstr>Symbol</vt:lpstr>
      <vt:lpstr>Times New Roman</vt:lpstr>
      <vt:lpstr>Office Theme</vt:lpstr>
      <vt:lpstr>Compiled and Presented by the Injury Prevention and Control and Injury Surveillance Programs Massachusetts Department of Public Health</vt:lpstr>
      <vt:lpstr>Introduction: Fall Injuries in Older Adults (65+ Years)</vt:lpstr>
      <vt:lpstr>Presentation: Fall Injuries in Older Adults (65+ Years)</vt:lpstr>
      <vt:lpstr>Data Sources</vt:lpstr>
      <vt:lpstr>Leading Types of Injury Deaths, Hospital Stays, and Emergency Department (ED) Visits, MA Residents, All Ages, 2022</vt:lpstr>
      <vt:lpstr>Magnitude of the Problem: Unintentional Fall Injury</vt:lpstr>
      <vt:lpstr>Trends: Unintentional Fall Death Rates, MA Residents 65+ Years, 2010-2022 (with U.S. Comparison)</vt:lpstr>
      <vt:lpstr>Trends: Rates of Nonfatal Hospital Stays and ED Visits Associated with Fall Injuries, MA Residents Ages 65+ Years, 2017-2022*</vt:lpstr>
      <vt:lpstr>Select Demographics: Age, Sex, Rurality of Residence, MA Residents Ages 65+ Years, 2022*</vt:lpstr>
      <vt:lpstr>Select Demographics: Average Annual Fall Death Rates by Race and Ethnicity, MA Residents Ages 65+ Years, 2018-2022</vt:lpstr>
      <vt:lpstr>Select Demographics: Average Annual Rates of Hospital Stays and ED Visits for Nonfatal Fall Injury by Race/Ethnicity, MA Residents Ages 65+ Years, 2018-2022* </vt:lpstr>
      <vt:lpstr>Select Types of Injuries: Fall-related Traumatic Brain Injuries and Hip Fractures, MA Residents 65+ Years, 2022*</vt:lpstr>
      <vt:lpstr>Circumstances of Falls: Fatal and Nonfatal Fall Injuries, MA Residents Ages 65+ Years, 2022*</vt:lpstr>
      <vt:lpstr>Location of Injury, Fatal and Nonfatal Fall Injuries, MA Residents Ages 65+ Years, 2022*</vt:lpstr>
      <vt:lpstr>Inpatient Discharge Dispositions and Total Acute Care Hospital Charges, Fall Injuries Among MA Residents 65+ Years, 2022</vt:lpstr>
      <vt:lpstr>Risk and Protective Factors for Falls: National Survey Data, 2018</vt:lpstr>
      <vt:lpstr>Fall Injury Risk Factors: Massachusetts Residents, Ages 65+ Years, 2020</vt:lpstr>
      <vt:lpstr>Summary of the Data Findings</vt:lpstr>
      <vt:lpstr>General Fall Prevention</vt:lpstr>
      <vt:lpstr>Fall Injury: Model For Primary and Secondary Prevention</vt:lpstr>
      <vt:lpstr>Evidence-Based Resources</vt:lpstr>
      <vt:lpstr>DPH Fall Prevention Activities</vt:lpstr>
      <vt:lpstr>Coalitions</vt:lpstr>
      <vt:lpstr>Communication</vt:lpstr>
      <vt:lpstr>Training</vt:lpstr>
      <vt:lpstr>Policy</vt:lpstr>
      <vt:lpstr>Policy: Falls Commission 2024 Report</vt:lpstr>
      <vt:lpstr>Challenges and Barriers</vt:lpstr>
      <vt:lpstr>Call to Action</vt:lpstr>
      <vt:lpstr>Connect with DPH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Atkinson, Jessica L (DPH)</dc:creator>
  <cp:lastModifiedBy>Harrison, Deborah (EHS)</cp:lastModifiedBy>
  <cp:revision>272</cp:revision>
  <cp:lastPrinted>2021-01-21T15:13:04Z</cp:lastPrinted>
  <dcterms:created xsi:type="dcterms:W3CDTF">2022-07-05T15:37:33Z</dcterms:created>
  <dcterms:modified xsi:type="dcterms:W3CDTF">2026-10-01T11:56:28Z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0x0101009F155FA8DD3E544DB5732FF0B50B347C</vt:lpwstr>
  </property>
  <property fmtid="{D5CDD505-2E9C-101B-9397-08002B2CF9AE}" pid="3" name="MediaServiceImageTags">
    <vt:lpwstr/>
  </property>
</Properties>
</file>