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Play"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jJLqeEMenst59sJzwF+z6Z3tEJ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9" name="Google Shape;1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18" name="Google Shape;2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30" name="Google Shape;2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49" name="Google Shape;2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69" name="Google Shape;2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76" name="Google Shape;27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303" name="Google Shape;30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36" name="Google Shape;1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86" name="Google Shape;1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docs.google.com/document/d/1j5tEWcoESCThCfFVOU-i7w3sSGvqHWS-ed1nBp0yauA/edit?usp=shar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docs.google.com/document/d/1v2ZEK5vcbeMrIfgoWyuC-N62acReWEmy3unApzdJFik/edit?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a:extLst>
              <a:ext uri="{C183D7F6-B498-43B3-948B-1728B52AA6E4}">
                <adec:decorative xmlns:adec="http://schemas.microsoft.com/office/drawing/2017/decorative" val="1"/>
              </a:ext>
            </a:extLst>
          </p:cNvPr>
          <p:cNvSpPr/>
          <p:nvPr/>
        </p:nvSpPr>
        <p:spPr>
          <a:xfrm rot="5400000">
            <a:off x="9921508" y="1272283"/>
            <a:ext cx="1229868" cy="2743200"/>
          </a:xfrm>
          <a:custGeom>
            <a:avLst/>
            <a:gdLst/>
            <a:ahLst/>
            <a:cxnLst/>
            <a:rect l="l" t="t" r="r" b="b"/>
            <a:pathLst>
              <a:path w="1844802" h="4114800" extrusionOk="0">
                <a:moveTo>
                  <a:pt x="0" y="0"/>
                </a:moveTo>
                <a:lnTo>
                  <a:pt x="1844802" y="0"/>
                </a:lnTo>
                <a:lnTo>
                  <a:pt x="1844802" y="4114800"/>
                </a:lnTo>
                <a:lnTo>
                  <a:pt x="0" y="4114800"/>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89" name="Google Shape;89;p1">
            <a:extLst>
              <a:ext uri="{C183D7F6-B498-43B3-948B-1728B52AA6E4}">
                <adec:decorative xmlns:adec="http://schemas.microsoft.com/office/drawing/2017/decorative" val="1"/>
              </a:ext>
            </a:extLst>
          </p:cNvPr>
          <p:cNvSpPr/>
          <p:nvPr/>
        </p:nvSpPr>
        <p:spPr>
          <a:xfrm rot="5400000">
            <a:off x="1049187" y="2866562"/>
            <a:ext cx="1229868" cy="2743200"/>
          </a:xfrm>
          <a:custGeom>
            <a:avLst/>
            <a:gdLst/>
            <a:ahLst/>
            <a:cxnLst/>
            <a:rect l="l" t="t" r="r" b="b"/>
            <a:pathLst>
              <a:path w="1844802" h="4114800" extrusionOk="0">
                <a:moveTo>
                  <a:pt x="0" y="0"/>
                </a:moveTo>
                <a:lnTo>
                  <a:pt x="1844802" y="0"/>
                </a:lnTo>
                <a:lnTo>
                  <a:pt x="1844802" y="4114800"/>
                </a:lnTo>
                <a:lnTo>
                  <a:pt x="0" y="4114800"/>
                </a:lnTo>
                <a:lnTo>
                  <a:pt x="0" y="0"/>
                </a:lnTo>
                <a:close/>
              </a:path>
            </a:pathLst>
          </a:custGeom>
          <a:blipFill rotWithShape="1">
            <a:blip r:embed="rId3">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0" name="Google Shape;90;p1">
            <a:extLst>
              <a:ext uri="{C183D7F6-B498-43B3-948B-1728B52AA6E4}">
                <adec:decorative xmlns:adec="http://schemas.microsoft.com/office/drawing/2017/decorative" val="1"/>
              </a:ext>
            </a:extLst>
          </p:cNvPr>
          <p:cNvSpPr/>
          <p:nvPr/>
        </p:nvSpPr>
        <p:spPr>
          <a:xfrm>
            <a:off x="2819656" y="142834"/>
            <a:ext cx="6586896" cy="6586868"/>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16357" r="-3372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1" name="Google Shape;91;p1">
            <a:extLst>
              <a:ext uri="{C183D7F6-B498-43B3-948B-1728B52AA6E4}">
                <adec:decorative xmlns:adec="http://schemas.microsoft.com/office/drawing/2017/decorative" val="1"/>
              </a:ext>
            </a:extLst>
          </p:cNvPr>
          <p:cNvSpPr/>
          <p:nvPr/>
        </p:nvSpPr>
        <p:spPr>
          <a:xfrm>
            <a:off x="-34207" y="853954"/>
            <a:ext cx="4215639" cy="1371573"/>
          </a:xfrm>
          <a:custGeom>
            <a:avLst/>
            <a:gdLst/>
            <a:ahLst/>
            <a:cxnLst/>
            <a:rect l="l" t="t" r="r" b="b"/>
            <a:pathLst>
              <a:path w="6677706" h="2057360" extrusionOk="0">
                <a:moveTo>
                  <a:pt x="0" y="0"/>
                </a:moveTo>
                <a:lnTo>
                  <a:pt x="6677705" y="0"/>
                </a:lnTo>
                <a:lnTo>
                  <a:pt x="6677705" y="2057361"/>
                </a:lnTo>
                <a:lnTo>
                  <a:pt x="0" y="2057361"/>
                </a:lnTo>
                <a:lnTo>
                  <a:pt x="0" y="0"/>
                </a:lnTo>
                <a:close/>
              </a:path>
            </a:pathLst>
          </a:custGeom>
          <a:blipFill rotWithShape="1">
            <a:blip r:embed="rId5">
              <a:alphaModFix/>
            </a:blip>
            <a:stretch>
              <a:fillRect l="-34089" t="-13233" r="-29568" b="-14254"/>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2" name="Google Shape;92;p1">
            <a:extLst>
              <a:ext uri="{C183D7F6-B498-43B3-948B-1728B52AA6E4}">
                <adec:decorative xmlns:adec="http://schemas.microsoft.com/office/drawing/2017/decorative" val="1"/>
              </a:ext>
            </a:extLst>
          </p:cNvPr>
          <p:cNvSpPr/>
          <p:nvPr/>
        </p:nvSpPr>
        <p:spPr>
          <a:xfrm>
            <a:off x="4181432" y="858541"/>
            <a:ext cx="4352550" cy="1366987"/>
          </a:xfrm>
          <a:custGeom>
            <a:avLst/>
            <a:gdLst/>
            <a:ahLst/>
            <a:cxnLst/>
            <a:rect l="l" t="t" r="r" b="b"/>
            <a:pathLst>
              <a:path w="6528825" h="2050481" extrusionOk="0">
                <a:moveTo>
                  <a:pt x="0" y="0"/>
                </a:moveTo>
                <a:lnTo>
                  <a:pt x="6528825" y="0"/>
                </a:lnTo>
                <a:lnTo>
                  <a:pt x="6528825" y="2050481"/>
                </a:lnTo>
                <a:lnTo>
                  <a:pt x="0" y="2050481"/>
                </a:lnTo>
                <a:lnTo>
                  <a:pt x="0" y="0"/>
                </a:lnTo>
                <a:close/>
              </a:path>
            </a:pathLst>
          </a:custGeom>
          <a:blipFill rotWithShape="1">
            <a:blip r:embed="rId5">
              <a:alphaModFix/>
            </a:blip>
            <a:stretch>
              <a:fillRect l="-67397" t="-13612" b="-1430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3" name="Google Shape;93;p1">
            <a:extLst>
              <a:ext uri="{C183D7F6-B498-43B3-948B-1728B52AA6E4}">
                <adec:decorative xmlns:adec="http://schemas.microsoft.com/office/drawing/2017/decorative" val="1"/>
              </a:ext>
            </a:extLst>
          </p:cNvPr>
          <p:cNvSpPr/>
          <p:nvPr/>
        </p:nvSpPr>
        <p:spPr>
          <a:xfrm>
            <a:off x="3580089" y="4713245"/>
            <a:ext cx="8646119" cy="1372763"/>
          </a:xfrm>
          <a:custGeom>
            <a:avLst/>
            <a:gdLst/>
            <a:ahLst/>
            <a:cxnLst/>
            <a:rect l="l" t="t" r="r" b="b"/>
            <a:pathLst>
              <a:path w="8954712" h="2059145" extrusionOk="0">
                <a:moveTo>
                  <a:pt x="0" y="0"/>
                </a:moveTo>
                <a:lnTo>
                  <a:pt x="8954711" y="0"/>
                </a:lnTo>
                <a:lnTo>
                  <a:pt x="8954711" y="2059145"/>
                </a:lnTo>
                <a:lnTo>
                  <a:pt x="0" y="2059145"/>
                </a:lnTo>
                <a:lnTo>
                  <a:pt x="0" y="0"/>
                </a:lnTo>
                <a:close/>
              </a:path>
            </a:pathLst>
          </a:custGeom>
          <a:blipFill rotWithShape="1">
            <a:blip r:embed="rId5">
              <a:alphaModFix/>
            </a:blip>
            <a:stretch>
              <a:fillRect t="-13135" r="-22047" b="-1424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4" name="Google Shape;94;p1">
            <a:extLst>
              <a:ext uri="{C183D7F6-B498-43B3-948B-1728B52AA6E4}">
                <adec:decorative xmlns:adec="http://schemas.microsoft.com/office/drawing/2017/decorative" val="1"/>
              </a:ext>
            </a:extLst>
          </p:cNvPr>
          <p:cNvSpPr/>
          <p:nvPr/>
        </p:nvSpPr>
        <p:spPr>
          <a:xfrm>
            <a:off x="349671" y="4238162"/>
            <a:ext cx="6143604" cy="2232029"/>
          </a:xfrm>
          <a:custGeom>
            <a:avLst/>
            <a:gdLst/>
            <a:ahLst/>
            <a:cxnLst/>
            <a:rect l="l" t="t" r="r" b="b"/>
            <a:pathLst>
              <a:path w="9215406" h="3348043" extrusionOk="0">
                <a:moveTo>
                  <a:pt x="0" y="0"/>
                </a:moveTo>
                <a:lnTo>
                  <a:pt x="9215406" y="0"/>
                </a:lnTo>
                <a:lnTo>
                  <a:pt x="9215406" y="3348043"/>
                </a:lnTo>
                <a:lnTo>
                  <a:pt x="0" y="3348043"/>
                </a:lnTo>
                <a:lnTo>
                  <a:pt x="0" y="0"/>
                </a:lnTo>
                <a:close/>
              </a:path>
            </a:pathLst>
          </a:custGeom>
          <a:blipFill rotWithShape="1">
            <a:blip r:embed="rId6">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5" name="Google Shape;95;p1">
            <a:extLst>
              <a:ext uri="{C183D7F6-B498-43B3-948B-1728B52AA6E4}">
                <adec:decorative xmlns:adec="http://schemas.microsoft.com/office/drawing/2017/decorative" val="1"/>
              </a:ext>
            </a:extLst>
          </p:cNvPr>
          <p:cNvSpPr/>
          <p:nvPr/>
        </p:nvSpPr>
        <p:spPr>
          <a:xfrm>
            <a:off x="10166985" y="307205"/>
            <a:ext cx="1741058" cy="551335"/>
          </a:xfrm>
          <a:custGeom>
            <a:avLst/>
            <a:gdLst/>
            <a:ahLst/>
            <a:cxnLst/>
            <a:rect l="l" t="t" r="r" b="b"/>
            <a:pathLst>
              <a:path w="2611587" h="827002" extrusionOk="0">
                <a:moveTo>
                  <a:pt x="0" y="0"/>
                </a:moveTo>
                <a:lnTo>
                  <a:pt x="2611586" y="0"/>
                </a:lnTo>
                <a:lnTo>
                  <a:pt x="2611586" y="827002"/>
                </a:lnTo>
                <a:lnTo>
                  <a:pt x="0" y="827002"/>
                </a:lnTo>
                <a:lnTo>
                  <a:pt x="0" y="0"/>
                </a:lnTo>
                <a:close/>
              </a:path>
            </a:pathLst>
          </a:custGeom>
          <a:blipFill rotWithShape="1">
            <a:blip r:embed="rId7">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96" name="Google Shape;96;p1"/>
          <p:cNvSpPr txBox="1">
            <a:spLocks noGrp="1"/>
          </p:cNvSpPr>
          <p:nvPr>
            <p:ph type="title" idx="4294967295"/>
          </p:nvPr>
        </p:nvSpPr>
        <p:spPr>
          <a:xfrm>
            <a:off x="4745502" y="1109248"/>
            <a:ext cx="3638981" cy="116557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0"/>
              </a:lnSpc>
              <a:spcBef>
                <a:spcPts val="0"/>
              </a:spcBef>
              <a:spcAft>
                <a:spcPts val="0"/>
              </a:spcAft>
              <a:buClr>
                <a:srgbClr val="000000"/>
              </a:buClr>
              <a:buSzTx/>
              <a:buFont typeface="Arial"/>
              <a:buNone/>
              <a:tabLst/>
              <a:defRPr/>
            </a:pPr>
            <a:r>
              <a:rPr kumimoji="0" lang="en-US" sz="5410" b="0" i="0" u="none" strike="noStrike" kern="0" cap="none" spc="0" normalizeH="0" baseline="0" noProof="0" dirty="0">
                <a:ln>
                  <a:noFill/>
                </a:ln>
                <a:solidFill>
                  <a:srgbClr val="EDE7E1"/>
                </a:solidFill>
                <a:effectLst/>
                <a:uLnTx/>
                <a:uFillTx/>
                <a:latin typeface="Arial"/>
                <a:ea typeface="Arial"/>
                <a:cs typeface="Arial"/>
                <a:sym typeface="Arial"/>
              </a:rPr>
              <a:t>UNIT II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pic>
        <p:nvPicPr>
          <p:cNvPr id="98" name="Google Shape;98;p1" descr="Language Training Pro Logo"/>
          <p:cNvPicPr preferRelativeResize="0"/>
          <p:nvPr/>
        </p:nvPicPr>
        <p:blipFill>
          <a:blip r:embed="rId8">
            <a:alphaModFix/>
          </a:blip>
          <a:stretch>
            <a:fillRect/>
          </a:stretch>
        </p:blipFill>
        <p:spPr>
          <a:xfrm>
            <a:off x="-1020900" y="3711200"/>
            <a:ext cx="4989000" cy="4989000"/>
          </a:xfrm>
          <a:prstGeom prst="rect">
            <a:avLst/>
          </a:prstGeom>
          <a:noFill/>
          <a:ln>
            <a:noFill/>
          </a:ln>
        </p:spPr>
      </p:pic>
      <p:sp>
        <p:nvSpPr>
          <p:cNvPr id="97" name="Google Shape;97;p1"/>
          <p:cNvSpPr txBox="1"/>
          <p:nvPr/>
        </p:nvSpPr>
        <p:spPr>
          <a:xfrm>
            <a:off x="4403145" y="4858765"/>
            <a:ext cx="6772855" cy="233115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5410">
                <a:solidFill>
                  <a:srgbClr val="EDE7E1"/>
                </a:solidFill>
                <a:latin typeface="Arial"/>
                <a:ea typeface="Arial"/>
                <a:cs typeface="Arial"/>
                <a:sym typeface="Arial"/>
              </a:rPr>
              <a:t>SURVIVAL PHRASES</a:t>
            </a:r>
            <a:endParaRPr sz="120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02" name="Google Shape;202;p10">
            <a:extLst>
              <a:ext uri="{C183D7F6-B498-43B3-948B-1728B52AA6E4}">
                <adec:decorative xmlns:adec="http://schemas.microsoft.com/office/drawing/2017/decorative" val="1"/>
              </a:ext>
            </a:extLst>
          </p:cNvPr>
          <p:cNvGrpSpPr/>
          <p:nvPr/>
        </p:nvGrpSpPr>
        <p:grpSpPr>
          <a:xfrm>
            <a:off x="6011506" y="2068193"/>
            <a:ext cx="5132894" cy="753319"/>
            <a:chOff x="0" y="-38100"/>
            <a:chExt cx="2027810" cy="297608"/>
          </a:xfrm>
        </p:grpSpPr>
        <p:sp>
          <p:nvSpPr>
            <p:cNvPr id="203" name="Google Shape;203;p10"/>
            <p:cNvSpPr/>
            <p:nvPr/>
          </p:nvSpPr>
          <p:spPr>
            <a:xfrm>
              <a:off x="0" y="0"/>
              <a:ext cx="2027810" cy="259508"/>
            </a:xfrm>
            <a:custGeom>
              <a:avLst/>
              <a:gdLst/>
              <a:ahLst/>
              <a:cxnLst/>
              <a:rect l="l" t="t" r="r" b="b"/>
              <a:pathLst>
                <a:path w="2027810" h="259508" extrusionOk="0">
                  <a:moveTo>
                    <a:pt x="51282" y="0"/>
                  </a:moveTo>
                  <a:lnTo>
                    <a:pt x="1976528" y="0"/>
                  </a:lnTo>
                  <a:cubicBezTo>
                    <a:pt x="2004850" y="0"/>
                    <a:pt x="2027810" y="22960"/>
                    <a:pt x="2027810" y="51282"/>
                  </a:cubicBezTo>
                  <a:lnTo>
                    <a:pt x="2027810" y="208226"/>
                  </a:lnTo>
                  <a:cubicBezTo>
                    <a:pt x="2027810" y="221826"/>
                    <a:pt x="2022407" y="234870"/>
                    <a:pt x="2012790" y="244487"/>
                  </a:cubicBezTo>
                  <a:cubicBezTo>
                    <a:pt x="2003172" y="254105"/>
                    <a:pt x="1990129" y="259508"/>
                    <a:pt x="1976528" y="259508"/>
                  </a:cubicBezTo>
                  <a:lnTo>
                    <a:pt x="51282" y="259508"/>
                  </a:lnTo>
                  <a:cubicBezTo>
                    <a:pt x="37681" y="259508"/>
                    <a:pt x="24637" y="254105"/>
                    <a:pt x="15020" y="244487"/>
                  </a:cubicBezTo>
                  <a:cubicBezTo>
                    <a:pt x="5403" y="234870"/>
                    <a:pt x="0" y="221826"/>
                    <a:pt x="0" y="208226"/>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4" name="Google Shape;204;p10"/>
            <p:cNvSpPr txBox="1"/>
            <p:nvPr/>
          </p:nvSpPr>
          <p:spPr>
            <a:xfrm>
              <a:off x="0" y="-38100"/>
              <a:ext cx="2027810" cy="297608"/>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05" name="Google Shape;205;p10">
            <a:extLst>
              <a:ext uri="{C183D7F6-B498-43B3-948B-1728B52AA6E4}">
                <adec:decorative xmlns:adec="http://schemas.microsoft.com/office/drawing/2017/decorative" val="1"/>
              </a:ext>
            </a:extLst>
          </p:cNvPr>
          <p:cNvGrpSpPr/>
          <p:nvPr/>
        </p:nvGrpSpPr>
        <p:grpSpPr>
          <a:xfrm>
            <a:off x="6025277" y="3328321"/>
            <a:ext cx="5132894" cy="753319"/>
            <a:chOff x="0" y="-38100"/>
            <a:chExt cx="2027810" cy="297608"/>
          </a:xfrm>
        </p:grpSpPr>
        <p:sp>
          <p:nvSpPr>
            <p:cNvPr id="206" name="Google Shape;206;p10"/>
            <p:cNvSpPr/>
            <p:nvPr/>
          </p:nvSpPr>
          <p:spPr>
            <a:xfrm>
              <a:off x="0" y="0"/>
              <a:ext cx="2027810" cy="259508"/>
            </a:xfrm>
            <a:custGeom>
              <a:avLst/>
              <a:gdLst/>
              <a:ahLst/>
              <a:cxnLst/>
              <a:rect l="l" t="t" r="r" b="b"/>
              <a:pathLst>
                <a:path w="2027810" h="259508" extrusionOk="0">
                  <a:moveTo>
                    <a:pt x="51282" y="0"/>
                  </a:moveTo>
                  <a:lnTo>
                    <a:pt x="1976528" y="0"/>
                  </a:lnTo>
                  <a:cubicBezTo>
                    <a:pt x="2004850" y="0"/>
                    <a:pt x="2027810" y="22960"/>
                    <a:pt x="2027810" y="51282"/>
                  </a:cubicBezTo>
                  <a:lnTo>
                    <a:pt x="2027810" y="208226"/>
                  </a:lnTo>
                  <a:cubicBezTo>
                    <a:pt x="2027810" y="221826"/>
                    <a:pt x="2022407" y="234870"/>
                    <a:pt x="2012790" y="244487"/>
                  </a:cubicBezTo>
                  <a:cubicBezTo>
                    <a:pt x="2003172" y="254105"/>
                    <a:pt x="1990129" y="259508"/>
                    <a:pt x="1976528" y="259508"/>
                  </a:cubicBezTo>
                  <a:lnTo>
                    <a:pt x="51282" y="259508"/>
                  </a:lnTo>
                  <a:cubicBezTo>
                    <a:pt x="37681" y="259508"/>
                    <a:pt x="24637" y="254105"/>
                    <a:pt x="15020" y="244487"/>
                  </a:cubicBezTo>
                  <a:cubicBezTo>
                    <a:pt x="5403" y="234870"/>
                    <a:pt x="0" y="221826"/>
                    <a:pt x="0" y="208226"/>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7" name="Google Shape;207;p10"/>
            <p:cNvSpPr txBox="1"/>
            <p:nvPr/>
          </p:nvSpPr>
          <p:spPr>
            <a:xfrm>
              <a:off x="0" y="-38100"/>
              <a:ext cx="2027810" cy="297608"/>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08" name="Google Shape;208;p10">
            <a:extLst>
              <a:ext uri="{C183D7F6-B498-43B3-948B-1728B52AA6E4}">
                <adec:decorative xmlns:adec="http://schemas.microsoft.com/office/drawing/2017/decorative" val="1"/>
              </a:ext>
            </a:extLst>
          </p:cNvPr>
          <p:cNvGrpSpPr/>
          <p:nvPr/>
        </p:nvGrpSpPr>
        <p:grpSpPr>
          <a:xfrm>
            <a:off x="6011506" y="4589906"/>
            <a:ext cx="5132894" cy="1082194"/>
            <a:chOff x="0" y="-38100"/>
            <a:chExt cx="2027810" cy="427533"/>
          </a:xfrm>
        </p:grpSpPr>
        <p:sp>
          <p:nvSpPr>
            <p:cNvPr id="209" name="Google Shape;209;p10"/>
            <p:cNvSpPr/>
            <p:nvPr/>
          </p:nvSpPr>
          <p:spPr>
            <a:xfrm>
              <a:off x="0" y="0"/>
              <a:ext cx="2027810" cy="389433"/>
            </a:xfrm>
            <a:custGeom>
              <a:avLst/>
              <a:gdLst/>
              <a:ahLst/>
              <a:cxnLst/>
              <a:rect l="l" t="t" r="r" b="b"/>
              <a:pathLst>
                <a:path w="2027810" h="389433" extrusionOk="0">
                  <a:moveTo>
                    <a:pt x="51282" y="0"/>
                  </a:moveTo>
                  <a:lnTo>
                    <a:pt x="1976528" y="0"/>
                  </a:lnTo>
                  <a:cubicBezTo>
                    <a:pt x="2004850" y="0"/>
                    <a:pt x="2027810" y="22960"/>
                    <a:pt x="2027810" y="51282"/>
                  </a:cubicBezTo>
                  <a:lnTo>
                    <a:pt x="2027810" y="338151"/>
                  </a:lnTo>
                  <a:cubicBezTo>
                    <a:pt x="2027810" y="351752"/>
                    <a:pt x="2022407" y="364796"/>
                    <a:pt x="2012790" y="374413"/>
                  </a:cubicBezTo>
                  <a:cubicBezTo>
                    <a:pt x="2003172" y="384030"/>
                    <a:pt x="1990129" y="389433"/>
                    <a:pt x="1976528" y="389433"/>
                  </a:cubicBezTo>
                  <a:lnTo>
                    <a:pt x="51282" y="389433"/>
                  </a:lnTo>
                  <a:cubicBezTo>
                    <a:pt x="37681" y="389433"/>
                    <a:pt x="24637" y="384030"/>
                    <a:pt x="15020" y="374413"/>
                  </a:cubicBezTo>
                  <a:cubicBezTo>
                    <a:pt x="5403" y="364796"/>
                    <a:pt x="0" y="351752"/>
                    <a:pt x="0" y="338151"/>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0" name="Google Shape;210;p10"/>
            <p:cNvSpPr txBox="1"/>
            <p:nvPr/>
          </p:nvSpPr>
          <p:spPr>
            <a:xfrm>
              <a:off x="0" y="-38100"/>
              <a:ext cx="2027810" cy="427533"/>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11" name="Google Shape;211;p10">
            <a:extLst>
              <a:ext uri="{C183D7F6-B498-43B3-948B-1728B52AA6E4}">
                <adec:decorative xmlns:adec="http://schemas.microsoft.com/office/drawing/2017/decorative" val="1"/>
              </a:ext>
            </a:extLst>
          </p:cNvPr>
          <p:cNvSpPr/>
          <p:nvPr/>
        </p:nvSpPr>
        <p:spPr>
          <a:xfrm>
            <a:off x="1110702" y="2627235"/>
            <a:ext cx="2687014" cy="2908811"/>
          </a:xfrm>
          <a:custGeom>
            <a:avLst/>
            <a:gdLst/>
            <a:ahLst/>
            <a:cxnLst/>
            <a:rect l="l" t="t" r="r" b="b"/>
            <a:pathLst>
              <a:path w="4030521" h="4363217" extrusionOk="0">
                <a:moveTo>
                  <a:pt x="0" y="0"/>
                </a:moveTo>
                <a:lnTo>
                  <a:pt x="4030522" y="0"/>
                </a:lnTo>
                <a:lnTo>
                  <a:pt x="4030522" y="4363217"/>
                </a:lnTo>
                <a:lnTo>
                  <a:pt x="0" y="436321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2" name="Google Shape;212;p10"/>
          <p:cNvSpPr txBox="1">
            <a:spLocks noGrp="1"/>
          </p:cNvSpPr>
          <p:nvPr>
            <p:ph type="title" idx="4294967295"/>
          </p:nvPr>
        </p:nvSpPr>
        <p:spPr>
          <a:xfrm>
            <a:off x="685800" y="355779"/>
            <a:ext cx="9995581" cy="57432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
                <a:srgbClr val="000000"/>
              </a:buClr>
              <a:buSzTx/>
              <a:buFont typeface="Arial"/>
              <a:buNone/>
              <a:tabLst/>
              <a:defRPr/>
            </a:pPr>
            <a:r>
              <a:rPr kumimoji="0" lang="en-US" sz="2666" b="0" i="0" u="none" strike="noStrike" kern="0" cap="none" spc="0" normalizeH="0" baseline="0" noProof="0" dirty="0">
                <a:ln>
                  <a:noFill/>
                </a:ln>
                <a:solidFill>
                  <a:srgbClr val="48230B"/>
                </a:solidFill>
                <a:effectLst/>
                <a:uLnTx/>
                <a:uFillTx/>
                <a:latin typeface="Arial"/>
                <a:ea typeface="Arial"/>
                <a:cs typeface="Arial"/>
                <a:sym typeface="Arial"/>
              </a:rPr>
              <a:t>A few phrases that could save the day.</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13" name="Google Shape;213;p10"/>
          <p:cNvSpPr txBox="1"/>
          <p:nvPr/>
        </p:nvSpPr>
        <p:spPr>
          <a:xfrm>
            <a:off x="7929066" y="2260600"/>
            <a:ext cx="1297774" cy="1004378"/>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331">
                <a:solidFill>
                  <a:srgbClr val="F1E9DC"/>
                </a:solidFill>
                <a:latin typeface="Arial"/>
                <a:ea typeface="Arial"/>
                <a:cs typeface="Arial"/>
                <a:sym typeface="Arial"/>
              </a:rPr>
              <a:t>¿Perdón?</a:t>
            </a:r>
            <a:endParaRPr sz="1200">
              <a:solidFill>
                <a:schemeClr val="dk1"/>
              </a:solidFill>
              <a:latin typeface="Arial"/>
              <a:ea typeface="Arial"/>
              <a:cs typeface="Arial"/>
              <a:sym typeface="Arial"/>
            </a:endParaRPr>
          </a:p>
        </p:txBody>
      </p:sp>
      <p:sp>
        <p:nvSpPr>
          <p:cNvPr id="214" name="Google Shape;214;p10"/>
          <p:cNvSpPr txBox="1"/>
          <p:nvPr/>
        </p:nvSpPr>
        <p:spPr>
          <a:xfrm>
            <a:off x="6503750" y="3494572"/>
            <a:ext cx="4148405" cy="502189"/>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331">
                <a:solidFill>
                  <a:srgbClr val="F1E9DC"/>
                </a:solidFill>
                <a:latin typeface="Arial"/>
                <a:ea typeface="Arial"/>
                <a:cs typeface="Arial"/>
                <a:sym typeface="Arial"/>
              </a:rPr>
              <a:t>Un poco más lento, por favor.</a:t>
            </a:r>
            <a:endParaRPr sz="1200">
              <a:solidFill>
                <a:schemeClr val="dk1"/>
              </a:solidFill>
              <a:latin typeface="Arial"/>
              <a:ea typeface="Arial"/>
              <a:cs typeface="Arial"/>
              <a:sym typeface="Arial"/>
            </a:endParaRPr>
          </a:p>
        </p:txBody>
      </p:sp>
      <p:sp>
        <p:nvSpPr>
          <p:cNvPr id="215" name="Google Shape;215;p10"/>
          <p:cNvSpPr txBox="1"/>
          <p:nvPr/>
        </p:nvSpPr>
        <p:spPr>
          <a:xfrm>
            <a:off x="6875572" y="4913559"/>
            <a:ext cx="3776583" cy="502189"/>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331">
                <a:solidFill>
                  <a:srgbClr val="F1E9DC"/>
                </a:solidFill>
                <a:latin typeface="Arial"/>
                <a:ea typeface="Arial"/>
                <a:cs typeface="Arial"/>
                <a:sym typeface="Arial"/>
              </a:rPr>
              <a:t>Disculpe, no comprendo.</a:t>
            </a:r>
            <a:endParaRPr sz="12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1">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21" name="Google Shape;221;p11">
            <a:extLst>
              <a:ext uri="{C183D7F6-B498-43B3-948B-1728B52AA6E4}">
                <adec:decorative xmlns:adec="http://schemas.microsoft.com/office/drawing/2017/decorative" val="1"/>
              </a:ext>
            </a:extLst>
          </p:cNvPr>
          <p:cNvGrpSpPr/>
          <p:nvPr/>
        </p:nvGrpSpPr>
        <p:grpSpPr>
          <a:xfrm>
            <a:off x="50800" y="-38372"/>
            <a:ext cx="5758543" cy="1912371"/>
            <a:chOff x="0" y="-38100"/>
            <a:chExt cx="2274980" cy="755505"/>
          </a:xfrm>
        </p:grpSpPr>
        <p:sp>
          <p:nvSpPr>
            <p:cNvPr id="222" name="Google Shape;222;p11"/>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3" name="Google Shape;223;p11"/>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24" name="Google Shape;224;p11"/>
          <p:cNvSpPr txBox="1">
            <a:spLocks noGrp="1"/>
          </p:cNvSpPr>
          <p:nvPr>
            <p:ph type="title" idx="4294967295"/>
          </p:nvPr>
        </p:nvSpPr>
        <p:spPr>
          <a:xfrm>
            <a:off x="696686" y="735885"/>
            <a:ext cx="4466771"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48230B"/>
                </a:solidFill>
                <a:effectLst/>
                <a:uLnTx/>
                <a:uFillTx/>
                <a:latin typeface="Arial"/>
                <a:ea typeface="Arial"/>
                <a:cs typeface="Arial"/>
                <a:sym typeface="Arial"/>
              </a:rPr>
              <a:t>UNIT II - INTERACTION III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25" name="Google Shape;225;p11"/>
          <p:cNvSpPr txBox="1"/>
          <p:nvPr/>
        </p:nvSpPr>
        <p:spPr>
          <a:xfrm>
            <a:off x="6451600" y="419763"/>
            <a:ext cx="5384800"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48230B"/>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sp>
        <p:nvSpPr>
          <p:cNvPr id="226" name="Google Shape;226;p11"/>
          <p:cNvSpPr txBox="1"/>
          <p:nvPr/>
        </p:nvSpPr>
        <p:spPr>
          <a:xfrm>
            <a:off x="699008" y="2439417"/>
            <a:ext cx="10007600" cy="5239511"/>
          </a:xfrm>
          <a:prstGeom prst="rect">
            <a:avLst/>
          </a:prstGeom>
          <a:noFill/>
          <a:ln>
            <a:noFill/>
          </a:ln>
        </p:spPr>
        <p:txBody>
          <a:bodyPr spcFirstLastPara="1" wrap="square" lIns="0" tIns="0" rIns="0" bIns="0" anchor="t" anchorCtr="0">
            <a:spAutoFit/>
          </a:bodyPr>
          <a:lstStyle/>
          <a:p>
            <a:pPr marL="457223" marR="0" lvl="0" indent="-457223" algn="l" rtl="0">
              <a:spcBef>
                <a:spcPts val="0"/>
              </a:spcBef>
              <a:spcAft>
                <a:spcPts val="0"/>
              </a:spcAft>
              <a:buClr>
                <a:srgbClr val="48230B"/>
              </a:buClr>
              <a:buSzPts val="3600"/>
              <a:buFont typeface="Arial"/>
              <a:buChar char="•"/>
            </a:pPr>
            <a:r>
              <a:rPr lang="en-US" sz="2400">
                <a:solidFill>
                  <a:srgbClr val="48230B"/>
                </a:solidFill>
                <a:latin typeface="Arial"/>
                <a:ea typeface="Arial"/>
                <a:cs typeface="Arial"/>
                <a:sym typeface="Arial"/>
              </a:rPr>
              <a:t>What can the manager listen for to reestablish communication?</a:t>
            </a:r>
            <a:endParaRPr sz="1200">
              <a:solidFill>
                <a:schemeClr val="dk1"/>
              </a:solidFill>
              <a:latin typeface="Arial"/>
              <a:ea typeface="Arial"/>
              <a:cs typeface="Arial"/>
              <a:sym typeface="Arial"/>
            </a:endParaRPr>
          </a:p>
          <a:p>
            <a:pPr marL="800140" marR="0" lvl="1" indent="-495325" algn="l" rtl="0">
              <a:spcBef>
                <a:spcPts val="0"/>
              </a:spcBef>
              <a:spcAft>
                <a:spcPts val="0"/>
              </a:spcAft>
              <a:buClr>
                <a:srgbClr val="48230B"/>
              </a:buClr>
              <a:buSzPts val="3600"/>
              <a:buFont typeface="Arial"/>
              <a:buAutoNum type="alphaLcPeriod"/>
            </a:pPr>
            <a:r>
              <a:rPr lang="en-US" sz="2400" b="0" i="0" u="none" strike="noStrike" cap="none">
                <a:solidFill>
                  <a:srgbClr val="48230B"/>
                </a:solidFill>
                <a:latin typeface="Arial"/>
                <a:ea typeface="Arial"/>
                <a:cs typeface="Arial"/>
                <a:sym typeface="Arial"/>
              </a:rPr>
              <a:t>An English word</a:t>
            </a:r>
            <a:endParaRPr sz="1200" b="0" i="0" u="none" strike="noStrike" cap="none">
              <a:solidFill>
                <a:schemeClr val="dk1"/>
              </a:solidFill>
              <a:latin typeface="Arial"/>
              <a:ea typeface="Arial"/>
              <a:cs typeface="Arial"/>
              <a:sym typeface="Arial"/>
            </a:endParaRPr>
          </a:p>
          <a:p>
            <a:pPr marL="800140" marR="0" lvl="1" indent="-495325" algn="l" rtl="0">
              <a:spcBef>
                <a:spcPts val="0"/>
              </a:spcBef>
              <a:spcAft>
                <a:spcPts val="0"/>
              </a:spcAft>
              <a:buClr>
                <a:srgbClr val="48230B"/>
              </a:buClr>
              <a:buSzPts val="3600"/>
              <a:buFont typeface="Arial"/>
              <a:buAutoNum type="alphaLcPeriod"/>
            </a:pPr>
            <a:r>
              <a:rPr lang="en-US" sz="2400" b="0" i="0" u="none" strike="noStrike" cap="none">
                <a:solidFill>
                  <a:srgbClr val="48230B"/>
                </a:solidFill>
                <a:latin typeface="Arial"/>
                <a:ea typeface="Arial"/>
                <a:cs typeface="Arial"/>
                <a:sym typeface="Arial"/>
              </a:rPr>
              <a:t>A specific item</a:t>
            </a:r>
            <a:endParaRPr sz="1200" b="0" i="0" u="none" strike="noStrike" cap="none">
              <a:solidFill>
                <a:schemeClr val="dk1"/>
              </a:solidFill>
              <a:latin typeface="Arial"/>
              <a:ea typeface="Arial"/>
              <a:cs typeface="Arial"/>
              <a:sym typeface="Arial"/>
            </a:endParaRPr>
          </a:p>
          <a:p>
            <a:pPr marL="800140" marR="0" lvl="1" indent="-495325" algn="l" rtl="0">
              <a:spcBef>
                <a:spcPts val="0"/>
              </a:spcBef>
              <a:spcAft>
                <a:spcPts val="0"/>
              </a:spcAft>
              <a:buClr>
                <a:srgbClr val="48230B"/>
              </a:buClr>
              <a:buSzPts val="3600"/>
              <a:buFont typeface="Arial"/>
              <a:buAutoNum type="alphaLcPeriod"/>
            </a:pPr>
            <a:r>
              <a:rPr lang="en-US" sz="2400" b="0" i="0" u="none" strike="noStrike" cap="none">
                <a:solidFill>
                  <a:srgbClr val="48230B"/>
                </a:solidFill>
                <a:latin typeface="Arial"/>
                <a:ea typeface="Arial"/>
                <a:cs typeface="Arial"/>
                <a:sym typeface="Arial"/>
              </a:rPr>
              <a:t>Another greeting</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2400">
              <a:solidFill>
                <a:srgbClr val="48230B"/>
              </a:solidFill>
              <a:latin typeface="Arial"/>
              <a:ea typeface="Arial"/>
              <a:cs typeface="Arial"/>
              <a:sym typeface="Arial"/>
            </a:endParaRPr>
          </a:p>
          <a:p>
            <a:pPr marL="457223" marR="0" lvl="0" indent="-457223" algn="l" rtl="0">
              <a:spcBef>
                <a:spcPts val="0"/>
              </a:spcBef>
              <a:spcAft>
                <a:spcPts val="0"/>
              </a:spcAft>
              <a:buClr>
                <a:srgbClr val="48230B"/>
              </a:buClr>
              <a:buSzPts val="3600"/>
              <a:buFont typeface="Arial"/>
              <a:buChar char="•"/>
            </a:pPr>
            <a:r>
              <a:rPr lang="en-US" sz="2400">
                <a:solidFill>
                  <a:srgbClr val="48230B"/>
                </a:solidFill>
                <a:latin typeface="Arial"/>
                <a:ea typeface="Arial"/>
                <a:cs typeface="Arial"/>
                <a:sym typeface="Arial"/>
              </a:rPr>
              <a:t>What specific item is the customer looking for?</a:t>
            </a:r>
            <a:r>
              <a:rPr lang="en-US" sz="3200">
                <a:solidFill>
                  <a:srgbClr val="48230B"/>
                </a:solidFill>
                <a:latin typeface="Arial"/>
                <a:ea typeface="Arial"/>
                <a:cs typeface="Arial"/>
                <a:sym typeface="Arial"/>
              </a:rPr>
              <a:t> </a:t>
            </a:r>
            <a:endParaRPr sz="3200">
              <a:solidFill>
                <a:srgbClr val="48230B"/>
              </a:solidFill>
              <a:highlight>
                <a:srgbClr val="FFFF00"/>
              </a:highlight>
              <a:latin typeface="Arial"/>
              <a:ea typeface="Arial"/>
              <a:cs typeface="Arial"/>
              <a:sym typeface="Arial"/>
            </a:endParaRPr>
          </a:p>
          <a:p>
            <a:pPr marL="762038" marR="0" lvl="1" indent="-457222" algn="l" rtl="0">
              <a:spcBef>
                <a:spcPts val="0"/>
              </a:spcBef>
              <a:spcAft>
                <a:spcPts val="0"/>
              </a:spcAft>
              <a:buClr>
                <a:srgbClr val="48230B"/>
              </a:buClr>
              <a:buSzPts val="3600"/>
              <a:buFont typeface="Arial"/>
              <a:buAutoNum type="alphaLcPeriod"/>
            </a:pPr>
            <a:r>
              <a:rPr lang="en-US" sz="2400" b="0" i="0" u="none" strike="noStrike" cap="none">
                <a:solidFill>
                  <a:srgbClr val="48230B"/>
                </a:solidFill>
                <a:latin typeface="Arial"/>
                <a:ea typeface="Arial"/>
                <a:cs typeface="Arial"/>
                <a:sym typeface="Arial"/>
              </a:rPr>
              <a:t>Baños (Restrooms)</a:t>
            </a:r>
            <a:endParaRPr sz="1200" b="0" i="0" u="none" strike="noStrike" cap="none">
              <a:solidFill>
                <a:schemeClr val="dk1"/>
              </a:solidFill>
              <a:latin typeface="Arial"/>
              <a:ea typeface="Arial"/>
              <a:cs typeface="Arial"/>
              <a:sym typeface="Arial"/>
            </a:endParaRPr>
          </a:p>
          <a:p>
            <a:pPr marL="762038" marR="0" lvl="1" indent="-457222" algn="l" rtl="0">
              <a:spcBef>
                <a:spcPts val="0"/>
              </a:spcBef>
              <a:spcAft>
                <a:spcPts val="0"/>
              </a:spcAft>
              <a:buClr>
                <a:srgbClr val="48230B"/>
              </a:buClr>
              <a:buSzPts val="3600"/>
              <a:buFont typeface="Arial"/>
              <a:buAutoNum type="alphaLcPeriod"/>
            </a:pPr>
            <a:r>
              <a:rPr lang="en-US" sz="2400" b="0" i="0" u="none" strike="noStrike" cap="none">
                <a:solidFill>
                  <a:srgbClr val="48230B"/>
                </a:solidFill>
                <a:latin typeface="Arial"/>
                <a:ea typeface="Arial"/>
                <a:cs typeface="Arial"/>
                <a:sym typeface="Arial"/>
              </a:rPr>
              <a:t>Maíz (Corn)</a:t>
            </a:r>
            <a:endParaRPr sz="1200" b="0" i="0" u="none" strike="noStrike" cap="none">
              <a:solidFill>
                <a:schemeClr val="dk1"/>
              </a:solidFill>
              <a:latin typeface="Arial"/>
              <a:ea typeface="Arial"/>
              <a:cs typeface="Arial"/>
              <a:sym typeface="Arial"/>
            </a:endParaRPr>
          </a:p>
          <a:p>
            <a:pPr marL="762038" marR="0" lvl="1" indent="-457222" algn="l" rtl="0">
              <a:spcBef>
                <a:spcPts val="0"/>
              </a:spcBef>
              <a:spcAft>
                <a:spcPts val="0"/>
              </a:spcAft>
              <a:buClr>
                <a:srgbClr val="48230B"/>
              </a:buClr>
              <a:buSzPts val="3600"/>
              <a:buFont typeface="Arial"/>
              <a:buAutoNum type="alphaLcPeriod"/>
            </a:pPr>
            <a:r>
              <a:rPr lang="en-US" sz="2400" b="0" i="0" u="none" strike="noStrike" cap="none">
                <a:solidFill>
                  <a:srgbClr val="48230B"/>
                </a:solidFill>
                <a:latin typeface="Arial"/>
                <a:ea typeface="Arial"/>
                <a:cs typeface="Arial"/>
                <a:sym typeface="Arial"/>
              </a:rPr>
              <a:t>Fresas (Strawberries)</a:t>
            </a:r>
            <a:endParaRPr sz="1200" b="0" i="0" u="none" strike="noStrike" cap="none">
              <a:solidFill>
                <a:schemeClr val="dk1"/>
              </a:solidFill>
              <a:latin typeface="Arial"/>
              <a:ea typeface="Arial"/>
              <a:cs typeface="Arial"/>
              <a:sym typeface="Arial"/>
            </a:endParaRPr>
          </a:p>
          <a:p>
            <a:pPr marL="762038" marR="0" lvl="1" indent="-254012" algn="l" rtl="0">
              <a:spcBef>
                <a:spcPts val="0"/>
              </a:spcBef>
              <a:spcAft>
                <a:spcPts val="0"/>
              </a:spcAft>
              <a:buNone/>
            </a:pPr>
            <a:endParaRPr sz="3200" b="0" i="0" u="none" strike="noStrike" cap="none">
              <a:solidFill>
                <a:srgbClr val="48230B"/>
              </a:solidFill>
              <a:latin typeface="Arial"/>
              <a:ea typeface="Arial"/>
              <a:cs typeface="Arial"/>
              <a:sym typeface="Arial"/>
            </a:endParaRPr>
          </a:p>
          <a:p>
            <a:pPr marL="457223" marR="0" lvl="0" indent="-254013" algn="l" rtl="0">
              <a:lnSpc>
                <a:spcPct val="87500"/>
              </a:lnSpc>
              <a:spcBef>
                <a:spcPts val="0"/>
              </a:spcBef>
              <a:spcAft>
                <a:spcPts val="0"/>
              </a:spcAft>
              <a:buNone/>
            </a:pPr>
            <a:endParaRPr sz="3200">
              <a:solidFill>
                <a:srgbClr val="48230B"/>
              </a:solidFill>
              <a:latin typeface="Arial"/>
              <a:ea typeface="Arial"/>
              <a:cs typeface="Arial"/>
              <a:sym typeface="Arial"/>
            </a:endParaRPr>
          </a:p>
          <a:p>
            <a:pPr marL="0" marR="0" lvl="0" indent="0" algn="l" rtl="0">
              <a:lnSpc>
                <a:spcPct val="87500"/>
              </a:lnSpc>
              <a:spcBef>
                <a:spcPts val="0"/>
              </a:spcBef>
              <a:spcAft>
                <a:spcPts val="0"/>
              </a:spcAft>
              <a:buNone/>
            </a:pPr>
            <a:endParaRPr sz="3200">
              <a:solidFill>
                <a:srgbClr val="48230B"/>
              </a:solidFill>
              <a:latin typeface="Arial"/>
              <a:ea typeface="Arial"/>
              <a:cs typeface="Arial"/>
              <a:sym typeface="Arial"/>
            </a:endParaRPr>
          </a:p>
          <a:p>
            <a:pPr marL="0" marR="0" lvl="0" indent="0" algn="l" rtl="0">
              <a:lnSpc>
                <a:spcPct val="87500"/>
              </a:lnSpc>
              <a:spcBef>
                <a:spcPts val="0"/>
              </a:spcBef>
              <a:spcAft>
                <a:spcPts val="0"/>
              </a:spcAft>
              <a:buNone/>
            </a:pPr>
            <a:endParaRPr sz="3200">
              <a:solidFill>
                <a:srgbClr val="48230B"/>
              </a:solidFill>
              <a:latin typeface="Arial"/>
              <a:ea typeface="Arial"/>
              <a:cs typeface="Arial"/>
              <a:sym typeface="Arial"/>
            </a:endParaRPr>
          </a:p>
        </p:txBody>
      </p:sp>
      <p:pic>
        <p:nvPicPr>
          <p:cNvPr id="227" name="Google Shape;227;p1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27441" y="1424811"/>
            <a:ext cx="541867" cy="541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33" name="Google Shape;233;p12">
            <a:extLst>
              <a:ext uri="{C183D7F6-B498-43B3-948B-1728B52AA6E4}">
                <adec:decorative xmlns:adec="http://schemas.microsoft.com/office/drawing/2017/decorative" val="1"/>
              </a:ext>
            </a:extLst>
          </p:cNvPr>
          <p:cNvGrpSpPr/>
          <p:nvPr/>
        </p:nvGrpSpPr>
        <p:grpSpPr>
          <a:xfrm>
            <a:off x="6011506" y="4340435"/>
            <a:ext cx="5132894" cy="753319"/>
            <a:chOff x="0" y="-38100"/>
            <a:chExt cx="2027810" cy="297608"/>
          </a:xfrm>
        </p:grpSpPr>
        <p:sp>
          <p:nvSpPr>
            <p:cNvPr id="234" name="Google Shape;234;p12"/>
            <p:cNvSpPr/>
            <p:nvPr/>
          </p:nvSpPr>
          <p:spPr>
            <a:xfrm>
              <a:off x="0" y="0"/>
              <a:ext cx="2027810" cy="259508"/>
            </a:xfrm>
            <a:custGeom>
              <a:avLst/>
              <a:gdLst/>
              <a:ahLst/>
              <a:cxnLst/>
              <a:rect l="l" t="t" r="r" b="b"/>
              <a:pathLst>
                <a:path w="2027810" h="259508" extrusionOk="0">
                  <a:moveTo>
                    <a:pt x="51282" y="0"/>
                  </a:moveTo>
                  <a:lnTo>
                    <a:pt x="1976528" y="0"/>
                  </a:lnTo>
                  <a:cubicBezTo>
                    <a:pt x="2004850" y="0"/>
                    <a:pt x="2027810" y="22960"/>
                    <a:pt x="2027810" y="51282"/>
                  </a:cubicBezTo>
                  <a:lnTo>
                    <a:pt x="2027810" y="208226"/>
                  </a:lnTo>
                  <a:cubicBezTo>
                    <a:pt x="2027810" y="221826"/>
                    <a:pt x="2022407" y="234870"/>
                    <a:pt x="2012790" y="244487"/>
                  </a:cubicBezTo>
                  <a:cubicBezTo>
                    <a:pt x="2003172" y="254105"/>
                    <a:pt x="1990129" y="259508"/>
                    <a:pt x="1976528" y="259508"/>
                  </a:cubicBezTo>
                  <a:lnTo>
                    <a:pt x="51282" y="259508"/>
                  </a:lnTo>
                  <a:cubicBezTo>
                    <a:pt x="37681" y="259508"/>
                    <a:pt x="24637" y="254105"/>
                    <a:pt x="15020" y="244487"/>
                  </a:cubicBezTo>
                  <a:cubicBezTo>
                    <a:pt x="5403" y="234870"/>
                    <a:pt x="0" y="221826"/>
                    <a:pt x="0" y="208226"/>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5" name="Google Shape;235;p12"/>
            <p:cNvSpPr txBox="1"/>
            <p:nvPr/>
          </p:nvSpPr>
          <p:spPr>
            <a:xfrm>
              <a:off x="0" y="-38100"/>
              <a:ext cx="2027810" cy="297608"/>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36" name="Google Shape;236;p12">
            <a:extLst>
              <a:ext uri="{C183D7F6-B498-43B3-948B-1728B52AA6E4}">
                <adec:decorative xmlns:adec="http://schemas.microsoft.com/office/drawing/2017/decorative" val="1"/>
              </a:ext>
            </a:extLst>
          </p:cNvPr>
          <p:cNvGrpSpPr/>
          <p:nvPr/>
        </p:nvGrpSpPr>
        <p:grpSpPr>
          <a:xfrm>
            <a:off x="6025277" y="3175739"/>
            <a:ext cx="5132894" cy="753319"/>
            <a:chOff x="0" y="-38100"/>
            <a:chExt cx="2027810" cy="297608"/>
          </a:xfrm>
        </p:grpSpPr>
        <p:sp>
          <p:nvSpPr>
            <p:cNvPr id="237" name="Google Shape;237;p12"/>
            <p:cNvSpPr/>
            <p:nvPr/>
          </p:nvSpPr>
          <p:spPr>
            <a:xfrm>
              <a:off x="0" y="0"/>
              <a:ext cx="2027810" cy="259508"/>
            </a:xfrm>
            <a:custGeom>
              <a:avLst/>
              <a:gdLst/>
              <a:ahLst/>
              <a:cxnLst/>
              <a:rect l="l" t="t" r="r" b="b"/>
              <a:pathLst>
                <a:path w="2027810" h="259508" extrusionOk="0">
                  <a:moveTo>
                    <a:pt x="51282" y="0"/>
                  </a:moveTo>
                  <a:lnTo>
                    <a:pt x="1976528" y="0"/>
                  </a:lnTo>
                  <a:cubicBezTo>
                    <a:pt x="2004850" y="0"/>
                    <a:pt x="2027810" y="22960"/>
                    <a:pt x="2027810" y="51282"/>
                  </a:cubicBezTo>
                  <a:lnTo>
                    <a:pt x="2027810" y="208226"/>
                  </a:lnTo>
                  <a:cubicBezTo>
                    <a:pt x="2027810" y="221826"/>
                    <a:pt x="2022407" y="234870"/>
                    <a:pt x="2012790" y="244487"/>
                  </a:cubicBezTo>
                  <a:cubicBezTo>
                    <a:pt x="2003172" y="254105"/>
                    <a:pt x="1990129" y="259508"/>
                    <a:pt x="1976528" y="259508"/>
                  </a:cubicBezTo>
                  <a:lnTo>
                    <a:pt x="51282" y="259508"/>
                  </a:lnTo>
                  <a:cubicBezTo>
                    <a:pt x="37681" y="259508"/>
                    <a:pt x="24637" y="254105"/>
                    <a:pt x="15020" y="244487"/>
                  </a:cubicBezTo>
                  <a:cubicBezTo>
                    <a:pt x="5403" y="234870"/>
                    <a:pt x="0" y="221826"/>
                    <a:pt x="0" y="208226"/>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8" name="Google Shape;238;p12"/>
            <p:cNvSpPr txBox="1"/>
            <p:nvPr/>
          </p:nvSpPr>
          <p:spPr>
            <a:xfrm>
              <a:off x="0" y="-38100"/>
              <a:ext cx="2027810" cy="297608"/>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39" name="Google Shape;239;p12">
            <a:extLst>
              <a:ext uri="{C183D7F6-B498-43B3-948B-1728B52AA6E4}">
                <adec:decorative xmlns:adec="http://schemas.microsoft.com/office/drawing/2017/decorative" val="1"/>
              </a:ext>
            </a:extLst>
          </p:cNvPr>
          <p:cNvGrpSpPr/>
          <p:nvPr/>
        </p:nvGrpSpPr>
        <p:grpSpPr>
          <a:xfrm>
            <a:off x="6025277" y="2011049"/>
            <a:ext cx="5132894" cy="753313"/>
            <a:chOff x="0" y="-38100"/>
            <a:chExt cx="2027810" cy="297605"/>
          </a:xfrm>
        </p:grpSpPr>
        <p:sp>
          <p:nvSpPr>
            <p:cNvPr id="240" name="Google Shape;240;p12"/>
            <p:cNvSpPr/>
            <p:nvPr/>
          </p:nvSpPr>
          <p:spPr>
            <a:xfrm>
              <a:off x="0" y="0"/>
              <a:ext cx="2027810" cy="259505"/>
            </a:xfrm>
            <a:custGeom>
              <a:avLst/>
              <a:gdLst/>
              <a:ahLst/>
              <a:cxnLst/>
              <a:rect l="l" t="t" r="r" b="b"/>
              <a:pathLst>
                <a:path w="2027810" h="259505" extrusionOk="0">
                  <a:moveTo>
                    <a:pt x="51282" y="0"/>
                  </a:moveTo>
                  <a:lnTo>
                    <a:pt x="1976528" y="0"/>
                  </a:lnTo>
                  <a:cubicBezTo>
                    <a:pt x="2004850" y="0"/>
                    <a:pt x="2027810" y="22960"/>
                    <a:pt x="2027810" y="51282"/>
                  </a:cubicBezTo>
                  <a:lnTo>
                    <a:pt x="2027810" y="208223"/>
                  </a:lnTo>
                  <a:cubicBezTo>
                    <a:pt x="2027810" y="221824"/>
                    <a:pt x="2022407" y="234868"/>
                    <a:pt x="2012790" y="244485"/>
                  </a:cubicBezTo>
                  <a:cubicBezTo>
                    <a:pt x="2003172" y="254102"/>
                    <a:pt x="1990129" y="259505"/>
                    <a:pt x="1976528" y="259505"/>
                  </a:cubicBezTo>
                  <a:lnTo>
                    <a:pt x="51282" y="259505"/>
                  </a:lnTo>
                  <a:cubicBezTo>
                    <a:pt x="37681" y="259505"/>
                    <a:pt x="24637" y="254102"/>
                    <a:pt x="15020" y="244485"/>
                  </a:cubicBezTo>
                  <a:cubicBezTo>
                    <a:pt x="5403" y="234868"/>
                    <a:pt x="0" y="221824"/>
                    <a:pt x="0" y="208223"/>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1" name="Google Shape;241;p12"/>
            <p:cNvSpPr txBox="1"/>
            <p:nvPr/>
          </p:nvSpPr>
          <p:spPr>
            <a:xfrm>
              <a:off x="0" y="-38100"/>
              <a:ext cx="2027810" cy="2976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42" name="Google Shape;242;p12">
            <a:extLst>
              <a:ext uri="{C183D7F6-B498-43B3-948B-1728B52AA6E4}">
                <adec:decorative xmlns:adec="http://schemas.microsoft.com/office/drawing/2017/decorative" val="1"/>
              </a:ext>
            </a:extLst>
          </p:cNvPr>
          <p:cNvSpPr/>
          <p:nvPr/>
        </p:nvSpPr>
        <p:spPr>
          <a:xfrm>
            <a:off x="1110702" y="2627235"/>
            <a:ext cx="2687014" cy="2908811"/>
          </a:xfrm>
          <a:custGeom>
            <a:avLst/>
            <a:gdLst/>
            <a:ahLst/>
            <a:cxnLst/>
            <a:rect l="l" t="t" r="r" b="b"/>
            <a:pathLst>
              <a:path w="4030521" h="4363217" extrusionOk="0">
                <a:moveTo>
                  <a:pt x="0" y="0"/>
                </a:moveTo>
                <a:lnTo>
                  <a:pt x="4030522" y="0"/>
                </a:lnTo>
                <a:lnTo>
                  <a:pt x="4030522" y="4363217"/>
                </a:lnTo>
                <a:lnTo>
                  <a:pt x="0" y="436321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46" name="Google Shape;246;p12"/>
          <p:cNvSpPr txBox="1">
            <a:spLocks noGrp="1"/>
          </p:cNvSpPr>
          <p:nvPr>
            <p:ph type="title" idx="4294967295"/>
          </p:nvPr>
        </p:nvSpPr>
        <p:spPr>
          <a:xfrm>
            <a:off x="853812" y="351517"/>
            <a:ext cx="7982233" cy="62844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22"/>
              </a:lnSpc>
              <a:spcBef>
                <a:spcPts val="0"/>
              </a:spcBef>
              <a:spcAft>
                <a:spcPts val="0"/>
              </a:spcAft>
              <a:buClr>
                <a:srgbClr val="000000"/>
              </a:buClr>
              <a:buSzTx/>
              <a:buFont typeface="Arial"/>
              <a:buNone/>
              <a:tabLst/>
              <a:defRPr/>
            </a:pPr>
            <a:r>
              <a:rPr kumimoji="0" lang="en-US" sz="2917" b="0" i="0" u="none" strike="noStrike" kern="0" cap="none" spc="0" normalizeH="0" baseline="0" noProof="0" dirty="0">
                <a:ln>
                  <a:noFill/>
                </a:ln>
                <a:solidFill>
                  <a:srgbClr val="48230B"/>
                </a:solidFill>
                <a:effectLst/>
                <a:uLnTx/>
                <a:uFillTx/>
                <a:latin typeface="Arial"/>
                <a:ea typeface="Arial"/>
                <a:cs typeface="Arial"/>
                <a:sym typeface="Arial"/>
              </a:rPr>
              <a:t>A few other phrases that could save the day.</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45" name="Google Shape;245;p12"/>
          <p:cNvSpPr txBox="1"/>
          <p:nvPr/>
        </p:nvSpPr>
        <p:spPr>
          <a:xfrm>
            <a:off x="6703433" y="2212934"/>
            <a:ext cx="3776583" cy="50218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2331">
                <a:solidFill>
                  <a:srgbClr val="F1E9DC"/>
                </a:solidFill>
                <a:latin typeface="Arial"/>
                <a:ea typeface="Arial"/>
                <a:cs typeface="Arial"/>
                <a:sym typeface="Arial"/>
              </a:rPr>
              <a:t>¿Busca algo en específico?</a:t>
            </a:r>
            <a:endParaRPr sz="1200">
              <a:solidFill>
                <a:schemeClr val="dk1"/>
              </a:solidFill>
              <a:latin typeface="Arial"/>
              <a:ea typeface="Arial"/>
              <a:cs typeface="Arial"/>
              <a:sym typeface="Arial"/>
            </a:endParaRPr>
          </a:p>
        </p:txBody>
      </p:sp>
      <p:sp>
        <p:nvSpPr>
          <p:cNvPr id="244" name="Google Shape;244;p12"/>
          <p:cNvSpPr txBox="1"/>
          <p:nvPr/>
        </p:nvSpPr>
        <p:spPr>
          <a:xfrm>
            <a:off x="6503750" y="3377627"/>
            <a:ext cx="4148405" cy="50218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2331">
                <a:solidFill>
                  <a:srgbClr val="F1E9DC"/>
                </a:solidFill>
                <a:latin typeface="Arial"/>
                <a:ea typeface="Arial"/>
                <a:cs typeface="Arial"/>
                <a:sym typeface="Arial"/>
              </a:rPr>
              <a:t>¿Puede repetir, por favor?</a:t>
            </a:r>
            <a:endParaRPr sz="1200">
              <a:solidFill>
                <a:schemeClr val="dk1"/>
              </a:solidFill>
              <a:latin typeface="Arial"/>
              <a:ea typeface="Arial"/>
              <a:cs typeface="Arial"/>
              <a:sym typeface="Arial"/>
            </a:endParaRPr>
          </a:p>
        </p:txBody>
      </p:sp>
      <p:sp>
        <p:nvSpPr>
          <p:cNvPr id="243" name="Google Shape;243;p12"/>
          <p:cNvSpPr txBox="1"/>
          <p:nvPr/>
        </p:nvSpPr>
        <p:spPr>
          <a:xfrm>
            <a:off x="6803156" y="4542323"/>
            <a:ext cx="3577135" cy="502189"/>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2331">
                <a:solidFill>
                  <a:srgbClr val="F1E9DC"/>
                </a:solidFill>
                <a:latin typeface="Arial"/>
                <a:ea typeface="Arial"/>
                <a:cs typeface="Arial"/>
                <a:sym typeface="Arial"/>
              </a:rPr>
              <a:t>No hablo mucho español.</a:t>
            </a:r>
            <a:endParaRPr sz="12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3">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52" name="Google Shape;252;p13">
            <a:extLst>
              <a:ext uri="{C183D7F6-B498-43B3-948B-1728B52AA6E4}">
                <adec:decorative xmlns:adec="http://schemas.microsoft.com/office/drawing/2017/decorative" val="1"/>
              </a:ext>
            </a:extLst>
          </p:cNvPr>
          <p:cNvGrpSpPr/>
          <p:nvPr/>
        </p:nvGrpSpPr>
        <p:grpSpPr>
          <a:xfrm>
            <a:off x="1242612" y="4358090"/>
            <a:ext cx="3034813" cy="445398"/>
            <a:chOff x="0" y="-38100"/>
            <a:chExt cx="2027810" cy="297608"/>
          </a:xfrm>
        </p:grpSpPr>
        <p:sp>
          <p:nvSpPr>
            <p:cNvPr id="253" name="Google Shape;253;p13"/>
            <p:cNvSpPr/>
            <p:nvPr/>
          </p:nvSpPr>
          <p:spPr>
            <a:xfrm>
              <a:off x="0" y="0"/>
              <a:ext cx="2027810" cy="259508"/>
            </a:xfrm>
            <a:custGeom>
              <a:avLst/>
              <a:gdLst/>
              <a:ahLst/>
              <a:cxnLst/>
              <a:rect l="l" t="t" r="r" b="b"/>
              <a:pathLst>
                <a:path w="2027810" h="259508" extrusionOk="0">
                  <a:moveTo>
                    <a:pt x="86735" y="0"/>
                  </a:moveTo>
                  <a:lnTo>
                    <a:pt x="1941075" y="0"/>
                  </a:lnTo>
                  <a:cubicBezTo>
                    <a:pt x="1988977" y="0"/>
                    <a:pt x="2027810" y="38833"/>
                    <a:pt x="2027810" y="86735"/>
                  </a:cubicBezTo>
                  <a:lnTo>
                    <a:pt x="2027810" y="172772"/>
                  </a:lnTo>
                  <a:cubicBezTo>
                    <a:pt x="2027810" y="195776"/>
                    <a:pt x="2018672" y="217837"/>
                    <a:pt x="2002406" y="234103"/>
                  </a:cubicBezTo>
                  <a:cubicBezTo>
                    <a:pt x="1986140" y="250369"/>
                    <a:pt x="1964078" y="259508"/>
                    <a:pt x="1941075" y="259508"/>
                  </a:cubicBezTo>
                  <a:lnTo>
                    <a:pt x="86735" y="259508"/>
                  </a:lnTo>
                  <a:cubicBezTo>
                    <a:pt x="38833" y="259508"/>
                    <a:pt x="0" y="220675"/>
                    <a:pt x="0" y="172772"/>
                  </a:cubicBezTo>
                  <a:lnTo>
                    <a:pt x="0" y="86735"/>
                  </a:lnTo>
                  <a:cubicBezTo>
                    <a:pt x="0" y="63732"/>
                    <a:pt x="9138" y="41670"/>
                    <a:pt x="25404" y="25404"/>
                  </a:cubicBezTo>
                  <a:cubicBezTo>
                    <a:pt x="41670" y="9138"/>
                    <a:pt x="63732" y="0"/>
                    <a:pt x="86735"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4" name="Google Shape;254;p13"/>
            <p:cNvSpPr txBox="1"/>
            <p:nvPr/>
          </p:nvSpPr>
          <p:spPr>
            <a:xfrm>
              <a:off x="0" y="-38100"/>
              <a:ext cx="2027810" cy="297608"/>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55" name="Google Shape;255;p13">
            <a:extLst>
              <a:ext uri="{C183D7F6-B498-43B3-948B-1728B52AA6E4}">
                <adec:decorative xmlns:adec="http://schemas.microsoft.com/office/drawing/2017/decorative" val="1"/>
              </a:ext>
            </a:extLst>
          </p:cNvPr>
          <p:cNvGrpSpPr/>
          <p:nvPr/>
        </p:nvGrpSpPr>
        <p:grpSpPr>
          <a:xfrm>
            <a:off x="1250754" y="5103138"/>
            <a:ext cx="3034813" cy="445398"/>
            <a:chOff x="0" y="-38100"/>
            <a:chExt cx="2027810" cy="297608"/>
          </a:xfrm>
        </p:grpSpPr>
        <p:sp>
          <p:nvSpPr>
            <p:cNvPr id="256" name="Google Shape;256;p13"/>
            <p:cNvSpPr/>
            <p:nvPr/>
          </p:nvSpPr>
          <p:spPr>
            <a:xfrm>
              <a:off x="0" y="0"/>
              <a:ext cx="2027810" cy="259508"/>
            </a:xfrm>
            <a:custGeom>
              <a:avLst/>
              <a:gdLst/>
              <a:ahLst/>
              <a:cxnLst/>
              <a:rect l="l" t="t" r="r" b="b"/>
              <a:pathLst>
                <a:path w="2027810" h="259508" extrusionOk="0">
                  <a:moveTo>
                    <a:pt x="86735" y="0"/>
                  </a:moveTo>
                  <a:lnTo>
                    <a:pt x="1941075" y="0"/>
                  </a:lnTo>
                  <a:cubicBezTo>
                    <a:pt x="1988977" y="0"/>
                    <a:pt x="2027810" y="38833"/>
                    <a:pt x="2027810" y="86735"/>
                  </a:cubicBezTo>
                  <a:lnTo>
                    <a:pt x="2027810" y="172772"/>
                  </a:lnTo>
                  <a:cubicBezTo>
                    <a:pt x="2027810" y="195776"/>
                    <a:pt x="2018672" y="217837"/>
                    <a:pt x="2002406" y="234103"/>
                  </a:cubicBezTo>
                  <a:cubicBezTo>
                    <a:pt x="1986140" y="250369"/>
                    <a:pt x="1964078" y="259508"/>
                    <a:pt x="1941075" y="259508"/>
                  </a:cubicBezTo>
                  <a:lnTo>
                    <a:pt x="86735" y="259508"/>
                  </a:lnTo>
                  <a:cubicBezTo>
                    <a:pt x="38833" y="259508"/>
                    <a:pt x="0" y="220675"/>
                    <a:pt x="0" y="172772"/>
                  </a:cubicBezTo>
                  <a:lnTo>
                    <a:pt x="0" y="86735"/>
                  </a:lnTo>
                  <a:cubicBezTo>
                    <a:pt x="0" y="63732"/>
                    <a:pt x="9138" y="41670"/>
                    <a:pt x="25404" y="25404"/>
                  </a:cubicBezTo>
                  <a:cubicBezTo>
                    <a:pt x="41670" y="9138"/>
                    <a:pt x="63732" y="0"/>
                    <a:pt x="86735"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57" name="Google Shape;257;p13"/>
            <p:cNvSpPr txBox="1"/>
            <p:nvPr/>
          </p:nvSpPr>
          <p:spPr>
            <a:xfrm>
              <a:off x="0" y="-38100"/>
              <a:ext cx="2027810" cy="297608"/>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grpSp>
        <p:nvGrpSpPr>
          <p:cNvPr id="258" name="Google Shape;258;p13">
            <a:extLst>
              <a:ext uri="{C183D7F6-B498-43B3-948B-1728B52AA6E4}">
                <adec:decorative xmlns:adec="http://schemas.microsoft.com/office/drawing/2017/decorative" val="1"/>
              </a:ext>
            </a:extLst>
          </p:cNvPr>
          <p:cNvGrpSpPr/>
          <p:nvPr/>
        </p:nvGrpSpPr>
        <p:grpSpPr>
          <a:xfrm>
            <a:off x="5737415" y="1972078"/>
            <a:ext cx="5365932" cy="787514"/>
            <a:chOff x="0" y="-38100"/>
            <a:chExt cx="2027810" cy="297605"/>
          </a:xfrm>
        </p:grpSpPr>
        <p:sp>
          <p:nvSpPr>
            <p:cNvPr id="259" name="Google Shape;259;p13"/>
            <p:cNvSpPr/>
            <p:nvPr/>
          </p:nvSpPr>
          <p:spPr>
            <a:xfrm>
              <a:off x="0" y="0"/>
              <a:ext cx="2027810" cy="259505"/>
            </a:xfrm>
            <a:custGeom>
              <a:avLst/>
              <a:gdLst/>
              <a:ahLst/>
              <a:cxnLst/>
              <a:rect l="l" t="t" r="r" b="b"/>
              <a:pathLst>
                <a:path w="2027810" h="259505" extrusionOk="0">
                  <a:moveTo>
                    <a:pt x="49055" y="0"/>
                  </a:moveTo>
                  <a:lnTo>
                    <a:pt x="1978755" y="0"/>
                  </a:lnTo>
                  <a:cubicBezTo>
                    <a:pt x="1991765" y="0"/>
                    <a:pt x="2004243" y="5168"/>
                    <a:pt x="2013442" y="14368"/>
                  </a:cubicBezTo>
                  <a:cubicBezTo>
                    <a:pt x="2022642" y="23567"/>
                    <a:pt x="2027810" y="36045"/>
                    <a:pt x="2027810" y="49055"/>
                  </a:cubicBezTo>
                  <a:lnTo>
                    <a:pt x="2027810" y="210450"/>
                  </a:lnTo>
                  <a:cubicBezTo>
                    <a:pt x="2027810" y="223460"/>
                    <a:pt x="2022642" y="235938"/>
                    <a:pt x="2013442" y="245137"/>
                  </a:cubicBezTo>
                  <a:cubicBezTo>
                    <a:pt x="2004243" y="254337"/>
                    <a:pt x="1991765" y="259505"/>
                    <a:pt x="1978755" y="259505"/>
                  </a:cubicBezTo>
                  <a:lnTo>
                    <a:pt x="49055" y="259505"/>
                  </a:lnTo>
                  <a:cubicBezTo>
                    <a:pt x="36045" y="259505"/>
                    <a:pt x="23567" y="254337"/>
                    <a:pt x="14368" y="245137"/>
                  </a:cubicBezTo>
                  <a:cubicBezTo>
                    <a:pt x="5168" y="235938"/>
                    <a:pt x="0" y="223460"/>
                    <a:pt x="0" y="210450"/>
                  </a:cubicBezTo>
                  <a:lnTo>
                    <a:pt x="0" y="49055"/>
                  </a:lnTo>
                  <a:cubicBezTo>
                    <a:pt x="0" y="36045"/>
                    <a:pt x="5168" y="23567"/>
                    <a:pt x="14368" y="14368"/>
                  </a:cubicBezTo>
                  <a:cubicBezTo>
                    <a:pt x="23567" y="5168"/>
                    <a:pt x="36045" y="0"/>
                    <a:pt x="49055"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60" name="Google Shape;260;p13"/>
            <p:cNvSpPr txBox="1"/>
            <p:nvPr/>
          </p:nvSpPr>
          <p:spPr>
            <a:xfrm>
              <a:off x="0" y="-38100"/>
              <a:ext cx="2027810" cy="2976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64" name="Google Shape;264;p13"/>
          <p:cNvSpPr txBox="1">
            <a:spLocks noGrp="1"/>
          </p:cNvSpPr>
          <p:nvPr>
            <p:ph type="title" idx="4294967295"/>
          </p:nvPr>
        </p:nvSpPr>
        <p:spPr>
          <a:xfrm>
            <a:off x="853812" y="351517"/>
            <a:ext cx="7982233" cy="62844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22"/>
              </a:lnSpc>
              <a:spcBef>
                <a:spcPts val="0"/>
              </a:spcBef>
              <a:spcAft>
                <a:spcPts val="0"/>
              </a:spcAft>
              <a:buClr>
                <a:srgbClr val="000000"/>
              </a:buClr>
              <a:buSzTx/>
              <a:buFont typeface="Arial"/>
              <a:buNone/>
              <a:tabLst/>
              <a:defRPr/>
            </a:pPr>
            <a:r>
              <a:rPr kumimoji="0" lang="en-US" sz="2917" b="0" i="0" u="none" strike="noStrike" kern="0" cap="none" spc="0" normalizeH="0" baseline="0" noProof="0" dirty="0">
                <a:ln>
                  <a:noFill/>
                </a:ln>
                <a:solidFill>
                  <a:srgbClr val="48230B"/>
                </a:solidFill>
                <a:effectLst/>
                <a:uLnTx/>
                <a:uFillTx/>
                <a:latin typeface="Arial"/>
                <a:ea typeface="Arial"/>
                <a:cs typeface="Arial"/>
                <a:sym typeface="Arial"/>
              </a:rPr>
              <a:t>A few other phrases that could save the day.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63" name="Google Shape;263;p13"/>
          <p:cNvSpPr txBox="1"/>
          <p:nvPr/>
        </p:nvSpPr>
        <p:spPr>
          <a:xfrm>
            <a:off x="6446359" y="2129855"/>
            <a:ext cx="3948044" cy="525080"/>
          </a:xfrm>
          <a:prstGeom prst="rect">
            <a:avLst/>
          </a:prstGeom>
          <a:noFill/>
          <a:ln>
            <a:noFill/>
          </a:ln>
        </p:spPr>
        <p:txBody>
          <a:bodyPr spcFirstLastPara="1" wrap="square" lIns="0" tIns="0" rIns="0" bIns="0" anchor="t" anchorCtr="0">
            <a:spAutoFit/>
          </a:bodyPr>
          <a:lstStyle/>
          <a:p>
            <a:pPr marL="0" marR="0" lvl="0" indent="0" algn="ctr" rtl="0">
              <a:lnSpc>
                <a:spcPct val="139989"/>
              </a:lnSpc>
              <a:spcBef>
                <a:spcPts val="0"/>
              </a:spcBef>
              <a:spcAft>
                <a:spcPts val="0"/>
              </a:spcAft>
              <a:buNone/>
            </a:pPr>
            <a:r>
              <a:rPr lang="en-US" sz="2437">
                <a:solidFill>
                  <a:srgbClr val="F1E9DC"/>
                </a:solidFill>
                <a:latin typeface="Arial"/>
                <a:ea typeface="Arial"/>
                <a:cs typeface="Arial"/>
                <a:sym typeface="Arial"/>
              </a:rPr>
              <a:t>¿Busca algo en específico?</a:t>
            </a:r>
            <a:endParaRPr sz="1200">
              <a:solidFill>
                <a:schemeClr val="dk1"/>
              </a:solidFill>
              <a:latin typeface="Arial"/>
              <a:ea typeface="Arial"/>
              <a:cs typeface="Arial"/>
              <a:sym typeface="Arial"/>
            </a:endParaRPr>
          </a:p>
        </p:txBody>
      </p:sp>
      <p:sp>
        <p:nvSpPr>
          <p:cNvPr id="261" name="Google Shape;261;p13"/>
          <p:cNvSpPr txBox="1"/>
          <p:nvPr/>
        </p:nvSpPr>
        <p:spPr>
          <a:xfrm>
            <a:off x="1710673" y="4447637"/>
            <a:ext cx="2114973" cy="296876"/>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1378">
                <a:solidFill>
                  <a:srgbClr val="F1E9DC"/>
                </a:solidFill>
                <a:latin typeface="Arial"/>
                <a:ea typeface="Arial"/>
                <a:cs typeface="Arial"/>
                <a:sym typeface="Arial"/>
              </a:rPr>
              <a:t>No hablo mucho español.</a:t>
            </a:r>
            <a:endParaRPr sz="1200">
              <a:solidFill>
                <a:schemeClr val="dk1"/>
              </a:solidFill>
              <a:latin typeface="Arial"/>
              <a:ea typeface="Arial"/>
              <a:cs typeface="Arial"/>
              <a:sym typeface="Arial"/>
            </a:endParaRPr>
          </a:p>
        </p:txBody>
      </p:sp>
      <p:sp>
        <p:nvSpPr>
          <p:cNvPr id="262" name="Google Shape;262;p13"/>
          <p:cNvSpPr txBox="1"/>
          <p:nvPr/>
        </p:nvSpPr>
        <p:spPr>
          <a:xfrm>
            <a:off x="1533649" y="5192686"/>
            <a:ext cx="2452736" cy="296876"/>
          </a:xfrm>
          <a:prstGeom prst="rect">
            <a:avLst/>
          </a:prstGeom>
          <a:noFill/>
          <a:ln>
            <a:noFill/>
          </a:ln>
        </p:spPr>
        <p:txBody>
          <a:bodyPr spcFirstLastPara="1" wrap="square" lIns="0" tIns="0" rIns="0" bIns="0" anchor="t" anchorCtr="0">
            <a:spAutoFit/>
          </a:bodyPr>
          <a:lstStyle/>
          <a:p>
            <a:pPr marL="0" marR="0" lvl="0" indent="0" algn="ctr" rtl="0">
              <a:lnSpc>
                <a:spcPct val="140009"/>
              </a:lnSpc>
              <a:spcBef>
                <a:spcPts val="0"/>
              </a:spcBef>
              <a:spcAft>
                <a:spcPts val="0"/>
              </a:spcAft>
              <a:buNone/>
            </a:pPr>
            <a:r>
              <a:rPr lang="en-US" sz="1378">
                <a:solidFill>
                  <a:srgbClr val="F1E9DC"/>
                </a:solidFill>
                <a:latin typeface="Arial"/>
                <a:ea typeface="Arial"/>
                <a:cs typeface="Arial"/>
                <a:sym typeface="Arial"/>
              </a:rPr>
              <a:t>¿Puede repetir, por favor?</a:t>
            </a:r>
            <a:endParaRPr sz="1200">
              <a:solidFill>
                <a:schemeClr val="dk1"/>
              </a:solidFill>
              <a:latin typeface="Arial"/>
              <a:ea typeface="Arial"/>
              <a:cs typeface="Arial"/>
              <a:sym typeface="Arial"/>
            </a:endParaRPr>
          </a:p>
        </p:txBody>
      </p:sp>
      <p:sp>
        <p:nvSpPr>
          <p:cNvPr id="265" name="Google Shape;265;p13"/>
          <p:cNvSpPr txBox="1"/>
          <p:nvPr/>
        </p:nvSpPr>
        <p:spPr>
          <a:xfrm>
            <a:off x="5490217" y="3568969"/>
            <a:ext cx="6301004" cy="2111604"/>
          </a:xfrm>
          <a:prstGeom prst="rect">
            <a:avLst/>
          </a:prstGeom>
          <a:noFill/>
          <a:ln>
            <a:noFill/>
          </a:ln>
        </p:spPr>
        <p:txBody>
          <a:bodyPr spcFirstLastPara="1" wrap="square" lIns="0" tIns="0" rIns="0" bIns="0" anchor="t" anchorCtr="0">
            <a:spAutoFit/>
          </a:bodyPr>
          <a:lstStyle/>
          <a:p>
            <a:pPr marL="0" marR="0" lvl="0" indent="0" algn="just" rtl="0">
              <a:lnSpc>
                <a:spcPct val="141342"/>
              </a:lnSpc>
              <a:spcBef>
                <a:spcPts val="0"/>
              </a:spcBef>
              <a:spcAft>
                <a:spcPts val="0"/>
              </a:spcAft>
              <a:buNone/>
            </a:pPr>
            <a:r>
              <a:rPr lang="en-US" sz="2433">
                <a:solidFill>
                  <a:srgbClr val="48230B"/>
                </a:solidFill>
                <a:latin typeface="Arial"/>
                <a:ea typeface="Arial"/>
                <a:cs typeface="Arial"/>
                <a:sym typeface="Arial"/>
              </a:rPr>
              <a:t>This question will limit the scope of the conversation. The customer will likely emphasize what it is exactly that they are looking for.  </a:t>
            </a:r>
            <a:endParaRPr sz="2456">
              <a:solidFill>
                <a:srgbClr val="48230B"/>
              </a:solidFill>
              <a:latin typeface="Arial"/>
              <a:ea typeface="Arial"/>
              <a:cs typeface="Arial"/>
              <a:sym typeface="Arial"/>
            </a:endParaRPr>
          </a:p>
        </p:txBody>
      </p:sp>
      <p:sp>
        <p:nvSpPr>
          <p:cNvPr id="266" name="Google Shape;266;p13">
            <a:extLst>
              <a:ext uri="{C183D7F6-B498-43B3-948B-1728B52AA6E4}">
                <adec:decorative xmlns:adec="http://schemas.microsoft.com/office/drawing/2017/decorative" val="1"/>
              </a:ext>
            </a:extLst>
          </p:cNvPr>
          <p:cNvSpPr/>
          <p:nvPr/>
        </p:nvSpPr>
        <p:spPr>
          <a:xfrm>
            <a:off x="2302809" y="1687405"/>
            <a:ext cx="922559" cy="1651112"/>
          </a:xfrm>
          <a:custGeom>
            <a:avLst/>
            <a:gdLst/>
            <a:ahLst/>
            <a:cxnLst/>
            <a:rect l="l" t="t" r="r" b="b"/>
            <a:pathLst>
              <a:path w="1383838" h="2476668" extrusionOk="0">
                <a:moveTo>
                  <a:pt x="0" y="0"/>
                </a:moveTo>
                <a:lnTo>
                  <a:pt x="1383838" y="0"/>
                </a:lnTo>
                <a:lnTo>
                  <a:pt x="1383838" y="2476667"/>
                </a:lnTo>
                <a:lnTo>
                  <a:pt x="0" y="247666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72" name="Google Shape;272;p14"/>
          <p:cNvSpPr txBox="1">
            <a:spLocks noGrp="1"/>
          </p:cNvSpPr>
          <p:nvPr>
            <p:ph type="title" idx="4294967295"/>
          </p:nvPr>
        </p:nvSpPr>
        <p:spPr>
          <a:xfrm>
            <a:off x="3093958" y="517398"/>
            <a:ext cx="6004085" cy="134479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8"/>
              </a:lnSpc>
              <a:spcBef>
                <a:spcPts val="0"/>
              </a:spcBef>
              <a:spcAft>
                <a:spcPts val="0"/>
              </a:spcAft>
              <a:buClr>
                <a:srgbClr val="000000"/>
              </a:buClr>
              <a:buSzTx/>
              <a:buFont typeface="Arial"/>
              <a:buNone/>
              <a:tabLst/>
              <a:defRPr/>
            </a:pPr>
            <a:r>
              <a:rPr kumimoji="0" lang="en-US" sz="6242" b="0" i="0" u="none" strike="noStrike" kern="0" cap="none" spc="0" normalizeH="0" baseline="0" noProof="0" dirty="0">
                <a:ln>
                  <a:noFill/>
                </a:ln>
                <a:solidFill>
                  <a:srgbClr val="48230B"/>
                </a:solidFill>
                <a:effectLst/>
                <a:uLnTx/>
                <a:uFillTx/>
                <a:latin typeface="Arial"/>
                <a:ea typeface="Arial"/>
                <a:cs typeface="Arial"/>
                <a:sym typeface="Arial"/>
              </a:rPr>
              <a:t>ACTIVITY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273" name="Google Shape;273;p14"/>
          <p:cNvSpPr txBox="1"/>
          <p:nvPr/>
        </p:nvSpPr>
        <p:spPr>
          <a:xfrm>
            <a:off x="1558792" y="2238596"/>
            <a:ext cx="9074413" cy="3448445"/>
          </a:xfrm>
          <a:prstGeom prst="rect">
            <a:avLst/>
          </a:prstGeom>
          <a:noFill/>
          <a:ln>
            <a:noFill/>
          </a:ln>
        </p:spPr>
        <p:txBody>
          <a:bodyPr spcFirstLastPara="1" wrap="square" lIns="0" tIns="0" rIns="0" bIns="0" anchor="t" anchorCtr="0">
            <a:spAutoFit/>
          </a:bodyPr>
          <a:lstStyle/>
          <a:p>
            <a:pPr marL="0" marR="0" lvl="0" indent="0" algn="just" rtl="0">
              <a:lnSpc>
                <a:spcPct val="150312"/>
              </a:lnSpc>
              <a:spcBef>
                <a:spcPts val="0"/>
              </a:spcBef>
              <a:spcAft>
                <a:spcPts val="0"/>
              </a:spcAft>
              <a:buNone/>
            </a:pPr>
            <a:r>
              <a:rPr lang="en-US" sz="2133">
                <a:solidFill>
                  <a:srgbClr val="48230B"/>
                </a:solidFill>
                <a:latin typeface="Arial"/>
                <a:ea typeface="Arial"/>
                <a:cs typeface="Arial"/>
                <a:sym typeface="Arial"/>
              </a:rPr>
              <a:t>While listening to the recordings in the next slide, look at scripts of the audios and identify the correct form(s) to use in the survival phrases. In pairs, practice these dialogues several times with a partner and swap roles regularly. </a:t>
            </a:r>
            <a:endParaRPr sz="2133">
              <a:solidFill>
                <a:srgbClr val="48230B"/>
              </a:solidFill>
              <a:highlight>
                <a:srgbClr val="FFFF00"/>
              </a:highlight>
              <a:latin typeface="Arial"/>
              <a:ea typeface="Arial"/>
              <a:cs typeface="Arial"/>
              <a:sym typeface="Arial"/>
            </a:endParaRPr>
          </a:p>
          <a:p>
            <a:pPr marL="0" marR="0" lvl="0" indent="0" algn="just" rtl="0">
              <a:lnSpc>
                <a:spcPct val="150312"/>
              </a:lnSpc>
              <a:spcBef>
                <a:spcPts val="0"/>
              </a:spcBef>
              <a:spcAft>
                <a:spcPts val="0"/>
              </a:spcAft>
              <a:buNone/>
            </a:pPr>
            <a:endParaRPr sz="2133">
              <a:solidFill>
                <a:srgbClr val="48230B"/>
              </a:solidFill>
              <a:highlight>
                <a:srgbClr val="FFFF00"/>
              </a:highlight>
              <a:latin typeface="Arial"/>
              <a:ea typeface="Arial"/>
              <a:cs typeface="Arial"/>
              <a:sym typeface="Arial"/>
            </a:endParaRPr>
          </a:p>
          <a:p>
            <a:pPr marL="0" marR="0" lvl="0" indent="0" algn="l" rtl="0">
              <a:lnSpc>
                <a:spcPct val="150312"/>
              </a:lnSpc>
              <a:spcBef>
                <a:spcPts val="0"/>
              </a:spcBef>
              <a:spcAft>
                <a:spcPts val="0"/>
              </a:spcAft>
              <a:buNone/>
            </a:pPr>
            <a:r>
              <a:rPr lang="en-US" sz="2133">
                <a:solidFill>
                  <a:srgbClr val="48230B"/>
                </a:solidFill>
                <a:latin typeface="Arial"/>
                <a:ea typeface="Arial"/>
                <a:cs typeface="Arial"/>
                <a:sym typeface="Arial"/>
              </a:rPr>
              <a:t>You can find the scripts here: </a:t>
            </a:r>
            <a:r>
              <a:rPr lang="en-US" sz="2133" u="sng">
                <a:solidFill>
                  <a:srgbClr val="48230B"/>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2133">
              <a:solidFill>
                <a:srgbClr val="48230B"/>
              </a:solidFill>
              <a:latin typeface="Arial"/>
              <a:ea typeface="Arial"/>
              <a:cs typeface="Arial"/>
              <a:sym typeface="Arial"/>
            </a:endParaRPr>
          </a:p>
          <a:p>
            <a:pPr marL="0" marR="0" lvl="0" indent="0" algn="l" rtl="0">
              <a:lnSpc>
                <a:spcPct val="171785"/>
              </a:lnSpc>
              <a:spcBef>
                <a:spcPts val="0"/>
              </a:spcBef>
              <a:spcAft>
                <a:spcPts val="0"/>
              </a:spcAft>
              <a:buNone/>
            </a:pPr>
            <a:endParaRPr sz="1867">
              <a:solidFill>
                <a:srgbClr val="48230B"/>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279" name="Google Shape;279;p15">
            <a:extLst>
              <a:ext uri="{C183D7F6-B498-43B3-948B-1728B52AA6E4}">
                <adec:decorative xmlns:adec="http://schemas.microsoft.com/office/drawing/2017/decorative" val="1"/>
              </a:ext>
            </a:extLst>
          </p:cNvPr>
          <p:cNvGrpSpPr/>
          <p:nvPr/>
        </p:nvGrpSpPr>
        <p:grpSpPr>
          <a:xfrm>
            <a:off x="1219198" y="902754"/>
            <a:ext cx="4876800" cy="909464"/>
            <a:chOff x="0" y="-38100"/>
            <a:chExt cx="2274980" cy="755505"/>
          </a:xfrm>
        </p:grpSpPr>
        <p:sp>
          <p:nvSpPr>
            <p:cNvPr id="280" name="Google Shape;280;p1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1" name="Google Shape;281;p15"/>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82" name="Google Shape;282;p15"/>
          <p:cNvSpPr txBox="1">
            <a:spLocks noGrp="1"/>
          </p:cNvSpPr>
          <p:nvPr>
            <p:ph type="title" idx="4294967295"/>
          </p:nvPr>
        </p:nvSpPr>
        <p:spPr>
          <a:xfrm>
            <a:off x="1330790" y="1162475"/>
            <a:ext cx="4145621"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48230B"/>
                </a:solidFill>
                <a:effectLst/>
                <a:uLnTx/>
                <a:uFillTx/>
                <a:latin typeface="Arial"/>
                <a:ea typeface="Arial"/>
                <a:cs typeface="Arial"/>
                <a:sym typeface="Arial"/>
              </a:rPr>
              <a:t>UNIT II - INTERACTION I  </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grpSp>
        <p:nvGrpSpPr>
          <p:cNvPr id="283" name="Google Shape;283;p15">
            <a:extLst>
              <a:ext uri="{C183D7F6-B498-43B3-948B-1728B52AA6E4}">
                <adec:decorative xmlns:adec="http://schemas.microsoft.com/office/drawing/2017/decorative" val="1"/>
              </a:ext>
            </a:extLst>
          </p:cNvPr>
          <p:cNvGrpSpPr/>
          <p:nvPr/>
        </p:nvGrpSpPr>
        <p:grpSpPr>
          <a:xfrm>
            <a:off x="1219199" y="2296232"/>
            <a:ext cx="4876799" cy="909464"/>
            <a:chOff x="0" y="-38100"/>
            <a:chExt cx="2274980" cy="755505"/>
          </a:xfrm>
        </p:grpSpPr>
        <p:sp>
          <p:nvSpPr>
            <p:cNvPr id="284" name="Google Shape;284;p1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5" name="Google Shape;285;p15"/>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86" name="Google Shape;286;p15"/>
          <p:cNvSpPr txBox="1"/>
          <p:nvPr/>
        </p:nvSpPr>
        <p:spPr>
          <a:xfrm>
            <a:off x="1330789" y="2526973"/>
            <a:ext cx="4358811" cy="600934"/>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2789">
                <a:solidFill>
                  <a:srgbClr val="48230B"/>
                </a:solidFill>
                <a:latin typeface="Arial"/>
                <a:ea typeface="Arial"/>
                <a:cs typeface="Arial"/>
                <a:sym typeface="Arial"/>
              </a:rPr>
              <a:t>UNIT II - INTERACTION II</a:t>
            </a:r>
            <a:endParaRPr sz="1200">
              <a:solidFill>
                <a:schemeClr val="dk1"/>
              </a:solidFill>
              <a:latin typeface="Arial"/>
              <a:ea typeface="Arial"/>
              <a:cs typeface="Arial"/>
              <a:sym typeface="Arial"/>
            </a:endParaRPr>
          </a:p>
        </p:txBody>
      </p:sp>
      <p:grpSp>
        <p:nvGrpSpPr>
          <p:cNvPr id="287" name="Google Shape;287;p15">
            <a:extLst>
              <a:ext uri="{C183D7F6-B498-43B3-948B-1728B52AA6E4}">
                <adec:decorative xmlns:adec="http://schemas.microsoft.com/office/drawing/2017/decorative" val="1"/>
              </a:ext>
            </a:extLst>
          </p:cNvPr>
          <p:cNvGrpSpPr/>
          <p:nvPr/>
        </p:nvGrpSpPr>
        <p:grpSpPr>
          <a:xfrm>
            <a:off x="1219199" y="3687216"/>
            <a:ext cx="4876799" cy="909464"/>
            <a:chOff x="0" y="-38100"/>
            <a:chExt cx="2274980" cy="755505"/>
          </a:xfrm>
        </p:grpSpPr>
        <p:sp>
          <p:nvSpPr>
            <p:cNvPr id="288" name="Google Shape;288;p1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89" name="Google Shape;289;p15"/>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90" name="Google Shape;290;p15"/>
          <p:cNvSpPr txBox="1"/>
          <p:nvPr/>
        </p:nvSpPr>
        <p:spPr>
          <a:xfrm>
            <a:off x="1330789" y="3934731"/>
            <a:ext cx="4562011" cy="600934"/>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2789">
                <a:solidFill>
                  <a:srgbClr val="48230B"/>
                </a:solidFill>
                <a:latin typeface="Arial"/>
                <a:ea typeface="Arial"/>
                <a:cs typeface="Arial"/>
                <a:sym typeface="Arial"/>
              </a:rPr>
              <a:t>UNIT II - INTERACTION III</a:t>
            </a:r>
            <a:endParaRPr sz="1200">
              <a:solidFill>
                <a:schemeClr val="dk1"/>
              </a:solidFill>
              <a:latin typeface="Arial"/>
              <a:ea typeface="Arial"/>
              <a:cs typeface="Arial"/>
              <a:sym typeface="Arial"/>
            </a:endParaRPr>
          </a:p>
        </p:txBody>
      </p:sp>
      <p:grpSp>
        <p:nvGrpSpPr>
          <p:cNvPr id="291" name="Google Shape;291;p15">
            <a:extLst>
              <a:ext uri="{C183D7F6-B498-43B3-948B-1728B52AA6E4}">
                <adec:decorative xmlns:adec="http://schemas.microsoft.com/office/drawing/2017/decorative" val="1"/>
              </a:ext>
            </a:extLst>
          </p:cNvPr>
          <p:cNvGrpSpPr/>
          <p:nvPr/>
        </p:nvGrpSpPr>
        <p:grpSpPr>
          <a:xfrm>
            <a:off x="1219199" y="5056708"/>
            <a:ext cx="4876799" cy="909464"/>
            <a:chOff x="0" y="-38100"/>
            <a:chExt cx="2274980" cy="755505"/>
          </a:xfrm>
        </p:grpSpPr>
        <p:sp>
          <p:nvSpPr>
            <p:cNvPr id="292" name="Google Shape;292;p1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93" name="Google Shape;293;p15"/>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294" name="Google Shape;294;p15"/>
          <p:cNvSpPr txBox="1"/>
          <p:nvPr/>
        </p:nvSpPr>
        <p:spPr>
          <a:xfrm>
            <a:off x="1330789" y="5312547"/>
            <a:ext cx="4562011" cy="600934"/>
          </a:xfrm>
          <a:prstGeom prst="rect">
            <a:avLst/>
          </a:prstGeom>
          <a:noFill/>
          <a:ln>
            <a:noFill/>
          </a:ln>
        </p:spPr>
        <p:txBody>
          <a:bodyPr spcFirstLastPara="1" wrap="square" lIns="0" tIns="0" rIns="0" bIns="0" anchor="t" anchorCtr="0">
            <a:spAutoFit/>
          </a:bodyPr>
          <a:lstStyle/>
          <a:p>
            <a:pPr marL="0" marR="0" lvl="0" indent="0" algn="ctr" rtl="0">
              <a:lnSpc>
                <a:spcPct val="139995"/>
              </a:lnSpc>
              <a:spcBef>
                <a:spcPts val="0"/>
              </a:spcBef>
              <a:spcAft>
                <a:spcPts val="0"/>
              </a:spcAft>
              <a:buNone/>
            </a:pPr>
            <a:r>
              <a:rPr lang="en-US" sz="2789">
                <a:solidFill>
                  <a:srgbClr val="48230B"/>
                </a:solidFill>
                <a:latin typeface="Arial"/>
                <a:ea typeface="Arial"/>
                <a:cs typeface="Arial"/>
                <a:sym typeface="Arial"/>
              </a:rPr>
              <a:t>UNIT II - INTERACTION IV</a:t>
            </a:r>
            <a:endParaRPr sz="1200">
              <a:solidFill>
                <a:schemeClr val="dk1"/>
              </a:solidFill>
              <a:latin typeface="Arial"/>
              <a:ea typeface="Arial"/>
              <a:cs typeface="Arial"/>
              <a:sym typeface="Arial"/>
            </a:endParaRPr>
          </a:p>
        </p:txBody>
      </p:sp>
      <p:pic>
        <p:nvPicPr>
          <p:cNvPr id="295" name="Google Shape;295;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51600" y="1162475"/>
            <a:ext cx="541867" cy="541867"/>
          </a:xfrm>
          <a:prstGeom prst="rect">
            <a:avLst/>
          </a:prstGeom>
          <a:noFill/>
          <a:ln>
            <a:noFill/>
          </a:ln>
        </p:spPr>
      </p:pic>
      <p:pic>
        <p:nvPicPr>
          <p:cNvPr id="296" name="Google Shape;296;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77000" y="2595884"/>
            <a:ext cx="541867" cy="541867"/>
          </a:xfrm>
          <a:prstGeom prst="rect">
            <a:avLst/>
          </a:prstGeom>
          <a:noFill/>
          <a:ln>
            <a:noFill/>
          </a:ln>
        </p:spPr>
      </p:pic>
      <p:pic>
        <p:nvPicPr>
          <p:cNvPr id="297" name="Google Shape;297;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51600" y="3893946"/>
            <a:ext cx="541867" cy="541867"/>
          </a:xfrm>
          <a:prstGeom prst="rect">
            <a:avLst/>
          </a:prstGeom>
          <a:noFill/>
          <a:ln>
            <a:noFill/>
          </a:ln>
        </p:spPr>
      </p:pic>
      <p:pic>
        <p:nvPicPr>
          <p:cNvPr id="298" name="Google Shape;298;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477000" y="5375973"/>
            <a:ext cx="541867" cy="541867"/>
          </a:xfrm>
          <a:prstGeom prst="rect">
            <a:avLst/>
          </a:prstGeom>
          <a:noFill/>
          <a:ln>
            <a:noFill/>
          </a:ln>
        </p:spPr>
      </p:pic>
      <p:sp>
        <p:nvSpPr>
          <p:cNvPr id="299" name="Google Shape;299;p15">
            <a:extLst>
              <a:ext uri="{C183D7F6-B498-43B3-948B-1728B52AA6E4}">
                <adec:decorative xmlns:adec="http://schemas.microsoft.com/office/drawing/2017/decorative" val="1"/>
              </a:ext>
            </a:extLst>
          </p:cNvPr>
          <p:cNvSpPr/>
          <p:nvPr/>
        </p:nvSpPr>
        <p:spPr>
          <a:xfrm>
            <a:off x="8686800" y="2717801"/>
            <a:ext cx="355600" cy="609600"/>
          </a:xfrm>
          <a:prstGeom prst="cloudCallout">
            <a:avLst>
              <a:gd name="adj1" fmla="val -20833"/>
              <a:gd name="adj2" fmla="val 62500"/>
            </a:avLst>
          </a:prstGeom>
          <a:blipFill rotWithShape="1">
            <a:blip r:embed="rId3">
              <a:alphaModFix/>
            </a:blip>
            <a:stretch>
              <a:fillRect t="-3331" b="-3329"/>
            </a:stretch>
          </a:blipFill>
          <a:ln>
            <a:noFill/>
          </a:ln>
        </p:spPr>
        <p:txBody>
          <a:bodyPr spcFirstLastPara="1" wrap="square" lIns="60950" tIns="30450" rIns="60950" bIns="304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0" name="Google Shape;300;p15">
            <a:extLst>
              <a:ext uri="{C183D7F6-B498-43B3-948B-1728B52AA6E4}">
                <adec:decorative xmlns:adec="http://schemas.microsoft.com/office/drawing/2017/decorative" val="1"/>
              </a:ext>
            </a:extLst>
          </p:cNvPr>
          <p:cNvSpPr/>
          <p:nvPr/>
        </p:nvSpPr>
        <p:spPr>
          <a:xfrm>
            <a:off x="8610601" y="2008422"/>
            <a:ext cx="2336800" cy="1724658"/>
          </a:xfrm>
          <a:prstGeom prst="cloudCallout">
            <a:avLst>
              <a:gd name="adj1" fmla="val -20833"/>
              <a:gd name="adj2" fmla="val 62500"/>
            </a:avLst>
          </a:prstGeom>
          <a:solidFill>
            <a:schemeClr val="accent2"/>
          </a:solidFill>
          <a:ln>
            <a:noFill/>
          </a:ln>
        </p:spPr>
        <p:txBody>
          <a:bodyPr spcFirstLastPara="1" wrap="square" lIns="60950" tIns="30450" rIns="60950" bIns="30450" anchor="ctr"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5000"/>
                                        <p:tgtEl>
                                          <p:spTgt spid="2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50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
                                        </p:tgtEl>
                                        <p:attrNameLst>
                                          <p:attrName>style.visibility</p:attrName>
                                        </p:attrNameLst>
                                      </p:cBhvr>
                                      <p:to>
                                        <p:strVal val="visible"/>
                                      </p:to>
                                    </p:set>
                                    <p:animEffect transition="in" filter="fade">
                                      <p:cBhvr>
                                        <p:cTn id="17" dur="5000"/>
                                        <p:tgtEl>
                                          <p:spTgt spid="2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gtEl>
                                        <p:attrNameLst>
                                          <p:attrName>style.visibility</p:attrName>
                                        </p:attrNameLst>
                                      </p:cBhvr>
                                      <p:to>
                                        <p:strVal val="visible"/>
                                      </p:to>
                                    </p:set>
                                    <p:animEffect transition="in" filter="fade">
                                      <p:cBhvr>
                                        <p:cTn id="22" dur="5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306" name="Google Shape;306;p16"/>
          <p:cNvSpPr txBox="1">
            <a:spLocks noGrp="1"/>
          </p:cNvSpPr>
          <p:nvPr>
            <p:ph type="title" idx="4294967295"/>
          </p:nvPr>
        </p:nvSpPr>
        <p:spPr>
          <a:xfrm>
            <a:off x="3093958" y="438150"/>
            <a:ext cx="6004085" cy="134312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203"/>
              </a:lnSpc>
              <a:spcBef>
                <a:spcPts val="0"/>
              </a:spcBef>
              <a:spcAft>
                <a:spcPts val="0"/>
              </a:spcAft>
              <a:buClr>
                <a:srgbClr val="000000"/>
              </a:buClr>
              <a:buSzTx/>
              <a:buFont typeface="Arial"/>
              <a:buNone/>
              <a:tabLst/>
              <a:defRPr/>
            </a:pPr>
            <a:r>
              <a:rPr kumimoji="0" lang="en-US" sz="6234" b="0" i="0" u="none" strike="noStrike" kern="0" cap="none" spc="0" normalizeH="0" baseline="0" noProof="0" dirty="0">
                <a:ln>
                  <a:noFill/>
                </a:ln>
                <a:solidFill>
                  <a:srgbClr val="48230B"/>
                </a:solidFill>
                <a:effectLst/>
                <a:uLnTx/>
                <a:uFillTx/>
                <a:latin typeface="Arial"/>
                <a:ea typeface="Arial"/>
                <a:cs typeface="Arial"/>
                <a:sym typeface="Arial"/>
              </a:rPr>
              <a:t>Exit Task</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307" name="Google Shape;307;p16"/>
          <p:cNvSpPr txBox="1"/>
          <p:nvPr/>
        </p:nvSpPr>
        <p:spPr>
          <a:xfrm>
            <a:off x="1928247" y="2215506"/>
            <a:ext cx="8335505" cy="3953390"/>
          </a:xfrm>
          <a:prstGeom prst="rect">
            <a:avLst/>
          </a:prstGeom>
          <a:noFill/>
          <a:ln>
            <a:noFill/>
          </a:ln>
        </p:spPr>
        <p:txBody>
          <a:bodyPr spcFirstLastPara="1" wrap="square" lIns="0" tIns="0" rIns="0" bIns="0" anchor="t" anchorCtr="0">
            <a:spAutoFit/>
          </a:bodyPr>
          <a:lstStyle/>
          <a:p>
            <a:pPr marL="342917" marR="0" lvl="0" indent="-342917" algn="just" rtl="0">
              <a:lnSpc>
                <a:spcPct val="171785"/>
              </a:lnSpc>
              <a:spcBef>
                <a:spcPts val="0"/>
              </a:spcBef>
              <a:spcAft>
                <a:spcPts val="0"/>
              </a:spcAft>
              <a:buClr>
                <a:srgbClr val="48230B"/>
              </a:buClr>
              <a:buSzPts val="2800"/>
              <a:buFont typeface="Arial"/>
              <a:buAutoNum type="arabicPeriod"/>
            </a:pPr>
            <a:r>
              <a:rPr lang="en-US" sz="1867">
                <a:solidFill>
                  <a:srgbClr val="48230B"/>
                </a:solidFill>
                <a:latin typeface="Arial"/>
                <a:ea typeface="Arial"/>
                <a:cs typeface="Arial"/>
                <a:sym typeface="Arial"/>
              </a:rPr>
              <a:t>In one minute, write down all of the survival phrases that you can recall, phrases used for recovering a conversation when you get lost.  </a:t>
            </a:r>
            <a:endParaRPr sz="1200">
              <a:solidFill>
                <a:schemeClr val="dk1"/>
              </a:solidFill>
              <a:latin typeface="Arial"/>
              <a:ea typeface="Arial"/>
              <a:cs typeface="Arial"/>
              <a:sym typeface="Arial"/>
            </a:endParaRPr>
          </a:p>
          <a:p>
            <a:pPr marL="342917" marR="0" lvl="0" indent="-342917" algn="just" rtl="0">
              <a:lnSpc>
                <a:spcPct val="171785"/>
              </a:lnSpc>
              <a:spcBef>
                <a:spcPts val="0"/>
              </a:spcBef>
              <a:spcAft>
                <a:spcPts val="0"/>
              </a:spcAft>
              <a:buClr>
                <a:srgbClr val="48230B"/>
              </a:buClr>
              <a:buSzPts val="2800"/>
              <a:buFont typeface="Arial"/>
              <a:buAutoNum type="arabicPeriod"/>
            </a:pPr>
            <a:r>
              <a:rPr lang="en-US" sz="1867">
                <a:solidFill>
                  <a:srgbClr val="48230B"/>
                </a:solidFill>
                <a:latin typeface="Arial"/>
                <a:ea typeface="Arial"/>
                <a:cs typeface="Arial"/>
                <a:sym typeface="Arial"/>
              </a:rPr>
              <a:t>If you’d like a challenge, do a spontaneously dialogue with your teacher who will intentionally push you out of your comfort zone and beyond your limits of what you can understand. Use your recovery phrases to save the conversation and provide pleasant closure. </a:t>
            </a:r>
            <a:endParaRPr sz="1200">
              <a:solidFill>
                <a:schemeClr val="dk1"/>
              </a:solidFill>
              <a:latin typeface="Arial"/>
              <a:ea typeface="Arial"/>
              <a:cs typeface="Arial"/>
              <a:sym typeface="Arial"/>
            </a:endParaRPr>
          </a:p>
          <a:p>
            <a:pPr marL="0" marR="0" lvl="0" indent="0" algn="just" rtl="0">
              <a:lnSpc>
                <a:spcPct val="171785"/>
              </a:lnSpc>
              <a:spcBef>
                <a:spcPts val="0"/>
              </a:spcBef>
              <a:spcAft>
                <a:spcPts val="0"/>
              </a:spcAft>
              <a:buNone/>
            </a:pPr>
            <a:endParaRPr sz="1867">
              <a:solidFill>
                <a:srgbClr val="48230B"/>
              </a:solidFill>
              <a:highlight>
                <a:srgbClr val="FFFF00"/>
              </a:highlight>
              <a:latin typeface="Arial"/>
              <a:ea typeface="Arial"/>
              <a:cs typeface="Arial"/>
              <a:sym typeface="Arial"/>
            </a:endParaRPr>
          </a:p>
          <a:p>
            <a:pPr marL="0" marR="0" lvl="0" indent="0" algn="l" rtl="0">
              <a:lnSpc>
                <a:spcPct val="171785"/>
              </a:lnSpc>
              <a:spcBef>
                <a:spcPts val="0"/>
              </a:spcBef>
              <a:spcAft>
                <a:spcPts val="0"/>
              </a:spcAft>
              <a:buNone/>
            </a:pPr>
            <a:r>
              <a:rPr lang="en-US" sz="1867">
                <a:solidFill>
                  <a:srgbClr val="48230B"/>
                </a:solidFill>
                <a:latin typeface="Arial"/>
                <a:ea typeface="Arial"/>
                <a:cs typeface="Arial"/>
                <a:sym typeface="Arial"/>
              </a:rPr>
              <a:t>You can find the scripts here: </a:t>
            </a:r>
            <a:r>
              <a:rPr lang="en-US" sz="1867" u="sng">
                <a:solidFill>
                  <a:srgbClr val="48230B"/>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sz="1867">
              <a:solidFill>
                <a:srgbClr val="48230B"/>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04" name="Google Shape;104;p2">
            <a:extLst>
              <a:ext uri="{C183D7F6-B498-43B3-948B-1728B52AA6E4}">
                <adec:decorative xmlns:adec="http://schemas.microsoft.com/office/drawing/2017/decorative" val="1"/>
              </a:ext>
            </a:extLst>
          </p:cNvPr>
          <p:cNvGrpSpPr/>
          <p:nvPr/>
        </p:nvGrpSpPr>
        <p:grpSpPr>
          <a:xfrm>
            <a:off x="50800" y="-38372"/>
            <a:ext cx="5758543" cy="1912371"/>
            <a:chOff x="0" y="-38100"/>
            <a:chExt cx="2274980" cy="755505"/>
          </a:xfrm>
        </p:grpSpPr>
        <p:sp>
          <p:nvSpPr>
            <p:cNvPr id="105" name="Google Shape;105;p2"/>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6" name="Google Shape;106;p2"/>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07" name="Google Shape;107;p2"/>
          <p:cNvSpPr txBox="1">
            <a:spLocks noGrp="1"/>
          </p:cNvSpPr>
          <p:nvPr>
            <p:ph type="title" idx="4294967295"/>
          </p:nvPr>
        </p:nvSpPr>
        <p:spPr>
          <a:xfrm>
            <a:off x="968829" y="742961"/>
            <a:ext cx="4145621"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48230B"/>
                </a:solidFill>
                <a:effectLst/>
                <a:uLnTx/>
                <a:uFillTx/>
                <a:latin typeface="Arial"/>
                <a:ea typeface="Arial"/>
                <a:cs typeface="Arial"/>
                <a:sym typeface="Arial"/>
              </a:rPr>
              <a:t>UNIT II - INTERACTION I</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08" name="Google Shape;108;p2"/>
          <p:cNvSpPr txBox="1"/>
          <p:nvPr/>
        </p:nvSpPr>
        <p:spPr>
          <a:xfrm>
            <a:off x="6451600" y="419763"/>
            <a:ext cx="4495800"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48230B"/>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sp>
        <p:nvSpPr>
          <p:cNvPr id="109" name="Google Shape;109;p2"/>
          <p:cNvSpPr txBox="1"/>
          <p:nvPr/>
        </p:nvSpPr>
        <p:spPr>
          <a:xfrm>
            <a:off x="723900" y="3274435"/>
            <a:ext cx="7975600" cy="2599943"/>
          </a:xfrm>
          <a:prstGeom prst="rect">
            <a:avLst/>
          </a:prstGeom>
          <a:noFill/>
          <a:ln>
            <a:noFill/>
          </a:ln>
        </p:spPr>
        <p:txBody>
          <a:bodyPr spcFirstLastPara="1" wrap="square" lIns="0" tIns="0" rIns="0" bIns="0" anchor="t" anchorCtr="0">
            <a:spAutoFit/>
          </a:bodyPr>
          <a:lstStyle/>
          <a:p>
            <a:pPr marL="457223" marR="0" lvl="0" indent="-457223" algn="l" rtl="0">
              <a:lnSpc>
                <a:spcPct val="87500"/>
              </a:lnSpc>
              <a:spcBef>
                <a:spcPts val="0"/>
              </a:spcBef>
              <a:spcAft>
                <a:spcPts val="0"/>
              </a:spcAft>
              <a:buClr>
                <a:srgbClr val="48230B"/>
              </a:buClr>
              <a:buSzPts val="4800"/>
              <a:buFont typeface="Arial"/>
              <a:buChar char="•"/>
            </a:pPr>
            <a:r>
              <a:rPr lang="en-US" sz="3200">
                <a:solidFill>
                  <a:srgbClr val="48230B"/>
                </a:solidFill>
                <a:latin typeface="Arial"/>
                <a:ea typeface="Arial"/>
                <a:cs typeface="Arial"/>
                <a:sym typeface="Arial"/>
              </a:rPr>
              <a:t>What happened in this interaction?</a:t>
            </a:r>
            <a:endParaRPr sz="1200">
              <a:solidFill>
                <a:schemeClr val="dk1"/>
              </a:solidFill>
              <a:latin typeface="Arial"/>
              <a:ea typeface="Arial"/>
              <a:cs typeface="Arial"/>
              <a:sym typeface="Arial"/>
            </a:endParaRPr>
          </a:p>
          <a:p>
            <a:pPr marL="457223" marR="0" lvl="0" indent="-254013" algn="l" rtl="0">
              <a:lnSpc>
                <a:spcPct val="87500"/>
              </a:lnSpc>
              <a:spcBef>
                <a:spcPts val="0"/>
              </a:spcBef>
              <a:spcAft>
                <a:spcPts val="0"/>
              </a:spcAft>
              <a:buNone/>
            </a:pPr>
            <a:endParaRPr sz="3200">
              <a:solidFill>
                <a:srgbClr val="48230B"/>
              </a:solidFill>
              <a:latin typeface="Arial"/>
              <a:ea typeface="Arial"/>
              <a:cs typeface="Arial"/>
              <a:sym typeface="Arial"/>
            </a:endParaRPr>
          </a:p>
          <a:p>
            <a:pPr marL="457223" marR="0" lvl="0" indent="-457223" algn="l" rtl="0">
              <a:lnSpc>
                <a:spcPct val="87500"/>
              </a:lnSpc>
              <a:spcBef>
                <a:spcPts val="0"/>
              </a:spcBef>
              <a:spcAft>
                <a:spcPts val="0"/>
              </a:spcAft>
              <a:buClr>
                <a:srgbClr val="48230B"/>
              </a:buClr>
              <a:buSzPts val="4800"/>
              <a:buFont typeface="Arial"/>
              <a:buChar char="•"/>
            </a:pPr>
            <a:r>
              <a:rPr lang="en-US" sz="3200">
                <a:solidFill>
                  <a:srgbClr val="48230B"/>
                </a:solidFill>
                <a:latin typeface="Arial"/>
                <a:ea typeface="Arial"/>
                <a:cs typeface="Arial"/>
                <a:sym typeface="Arial"/>
              </a:rPr>
              <a:t>Has this happened to you?</a:t>
            </a:r>
            <a:endParaRPr sz="1200">
              <a:solidFill>
                <a:schemeClr val="dk1"/>
              </a:solidFill>
              <a:latin typeface="Arial"/>
              <a:ea typeface="Arial"/>
              <a:cs typeface="Arial"/>
              <a:sym typeface="Arial"/>
            </a:endParaRPr>
          </a:p>
          <a:p>
            <a:pPr marL="457223" marR="0" lvl="0" indent="-254013" algn="l" rtl="0">
              <a:lnSpc>
                <a:spcPct val="87500"/>
              </a:lnSpc>
              <a:spcBef>
                <a:spcPts val="0"/>
              </a:spcBef>
              <a:spcAft>
                <a:spcPts val="0"/>
              </a:spcAft>
              <a:buNone/>
            </a:pPr>
            <a:endParaRPr sz="3200">
              <a:solidFill>
                <a:srgbClr val="48230B"/>
              </a:solidFill>
              <a:latin typeface="Arial"/>
              <a:ea typeface="Arial"/>
              <a:cs typeface="Arial"/>
              <a:sym typeface="Arial"/>
            </a:endParaRPr>
          </a:p>
          <a:p>
            <a:pPr marL="457223" marR="0" lvl="0" indent="-457223" algn="l" rtl="0">
              <a:lnSpc>
                <a:spcPct val="87500"/>
              </a:lnSpc>
              <a:spcBef>
                <a:spcPts val="0"/>
              </a:spcBef>
              <a:spcAft>
                <a:spcPts val="0"/>
              </a:spcAft>
              <a:buClr>
                <a:srgbClr val="48230B"/>
              </a:buClr>
              <a:buSzPts val="4800"/>
              <a:buFont typeface="Arial"/>
              <a:buChar char="•"/>
            </a:pPr>
            <a:r>
              <a:rPr lang="en-US" sz="3200">
                <a:solidFill>
                  <a:srgbClr val="48230B"/>
                </a:solidFill>
                <a:latin typeface="Arial"/>
                <a:ea typeface="Arial"/>
                <a:cs typeface="Arial"/>
                <a:sym typeface="Arial"/>
              </a:rPr>
              <a:t>Give us an example.</a:t>
            </a:r>
            <a:endParaRPr sz="1200">
              <a:solidFill>
                <a:schemeClr val="dk1"/>
              </a:solidFill>
              <a:latin typeface="Arial"/>
              <a:ea typeface="Arial"/>
              <a:cs typeface="Arial"/>
              <a:sym typeface="Arial"/>
            </a:endParaRPr>
          </a:p>
          <a:p>
            <a:pPr marL="0" marR="0" lvl="0" indent="0" algn="l" rtl="0">
              <a:lnSpc>
                <a:spcPct val="87500"/>
              </a:lnSpc>
              <a:spcBef>
                <a:spcPts val="0"/>
              </a:spcBef>
              <a:spcAft>
                <a:spcPts val="0"/>
              </a:spcAft>
              <a:buNone/>
            </a:pPr>
            <a:endParaRPr sz="3200">
              <a:solidFill>
                <a:srgbClr val="48230B"/>
              </a:solidFill>
              <a:latin typeface="Arial"/>
              <a:ea typeface="Arial"/>
              <a:cs typeface="Arial"/>
              <a:sym typeface="Arial"/>
            </a:endParaRPr>
          </a:p>
        </p:txBody>
      </p:sp>
      <p:pic>
        <p:nvPicPr>
          <p:cNvPr id="110" name="Google Shape;110;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82659" y="1332053"/>
            <a:ext cx="541867" cy="541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16" name="Google Shape;116;p3">
            <a:extLst>
              <a:ext uri="{C183D7F6-B498-43B3-948B-1728B52AA6E4}">
                <adec:decorative xmlns:adec="http://schemas.microsoft.com/office/drawing/2017/decorative" val="1"/>
              </a:ext>
            </a:extLst>
          </p:cNvPr>
          <p:cNvGrpSpPr/>
          <p:nvPr/>
        </p:nvGrpSpPr>
        <p:grpSpPr>
          <a:xfrm rot="10800000">
            <a:off x="556254" y="1567023"/>
            <a:ext cx="3138673" cy="4305583"/>
            <a:chOff x="0" y="0"/>
            <a:chExt cx="4591050" cy="6297930"/>
          </a:xfrm>
        </p:grpSpPr>
        <p:sp>
          <p:nvSpPr>
            <p:cNvPr id="117" name="Google Shape;117;p3"/>
            <p:cNvSpPr/>
            <p:nvPr/>
          </p:nvSpPr>
          <p:spPr>
            <a:xfrm>
              <a:off x="0" y="0"/>
              <a:ext cx="4591050" cy="6297930"/>
            </a:xfrm>
            <a:custGeom>
              <a:avLst/>
              <a:gdLst/>
              <a:ahLst/>
              <a:cxnLst/>
              <a:rect l="l" t="t" r="r" b="b"/>
              <a:pathLst>
                <a:path w="4591050" h="6297930" extrusionOk="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C85A14"/>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8" name="Google Shape;118;p3"/>
            <p:cNvSpPr/>
            <p:nvPr/>
          </p:nvSpPr>
          <p:spPr>
            <a:xfrm rot="10800000" flipH="1">
              <a:off x="118110" y="4533900"/>
              <a:ext cx="1645920" cy="1645920"/>
            </a:xfrm>
            <a:custGeom>
              <a:avLst/>
              <a:gdLst/>
              <a:ahLst/>
              <a:cxnLst/>
              <a:rect l="l" t="t" r="r" b="b"/>
              <a:pathLst>
                <a:path w="1645920" h="1645920" extrusionOk="0">
                  <a:moveTo>
                    <a:pt x="822960" y="0"/>
                  </a:moveTo>
                  <a:cubicBezTo>
                    <a:pt x="369570" y="0"/>
                    <a:pt x="0" y="368300"/>
                    <a:pt x="0" y="822960"/>
                  </a:cubicBezTo>
                  <a:cubicBezTo>
                    <a:pt x="0" y="1277620"/>
                    <a:pt x="368300" y="1645920"/>
                    <a:pt x="822960" y="1645920"/>
                  </a:cubicBezTo>
                  <a:cubicBezTo>
                    <a:pt x="1276350" y="1645920"/>
                    <a:pt x="1645920" y="1277620"/>
                    <a:pt x="1645920" y="822960"/>
                  </a:cubicBezTo>
                  <a:cubicBezTo>
                    <a:pt x="1645920" y="368300"/>
                    <a:pt x="1276350" y="0"/>
                    <a:pt x="822960" y="0"/>
                  </a:cubicBezTo>
                  <a:close/>
                </a:path>
              </a:pathLst>
            </a:custGeom>
            <a:blipFill rotWithShape="1">
              <a:blip r:embed="rId4">
                <a:alphaModFix/>
              </a:blip>
              <a:stretch>
                <a:fillRect l="-25043" r="-25041"/>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19" name="Google Shape;119;p3"/>
            <p:cNvSpPr/>
            <p:nvPr/>
          </p:nvSpPr>
          <p:spPr>
            <a:xfrm rot="10800000" flipH="1">
              <a:off x="118110" y="118110"/>
              <a:ext cx="1645920" cy="1644650"/>
            </a:xfrm>
            <a:custGeom>
              <a:avLst/>
              <a:gdLst/>
              <a:ahLst/>
              <a:cxnLst/>
              <a:rect l="l" t="t" r="r" b="b"/>
              <a:pathLst>
                <a:path w="1645920" h="1644650" extrusionOk="0">
                  <a:moveTo>
                    <a:pt x="0" y="821690"/>
                  </a:moveTo>
                  <a:cubicBezTo>
                    <a:pt x="0" y="1275080"/>
                    <a:pt x="368300" y="1644650"/>
                    <a:pt x="822960" y="1644650"/>
                  </a:cubicBezTo>
                  <a:cubicBezTo>
                    <a:pt x="1276350" y="1644650"/>
                    <a:pt x="1645920" y="1276350"/>
                    <a:pt x="1645920" y="821690"/>
                  </a:cubicBezTo>
                  <a:cubicBezTo>
                    <a:pt x="1645920" y="584200"/>
                    <a:pt x="1544320" y="370840"/>
                    <a:pt x="1384300" y="220980"/>
                  </a:cubicBezTo>
                  <a:cubicBezTo>
                    <a:pt x="1377950" y="218440"/>
                    <a:pt x="1371600" y="214630"/>
                    <a:pt x="1366520" y="208280"/>
                  </a:cubicBezTo>
                  <a:cubicBezTo>
                    <a:pt x="1362710" y="204470"/>
                    <a:pt x="1360170" y="200660"/>
                    <a:pt x="1357630" y="196850"/>
                  </a:cubicBezTo>
                  <a:cubicBezTo>
                    <a:pt x="1214120" y="74930"/>
                    <a:pt x="1027430" y="0"/>
                    <a:pt x="824230" y="0"/>
                  </a:cubicBezTo>
                  <a:cubicBezTo>
                    <a:pt x="369570" y="0"/>
                    <a:pt x="0" y="368300"/>
                    <a:pt x="0" y="821690"/>
                  </a:cubicBezTo>
                  <a:close/>
                </a:path>
              </a:pathLst>
            </a:custGeom>
            <a:blipFill rotWithShape="1">
              <a:blip r:embed="rId5">
                <a:alphaModFix/>
              </a:blip>
              <a:stretch>
                <a:fillRect t="-35" b="-35"/>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0" name="Google Shape;120;p3"/>
            <p:cNvSpPr/>
            <p:nvPr/>
          </p:nvSpPr>
          <p:spPr>
            <a:xfrm rot="10800000" flipH="1">
              <a:off x="1826260" y="1827530"/>
              <a:ext cx="2644140" cy="2644140"/>
            </a:xfrm>
            <a:custGeom>
              <a:avLst/>
              <a:gdLst/>
              <a:ahLst/>
              <a:cxnLst/>
              <a:rect l="l" t="t" r="r" b="b"/>
              <a:pathLst>
                <a:path w="2644140" h="2644140" extrusionOk="0">
                  <a:moveTo>
                    <a:pt x="1322070" y="0"/>
                  </a:moveTo>
                  <a:cubicBezTo>
                    <a:pt x="593090" y="0"/>
                    <a:pt x="0" y="593090"/>
                    <a:pt x="0" y="1322070"/>
                  </a:cubicBezTo>
                  <a:cubicBezTo>
                    <a:pt x="0" y="2051050"/>
                    <a:pt x="593090" y="2644140"/>
                    <a:pt x="1322070" y="2644140"/>
                  </a:cubicBezTo>
                  <a:cubicBezTo>
                    <a:pt x="2051050" y="2644140"/>
                    <a:pt x="2644140" y="2051050"/>
                    <a:pt x="2644140" y="1322070"/>
                  </a:cubicBezTo>
                  <a:cubicBezTo>
                    <a:pt x="2644140" y="593090"/>
                    <a:pt x="2052320" y="0"/>
                    <a:pt x="1322070" y="0"/>
                  </a:cubicBezTo>
                  <a:close/>
                </a:path>
              </a:pathLst>
            </a:custGeom>
            <a:blipFill rotWithShape="1">
              <a:blip r:embed="rId6">
                <a:alphaModFix/>
              </a:blip>
              <a:stretch>
                <a:fillRect l="-25043" r="-25041"/>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sp>
        <p:nvSpPr>
          <p:cNvPr id="121" name="Google Shape;121;p3"/>
          <p:cNvSpPr txBox="1">
            <a:spLocks noGrp="1"/>
          </p:cNvSpPr>
          <p:nvPr>
            <p:ph type="title" idx="4294967295"/>
          </p:nvPr>
        </p:nvSpPr>
        <p:spPr>
          <a:xfrm>
            <a:off x="685800" y="355779"/>
            <a:ext cx="9995581" cy="57432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010"/>
              </a:lnSpc>
              <a:spcBef>
                <a:spcPts val="0"/>
              </a:spcBef>
              <a:spcAft>
                <a:spcPts val="0"/>
              </a:spcAft>
              <a:buClr>
                <a:srgbClr val="000000"/>
              </a:buClr>
              <a:buSzTx/>
              <a:buFont typeface="Arial"/>
              <a:buNone/>
              <a:tabLst/>
              <a:defRPr/>
            </a:pPr>
            <a:r>
              <a:rPr kumimoji="0" lang="en-US" sz="2666" b="0" i="0" u="none" strike="noStrike" kern="0" cap="none" spc="0" normalizeH="0" baseline="0" noProof="0" dirty="0">
                <a:ln>
                  <a:noFill/>
                </a:ln>
                <a:solidFill>
                  <a:srgbClr val="48230B"/>
                </a:solidFill>
                <a:effectLst/>
                <a:uLnTx/>
                <a:uFillTx/>
                <a:latin typeface="Arial"/>
                <a:ea typeface="Arial"/>
                <a:cs typeface="Arial"/>
                <a:sym typeface="Arial"/>
              </a:rPr>
              <a:t>What are a few reasons why this conversation hit a wall?</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grpSp>
        <p:nvGrpSpPr>
          <p:cNvPr id="122" name="Google Shape;122;p3">
            <a:extLst>
              <a:ext uri="{C183D7F6-B498-43B3-948B-1728B52AA6E4}">
                <adec:decorative xmlns:adec="http://schemas.microsoft.com/office/drawing/2017/decorative" val="1"/>
              </a:ext>
            </a:extLst>
          </p:cNvPr>
          <p:cNvGrpSpPr/>
          <p:nvPr/>
        </p:nvGrpSpPr>
        <p:grpSpPr>
          <a:xfrm>
            <a:off x="6011506" y="2068193"/>
            <a:ext cx="5132894" cy="753319"/>
            <a:chOff x="0" y="-38100"/>
            <a:chExt cx="2027810" cy="297608"/>
          </a:xfrm>
        </p:grpSpPr>
        <p:sp>
          <p:nvSpPr>
            <p:cNvPr id="123" name="Google Shape;123;p3"/>
            <p:cNvSpPr/>
            <p:nvPr/>
          </p:nvSpPr>
          <p:spPr>
            <a:xfrm>
              <a:off x="0" y="0"/>
              <a:ext cx="2027810" cy="259508"/>
            </a:xfrm>
            <a:custGeom>
              <a:avLst/>
              <a:gdLst/>
              <a:ahLst/>
              <a:cxnLst/>
              <a:rect l="l" t="t" r="r" b="b"/>
              <a:pathLst>
                <a:path w="2027810" h="259508" extrusionOk="0">
                  <a:moveTo>
                    <a:pt x="51282" y="0"/>
                  </a:moveTo>
                  <a:lnTo>
                    <a:pt x="1976528" y="0"/>
                  </a:lnTo>
                  <a:cubicBezTo>
                    <a:pt x="2004850" y="0"/>
                    <a:pt x="2027810" y="22960"/>
                    <a:pt x="2027810" y="51282"/>
                  </a:cubicBezTo>
                  <a:lnTo>
                    <a:pt x="2027810" y="208226"/>
                  </a:lnTo>
                  <a:cubicBezTo>
                    <a:pt x="2027810" y="221826"/>
                    <a:pt x="2022407" y="234870"/>
                    <a:pt x="2012790" y="244487"/>
                  </a:cubicBezTo>
                  <a:cubicBezTo>
                    <a:pt x="2003172" y="254105"/>
                    <a:pt x="1990129" y="259508"/>
                    <a:pt x="1976528" y="259508"/>
                  </a:cubicBezTo>
                  <a:lnTo>
                    <a:pt x="51282" y="259508"/>
                  </a:lnTo>
                  <a:cubicBezTo>
                    <a:pt x="37681" y="259508"/>
                    <a:pt x="24637" y="254105"/>
                    <a:pt x="15020" y="244487"/>
                  </a:cubicBezTo>
                  <a:cubicBezTo>
                    <a:pt x="5403" y="234870"/>
                    <a:pt x="0" y="221826"/>
                    <a:pt x="0" y="208226"/>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4" name="Google Shape;124;p3"/>
            <p:cNvSpPr txBox="1"/>
            <p:nvPr/>
          </p:nvSpPr>
          <p:spPr>
            <a:xfrm>
              <a:off x="0" y="-38100"/>
              <a:ext cx="2027810" cy="297608"/>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25" name="Google Shape;125;p3"/>
          <p:cNvSpPr txBox="1"/>
          <p:nvPr/>
        </p:nvSpPr>
        <p:spPr>
          <a:xfrm>
            <a:off x="6248984" y="2228358"/>
            <a:ext cx="4809421" cy="502189"/>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331">
                <a:solidFill>
                  <a:srgbClr val="F1E9DC"/>
                </a:solidFill>
                <a:latin typeface="Arial"/>
                <a:ea typeface="Arial"/>
                <a:cs typeface="Arial"/>
                <a:sym typeface="Arial"/>
              </a:rPr>
              <a:t>Native Spanish speaker talks fast.</a:t>
            </a:r>
            <a:endParaRPr sz="1200">
              <a:solidFill>
                <a:schemeClr val="dk1"/>
              </a:solidFill>
              <a:latin typeface="Arial"/>
              <a:ea typeface="Arial"/>
              <a:cs typeface="Arial"/>
              <a:sym typeface="Arial"/>
            </a:endParaRPr>
          </a:p>
        </p:txBody>
      </p:sp>
      <p:grpSp>
        <p:nvGrpSpPr>
          <p:cNvPr id="126" name="Google Shape;126;p3">
            <a:extLst>
              <a:ext uri="{C183D7F6-B498-43B3-948B-1728B52AA6E4}">
                <adec:decorative xmlns:adec="http://schemas.microsoft.com/office/drawing/2017/decorative" val="1"/>
              </a:ext>
            </a:extLst>
          </p:cNvPr>
          <p:cNvGrpSpPr/>
          <p:nvPr/>
        </p:nvGrpSpPr>
        <p:grpSpPr>
          <a:xfrm>
            <a:off x="6025277" y="3328321"/>
            <a:ext cx="5132894" cy="753319"/>
            <a:chOff x="0" y="-38100"/>
            <a:chExt cx="2027810" cy="297608"/>
          </a:xfrm>
        </p:grpSpPr>
        <p:sp>
          <p:nvSpPr>
            <p:cNvPr id="127" name="Google Shape;127;p3"/>
            <p:cNvSpPr/>
            <p:nvPr/>
          </p:nvSpPr>
          <p:spPr>
            <a:xfrm>
              <a:off x="0" y="0"/>
              <a:ext cx="2027810" cy="259508"/>
            </a:xfrm>
            <a:custGeom>
              <a:avLst/>
              <a:gdLst/>
              <a:ahLst/>
              <a:cxnLst/>
              <a:rect l="l" t="t" r="r" b="b"/>
              <a:pathLst>
                <a:path w="2027810" h="259508" extrusionOk="0">
                  <a:moveTo>
                    <a:pt x="51282" y="0"/>
                  </a:moveTo>
                  <a:lnTo>
                    <a:pt x="1976528" y="0"/>
                  </a:lnTo>
                  <a:cubicBezTo>
                    <a:pt x="2004850" y="0"/>
                    <a:pt x="2027810" y="22960"/>
                    <a:pt x="2027810" y="51282"/>
                  </a:cubicBezTo>
                  <a:lnTo>
                    <a:pt x="2027810" y="208226"/>
                  </a:lnTo>
                  <a:cubicBezTo>
                    <a:pt x="2027810" y="221826"/>
                    <a:pt x="2022407" y="234870"/>
                    <a:pt x="2012790" y="244487"/>
                  </a:cubicBezTo>
                  <a:cubicBezTo>
                    <a:pt x="2003172" y="254105"/>
                    <a:pt x="1990129" y="259508"/>
                    <a:pt x="1976528" y="259508"/>
                  </a:cubicBezTo>
                  <a:lnTo>
                    <a:pt x="51282" y="259508"/>
                  </a:lnTo>
                  <a:cubicBezTo>
                    <a:pt x="37681" y="259508"/>
                    <a:pt x="24637" y="254105"/>
                    <a:pt x="15020" y="244487"/>
                  </a:cubicBezTo>
                  <a:cubicBezTo>
                    <a:pt x="5403" y="234870"/>
                    <a:pt x="0" y="221826"/>
                    <a:pt x="0" y="208226"/>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8" name="Google Shape;128;p3"/>
            <p:cNvSpPr txBox="1"/>
            <p:nvPr/>
          </p:nvSpPr>
          <p:spPr>
            <a:xfrm>
              <a:off x="0" y="-38100"/>
              <a:ext cx="2027810" cy="297608"/>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29" name="Google Shape;129;p3"/>
          <p:cNvSpPr txBox="1"/>
          <p:nvPr/>
        </p:nvSpPr>
        <p:spPr>
          <a:xfrm>
            <a:off x="6262755" y="3481022"/>
            <a:ext cx="4630396" cy="502189"/>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331">
                <a:solidFill>
                  <a:srgbClr val="F1E9DC"/>
                </a:solidFill>
                <a:latin typeface="Arial"/>
                <a:ea typeface="Arial"/>
                <a:cs typeface="Arial"/>
                <a:sym typeface="Arial"/>
              </a:rPr>
              <a:t>I don’t know some of the words.</a:t>
            </a:r>
            <a:endParaRPr sz="1200">
              <a:solidFill>
                <a:schemeClr val="dk1"/>
              </a:solidFill>
              <a:latin typeface="Arial"/>
              <a:ea typeface="Arial"/>
              <a:cs typeface="Arial"/>
              <a:sym typeface="Arial"/>
            </a:endParaRPr>
          </a:p>
        </p:txBody>
      </p:sp>
      <p:grpSp>
        <p:nvGrpSpPr>
          <p:cNvPr id="130" name="Google Shape;130;p3">
            <a:extLst>
              <a:ext uri="{C183D7F6-B498-43B3-948B-1728B52AA6E4}">
                <adec:decorative xmlns:adec="http://schemas.microsoft.com/office/drawing/2017/decorative" val="1"/>
              </a:ext>
            </a:extLst>
          </p:cNvPr>
          <p:cNvGrpSpPr/>
          <p:nvPr/>
        </p:nvGrpSpPr>
        <p:grpSpPr>
          <a:xfrm>
            <a:off x="6011506" y="4589906"/>
            <a:ext cx="5132894" cy="1082194"/>
            <a:chOff x="0" y="-38100"/>
            <a:chExt cx="2027810" cy="427533"/>
          </a:xfrm>
        </p:grpSpPr>
        <p:sp>
          <p:nvSpPr>
            <p:cNvPr id="131" name="Google Shape;131;p3"/>
            <p:cNvSpPr/>
            <p:nvPr/>
          </p:nvSpPr>
          <p:spPr>
            <a:xfrm>
              <a:off x="0" y="0"/>
              <a:ext cx="2027810" cy="389433"/>
            </a:xfrm>
            <a:custGeom>
              <a:avLst/>
              <a:gdLst/>
              <a:ahLst/>
              <a:cxnLst/>
              <a:rect l="l" t="t" r="r" b="b"/>
              <a:pathLst>
                <a:path w="2027810" h="389433" extrusionOk="0">
                  <a:moveTo>
                    <a:pt x="51282" y="0"/>
                  </a:moveTo>
                  <a:lnTo>
                    <a:pt x="1976528" y="0"/>
                  </a:lnTo>
                  <a:cubicBezTo>
                    <a:pt x="2004850" y="0"/>
                    <a:pt x="2027810" y="22960"/>
                    <a:pt x="2027810" y="51282"/>
                  </a:cubicBezTo>
                  <a:lnTo>
                    <a:pt x="2027810" y="338151"/>
                  </a:lnTo>
                  <a:cubicBezTo>
                    <a:pt x="2027810" y="351752"/>
                    <a:pt x="2022407" y="364796"/>
                    <a:pt x="2012790" y="374413"/>
                  </a:cubicBezTo>
                  <a:cubicBezTo>
                    <a:pt x="2003172" y="384030"/>
                    <a:pt x="1990129" y="389433"/>
                    <a:pt x="1976528" y="389433"/>
                  </a:cubicBezTo>
                  <a:lnTo>
                    <a:pt x="51282" y="389433"/>
                  </a:lnTo>
                  <a:cubicBezTo>
                    <a:pt x="37681" y="389433"/>
                    <a:pt x="24637" y="384030"/>
                    <a:pt x="15020" y="374413"/>
                  </a:cubicBezTo>
                  <a:cubicBezTo>
                    <a:pt x="5403" y="364796"/>
                    <a:pt x="0" y="351752"/>
                    <a:pt x="0" y="338151"/>
                  </a:cubicBezTo>
                  <a:lnTo>
                    <a:pt x="0" y="51282"/>
                  </a:lnTo>
                  <a:cubicBezTo>
                    <a:pt x="0" y="37681"/>
                    <a:pt x="5403" y="24637"/>
                    <a:pt x="15020" y="15020"/>
                  </a:cubicBezTo>
                  <a:cubicBezTo>
                    <a:pt x="24637" y="5403"/>
                    <a:pt x="37681" y="0"/>
                    <a:pt x="51282" y="0"/>
                  </a:cubicBezTo>
                  <a:close/>
                </a:path>
              </a:pathLst>
            </a:custGeom>
            <a:solidFill>
              <a:srgbClr val="48230B"/>
            </a:solid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2" name="Google Shape;132;p3"/>
            <p:cNvSpPr txBox="1"/>
            <p:nvPr/>
          </p:nvSpPr>
          <p:spPr>
            <a:xfrm>
              <a:off x="0" y="-38100"/>
              <a:ext cx="2027810" cy="427533"/>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33" name="Google Shape;133;p3"/>
          <p:cNvSpPr txBox="1"/>
          <p:nvPr/>
        </p:nvSpPr>
        <p:spPr>
          <a:xfrm>
            <a:off x="6262755" y="4735808"/>
            <a:ext cx="4713023" cy="1004378"/>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2331">
                <a:solidFill>
                  <a:srgbClr val="F1E9DC"/>
                </a:solidFill>
                <a:latin typeface="Arial"/>
                <a:ea typeface="Arial"/>
                <a:cs typeface="Arial"/>
                <a:sym typeface="Arial"/>
              </a:rPr>
              <a:t>Some of the expressions seem to be regional.</a:t>
            </a:r>
            <a:endParaRPr sz="12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9" name="Google Shape;139;p4"/>
          <p:cNvSpPr txBox="1">
            <a:spLocks noGrp="1"/>
          </p:cNvSpPr>
          <p:nvPr>
            <p:ph type="title" idx="4294967295"/>
          </p:nvPr>
        </p:nvSpPr>
        <p:spPr>
          <a:xfrm>
            <a:off x="3093958" y="956036"/>
            <a:ext cx="6004085" cy="134479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08"/>
              </a:lnSpc>
              <a:spcBef>
                <a:spcPts val="0"/>
              </a:spcBef>
              <a:spcAft>
                <a:spcPts val="0"/>
              </a:spcAft>
              <a:buClr>
                <a:srgbClr val="000000"/>
              </a:buClr>
              <a:buSzTx/>
              <a:buFont typeface="Arial"/>
              <a:buNone/>
              <a:tabLst/>
              <a:defRPr/>
            </a:pPr>
            <a:r>
              <a:rPr kumimoji="0" lang="en-US" sz="6242" b="0" i="0" u="none" strike="noStrike" kern="0" cap="none" spc="0" normalizeH="0" baseline="0" noProof="0" dirty="0">
                <a:ln>
                  <a:noFill/>
                </a:ln>
                <a:solidFill>
                  <a:srgbClr val="48230B"/>
                </a:solidFill>
                <a:effectLst/>
                <a:uLnTx/>
                <a:uFillTx/>
                <a:latin typeface="Arial"/>
                <a:ea typeface="Arial"/>
                <a:cs typeface="Arial"/>
                <a:sym typeface="Arial"/>
              </a:rPr>
              <a:t>ACTIVITY</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40" name="Google Shape;140;p4"/>
          <p:cNvSpPr txBox="1"/>
          <p:nvPr/>
        </p:nvSpPr>
        <p:spPr>
          <a:xfrm>
            <a:off x="1279430" y="2962502"/>
            <a:ext cx="9633141" cy="1344727"/>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en-US" sz="3121">
                <a:solidFill>
                  <a:srgbClr val="48230B"/>
                </a:solidFill>
                <a:latin typeface="Arial"/>
                <a:ea typeface="Arial"/>
                <a:cs typeface="Arial"/>
                <a:sym typeface="Arial"/>
              </a:rPr>
              <a:t>Instructions: Listen to the following audio recordings. Identify the source of the disruption in each one.</a:t>
            </a:r>
            <a:r>
              <a:rPr lang="en-US" sz="3121">
                <a:solidFill>
                  <a:srgbClr val="163D06"/>
                </a:solidFill>
                <a:latin typeface="Arial"/>
                <a:ea typeface="Arial"/>
                <a:cs typeface="Arial"/>
                <a:sym typeface="Arial"/>
              </a:rPr>
              <a:t> </a:t>
            </a:r>
            <a:endParaRPr sz="12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46" name="Google Shape;146;p5">
            <a:extLst>
              <a:ext uri="{C183D7F6-B498-43B3-948B-1728B52AA6E4}">
                <adec:decorative xmlns:adec="http://schemas.microsoft.com/office/drawing/2017/decorative" val="1"/>
              </a:ext>
            </a:extLst>
          </p:cNvPr>
          <p:cNvGrpSpPr/>
          <p:nvPr/>
        </p:nvGrpSpPr>
        <p:grpSpPr>
          <a:xfrm>
            <a:off x="3216729" y="1728859"/>
            <a:ext cx="5758543" cy="1912371"/>
            <a:chOff x="0" y="-38100"/>
            <a:chExt cx="2274980" cy="755505"/>
          </a:xfrm>
        </p:grpSpPr>
        <p:sp>
          <p:nvSpPr>
            <p:cNvPr id="147" name="Google Shape;147;p5"/>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48" name="Google Shape;148;p5"/>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49" name="Google Shape;149;p5"/>
          <p:cNvSpPr txBox="1">
            <a:spLocks noGrp="1"/>
          </p:cNvSpPr>
          <p:nvPr>
            <p:ph type="title" idx="4294967295"/>
          </p:nvPr>
        </p:nvSpPr>
        <p:spPr>
          <a:xfrm>
            <a:off x="3844165" y="2463884"/>
            <a:ext cx="4503671"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48230B"/>
                </a:solidFill>
                <a:effectLst/>
                <a:uLnTx/>
                <a:uFillTx/>
                <a:latin typeface="Arial"/>
                <a:ea typeface="Arial"/>
                <a:cs typeface="Arial"/>
                <a:sym typeface="Arial"/>
              </a:rPr>
              <a:t>UNIT II - INTERACTION 2.1</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50" name="Google Shape;150;p5"/>
          <p:cNvSpPr txBox="1"/>
          <p:nvPr/>
        </p:nvSpPr>
        <p:spPr>
          <a:xfrm>
            <a:off x="685801" y="336729"/>
            <a:ext cx="9692615"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dirty="0">
                <a:solidFill>
                  <a:srgbClr val="48230B"/>
                </a:solidFill>
                <a:latin typeface="Arial"/>
                <a:ea typeface="Arial"/>
                <a:cs typeface="Arial"/>
                <a:sym typeface="Arial"/>
              </a:rPr>
              <a:t>Listen to the audio. </a:t>
            </a:r>
            <a:endParaRPr sz="1200" dirty="0">
              <a:solidFill>
                <a:schemeClr val="dk1"/>
              </a:solidFill>
              <a:latin typeface="Arial"/>
              <a:ea typeface="Arial"/>
              <a:cs typeface="Arial"/>
              <a:sym typeface="Arial"/>
            </a:endParaRPr>
          </a:p>
        </p:txBody>
      </p:sp>
      <p:sp>
        <p:nvSpPr>
          <p:cNvPr id="151" name="Google Shape;151;p5"/>
          <p:cNvSpPr txBox="1"/>
          <p:nvPr/>
        </p:nvSpPr>
        <p:spPr>
          <a:xfrm>
            <a:off x="1279429" y="4277498"/>
            <a:ext cx="9633141" cy="672620"/>
          </a:xfrm>
          <a:prstGeom prst="rect">
            <a:avLst/>
          </a:prstGeom>
          <a:noFill/>
          <a:ln>
            <a:noFill/>
          </a:ln>
        </p:spPr>
        <p:txBody>
          <a:bodyPr spcFirstLastPara="1" wrap="square" lIns="0" tIns="0" rIns="0" bIns="0" anchor="t" anchorCtr="0">
            <a:spAutoFit/>
          </a:bodyPr>
          <a:lstStyle/>
          <a:p>
            <a:pPr marL="0" marR="0" lvl="0" indent="0" algn="ctr" rtl="0">
              <a:lnSpc>
                <a:spcPct val="140946"/>
              </a:lnSpc>
              <a:spcBef>
                <a:spcPts val="0"/>
              </a:spcBef>
              <a:spcAft>
                <a:spcPts val="0"/>
              </a:spcAft>
              <a:buNone/>
            </a:pPr>
            <a:r>
              <a:rPr lang="en-US" sz="3100">
                <a:solidFill>
                  <a:srgbClr val="48230B"/>
                </a:solidFill>
                <a:latin typeface="Arial"/>
                <a:ea typeface="Arial"/>
                <a:cs typeface="Arial"/>
                <a:sym typeface="Arial"/>
              </a:rPr>
              <a:t>What was the source of disruption in this interaction? </a:t>
            </a:r>
            <a:endParaRPr sz="3100">
              <a:solidFill>
                <a:srgbClr val="48230B"/>
              </a:solidFill>
              <a:highlight>
                <a:srgbClr val="FFFF00"/>
              </a:highlight>
              <a:latin typeface="Arial"/>
              <a:ea typeface="Arial"/>
              <a:cs typeface="Arial"/>
              <a:sym typeface="Arial"/>
            </a:endParaRPr>
          </a:p>
        </p:txBody>
      </p:sp>
      <p:pic>
        <p:nvPicPr>
          <p:cNvPr id="152" name="Google Shape;152;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825065" y="5191720"/>
            <a:ext cx="541867" cy="541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58" name="Google Shape;158;p6">
            <a:extLst>
              <a:ext uri="{C183D7F6-B498-43B3-948B-1728B52AA6E4}">
                <adec:decorative xmlns:adec="http://schemas.microsoft.com/office/drawing/2017/decorative" val="1"/>
              </a:ext>
            </a:extLst>
          </p:cNvPr>
          <p:cNvGrpSpPr/>
          <p:nvPr/>
        </p:nvGrpSpPr>
        <p:grpSpPr>
          <a:xfrm>
            <a:off x="3216729" y="1728859"/>
            <a:ext cx="5758543" cy="1912371"/>
            <a:chOff x="0" y="-38100"/>
            <a:chExt cx="2274980" cy="755505"/>
          </a:xfrm>
        </p:grpSpPr>
        <p:sp>
          <p:nvSpPr>
            <p:cNvPr id="159" name="Google Shape;159;p6"/>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0" name="Google Shape;160;p6"/>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61" name="Google Shape;161;p6"/>
          <p:cNvSpPr txBox="1">
            <a:spLocks noGrp="1"/>
          </p:cNvSpPr>
          <p:nvPr>
            <p:ph type="title" idx="4294967295"/>
          </p:nvPr>
        </p:nvSpPr>
        <p:spPr>
          <a:xfrm>
            <a:off x="3844165" y="2463884"/>
            <a:ext cx="4503671"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48230B"/>
                </a:solidFill>
                <a:effectLst/>
                <a:uLnTx/>
                <a:uFillTx/>
                <a:latin typeface="Arial"/>
                <a:ea typeface="Arial"/>
                <a:cs typeface="Arial"/>
                <a:sym typeface="Arial"/>
              </a:rPr>
              <a:t>UNIT II - INTERACTION 2.2</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62" name="Google Shape;162;p6"/>
          <p:cNvSpPr txBox="1"/>
          <p:nvPr/>
        </p:nvSpPr>
        <p:spPr>
          <a:xfrm>
            <a:off x="685801" y="336729"/>
            <a:ext cx="9692615"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48230B"/>
                </a:solidFill>
                <a:latin typeface="Arial"/>
                <a:ea typeface="Arial"/>
                <a:cs typeface="Arial"/>
                <a:sym typeface="Arial"/>
              </a:rPr>
              <a:t>Listen to the audio. </a:t>
            </a:r>
            <a:endParaRPr sz="1200">
              <a:solidFill>
                <a:schemeClr val="dk1"/>
              </a:solidFill>
              <a:latin typeface="Arial"/>
              <a:ea typeface="Arial"/>
              <a:cs typeface="Arial"/>
              <a:sym typeface="Arial"/>
            </a:endParaRPr>
          </a:p>
        </p:txBody>
      </p:sp>
      <p:sp>
        <p:nvSpPr>
          <p:cNvPr id="163" name="Google Shape;163;p6"/>
          <p:cNvSpPr txBox="1"/>
          <p:nvPr/>
        </p:nvSpPr>
        <p:spPr>
          <a:xfrm>
            <a:off x="1279429" y="4277498"/>
            <a:ext cx="9633141" cy="672620"/>
          </a:xfrm>
          <a:prstGeom prst="rect">
            <a:avLst/>
          </a:prstGeom>
          <a:noFill/>
          <a:ln>
            <a:noFill/>
          </a:ln>
        </p:spPr>
        <p:txBody>
          <a:bodyPr spcFirstLastPara="1" wrap="square" lIns="0" tIns="0" rIns="0" bIns="0" anchor="t" anchorCtr="0">
            <a:spAutoFit/>
          </a:bodyPr>
          <a:lstStyle/>
          <a:p>
            <a:pPr marL="0" marR="0" lvl="0" indent="0" algn="ctr" rtl="0">
              <a:lnSpc>
                <a:spcPct val="140946"/>
              </a:lnSpc>
              <a:spcBef>
                <a:spcPts val="0"/>
              </a:spcBef>
              <a:spcAft>
                <a:spcPts val="0"/>
              </a:spcAft>
              <a:buNone/>
            </a:pPr>
            <a:r>
              <a:rPr lang="en-US" sz="3100">
                <a:solidFill>
                  <a:srgbClr val="48230B"/>
                </a:solidFill>
                <a:latin typeface="Arial"/>
                <a:ea typeface="Arial"/>
                <a:cs typeface="Arial"/>
                <a:sym typeface="Arial"/>
              </a:rPr>
              <a:t>Where was the source of disruption in this interaction? </a:t>
            </a:r>
            <a:endParaRPr sz="3100">
              <a:solidFill>
                <a:srgbClr val="48230B"/>
              </a:solidFill>
              <a:highlight>
                <a:srgbClr val="FFFF00"/>
              </a:highlight>
              <a:latin typeface="Arial"/>
              <a:ea typeface="Arial"/>
              <a:cs typeface="Arial"/>
              <a:sym typeface="Arial"/>
            </a:endParaRPr>
          </a:p>
        </p:txBody>
      </p:sp>
      <p:pic>
        <p:nvPicPr>
          <p:cNvPr id="164" name="Google Shape;164;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825065" y="5002026"/>
            <a:ext cx="541867" cy="541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0" name="Google Shape;170;p7">
            <a:extLst>
              <a:ext uri="{C183D7F6-B498-43B3-948B-1728B52AA6E4}">
                <adec:decorative xmlns:adec="http://schemas.microsoft.com/office/drawing/2017/decorative" val="1"/>
              </a:ext>
            </a:extLst>
          </p:cNvPr>
          <p:cNvSpPr/>
          <p:nvPr/>
        </p:nvSpPr>
        <p:spPr>
          <a:xfrm>
            <a:off x="5327042" y="3433727"/>
            <a:ext cx="1537917" cy="2752425"/>
          </a:xfrm>
          <a:custGeom>
            <a:avLst/>
            <a:gdLst/>
            <a:ahLst/>
            <a:cxnLst/>
            <a:rect l="l" t="t" r="r" b="b"/>
            <a:pathLst>
              <a:path w="2306876" h="4128637" extrusionOk="0">
                <a:moveTo>
                  <a:pt x="0" y="0"/>
                </a:moveTo>
                <a:lnTo>
                  <a:pt x="2306876" y="0"/>
                </a:lnTo>
                <a:lnTo>
                  <a:pt x="2306876" y="4128637"/>
                </a:lnTo>
                <a:lnTo>
                  <a:pt x="0" y="4128637"/>
                </a:lnTo>
                <a:lnTo>
                  <a:pt x="0" y="0"/>
                </a:lnTo>
                <a:close/>
              </a:path>
            </a:pathLst>
          </a:custGeom>
          <a:blipFill rotWithShape="1">
            <a:blip r:embed="rId4">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1" name="Google Shape;171;p7"/>
          <p:cNvSpPr txBox="1">
            <a:spLocks noGrp="1"/>
          </p:cNvSpPr>
          <p:nvPr>
            <p:ph type="title" idx="4294967295"/>
          </p:nvPr>
        </p:nvSpPr>
        <p:spPr>
          <a:xfrm>
            <a:off x="2170682" y="1792038"/>
            <a:ext cx="7850637" cy="114313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40022"/>
              </a:lnSpc>
              <a:spcBef>
                <a:spcPts val="0"/>
              </a:spcBef>
              <a:spcAft>
                <a:spcPts val="0"/>
              </a:spcAft>
              <a:buClr>
                <a:srgbClr val="000000"/>
              </a:buClr>
              <a:buSzTx/>
              <a:buFont typeface="Arial"/>
              <a:buNone/>
              <a:tabLst/>
              <a:defRPr/>
            </a:pPr>
            <a:r>
              <a:rPr kumimoji="0" lang="en-US" sz="5306" b="0" i="0" u="none" strike="noStrike" kern="0" cap="none" spc="0" normalizeH="0" baseline="0" noProof="0" dirty="0">
                <a:ln>
                  <a:noFill/>
                </a:ln>
                <a:solidFill>
                  <a:srgbClr val="48230B"/>
                </a:solidFill>
                <a:effectLst/>
                <a:uLnTx/>
                <a:uFillTx/>
                <a:latin typeface="Arial"/>
                <a:ea typeface="Arial"/>
                <a:cs typeface="Arial"/>
                <a:sym typeface="Arial"/>
              </a:rPr>
              <a:t>INITIAL ENCOUNTER</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pSp>
        <p:nvGrpSpPr>
          <p:cNvPr id="177" name="Google Shape;177;p8">
            <a:extLst>
              <a:ext uri="{C183D7F6-B498-43B3-948B-1728B52AA6E4}">
                <adec:decorative xmlns:adec="http://schemas.microsoft.com/office/drawing/2017/decorative" val="1"/>
              </a:ext>
            </a:extLst>
          </p:cNvPr>
          <p:cNvGrpSpPr/>
          <p:nvPr/>
        </p:nvGrpSpPr>
        <p:grpSpPr>
          <a:xfrm>
            <a:off x="50800" y="-38372"/>
            <a:ext cx="5758543" cy="1912371"/>
            <a:chOff x="0" y="-38100"/>
            <a:chExt cx="2274980" cy="755505"/>
          </a:xfrm>
        </p:grpSpPr>
        <p:sp>
          <p:nvSpPr>
            <p:cNvPr id="178" name="Google Shape;178;p8"/>
            <p:cNvSpPr/>
            <p:nvPr/>
          </p:nvSpPr>
          <p:spPr>
            <a:xfrm>
              <a:off x="0" y="0"/>
              <a:ext cx="2274980" cy="717405"/>
            </a:xfrm>
            <a:custGeom>
              <a:avLst/>
              <a:gdLst/>
              <a:ahLst/>
              <a:cxnLst/>
              <a:rect l="l" t="t" r="r" b="b"/>
              <a:pathLst>
                <a:path w="2274980" h="717405" extrusionOk="0">
                  <a:moveTo>
                    <a:pt x="0" y="0"/>
                  </a:moveTo>
                  <a:lnTo>
                    <a:pt x="2274980" y="0"/>
                  </a:lnTo>
                  <a:lnTo>
                    <a:pt x="2274980" y="717405"/>
                  </a:lnTo>
                  <a:lnTo>
                    <a:pt x="0" y="717405"/>
                  </a:lnTo>
                  <a:close/>
                </a:path>
              </a:pathLst>
            </a:custGeom>
            <a:solidFill>
              <a:srgbClr val="000000">
                <a:alpha val="0"/>
              </a:srgbClr>
            </a:solidFill>
            <a:ln w="266700" cap="sq" cmpd="sng">
              <a:solidFill>
                <a:srgbClr val="C85A14"/>
              </a:solidFill>
              <a:prstDash val="solid"/>
              <a:miter lim="8000"/>
              <a:headEnd type="none" w="sm" len="sm"/>
              <a:tailEnd type="none" w="sm" len="sm"/>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9" name="Google Shape;179;p8"/>
            <p:cNvSpPr txBox="1"/>
            <p:nvPr/>
          </p:nvSpPr>
          <p:spPr>
            <a:xfrm>
              <a:off x="0" y="-38100"/>
              <a:ext cx="2274980" cy="755505"/>
            </a:xfrm>
            <a:prstGeom prst="rect">
              <a:avLst/>
            </a:prstGeom>
            <a:noFill/>
            <a:ln>
              <a:noFill/>
            </a:ln>
          </p:spPr>
          <p:txBody>
            <a:bodyPr spcFirstLastPara="1" wrap="square" lIns="33850" tIns="33850" rIns="33850" bIns="33850" anchor="ctr" anchorCtr="0">
              <a:noAutofit/>
            </a:bodyPr>
            <a:lstStyle/>
            <a:p>
              <a:pPr marL="0" marR="0" lvl="0" indent="0" algn="ctr" rtl="0">
                <a:lnSpc>
                  <a:spcPct val="147722"/>
                </a:lnSpc>
                <a:spcBef>
                  <a:spcPts val="0"/>
                </a:spcBef>
                <a:spcAft>
                  <a:spcPts val="0"/>
                </a:spcAft>
                <a:buNone/>
              </a:pPr>
              <a:endParaRPr sz="1200">
                <a:solidFill>
                  <a:schemeClr val="dk1"/>
                </a:solidFill>
                <a:latin typeface="Calibri"/>
                <a:ea typeface="Calibri"/>
                <a:cs typeface="Calibri"/>
                <a:sym typeface="Calibri"/>
              </a:endParaRPr>
            </a:p>
          </p:txBody>
        </p:sp>
      </p:grpSp>
      <p:sp>
        <p:nvSpPr>
          <p:cNvPr id="180" name="Google Shape;180;p8"/>
          <p:cNvSpPr txBox="1">
            <a:spLocks noGrp="1"/>
          </p:cNvSpPr>
          <p:nvPr>
            <p:ph type="title" idx="4294967295"/>
          </p:nvPr>
        </p:nvSpPr>
        <p:spPr>
          <a:xfrm>
            <a:off x="968829" y="742961"/>
            <a:ext cx="4145621" cy="600934"/>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39995"/>
              </a:lnSpc>
              <a:spcBef>
                <a:spcPts val="0"/>
              </a:spcBef>
              <a:spcAft>
                <a:spcPts val="0"/>
              </a:spcAft>
              <a:buClr>
                <a:srgbClr val="000000"/>
              </a:buClr>
              <a:buSzTx/>
              <a:buFont typeface="Arial"/>
              <a:buNone/>
              <a:tabLst/>
              <a:defRPr/>
            </a:pPr>
            <a:r>
              <a:rPr kumimoji="0" lang="en-US" sz="2789" b="0" i="0" u="none" strike="noStrike" kern="0" cap="none" spc="0" normalizeH="0" baseline="0" noProof="0" dirty="0">
                <a:ln>
                  <a:noFill/>
                </a:ln>
                <a:solidFill>
                  <a:srgbClr val="48230B"/>
                </a:solidFill>
                <a:effectLst/>
                <a:uLnTx/>
                <a:uFillTx/>
                <a:latin typeface="Arial"/>
                <a:ea typeface="Arial"/>
                <a:cs typeface="Arial"/>
                <a:sym typeface="Arial"/>
              </a:rPr>
              <a:t>UNIT II - INTERACTION 1</a:t>
            </a:r>
            <a:endParaRPr kumimoji="0" lang="en-US" sz="12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181" name="Google Shape;181;p8"/>
          <p:cNvSpPr txBox="1"/>
          <p:nvPr/>
        </p:nvSpPr>
        <p:spPr>
          <a:xfrm>
            <a:off x="1389000" y="2889272"/>
            <a:ext cx="8840977" cy="3254737"/>
          </a:xfrm>
          <a:prstGeom prst="rect">
            <a:avLst/>
          </a:prstGeom>
          <a:noFill/>
          <a:ln>
            <a:noFill/>
          </a:ln>
        </p:spPr>
        <p:txBody>
          <a:bodyPr spcFirstLastPara="1" wrap="square" lIns="0" tIns="0" rIns="0" bIns="0" anchor="t" anchorCtr="0">
            <a:spAutoFit/>
          </a:bodyPr>
          <a:lstStyle/>
          <a:p>
            <a:pPr marL="0" marR="0" lvl="0" indent="0" algn="l" rtl="0">
              <a:lnSpc>
                <a:spcPct val="140644"/>
              </a:lnSpc>
              <a:spcBef>
                <a:spcPts val="0"/>
              </a:spcBef>
              <a:spcAft>
                <a:spcPts val="0"/>
              </a:spcAft>
              <a:buNone/>
            </a:pPr>
            <a:r>
              <a:rPr lang="en-US" sz="3000">
                <a:solidFill>
                  <a:srgbClr val="48230B"/>
                </a:solidFill>
                <a:latin typeface="Arial"/>
                <a:ea typeface="Arial"/>
                <a:cs typeface="Arial"/>
                <a:sym typeface="Arial"/>
              </a:rPr>
              <a:t>What phrases did the manager use to recover? </a:t>
            </a:r>
            <a:endParaRPr sz="1200">
              <a:solidFill>
                <a:schemeClr val="dk1"/>
              </a:solidFill>
              <a:latin typeface="Arial"/>
              <a:ea typeface="Arial"/>
              <a:cs typeface="Arial"/>
              <a:sym typeface="Arial"/>
            </a:endParaRPr>
          </a:p>
          <a:p>
            <a:pPr marL="609630" marR="0" lvl="0" indent="-609630" algn="l" rtl="0">
              <a:lnSpc>
                <a:spcPct val="140644"/>
              </a:lnSpc>
              <a:spcBef>
                <a:spcPts val="0"/>
              </a:spcBef>
              <a:spcAft>
                <a:spcPts val="0"/>
              </a:spcAft>
              <a:buClr>
                <a:srgbClr val="48230B"/>
              </a:buClr>
              <a:buSzPts val="4500"/>
              <a:buFont typeface="Arial"/>
              <a:buAutoNum type="alphaLcPeriod"/>
            </a:pPr>
            <a:r>
              <a:rPr lang="en-US" sz="3000">
                <a:solidFill>
                  <a:srgbClr val="48230B"/>
                </a:solidFill>
                <a:latin typeface="Arial"/>
                <a:ea typeface="Arial"/>
                <a:cs typeface="Arial"/>
                <a:sym typeface="Arial"/>
              </a:rPr>
              <a:t>¿Perdón?</a:t>
            </a:r>
            <a:endParaRPr sz="1200">
              <a:solidFill>
                <a:schemeClr val="dk1"/>
              </a:solidFill>
              <a:latin typeface="Arial"/>
              <a:ea typeface="Arial"/>
              <a:cs typeface="Arial"/>
              <a:sym typeface="Arial"/>
            </a:endParaRPr>
          </a:p>
          <a:p>
            <a:pPr marL="609630" marR="0" lvl="0" indent="-609630" algn="l" rtl="0">
              <a:lnSpc>
                <a:spcPct val="140644"/>
              </a:lnSpc>
              <a:spcBef>
                <a:spcPts val="0"/>
              </a:spcBef>
              <a:spcAft>
                <a:spcPts val="0"/>
              </a:spcAft>
              <a:buClr>
                <a:srgbClr val="48230B"/>
              </a:buClr>
              <a:buSzPts val="4500"/>
              <a:buFont typeface="Arial"/>
              <a:buAutoNum type="alphaLcPeriod"/>
            </a:pPr>
            <a:r>
              <a:rPr lang="en-US" sz="3000">
                <a:solidFill>
                  <a:srgbClr val="48230B"/>
                </a:solidFill>
                <a:latin typeface="Arial"/>
                <a:ea typeface="Arial"/>
                <a:cs typeface="Arial"/>
                <a:sym typeface="Arial"/>
              </a:rPr>
              <a:t>No entiendo.</a:t>
            </a:r>
            <a:endParaRPr sz="1200">
              <a:solidFill>
                <a:schemeClr val="dk1"/>
              </a:solidFill>
              <a:latin typeface="Arial"/>
              <a:ea typeface="Arial"/>
              <a:cs typeface="Arial"/>
              <a:sym typeface="Arial"/>
            </a:endParaRPr>
          </a:p>
          <a:p>
            <a:pPr marL="609630" marR="0" lvl="0" indent="-609630" algn="l" rtl="0">
              <a:lnSpc>
                <a:spcPct val="140644"/>
              </a:lnSpc>
              <a:spcBef>
                <a:spcPts val="0"/>
              </a:spcBef>
              <a:spcAft>
                <a:spcPts val="0"/>
              </a:spcAft>
              <a:buClr>
                <a:srgbClr val="48230B"/>
              </a:buClr>
              <a:buSzPts val="4500"/>
              <a:buFont typeface="Arial"/>
              <a:buAutoNum type="alphaLcPeriod"/>
            </a:pPr>
            <a:r>
              <a:rPr lang="en-US" sz="3000">
                <a:solidFill>
                  <a:srgbClr val="48230B"/>
                </a:solidFill>
                <a:latin typeface="Arial"/>
                <a:ea typeface="Arial"/>
                <a:cs typeface="Arial"/>
                <a:sym typeface="Arial"/>
              </a:rPr>
              <a:t>¿Busca algo en específico?</a:t>
            </a:r>
            <a:endParaRPr sz="1200">
              <a:solidFill>
                <a:schemeClr val="dk1"/>
              </a:solidFill>
              <a:latin typeface="Arial"/>
              <a:ea typeface="Arial"/>
              <a:cs typeface="Arial"/>
              <a:sym typeface="Arial"/>
            </a:endParaRPr>
          </a:p>
          <a:p>
            <a:pPr marL="609630" marR="0" lvl="0" indent="-609630" algn="l" rtl="0">
              <a:lnSpc>
                <a:spcPct val="140644"/>
              </a:lnSpc>
              <a:spcBef>
                <a:spcPts val="0"/>
              </a:spcBef>
              <a:spcAft>
                <a:spcPts val="0"/>
              </a:spcAft>
              <a:buClr>
                <a:srgbClr val="48230B"/>
              </a:buClr>
              <a:buSzPts val="4500"/>
              <a:buFont typeface="Arial"/>
              <a:buAutoNum type="alphaLcPeriod"/>
            </a:pPr>
            <a:r>
              <a:rPr lang="en-US" sz="3000">
                <a:solidFill>
                  <a:srgbClr val="48230B"/>
                </a:solidFill>
                <a:latin typeface="Arial"/>
                <a:ea typeface="Arial"/>
                <a:cs typeface="Arial"/>
                <a:sym typeface="Arial"/>
              </a:rPr>
              <a:t>No hablo muy bien el inglés.</a:t>
            </a:r>
            <a:endParaRPr sz="1200">
              <a:solidFill>
                <a:schemeClr val="dk1"/>
              </a:solidFill>
              <a:latin typeface="Arial"/>
              <a:ea typeface="Arial"/>
              <a:cs typeface="Arial"/>
              <a:sym typeface="Arial"/>
            </a:endParaRPr>
          </a:p>
        </p:txBody>
      </p:sp>
      <p:pic>
        <p:nvPicPr>
          <p:cNvPr id="182" name="Google Shape;182;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382659" y="1332053"/>
            <a:ext cx="541867" cy="541867"/>
          </a:xfrm>
          <a:prstGeom prst="rect">
            <a:avLst/>
          </a:prstGeom>
          <a:noFill/>
          <a:ln>
            <a:noFill/>
          </a:ln>
        </p:spPr>
      </p:pic>
      <p:sp>
        <p:nvSpPr>
          <p:cNvPr id="183" name="Google Shape;183;p8"/>
          <p:cNvSpPr txBox="1"/>
          <p:nvPr/>
        </p:nvSpPr>
        <p:spPr>
          <a:xfrm>
            <a:off x="6553200" y="521363"/>
            <a:ext cx="5384800"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48230B"/>
                </a:solidFill>
                <a:latin typeface="Arial"/>
                <a:ea typeface="Arial"/>
                <a:cs typeface="Arial"/>
                <a:sym typeface="Arial"/>
              </a:rPr>
              <a:t>Listen to the recording again. </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a:extLst>
              <a:ext uri="{C183D7F6-B498-43B3-948B-1728B52AA6E4}">
                <adec:decorative xmlns:adec="http://schemas.microsoft.com/office/drawing/2017/decorative" val="1"/>
              </a:ext>
            </a:extLst>
          </p:cNvPr>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331" b="-3329"/>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9" name="Google Shape;189;p9">
            <a:extLst>
              <a:ext uri="{C183D7F6-B498-43B3-948B-1728B52AA6E4}">
                <adec:decorative xmlns:adec="http://schemas.microsoft.com/office/drawing/2017/decorative" val="1"/>
              </a:ext>
            </a:extLst>
          </p:cNvPr>
          <p:cNvSpPr/>
          <p:nvPr/>
        </p:nvSpPr>
        <p:spPr>
          <a:xfrm>
            <a:off x="4816606" y="2469027"/>
            <a:ext cx="2596045" cy="1318626"/>
          </a:xfrm>
          <a:custGeom>
            <a:avLst/>
            <a:gdLst/>
            <a:ahLst/>
            <a:cxnLst/>
            <a:rect l="l" t="t" r="r" b="b"/>
            <a:pathLst>
              <a:path w="3894067" h="1977939" extrusionOk="0">
                <a:moveTo>
                  <a:pt x="0" y="0"/>
                </a:moveTo>
                <a:lnTo>
                  <a:pt x="3894067" y="0"/>
                </a:lnTo>
                <a:lnTo>
                  <a:pt x="3894067" y="1977939"/>
                </a:lnTo>
                <a:lnTo>
                  <a:pt x="0" y="1977939"/>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0" name="Google Shape;190;p9">
            <a:extLst>
              <a:ext uri="{C183D7F6-B498-43B3-948B-1728B52AA6E4}">
                <adec:decorative xmlns:adec="http://schemas.microsoft.com/office/drawing/2017/decorative" val="1"/>
              </a:ext>
            </a:extLst>
          </p:cNvPr>
          <p:cNvSpPr/>
          <p:nvPr/>
        </p:nvSpPr>
        <p:spPr>
          <a:xfrm>
            <a:off x="7358384" y="2469027"/>
            <a:ext cx="2826329" cy="1318626"/>
          </a:xfrm>
          <a:custGeom>
            <a:avLst/>
            <a:gdLst/>
            <a:ahLst/>
            <a:cxnLst/>
            <a:rect l="l" t="t" r="r" b="b"/>
            <a:pathLst>
              <a:path w="4239493" h="1977939" extrusionOk="0">
                <a:moveTo>
                  <a:pt x="0" y="0"/>
                </a:moveTo>
                <a:lnTo>
                  <a:pt x="4239493" y="0"/>
                </a:lnTo>
                <a:lnTo>
                  <a:pt x="4239493" y="1977939"/>
                </a:lnTo>
                <a:lnTo>
                  <a:pt x="0" y="1977939"/>
                </a:lnTo>
                <a:lnTo>
                  <a:pt x="0" y="0"/>
                </a:lnTo>
                <a:close/>
              </a:path>
            </a:pathLst>
          </a:custGeom>
          <a:blipFill rotWithShape="1">
            <a:blip r:embed="rId4">
              <a:alphaModFix/>
            </a:blip>
            <a:stretch>
              <a:fillRect l="-21972"/>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1" name="Google Shape;191;p9">
            <a:extLst>
              <a:ext uri="{C183D7F6-B498-43B3-948B-1728B52AA6E4}">
                <adec:decorative xmlns:adec="http://schemas.microsoft.com/office/drawing/2017/decorative" val="1"/>
              </a:ext>
            </a:extLst>
          </p:cNvPr>
          <p:cNvSpPr/>
          <p:nvPr/>
        </p:nvSpPr>
        <p:spPr>
          <a:xfrm>
            <a:off x="4816606" y="4013873"/>
            <a:ext cx="2596045" cy="1318626"/>
          </a:xfrm>
          <a:custGeom>
            <a:avLst/>
            <a:gdLst/>
            <a:ahLst/>
            <a:cxnLst/>
            <a:rect l="l" t="t" r="r" b="b"/>
            <a:pathLst>
              <a:path w="3894067" h="1977939" extrusionOk="0">
                <a:moveTo>
                  <a:pt x="0" y="0"/>
                </a:moveTo>
                <a:lnTo>
                  <a:pt x="3894067" y="0"/>
                </a:lnTo>
                <a:lnTo>
                  <a:pt x="3894067" y="1977939"/>
                </a:lnTo>
                <a:lnTo>
                  <a:pt x="0" y="1977939"/>
                </a:lnTo>
                <a:lnTo>
                  <a:pt x="0" y="0"/>
                </a:lnTo>
                <a:close/>
              </a:path>
            </a:pathLst>
          </a:custGeom>
          <a:blipFill rotWithShape="1">
            <a:blip r:embed="rId4">
              <a:alphaModFix/>
            </a:blip>
            <a:stretch>
              <a:fillRect r="-32788"/>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2" name="Google Shape;192;p9">
            <a:extLst>
              <a:ext uri="{C183D7F6-B498-43B3-948B-1728B52AA6E4}">
                <adec:decorative xmlns:adec="http://schemas.microsoft.com/office/drawing/2017/decorative" val="1"/>
              </a:ext>
            </a:extLst>
          </p:cNvPr>
          <p:cNvSpPr/>
          <p:nvPr/>
        </p:nvSpPr>
        <p:spPr>
          <a:xfrm>
            <a:off x="7363760" y="4013873"/>
            <a:ext cx="2820953" cy="1318626"/>
          </a:xfrm>
          <a:custGeom>
            <a:avLst/>
            <a:gdLst/>
            <a:ahLst/>
            <a:cxnLst/>
            <a:rect l="l" t="t" r="r" b="b"/>
            <a:pathLst>
              <a:path w="4231429" h="1977939" extrusionOk="0">
                <a:moveTo>
                  <a:pt x="0" y="0"/>
                </a:moveTo>
                <a:lnTo>
                  <a:pt x="4231429" y="0"/>
                </a:lnTo>
                <a:lnTo>
                  <a:pt x="4231429" y="1977939"/>
                </a:lnTo>
                <a:lnTo>
                  <a:pt x="0" y="1977939"/>
                </a:lnTo>
                <a:lnTo>
                  <a:pt x="0" y="0"/>
                </a:lnTo>
                <a:close/>
              </a:path>
            </a:pathLst>
          </a:custGeom>
          <a:blipFill rotWithShape="1">
            <a:blip r:embed="rId4">
              <a:alphaModFix/>
            </a:blip>
            <a:stretch>
              <a:fillRect l="-22203"/>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3" name="Google Shape;193;p9">
            <a:extLst>
              <a:ext uri="{C183D7F6-B498-43B3-948B-1728B52AA6E4}">
                <adec:decorative xmlns:adec="http://schemas.microsoft.com/office/drawing/2017/decorative" val="1"/>
              </a:ext>
            </a:extLst>
          </p:cNvPr>
          <p:cNvSpPr/>
          <p:nvPr/>
        </p:nvSpPr>
        <p:spPr>
          <a:xfrm>
            <a:off x="1559325" y="2469027"/>
            <a:ext cx="1639839" cy="2934836"/>
          </a:xfrm>
          <a:custGeom>
            <a:avLst/>
            <a:gdLst/>
            <a:ahLst/>
            <a:cxnLst/>
            <a:rect l="l" t="t" r="r" b="b"/>
            <a:pathLst>
              <a:path w="2459759" h="4402254" extrusionOk="0">
                <a:moveTo>
                  <a:pt x="0" y="0"/>
                </a:moveTo>
                <a:lnTo>
                  <a:pt x="2459760" y="0"/>
                </a:lnTo>
                <a:lnTo>
                  <a:pt x="2459760" y="4402254"/>
                </a:lnTo>
                <a:lnTo>
                  <a:pt x="0" y="4402254"/>
                </a:lnTo>
                <a:lnTo>
                  <a:pt x="0" y="0"/>
                </a:lnTo>
                <a:close/>
              </a:path>
            </a:pathLst>
          </a:custGeom>
          <a:blipFill rotWithShape="1">
            <a:blip r:embed="rId5">
              <a:alphaModFix/>
            </a:blip>
            <a:stretch>
              <a:fillRect/>
            </a:stretch>
          </a:blipFill>
          <a:ln>
            <a:noFill/>
          </a:ln>
        </p:spPr>
        <p:txBody>
          <a:bodyPr spcFirstLastPara="1" wrap="square" lIns="60950" tIns="30450" rIns="60950" bIns="3045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94" name="Google Shape;194;p9"/>
          <p:cNvSpPr txBox="1">
            <a:spLocks noGrp="1"/>
          </p:cNvSpPr>
          <p:nvPr>
            <p:ph type="title" idx="4294967295"/>
          </p:nvPr>
        </p:nvSpPr>
        <p:spPr>
          <a:xfrm>
            <a:off x="685801" y="336729"/>
            <a:ext cx="9692615" cy="65094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40644"/>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48230B"/>
                </a:solidFill>
                <a:effectLst/>
                <a:uLnTx/>
                <a:uFillTx/>
                <a:latin typeface="Arial"/>
                <a:ea typeface="Arial"/>
                <a:cs typeface="Arial"/>
                <a:sym typeface="Arial"/>
              </a:rPr>
              <a:t> What phrases did the manager use to recover? </a:t>
            </a:r>
            <a:endParaRPr kumimoji="0" lang="en-US" sz="3014" b="0" i="0" u="none" strike="noStrike" kern="0" cap="none" spc="0" normalizeH="0" baseline="0" noProof="0" dirty="0">
              <a:ln>
                <a:noFill/>
              </a:ln>
              <a:solidFill>
                <a:srgbClr val="48230B"/>
              </a:solidFill>
              <a:effectLst/>
              <a:uLnTx/>
              <a:uFillTx/>
              <a:latin typeface="Arial"/>
              <a:ea typeface="Arial"/>
              <a:cs typeface="Arial"/>
              <a:sym typeface="Arial"/>
            </a:endParaRPr>
          </a:p>
        </p:txBody>
      </p:sp>
      <p:sp>
        <p:nvSpPr>
          <p:cNvPr id="195" name="Google Shape;195;p9"/>
          <p:cNvSpPr txBox="1"/>
          <p:nvPr/>
        </p:nvSpPr>
        <p:spPr>
          <a:xfrm>
            <a:off x="6654800" y="2870201"/>
            <a:ext cx="1736237"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48230B"/>
                </a:solidFill>
                <a:latin typeface="Arial"/>
                <a:ea typeface="Arial"/>
                <a:cs typeface="Arial"/>
                <a:sym typeface="Arial"/>
              </a:rPr>
              <a:t>¿Perdón?</a:t>
            </a:r>
            <a:endParaRPr sz="1200">
              <a:solidFill>
                <a:schemeClr val="dk1"/>
              </a:solidFill>
              <a:latin typeface="Arial"/>
              <a:ea typeface="Arial"/>
              <a:cs typeface="Arial"/>
              <a:sym typeface="Arial"/>
            </a:endParaRPr>
          </a:p>
        </p:txBody>
      </p:sp>
      <p:sp>
        <p:nvSpPr>
          <p:cNvPr id="196" name="Google Shape;196;p9"/>
          <p:cNvSpPr txBox="1"/>
          <p:nvPr/>
        </p:nvSpPr>
        <p:spPr>
          <a:xfrm>
            <a:off x="5164148" y="4358873"/>
            <a:ext cx="4795656" cy="649409"/>
          </a:xfrm>
          <a:prstGeom prst="rect">
            <a:avLst/>
          </a:prstGeom>
          <a:noFill/>
          <a:ln>
            <a:noFill/>
          </a:ln>
        </p:spPr>
        <p:txBody>
          <a:bodyPr spcFirstLastPara="1" wrap="square" lIns="0" tIns="0" rIns="0" bIns="0" anchor="t" anchorCtr="0">
            <a:spAutoFit/>
          </a:bodyPr>
          <a:lstStyle/>
          <a:p>
            <a:pPr marL="0" marR="0" lvl="0" indent="0" algn="l" rtl="0">
              <a:lnSpc>
                <a:spcPct val="139991"/>
              </a:lnSpc>
              <a:spcBef>
                <a:spcPts val="0"/>
              </a:spcBef>
              <a:spcAft>
                <a:spcPts val="0"/>
              </a:spcAft>
              <a:buNone/>
            </a:pPr>
            <a:r>
              <a:rPr lang="en-US" sz="3014">
                <a:solidFill>
                  <a:srgbClr val="48230B"/>
                </a:solidFill>
                <a:latin typeface="Arial"/>
                <a:ea typeface="Arial"/>
                <a:cs typeface="Arial"/>
                <a:sym typeface="Arial"/>
              </a:rPr>
              <a:t>¿Busca algo en específico?</a:t>
            </a:r>
            <a:endParaRPr sz="12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500</Words>
  <Application>Microsoft Office PowerPoint</Application>
  <PresentationFormat>Widescreen</PresentationFormat>
  <Paragraphs>71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Play</vt:lpstr>
      <vt:lpstr>Calibri</vt:lpstr>
      <vt:lpstr>Office Theme</vt:lpstr>
      <vt:lpstr>UNIT II</vt:lpstr>
      <vt:lpstr>UNIT II - INTERACTION I</vt:lpstr>
      <vt:lpstr>What are a few reasons why this conversation hit a wall?</vt:lpstr>
      <vt:lpstr>ACTIVITY</vt:lpstr>
      <vt:lpstr>UNIT II - INTERACTION 2.1</vt:lpstr>
      <vt:lpstr>UNIT II - INTERACTION 2.2</vt:lpstr>
      <vt:lpstr>INITIAL ENCOUNTER</vt:lpstr>
      <vt:lpstr>UNIT II - INTERACTION 1</vt:lpstr>
      <vt:lpstr> What phrases did the manager use to recover? </vt:lpstr>
      <vt:lpstr>A few phrases that could save the day.</vt:lpstr>
      <vt:lpstr>UNIT II - INTERACTION III</vt:lpstr>
      <vt:lpstr>A few other phrases that could save the day.</vt:lpstr>
      <vt:lpstr>A few other phrases that could save the day. </vt:lpstr>
      <vt:lpstr>ACTIVITY  </vt:lpstr>
      <vt:lpstr>UNIT II - INTERACTION I  </vt:lpstr>
      <vt:lpstr>Exit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Patrick López</dc:creator>
  <cp:lastModifiedBy>Palmer, Olivia (AGR)</cp:lastModifiedBy>
  <cp:revision>1</cp:revision>
  <dcterms:created xsi:type="dcterms:W3CDTF">2025-03-25T02:13:46Z</dcterms:created>
  <dcterms:modified xsi:type="dcterms:W3CDTF">2025-08-18T19:42:24Z</dcterms:modified>
</cp:coreProperties>
</file>