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3600" y="304812"/>
            <a:ext cx="6604000" cy="25907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3600" y="3886200"/>
            <a:ext cx="6705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41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4B983-3998-42FD-9CF2-4E139D80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4D4AC-3ECC-4C2E-B961-39D65B4D7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030078-205E-4EC9-8F24-D9A96397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72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37128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65662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225670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402509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78096-9997-49EF-9104-EC42DAE8B88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57600" y="6477011"/>
            <a:ext cx="4876800" cy="244475"/>
          </a:xfrm>
        </p:spPr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</p:spTree>
    <p:extLst>
      <p:ext uri="{BB962C8B-B14F-4D97-AF65-F5344CB8AC3E}">
        <p14:creationId xmlns:p14="http://schemas.microsoft.com/office/powerpoint/2010/main" val="103360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6800" y="76200"/>
            <a:ext cx="924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400" y="635636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078096-9997-49EF-9104-EC42DAE8B8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1" r:id="rId7"/>
  </p:sldLayoutIdLst>
  <p:hf sldNum="0" hd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43AA996-0267-C93B-AEB2-2CF16DA85B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85318" y="228600"/>
            <a:ext cx="5562600" cy="3200400"/>
          </a:xfrm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Unauthorized Practice of Immigration Law (UPIL)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0B99292-7CFE-86A4-7E78-9B4852CCF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007" y="3423333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 eaLnBrk="1" hangingPunct="1">
              <a:buFontTx/>
              <a:buNone/>
            </a:pPr>
            <a:endParaRPr lang="en-US" altLang="en-US" sz="2000" b="1" dirty="0"/>
          </a:p>
          <a:p>
            <a:pPr algn="ctr" eaLnBrk="1" hangingPunct="1">
              <a:buFontTx/>
              <a:buNone/>
            </a:pPr>
            <a:endParaRPr lang="en-US" altLang="en-US" sz="20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 eaLnBrk="1" hangingPunct="1"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algn="ctr">
              <a:buFontTx/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pPr algn="ctr">
              <a:buNone/>
            </a:pPr>
            <a:endParaRPr lang="en-US" altLang="en-US" sz="1800" b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  <a:p>
            <a:pPr algn="ctr" eaLnBrk="1" hangingPunct="1">
              <a:buNone/>
            </a:pPr>
            <a:r>
              <a:rPr lang="en-US" altLang="en-US" sz="2200" b="1" dirty="0">
                <a:solidFill>
                  <a:schemeClr val="bg1">
                    <a:lumMod val="95000"/>
                  </a:schemeClr>
                </a:solidFill>
                <a:latin typeface="Calibri"/>
                <a:cs typeface="Arial"/>
              </a:rPr>
              <a:t>Office of Attorney General Andrea Joy Campbell</a:t>
            </a:r>
            <a:endParaRPr lang="en-US" altLang="en-US" sz="2200" b="1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D713558-65E3-7D1E-0236-1498FD7783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52018" y="3733803"/>
            <a:ext cx="5029200" cy="774905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i="1" dirty="0">
                <a:solidFill>
                  <a:schemeClr val="bg1"/>
                </a:solidFill>
                <a:latin typeface="Calibri" panose="020F0502020204030204" pitchFamily="34" charset="0"/>
              </a:rPr>
              <a:t>How To Avoid Immigration Fraud  </a:t>
            </a:r>
          </a:p>
        </p:txBody>
      </p:sp>
    </p:spTree>
    <p:extLst>
      <p:ext uri="{BB962C8B-B14F-4D97-AF65-F5344CB8AC3E}">
        <p14:creationId xmlns:p14="http://schemas.microsoft.com/office/powerpoint/2010/main" val="348498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21D8E-9ADD-403A-6985-E8B8F77C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004" y="136514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sz="3500" b="1" dirty="0"/>
              <a:t>Avoid fraud—work with an attorney!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BFD6D-977D-0C81-9BEF-066267F40A59}"/>
              </a:ext>
            </a:extLst>
          </p:cNvPr>
          <p:cNvSpPr txBox="1"/>
          <p:nvPr/>
        </p:nvSpPr>
        <p:spPr>
          <a:xfrm>
            <a:off x="449879" y="1683575"/>
            <a:ext cx="11292241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The immigration process can be complicated – work with a </a:t>
            </a:r>
            <a:r>
              <a:rPr lang="en-US" sz="2800" b="1" u="sng" dirty="0">
                <a:solidFill>
                  <a:schemeClr val="bg1"/>
                </a:solidFill>
                <a:latin typeface="Calibri"/>
                <a:cs typeface="Arial"/>
              </a:rPr>
              <a:t>licensed attorney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Arial"/>
              </a:rPr>
              <a:t> who will help you get it right!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083072-683D-7C39-B1FA-C257767F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30367"/>
            <a:ext cx="5182401" cy="34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C9B2C-5925-1E78-B96F-405BFA8328E8}"/>
              </a:ext>
            </a:extLst>
          </p:cNvPr>
          <p:cNvSpPr txBox="1"/>
          <p:nvPr/>
        </p:nvSpPr>
        <p:spPr>
          <a:xfrm>
            <a:off x="351454" y="1488638"/>
            <a:ext cx="78091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ONLY</a:t>
            </a:r>
            <a:r>
              <a:rPr lang="en-US" sz="2400" dirty="0">
                <a:solidFill>
                  <a:schemeClr val="bg1"/>
                </a:solidFill>
              </a:rPr>
              <a:t> an attorney or “accredited representative” can give </a:t>
            </a:r>
            <a:r>
              <a:rPr lang="en-US" sz="2400" b="1" u="sng" dirty="0">
                <a:solidFill>
                  <a:schemeClr val="bg1"/>
                </a:solidFill>
              </a:rPr>
              <a:t>legal advice</a:t>
            </a:r>
            <a:r>
              <a:rPr lang="en-US" sz="2400" dirty="0">
                <a:solidFill>
                  <a:schemeClr val="bg1"/>
                </a:solidFill>
              </a:rPr>
              <a:t> on immigration matters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to see their bar card or proof of accreditation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bg1"/>
                </a:solidFill>
              </a:rPr>
              <a:t>AVOID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err="1">
                <a:solidFill>
                  <a:schemeClr val="bg1"/>
                </a:solidFill>
              </a:rPr>
              <a:t>notarios</a:t>
            </a:r>
            <a:r>
              <a:rPr lang="en-US" sz="2400" dirty="0">
                <a:solidFill>
                  <a:schemeClr val="bg1"/>
                </a:solidFill>
              </a:rPr>
              <a:t>” or unlicensed people who ask for lots of money to apply for work authorization and a social security 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20826-89F8-8BDD-CAF7-FD836519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431" y="4199158"/>
            <a:ext cx="3450142" cy="2150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2157C-77D1-8538-F8B6-EAA8AB6E4416}"/>
              </a:ext>
            </a:extLst>
          </p:cNvPr>
          <p:cNvSpPr txBox="1"/>
          <p:nvPr/>
        </p:nvSpPr>
        <p:spPr>
          <a:xfrm>
            <a:off x="1571625" y="53496"/>
            <a:ext cx="102689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</a:rPr>
              <a:t>If you or someone you know needs help with immigration filings…</a:t>
            </a:r>
          </a:p>
          <a:p>
            <a:endParaRPr lang="en-US" sz="35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5F787-AEAC-9AA4-667F-EA17E780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022" y="1499874"/>
            <a:ext cx="3457093" cy="23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61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78486-FAC6-502A-7815-20C306C7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1" y="76200"/>
            <a:ext cx="10031573" cy="1143000"/>
          </a:xfrm>
        </p:spPr>
        <p:txBody>
          <a:bodyPr>
            <a:noAutofit/>
          </a:bodyPr>
          <a:lstStyle/>
          <a:p>
            <a:r>
              <a:rPr lang="en-US" sz="3500" b="1" dirty="0"/>
              <a:t>A Licensed Attorney/Accredited Representative Can: </a:t>
            </a:r>
            <a:endParaRPr lang="en-US" sz="35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D1797D1-FF64-1B6A-3A2B-033DAFBE24F9}"/>
              </a:ext>
            </a:extLst>
          </p:cNvPr>
          <p:cNvSpPr txBox="1">
            <a:spLocks/>
          </p:cNvSpPr>
          <p:nvPr/>
        </p:nvSpPr>
        <p:spPr>
          <a:xfrm>
            <a:off x="266701" y="1514476"/>
            <a:ext cx="11760458" cy="520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300" b="1" u="sng" dirty="0"/>
              <a:t>Explain</a:t>
            </a:r>
            <a:r>
              <a:rPr lang="en-US" sz="2300" dirty="0"/>
              <a:t> the law and </a:t>
            </a:r>
            <a:r>
              <a:rPr lang="en-US" sz="2300" b="1" u="sng" dirty="0"/>
              <a:t>advise</a:t>
            </a:r>
            <a:r>
              <a:rPr lang="en-US" sz="2300" dirty="0"/>
              <a:t> you on any options you have</a:t>
            </a:r>
          </a:p>
          <a:p>
            <a:pPr fontAlgn="auto">
              <a:spcAft>
                <a:spcPts val="0"/>
              </a:spcAft>
            </a:pPr>
            <a:r>
              <a:rPr lang="en-US" sz="2300" dirty="0"/>
              <a:t>Give you a </a:t>
            </a:r>
            <a:r>
              <a:rPr lang="en-US" sz="2300" b="1" u="sng" dirty="0"/>
              <a:t>written agreement</a:t>
            </a:r>
            <a:r>
              <a:rPr lang="en-US" sz="2300" dirty="0"/>
              <a:t> explaining services they will provide and any fees they will charge</a:t>
            </a:r>
          </a:p>
          <a:p>
            <a:pPr fontAlgn="auto">
              <a:spcAft>
                <a:spcPts val="0"/>
              </a:spcAft>
            </a:pPr>
            <a:r>
              <a:rPr lang="en-US" sz="2300" b="1" u="sng" dirty="0"/>
              <a:t>File immigration forms</a:t>
            </a:r>
            <a:r>
              <a:rPr lang="en-US" sz="2300" dirty="0"/>
              <a:t> or applications on your behalf</a:t>
            </a:r>
          </a:p>
          <a:p>
            <a:pPr fontAlgn="auto">
              <a:spcAft>
                <a:spcPts val="0"/>
              </a:spcAft>
            </a:pPr>
            <a:r>
              <a:rPr lang="en-US" sz="2300" b="1" u="sng" dirty="0"/>
              <a:t>Represent you</a:t>
            </a:r>
            <a:r>
              <a:rPr lang="en-US" sz="2300" dirty="0"/>
              <a:t> in court or before government officials</a:t>
            </a:r>
          </a:p>
          <a:p>
            <a:pPr fontAlgn="auto">
              <a:spcAft>
                <a:spcPts val="0"/>
              </a:spcAft>
            </a:pPr>
            <a:r>
              <a:rPr lang="en-US" sz="2300" dirty="0"/>
              <a:t>Give you updates on your case, including </a:t>
            </a:r>
            <a:r>
              <a:rPr lang="en-US" sz="2300" b="1" u="sng" dirty="0"/>
              <a:t>proof</a:t>
            </a:r>
            <a:r>
              <a:rPr lang="en-US" sz="2300" dirty="0"/>
              <a:t> your application has been submitted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s-DO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4ED7E-34EC-BCA2-9AE2-85E632B8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5" y="4056331"/>
            <a:ext cx="3562349" cy="24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15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2A60A-01AF-280A-DA7C-6E5C473E9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135290"/>
            <a:ext cx="8772331" cy="1143000"/>
          </a:xfrm>
        </p:spPr>
        <p:txBody>
          <a:bodyPr>
            <a:noAutofit/>
          </a:bodyPr>
          <a:lstStyle/>
          <a:p>
            <a:r>
              <a:rPr lang="en-US" sz="3500" b="1" dirty="0"/>
              <a:t>How to avoid becoming a victim of fraud?</a:t>
            </a:r>
            <a:endParaRPr lang="es-DO" sz="35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5BE2A-9DAC-6B71-9B36-3E15968D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828800"/>
            <a:ext cx="11685037" cy="411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 sz="2300" dirty="0"/>
              <a:t>If someone claims to be an attorney, look them up!</a:t>
            </a:r>
          </a:p>
          <a:p>
            <a:pPr lvl="1"/>
            <a:r>
              <a:rPr lang="en-US" sz="1900" u="sng" dirty="0"/>
              <a:t>https://www.massbbo.org/s/</a:t>
            </a:r>
          </a:p>
          <a:p>
            <a:pPr lvl="0"/>
            <a:r>
              <a:rPr lang="en-US" sz="2300" b="1" u="sng" dirty="0"/>
              <a:t>Don’t pay for immigration forms</a:t>
            </a:r>
            <a:r>
              <a:rPr lang="en-US" sz="2300" dirty="0"/>
              <a:t> – you can download them online for free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dirty="0"/>
              <a:t>Don’t sign blank forms,</a:t>
            </a:r>
            <a:r>
              <a:rPr lang="en-US" sz="2300" dirty="0">
                <a:cs typeface="Calibri"/>
              </a:rPr>
              <a:t> and </a:t>
            </a:r>
            <a:r>
              <a:rPr lang="en-US" sz="2300" b="1" u="sng" dirty="0">
                <a:cs typeface="Calibri"/>
              </a:rPr>
              <a:t>u</a:t>
            </a:r>
            <a:r>
              <a:rPr lang="en-US" sz="2300" b="1" u="sng" dirty="0"/>
              <a:t>nderstand</a:t>
            </a:r>
            <a:r>
              <a:rPr lang="en-US" sz="2300" dirty="0"/>
              <a:t> everything you sign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dirty="0"/>
              <a:t>Always keep your original personal documents (passport, birth certificates)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b="1" u="sng" dirty="0"/>
              <a:t>Get copies</a:t>
            </a:r>
            <a:r>
              <a:rPr lang="en-US" sz="2300" dirty="0"/>
              <a:t> of everything filed on your behalf</a:t>
            </a:r>
            <a:endParaRPr lang="en-US" sz="2300" dirty="0">
              <a:ea typeface="Calibri"/>
              <a:cs typeface="Calibri"/>
            </a:endParaRPr>
          </a:p>
          <a:p>
            <a:pPr lvl="0"/>
            <a:r>
              <a:rPr lang="en-US" sz="2300" b="1" u="sng" dirty="0"/>
              <a:t>Get a receipt</a:t>
            </a:r>
            <a:r>
              <a:rPr lang="en-US" sz="2300" dirty="0"/>
              <a:t> for all payments</a:t>
            </a:r>
          </a:p>
          <a:p>
            <a:pPr marL="0" indent="0">
              <a:buNone/>
            </a:pPr>
            <a:endParaRPr lang="en-US" sz="2300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CF16F-A54D-22F4-1F09-4A82B5BB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045" y="4159574"/>
            <a:ext cx="3476156" cy="231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91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63A432-94A0-21EB-AC87-A7F22C34C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52400"/>
            <a:ext cx="10199914" cy="1143000"/>
          </a:xfrm>
        </p:spPr>
        <p:txBody>
          <a:bodyPr>
            <a:normAutofit/>
          </a:bodyPr>
          <a:lstStyle/>
          <a:p>
            <a:r>
              <a:rPr lang="en-US" b="1" dirty="0"/>
              <a:t>What are the potential consequences?</a:t>
            </a:r>
            <a:endParaRPr lang="es-D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680BA8-F236-AC21-5C5A-1F492FE8D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4"/>
            <a:ext cx="11196735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/>
              <a:t>If you take advice from someone who is not licensed to work on immigration applications:</a:t>
            </a:r>
            <a:endParaRPr lang="en-US" sz="2200" dirty="0"/>
          </a:p>
          <a:p>
            <a:r>
              <a:rPr lang="en-US" sz="2200" dirty="0"/>
              <a:t>Your application for work authorization could be rejected</a:t>
            </a:r>
          </a:p>
          <a:p>
            <a:r>
              <a:rPr lang="en-US" sz="2200" dirty="0"/>
              <a:t>You could lose money you need for other important things</a:t>
            </a:r>
          </a:p>
          <a:p>
            <a:r>
              <a:rPr lang="en-US" sz="2200" dirty="0"/>
              <a:t>It could hurt your chances of getting legal status or a green card</a:t>
            </a: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s-D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C2699-247C-7D33-9929-0E899DDE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596" y="3797557"/>
            <a:ext cx="2562808" cy="25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17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E2AB6-909D-4792-BB47-719114015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2023 Massachusetts Attorney General’s Office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5C8DA-4B75-053E-140A-7FEAA5DD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76200"/>
            <a:ext cx="9668069" cy="1143000"/>
          </a:xfrm>
        </p:spPr>
        <p:txBody>
          <a:bodyPr>
            <a:normAutofit/>
          </a:bodyPr>
          <a:lstStyle/>
          <a:p>
            <a:r>
              <a:rPr lang="en-US" b="1" dirty="0"/>
              <a:t>How can you find legal help?</a:t>
            </a:r>
            <a:endParaRPr lang="es-DO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A63D3B-F1C4-CC29-8E83-2E0E0C28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5690"/>
            <a:ext cx="1147419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Find legal aid agencies near you:</a:t>
            </a:r>
          </a:p>
          <a:p>
            <a:pPr marL="0" indent="0" algn="ctr">
              <a:buNone/>
            </a:pPr>
            <a:r>
              <a:rPr lang="en-US" sz="2800" b="1" dirty="0"/>
              <a:t>	</a:t>
            </a:r>
            <a:r>
              <a:rPr lang="en-US" sz="2800" b="1" u="sng" dirty="0"/>
              <a:t>https://miracoalition.org/resources/legal-services/</a:t>
            </a:r>
          </a:p>
          <a:p>
            <a:r>
              <a:rPr lang="en-US" b="1" dirty="0"/>
              <a:t>Find a qualified private lawyer:</a:t>
            </a:r>
          </a:p>
          <a:p>
            <a:pPr marL="0" indent="0" algn="ctr">
              <a:buNone/>
            </a:pPr>
            <a:r>
              <a:rPr lang="en-US" sz="2800" b="1" dirty="0"/>
              <a:t>	</a:t>
            </a:r>
            <a:r>
              <a:rPr lang="en-US" sz="2800" b="1" u="sng" dirty="0"/>
              <a:t>https://ailalawyer.com/</a:t>
            </a:r>
            <a:endParaRPr lang="en-US" b="1" i="1" dirty="0"/>
          </a:p>
          <a:p>
            <a:pPr marL="0" indent="0">
              <a:buNone/>
            </a:pPr>
            <a:endParaRPr lang="en-US" sz="2400" b="1" i="1" dirty="0"/>
          </a:p>
          <a:p>
            <a:r>
              <a:rPr lang="en-US" sz="2400" b="1" i="1" dirty="0"/>
              <a:t>Verify that anyone you work with is a licensed attorney or an “Accredited Representative”</a:t>
            </a:r>
          </a:p>
          <a:p>
            <a:pPr lvl="1"/>
            <a:r>
              <a:rPr lang="en-US" sz="1800" u="sng" dirty="0"/>
              <a:t>https://www.massbbo.org/s/</a:t>
            </a:r>
          </a:p>
          <a:p>
            <a:pPr lvl="1"/>
            <a:r>
              <a:rPr lang="en-US" sz="1800" u="sng" dirty="0">
                <a:cs typeface="Calibri"/>
              </a:rPr>
              <a:t>https://www.justice.gov/eoir/recognized-organizations-and-accredited-representatives-roster-state-and-city</a:t>
            </a:r>
            <a:r>
              <a:rPr lang="en-US" sz="1800" dirty="0">
                <a:cs typeface="Calibri"/>
              </a:rPr>
              <a:t> </a:t>
            </a:r>
          </a:p>
          <a:p>
            <a:pPr marL="0" indent="0">
              <a:buNone/>
            </a:pP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037803812"/>
      </p:ext>
    </p:extLst>
  </p:cSld>
  <p:clrMapOvr>
    <a:masterClrMapping/>
  </p:clrMapOvr>
</p:sld>
</file>

<file path=ppt/theme/theme1.xml><?xml version="1.0" encoding="utf-8"?>
<a:theme xmlns:a="http://schemas.openxmlformats.org/drawingml/2006/main" name="AGO 2016 May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O PowerPoint Template 2023 widescreen 16x9" id="{A6CA8DED-A26C-44A2-A2A4-64D8109A67C2}" vid="{0644E769-CF52-4F9A-BFE2-E98B88893A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AGO PowerPoint Template 2023 green widescreen 16x9 - Copy</Template>
  <TotalTime>27</TotalTime>
  <Words>417</Words>
  <Application>Microsoft Office PowerPoint</Application>
  <PresentationFormat>Widescreen</PresentationFormat>
  <Paragraphs>52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AGO 2016 May 2016</vt:lpstr>
      <vt:lpstr>Unauthorized Practice of Immigration Law (UPIL) </vt:lpstr>
      <vt:lpstr>Avoid fraud—work with an attorney!</vt:lpstr>
      <vt:lpstr>PowerPoint Presentation</vt:lpstr>
      <vt:lpstr>A Licensed Attorney/Accredited Representative Can: </vt:lpstr>
      <vt:lpstr>How to avoid becoming a victim of fraud?</vt:lpstr>
      <vt:lpstr>What are the potential consequences?</vt:lpstr>
      <vt:lpstr>How can you find legal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Unauthorized Practice of Immigration Law (UPIL) </dc:title>
  <dc:creator>Deluque, Nicole (AGO)</dc:creator>
  <cp:lastModifiedBy>Deluque, Nicole (AGO)</cp:lastModifiedBy>
  <cp:revision>2</cp:revision>
  <dcterms:created xsi:type="dcterms:W3CDTF">2023-11-16T18:28:22Z</dcterms:created>
  <dcterms:modified xsi:type="dcterms:W3CDTF">2023-11-16T18:57:39Z</dcterms:modified>
</cp:coreProperties>
</file>