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F4469B-97B2-44E7-81BC-05B4290568F1}" v="4" dt="2023-12-06T19:01:23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0" y="304812"/>
            <a:ext cx="6604000" cy="25907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3600" y="3886200"/>
            <a:ext cx="6705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41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77011"/>
            <a:ext cx="487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4B983-3998-42FD-9CF2-4E139D802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4D4AC-3ECC-4C2E-B961-39D65B4D7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030078-205E-4EC9-8F24-D9A96397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72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77011"/>
            <a:ext cx="4876800" cy="244475"/>
          </a:xfrm>
        </p:spPr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</p:spTree>
    <p:extLst>
      <p:ext uri="{BB962C8B-B14F-4D97-AF65-F5344CB8AC3E}">
        <p14:creationId xmlns:p14="http://schemas.microsoft.com/office/powerpoint/2010/main" val="137128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3657600" y="6477011"/>
            <a:ext cx="4876800" cy="244475"/>
          </a:xfrm>
        </p:spPr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</p:spTree>
    <p:extLst>
      <p:ext uri="{BB962C8B-B14F-4D97-AF65-F5344CB8AC3E}">
        <p14:creationId xmlns:p14="http://schemas.microsoft.com/office/powerpoint/2010/main" val="165662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77011"/>
            <a:ext cx="4876800" cy="244475"/>
          </a:xfrm>
        </p:spPr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</p:spTree>
    <p:extLst>
      <p:ext uri="{BB962C8B-B14F-4D97-AF65-F5344CB8AC3E}">
        <p14:creationId xmlns:p14="http://schemas.microsoft.com/office/powerpoint/2010/main" val="225670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77011"/>
            <a:ext cx="4876800" cy="244475"/>
          </a:xfrm>
        </p:spPr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</p:spTree>
    <p:extLst>
      <p:ext uri="{BB962C8B-B14F-4D97-AF65-F5344CB8AC3E}">
        <p14:creationId xmlns:p14="http://schemas.microsoft.com/office/powerpoint/2010/main" val="402509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77011"/>
            <a:ext cx="4876800" cy="244475"/>
          </a:xfrm>
        </p:spPr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</p:spTree>
    <p:extLst>
      <p:ext uri="{BB962C8B-B14F-4D97-AF65-F5344CB8AC3E}">
        <p14:creationId xmlns:p14="http://schemas.microsoft.com/office/powerpoint/2010/main" val="103360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36800" y="76200"/>
            <a:ext cx="924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2400" y="6356361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C078096-9997-49EF-9104-EC42DAE8B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1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1" r:id="rId7"/>
  </p:sldLayoutIdLst>
  <p:hf sldNum="0" hdr="0" dt="0"/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massbbo.org/s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43AA996-0267-C93B-AEB2-2CF16DA85B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85318" y="228600"/>
            <a:ext cx="5562600" cy="3200400"/>
          </a:xfrm>
        </p:spPr>
        <p:txBody>
          <a:bodyPr/>
          <a:lstStyle/>
          <a:p>
            <a:r>
              <a:rPr lang="es-ES" altLang="en-US" b="1" dirty="0">
                <a:latin typeface="Calibri" panose="020F0502020204030204" pitchFamily="34" charset="0"/>
              </a:rPr>
              <a:t>Práctica no autorizada de la Ley de inmigración (UPIL)</a:t>
            </a:r>
            <a:endParaRPr lang="en-US" alt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0B99292-7CFE-86A4-7E78-9B4852CCF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007" y="3423333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hangingPunct="1">
              <a:buFontTx/>
              <a:buNone/>
            </a:pPr>
            <a:endParaRPr lang="en-US" altLang="en-US" sz="2000" b="1" dirty="0"/>
          </a:p>
          <a:p>
            <a:pPr algn="ctr" eaLnBrk="1" hangingPunct="1">
              <a:buFontTx/>
              <a:buNone/>
            </a:pPr>
            <a:endParaRPr lang="en-US" altLang="en-US" sz="20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 eaLnBrk="1" hangingPunct="1">
              <a:buNone/>
            </a:pPr>
            <a:endParaRPr lang="en-US" altLang="en-US" sz="18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  <a:p>
            <a:pPr algn="ctr">
              <a:buFontTx/>
              <a:buNone/>
            </a:pPr>
            <a:endParaRPr lang="en-US" altLang="en-US" sz="18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pPr algn="ctr">
              <a:buNone/>
            </a:pPr>
            <a:endParaRPr lang="en-US" altLang="en-US" sz="18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  <a:p>
            <a:pPr algn="ctr" eaLnBrk="1" hangingPunct="1">
              <a:buNone/>
            </a:pPr>
            <a:r>
              <a:rPr lang="es-ES" altLang="en-US" sz="2200" b="1" dirty="0">
                <a:solidFill>
                  <a:schemeClr val="bg1">
                    <a:lumMod val="95000"/>
                  </a:schemeClr>
                </a:solidFill>
                <a:latin typeface="Calibri"/>
                <a:cs typeface="Arial"/>
              </a:rPr>
              <a:t>Oficina de la Fiscal General </a:t>
            </a:r>
          </a:p>
          <a:p>
            <a:pPr algn="ctr" eaLnBrk="1" hangingPunct="1">
              <a:buNone/>
            </a:pPr>
            <a:r>
              <a:rPr lang="es-ES" altLang="en-US" sz="2200" b="1" dirty="0">
                <a:solidFill>
                  <a:schemeClr val="bg1">
                    <a:lumMod val="95000"/>
                  </a:schemeClr>
                </a:solidFill>
                <a:latin typeface="Calibri"/>
                <a:cs typeface="Arial"/>
              </a:rPr>
              <a:t>Andrea Joy Campbell</a:t>
            </a:r>
            <a:endParaRPr lang="en-US" altLang="en-US" sz="2200" b="1" dirty="0">
              <a:solidFill>
                <a:schemeClr val="bg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D713558-65E3-7D1E-0236-1498FD77831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52018" y="3733803"/>
            <a:ext cx="5029200" cy="774905"/>
          </a:xfrm>
        </p:spPr>
        <p:txBody>
          <a:bodyPr>
            <a:normAutofit fontScale="85000" lnSpcReduction="20000"/>
          </a:bodyPr>
          <a:lstStyle/>
          <a:p>
            <a:r>
              <a:rPr lang="es-ES" altLang="en-US" i="1" dirty="0">
                <a:latin typeface="Calibri" panose="020F0502020204030204" pitchFamily="34" charset="0"/>
              </a:rPr>
              <a:t>Cómo evitar el fraude de inmigración</a:t>
            </a:r>
            <a:endParaRPr lang="en-US" altLang="en-US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98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 dirty="0"/>
              <a:t>© 2023 Oficina de la Fiscal General de Massachusetts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C21D8E-9ADD-403A-6985-E8B8F77C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533" y="136514"/>
            <a:ext cx="7830671" cy="1143000"/>
          </a:xfrm>
        </p:spPr>
        <p:txBody>
          <a:bodyPr>
            <a:normAutofit/>
          </a:bodyPr>
          <a:lstStyle/>
          <a:p>
            <a:r>
              <a:rPr lang="es-ES" sz="3500" b="1" dirty="0"/>
              <a:t>Evite el fraude: ¡trabaje con un abogado!</a:t>
            </a:r>
            <a:endParaRPr lang="en-US" sz="35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BFD6D-977D-0C81-9BEF-066267F40A59}"/>
              </a:ext>
            </a:extLst>
          </p:cNvPr>
          <p:cNvSpPr txBox="1"/>
          <p:nvPr/>
        </p:nvSpPr>
        <p:spPr>
          <a:xfrm>
            <a:off x="449879" y="1683575"/>
            <a:ext cx="1129224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cs typeface="Arial"/>
              </a:rPr>
              <a:t>El proceso de inmigración puede ser complicado</a:t>
            </a:r>
            <a:r>
              <a:rPr lang="en-US" sz="2800" b="1" dirty="0">
                <a:solidFill>
                  <a:schemeClr val="bg1"/>
                </a:solidFill>
                <a:latin typeface="Calibri"/>
                <a:cs typeface="Arial"/>
              </a:rPr>
              <a:t>– </a:t>
            </a:r>
            <a:r>
              <a:rPr lang="es-PR" sz="2800" b="1" dirty="0">
                <a:solidFill>
                  <a:schemeClr val="bg1"/>
                </a:solidFill>
                <a:cs typeface="Arial"/>
              </a:rPr>
              <a:t>Trabaje con un </a:t>
            </a:r>
            <a:r>
              <a:rPr lang="es-PR" sz="2800" b="1" u="sng" dirty="0">
                <a:solidFill>
                  <a:schemeClr val="bg1"/>
                </a:solidFill>
                <a:cs typeface="Arial"/>
              </a:rPr>
              <a:t>Abogado con licencia</a:t>
            </a:r>
            <a:r>
              <a:rPr lang="es-PR" sz="2800" b="1" dirty="0">
                <a:solidFill>
                  <a:schemeClr val="bg1"/>
                </a:solidFill>
                <a:latin typeface="Calibri"/>
                <a:cs typeface="Arial"/>
              </a:rPr>
              <a:t> </a:t>
            </a:r>
            <a:r>
              <a:rPr lang="es-PR" sz="2800" b="1" dirty="0">
                <a:solidFill>
                  <a:schemeClr val="bg1"/>
                </a:solidFill>
                <a:cs typeface="Arial"/>
              </a:rPr>
              <a:t>que le ayudará a hacerlo bien</a:t>
            </a:r>
            <a:r>
              <a:rPr lang="en-US" sz="2800" b="1" dirty="0">
                <a:solidFill>
                  <a:schemeClr val="bg1"/>
                </a:solidFill>
                <a:latin typeface="Calibri"/>
                <a:cs typeface="Arial"/>
              </a:rPr>
              <a:t>!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083072-683D-7C39-B1FA-C257767FD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830367"/>
            <a:ext cx="5182401" cy="345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50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 dirty="0"/>
              <a:t>© 2023 Oficina de la Fiscal General de Massachusetts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1C9B2C-5925-1E78-B96F-405BFA8328E8}"/>
              </a:ext>
            </a:extLst>
          </p:cNvPr>
          <p:cNvSpPr txBox="1"/>
          <p:nvPr/>
        </p:nvSpPr>
        <p:spPr>
          <a:xfrm>
            <a:off x="351454" y="1488638"/>
            <a:ext cx="780913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SOLAMENTE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s-ES" sz="2400" dirty="0">
                <a:solidFill>
                  <a:schemeClr val="bg1"/>
                </a:solidFill>
              </a:rPr>
              <a:t>un abogado o "representante acreditado" puede brindar </a:t>
            </a:r>
            <a:r>
              <a:rPr lang="es-ES" sz="2400" b="1" u="sng" dirty="0">
                <a:solidFill>
                  <a:schemeClr val="bg1"/>
                </a:solidFill>
              </a:rPr>
              <a:t>asesoramiento legal </a:t>
            </a:r>
            <a:r>
              <a:rPr lang="es-ES" sz="2400" dirty="0">
                <a:solidFill>
                  <a:schemeClr val="bg1"/>
                </a:solidFill>
              </a:rPr>
              <a:t>sobre asuntos de inmigración</a:t>
            </a:r>
            <a:endParaRPr lang="en-US" sz="2400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</a:rPr>
              <a:t>Pida ver su cédula profesional o comprobante de acreditación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b="1" u="sng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u="sng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EVITE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“notarios” </a:t>
            </a:r>
            <a:r>
              <a:rPr lang="es-ES" sz="2400" dirty="0">
                <a:solidFill>
                  <a:schemeClr val="bg1"/>
                </a:solidFill>
              </a:rPr>
              <a:t>o personas sin licencia que piden mucho dinero para solicitar una autorización de trabajo y una tarjeta de seguro social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20826-89F8-8BDD-CAF7-FD836519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431" y="4199158"/>
            <a:ext cx="3450142" cy="2150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2157C-77D1-8538-F8B6-EAA8AB6E4416}"/>
              </a:ext>
            </a:extLst>
          </p:cNvPr>
          <p:cNvSpPr txBox="1"/>
          <p:nvPr/>
        </p:nvSpPr>
        <p:spPr>
          <a:xfrm>
            <a:off x="1571625" y="53496"/>
            <a:ext cx="1026892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00" b="1" dirty="0">
                <a:solidFill>
                  <a:schemeClr val="bg1"/>
                </a:solidFill>
              </a:rPr>
              <a:t>Si usted o alguien que conoce necesita ayuda con las solicitudes de inmigración</a:t>
            </a:r>
            <a:r>
              <a:rPr lang="en-US" sz="3500" b="1" dirty="0">
                <a:solidFill>
                  <a:schemeClr val="bg1"/>
                </a:solidFill>
              </a:rPr>
              <a:t>…</a:t>
            </a:r>
          </a:p>
          <a:p>
            <a:endParaRPr lang="en-US" sz="35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5F787-AEAC-9AA4-667F-EA17E7807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022" y="1499874"/>
            <a:ext cx="3457093" cy="23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61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 dirty="0"/>
              <a:t>© 2023 Oficina de la Fiscal General de Massachusetts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978486-FAC6-502A-7815-20C306C7E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677" y="76200"/>
            <a:ext cx="10377547" cy="1143000"/>
          </a:xfrm>
        </p:spPr>
        <p:txBody>
          <a:bodyPr>
            <a:noAutofit/>
          </a:bodyPr>
          <a:lstStyle/>
          <a:p>
            <a:r>
              <a:rPr lang="es-ES" sz="3300" b="1" dirty="0"/>
              <a:t>Un abogado con licencia/representante acreditado puede:</a:t>
            </a:r>
            <a:endParaRPr lang="en-US" sz="33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1797D1-FF64-1B6A-3A2B-033DAFBE24F9}"/>
              </a:ext>
            </a:extLst>
          </p:cNvPr>
          <p:cNvSpPr txBox="1">
            <a:spLocks/>
          </p:cNvSpPr>
          <p:nvPr/>
        </p:nvSpPr>
        <p:spPr>
          <a:xfrm>
            <a:off x="266701" y="1514476"/>
            <a:ext cx="11760458" cy="5207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ES" sz="2300" b="1" u="sng" dirty="0"/>
              <a:t>Explicarle</a:t>
            </a:r>
            <a:r>
              <a:rPr lang="es-ES" sz="2300" dirty="0"/>
              <a:t> la ley y </a:t>
            </a:r>
            <a:r>
              <a:rPr lang="es-ES" sz="2300" b="1" u="sng" dirty="0"/>
              <a:t>asesorarle</a:t>
            </a:r>
            <a:r>
              <a:rPr lang="es-ES" sz="2300" dirty="0"/>
              <a:t> sobre las opciones que tiene
Entregarle un </a:t>
            </a:r>
            <a:r>
              <a:rPr lang="es-ES" sz="2300" b="1" u="sng" dirty="0"/>
              <a:t>acuerdo por escrito </a:t>
            </a:r>
            <a:r>
              <a:rPr lang="es-ES" sz="2300" dirty="0"/>
              <a:t>en el que se expliquen los servicios que le proporcionarán y las tarifas que le cobrarán
</a:t>
            </a:r>
            <a:r>
              <a:rPr lang="es-ES" sz="2300" b="1" u="sng" dirty="0"/>
              <a:t>Presentar formularios o solicitudes de inmigración </a:t>
            </a:r>
            <a:r>
              <a:rPr lang="es-ES" sz="2300" dirty="0"/>
              <a:t>en su nombre
</a:t>
            </a:r>
            <a:r>
              <a:rPr lang="es-ES" sz="2300" b="1" u="sng" dirty="0"/>
              <a:t>Representarlo</a:t>
            </a:r>
            <a:r>
              <a:rPr lang="es-ES" sz="2300" dirty="0"/>
              <a:t> en la corte o ante funcionarios del gobierno
Darle actualizaciones sobre su caso, incluida la </a:t>
            </a:r>
            <a:r>
              <a:rPr lang="es-ES" sz="2300" b="1" u="sng" dirty="0"/>
              <a:t>evidencia</a:t>
            </a:r>
            <a:r>
              <a:rPr lang="es-ES" sz="2300" dirty="0"/>
              <a:t> de que su solicitud ha sido enviada.</a:t>
            </a:r>
            <a:endParaRPr lang="es-DO" sz="2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54ED7E-34EC-BCA2-9AE2-85E632B85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25" y="4056331"/>
            <a:ext cx="3562349" cy="24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0154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 dirty="0"/>
              <a:t>© 2023 Oficina de la Fiscal General de Massachusetts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32A60A-01AF-280A-DA7C-6E5C473E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599" y="135290"/>
            <a:ext cx="8772331" cy="1143000"/>
          </a:xfrm>
        </p:spPr>
        <p:txBody>
          <a:bodyPr>
            <a:noAutofit/>
          </a:bodyPr>
          <a:lstStyle/>
          <a:p>
            <a:r>
              <a:rPr lang="es-ES" sz="3500" b="1" dirty="0"/>
              <a:t>¿Cómo evitar ser víctima de fraude?</a:t>
            </a:r>
            <a:endParaRPr lang="es-DO" sz="35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25BE2A-9DAC-6B71-9B36-3E15968D0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828800"/>
            <a:ext cx="11685037" cy="411480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s-ES" sz="2300" dirty="0"/>
              <a:t>Si alguien dice ser abogado, ¡verifíquelo!</a:t>
            </a:r>
          </a:p>
          <a:p>
            <a:pPr lvl="1"/>
            <a:r>
              <a:rPr lang="es-ES" sz="19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https://www.massbbo.org/s/</a:t>
            </a:r>
            <a:endParaRPr lang="es-ES" sz="1900" dirty="0"/>
          </a:p>
          <a:p>
            <a:pPr lvl="0"/>
            <a:r>
              <a:rPr lang="es-ES" sz="2300" b="1" u="sng" dirty="0"/>
              <a:t>No pague por los formularios de inmigración</a:t>
            </a:r>
            <a:r>
              <a:rPr lang="es-ES" sz="2300" dirty="0"/>
              <a:t>: puede descargarlos en línea de forma gratuita
No firme formularios en blanco y </a:t>
            </a:r>
            <a:r>
              <a:rPr lang="es-ES" sz="2300" b="1" u="sng" dirty="0"/>
              <a:t>entienda</a:t>
            </a:r>
            <a:r>
              <a:rPr lang="es-ES" sz="2300" dirty="0"/>
              <a:t> todo lo que firma
Conserve siempre sus documentos personales originales (pasaporte, certificados de nacimiento)
</a:t>
            </a:r>
            <a:r>
              <a:rPr lang="es-ES" sz="2300" b="1" u="sng" dirty="0"/>
              <a:t>Obtenga copias</a:t>
            </a:r>
            <a:r>
              <a:rPr lang="es-ES" sz="2300" b="1" dirty="0"/>
              <a:t> </a:t>
            </a:r>
            <a:r>
              <a:rPr lang="es-ES" sz="2300" dirty="0"/>
              <a:t>de todo lo que se presente en su nombre
</a:t>
            </a:r>
            <a:r>
              <a:rPr lang="es-ES" sz="2300" b="1" u="sng" dirty="0"/>
              <a:t>Obtenga recibos</a:t>
            </a:r>
            <a:r>
              <a:rPr lang="es-ES" sz="2300" b="1" dirty="0"/>
              <a:t> </a:t>
            </a:r>
            <a:r>
              <a:rPr lang="es-ES" sz="2300" dirty="0"/>
              <a:t>de todos los pagos</a:t>
            </a:r>
            <a:endParaRPr lang="en-US" sz="2300" dirty="0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CF16F-A54D-22F4-1F09-4A82B5BBD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045" y="4159574"/>
            <a:ext cx="3476156" cy="2317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913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 dirty="0"/>
              <a:t>© 2023 Oficina de la Fiscal General de Massachusetts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3A432-94A0-21EB-AC87-A7F22C34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52400"/>
            <a:ext cx="10199914" cy="1143000"/>
          </a:xfrm>
        </p:spPr>
        <p:txBody>
          <a:bodyPr>
            <a:normAutofit/>
          </a:bodyPr>
          <a:lstStyle/>
          <a:p>
            <a:r>
              <a:rPr lang="es-ES" b="1" dirty="0"/>
              <a:t>¿Cuáles son las posibles consecuencias?</a:t>
            </a:r>
            <a:endParaRPr lang="es-DO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680BA8-F236-AC21-5C5A-1F492FE8D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4"/>
            <a:ext cx="11196735" cy="4525963"/>
          </a:xfrm>
        </p:spPr>
        <p:txBody>
          <a:bodyPr/>
          <a:lstStyle/>
          <a:p>
            <a:pPr marL="0" indent="0">
              <a:buNone/>
            </a:pPr>
            <a:r>
              <a:rPr lang="es-ES" sz="2600" b="1" dirty="0"/>
              <a:t>Si acepta el consejo de alguien que no tiene licencia para trabajar en solicitudes de inmigración</a:t>
            </a:r>
            <a:r>
              <a:rPr lang="en-US" sz="2600" b="1" dirty="0"/>
              <a:t>:</a:t>
            </a:r>
            <a:endParaRPr lang="en-US" sz="2200" dirty="0"/>
          </a:p>
          <a:p>
            <a:r>
              <a:rPr lang="es-ES" sz="2200" dirty="0"/>
              <a:t>Su solicitud de autorización de trabajo podría ser rechazada
Podría perder el dinero que necesita para otras cosas importantes
Podría perjudicar sus posibilidades de obtener un estatus legal o una tarjeta verde (</a:t>
            </a:r>
            <a:r>
              <a:rPr lang="es-ES" sz="2200" i="1" dirty="0"/>
              <a:t>green card</a:t>
            </a:r>
            <a:r>
              <a:rPr lang="es-ES" sz="2200" dirty="0"/>
              <a:t>)</a:t>
            </a:r>
            <a:endParaRPr lang="en-US" sz="1800" dirty="0"/>
          </a:p>
          <a:p>
            <a:pPr marL="0" indent="0">
              <a:buNone/>
            </a:pPr>
            <a:endParaRPr lang="es-D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C2699-247C-7D33-9929-0E899DDE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596" y="3797557"/>
            <a:ext cx="2562808" cy="25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17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PR" dirty="0"/>
              <a:t>© 2023 Oficina de la Fiscal General de Massachusetts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5C8DA-4B75-053E-140A-7FEAA5DD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599" y="76200"/>
            <a:ext cx="9668069" cy="1143000"/>
          </a:xfrm>
        </p:spPr>
        <p:txBody>
          <a:bodyPr>
            <a:normAutofit/>
          </a:bodyPr>
          <a:lstStyle/>
          <a:p>
            <a:r>
              <a:rPr lang="es-ES" b="1" dirty="0"/>
              <a:t>¿Cómo puede encontrar ayuda legal?</a:t>
            </a:r>
            <a:endParaRPr lang="es-DO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A63D3B-F1C4-CC29-8E83-2E0E0C28B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5690"/>
            <a:ext cx="11474192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b="1" dirty="0"/>
              <a:t>Encuentre agencias de ayuda legal cerca de usted</a:t>
            </a:r>
            <a:r>
              <a:rPr lang="en-US" b="1" dirty="0"/>
              <a:t>:</a:t>
            </a:r>
          </a:p>
          <a:p>
            <a:pPr marL="0" indent="0" algn="ctr">
              <a:buNone/>
            </a:pPr>
            <a:r>
              <a:rPr lang="en-US" sz="2800" b="1" dirty="0"/>
              <a:t>	</a:t>
            </a:r>
            <a:r>
              <a:rPr lang="en-US" sz="2800" b="1" u="sng" dirty="0"/>
              <a:t>https://miracoalition.org/resources/legal-services/</a:t>
            </a:r>
          </a:p>
          <a:p>
            <a:r>
              <a:rPr lang="es-ES" b="1" dirty="0"/>
              <a:t>Encuentre un abogado privado calificado</a:t>
            </a:r>
            <a:r>
              <a:rPr lang="en-US" b="1" dirty="0"/>
              <a:t>:</a:t>
            </a:r>
          </a:p>
          <a:p>
            <a:pPr marL="0" indent="0" algn="ctr">
              <a:buNone/>
            </a:pPr>
            <a:r>
              <a:rPr lang="en-US" sz="2800" b="1" dirty="0"/>
              <a:t>	</a:t>
            </a:r>
            <a:r>
              <a:rPr lang="en-US" sz="2800" b="1" u="sng" dirty="0"/>
              <a:t>https://ailalawyer.com/</a:t>
            </a:r>
            <a:endParaRPr lang="en-US" b="1" i="1" dirty="0"/>
          </a:p>
          <a:p>
            <a:pPr marL="0" indent="0">
              <a:buNone/>
            </a:pPr>
            <a:endParaRPr lang="en-US" sz="2400" b="1" i="1" dirty="0"/>
          </a:p>
          <a:p>
            <a:r>
              <a:rPr lang="es-ES" sz="2400" b="1" i="1" dirty="0"/>
              <a:t>Verifique que cualquier persona con la que trabaje sea un abogado con licencia o un "Representante acreditado"</a:t>
            </a:r>
            <a:endParaRPr lang="en-US" sz="2400" b="1" i="1" dirty="0"/>
          </a:p>
          <a:p>
            <a:pPr lvl="1"/>
            <a:r>
              <a:rPr lang="en-US" sz="1800" u="sng" dirty="0"/>
              <a:t>https://www.massbbo.org/s/</a:t>
            </a:r>
          </a:p>
          <a:p>
            <a:pPr lvl="1"/>
            <a:r>
              <a:rPr lang="en-US" sz="1800" u="sng" dirty="0">
                <a:cs typeface="Calibri"/>
              </a:rPr>
              <a:t>https://www.justice.gov/eoir/recognized-organizations-and-accredited-representatives-roster-state-and-city</a:t>
            </a:r>
            <a:r>
              <a:rPr lang="en-US" sz="1800" dirty="0">
                <a:cs typeface="Calibri"/>
              </a:rPr>
              <a:t> </a:t>
            </a:r>
          </a:p>
          <a:p>
            <a:pPr marL="0" indent="0">
              <a:buNone/>
            </a:pP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4037803812"/>
      </p:ext>
    </p:extLst>
  </p:cSld>
  <p:clrMapOvr>
    <a:masterClrMapping/>
  </p:clrMapOvr>
</p:sld>
</file>

<file path=ppt/theme/theme1.xml><?xml version="1.0" encoding="utf-8"?>
<a:theme xmlns:a="http://schemas.openxmlformats.org/drawingml/2006/main" name="AGO 2016 May 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O PowerPoint Template 2023 widescreen 16x9" id="{A6CA8DED-A26C-44A2-A2A4-64D8109A67C2}" vid="{0644E769-CF52-4F9A-BFE2-E98B88893A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AGO PowerPoint Template 2023 green widescreen 16x9 - Copy</Template>
  <TotalTime>81</TotalTime>
  <Words>481</Words>
  <Application>Microsoft Office PowerPoint</Application>
  <PresentationFormat>Widescreen</PresentationFormat>
  <Paragraphs>42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AGO 2016 May 2016</vt:lpstr>
      <vt:lpstr>Práctica no autorizada de la Ley de inmigración (UPIL)</vt:lpstr>
      <vt:lpstr>Evite el fraude: ¡trabaje con un abogado!</vt:lpstr>
      <vt:lpstr>PowerPoint Presentation</vt:lpstr>
      <vt:lpstr>Un abogado con licencia/representante acreditado puede:</vt:lpstr>
      <vt:lpstr>¿Cómo evitar ser víctima de fraude?</vt:lpstr>
      <vt:lpstr>¿Cuáles son las posibles consecuencias?</vt:lpstr>
      <vt:lpstr>¿Cómo puede encontrar ayuda legal?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Unauthorized Practice of Immigration Law (UPIL)</dc:title>
  <dc:creator>Deluque, Nicole (AGO)</dc:creator>
  <cp:lastModifiedBy>Jessica Ridley</cp:lastModifiedBy>
  <cp:revision>15</cp:revision>
  <dcterms:created xsi:type="dcterms:W3CDTF">2023-11-16T18:28:22Z</dcterms:created>
  <dcterms:modified xsi:type="dcterms:W3CDTF">2023-12-06T19:01:23Z</dcterms:modified>
</cp:coreProperties>
</file>