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141412291" r:id="rId6"/>
    <p:sldId id="2141412287" r:id="rId7"/>
    <p:sldId id="2141412280" r:id="rId8"/>
    <p:sldId id="2141412284" r:id="rId9"/>
    <p:sldId id="2141412276" r:id="rId10"/>
    <p:sldId id="2141412278" r:id="rId11"/>
    <p:sldId id="2141412292" r:id="rId12"/>
    <p:sldId id="2141412289" r:id="rId13"/>
    <p:sldId id="2141412288" r:id="rId14"/>
    <p:sldId id="2141412270" r:id="rId15"/>
    <p:sldId id="2141412290" r:id="rId16"/>
    <p:sldId id="2141412283" r:id="rId17"/>
    <p:sldId id="21414120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Patrick (EOED)" initials="SP(" lastIdx="1" clrIdx="0">
    <p:extLst>
      <p:ext uri="{19B8F6BF-5375-455C-9EA6-DF929625EA0E}">
        <p15:presenceInfo xmlns:p15="http://schemas.microsoft.com/office/powerpoint/2012/main" userId="S::Patrick.Shannon@mass.gov::d91511b2-03db-4234-a1a6-1fe33e6320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5EDBF-29BB-49CB-B8F0-72526F8B971A}" v="2" dt="2024-02-13T15:11:11.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D25E-DD64-4626-88DA-B753B7542960}"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B0340-ED75-4F06-87FE-2C081D4ED09F}" type="slidenum">
              <a:rPr lang="en-US" smtClean="0"/>
              <a:t>‹#›</a:t>
            </a:fld>
            <a:endParaRPr lang="en-US"/>
          </a:p>
        </p:txBody>
      </p:sp>
    </p:spTree>
    <p:extLst>
      <p:ext uri="{BB962C8B-B14F-4D97-AF65-F5344CB8AC3E}">
        <p14:creationId xmlns:p14="http://schemas.microsoft.com/office/powerpoint/2010/main" val="19205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566738"/>
            <a:ext cx="6537325" cy="3676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14</a:t>
            </a:fld>
            <a:endParaRPr lang="en-US"/>
          </a:p>
        </p:txBody>
      </p:sp>
    </p:spTree>
    <p:extLst>
      <p:ext uri="{BB962C8B-B14F-4D97-AF65-F5344CB8AC3E}">
        <p14:creationId xmlns:p14="http://schemas.microsoft.com/office/powerpoint/2010/main" val="1882694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9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9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101.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10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10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10.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1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1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43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4821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96698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3"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1594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2294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60396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5521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14808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5337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Copyright" hidden="1"/>
          <p:cNvSpPr txBox="1"/>
          <p:nvPr/>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462685"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03457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157444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itle 2"/>
          <p:cNvSpPr>
            <a:spLocks noGrp="1"/>
          </p:cNvSpPr>
          <p:nvPr>
            <p:ph type="title" hasCustomPrompt="1"/>
          </p:nvPr>
        </p:nvSpPr>
        <p:spPr>
          <a:xfrm>
            <a:off x="462685"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024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7300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689760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66766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8462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9367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5873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33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184174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9489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406504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56908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117030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5462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445492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0860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5654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statemen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199624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7879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903724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732032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20730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3574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18572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462685" y="535714"/>
            <a:ext cx="9839216" cy="470898"/>
          </a:xfrm>
        </p:spPr>
        <p:txBody>
          <a:bodyPr/>
          <a:lstStyle>
            <a:lvl1pPr>
              <a:defRPr sz="3400">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11298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869912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20693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17010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9187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26908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0212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26714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0" name="Picture 447" descr="Boston, Massachusetts, USA"/>
          <p:cNvPicPr>
            <a:picLocks noChangeAspect="1" noChangeArrowheads="1"/>
          </p:cNvPicPr>
          <p:nvPr/>
        </p:nvPicPr>
        <p:blipFill rotWithShape="1">
          <a:blip r:embed="rId6">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3" name="TextBox 2"/>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109374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42190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
        <p:nvSpPr>
          <p:cNvPr id="20" name="Text Placeholder 8"/>
          <p:cNvSpPr>
            <a:spLocks noGrp="1"/>
          </p:cNvSpPr>
          <p:nvPr>
            <p:ph type="body" sz="quarter" idx="17"/>
          </p:nvPr>
        </p:nvSpPr>
        <p:spPr>
          <a:xfrm>
            <a:off x="462684"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18"/>
          </p:nvPr>
        </p:nvSpPr>
        <p:spPr>
          <a:xfrm>
            <a:off x="6102311"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426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13418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5985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45554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9" name="Rectangle 18"/>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23"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3283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2802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1" name="Straight Connector 20"/>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3490798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4878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47675" y="2085628"/>
            <a:ext cx="1111567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13" name="Straight Connector 12"/>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8976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78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62685"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62685"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32841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91574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pic>
        <p:nvPicPr>
          <p:cNvPr id="16"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290554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65631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973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623425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69209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95722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76529"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139574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0100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009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01649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58614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2095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180196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22490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21"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43371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47442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62685"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5058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33478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itle 2"/>
          <p:cNvSpPr>
            <a:spLocks noGrp="1"/>
          </p:cNvSpPr>
          <p:nvPr>
            <p:ph type="title" hasCustomPrompt="1"/>
          </p:nvPr>
        </p:nvSpPr>
        <p:spPr>
          <a:xfrm>
            <a:off x="462685"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729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1440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462685"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85931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7434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2572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14820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983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9425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latin typeface="+mj-lt"/>
                <a:ea typeface="+mj-ea"/>
                <a:cs typeface="+mj-cs"/>
                <a:sym typeface="+mj-lt"/>
              </a:defRPr>
            </a:lvl1pPr>
          </a:lstStyle>
          <a:p>
            <a:r>
              <a:rPr lang="en-US"/>
              <a:t>Click to add title</a:t>
            </a: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4942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7291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1819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3405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447058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786739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cxnSp>
        <p:nvCxnSpPr>
          <p:cNvPr id="7" name="Straight Connector 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6" name="Straight Connector 15"/>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077507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682034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66396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9986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7540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6885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3007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49224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7296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50193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9966776" cy="332399"/>
          </a:xfrm>
        </p:spPr>
        <p:txBody>
          <a:bodyPr/>
          <a:lstStyle>
            <a:lvl1pPr>
              <a:defRPr>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18998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78906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29999" y="2548118"/>
            <a:ext cx="3067357"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2256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Blank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034197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6788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47993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6907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33964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9750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98184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12" name="TextBox 11"/>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356188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1933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462685"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02510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80084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8525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00160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pic>
        <p:nvPicPr>
          <p:cNvPr id="16"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4849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72183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2727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9745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4049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51911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15422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81288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4110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54900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55073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36086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531463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65341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74357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135332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0977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8180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68807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35D0-F9F5-4393-BDAE-AED23AD9C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3DB3C-D19C-4D2F-BA5C-91C9F71C8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E0476-4C31-4CA6-BCD4-48E542BBAFFC}"/>
              </a:ext>
            </a:extLst>
          </p:cNvPr>
          <p:cNvSpPr>
            <a:spLocks noGrp="1"/>
          </p:cNvSpPr>
          <p:nvPr>
            <p:ph type="dt" sz="half" idx="10"/>
          </p:nvPr>
        </p:nvSpPr>
        <p:spPr/>
        <p:txBody>
          <a:bodyPr/>
          <a:lstStyle/>
          <a:p>
            <a:fld id="{EA1BAA38-DA3B-4BDD-ADF4-BE523563107A}" type="datetimeFigureOut">
              <a:rPr lang="en-US" smtClean="0"/>
              <a:t>2/13/2024</a:t>
            </a:fld>
            <a:endParaRPr lang="en-US"/>
          </a:p>
        </p:txBody>
      </p:sp>
      <p:sp>
        <p:nvSpPr>
          <p:cNvPr id="5" name="Footer Placeholder 4">
            <a:extLst>
              <a:ext uri="{FF2B5EF4-FFF2-40B4-BE49-F238E27FC236}">
                <a16:creationId xmlns:a16="http://schemas.microsoft.com/office/drawing/2014/main" id="{AD66CD82-6B1D-4F2B-A2C0-FFAF46116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42DB-5AB6-4A42-AC2A-3A7F77CBFBA5}"/>
              </a:ext>
            </a:extLst>
          </p:cNvPr>
          <p:cNvSpPr>
            <a:spLocks noGrp="1"/>
          </p:cNvSpPr>
          <p:nvPr>
            <p:ph type="sldNum" sz="quarter" idx="12"/>
          </p:nvPr>
        </p:nvSpPr>
        <p:spPr/>
        <p:txBody>
          <a:bodyPr/>
          <a:lstStyle/>
          <a:p>
            <a:fld id="{B8288FF0-E161-4D39-9E50-7FA2591F3AD7}" type="slidenum">
              <a:rPr lang="en-US" smtClean="0"/>
              <a:t>‹#›</a:t>
            </a:fld>
            <a:endParaRPr lang="en-US"/>
          </a:p>
        </p:txBody>
      </p:sp>
    </p:spTree>
    <p:extLst>
      <p:ext uri="{BB962C8B-B14F-4D97-AF65-F5344CB8AC3E}">
        <p14:creationId xmlns:p14="http://schemas.microsoft.com/office/powerpoint/2010/main" val="274987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59638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84035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64530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114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2.emf"/><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2"/>
            </p:custDataLst>
            <p:extLst>
              <p:ext uri="{D42A27DB-BD31-4B8C-83A1-F6EECF244321}">
                <p14:modId xmlns:p14="http://schemas.microsoft.com/office/powerpoint/2010/main" val="2445455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7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412096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ass.gov/onestop"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mass.gov/onesto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611-11F6-48BF-A31D-F081DD0B2971}"/>
              </a:ext>
            </a:extLst>
          </p:cNvPr>
          <p:cNvSpPr>
            <a:spLocks noGrp="1"/>
          </p:cNvSpPr>
          <p:nvPr>
            <p:ph type="ctrTitle"/>
          </p:nvPr>
        </p:nvSpPr>
        <p:spPr>
          <a:xfrm>
            <a:off x="513802" y="2792395"/>
            <a:ext cx="6548845" cy="1218795"/>
          </a:xfrm>
        </p:spPr>
        <p:txBody>
          <a:bodyPr/>
          <a:lstStyle/>
          <a:p>
            <a:r>
              <a:rPr lang="en-US" sz="4400" dirty="0">
                <a:solidFill>
                  <a:schemeClr val="bg1"/>
                </a:solidFill>
              </a:rPr>
              <a:t>Urban Agenda Grant</a:t>
            </a:r>
            <a:br>
              <a:rPr lang="en-US" sz="4400" dirty="0">
                <a:solidFill>
                  <a:schemeClr val="bg1"/>
                </a:solidFill>
              </a:rPr>
            </a:br>
            <a:r>
              <a:rPr lang="en-US" sz="4400" dirty="0">
                <a:solidFill>
                  <a:schemeClr val="bg1"/>
                </a:solidFill>
              </a:rPr>
              <a:t>Program Guidance Webinar</a:t>
            </a:r>
          </a:p>
        </p:txBody>
      </p:sp>
      <p:sp>
        <p:nvSpPr>
          <p:cNvPr id="3" name="Subtitle 2">
            <a:extLst>
              <a:ext uri="{FF2B5EF4-FFF2-40B4-BE49-F238E27FC236}">
                <a16:creationId xmlns:a16="http://schemas.microsoft.com/office/drawing/2014/main" id="{D296DA3C-5857-41EE-AA4F-5C0A181C401A}"/>
              </a:ext>
            </a:extLst>
          </p:cNvPr>
          <p:cNvSpPr>
            <a:spLocks noGrp="1"/>
          </p:cNvSpPr>
          <p:nvPr>
            <p:ph type="subTitle" idx="1"/>
          </p:nvPr>
        </p:nvSpPr>
        <p:spPr>
          <a:xfrm>
            <a:off x="513803" y="4915911"/>
            <a:ext cx="6548845" cy="1384995"/>
          </a:xfrm>
        </p:spPr>
        <p:txBody>
          <a:bodyPr/>
          <a:lstStyle/>
          <a:p>
            <a:r>
              <a:rPr lang="en-US" dirty="0">
                <a:solidFill>
                  <a:schemeClr val="bg1"/>
                </a:solidFill>
              </a:rPr>
              <a:t>Community One Stop for Growth</a:t>
            </a:r>
          </a:p>
        </p:txBody>
      </p:sp>
    </p:spTree>
    <p:extLst>
      <p:ext uri="{BB962C8B-B14F-4D97-AF65-F5344CB8AC3E}">
        <p14:creationId xmlns:p14="http://schemas.microsoft.com/office/powerpoint/2010/main" val="7881555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#2</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1967439083"/>
              </p:ext>
            </p:extLst>
          </p:nvPr>
        </p:nvGraphicFramePr>
        <p:xfrm>
          <a:off x="462683" y="1557456"/>
          <a:ext cx="8289431" cy="4618526"/>
        </p:xfrm>
        <a:graphic>
          <a:graphicData uri="http://schemas.openxmlformats.org/drawingml/2006/table">
            <a:tbl>
              <a:tblPr firstRow="1" bandRow="1">
                <a:tableStyleId>{2D5ABB26-0587-4C30-8999-92F81FD0307C}</a:tableStyleId>
              </a:tblPr>
              <a:tblGrid>
                <a:gridCol w="1939627">
                  <a:extLst>
                    <a:ext uri="{9D8B030D-6E8A-4147-A177-3AD203B41FA5}">
                      <a16:colId xmlns:a16="http://schemas.microsoft.com/office/drawing/2014/main" val="1413125183"/>
                    </a:ext>
                  </a:extLst>
                </a:gridCol>
                <a:gridCol w="6349804">
                  <a:extLst>
                    <a:ext uri="{9D8B030D-6E8A-4147-A177-3AD203B41FA5}">
                      <a16:colId xmlns:a16="http://schemas.microsoft.com/office/drawing/2014/main" val="1715056663"/>
                    </a:ext>
                  </a:extLst>
                </a:gridCol>
              </a:tblGrid>
              <a:tr h="743472">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Town of Middleborough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92595">
                <a:tc>
                  <a:txBody>
                    <a:bodyPr/>
                    <a:lstStyle/>
                    <a:p>
                      <a:r>
                        <a:rPr lang="en-US" b="1" dirty="0"/>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lvl="0">
                        <a:buNone/>
                      </a:pPr>
                      <a:r>
                        <a:rPr lang="en-US" sz="1600" b="0" i="1" u="none" strike="noStrike" noProof="0" dirty="0">
                          <a:solidFill>
                            <a:srgbClr val="000000"/>
                          </a:solidFill>
                          <a:latin typeface="Calibri"/>
                        </a:rPr>
                        <a:t>The Town of Middleborough’s Exploratory Year Program will fund hands-on education, training, and workforce development for high school graduates. The program aims to support local businesses by connecting successful </a:t>
                      </a:r>
                      <a:r>
                        <a:rPr lang="en-US" sz="1600" b="0" i="1" u="none" strike="noStrike" noProof="0" err="1">
                          <a:solidFill>
                            <a:srgbClr val="000000"/>
                          </a:solidFill>
                          <a:latin typeface="Calibri"/>
                        </a:rPr>
                        <a:t>YouthWorks</a:t>
                      </a:r>
                      <a:r>
                        <a:rPr lang="en-US" sz="1600" b="0" i="1" u="none" strike="noStrike" noProof="0" dirty="0">
                          <a:solidFill>
                            <a:srgbClr val="000000"/>
                          </a:solidFill>
                          <a:latin typeface="Calibri"/>
                        </a:rPr>
                        <a:t> interns to community businesses for mentorship and mini-apprenticeships</a:t>
                      </a:r>
                      <a:r>
                        <a:rPr lang="en-US" sz="1100" b="0" i="1" u="none" strike="noStrike" noProof="0" dirty="0">
                          <a:solidFill>
                            <a:srgbClr val="000000"/>
                          </a:solidFill>
                          <a:latin typeface="Calibri"/>
                        </a:rPr>
                        <a:t>.</a:t>
                      </a:r>
                      <a:endParaRPr lang="en-US"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482459">
                <a:tc>
                  <a:txBody>
                    <a:bodyPr/>
                    <a:lstStyle/>
                    <a:p>
                      <a:r>
                        <a:rPr lang="en-US" b="1" dirty="0"/>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a:buChar char="•"/>
                      </a:pPr>
                      <a:endParaRPr lang="en-US" dirty="0"/>
                    </a:p>
                    <a:p>
                      <a:pPr marL="285750" lvl="0" indent="-285750">
                        <a:buFont typeface="Arial"/>
                        <a:buChar char="•"/>
                      </a:pPr>
                      <a:r>
                        <a:rPr lang="en-US" dirty="0"/>
                        <a:t>Focus on single geographic community</a:t>
                      </a:r>
                    </a:p>
                    <a:p>
                      <a:pPr marL="285750" lvl="0" indent="-285750">
                        <a:buFont typeface="Arial"/>
                        <a:buChar char="•"/>
                      </a:pPr>
                      <a:r>
                        <a:rPr lang="en-US" dirty="0"/>
                        <a:t>Responding to community-specific needs </a:t>
                      </a:r>
                    </a:p>
                    <a:p>
                      <a:pPr marL="285750" lvl="0" indent="-285750">
                        <a:buFont typeface="Arial"/>
                        <a:buChar char="•"/>
                      </a:pPr>
                      <a:r>
                        <a:rPr lang="en-US" dirty="0"/>
                        <a:t>Multiple community benefits – serves both local business,  youth workforce development, resident retention</a:t>
                      </a:r>
                    </a:p>
                    <a:p>
                      <a:pPr marL="285750" lvl="0" indent="-285750">
                        <a:buFont typeface="Arial"/>
                        <a:buChar char="•"/>
                      </a:pPr>
                      <a:r>
                        <a:rPr lang="en-US" dirty="0"/>
                        <a:t>Robust public/private partnership (Chamber of Commerce, public schools, student group, </a:t>
                      </a:r>
                      <a:r>
                        <a:rPr lang="en-US" dirty="0" err="1"/>
                        <a:t>MassHire</a:t>
                      </a:r>
                      <a:r>
                        <a:rPr lang="en-US" dirty="0"/>
                        <a:t>, </a:t>
                      </a:r>
                      <a:r>
                        <a:rPr lang="en-US" dirty="0" err="1"/>
                        <a:t>etc</a:t>
                      </a:r>
                      <a:r>
                        <a:rPr lang="en-US" dirty="0"/>
                        <a:t>)</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326864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#3</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55473723"/>
              </p:ext>
            </p:extLst>
          </p:nvPr>
        </p:nvGraphicFramePr>
        <p:xfrm>
          <a:off x="462683" y="1557456"/>
          <a:ext cx="8289431" cy="4858272"/>
        </p:xfrm>
        <a:graphic>
          <a:graphicData uri="http://schemas.openxmlformats.org/drawingml/2006/table">
            <a:tbl>
              <a:tblPr firstRow="1" bandRow="1">
                <a:tableStyleId>{2D5ABB26-0587-4C30-8999-92F81FD0307C}</a:tableStyleId>
              </a:tblPr>
              <a:tblGrid>
                <a:gridCol w="1939627">
                  <a:extLst>
                    <a:ext uri="{9D8B030D-6E8A-4147-A177-3AD203B41FA5}">
                      <a16:colId xmlns:a16="http://schemas.microsoft.com/office/drawing/2014/main" val="1413125183"/>
                    </a:ext>
                  </a:extLst>
                </a:gridCol>
                <a:gridCol w="6349804">
                  <a:extLst>
                    <a:ext uri="{9D8B030D-6E8A-4147-A177-3AD203B41FA5}">
                      <a16:colId xmlns:a16="http://schemas.microsoft.com/office/drawing/2014/main" val="1715056663"/>
                    </a:ext>
                  </a:extLst>
                </a:gridCol>
              </a:tblGrid>
              <a:tr h="743472">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New North Citizen's Council (Springfield)</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92595">
                <a:tc>
                  <a:txBody>
                    <a:bodyPr/>
                    <a:lstStyle/>
                    <a:p>
                      <a:r>
                        <a:rPr lang="en-US" b="1" dirty="0"/>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lvl="0">
                        <a:buNone/>
                      </a:pPr>
                      <a:r>
                        <a:rPr lang="en-US" sz="1600" b="0" i="1" u="none" strike="noStrike" noProof="0" dirty="0">
                          <a:solidFill>
                            <a:srgbClr val="000000"/>
                          </a:solidFill>
                          <a:latin typeface="Calibri"/>
                        </a:rPr>
                        <a:t>The Nueva </a:t>
                      </a:r>
                      <a:r>
                        <a:rPr lang="en-US" sz="1600" b="0" i="1" u="none" strike="noStrike" noProof="0" err="1">
                          <a:solidFill>
                            <a:srgbClr val="000000"/>
                          </a:solidFill>
                          <a:latin typeface="Calibri"/>
                        </a:rPr>
                        <a:t>Visión</a:t>
                      </a:r>
                      <a:r>
                        <a:rPr lang="en-US" sz="1600" b="0" i="1" u="none" strike="noStrike" noProof="0" dirty="0">
                          <a:solidFill>
                            <a:srgbClr val="000000"/>
                          </a:solidFill>
                          <a:latin typeface="Calibri"/>
                        </a:rPr>
                        <a:t> Nuevo </a:t>
                      </a:r>
                      <a:r>
                        <a:rPr lang="en-US" sz="1600" b="0" i="1" u="none" strike="noStrike" noProof="0" err="1">
                          <a:solidFill>
                            <a:srgbClr val="000000"/>
                          </a:solidFill>
                          <a:latin typeface="Calibri"/>
                        </a:rPr>
                        <a:t>Trabajo</a:t>
                      </a:r>
                      <a:r>
                        <a:rPr lang="en-US" sz="1600" b="0" i="1" u="none" strike="noStrike" noProof="0" dirty="0">
                          <a:solidFill>
                            <a:srgbClr val="000000"/>
                          </a:solidFill>
                          <a:latin typeface="Calibri"/>
                        </a:rPr>
                        <a:t> program uses the Individualized Placement Support (IPS) model for workforce development to support Springfield’s Latino community. Through this model, participants will receive help to find and keep a regular paid job in the competitive labor market while also supporting the local businesses that hire program participants.</a:t>
                      </a:r>
                      <a:endParaRPr lang="en-US" sz="160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482459">
                <a:tc>
                  <a:txBody>
                    <a:bodyPr/>
                    <a:lstStyle/>
                    <a:p>
                      <a:r>
                        <a:rPr lang="en-US" b="1" dirty="0"/>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Clear target population</a:t>
                      </a:r>
                    </a:p>
                    <a:p>
                      <a:pPr marL="285750" lvl="0" indent="-285750">
                        <a:buFont typeface="Arial" panose="020B0604020202020204" pitchFamily="34" charset="0"/>
                        <a:buChar char="•"/>
                      </a:pPr>
                      <a:r>
                        <a:rPr lang="en-US" dirty="0"/>
                        <a:t>Specific geographic focus</a:t>
                      </a:r>
                    </a:p>
                    <a:p>
                      <a:pPr marL="285750" lvl="0" indent="-285750">
                        <a:buFont typeface="Arial" panose="020B0604020202020204" pitchFamily="34" charset="0"/>
                        <a:buChar char="•"/>
                      </a:pPr>
                      <a:r>
                        <a:rPr lang="en-US" dirty="0"/>
                        <a:t>Equity is central to project</a:t>
                      </a:r>
                    </a:p>
                    <a:p>
                      <a:pPr marL="285750" lvl="0" indent="-285750">
                        <a:buFont typeface="Arial" panose="020B0604020202020204" pitchFamily="34" charset="0"/>
                        <a:buChar char="•"/>
                      </a:pPr>
                      <a:r>
                        <a:rPr lang="en-US" dirty="0"/>
                        <a:t>Responds to community-identified need</a:t>
                      </a:r>
                    </a:p>
                    <a:p>
                      <a:pPr marL="285750" lvl="0" indent="-285750">
                        <a:buFont typeface="Arial" panose="020B0604020202020204" pitchFamily="34" charset="0"/>
                        <a:buChar char="•"/>
                      </a:pPr>
                      <a:r>
                        <a:rPr lang="en-US" dirty="0"/>
                        <a:t>Robust partnership includes government, nonprofits, private sector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1548371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8716-F46A-4554-A90A-3F2B21150597}"/>
              </a:ext>
            </a:extLst>
          </p:cNvPr>
          <p:cNvSpPr>
            <a:spLocks noGrp="1"/>
          </p:cNvSpPr>
          <p:nvPr>
            <p:ph type="title"/>
          </p:nvPr>
        </p:nvSpPr>
        <p:spPr/>
        <p:txBody>
          <a:bodyPr/>
          <a:lstStyle/>
          <a:p>
            <a:r>
              <a:rPr lang="en-US"/>
              <a:t>Completing the Full Application</a:t>
            </a:r>
          </a:p>
        </p:txBody>
      </p:sp>
      <p:sp>
        <p:nvSpPr>
          <p:cNvPr id="3" name="Content Placeholder 2">
            <a:extLst>
              <a:ext uri="{FF2B5EF4-FFF2-40B4-BE49-F238E27FC236}">
                <a16:creationId xmlns:a16="http://schemas.microsoft.com/office/drawing/2014/main" id="{6E5D5441-7527-4E3C-B231-49027EB0C9D5}"/>
              </a:ext>
            </a:extLst>
          </p:cNvPr>
          <p:cNvSpPr>
            <a:spLocks noGrp="1"/>
          </p:cNvSpPr>
          <p:nvPr>
            <p:ph sz="quarter" idx="13"/>
          </p:nvPr>
        </p:nvSpPr>
        <p:spPr>
          <a:xfrm>
            <a:off x="462685" y="1480979"/>
            <a:ext cx="6689867" cy="1278407"/>
          </a:xfrm>
        </p:spPr>
        <p:txBody>
          <a:bodyPr vert="horz" lIns="0" tIns="0" rIns="0" bIns="0" rtlCol="0" anchor="t">
            <a:noAutofit/>
          </a:bodyPr>
          <a:lstStyle/>
          <a:p>
            <a:pPr marL="0" indent="0">
              <a:lnSpc>
                <a:spcPct val="100000"/>
              </a:lnSpc>
              <a:buNone/>
            </a:pPr>
            <a:r>
              <a:rPr lang="en-US" b="1" dirty="0"/>
              <a:t>Key Question: </a:t>
            </a:r>
            <a:r>
              <a:rPr lang="en-US" dirty="0"/>
              <a:t>In Section 2 of the Full Application, applicants are asked to indicate the Project Category. To be reviewed by {Program}, applicants should make the following selections in question 2.4:</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0" indent="0">
              <a:lnSpc>
                <a:spcPct val="100000"/>
              </a:lnSpc>
              <a:buNone/>
            </a:pPr>
            <a:endParaRPr lang="en-US" sz="1800"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i="1" dirty="0">
              <a:cs typeface="Calibri"/>
            </a:endParaRPr>
          </a:p>
        </p:txBody>
      </p:sp>
      <p:graphicFrame>
        <p:nvGraphicFramePr>
          <p:cNvPr id="6" name="Table 6">
            <a:extLst>
              <a:ext uri="{FF2B5EF4-FFF2-40B4-BE49-F238E27FC236}">
                <a16:creationId xmlns:a16="http://schemas.microsoft.com/office/drawing/2014/main" id="{5D435308-6938-4EB1-8CB3-B0D36C42EC8A}"/>
              </a:ext>
            </a:extLst>
          </p:cNvPr>
          <p:cNvGraphicFramePr>
            <a:graphicFrameLocks noGrp="1"/>
          </p:cNvGraphicFramePr>
          <p:nvPr>
            <p:extLst>
              <p:ext uri="{D42A27DB-BD31-4B8C-83A1-F6EECF244321}">
                <p14:modId xmlns:p14="http://schemas.microsoft.com/office/powerpoint/2010/main" val="763179676"/>
              </p:ext>
            </p:extLst>
          </p:nvPr>
        </p:nvGraphicFramePr>
        <p:xfrm>
          <a:off x="464633" y="2917902"/>
          <a:ext cx="6417230" cy="2712720"/>
        </p:xfrm>
        <a:graphic>
          <a:graphicData uri="http://schemas.openxmlformats.org/drawingml/2006/table">
            <a:tbl>
              <a:tblPr firstRow="1" bandRow="1">
                <a:tableStyleId>{2D5ABB26-0587-4C30-8999-92F81FD0307C}</a:tableStyleId>
              </a:tblPr>
              <a:tblGrid>
                <a:gridCol w="1496864">
                  <a:extLst>
                    <a:ext uri="{9D8B030D-6E8A-4147-A177-3AD203B41FA5}">
                      <a16:colId xmlns:a16="http://schemas.microsoft.com/office/drawing/2014/main" val="2484576902"/>
                    </a:ext>
                  </a:extLst>
                </a:gridCol>
                <a:gridCol w="4920366">
                  <a:extLst>
                    <a:ext uri="{9D8B030D-6E8A-4147-A177-3AD203B41FA5}">
                      <a16:colId xmlns:a16="http://schemas.microsoft.com/office/drawing/2014/main" val="182856484"/>
                    </a:ext>
                  </a:extLst>
                </a:gridCol>
              </a:tblGrid>
              <a:tr h="370840">
                <a:tc>
                  <a:txBody>
                    <a:bodyPr/>
                    <a:lstStyle/>
                    <a:p>
                      <a:r>
                        <a:rPr lang="en-US" sz="1600"/>
                        <a:t>Development Continuum: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Community Activation &amp; Placemaking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712089"/>
                  </a:ext>
                </a:extLst>
              </a:tr>
              <a:tr h="370840">
                <a:tc>
                  <a:txBody>
                    <a:bodyPr/>
                    <a:lstStyle/>
                    <a:p>
                      <a:r>
                        <a:rPr lang="en-US" sz="1600"/>
                        <a:t>Project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Equitable Workforce and Business Development Programming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301318"/>
                  </a:ext>
                </a:extLst>
              </a:tr>
              <a:tr h="370840">
                <a:tc>
                  <a:txBody>
                    <a:bodyPr/>
                    <a:lstStyle/>
                    <a:p>
                      <a:r>
                        <a:rPr lang="en-US" sz="1600"/>
                        <a:t>Project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rabicParenR"/>
                      </a:pPr>
                      <a:r>
                        <a:rPr lang="en-US" sz="1600" b="0" i="0" kern="1200" dirty="0">
                          <a:solidFill>
                            <a:schemeClr val="tx1"/>
                          </a:solidFill>
                          <a:effectLst/>
                          <a:latin typeface="+mn-lt"/>
                          <a:ea typeface="+mn-ea"/>
                          <a:cs typeface="+mn-cs"/>
                        </a:rPr>
                        <a:t>Entrepreneurship, Small Business Development and Technical Assistance, </a:t>
                      </a:r>
                    </a:p>
                    <a:p>
                      <a:pPr marL="342900" indent="-342900">
                        <a:buAutoNum type="arabicParenR"/>
                      </a:pPr>
                      <a:r>
                        <a:rPr lang="en-US" sz="1600" b="0" i="0" kern="1200" dirty="0">
                          <a:solidFill>
                            <a:schemeClr val="tx1"/>
                          </a:solidFill>
                          <a:effectLst/>
                          <a:latin typeface="+mn-lt"/>
                          <a:ea typeface="+mn-ea"/>
                          <a:cs typeface="+mn-cs"/>
                        </a:rPr>
                        <a:t>Workforce Development, Training Initiatives, and Job Pipelines, and </a:t>
                      </a:r>
                    </a:p>
                    <a:p>
                      <a:pPr marL="342900" indent="-342900">
                        <a:buAutoNum type="arabicParenR"/>
                      </a:pPr>
                      <a:r>
                        <a:rPr lang="en-US" sz="1600" b="0" i="0" kern="1200" dirty="0">
                          <a:solidFill>
                            <a:schemeClr val="tx1"/>
                          </a:solidFill>
                          <a:effectLst/>
                          <a:latin typeface="+mn-lt"/>
                          <a:ea typeface="+mn-ea"/>
                          <a:cs typeface="+mn-cs"/>
                        </a:rPr>
                        <a:t>Community Organizing and Leadership Development.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04369"/>
                  </a:ext>
                </a:extLst>
              </a:tr>
            </a:tbl>
          </a:graphicData>
        </a:graphic>
      </p:graphicFrame>
      <p:pic>
        <p:nvPicPr>
          <p:cNvPr id="8" name="Picture 7">
            <a:extLst>
              <a:ext uri="{FF2B5EF4-FFF2-40B4-BE49-F238E27FC236}">
                <a16:creationId xmlns:a16="http://schemas.microsoft.com/office/drawing/2014/main" id="{12C3DFF9-434A-7F30-E116-67891D1CE1D8}"/>
              </a:ext>
            </a:extLst>
          </p:cNvPr>
          <p:cNvPicPr>
            <a:picLocks noChangeAspect="1"/>
          </p:cNvPicPr>
          <p:nvPr/>
        </p:nvPicPr>
        <p:blipFill rotWithShape="1">
          <a:blip r:embed="rId2"/>
          <a:srcRect l="16505" t="34247" r="36230" b="19296"/>
          <a:stretch/>
        </p:blipFill>
        <p:spPr>
          <a:xfrm>
            <a:off x="7264063" y="1824831"/>
            <a:ext cx="4750443" cy="3397092"/>
          </a:xfrm>
          <a:prstGeom prst="rect">
            <a:avLst/>
          </a:prstGeom>
          <a:ln>
            <a:solidFill>
              <a:schemeClr val="tx1"/>
            </a:solidFill>
          </a:ln>
        </p:spPr>
      </p:pic>
      <p:sp>
        <p:nvSpPr>
          <p:cNvPr id="5" name="TextBox 4">
            <a:extLst>
              <a:ext uri="{FF2B5EF4-FFF2-40B4-BE49-F238E27FC236}">
                <a16:creationId xmlns:a16="http://schemas.microsoft.com/office/drawing/2014/main" id="{2BFC1098-0212-8B29-16C7-980BC0B7FAED}"/>
              </a:ext>
            </a:extLst>
          </p:cNvPr>
          <p:cNvSpPr txBox="1"/>
          <p:nvPr/>
        </p:nvSpPr>
        <p:spPr>
          <a:xfrm>
            <a:off x="551985" y="6137257"/>
            <a:ext cx="10580525" cy="3077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r>
              <a:rPr lang="en-US" sz="1400" i="1" dirty="0">
                <a:solidFill>
                  <a:srgbClr val="000000"/>
                </a:solidFill>
              </a:rPr>
              <a:t>For more information on completing the Full Application, visit </a:t>
            </a:r>
            <a:r>
              <a:rPr lang="en-US" sz="1400" i="1" dirty="0">
                <a:solidFill>
                  <a:srgbClr val="000000"/>
                </a:solidFill>
                <a:hlinkClick r:id="rId3"/>
              </a:rPr>
              <a:t>www.mass.gov/onestop</a:t>
            </a:r>
            <a:r>
              <a:rPr lang="en-US" sz="1400" i="1" dirty="0">
                <a:solidFill>
                  <a:srgbClr val="000000"/>
                </a:solidFill>
              </a:rPr>
              <a:t> , and view One Stop Webinar 2: Application Guidance.</a:t>
            </a:r>
            <a:endParaRPr lang="en-US" sz="1400" i="1" dirty="0">
              <a:solidFill>
                <a:srgbClr val="000000"/>
              </a:solidFill>
              <a:cs typeface="Calibri"/>
            </a:endParaRPr>
          </a:p>
        </p:txBody>
      </p:sp>
    </p:spTree>
    <p:extLst>
      <p:ext uri="{BB962C8B-B14F-4D97-AF65-F5344CB8AC3E}">
        <p14:creationId xmlns:p14="http://schemas.microsoft.com/office/powerpoint/2010/main" val="2562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959E-4B67-4A0E-8365-97E398C3EC2A}"/>
              </a:ext>
            </a:extLst>
          </p:cNvPr>
          <p:cNvSpPr>
            <a:spLocks noGrp="1"/>
          </p:cNvSpPr>
          <p:nvPr>
            <p:ph type="title"/>
          </p:nvPr>
        </p:nvSpPr>
        <p:spPr/>
        <p:txBody>
          <a:bodyPr/>
          <a:lstStyle/>
          <a:p>
            <a:r>
              <a:rPr lang="en-US"/>
              <a:t>Opportunities for Guidance</a:t>
            </a:r>
          </a:p>
        </p:txBody>
      </p:sp>
      <p:sp>
        <p:nvSpPr>
          <p:cNvPr id="3" name="Content Placeholder 2">
            <a:extLst>
              <a:ext uri="{FF2B5EF4-FFF2-40B4-BE49-F238E27FC236}">
                <a16:creationId xmlns:a16="http://schemas.microsoft.com/office/drawing/2014/main" id="{3B217499-4FFC-4C40-B035-304E62F129AF}"/>
              </a:ext>
            </a:extLst>
          </p:cNvPr>
          <p:cNvSpPr>
            <a:spLocks noGrp="1"/>
          </p:cNvSpPr>
          <p:nvPr>
            <p:ph sz="quarter" idx="13"/>
          </p:nvPr>
        </p:nvSpPr>
        <p:spPr>
          <a:xfrm>
            <a:off x="545668" y="1418914"/>
            <a:ext cx="11100664" cy="5125577"/>
          </a:xfrm>
        </p:spPr>
        <p:txBody>
          <a:bodyPr vert="horz" lIns="0" tIns="0" rIns="0" bIns="0" rtlCol="0" anchor="t">
            <a:noAutofit/>
          </a:bodyPr>
          <a:lstStyle/>
          <a:p>
            <a:pPr marL="0" indent="0">
              <a:buNone/>
            </a:pPr>
            <a:r>
              <a:rPr lang="en-US" dirty="0"/>
              <a:t>Visit </a:t>
            </a:r>
            <a:r>
              <a:rPr lang="en-US" dirty="0">
                <a:solidFill>
                  <a:srgbClr val="0070C0"/>
                </a:solidFill>
                <a:hlinkClick r:id="rId2">
                  <a:extLst>
                    <a:ext uri="{A12FA001-AC4F-418D-AE19-62706E023703}">
                      <ahyp:hlinkClr xmlns:ahyp="http://schemas.microsoft.com/office/drawing/2018/hyperlinkcolor" val="tx"/>
                    </a:ext>
                  </a:extLst>
                </a:hlinkClick>
              </a:rPr>
              <a:t>www.mass.gov/onestop</a:t>
            </a:r>
            <a:r>
              <a:rPr lang="en-US" dirty="0">
                <a:solidFill>
                  <a:srgbClr val="0070C0"/>
                </a:solidFill>
              </a:rPr>
              <a:t> </a:t>
            </a:r>
            <a:r>
              <a:rPr lang="en-US" dirty="0"/>
              <a:t>for more information on:</a:t>
            </a:r>
          </a:p>
          <a:p>
            <a:r>
              <a:rPr lang="en-US" b="1" dirty="0"/>
              <a:t>Expression of Interest</a:t>
            </a:r>
            <a:endParaRPr lang="en-US" b="1" dirty="0">
              <a:cs typeface="Calibri"/>
            </a:endParaRPr>
          </a:p>
          <a:p>
            <a:pPr marL="801370">
              <a:lnSpc>
                <a:spcPct val="100000"/>
              </a:lnSpc>
              <a:spcBef>
                <a:spcPts val="0"/>
              </a:spcBef>
              <a:buFont typeface="Courier New" panose="02070309020205020404" pitchFamily="49" charset="0"/>
              <a:buChar char="o"/>
            </a:pPr>
            <a:r>
              <a:rPr lang="en-US" sz="1800" dirty="0"/>
              <a:t>Complete an Expression of Interest form to see if your project(s) is eligible for funding through the One Stop and get tips for preparing your application</a:t>
            </a:r>
            <a:endParaRPr lang="en-US" sz="1800" dirty="0">
              <a:cs typeface="Calibri"/>
            </a:endParaRPr>
          </a:p>
          <a:p>
            <a:r>
              <a:rPr lang="en-US" b="1" dirty="0"/>
              <a:t>One Stop and Program Webinars</a:t>
            </a:r>
            <a:endParaRPr lang="en-US" b="1" dirty="0">
              <a:cs typeface="Calibri"/>
            </a:endParaRPr>
          </a:p>
          <a:p>
            <a:pPr marL="801370">
              <a:lnSpc>
                <a:spcPct val="100000"/>
              </a:lnSpc>
              <a:spcBef>
                <a:spcPts val="0"/>
              </a:spcBef>
              <a:buFont typeface="Courier New" panose="02070309020205020404" pitchFamily="49" charset="0"/>
              <a:buChar char="o"/>
            </a:pPr>
            <a:r>
              <a:rPr lang="en-US" sz="1800" dirty="0"/>
              <a:t>Recordings of all One Stop webinars are now available on the One Stop website</a:t>
            </a:r>
            <a:endParaRPr lang="en-US" sz="1800" dirty="0">
              <a:cs typeface="Calibri"/>
            </a:endParaRPr>
          </a:p>
          <a:p>
            <a:r>
              <a:rPr lang="en-US" b="1" dirty="0"/>
              <a:t>Office Hours</a:t>
            </a:r>
            <a:endParaRPr lang="en-US" b="1" dirty="0">
              <a:cs typeface="Calibri"/>
            </a:endParaRPr>
          </a:p>
          <a:p>
            <a:pPr marL="801370">
              <a:lnSpc>
                <a:spcPct val="100000"/>
              </a:lnSpc>
              <a:spcBef>
                <a:spcPts val="0"/>
              </a:spcBef>
              <a:buFont typeface="Courier New" panose="02070309020205020404" pitchFamily="49" charset="0"/>
              <a:buChar char="o"/>
            </a:pPr>
            <a:r>
              <a:rPr lang="en-US" sz="1800" b="1" dirty="0"/>
              <a:t>One Stop General Guidance Office Hours </a:t>
            </a:r>
            <a:r>
              <a:rPr lang="en-US" sz="1800" dirty="0"/>
              <a:t>– One Stop staff will hold office hours to discuss general One Stop process and technology questions</a:t>
            </a:r>
            <a:endParaRPr lang="en-US" sz="1800" dirty="0">
              <a:cs typeface="Calibri"/>
            </a:endParaRPr>
          </a:p>
          <a:p>
            <a:pPr marL="801370">
              <a:lnSpc>
                <a:spcPct val="100000"/>
              </a:lnSpc>
              <a:spcBef>
                <a:spcPts val="0"/>
              </a:spcBef>
              <a:buFont typeface="Courier New" panose="02070309020205020404" pitchFamily="49" charset="0"/>
              <a:buChar char="o"/>
            </a:pPr>
            <a:r>
              <a:rPr lang="en-US" sz="1800" b="1" dirty="0"/>
              <a:t>Program Office Hours </a:t>
            </a:r>
            <a:r>
              <a:rPr lang="en-US" sz="1800" dirty="0"/>
              <a:t>– Staff from each program will hold an office hour to answer applicant questions related to the program</a:t>
            </a:r>
            <a:endParaRPr lang="en-US" sz="1800" dirty="0">
              <a:cs typeface="Calibri"/>
            </a:endParaRPr>
          </a:p>
          <a:p>
            <a:pPr marL="1254125">
              <a:lnSpc>
                <a:spcPct val="100000"/>
              </a:lnSpc>
              <a:spcBef>
                <a:spcPts val="0"/>
              </a:spcBef>
              <a:buFont typeface="Courier New" panose="02070309020205020404" pitchFamily="49" charset="0"/>
              <a:buChar char="o"/>
            </a:pPr>
            <a:r>
              <a:rPr lang="en-US" sz="1800" dirty="0"/>
              <a:t>The Urban Agenda Grant Program’s office hours will be held on </a:t>
            </a:r>
            <a:r>
              <a:rPr lang="en-US" sz="1800" u="sng" dirty="0"/>
              <a:t>February 28, 2024 at 11am</a:t>
            </a:r>
            <a:endParaRPr lang="en-US" sz="1800" u="sng" dirty="0">
              <a:cs typeface="Calibri"/>
            </a:endParaRPr>
          </a:p>
          <a:p>
            <a:pPr marL="1254125">
              <a:lnSpc>
                <a:spcPct val="100000"/>
              </a:lnSpc>
              <a:spcBef>
                <a:spcPts val="0"/>
              </a:spcBef>
              <a:buFont typeface="Courier New" panose="02070309020205020404" pitchFamily="49" charset="0"/>
              <a:buChar char="o"/>
            </a:pPr>
            <a:r>
              <a:rPr lang="en-US" sz="1800" u="sng" dirty="0">
                <a:cs typeface="Calibri"/>
              </a:rPr>
              <a:t>Registration is on the One Stop website: </a:t>
            </a:r>
            <a:r>
              <a:rPr lang="en-US" sz="1800" dirty="0">
                <a:ea typeface="+mn-lt"/>
                <a:cs typeface="+mn-lt"/>
              </a:rPr>
              <a:t>https://www.mass.gov/guides/community-one-stop-for-growth</a:t>
            </a:r>
            <a:endParaRPr lang="en-US" sz="1800" u="sng" dirty="0">
              <a:cs typeface="Calibri"/>
            </a:endParaRPr>
          </a:p>
          <a:p>
            <a:pPr marL="1254125">
              <a:lnSpc>
                <a:spcPct val="100000"/>
              </a:lnSpc>
              <a:spcBef>
                <a:spcPts val="0"/>
              </a:spcBef>
              <a:buFont typeface="Courier New" panose="02070309020205020404" pitchFamily="49" charset="0"/>
              <a:buChar char="o"/>
            </a:pPr>
            <a:r>
              <a:rPr lang="en-US" sz="1800" b="1" dirty="0">
                <a:cs typeface="Calibri"/>
              </a:rPr>
              <a:t>Please submit question(s) in advance and specify the question is for Urban Agenda Office Hours</a:t>
            </a:r>
          </a:p>
        </p:txBody>
      </p:sp>
    </p:spTree>
    <p:extLst>
      <p:ext uri="{BB962C8B-B14F-4D97-AF65-F5344CB8AC3E}">
        <p14:creationId xmlns:p14="http://schemas.microsoft.com/office/powerpoint/2010/main" val="156791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2964" y="662882"/>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nvGrpSpPr>
          <p:cNvPr id="5" name="Group 4"/>
          <p:cNvGrpSpPr/>
          <p:nvPr/>
        </p:nvGrpSpPr>
        <p:grpSpPr>
          <a:xfrm>
            <a:off x="186495" y="5656285"/>
            <a:ext cx="819423" cy="595427"/>
            <a:chOff x="322749" y="5669917"/>
            <a:chExt cx="819423" cy="59542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0" name="TextBox 9"/>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Sept.</a:t>
              </a:r>
            </a:p>
          </p:txBody>
        </p:sp>
      </p:grpSp>
      <p:sp>
        <p:nvSpPr>
          <p:cNvPr id="4" name="Down Arrow 3"/>
          <p:cNvSpPr/>
          <p:nvPr/>
        </p:nvSpPr>
        <p:spPr>
          <a:xfrm>
            <a:off x="527277" y="2324102"/>
            <a:ext cx="137857" cy="3263839"/>
          </a:xfrm>
          <a:prstGeom prst="downArrow">
            <a:avLst/>
          </a:prstGeom>
          <a:solidFill>
            <a:srgbClr val="00558C"/>
          </a:solidFill>
          <a:ln w="9525" cap="rnd" cmpd="sng" algn="ctr">
            <a:solidFill>
              <a:srgbClr val="005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2" name="Content Placeholder 1"/>
          <p:cNvSpPr>
            <a:spLocks noGrp="1"/>
          </p:cNvSpPr>
          <p:nvPr>
            <p:ph idx="4294967295"/>
          </p:nvPr>
        </p:nvSpPr>
        <p:spPr>
          <a:xfrm>
            <a:off x="991354" y="1728678"/>
            <a:ext cx="10704918" cy="4558912"/>
          </a:xfrm>
          <a:prstGeom prst="rect">
            <a:avLst/>
          </a:prstGeom>
        </p:spPr>
        <p:txBody>
          <a:bodyPr/>
          <a:lstStyle/>
          <a:p>
            <a:pPr lvl="1">
              <a:lnSpc>
                <a:spcPct val="100000"/>
              </a:lnSpc>
              <a:spcAft>
                <a:spcPts val="0"/>
              </a:spcAft>
            </a:pPr>
            <a:r>
              <a:rPr lang="en-US" sz="1600" b="1"/>
              <a:t>Full Application and Expression of Interest Open (January) </a:t>
            </a:r>
            <a:r>
              <a:rPr lang="en-US" sz="1600"/>
              <a:t>– The Full Application is the official form for submitting all funding requests. Applicants may now begin to work on applications in the IGX system, however applications will only be accepted during the submission period. </a:t>
            </a:r>
          </a:p>
          <a:p>
            <a:pPr lvl="1">
              <a:lnSpc>
                <a:spcPct val="100000"/>
              </a:lnSpc>
              <a:spcAft>
                <a:spcPts val="0"/>
              </a:spcAft>
            </a:pPr>
            <a:endParaRPr lang="en-US" sz="1600" b="1"/>
          </a:p>
          <a:p>
            <a:pPr lvl="1">
              <a:lnSpc>
                <a:spcPct val="100000"/>
              </a:lnSpc>
              <a:spcAft>
                <a:spcPts val="0"/>
              </a:spcAft>
            </a:pPr>
            <a:r>
              <a:rPr lang="en-US" sz="1600" b="1"/>
              <a:t>One Stop Guidance Phase (January – May) </a:t>
            </a:r>
            <a:r>
              <a:rPr lang="en-US" sz="1600"/>
              <a:t>– A series of webinars will be hosted be both the One Stop Team and staff from each program within the One Stop. In addition, office hours will be hosted to answer applicant questions. Visit </a:t>
            </a:r>
            <a:r>
              <a:rPr lang="en-US" sz="1600">
                <a:solidFill>
                  <a:srgbClr val="0070C0"/>
                </a:solidFill>
                <a:hlinkClick r:id="rId4">
                  <a:extLst>
                    <a:ext uri="{A12FA001-AC4F-418D-AE19-62706E023703}">
                      <ahyp:hlinkClr xmlns:ahyp="http://schemas.microsoft.com/office/drawing/2018/hyperlinkcolor" val="tx"/>
                    </a:ext>
                  </a:extLst>
                </a:hlinkClick>
              </a:rPr>
              <a:t>www.mass.gov/onestop</a:t>
            </a:r>
            <a:r>
              <a:rPr lang="en-US" sz="1600">
                <a:solidFill>
                  <a:srgbClr val="0070C0"/>
                </a:solidFill>
              </a:rPr>
              <a:t> </a:t>
            </a:r>
            <a:r>
              <a:rPr lang="en-US" sz="1600"/>
              <a:t>for the full schedule of webinars and office hours.</a:t>
            </a:r>
          </a:p>
          <a:p>
            <a:pPr marL="111600" lvl="1" indent="0">
              <a:lnSpc>
                <a:spcPct val="100000"/>
              </a:lnSpc>
              <a:spcAft>
                <a:spcPts val="0"/>
              </a:spcAft>
              <a:buNone/>
            </a:pPr>
            <a:endParaRPr lang="en-US" sz="1600" b="1"/>
          </a:p>
          <a:p>
            <a:pPr lvl="1">
              <a:lnSpc>
                <a:spcPct val="100000"/>
              </a:lnSpc>
              <a:spcAft>
                <a:spcPts val="0"/>
              </a:spcAft>
            </a:pPr>
            <a:r>
              <a:rPr lang="en-US" sz="1600" b="1"/>
              <a:t>Full Application Submission Period (May-June) </a:t>
            </a:r>
            <a:r>
              <a:rPr lang="en-US" sz="1600"/>
              <a:t>– Applicants may submit their Full Application(s) beginning May 6, 2024. All applications must be submitted by the </a:t>
            </a:r>
            <a:r>
              <a:rPr lang="en-US" sz="1600" b="1"/>
              <a:t>Full Application deadline of 11:59 p.m. on Wednesday, June 5</a:t>
            </a:r>
            <a:r>
              <a:rPr lang="en-US" sz="1600"/>
              <a:t>.</a:t>
            </a:r>
          </a:p>
          <a:p>
            <a:pPr lvl="1">
              <a:lnSpc>
                <a:spcPct val="100000"/>
              </a:lnSpc>
              <a:spcAft>
                <a:spcPts val="0"/>
              </a:spcAft>
            </a:pPr>
            <a:endParaRPr lang="en-US" sz="1600"/>
          </a:p>
          <a:p>
            <a:pPr lvl="1">
              <a:lnSpc>
                <a:spcPct val="100000"/>
              </a:lnSpc>
              <a:spcAft>
                <a:spcPts val="0"/>
              </a:spcAft>
            </a:pPr>
            <a:r>
              <a:rPr lang="en-US" sz="1600" b="1"/>
              <a:t>Review and Evaluation (July – August) </a:t>
            </a:r>
            <a:r>
              <a:rPr lang="en-US" sz="1600"/>
              <a:t>–</a:t>
            </a:r>
            <a:r>
              <a:rPr lang="en-US" sz="1600" b="1"/>
              <a:t> </a:t>
            </a:r>
            <a:r>
              <a:rPr lang="en-US" sz="160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a:br>
            <a:endParaRPr lang="en-US" sz="1600"/>
          </a:p>
          <a:p>
            <a:pPr lvl="1">
              <a:lnSpc>
                <a:spcPct val="100000"/>
              </a:lnSpc>
              <a:spcAft>
                <a:spcPts val="0"/>
              </a:spcAft>
            </a:pPr>
            <a:r>
              <a:rPr lang="en-US" sz="1600" b="1"/>
              <a:t>Notification of Grant Decisions (September) </a:t>
            </a:r>
            <a:r>
              <a:rPr lang="en-US" sz="1600"/>
              <a:t>– Once final recommendation have been approved, applicants will be notified of grant decisions in writing, and announcement events will be scheduled. </a:t>
            </a:r>
          </a:p>
        </p:txBody>
      </p:sp>
      <p:grpSp>
        <p:nvGrpSpPr>
          <p:cNvPr id="2" name="Group 1"/>
          <p:cNvGrpSpPr/>
          <p:nvPr/>
        </p:nvGrpSpPr>
        <p:grpSpPr>
          <a:xfrm>
            <a:off x="186495" y="1728677"/>
            <a:ext cx="819423" cy="595427"/>
            <a:chOff x="343530" y="1486048"/>
            <a:chExt cx="819423" cy="59542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13" name="TextBox 12"/>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sp>
        <p:nvSpPr>
          <p:cNvPr id="15" name="Title 1">
            <a:extLst>
              <a:ext uri="{FF2B5EF4-FFF2-40B4-BE49-F238E27FC236}">
                <a16:creationId xmlns:a16="http://schemas.microsoft.com/office/drawing/2014/main" id="{5DACBF68-A759-4F00-AFCF-3F9E0746D382}"/>
              </a:ext>
            </a:extLst>
          </p:cNvPr>
          <p:cNvSpPr>
            <a:spLocks noGrp="1"/>
          </p:cNvSpPr>
          <p:nvPr>
            <p:ph type="title"/>
          </p:nvPr>
        </p:nvSpPr>
        <p:spPr>
          <a:xfrm>
            <a:off x="462685" y="606288"/>
            <a:ext cx="10117513" cy="470898"/>
          </a:xfrm>
        </p:spPr>
        <p:txBody>
          <a:bodyPr/>
          <a:lstStyle/>
          <a:p>
            <a:r>
              <a:rPr lang="en-US"/>
              <a:t>FY25 Round Timeline</a:t>
            </a:r>
          </a:p>
        </p:txBody>
      </p:sp>
    </p:spTree>
    <p:extLst>
      <p:ext uri="{BB962C8B-B14F-4D97-AF65-F5344CB8AC3E}">
        <p14:creationId xmlns:p14="http://schemas.microsoft.com/office/powerpoint/2010/main" val="1839802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3340-4255-43E1-B0A9-D616723BEE8D}"/>
              </a:ext>
            </a:extLst>
          </p:cNvPr>
          <p:cNvSpPr>
            <a:spLocks noGrp="1"/>
          </p:cNvSpPr>
          <p:nvPr>
            <p:ph type="title"/>
          </p:nvPr>
        </p:nvSpPr>
        <p:spPr>
          <a:xfrm>
            <a:off x="462685" y="606288"/>
            <a:ext cx="10362069" cy="470898"/>
          </a:xfrm>
        </p:spPr>
        <p:txBody>
          <a:bodyPr/>
          <a:lstStyle/>
          <a:p>
            <a:r>
              <a:rPr lang="en-US"/>
              <a:t>Road Map</a:t>
            </a:r>
          </a:p>
        </p:txBody>
      </p:sp>
      <p:sp>
        <p:nvSpPr>
          <p:cNvPr id="3" name="Content Placeholder 2">
            <a:extLst>
              <a:ext uri="{FF2B5EF4-FFF2-40B4-BE49-F238E27FC236}">
                <a16:creationId xmlns:a16="http://schemas.microsoft.com/office/drawing/2014/main" id="{FF7B386A-E787-439C-9721-63BAB1B0C10D}"/>
              </a:ext>
            </a:extLst>
          </p:cNvPr>
          <p:cNvSpPr>
            <a:spLocks noGrp="1"/>
          </p:cNvSpPr>
          <p:nvPr>
            <p:ph sz="quarter" idx="13"/>
          </p:nvPr>
        </p:nvSpPr>
        <p:spPr>
          <a:xfrm>
            <a:off x="462685" y="1412583"/>
            <a:ext cx="11036732" cy="5057886"/>
          </a:xfrm>
        </p:spPr>
        <p:txBody>
          <a:bodyPr vert="horz" lIns="0" tIns="0" rIns="0" bIns="0" rtlCol="0" anchor="t">
            <a:noAutofit/>
          </a:bodyPr>
          <a:lstStyle/>
          <a:p>
            <a:pPr marL="1376045">
              <a:lnSpc>
                <a:spcPct val="107000"/>
              </a:lnSpc>
              <a:spcBef>
                <a:spcPts val="1200"/>
              </a:spcBef>
              <a:spcAft>
                <a:spcPts val="0"/>
              </a:spcAft>
              <a:buFont typeface="+mj-lt"/>
              <a:buAutoNum type="arabicPeriod"/>
            </a:pPr>
            <a:r>
              <a:rPr lang="en-US" dirty="0">
                <a:latin typeface="Calibri"/>
                <a:ea typeface="Calibri" panose="020F0502020204030204" pitchFamily="34" charset="0"/>
                <a:cs typeface="Times New Roman"/>
              </a:rPr>
              <a:t>What is the Community One Stop for Growth?</a:t>
            </a:r>
            <a:endParaRPr lang="en-US">
              <a:latin typeface="Calibri"/>
              <a:cs typeface="Times New Roman"/>
            </a:endParaRPr>
          </a:p>
          <a:p>
            <a:pPr marL="1376045">
              <a:lnSpc>
                <a:spcPct val="107000"/>
              </a:lnSpc>
              <a:spcBef>
                <a:spcPts val="1200"/>
              </a:spcBef>
              <a:spcAft>
                <a:spcPts val="0"/>
              </a:spcAft>
              <a:buFont typeface="+mj-lt"/>
              <a:buAutoNum type="arabicPeriod"/>
            </a:pPr>
            <a:r>
              <a:rPr lang="en-US" dirty="0">
                <a:latin typeface="Calibri"/>
                <a:ea typeface="Calibri" panose="020F0502020204030204" pitchFamily="34" charset="0"/>
                <a:cs typeface="Times New Roman"/>
              </a:rPr>
              <a:t>Urban Agenda Grant Program Overview</a:t>
            </a:r>
          </a:p>
          <a:p>
            <a:pPr marL="1376045">
              <a:lnSpc>
                <a:spcPct val="107000"/>
              </a:lnSpc>
              <a:spcBef>
                <a:spcPts val="1200"/>
              </a:spcBef>
              <a:spcAft>
                <a:spcPts val="0"/>
              </a:spcAft>
              <a:buFont typeface="+mj-lt"/>
              <a:buAutoNum type="arabicPeriod"/>
            </a:pPr>
            <a:r>
              <a:rPr lang="en-US" dirty="0">
                <a:latin typeface="Calibri"/>
                <a:ea typeface="Calibri" panose="020F0502020204030204" pitchFamily="34" charset="0"/>
                <a:cs typeface="Times New Roman"/>
              </a:rPr>
              <a:t>Where does Urban Agenda Fit in the One Stop?</a:t>
            </a:r>
          </a:p>
          <a:p>
            <a:pPr marL="1376045">
              <a:lnSpc>
                <a:spcPct val="107000"/>
              </a:lnSpc>
              <a:spcBef>
                <a:spcPts val="1200"/>
              </a:spcBef>
              <a:spcAft>
                <a:spcPts val="0"/>
              </a:spcAft>
              <a:buFont typeface="+mj-lt"/>
              <a:buAutoNum type="arabicPeriod"/>
            </a:pPr>
            <a:r>
              <a:rPr lang="en-US" dirty="0">
                <a:latin typeface="Calibri"/>
                <a:ea typeface="Calibri" panose="020F0502020204030204" pitchFamily="34" charset="0"/>
                <a:cs typeface="Times New Roman"/>
              </a:rPr>
              <a:t>Important Program Parameters</a:t>
            </a:r>
          </a:p>
          <a:p>
            <a:pPr marL="1376045">
              <a:lnSpc>
                <a:spcPct val="107000"/>
              </a:lnSpc>
              <a:spcBef>
                <a:spcPts val="1200"/>
              </a:spcBef>
              <a:spcAft>
                <a:spcPts val="0"/>
              </a:spcAft>
              <a:buFont typeface="+mj-lt"/>
              <a:buAutoNum type="arabicPeriod"/>
            </a:pPr>
            <a:r>
              <a:rPr lang="en-US" dirty="0">
                <a:latin typeface="Calibri"/>
                <a:ea typeface="Calibri" panose="020F0502020204030204" pitchFamily="34" charset="0"/>
                <a:cs typeface="Times New Roman"/>
              </a:rPr>
              <a:t>How to Be Competitive</a:t>
            </a:r>
          </a:p>
          <a:p>
            <a:pPr marL="1376045" marR="0" lvl="0">
              <a:lnSpc>
                <a:spcPct val="107000"/>
              </a:lnSpc>
              <a:spcBef>
                <a:spcPts val="1200"/>
              </a:spcBef>
              <a:spcAft>
                <a:spcPts val="0"/>
              </a:spcAft>
              <a:buFont typeface="+mj-lt"/>
              <a:buAutoNum type="arabicPeriod"/>
            </a:pPr>
            <a:r>
              <a:rPr lang="en-US" dirty="0">
                <a:effectLst/>
                <a:latin typeface="Calibri"/>
                <a:ea typeface="Calibri" panose="020F0502020204030204" pitchFamily="34" charset="0"/>
                <a:cs typeface="Times New Roman"/>
              </a:rPr>
              <a:t>Examples of Successful Applications</a:t>
            </a:r>
          </a:p>
          <a:p>
            <a:pPr marL="1376045">
              <a:lnSpc>
                <a:spcPct val="107000"/>
              </a:lnSpc>
              <a:spcBef>
                <a:spcPts val="1200"/>
              </a:spcBef>
              <a:spcAft>
                <a:spcPts val="0"/>
              </a:spcAft>
              <a:buFont typeface="+mj-lt"/>
              <a:buAutoNum type="arabicPeriod"/>
            </a:pPr>
            <a:r>
              <a:rPr lang="en-US" dirty="0">
                <a:latin typeface="Calibri"/>
                <a:ea typeface="Calibri" panose="020F0502020204030204" pitchFamily="34" charset="0"/>
                <a:cs typeface="Times New Roman"/>
              </a:rPr>
              <a:t>Completing the Full Application</a:t>
            </a:r>
          </a:p>
          <a:p>
            <a:pPr marL="1376045" marR="0" lvl="0">
              <a:lnSpc>
                <a:spcPct val="107000"/>
              </a:lnSpc>
              <a:spcBef>
                <a:spcPts val="1200"/>
              </a:spcBef>
              <a:spcAft>
                <a:spcPts val="0"/>
              </a:spcAft>
              <a:buFont typeface="+mj-lt"/>
              <a:buAutoNum type="arabicPeriod"/>
            </a:pPr>
            <a:r>
              <a:rPr lang="en-US" dirty="0">
                <a:effectLst/>
                <a:latin typeface="Calibri"/>
                <a:ea typeface="Calibri" panose="020F0502020204030204" pitchFamily="34" charset="0"/>
                <a:cs typeface="Times New Roman"/>
              </a:rPr>
              <a:t>Key Dates and </a:t>
            </a:r>
            <a:r>
              <a:rPr lang="en-US" dirty="0">
                <a:latin typeface="Calibri"/>
                <a:ea typeface="Calibri" panose="020F0502020204030204" pitchFamily="34" charset="0"/>
                <a:cs typeface="Times New Roman"/>
              </a:rPr>
              <a:t>Opportunities to Get Guidance</a:t>
            </a:r>
            <a:endParaRPr lang="en-US" sz="1800">
              <a:latin typeface="Calibri"/>
              <a:cs typeface="Times New Roman"/>
            </a:endParaRPr>
          </a:p>
        </p:txBody>
      </p:sp>
    </p:spTree>
    <p:extLst>
      <p:ext uri="{BB962C8B-B14F-4D97-AF65-F5344CB8AC3E}">
        <p14:creationId xmlns:p14="http://schemas.microsoft.com/office/powerpoint/2010/main" val="413034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EC27-41DE-4619-BC6A-200BEE1F5921}"/>
              </a:ext>
            </a:extLst>
          </p:cNvPr>
          <p:cNvSpPr>
            <a:spLocks noGrp="1"/>
          </p:cNvSpPr>
          <p:nvPr>
            <p:ph type="title"/>
          </p:nvPr>
        </p:nvSpPr>
        <p:spPr/>
        <p:txBody>
          <a:bodyPr/>
          <a:lstStyle/>
          <a:p>
            <a:r>
              <a:rPr lang="en-US"/>
              <a:t>What is the Community One Stop for Growth?</a:t>
            </a:r>
          </a:p>
        </p:txBody>
      </p:sp>
      <p:sp>
        <p:nvSpPr>
          <p:cNvPr id="3" name="Content Placeholder 2">
            <a:extLst>
              <a:ext uri="{FF2B5EF4-FFF2-40B4-BE49-F238E27FC236}">
                <a16:creationId xmlns:a16="http://schemas.microsoft.com/office/drawing/2014/main" id="{A547D4F8-A673-45D5-BFA3-6F2E83EEC15D}"/>
              </a:ext>
            </a:extLst>
          </p:cNvPr>
          <p:cNvSpPr>
            <a:spLocks noGrp="1"/>
          </p:cNvSpPr>
          <p:nvPr>
            <p:ph sz="quarter" idx="13"/>
          </p:nvPr>
        </p:nvSpPr>
        <p:spPr>
          <a:xfrm>
            <a:off x="367759" y="1495956"/>
            <a:ext cx="8249071" cy="2556350"/>
          </a:xfrm>
        </p:spPr>
        <p:txBody>
          <a:bodyPr/>
          <a:lstStyle/>
          <a:p>
            <a:pPr marL="0" indent="0" algn="ctr">
              <a:lnSpc>
                <a:spcPct val="100000"/>
              </a:lnSpc>
              <a:buNone/>
            </a:pPr>
            <a:r>
              <a:rPr lang="en-US">
                <a:solidFill>
                  <a:schemeClr val="tx1"/>
                </a:solidFill>
              </a:rPr>
              <a:t>The </a:t>
            </a:r>
            <a:r>
              <a:rPr lang="en-US"/>
              <a:t>Community One Stop for Growth </a:t>
            </a:r>
            <a:r>
              <a:rPr lang="en-US">
                <a:solidFill>
                  <a:schemeClr val="tx1"/>
                </a:solidFill>
              </a:rPr>
              <a:t>is the main driver of economic development in the Commonwealth. </a:t>
            </a:r>
          </a:p>
          <a:p>
            <a:pPr marL="0" indent="0">
              <a:lnSpc>
                <a:spcPct val="100000"/>
              </a:lnSpc>
              <a:buNone/>
            </a:pPr>
            <a:endParaRPr lang="en-US" sz="1800"/>
          </a:p>
          <a:p>
            <a:pPr marL="0" indent="0">
              <a:lnSpc>
                <a:spcPct val="100000"/>
              </a:lnSpc>
              <a:buNone/>
            </a:pPr>
            <a:r>
              <a:rPr lang="en-US"/>
              <a:t>The One Stop is a </a:t>
            </a:r>
            <a:r>
              <a:rPr lang="en-US" b="1"/>
              <a:t>single application portal </a:t>
            </a:r>
            <a:r>
              <a:rPr lang="en-US"/>
              <a:t>and</a:t>
            </a:r>
            <a:r>
              <a:rPr lang="en-US" b="1"/>
              <a:t> collaborative review process </a:t>
            </a:r>
            <a:r>
              <a:rPr lang="en-US"/>
              <a:t>designed to </a:t>
            </a:r>
            <a:r>
              <a:rPr lang="en-US" b="1" kern="0">
                <a:latin typeface="+mj-lt"/>
                <a:cs typeface="Arial"/>
              </a:rPr>
              <a:t>streamline the experience </a:t>
            </a:r>
            <a:r>
              <a:rPr lang="en-US" kern="0">
                <a:latin typeface="+mj-lt"/>
                <a:cs typeface="Arial"/>
              </a:rPr>
              <a:t>for the applicant and </a:t>
            </a:r>
            <a:r>
              <a:rPr lang="en-US" b="1" kern="0">
                <a:latin typeface="+mj-lt"/>
                <a:cs typeface="Arial"/>
              </a:rPr>
              <a:t>better coordinate</a:t>
            </a:r>
            <a:r>
              <a:rPr lang="en-US" kern="0">
                <a:latin typeface="+mj-lt"/>
                <a:cs typeface="Arial"/>
              </a:rPr>
              <a:t> economic development programs and staff on engagement and grant making.</a:t>
            </a:r>
          </a:p>
        </p:txBody>
      </p:sp>
      <p:pic>
        <p:nvPicPr>
          <p:cNvPr id="4" name="Picture 3" descr="Logo&#10;&#10;Description automatically generated">
            <a:extLst>
              <a:ext uri="{FF2B5EF4-FFF2-40B4-BE49-F238E27FC236}">
                <a16:creationId xmlns:a16="http://schemas.microsoft.com/office/drawing/2014/main" id="{190455E0-332A-4349-90D5-A32CD8488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830" y="1617652"/>
            <a:ext cx="3207411" cy="1811348"/>
          </a:xfrm>
          <a:prstGeom prst="rect">
            <a:avLst/>
          </a:prstGeom>
        </p:spPr>
      </p:pic>
      <p:graphicFrame>
        <p:nvGraphicFramePr>
          <p:cNvPr id="5" name="Table 5">
            <a:extLst>
              <a:ext uri="{FF2B5EF4-FFF2-40B4-BE49-F238E27FC236}">
                <a16:creationId xmlns:a16="http://schemas.microsoft.com/office/drawing/2014/main" id="{6A658386-8272-4917-AC28-3DFE1A03B1E2}"/>
              </a:ext>
            </a:extLst>
          </p:cNvPr>
          <p:cNvGraphicFramePr>
            <a:graphicFrameLocks noGrp="1"/>
          </p:cNvGraphicFramePr>
          <p:nvPr>
            <p:extLst>
              <p:ext uri="{D42A27DB-BD31-4B8C-83A1-F6EECF244321}">
                <p14:modId xmlns:p14="http://schemas.microsoft.com/office/powerpoint/2010/main" val="4158115785"/>
              </p:ext>
            </p:extLst>
          </p:nvPr>
        </p:nvGraphicFramePr>
        <p:xfrm>
          <a:off x="367759" y="4292875"/>
          <a:ext cx="11456482" cy="2048630"/>
        </p:xfrm>
        <a:graphic>
          <a:graphicData uri="http://schemas.openxmlformats.org/drawingml/2006/table">
            <a:tbl>
              <a:tblPr firstRow="1" bandRow="1">
                <a:tableStyleId>{5C22544A-7EE6-4342-B048-85BDC9FD1C3A}</a:tableStyleId>
              </a:tblPr>
              <a:tblGrid>
                <a:gridCol w="3829772">
                  <a:extLst>
                    <a:ext uri="{9D8B030D-6E8A-4147-A177-3AD203B41FA5}">
                      <a16:colId xmlns:a16="http://schemas.microsoft.com/office/drawing/2014/main" val="1292545910"/>
                    </a:ext>
                  </a:extLst>
                </a:gridCol>
                <a:gridCol w="3936275">
                  <a:extLst>
                    <a:ext uri="{9D8B030D-6E8A-4147-A177-3AD203B41FA5}">
                      <a16:colId xmlns:a16="http://schemas.microsoft.com/office/drawing/2014/main" val="3226874598"/>
                    </a:ext>
                  </a:extLst>
                </a:gridCol>
                <a:gridCol w="3690435">
                  <a:extLst>
                    <a:ext uri="{9D8B030D-6E8A-4147-A177-3AD203B41FA5}">
                      <a16:colId xmlns:a16="http://schemas.microsoft.com/office/drawing/2014/main" val="2670231396"/>
                    </a:ext>
                  </a:extLst>
                </a:gridCol>
              </a:tblGrid>
              <a:tr h="672207">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1376423">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MassWorks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Rural Development Fund</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Urban Agenda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Underutilized Properties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Site Readiness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Collaborative Workspaces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Brownfields Redevelopment Fund</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Community Planning Grants Program</a:t>
                      </a:r>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50293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67E5DA3-0C90-45E4-8C8F-A3E25140ACE5}"/>
              </a:ext>
            </a:extLst>
          </p:cNvPr>
          <p:cNvGraphicFramePr>
            <a:graphicFrameLocks noGrp="1"/>
          </p:cNvGraphicFramePr>
          <p:nvPr>
            <p:extLst>
              <p:ext uri="{D42A27DB-BD31-4B8C-83A1-F6EECF244321}">
                <p14:modId xmlns:p14="http://schemas.microsoft.com/office/powerpoint/2010/main" val="1995541724"/>
              </p:ext>
            </p:extLst>
          </p:nvPr>
        </p:nvGraphicFramePr>
        <p:xfrm>
          <a:off x="175034" y="1626617"/>
          <a:ext cx="11841933" cy="5074223"/>
        </p:xfrm>
        <a:graphic>
          <a:graphicData uri="http://schemas.openxmlformats.org/drawingml/2006/table">
            <a:tbl>
              <a:tblPr firstRow="1" bandRow="1"/>
              <a:tblGrid>
                <a:gridCol w="2857878">
                  <a:extLst>
                    <a:ext uri="{9D8B030D-6E8A-4147-A177-3AD203B41FA5}">
                      <a16:colId xmlns:a16="http://schemas.microsoft.com/office/drawing/2014/main" val="3456381146"/>
                    </a:ext>
                  </a:extLst>
                </a:gridCol>
                <a:gridCol w="2046083">
                  <a:extLst>
                    <a:ext uri="{9D8B030D-6E8A-4147-A177-3AD203B41FA5}">
                      <a16:colId xmlns:a16="http://schemas.microsoft.com/office/drawing/2014/main" val="3855906801"/>
                    </a:ext>
                  </a:extLst>
                </a:gridCol>
                <a:gridCol w="2091351">
                  <a:extLst>
                    <a:ext uri="{9D8B030D-6E8A-4147-A177-3AD203B41FA5}">
                      <a16:colId xmlns:a16="http://schemas.microsoft.com/office/drawing/2014/main" val="3954271046"/>
                    </a:ext>
                  </a:extLst>
                </a:gridCol>
                <a:gridCol w="2281473">
                  <a:extLst>
                    <a:ext uri="{9D8B030D-6E8A-4147-A177-3AD203B41FA5}">
                      <a16:colId xmlns:a16="http://schemas.microsoft.com/office/drawing/2014/main" val="36592662"/>
                    </a:ext>
                  </a:extLst>
                </a:gridCol>
                <a:gridCol w="2565148">
                  <a:extLst>
                    <a:ext uri="{9D8B030D-6E8A-4147-A177-3AD203B41FA5}">
                      <a16:colId xmlns:a16="http://schemas.microsoft.com/office/drawing/2014/main" val="1234584374"/>
                    </a:ext>
                  </a:extLst>
                </a:gridCol>
              </a:tblGrid>
              <a:tr h="38979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73308">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3722205">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Commercial/Industrial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6" name="Title 1">
            <a:extLst>
              <a:ext uri="{FF2B5EF4-FFF2-40B4-BE49-F238E27FC236}">
                <a16:creationId xmlns:a16="http://schemas.microsoft.com/office/drawing/2014/main" id="{6F0772BF-7857-46D5-8BBB-054A180A9AC9}"/>
              </a:ext>
            </a:extLst>
          </p:cNvPr>
          <p:cNvSpPr>
            <a:spLocks noGrp="1"/>
          </p:cNvSpPr>
          <p:nvPr>
            <p:ph type="title"/>
          </p:nvPr>
        </p:nvSpPr>
        <p:spPr>
          <a:xfrm>
            <a:off x="462685" y="606288"/>
            <a:ext cx="10117513" cy="470898"/>
          </a:xfrm>
        </p:spPr>
        <p:txBody>
          <a:bodyPr/>
          <a:lstStyle/>
          <a:p>
            <a:r>
              <a:rPr lang="en-US" dirty="0"/>
              <a:t>Where Does Urban Agenda Fit in the One Stop?</a:t>
            </a:r>
          </a:p>
        </p:txBody>
      </p:sp>
      <p:sp>
        <p:nvSpPr>
          <p:cNvPr id="7" name="Rectangle 6">
            <a:extLst>
              <a:ext uri="{FF2B5EF4-FFF2-40B4-BE49-F238E27FC236}">
                <a16:creationId xmlns:a16="http://schemas.microsoft.com/office/drawing/2014/main" id="{5E9820EC-76DE-4F23-B392-30C90ABEE4D8}"/>
              </a:ext>
            </a:extLst>
          </p:cNvPr>
          <p:cNvSpPr/>
          <p:nvPr/>
        </p:nvSpPr>
        <p:spPr>
          <a:xfrm>
            <a:off x="175033" y="4552526"/>
            <a:ext cx="2862606" cy="1478764"/>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98318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C95-F95B-474A-A7A6-F8FF5242919A}"/>
              </a:ext>
            </a:extLst>
          </p:cNvPr>
          <p:cNvSpPr>
            <a:spLocks noGrp="1"/>
          </p:cNvSpPr>
          <p:nvPr>
            <p:ph type="title"/>
          </p:nvPr>
        </p:nvSpPr>
        <p:spPr/>
        <p:txBody>
          <a:bodyPr/>
          <a:lstStyle/>
          <a:p>
            <a:r>
              <a:rPr lang="en-US" dirty="0"/>
              <a:t>Urban Agenda Overview</a:t>
            </a:r>
          </a:p>
        </p:txBody>
      </p:sp>
      <p:graphicFrame>
        <p:nvGraphicFramePr>
          <p:cNvPr id="4" name="Table 3">
            <a:extLst>
              <a:ext uri="{FF2B5EF4-FFF2-40B4-BE49-F238E27FC236}">
                <a16:creationId xmlns:a16="http://schemas.microsoft.com/office/drawing/2014/main" id="{13538A0A-A7A9-4441-A99B-48E577B1ACB5}"/>
              </a:ext>
            </a:extLst>
          </p:cNvPr>
          <p:cNvGraphicFramePr>
            <a:graphicFrameLocks noGrp="1"/>
          </p:cNvGraphicFramePr>
          <p:nvPr>
            <p:extLst>
              <p:ext uri="{D42A27DB-BD31-4B8C-83A1-F6EECF244321}">
                <p14:modId xmlns:p14="http://schemas.microsoft.com/office/powerpoint/2010/main" val="3446097631"/>
              </p:ext>
            </p:extLst>
          </p:nvPr>
        </p:nvGraphicFramePr>
        <p:xfrm>
          <a:off x="153896" y="1621269"/>
          <a:ext cx="11884207" cy="4307672"/>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864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bg1"/>
                          </a:solidFill>
                          <a:latin typeface="+mn-lt"/>
                          <a:ea typeface="+mn-ea"/>
                          <a:cs typeface="+mn-cs"/>
                        </a:rPr>
                        <a:t>Program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Alexandra Puleo, Deputy Director for Communities &amp; Programs</a:t>
                      </a:r>
                    </a:p>
                    <a:p>
                      <a:pPr marL="226695" lvl="4" indent="0" algn="l" rtl="0" eaLnBrk="1" latinLnBrk="0" hangingPunct="1">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Program Manager to be hired </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487340"/>
                  </a:ext>
                </a:extLst>
              </a:tr>
              <a:tr h="2013641">
                <a:tc>
                  <a:txBody>
                    <a:bodyPr/>
                    <a:lstStyle/>
                    <a:p>
                      <a:pPr algn="ctr">
                        <a:spcBef>
                          <a:spcPts val="0"/>
                        </a:spcBef>
                      </a:pPr>
                      <a:r>
                        <a:rPr lang="en-US" sz="2000" b="1">
                          <a:solidFill>
                            <a:schemeClr val="bg1"/>
                          </a:solidFill>
                        </a:rPr>
                        <a:t>What is the Purpose of the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endParaRPr lang="en-US" sz="1800" b="0" i="0" kern="1200" dirty="0">
                        <a:solidFill>
                          <a:schemeClr val="tx1"/>
                        </a:solidFill>
                        <a:effectLst/>
                        <a:latin typeface="+mn-lt"/>
                        <a:ea typeface="+mn-ea"/>
                        <a:cs typeface="+mn-cs"/>
                      </a:endParaRPr>
                    </a:p>
                    <a:p>
                      <a:pPr marL="227013" lvl="4" indent="0" algn="l" defTabSz="914400" rtl="0" eaLnBrk="1" latinLnBrk="0" hangingPunct="1">
                        <a:spcBef>
                          <a:spcPts val="0"/>
                        </a:spcBef>
                        <a:spcAft>
                          <a:spcPts val="0"/>
                        </a:spcAft>
                        <a:buFont typeface="Arial" panose="020B0604020202020204" pitchFamily="34" charset="0"/>
                        <a:buNone/>
                      </a:pPr>
                      <a:r>
                        <a:rPr lang="en-US" sz="1800" b="0" i="0" kern="1200" dirty="0">
                          <a:solidFill>
                            <a:schemeClr val="tx1"/>
                          </a:solidFill>
                          <a:effectLst/>
                          <a:latin typeface="+mn-lt"/>
                          <a:ea typeface="+mn-ea"/>
                          <a:cs typeface="+mn-cs"/>
                        </a:rPr>
                        <a:t>The Urban Agenda Grant Program is a competitive grant program that funds community-driven responses to community-defined economic opportunities. </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429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rPr>
                        <a:t>Who is Eligible?</a:t>
                      </a:r>
                    </a:p>
                    <a:p>
                      <a:pPr algn="ctr">
                        <a:spcBef>
                          <a:spcPts val="0"/>
                        </a:spcBef>
                      </a:pPr>
                      <a:endParaRPr 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6695" lvl="4" indent="0" algn="l">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Non-profit organizations and governments (municipalities, etc)</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825862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Important Project Parameters</a:t>
            </a:r>
          </a:p>
        </p:txBody>
      </p:sp>
      <p:graphicFrame>
        <p:nvGraphicFramePr>
          <p:cNvPr id="8" name="Table 7">
            <a:extLst>
              <a:ext uri="{FF2B5EF4-FFF2-40B4-BE49-F238E27FC236}">
                <a16:creationId xmlns:a16="http://schemas.microsoft.com/office/drawing/2014/main" id="{983CC68F-383A-4E59-ACB9-3E79B9607891}"/>
              </a:ext>
            </a:extLst>
          </p:cNvPr>
          <p:cNvGraphicFramePr>
            <a:graphicFrameLocks noGrp="1"/>
          </p:cNvGraphicFramePr>
          <p:nvPr>
            <p:extLst>
              <p:ext uri="{D42A27DB-BD31-4B8C-83A1-F6EECF244321}">
                <p14:modId xmlns:p14="http://schemas.microsoft.com/office/powerpoint/2010/main" val="296179825"/>
              </p:ext>
            </p:extLst>
          </p:nvPr>
        </p:nvGraphicFramePr>
        <p:xfrm>
          <a:off x="153896" y="1591295"/>
          <a:ext cx="11884207" cy="4729116"/>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1151906">
                <a:tc>
                  <a:txBody>
                    <a:bodyPr/>
                    <a:lstStyle/>
                    <a:p>
                      <a:pPr algn="ctr"/>
                      <a:r>
                        <a:rPr lang="en-US" sz="2000" b="1" dirty="0">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ctr">
                        <a:spcBef>
                          <a:spcPts val="600"/>
                        </a:spcBef>
                        <a:spcAft>
                          <a:spcPts val="0"/>
                        </a:spcAft>
                        <a:buNone/>
                      </a:pPr>
                      <a:r>
                        <a:rPr lang="en-US" sz="2000" kern="1200" dirty="0">
                          <a:solidFill>
                            <a:schemeClr val="tx1"/>
                          </a:solidFill>
                          <a:latin typeface="+mn-lt"/>
                          <a:ea typeface="+mn-ea"/>
                          <a:cs typeface="+mn-cs"/>
                        </a:rPr>
                        <a:t>Maximum award of $100,000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095268">
                <a:tc>
                  <a:txBody>
                    <a:bodyPr/>
                    <a:lstStyle/>
                    <a:p>
                      <a:pPr algn="ctr"/>
                      <a:r>
                        <a:rPr lang="en-US" sz="2000" b="1" dirty="0">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ctr">
                        <a:spcBef>
                          <a:spcPts val="600"/>
                        </a:spcBef>
                        <a:spcAft>
                          <a:spcPts val="0"/>
                        </a:spcAft>
                        <a:buNone/>
                      </a:pPr>
                      <a:r>
                        <a:rPr lang="en-US" sz="2000" kern="1200" dirty="0">
                          <a:solidFill>
                            <a:schemeClr val="tx1"/>
                          </a:solidFill>
                          <a:latin typeface="+mn-lt"/>
                          <a:ea typeface="+mn-ea"/>
                          <a:cs typeface="+mn-cs"/>
                        </a:rPr>
                        <a:t>Typically ~6 month timeline</a:t>
                      </a:r>
                    </a:p>
                    <a:p>
                      <a:pPr marL="0" lvl="4" indent="0" algn="ctr">
                        <a:spcBef>
                          <a:spcPts val="600"/>
                        </a:spcBef>
                        <a:spcAft>
                          <a:spcPts val="0"/>
                        </a:spcAft>
                        <a:buNone/>
                      </a:pPr>
                      <a:r>
                        <a:rPr lang="en-US" sz="2000" kern="1200" dirty="0">
                          <a:solidFill>
                            <a:schemeClr val="tx1"/>
                          </a:solidFill>
                          <a:latin typeface="+mn-lt"/>
                          <a:ea typeface="+mn-ea"/>
                          <a:cs typeface="+mn-cs"/>
                        </a:rPr>
                        <a:t>Project must be completed by June 30,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1018902">
                <a:tc>
                  <a:txBody>
                    <a:bodyPr/>
                    <a:lstStyle/>
                    <a:p>
                      <a:pPr algn="ctr"/>
                      <a:r>
                        <a:rPr lang="en-US" sz="2000" b="1" dirty="0">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ctr">
                        <a:spcBef>
                          <a:spcPts val="600"/>
                        </a:spcBef>
                        <a:spcAft>
                          <a:spcPts val="0"/>
                        </a:spcAft>
                        <a:buNone/>
                      </a:pPr>
                      <a:r>
                        <a:rPr lang="en-US" sz="2000" b="0" i="0" u="none" strike="noStrike" kern="1200" noProof="0" dirty="0">
                          <a:solidFill>
                            <a:srgbClr val="000000"/>
                          </a:solidFill>
                          <a:latin typeface="Calibri"/>
                        </a:rPr>
                        <a:t>General operating support for innovative and collaborative community economic development 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288869">
                <a:tc>
                  <a:txBody>
                    <a:bodyPr/>
                    <a:lstStyle/>
                    <a:p>
                      <a:pPr algn="ctr"/>
                      <a:r>
                        <a:rPr lang="en-US" sz="2000" b="1" dirty="0">
                          <a:solidFill>
                            <a:schemeClr val="bg1"/>
                          </a:solidFill>
                        </a:rPr>
                        <a:t>Key Parameters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ctr">
                        <a:spcBef>
                          <a:spcPts val="600"/>
                        </a:spcBef>
                        <a:spcAft>
                          <a:spcPts val="0"/>
                        </a:spcAft>
                        <a:buNone/>
                      </a:pPr>
                      <a:r>
                        <a:rPr lang="en-US" sz="2000" b="0" i="0" u="none" strike="noStrike" kern="1200" noProof="0" dirty="0">
                          <a:solidFill>
                            <a:schemeClr val="tx1"/>
                          </a:solidFill>
                        </a:rPr>
                        <a:t>Cost reimbursement grant</a:t>
                      </a:r>
                    </a:p>
                    <a:p>
                      <a:pPr marL="0" lvl="4" indent="0" algn="ctr">
                        <a:spcBef>
                          <a:spcPts val="600"/>
                        </a:spcBef>
                        <a:spcAft>
                          <a:spcPts val="0"/>
                        </a:spcAft>
                        <a:buNone/>
                      </a:pPr>
                      <a:r>
                        <a:rPr lang="en-US" sz="2000" b="0" i="0" u="none" strike="noStrike" kern="1200" noProof="0" dirty="0">
                          <a:solidFill>
                            <a:schemeClr val="tx1"/>
                          </a:solidFill>
                        </a:rPr>
                        <a:t>Capital expenses, including real estate purchase, construction and/or renovation, are not eligible uses of funds for this program. </a:t>
                      </a:r>
                    </a:p>
                    <a:p>
                      <a:pPr marL="0" lvl="4" indent="0" algn="ctr">
                        <a:spcBef>
                          <a:spcPts val="600"/>
                        </a:spcBef>
                        <a:spcAft>
                          <a:spcPts val="0"/>
                        </a:spcAft>
                        <a:buNone/>
                      </a:pPr>
                      <a:r>
                        <a:rPr lang="en-US" sz="2000" b="0" i="0" u="none" strike="noStrike" kern="1200" noProof="0" dirty="0">
                          <a:solidFill>
                            <a:srgbClr val="000000"/>
                          </a:solidFill>
                          <a:latin typeface="Calibri"/>
                        </a:rPr>
                        <a:t>The grant program will not reimburse indirect costs exceeding 15% of the total budget.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32223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How To Be Competitive</a:t>
            </a:r>
          </a:p>
        </p:txBody>
      </p:sp>
      <p:pic>
        <p:nvPicPr>
          <p:cNvPr id="4" name="Picture 3">
            <a:extLst>
              <a:ext uri="{FF2B5EF4-FFF2-40B4-BE49-F238E27FC236}">
                <a16:creationId xmlns:a16="http://schemas.microsoft.com/office/drawing/2014/main" id="{572FC9DC-43E2-1A18-B9C7-B47BB4A027A9}"/>
              </a:ext>
            </a:extLst>
          </p:cNvPr>
          <p:cNvPicPr>
            <a:picLocks noChangeAspect="1"/>
          </p:cNvPicPr>
          <p:nvPr/>
        </p:nvPicPr>
        <p:blipFill>
          <a:blip r:embed="rId2"/>
          <a:stretch>
            <a:fillRect/>
          </a:stretch>
        </p:blipFill>
        <p:spPr>
          <a:xfrm>
            <a:off x="3108678" y="1260122"/>
            <a:ext cx="5445476" cy="5459588"/>
          </a:xfrm>
          <a:prstGeom prst="rect">
            <a:avLst/>
          </a:prstGeom>
        </p:spPr>
      </p:pic>
    </p:spTree>
    <p:extLst>
      <p:ext uri="{BB962C8B-B14F-4D97-AF65-F5344CB8AC3E}">
        <p14:creationId xmlns:p14="http://schemas.microsoft.com/office/powerpoint/2010/main" val="81465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C47BA-6CEF-50BB-F4F7-C1B1E376B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3A250-7DBC-00F5-62DA-0C1FD5EB5DC9}"/>
              </a:ext>
            </a:extLst>
          </p:cNvPr>
          <p:cNvSpPr>
            <a:spLocks noGrp="1"/>
          </p:cNvSpPr>
          <p:nvPr>
            <p:ph type="title"/>
          </p:nvPr>
        </p:nvSpPr>
        <p:spPr/>
        <p:txBody>
          <a:bodyPr/>
          <a:lstStyle/>
          <a:p>
            <a:r>
              <a:rPr lang="en-US"/>
              <a:t>How To Be Competitive</a:t>
            </a:r>
          </a:p>
        </p:txBody>
      </p:sp>
      <p:graphicFrame>
        <p:nvGraphicFramePr>
          <p:cNvPr id="5" name="Table 4">
            <a:extLst>
              <a:ext uri="{FF2B5EF4-FFF2-40B4-BE49-F238E27FC236}">
                <a16:creationId xmlns:a16="http://schemas.microsoft.com/office/drawing/2014/main" id="{058FE094-E69F-F424-0C86-81158809A7F8}"/>
              </a:ext>
            </a:extLst>
          </p:cNvPr>
          <p:cNvGraphicFramePr>
            <a:graphicFrameLocks noGrp="1"/>
          </p:cNvGraphicFramePr>
          <p:nvPr>
            <p:extLst>
              <p:ext uri="{D42A27DB-BD31-4B8C-83A1-F6EECF244321}">
                <p14:modId xmlns:p14="http://schemas.microsoft.com/office/powerpoint/2010/main" val="4273968488"/>
              </p:ext>
            </p:extLst>
          </p:nvPr>
        </p:nvGraphicFramePr>
        <p:xfrm>
          <a:off x="246070" y="1354278"/>
          <a:ext cx="11725935" cy="4358640"/>
        </p:xfrm>
        <a:graphic>
          <a:graphicData uri="http://schemas.openxmlformats.org/drawingml/2006/table">
            <a:tbl>
              <a:tblPr firstCol="1" bandRow="1">
                <a:tableStyleId>{5C22544A-7EE6-4342-B048-85BDC9FD1C3A}</a:tableStyleId>
              </a:tblPr>
              <a:tblGrid>
                <a:gridCol w="1788841">
                  <a:extLst>
                    <a:ext uri="{9D8B030D-6E8A-4147-A177-3AD203B41FA5}">
                      <a16:colId xmlns:a16="http://schemas.microsoft.com/office/drawing/2014/main" val="2432373507"/>
                    </a:ext>
                  </a:extLst>
                </a:gridCol>
                <a:gridCol w="9937094">
                  <a:extLst>
                    <a:ext uri="{9D8B030D-6E8A-4147-A177-3AD203B41FA5}">
                      <a16:colId xmlns:a16="http://schemas.microsoft.com/office/drawing/2014/main" val="2139054428"/>
                    </a:ext>
                  </a:extLst>
                </a:gridCol>
              </a:tblGrid>
              <a:tr h="370840">
                <a:tc>
                  <a:txBody>
                    <a:bodyPr/>
                    <a:lstStyle/>
                    <a:p>
                      <a:r>
                        <a:rPr lang="en-US" sz="1600" dirty="0">
                          <a:solidFill>
                            <a:schemeClr val="tx1"/>
                          </a:solidFill>
                          <a:latin typeface="Calibri"/>
                        </a:rPr>
                        <a:t>Target Population</a:t>
                      </a:r>
                    </a:p>
                  </a:txBody>
                  <a:tcPr>
                    <a:solidFill>
                      <a:schemeClr val="bg1">
                        <a:lumMod val="95000"/>
                      </a:schemeClr>
                    </a:solid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Well-defined target population that will benefit from the project.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Members of the target population have been engaged in developing and/or carrying out the project.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Clear articulation of how the project will advance equitable opportunities in the community.  </a:t>
                      </a:r>
                      <a:endParaRPr lang="en-US" sz="1600" dirty="0">
                        <a:solidFill>
                          <a:schemeClr val="tx1"/>
                        </a:solidFill>
                        <a:latin typeface="Calibri"/>
                      </a:endParaRPr>
                    </a:p>
                  </a:txBody>
                  <a:tcPr>
                    <a:solidFill>
                      <a:schemeClr val="bg1">
                        <a:lumMod val="95000"/>
                      </a:schemeClr>
                    </a:solidFill>
                  </a:tcPr>
                </a:tc>
                <a:extLst>
                  <a:ext uri="{0D108BD9-81ED-4DB2-BD59-A6C34878D82A}">
                    <a16:rowId xmlns:a16="http://schemas.microsoft.com/office/drawing/2014/main" val="404891849"/>
                  </a:ext>
                </a:extLst>
              </a:tr>
              <a:tr h="370840">
                <a:tc>
                  <a:txBody>
                    <a:bodyPr/>
                    <a:lstStyle/>
                    <a:p>
                      <a:r>
                        <a:rPr lang="en-US" sz="1600" dirty="0">
                          <a:solidFill>
                            <a:schemeClr val="tx1"/>
                          </a:solidFill>
                          <a:latin typeface="Calibri"/>
                        </a:rPr>
                        <a:t>Outcomes and Impact</a:t>
                      </a:r>
                    </a:p>
                  </a:txBody>
                  <a:tcPr>
                    <a:solidFill>
                      <a:schemeClr val="bg1">
                        <a:lumMod val="95000"/>
                      </a:schemeClr>
                    </a:solid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Specific and measurable outcomes tied to the community-identified economic need or opportunity.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Impacts are reasonable given the scope of the project and the size of the grant request.  </a:t>
                      </a:r>
                    </a:p>
                  </a:txBody>
                  <a:tcPr>
                    <a:solidFill>
                      <a:schemeClr val="bg1">
                        <a:lumMod val="95000"/>
                      </a:schemeClr>
                    </a:solidFill>
                  </a:tcPr>
                </a:tc>
                <a:extLst>
                  <a:ext uri="{0D108BD9-81ED-4DB2-BD59-A6C34878D82A}">
                    <a16:rowId xmlns:a16="http://schemas.microsoft.com/office/drawing/2014/main" val="3466667019"/>
                  </a:ext>
                </a:extLst>
              </a:tr>
              <a:tr h="370840">
                <a:tc>
                  <a:txBody>
                    <a:bodyPr/>
                    <a:lstStyle/>
                    <a:p>
                      <a:r>
                        <a:rPr lang="en-US" sz="1600" dirty="0">
                          <a:solidFill>
                            <a:schemeClr val="tx1"/>
                          </a:solidFill>
                          <a:latin typeface="Calibri"/>
                        </a:rPr>
                        <a:t>Project Need</a:t>
                      </a:r>
                    </a:p>
                  </a:txBody>
                  <a:tcPr>
                    <a:solidFill>
                      <a:schemeClr val="bg1">
                        <a:lumMod val="95000"/>
                      </a:schemeClr>
                    </a:solid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Articulation of the identified economic need/opportunity that the project will address.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Description of how the project's  activities directly respond to the opportunity.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Evidence that project has deep and broad ties to community and project’s goals reflect the community’s priorities. </a:t>
                      </a:r>
                      <a:endParaRPr lang="en-US" sz="1600" dirty="0">
                        <a:solidFill>
                          <a:schemeClr val="tx1"/>
                        </a:solidFill>
                        <a:latin typeface="Calibri"/>
                      </a:endParaRPr>
                    </a:p>
                  </a:txBody>
                  <a:tcPr>
                    <a:solidFill>
                      <a:schemeClr val="bg1">
                        <a:lumMod val="95000"/>
                      </a:schemeClr>
                    </a:solidFill>
                  </a:tcPr>
                </a:tc>
                <a:extLst>
                  <a:ext uri="{0D108BD9-81ED-4DB2-BD59-A6C34878D82A}">
                    <a16:rowId xmlns:a16="http://schemas.microsoft.com/office/drawing/2014/main" val="3188270957"/>
                  </a:ext>
                </a:extLst>
              </a:tr>
              <a:tr h="370840">
                <a:tc>
                  <a:txBody>
                    <a:bodyPr/>
                    <a:lstStyle/>
                    <a:p>
                      <a:r>
                        <a:rPr lang="en-US" sz="1600" dirty="0">
                          <a:solidFill>
                            <a:schemeClr val="tx1"/>
                          </a:solidFill>
                          <a:latin typeface="Calibri"/>
                        </a:rPr>
                        <a:t>Collaboration and Partnerships</a:t>
                      </a:r>
                    </a:p>
                  </a:txBody>
                  <a:tcPr>
                    <a:solidFill>
                      <a:schemeClr val="bg1">
                        <a:lumMod val="95000"/>
                      </a:schemeClr>
                    </a:solid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Existing community coalition or collaboration with a thoughtful and intentional group of partners.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Active and ongoing coalition participation in project planning and implementation.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Innovation of the collaboration: leveraging existing strengths and developing new local capacity and leadership. </a:t>
                      </a:r>
                      <a:endParaRPr lang="en-US" sz="1600" dirty="0">
                        <a:solidFill>
                          <a:schemeClr val="tx1"/>
                        </a:solidFill>
                        <a:latin typeface="Calibri"/>
                      </a:endParaRPr>
                    </a:p>
                  </a:txBody>
                  <a:tcPr>
                    <a:solidFill>
                      <a:schemeClr val="bg1">
                        <a:lumMod val="95000"/>
                      </a:schemeClr>
                    </a:solidFill>
                  </a:tcPr>
                </a:tc>
                <a:extLst>
                  <a:ext uri="{0D108BD9-81ED-4DB2-BD59-A6C34878D82A}">
                    <a16:rowId xmlns:a16="http://schemas.microsoft.com/office/drawing/2014/main" val="3366121079"/>
                  </a:ext>
                </a:extLst>
              </a:tr>
              <a:tr h="370840">
                <a:tc>
                  <a:txBody>
                    <a:bodyPr/>
                    <a:lstStyle/>
                    <a:p>
                      <a:r>
                        <a:rPr lang="en-US" sz="1600" dirty="0">
                          <a:solidFill>
                            <a:schemeClr val="tx1"/>
                          </a:solidFill>
                          <a:latin typeface="Calibri"/>
                        </a:rPr>
                        <a:t>Capacity to Succeed</a:t>
                      </a:r>
                    </a:p>
                  </a:txBody>
                  <a:tcPr>
                    <a:solidFill>
                      <a:schemeClr val="bg1">
                        <a:lumMod val="95000"/>
                      </a:schemeClr>
                    </a:solid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Logical progression from scope of work described to the outcomes and impacts anticipated.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Evidence of strategic, timely and equity-oriented project planning and/or implementation thus far.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Clear and appropriate project timeline outlining key benchmarks, preferably on a monthly basis.  </a:t>
                      </a:r>
                    </a:p>
                    <a:p>
                      <a:pPr marL="285750" marR="0" lvl="0" indent="-285750" algn="l">
                        <a:lnSpc>
                          <a:spcPct val="100000"/>
                        </a:lnSpc>
                        <a:spcBef>
                          <a:spcPts val="0"/>
                        </a:spcBef>
                        <a:spcAft>
                          <a:spcPts val="0"/>
                        </a:spcAft>
                        <a:buClr>
                          <a:srgbClr val="000000"/>
                        </a:buClr>
                        <a:buFont typeface="Arial,Sans-Serif"/>
                        <a:buChar char="•"/>
                      </a:pPr>
                      <a:r>
                        <a:rPr lang="en-US" sz="1600" b="0" i="0" u="none" strike="noStrike" noProof="0" dirty="0">
                          <a:solidFill>
                            <a:schemeClr val="tx1"/>
                          </a:solidFill>
                          <a:latin typeface="Calibri"/>
                        </a:rPr>
                        <a:t>Detailed budget, including total project budget, allocation of the requested grant funds, and reasonable overhead costs. </a:t>
                      </a:r>
                      <a:endParaRPr lang="en-US" sz="1600" dirty="0">
                        <a:solidFill>
                          <a:schemeClr val="tx1"/>
                        </a:solidFill>
                        <a:latin typeface="Calibri"/>
                      </a:endParaRPr>
                    </a:p>
                  </a:txBody>
                  <a:tcPr>
                    <a:solidFill>
                      <a:schemeClr val="bg1">
                        <a:lumMod val="95000"/>
                      </a:schemeClr>
                    </a:solidFill>
                  </a:tcPr>
                </a:tc>
                <a:extLst>
                  <a:ext uri="{0D108BD9-81ED-4DB2-BD59-A6C34878D82A}">
                    <a16:rowId xmlns:a16="http://schemas.microsoft.com/office/drawing/2014/main" val="2120298657"/>
                  </a:ext>
                </a:extLst>
              </a:tr>
            </a:tbl>
          </a:graphicData>
        </a:graphic>
      </p:graphicFrame>
    </p:spTree>
    <p:extLst>
      <p:ext uri="{BB962C8B-B14F-4D97-AF65-F5344CB8AC3E}">
        <p14:creationId xmlns:p14="http://schemas.microsoft.com/office/powerpoint/2010/main" val="602417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#1</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540727869"/>
              </p:ext>
            </p:extLst>
          </p:nvPr>
        </p:nvGraphicFramePr>
        <p:xfrm>
          <a:off x="462683" y="1557456"/>
          <a:ext cx="8892541" cy="5090629"/>
        </p:xfrm>
        <a:graphic>
          <a:graphicData uri="http://schemas.openxmlformats.org/drawingml/2006/table">
            <a:tbl>
              <a:tblPr firstRow="1" bandRow="1">
                <a:tableStyleId>{2D5ABB26-0587-4C30-8999-92F81FD0307C}</a:tableStyleId>
              </a:tblPr>
              <a:tblGrid>
                <a:gridCol w="2080747">
                  <a:extLst>
                    <a:ext uri="{9D8B030D-6E8A-4147-A177-3AD203B41FA5}">
                      <a16:colId xmlns:a16="http://schemas.microsoft.com/office/drawing/2014/main" val="1413125183"/>
                    </a:ext>
                  </a:extLst>
                </a:gridCol>
                <a:gridCol w="6811794">
                  <a:extLst>
                    <a:ext uri="{9D8B030D-6E8A-4147-A177-3AD203B41FA5}">
                      <a16:colId xmlns:a16="http://schemas.microsoft.com/office/drawing/2014/main" val="1715056663"/>
                    </a:ext>
                  </a:extLst>
                </a:gridCol>
              </a:tblGrid>
              <a:tr h="649867">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Lawrence </a:t>
                      </a:r>
                      <a:r>
                        <a:rPr lang="en-US" err="1"/>
                        <a:t>CommunityWorks</a:t>
                      </a:r>
                      <a:endParaRPr lang="en-US" dirty="0" err="1"/>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2274537">
                <a:tc>
                  <a:txBody>
                    <a:bodyPr/>
                    <a:lstStyle/>
                    <a:p>
                      <a:r>
                        <a:rPr lang="en-US" b="1" dirty="0"/>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lvl="0">
                        <a:buNone/>
                      </a:pPr>
                      <a:r>
                        <a:rPr lang="en-US" sz="1600" b="0" i="1" u="none" strike="noStrike" noProof="0">
                          <a:solidFill>
                            <a:srgbClr val="141414"/>
                          </a:solidFill>
                          <a:latin typeface="Calibri"/>
                        </a:rPr>
                        <a:t>The Community Educator Pipeline (CEP) program is a workforce development initiative that both creates career pathways for low-income Lawrence parents (and other community members) and diversifies the educator workforce in the city's public schools. It is a component of the Lawrence Working Families Initiative, a cross-sector collaborative and two-generation approach to student success through family economic progress, supporting parents with education, training, and job placement/advancement.</a:t>
                      </a:r>
                    </a:p>
                    <a:p>
                      <a:pPr lvl="0">
                        <a:buNone/>
                      </a:pPr>
                      <a:endParaRPr lang="en-US" sz="1400" b="0" i="0" u="none" strike="noStrike" noProof="0" dirty="0">
                        <a:solidFill>
                          <a:srgbClr val="141414"/>
                        </a:solidFill>
                        <a:latin typeface="Calibri"/>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166225">
                <a:tc>
                  <a:txBody>
                    <a:bodyPr/>
                    <a:lstStyle/>
                    <a:p>
                      <a:r>
                        <a:rPr lang="en-US" b="1" dirty="0"/>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Robust, ongoing partnership with multiple types of partners (nonprofits, public schools, higher education, individual community members)</a:t>
                      </a:r>
                    </a:p>
                    <a:p>
                      <a:pPr marL="285750" lvl="0" indent="-285750">
                        <a:buFont typeface="Arial" panose="020B0604020202020204" pitchFamily="34" charset="0"/>
                        <a:buChar char="•"/>
                      </a:pPr>
                      <a:r>
                        <a:rPr lang="en-US" sz="1800" b="0" i="0" u="none" strike="noStrike" noProof="0" dirty="0">
                          <a:latin typeface="Calibri"/>
                        </a:rPr>
                        <a:t>Responds to specific community-identified needs</a:t>
                      </a:r>
                    </a:p>
                    <a:p>
                      <a:pPr marL="285750" lvl="0" indent="-285750">
                        <a:buFont typeface="Arial" panose="020B0604020202020204" pitchFamily="34" charset="0"/>
                        <a:buChar char="•"/>
                      </a:pPr>
                      <a:r>
                        <a:rPr lang="en-US" sz="1800" b="0" i="0" u="none" strike="noStrike" noProof="0" dirty="0">
                          <a:latin typeface="Calibri"/>
                        </a:rPr>
                        <a:t>Focus on clearly defined community and geographic area</a:t>
                      </a:r>
                    </a:p>
                    <a:p>
                      <a:pPr marL="285750" lvl="0" indent="-285750">
                        <a:buFont typeface="Arial" panose="020B0604020202020204" pitchFamily="34" charset="0"/>
                        <a:buChar char="•"/>
                      </a:pPr>
                      <a:r>
                        <a:rPr lang="en-US" sz="1800" b="0" i="0" u="none" strike="noStrike" noProof="0" dirty="0">
                          <a:latin typeface="Calibri"/>
                        </a:rPr>
                        <a:t>Equity considerations built in</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319776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0Y3TUtAWCEyVgouIKp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_mRzxFn2ndc3EF2bQwT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s3_zEYHNMM.i9u1UIDl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qPnVO5tPQHBrguEcizx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VQ2DWeAMXaWqP_Yswg2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r4LL0l1R4du6IuOHm27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zlV6MgwjgHHt3Jux.3H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K297gJAX7uBE20QM2CD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6moBDbXqpfZrWvQ0eF7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qS4ZXSCT80CMpuhVSLv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oVUxidkXTkcaFBmN4UH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cp78DyTKuYK0RoVRdtO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orhrDNns92i8GAiNGiT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UzdYKEkiSx7UbFHW3Dv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pk7SfZdhqGksTnYeijl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rQQirX1h9tNvKrB12ae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XDcbLvQ_O3eG3pQs8SQ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ShqmB8oMKGJ2Z1tPNoi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5Dmb.QtX0cefE3peKdM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xECdEVv3liOru1YNuY4R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od8pcatJjsNG5GxFtrD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TID_0JSrt6jrfaaNtdk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8WT_BXsiDPIolonTpP0Z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txuBgrlii3MLJbTNBgV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QABU8dNMhYZ3cFgO1bF5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sQnssRPdsWArwmFLcLx2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N3AhFq_sTCZ2pD5WL69L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6NFRb0xjQ3NueeVOW5g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ek42uTJkqPB5_gbtORYc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ushTMARfdn4o5o13uRq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4OhNXgWJo0gY2TbFZgA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4_E8mg3F4ndjktv6CTef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aoc.f3w60ZJRjWrS5n.W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o6XMKahlfm6HDGKU0pOW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BTA Grid 16: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SharedWithUsers xmlns="5f8eec94-f1e8-4333-9199-0fcb2e707b9d">
      <UserInfo>
        <DisplayName>Vega, Juan (EOED)</DisplayName>
        <AccountId>13</AccountId>
        <AccountType/>
      </UserInfo>
      <UserInfo>
        <DisplayName>Shannon, Patrick (EOED)</DisplayName>
        <AccountId>133</AccountId>
        <AccountType/>
      </UserInfo>
    </SharedWithUsers>
  </documentManagement>
</p:properties>
</file>

<file path=customXml/itemProps1.xml><?xml version="1.0" encoding="utf-8"?>
<ds:datastoreItem xmlns:ds="http://schemas.openxmlformats.org/officeDocument/2006/customXml" ds:itemID="{B573FBDD-3636-4A17-920A-B9A3594B851F}">
  <ds:schemaRefs>
    <ds:schemaRef ds:uri="http://schemas.microsoft.com/sharepoint/v3/contenttype/forms"/>
  </ds:schemaRefs>
</ds:datastoreItem>
</file>

<file path=customXml/itemProps2.xml><?xml version="1.0" encoding="utf-8"?>
<ds:datastoreItem xmlns:ds="http://schemas.openxmlformats.org/officeDocument/2006/customXml" ds:itemID="{7C9B176C-2F85-456D-9DAE-98E0EABB00B0}"/>
</file>

<file path=customXml/itemProps3.xml><?xml version="1.0" encoding="utf-8"?>
<ds:datastoreItem xmlns:ds="http://schemas.openxmlformats.org/officeDocument/2006/customXml" ds:itemID="{87E90527-A20D-43B5-B396-470DFA14DE2E}">
  <ds:schemaRefs>
    <ds:schemaRef ds:uri="http://purl.org/dc/elements/1.1/"/>
    <ds:schemaRef ds:uri="6cc6ac48-9972-4fdd-8495-0ab5ba7fdac9"/>
    <ds:schemaRef ds:uri="http://purl.org/dc/dcmitype/"/>
    <ds:schemaRef ds:uri="http://schemas.openxmlformats.org/package/2006/metadata/core-properties"/>
    <ds:schemaRef ds:uri="c7223b7f-d29a-40a7-89e9-7fcbaea795a5"/>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TotalTime>
  <Words>1752</Words>
  <Application>Microsoft Office PowerPoint</Application>
  <PresentationFormat>Widescreen</PresentationFormat>
  <Paragraphs>223</Paragraphs>
  <Slides>14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Arial,Sans-Serif</vt:lpstr>
      <vt:lpstr>Calibri</vt:lpstr>
      <vt:lpstr>Courier New</vt:lpstr>
      <vt:lpstr>Symbol</vt:lpstr>
      <vt:lpstr>Trebuchet MS</vt:lpstr>
      <vt:lpstr>MBTA Grid 16:9</vt:lpstr>
      <vt:lpstr>think-cell Slide</vt:lpstr>
      <vt:lpstr>Urban Agenda Grant Program Guidance Webinar</vt:lpstr>
      <vt:lpstr>Road Map</vt:lpstr>
      <vt:lpstr>What is the Community One Stop for Growth?</vt:lpstr>
      <vt:lpstr>Where Does Urban Agenda Fit in the One Stop?</vt:lpstr>
      <vt:lpstr>Urban Agenda Overview</vt:lpstr>
      <vt:lpstr>Important Project Parameters</vt:lpstr>
      <vt:lpstr>How To Be Competitive</vt:lpstr>
      <vt:lpstr>How To Be Competitive</vt:lpstr>
      <vt:lpstr>Successful Application Example #1</vt:lpstr>
      <vt:lpstr>Successful Application Example #2</vt:lpstr>
      <vt:lpstr>Successful Application Example #3</vt:lpstr>
      <vt:lpstr>Completing the Full Application</vt:lpstr>
      <vt:lpstr>Opportunities for Guidance</vt:lpstr>
      <vt:lpstr>FY25 Round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Guidance Webinar</dc:title>
  <dc:creator>Shannon, Patrick (EOED)</dc:creator>
  <cp:lastModifiedBy>Shannon, Patrick (EOED)</cp:lastModifiedBy>
  <cp:revision>310</cp:revision>
  <dcterms:created xsi:type="dcterms:W3CDTF">2023-11-01T17:03:17Z</dcterms:created>
  <dcterms:modified xsi:type="dcterms:W3CDTF">2024-02-13T15:11:51Z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0x0101009868B9A924C50B4E83B552A1AE49283C</vt:lpwstr>
  </property>
  <property fmtid="{D5CDD505-2E9C-101B-9397-08002B2CF9AE}" pid="3" name="MediaServiceImageTags">
    <vt:lpwstr/>
  </property>
</Properties>
</file>