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2" r:id="rId1"/>
  </p:sldMasterIdLst>
  <p:notesMasterIdLst>
    <p:notesMasterId r:id="rId23"/>
  </p:notesMasterIdLst>
  <p:sldIdLst>
    <p:sldId id="256" r:id="rId2"/>
    <p:sldId id="336" r:id="rId3"/>
    <p:sldId id="316" r:id="rId4"/>
    <p:sldId id="376" r:id="rId5"/>
    <p:sldId id="377" r:id="rId6"/>
    <p:sldId id="379" r:id="rId7"/>
    <p:sldId id="378" r:id="rId8"/>
    <p:sldId id="381" r:id="rId9"/>
    <p:sldId id="393" r:id="rId10"/>
    <p:sldId id="382" r:id="rId11"/>
    <p:sldId id="383" r:id="rId12"/>
    <p:sldId id="385" r:id="rId13"/>
    <p:sldId id="392" r:id="rId14"/>
    <p:sldId id="387" r:id="rId15"/>
    <p:sldId id="395" r:id="rId16"/>
    <p:sldId id="391" r:id="rId17"/>
    <p:sldId id="388" r:id="rId18"/>
    <p:sldId id="389" r:id="rId19"/>
    <p:sldId id="390" r:id="rId20"/>
    <p:sldId id="386" r:id="rId21"/>
    <p:sldId id="39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CDB5D50-BC77-4BE6-4293-BB36F58F4AB1}" name="McGinnes, Hannah (DPH)" initials="M(" userId="S::hannah.mcginnes@mass.gov::65b5ab25-84fc-4e33-af7e-b70f5a2eb843" providerId="AD"/>
  <p188:author id="{EC17A250-C0C6-C4AA-024D-4548BF8AA72B}" name="Doane, Jacqueline (DPH)" initials="D(" userId="S::jacqueline.doane@mass.gov::48f22cac-152d-4bb0-97f9-b66405cd8672" providerId="AD"/>
  <p188:author id="{257076EA-10F6-E26B-8C2B-88AB8DCEFA89}" name="Cohen, Rachel (DPH)" initials="RC" userId="Cohen, Rachel (DPH)"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 " initials=" " lastIdx="1" clrIdx="0"/>
  <p:cmAuthor id="1" name=" Patti Henley" initials="PPH"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24" autoAdjust="0"/>
    <p:restoredTop sz="75300" autoAdjust="0"/>
  </p:normalViewPr>
  <p:slideViewPr>
    <p:cSldViewPr snapToGrid="0" snapToObjects="1">
      <p:cViewPr varScale="1">
        <p:scale>
          <a:sx n="45" d="100"/>
          <a:sy n="45" d="100"/>
        </p:scale>
        <p:origin x="428" y="48"/>
      </p:cViewPr>
      <p:guideLst>
        <p:guide orient="horz" pos="2160"/>
        <p:guide pos="3840"/>
      </p:guideLst>
    </p:cSldViewPr>
  </p:slideViewPr>
  <p:outlineViewPr>
    <p:cViewPr>
      <p:scale>
        <a:sx n="33" d="100"/>
        <a:sy n="33" d="100"/>
      </p:scale>
      <p:origin x="0" y="-1422"/>
    </p:cViewPr>
  </p:outlineViewPr>
  <p:notesTextViewPr>
    <p:cViewPr>
      <p:scale>
        <a:sx n="3" d="2"/>
        <a:sy n="3" d="2"/>
      </p:scale>
      <p:origin x="0" y="0"/>
    </p:cViewPr>
  </p:notesTextViewPr>
  <p:sorterViewPr>
    <p:cViewPr>
      <p:scale>
        <a:sx n="100" d="100"/>
        <a:sy n="100" d="100"/>
      </p:scale>
      <p:origin x="0" y="532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hen, Rachel (DPH)" userId="b44195c0-9263-4096-b42c-d7131d573e45" providerId="ADAL" clId="{996EE3DB-45F0-4691-9FBA-38EB877AC299}"/>
    <pc:docChg chg="delSld">
      <pc:chgData name="Cohen, Rachel (DPH)" userId="b44195c0-9263-4096-b42c-d7131d573e45" providerId="ADAL" clId="{996EE3DB-45F0-4691-9FBA-38EB877AC299}" dt="2024-10-02T17:58:40.757" v="0" actId="2696"/>
      <pc:docMkLst>
        <pc:docMk/>
      </pc:docMkLst>
      <pc:sldChg chg="del">
        <pc:chgData name="Cohen, Rachel (DPH)" userId="b44195c0-9263-4096-b42c-d7131d573e45" providerId="ADAL" clId="{996EE3DB-45F0-4691-9FBA-38EB877AC299}" dt="2024-10-02T17:58:40.757" v="0" actId="2696"/>
        <pc:sldMkLst>
          <pc:docMk/>
          <pc:sldMk cId="3996647183" sldId="384"/>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4" Type="http://schemas.openxmlformats.org/officeDocument/2006/relationships/image" Target="../media/image5.svg"/></Relationships>
</file>

<file path=ppt/diagrams/_rels/data4.xml.rels><?xml version="1.0" encoding="UTF-8" standalone="yes"?>
<Relationships xmlns="http://schemas.openxmlformats.org/package/2006/relationships"><Relationship Id="rId1" Type="http://schemas.openxmlformats.org/officeDocument/2006/relationships/hyperlink" Target="about:blank"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4" Type="http://schemas.openxmlformats.org/officeDocument/2006/relationships/image" Target="../media/image5.svg"/></Relationships>
</file>

<file path=ppt/diagrams/_rels/drawing4.xml.rels><?xml version="1.0" encoding="UTF-8" standalone="yes"?>
<Relationships xmlns="http://schemas.openxmlformats.org/package/2006/relationships"><Relationship Id="rId1" Type="http://schemas.openxmlformats.org/officeDocument/2006/relationships/hyperlink" Target="about:blank" TargetMode="External"/></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86F73A-E525-4042-8392-EF1A06ECBCE9}" type="doc">
      <dgm:prSet loTypeId="urn:microsoft.com/office/officeart/2018/2/layout/IconVerticalSolidList" loCatId="icon" qsTypeId="urn:microsoft.com/office/officeart/2005/8/quickstyle/simple1" qsCatId="simple" csTypeId="urn:microsoft.com/office/officeart/2018/5/colors/Iconchunking_neutralicontext_colorful5" csCatId="colorful" phldr="1"/>
      <dgm:spPr/>
      <dgm:t>
        <a:bodyPr/>
        <a:lstStyle/>
        <a:p>
          <a:endParaRPr lang="en-US"/>
        </a:p>
      </dgm:t>
    </dgm:pt>
    <dgm:pt modelId="{13BC1B85-12CE-4C7D-A592-EC2E286460CC}">
      <dgm:prSet/>
      <dgm:spPr/>
      <dgm:t>
        <a:bodyPr/>
        <a:lstStyle/>
        <a:p>
          <a:r>
            <a:rPr lang="en-US" dirty="0"/>
            <a:t>Insert Name, Job Title</a:t>
          </a:r>
        </a:p>
      </dgm:t>
    </dgm:pt>
    <dgm:pt modelId="{F4341A0F-87EE-404F-A03B-BC879869A8F5}" type="parTrans" cxnId="{FF684DC8-ACEC-4549-A5F0-B86CCD98CFD2}">
      <dgm:prSet/>
      <dgm:spPr/>
      <dgm:t>
        <a:bodyPr/>
        <a:lstStyle/>
        <a:p>
          <a:endParaRPr lang="en-US"/>
        </a:p>
      </dgm:t>
    </dgm:pt>
    <dgm:pt modelId="{0047FEE8-07D0-42CD-9959-7058994A6244}" type="sibTrans" cxnId="{FF684DC8-ACEC-4549-A5F0-B86CCD98CFD2}">
      <dgm:prSet/>
      <dgm:spPr/>
      <dgm:t>
        <a:bodyPr/>
        <a:lstStyle/>
        <a:p>
          <a:endParaRPr lang="en-US"/>
        </a:p>
      </dgm:t>
    </dgm:pt>
    <dgm:pt modelId="{FF720F1C-A082-4D0C-BB18-8973311C09D2}">
      <dgm:prSet/>
      <dgm:spPr/>
      <dgm:t>
        <a:bodyPr/>
        <a:lstStyle/>
        <a:p>
          <a:r>
            <a:rPr lang="en-US" dirty="0"/>
            <a:t>Insert program name, school, organization, etc.</a:t>
          </a:r>
        </a:p>
      </dgm:t>
    </dgm:pt>
    <dgm:pt modelId="{850BB7FE-791E-4DC9-933C-9ECA4586290D}" type="parTrans" cxnId="{D51F54BA-2B4E-4BE7-9054-A9C5791C320D}">
      <dgm:prSet/>
      <dgm:spPr/>
      <dgm:t>
        <a:bodyPr/>
        <a:lstStyle/>
        <a:p>
          <a:endParaRPr lang="en-US"/>
        </a:p>
      </dgm:t>
    </dgm:pt>
    <dgm:pt modelId="{2C827183-26EC-41A7-930D-1E988EC01DB6}" type="sibTrans" cxnId="{D51F54BA-2B4E-4BE7-9054-A9C5791C320D}">
      <dgm:prSet/>
      <dgm:spPr/>
      <dgm:t>
        <a:bodyPr/>
        <a:lstStyle/>
        <a:p>
          <a:endParaRPr lang="en-US"/>
        </a:p>
      </dgm:t>
    </dgm:pt>
    <dgm:pt modelId="{E5AD1A66-B4B8-4347-81CF-2EA231417497}" type="pres">
      <dgm:prSet presAssocID="{5A86F73A-E525-4042-8392-EF1A06ECBCE9}" presName="root" presStyleCnt="0">
        <dgm:presLayoutVars>
          <dgm:dir/>
          <dgm:resizeHandles val="exact"/>
        </dgm:presLayoutVars>
      </dgm:prSet>
      <dgm:spPr/>
    </dgm:pt>
    <dgm:pt modelId="{94A7A4AB-68D7-4886-8111-68C1D3CEAF59}" type="pres">
      <dgm:prSet presAssocID="{13BC1B85-12CE-4C7D-A592-EC2E286460CC}" presName="compNode" presStyleCnt="0"/>
      <dgm:spPr/>
    </dgm:pt>
    <dgm:pt modelId="{55652EE0-70C5-4AAF-BE54-5BACFDBF7FB5}" type="pres">
      <dgm:prSet presAssocID="{13BC1B85-12CE-4C7D-A592-EC2E286460CC}" presName="bgRect" presStyleLbl="bgShp" presStyleIdx="0" presStyleCnt="2"/>
      <dgm:spPr>
        <a:solidFill>
          <a:schemeClr val="accent6"/>
        </a:solidFill>
      </dgm:spPr>
    </dgm:pt>
    <dgm:pt modelId="{60C73C05-D931-47F1-83D9-4055482F0EBB}" type="pres">
      <dgm:prSet presAssocID="{13BC1B85-12CE-4C7D-A592-EC2E286460CC}"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
        </a:ext>
      </dgm:extLst>
    </dgm:pt>
    <dgm:pt modelId="{130BC358-B902-425D-82BC-46E4EB44511A}" type="pres">
      <dgm:prSet presAssocID="{13BC1B85-12CE-4C7D-A592-EC2E286460CC}" presName="spaceRect" presStyleCnt="0"/>
      <dgm:spPr/>
    </dgm:pt>
    <dgm:pt modelId="{3870660A-BB6B-406D-92AA-37FEB5215256}" type="pres">
      <dgm:prSet presAssocID="{13BC1B85-12CE-4C7D-A592-EC2E286460CC}" presName="parTx" presStyleLbl="revTx" presStyleIdx="0" presStyleCnt="2">
        <dgm:presLayoutVars>
          <dgm:chMax val="0"/>
          <dgm:chPref val="0"/>
        </dgm:presLayoutVars>
      </dgm:prSet>
      <dgm:spPr/>
    </dgm:pt>
    <dgm:pt modelId="{CB834EA4-2504-4575-9842-26260054D0AB}" type="pres">
      <dgm:prSet presAssocID="{0047FEE8-07D0-42CD-9959-7058994A6244}" presName="sibTrans" presStyleCnt="0"/>
      <dgm:spPr/>
    </dgm:pt>
    <dgm:pt modelId="{D0E792E6-CDC6-4B73-8BDA-46F4ADB784BA}" type="pres">
      <dgm:prSet presAssocID="{FF720F1C-A082-4D0C-BB18-8973311C09D2}" presName="compNode" presStyleCnt="0"/>
      <dgm:spPr/>
    </dgm:pt>
    <dgm:pt modelId="{8C2B184F-B8CE-4B42-8259-FB08DC652C8D}" type="pres">
      <dgm:prSet presAssocID="{FF720F1C-A082-4D0C-BB18-8973311C09D2}" presName="bgRect" presStyleLbl="bgShp" presStyleIdx="1" presStyleCnt="2"/>
      <dgm:spPr>
        <a:solidFill>
          <a:schemeClr val="accent2">
            <a:lumMod val="75000"/>
          </a:schemeClr>
        </a:solidFill>
      </dgm:spPr>
    </dgm:pt>
    <dgm:pt modelId="{B5E5C019-39ED-4994-89D1-6080501D2C02}" type="pres">
      <dgm:prSet presAssocID="{FF720F1C-A082-4D0C-BB18-8973311C09D2}"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mployee Badge"/>
        </a:ext>
      </dgm:extLst>
    </dgm:pt>
    <dgm:pt modelId="{373AF129-6DCE-4116-BEB4-E6602B6FD24C}" type="pres">
      <dgm:prSet presAssocID="{FF720F1C-A082-4D0C-BB18-8973311C09D2}" presName="spaceRect" presStyleCnt="0"/>
      <dgm:spPr/>
    </dgm:pt>
    <dgm:pt modelId="{976DFABC-58D7-47C9-A3E5-725D566BD0F8}" type="pres">
      <dgm:prSet presAssocID="{FF720F1C-A082-4D0C-BB18-8973311C09D2}" presName="parTx" presStyleLbl="revTx" presStyleIdx="1" presStyleCnt="2">
        <dgm:presLayoutVars>
          <dgm:chMax val="0"/>
          <dgm:chPref val="0"/>
        </dgm:presLayoutVars>
      </dgm:prSet>
      <dgm:spPr/>
    </dgm:pt>
  </dgm:ptLst>
  <dgm:cxnLst>
    <dgm:cxn modelId="{9AB7F913-4917-45D6-9D4F-72D8D6320ACE}" type="presOf" srcId="{FF720F1C-A082-4D0C-BB18-8973311C09D2}" destId="{976DFABC-58D7-47C9-A3E5-725D566BD0F8}" srcOrd="0" destOrd="0" presId="urn:microsoft.com/office/officeart/2018/2/layout/IconVerticalSolidList"/>
    <dgm:cxn modelId="{03212BB6-197D-4E3A-B7B1-934D2F852DC7}" type="presOf" srcId="{13BC1B85-12CE-4C7D-A592-EC2E286460CC}" destId="{3870660A-BB6B-406D-92AA-37FEB5215256}" srcOrd="0" destOrd="0" presId="urn:microsoft.com/office/officeart/2018/2/layout/IconVerticalSolidList"/>
    <dgm:cxn modelId="{D51F54BA-2B4E-4BE7-9054-A9C5791C320D}" srcId="{5A86F73A-E525-4042-8392-EF1A06ECBCE9}" destId="{FF720F1C-A082-4D0C-BB18-8973311C09D2}" srcOrd="1" destOrd="0" parTransId="{850BB7FE-791E-4DC9-933C-9ECA4586290D}" sibTransId="{2C827183-26EC-41A7-930D-1E988EC01DB6}"/>
    <dgm:cxn modelId="{FF684DC8-ACEC-4549-A5F0-B86CCD98CFD2}" srcId="{5A86F73A-E525-4042-8392-EF1A06ECBCE9}" destId="{13BC1B85-12CE-4C7D-A592-EC2E286460CC}" srcOrd="0" destOrd="0" parTransId="{F4341A0F-87EE-404F-A03B-BC879869A8F5}" sibTransId="{0047FEE8-07D0-42CD-9959-7058994A6244}"/>
    <dgm:cxn modelId="{F97EBEFA-6F0B-41D5-A1FE-AB15A6A4A811}" type="presOf" srcId="{5A86F73A-E525-4042-8392-EF1A06ECBCE9}" destId="{E5AD1A66-B4B8-4347-81CF-2EA231417497}" srcOrd="0" destOrd="0" presId="urn:microsoft.com/office/officeart/2018/2/layout/IconVerticalSolidList"/>
    <dgm:cxn modelId="{EB056657-D423-4C4B-9836-851147D959D7}" type="presParOf" srcId="{E5AD1A66-B4B8-4347-81CF-2EA231417497}" destId="{94A7A4AB-68D7-4886-8111-68C1D3CEAF59}" srcOrd="0" destOrd="0" presId="urn:microsoft.com/office/officeart/2018/2/layout/IconVerticalSolidList"/>
    <dgm:cxn modelId="{C5746F40-7FC5-400D-82EF-F67FCCFCAFC8}" type="presParOf" srcId="{94A7A4AB-68D7-4886-8111-68C1D3CEAF59}" destId="{55652EE0-70C5-4AAF-BE54-5BACFDBF7FB5}" srcOrd="0" destOrd="0" presId="urn:microsoft.com/office/officeart/2018/2/layout/IconVerticalSolidList"/>
    <dgm:cxn modelId="{EDED6C53-A1B1-4CED-9351-A57B4C17D3EC}" type="presParOf" srcId="{94A7A4AB-68D7-4886-8111-68C1D3CEAF59}" destId="{60C73C05-D931-47F1-83D9-4055482F0EBB}" srcOrd="1" destOrd="0" presId="urn:microsoft.com/office/officeart/2018/2/layout/IconVerticalSolidList"/>
    <dgm:cxn modelId="{EEB527F5-AE9E-4B10-9AE3-2CD61F90F1AC}" type="presParOf" srcId="{94A7A4AB-68D7-4886-8111-68C1D3CEAF59}" destId="{130BC358-B902-425D-82BC-46E4EB44511A}" srcOrd="2" destOrd="0" presId="urn:microsoft.com/office/officeart/2018/2/layout/IconVerticalSolidList"/>
    <dgm:cxn modelId="{3C787637-A23C-4ED0-A97D-00B456F6069F}" type="presParOf" srcId="{94A7A4AB-68D7-4886-8111-68C1D3CEAF59}" destId="{3870660A-BB6B-406D-92AA-37FEB5215256}" srcOrd="3" destOrd="0" presId="urn:microsoft.com/office/officeart/2018/2/layout/IconVerticalSolidList"/>
    <dgm:cxn modelId="{1FC3A4CE-E0D8-429D-ADEF-BAFB4C4BB7AB}" type="presParOf" srcId="{E5AD1A66-B4B8-4347-81CF-2EA231417497}" destId="{CB834EA4-2504-4575-9842-26260054D0AB}" srcOrd="1" destOrd="0" presId="urn:microsoft.com/office/officeart/2018/2/layout/IconVerticalSolidList"/>
    <dgm:cxn modelId="{2A6E9E51-7DCE-45EC-ABBF-DB1B7D01DA90}" type="presParOf" srcId="{E5AD1A66-B4B8-4347-81CF-2EA231417497}" destId="{D0E792E6-CDC6-4B73-8BDA-46F4ADB784BA}" srcOrd="2" destOrd="0" presId="urn:microsoft.com/office/officeart/2018/2/layout/IconVerticalSolidList"/>
    <dgm:cxn modelId="{502C9283-523E-45AA-B9D1-76D414EC0C26}" type="presParOf" srcId="{D0E792E6-CDC6-4B73-8BDA-46F4ADB784BA}" destId="{8C2B184F-B8CE-4B42-8259-FB08DC652C8D}" srcOrd="0" destOrd="0" presId="urn:microsoft.com/office/officeart/2018/2/layout/IconVerticalSolidList"/>
    <dgm:cxn modelId="{9E56044E-34A8-40FD-A547-B4DFDBC904E2}" type="presParOf" srcId="{D0E792E6-CDC6-4B73-8BDA-46F4ADB784BA}" destId="{B5E5C019-39ED-4994-89D1-6080501D2C02}" srcOrd="1" destOrd="0" presId="urn:microsoft.com/office/officeart/2018/2/layout/IconVerticalSolidList"/>
    <dgm:cxn modelId="{8763FBC4-56B4-4432-BCFD-77B13F8A0077}" type="presParOf" srcId="{D0E792E6-CDC6-4B73-8BDA-46F4ADB784BA}" destId="{373AF129-6DCE-4116-BEB4-E6602B6FD24C}" srcOrd="2" destOrd="0" presId="urn:microsoft.com/office/officeart/2018/2/layout/IconVerticalSolidList"/>
    <dgm:cxn modelId="{2829687A-8E88-4172-BC2C-958EF72A5ADF}" type="presParOf" srcId="{D0E792E6-CDC6-4B73-8BDA-46F4ADB784BA}" destId="{976DFABC-58D7-47C9-A3E5-725D566BD0F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2CE52D8-627B-478A-BAA9-87B0494CC5AE}"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US"/>
        </a:p>
      </dgm:t>
    </dgm:pt>
    <dgm:pt modelId="{826C28D3-65D6-440D-91BD-620D7788BD2F}">
      <dgm:prSet/>
      <dgm:spPr/>
      <dgm:t>
        <a:bodyPr/>
        <a:lstStyle/>
        <a:p>
          <a:r>
            <a:rPr lang="en-US" b="1" dirty="0"/>
            <a:t>Unexplained Sweet Scent</a:t>
          </a:r>
          <a:endParaRPr lang="en-US" dirty="0"/>
        </a:p>
      </dgm:t>
    </dgm:pt>
    <dgm:pt modelId="{E1327DC6-2707-4366-9120-211306044C95}" type="parTrans" cxnId="{9358E04F-AD86-49A0-AE60-1E8C4F842C7C}">
      <dgm:prSet/>
      <dgm:spPr/>
      <dgm:t>
        <a:bodyPr/>
        <a:lstStyle/>
        <a:p>
          <a:endParaRPr lang="en-US"/>
        </a:p>
      </dgm:t>
    </dgm:pt>
    <dgm:pt modelId="{9A33EC50-9FCF-49CF-99AB-3BCB9B05C915}" type="sibTrans" cxnId="{9358E04F-AD86-49A0-AE60-1E8C4F842C7C}">
      <dgm:prSet/>
      <dgm:spPr/>
      <dgm:t>
        <a:bodyPr/>
        <a:lstStyle/>
        <a:p>
          <a:endParaRPr lang="en-US"/>
        </a:p>
      </dgm:t>
    </dgm:pt>
    <dgm:pt modelId="{A7566E4A-9BA1-4737-B18D-2F10D5E1D201}">
      <dgm:prSet/>
      <dgm:spPr/>
      <dgm:t>
        <a:bodyPr/>
        <a:lstStyle/>
        <a:p>
          <a:r>
            <a:rPr lang="en-US" b="1" dirty="0"/>
            <a:t>Unfamiliar Products  </a:t>
          </a:r>
          <a:endParaRPr lang="en-US" dirty="0"/>
        </a:p>
      </dgm:t>
    </dgm:pt>
    <dgm:pt modelId="{82482B8B-43E4-437B-8A31-4F00BDD93890}" type="parTrans" cxnId="{49FE07E4-7E0F-4781-AE53-A300F6684FB9}">
      <dgm:prSet/>
      <dgm:spPr/>
      <dgm:t>
        <a:bodyPr/>
        <a:lstStyle/>
        <a:p>
          <a:endParaRPr lang="en-US"/>
        </a:p>
      </dgm:t>
    </dgm:pt>
    <dgm:pt modelId="{52C60AF8-DF40-427D-8197-91549700CF8C}" type="sibTrans" cxnId="{49FE07E4-7E0F-4781-AE53-A300F6684FB9}">
      <dgm:prSet/>
      <dgm:spPr/>
      <dgm:t>
        <a:bodyPr/>
        <a:lstStyle/>
        <a:p>
          <a:endParaRPr lang="en-US"/>
        </a:p>
      </dgm:t>
    </dgm:pt>
    <dgm:pt modelId="{13908DB5-38FD-43F3-872F-A7FBBAA808E9}">
      <dgm:prSet/>
      <dgm:spPr/>
      <dgm:t>
        <a:bodyPr/>
        <a:lstStyle/>
        <a:p>
          <a:r>
            <a:rPr lang="en-US" dirty="0"/>
            <a:t>If you come across unusual pens or USB drives or an unfamiliar battery or battery charging device, they could be associated with vaping</a:t>
          </a:r>
        </a:p>
      </dgm:t>
    </dgm:pt>
    <dgm:pt modelId="{07EBE552-6E2F-44BF-8D69-641DEC6EC9A3}" type="parTrans" cxnId="{A3390F57-0EF9-483C-9271-6028CC136899}">
      <dgm:prSet/>
      <dgm:spPr/>
      <dgm:t>
        <a:bodyPr/>
        <a:lstStyle/>
        <a:p>
          <a:endParaRPr lang="en-US"/>
        </a:p>
      </dgm:t>
    </dgm:pt>
    <dgm:pt modelId="{E13A030C-8F65-4C1D-94AE-A0E585F8F8F5}" type="sibTrans" cxnId="{A3390F57-0EF9-483C-9271-6028CC136899}">
      <dgm:prSet/>
      <dgm:spPr/>
      <dgm:t>
        <a:bodyPr/>
        <a:lstStyle/>
        <a:p>
          <a:endParaRPr lang="en-US"/>
        </a:p>
      </dgm:t>
    </dgm:pt>
    <dgm:pt modelId="{DF48B344-A3C6-4008-BAA3-1114A0C81F34}">
      <dgm:prSet/>
      <dgm:spPr/>
      <dgm:t>
        <a:bodyPr/>
        <a:lstStyle/>
        <a:p>
          <a:r>
            <a:rPr lang="en-US" b="1" dirty="0"/>
            <a:t>Signs of Nicotine Addiction </a:t>
          </a:r>
          <a:endParaRPr lang="en-US" dirty="0"/>
        </a:p>
      </dgm:t>
    </dgm:pt>
    <dgm:pt modelId="{10A9CB37-1181-4972-97CA-4AC82FF7B2A5}" type="parTrans" cxnId="{8AB2A5F7-17AC-4112-BA9A-F95DB54A53FD}">
      <dgm:prSet/>
      <dgm:spPr/>
      <dgm:t>
        <a:bodyPr/>
        <a:lstStyle/>
        <a:p>
          <a:endParaRPr lang="en-US"/>
        </a:p>
      </dgm:t>
    </dgm:pt>
    <dgm:pt modelId="{5A7C9A99-E916-4F98-BF79-B999C090FD5A}" type="sibTrans" cxnId="{8AB2A5F7-17AC-4112-BA9A-F95DB54A53FD}">
      <dgm:prSet/>
      <dgm:spPr/>
      <dgm:t>
        <a:bodyPr/>
        <a:lstStyle/>
        <a:p>
          <a:endParaRPr lang="en-US"/>
        </a:p>
      </dgm:t>
    </dgm:pt>
    <dgm:pt modelId="{C9C7A7AB-B57E-4208-94AE-E5A7A9F79FAE}">
      <dgm:prSet/>
      <dgm:spPr/>
      <dgm:t>
        <a:bodyPr/>
        <a:lstStyle/>
        <a:p>
          <a:r>
            <a:rPr lang="en-US" sz="2300" dirty="0"/>
            <a:t>Youth leaving room frequently (to vape) and symptoms of nicotine withdrawal</a:t>
          </a:r>
        </a:p>
      </dgm:t>
    </dgm:pt>
    <dgm:pt modelId="{4174DFC6-E4CD-4878-810D-83C201A7435E}" type="parTrans" cxnId="{99B6DE62-2B8F-4D34-9189-EFE1E6B48665}">
      <dgm:prSet/>
      <dgm:spPr/>
      <dgm:t>
        <a:bodyPr/>
        <a:lstStyle/>
        <a:p>
          <a:endParaRPr lang="en-US"/>
        </a:p>
      </dgm:t>
    </dgm:pt>
    <dgm:pt modelId="{A42EF23E-F0FD-41A4-9746-E9DD04D83247}" type="sibTrans" cxnId="{99B6DE62-2B8F-4D34-9189-EFE1E6B48665}">
      <dgm:prSet/>
      <dgm:spPr/>
      <dgm:t>
        <a:bodyPr/>
        <a:lstStyle/>
        <a:p>
          <a:endParaRPr lang="en-US"/>
        </a:p>
      </dgm:t>
    </dgm:pt>
    <dgm:pt modelId="{ABABDA4F-7D02-48B4-B888-93A918CD7CF7}">
      <dgm:prSet/>
      <dgm:spPr/>
      <dgm:t>
        <a:bodyPr/>
        <a:lstStyle/>
        <a:p>
          <a:r>
            <a:rPr lang="en-US" dirty="0"/>
            <a:t>Might be a flavored e-juice for a vaping device</a:t>
          </a:r>
        </a:p>
      </dgm:t>
    </dgm:pt>
    <dgm:pt modelId="{B2693337-ABBF-498B-9F20-928AB667E2D0}" type="parTrans" cxnId="{62EDA7FC-BFD9-43FF-9B22-34F0A14660BF}">
      <dgm:prSet/>
      <dgm:spPr/>
      <dgm:t>
        <a:bodyPr/>
        <a:lstStyle/>
        <a:p>
          <a:endParaRPr lang="en-US"/>
        </a:p>
      </dgm:t>
    </dgm:pt>
    <dgm:pt modelId="{AAE5B5FA-0A3D-4749-98C4-98C0C70DF65C}" type="sibTrans" cxnId="{62EDA7FC-BFD9-43FF-9B22-34F0A14660BF}">
      <dgm:prSet/>
      <dgm:spPr/>
      <dgm:t>
        <a:bodyPr/>
        <a:lstStyle/>
        <a:p>
          <a:endParaRPr lang="en-US"/>
        </a:p>
      </dgm:t>
    </dgm:pt>
    <dgm:pt modelId="{6684D8C8-EE7B-404E-97BE-2B31316EFB9F}">
      <dgm:prSet custT="1"/>
      <dgm:spPr/>
      <dgm:t>
        <a:bodyPr/>
        <a:lstStyle/>
        <a:p>
          <a:r>
            <a:rPr lang="en-US" sz="2000" dirty="0"/>
            <a:t>Difficulty concentrating</a:t>
          </a:r>
        </a:p>
      </dgm:t>
    </dgm:pt>
    <dgm:pt modelId="{ED434766-E6E9-4BC4-ACB6-2668F5BEED20}" type="parTrans" cxnId="{14C67647-B195-4AE9-9BBC-B78CAB52050C}">
      <dgm:prSet/>
      <dgm:spPr/>
      <dgm:t>
        <a:bodyPr/>
        <a:lstStyle/>
        <a:p>
          <a:endParaRPr lang="en-US"/>
        </a:p>
      </dgm:t>
    </dgm:pt>
    <dgm:pt modelId="{BFE17EFB-ADE2-4871-A653-B81D4F2EC1F8}" type="sibTrans" cxnId="{14C67647-B195-4AE9-9BBC-B78CAB52050C}">
      <dgm:prSet/>
      <dgm:spPr/>
      <dgm:t>
        <a:bodyPr/>
        <a:lstStyle/>
        <a:p>
          <a:endParaRPr lang="en-US"/>
        </a:p>
      </dgm:t>
    </dgm:pt>
    <dgm:pt modelId="{EE6AFAB6-80D1-4B23-8C53-C1A489AEC191}">
      <dgm:prSet custT="1"/>
      <dgm:spPr/>
      <dgm:t>
        <a:bodyPr/>
        <a:lstStyle/>
        <a:p>
          <a:r>
            <a:rPr lang="en-US" sz="2000" dirty="0"/>
            <a:t>Feeling anxious, irritable, restless, angry</a:t>
          </a:r>
        </a:p>
      </dgm:t>
    </dgm:pt>
    <dgm:pt modelId="{2A7EA99B-79FE-4E0E-A4A9-FE9F06F29E8D}" type="parTrans" cxnId="{C6E7B299-DE47-489A-B7D0-620BDDAB64E6}">
      <dgm:prSet/>
      <dgm:spPr/>
      <dgm:t>
        <a:bodyPr/>
        <a:lstStyle/>
        <a:p>
          <a:endParaRPr lang="en-US"/>
        </a:p>
      </dgm:t>
    </dgm:pt>
    <dgm:pt modelId="{8538C466-A62D-4FB9-AF41-863689540ABD}" type="sibTrans" cxnId="{C6E7B299-DE47-489A-B7D0-620BDDAB64E6}">
      <dgm:prSet/>
      <dgm:spPr/>
      <dgm:t>
        <a:bodyPr/>
        <a:lstStyle/>
        <a:p>
          <a:endParaRPr lang="en-US"/>
        </a:p>
      </dgm:t>
    </dgm:pt>
    <dgm:pt modelId="{2F4B2425-849F-4D20-B7DD-BB120EF169F5}" type="pres">
      <dgm:prSet presAssocID="{92CE52D8-627B-478A-BAA9-87B0494CC5AE}" presName="Name0" presStyleCnt="0">
        <dgm:presLayoutVars>
          <dgm:dir/>
          <dgm:animLvl val="lvl"/>
          <dgm:resizeHandles val="exact"/>
        </dgm:presLayoutVars>
      </dgm:prSet>
      <dgm:spPr/>
    </dgm:pt>
    <dgm:pt modelId="{E9374C89-756D-47D9-85B9-45D4C8A8486D}" type="pres">
      <dgm:prSet presAssocID="{826C28D3-65D6-440D-91BD-620D7788BD2F}" presName="composite" presStyleCnt="0"/>
      <dgm:spPr/>
    </dgm:pt>
    <dgm:pt modelId="{1326C1D1-C4D1-48CE-9EB3-3477B08457A6}" type="pres">
      <dgm:prSet presAssocID="{826C28D3-65D6-440D-91BD-620D7788BD2F}" presName="parTx" presStyleLbl="alignNode1" presStyleIdx="0" presStyleCnt="3">
        <dgm:presLayoutVars>
          <dgm:chMax val="0"/>
          <dgm:chPref val="0"/>
          <dgm:bulletEnabled val="1"/>
        </dgm:presLayoutVars>
      </dgm:prSet>
      <dgm:spPr/>
    </dgm:pt>
    <dgm:pt modelId="{55BCFEE4-8F2F-4499-AFA3-0C15CCB75366}" type="pres">
      <dgm:prSet presAssocID="{826C28D3-65D6-440D-91BD-620D7788BD2F}" presName="desTx" presStyleLbl="alignAccFollowNode1" presStyleIdx="0" presStyleCnt="3">
        <dgm:presLayoutVars>
          <dgm:bulletEnabled val="1"/>
        </dgm:presLayoutVars>
      </dgm:prSet>
      <dgm:spPr/>
    </dgm:pt>
    <dgm:pt modelId="{F061A8B0-FCCA-4696-B957-5967DDE344AC}" type="pres">
      <dgm:prSet presAssocID="{9A33EC50-9FCF-49CF-99AB-3BCB9B05C915}" presName="space" presStyleCnt="0"/>
      <dgm:spPr/>
    </dgm:pt>
    <dgm:pt modelId="{AFBE0865-F5E1-42EA-A13D-633D98DB2745}" type="pres">
      <dgm:prSet presAssocID="{A7566E4A-9BA1-4737-B18D-2F10D5E1D201}" presName="composite" presStyleCnt="0"/>
      <dgm:spPr/>
    </dgm:pt>
    <dgm:pt modelId="{2806D455-D9A9-400A-8F5C-D46BAB492832}" type="pres">
      <dgm:prSet presAssocID="{A7566E4A-9BA1-4737-B18D-2F10D5E1D201}" presName="parTx" presStyleLbl="alignNode1" presStyleIdx="1" presStyleCnt="3">
        <dgm:presLayoutVars>
          <dgm:chMax val="0"/>
          <dgm:chPref val="0"/>
          <dgm:bulletEnabled val="1"/>
        </dgm:presLayoutVars>
      </dgm:prSet>
      <dgm:spPr/>
    </dgm:pt>
    <dgm:pt modelId="{4AFBB2A3-D065-4D6E-A988-ADB4AD154595}" type="pres">
      <dgm:prSet presAssocID="{A7566E4A-9BA1-4737-B18D-2F10D5E1D201}" presName="desTx" presStyleLbl="alignAccFollowNode1" presStyleIdx="1" presStyleCnt="3">
        <dgm:presLayoutVars>
          <dgm:bulletEnabled val="1"/>
        </dgm:presLayoutVars>
      </dgm:prSet>
      <dgm:spPr/>
    </dgm:pt>
    <dgm:pt modelId="{D8BCCF90-0A1C-41CB-ACE5-81147A437247}" type="pres">
      <dgm:prSet presAssocID="{52C60AF8-DF40-427D-8197-91549700CF8C}" presName="space" presStyleCnt="0"/>
      <dgm:spPr/>
    </dgm:pt>
    <dgm:pt modelId="{C36DF3BA-0C98-42B3-B2AA-0D8589B0C498}" type="pres">
      <dgm:prSet presAssocID="{DF48B344-A3C6-4008-BAA3-1114A0C81F34}" presName="composite" presStyleCnt="0"/>
      <dgm:spPr/>
    </dgm:pt>
    <dgm:pt modelId="{EFDAC318-9CC5-4A5C-B76D-D583FC9BF0AF}" type="pres">
      <dgm:prSet presAssocID="{DF48B344-A3C6-4008-BAA3-1114A0C81F34}" presName="parTx" presStyleLbl="alignNode1" presStyleIdx="2" presStyleCnt="3">
        <dgm:presLayoutVars>
          <dgm:chMax val="0"/>
          <dgm:chPref val="0"/>
          <dgm:bulletEnabled val="1"/>
        </dgm:presLayoutVars>
      </dgm:prSet>
      <dgm:spPr/>
    </dgm:pt>
    <dgm:pt modelId="{D3079014-A4A4-466B-934F-2B3A5C52EE71}" type="pres">
      <dgm:prSet presAssocID="{DF48B344-A3C6-4008-BAA3-1114A0C81F34}" presName="desTx" presStyleLbl="alignAccFollowNode1" presStyleIdx="2" presStyleCnt="3" custLinFactNeighborX="103" custLinFactNeighborY="1455">
        <dgm:presLayoutVars>
          <dgm:bulletEnabled val="1"/>
        </dgm:presLayoutVars>
      </dgm:prSet>
      <dgm:spPr/>
    </dgm:pt>
  </dgm:ptLst>
  <dgm:cxnLst>
    <dgm:cxn modelId="{AA8F8E07-FCFB-4E16-A937-567368958D0F}" type="presOf" srcId="{826C28D3-65D6-440D-91BD-620D7788BD2F}" destId="{1326C1D1-C4D1-48CE-9EB3-3477B08457A6}" srcOrd="0" destOrd="0" presId="urn:microsoft.com/office/officeart/2005/8/layout/hList1"/>
    <dgm:cxn modelId="{8D81FB1B-E47F-4063-8A13-7F20E5DC2E35}" type="presOf" srcId="{DF48B344-A3C6-4008-BAA3-1114A0C81F34}" destId="{EFDAC318-9CC5-4A5C-B76D-D583FC9BF0AF}" srcOrd="0" destOrd="0" presId="urn:microsoft.com/office/officeart/2005/8/layout/hList1"/>
    <dgm:cxn modelId="{C99AE526-EE01-431C-9E70-A23F246E6DBE}" type="presOf" srcId="{6684D8C8-EE7B-404E-97BE-2B31316EFB9F}" destId="{D3079014-A4A4-466B-934F-2B3A5C52EE71}" srcOrd="0" destOrd="1" presId="urn:microsoft.com/office/officeart/2005/8/layout/hList1"/>
    <dgm:cxn modelId="{99B6DE62-2B8F-4D34-9189-EFE1E6B48665}" srcId="{DF48B344-A3C6-4008-BAA3-1114A0C81F34}" destId="{C9C7A7AB-B57E-4208-94AE-E5A7A9F79FAE}" srcOrd="0" destOrd="0" parTransId="{4174DFC6-E4CD-4878-810D-83C201A7435E}" sibTransId="{A42EF23E-F0FD-41A4-9746-E9DD04D83247}"/>
    <dgm:cxn modelId="{14C67647-B195-4AE9-9BBC-B78CAB52050C}" srcId="{C9C7A7AB-B57E-4208-94AE-E5A7A9F79FAE}" destId="{6684D8C8-EE7B-404E-97BE-2B31316EFB9F}" srcOrd="0" destOrd="0" parTransId="{ED434766-E6E9-4BC4-ACB6-2668F5BEED20}" sibTransId="{BFE17EFB-ADE2-4871-A653-B81D4F2EC1F8}"/>
    <dgm:cxn modelId="{2F227F6C-231B-4806-AB2C-52C8E9D1D1FF}" type="presOf" srcId="{92CE52D8-627B-478A-BAA9-87B0494CC5AE}" destId="{2F4B2425-849F-4D20-B7DD-BB120EF169F5}" srcOrd="0" destOrd="0" presId="urn:microsoft.com/office/officeart/2005/8/layout/hList1"/>
    <dgm:cxn modelId="{9358E04F-AD86-49A0-AE60-1E8C4F842C7C}" srcId="{92CE52D8-627B-478A-BAA9-87B0494CC5AE}" destId="{826C28D3-65D6-440D-91BD-620D7788BD2F}" srcOrd="0" destOrd="0" parTransId="{E1327DC6-2707-4366-9120-211306044C95}" sibTransId="{9A33EC50-9FCF-49CF-99AB-3BCB9B05C915}"/>
    <dgm:cxn modelId="{453C1552-0E4D-45EC-A2C9-89837D007844}" type="presOf" srcId="{A7566E4A-9BA1-4737-B18D-2F10D5E1D201}" destId="{2806D455-D9A9-400A-8F5C-D46BAB492832}" srcOrd="0" destOrd="0" presId="urn:microsoft.com/office/officeart/2005/8/layout/hList1"/>
    <dgm:cxn modelId="{8374F976-E96B-44AB-8775-4777DECCDEA1}" type="presOf" srcId="{13908DB5-38FD-43F3-872F-A7FBBAA808E9}" destId="{4AFBB2A3-D065-4D6E-A988-ADB4AD154595}" srcOrd="0" destOrd="0" presId="urn:microsoft.com/office/officeart/2005/8/layout/hList1"/>
    <dgm:cxn modelId="{A3390F57-0EF9-483C-9271-6028CC136899}" srcId="{A7566E4A-9BA1-4737-B18D-2F10D5E1D201}" destId="{13908DB5-38FD-43F3-872F-A7FBBAA808E9}" srcOrd="0" destOrd="0" parTransId="{07EBE552-6E2F-44BF-8D69-641DEC6EC9A3}" sibTransId="{E13A030C-8F65-4C1D-94AE-A0E585F8F8F5}"/>
    <dgm:cxn modelId="{C6E7B299-DE47-489A-B7D0-620BDDAB64E6}" srcId="{C9C7A7AB-B57E-4208-94AE-E5A7A9F79FAE}" destId="{EE6AFAB6-80D1-4B23-8C53-C1A489AEC191}" srcOrd="1" destOrd="0" parTransId="{2A7EA99B-79FE-4E0E-A4A9-FE9F06F29E8D}" sibTransId="{8538C466-A62D-4FB9-AF41-863689540ABD}"/>
    <dgm:cxn modelId="{F52C599D-AEA1-4DAC-824F-74D299FE9060}" type="presOf" srcId="{C9C7A7AB-B57E-4208-94AE-E5A7A9F79FAE}" destId="{D3079014-A4A4-466B-934F-2B3A5C52EE71}" srcOrd="0" destOrd="0" presId="urn:microsoft.com/office/officeart/2005/8/layout/hList1"/>
    <dgm:cxn modelId="{1C90F0D2-A7AE-42B8-97E1-8CBEEACF36ED}" type="presOf" srcId="{ABABDA4F-7D02-48B4-B888-93A918CD7CF7}" destId="{55BCFEE4-8F2F-4499-AFA3-0C15CCB75366}" srcOrd="0" destOrd="0" presId="urn:microsoft.com/office/officeart/2005/8/layout/hList1"/>
    <dgm:cxn modelId="{4CADAAD7-B19E-4C87-9135-EC5590B01770}" type="presOf" srcId="{EE6AFAB6-80D1-4B23-8C53-C1A489AEC191}" destId="{D3079014-A4A4-466B-934F-2B3A5C52EE71}" srcOrd="0" destOrd="2" presId="urn:microsoft.com/office/officeart/2005/8/layout/hList1"/>
    <dgm:cxn modelId="{49FE07E4-7E0F-4781-AE53-A300F6684FB9}" srcId="{92CE52D8-627B-478A-BAA9-87B0494CC5AE}" destId="{A7566E4A-9BA1-4737-B18D-2F10D5E1D201}" srcOrd="1" destOrd="0" parTransId="{82482B8B-43E4-437B-8A31-4F00BDD93890}" sibTransId="{52C60AF8-DF40-427D-8197-91549700CF8C}"/>
    <dgm:cxn modelId="{8AB2A5F7-17AC-4112-BA9A-F95DB54A53FD}" srcId="{92CE52D8-627B-478A-BAA9-87B0494CC5AE}" destId="{DF48B344-A3C6-4008-BAA3-1114A0C81F34}" srcOrd="2" destOrd="0" parTransId="{10A9CB37-1181-4972-97CA-4AC82FF7B2A5}" sibTransId="{5A7C9A99-E916-4F98-BF79-B999C090FD5A}"/>
    <dgm:cxn modelId="{62EDA7FC-BFD9-43FF-9B22-34F0A14660BF}" srcId="{826C28D3-65D6-440D-91BD-620D7788BD2F}" destId="{ABABDA4F-7D02-48B4-B888-93A918CD7CF7}" srcOrd="0" destOrd="0" parTransId="{B2693337-ABBF-498B-9F20-928AB667E2D0}" sibTransId="{AAE5B5FA-0A3D-4749-98C4-98C0C70DF65C}"/>
    <dgm:cxn modelId="{41FD16E8-6EE7-42E5-A4A9-6FD1BDF802B1}" type="presParOf" srcId="{2F4B2425-849F-4D20-B7DD-BB120EF169F5}" destId="{E9374C89-756D-47D9-85B9-45D4C8A8486D}" srcOrd="0" destOrd="0" presId="urn:microsoft.com/office/officeart/2005/8/layout/hList1"/>
    <dgm:cxn modelId="{139B8197-5390-45B6-B907-ECA61E32B19D}" type="presParOf" srcId="{E9374C89-756D-47D9-85B9-45D4C8A8486D}" destId="{1326C1D1-C4D1-48CE-9EB3-3477B08457A6}" srcOrd="0" destOrd="0" presId="urn:microsoft.com/office/officeart/2005/8/layout/hList1"/>
    <dgm:cxn modelId="{D98A3259-9D47-4C27-89EA-5480B662AF08}" type="presParOf" srcId="{E9374C89-756D-47D9-85B9-45D4C8A8486D}" destId="{55BCFEE4-8F2F-4499-AFA3-0C15CCB75366}" srcOrd="1" destOrd="0" presId="urn:microsoft.com/office/officeart/2005/8/layout/hList1"/>
    <dgm:cxn modelId="{7F0A45FB-B9B6-40D0-8ED3-4239777C471E}" type="presParOf" srcId="{2F4B2425-849F-4D20-B7DD-BB120EF169F5}" destId="{F061A8B0-FCCA-4696-B957-5967DDE344AC}" srcOrd="1" destOrd="0" presId="urn:microsoft.com/office/officeart/2005/8/layout/hList1"/>
    <dgm:cxn modelId="{4E1ACEB7-0CC8-498E-8BA7-0B556E479B8D}" type="presParOf" srcId="{2F4B2425-849F-4D20-B7DD-BB120EF169F5}" destId="{AFBE0865-F5E1-42EA-A13D-633D98DB2745}" srcOrd="2" destOrd="0" presId="urn:microsoft.com/office/officeart/2005/8/layout/hList1"/>
    <dgm:cxn modelId="{C82C134F-FFF1-43BD-9995-BA6222966F04}" type="presParOf" srcId="{AFBE0865-F5E1-42EA-A13D-633D98DB2745}" destId="{2806D455-D9A9-400A-8F5C-D46BAB492832}" srcOrd="0" destOrd="0" presId="urn:microsoft.com/office/officeart/2005/8/layout/hList1"/>
    <dgm:cxn modelId="{1F028682-73D5-4380-885E-D08A0B53EEAD}" type="presParOf" srcId="{AFBE0865-F5E1-42EA-A13D-633D98DB2745}" destId="{4AFBB2A3-D065-4D6E-A988-ADB4AD154595}" srcOrd="1" destOrd="0" presId="urn:microsoft.com/office/officeart/2005/8/layout/hList1"/>
    <dgm:cxn modelId="{A8771DC5-B233-4471-875E-E27F83F95E53}" type="presParOf" srcId="{2F4B2425-849F-4D20-B7DD-BB120EF169F5}" destId="{D8BCCF90-0A1C-41CB-ACE5-81147A437247}" srcOrd="3" destOrd="0" presId="urn:microsoft.com/office/officeart/2005/8/layout/hList1"/>
    <dgm:cxn modelId="{47F4E07E-414A-4C1F-917A-5BEB3A57B6F4}" type="presParOf" srcId="{2F4B2425-849F-4D20-B7DD-BB120EF169F5}" destId="{C36DF3BA-0C98-42B3-B2AA-0D8589B0C498}" srcOrd="4" destOrd="0" presId="urn:microsoft.com/office/officeart/2005/8/layout/hList1"/>
    <dgm:cxn modelId="{CD35CFD9-D93B-4C9D-953D-BB38A5EE1A03}" type="presParOf" srcId="{C36DF3BA-0C98-42B3-B2AA-0D8589B0C498}" destId="{EFDAC318-9CC5-4A5C-B76D-D583FC9BF0AF}" srcOrd="0" destOrd="0" presId="urn:microsoft.com/office/officeart/2005/8/layout/hList1"/>
    <dgm:cxn modelId="{C2316309-BBEF-4485-BE02-3E19DA5909C2}" type="presParOf" srcId="{C36DF3BA-0C98-42B3-B2AA-0D8589B0C498}" destId="{D3079014-A4A4-466B-934F-2B3A5C52EE71}"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C541BC1-A75D-4CFE-8C13-4101C697185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8B18A13-10AE-4B74-8491-1ADC8404D990}">
      <dgm:prSet/>
      <dgm:spPr/>
      <dgm:t>
        <a:bodyPr/>
        <a:lstStyle/>
        <a:p>
          <a:r>
            <a:rPr lang="en-US" b="1" dirty="0"/>
            <a:t>www.GetOutraged.org</a:t>
          </a:r>
          <a:endParaRPr lang="en-US" dirty="0"/>
        </a:p>
      </dgm:t>
    </dgm:pt>
    <dgm:pt modelId="{31E97A75-F577-4B66-8CA1-56326B12C41B}" type="parTrans" cxnId="{4819D78C-9905-4FF7-80BD-E0C7ABFD7F71}">
      <dgm:prSet/>
      <dgm:spPr/>
      <dgm:t>
        <a:bodyPr/>
        <a:lstStyle/>
        <a:p>
          <a:endParaRPr lang="en-US"/>
        </a:p>
      </dgm:t>
    </dgm:pt>
    <dgm:pt modelId="{8D8E8406-2EA7-47B9-9BE4-FE69E52231C2}" type="sibTrans" cxnId="{4819D78C-9905-4FF7-80BD-E0C7ABFD7F71}">
      <dgm:prSet/>
      <dgm:spPr/>
      <dgm:t>
        <a:bodyPr/>
        <a:lstStyle/>
        <a:p>
          <a:endParaRPr lang="en-US"/>
        </a:p>
      </dgm:t>
    </dgm:pt>
    <dgm:pt modelId="{9E8B0783-A01F-4D36-B411-20D6C00B2E8A}">
      <dgm:prSet/>
      <dgm:spPr/>
      <dgm:t>
        <a:bodyPr/>
        <a:lstStyle/>
        <a:p>
          <a:r>
            <a:rPr lang="en-US" dirty="0"/>
            <a:t>Facts</a:t>
          </a:r>
        </a:p>
      </dgm:t>
    </dgm:pt>
    <dgm:pt modelId="{16F0CDA9-6AF5-4DCE-BC00-E31E202FBC19}" type="parTrans" cxnId="{B30E6BFF-BFF4-45A8-B9D9-C778DD08F06C}">
      <dgm:prSet/>
      <dgm:spPr/>
      <dgm:t>
        <a:bodyPr/>
        <a:lstStyle/>
        <a:p>
          <a:endParaRPr lang="en-US"/>
        </a:p>
      </dgm:t>
    </dgm:pt>
    <dgm:pt modelId="{AB2AAF68-DDE5-4980-915A-2E2191C257C6}" type="sibTrans" cxnId="{B30E6BFF-BFF4-45A8-B9D9-C778DD08F06C}">
      <dgm:prSet/>
      <dgm:spPr/>
      <dgm:t>
        <a:bodyPr/>
        <a:lstStyle/>
        <a:p>
          <a:endParaRPr lang="en-US"/>
        </a:p>
      </dgm:t>
    </dgm:pt>
    <dgm:pt modelId="{1B23A24A-7ECF-49DB-8B82-8D67C4ACDE36}">
      <dgm:prSet/>
      <dgm:spPr/>
      <dgm:t>
        <a:bodyPr/>
        <a:lstStyle/>
        <a:p>
          <a:r>
            <a:rPr lang="en-US" dirty="0"/>
            <a:t>For parents (tips on talking with your kids)</a:t>
          </a:r>
        </a:p>
      </dgm:t>
    </dgm:pt>
    <dgm:pt modelId="{2978A16D-4005-46A4-9E01-D585D3EC3960}" type="parTrans" cxnId="{5C994DE5-B38F-4169-931D-FD8EDA0CEEA0}">
      <dgm:prSet/>
      <dgm:spPr/>
      <dgm:t>
        <a:bodyPr/>
        <a:lstStyle/>
        <a:p>
          <a:endParaRPr lang="en-US"/>
        </a:p>
      </dgm:t>
    </dgm:pt>
    <dgm:pt modelId="{B5C33B07-6898-464C-919F-6EC12C3067AF}" type="sibTrans" cxnId="{5C994DE5-B38F-4169-931D-FD8EDA0CEEA0}">
      <dgm:prSet/>
      <dgm:spPr/>
      <dgm:t>
        <a:bodyPr/>
        <a:lstStyle/>
        <a:p>
          <a:endParaRPr lang="en-US"/>
        </a:p>
      </dgm:t>
    </dgm:pt>
    <dgm:pt modelId="{82D29B13-E484-427E-9DAC-6BBA867B9E1F}">
      <dgm:prSet/>
      <dgm:spPr/>
      <dgm:t>
        <a:bodyPr/>
        <a:lstStyle/>
        <a:p>
          <a:r>
            <a:rPr lang="en-US" dirty="0"/>
            <a:t>For schools and youth-serving organizations</a:t>
          </a:r>
        </a:p>
      </dgm:t>
    </dgm:pt>
    <dgm:pt modelId="{50B48CC1-C2AF-45B9-A463-5E37BE71E92F}" type="parTrans" cxnId="{DB4C69F7-2273-4DC7-B196-158C8298D6F1}">
      <dgm:prSet/>
      <dgm:spPr/>
      <dgm:t>
        <a:bodyPr/>
        <a:lstStyle/>
        <a:p>
          <a:endParaRPr lang="en-US"/>
        </a:p>
      </dgm:t>
    </dgm:pt>
    <dgm:pt modelId="{055C3350-4C49-4A4B-A4FE-A1E23793A060}" type="sibTrans" cxnId="{DB4C69F7-2273-4DC7-B196-158C8298D6F1}">
      <dgm:prSet/>
      <dgm:spPr/>
      <dgm:t>
        <a:bodyPr/>
        <a:lstStyle/>
        <a:p>
          <a:endParaRPr lang="en-US"/>
        </a:p>
      </dgm:t>
    </dgm:pt>
    <dgm:pt modelId="{1BE1010C-0F27-447D-A325-81396380FA94}">
      <dgm:prSet/>
      <dgm:spPr/>
      <dgm:t>
        <a:bodyPr/>
        <a:lstStyle/>
        <a:p>
          <a:r>
            <a:rPr lang="en-US" dirty="0"/>
            <a:t>Toolkit divided into information for administrators, teachers, school health services, healthcare providers</a:t>
          </a:r>
        </a:p>
      </dgm:t>
    </dgm:pt>
    <dgm:pt modelId="{E3415BBA-C266-49EA-BF3A-BF505561CE6A}" type="parTrans" cxnId="{69F15D98-1A87-4A81-B337-985403DC4FA9}">
      <dgm:prSet/>
      <dgm:spPr/>
      <dgm:t>
        <a:bodyPr/>
        <a:lstStyle/>
        <a:p>
          <a:endParaRPr lang="en-US"/>
        </a:p>
      </dgm:t>
    </dgm:pt>
    <dgm:pt modelId="{6C73CE7D-EA27-44D1-B952-54D2AA1B8B14}" type="sibTrans" cxnId="{69F15D98-1A87-4A81-B337-985403DC4FA9}">
      <dgm:prSet/>
      <dgm:spPr/>
      <dgm:t>
        <a:bodyPr/>
        <a:lstStyle/>
        <a:p>
          <a:endParaRPr lang="en-US"/>
        </a:p>
      </dgm:t>
    </dgm:pt>
    <dgm:pt modelId="{37B4A776-FE18-4B34-963A-B1827E8C57C6}">
      <dgm:prSet/>
      <dgm:spPr/>
      <dgm:t>
        <a:bodyPr/>
        <a:lstStyle/>
        <a:p>
          <a:r>
            <a:rPr lang="en-US" dirty="0"/>
            <a:t>Resources to help youth quit</a:t>
          </a:r>
        </a:p>
      </dgm:t>
    </dgm:pt>
    <dgm:pt modelId="{A56AD551-858B-4C33-B9F1-905011BB726F}" type="parTrans" cxnId="{E5DC9858-FD55-4D7D-B40B-3C5A00BBFC6E}">
      <dgm:prSet/>
      <dgm:spPr/>
      <dgm:t>
        <a:bodyPr/>
        <a:lstStyle/>
        <a:p>
          <a:endParaRPr lang="en-US"/>
        </a:p>
      </dgm:t>
    </dgm:pt>
    <dgm:pt modelId="{41508D45-12AB-4DB2-AA45-B8AB64833E50}" type="sibTrans" cxnId="{E5DC9858-FD55-4D7D-B40B-3C5A00BBFC6E}">
      <dgm:prSet/>
      <dgm:spPr/>
      <dgm:t>
        <a:bodyPr/>
        <a:lstStyle/>
        <a:p>
          <a:endParaRPr lang="en-US"/>
        </a:p>
      </dgm:t>
    </dgm:pt>
    <dgm:pt modelId="{A16AB05D-A5FF-4E8A-93AF-3EC903B04E0E}">
      <dgm:prSet/>
      <dgm:spPr/>
      <dgm:t>
        <a:bodyPr/>
        <a:lstStyle/>
        <a:p>
          <a:r>
            <a:rPr lang="en-US" b="1" dirty="0"/>
            <a:t>www.mass.gov/vaping</a:t>
          </a:r>
          <a:endParaRPr lang="en-US" dirty="0"/>
        </a:p>
      </dgm:t>
    </dgm:pt>
    <dgm:pt modelId="{EBD48782-6A68-4206-B809-794DDA3E2705}" type="parTrans" cxnId="{E10E5174-A05C-4F31-AFF2-58CEE087A641}">
      <dgm:prSet/>
      <dgm:spPr/>
      <dgm:t>
        <a:bodyPr/>
        <a:lstStyle/>
        <a:p>
          <a:endParaRPr lang="en-US"/>
        </a:p>
      </dgm:t>
    </dgm:pt>
    <dgm:pt modelId="{4ED09F84-8CCD-4C73-9CC4-2640BFF75680}" type="sibTrans" cxnId="{E10E5174-A05C-4F31-AFF2-58CEE087A641}">
      <dgm:prSet/>
      <dgm:spPr/>
      <dgm:t>
        <a:bodyPr/>
        <a:lstStyle/>
        <a:p>
          <a:endParaRPr lang="en-US"/>
        </a:p>
      </dgm:t>
    </dgm:pt>
    <dgm:pt modelId="{DECAB331-486B-4B90-A2AD-E42A1441392E}">
      <dgm:prSet/>
      <dgm:spPr/>
      <dgm:t>
        <a:bodyPr/>
        <a:lstStyle/>
        <a:p>
          <a:r>
            <a:rPr lang="en-US" dirty="0"/>
            <a:t>Simple information and videos on vaping and quitting resources for youth</a:t>
          </a:r>
        </a:p>
      </dgm:t>
    </dgm:pt>
    <dgm:pt modelId="{9C62C187-4FC0-4B73-85A9-96ECC74F49AF}" type="parTrans" cxnId="{58AA831C-6BE9-4BAC-BE9D-5233B2083F21}">
      <dgm:prSet/>
      <dgm:spPr/>
      <dgm:t>
        <a:bodyPr/>
        <a:lstStyle/>
        <a:p>
          <a:endParaRPr lang="en-US"/>
        </a:p>
      </dgm:t>
    </dgm:pt>
    <dgm:pt modelId="{73B29B45-D597-44E4-A62D-8228B4C81E51}" type="sibTrans" cxnId="{58AA831C-6BE9-4BAC-BE9D-5233B2083F21}">
      <dgm:prSet/>
      <dgm:spPr/>
      <dgm:t>
        <a:bodyPr/>
        <a:lstStyle/>
        <a:p>
          <a:endParaRPr lang="en-US"/>
        </a:p>
      </dgm:t>
    </dgm:pt>
    <dgm:pt modelId="{6AFA3515-3EE1-40ED-BC35-CC8B627C714E}">
      <dgm:prSet/>
      <dgm:spPr/>
      <dgm:t>
        <a:bodyPr/>
        <a:lstStyle/>
        <a:p>
          <a:r>
            <a:rPr lang="en-US" b="1" dirty="0"/>
            <a:t>Massachusetts Health Promotion Clearinghouse</a:t>
          </a:r>
          <a:endParaRPr lang="en-US" dirty="0"/>
        </a:p>
      </dgm:t>
    </dgm:pt>
    <dgm:pt modelId="{4BE86FE8-7EFD-4A70-A07F-8036F297DE62}" type="parTrans" cxnId="{4676F4D7-B541-4860-9B9F-879E16B4AAAE}">
      <dgm:prSet/>
      <dgm:spPr/>
      <dgm:t>
        <a:bodyPr/>
        <a:lstStyle/>
        <a:p>
          <a:endParaRPr lang="en-US"/>
        </a:p>
      </dgm:t>
    </dgm:pt>
    <dgm:pt modelId="{3607A171-589E-4221-AF2A-837A39DE7A7C}" type="sibTrans" cxnId="{4676F4D7-B541-4860-9B9F-879E16B4AAAE}">
      <dgm:prSet/>
      <dgm:spPr/>
      <dgm:t>
        <a:bodyPr/>
        <a:lstStyle/>
        <a:p>
          <a:endParaRPr lang="en-US"/>
        </a:p>
      </dgm:t>
    </dgm:pt>
    <dgm:pt modelId="{EF87AACE-1660-4F8F-8D57-FC6D17FA7029}">
      <dgm:prSet/>
      <dgm:spPr/>
      <dgm:t>
        <a:bodyPr/>
        <a:lstStyle/>
        <a:p>
          <a:r>
            <a:rPr lang="en-US" dirty="0"/>
            <a:t>Print materials</a:t>
          </a:r>
        </a:p>
      </dgm:t>
    </dgm:pt>
    <dgm:pt modelId="{42FE8C8B-CA24-4525-A494-79021410247A}" type="parTrans" cxnId="{DE140284-604D-46F9-80DF-3CE8A1B2649C}">
      <dgm:prSet/>
      <dgm:spPr/>
      <dgm:t>
        <a:bodyPr/>
        <a:lstStyle/>
        <a:p>
          <a:endParaRPr lang="en-US"/>
        </a:p>
      </dgm:t>
    </dgm:pt>
    <dgm:pt modelId="{9AB1D128-8820-4E6F-B565-A4F3375804F6}" type="sibTrans" cxnId="{DE140284-604D-46F9-80DF-3CE8A1B2649C}">
      <dgm:prSet/>
      <dgm:spPr/>
      <dgm:t>
        <a:bodyPr/>
        <a:lstStyle/>
        <a:p>
          <a:endParaRPr lang="en-US"/>
        </a:p>
      </dgm:t>
    </dgm:pt>
    <dgm:pt modelId="{91D63736-5326-4B7F-837C-8FE4AF54D918}" type="pres">
      <dgm:prSet presAssocID="{7C541BC1-A75D-4CFE-8C13-4101C697185C}" presName="linear" presStyleCnt="0">
        <dgm:presLayoutVars>
          <dgm:animLvl val="lvl"/>
          <dgm:resizeHandles val="exact"/>
        </dgm:presLayoutVars>
      </dgm:prSet>
      <dgm:spPr/>
    </dgm:pt>
    <dgm:pt modelId="{B23FB6C2-6B9A-4BC6-8D14-B1B0ECA26CDA}" type="pres">
      <dgm:prSet presAssocID="{68B18A13-10AE-4B74-8491-1ADC8404D990}" presName="parentText" presStyleLbl="node1" presStyleIdx="0" presStyleCnt="3">
        <dgm:presLayoutVars>
          <dgm:chMax val="0"/>
          <dgm:bulletEnabled val="1"/>
        </dgm:presLayoutVars>
      </dgm:prSet>
      <dgm:spPr/>
    </dgm:pt>
    <dgm:pt modelId="{66CA1E60-ADBD-47B6-AAA4-23E7ECD8EA42}" type="pres">
      <dgm:prSet presAssocID="{68B18A13-10AE-4B74-8491-1ADC8404D990}" presName="childText" presStyleLbl="revTx" presStyleIdx="0" presStyleCnt="3">
        <dgm:presLayoutVars>
          <dgm:bulletEnabled val="1"/>
        </dgm:presLayoutVars>
      </dgm:prSet>
      <dgm:spPr/>
    </dgm:pt>
    <dgm:pt modelId="{2EA49C15-82C4-47FE-B1B7-BA040B8D4D7B}" type="pres">
      <dgm:prSet presAssocID="{A16AB05D-A5FF-4E8A-93AF-3EC903B04E0E}" presName="parentText" presStyleLbl="node1" presStyleIdx="1" presStyleCnt="3">
        <dgm:presLayoutVars>
          <dgm:chMax val="0"/>
          <dgm:bulletEnabled val="1"/>
        </dgm:presLayoutVars>
      </dgm:prSet>
      <dgm:spPr/>
    </dgm:pt>
    <dgm:pt modelId="{06CD6D7A-D171-406E-88E3-3DB0059E2AD2}" type="pres">
      <dgm:prSet presAssocID="{A16AB05D-A5FF-4E8A-93AF-3EC903B04E0E}" presName="childText" presStyleLbl="revTx" presStyleIdx="1" presStyleCnt="3">
        <dgm:presLayoutVars>
          <dgm:bulletEnabled val="1"/>
        </dgm:presLayoutVars>
      </dgm:prSet>
      <dgm:spPr/>
    </dgm:pt>
    <dgm:pt modelId="{B25EDB18-6F2D-4334-8C50-9300BA098737}" type="pres">
      <dgm:prSet presAssocID="{6AFA3515-3EE1-40ED-BC35-CC8B627C714E}" presName="parentText" presStyleLbl="node1" presStyleIdx="2" presStyleCnt="3">
        <dgm:presLayoutVars>
          <dgm:chMax val="0"/>
          <dgm:bulletEnabled val="1"/>
        </dgm:presLayoutVars>
      </dgm:prSet>
      <dgm:spPr/>
    </dgm:pt>
    <dgm:pt modelId="{6D07B649-BB6A-40CA-975A-F0BD3103C969}" type="pres">
      <dgm:prSet presAssocID="{6AFA3515-3EE1-40ED-BC35-CC8B627C714E}" presName="childText" presStyleLbl="revTx" presStyleIdx="2" presStyleCnt="3">
        <dgm:presLayoutVars>
          <dgm:bulletEnabled val="1"/>
        </dgm:presLayoutVars>
      </dgm:prSet>
      <dgm:spPr/>
    </dgm:pt>
  </dgm:ptLst>
  <dgm:cxnLst>
    <dgm:cxn modelId="{58AA831C-6BE9-4BAC-BE9D-5233B2083F21}" srcId="{A16AB05D-A5FF-4E8A-93AF-3EC903B04E0E}" destId="{DECAB331-486B-4B90-A2AD-E42A1441392E}" srcOrd="0" destOrd="0" parTransId="{9C62C187-4FC0-4B73-85A9-96ECC74F49AF}" sibTransId="{73B29B45-D597-44E4-A62D-8228B4C81E51}"/>
    <dgm:cxn modelId="{19DA6832-A6EA-41EC-B2A4-F0B638787793}" type="presOf" srcId="{DECAB331-486B-4B90-A2AD-E42A1441392E}" destId="{06CD6D7A-D171-406E-88E3-3DB0059E2AD2}" srcOrd="0" destOrd="0" presId="urn:microsoft.com/office/officeart/2005/8/layout/vList2"/>
    <dgm:cxn modelId="{57BCF065-9A8D-4779-84EC-58DB38CEF82C}" type="presOf" srcId="{37B4A776-FE18-4B34-963A-B1827E8C57C6}" destId="{66CA1E60-ADBD-47B6-AAA4-23E7ECD8EA42}" srcOrd="0" destOrd="4" presId="urn:microsoft.com/office/officeart/2005/8/layout/vList2"/>
    <dgm:cxn modelId="{1845654F-47D8-4098-802C-65851B8975AA}" type="presOf" srcId="{82D29B13-E484-427E-9DAC-6BBA867B9E1F}" destId="{66CA1E60-ADBD-47B6-AAA4-23E7ECD8EA42}" srcOrd="0" destOrd="2" presId="urn:microsoft.com/office/officeart/2005/8/layout/vList2"/>
    <dgm:cxn modelId="{E10E5174-A05C-4F31-AFF2-58CEE087A641}" srcId="{7C541BC1-A75D-4CFE-8C13-4101C697185C}" destId="{A16AB05D-A5FF-4E8A-93AF-3EC903B04E0E}" srcOrd="1" destOrd="0" parTransId="{EBD48782-6A68-4206-B809-794DDA3E2705}" sibTransId="{4ED09F84-8CCD-4C73-9CC4-2640BFF75680}"/>
    <dgm:cxn modelId="{E5DC9858-FD55-4D7D-B40B-3C5A00BBFC6E}" srcId="{68B18A13-10AE-4B74-8491-1ADC8404D990}" destId="{37B4A776-FE18-4B34-963A-B1827E8C57C6}" srcOrd="3" destOrd="0" parTransId="{A56AD551-858B-4C33-B9F1-905011BB726F}" sibTransId="{41508D45-12AB-4DB2-AA45-B8AB64833E50}"/>
    <dgm:cxn modelId="{58E57481-8DEB-4A61-8540-C07B390EEBAA}" type="presOf" srcId="{A16AB05D-A5FF-4E8A-93AF-3EC903B04E0E}" destId="{2EA49C15-82C4-47FE-B1B7-BA040B8D4D7B}" srcOrd="0" destOrd="0" presId="urn:microsoft.com/office/officeart/2005/8/layout/vList2"/>
    <dgm:cxn modelId="{DE140284-604D-46F9-80DF-3CE8A1B2649C}" srcId="{6AFA3515-3EE1-40ED-BC35-CC8B627C714E}" destId="{EF87AACE-1660-4F8F-8D57-FC6D17FA7029}" srcOrd="0" destOrd="0" parTransId="{42FE8C8B-CA24-4525-A494-79021410247A}" sibTransId="{9AB1D128-8820-4E6F-B565-A4F3375804F6}"/>
    <dgm:cxn modelId="{4819D78C-9905-4FF7-80BD-E0C7ABFD7F71}" srcId="{7C541BC1-A75D-4CFE-8C13-4101C697185C}" destId="{68B18A13-10AE-4B74-8491-1ADC8404D990}" srcOrd="0" destOrd="0" parTransId="{31E97A75-F577-4B66-8CA1-56326B12C41B}" sibTransId="{8D8E8406-2EA7-47B9-9BE4-FE69E52231C2}"/>
    <dgm:cxn modelId="{8E3E7E90-0481-464D-8C39-5359671A0089}" type="presOf" srcId="{1BE1010C-0F27-447D-A325-81396380FA94}" destId="{66CA1E60-ADBD-47B6-AAA4-23E7ECD8EA42}" srcOrd="0" destOrd="3" presId="urn:microsoft.com/office/officeart/2005/8/layout/vList2"/>
    <dgm:cxn modelId="{69F15D98-1A87-4A81-B337-985403DC4FA9}" srcId="{82D29B13-E484-427E-9DAC-6BBA867B9E1F}" destId="{1BE1010C-0F27-447D-A325-81396380FA94}" srcOrd="0" destOrd="0" parTransId="{E3415BBA-C266-49EA-BF3A-BF505561CE6A}" sibTransId="{6C73CE7D-EA27-44D1-B952-54D2AA1B8B14}"/>
    <dgm:cxn modelId="{A885C4A9-31A5-4D65-A7E8-EF36CD4BF560}" type="presOf" srcId="{EF87AACE-1660-4F8F-8D57-FC6D17FA7029}" destId="{6D07B649-BB6A-40CA-975A-F0BD3103C969}" srcOrd="0" destOrd="0" presId="urn:microsoft.com/office/officeart/2005/8/layout/vList2"/>
    <dgm:cxn modelId="{5DA900C5-B441-4953-8486-CF2ACD7F626F}" type="presOf" srcId="{6AFA3515-3EE1-40ED-BC35-CC8B627C714E}" destId="{B25EDB18-6F2D-4334-8C50-9300BA098737}" srcOrd="0" destOrd="0" presId="urn:microsoft.com/office/officeart/2005/8/layout/vList2"/>
    <dgm:cxn modelId="{4676F4D7-B541-4860-9B9F-879E16B4AAAE}" srcId="{7C541BC1-A75D-4CFE-8C13-4101C697185C}" destId="{6AFA3515-3EE1-40ED-BC35-CC8B627C714E}" srcOrd="2" destOrd="0" parTransId="{4BE86FE8-7EFD-4A70-A07F-8036F297DE62}" sibTransId="{3607A171-589E-4221-AF2A-837A39DE7A7C}"/>
    <dgm:cxn modelId="{41ECA5DA-5EB2-405E-8635-8BA9F6ED36F0}" type="presOf" srcId="{68B18A13-10AE-4B74-8491-1ADC8404D990}" destId="{B23FB6C2-6B9A-4BC6-8D14-B1B0ECA26CDA}" srcOrd="0" destOrd="0" presId="urn:microsoft.com/office/officeart/2005/8/layout/vList2"/>
    <dgm:cxn modelId="{C05FEAE4-B7F1-44EA-9DFD-F1AD55EB5279}" type="presOf" srcId="{9E8B0783-A01F-4D36-B411-20D6C00B2E8A}" destId="{66CA1E60-ADBD-47B6-AAA4-23E7ECD8EA42}" srcOrd="0" destOrd="0" presId="urn:microsoft.com/office/officeart/2005/8/layout/vList2"/>
    <dgm:cxn modelId="{5C994DE5-B38F-4169-931D-FD8EDA0CEEA0}" srcId="{68B18A13-10AE-4B74-8491-1ADC8404D990}" destId="{1B23A24A-7ECF-49DB-8B82-8D67C4ACDE36}" srcOrd="1" destOrd="0" parTransId="{2978A16D-4005-46A4-9E01-D585D3EC3960}" sibTransId="{B5C33B07-6898-464C-919F-6EC12C3067AF}"/>
    <dgm:cxn modelId="{5B1EA0EC-4198-4EDB-9A8E-8DEB8F3A8430}" type="presOf" srcId="{7C541BC1-A75D-4CFE-8C13-4101C697185C}" destId="{91D63736-5326-4B7F-837C-8FE4AF54D918}" srcOrd="0" destOrd="0" presId="urn:microsoft.com/office/officeart/2005/8/layout/vList2"/>
    <dgm:cxn modelId="{DB4C69F7-2273-4DC7-B196-158C8298D6F1}" srcId="{68B18A13-10AE-4B74-8491-1ADC8404D990}" destId="{82D29B13-E484-427E-9DAC-6BBA867B9E1F}" srcOrd="2" destOrd="0" parTransId="{50B48CC1-C2AF-45B9-A463-5E37BE71E92F}" sibTransId="{055C3350-4C49-4A4B-A4FE-A1E23793A060}"/>
    <dgm:cxn modelId="{E8EA3FF9-00A7-4B0C-87F0-60D0C6B3323F}" type="presOf" srcId="{1B23A24A-7ECF-49DB-8B82-8D67C4ACDE36}" destId="{66CA1E60-ADBD-47B6-AAA4-23E7ECD8EA42}" srcOrd="0" destOrd="1" presId="urn:microsoft.com/office/officeart/2005/8/layout/vList2"/>
    <dgm:cxn modelId="{B30E6BFF-BFF4-45A8-B9D9-C778DD08F06C}" srcId="{68B18A13-10AE-4B74-8491-1ADC8404D990}" destId="{9E8B0783-A01F-4D36-B411-20D6C00B2E8A}" srcOrd="0" destOrd="0" parTransId="{16F0CDA9-6AF5-4DCE-BC00-E31E202FBC19}" sibTransId="{AB2AAF68-DDE5-4980-915A-2E2191C257C6}"/>
    <dgm:cxn modelId="{6B9A272B-E51E-4F2E-BA35-207BE77E3A56}" type="presParOf" srcId="{91D63736-5326-4B7F-837C-8FE4AF54D918}" destId="{B23FB6C2-6B9A-4BC6-8D14-B1B0ECA26CDA}" srcOrd="0" destOrd="0" presId="urn:microsoft.com/office/officeart/2005/8/layout/vList2"/>
    <dgm:cxn modelId="{5FBE560A-C3ED-4D4A-9406-85821A686D5A}" type="presParOf" srcId="{91D63736-5326-4B7F-837C-8FE4AF54D918}" destId="{66CA1E60-ADBD-47B6-AAA4-23E7ECD8EA42}" srcOrd="1" destOrd="0" presId="urn:microsoft.com/office/officeart/2005/8/layout/vList2"/>
    <dgm:cxn modelId="{F03AF904-2F08-4BD4-A04C-C09DF9D009A1}" type="presParOf" srcId="{91D63736-5326-4B7F-837C-8FE4AF54D918}" destId="{2EA49C15-82C4-47FE-B1B7-BA040B8D4D7B}" srcOrd="2" destOrd="0" presId="urn:microsoft.com/office/officeart/2005/8/layout/vList2"/>
    <dgm:cxn modelId="{50E343EC-8A64-4F13-A543-0FC00D8BF6D1}" type="presParOf" srcId="{91D63736-5326-4B7F-837C-8FE4AF54D918}" destId="{06CD6D7A-D171-406E-88E3-3DB0059E2AD2}" srcOrd="3" destOrd="0" presId="urn:microsoft.com/office/officeart/2005/8/layout/vList2"/>
    <dgm:cxn modelId="{B3082C72-5EE8-4ED7-8784-9A0464C9CFB2}" type="presParOf" srcId="{91D63736-5326-4B7F-837C-8FE4AF54D918}" destId="{B25EDB18-6F2D-4334-8C50-9300BA098737}" srcOrd="4" destOrd="0" presId="urn:microsoft.com/office/officeart/2005/8/layout/vList2"/>
    <dgm:cxn modelId="{A288E1DF-862A-4F17-9FFB-4AF7C2CB0440}" type="presParOf" srcId="{91D63736-5326-4B7F-837C-8FE4AF54D918}" destId="{6D07B649-BB6A-40CA-975A-F0BD3103C969}"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89687F9-700D-4474-9DDD-65B3F48A897A}" type="doc">
      <dgm:prSet loTypeId="urn:microsoft.com/office/officeart/2008/layout/LinedList" loCatId="list" qsTypeId="urn:microsoft.com/office/officeart/2005/8/quickstyle/simple5" qsCatId="simple" csTypeId="urn:microsoft.com/office/officeart/2005/8/colors/accent6_2" csCatId="accent6" phldr="1"/>
      <dgm:spPr/>
      <dgm:t>
        <a:bodyPr/>
        <a:lstStyle/>
        <a:p>
          <a:endParaRPr lang="en-US"/>
        </a:p>
      </dgm:t>
    </dgm:pt>
    <dgm:pt modelId="{F4682F8A-8C40-46BA-9051-FE7468269D7E}">
      <dgm:prSet/>
      <dgm:spPr/>
      <dgm:t>
        <a:bodyPr/>
        <a:lstStyle/>
        <a:p>
          <a:r>
            <a:rPr lang="en-US" dirty="0"/>
            <a:t>Find your local </a:t>
          </a:r>
          <a:r>
            <a:rPr lang="en-US" b="1" dirty="0"/>
            <a:t>Tobacco-Free Community Partnership </a:t>
          </a:r>
          <a:r>
            <a:rPr lang="en-US" dirty="0"/>
            <a:t>contact: http://makesmokinghistory.org/my-community/community-partnerships/</a:t>
          </a:r>
        </a:p>
      </dgm:t>
    </dgm:pt>
    <dgm:pt modelId="{CDAF8E27-6980-4F06-AC3F-F1B270DF7270}" type="parTrans" cxnId="{4F915EC4-A1A0-4DF4-ADEF-AFF7B8A3517F}">
      <dgm:prSet/>
      <dgm:spPr/>
      <dgm:t>
        <a:bodyPr/>
        <a:lstStyle/>
        <a:p>
          <a:endParaRPr lang="en-US" sz="1100"/>
        </a:p>
      </dgm:t>
    </dgm:pt>
    <dgm:pt modelId="{A9DC1C79-3791-4A8A-9CAB-AF74953A3931}" type="sibTrans" cxnId="{4F915EC4-A1A0-4DF4-ADEF-AFF7B8A3517F}">
      <dgm:prSet/>
      <dgm:spPr/>
      <dgm:t>
        <a:bodyPr/>
        <a:lstStyle/>
        <a:p>
          <a:endParaRPr lang="en-US"/>
        </a:p>
      </dgm:t>
    </dgm:pt>
    <dgm:pt modelId="{D261AF1D-F991-43D8-A58D-3FFA007BBD8D}">
      <dgm:prSet/>
      <dgm:spPr/>
      <dgm:t>
        <a:bodyPr/>
        <a:lstStyle/>
        <a:p>
          <a:r>
            <a:rPr lang="en-US" dirty="0"/>
            <a:t>Meet </a:t>
          </a:r>
          <a:r>
            <a:rPr lang="en-US" b="1" dirty="0"/>
            <a:t>The 84 Movement </a:t>
          </a:r>
          <a:r>
            <a:rPr lang="en-US" dirty="0"/>
            <a:t>youth leaders and adult advisors in your region by contacting Carly Caminiti at </a:t>
          </a:r>
          <a:r>
            <a:rPr lang="en-US" dirty="0">
              <a:hlinkClick xmlns:r="http://schemas.openxmlformats.org/officeDocument/2006/relationships" r:id="rId1"/>
            </a:rPr>
            <a:t>ccaminiti@hria.org</a:t>
          </a:r>
          <a:r>
            <a:rPr lang="en-US" dirty="0"/>
            <a:t>.</a:t>
          </a:r>
        </a:p>
      </dgm:t>
    </dgm:pt>
    <dgm:pt modelId="{A09296C9-F66C-46ED-A415-3D21DA0049D6}" type="parTrans" cxnId="{80A83BB0-E96B-4C24-B470-0BF41C45D70E}">
      <dgm:prSet/>
      <dgm:spPr/>
      <dgm:t>
        <a:bodyPr/>
        <a:lstStyle/>
        <a:p>
          <a:endParaRPr lang="en-US" sz="1100"/>
        </a:p>
      </dgm:t>
    </dgm:pt>
    <dgm:pt modelId="{12C8CCC7-EA59-43FD-BDC9-2B9ED5158F49}" type="sibTrans" cxnId="{80A83BB0-E96B-4C24-B470-0BF41C45D70E}">
      <dgm:prSet/>
      <dgm:spPr/>
      <dgm:t>
        <a:bodyPr/>
        <a:lstStyle/>
        <a:p>
          <a:endParaRPr lang="en-US"/>
        </a:p>
      </dgm:t>
    </dgm:pt>
    <dgm:pt modelId="{BAEE9FE1-4CDE-4413-8C9D-0DA4FDF744EF}" type="pres">
      <dgm:prSet presAssocID="{A89687F9-700D-4474-9DDD-65B3F48A897A}" presName="vert0" presStyleCnt="0">
        <dgm:presLayoutVars>
          <dgm:dir/>
          <dgm:animOne val="branch"/>
          <dgm:animLvl val="lvl"/>
        </dgm:presLayoutVars>
      </dgm:prSet>
      <dgm:spPr/>
    </dgm:pt>
    <dgm:pt modelId="{3C787F9B-042A-43B5-B5AD-47D07193D7CA}" type="pres">
      <dgm:prSet presAssocID="{F4682F8A-8C40-46BA-9051-FE7468269D7E}" presName="thickLine" presStyleLbl="alignNode1" presStyleIdx="0" presStyleCnt="2"/>
      <dgm:spPr/>
    </dgm:pt>
    <dgm:pt modelId="{853861D1-A97E-4316-9302-A0226C54485B}" type="pres">
      <dgm:prSet presAssocID="{F4682F8A-8C40-46BA-9051-FE7468269D7E}" presName="horz1" presStyleCnt="0"/>
      <dgm:spPr/>
    </dgm:pt>
    <dgm:pt modelId="{074BEB4F-CCE3-41CA-B9EB-8585C3DF1AC7}" type="pres">
      <dgm:prSet presAssocID="{F4682F8A-8C40-46BA-9051-FE7468269D7E}" presName="tx1" presStyleLbl="revTx" presStyleIdx="0" presStyleCnt="2"/>
      <dgm:spPr/>
    </dgm:pt>
    <dgm:pt modelId="{F0C47840-FB06-4543-B912-6574C043B055}" type="pres">
      <dgm:prSet presAssocID="{F4682F8A-8C40-46BA-9051-FE7468269D7E}" presName="vert1" presStyleCnt="0"/>
      <dgm:spPr/>
    </dgm:pt>
    <dgm:pt modelId="{7B209D76-5207-4410-81DC-578399386625}" type="pres">
      <dgm:prSet presAssocID="{D261AF1D-F991-43D8-A58D-3FFA007BBD8D}" presName="thickLine" presStyleLbl="alignNode1" presStyleIdx="1" presStyleCnt="2"/>
      <dgm:spPr/>
    </dgm:pt>
    <dgm:pt modelId="{79E3A9EB-FFD0-446E-B12F-F5289E4F59DC}" type="pres">
      <dgm:prSet presAssocID="{D261AF1D-F991-43D8-A58D-3FFA007BBD8D}" presName="horz1" presStyleCnt="0"/>
      <dgm:spPr/>
    </dgm:pt>
    <dgm:pt modelId="{06FA6606-CC8F-45B3-BD1C-AF350A912860}" type="pres">
      <dgm:prSet presAssocID="{D261AF1D-F991-43D8-A58D-3FFA007BBD8D}" presName="tx1" presStyleLbl="revTx" presStyleIdx="1" presStyleCnt="2"/>
      <dgm:spPr/>
    </dgm:pt>
    <dgm:pt modelId="{C98218DF-11E5-4613-B03A-14D910A36926}" type="pres">
      <dgm:prSet presAssocID="{D261AF1D-F991-43D8-A58D-3FFA007BBD8D}" presName="vert1" presStyleCnt="0"/>
      <dgm:spPr/>
    </dgm:pt>
  </dgm:ptLst>
  <dgm:cxnLst>
    <dgm:cxn modelId="{7B1C461F-615D-4036-9CCA-6744343D976D}" type="presOf" srcId="{A89687F9-700D-4474-9DDD-65B3F48A897A}" destId="{BAEE9FE1-4CDE-4413-8C9D-0DA4FDF744EF}" srcOrd="0" destOrd="0" presId="urn:microsoft.com/office/officeart/2008/layout/LinedList"/>
    <dgm:cxn modelId="{D704A351-1BB6-40F3-9F91-5EDA9F4F95B1}" type="presOf" srcId="{F4682F8A-8C40-46BA-9051-FE7468269D7E}" destId="{074BEB4F-CCE3-41CA-B9EB-8585C3DF1AC7}" srcOrd="0" destOrd="0" presId="urn:microsoft.com/office/officeart/2008/layout/LinedList"/>
    <dgm:cxn modelId="{80A83BB0-E96B-4C24-B470-0BF41C45D70E}" srcId="{A89687F9-700D-4474-9DDD-65B3F48A897A}" destId="{D261AF1D-F991-43D8-A58D-3FFA007BBD8D}" srcOrd="1" destOrd="0" parTransId="{A09296C9-F66C-46ED-A415-3D21DA0049D6}" sibTransId="{12C8CCC7-EA59-43FD-BDC9-2B9ED5158F49}"/>
    <dgm:cxn modelId="{4F915EC4-A1A0-4DF4-ADEF-AFF7B8A3517F}" srcId="{A89687F9-700D-4474-9DDD-65B3F48A897A}" destId="{F4682F8A-8C40-46BA-9051-FE7468269D7E}" srcOrd="0" destOrd="0" parTransId="{CDAF8E27-6980-4F06-AC3F-F1B270DF7270}" sibTransId="{A9DC1C79-3791-4A8A-9CAB-AF74953A3931}"/>
    <dgm:cxn modelId="{02400CD2-F76B-4FA3-8038-2EE8BE71744E}" type="presOf" srcId="{D261AF1D-F991-43D8-A58D-3FFA007BBD8D}" destId="{06FA6606-CC8F-45B3-BD1C-AF350A912860}" srcOrd="0" destOrd="0" presId="urn:microsoft.com/office/officeart/2008/layout/LinedList"/>
    <dgm:cxn modelId="{A1056C16-A548-484A-9299-EB3671900E4C}" type="presParOf" srcId="{BAEE9FE1-4CDE-4413-8C9D-0DA4FDF744EF}" destId="{3C787F9B-042A-43B5-B5AD-47D07193D7CA}" srcOrd="0" destOrd="0" presId="urn:microsoft.com/office/officeart/2008/layout/LinedList"/>
    <dgm:cxn modelId="{837D8ED2-3D55-42D7-9D81-1E846DDBEDC1}" type="presParOf" srcId="{BAEE9FE1-4CDE-4413-8C9D-0DA4FDF744EF}" destId="{853861D1-A97E-4316-9302-A0226C54485B}" srcOrd="1" destOrd="0" presId="urn:microsoft.com/office/officeart/2008/layout/LinedList"/>
    <dgm:cxn modelId="{D09E8DBF-266E-4272-8B02-E49FAE611A6C}" type="presParOf" srcId="{853861D1-A97E-4316-9302-A0226C54485B}" destId="{074BEB4F-CCE3-41CA-B9EB-8585C3DF1AC7}" srcOrd="0" destOrd="0" presId="urn:microsoft.com/office/officeart/2008/layout/LinedList"/>
    <dgm:cxn modelId="{A06DDA6F-FA4A-42DC-A21E-C3B9EA6BCBDC}" type="presParOf" srcId="{853861D1-A97E-4316-9302-A0226C54485B}" destId="{F0C47840-FB06-4543-B912-6574C043B055}" srcOrd="1" destOrd="0" presId="urn:microsoft.com/office/officeart/2008/layout/LinedList"/>
    <dgm:cxn modelId="{513EC8F6-86FE-4110-A611-7956AB6E3B08}" type="presParOf" srcId="{BAEE9FE1-4CDE-4413-8C9D-0DA4FDF744EF}" destId="{7B209D76-5207-4410-81DC-578399386625}" srcOrd="2" destOrd="0" presId="urn:microsoft.com/office/officeart/2008/layout/LinedList"/>
    <dgm:cxn modelId="{6BB72F50-6586-46DB-B3FD-42D5F8D64464}" type="presParOf" srcId="{BAEE9FE1-4CDE-4413-8C9D-0DA4FDF744EF}" destId="{79E3A9EB-FFD0-446E-B12F-F5289E4F59DC}" srcOrd="3" destOrd="0" presId="urn:microsoft.com/office/officeart/2008/layout/LinedList"/>
    <dgm:cxn modelId="{AAB30160-FC17-4377-95B8-DEDF4503DA74}" type="presParOf" srcId="{79E3A9EB-FFD0-446E-B12F-F5289E4F59DC}" destId="{06FA6606-CC8F-45B3-BD1C-AF350A912860}" srcOrd="0" destOrd="0" presId="urn:microsoft.com/office/officeart/2008/layout/LinedList"/>
    <dgm:cxn modelId="{0814E090-F150-4A90-8076-BBC4C79D87BE}" type="presParOf" srcId="{79E3A9EB-FFD0-446E-B12F-F5289E4F59DC}" destId="{C98218DF-11E5-4613-B03A-14D910A36926}"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652EE0-70C5-4AAF-BE54-5BACFDBF7FB5}">
      <dsp:nvSpPr>
        <dsp:cNvPr id="0" name=""/>
        <dsp:cNvSpPr/>
      </dsp:nvSpPr>
      <dsp:spPr>
        <a:xfrm>
          <a:off x="0" y="707288"/>
          <a:ext cx="10515600" cy="1305763"/>
        </a:xfrm>
        <a:prstGeom prst="roundRect">
          <a:avLst>
            <a:gd name="adj" fmla="val 10000"/>
          </a:avLst>
        </a:prstGeom>
        <a:solidFill>
          <a:schemeClr val="accent6"/>
        </a:solidFill>
        <a:ln>
          <a:noFill/>
        </a:ln>
        <a:effectLst/>
      </dsp:spPr>
      <dsp:style>
        <a:lnRef idx="0">
          <a:scrgbClr r="0" g="0" b="0"/>
        </a:lnRef>
        <a:fillRef idx="1">
          <a:scrgbClr r="0" g="0" b="0"/>
        </a:fillRef>
        <a:effectRef idx="0">
          <a:scrgbClr r="0" g="0" b="0"/>
        </a:effectRef>
        <a:fontRef idx="minor"/>
      </dsp:style>
    </dsp:sp>
    <dsp:sp modelId="{60C73C05-D931-47F1-83D9-4055482F0EBB}">
      <dsp:nvSpPr>
        <dsp:cNvPr id="0" name=""/>
        <dsp:cNvSpPr/>
      </dsp:nvSpPr>
      <dsp:spPr>
        <a:xfrm>
          <a:off x="394993" y="1001085"/>
          <a:ext cx="718169" cy="71816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870660A-BB6B-406D-92AA-37FEB5215256}">
      <dsp:nvSpPr>
        <dsp:cNvPr id="0" name=""/>
        <dsp:cNvSpPr/>
      </dsp:nvSpPr>
      <dsp:spPr>
        <a:xfrm>
          <a:off x="1508156" y="707288"/>
          <a:ext cx="9007443" cy="13057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93" tIns="138193" rIns="138193" bIns="138193" numCol="1" spcCol="1270" anchor="ctr" anchorCtr="0">
          <a:noAutofit/>
        </a:bodyPr>
        <a:lstStyle/>
        <a:p>
          <a:pPr marL="0" lvl="0" indent="0" algn="l" defTabSz="1111250">
            <a:lnSpc>
              <a:spcPct val="90000"/>
            </a:lnSpc>
            <a:spcBef>
              <a:spcPct val="0"/>
            </a:spcBef>
            <a:spcAft>
              <a:spcPct val="35000"/>
            </a:spcAft>
            <a:buNone/>
          </a:pPr>
          <a:r>
            <a:rPr lang="en-US" sz="2500" kern="1200" dirty="0"/>
            <a:t>Insert Name, Job Title</a:t>
          </a:r>
        </a:p>
      </dsp:txBody>
      <dsp:txXfrm>
        <a:off x="1508156" y="707288"/>
        <a:ext cx="9007443" cy="1305763"/>
      </dsp:txXfrm>
    </dsp:sp>
    <dsp:sp modelId="{8C2B184F-B8CE-4B42-8259-FB08DC652C8D}">
      <dsp:nvSpPr>
        <dsp:cNvPr id="0" name=""/>
        <dsp:cNvSpPr/>
      </dsp:nvSpPr>
      <dsp:spPr>
        <a:xfrm>
          <a:off x="0" y="2339492"/>
          <a:ext cx="10515600" cy="1305763"/>
        </a:xfrm>
        <a:prstGeom prst="roundRect">
          <a:avLst>
            <a:gd name="adj" fmla="val 10000"/>
          </a:avLst>
        </a:prstGeom>
        <a:solidFill>
          <a:schemeClr val="accent2">
            <a:lumMod val="75000"/>
          </a:schemeClr>
        </a:solidFill>
        <a:ln>
          <a:noFill/>
        </a:ln>
        <a:effectLst/>
      </dsp:spPr>
      <dsp:style>
        <a:lnRef idx="0">
          <a:scrgbClr r="0" g="0" b="0"/>
        </a:lnRef>
        <a:fillRef idx="1">
          <a:scrgbClr r="0" g="0" b="0"/>
        </a:fillRef>
        <a:effectRef idx="0">
          <a:scrgbClr r="0" g="0" b="0"/>
        </a:effectRef>
        <a:fontRef idx="minor"/>
      </dsp:style>
    </dsp:sp>
    <dsp:sp modelId="{B5E5C019-39ED-4994-89D1-6080501D2C02}">
      <dsp:nvSpPr>
        <dsp:cNvPr id="0" name=""/>
        <dsp:cNvSpPr/>
      </dsp:nvSpPr>
      <dsp:spPr>
        <a:xfrm>
          <a:off x="394993" y="2633289"/>
          <a:ext cx="718169" cy="71816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76DFABC-58D7-47C9-A3E5-725D566BD0F8}">
      <dsp:nvSpPr>
        <dsp:cNvPr id="0" name=""/>
        <dsp:cNvSpPr/>
      </dsp:nvSpPr>
      <dsp:spPr>
        <a:xfrm>
          <a:off x="1508156" y="2339492"/>
          <a:ext cx="9007443" cy="13057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93" tIns="138193" rIns="138193" bIns="138193" numCol="1" spcCol="1270" anchor="ctr" anchorCtr="0">
          <a:noAutofit/>
        </a:bodyPr>
        <a:lstStyle/>
        <a:p>
          <a:pPr marL="0" lvl="0" indent="0" algn="l" defTabSz="1111250">
            <a:lnSpc>
              <a:spcPct val="90000"/>
            </a:lnSpc>
            <a:spcBef>
              <a:spcPct val="0"/>
            </a:spcBef>
            <a:spcAft>
              <a:spcPct val="35000"/>
            </a:spcAft>
            <a:buNone/>
          </a:pPr>
          <a:r>
            <a:rPr lang="en-US" sz="2500" kern="1200" dirty="0"/>
            <a:t>Insert program name, school, organization, etc.</a:t>
          </a:r>
        </a:p>
      </dsp:txBody>
      <dsp:txXfrm>
        <a:off x="1508156" y="2339492"/>
        <a:ext cx="9007443" cy="13057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26C1D1-C4D1-48CE-9EB3-3477B08457A6}">
      <dsp:nvSpPr>
        <dsp:cNvPr id="0" name=""/>
        <dsp:cNvSpPr/>
      </dsp:nvSpPr>
      <dsp:spPr>
        <a:xfrm>
          <a:off x="3286" y="228963"/>
          <a:ext cx="3203971" cy="797847"/>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b="1" kern="1200" dirty="0"/>
            <a:t>Unexplained Sweet Scent</a:t>
          </a:r>
          <a:endParaRPr lang="en-US" sz="2300" kern="1200" dirty="0"/>
        </a:p>
      </dsp:txBody>
      <dsp:txXfrm>
        <a:off x="3286" y="228963"/>
        <a:ext cx="3203971" cy="797847"/>
      </dsp:txXfrm>
    </dsp:sp>
    <dsp:sp modelId="{55BCFEE4-8F2F-4499-AFA3-0C15CCB75366}">
      <dsp:nvSpPr>
        <dsp:cNvPr id="0" name=""/>
        <dsp:cNvSpPr/>
      </dsp:nvSpPr>
      <dsp:spPr>
        <a:xfrm>
          <a:off x="3286" y="1026810"/>
          <a:ext cx="3203971" cy="2693102"/>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Might be a flavored e-juice for a vaping device</a:t>
          </a:r>
        </a:p>
      </dsp:txBody>
      <dsp:txXfrm>
        <a:off x="3286" y="1026810"/>
        <a:ext cx="3203971" cy="2693102"/>
      </dsp:txXfrm>
    </dsp:sp>
    <dsp:sp modelId="{2806D455-D9A9-400A-8F5C-D46BAB492832}">
      <dsp:nvSpPr>
        <dsp:cNvPr id="0" name=""/>
        <dsp:cNvSpPr/>
      </dsp:nvSpPr>
      <dsp:spPr>
        <a:xfrm>
          <a:off x="3655814" y="228963"/>
          <a:ext cx="3203971" cy="797847"/>
        </a:xfrm>
        <a:prstGeom prst="rect">
          <a:avLst/>
        </a:prstGeom>
        <a:solidFill>
          <a:schemeClr val="accent2">
            <a:hueOff val="-723100"/>
            <a:satOff val="-4962"/>
            <a:lumOff val="2549"/>
            <a:alphaOff val="0"/>
          </a:schemeClr>
        </a:solidFill>
        <a:ln w="12700" cap="flat" cmpd="sng" algn="ctr">
          <a:solidFill>
            <a:schemeClr val="accent2">
              <a:hueOff val="-723100"/>
              <a:satOff val="-4962"/>
              <a:lumOff val="254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b="1" kern="1200" dirty="0"/>
            <a:t>Unfamiliar Products  </a:t>
          </a:r>
          <a:endParaRPr lang="en-US" sz="2300" kern="1200" dirty="0"/>
        </a:p>
      </dsp:txBody>
      <dsp:txXfrm>
        <a:off x="3655814" y="228963"/>
        <a:ext cx="3203971" cy="797847"/>
      </dsp:txXfrm>
    </dsp:sp>
    <dsp:sp modelId="{4AFBB2A3-D065-4D6E-A988-ADB4AD154595}">
      <dsp:nvSpPr>
        <dsp:cNvPr id="0" name=""/>
        <dsp:cNvSpPr/>
      </dsp:nvSpPr>
      <dsp:spPr>
        <a:xfrm>
          <a:off x="3655814" y="1026810"/>
          <a:ext cx="3203971" cy="2693102"/>
        </a:xfrm>
        <a:prstGeom prst="rect">
          <a:avLst/>
        </a:prstGeom>
        <a:solidFill>
          <a:schemeClr val="accent2">
            <a:tint val="40000"/>
            <a:alpha val="90000"/>
            <a:hueOff val="-878705"/>
            <a:satOff val="-3312"/>
            <a:lumOff val="361"/>
            <a:alphaOff val="0"/>
          </a:schemeClr>
        </a:solidFill>
        <a:ln w="12700" cap="flat" cmpd="sng" algn="ctr">
          <a:solidFill>
            <a:schemeClr val="accent2">
              <a:tint val="40000"/>
              <a:alpha val="90000"/>
              <a:hueOff val="-878705"/>
              <a:satOff val="-3312"/>
              <a:lumOff val="36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If you come across unusual pens or USB drives or an unfamiliar battery or battery charging device, they could be associated with vaping</a:t>
          </a:r>
        </a:p>
      </dsp:txBody>
      <dsp:txXfrm>
        <a:off x="3655814" y="1026810"/>
        <a:ext cx="3203971" cy="2693102"/>
      </dsp:txXfrm>
    </dsp:sp>
    <dsp:sp modelId="{EFDAC318-9CC5-4A5C-B76D-D583FC9BF0AF}">
      <dsp:nvSpPr>
        <dsp:cNvPr id="0" name=""/>
        <dsp:cNvSpPr/>
      </dsp:nvSpPr>
      <dsp:spPr>
        <a:xfrm>
          <a:off x="7308342" y="228963"/>
          <a:ext cx="3203971" cy="797847"/>
        </a:xfrm>
        <a:prstGeom prst="rect">
          <a:avLst/>
        </a:prstGeom>
        <a:solidFill>
          <a:schemeClr val="accent2">
            <a:hueOff val="-1446200"/>
            <a:satOff val="-9924"/>
            <a:lumOff val="5098"/>
            <a:alphaOff val="0"/>
          </a:schemeClr>
        </a:solidFill>
        <a:ln w="12700" cap="flat" cmpd="sng" algn="ctr">
          <a:solidFill>
            <a:schemeClr val="accent2">
              <a:hueOff val="-1446200"/>
              <a:satOff val="-9924"/>
              <a:lumOff val="509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b="1" kern="1200" dirty="0"/>
            <a:t>Signs of Nicotine Addiction </a:t>
          </a:r>
          <a:endParaRPr lang="en-US" sz="2300" kern="1200" dirty="0"/>
        </a:p>
      </dsp:txBody>
      <dsp:txXfrm>
        <a:off x="7308342" y="228963"/>
        <a:ext cx="3203971" cy="797847"/>
      </dsp:txXfrm>
    </dsp:sp>
    <dsp:sp modelId="{D3079014-A4A4-466B-934F-2B3A5C52EE71}">
      <dsp:nvSpPr>
        <dsp:cNvPr id="0" name=""/>
        <dsp:cNvSpPr/>
      </dsp:nvSpPr>
      <dsp:spPr>
        <a:xfrm>
          <a:off x="7311628" y="1065995"/>
          <a:ext cx="3203971" cy="2693102"/>
        </a:xfrm>
        <a:prstGeom prst="rect">
          <a:avLst/>
        </a:prstGeom>
        <a:solidFill>
          <a:schemeClr val="accent2">
            <a:tint val="40000"/>
            <a:alpha val="90000"/>
            <a:hueOff val="-1757410"/>
            <a:satOff val="-6624"/>
            <a:lumOff val="722"/>
            <a:alphaOff val="0"/>
          </a:schemeClr>
        </a:solidFill>
        <a:ln w="12700" cap="flat" cmpd="sng" algn="ctr">
          <a:solidFill>
            <a:schemeClr val="accent2">
              <a:tint val="40000"/>
              <a:alpha val="90000"/>
              <a:hueOff val="-1757410"/>
              <a:satOff val="-6624"/>
              <a:lumOff val="7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Youth leaving room frequently (to vape) and symptoms of nicotine withdrawal</a:t>
          </a:r>
        </a:p>
        <a:p>
          <a:pPr marL="457200" lvl="2" indent="-228600" algn="l" defTabSz="889000">
            <a:lnSpc>
              <a:spcPct val="90000"/>
            </a:lnSpc>
            <a:spcBef>
              <a:spcPct val="0"/>
            </a:spcBef>
            <a:spcAft>
              <a:spcPct val="15000"/>
            </a:spcAft>
            <a:buChar char="•"/>
          </a:pPr>
          <a:r>
            <a:rPr lang="en-US" sz="2000" kern="1200" dirty="0"/>
            <a:t>Difficulty concentrating</a:t>
          </a:r>
        </a:p>
        <a:p>
          <a:pPr marL="457200" lvl="2" indent="-228600" algn="l" defTabSz="889000">
            <a:lnSpc>
              <a:spcPct val="90000"/>
            </a:lnSpc>
            <a:spcBef>
              <a:spcPct val="0"/>
            </a:spcBef>
            <a:spcAft>
              <a:spcPct val="15000"/>
            </a:spcAft>
            <a:buChar char="•"/>
          </a:pPr>
          <a:r>
            <a:rPr lang="en-US" sz="2000" kern="1200" dirty="0"/>
            <a:t>Feeling anxious, irritable, restless, angry</a:t>
          </a:r>
        </a:p>
      </dsp:txBody>
      <dsp:txXfrm>
        <a:off x="7311628" y="1065995"/>
        <a:ext cx="3203971" cy="26931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3FB6C2-6B9A-4BC6-8D14-B1B0ECA26CDA}">
      <dsp:nvSpPr>
        <dsp:cNvPr id="0" name=""/>
        <dsp:cNvSpPr/>
      </dsp:nvSpPr>
      <dsp:spPr>
        <a:xfrm>
          <a:off x="0" y="62649"/>
          <a:ext cx="10515600" cy="5475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www.GetOutraged.org</a:t>
          </a:r>
          <a:endParaRPr lang="en-US" sz="2400" kern="1200" dirty="0"/>
        </a:p>
      </dsp:txBody>
      <dsp:txXfrm>
        <a:off x="26730" y="89379"/>
        <a:ext cx="10462140" cy="494099"/>
      </dsp:txXfrm>
    </dsp:sp>
    <dsp:sp modelId="{66CA1E60-ADBD-47B6-AAA4-23E7ECD8EA42}">
      <dsp:nvSpPr>
        <dsp:cNvPr id="0" name=""/>
        <dsp:cNvSpPr/>
      </dsp:nvSpPr>
      <dsp:spPr>
        <a:xfrm>
          <a:off x="0" y="610209"/>
          <a:ext cx="10515600" cy="1788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dirty="0"/>
            <a:t>Facts</a:t>
          </a:r>
        </a:p>
        <a:p>
          <a:pPr marL="171450" lvl="1" indent="-171450" algn="l" defTabSz="844550">
            <a:lnSpc>
              <a:spcPct val="90000"/>
            </a:lnSpc>
            <a:spcBef>
              <a:spcPct val="0"/>
            </a:spcBef>
            <a:spcAft>
              <a:spcPct val="20000"/>
            </a:spcAft>
            <a:buChar char="•"/>
          </a:pPr>
          <a:r>
            <a:rPr lang="en-US" sz="1900" kern="1200" dirty="0"/>
            <a:t>For parents (tips on talking with your kids)</a:t>
          </a:r>
        </a:p>
        <a:p>
          <a:pPr marL="171450" lvl="1" indent="-171450" algn="l" defTabSz="844550">
            <a:lnSpc>
              <a:spcPct val="90000"/>
            </a:lnSpc>
            <a:spcBef>
              <a:spcPct val="0"/>
            </a:spcBef>
            <a:spcAft>
              <a:spcPct val="20000"/>
            </a:spcAft>
            <a:buChar char="•"/>
          </a:pPr>
          <a:r>
            <a:rPr lang="en-US" sz="1900" kern="1200" dirty="0"/>
            <a:t>For schools and youth-serving organizations</a:t>
          </a:r>
        </a:p>
        <a:p>
          <a:pPr marL="342900" lvl="2" indent="-171450" algn="l" defTabSz="844550">
            <a:lnSpc>
              <a:spcPct val="90000"/>
            </a:lnSpc>
            <a:spcBef>
              <a:spcPct val="0"/>
            </a:spcBef>
            <a:spcAft>
              <a:spcPct val="20000"/>
            </a:spcAft>
            <a:buChar char="•"/>
          </a:pPr>
          <a:r>
            <a:rPr lang="en-US" sz="1900" kern="1200" dirty="0"/>
            <a:t>Toolkit divided into information for administrators, teachers, school health services, healthcare providers</a:t>
          </a:r>
        </a:p>
        <a:p>
          <a:pPr marL="171450" lvl="1" indent="-171450" algn="l" defTabSz="844550">
            <a:lnSpc>
              <a:spcPct val="90000"/>
            </a:lnSpc>
            <a:spcBef>
              <a:spcPct val="0"/>
            </a:spcBef>
            <a:spcAft>
              <a:spcPct val="20000"/>
            </a:spcAft>
            <a:buChar char="•"/>
          </a:pPr>
          <a:r>
            <a:rPr lang="en-US" sz="1900" kern="1200" dirty="0"/>
            <a:t>Resources to help youth quit</a:t>
          </a:r>
        </a:p>
      </dsp:txBody>
      <dsp:txXfrm>
        <a:off x="0" y="610209"/>
        <a:ext cx="10515600" cy="1788480"/>
      </dsp:txXfrm>
    </dsp:sp>
    <dsp:sp modelId="{2EA49C15-82C4-47FE-B1B7-BA040B8D4D7B}">
      <dsp:nvSpPr>
        <dsp:cNvPr id="0" name=""/>
        <dsp:cNvSpPr/>
      </dsp:nvSpPr>
      <dsp:spPr>
        <a:xfrm>
          <a:off x="0" y="2398689"/>
          <a:ext cx="10515600" cy="5475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www.mass.gov/vaping</a:t>
          </a:r>
          <a:endParaRPr lang="en-US" sz="2400" kern="1200" dirty="0"/>
        </a:p>
      </dsp:txBody>
      <dsp:txXfrm>
        <a:off x="26730" y="2425419"/>
        <a:ext cx="10462140" cy="494099"/>
      </dsp:txXfrm>
    </dsp:sp>
    <dsp:sp modelId="{06CD6D7A-D171-406E-88E3-3DB0059E2AD2}">
      <dsp:nvSpPr>
        <dsp:cNvPr id="0" name=""/>
        <dsp:cNvSpPr/>
      </dsp:nvSpPr>
      <dsp:spPr>
        <a:xfrm>
          <a:off x="0" y="2946249"/>
          <a:ext cx="10515600" cy="397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dirty="0"/>
            <a:t>Simple information and videos on vaping and quitting resources for youth</a:t>
          </a:r>
        </a:p>
      </dsp:txBody>
      <dsp:txXfrm>
        <a:off x="0" y="2946249"/>
        <a:ext cx="10515600" cy="397440"/>
      </dsp:txXfrm>
    </dsp:sp>
    <dsp:sp modelId="{B25EDB18-6F2D-4334-8C50-9300BA098737}">
      <dsp:nvSpPr>
        <dsp:cNvPr id="0" name=""/>
        <dsp:cNvSpPr/>
      </dsp:nvSpPr>
      <dsp:spPr>
        <a:xfrm>
          <a:off x="0" y="3343689"/>
          <a:ext cx="10515600" cy="5475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Massachusetts Health Promotion Clearinghouse</a:t>
          </a:r>
          <a:endParaRPr lang="en-US" sz="2400" kern="1200" dirty="0"/>
        </a:p>
      </dsp:txBody>
      <dsp:txXfrm>
        <a:off x="26730" y="3370419"/>
        <a:ext cx="10462140" cy="494099"/>
      </dsp:txXfrm>
    </dsp:sp>
    <dsp:sp modelId="{6D07B649-BB6A-40CA-975A-F0BD3103C969}">
      <dsp:nvSpPr>
        <dsp:cNvPr id="0" name=""/>
        <dsp:cNvSpPr/>
      </dsp:nvSpPr>
      <dsp:spPr>
        <a:xfrm>
          <a:off x="0" y="3891249"/>
          <a:ext cx="10515600" cy="397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dirty="0"/>
            <a:t>Print materials</a:t>
          </a:r>
        </a:p>
      </dsp:txBody>
      <dsp:txXfrm>
        <a:off x="0" y="3891249"/>
        <a:ext cx="10515600" cy="3974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787F9B-042A-43B5-B5AD-47D07193D7CA}">
      <dsp:nvSpPr>
        <dsp:cNvPr id="0" name=""/>
        <dsp:cNvSpPr/>
      </dsp:nvSpPr>
      <dsp:spPr>
        <a:xfrm>
          <a:off x="0" y="0"/>
          <a:ext cx="5773882" cy="0"/>
        </a:xfrm>
        <a:prstGeom prst="lin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6350" cap="flat" cmpd="sng" algn="ctr">
          <a:solidFill>
            <a:schemeClr val="accent6">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074BEB4F-CCE3-41CA-B9EB-8585C3DF1AC7}">
      <dsp:nvSpPr>
        <dsp:cNvPr id="0" name=""/>
        <dsp:cNvSpPr/>
      </dsp:nvSpPr>
      <dsp:spPr>
        <a:xfrm>
          <a:off x="0" y="0"/>
          <a:ext cx="5773882" cy="17815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Find your local </a:t>
          </a:r>
          <a:r>
            <a:rPr lang="en-US" sz="2700" b="1" kern="1200" dirty="0"/>
            <a:t>Tobacco-Free Community Partnership </a:t>
          </a:r>
          <a:r>
            <a:rPr lang="en-US" sz="2700" kern="1200" dirty="0"/>
            <a:t>contact: http://makesmokinghistory.org/my-community/community-partnerships/</a:t>
          </a:r>
        </a:p>
      </dsp:txBody>
      <dsp:txXfrm>
        <a:off x="0" y="0"/>
        <a:ext cx="5773882" cy="1781579"/>
      </dsp:txXfrm>
    </dsp:sp>
    <dsp:sp modelId="{7B209D76-5207-4410-81DC-578399386625}">
      <dsp:nvSpPr>
        <dsp:cNvPr id="0" name=""/>
        <dsp:cNvSpPr/>
      </dsp:nvSpPr>
      <dsp:spPr>
        <a:xfrm>
          <a:off x="0" y="1781579"/>
          <a:ext cx="5773882" cy="0"/>
        </a:xfrm>
        <a:prstGeom prst="lin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6350" cap="flat" cmpd="sng" algn="ctr">
          <a:solidFill>
            <a:schemeClr val="accent6">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06FA6606-CC8F-45B3-BD1C-AF350A912860}">
      <dsp:nvSpPr>
        <dsp:cNvPr id="0" name=""/>
        <dsp:cNvSpPr/>
      </dsp:nvSpPr>
      <dsp:spPr>
        <a:xfrm>
          <a:off x="0" y="1781579"/>
          <a:ext cx="5773882" cy="17815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Meet </a:t>
          </a:r>
          <a:r>
            <a:rPr lang="en-US" sz="2700" b="1" kern="1200" dirty="0"/>
            <a:t>The 84 Movement </a:t>
          </a:r>
          <a:r>
            <a:rPr lang="en-US" sz="2700" kern="1200" dirty="0"/>
            <a:t>youth leaders and adult advisors in your region by contacting Carly Caminiti at </a:t>
          </a:r>
          <a:r>
            <a:rPr lang="en-US" sz="2700" kern="1200" dirty="0">
              <a:hlinkClick xmlns:r="http://schemas.openxmlformats.org/officeDocument/2006/relationships" r:id="rId1"/>
            </a:rPr>
            <a:t>ccaminiti@hria.org</a:t>
          </a:r>
          <a:r>
            <a:rPr lang="en-US" sz="2700" kern="1200" dirty="0"/>
            <a:t>.</a:t>
          </a:r>
        </a:p>
      </dsp:txBody>
      <dsp:txXfrm>
        <a:off x="0" y="1781579"/>
        <a:ext cx="5773882" cy="178157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89BF31D-44BB-7545-BD73-12FB50EA8F70}" type="datetimeFigureOut">
              <a:rPr lang="en-US" smtClean="0"/>
              <a:t>10/2/2024</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F5C81E5-51A0-5547-9E3E-70C0BC38FA7E}" type="slidenum">
              <a:rPr lang="en-US" smtClean="0"/>
              <a:t>‹#›</a:t>
            </a:fld>
            <a:endParaRPr lang="en-US" dirty="0"/>
          </a:p>
        </p:txBody>
      </p:sp>
    </p:spTree>
    <p:extLst>
      <p:ext uri="{BB962C8B-B14F-4D97-AF65-F5344CB8AC3E}">
        <p14:creationId xmlns:p14="http://schemas.microsoft.com/office/powerpoint/2010/main" val="320229333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1" dirty="0"/>
              <a:t>Note for presenter</a:t>
            </a:r>
            <a:r>
              <a:rPr lang="en-US" sz="1100" dirty="0"/>
              <a:t>: </a:t>
            </a:r>
          </a:p>
          <a:p>
            <a:r>
              <a:rPr lang="en-US" sz="1100" dirty="0"/>
              <a:t>Throughout the slides, notes for presentation are titled “Note for presenter” and talking points or a script for the slide are titled “Script”</a:t>
            </a:r>
          </a:p>
          <a:p>
            <a:endParaRPr lang="en-US" sz="1100" dirty="0"/>
          </a:p>
          <a:p>
            <a:r>
              <a:rPr lang="en-US" sz="1100" dirty="0"/>
              <a:t>If you would like assistance with giving this presentation, please connect with your local Tobacco-Free Community Partnership Program. </a:t>
            </a:r>
            <a:r>
              <a:rPr lang="en-US" sz="1100" dirty="0">
                <a:solidFill>
                  <a:srgbClr val="C00000"/>
                </a:solidFill>
              </a:rPr>
              <a:t>You’ll find contact information</a:t>
            </a:r>
            <a:r>
              <a:rPr lang="en-US" sz="1100" baseline="0" dirty="0">
                <a:solidFill>
                  <a:srgbClr val="C00000"/>
                </a:solidFill>
              </a:rPr>
              <a:t> at the end of this presentation.</a:t>
            </a:r>
            <a:endParaRPr lang="en-US" sz="1100" dirty="0"/>
          </a:p>
          <a:p>
            <a:endParaRPr lang="en-US" sz="1100" dirty="0">
              <a:solidFill>
                <a:srgbClr val="FF0000"/>
              </a:solidFill>
              <a:highlight>
                <a:srgbClr val="FFFF00"/>
              </a:highlight>
            </a:endParaRPr>
          </a:p>
          <a:p>
            <a:endParaRPr lang="en-US" sz="1100" dirty="0">
              <a:solidFill>
                <a:srgbClr val="FF0000"/>
              </a:solidFill>
              <a:highlight>
                <a:srgbClr val="FFFF00"/>
              </a:highlight>
            </a:endParaRPr>
          </a:p>
          <a:p>
            <a:endParaRPr lang="en-US" sz="1100" dirty="0">
              <a:solidFill>
                <a:srgbClr val="FF0000"/>
              </a:solidFill>
              <a:highlight>
                <a:srgbClr val="FFFF00"/>
              </a:highlight>
            </a:endParaRPr>
          </a:p>
          <a:p>
            <a:endParaRPr lang="en-US" sz="1100" dirty="0">
              <a:solidFill>
                <a:srgbClr val="FF0000"/>
              </a:solidFill>
              <a:highlight>
                <a:srgbClr val="FFFF00"/>
              </a:highlight>
            </a:endParaRPr>
          </a:p>
        </p:txBody>
      </p:sp>
      <p:sp>
        <p:nvSpPr>
          <p:cNvPr id="4" name="Slide Number Placeholder 3"/>
          <p:cNvSpPr>
            <a:spLocks noGrp="1"/>
          </p:cNvSpPr>
          <p:nvPr>
            <p:ph type="sldNum" sz="quarter" idx="10"/>
          </p:nvPr>
        </p:nvSpPr>
        <p:spPr/>
        <p:txBody>
          <a:bodyPr/>
          <a:lstStyle/>
          <a:p>
            <a:fld id="{9F5C81E5-51A0-5547-9E3E-70C0BC38FA7E}" type="slidenum">
              <a:rPr lang="en-US" smtClean="0"/>
              <a:t>1</a:t>
            </a:fld>
            <a:endParaRPr lang="en-US" dirty="0"/>
          </a:p>
        </p:txBody>
      </p:sp>
    </p:spTree>
    <p:extLst>
      <p:ext uri="{BB962C8B-B14F-4D97-AF65-F5344CB8AC3E}">
        <p14:creationId xmlns:p14="http://schemas.microsoft.com/office/powerpoint/2010/main" val="2777061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7345" marR="0" indent="-347345" eaLnBrk="0" fontAlgn="base" hangingPunct="0">
              <a:lnSpc>
                <a:spcPct val="107000"/>
              </a:lnSpc>
              <a:spcBef>
                <a:spcPts val="625"/>
              </a:spcBef>
              <a:spcAft>
                <a:spcPts val="0"/>
              </a:spcAft>
            </a:pPr>
            <a:r>
              <a:rPr lang="en-US" sz="1800" b="1" dirty="0">
                <a:effectLst/>
                <a:latin typeface="Calibri" panose="020F0502020204030204" pitchFamily="34" charset="0"/>
                <a:ea typeface="MS PGothic" panose="020B0600070205080204" pitchFamily="34" charset="-128"/>
                <a:cs typeface="Calibri" panose="020F0502020204030204" pitchFamily="34" charset="0"/>
              </a:rPr>
              <a:t>Script: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7345" marR="0" indent="-347345" eaLnBrk="0" fontAlgn="base" hangingPunct="0">
              <a:lnSpc>
                <a:spcPct val="107000"/>
              </a:lnSpc>
              <a:spcBef>
                <a:spcPts val="625"/>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You might observe signs of nicotine addiction, which could include leaving the class frequently  (students feeling a need to use nicotine) and symptoms of withdrawal when they have gone long periods without vaping such as anxiety, irritability, restlessness, difficulty concentrating, depressed mood, frustration, and anger (source</a:t>
            </a:r>
            <a:r>
              <a:rPr lang="en-US" sz="1800" u="sng"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hlinkClick r:id="rId3"/>
              </a:rPr>
              <a:t>: Mayo Clinic</a:t>
            </a: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F5C81E5-51A0-5547-9E3E-70C0BC38FA7E}" type="slidenum">
              <a:rPr lang="en-US" smtClean="0"/>
              <a:t>10</a:t>
            </a:fld>
            <a:endParaRPr lang="en-US" dirty="0"/>
          </a:p>
        </p:txBody>
      </p:sp>
    </p:spTree>
    <p:extLst>
      <p:ext uri="{BB962C8B-B14F-4D97-AF65-F5344CB8AC3E}">
        <p14:creationId xmlns:p14="http://schemas.microsoft.com/office/powerpoint/2010/main" val="553452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Note to presenter:</a:t>
            </a:r>
          </a:p>
          <a:p>
            <a:pPr marL="0" marR="0" lvl="0" indent="0" algn="l" defTabSz="4572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If you don’t have internet access, go to the next slide and encourage people to watch the videos and learn more at GetOutraged.org</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https://www.youtube.com/watch?v=61qY4ooWWvE&amp;list=PL54knlBH64ACEFZN4nHWKg5vCardpBbOi</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Script: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Before we move on to talk about how the tobacco and vaping industries targeted youth, how the Commonwealth of Massachusetts has responded and how you can support teens who vape, let’s watch this video from the Department of Public Health.</a:t>
            </a:r>
          </a:p>
          <a:p>
            <a:endParaRPr lang="en-US" dirty="0"/>
          </a:p>
        </p:txBody>
      </p:sp>
      <p:sp>
        <p:nvSpPr>
          <p:cNvPr id="4" name="Slide Number Placeholder 3"/>
          <p:cNvSpPr>
            <a:spLocks noGrp="1"/>
          </p:cNvSpPr>
          <p:nvPr>
            <p:ph type="sldNum" sz="quarter" idx="5"/>
          </p:nvPr>
        </p:nvSpPr>
        <p:spPr/>
        <p:txBody>
          <a:bodyPr/>
          <a:lstStyle/>
          <a:p>
            <a:fld id="{9F5C81E5-51A0-5547-9E3E-70C0BC38FA7E}" type="slidenum">
              <a:rPr lang="en-US" smtClean="0"/>
              <a:t>11</a:t>
            </a:fld>
            <a:endParaRPr lang="en-US" dirty="0"/>
          </a:p>
        </p:txBody>
      </p:sp>
    </p:spTree>
    <p:extLst>
      <p:ext uri="{BB962C8B-B14F-4D97-AF65-F5344CB8AC3E}">
        <p14:creationId xmlns:p14="http://schemas.microsoft.com/office/powerpoint/2010/main" val="2846513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Script: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 tobacco industry has a history of targeting groups of people to make them new customers.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 tobacco and vaping industries target youth with products that are sweet, cheap, and easy to get. These e-cigarettes and flavored tobacco products are undermining the nation’s efforts to reduce youth tobacco use- and they’re putting a new generation of young at risk of nicotine addiction and negative health effects. </a:t>
            </a:r>
          </a:p>
          <a:p>
            <a:pPr marL="0" marR="0">
              <a:lnSpc>
                <a:spcPct val="107000"/>
              </a:lnSpc>
              <a:spcBef>
                <a:spcPts val="0"/>
              </a:spcBef>
              <a:spcAft>
                <a:spcPts val="0"/>
              </a:spcAft>
            </a:pPr>
            <a:endParaRPr lang="en-US" sz="1800" b="0" dirty="0"/>
          </a:p>
          <a:p>
            <a:pPr marL="0" marR="0">
              <a:lnSpc>
                <a:spcPct val="107000"/>
              </a:lnSpc>
              <a:spcBef>
                <a:spcPts val="0"/>
              </a:spcBef>
              <a:spcAft>
                <a:spcPts val="0"/>
              </a:spcAft>
            </a:pPr>
            <a:r>
              <a:rPr lang="en-US" sz="1800" b="1" dirty="0"/>
              <a:t>Sweet</a:t>
            </a:r>
            <a:r>
              <a:rPr lang="en-US" sz="1800" dirty="0"/>
              <a:t>: Vapes and e-cigarettes come in thousands of different flavors that appeal to youth.</a:t>
            </a:r>
          </a:p>
          <a:p>
            <a:pPr marL="0" marR="0">
              <a:lnSpc>
                <a:spcPct val="107000"/>
              </a:lnSpc>
              <a:spcBef>
                <a:spcPts val="0"/>
              </a:spcBef>
              <a:spcAft>
                <a:spcPts val="0"/>
              </a:spcAft>
            </a:pPr>
            <a:endParaRPr lang="en-US" sz="1800" dirty="0"/>
          </a:p>
          <a:p>
            <a:pPr marL="0" marR="0">
              <a:lnSpc>
                <a:spcPct val="107000"/>
              </a:lnSpc>
              <a:spcBef>
                <a:spcPts val="0"/>
              </a:spcBef>
              <a:spcAft>
                <a:spcPts val="0"/>
              </a:spcAft>
            </a:pPr>
            <a:r>
              <a:rPr lang="en-US" sz="1800" b="1" dirty="0"/>
              <a:t>Cheap</a:t>
            </a:r>
            <a:r>
              <a:rPr lang="en-US" sz="1800" dirty="0"/>
              <a:t>: Products are priced to encourage impulse buys by young people. Coupons are often offered, making products less expensive.</a:t>
            </a:r>
          </a:p>
          <a:p>
            <a:pPr marL="0" marR="0">
              <a:lnSpc>
                <a:spcPct val="107000"/>
              </a:lnSpc>
              <a:spcBef>
                <a:spcPts val="0"/>
              </a:spcBef>
              <a:spcAft>
                <a:spcPts val="0"/>
              </a:spcAft>
            </a:pPr>
            <a:endParaRPr lang="en-US" sz="1800" dirty="0"/>
          </a:p>
          <a:p>
            <a:pPr marL="0" marR="0">
              <a:lnSpc>
                <a:spcPct val="107000"/>
              </a:lnSpc>
              <a:spcBef>
                <a:spcPts val="0"/>
              </a:spcBef>
              <a:spcAft>
                <a:spcPts val="0"/>
              </a:spcAft>
            </a:pPr>
            <a:r>
              <a:rPr lang="en-US" sz="1800" b="1" dirty="0"/>
              <a:t>Easy to Get</a:t>
            </a:r>
            <a:r>
              <a:rPr lang="en-US" sz="1800" dirty="0"/>
              <a:t>: These products were at gas stations, corner stores, mini-marts, and many more types of stores. Youth see advertisements online.</a:t>
            </a:r>
          </a:p>
          <a:p>
            <a:pPr marL="0" marR="0">
              <a:lnSpc>
                <a:spcPct val="107000"/>
              </a:lnSpc>
              <a:spcBef>
                <a:spcPts val="0"/>
              </a:spcBef>
              <a:spcAft>
                <a:spcPts val="0"/>
              </a:spcAft>
            </a:pPr>
            <a:endParaRPr lang="en-US" sz="12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Other ways the industry targets teens</a:t>
            </a:r>
            <a:r>
              <a:rPr lang="en-US" sz="12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Making their products appear like tech gadgets, making them discreet, and advertising on platforms that are popular with youth.</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Massachusetts updated its tobacco laws to improve health in the communities that have been historically and unjustly targeted by the tobacco and vaping industries. These industries have targeted the Black community, the LGBTQ+ community and the Latinx community, among others.</a:t>
            </a:r>
            <a:r>
              <a:rPr lang="en-US" sz="1800" dirty="0">
                <a:solidFill>
                  <a:srgbClr val="FFFFFF"/>
                </a:solidFill>
                <a:effectLst/>
                <a:latin typeface="Poppins" panose="00000500000000000000" pitchFamily="2"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200" dirty="0">
                <a:effectLst/>
                <a:latin typeface="Calibri" panose="020F0502020204030204" pitchFamily="34" charset="0"/>
                <a:ea typeface="Times New Roman" panose="02020603050405020304" pitchFamily="18" charset="0"/>
                <a:cs typeface="Times New Roman" panose="02020603050405020304" pitchFamily="18" charset="0"/>
              </a:rPr>
              <a:t>The Legislature passed and Governor Charlie Baker signed into law An Act Modernizing Tobacco Control in 2019, which provided the Massachusetts Department of Public Health with additional authority to regulate access to tobacco and electronic nicotine delivery systems, including vapes.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pPr>
            <a:endParaRPr lang="en-US" sz="1800" dirty="0">
              <a:effectLst/>
              <a:latin typeface="Calibri" panose="020F0502020204030204" pitchFamily="34" charset="0"/>
              <a:ea typeface="Times New Roman" panose="02020603050405020304" pitchFamily="18" charset="0"/>
            </a:endParaRPr>
          </a:p>
          <a:p>
            <a:pPr marL="0" marR="0">
              <a:spcBef>
                <a:spcPts val="0"/>
              </a:spcBef>
            </a:pPr>
            <a:r>
              <a:rPr lang="en-US" sz="1800" dirty="0">
                <a:effectLst/>
                <a:latin typeface="Calibri" panose="020F0502020204030204" pitchFamily="34" charset="0"/>
                <a:ea typeface="Times New Roman" panose="02020603050405020304" pitchFamily="18" charset="0"/>
              </a:rPr>
              <a:t>Just like other tobacco and nicotine products, youth may get e-cigarettes from friends who vape or from local or online stores that do not abide by Massachusetts’ restrictions on sales. If you wish to report one of these sales violations, call 1-800-992-1895 or contact your local Board of Health. According to the 2023 Massachusetts Youth Health Survey, </a:t>
            </a:r>
            <a:r>
              <a:rPr lang="en-US" sz="1800" dirty="0"/>
              <a:t>most</a:t>
            </a:r>
            <a:r>
              <a:rPr lang="en-US" sz="1800" baseline="0" dirty="0"/>
              <a:t> youth who use tobacco products get them from friends or family members.</a:t>
            </a:r>
          </a:p>
          <a:p>
            <a:endParaRPr lang="en-US" dirty="0"/>
          </a:p>
          <a:p>
            <a:r>
              <a:rPr lang="en-US" dirty="0"/>
              <a:t>For more information about Massachusetts’ laws about tobacco, visit www.mass.gov/dph/mtcp</a:t>
            </a:r>
          </a:p>
          <a:p>
            <a:endParaRPr lang="en-US" dirty="0"/>
          </a:p>
        </p:txBody>
      </p:sp>
      <p:sp>
        <p:nvSpPr>
          <p:cNvPr id="4" name="Slide Number Placeholder 3"/>
          <p:cNvSpPr>
            <a:spLocks noGrp="1"/>
          </p:cNvSpPr>
          <p:nvPr>
            <p:ph type="sldNum" sz="quarter" idx="5"/>
          </p:nvPr>
        </p:nvSpPr>
        <p:spPr/>
        <p:txBody>
          <a:bodyPr/>
          <a:lstStyle/>
          <a:p>
            <a:fld id="{9F5C81E5-51A0-5547-9E3E-70C0BC38FA7E}" type="slidenum">
              <a:rPr lang="en-US" smtClean="0"/>
              <a:t>12</a:t>
            </a:fld>
            <a:endParaRPr lang="en-US" dirty="0"/>
          </a:p>
        </p:txBody>
      </p:sp>
    </p:spTree>
    <p:extLst>
      <p:ext uri="{BB962C8B-B14F-4D97-AF65-F5344CB8AC3E}">
        <p14:creationId xmlns:p14="http://schemas.microsoft.com/office/powerpoint/2010/main" val="13987125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Script: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Times New Roman" panose="02020603050405020304" pitchFamily="18" charset="0"/>
              </a:rPr>
              <a:t>A main component of the 2019 Tobacco Law was restricting the sale of flavored tobacco products in Massachusetts.  Prior to this law, many cities and towns had flavor restrictions in place.  These flavor restrictions DID NOT include mentholated products (or mint and wintergreen). While meant to protect people, without including menthol, these flavor restrictions overlooked African Americans and other groups historically targeted by the tobacco industry with menthol products.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Times New Roman" panose="02020603050405020304" pitchFamily="18" charset="0"/>
              </a:rPr>
              <a:t>The inclusion of menthol in a statewide flavor restriction aims to create justice around this issue –protecting ALL Massachusetts residents from these products.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Times New Roman" panose="02020603050405020304" pitchFamily="18" charset="0"/>
              </a:rPr>
              <a:t>The flavor restriction: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Times New Roman" panose="02020603050405020304" pitchFamily="18" charset="0"/>
              </a:rPr>
              <a:t>Restricts the sale of ALL tobacco products, including menthol cigarettes to licensed smoking bars for onsite consumption only. These smoking bars are adult-only establishments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Times New Roman" panose="02020603050405020304" pitchFamily="18" charset="0"/>
              </a:rPr>
              <a:t>Restricts the sale of non-flavored e-cigarettes with a high nicotine content to adult-only tobacco retail stores and adult-only smoking bars.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Times New Roman" panose="02020603050405020304" pitchFamily="18" charset="0"/>
              </a:rPr>
              <a:t>Essentially leaves only non-flavored cigarettes, cigars, and e-cigarettes with lower nicotine content in corner stores where youth are exposed to them.</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Times New Roman" panose="02020603050405020304" pitchFamily="18" charset="0"/>
              </a:rPr>
              <a:t>Now that we know a little about how teens are targeted and how the Commonwealth has responded, what does the latest data tell us?</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F5C81E5-51A0-5547-9E3E-70C0BC38FA7E}" type="slidenum">
              <a:rPr lang="en-US" smtClean="0"/>
              <a:t>13</a:t>
            </a:fld>
            <a:endParaRPr lang="en-US" dirty="0"/>
          </a:p>
        </p:txBody>
      </p:sp>
    </p:spTree>
    <p:extLst>
      <p:ext uri="{BB962C8B-B14F-4D97-AF65-F5344CB8AC3E}">
        <p14:creationId xmlns:p14="http://schemas.microsoft.com/office/powerpoint/2010/main" val="38358711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b="1" dirty="0">
                <a:effectLst/>
                <a:latin typeface="Calibri" panose="020F0502020204030204" pitchFamily="34" charset="0"/>
                <a:ea typeface="Times New Roman" panose="02020603050405020304" pitchFamily="18" charset="0"/>
                <a:cs typeface="Calibri" panose="020F0502020204030204" pitchFamily="34" charset="0"/>
              </a:rPr>
              <a:t>Note to presenter: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Any local or organizational data you have can be added to this slide or used to replace the statewide data on the slide.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a:p>
            <a:r>
              <a:rPr lang="en-US" b="1" baseline="0" dirty="0"/>
              <a:t>Script:</a:t>
            </a:r>
          </a:p>
          <a:p>
            <a:r>
              <a:rPr lang="en-US" baseline="0" dirty="0"/>
              <a:t>Current use is defined as use within the past 30 days.</a:t>
            </a:r>
          </a:p>
          <a:p>
            <a:endParaRPr lang="en-US" baseline="0" dirty="0"/>
          </a:p>
          <a:p>
            <a:r>
              <a:rPr lang="en-US" baseline="0" dirty="0"/>
              <a:t>In 2023, 16% of high school youth and 5.5% of middle school youth reported currently using e-cigarettes.</a:t>
            </a:r>
          </a:p>
          <a:p>
            <a:r>
              <a:rPr lang="en-US" baseline="0" dirty="0"/>
              <a:t>2023 data also show that 30% of high school students reported ever using e-cigarettes and nearly 12% of middle school students reported ever-using them.</a:t>
            </a:r>
          </a:p>
          <a:p>
            <a:endParaRPr lang="en-US" baseline="0" dirty="0"/>
          </a:p>
          <a:p>
            <a:r>
              <a:rPr lang="en-US" baseline="0" dirty="0"/>
              <a:t>Source: 2023 MA YHS</a:t>
            </a:r>
          </a:p>
          <a:p>
            <a:endParaRPr lang="en-US" baseline="0" dirty="0"/>
          </a:p>
        </p:txBody>
      </p:sp>
      <p:sp>
        <p:nvSpPr>
          <p:cNvPr id="4" name="Slide Number Placeholder 3"/>
          <p:cNvSpPr>
            <a:spLocks noGrp="1"/>
          </p:cNvSpPr>
          <p:nvPr>
            <p:ph type="sldNum" sz="quarter" idx="5"/>
          </p:nvPr>
        </p:nvSpPr>
        <p:spPr/>
        <p:txBody>
          <a:bodyPr/>
          <a:lstStyle/>
          <a:p>
            <a:fld id="{9F5C81E5-51A0-5547-9E3E-70C0BC38FA7E}" type="slidenum">
              <a:rPr lang="en-US" smtClean="0"/>
              <a:t>14</a:t>
            </a:fld>
            <a:endParaRPr lang="en-US" dirty="0"/>
          </a:p>
        </p:txBody>
      </p:sp>
    </p:spTree>
    <p:extLst>
      <p:ext uri="{BB962C8B-B14F-4D97-AF65-F5344CB8AC3E}">
        <p14:creationId xmlns:p14="http://schemas.microsoft.com/office/powerpoint/2010/main" val="3985888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b="1" dirty="0">
                <a:effectLst/>
                <a:latin typeface="Calibri" panose="020F0502020204030204" pitchFamily="34" charset="0"/>
                <a:ea typeface="Times New Roman" panose="02020603050405020304" pitchFamily="18" charset="0"/>
                <a:cs typeface="Calibri" panose="020F0502020204030204" pitchFamily="34" charset="0"/>
              </a:rPr>
              <a:t>Script: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Some young people may not realize they are addicted to nicotine. If you think a young person is hooked, try to have a positive conversation with them about it. Offer them help and support and, if it’s appropriate, tell them you’re concerned about them and suggest they try to stop. If they are willing to seek help tell them about mass.gov/vaping and all the free resources designed to help teens quit.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F5C81E5-51A0-5547-9E3E-70C0BC38FA7E}" type="slidenum">
              <a:rPr lang="en-US" smtClean="0"/>
              <a:t>15</a:t>
            </a:fld>
            <a:endParaRPr lang="en-US" dirty="0"/>
          </a:p>
        </p:txBody>
      </p:sp>
    </p:spTree>
    <p:extLst>
      <p:ext uri="{BB962C8B-B14F-4D97-AF65-F5344CB8AC3E}">
        <p14:creationId xmlns:p14="http://schemas.microsoft.com/office/powerpoint/2010/main" val="27760232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Script:</a:t>
            </a:r>
          </a:p>
          <a:p>
            <a:r>
              <a:rPr lang="en-US" sz="1800" b="0" dirty="0"/>
              <a:t>What can our school/organization do to help young people who are addicted to nicotine? </a:t>
            </a:r>
          </a:p>
          <a:p>
            <a:endParaRPr lang="en-US" sz="1800" b="0" dirty="0"/>
          </a:p>
          <a:p>
            <a:r>
              <a:rPr lang="en-US" sz="1800" b="0" dirty="0"/>
              <a:t>We can educate youth and the</a:t>
            </a:r>
            <a:r>
              <a:rPr lang="en-US" sz="1800" b="0" baseline="0" dirty="0"/>
              <a:t> adults around them about the dangers of vaping, how to know if a young person is addicted and how to help a teen who wants to quit. We can review our disciplinary policies and consider supportive alternatives for youth who vape. And we can assure that we safely dispose of vaping products—e-cigarette are considered hazardous waste products because of batteries, nicotine and other chemicals.</a:t>
            </a:r>
            <a:endParaRPr lang="en-US" sz="1800" b="0" dirty="0"/>
          </a:p>
          <a:p>
            <a:endParaRPr lang="en-US" sz="1800" b="0" dirty="0"/>
          </a:p>
          <a:p>
            <a:r>
              <a:rPr lang="en-US" sz="1800" b="0" dirty="0"/>
              <a:t>And,</a:t>
            </a:r>
            <a:r>
              <a:rPr lang="en-US" sz="1800" b="0" baseline="0" dirty="0"/>
              <a:t> most importantly, we can create a school culture that teaches and promotes healthy ways to deal with stress so more students don’t start to vape.</a:t>
            </a:r>
            <a:endParaRPr lang="en-US" sz="1800" b="0" dirty="0"/>
          </a:p>
          <a:p>
            <a:endParaRPr lang="en-US" sz="1800" baseline="0" dirty="0"/>
          </a:p>
          <a:p>
            <a:endParaRPr lang="en-US" dirty="0"/>
          </a:p>
        </p:txBody>
      </p:sp>
      <p:sp>
        <p:nvSpPr>
          <p:cNvPr id="4" name="Slide Number Placeholder 3"/>
          <p:cNvSpPr>
            <a:spLocks noGrp="1"/>
          </p:cNvSpPr>
          <p:nvPr>
            <p:ph type="sldNum" sz="quarter" idx="5"/>
          </p:nvPr>
        </p:nvSpPr>
        <p:spPr/>
        <p:txBody>
          <a:bodyPr/>
          <a:lstStyle/>
          <a:p>
            <a:fld id="{9F5C81E5-51A0-5547-9E3E-70C0BC38FA7E}" type="slidenum">
              <a:rPr lang="en-US" smtClean="0"/>
              <a:t>16</a:t>
            </a:fld>
            <a:endParaRPr lang="en-US" dirty="0"/>
          </a:p>
        </p:txBody>
      </p:sp>
    </p:spTree>
    <p:extLst>
      <p:ext uri="{BB962C8B-B14F-4D97-AF65-F5344CB8AC3E}">
        <p14:creationId xmlns:p14="http://schemas.microsoft.com/office/powerpoint/2010/main" val="6504395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b="1" dirty="0">
                <a:solidFill>
                  <a:srgbClr val="141414"/>
                </a:solidFill>
                <a:effectLst/>
                <a:latin typeface="Calibri" panose="020F0502020204030204" pitchFamily="34" charset="0"/>
                <a:ea typeface="Times New Roman" panose="02020603050405020304" pitchFamily="18" charset="0"/>
                <a:cs typeface="Calibri" panose="020F0502020204030204" pitchFamily="34" charset="0"/>
              </a:rPr>
              <a:t>Script:</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What resources are available to help teens quit? On the slide, you’ll see information about two services designed for teens to help them quit—</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MyLife</a:t>
            </a:r>
            <a:r>
              <a:rPr lang="en-US" sz="1800" dirty="0">
                <a:effectLst/>
                <a:latin typeface="Calibri" panose="020F0502020204030204" pitchFamily="34" charset="0"/>
                <a:ea typeface="Calibri" panose="020F0502020204030204" pitchFamily="34" charset="0"/>
                <a:cs typeface="Times New Roman" panose="02020603050405020304" pitchFamily="18" charset="0"/>
              </a:rPr>
              <a:t>, My Quit and This is Quitting. </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solidFill>
                  <a:srgbClr val="141414"/>
                </a:solidFill>
                <a:effectLst/>
                <a:latin typeface="Calibri" panose="020F0502020204030204" pitchFamily="34" charset="0"/>
                <a:ea typeface="Times New Roman" panose="02020603050405020304" pitchFamily="18" charset="0"/>
                <a:cs typeface="Calibri" panose="020F0502020204030204" pitchFamily="34" charset="0"/>
              </a:rPr>
              <a:t>In addition,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600"/>
              </a:spcAft>
              <a:buSzPts val="1000"/>
              <a:buFont typeface="Symbol" panose="05050102010706020507" pitchFamily="18" charset="2"/>
              <a:buChar char=""/>
              <a:tabLst>
                <a:tab pos="457200" algn="l"/>
              </a:tabLst>
            </a:pPr>
            <a:r>
              <a:rPr lang="en-US" sz="1800" dirty="0">
                <a:solidFill>
                  <a:srgbClr val="141414"/>
                </a:solidFill>
                <a:effectLst/>
                <a:latin typeface="Calibri" panose="020F0502020204030204" pitchFamily="34" charset="0"/>
                <a:ea typeface="Times New Roman" panose="02020603050405020304" pitchFamily="18" charset="0"/>
                <a:cs typeface="Calibri" panose="020F0502020204030204" pitchFamily="34" charset="0"/>
              </a:rPr>
              <a:t>There’s Smokefree Teen (teen.smokefree.gov), part of the National Cancer Institute’s (NCI) Smokefree.gov Initiative. Services offered include text messaging and a quitSTART app that provides strategies for tackling cravings, bad moods, and other situations.</a:t>
            </a:r>
            <a:endParaRPr lang="en-US" sz="1800" dirty="0">
              <a:solidFill>
                <a:srgbClr val="141414"/>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600"/>
              </a:spcAft>
              <a:buSzPts val="1000"/>
              <a:buFont typeface="Symbol" panose="05050102010706020507" pitchFamily="18" charset="2"/>
              <a:buChar char=""/>
              <a:tabLst>
                <a:tab pos="457200" algn="l"/>
              </a:tabLst>
            </a:pPr>
            <a:r>
              <a:rPr lang="en-US" sz="1800" dirty="0">
                <a:solidFill>
                  <a:srgbClr val="141414"/>
                </a:solidFill>
                <a:effectLst/>
                <a:latin typeface="Calibri" panose="020F0502020204030204" pitchFamily="34" charset="0"/>
                <a:ea typeface="Times New Roman" panose="02020603050405020304" pitchFamily="18" charset="0"/>
                <a:cs typeface="Calibri" panose="020F0502020204030204" pitchFamily="34" charset="0"/>
              </a:rPr>
              <a:t>Young people can ask for help from their school nurse or counselor, athletic coach, doctor, parent, or another trusted adult.</a:t>
            </a:r>
            <a:endParaRPr lang="en-US" sz="1800" dirty="0">
              <a:solidFill>
                <a:srgbClr val="141414"/>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r>
              <a:rPr lang="en-US" sz="1800" dirty="0">
                <a:solidFill>
                  <a:srgbClr val="141414"/>
                </a:solidFill>
                <a:effectLst/>
                <a:latin typeface="Calibri" panose="020F0502020204030204" pitchFamily="34" charset="0"/>
                <a:ea typeface="Times New Roman" panose="02020603050405020304" pitchFamily="18" charset="0"/>
                <a:cs typeface="Calibri" panose="020F0502020204030204" pitchFamily="34" charset="0"/>
              </a:rPr>
              <a:t>For more information, young people can visit </a:t>
            </a:r>
            <a:r>
              <a:rPr lang="en-US" sz="1800" u="none" strike="noStrike" dirty="0">
                <a:solidFill>
                  <a:srgbClr val="14558F"/>
                </a:solidFill>
                <a:effectLst/>
                <a:latin typeface="Calibri" panose="020F0502020204030204" pitchFamily="34" charset="0"/>
                <a:ea typeface="Times New Roman" panose="02020603050405020304" pitchFamily="18" charset="0"/>
                <a:cs typeface="Calibri" panose="020F0502020204030204" pitchFamily="34" charset="0"/>
                <a:hlinkClick r:id="rId3"/>
              </a:rPr>
              <a:t>mass.gov/vaping</a:t>
            </a:r>
            <a:r>
              <a:rPr lang="en-US" sz="1800" dirty="0">
                <a:solidFill>
                  <a:srgbClr val="141414"/>
                </a:solidFill>
                <a:effectLst/>
                <a:latin typeface="Calibri" panose="020F0502020204030204" pitchFamily="34" charset="0"/>
                <a:ea typeface="Times New Roman" panose="02020603050405020304" pitchFamily="18" charset="0"/>
                <a:cs typeface="Calibri" panose="020F0502020204030204" pitchFamily="34" charset="0"/>
              </a:rPr>
              <a:t>.</a:t>
            </a:r>
          </a:p>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r>
              <a:rPr lang="en-US" sz="1800" dirty="0">
                <a:solidFill>
                  <a:srgbClr val="141414"/>
                </a:solidFill>
                <a:effectLst/>
                <a:latin typeface="Calibri" panose="020F0502020204030204" pitchFamily="34" charset="0"/>
                <a:ea typeface="Calibri" panose="020F0502020204030204" pitchFamily="34" charset="0"/>
                <a:cs typeface="Calibri" panose="020F0502020204030204" pitchFamily="34" charset="0"/>
              </a:rPr>
              <a:t>A “Thinking About Quitting Vaping” resource card is available to order free of charge from the Massachusetts Health Promotion Clearinghouse. The front of the card is pictured here and the back includes the resources mentioned on this slide.</a:t>
            </a:r>
            <a:endParaRPr lang="en-US" sz="1800" dirty="0">
              <a:solidFill>
                <a:srgbClr val="141414"/>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F5C81E5-51A0-5547-9E3E-70C0BC38FA7E}" type="slidenum">
              <a:rPr lang="en-US" smtClean="0"/>
              <a:t>17</a:t>
            </a:fld>
            <a:endParaRPr lang="en-US" dirty="0"/>
          </a:p>
        </p:txBody>
      </p:sp>
    </p:spTree>
    <p:extLst>
      <p:ext uri="{BB962C8B-B14F-4D97-AF65-F5344CB8AC3E}">
        <p14:creationId xmlns:p14="http://schemas.microsoft.com/office/powerpoint/2010/main" val="7174293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pPr>
            <a:r>
              <a:rPr lang="en-US" sz="1800" b="1" dirty="0">
                <a:effectLst/>
                <a:latin typeface="Calibri" panose="020F0502020204030204" pitchFamily="34" charset="0"/>
                <a:ea typeface="Times New Roman" panose="02020603050405020304" pitchFamily="18" charset="0"/>
              </a:rPr>
              <a:t>Note for Presenter:  </a:t>
            </a:r>
            <a:r>
              <a:rPr lang="en-US" sz="1800" b="0" dirty="0">
                <a:effectLst/>
                <a:latin typeface="Calibri" panose="020F0502020204030204" pitchFamily="34" charset="0"/>
                <a:ea typeface="Times New Roman" panose="02020603050405020304" pitchFamily="18" charset="0"/>
              </a:rPr>
              <a:t>You can download and print or order the materials from the MA Health Promotion Clearinghouse in advance of the presentation and bring them with you to show.</a:t>
            </a:r>
            <a:endParaRPr lang="en-US" sz="1800" b="1" dirty="0">
              <a:effectLst/>
              <a:latin typeface="Calibri" panose="020F0502020204030204" pitchFamily="34" charset="0"/>
              <a:ea typeface="Times New Roman" panose="02020603050405020304" pitchFamily="18" charset="0"/>
            </a:endParaRPr>
          </a:p>
          <a:p>
            <a:pPr marL="0" marR="0">
              <a:spcBef>
                <a:spcPts val="0"/>
              </a:spcBef>
            </a:pPr>
            <a:endParaRPr lang="en-US" sz="1800" b="1" dirty="0">
              <a:effectLst/>
              <a:latin typeface="Calibri" panose="020F0502020204030204" pitchFamily="34" charset="0"/>
              <a:ea typeface="Times New Roman" panose="02020603050405020304" pitchFamily="18" charset="0"/>
            </a:endParaRPr>
          </a:p>
          <a:p>
            <a:pPr marL="0" marR="0">
              <a:spcBef>
                <a:spcPts val="0"/>
              </a:spcBef>
            </a:pPr>
            <a:r>
              <a:rPr lang="en-US" sz="1800" b="1" dirty="0">
                <a:effectLst/>
                <a:latin typeface="Calibri" panose="020F0502020204030204" pitchFamily="34" charset="0"/>
                <a:ea typeface="Times New Roman" panose="02020603050405020304" pitchFamily="18" charset="0"/>
              </a:rPr>
              <a:t>Script:</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Visit the Massachusetts Department of Public Health’s website focused on vaping at www.GetOutraged.org. You can get the facts on vaping and other tobacco products, as well as information for parents and for schools! There is a toolkit for schools and organizations to use to help address this issue, including this PowerPoint.</a:t>
            </a:r>
          </a:p>
          <a:p>
            <a:pPr marL="285750" marR="0" indent="-285750">
              <a:lnSpc>
                <a:spcPct val="107000"/>
              </a:lnSpc>
              <a:spcBef>
                <a:spcPts val="0"/>
              </a:spcBef>
              <a:spcAft>
                <a:spcPts val="0"/>
              </a:spcAft>
              <a:buFont typeface="Arial" panose="020B0604020202020204" pitchFamily="34" charset="0"/>
              <a:buChar char="•"/>
            </a:pPr>
            <a:r>
              <a:rPr lang="en-US"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toolkit also includes information on free vaping prevention curricula as well as information on alternatives to suspension for youth who violate school tobacco policies.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There is also the Massachusetts Health Promotion Clearinghouse found at www.mass.gov/maclearinghouse. This site has free printed materials to download or order to help spread the word. Much of the content on the GetOutraged.org website is available in print form at the Clearinghouse. </a:t>
            </a:r>
          </a:p>
          <a:p>
            <a:pPr marL="0" marR="0">
              <a:lnSpc>
                <a:spcPct val="107000"/>
              </a:lnSpc>
              <a:spcBef>
                <a:spcPts val="0"/>
              </a:spcBef>
              <a:spcAft>
                <a:spcPts val="0"/>
              </a:spcAft>
            </a:pPr>
            <a:endParaRPr lang="en-US"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Available materials for a youth audience include: Quitting Vaping: Information for Youth Brochure; Youth Vaping Handout; Thinking About Quitting Vaping Card</a:t>
            </a:r>
          </a:p>
          <a:p>
            <a:pPr marL="0" marR="0">
              <a:lnSpc>
                <a:spcPct val="107000"/>
              </a:lnSpc>
              <a:spcBef>
                <a:spcPts val="0"/>
              </a:spcBef>
              <a:spcAft>
                <a:spcPts val="0"/>
              </a:spcAft>
            </a:pPr>
            <a:r>
              <a:rPr lang="en-US"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Available materials for schools or organizations include: Vaping Cessation – A Guide for School Nurses and Counselors; Youth Vaping Poster</a:t>
            </a:r>
          </a:p>
          <a:p>
            <a:pPr marL="0" marR="0">
              <a:lnSpc>
                <a:spcPct val="107000"/>
              </a:lnSpc>
              <a:spcBef>
                <a:spcPts val="0"/>
              </a:spcBef>
              <a:spcAft>
                <a:spcPts val="0"/>
              </a:spcAft>
            </a:pPr>
            <a:r>
              <a:rPr lang="en-US"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And there are many materials available for parents as well, including a flyer titled Want to Help Your Teen Quit Vaping or Using Tobacco?</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F5C81E5-51A0-5547-9E3E-70C0BC38FA7E}" type="slidenum">
              <a:rPr lang="en-US" smtClean="0"/>
              <a:t>18</a:t>
            </a:fld>
            <a:endParaRPr lang="en-US" dirty="0"/>
          </a:p>
        </p:txBody>
      </p:sp>
    </p:spTree>
    <p:extLst>
      <p:ext uri="{BB962C8B-B14F-4D97-AF65-F5344CB8AC3E}">
        <p14:creationId xmlns:p14="http://schemas.microsoft.com/office/powerpoint/2010/main" val="30933098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Script: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T</a:t>
            </a:r>
            <a:r>
              <a:rPr lang="en-US" sz="1800" dirty="0">
                <a:solidFill>
                  <a:srgbClr val="050505"/>
                </a:solidFill>
                <a:effectLst/>
                <a:latin typeface="Calibri" panose="020F0502020204030204" pitchFamily="34" charset="0"/>
                <a:ea typeface="Times New Roman" panose="02020603050405020304" pitchFamily="18" charset="0"/>
                <a:cs typeface="Calibri" panose="020F0502020204030204" pitchFamily="34" charset="0"/>
              </a:rPr>
              <a:t>he Tobacco-Free Community Partnerships around the state prioritizes racial justice and community health over tobacco and vaping industry profits. They work with local partners to fight the industry’s historic &amp; unjust targeting of specific groups.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800" dirty="0">
              <a:solidFill>
                <a:srgbClr val="050505"/>
              </a:solidFill>
              <a:effectLst/>
              <a:latin typeface="Calibri" panose="020F0502020204030204" pitchFamily="34" charset="0"/>
              <a:ea typeface="Times New Roman" panose="02020603050405020304" pitchFamily="18" charset="0"/>
              <a:cs typeface="Calibri" panose="020F0502020204030204" pitchFamily="34" charset="0"/>
            </a:endParaRPr>
          </a:p>
          <a:p>
            <a:pPr marL="0" marR="0" fontAlgn="base">
              <a:spcBef>
                <a:spcPts val="0"/>
              </a:spcBef>
              <a:spcAft>
                <a:spcPts val="0"/>
              </a:spcAft>
            </a:pPr>
            <a:r>
              <a:rPr lang="en-US" sz="1800" dirty="0">
                <a:solidFill>
                  <a:srgbClr val="000000"/>
                </a:solidFill>
                <a:effectLst/>
                <a:latin typeface="Calibri" panose="020F0502020204030204" pitchFamily="34" charset="0"/>
                <a:ea typeface="Aptos" panose="020B0004020202020204" pitchFamily="34" charset="0"/>
                <a:cs typeface="Aptos" panose="020B0004020202020204" pitchFamily="34" charset="0"/>
              </a:rPr>
              <a:t>The 84 Movement is a statewide youth</a:t>
            </a:r>
            <a:r>
              <a:rPr lang="en-US" sz="1800" dirty="0">
                <a:solidFill>
                  <a:srgbClr val="D13438"/>
                </a:solidFill>
                <a:effectLst/>
                <a:latin typeface="Calibri" panose="020F0502020204030204" pitchFamily="34" charset="0"/>
                <a:ea typeface="Aptos" panose="020B0004020202020204" pitchFamily="34" charset="0"/>
                <a:cs typeface="Aptos" panose="020B0004020202020204" pitchFamily="34" charset="0"/>
              </a:rPr>
              <a:t> </a:t>
            </a:r>
            <a:r>
              <a:rPr lang="en-US" sz="1800" dirty="0">
                <a:solidFill>
                  <a:srgbClr val="000000"/>
                </a:solidFill>
                <a:effectLst/>
                <a:latin typeface="Calibri" panose="020F0502020204030204" pitchFamily="34" charset="0"/>
                <a:ea typeface="Aptos" panose="020B0004020202020204" pitchFamily="34" charset="0"/>
                <a:cs typeface="Aptos" panose="020B0004020202020204" pitchFamily="34" charset="0"/>
              </a:rPr>
              <a:t>racial justice and tobacco prevention program that promote</a:t>
            </a:r>
            <a:r>
              <a:rPr lang="en-US" sz="1800" dirty="0">
                <a:solidFill>
                  <a:srgbClr val="498205"/>
                </a:solidFill>
                <a:effectLst/>
                <a:latin typeface="Calibri" panose="020F0502020204030204" pitchFamily="34" charset="0"/>
                <a:ea typeface="Aptos" panose="020B0004020202020204" pitchFamily="34" charset="0"/>
                <a:cs typeface="Aptos" panose="020B0004020202020204" pitchFamily="34" charset="0"/>
              </a:rPr>
              <a:t>s</a:t>
            </a:r>
            <a:r>
              <a:rPr lang="en-US" sz="1800" dirty="0">
                <a:solidFill>
                  <a:srgbClr val="000000"/>
                </a:solidFill>
                <a:effectLst/>
                <a:latin typeface="Calibri" panose="020F0502020204030204" pitchFamily="34" charset="0"/>
                <a:ea typeface="Aptos" panose="020B0004020202020204" pitchFamily="34" charset="0"/>
                <a:cs typeface="Aptos" panose="020B0004020202020204" pitchFamily="34" charset="0"/>
              </a:rPr>
              <a:t> youth leadership to improve public health. Specifically, The 84 supports young people in middle and high school to fight the influence of the tobacco and vaping industries in their communities. Chapters of The 84 educate peers and adults about the deceptive marketing practices and racial inequities perpetuated by these industries. </a:t>
            </a:r>
            <a:endParaRPr lang="en-US" sz="1800" dirty="0">
              <a:effectLst/>
              <a:latin typeface="Aptos" panose="020B0004020202020204" pitchFamily="34" charset="0"/>
              <a:ea typeface="Aptos" panose="020B0004020202020204" pitchFamily="34" charset="0"/>
              <a:cs typeface="Aptos" panose="020B0004020202020204" pitchFamily="34" charset="0"/>
            </a:endParaRPr>
          </a:p>
          <a:p>
            <a:endParaRPr lang="en-US" dirty="0"/>
          </a:p>
        </p:txBody>
      </p:sp>
      <p:sp>
        <p:nvSpPr>
          <p:cNvPr id="4" name="Slide Number Placeholder 3"/>
          <p:cNvSpPr>
            <a:spLocks noGrp="1"/>
          </p:cNvSpPr>
          <p:nvPr>
            <p:ph type="sldNum" sz="quarter" idx="5"/>
          </p:nvPr>
        </p:nvSpPr>
        <p:spPr/>
        <p:txBody>
          <a:bodyPr/>
          <a:lstStyle/>
          <a:p>
            <a:fld id="{9F5C81E5-51A0-5547-9E3E-70C0BC38FA7E}" type="slidenum">
              <a:rPr lang="en-US" smtClean="0"/>
              <a:t>19</a:t>
            </a:fld>
            <a:endParaRPr lang="en-US" dirty="0"/>
          </a:p>
        </p:txBody>
      </p:sp>
    </p:spTree>
    <p:extLst>
      <p:ext uri="{BB962C8B-B14F-4D97-AF65-F5344CB8AC3E}">
        <p14:creationId xmlns:p14="http://schemas.microsoft.com/office/powerpoint/2010/main" val="4175541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Note for presenter: </a:t>
            </a:r>
          </a:p>
          <a:p>
            <a:r>
              <a:rPr lang="en-US" dirty="0"/>
              <a:t>Introduction slide for the presenter.</a:t>
            </a:r>
          </a:p>
          <a:p>
            <a:r>
              <a:rPr lang="en-US" dirty="0"/>
              <a:t>Especially for a parent-focused presentation, please introduce yourself and your</a:t>
            </a:r>
            <a:r>
              <a:rPr lang="en-US" baseline="0" dirty="0"/>
              <a:t> role.  </a:t>
            </a:r>
          </a:p>
          <a:p>
            <a:r>
              <a:rPr lang="en-US" baseline="0" dirty="0"/>
              <a:t>You can also indicate that you will provide your contact information at the end of the presentation.</a:t>
            </a:r>
          </a:p>
          <a:p>
            <a:endParaRPr lang="en-US" baseline="0" dirty="0"/>
          </a:p>
        </p:txBody>
      </p:sp>
      <p:sp>
        <p:nvSpPr>
          <p:cNvPr id="4" name="Slide Number Placeholder 3"/>
          <p:cNvSpPr>
            <a:spLocks noGrp="1"/>
          </p:cNvSpPr>
          <p:nvPr>
            <p:ph type="sldNum" sz="quarter" idx="10"/>
          </p:nvPr>
        </p:nvSpPr>
        <p:spPr/>
        <p:txBody>
          <a:bodyPr/>
          <a:lstStyle/>
          <a:p>
            <a:fld id="{9F5C81E5-51A0-5547-9E3E-70C0BC38FA7E}" type="slidenum">
              <a:rPr lang="en-US" smtClean="0"/>
              <a:t>2</a:t>
            </a:fld>
            <a:endParaRPr lang="en-US" dirty="0"/>
          </a:p>
        </p:txBody>
      </p:sp>
    </p:spTree>
    <p:extLst>
      <p:ext uri="{BB962C8B-B14F-4D97-AF65-F5344CB8AC3E}">
        <p14:creationId xmlns:p14="http://schemas.microsoft.com/office/powerpoint/2010/main" val="17820165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pPr>
            <a:r>
              <a:rPr lang="en-US" sz="1800" b="1" dirty="0">
                <a:effectLst/>
                <a:latin typeface="Calibri" panose="020F0502020204030204" pitchFamily="34" charset="0"/>
                <a:ea typeface="Times New Roman" panose="02020603050405020304" pitchFamily="18" charset="0"/>
              </a:rPr>
              <a:t>Note to presenter:</a:t>
            </a:r>
            <a:endParaRPr lang="en-US" sz="1800" dirty="0">
              <a:effectLst/>
              <a:latin typeface="Times New Roman" panose="02020603050405020304" pitchFamily="18" charset="0"/>
              <a:ea typeface="Times New Roman" panose="02020603050405020304" pitchFamily="18" charset="0"/>
            </a:endParaRPr>
          </a:p>
          <a:p>
            <a:pPr marL="0" marR="0">
              <a:spcBef>
                <a:spcPts val="0"/>
              </a:spcBef>
            </a:pPr>
            <a:r>
              <a:rPr lang="en-US" sz="1800" dirty="0">
                <a:effectLst/>
                <a:latin typeface="Calibri" panose="020F0502020204030204" pitchFamily="34" charset="0"/>
                <a:ea typeface="Times New Roman" panose="02020603050405020304" pitchFamily="18" charset="0"/>
              </a:rPr>
              <a:t>This slide is optional –Information about your organization’s vaping policy can be inserted here on what you are doing to address vaping.  This slide is at the end, so it doesn’t distract from the other information. </a:t>
            </a:r>
            <a:endParaRPr lang="en-US" sz="1800" dirty="0">
              <a:effectLst/>
              <a:latin typeface="Times New Roman" panose="02020603050405020304" pitchFamily="18" charset="0"/>
              <a:ea typeface="Times New Roman" panose="02020603050405020304" pitchFamily="18" charset="0"/>
            </a:endParaRPr>
          </a:p>
          <a:p>
            <a:pPr marL="0" marR="0">
              <a:spcBef>
                <a:spcPts val="0"/>
              </a:spcBef>
            </a:pPr>
            <a:endParaRPr lang="en-US" sz="1800" dirty="0">
              <a:effectLst/>
              <a:latin typeface="Calibri" panose="020F0502020204030204" pitchFamily="34"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F5C81E5-51A0-5547-9E3E-70C0BC38FA7E}" type="slidenum">
              <a:rPr lang="en-US" smtClean="0"/>
              <a:t>20</a:t>
            </a:fld>
            <a:endParaRPr lang="en-US" dirty="0"/>
          </a:p>
        </p:txBody>
      </p:sp>
    </p:spTree>
    <p:extLst>
      <p:ext uri="{BB962C8B-B14F-4D97-AF65-F5344CB8AC3E}">
        <p14:creationId xmlns:p14="http://schemas.microsoft.com/office/powerpoint/2010/main" val="9101212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 for Presenter:</a:t>
            </a:r>
          </a:p>
          <a:p>
            <a:endParaRPr lang="en-US" b="1" dirty="0"/>
          </a:p>
          <a:p>
            <a:r>
              <a:rPr lang="en-US" b="0" dirty="0"/>
              <a:t>You can insert your contact information or other school/organization contact information here</a:t>
            </a:r>
          </a:p>
        </p:txBody>
      </p:sp>
      <p:sp>
        <p:nvSpPr>
          <p:cNvPr id="4" name="Slide Number Placeholder 3"/>
          <p:cNvSpPr>
            <a:spLocks noGrp="1"/>
          </p:cNvSpPr>
          <p:nvPr>
            <p:ph type="sldNum" sz="quarter" idx="5"/>
          </p:nvPr>
        </p:nvSpPr>
        <p:spPr/>
        <p:txBody>
          <a:bodyPr/>
          <a:lstStyle/>
          <a:p>
            <a:fld id="{9F5C81E5-51A0-5547-9E3E-70C0BC38FA7E}" type="slidenum">
              <a:rPr lang="en-US" smtClean="0"/>
              <a:t>21</a:t>
            </a:fld>
            <a:endParaRPr lang="en-US" dirty="0"/>
          </a:p>
        </p:txBody>
      </p:sp>
    </p:spTree>
    <p:extLst>
      <p:ext uri="{BB962C8B-B14F-4D97-AF65-F5344CB8AC3E}">
        <p14:creationId xmlns:p14="http://schemas.microsoft.com/office/powerpoint/2010/main" val="3754371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1" dirty="0"/>
              <a:t>Note for presenter:</a:t>
            </a:r>
          </a:p>
          <a:p>
            <a:r>
              <a:rPr lang="en-US" sz="1100" dirty="0"/>
              <a:t>You</a:t>
            </a:r>
            <a:r>
              <a:rPr lang="en-US" sz="1100" baseline="0" dirty="0"/>
              <a:t> can adjust the agenda according to your needs.  Feel free to add additional sections or take away sections that may not be relevant for your meeting.</a:t>
            </a:r>
          </a:p>
          <a:p>
            <a:r>
              <a:rPr lang="en-US" sz="1100" baseline="0" dirty="0"/>
              <a:t>If your time is limited, think about the goal for the presentation and adjust your time to focus on those sections.</a:t>
            </a:r>
          </a:p>
          <a:p>
            <a:endParaRPr lang="en-US" sz="1100" baseline="0" dirty="0"/>
          </a:p>
          <a:p>
            <a:r>
              <a:rPr lang="en-US" sz="1100" b="1" baseline="0" dirty="0"/>
              <a:t>Script:  </a:t>
            </a:r>
            <a:r>
              <a:rPr lang="en-US" sz="1100" b="0" baseline="0" dirty="0"/>
              <a:t>This is what we will cover today.  As a note, when the slides reference youth, teens, or young adults, in general youth/teens refer to ages 12-17 and young adults refers to 18-24 year olds.</a:t>
            </a:r>
            <a:endParaRPr lang="en-US" sz="1100" b="1" baseline="0" dirty="0"/>
          </a:p>
        </p:txBody>
      </p:sp>
      <p:sp>
        <p:nvSpPr>
          <p:cNvPr id="4" name="Slide Number Placeholder 3"/>
          <p:cNvSpPr>
            <a:spLocks noGrp="1"/>
          </p:cNvSpPr>
          <p:nvPr>
            <p:ph type="sldNum" sz="quarter" idx="10"/>
          </p:nvPr>
        </p:nvSpPr>
        <p:spPr/>
        <p:txBody>
          <a:bodyPr/>
          <a:lstStyle/>
          <a:p>
            <a:fld id="{9F5C81E5-51A0-5547-9E3E-70C0BC38FA7E}" type="slidenum">
              <a:rPr lang="en-US" smtClean="0"/>
              <a:t>3</a:t>
            </a:fld>
            <a:endParaRPr lang="en-US" dirty="0"/>
          </a:p>
        </p:txBody>
      </p:sp>
    </p:spTree>
    <p:extLst>
      <p:ext uri="{BB962C8B-B14F-4D97-AF65-F5344CB8AC3E}">
        <p14:creationId xmlns:p14="http://schemas.microsoft.com/office/powerpoint/2010/main" val="4198149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 for presenter:</a:t>
            </a:r>
          </a:p>
          <a:p>
            <a:r>
              <a:rPr lang="en-US" sz="1200" dirty="0">
                <a:effectLst/>
                <a:latin typeface="Calibri" panose="020F0502020204030204" pitchFamily="34" charset="0"/>
                <a:ea typeface="Calibri" panose="020F0502020204030204" pitchFamily="34" charset="0"/>
                <a:cs typeface="Times New Roman" panose="02020603050405020304" pitchFamily="18" charset="0"/>
              </a:rPr>
              <a:t>If you don’t have internet access, start with the next slide and encourage people to watch the videos and learn more at GetOutraged.org</a:t>
            </a:r>
          </a:p>
          <a:p>
            <a:endParaRPr lang="en-US" b="1" dirty="0"/>
          </a:p>
          <a:p>
            <a:endParaRPr lang="en-US" dirty="0"/>
          </a:p>
          <a:p>
            <a:r>
              <a:rPr lang="en-US" dirty="0"/>
              <a:t>https://www.youtube.com/watch?v=1yceI03MWJY&amp;list=PL54knlBH64ACEFZN4nHWKg5vCardpBbOi&amp;index=3</a:t>
            </a:r>
          </a:p>
          <a:p>
            <a:endParaRPr lang="en-US" dirty="0"/>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Script: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To help us start thinking about vaping, let’s watch this short video from the Massachusetts Department of Public Health.</a:t>
            </a:r>
          </a:p>
          <a:p>
            <a:endParaRPr lang="en-US" dirty="0"/>
          </a:p>
        </p:txBody>
      </p:sp>
      <p:sp>
        <p:nvSpPr>
          <p:cNvPr id="4" name="Slide Number Placeholder 3"/>
          <p:cNvSpPr>
            <a:spLocks noGrp="1"/>
          </p:cNvSpPr>
          <p:nvPr>
            <p:ph type="sldNum" sz="quarter" idx="5"/>
          </p:nvPr>
        </p:nvSpPr>
        <p:spPr/>
        <p:txBody>
          <a:bodyPr/>
          <a:lstStyle/>
          <a:p>
            <a:fld id="{9F5C81E5-51A0-5547-9E3E-70C0BC38FA7E}" type="slidenum">
              <a:rPr lang="en-US" smtClean="0"/>
              <a:t>4</a:t>
            </a:fld>
            <a:endParaRPr lang="en-US" dirty="0"/>
          </a:p>
        </p:txBody>
      </p:sp>
    </p:spTree>
    <p:extLst>
      <p:ext uri="{BB962C8B-B14F-4D97-AF65-F5344CB8AC3E}">
        <p14:creationId xmlns:p14="http://schemas.microsoft.com/office/powerpoint/2010/main" val="3818314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pPr>
            <a:r>
              <a:rPr lang="en-US" sz="1800" b="1" dirty="0">
                <a:effectLst/>
                <a:latin typeface="Calibri" panose="020F0502020204030204" pitchFamily="34" charset="0"/>
                <a:ea typeface="Times New Roman" panose="02020603050405020304" pitchFamily="18" charset="0"/>
              </a:rPr>
              <a:t>Script:</a:t>
            </a:r>
          </a:p>
          <a:p>
            <a:pPr marL="0" marR="0">
              <a:spcBef>
                <a:spcPts val="0"/>
              </a:spcBef>
            </a:pPr>
            <a:r>
              <a:rPr lang="en-US" sz="1800" dirty="0">
                <a:effectLst/>
                <a:latin typeface="Calibri" panose="020F0502020204030204" pitchFamily="34" charset="0"/>
                <a:ea typeface="Times New Roman" panose="02020603050405020304" pitchFamily="18" charset="0"/>
              </a:rPr>
              <a:t>According to the Centers for Disease Control and Prevention, 10% of high school students reported current use (past 30 day use) of e-cigarettes in 2023.  </a:t>
            </a:r>
          </a:p>
          <a:p>
            <a:pPr marL="0" marR="0">
              <a:spcBef>
                <a:spcPts val="0"/>
              </a:spcBef>
            </a:pPr>
            <a:endParaRPr lang="en-US" sz="1800" dirty="0">
              <a:effectLst/>
              <a:latin typeface="Calibri" panose="020F0502020204030204" pitchFamily="34" charset="0"/>
              <a:ea typeface="Times New Roman" panose="02020603050405020304" pitchFamily="18" charset="0"/>
            </a:endParaRPr>
          </a:p>
          <a:p>
            <a:pPr marL="0" marR="0">
              <a:spcBef>
                <a:spcPts val="0"/>
              </a:spcBef>
            </a:pPr>
            <a:r>
              <a:rPr lang="en-US" sz="1800" dirty="0">
                <a:effectLst/>
                <a:latin typeface="Calibri" panose="020F0502020204030204" pitchFamily="34" charset="0"/>
                <a:ea typeface="Times New Roman" panose="02020603050405020304" pitchFamily="18" charset="0"/>
              </a:rPr>
              <a:t>(Massachusetts data is from 2021 and showed current e-cigarette use among high school students at 17.2%)</a:t>
            </a:r>
          </a:p>
          <a:p>
            <a:pPr marL="0" marR="0">
              <a:spcBef>
                <a:spcPts val="0"/>
              </a:spcBef>
            </a:pPr>
            <a:endParaRPr lang="en-US" sz="1800" dirty="0">
              <a:effectLst/>
              <a:latin typeface="Calibri" panose="020F0502020204030204" pitchFamily="34" charset="0"/>
              <a:ea typeface="Times New Roman" panose="02020603050405020304" pitchFamily="18" charset="0"/>
            </a:endParaRPr>
          </a:p>
          <a:p>
            <a:pPr marL="0" marR="0">
              <a:spcBef>
                <a:spcPts val="0"/>
              </a:spcBef>
            </a:pPr>
            <a:r>
              <a:rPr lang="en-US" sz="1800" dirty="0">
                <a:effectLst/>
                <a:latin typeface="Calibri" panose="020F0502020204030204" pitchFamily="34" charset="0"/>
                <a:ea typeface="Times New Roman" panose="02020603050405020304" pitchFamily="18" charset="0"/>
              </a:rPr>
              <a:t>E-cigarettes are also known as e-cigs, vapes, vape pens, e-hookahs, e-pipes, tanks, mods, electronic nicotine delivery systems, or ENDS, and more.</a:t>
            </a:r>
            <a:endParaRPr lang="en-US" sz="1800" dirty="0">
              <a:effectLst/>
              <a:latin typeface="Times New Roman" panose="02020603050405020304" pitchFamily="18" charset="0"/>
              <a:ea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rPr>
              <a:t>Some people refer to vaping devices by their brand name such as </a:t>
            </a:r>
            <a:r>
              <a:rPr lang="en-US" sz="1800" dirty="0">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Elf Bar, </a:t>
            </a:r>
            <a:r>
              <a:rPr lang="en-US" sz="1800" dirty="0" err="1">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Esco</a:t>
            </a:r>
            <a:r>
              <a:rPr lang="en-US" sz="1800" dirty="0">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 Bar, </a:t>
            </a:r>
            <a:r>
              <a:rPr lang="en-US" sz="1800" dirty="0" err="1">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Vuse</a:t>
            </a:r>
            <a:r>
              <a:rPr lang="en-US" sz="1800" dirty="0">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 Juul, Mr. Frog, SMOK, and others.</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800"/>
              </a:spcAft>
            </a:pPr>
            <a:r>
              <a:rPr lang="en-US" sz="1800" dirty="0">
                <a:solidFill>
                  <a:srgbClr val="141414"/>
                </a:solidFill>
                <a:effectLst/>
                <a:latin typeface="Calibri" panose="020F0502020204030204" pitchFamily="34" charset="0"/>
                <a:ea typeface="Times New Roman" panose="02020603050405020304" pitchFamily="18" charset="0"/>
                <a:cs typeface="Calibri" panose="020F0502020204030204" pitchFamily="34" charset="0"/>
              </a:rPr>
              <a:t>E-cigarettes contain pre-filled pods or e-liquids/e-juices the user adds to the device. E-liquids generally consist of nicotine, propylene glycol, glycerin, flavorings, and other chemicals. Many of these pods and e-liquids come in fruit and candy flavors that appeal to youth.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141414"/>
                </a:solidFill>
                <a:effectLst/>
                <a:latin typeface="Calibri" panose="020F0502020204030204" pitchFamily="34" charset="0"/>
                <a:ea typeface="Times New Roman" panose="02020603050405020304" pitchFamily="18" charset="0"/>
                <a:cs typeface="Calibri" panose="020F0502020204030204" pitchFamily="34" charset="0"/>
              </a:rPr>
              <a:t>E-cigarettes produce an aerosol, which users inhale from the device and exhale. The aerosol can contain harmful and potentially harmful substances, including: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600"/>
              </a:spcAft>
              <a:buSzPts val="1000"/>
              <a:buFont typeface="Symbol" panose="05050102010706020507" pitchFamily="18" charset="2"/>
              <a:buChar char=""/>
              <a:tabLst>
                <a:tab pos="457200" algn="l"/>
              </a:tabLst>
            </a:pPr>
            <a:r>
              <a:rPr lang="en-US" sz="1800" dirty="0">
                <a:solidFill>
                  <a:srgbClr val="141414"/>
                </a:solidFill>
                <a:effectLst/>
                <a:latin typeface="Calibri" panose="020F0502020204030204" pitchFamily="34" charset="0"/>
                <a:ea typeface="Times New Roman" panose="02020603050405020304" pitchFamily="18" charset="0"/>
                <a:cs typeface="Calibri" panose="020F0502020204030204" pitchFamily="34" charset="0"/>
              </a:rPr>
              <a:t>Nicotine</a:t>
            </a:r>
            <a:endParaRPr lang="en-US" sz="1800" dirty="0">
              <a:solidFill>
                <a:srgbClr val="141414"/>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600"/>
              </a:spcAft>
              <a:buSzPts val="1000"/>
              <a:buFont typeface="Symbol" panose="05050102010706020507" pitchFamily="18" charset="2"/>
              <a:buChar char=""/>
              <a:tabLst>
                <a:tab pos="457200" algn="l"/>
              </a:tabLst>
            </a:pPr>
            <a:r>
              <a:rPr lang="en-US" sz="1800" dirty="0">
                <a:solidFill>
                  <a:srgbClr val="141414"/>
                </a:solidFill>
                <a:effectLst/>
                <a:latin typeface="Calibri" panose="020F0502020204030204" pitchFamily="34" charset="0"/>
                <a:ea typeface="Times New Roman" panose="02020603050405020304" pitchFamily="18" charset="0"/>
                <a:cs typeface="Calibri" panose="020F0502020204030204" pitchFamily="34" charset="0"/>
              </a:rPr>
              <a:t>Ultrafine particles that can be inhaled deep into the lungs</a:t>
            </a:r>
            <a:endParaRPr lang="en-US" sz="1800" dirty="0">
              <a:solidFill>
                <a:srgbClr val="141414"/>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600"/>
              </a:spcAft>
              <a:buSzPts val="1000"/>
              <a:buFont typeface="Symbol" panose="05050102010706020507" pitchFamily="18" charset="2"/>
              <a:buChar char=""/>
              <a:tabLst>
                <a:tab pos="457200" algn="l"/>
              </a:tabLst>
            </a:pPr>
            <a:r>
              <a:rPr lang="en-US" sz="1800" dirty="0">
                <a:solidFill>
                  <a:srgbClr val="141414"/>
                </a:solidFill>
                <a:effectLst/>
                <a:latin typeface="Calibri" panose="020F0502020204030204" pitchFamily="34" charset="0"/>
                <a:ea typeface="Times New Roman" panose="02020603050405020304" pitchFamily="18" charset="0"/>
                <a:cs typeface="Calibri" panose="020F0502020204030204" pitchFamily="34" charset="0"/>
              </a:rPr>
              <a:t>Flavoring such as diacetyl, a chemical linked to a serious lung disease</a:t>
            </a:r>
            <a:endParaRPr lang="en-US" sz="1800" dirty="0">
              <a:solidFill>
                <a:srgbClr val="141414"/>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600"/>
              </a:spcAft>
              <a:buSzPts val="1000"/>
              <a:buFont typeface="Symbol" panose="05050102010706020507" pitchFamily="18" charset="2"/>
              <a:buChar char=""/>
              <a:tabLst>
                <a:tab pos="457200" algn="l"/>
              </a:tabLst>
            </a:pPr>
            <a:r>
              <a:rPr lang="en-US" sz="1800" dirty="0">
                <a:solidFill>
                  <a:srgbClr val="141414"/>
                </a:solidFill>
                <a:effectLst/>
                <a:latin typeface="Calibri" panose="020F0502020204030204" pitchFamily="34" charset="0"/>
                <a:ea typeface="Times New Roman" panose="02020603050405020304" pitchFamily="18" charset="0"/>
                <a:cs typeface="Calibri" panose="020F0502020204030204" pitchFamily="34" charset="0"/>
              </a:rPr>
              <a:t>Volatile organic compounds</a:t>
            </a:r>
            <a:endParaRPr lang="en-US" sz="1800" dirty="0">
              <a:solidFill>
                <a:srgbClr val="141414"/>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600"/>
              </a:spcAft>
              <a:buSzPts val="1000"/>
              <a:buFont typeface="Symbol" panose="05050102010706020507" pitchFamily="18" charset="2"/>
              <a:buChar char=""/>
              <a:tabLst>
                <a:tab pos="457200" algn="l"/>
              </a:tabLst>
            </a:pPr>
            <a:r>
              <a:rPr lang="en-US" sz="1800" dirty="0">
                <a:solidFill>
                  <a:srgbClr val="141414"/>
                </a:solidFill>
                <a:effectLst/>
                <a:latin typeface="Calibri" panose="020F0502020204030204" pitchFamily="34" charset="0"/>
                <a:ea typeface="Times New Roman" panose="02020603050405020304" pitchFamily="18" charset="0"/>
                <a:cs typeface="Calibri" panose="020F0502020204030204" pitchFamily="34" charset="0"/>
              </a:rPr>
              <a:t>Cancer-causing chemicals</a:t>
            </a:r>
            <a:endParaRPr lang="en-US" sz="1800" dirty="0">
              <a:solidFill>
                <a:srgbClr val="141414"/>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r>
              <a:rPr lang="en-US" sz="1800" dirty="0">
                <a:solidFill>
                  <a:srgbClr val="141414"/>
                </a:solidFill>
                <a:effectLst/>
                <a:latin typeface="Calibri" panose="020F0502020204030204" pitchFamily="34" charset="0"/>
                <a:ea typeface="Times New Roman" panose="02020603050405020304" pitchFamily="18" charset="0"/>
                <a:cs typeface="Calibri" panose="020F0502020204030204" pitchFamily="34" charset="0"/>
              </a:rPr>
              <a:t>Heavy metals such as nickel, tin, and lead</a:t>
            </a:r>
          </a:p>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endParaRPr lang="en-US" sz="1800" dirty="0">
              <a:solidFill>
                <a:srgbClr val="141414"/>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9F5C81E5-51A0-5547-9E3E-70C0BC38FA7E}" type="slidenum">
              <a:rPr lang="en-US" smtClean="0"/>
              <a:t>5</a:t>
            </a:fld>
            <a:endParaRPr lang="en-US" dirty="0"/>
          </a:p>
        </p:txBody>
      </p:sp>
    </p:spTree>
    <p:extLst>
      <p:ext uri="{BB962C8B-B14F-4D97-AF65-F5344CB8AC3E}">
        <p14:creationId xmlns:p14="http://schemas.microsoft.com/office/powerpoint/2010/main" val="2146111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Note for presenter: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If you don’t want to go through the entire list (maybe just 2 or 3 examples), nicotine should be on the list.  It can be last for emphasis, but it should be noted regardless of how many examples are given.</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Script: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800" kern="1200" dirty="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Although the chemicals that have been found in e-cig aerosols might seem unrecognizable, you are familiar with other places some of those same chemicals can be found.</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800" kern="1200" dirty="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a:t>
            </a:r>
            <a:r>
              <a:rPr lang="en-US" sz="1800" i="1" kern="1200" dirty="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click) </a:t>
            </a:r>
            <a:r>
              <a:rPr lang="en-US" sz="1800" kern="1200" dirty="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For example, Propylene glycol can be found in antifreeze products or </a:t>
            </a: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also used to winterize plumbing systems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800" kern="1200" dirty="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a:t>
            </a:r>
            <a:r>
              <a:rPr lang="en-US" sz="1800" i="1" kern="1200" dirty="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click) </a:t>
            </a:r>
            <a:r>
              <a:rPr lang="en-US" sz="1800" kern="1200" dirty="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Acetone is commonly found in nail polish remover and as a paint thinner</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800" kern="1200" dirty="0">
                <a:solidFill>
                  <a:srgbClr val="000000"/>
                </a:solidFill>
                <a:effectLst>
                  <a:outerShdw blurRad="38100" dist="38100" dir="2700000" algn="tl">
                    <a:srgbClr val="000000">
                      <a:alpha val="43000"/>
                    </a:srgbClr>
                  </a:outerShdw>
                </a:effectLst>
                <a:latin typeface="Calibri" panose="020F0502020204030204" pitchFamily="34" charset="0"/>
                <a:ea typeface="Arial" panose="020B0604020202020204" pitchFamily="34" charset="0"/>
                <a:cs typeface="Times New Roman" panose="02020603050405020304" pitchFamily="18" charset="0"/>
              </a:rPr>
              <a:t>(</a:t>
            </a:r>
            <a:r>
              <a:rPr lang="en-US" sz="1800" i="1" kern="1200" dirty="0">
                <a:solidFill>
                  <a:srgbClr val="000000"/>
                </a:solidFill>
                <a:effectLst>
                  <a:outerShdw blurRad="38100" dist="38100" dir="2700000" algn="tl">
                    <a:srgbClr val="000000">
                      <a:alpha val="43000"/>
                    </a:srgbClr>
                  </a:outerShdw>
                </a:effectLst>
                <a:latin typeface="Calibri" panose="020F0502020204030204" pitchFamily="34" charset="0"/>
                <a:ea typeface="Arial" panose="020B0604020202020204" pitchFamily="34" charset="0"/>
                <a:cs typeface="Times New Roman" panose="02020603050405020304" pitchFamily="18" charset="0"/>
              </a:rPr>
              <a:t>click) </a:t>
            </a:r>
            <a:r>
              <a:rPr lang="en-US" sz="1800" kern="1200" dirty="0">
                <a:solidFill>
                  <a:srgbClr val="000000"/>
                </a:solidFill>
                <a:effectLst>
                  <a:outerShdw blurRad="38100" dist="38100" dir="2700000" algn="tl">
                    <a:srgbClr val="000000">
                      <a:alpha val="43000"/>
                    </a:srgbClr>
                  </a:outerShdw>
                </a:effectLst>
                <a:latin typeface="Calibri" panose="020F0502020204030204" pitchFamily="34" charset="0"/>
                <a:ea typeface="Arial" panose="020B0604020202020204" pitchFamily="34" charset="0"/>
                <a:cs typeface="Times New Roman" panose="02020603050405020304" pitchFamily="18" charset="0"/>
              </a:rPr>
              <a:t>Ethylbenzene is often </a:t>
            </a: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used to make other chemicals. It</a:t>
            </a:r>
            <a:r>
              <a:rPr lang="uk-UA"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 also found in other products, including pesticides, synthetic rubber, varnishes paints, and inks</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800" kern="1200" dirty="0">
                <a:solidFill>
                  <a:srgbClr val="000000"/>
                </a:solidFill>
                <a:effectLst>
                  <a:outerShdw blurRad="38100" dist="38100" dir="2700000" algn="tl">
                    <a:srgbClr val="000000">
                      <a:alpha val="43000"/>
                    </a:srgbClr>
                  </a:outerShdw>
                </a:effectLst>
                <a:latin typeface="Calibri" panose="020F0502020204030204" pitchFamily="34" charset="0"/>
                <a:ea typeface="Arial" panose="020B0604020202020204" pitchFamily="34" charset="0"/>
                <a:cs typeface="Times New Roman" panose="02020603050405020304" pitchFamily="18" charset="0"/>
              </a:rPr>
              <a:t>(</a:t>
            </a:r>
            <a:r>
              <a:rPr lang="en-US" sz="1800" i="1" kern="1200" dirty="0">
                <a:solidFill>
                  <a:srgbClr val="000000"/>
                </a:solidFill>
                <a:effectLst>
                  <a:outerShdw blurRad="38100" dist="38100" dir="2700000" algn="tl">
                    <a:srgbClr val="000000">
                      <a:alpha val="43000"/>
                    </a:srgbClr>
                  </a:outerShdw>
                </a:effectLst>
                <a:latin typeface="Calibri" panose="020F0502020204030204" pitchFamily="34" charset="0"/>
                <a:ea typeface="Arial" panose="020B0604020202020204" pitchFamily="34" charset="0"/>
                <a:cs typeface="Times New Roman" panose="02020603050405020304" pitchFamily="18" charset="0"/>
              </a:rPr>
              <a:t>click) </a:t>
            </a:r>
            <a:r>
              <a:rPr lang="en-US" sz="1800" kern="1200" dirty="0">
                <a:solidFill>
                  <a:srgbClr val="000000"/>
                </a:solidFill>
                <a:effectLst>
                  <a:outerShdw blurRad="38100" dist="38100" dir="2700000" algn="tl">
                    <a:srgbClr val="000000">
                      <a:alpha val="43000"/>
                    </a:srgbClr>
                  </a:outerShdw>
                </a:effectLst>
                <a:latin typeface="Calibri" panose="020F0502020204030204" pitchFamily="34" charset="0"/>
                <a:ea typeface="Arial" panose="020B0604020202020204" pitchFamily="34" charset="0"/>
                <a:cs typeface="Times New Roman" panose="02020603050405020304" pitchFamily="18" charset="0"/>
              </a:rPr>
              <a:t>Formaldehyde </a:t>
            </a: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based solutions are also used in embalming to disinfect and temporarily preserve human and animal remains</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800" kern="1200" dirty="0">
                <a:solidFill>
                  <a:srgbClr val="000000"/>
                </a:solidFill>
                <a:effectLst>
                  <a:outerShdw blurRad="38100" dist="38100" dir="2700000" algn="tl">
                    <a:srgbClr val="000000">
                      <a:alpha val="43000"/>
                    </a:srgbClr>
                  </a:outerShdw>
                </a:effectLst>
                <a:latin typeface="Calibri" panose="020F0502020204030204" pitchFamily="34" charset="0"/>
                <a:ea typeface="Arial" panose="020B0604020202020204" pitchFamily="34" charset="0"/>
                <a:cs typeface="Times New Roman" panose="02020603050405020304" pitchFamily="18" charset="0"/>
              </a:rPr>
              <a:t>(</a:t>
            </a:r>
            <a:r>
              <a:rPr lang="en-US" sz="1800" i="1" kern="1200" dirty="0">
                <a:solidFill>
                  <a:srgbClr val="000000"/>
                </a:solidFill>
                <a:effectLst>
                  <a:outerShdw blurRad="38100" dist="38100" dir="2700000" algn="tl">
                    <a:srgbClr val="000000">
                      <a:alpha val="43000"/>
                    </a:srgbClr>
                  </a:outerShdw>
                </a:effectLst>
                <a:latin typeface="Calibri" panose="020F0502020204030204" pitchFamily="34" charset="0"/>
                <a:ea typeface="Arial" panose="020B0604020202020204" pitchFamily="34" charset="0"/>
                <a:cs typeface="Times New Roman" panose="02020603050405020304" pitchFamily="18" charset="0"/>
              </a:rPr>
              <a:t>click) </a:t>
            </a: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Maybe the most important ingredient here is nicotine. Nicotine is a drug that's highly addictive in moderate doses and is the reason why smokers smoke even after they start getting sick. Of course, in high doses, it's a poison.</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800" kern="1200" dirty="0">
                <a:solidFill>
                  <a:srgbClr val="000000"/>
                </a:solidFill>
                <a:effectLst>
                  <a:outerShdw blurRad="38100" dist="38100" dir="2700000" algn="tl">
                    <a:srgbClr val="000000">
                      <a:alpha val="43000"/>
                    </a:srgbClr>
                  </a:outerShdw>
                </a:effectLst>
                <a:latin typeface="Calibri" panose="020F0502020204030204" pitchFamily="34" charset="0"/>
                <a:ea typeface="Arial" panose="020B0604020202020204" pitchFamily="34" charset="0"/>
                <a:cs typeface="Times New Roman" panose="02020603050405020304" pitchFamily="18" charset="0"/>
              </a:rPr>
              <a:t>(</a:t>
            </a:r>
            <a:r>
              <a:rPr lang="en-US" sz="1800" i="1" kern="1200" dirty="0">
                <a:solidFill>
                  <a:srgbClr val="000000"/>
                </a:solidFill>
                <a:effectLst>
                  <a:outerShdw blurRad="38100" dist="38100" dir="2700000" algn="tl">
                    <a:srgbClr val="000000">
                      <a:alpha val="43000"/>
                    </a:srgbClr>
                  </a:outerShdw>
                </a:effectLst>
                <a:latin typeface="Calibri" panose="020F0502020204030204" pitchFamily="34" charset="0"/>
                <a:ea typeface="Arial" panose="020B0604020202020204" pitchFamily="34" charset="0"/>
                <a:cs typeface="Times New Roman" panose="02020603050405020304" pitchFamily="18" charset="0"/>
              </a:rPr>
              <a:t>click) </a:t>
            </a:r>
            <a:r>
              <a:rPr lang="en-US" sz="1800" kern="1200" dirty="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Rubidium is a chemical that can be used to give </a:t>
            </a:r>
            <a:r>
              <a:rPr lang="en-US" sz="1800" kern="1200" dirty="0">
                <a:solidFill>
                  <a:srgbClr val="000000"/>
                </a:solidFill>
                <a:effectLst>
                  <a:outerShdw blurRad="38100" dist="38100" dir="2700000" algn="tl">
                    <a:srgbClr val="000000">
                      <a:alpha val="43000"/>
                    </a:srgbClr>
                  </a:outerShdw>
                </a:effectLst>
                <a:latin typeface="Calibri" panose="020F0502020204030204" pitchFamily="34" charset="0"/>
                <a:ea typeface="Arial" panose="020B0604020202020204" pitchFamily="34" charset="0"/>
                <a:cs typeface="Times New Roman" panose="02020603050405020304" pitchFamily="18" charset="0"/>
              </a:rPr>
              <a:t>fireworks their bright colors</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F5C81E5-51A0-5547-9E3E-70C0BC38FA7E}" type="slidenum">
              <a:rPr lang="en-US" smtClean="0"/>
              <a:t>6</a:t>
            </a:fld>
            <a:endParaRPr lang="en-US" dirty="0"/>
          </a:p>
        </p:txBody>
      </p:sp>
    </p:spTree>
    <p:extLst>
      <p:ext uri="{BB962C8B-B14F-4D97-AF65-F5344CB8AC3E}">
        <p14:creationId xmlns:p14="http://schemas.microsoft.com/office/powerpoint/2010/main" val="3079730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Script: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pPr>
            <a:r>
              <a:rPr lang="en-US" sz="1800" dirty="0">
                <a:solidFill>
                  <a:srgbClr val="141414"/>
                </a:solidFill>
                <a:effectLst/>
                <a:latin typeface="Calibri" panose="020F0502020204030204" pitchFamily="34" charset="0"/>
                <a:ea typeface="Times New Roman" panose="02020603050405020304" pitchFamily="18" charset="0"/>
              </a:rPr>
              <a:t>According to the Surgeon General, because the brain isn’t fully developed until the mid-20s, youth and young adults are uniquely at risk for long-term, long-lasting effects of exposing their developing brains to nicotine.</a:t>
            </a:r>
            <a:endParaRPr lang="en-US" sz="1800" dirty="0">
              <a:effectLst/>
              <a:latin typeface="Times New Roman" panose="02020603050405020304" pitchFamily="18" charset="0"/>
              <a:ea typeface="Times New Roman" panose="02020603050405020304" pitchFamily="18" charset="0"/>
            </a:endParaRPr>
          </a:p>
          <a:p>
            <a:pPr marL="0" marR="0">
              <a:spcBef>
                <a:spcPts val="0"/>
              </a:spcBef>
            </a:pPr>
            <a:r>
              <a:rPr lang="en-US" sz="1800" dirty="0">
                <a:solidFill>
                  <a:srgbClr val="141414"/>
                </a:solidFill>
                <a:effectLst/>
                <a:latin typeface="Calibri" panose="020F0502020204030204" pitchFamily="34" charset="0"/>
                <a:ea typeface="Times New Roman" panose="02020603050405020304" pitchFamily="18" charset="0"/>
              </a:rPr>
              <a:t>These risks include nicotine addiction, mood disorders, and permanent lowering of impulse control. Nicotine also changes the way synapses are formed, which can harm the parts of the brain that control attention and learning.</a:t>
            </a:r>
            <a:endParaRPr lang="en-US" sz="1800" dirty="0">
              <a:effectLst/>
              <a:latin typeface="Times New Roman" panose="02020603050405020304" pitchFamily="18" charset="0"/>
              <a:ea typeface="Times New Roman" panose="02020603050405020304" pitchFamily="18" charset="0"/>
            </a:endParaRPr>
          </a:p>
          <a:p>
            <a:pPr marL="0" marR="0">
              <a:spcBef>
                <a:spcPts val="0"/>
              </a:spcBef>
            </a:pPr>
            <a:r>
              <a:rPr lang="en-US" sz="1800" dirty="0">
                <a:solidFill>
                  <a:srgbClr val="141414"/>
                </a:solidFill>
                <a:effectLst/>
                <a:latin typeface="Calibri" panose="020F0502020204030204" pitchFamily="34" charset="0"/>
                <a:ea typeface="Times New Roman" panose="02020603050405020304" pitchFamily="18" charset="0"/>
              </a:rPr>
              <a:t>Teens can get addicted more easily than adults. The nicotine in e-cigarettes and other tobacco products can also prime the adolescent brain for addiction to other drugs.</a:t>
            </a:r>
            <a:endParaRPr lang="en-US" sz="1800" dirty="0">
              <a:effectLst/>
              <a:latin typeface="Times New Roman" panose="02020603050405020304" pitchFamily="18" charset="0"/>
              <a:ea typeface="Times New Roman" panose="02020603050405020304" pitchFamily="18" charset="0"/>
            </a:endParaRPr>
          </a:p>
          <a:p>
            <a:pPr marL="0" marR="0">
              <a:spcBef>
                <a:spcPts val="0"/>
              </a:spcBef>
            </a:pPr>
            <a:r>
              <a:rPr lang="en-US" sz="1800" dirty="0">
                <a:solidFill>
                  <a:srgbClr val="141414"/>
                </a:solidFill>
                <a:effectLst/>
                <a:latin typeface="Calibri" panose="020F0502020204030204" pitchFamily="34" charset="0"/>
                <a:ea typeface="Times New Roman" panose="02020603050405020304" pitchFamily="18" charset="0"/>
              </a:rPr>
              <a:t>E-cigarette use among youth and young adults is strongly linked to the use of other tobacco products, such as regular cigarettes, cigars, hookah, and smokeless tobacco.</a:t>
            </a:r>
            <a:endParaRPr lang="en-US" sz="1800" dirty="0">
              <a:effectLst/>
              <a:latin typeface="Times New Roman" panose="02020603050405020304" pitchFamily="18" charset="0"/>
              <a:ea typeface="Times New Roman" panose="02020603050405020304" pitchFamily="18" charset="0"/>
            </a:endParaRPr>
          </a:p>
          <a:p>
            <a:pPr>
              <a:lnSpc>
                <a:spcPct val="90000"/>
              </a:lnSpc>
              <a:buFontTx/>
              <a:buNone/>
            </a:pPr>
            <a:endParaRPr lang="en-US" altLang="en-US" sz="1200" dirty="0">
              <a:latin typeface="Calibri" panose="020F0502020204030204" pitchFamily="34" charset="0"/>
              <a:cs typeface="Calibri" panose="020F0502020204030204" pitchFamily="34" charset="0"/>
            </a:endParaRPr>
          </a:p>
          <a:p>
            <a:pPr>
              <a:lnSpc>
                <a:spcPct val="90000"/>
              </a:lnSpc>
              <a:buFontTx/>
              <a:buNone/>
            </a:pPr>
            <a:r>
              <a:rPr lang="en-US" altLang="en-US" sz="1200" b="1" dirty="0">
                <a:latin typeface="Calibri" panose="020F0502020204030204" pitchFamily="34" charset="0"/>
                <a:cs typeface="Calibri" panose="020F0502020204030204" pitchFamily="34" charset="0"/>
              </a:rPr>
              <a:t>Citations:</a:t>
            </a:r>
          </a:p>
          <a:p>
            <a:pPr marL="0" marR="0" lvl="0" indent="0" algn="l" defTabSz="457200" rtl="0" eaLnBrk="1" fontAlgn="auto" latinLnBrk="0" hangingPunct="1">
              <a:lnSpc>
                <a:spcPct val="90000"/>
              </a:lnSpc>
              <a:spcBef>
                <a:spcPts val="0"/>
              </a:spcBef>
              <a:spcAft>
                <a:spcPts val="0"/>
              </a:spcAft>
              <a:buClrTx/>
              <a:buSzTx/>
              <a:buFontTx/>
              <a:buNone/>
              <a:tabLst/>
              <a:defRPr/>
            </a:pPr>
            <a:r>
              <a:rPr lang="en-US" altLang="en-US" sz="1200" dirty="0">
                <a:latin typeface="Calibri" panose="020F0502020204030204" pitchFamily="34" charset="0"/>
                <a:cs typeface="Calibri" panose="020F0502020204030204" pitchFamily="34" charset="0"/>
              </a:rPr>
              <a:t>1. Many published studies have shown this, including: Abreu-Villaca, Y. et al (2003). Short-term adolescent nicotine exposure has immediate and persistent effects on cholinergic systems: Critical periods, patterns of exposure, dose thresholds. Neuropsychopharmocology, 28 pp. 1935-1949.</a:t>
            </a:r>
          </a:p>
          <a:p>
            <a:pPr>
              <a:lnSpc>
                <a:spcPct val="90000"/>
              </a:lnSpc>
              <a:buFontTx/>
              <a:buNone/>
            </a:pPr>
            <a:endParaRPr lang="en-US" altLang="en-US" sz="1200" dirty="0">
              <a:latin typeface="Calibri" panose="020F0502020204030204" pitchFamily="34" charset="0"/>
              <a:cs typeface="Calibri" panose="020F0502020204030204" pitchFamily="34" charset="0"/>
            </a:endParaRPr>
          </a:p>
          <a:p>
            <a:pPr>
              <a:lnSpc>
                <a:spcPct val="90000"/>
              </a:lnSpc>
              <a:buFontTx/>
              <a:buNone/>
            </a:pPr>
            <a:r>
              <a:rPr lang="en-US" altLang="en-US" sz="1200" dirty="0">
                <a:latin typeface="Calibri" panose="020F0502020204030204" pitchFamily="34" charset="0"/>
                <a:cs typeface="Calibri" panose="020F0502020204030204" pitchFamily="34" charset="0"/>
              </a:rPr>
              <a:t>2. U.S. Department of Health and Human Services. E-Cigarette Use Among Youth and Young Adults: A Report of the Surgeon General—Executive Summary. Atlanta, GA: U.S. Department of Health and Human Services, Centers for Disease Control and Prevention, National Center for Chronic Disease Prevention and Health Promotion, Office on Smoking and Health, 2016.</a:t>
            </a:r>
          </a:p>
          <a:p>
            <a:pPr>
              <a:lnSpc>
                <a:spcPct val="90000"/>
              </a:lnSpc>
              <a:buFontTx/>
              <a:buNone/>
            </a:pPr>
            <a:endParaRPr lang="en-US" altLang="en-US" sz="1200"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F5C81E5-51A0-5547-9E3E-70C0BC38FA7E}" type="slidenum">
              <a:rPr lang="en-US" smtClean="0"/>
              <a:t>7</a:t>
            </a:fld>
            <a:endParaRPr lang="en-US" dirty="0"/>
          </a:p>
        </p:txBody>
      </p:sp>
    </p:spTree>
    <p:extLst>
      <p:ext uri="{BB962C8B-B14F-4D97-AF65-F5344CB8AC3E}">
        <p14:creationId xmlns:p14="http://schemas.microsoft.com/office/powerpoint/2010/main" val="1004960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pPr>
            <a:r>
              <a:rPr lang="en-US" sz="1800" b="1" dirty="0">
                <a:solidFill>
                  <a:srgbClr val="141414"/>
                </a:solidFill>
                <a:effectLst/>
                <a:latin typeface="Calibri" panose="020F0502020204030204" pitchFamily="34" charset="0"/>
                <a:ea typeface="Times New Roman" panose="02020603050405020304" pitchFamily="18" charset="0"/>
              </a:rPr>
              <a:t>Script:</a:t>
            </a:r>
            <a:endParaRPr lang="en-US" sz="1800" dirty="0">
              <a:effectLst/>
              <a:latin typeface="Times New Roman" panose="02020603050405020304" pitchFamily="18" charset="0"/>
              <a:ea typeface="Times New Roman" panose="02020603050405020304" pitchFamily="18" charset="0"/>
            </a:endParaRPr>
          </a:p>
          <a:p>
            <a:pPr marL="0" marR="0">
              <a:spcBef>
                <a:spcPts val="0"/>
              </a:spcBef>
            </a:pPr>
            <a:r>
              <a:rPr lang="en-US" sz="1800" dirty="0">
                <a:effectLst/>
                <a:latin typeface="Calibri" panose="020F0502020204030204" pitchFamily="34" charset="0"/>
                <a:ea typeface="Times New Roman" panose="02020603050405020304" pitchFamily="18" charset="0"/>
              </a:rPr>
              <a:t>Some e-cigarettes are made to look like regular cigarettes, cigars, or pipes. Some resemble pens, small electronic devices such as USB sticks, and other everyday items. The products that are designed to resemble small electronic devices are often compact and allow for discreet carrying and use – at home, in school hallways and bathrooms, and even in classrooms.</a:t>
            </a:r>
            <a:endParaRPr lang="en-US" sz="1800" dirty="0">
              <a:effectLst/>
              <a:latin typeface="Times New Roman" panose="02020603050405020304" pitchFamily="18" charset="0"/>
              <a:ea typeface="Times New Roman" panose="02020603050405020304" pitchFamily="18" charset="0"/>
            </a:endParaRPr>
          </a:p>
          <a:p>
            <a:endParaRPr lang="en-US" dirty="0"/>
          </a:p>
          <a:p>
            <a:r>
              <a:rPr lang="en-US" dirty="0"/>
              <a:t>Tobacco and vaping</a:t>
            </a:r>
            <a:r>
              <a:rPr lang="en-US" baseline="0" dirty="0"/>
              <a:t> </a:t>
            </a:r>
            <a:r>
              <a:rPr lang="en-US" dirty="0"/>
              <a:t>companies appear to be introducing many new types of vaping devices that are sleek, concealable, and modern. Some still closely resemble the design features of JUUL. Major tobacco companies as well as independent companies are producing these types of vapes.</a:t>
            </a:r>
          </a:p>
          <a:p>
            <a:endParaRPr lang="en-US" dirty="0"/>
          </a:p>
          <a:p>
            <a:r>
              <a:rPr lang="en-US" dirty="0"/>
              <a:t>Although the FDA</a:t>
            </a:r>
            <a:r>
              <a:rPr lang="en-US" baseline="0" dirty="0"/>
              <a:t> (Food and Drug Administration) has only approved 34 e-cigarettes (3 brands) (as of August 2024) for sale in the United States, thousands more are in stores illegally.</a:t>
            </a:r>
            <a:r>
              <a:rPr lang="en-US" dirty="0"/>
              <a:t> </a:t>
            </a:r>
          </a:p>
          <a:p>
            <a:endParaRPr lang="en-US" dirty="0"/>
          </a:p>
          <a:p>
            <a:r>
              <a:rPr lang="en-US" dirty="0"/>
              <a:t>Companies are also now introducing pre-charged, completely disposable vaping devices. (From Campaign</a:t>
            </a:r>
            <a:r>
              <a:rPr lang="en-US" baseline="0" dirty="0"/>
              <a:t> for Tobacco-Free Kids)</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9F5C81E5-51A0-5547-9E3E-70C0BC38FA7E}" type="slidenum">
              <a:rPr lang="en-US" smtClean="0"/>
              <a:t>8</a:t>
            </a:fld>
            <a:endParaRPr lang="en-US" dirty="0"/>
          </a:p>
        </p:txBody>
      </p:sp>
    </p:spTree>
    <p:extLst>
      <p:ext uri="{BB962C8B-B14F-4D97-AF65-F5344CB8AC3E}">
        <p14:creationId xmlns:p14="http://schemas.microsoft.com/office/powerpoint/2010/main" val="33212244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baseline="0" dirty="0"/>
              <a:t>Script: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And even though this presentation focuses on vaping, we want to mention that smokeless tobacco products are being used increasingly by youth. Smokeless tobacco is any tobacco that isn’t burned or inhaled by the user. One type, oral nicotine pouches, like Zyn and Velo, have become popular with youth recently. They contain nicotine powder that dissolves in the user’s mouth. They are “spitless.” Nicotine pouches are small and discrete, making their use easy to hide.</a:t>
            </a:r>
          </a:p>
          <a:p>
            <a:endParaRPr lang="en-US" dirty="0"/>
          </a:p>
        </p:txBody>
      </p:sp>
      <p:sp>
        <p:nvSpPr>
          <p:cNvPr id="4" name="Slide Number Placeholder 3"/>
          <p:cNvSpPr>
            <a:spLocks noGrp="1"/>
          </p:cNvSpPr>
          <p:nvPr>
            <p:ph type="sldNum" sz="quarter" idx="5"/>
          </p:nvPr>
        </p:nvSpPr>
        <p:spPr/>
        <p:txBody>
          <a:bodyPr/>
          <a:lstStyle/>
          <a:p>
            <a:fld id="{9F5C81E5-51A0-5547-9E3E-70C0BC38FA7E}" type="slidenum">
              <a:rPr lang="en-US" smtClean="0"/>
              <a:t>9</a:t>
            </a:fld>
            <a:endParaRPr lang="en-US" dirty="0"/>
          </a:p>
        </p:txBody>
      </p:sp>
    </p:spTree>
    <p:extLst>
      <p:ext uri="{BB962C8B-B14F-4D97-AF65-F5344CB8AC3E}">
        <p14:creationId xmlns:p14="http://schemas.microsoft.com/office/powerpoint/2010/main" val="1444539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0556F-C2A7-492B-A62D-F507B9AE06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093D675-A064-45DD-B240-02E05D3270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9F975C6-3FCA-47DD-A7A2-6D4EEFAB10CC}"/>
              </a:ext>
            </a:extLst>
          </p:cNvPr>
          <p:cNvSpPr>
            <a:spLocks noGrp="1"/>
          </p:cNvSpPr>
          <p:nvPr>
            <p:ph type="dt" sz="half" idx="10"/>
          </p:nvPr>
        </p:nvSpPr>
        <p:spPr/>
        <p:txBody>
          <a:bodyPr/>
          <a:lstStyle/>
          <a:p>
            <a:fld id="{0BC12DDD-8BC3-C141-9EE6-71C13EAA6F29}" type="datetimeFigureOut">
              <a:rPr lang="en-US" smtClean="0"/>
              <a:t>10/2/2024</a:t>
            </a:fld>
            <a:endParaRPr lang="en-US" dirty="0"/>
          </a:p>
        </p:txBody>
      </p:sp>
      <p:sp>
        <p:nvSpPr>
          <p:cNvPr id="5" name="Footer Placeholder 4">
            <a:extLst>
              <a:ext uri="{FF2B5EF4-FFF2-40B4-BE49-F238E27FC236}">
                <a16:creationId xmlns:a16="http://schemas.microsoft.com/office/drawing/2014/main" id="{749F428E-C9BA-47B0-97AF-BF331B6B9D9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4897C54-7D63-497C-9CC5-8968D754BC6F}"/>
              </a:ext>
            </a:extLst>
          </p:cNvPr>
          <p:cNvSpPr>
            <a:spLocks noGrp="1"/>
          </p:cNvSpPr>
          <p:nvPr>
            <p:ph type="sldNum" sz="quarter" idx="12"/>
          </p:nvPr>
        </p:nvSpPr>
        <p:spPr/>
        <p:txBody>
          <a:bodyPr/>
          <a:lstStyle/>
          <a:p>
            <a:fld id="{B8ED29DB-1E3E-3248-8410-B56D1DFDEEE8}" type="slidenum">
              <a:rPr lang="en-US" smtClean="0"/>
              <a:t>‹#›</a:t>
            </a:fld>
            <a:endParaRPr lang="en-US" dirty="0"/>
          </a:p>
        </p:txBody>
      </p:sp>
    </p:spTree>
    <p:extLst>
      <p:ext uri="{BB962C8B-B14F-4D97-AF65-F5344CB8AC3E}">
        <p14:creationId xmlns:p14="http://schemas.microsoft.com/office/powerpoint/2010/main" val="1283750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B81B7-98B1-4F85-8673-164CC9990D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DE55C0-5B2F-4808-A8E9-809B59AED6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DB06CD-E4CF-4A2D-99BD-DB75522815F9}"/>
              </a:ext>
            </a:extLst>
          </p:cNvPr>
          <p:cNvSpPr>
            <a:spLocks noGrp="1"/>
          </p:cNvSpPr>
          <p:nvPr>
            <p:ph type="dt" sz="half" idx="10"/>
          </p:nvPr>
        </p:nvSpPr>
        <p:spPr/>
        <p:txBody>
          <a:bodyPr/>
          <a:lstStyle/>
          <a:p>
            <a:fld id="{0BC12DDD-8BC3-C141-9EE6-71C13EAA6F29}" type="datetimeFigureOut">
              <a:rPr lang="en-US" smtClean="0"/>
              <a:t>10/2/2024</a:t>
            </a:fld>
            <a:endParaRPr lang="en-US" dirty="0"/>
          </a:p>
        </p:txBody>
      </p:sp>
      <p:sp>
        <p:nvSpPr>
          <p:cNvPr id="5" name="Footer Placeholder 4">
            <a:extLst>
              <a:ext uri="{FF2B5EF4-FFF2-40B4-BE49-F238E27FC236}">
                <a16:creationId xmlns:a16="http://schemas.microsoft.com/office/drawing/2014/main" id="{3C91FFB1-7911-4769-9E49-CC761CD041D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F4F9590-C7C3-4EFF-BF4F-8DD7802984E8}"/>
              </a:ext>
            </a:extLst>
          </p:cNvPr>
          <p:cNvSpPr>
            <a:spLocks noGrp="1"/>
          </p:cNvSpPr>
          <p:nvPr>
            <p:ph type="sldNum" sz="quarter" idx="12"/>
          </p:nvPr>
        </p:nvSpPr>
        <p:spPr/>
        <p:txBody>
          <a:bodyPr/>
          <a:lstStyle/>
          <a:p>
            <a:fld id="{B8ED29DB-1E3E-3248-8410-B56D1DFDEEE8}" type="slidenum">
              <a:rPr lang="en-US" smtClean="0"/>
              <a:t>‹#›</a:t>
            </a:fld>
            <a:endParaRPr lang="en-US" dirty="0"/>
          </a:p>
        </p:txBody>
      </p:sp>
    </p:spTree>
    <p:extLst>
      <p:ext uri="{BB962C8B-B14F-4D97-AF65-F5344CB8AC3E}">
        <p14:creationId xmlns:p14="http://schemas.microsoft.com/office/powerpoint/2010/main" val="3872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AC770B-6330-48B8-AE15-CC41A7438EC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4F6ECE3-E7F5-4FE4-99F4-B8C85A8E4A0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5A1DE4-BEFE-474C-A74E-A84B7D3E411C}"/>
              </a:ext>
            </a:extLst>
          </p:cNvPr>
          <p:cNvSpPr>
            <a:spLocks noGrp="1"/>
          </p:cNvSpPr>
          <p:nvPr>
            <p:ph type="dt" sz="half" idx="10"/>
          </p:nvPr>
        </p:nvSpPr>
        <p:spPr/>
        <p:txBody>
          <a:bodyPr/>
          <a:lstStyle/>
          <a:p>
            <a:fld id="{0BC12DDD-8BC3-C141-9EE6-71C13EAA6F29}" type="datetimeFigureOut">
              <a:rPr lang="en-US" smtClean="0"/>
              <a:t>10/2/2024</a:t>
            </a:fld>
            <a:endParaRPr lang="en-US" dirty="0"/>
          </a:p>
        </p:txBody>
      </p:sp>
      <p:sp>
        <p:nvSpPr>
          <p:cNvPr id="5" name="Footer Placeholder 4">
            <a:extLst>
              <a:ext uri="{FF2B5EF4-FFF2-40B4-BE49-F238E27FC236}">
                <a16:creationId xmlns:a16="http://schemas.microsoft.com/office/drawing/2014/main" id="{FC45292B-F068-4B40-89B5-EAF3FEA05D4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F2F3F86-5112-409F-BE31-4642D1FE2F4D}"/>
              </a:ext>
            </a:extLst>
          </p:cNvPr>
          <p:cNvSpPr>
            <a:spLocks noGrp="1"/>
          </p:cNvSpPr>
          <p:nvPr>
            <p:ph type="sldNum" sz="quarter" idx="12"/>
          </p:nvPr>
        </p:nvSpPr>
        <p:spPr/>
        <p:txBody>
          <a:bodyPr/>
          <a:lstStyle/>
          <a:p>
            <a:fld id="{B8ED29DB-1E3E-3248-8410-B56D1DFDEEE8}" type="slidenum">
              <a:rPr lang="en-US" smtClean="0"/>
              <a:t>‹#›</a:t>
            </a:fld>
            <a:endParaRPr lang="en-US" dirty="0"/>
          </a:p>
        </p:txBody>
      </p:sp>
    </p:spTree>
    <p:extLst>
      <p:ext uri="{BB962C8B-B14F-4D97-AF65-F5344CB8AC3E}">
        <p14:creationId xmlns:p14="http://schemas.microsoft.com/office/powerpoint/2010/main" val="217117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E37D2-3DB9-4BCB-9B45-F61B056658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47E052-34EE-44E8-B07E-A394B53540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F64BAC-8E97-49D2-98B1-3B13BBF28AA4}"/>
              </a:ext>
            </a:extLst>
          </p:cNvPr>
          <p:cNvSpPr>
            <a:spLocks noGrp="1"/>
          </p:cNvSpPr>
          <p:nvPr>
            <p:ph type="dt" sz="half" idx="10"/>
          </p:nvPr>
        </p:nvSpPr>
        <p:spPr/>
        <p:txBody>
          <a:bodyPr/>
          <a:lstStyle/>
          <a:p>
            <a:fld id="{0BC12DDD-8BC3-C141-9EE6-71C13EAA6F29}" type="datetimeFigureOut">
              <a:rPr lang="en-US" smtClean="0"/>
              <a:t>10/2/2024</a:t>
            </a:fld>
            <a:endParaRPr lang="en-US" dirty="0"/>
          </a:p>
        </p:txBody>
      </p:sp>
      <p:sp>
        <p:nvSpPr>
          <p:cNvPr id="5" name="Footer Placeholder 4">
            <a:extLst>
              <a:ext uri="{FF2B5EF4-FFF2-40B4-BE49-F238E27FC236}">
                <a16:creationId xmlns:a16="http://schemas.microsoft.com/office/drawing/2014/main" id="{3625CE1E-4732-4DA9-879A-7A59EAEF1AD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62A4319-8922-4885-8CCA-11D1EF1E4F27}"/>
              </a:ext>
            </a:extLst>
          </p:cNvPr>
          <p:cNvSpPr>
            <a:spLocks noGrp="1"/>
          </p:cNvSpPr>
          <p:nvPr>
            <p:ph type="sldNum" sz="quarter" idx="12"/>
          </p:nvPr>
        </p:nvSpPr>
        <p:spPr/>
        <p:txBody>
          <a:bodyPr/>
          <a:lstStyle/>
          <a:p>
            <a:fld id="{B8ED29DB-1E3E-3248-8410-B56D1DFDEEE8}" type="slidenum">
              <a:rPr lang="en-US" smtClean="0"/>
              <a:t>‹#›</a:t>
            </a:fld>
            <a:endParaRPr lang="en-US" dirty="0"/>
          </a:p>
        </p:txBody>
      </p:sp>
    </p:spTree>
    <p:extLst>
      <p:ext uri="{BB962C8B-B14F-4D97-AF65-F5344CB8AC3E}">
        <p14:creationId xmlns:p14="http://schemas.microsoft.com/office/powerpoint/2010/main" val="2750366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87137-66A7-4580-AD2E-DBFEF4DAA60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B66D50-E092-40A1-9EC7-5F5B5E7C62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29CD2F-010A-4FDE-AA0D-F7A457523863}"/>
              </a:ext>
            </a:extLst>
          </p:cNvPr>
          <p:cNvSpPr>
            <a:spLocks noGrp="1"/>
          </p:cNvSpPr>
          <p:nvPr>
            <p:ph type="dt" sz="half" idx="10"/>
          </p:nvPr>
        </p:nvSpPr>
        <p:spPr/>
        <p:txBody>
          <a:bodyPr/>
          <a:lstStyle/>
          <a:p>
            <a:fld id="{0BC12DDD-8BC3-C141-9EE6-71C13EAA6F29}" type="datetimeFigureOut">
              <a:rPr lang="en-US" smtClean="0"/>
              <a:t>10/2/2024</a:t>
            </a:fld>
            <a:endParaRPr lang="en-US" dirty="0"/>
          </a:p>
        </p:txBody>
      </p:sp>
      <p:sp>
        <p:nvSpPr>
          <p:cNvPr id="5" name="Footer Placeholder 4">
            <a:extLst>
              <a:ext uri="{FF2B5EF4-FFF2-40B4-BE49-F238E27FC236}">
                <a16:creationId xmlns:a16="http://schemas.microsoft.com/office/drawing/2014/main" id="{0F020642-F0B1-46C0-A6E4-86468ADAF1E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1DCB4B3-AD5A-4304-A0B8-973A1FEA0C69}"/>
              </a:ext>
            </a:extLst>
          </p:cNvPr>
          <p:cNvSpPr>
            <a:spLocks noGrp="1"/>
          </p:cNvSpPr>
          <p:nvPr>
            <p:ph type="sldNum" sz="quarter" idx="12"/>
          </p:nvPr>
        </p:nvSpPr>
        <p:spPr/>
        <p:txBody>
          <a:bodyPr/>
          <a:lstStyle/>
          <a:p>
            <a:fld id="{B8ED29DB-1E3E-3248-8410-B56D1DFDEEE8}" type="slidenum">
              <a:rPr lang="en-US" smtClean="0"/>
              <a:t>‹#›</a:t>
            </a:fld>
            <a:endParaRPr lang="en-US" dirty="0"/>
          </a:p>
        </p:txBody>
      </p:sp>
    </p:spTree>
    <p:extLst>
      <p:ext uri="{BB962C8B-B14F-4D97-AF65-F5344CB8AC3E}">
        <p14:creationId xmlns:p14="http://schemas.microsoft.com/office/powerpoint/2010/main" val="8020021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06463-28E1-4E49-AC60-6C01FBE1D4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6573C9-7EEE-42A4-AC75-5C7B1A5572B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42F061-7D27-4864-8977-DDD0704161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BBAACE-421C-410C-8782-F50E2B8FE093}"/>
              </a:ext>
            </a:extLst>
          </p:cNvPr>
          <p:cNvSpPr>
            <a:spLocks noGrp="1"/>
          </p:cNvSpPr>
          <p:nvPr>
            <p:ph type="dt" sz="half" idx="10"/>
          </p:nvPr>
        </p:nvSpPr>
        <p:spPr/>
        <p:txBody>
          <a:bodyPr/>
          <a:lstStyle/>
          <a:p>
            <a:fld id="{0BC12DDD-8BC3-C141-9EE6-71C13EAA6F29}" type="datetimeFigureOut">
              <a:rPr lang="en-US" smtClean="0"/>
              <a:t>10/2/2024</a:t>
            </a:fld>
            <a:endParaRPr lang="en-US" dirty="0"/>
          </a:p>
        </p:txBody>
      </p:sp>
      <p:sp>
        <p:nvSpPr>
          <p:cNvPr id="6" name="Footer Placeholder 5">
            <a:extLst>
              <a:ext uri="{FF2B5EF4-FFF2-40B4-BE49-F238E27FC236}">
                <a16:creationId xmlns:a16="http://schemas.microsoft.com/office/drawing/2014/main" id="{C538A77E-1704-4E48-AC68-604BFEE3E0C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E7C7B40-A4E4-486D-A6FB-F974245244AE}"/>
              </a:ext>
            </a:extLst>
          </p:cNvPr>
          <p:cNvSpPr>
            <a:spLocks noGrp="1"/>
          </p:cNvSpPr>
          <p:nvPr>
            <p:ph type="sldNum" sz="quarter" idx="12"/>
          </p:nvPr>
        </p:nvSpPr>
        <p:spPr/>
        <p:txBody>
          <a:bodyPr/>
          <a:lstStyle/>
          <a:p>
            <a:fld id="{B8ED29DB-1E3E-3248-8410-B56D1DFDEEE8}" type="slidenum">
              <a:rPr lang="en-US" smtClean="0"/>
              <a:t>‹#›</a:t>
            </a:fld>
            <a:endParaRPr lang="en-US" dirty="0"/>
          </a:p>
        </p:txBody>
      </p:sp>
    </p:spTree>
    <p:extLst>
      <p:ext uri="{BB962C8B-B14F-4D97-AF65-F5344CB8AC3E}">
        <p14:creationId xmlns:p14="http://schemas.microsoft.com/office/powerpoint/2010/main" val="1943664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B6FA4-E490-427D-B336-C75FD24A930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376E98-E9E4-4819-870F-A197FE7978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3BC215-A966-4DE9-ACF5-53FA9646B89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2B8D18-2F2D-4FAA-98E3-42C86DBD32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FF00B1-C681-47CE-88CD-74AD21DF3A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4EA703-62DA-436C-AE32-1FD2C13B9D47}"/>
              </a:ext>
            </a:extLst>
          </p:cNvPr>
          <p:cNvSpPr>
            <a:spLocks noGrp="1"/>
          </p:cNvSpPr>
          <p:nvPr>
            <p:ph type="dt" sz="half" idx="10"/>
          </p:nvPr>
        </p:nvSpPr>
        <p:spPr/>
        <p:txBody>
          <a:bodyPr/>
          <a:lstStyle/>
          <a:p>
            <a:fld id="{0BC12DDD-8BC3-C141-9EE6-71C13EAA6F29}" type="datetimeFigureOut">
              <a:rPr lang="en-US" smtClean="0"/>
              <a:t>10/2/2024</a:t>
            </a:fld>
            <a:endParaRPr lang="en-US" dirty="0"/>
          </a:p>
        </p:txBody>
      </p:sp>
      <p:sp>
        <p:nvSpPr>
          <p:cNvPr id="8" name="Footer Placeholder 7">
            <a:extLst>
              <a:ext uri="{FF2B5EF4-FFF2-40B4-BE49-F238E27FC236}">
                <a16:creationId xmlns:a16="http://schemas.microsoft.com/office/drawing/2014/main" id="{0452CB5C-AAED-4C7C-A42B-3BF8A9E56CF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630F145-BCCB-4AB4-956D-0CE0B4328D51}"/>
              </a:ext>
            </a:extLst>
          </p:cNvPr>
          <p:cNvSpPr>
            <a:spLocks noGrp="1"/>
          </p:cNvSpPr>
          <p:nvPr>
            <p:ph type="sldNum" sz="quarter" idx="12"/>
          </p:nvPr>
        </p:nvSpPr>
        <p:spPr/>
        <p:txBody>
          <a:bodyPr/>
          <a:lstStyle/>
          <a:p>
            <a:fld id="{B8ED29DB-1E3E-3248-8410-B56D1DFDEEE8}" type="slidenum">
              <a:rPr lang="en-US" smtClean="0"/>
              <a:t>‹#›</a:t>
            </a:fld>
            <a:endParaRPr lang="en-US" dirty="0"/>
          </a:p>
        </p:txBody>
      </p:sp>
    </p:spTree>
    <p:extLst>
      <p:ext uri="{BB962C8B-B14F-4D97-AF65-F5344CB8AC3E}">
        <p14:creationId xmlns:p14="http://schemas.microsoft.com/office/powerpoint/2010/main" val="1204104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794FA-B3EB-4551-9B0A-8E4D9DFA4E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F0A62D-CA77-46B6-BF1D-D58F68F99087}"/>
              </a:ext>
            </a:extLst>
          </p:cNvPr>
          <p:cNvSpPr>
            <a:spLocks noGrp="1"/>
          </p:cNvSpPr>
          <p:nvPr>
            <p:ph type="dt" sz="half" idx="10"/>
          </p:nvPr>
        </p:nvSpPr>
        <p:spPr/>
        <p:txBody>
          <a:bodyPr/>
          <a:lstStyle/>
          <a:p>
            <a:fld id="{0BC12DDD-8BC3-C141-9EE6-71C13EAA6F29}" type="datetimeFigureOut">
              <a:rPr lang="en-US" smtClean="0"/>
              <a:t>10/2/2024</a:t>
            </a:fld>
            <a:endParaRPr lang="en-US" dirty="0"/>
          </a:p>
        </p:txBody>
      </p:sp>
      <p:sp>
        <p:nvSpPr>
          <p:cNvPr id="4" name="Footer Placeholder 3">
            <a:extLst>
              <a:ext uri="{FF2B5EF4-FFF2-40B4-BE49-F238E27FC236}">
                <a16:creationId xmlns:a16="http://schemas.microsoft.com/office/drawing/2014/main" id="{E0C681F9-644B-4238-A295-D15AFD75B0E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1444264-B277-4391-BF13-669F05F8A0BF}"/>
              </a:ext>
            </a:extLst>
          </p:cNvPr>
          <p:cNvSpPr>
            <a:spLocks noGrp="1"/>
          </p:cNvSpPr>
          <p:nvPr>
            <p:ph type="sldNum" sz="quarter" idx="12"/>
          </p:nvPr>
        </p:nvSpPr>
        <p:spPr/>
        <p:txBody>
          <a:bodyPr/>
          <a:lstStyle/>
          <a:p>
            <a:fld id="{B8ED29DB-1E3E-3248-8410-B56D1DFDEEE8}" type="slidenum">
              <a:rPr lang="en-US" smtClean="0"/>
              <a:t>‹#›</a:t>
            </a:fld>
            <a:endParaRPr lang="en-US" dirty="0"/>
          </a:p>
        </p:txBody>
      </p:sp>
    </p:spTree>
    <p:extLst>
      <p:ext uri="{BB962C8B-B14F-4D97-AF65-F5344CB8AC3E}">
        <p14:creationId xmlns:p14="http://schemas.microsoft.com/office/powerpoint/2010/main" val="3320789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C65130-60EE-41A7-BE44-56657F1F22BE}"/>
              </a:ext>
            </a:extLst>
          </p:cNvPr>
          <p:cNvSpPr>
            <a:spLocks noGrp="1"/>
          </p:cNvSpPr>
          <p:nvPr>
            <p:ph type="dt" sz="half" idx="10"/>
          </p:nvPr>
        </p:nvSpPr>
        <p:spPr/>
        <p:txBody>
          <a:bodyPr/>
          <a:lstStyle/>
          <a:p>
            <a:fld id="{0BC12DDD-8BC3-C141-9EE6-71C13EAA6F29}" type="datetimeFigureOut">
              <a:rPr lang="en-US" smtClean="0"/>
              <a:t>10/2/2024</a:t>
            </a:fld>
            <a:endParaRPr lang="en-US" dirty="0"/>
          </a:p>
        </p:txBody>
      </p:sp>
      <p:sp>
        <p:nvSpPr>
          <p:cNvPr id="3" name="Footer Placeholder 2">
            <a:extLst>
              <a:ext uri="{FF2B5EF4-FFF2-40B4-BE49-F238E27FC236}">
                <a16:creationId xmlns:a16="http://schemas.microsoft.com/office/drawing/2014/main" id="{16F4C429-6F6A-4470-965A-75211D1DAB3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EA3CEF7-4A2F-4CB3-8FCA-7CCD39EA47C9}"/>
              </a:ext>
            </a:extLst>
          </p:cNvPr>
          <p:cNvSpPr>
            <a:spLocks noGrp="1"/>
          </p:cNvSpPr>
          <p:nvPr>
            <p:ph type="sldNum" sz="quarter" idx="12"/>
          </p:nvPr>
        </p:nvSpPr>
        <p:spPr/>
        <p:txBody>
          <a:bodyPr/>
          <a:lstStyle/>
          <a:p>
            <a:fld id="{B8ED29DB-1E3E-3248-8410-B56D1DFDEEE8}" type="slidenum">
              <a:rPr lang="en-US" smtClean="0"/>
              <a:t>‹#›</a:t>
            </a:fld>
            <a:endParaRPr lang="en-US" dirty="0"/>
          </a:p>
        </p:txBody>
      </p:sp>
    </p:spTree>
    <p:extLst>
      <p:ext uri="{BB962C8B-B14F-4D97-AF65-F5344CB8AC3E}">
        <p14:creationId xmlns:p14="http://schemas.microsoft.com/office/powerpoint/2010/main" val="2406381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6EF1B-7142-483E-90AF-8CF37DBA00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6566F1-CFB9-4054-9EA2-55830A4A6E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843520-104B-44E8-B081-9935F43F69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4E9DFE-21E2-4256-A23B-F47840C192D8}"/>
              </a:ext>
            </a:extLst>
          </p:cNvPr>
          <p:cNvSpPr>
            <a:spLocks noGrp="1"/>
          </p:cNvSpPr>
          <p:nvPr>
            <p:ph type="dt" sz="half" idx="10"/>
          </p:nvPr>
        </p:nvSpPr>
        <p:spPr/>
        <p:txBody>
          <a:bodyPr/>
          <a:lstStyle/>
          <a:p>
            <a:fld id="{0BC12DDD-8BC3-C141-9EE6-71C13EAA6F29}" type="datetimeFigureOut">
              <a:rPr lang="en-US" smtClean="0"/>
              <a:t>10/2/2024</a:t>
            </a:fld>
            <a:endParaRPr lang="en-US" dirty="0"/>
          </a:p>
        </p:txBody>
      </p:sp>
      <p:sp>
        <p:nvSpPr>
          <p:cNvPr id="6" name="Footer Placeholder 5">
            <a:extLst>
              <a:ext uri="{FF2B5EF4-FFF2-40B4-BE49-F238E27FC236}">
                <a16:creationId xmlns:a16="http://schemas.microsoft.com/office/drawing/2014/main" id="{40746C56-1532-49C0-8C5C-EBDDD210742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58CAAE7-F59D-4979-AFDF-A58D936F8F4E}"/>
              </a:ext>
            </a:extLst>
          </p:cNvPr>
          <p:cNvSpPr>
            <a:spLocks noGrp="1"/>
          </p:cNvSpPr>
          <p:nvPr>
            <p:ph type="sldNum" sz="quarter" idx="12"/>
          </p:nvPr>
        </p:nvSpPr>
        <p:spPr/>
        <p:txBody>
          <a:bodyPr/>
          <a:lstStyle/>
          <a:p>
            <a:fld id="{B8ED29DB-1E3E-3248-8410-B56D1DFDEEE8}" type="slidenum">
              <a:rPr lang="en-US" smtClean="0"/>
              <a:t>‹#›</a:t>
            </a:fld>
            <a:endParaRPr lang="en-US" dirty="0"/>
          </a:p>
        </p:txBody>
      </p:sp>
    </p:spTree>
    <p:extLst>
      <p:ext uri="{BB962C8B-B14F-4D97-AF65-F5344CB8AC3E}">
        <p14:creationId xmlns:p14="http://schemas.microsoft.com/office/powerpoint/2010/main" val="181487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32625-AEF7-42BC-99F4-8DBFD594C8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CD31462-CB58-487E-8F83-9F7EE2005B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40ACBB2-DA72-4205-9318-AEF50F0372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610CA2-F126-4C0D-8DCD-32F12C263637}"/>
              </a:ext>
            </a:extLst>
          </p:cNvPr>
          <p:cNvSpPr>
            <a:spLocks noGrp="1"/>
          </p:cNvSpPr>
          <p:nvPr>
            <p:ph type="dt" sz="half" idx="10"/>
          </p:nvPr>
        </p:nvSpPr>
        <p:spPr/>
        <p:txBody>
          <a:bodyPr/>
          <a:lstStyle/>
          <a:p>
            <a:fld id="{0BC12DDD-8BC3-C141-9EE6-71C13EAA6F29}" type="datetimeFigureOut">
              <a:rPr lang="en-US" smtClean="0"/>
              <a:t>10/2/2024</a:t>
            </a:fld>
            <a:endParaRPr lang="en-US" dirty="0"/>
          </a:p>
        </p:txBody>
      </p:sp>
      <p:sp>
        <p:nvSpPr>
          <p:cNvPr id="6" name="Footer Placeholder 5">
            <a:extLst>
              <a:ext uri="{FF2B5EF4-FFF2-40B4-BE49-F238E27FC236}">
                <a16:creationId xmlns:a16="http://schemas.microsoft.com/office/drawing/2014/main" id="{40DF7567-083F-40DC-985C-418B1DE80B2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CF6E8D4-F4AD-425E-9B69-032FD6413A2B}"/>
              </a:ext>
            </a:extLst>
          </p:cNvPr>
          <p:cNvSpPr>
            <a:spLocks noGrp="1"/>
          </p:cNvSpPr>
          <p:nvPr>
            <p:ph type="sldNum" sz="quarter" idx="12"/>
          </p:nvPr>
        </p:nvSpPr>
        <p:spPr/>
        <p:txBody>
          <a:bodyPr/>
          <a:lstStyle/>
          <a:p>
            <a:fld id="{B8ED29DB-1E3E-3248-8410-B56D1DFDEEE8}" type="slidenum">
              <a:rPr lang="en-US" smtClean="0"/>
              <a:t>‹#›</a:t>
            </a:fld>
            <a:endParaRPr lang="en-US" dirty="0"/>
          </a:p>
        </p:txBody>
      </p:sp>
    </p:spTree>
    <p:extLst>
      <p:ext uri="{BB962C8B-B14F-4D97-AF65-F5344CB8AC3E}">
        <p14:creationId xmlns:p14="http://schemas.microsoft.com/office/powerpoint/2010/main" val="1781891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F75C71-F001-4E8E-B7B2-BE2B47BCF5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8B43B9-772D-4A8F-8C4C-8C0238B777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726977-325C-4B40-A2B3-91E1F266EB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C12DDD-8BC3-C141-9EE6-71C13EAA6F29}" type="datetimeFigureOut">
              <a:rPr lang="en-US" smtClean="0"/>
              <a:t>10/2/2024</a:t>
            </a:fld>
            <a:endParaRPr lang="en-US" dirty="0"/>
          </a:p>
        </p:txBody>
      </p:sp>
      <p:sp>
        <p:nvSpPr>
          <p:cNvPr id="5" name="Footer Placeholder 4">
            <a:extLst>
              <a:ext uri="{FF2B5EF4-FFF2-40B4-BE49-F238E27FC236}">
                <a16:creationId xmlns:a16="http://schemas.microsoft.com/office/drawing/2014/main" id="{F11CD9F7-C33D-4C84-906A-C96AF65BB2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0DBA180-EBFD-45E7-85FE-1DF59ADA34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ED29DB-1E3E-3248-8410-B56D1DFDEEE8}" type="slidenum">
              <a:rPr lang="en-US" smtClean="0"/>
              <a:t>‹#›</a:t>
            </a:fld>
            <a:endParaRPr lang="en-US" dirty="0"/>
          </a:p>
        </p:txBody>
      </p:sp>
    </p:spTree>
    <p:extLst>
      <p:ext uri="{BB962C8B-B14F-4D97-AF65-F5344CB8AC3E}">
        <p14:creationId xmlns:p14="http://schemas.microsoft.com/office/powerpoint/2010/main" val="3893400377"/>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ideo" Target="about:blank" TargetMode="External"/><Relationship Id="rId5" Type="http://schemas.openxmlformats.org/officeDocument/2006/relationships/image" Target="../media/image6.pn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emf"/></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3.xml"/><Relationship Id="rId7" Type="http://schemas.openxmlformats.org/officeDocument/2006/relationships/image" Target="../media/image31.jpeg"/><Relationship Id="rId2" Type="http://schemas.openxmlformats.org/officeDocument/2006/relationships/slideLayout" Target="../slideLayouts/slideLayout2.xml"/><Relationship Id="rId1" Type="http://schemas.openxmlformats.org/officeDocument/2006/relationships/video" Target="about:blank" TargetMode="Externa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hyperlink" Target="about:blank"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about:blank" TargetMode="External"/><Relationship Id="rId7"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6.png"/><Relationship Id="rId7" Type="http://schemas.openxmlformats.org/officeDocument/2006/relationships/diagramColors" Target="../diagrams/colors4.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10" Type="http://schemas.openxmlformats.org/officeDocument/2006/relationships/image" Target="../media/image38.png"/><Relationship Id="rId4" Type="http://schemas.openxmlformats.org/officeDocument/2006/relationships/diagramData" Target="../diagrams/data4.xml"/><Relationship Id="rId9"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ideo" Target="about:blank" TargetMode="External"/><Relationship Id="rId5" Type="http://schemas.openxmlformats.org/officeDocument/2006/relationships/image" Target="../media/image6.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14.tiff"/><Relationship Id="rId3" Type="http://schemas.openxmlformats.org/officeDocument/2006/relationships/image" Target="../media/image9.tiff"/><Relationship Id="rId7" Type="http://schemas.openxmlformats.org/officeDocument/2006/relationships/image" Target="../media/image13.tif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tiff"/><Relationship Id="rId5" Type="http://schemas.openxmlformats.org/officeDocument/2006/relationships/image" Target="../media/image11.tiff"/><Relationship Id="rId4" Type="http://schemas.openxmlformats.org/officeDocument/2006/relationships/image" Target="../media/image10.tiff"/><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6.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Text&#10;&#10;Description automatically generated with medium confidence">
            <a:extLst>
              <a:ext uri="{FF2B5EF4-FFF2-40B4-BE49-F238E27FC236}">
                <a16:creationId xmlns:a16="http://schemas.microsoft.com/office/drawing/2014/main" id="{5ADAE605-7A54-5B4A-88BA-BF9DF4A27C77}"/>
              </a:ext>
            </a:extLst>
          </p:cNvPr>
          <p:cNvPicPr>
            <a:picLocks noChangeAspect="1"/>
          </p:cNvPicPr>
          <p:nvPr/>
        </p:nvPicPr>
        <p:blipFill>
          <a:blip r:embed="rId3"/>
          <a:stretch>
            <a:fillRect/>
          </a:stretch>
        </p:blipFill>
        <p:spPr>
          <a:xfrm>
            <a:off x="1" y="0"/>
            <a:ext cx="12192000" cy="6858000"/>
          </a:xfrm>
          <a:prstGeom prst="rect">
            <a:avLst/>
          </a:prstGeom>
        </p:spPr>
      </p:pic>
    </p:spTree>
    <p:extLst>
      <p:ext uri="{BB962C8B-B14F-4D97-AF65-F5344CB8AC3E}">
        <p14:creationId xmlns:p14="http://schemas.microsoft.com/office/powerpoint/2010/main" val="14785125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F2E077F-B342-4E12-8223-D87BB09CFA94}"/>
              </a:ext>
            </a:extLst>
          </p:cNvPr>
          <p:cNvSpPr>
            <a:spLocks noGrp="1"/>
          </p:cNvSpPr>
          <p:nvPr>
            <p:ph type="title"/>
          </p:nvPr>
        </p:nvSpPr>
        <p:spPr>
          <a:xfrm>
            <a:off x="838200" y="365125"/>
            <a:ext cx="10515600" cy="1325563"/>
          </a:xfrm>
        </p:spPr>
        <p:txBody>
          <a:bodyPr>
            <a:normAutofit fontScale="90000"/>
          </a:bodyPr>
          <a:lstStyle/>
          <a:p>
            <a:r>
              <a:rPr lang="en-US" sz="5400" dirty="0"/>
              <a:t>How do we know if teens are vaping?</a:t>
            </a:r>
          </a:p>
        </p:txBody>
      </p:sp>
      <p:sp>
        <p:nvSpPr>
          <p:cNvPr id="23"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 name="Content Placeholder 2">
            <a:extLst>
              <a:ext uri="{FF2B5EF4-FFF2-40B4-BE49-F238E27FC236}">
                <a16:creationId xmlns:a16="http://schemas.microsoft.com/office/drawing/2014/main" id="{E8523FFC-0F54-4805-9A42-3EE4B9347C3E}"/>
              </a:ext>
            </a:extLst>
          </p:cNvPr>
          <p:cNvGraphicFramePr>
            <a:graphicFrameLocks noGrp="1"/>
          </p:cNvGraphicFramePr>
          <p:nvPr>
            <p:ph idx="1"/>
            <p:extLst>
              <p:ext uri="{D42A27DB-BD31-4B8C-83A1-F6EECF244321}">
                <p14:modId xmlns:p14="http://schemas.microsoft.com/office/powerpoint/2010/main" val="166107937"/>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picture containing text, clipart, tableware, plate&#10;&#10;Description automatically generated">
            <a:extLst>
              <a:ext uri="{FF2B5EF4-FFF2-40B4-BE49-F238E27FC236}">
                <a16:creationId xmlns:a16="http://schemas.microsoft.com/office/drawing/2014/main" id="{B237D413-C1CD-4443-A771-8B76BBB13395}"/>
              </a:ext>
            </a:extLst>
          </p:cNvPr>
          <p:cNvPicPr>
            <a:picLocks noChangeAspect="1"/>
          </p:cNvPicPr>
          <p:nvPr/>
        </p:nvPicPr>
        <p:blipFill>
          <a:blip r:embed="rId8"/>
          <a:stretch>
            <a:fillRect/>
          </a:stretch>
        </p:blipFill>
        <p:spPr>
          <a:xfrm>
            <a:off x="10060535" y="6269602"/>
            <a:ext cx="1924075" cy="403855"/>
          </a:xfrm>
          <a:prstGeom prst="rect">
            <a:avLst/>
          </a:prstGeom>
        </p:spPr>
      </p:pic>
    </p:spTree>
    <p:extLst>
      <p:ext uri="{BB962C8B-B14F-4D97-AF65-F5344CB8AC3E}">
        <p14:creationId xmlns:p14="http://schemas.microsoft.com/office/powerpoint/2010/main" val="31057228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Confusion” Get Outraged! Vaping Campaign for Parents">
            <a:hlinkClick r:id="" action="ppaction://media"/>
            <a:extLst>
              <a:ext uri="{FF2B5EF4-FFF2-40B4-BE49-F238E27FC236}">
                <a16:creationId xmlns:a16="http://schemas.microsoft.com/office/drawing/2014/main" id="{B751F11B-39C6-443E-8C77-671BD04E9564}"/>
              </a:ext>
            </a:extLst>
          </p:cNvPr>
          <p:cNvPicPr>
            <a:picLocks noGrp="1" noRot="1" noChangeAspect="1"/>
          </p:cNvPicPr>
          <p:nvPr>
            <p:ph idx="1"/>
            <a:videoFile r:link="rId1"/>
          </p:nvPr>
        </p:nvPicPr>
        <p:blipFill>
          <a:blip r:embed="rId4"/>
          <a:stretch>
            <a:fillRect/>
          </a:stretch>
        </p:blipFill>
        <p:spPr>
          <a:xfrm>
            <a:off x="1001107" y="393539"/>
            <a:ext cx="10092062" cy="5702401"/>
          </a:xfrm>
          <a:prstGeom prst="rect">
            <a:avLst/>
          </a:prstGeom>
        </p:spPr>
      </p:pic>
      <p:pic>
        <p:nvPicPr>
          <p:cNvPr id="3" name="Picture 2" descr="A picture containing text, clipart, tableware, plate&#10;&#10;Description automatically generated">
            <a:extLst>
              <a:ext uri="{FF2B5EF4-FFF2-40B4-BE49-F238E27FC236}">
                <a16:creationId xmlns:a16="http://schemas.microsoft.com/office/drawing/2014/main" id="{FA5216C9-8932-174A-90AA-00A65D3A560B}"/>
              </a:ext>
            </a:extLst>
          </p:cNvPr>
          <p:cNvPicPr>
            <a:picLocks noChangeAspect="1"/>
          </p:cNvPicPr>
          <p:nvPr/>
        </p:nvPicPr>
        <p:blipFill>
          <a:blip r:embed="rId5"/>
          <a:stretch>
            <a:fillRect/>
          </a:stretch>
        </p:blipFill>
        <p:spPr>
          <a:xfrm>
            <a:off x="10060535" y="6269602"/>
            <a:ext cx="1924075" cy="403855"/>
          </a:xfrm>
          <a:prstGeom prst="rect">
            <a:avLst/>
          </a:prstGeom>
        </p:spPr>
      </p:pic>
    </p:spTree>
    <p:extLst>
      <p:ext uri="{BB962C8B-B14F-4D97-AF65-F5344CB8AC3E}">
        <p14:creationId xmlns:p14="http://schemas.microsoft.com/office/powerpoint/2010/main" val="2360312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BED1A53-15C6-4A14-9FDD-3B196A626318}"/>
              </a:ext>
            </a:extLst>
          </p:cNvPr>
          <p:cNvSpPr>
            <a:spLocks noGrp="1"/>
          </p:cNvSpPr>
          <p:nvPr>
            <p:ph type="title"/>
          </p:nvPr>
        </p:nvSpPr>
        <p:spPr>
          <a:xfrm>
            <a:off x="360667" y="548640"/>
            <a:ext cx="4081441" cy="5431536"/>
          </a:xfrm>
        </p:spPr>
        <p:txBody>
          <a:bodyPr>
            <a:normAutofit/>
          </a:bodyPr>
          <a:lstStyle/>
          <a:p>
            <a:r>
              <a:rPr lang="en-US" sz="4200" dirty="0"/>
              <a:t>How has Massachusetts responded to tobacco industry tactics?</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7EBC195-70CC-4D39-8107-43F4BABFD5B6}"/>
              </a:ext>
            </a:extLst>
          </p:cNvPr>
          <p:cNvSpPr>
            <a:spLocks noGrp="1"/>
          </p:cNvSpPr>
          <p:nvPr>
            <p:ph idx="1"/>
          </p:nvPr>
        </p:nvSpPr>
        <p:spPr>
          <a:xfrm>
            <a:off x="5920173" y="713232"/>
            <a:ext cx="6064438" cy="5431536"/>
          </a:xfrm>
        </p:spPr>
        <p:txBody>
          <a:bodyPr anchor="ctr">
            <a:normAutofit fontScale="92500" lnSpcReduction="10000"/>
          </a:bodyPr>
          <a:lstStyle/>
          <a:p>
            <a:pPr marL="0" marR="0" indent="0">
              <a:spcBef>
                <a:spcPts val="0"/>
              </a:spcBef>
              <a:buNone/>
            </a:pPr>
            <a:r>
              <a:rPr lang="en-US" sz="2200" b="1" kern="1200" dirty="0">
                <a:effectLst/>
                <a:latin typeface="Calibri" panose="020F0502020204030204" pitchFamily="34" charset="0"/>
                <a:ea typeface="Times New Roman" panose="02020603050405020304" pitchFamily="18" charset="0"/>
              </a:rPr>
              <a:t>Massachusetts took action with a statewide law </a:t>
            </a:r>
            <a:br>
              <a:rPr lang="en-US" sz="2200" b="1" kern="1200" dirty="0">
                <a:effectLst/>
                <a:latin typeface="Calibri" panose="020F0502020204030204" pitchFamily="34" charset="0"/>
                <a:ea typeface="Times New Roman" panose="02020603050405020304" pitchFamily="18" charset="0"/>
              </a:rPr>
            </a:br>
            <a:r>
              <a:rPr lang="en-US" sz="2200" b="1" kern="1200" dirty="0">
                <a:effectLst/>
                <a:latin typeface="Calibri" panose="020F0502020204030204" pitchFamily="34" charset="0"/>
                <a:ea typeface="Times New Roman" panose="02020603050405020304" pitchFamily="18" charset="0"/>
              </a:rPr>
              <a:t>to reduce the influence of the tobacco and vaping industries.</a:t>
            </a:r>
          </a:p>
          <a:p>
            <a:pPr marL="0" marR="0" indent="0">
              <a:spcBef>
                <a:spcPts val="0"/>
              </a:spcBef>
              <a:buNone/>
            </a:pPr>
            <a:endParaRPr lang="en-US" sz="2200" b="1"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2200" b="1" kern="1200" dirty="0">
                <a:effectLst/>
                <a:latin typeface="Calibri" panose="020F0502020204030204" pitchFamily="34" charset="0"/>
                <a:ea typeface="Times New Roman" panose="02020603050405020304" pitchFamily="18" charset="0"/>
                <a:cs typeface="Times New Roman" panose="02020603050405020304" pitchFamily="18" charset="0"/>
              </a:rPr>
              <a:t>SWEET – FLAVOR RESTRICTION: </a:t>
            </a:r>
            <a:r>
              <a:rPr lang="en-US" sz="2200" kern="1200" dirty="0">
                <a:effectLst/>
                <a:latin typeface="Calibri" panose="020F0502020204030204" pitchFamily="34" charset="0"/>
                <a:ea typeface="Times New Roman" panose="02020603050405020304" pitchFamily="18" charset="0"/>
                <a:cs typeface="Times New Roman" panose="02020603050405020304" pitchFamily="18" charset="0"/>
              </a:rPr>
              <a:t>ALL flavored tobacco and e-cigarette products, including menthol, are restricted to adult-only smoking bars for onsite consumption only.</a:t>
            </a:r>
          </a:p>
          <a:p>
            <a:pPr marL="342900" marR="0" lvl="0" indent="-342900">
              <a:spcBef>
                <a:spcPts val="0"/>
              </a:spcBef>
              <a:spcAft>
                <a:spcPts val="0"/>
              </a:spcAft>
              <a:buFont typeface="Arial" panose="020B0604020202020204" pitchFamily="34" charset="0"/>
              <a:buChar char="•"/>
              <a:tabLst>
                <a:tab pos="457200" algn="l"/>
              </a:tabLst>
            </a:pP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2200" b="1" kern="1200" dirty="0">
                <a:effectLst/>
                <a:latin typeface="Calibri" panose="020F0502020204030204" pitchFamily="34" charset="0"/>
                <a:ea typeface="Times New Roman" panose="02020603050405020304" pitchFamily="18" charset="0"/>
                <a:cs typeface="Times New Roman" panose="02020603050405020304" pitchFamily="18" charset="0"/>
              </a:rPr>
              <a:t>CHEAP – TAXING E-CIGS: </a:t>
            </a:r>
            <a:r>
              <a:rPr lang="en-US" sz="2200" kern="1200" dirty="0">
                <a:effectLst/>
                <a:latin typeface="Calibri" panose="020F0502020204030204" pitchFamily="34" charset="0"/>
                <a:ea typeface="Times New Roman" panose="02020603050405020304" pitchFamily="18" charset="0"/>
                <a:cs typeface="Times New Roman" panose="02020603050405020304" pitchFamily="18" charset="0"/>
              </a:rPr>
              <a:t>E-cigarettes and other electronic nicotine delivery systems are now taxed, bringing them in line with the cost of cigarettes and other tobacco products and making them less attractive for </a:t>
            </a:r>
            <a:br>
              <a:rPr lang="en-US" sz="2200" kern="1200" dirty="0">
                <a:effectLst/>
                <a:latin typeface="Calibri" panose="020F0502020204030204" pitchFamily="34" charset="0"/>
                <a:ea typeface="Times New Roman" panose="02020603050405020304" pitchFamily="18" charset="0"/>
                <a:cs typeface="Times New Roman" panose="02020603050405020304" pitchFamily="18" charset="0"/>
              </a:rPr>
            </a:br>
            <a:r>
              <a:rPr lang="en-US" sz="2200" kern="1200" dirty="0">
                <a:effectLst/>
                <a:latin typeface="Calibri" panose="020F0502020204030204" pitchFamily="34" charset="0"/>
                <a:ea typeface="Times New Roman" panose="02020603050405020304" pitchFamily="18" charset="0"/>
                <a:cs typeface="Times New Roman" panose="02020603050405020304" pitchFamily="18" charset="0"/>
              </a:rPr>
              <a:t>impulse buys. </a:t>
            </a:r>
          </a:p>
          <a:p>
            <a:pPr marL="342900" marR="0" lvl="0" indent="-342900">
              <a:spcBef>
                <a:spcPts val="0"/>
              </a:spcBef>
              <a:spcAft>
                <a:spcPts val="0"/>
              </a:spcAft>
              <a:buFont typeface="Arial" panose="020B0604020202020204" pitchFamily="34" charset="0"/>
              <a:buChar char="•"/>
              <a:tabLst>
                <a:tab pos="457200" algn="l"/>
              </a:tabLst>
            </a:pP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2200" b="1" kern="1200" dirty="0">
                <a:effectLst/>
                <a:latin typeface="Calibri" panose="020F0502020204030204" pitchFamily="34" charset="0"/>
                <a:ea typeface="Times New Roman" panose="02020603050405020304" pitchFamily="18" charset="0"/>
                <a:cs typeface="Times New Roman" panose="02020603050405020304" pitchFamily="18" charset="0"/>
              </a:rPr>
              <a:t>EASY to GET: </a:t>
            </a:r>
            <a:r>
              <a:rPr lang="en-US" sz="2200" kern="1200" dirty="0">
                <a:effectLst/>
                <a:latin typeface="Calibri" panose="020F0502020204030204" pitchFamily="34" charset="0"/>
                <a:ea typeface="Times New Roman" panose="02020603050405020304" pitchFamily="18" charset="0"/>
                <a:cs typeface="Times New Roman" panose="02020603050405020304" pitchFamily="18" charset="0"/>
              </a:rPr>
              <a:t>Massachusetts laws make e-cigarettes and all other flavored tobacco products harder </a:t>
            </a:r>
            <a:br>
              <a:rPr lang="en-US" sz="2200" kern="1200" dirty="0">
                <a:effectLst/>
                <a:latin typeface="Calibri" panose="020F0502020204030204" pitchFamily="34" charset="0"/>
                <a:ea typeface="Times New Roman" panose="02020603050405020304" pitchFamily="18" charset="0"/>
                <a:cs typeface="Times New Roman" panose="02020603050405020304" pitchFamily="18" charset="0"/>
              </a:rPr>
            </a:br>
            <a:r>
              <a:rPr lang="en-US" sz="2200" kern="1200" dirty="0">
                <a:effectLst/>
                <a:latin typeface="Calibri" panose="020F0502020204030204" pitchFamily="34" charset="0"/>
                <a:ea typeface="Times New Roman" panose="02020603050405020304" pitchFamily="18" charset="0"/>
                <a:cs typeface="Times New Roman" panose="02020603050405020304" pitchFamily="18" charset="0"/>
              </a:rPr>
              <a:t>to get. But this doesn’t mean that youth will stop seeing tobacco products or advertisements in </a:t>
            </a:r>
            <a:br>
              <a:rPr lang="en-US" sz="2200" kern="1200" dirty="0">
                <a:effectLst/>
                <a:latin typeface="Calibri" panose="020F0502020204030204" pitchFamily="34" charset="0"/>
                <a:ea typeface="Times New Roman" panose="02020603050405020304" pitchFamily="18" charset="0"/>
                <a:cs typeface="Times New Roman" panose="02020603050405020304" pitchFamily="18" charset="0"/>
              </a:rPr>
            </a:br>
            <a:r>
              <a:rPr lang="en-US" sz="2200" kern="1200" dirty="0">
                <a:effectLst/>
                <a:latin typeface="Calibri" panose="020F0502020204030204" pitchFamily="34" charset="0"/>
                <a:ea typeface="Times New Roman" panose="02020603050405020304" pitchFamily="18" charset="0"/>
                <a:cs typeface="Times New Roman" panose="02020603050405020304" pitchFamily="18" charset="0"/>
              </a:rPr>
              <a:t>your community.</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9" name="Picture 8" descr="A picture containing text, clipart, tableware, plate&#10;&#10;Description automatically generated">
            <a:extLst>
              <a:ext uri="{FF2B5EF4-FFF2-40B4-BE49-F238E27FC236}">
                <a16:creationId xmlns:a16="http://schemas.microsoft.com/office/drawing/2014/main" id="{5EAC9945-5C87-F142-BB6C-67CE13A05D7E}"/>
              </a:ext>
            </a:extLst>
          </p:cNvPr>
          <p:cNvPicPr>
            <a:picLocks noChangeAspect="1"/>
          </p:cNvPicPr>
          <p:nvPr/>
        </p:nvPicPr>
        <p:blipFill>
          <a:blip r:embed="rId3"/>
          <a:stretch>
            <a:fillRect/>
          </a:stretch>
        </p:blipFill>
        <p:spPr>
          <a:xfrm>
            <a:off x="10060535" y="6269602"/>
            <a:ext cx="1924075" cy="403855"/>
          </a:xfrm>
          <a:prstGeom prst="rect">
            <a:avLst/>
          </a:prstGeom>
        </p:spPr>
      </p:pic>
      <p:pic>
        <p:nvPicPr>
          <p:cNvPr id="4" name="Picture 3">
            <a:extLst>
              <a:ext uri="{FF2B5EF4-FFF2-40B4-BE49-F238E27FC236}">
                <a16:creationId xmlns:a16="http://schemas.microsoft.com/office/drawing/2014/main" id="{6D492D74-295F-C447-BE8F-ED0A5D2900A6}"/>
              </a:ext>
            </a:extLst>
          </p:cNvPr>
          <p:cNvPicPr>
            <a:picLocks noChangeAspect="1"/>
          </p:cNvPicPr>
          <p:nvPr/>
        </p:nvPicPr>
        <p:blipFill>
          <a:blip r:embed="rId4"/>
          <a:stretch>
            <a:fillRect/>
          </a:stretch>
        </p:blipFill>
        <p:spPr>
          <a:xfrm>
            <a:off x="5017262" y="1814336"/>
            <a:ext cx="803433" cy="803433"/>
          </a:xfrm>
          <a:prstGeom prst="rect">
            <a:avLst/>
          </a:prstGeom>
        </p:spPr>
      </p:pic>
      <p:pic>
        <p:nvPicPr>
          <p:cNvPr id="6" name="Picture 5">
            <a:extLst>
              <a:ext uri="{FF2B5EF4-FFF2-40B4-BE49-F238E27FC236}">
                <a16:creationId xmlns:a16="http://schemas.microsoft.com/office/drawing/2014/main" id="{A4E32A27-DC6F-7C45-B250-5A934EA3B212}"/>
              </a:ext>
            </a:extLst>
          </p:cNvPr>
          <p:cNvPicPr>
            <a:picLocks noChangeAspect="1"/>
          </p:cNvPicPr>
          <p:nvPr/>
        </p:nvPicPr>
        <p:blipFill>
          <a:blip r:embed="rId5"/>
          <a:stretch>
            <a:fillRect/>
          </a:stretch>
        </p:blipFill>
        <p:spPr>
          <a:xfrm>
            <a:off x="5022045" y="3025054"/>
            <a:ext cx="793865" cy="807891"/>
          </a:xfrm>
          <a:prstGeom prst="rect">
            <a:avLst/>
          </a:prstGeom>
        </p:spPr>
      </p:pic>
      <p:pic>
        <p:nvPicPr>
          <p:cNvPr id="12" name="Picture 11">
            <a:extLst>
              <a:ext uri="{FF2B5EF4-FFF2-40B4-BE49-F238E27FC236}">
                <a16:creationId xmlns:a16="http://schemas.microsoft.com/office/drawing/2014/main" id="{84B3FB71-0DC5-CC4B-9434-631DBF31FE5D}"/>
              </a:ext>
            </a:extLst>
          </p:cNvPr>
          <p:cNvPicPr>
            <a:picLocks noChangeAspect="1"/>
          </p:cNvPicPr>
          <p:nvPr/>
        </p:nvPicPr>
        <p:blipFill>
          <a:blip r:embed="rId6"/>
          <a:stretch>
            <a:fillRect/>
          </a:stretch>
        </p:blipFill>
        <p:spPr>
          <a:xfrm>
            <a:off x="5005771" y="4641947"/>
            <a:ext cx="914401" cy="482445"/>
          </a:xfrm>
          <a:prstGeom prst="rect">
            <a:avLst/>
          </a:prstGeom>
        </p:spPr>
      </p:pic>
    </p:spTree>
    <p:extLst>
      <p:ext uri="{BB962C8B-B14F-4D97-AF65-F5344CB8AC3E}">
        <p14:creationId xmlns:p14="http://schemas.microsoft.com/office/powerpoint/2010/main" val="31078867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26FF42C2-EA15-4154-B242-E98E88CED9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6" name="Rectangle 35">
            <a:extLst>
              <a:ext uri="{FF2B5EF4-FFF2-40B4-BE49-F238E27FC236}">
                <a16:creationId xmlns:a16="http://schemas.microsoft.com/office/drawing/2014/main" id="{D79DE9F7-28C4-4856-BA57-D696E124C1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633619"/>
            <a:ext cx="4927413" cy="5495925"/>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BED1A53-15C6-4A14-9FDD-3B196A626318}"/>
              </a:ext>
            </a:extLst>
          </p:cNvPr>
          <p:cNvSpPr>
            <a:spLocks noGrp="1"/>
          </p:cNvSpPr>
          <p:nvPr>
            <p:ph type="title"/>
          </p:nvPr>
        </p:nvSpPr>
        <p:spPr>
          <a:xfrm>
            <a:off x="838199" y="978408"/>
            <a:ext cx="4056530" cy="1106424"/>
          </a:xfrm>
        </p:spPr>
        <p:txBody>
          <a:bodyPr vert="horz" lIns="91440" tIns="45720" rIns="91440" bIns="45720" rtlCol="0" anchor="ctr">
            <a:normAutofit/>
          </a:bodyPr>
          <a:lstStyle/>
          <a:p>
            <a:r>
              <a:rPr lang="en-US" sz="2800" dirty="0"/>
              <a:t>Massachusetts’ Tobacco Law of 2019</a:t>
            </a:r>
          </a:p>
        </p:txBody>
      </p:sp>
      <p:sp>
        <p:nvSpPr>
          <p:cNvPr id="38" name="Rectangle 37">
            <a:extLst>
              <a:ext uri="{FF2B5EF4-FFF2-40B4-BE49-F238E27FC236}">
                <a16:creationId xmlns:a16="http://schemas.microsoft.com/office/drawing/2014/main" id="{E1F9ED9C-121B-44C6-A308-5824769C4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7" y="117043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4A5F8185-F27B-4E99-A06C-007336FE3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9" y="2121408"/>
            <a:ext cx="395865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7D36DFD-5B72-4E4E-AEE7-32149CFB80E5}"/>
              </a:ext>
            </a:extLst>
          </p:cNvPr>
          <p:cNvSpPr txBox="1"/>
          <p:nvPr/>
        </p:nvSpPr>
        <p:spPr>
          <a:xfrm>
            <a:off x="838199" y="2359152"/>
            <a:ext cx="4056530" cy="3429000"/>
          </a:xfrm>
          <a:prstGeom prst="rect">
            <a:avLst/>
          </a:prstGeom>
        </p:spPr>
        <p:txBody>
          <a:bodyPr vert="horz" lIns="91440" tIns="45720" rIns="91440" bIns="45720" rtlCol="0">
            <a:normAutofit/>
          </a:bodyPr>
          <a:lstStyle/>
          <a:p>
            <a:pPr>
              <a:lnSpc>
                <a:spcPct val="90000"/>
              </a:lnSpc>
              <a:spcAft>
                <a:spcPts val="600"/>
              </a:spcAft>
            </a:pPr>
            <a:r>
              <a:rPr lang="en-US" sz="2400" b="0" i="0" dirty="0">
                <a:effectLst/>
              </a:rPr>
              <a:t>Massachusetts updated its tobacco laws to improve health in the communities that have been unjustly targeted by the tobacco and vaping industries.</a:t>
            </a:r>
          </a:p>
          <a:p>
            <a:pPr>
              <a:lnSpc>
                <a:spcPct val="90000"/>
              </a:lnSpc>
              <a:spcAft>
                <a:spcPts val="600"/>
              </a:spcAft>
            </a:pPr>
            <a:endParaRPr lang="en-US" dirty="0">
              <a:solidFill>
                <a:srgbClr val="04A297"/>
              </a:solidFill>
              <a:latin typeface="Poppins" panose="00000500000000000000" pitchFamily="2" charset="0"/>
            </a:endParaRPr>
          </a:p>
          <a:p>
            <a:pPr>
              <a:lnSpc>
                <a:spcPct val="90000"/>
              </a:lnSpc>
              <a:spcAft>
                <a:spcPts val="600"/>
              </a:spcAft>
            </a:pPr>
            <a:r>
              <a:rPr lang="en-US" sz="2400" b="1" dirty="0">
                <a:hlinkClick r:id="rId4"/>
              </a:rPr>
              <a:t>NoMentholKnowWhy.org</a:t>
            </a:r>
            <a:r>
              <a:rPr lang="en-US" sz="2400" b="1" dirty="0"/>
              <a:t> </a:t>
            </a:r>
          </a:p>
        </p:txBody>
      </p:sp>
      <p:pic>
        <p:nvPicPr>
          <p:cNvPr id="8" name="Picture 7">
            <a:extLst>
              <a:ext uri="{FF2B5EF4-FFF2-40B4-BE49-F238E27FC236}">
                <a16:creationId xmlns:a16="http://schemas.microsoft.com/office/drawing/2014/main" id="{15A076DA-17BE-444D-8349-CC9ACDB1F7D0}"/>
              </a:ext>
            </a:extLst>
          </p:cNvPr>
          <p:cNvPicPr>
            <a:picLocks noChangeAspect="1"/>
          </p:cNvPicPr>
          <p:nvPr/>
        </p:nvPicPr>
        <p:blipFill>
          <a:blip r:embed="rId5"/>
          <a:stretch>
            <a:fillRect/>
          </a:stretch>
        </p:blipFill>
        <p:spPr>
          <a:xfrm>
            <a:off x="6117006" y="566928"/>
            <a:ext cx="2333065" cy="2338913"/>
          </a:xfrm>
          <a:prstGeom prst="rect">
            <a:avLst/>
          </a:prstGeom>
        </p:spPr>
      </p:pic>
      <p:pic>
        <p:nvPicPr>
          <p:cNvPr id="12" name="Picture 11">
            <a:extLst>
              <a:ext uri="{FF2B5EF4-FFF2-40B4-BE49-F238E27FC236}">
                <a16:creationId xmlns:a16="http://schemas.microsoft.com/office/drawing/2014/main" id="{02C1FB75-3A91-4337-AA19-B5CD512F926C}"/>
              </a:ext>
            </a:extLst>
          </p:cNvPr>
          <p:cNvPicPr>
            <a:picLocks noChangeAspect="1"/>
          </p:cNvPicPr>
          <p:nvPr/>
        </p:nvPicPr>
        <p:blipFill>
          <a:blip r:embed="rId6"/>
          <a:stretch>
            <a:fillRect/>
          </a:stretch>
        </p:blipFill>
        <p:spPr>
          <a:xfrm>
            <a:off x="9217929" y="564969"/>
            <a:ext cx="2362539" cy="2338914"/>
          </a:xfrm>
          <a:prstGeom prst="rect">
            <a:avLst/>
          </a:prstGeom>
        </p:spPr>
      </p:pic>
      <p:pic>
        <p:nvPicPr>
          <p:cNvPr id="3" name="Online Media 2" title="No Menthol. Know Why.">
            <a:hlinkClick r:id="" action="ppaction://media"/>
            <a:extLst>
              <a:ext uri="{FF2B5EF4-FFF2-40B4-BE49-F238E27FC236}">
                <a16:creationId xmlns:a16="http://schemas.microsoft.com/office/drawing/2014/main" id="{99327D19-58C5-4555-872B-D4EEA258F36F}"/>
              </a:ext>
            </a:extLst>
          </p:cNvPr>
          <p:cNvPicPr>
            <a:picLocks noRot="1" noChangeAspect="1"/>
          </p:cNvPicPr>
          <p:nvPr>
            <a:videoFile r:link="rId1"/>
          </p:nvPr>
        </p:nvPicPr>
        <p:blipFill>
          <a:blip r:embed="rId7"/>
          <a:stretch>
            <a:fillRect/>
          </a:stretch>
        </p:blipFill>
        <p:spPr>
          <a:xfrm>
            <a:off x="6123909" y="3109523"/>
            <a:ext cx="5434920" cy="3057143"/>
          </a:xfrm>
          <a:prstGeom prst="rect">
            <a:avLst/>
          </a:prstGeom>
        </p:spPr>
      </p:pic>
      <p:pic>
        <p:nvPicPr>
          <p:cNvPr id="9" name="Picture 8" descr="A picture containing text, clipart, tableware, plate&#10;&#10;Description automatically generated">
            <a:extLst>
              <a:ext uri="{FF2B5EF4-FFF2-40B4-BE49-F238E27FC236}">
                <a16:creationId xmlns:a16="http://schemas.microsoft.com/office/drawing/2014/main" id="{5EAC9945-5C87-F142-BB6C-67CE13A05D7E}"/>
              </a:ext>
            </a:extLst>
          </p:cNvPr>
          <p:cNvPicPr>
            <a:picLocks noChangeAspect="1"/>
          </p:cNvPicPr>
          <p:nvPr/>
        </p:nvPicPr>
        <p:blipFill>
          <a:blip r:embed="rId8"/>
          <a:stretch>
            <a:fillRect/>
          </a:stretch>
        </p:blipFill>
        <p:spPr>
          <a:xfrm>
            <a:off x="10060535" y="6269602"/>
            <a:ext cx="1924075" cy="403855"/>
          </a:xfrm>
          <a:prstGeom prst="rect">
            <a:avLst/>
          </a:prstGeom>
        </p:spPr>
      </p:pic>
    </p:spTree>
    <p:extLst>
      <p:ext uri="{BB962C8B-B14F-4D97-AF65-F5344CB8AC3E}">
        <p14:creationId xmlns:p14="http://schemas.microsoft.com/office/powerpoint/2010/main" val="2632676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9DC31-F01A-47DE-8F44-C717F7B6CE20}"/>
              </a:ext>
            </a:extLst>
          </p:cNvPr>
          <p:cNvSpPr>
            <a:spLocks noGrp="1"/>
          </p:cNvSpPr>
          <p:nvPr>
            <p:ph type="title"/>
          </p:nvPr>
        </p:nvSpPr>
        <p:spPr>
          <a:xfrm>
            <a:off x="839788" y="317801"/>
            <a:ext cx="10515600" cy="997196"/>
          </a:xfrm>
        </p:spPr>
        <p:txBody>
          <a:bodyPr anchor="b">
            <a:noAutofit/>
          </a:bodyPr>
          <a:lstStyle/>
          <a:p>
            <a:r>
              <a:rPr lang="en-US" dirty="0"/>
              <a:t>Middle and High School Vaping - 2023</a:t>
            </a:r>
          </a:p>
        </p:txBody>
      </p:sp>
      <p:pic>
        <p:nvPicPr>
          <p:cNvPr id="7" name="Picture 6" descr="A picture containing text, clipart, tableware, plate&#10;&#10;Description automatically generated">
            <a:extLst>
              <a:ext uri="{FF2B5EF4-FFF2-40B4-BE49-F238E27FC236}">
                <a16:creationId xmlns:a16="http://schemas.microsoft.com/office/drawing/2014/main" id="{62A82AD9-D85C-904B-AF55-5BA79B3EA104}"/>
              </a:ext>
            </a:extLst>
          </p:cNvPr>
          <p:cNvPicPr>
            <a:picLocks noChangeAspect="1"/>
          </p:cNvPicPr>
          <p:nvPr/>
        </p:nvPicPr>
        <p:blipFill>
          <a:blip r:embed="rId3"/>
          <a:stretch>
            <a:fillRect/>
          </a:stretch>
        </p:blipFill>
        <p:spPr>
          <a:xfrm>
            <a:off x="10060535" y="6269602"/>
            <a:ext cx="1924075" cy="403855"/>
          </a:xfrm>
          <a:prstGeom prst="rect">
            <a:avLst/>
          </a:prstGeom>
        </p:spPr>
      </p:pic>
      <p:pic>
        <p:nvPicPr>
          <p:cNvPr id="8" name="Picture 7">
            <a:extLst>
              <a:ext uri="{FF2B5EF4-FFF2-40B4-BE49-F238E27FC236}">
                <a16:creationId xmlns:a16="http://schemas.microsoft.com/office/drawing/2014/main" id="{B9E6AB86-4EE4-3B1E-5F9E-5C38862883A9}"/>
              </a:ext>
            </a:extLst>
          </p:cNvPr>
          <p:cNvPicPr>
            <a:picLocks noChangeAspect="1"/>
          </p:cNvPicPr>
          <p:nvPr/>
        </p:nvPicPr>
        <p:blipFill>
          <a:blip r:embed="rId4"/>
          <a:stretch>
            <a:fillRect/>
          </a:stretch>
        </p:blipFill>
        <p:spPr>
          <a:xfrm>
            <a:off x="908368" y="1361709"/>
            <a:ext cx="8433738" cy="4991665"/>
          </a:xfrm>
          <a:prstGeom prst="rect">
            <a:avLst/>
          </a:prstGeom>
        </p:spPr>
      </p:pic>
    </p:spTree>
    <p:extLst>
      <p:ext uri="{BB962C8B-B14F-4D97-AF65-F5344CB8AC3E}">
        <p14:creationId xmlns:p14="http://schemas.microsoft.com/office/powerpoint/2010/main" val="2948834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199DC31-F01A-47DE-8F44-C717F7B6CE20}"/>
              </a:ext>
            </a:extLst>
          </p:cNvPr>
          <p:cNvSpPr>
            <a:spLocks noGrp="1"/>
          </p:cNvSpPr>
          <p:nvPr>
            <p:ph type="title"/>
          </p:nvPr>
        </p:nvSpPr>
        <p:spPr>
          <a:xfrm>
            <a:off x="838200" y="365125"/>
            <a:ext cx="10515600" cy="1325563"/>
          </a:xfrm>
        </p:spPr>
        <p:txBody>
          <a:bodyPr>
            <a:normAutofit fontScale="90000"/>
          </a:bodyPr>
          <a:lstStyle/>
          <a:p>
            <a:r>
              <a:rPr lang="en-US" sz="5400" dirty="0"/>
              <a:t>How can we tell if a teen is hooked?</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7F662CF-B70A-4CA7-8AC1-310E0F7BDB83}"/>
              </a:ext>
            </a:extLst>
          </p:cNvPr>
          <p:cNvSpPr>
            <a:spLocks noGrp="1"/>
          </p:cNvSpPr>
          <p:nvPr>
            <p:ph idx="1"/>
          </p:nvPr>
        </p:nvSpPr>
        <p:spPr>
          <a:xfrm>
            <a:off x="667512" y="1848361"/>
            <a:ext cx="10853928" cy="4251960"/>
          </a:xfrm>
        </p:spPr>
        <p:txBody>
          <a:bodyPr>
            <a:normAutofit/>
          </a:bodyPr>
          <a:lstStyle/>
          <a:p>
            <a:pPr marL="0" marR="0" indent="0">
              <a:spcBef>
                <a:spcPts val="0"/>
              </a:spcBef>
              <a:spcAft>
                <a:spcPts val="800"/>
              </a:spcAft>
              <a:buNone/>
            </a:pPr>
            <a:r>
              <a:rPr lang="en-US" sz="2200" b="1" dirty="0">
                <a:effectLst/>
                <a:latin typeface="Calibri" panose="020F0502020204030204" pitchFamily="34" charset="0"/>
                <a:ea typeface="Times New Roman" panose="02020603050405020304" pitchFamily="18" charset="0"/>
                <a:cs typeface="Calibri" panose="020F0502020204030204" pitchFamily="34" charset="0"/>
              </a:rPr>
              <a:t>Nicotine is an addictive substance that impacts the brain and body. </a:t>
            </a:r>
            <a:br>
              <a:rPr lang="en-US" sz="2200" b="1" dirty="0">
                <a:effectLst/>
                <a:latin typeface="Calibri" panose="020F0502020204030204" pitchFamily="34" charset="0"/>
                <a:ea typeface="Times New Roman" panose="02020603050405020304" pitchFamily="18" charset="0"/>
                <a:cs typeface="Calibri" panose="020F0502020204030204" pitchFamily="34" charset="0"/>
              </a:rPr>
            </a:br>
            <a:r>
              <a:rPr lang="en-US" sz="2200" dirty="0">
                <a:effectLst/>
                <a:latin typeface="Calibri" panose="020F0502020204030204" pitchFamily="34" charset="0"/>
                <a:ea typeface="Times New Roman" panose="02020603050405020304" pitchFamily="18" charset="0"/>
                <a:cs typeface="Calibri" panose="020F0502020204030204" pitchFamily="34" charset="0"/>
              </a:rPr>
              <a:t>If teens experience one or more of the following, they likely are hooked:</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R="0" lvl="0">
              <a:spcBef>
                <a:spcPts val="0"/>
              </a:spcBef>
              <a:spcAft>
                <a:spcPts val="600"/>
              </a:spcAft>
              <a:buSzPts val="1000"/>
              <a:buFont typeface="Wingdings" panose="05000000000000000000" pitchFamily="2" charset="2"/>
              <a:buChar char="q"/>
              <a:tabLst>
                <a:tab pos="457200" algn="l"/>
              </a:tabLst>
            </a:pPr>
            <a:r>
              <a:rPr lang="en-US" sz="2200" dirty="0">
                <a:effectLst/>
                <a:latin typeface="Calibri" panose="020F0502020204030204" pitchFamily="34" charset="0"/>
                <a:ea typeface="Times New Roman" panose="02020603050405020304" pitchFamily="18" charset="0"/>
                <a:cs typeface="Calibri" panose="020F0502020204030204" pitchFamily="34" charset="0"/>
              </a:rPr>
              <a:t>Having strong cravings to vape or use tobacco</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R="0" lvl="0">
              <a:spcBef>
                <a:spcPts val="0"/>
              </a:spcBef>
              <a:spcAft>
                <a:spcPts val="600"/>
              </a:spcAft>
              <a:buSzPts val="1000"/>
              <a:buFont typeface="Wingdings" panose="05000000000000000000" pitchFamily="2" charset="2"/>
              <a:buChar char="q"/>
              <a:tabLst>
                <a:tab pos="457200" algn="l"/>
              </a:tabLst>
            </a:pPr>
            <a:r>
              <a:rPr lang="en-US" sz="2200" dirty="0">
                <a:effectLst/>
                <a:latin typeface="Calibri" panose="020F0502020204030204" pitchFamily="34" charset="0"/>
                <a:ea typeface="Times New Roman" panose="02020603050405020304" pitchFamily="18" charset="0"/>
                <a:cs typeface="Calibri" panose="020F0502020204030204" pitchFamily="34" charset="0"/>
              </a:rPr>
              <a:t>Feeling nervous or anxious when they can’t vape or use tobacco</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R="0" lvl="0">
              <a:spcBef>
                <a:spcPts val="0"/>
              </a:spcBef>
              <a:spcAft>
                <a:spcPts val="600"/>
              </a:spcAft>
              <a:buSzPts val="1000"/>
              <a:buFont typeface="Wingdings" panose="05000000000000000000" pitchFamily="2" charset="2"/>
              <a:buChar char="q"/>
              <a:tabLst>
                <a:tab pos="457200" algn="l"/>
              </a:tabLst>
            </a:pPr>
            <a:r>
              <a:rPr lang="en-US" sz="2200" dirty="0">
                <a:effectLst/>
                <a:latin typeface="Calibri" panose="020F0502020204030204" pitchFamily="34" charset="0"/>
                <a:ea typeface="Times New Roman" panose="02020603050405020304" pitchFamily="18" charset="0"/>
                <a:cs typeface="Calibri" panose="020F0502020204030204" pitchFamily="34" charset="0"/>
              </a:rPr>
              <a:t>Vaping in places they aren’t supposed to (going out of their way to vape or use tobacco)</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R="0" lvl="0">
              <a:spcBef>
                <a:spcPts val="0"/>
              </a:spcBef>
              <a:spcAft>
                <a:spcPts val="600"/>
              </a:spcAft>
              <a:buSzPts val="1000"/>
              <a:buFont typeface="Wingdings" panose="05000000000000000000" pitchFamily="2" charset="2"/>
              <a:buChar char="q"/>
              <a:tabLst>
                <a:tab pos="457200" algn="l"/>
              </a:tabLst>
            </a:pPr>
            <a:r>
              <a:rPr lang="en-US" sz="2200" dirty="0">
                <a:effectLst/>
                <a:latin typeface="Calibri" panose="020F0502020204030204" pitchFamily="34" charset="0"/>
                <a:ea typeface="Times New Roman" panose="02020603050405020304" pitchFamily="18" charset="0"/>
                <a:cs typeface="Calibri" panose="020F0502020204030204" pitchFamily="34" charset="0"/>
              </a:rPr>
              <a:t>Having trouble concentrating</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R="0" lvl="0">
              <a:spcBef>
                <a:spcPts val="0"/>
              </a:spcBef>
              <a:spcAft>
                <a:spcPts val="600"/>
              </a:spcAft>
              <a:buSzPts val="1000"/>
              <a:buFont typeface="Wingdings" panose="05000000000000000000" pitchFamily="2" charset="2"/>
              <a:buChar char="q"/>
              <a:tabLst>
                <a:tab pos="457200" algn="l"/>
              </a:tabLst>
            </a:pPr>
            <a:r>
              <a:rPr lang="en-US" sz="2200" dirty="0">
                <a:effectLst/>
                <a:latin typeface="Calibri" panose="020F0502020204030204" pitchFamily="34" charset="0"/>
                <a:ea typeface="Times New Roman" panose="02020603050405020304" pitchFamily="18" charset="0"/>
                <a:cs typeface="Calibri" panose="020F0502020204030204" pitchFamily="34" charset="0"/>
              </a:rPr>
              <a:t>Feeling like they need to vape or use tobacco to feel better</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R="0" lvl="0">
              <a:spcBef>
                <a:spcPts val="0"/>
              </a:spcBef>
              <a:spcAft>
                <a:spcPts val="0"/>
              </a:spcAft>
              <a:buSzPts val="1000"/>
              <a:buFont typeface="Wingdings" panose="05000000000000000000" pitchFamily="2" charset="2"/>
              <a:buChar char="q"/>
              <a:tabLst>
                <a:tab pos="457200" algn="l"/>
              </a:tabLst>
            </a:pPr>
            <a:r>
              <a:rPr lang="en-US" sz="2200" dirty="0">
                <a:effectLst/>
                <a:latin typeface="Calibri" panose="020F0502020204030204" pitchFamily="34" charset="0"/>
                <a:ea typeface="Times New Roman" panose="02020603050405020304" pitchFamily="18" charset="0"/>
                <a:cs typeface="Calibri" panose="020F0502020204030204" pitchFamily="34" charset="0"/>
              </a:rPr>
              <a:t>Feeling angry, irritable or restless when they haven’t vaped or used tobacco in a while.</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2200" dirty="0"/>
          </a:p>
        </p:txBody>
      </p:sp>
      <p:pic>
        <p:nvPicPr>
          <p:cNvPr id="7" name="Picture 6" descr="A picture containing text, clipart, tableware, plate&#10;&#10;Description automatically generated">
            <a:extLst>
              <a:ext uri="{FF2B5EF4-FFF2-40B4-BE49-F238E27FC236}">
                <a16:creationId xmlns:a16="http://schemas.microsoft.com/office/drawing/2014/main" id="{9AF2714F-FB48-C948-8A6C-0174D200130D}"/>
              </a:ext>
            </a:extLst>
          </p:cNvPr>
          <p:cNvPicPr>
            <a:picLocks noChangeAspect="1"/>
          </p:cNvPicPr>
          <p:nvPr/>
        </p:nvPicPr>
        <p:blipFill>
          <a:blip r:embed="rId3"/>
          <a:stretch>
            <a:fillRect/>
          </a:stretch>
        </p:blipFill>
        <p:spPr>
          <a:xfrm>
            <a:off x="10060535" y="6269602"/>
            <a:ext cx="1924075" cy="403855"/>
          </a:xfrm>
          <a:prstGeom prst="rect">
            <a:avLst/>
          </a:prstGeom>
        </p:spPr>
      </p:pic>
      <p:pic>
        <p:nvPicPr>
          <p:cNvPr id="5" name="Picture 4">
            <a:extLst>
              <a:ext uri="{FF2B5EF4-FFF2-40B4-BE49-F238E27FC236}">
                <a16:creationId xmlns:a16="http://schemas.microsoft.com/office/drawing/2014/main" id="{E06EA03A-B95C-544F-BA32-F6DE4413D4C6}"/>
              </a:ext>
            </a:extLst>
          </p:cNvPr>
          <p:cNvPicPr>
            <a:picLocks noChangeAspect="1"/>
          </p:cNvPicPr>
          <p:nvPr/>
        </p:nvPicPr>
        <p:blipFill>
          <a:blip r:embed="rId4"/>
          <a:stretch>
            <a:fillRect/>
          </a:stretch>
        </p:blipFill>
        <p:spPr>
          <a:xfrm>
            <a:off x="838200" y="5150868"/>
            <a:ext cx="8182466" cy="1320661"/>
          </a:xfrm>
          <a:prstGeom prst="rect">
            <a:avLst/>
          </a:prstGeom>
        </p:spPr>
      </p:pic>
    </p:spTree>
    <p:extLst>
      <p:ext uri="{BB962C8B-B14F-4D97-AF65-F5344CB8AC3E}">
        <p14:creationId xmlns:p14="http://schemas.microsoft.com/office/powerpoint/2010/main" val="33194499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199DC31-F01A-47DE-8F44-C717F7B6CE20}"/>
              </a:ext>
            </a:extLst>
          </p:cNvPr>
          <p:cNvSpPr>
            <a:spLocks noGrp="1"/>
          </p:cNvSpPr>
          <p:nvPr>
            <p:ph type="title"/>
          </p:nvPr>
        </p:nvSpPr>
        <p:spPr>
          <a:xfrm>
            <a:off x="836676" y="275460"/>
            <a:ext cx="10515600" cy="1325563"/>
          </a:xfrm>
        </p:spPr>
        <p:txBody>
          <a:bodyPr>
            <a:normAutofit fontScale="90000"/>
          </a:bodyPr>
          <a:lstStyle/>
          <a:p>
            <a:r>
              <a:rPr lang="en-US" sz="5400" dirty="0"/>
              <a:t>What can we do to help our young people?</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7F662CF-B70A-4CA7-8AC1-310E0F7BDB83}"/>
              </a:ext>
            </a:extLst>
          </p:cNvPr>
          <p:cNvSpPr>
            <a:spLocks noGrp="1"/>
          </p:cNvSpPr>
          <p:nvPr>
            <p:ph idx="1"/>
          </p:nvPr>
        </p:nvSpPr>
        <p:spPr>
          <a:xfrm>
            <a:off x="667512" y="1848361"/>
            <a:ext cx="10853928" cy="4251960"/>
          </a:xfrm>
        </p:spPr>
        <p:txBody>
          <a:bodyPr>
            <a:normAutofit/>
          </a:bodyPr>
          <a:lstStyle/>
          <a:p>
            <a:pPr marL="0" indent="0">
              <a:buNone/>
            </a:pPr>
            <a:r>
              <a:rPr lang="en-US" sz="2200" dirty="0"/>
              <a:t>Educate</a:t>
            </a:r>
          </a:p>
          <a:p>
            <a:pPr lvl="1"/>
            <a:r>
              <a:rPr lang="en-US" sz="1800" dirty="0"/>
              <a:t>Adults who work with youth</a:t>
            </a:r>
          </a:p>
          <a:p>
            <a:pPr lvl="1"/>
            <a:r>
              <a:rPr lang="en-US" sz="1800" dirty="0"/>
              <a:t>Youth and parents</a:t>
            </a:r>
          </a:p>
          <a:p>
            <a:r>
              <a:rPr lang="en-US" sz="2200" dirty="0"/>
              <a:t>Review disciplinary policies around vaping and consider alternatives to suspension</a:t>
            </a:r>
          </a:p>
          <a:p>
            <a:r>
              <a:rPr lang="en-US" sz="2200" dirty="0"/>
              <a:t>Have tobacco policies in place and let youth know about them</a:t>
            </a:r>
          </a:p>
          <a:p>
            <a:r>
              <a:rPr lang="en-US" sz="2200" dirty="0"/>
              <a:t>Safely dispose of found or confiscated vaping products</a:t>
            </a:r>
          </a:p>
          <a:p>
            <a:r>
              <a:rPr lang="en-US" sz="2200" dirty="0"/>
              <a:t>Create an environment that promotes healthy ways to deal with stress.</a:t>
            </a:r>
          </a:p>
          <a:p>
            <a:pPr marL="0" indent="0">
              <a:buNone/>
            </a:pPr>
            <a:endParaRPr lang="en-US" sz="2200" dirty="0"/>
          </a:p>
          <a:p>
            <a:pPr marL="0" indent="0">
              <a:buNone/>
            </a:pPr>
            <a:endParaRPr lang="en-US" sz="2400" dirty="0"/>
          </a:p>
          <a:p>
            <a:pPr marL="0" indent="0">
              <a:buNone/>
            </a:pPr>
            <a:endParaRPr lang="en-US" sz="2200" dirty="0"/>
          </a:p>
        </p:txBody>
      </p:sp>
      <p:pic>
        <p:nvPicPr>
          <p:cNvPr id="7" name="Picture 6" descr="A picture containing text, clipart, tableware, plate&#10;&#10;Description automatically generated">
            <a:extLst>
              <a:ext uri="{FF2B5EF4-FFF2-40B4-BE49-F238E27FC236}">
                <a16:creationId xmlns:a16="http://schemas.microsoft.com/office/drawing/2014/main" id="{9AF2714F-FB48-C948-8A6C-0174D200130D}"/>
              </a:ext>
            </a:extLst>
          </p:cNvPr>
          <p:cNvPicPr>
            <a:picLocks noChangeAspect="1"/>
          </p:cNvPicPr>
          <p:nvPr/>
        </p:nvPicPr>
        <p:blipFill>
          <a:blip r:embed="rId3"/>
          <a:stretch>
            <a:fillRect/>
          </a:stretch>
        </p:blipFill>
        <p:spPr>
          <a:xfrm>
            <a:off x="10060535" y="6269602"/>
            <a:ext cx="1924075" cy="403855"/>
          </a:xfrm>
          <a:prstGeom prst="rect">
            <a:avLst/>
          </a:prstGeom>
        </p:spPr>
      </p:pic>
    </p:spTree>
    <p:extLst>
      <p:ext uri="{BB962C8B-B14F-4D97-AF65-F5344CB8AC3E}">
        <p14:creationId xmlns:p14="http://schemas.microsoft.com/office/powerpoint/2010/main" val="3804786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D4993743-B10A-433C-9996-3035D2C3A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Freeform 45">
            <a:extLst>
              <a:ext uri="{FF2B5EF4-FFF2-40B4-BE49-F238E27FC236}">
                <a16:creationId xmlns:a16="http://schemas.microsoft.com/office/drawing/2014/main" id="{BB3B8946-A0AA-42D4-8A24-639DC6EA17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7" name="Freeform 46">
            <a:extLst>
              <a:ext uri="{FF2B5EF4-FFF2-40B4-BE49-F238E27FC236}">
                <a16:creationId xmlns:a16="http://schemas.microsoft.com/office/drawing/2014/main" id="{AB1038E6-06EF-4DCB-B52E-D3825C50F7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9" name="Freeform 47">
            <a:extLst>
              <a:ext uri="{FF2B5EF4-FFF2-40B4-BE49-F238E27FC236}">
                <a16:creationId xmlns:a16="http://schemas.microsoft.com/office/drawing/2014/main" id="{5C7EF35C-8B7D-4026-8F09-8B2B225057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1" name="Freeform 44">
            <a:extLst>
              <a:ext uri="{FF2B5EF4-FFF2-40B4-BE49-F238E27FC236}">
                <a16:creationId xmlns:a16="http://schemas.microsoft.com/office/drawing/2014/main" id="{5F24A71D-C0A9-49AC-B2D1-5A9EA2BD3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348538"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3" name="Rectangle 82">
            <a:extLst>
              <a:ext uri="{FF2B5EF4-FFF2-40B4-BE49-F238E27FC236}">
                <a16:creationId xmlns:a16="http://schemas.microsoft.com/office/drawing/2014/main" id="{14280C55-570C-4284-9850-B2BA33DB67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7033095"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17E68F64-95D0-4A27-BDB3-106F8C88013C}"/>
              </a:ext>
            </a:extLst>
          </p:cNvPr>
          <p:cNvSpPr>
            <a:spLocks noGrp="1"/>
          </p:cNvSpPr>
          <p:nvPr>
            <p:ph type="title"/>
          </p:nvPr>
        </p:nvSpPr>
        <p:spPr>
          <a:xfrm>
            <a:off x="964760" y="804328"/>
            <a:ext cx="6091312" cy="1205821"/>
          </a:xfrm>
        </p:spPr>
        <p:txBody>
          <a:bodyPr>
            <a:normAutofit/>
          </a:bodyPr>
          <a:lstStyle/>
          <a:p>
            <a:r>
              <a:rPr lang="en-US" sz="3700" dirty="0">
                <a:solidFill>
                  <a:srgbClr val="FEFFFF"/>
                </a:solidFill>
              </a:rPr>
              <a:t>What resources are available to help teens quit? </a:t>
            </a:r>
          </a:p>
        </p:txBody>
      </p:sp>
      <p:sp>
        <p:nvSpPr>
          <p:cNvPr id="3" name="Content Placeholder 2">
            <a:extLst>
              <a:ext uri="{FF2B5EF4-FFF2-40B4-BE49-F238E27FC236}">
                <a16:creationId xmlns:a16="http://schemas.microsoft.com/office/drawing/2014/main" id="{CAA9348B-F697-44E7-B57F-E0612C4CCE7B}"/>
              </a:ext>
            </a:extLst>
          </p:cNvPr>
          <p:cNvSpPr>
            <a:spLocks noGrp="1"/>
          </p:cNvSpPr>
          <p:nvPr>
            <p:ph idx="1"/>
          </p:nvPr>
        </p:nvSpPr>
        <p:spPr>
          <a:xfrm>
            <a:off x="1310829" y="2510238"/>
            <a:ext cx="6366321" cy="3877499"/>
          </a:xfrm>
        </p:spPr>
        <p:txBody>
          <a:bodyPr>
            <a:normAutofit/>
          </a:bodyPr>
          <a:lstStyle/>
          <a:p>
            <a:pPr marL="0" marR="0" indent="0">
              <a:spcBef>
                <a:spcPts val="0"/>
              </a:spcBef>
              <a:spcAft>
                <a:spcPts val="800"/>
              </a:spcAft>
              <a:buNone/>
            </a:pPr>
            <a:r>
              <a:rPr lang="en-US" sz="1900" b="1" dirty="0">
                <a:effectLst/>
                <a:latin typeface="Calibri" panose="020F0502020204030204" pitchFamily="34" charset="0"/>
                <a:ea typeface="Times New Roman" panose="02020603050405020304" pitchFamily="18" charset="0"/>
                <a:cs typeface="Calibri" panose="020F0502020204030204" pitchFamily="34" charset="0"/>
              </a:rPr>
              <a:t>Quitting vapes or other tobacco products can be hard. </a:t>
            </a:r>
            <a:r>
              <a:rPr lang="en-US" sz="1900" dirty="0">
                <a:effectLst/>
                <a:latin typeface="Calibri" panose="020F0502020204030204" pitchFamily="34" charset="0"/>
                <a:ea typeface="Times New Roman" panose="02020603050405020304" pitchFamily="18" charset="0"/>
                <a:cs typeface="Calibri" panose="020F0502020204030204" pitchFamily="34" charset="0"/>
              </a:rPr>
              <a:t>Here are some ways to help young people get the support they need:</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600"/>
              </a:spcAft>
              <a:buSzPts val="1000"/>
              <a:buFont typeface="Symbol" panose="05050102010706020507" pitchFamily="18" charset="2"/>
              <a:buChar char=""/>
              <a:tabLst>
                <a:tab pos="457200" algn="l"/>
              </a:tabLst>
            </a:pPr>
            <a:r>
              <a:rPr lang="en-US" sz="1900" b="1" dirty="0">
                <a:effectLst/>
                <a:latin typeface="Calibri" panose="020F0502020204030204" pitchFamily="34" charset="0"/>
                <a:ea typeface="Times New Roman" panose="02020603050405020304" pitchFamily="18" charset="0"/>
                <a:cs typeface="Calibri" panose="020F0502020204030204" pitchFamily="34" charset="0"/>
              </a:rPr>
              <a:t>My Life, My Quit </a:t>
            </a:r>
            <a:r>
              <a:rPr lang="en-US" sz="1900" b="1" baseline="30000" dirty="0">
                <a:effectLst/>
                <a:latin typeface="Calibri" panose="020F0502020204030204" pitchFamily="34" charset="0"/>
                <a:ea typeface="Times New Roman" panose="02020603050405020304" pitchFamily="18" charset="0"/>
                <a:cs typeface="Calibri" panose="020F0502020204030204" pitchFamily="34" charset="0"/>
              </a:rPr>
              <a:t>TM</a:t>
            </a:r>
            <a:r>
              <a:rPr lang="en-US" sz="1900" dirty="0">
                <a:effectLst/>
                <a:latin typeface="Calibri" panose="020F0502020204030204" pitchFamily="34" charset="0"/>
                <a:ea typeface="Times New Roman" panose="02020603050405020304" pitchFamily="18" charset="0"/>
                <a:cs typeface="Calibri" panose="020F0502020204030204" pitchFamily="34" charset="0"/>
              </a:rPr>
              <a:t> has youth coach specialists trained to help young people by phone or text. Call 855-891-9989 or text </a:t>
            </a:r>
            <a:r>
              <a:rPr lang="en-US" sz="1900" i="1" dirty="0">
                <a:effectLst/>
                <a:latin typeface="Calibri" panose="020F0502020204030204" pitchFamily="34" charset="0"/>
                <a:ea typeface="Times New Roman" panose="02020603050405020304" pitchFamily="18" charset="0"/>
                <a:cs typeface="Calibri" panose="020F0502020204030204" pitchFamily="34" charset="0"/>
              </a:rPr>
              <a:t>Start My Quit</a:t>
            </a:r>
            <a:r>
              <a:rPr lang="en-US" sz="1900" dirty="0">
                <a:effectLst/>
                <a:latin typeface="Calibri" panose="020F0502020204030204" pitchFamily="34" charset="0"/>
                <a:ea typeface="Times New Roman" panose="02020603050405020304" pitchFamily="18" charset="0"/>
                <a:cs typeface="Calibri" panose="020F0502020204030204" pitchFamily="34" charset="0"/>
              </a:rPr>
              <a:t> to 36072 for </a:t>
            </a:r>
            <a:r>
              <a:rPr lang="en-US" sz="1900" b="1" dirty="0">
                <a:effectLst/>
                <a:latin typeface="Calibri" panose="020F0502020204030204" pitchFamily="34" charset="0"/>
                <a:ea typeface="Times New Roman" panose="02020603050405020304" pitchFamily="18" charset="0"/>
                <a:cs typeface="Calibri" panose="020F0502020204030204" pitchFamily="34" charset="0"/>
              </a:rPr>
              <a:t>free and confidential</a:t>
            </a:r>
            <a:r>
              <a:rPr lang="en-US" sz="1900" dirty="0">
                <a:effectLst/>
                <a:latin typeface="Calibri" panose="020F0502020204030204" pitchFamily="34" charset="0"/>
                <a:ea typeface="Times New Roman" panose="02020603050405020304" pitchFamily="18" charset="0"/>
                <a:cs typeface="Calibri" panose="020F0502020204030204" pitchFamily="34" charset="0"/>
              </a:rPr>
              <a:t> help. For more information or to sign up online, visit </a:t>
            </a:r>
            <a:r>
              <a:rPr lang="en-US" sz="1900" u="none" strike="noStrike" dirty="0">
                <a:effectLst/>
                <a:latin typeface="Calibri" panose="020F0502020204030204" pitchFamily="34" charset="0"/>
                <a:ea typeface="Times New Roman" panose="02020603050405020304" pitchFamily="18" charset="0"/>
                <a:cs typeface="Calibri" panose="020F0502020204030204" pitchFamily="34" charset="0"/>
                <a:hlinkClick r:id="rId3"/>
              </a:rPr>
              <a:t>mylifemyquit.com</a:t>
            </a:r>
            <a:r>
              <a:rPr lang="en-US" sz="1900" dirty="0">
                <a:effectLst/>
                <a:latin typeface="Calibri" panose="020F0502020204030204" pitchFamily="34" charset="0"/>
                <a:ea typeface="Times New Roman" panose="02020603050405020304" pitchFamily="18" charset="0"/>
                <a:cs typeface="Calibri" panose="020F0502020204030204" pitchFamily="34" charset="0"/>
              </a:rPr>
              <a:t>.</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600"/>
              </a:spcAft>
              <a:buSzPts val="1000"/>
              <a:buFont typeface="Symbol" panose="05050102010706020507" pitchFamily="18" charset="2"/>
              <a:buChar char=""/>
              <a:tabLst>
                <a:tab pos="457200" algn="l"/>
              </a:tabLst>
            </a:pPr>
            <a:r>
              <a:rPr lang="en-US" sz="1900" b="1" dirty="0">
                <a:effectLst/>
                <a:latin typeface="Calibri" panose="020F0502020204030204" pitchFamily="34" charset="0"/>
                <a:ea typeface="Times New Roman" panose="02020603050405020304" pitchFamily="18" charset="0"/>
                <a:cs typeface="Calibri" panose="020F0502020204030204" pitchFamily="34" charset="0"/>
              </a:rPr>
              <a:t>This is Quitting</a:t>
            </a:r>
            <a:r>
              <a:rPr lang="en-US" sz="1900" dirty="0">
                <a:effectLst/>
                <a:latin typeface="Calibri" panose="020F0502020204030204" pitchFamily="34" charset="0"/>
                <a:ea typeface="Times New Roman" panose="02020603050405020304" pitchFamily="18" charset="0"/>
                <a:cs typeface="Calibri" panose="020F0502020204030204" pitchFamily="34" charset="0"/>
              </a:rPr>
              <a:t> powered by truth® is a free and confidential texting program for young people who vape. Young people can text </a:t>
            </a:r>
            <a:r>
              <a:rPr lang="en-US" sz="1900" i="1" dirty="0">
                <a:effectLst/>
                <a:latin typeface="Calibri" panose="020F0502020204030204" pitchFamily="34" charset="0"/>
                <a:ea typeface="Times New Roman" panose="02020603050405020304" pitchFamily="18" charset="0"/>
                <a:cs typeface="Calibri" panose="020F0502020204030204" pitchFamily="34" charset="0"/>
              </a:rPr>
              <a:t>VapeFreeMass</a:t>
            </a:r>
            <a:r>
              <a:rPr lang="en-US" sz="1900" dirty="0">
                <a:effectLst/>
                <a:latin typeface="Calibri" panose="020F0502020204030204" pitchFamily="34" charset="0"/>
                <a:ea typeface="Times New Roman" panose="02020603050405020304" pitchFamily="18" charset="0"/>
                <a:cs typeface="Calibri" panose="020F0502020204030204" pitchFamily="34" charset="0"/>
              </a:rPr>
              <a:t> to 88709 to get started.</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900" dirty="0"/>
          </a:p>
        </p:txBody>
      </p:sp>
      <p:pic>
        <p:nvPicPr>
          <p:cNvPr id="1028" name="Picture 4" descr="Young ex-vapers share their experience and advice on quitting vaping">
            <a:extLst>
              <a:ext uri="{FF2B5EF4-FFF2-40B4-BE49-F238E27FC236}">
                <a16:creationId xmlns:a16="http://schemas.microsoft.com/office/drawing/2014/main" id="{CAA92691-43C6-468A-8973-87F24308505D}"/>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029519" y="1907976"/>
            <a:ext cx="2218763" cy="14791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y Life, My Quit – Butler First Step">
            <a:extLst>
              <a:ext uri="{FF2B5EF4-FFF2-40B4-BE49-F238E27FC236}">
                <a16:creationId xmlns:a16="http://schemas.microsoft.com/office/drawing/2014/main" id="{61221548-A0B3-48AA-A1FD-7A99A6E8CFB1}"/>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029519" y="267760"/>
            <a:ext cx="2062031" cy="18023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text, clipart, tableware, plate&#10;&#10;Description automatically generated">
            <a:extLst>
              <a:ext uri="{FF2B5EF4-FFF2-40B4-BE49-F238E27FC236}">
                <a16:creationId xmlns:a16="http://schemas.microsoft.com/office/drawing/2014/main" id="{203C25C1-EE9C-2642-8001-50AB3B5D770B}"/>
              </a:ext>
            </a:extLst>
          </p:cNvPr>
          <p:cNvPicPr>
            <a:picLocks noChangeAspect="1"/>
          </p:cNvPicPr>
          <p:nvPr/>
        </p:nvPicPr>
        <p:blipFill>
          <a:blip r:embed="rId6"/>
          <a:stretch>
            <a:fillRect/>
          </a:stretch>
        </p:blipFill>
        <p:spPr>
          <a:xfrm>
            <a:off x="10060535" y="6269602"/>
            <a:ext cx="1924075" cy="403855"/>
          </a:xfrm>
          <a:prstGeom prst="rect">
            <a:avLst/>
          </a:prstGeom>
        </p:spPr>
      </p:pic>
      <p:pic>
        <p:nvPicPr>
          <p:cNvPr id="4" name="Picture 3">
            <a:extLst>
              <a:ext uri="{FF2B5EF4-FFF2-40B4-BE49-F238E27FC236}">
                <a16:creationId xmlns:a16="http://schemas.microsoft.com/office/drawing/2014/main" id="{4C110060-497E-4427-BB39-093D7368F0F4}"/>
              </a:ext>
            </a:extLst>
          </p:cNvPr>
          <p:cNvPicPr>
            <a:picLocks noChangeAspect="1"/>
          </p:cNvPicPr>
          <p:nvPr/>
        </p:nvPicPr>
        <p:blipFill>
          <a:blip r:embed="rId7"/>
          <a:stretch>
            <a:fillRect/>
          </a:stretch>
        </p:blipFill>
        <p:spPr>
          <a:xfrm>
            <a:off x="9411001" y="3387152"/>
            <a:ext cx="1455798" cy="2473102"/>
          </a:xfrm>
          <a:prstGeom prst="rect">
            <a:avLst/>
          </a:prstGeom>
        </p:spPr>
      </p:pic>
    </p:spTree>
    <p:extLst>
      <p:ext uri="{BB962C8B-B14F-4D97-AF65-F5344CB8AC3E}">
        <p14:creationId xmlns:p14="http://schemas.microsoft.com/office/powerpoint/2010/main" val="2854997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DDD21-C412-44F3-8606-5EC2927EC7C1}"/>
              </a:ext>
            </a:extLst>
          </p:cNvPr>
          <p:cNvSpPr>
            <a:spLocks noGrp="1"/>
          </p:cNvSpPr>
          <p:nvPr>
            <p:ph type="title"/>
          </p:nvPr>
        </p:nvSpPr>
        <p:spPr/>
        <p:txBody>
          <a:bodyPr/>
          <a:lstStyle/>
          <a:p>
            <a:r>
              <a:rPr lang="en-US" dirty="0"/>
              <a:t>Where can I get more information about youth vaping?</a:t>
            </a:r>
          </a:p>
        </p:txBody>
      </p:sp>
      <p:graphicFrame>
        <p:nvGraphicFramePr>
          <p:cNvPr id="7" name="Content Placeholder 2">
            <a:extLst>
              <a:ext uri="{FF2B5EF4-FFF2-40B4-BE49-F238E27FC236}">
                <a16:creationId xmlns:a16="http://schemas.microsoft.com/office/drawing/2014/main" id="{DE2E6A90-D92E-4E7D-81A3-9267762C7D0F}"/>
              </a:ext>
            </a:extLst>
          </p:cNvPr>
          <p:cNvGraphicFramePr>
            <a:graphicFrameLocks noGrp="1"/>
          </p:cNvGraphicFramePr>
          <p:nvPr>
            <p:ph idx="1"/>
            <p:extLst>
              <p:ext uri="{D42A27DB-BD31-4B8C-83A1-F6EECF244321}">
                <p14:modId xmlns:p14="http://schemas.microsoft.com/office/powerpoint/2010/main" val="149268679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picture containing text, clipart, tableware, plate&#10;&#10;Description automatically generated">
            <a:extLst>
              <a:ext uri="{FF2B5EF4-FFF2-40B4-BE49-F238E27FC236}">
                <a16:creationId xmlns:a16="http://schemas.microsoft.com/office/drawing/2014/main" id="{48E1083A-DAA5-5240-9CCD-75C712E4D57F}"/>
              </a:ext>
            </a:extLst>
          </p:cNvPr>
          <p:cNvPicPr>
            <a:picLocks noChangeAspect="1"/>
          </p:cNvPicPr>
          <p:nvPr/>
        </p:nvPicPr>
        <p:blipFill>
          <a:blip r:embed="rId8"/>
          <a:stretch>
            <a:fillRect/>
          </a:stretch>
        </p:blipFill>
        <p:spPr>
          <a:xfrm>
            <a:off x="10060535" y="6269602"/>
            <a:ext cx="1924075" cy="403855"/>
          </a:xfrm>
          <a:prstGeom prst="rect">
            <a:avLst/>
          </a:prstGeom>
        </p:spPr>
      </p:pic>
    </p:spTree>
    <p:extLst>
      <p:ext uri="{BB962C8B-B14F-4D97-AF65-F5344CB8AC3E}">
        <p14:creationId xmlns:p14="http://schemas.microsoft.com/office/powerpoint/2010/main" val="35974671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28">
            <a:extLst>
              <a:ext uri="{FF2B5EF4-FFF2-40B4-BE49-F238E27FC236}">
                <a16:creationId xmlns:a16="http://schemas.microsoft.com/office/drawing/2014/main" id="{B0A19BDA-40B6-4DE7-81A4-6B1F1E40A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Freeform 45">
            <a:extLst>
              <a:ext uri="{FF2B5EF4-FFF2-40B4-BE49-F238E27FC236}">
                <a16:creationId xmlns:a16="http://schemas.microsoft.com/office/drawing/2014/main" id="{0A628AD8-1356-4BF5-8A59-3549B2C7C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3" name="Freeform 46">
            <a:extLst>
              <a:ext uri="{FF2B5EF4-FFF2-40B4-BE49-F238E27FC236}">
                <a16:creationId xmlns:a16="http://schemas.microsoft.com/office/drawing/2014/main" id="{9F2E6F73-36C2-4E56-AB0C-4D6936FF5D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4" name="Freeform 47">
            <a:extLst>
              <a:ext uri="{FF2B5EF4-FFF2-40B4-BE49-F238E27FC236}">
                <a16:creationId xmlns:a16="http://schemas.microsoft.com/office/drawing/2014/main" id="{8AA5DD19-98A6-4E28-999C-2C074B9CBF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5" name="Freeform 44">
            <a:extLst>
              <a:ext uri="{FF2B5EF4-FFF2-40B4-BE49-F238E27FC236}">
                <a16:creationId xmlns:a16="http://schemas.microsoft.com/office/drawing/2014/main" id="{5F24A71D-C0A9-49AC-B2D1-5A9EA2BD3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348538"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6" name="Rectangle 38">
            <a:extLst>
              <a:ext uri="{FF2B5EF4-FFF2-40B4-BE49-F238E27FC236}">
                <a16:creationId xmlns:a16="http://schemas.microsoft.com/office/drawing/2014/main" id="{99535B11-4A49-4A02-9CB6-3F8A60128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7033095"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D23D00EA-CC6A-4CB4-8964-C76E16D43913}"/>
              </a:ext>
            </a:extLst>
          </p:cNvPr>
          <p:cNvSpPr>
            <a:spLocks noGrp="1"/>
          </p:cNvSpPr>
          <p:nvPr>
            <p:ph type="title"/>
          </p:nvPr>
        </p:nvSpPr>
        <p:spPr>
          <a:xfrm>
            <a:off x="964760" y="804328"/>
            <a:ext cx="6091312" cy="1205821"/>
          </a:xfrm>
        </p:spPr>
        <p:txBody>
          <a:bodyPr>
            <a:normAutofit/>
          </a:bodyPr>
          <a:lstStyle/>
          <a:p>
            <a:r>
              <a:rPr lang="en-US" sz="3100" dirty="0">
                <a:solidFill>
                  <a:srgbClr val="FEFFFF"/>
                </a:solidFill>
              </a:rPr>
              <a:t>Are there local people I can speak with for more information? </a:t>
            </a:r>
          </a:p>
        </p:txBody>
      </p:sp>
      <p:pic>
        <p:nvPicPr>
          <p:cNvPr id="13" name="Picture 12" descr="A picture containing text, clipart, tableware, plate&#10;&#10;Description automatically generated">
            <a:extLst>
              <a:ext uri="{FF2B5EF4-FFF2-40B4-BE49-F238E27FC236}">
                <a16:creationId xmlns:a16="http://schemas.microsoft.com/office/drawing/2014/main" id="{80458FB5-4BD5-9D46-8B9F-8182DEEB4818}"/>
              </a:ext>
            </a:extLst>
          </p:cNvPr>
          <p:cNvPicPr>
            <a:picLocks noChangeAspect="1"/>
          </p:cNvPicPr>
          <p:nvPr/>
        </p:nvPicPr>
        <p:blipFill>
          <a:blip r:embed="rId3"/>
          <a:stretch>
            <a:fillRect/>
          </a:stretch>
        </p:blipFill>
        <p:spPr>
          <a:xfrm>
            <a:off x="10060535" y="6269602"/>
            <a:ext cx="1924075" cy="403855"/>
          </a:xfrm>
          <a:prstGeom prst="rect">
            <a:avLst/>
          </a:prstGeom>
        </p:spPr>
      </p:pic>
      <p:graphicFrame>
        <p:nvGraphicFramePr>
          <p:cNvPr id="5" name="Content Placeholder 2">
            <a:extLst>
              <a:ext uri="{FF2B5EF4-FFF2-40B4-BE49-F238E27FC236}">
                <a16:creationId xmlns:a16="http://schemas.microsoft.com/office/drawing/2014/main" id="{7E4091BC-BC76-46FF-B48F-35253E758253}"/>
              </a:ext>
            </a:extLst>
          </p:cNvPr>
          <p:cNvGraphicFramePr>
            <a:graphicFrameLocks noGrp="1"/>
          </p:cNvGraphicFramePr>
          <p:nvPr>
            <p:ph idx="1"/>
            <p:extLst>
              <p:ext uri="{D42A27DB-BD31-4B8C-83A1-F6EECF244321}">
                <p14:modId xmlns:p14="http://schemas.microsoft.com/office/powerpoint/2010/main" val="1749574434"/>
              </p:ext>
            </p:extLst>
          </p:nvPr>
        </p:nvGraphicFramePr>
        <p:xfrm>
          <a:off x="1282189" y="2494450"/>
          <a:ext cx="5773883" cy="356315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descr="A blue number on a black background&#10;&#10;Description automatically generated">
            <a:extLst>
              <a:ext uri="{FF2B5EF4-FFF2-40B4-BE49-F238E27FC236}">
                <a16:creationId xmlns:a16="http://schemas.microsoft.com/office/drawing/2014/main" id="{B349FADE-A287-3A6B-385C-38C9E1D71F87}"/>
              </a:ext>
            </a:extLst>
          </p:cNvPr>
          <p:cNvPicPr>
            <a:picLocks noChangeAspect="1"/>
          </p:cNvPicPr>
          <p:nvPr/>
        </p:nvPicPr>
        <p:blipFill>
          <a:blip r:embed="rId9"/>
          <a:stretch>
            <a:fillRect/>
          </a:stretch>
        </p:blipFill>
        <p:spPr>
          <a:xfrm>
            <a:off x="8323532" y="3927593"/>
            <a:ext cx="1298980" cy="2342009"/>
          </a:xfrm>
          <a:prstGeom prst="rect">
            <a:avLst/>
          </a:prstGeom>
        </p:spPr>
      </p:pic>
      <p:pic>
        <p:nvPicPr>
          <p:cNvPr id="11" name="Picture 10" descr="A map of the state of massachusetts&#10;&#10;Description automatically generated">
            <a:extLst>
              <a:ext uri="{FF2B5EF4-FFF2-40B4-BE49-F238E27FC236}">
                <a16:creationId xmlns:a16="http://schemas.microsoft.com/office/drawing/2014/main" id="{3C66C00F-42DE-2C45-DACD-E74C51BD3D61}"/>
              </a:ext>
            </a:extLst>
          </p:cNvPr>
          <p:cNvPicPr>
            <a:picLocks noChangeAspect="1"/>
          </p:cNvPicPr>
          <p:nvPr/>
        </p:nvPicPr>
        <p:blipFill>
          <a:blip r:embed="rId10"/>
          <a:stretch>
            <a:fillRect/>
          </a:stretch>
        </p:blipFill>
        <p:spPr>
          <a:xfrm>
            <a:off x="7974736" y="1323445"/>
            <a:ext cx="4030479" cy="2342009"/>
          </a:xfrm>
          <a:prstGeom prst="rect">
            <a:avLst/>
          </a:prstGeom>
        </p:spPr>
      </p:pic>
    </p:spTree>
    <p:extLst>
      <p:ext uri="{BB962C8B-B14F-4D97-AF65-F5344CB8AC3E}">
        <p14:creationId xmlns:p14="http://schemas.microsoft.com/office/powerpoint/2010/main" val="26205927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8200" y="557188"/>
            <a:ext cx="10515600" cy="1133499"/>
          </a:xfrm>
        </p:spPr>
        <p:txBody>
          <a:bodyPr>
            <a:normAutofit/>
          </a:bodyPr>
          <a:lstStyle/>
          <a:p>
            <a:pPr algn="ctr"/>
            <a:r>
              <a:rPr lang="en-US" sz="5200" dirty="0"/>
              <a:t>Introduction</a:t>
            </a:r>
          </a:p>
        </p:txBody>
      </p:sp>
      <p:graphicFrame>
        <p:nvGraphicFramePr>
          <p:cNvPr id="5" name="Content Placeholder 2">
            <a:extLst>
              <a:ext uri="{FF2B5EF4-FFF2-40B4-BE49-F238E27FC236}">
                <a16:creationId xmlns:a16="http://schemas.microsoft.com/office/drawing/2014/main" id="{D2D85DC2-BDE7-4F24-BDBA-0FCAA9EE8BFB}"/>
              </a:ext>
            </a:extLst>
          </p:cNvPr>
          <p:cNvGraphicFramePr>
            <a:graphicFrameLocks noGrp="1"/>
          </p:cNvGraphicFramePr>
          <p:nvPr>
            <p:ph idx="1"/>
            <p:extLst>
              <p:ext uri="{D42A27DB-BD31-4B8C-83A1-F6EECF244321}">
                <p14:modId xmlns:p14="http://schemas.microsoft.com/office/powerpoint/2010/main" val="334763855"/>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A picture containing text, clipart, tableware, plate&#10;&#10;Description automatically generated">
            <a:extLst>
              <a:ext uri="{FF2B5EF4-FFF2-40B4-BE49-F238E27FC236}">
                <a16:creationId xmlns:a16="http://schemas.microsoft.com/office/drawing/2014/main" id="{DF938A8E-7403-DF4B-BDC3-5730EA96FB37}"/>
              </a:ext>
            </a:extLst>
          </p:cNvPr>
          <p:cNvPicPr>
            <a:picLocks noChangeAspect="1"/>
          </p:cNvPicPr>
          <p:nvPr/>
        </p:nvPicPr>
        <p:blipFill>
          <a:blip r:embed="rId8"/>
          <a:stretch>
            <a:fillRect/>
          </a:stretch>
        </p:blipFill>
        <p:spPr>
          <a:xfrm>
            <a:off x="10060535" y="6269602"/>
            <a:ext cx="1924075" cy="403855"/>
          </a:xfrm>
          <a:prstGeom prst="rect">
            <a:avLst/>
          </a:prstGeom>
        </p:spPr>
      </p:pic>
    </p:spTree>
    <p:extLst>
      <p:ext uri="{BB962C8B-B14F-4D97-AF65-F5344CB8AC3E}">
        <p14:creationId xmlns:p14="http://schemas.microsoft.com/office/powerpoint/2010/main" val="39243646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16040-82E3-40DB-84EA-851A39DCF9C5}"/>
              </a:ext>
            </a:extLst>
          </p:cNvPr>
          <p:cNvSpPr>
            <a:spLocks noGrp="1"/>
          </p:cNvSpPr>
          <p:nvPr>
            <p:ph type="title"/>
          </p:nvPr>
        </p:nvSpPr>
        <p:spPr/>
        <p:txBody>
          <a:bodyPr/>
          <a:lstStyle/>
          <a:p>
            <a:r>
              <a:rPr lang="en-US" dirty="0"/>
              <a:t>Our school’s vaping policies</a:t>
            </a:r>
          </a:p>
        </p:txBody>
      </p:sp>
      <p:sp>
        <p:nvSpPr>
          <p:cNvPr id="3" name="Content Placeholder 2">
            <a:extLst>
              <a:ext uri="{FF2B5EF4-FFF2-40B4-BE49-F238E27FC236}">
                <a16:creationId xmlns:a16="http://schemas.microsoft.com/office/drawing/2014/main" id="{3ED7129C-6CEF-43E1-9D76-246C669BED7C}"/>
              </a:ext>
            </a:extLst>
          </p:cNvPr>
          <p:cNvSpPr>
            <a:spLocks noGrp="1"/>
          </p:cNvSpPr>
          <p:nvPr>
            <p:ph idx="1"/>
          </p:nvPr>
        </p:nvSpPr>
        <p:spPr/>
        <p:txBody>
          <a:bodyPr/>
          <a:lstStyle/>
          <a:p>
            <a:endParaRPr lang="en-US" dirty="0"/>
          </a:p>
        </p:txBody>
      </p:sp>
      <p:pic>
        <p:nvPicPr>
          <p:cNvPr id="4" name="Picture 3" descr="A picture containing text, clipart, tableware, plate&#10;&#10;Description automatically generated">
            <a:extLst>
              <a:ext uri="{FF2B5EF4-FFF2-40B4-BE49-F238E27FC236}">
                <a16:creationId xmlns:a16="http://schemas.microsoft.com/office/drawing/2014/main" id="{960EC3BC-5F77-9C43-815D-F274AB0DB874}"/>
              </a:ext>
            </a:extLst>
          </p:cNvPr>
          <p:cNvPicPr>
            <a:picLocks noChangeAspect="1"/>
          </p:cNvPicPr>
          <p:nvPr/>
        </p:nvPicPr>
        <p:blipFill>
          <a:blip r:embed="rId3"/>
          <a:stretch>
            <a:fillRect/>
          </a:stretch>
        </p:blipFill>
        <p:spPr>
          <a:xfrm>
            <a:off x="10060535" y="6269602"/>
            <a:ext cx="1924075" cy="403855"/>
          </a:xfrm>
          <a:prstGeom prst="rect">
            <a:avLst/>
          </a:prstGeom>
        </p:spPr>
      </p:pic>
    </p:spTree>
    <p:extLst>
      <p:ext uri="{BB962C8B-B14F-4D97-AF65-F5344CB8AC3E}">
        <p14:creationId xmlns:p14="http://schemas.microsoft.com/office/powerpoint/2010/main" val="28226294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28">
            <a:extLst>
              <a:ext uri="{FF2B5EF4-FFF2-40B4-BE49-F238E27FC236}">
                <a16:creationId xmlns:a16="http://schemas.microsoft.com/office/drawing/2014/main" id="{B0A19BDA-40B6-4DE7-81A4-6B1F1E40A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Freeform 45">
            <a:extLst>
              <a:ext uri="{FF2B5EF4-FFF2-40B4-BE49-F238E27FC236}">
                <a16:creationId xmlns:a16="http://schemas.microsoft.com/office/drawing/2014/main" id="{0A628AD8-1356-4BF5-8A59-3549B2C7C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3" name="Freeform 46">
            <a:extLst>
              <a:ext uri="{FF2B5EF4-FFF2-40B4-BE49-F238E27FC236}">
                <a16:creationId xmlns:a16="http://schemas.microsoft.com/office/drawing/2014/main" id="{9F2E6F73-36C2-4E56-AB0C-4D6936FF5D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4" name="Freeform 47">
            <a:extLst>
              <a:ext uri="{FF2B5EF4-FFF2-40B4-BE49-F238E27FC236}">
                <a16:creationId xmlns:a16="http://schemas.microsoft.com/office/drawing/2014/main" id="{8AA5DD19-98A6-4E28-999C-2C074B9CBF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5" name="Freeform 44">
            <a:extLst>
              <a:ext uri="{FF2B5EF4-FFF2-40B4-BE49-F238E27FC236}">
                <a16:creationId xmlns:a16="http://schemas.microsoft.com/office/drawing/2014/main" id="{5F24A71D-C0A9-49AC-B2D1-5A9EA2BD3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348538"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6" name="Rectangle 38">
            <a:extLst>
              <a:ext uri="{FF2B5EF4-FFF2-40B4-BE49-F238E27FC236}">
                <a16:creationId xmlns:a16="http://schemas.microsoft.com/office/drawing/2014/main" id="{99535B11-4A49-4A02-9CB6-3F8A60128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7033095"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D23D00EA-CC6A-4CB4-8964-C76E16D43913}"/>
              </a:ext>
            </a:extLst>
          </p:cNvPr>
          <p:cNvSpPr>
            <a:spLocks noGrp="1"/>
          </p:cNvSpPr>
          <p:nvPr>
            <p:ph type="title"/>
          </p:nvPr>
        </p:nvSpPr>
        <p:spPr>
          <a:xfrm>
            <a:off x="964760" y="804328"/>
            <a:ext cx="6091312" cy="1205821"/>
          </a:xfrm>
        </p:spPr>
        <p:txBody>
          <a:bodyPr>
            <a:normAutofit/>
          </a:bodyPr>
          <a:lstStyle/>
          <a:p>
            <a:r>
              <a:rPr lang="en-US" sz="3100" dirty="0">
                <a:solidFill>
                  <a:srgbClr val="FEFFFF"/>
                </a:solidFill>
              </a:rPr>
              <a:t>Are there local people I can speak with for more information? </a:t>
            </a:r>
          </a:p>
        </p:txBody>
      </p:sp>
      <p:pic>
        <p:nvPicPr>
          <p:cNvPr id="13" name="Picture 12" descr="A picture containing text, clipart, tableware, plate&#10;&#10;Description automatically generated">
            <a:extLst>
              <a:ext uri="{FF2B5EF4-FFF2-40B4-BE49-F238E27FC236}">
                <a16:creationId xmlns:a16="http://schemas.microsoft.com/office/drawing/2014/main" id="{80458FB5-4BD5-9D46-8B9F-8182DEEB4818}"/>
              </a:ext>
            </a:extLst>
          </p:cNvPr>
          <p:cNvPicPr>
            <a:picLocks noChangeAspect="1"/>
          </p:cNvPicPr>
          <p:nvPr/>
        </p:nvPicPr>
        <p:blipFill>
          <a:blip r:embed="rId3"/>
          <a:stretch>
            <a:fillRect/>
          </a:stretch>
        </p:blipFill>
        <p:spPr>
          <a:xfrm>
            <a:off x="10060535" y="6269602"/>
            <a:ext cx="1924075" cy="403855"/>
          </a:xfrm>
          <a:prstGeom prst="rect">
            <a:avLst/>
          </a:prstGeom>
        </p:spPr>
      </p:pic>
      <p:sp>
        <p:nvSpPr>
          <p:cNvPr id="6" name="Content Placeholder 5">
            <a:extLst>
              <a:ext uri="{FF2B5EF4-FFF2-40B4-BE49-F238E27FC236}">
                <a16:creationId xmlns:a16="http://schemas.microsoft.com/office/drawing/2014/main" id="{B37569CD-2A01-764D-7ECF-D11258668D90}"/>
              </a:ext>
            </a:extLst>
          </p:cNvPr>
          <p:cNvSpPr>
            <a:spLocks noGrp="1"/>
          </p:cNvSpPr>
          <p:nvPr>
            <p:ph idx="1"/>
          </p:nvPr>
        </p:nvSpPr>
        <p:spPr>
          <a:xfrm>
            <a:off x="1341120" y="2791824"/>
            <a:ext cx="6591300" cy="3022227"/>
          </a:xfrm>
        </p:spPr>
        <p:txBody>
          <a:bodyPr/>
          <a:lstStyle/>
          <a:p>
            <a:endParaRPr lang="en-US" dirty="0"/>
          </a:p>
        </p:txBody>
      </p:sp>
    </p:spTree>
    <p:extLst>
      <p:ext uri="{BB962C8B-B14F-4D97-AF65-F5344CB8AC3E}">
        <p14:creationId xmlns:p14="http://schemas.microsoft.com/office/powerpoint/2010/main" val="20427896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2">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41248" y="548640"/>
            <a:ext cx="3600860" cy="5431536"/>
          </a:xfrm>
        </p:spPr>
        <p:txBody>
          <a:bodyPr>
            <a:normAutofit/>
          </a:bodyPr>
          <a:lstStyle/>
          <a:p>
            <a:r>
              <a:rPr lang="en-US" sz="5400" b="1" dirty="0"/>
              <a:t>Agenda</a:t>
            </a:r>
          </a:p>
        </p:txBody>
      </p:sp>
      <p:sp>
        <p:nvSpPr>
          <p:cNvPr id="28"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2"/>
          <p:cNvSpPr>
            <a:spLocks noGrp="1"/>
          </p:cNvSpPr>
          <p:nvPr>
            <p:ph idx="1"/>
          </p:nvPr>
        </p:nvSpPr>
        <p:spPr>
          <a:xfrm>
            <a:off x="5126418" y="552091"/>
            <a:ext cx="6224335" cy="5431536"/>
          </a:xfrm>
        </p:spPr>
        <p:txBody>
          <a:bodyPr anchor="ctr">
            <a:normAutofit/>
          </a:bodyPr>
          <a:lstStyle/>
          <a:p>
            <a:pPr marL="457200" indent="-457200">
              <a:buFont typeface="+mj-lt"/>
              <a:buAutoNum type="arabicPeriod"/>
            </a:pPr>
            <a:r>
              <a:rPr lang="en-US" sz="4000" dirty="0"/>
              <a:t>Vaping Overview</a:t>
            </a:r>
          </a:p>
          <a:p>
            <a:pPr marL="457200" indent="-457200">
              <a:buFont typeface="+mj-lt"/>
              <a:buAutoNum type="arabicPeriod"/>
            </a:pPr>
            <a:r>
              <a:rPr lang="en-US" sz="4000" dirty="0"/>
              <a:t>Industry Tactics</a:t>
            </a:r>
          </a:p>
          <a:p>
            <a:pPr marL="457200" indent="-457200">
              <a:buFont typeface="+mj-lt"/>
              <a:buAutoNum type="arabicPeriod"/>
            </a:pPr>
            <a:r>
              <a:rPr lang="en-US" sz="4000" dirty="0"/>
              <a:t>Helping Youth Quit</a:t>
            </a:r>
          </a:p>
          <a:p>
            <a:pPr marL="457200" indent="-457200">
              <a:buFont typeface="+mj-lt"/>
              <a:buAutoNum type="arabicPeriod"/>
            </a:pPr>
            <a:r>
              <a:rPr lang="en-US" sz="4000" dirty="0"/>
              <a:t>School and Local Policies</a:t>
            </a:r>
          </a:p>
          <a:p>
            <a:pPr marL="457200" indent="-457200">
              <a:buFont typeface="+mj-lt"/>
              <a:buAutoNum type="arabicPeriod"/>
            </a:pPr>
            <a:r>
              <a:rPr lang="en-US" sz="4000" dirty="0"/>
              <a:t>Resources</a:t>
            </a:r>
          </a:p>
          <a:p>
            <a:endParaRPr lang="en-US" sz="2200" dirty="0"/>
          </a:p>
        </p:txBody>
      </p:sp>
      <p:pic>
        <p:nvPicPr>
          <p:cNvPr id="7" name="Picture 6" descr="A picture containing text, clipart, tableware, plate&#10;&#10;Description automatically generated">
            <a:extLst>
              <a:ext uri="{FF2B5EF4-FFF2-40B4-BE49-F238E27FC236}">
                <a16:creationId xmlns:a16="http://schemas.microsoft.com/office/drawing/2014/main" id="{CF53F90B-3071-4044-A88E-3C5EBEB7410B}"/>
              </a:ext>
            </a:extLst>
          </p:cNvPr>
          <p:cNvPicPr>
            <a:picLocks noChangeAspect="1"/>
          </p:cNvPicPr>
          <p:nvPr/>
        </p:nvPicPr>
        <p:blipFill>
          <a:blip r:embed="rId3"/>
          <a:stretch>
            <a:fillRect/>
          </a:stretch>
        </p:blipFill>
        <p:spPr>
          <a:xfrm>
            <a:off x="10060535" y="6269602"/>
            <a:ext cx="1924075" cy="403855"/>
          </a:xfrm>
          <a:prstGeom prst="rect">
            <a:avLst/>
          </a:prstGeom>
        </p:spPr>
      </p:pic>
    </p:spTree>
    <p:extLst>
      <p:ext uri="{BB962C8B-B14F-4D97-AF65-F5344CB8AC3E}">
        <p14:creationId xmlns:p14="http://schemas.microsoft.com/office/powerpoint/2010/main" val="27005712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Brain” Get Outraged! Vaping Campaign for Parents">
            <a:hlinkClick r:id="" action="ppaction://media"/>
            <a:extLst>
              <a:ext uri="{FF2B5EF4-FFF2-40B4-BE49-F238E27FC236}">
                <a16:creationId xmlns:a16="http://schemas.microsoft.com/office/drawing/2014/main" id="{E090C601-EA08-4E36-B3F3-00C572FC882C}"/>
              </a:ext>
            </a:extLst>
          </p:cNvPr>
          <p:cNvPicPr>
            <a:picLocks noGrp="1" noRot="1" noChangeAspect="1"/>
          </p:cNvPicPr>
          <p:nvPr>
            <p:ph idx="1"/>
            <a:videoFile r:link="rId1"/>
          </p:nvPr>
        </p:nvPicPr>
        <p:blipFill>
          <a:blip r:embed="rId4"/>
          <a:stretch>
            <a:fillRect/>
          </a:stretch>
        </p:blipFill>
        <p:spPr>
          <a:xfrm>
            <a:off x="1284408" y="496428"/>
            <a:ext cx="9623183" cy="5437466"/>
          </a:xfrm>
          <a:prstGeom prst="rect">
            <a:avLst/>
          </a:prstGeom>
        </p:spPr>
      </p:pic>
      <p:pic>
        <p:nvPicPr>
          <p:cNvPr id="5" name="Picture 4" descr="A picture containing text, clipart, tableware, plate&#10;&#10;Description automatically generated">
            <a:extLst>
              <a:ext uri="{FF2B5EF4-FFF2-40B4-BE49-F238E27FC236}">
                <a16:creationId xmlns:a16="http://schemas.microsoft.com/office/drawing/2014/main" id="{17B50AF1-4FCC-B142-9DB7-1BC782BEA7A9}"/>
              </a:ext>
            </a:extLst>
          </p:cNvPr>
          <p:cNvPicPr>
            <a:picLocks noChangeAspect="1"/>
          </p:cNvPicPr>
          <p:nvPr/>
        </p:nvPicPr>
        <p:blipFill>
          <a:blip r:embed="rId5"/>
          <a:stretch>
            <a:fillRect/>
          </a:stretch>
        </p:blipFill>
        <p:spPr>
          <a:xfrm>
            <a:off x="10060535" y="6269602"/>
            <a:ext cx="1924075" cy="403855"/>
          </a:xfrm>
          <a:prstGeom prst="rect">
            <a:avLst/>
          </a:prstGeom>
        </p:spPr>
      </p:pic>
    </p:spTree>
    <p:extLst>
      <p:ext uri="{BB962C8B-B14F-4D97-AF65-F5344CB8AC3E}">
        <p14:creationId xmlns:p14="http://schemas.microsoft.com/office/powerpoint/2010/main" val="129111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61221BB-646F-43EB-A84D-51E542B3BDEF}"/>
              </a:ext>
            </a:extLst>
          </p:cNvPr>
          <p:cNvSpPr>
            <a:spLocks noGrp="1"/>
          </p:cNvSpPr>
          <p:nvPr>
            <p:ph type="title"/>
          </p:nvPr>
        </p:nvSpPr>
        <p:spPr>
          <a:xfrm>
            <a:off x="630936" y="640823"/>
            <a:ext cx="3419856" cy="5583148"/>
          </a:xfrm>
        </p:spPr>
        <p:txBody>
          <a:bodyPr anchor="ctr">
            <a:normAutofit/>
          </a:bodyPr>
          <a:lstStyle/>
          <a:p>
            <a:r>
              <a:rPr lang="en-US" sz="5400" dirty="0"/>
              <a:t>What is vaping?</a:t>
            </a:r>
          </a:p>
        </p:txBody>
      </p:sp>
      <p:sp>
        <p:nvSpPr>
          <p:cNvPr id="24"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onnsiteX0" fmla="*/ 0 w 18288"/>
              <a:gd name="connsiteY0" fmla="*/ 0 h 5590381"/>
              <a:gd name="connsiteX1" fmla="*/ 18288 w 18288"/>
              <a:gd name="connsiteY1" fmla="*/ 0 h 5590381"/>
              <a:gd name="connsiteX2" fmla="*/ 18288 w 18288"/>
              <a:gd name="connsiteY2" fmla="*/ 754701 h 5590381"/>
              <a:gd name="connsiteX3" fmla="*/ 18288 w 18288"/>
              <a:gd name="connsiteY3" fmla="*/ 1565307 h 5590381"/>
              <a:gd name="connsiteX4" fmla="*/ 18288 w 18288"/>
              <a:gd name="connsiteY4" fmla="*/ 2152297 h 5590381"/>
              <a:gd name="connsiteX5" fmla="*/ 18288 w 18288"/>
              <a:gd name="connsiteY5" fmla="*/ 2906998 h 5590381"/>
              <a:gd name="connsiteX6" fmla="*/ 18288 w 18288"/>
              <a:gd name="connsiteY6" fmla="*/ 3549892 h 5590381"/>
              <a:gd name="connsiteX7" fmla="*/ 18288 w 18288"/>
              <a:gd name="connsiteY7" fmla="*/ 4080978 h 5590381"/>
              <a:gd name="connsiteX8" fmla="*/ 18288 w 18288"/>
              <a:gd name="connsiteY8" fmla="*/ 4835680 h 5590381"/>
              <a:gd name="connsiteX9" fmla="*/ 18288 w 18288"/>
              <a:gd name="connsiteY9" fmla="*/ 5590381 h 5590381"/>
              <a:gd name="connsiteX10" fmla="*/ 0 w 18288"/>
              <a:gd name="connsiteY10" fmla="*/ 5590381 h 5590381"/>
              <a:gd name="connsiteX11" fmla="*/ 0 w 18288"/>
              <a:gd name="connsiteY11" fmla="*/ 4835680 h 5590381"/>
              <a:gd name="connsiteX12" fmla="*/ 0 w 18288"/>
              <a:gd name="connsiteY12" fmla="*/ 4304593 h 5590381"/>
              <a:gd name="connsiteX13" fmla="*/ 0 w 18288"/>
              <a:gd name="connsiteY13" fmla="*/ 3773507 h 5590381"/>
              <a:gd name="connsiteX14" fmla="*/ 0 w 18288"/>
              <a:gd name="connsiteY14" fmla="*/ 3186517 h 5590381"/>
              <a:gd name="connsiteX15" fmla="*/ 0 w 18288"/>
              <a:gd name="connsiteY15" fmla="*/ 2487720 h 5590381"/>
              <a:gd name="connsiteX16" fmla="*/ 0 w 18288"/>
              <a:gd name="connsiteY16" fmla="*/ 1956633 h 5590381"/>
              <a:gd name="connsiteX17" fmla="*/ 0 w 18288"/>
              <a:gd name="connsiteY17" fmla="*/ 1425547 h 5590381"/>
              <a:gd name="connsiteX18" fmla="*/ 0 w 18288"/>
              <a:gd name="connsiteY18" fmla="*/ 614942 h 5590381"/>
              <a:gd name="connsiteX19" fmla="*/ 0 w 18288"/>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D24A1372-98C3-4F4E-892E-A1FED7F1D7D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54296" y="924435"/>
            <a:ext cx="6894576" cy="332663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5964D5CA-22CB-4A50-859F-01003D7F5393}"/>
              </a:ext>
            </a:extLst>
          </p:cNvPr>
          <p:cNvSpPr>
            <a:spLocks noGrp="1"/>
          </p:cNvSpPr>
          <p:nvPr>
            <p:ph idx="1"/>
          </p:nvPr>
        </p:nvSpPr>
        <p:spPr>
          <a:xfrm>
            <a:off x="4654296" y="4798577"/>
            <a:ext cx="6894576" cy="1428487"/>
          </a:xfrm>
        </p:spPr>
        <p:txBody>
          <a:bodyPr anchor="t">
            <a:normAutofit/>
          </a:bodyPr>
          <a:lstStyle/>
          <a:p>
            <a:pPr marL="0" indent="0">
              <a:buNone/>
            </a:pPr>
            <a:r>
              <a:rPr lang="en-US" sz="2200" dirty="0">
                <a:effectLst/>
                <a:latin typeface="Calibri" panose="020F0502020204030204" pitchFamily="34" charset="0"/>
                <a:ea typeface="Calibri" panose="020F0502020204030204" pitchFamily="34" charset="0"/>
                <a:cs typeface="Calibri" panose="020F0502020204030204" pitchFamily="34" charset="0"/>
              </a:rPr>
              <a:t>Vaping is the act of inhaling and exhaling the aerosol (often called vapor) produced by an e-cigarette or similar battery-powered device.</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200" dirty="0"/>
          </a:p>
        </p:txBody>
      </p:sp>
      <p:pic>
        <p:nvPicPr>
          <p:cNvPr id="8" name="Picture 7" descr="A picture containing text, clipart, tableware, plate&#10;&#10;Description automatically generated">
            <a:extLst>
              <a:ext uri="{FF2B5EF4-FFF2-40B4-BE49-F238E27FC236}">
                <a16:creationId xmlns:a16="http://schemas.microsoft.com/office/drawing/2014/main" id="{FD8B65BB-CA84-A94C-AA88-07CF8FAB02BC}"/>
              </a:ext>
            </a:extLst>
          </p:cNvPr>
          <p:cNvPicPr>
            <a:picLocks noChangeAspect="1"/>
          </p:cNvPicPr>
          <p:nvPr/>
        </p:nvPicPr>
        <p:blipFill>
          <a:blip r:embed="rId4"/>
          <a:stretch>
            <a:fillRect/>
          </a:stretch>
        </p:blipFill>
        <p:spPr>
          <a:xfrm>
            <a:off x="10060535" y="6269602"/>
            <a:ext cx="1924075" cy="403855"/>
          </a:xfrm>
          <a:prstGeom prst="rect">
            <a:avLst/>
          </a:prstGeom>
        </p:spPr>
      </p:pic>
    </p:spTree>
    <p:extLst>
      <p:ext uri="{BB962C8B-B14F-4D97-AF65-F5344CB8AC3E}">
        <p14:creationId xmlns:p14="http://schemas.microsoft.com/office/powerpoint/2010/main" val="11434447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45306-0AC9-4DC5-B84C-0041938B38CC}"/>
              </a:ext>
            </a:extLst>
          </p:cNvPr>
          <p:cNvSpPr>
            <a:spLocks noGrp="1"/>
          </p:cNvSpPr>
          <p:nvPr>
            <p:ph type="title"/>
          </p:nvPr>
        </p:nvSpPr>
        <p:spPr/>
        <p:txBody>
          <a:bodyPr>
            <a:normAutofit/>
          </a:bodyPr>
          <a:lstStyle/>
          <a:p>
            <a:r>
              <a:rPr lang="en-US" sz="3600" dirty="0"/>
              <a:t>Where else can you find chemicals commonly found in vape aerosol? </a:t>
            </a:r>
          </a:p>
        </p:txBody>
      </p:sp>
      <p:grpSp>
        <p:nvGrpSpPr>
          <p:cNvPr id="4" name="Group 3">
            <a:extLst>
              <a:ext uri="{FF2B5EF4-FFF2-40B4-BE49-F238E27FC236}">
                <a16:creationId xmlns:a16="http://schemas.microsoft.com/office/drawing/2014/main" id="{F31610AF-A831-4BB6-9544-FD764D2377FB}"/>
              </a:ext>
            </a:extLst>
          </p:cNvPr>
          <p:cNvGrpSpPr/>
          <p:nvPr/>
        </p:nvGrpSpPr>
        <p:grpSpPr>
          <a:xfrm>
            <a:off x="1080176" y="1601897"/>
            <a:ext cx="2894371" cy="2250765"/>
            <a:chOff x="233428" y="628349"/>
            <a:chExt cx="2783419" cy="2250765"/>
          </a:xfrm>
        </p:grpSpPr>
        <p:pic>
          <p:nvPicPr>
            <p:cNvPr id="20" name="Picture 19">
              <a:extLst>
                <a:ext uri="{FF2B5EF4-FFF2-40B4-BE49-F238E27FC236}">
                  <a16:creationId xmlns:a16="http://schemas.microsoft.com/office/drawing/2014/main" id="{6AF02BEC-9C81-4CD9-8443-0FD6DF62C733}"/>
                </a:ext>
              </a:extLst>
            </p:cNvPr>
            <p:cNvPicPr>
              <a:picLocks noChangeAspect="1"/>
            </p:cNvPicPr>
            <p:nvPr/>
          </p:nvPicPr>
          <p:blipFill>
            <a:blip r:embed="rId3"/>
            <a:stretch>
              <a:fillRect/>
            </a:stretch>
          </p:blipFill>
          <p:spPr>
            <a:xfrm>
              <a:off x="233428" y="1080733"/>
              <a:ext cx="2247977" cy="17983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TextBox 21">
              <a:extLst>
                <a:ext uri="{FF2B5EF4-FFF2-40B4-BE49-F238E27FC236}">
                  <a16:creationId xmlns:a16="http://schemas.microsoft.com/office/drawing/2014/main" id="{642F16CB-772B-40E0-A3AF-8DDDACB6F4AC}"/>
                </a:ext>
              </a:extLst>
            </p:cNvPr>
            <p:cNvSpPr txBox="1"/>
            <p:nvPr/>
          </p:nvSpPr>
          <p:spPr>
            <a:xfrm>
              <a:off x="1533543" y="628349"/>
              <a:ext cx="1483304"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33CC"/>
                  </a:solidFill>
                  <a:effectLst/>
                  <a:uLnTx/>
                  <a:uFillTx/>
                  <a:latin typeface="Calibri"/>
                  <a:ea typeface="+mn-ea"/>
                  <a:cs typeface="+mn-cs"/>
                  <a:sym typeface="Wingdings"/>
                </a:rPr>
                <a:t> </a:t>
              </a:r>
              <a:r>
                <a:rPr kumimoji="0" lang="en-US" sz="1800" b="1" i="0" u="none" strike="noStrike" kern="1200" cap="none" spc="0" normalizeH="0" baseline="0" noProof="0" dirty="0">
                  <a:ln>
                    <a:noFill/>
                  </a:ln>
                  <a:solidFill>
                    <a:srgbClr val="FF33CC"/>
                  </a:solidFill>
                  <a:effectLst/>
                  <a:uLnTx/>
                  <a:uFillTx/>
                  <a:latin typeface="Calibri"/>
                  <a:ea typeface="+mn-ea"/>
                  <a:cs typeface="+mn-cs"/>
                </a:rPr>
                <a:t>Antifreeze</a:t>
              </a:r>
            </a:p>
          </p:txBody>
        </p:sp>
      </p:grpSp>
      <p:grpSp>
        <p:nvGrpSpPr>
          <p:cNvPr id="5" name="Group 4">
            <a:extLst>
              <a:ext uri="{FF2B5EF4-FFF2-40B4-BE49-F238E27FC236}">
                <a16:creationId xmlns:a16="http://schemas.microsoft.com/office/drawing/2014/main" id="{EAE85ADE-0244-42FE-AAD2-8DDB62001B3D}"/>
              </a:ext>
            </a:extLst>
          </p:cNvPr>
          <p:cNvGrpSpPr/>
          <p:nvPr/>
        </p:nvGrpSpPr>
        <p:grpSpPr>
          <a:xfrm>
            <a:off x="7348910" y="1640722"/>
            <a:ext cx="3325621" cy="2229182"/>
            <a:chOff x="6571146" y="563752"/>
            <a:chExt cx="3395876" cy="2229182"/>
          </a:xfrm>
        </p:grpSpPr>
        <p:pic>
          <p:nvPicPr>
            <p:cNvPr id="18" name="Picture 17">
              <a:extLst>
                <a:ext uri="{FF2B5EF4-FFF2-40B4-BE49-F238E27FC236}">
                  <a16:creationId xmlns:a16="http://schemas.microsoft.com/office/drawing/2014/main" id="{23BB07EB-85EA-417B-89F2-57F2E09DCEF5}"/>
                </a:ext>
              </a:extLst>
            </p:cNvPr>
            <p:cNvPicPr>
              <a:picLocks noChangeAspect="1"/>
            </p:cNvPicPr>
            <p:nvPr/>
          </p:nvPicPr>
          <p:blipFill>
            <a:blip r:embed="rId4"/>
            <a:stretch>
              <a:fillRect/>
            </a:stretch>
          </p:blipFill>
          <p:spPr>
            <a:xfrm>
              <a:off x="6571146" y="1001702"/>
              <a:ext cx="2480167" cy="17912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TextBox 24">
              <a:extLst>
                <a:ext uri="{FF2B5EF4-FFF2-40B4-BE49-F238E27FC236}">
                  <a16:creationId xmlns:a16="http://schemas.microsoft.com/office/drawing/2014/main" id="{5F29F13E-98F2-44AB-9A70-0EBCAFEF9147}"/>
                </a:ext>
              </a:extLst>
            </p:cNvPr>
            <p:cNvSpPr txBox="1"/>
            <p:nvPr/>
          </p:nvSpPr>
          <p:spPr>
            <a:xfrm>
              <a:off x="8135603" y="563752"/>
              <a:ext cx="1831419" cy="6463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33CC"/>
                  </a:solidFill>
                  <a:effectLst/>
                  <a:uLnTx/>
                  <a:uFillTx/>
                  <a:latin typeface="Calibri"/>
                  <a:ea typeface="+mn-ea"/>
                  <a:cs typeface="+mn-cs"/>
                  <a:sym typeface="Wingdings"/>
                </a:rPr>
                <a:t> </a:t>
              </a:r>
              <a:r>
                <a:rPr kumimoji="0" lang="en-US" sz="1800" b="1" i="0" u="none" strike="noStrike" kern="1200" cap="none" spc="0" normalizeH="0" baseline="0" noProof="0" dirty="0">
                  <a:ln>
                    <a:noFill/>
                  </a:ln>
                  <a:solidFill>
                    <a:srgbClr val="FF33CC"/>
                  </a:solidFill>
                  <a:effectLst/>
                  <a:uLnTx/>
                  <a:uFillTx/>
                  <a:latin typeface="Calibri"/>
                  <a:ea typeface="+mn-ea"/>
                  <a:cs typeface="+mn-cs"/>
                </a:rPr>
                <a:t>Paints, Pesticides</a:t>
              </a:r>
            </a:p>
          </p:txBody>
        </p:sp>
      </p:grpSp>
      <p:grpSp>
        <p:nvGrpSpPr>
          <p:cNvPr id="6" name="Group 5">
            <a:extLst>
              <a:ext uri="{FF2B5EF4-FFF2-40B4-BE49-F238E27FC236}">
                <a16:creationId xmlns:a16="http://schemas.microsoft.com/office/drawing/2014/main" id="{743A383F-3774-4359-8CE4-D68F7888B284}"/>
              </a:ext>
            </a:extLst>
          </p:cNvPr>
          <p:cNvGrpSpPr/>
          <p:nvPr/>
        </p:nvGrpSpPr>
        <p:grpSpPr>
          <a:xfrm>
            <a:off x="7348910" y="4170375"/>
            <a:ext cx="2373886" cy="2240512"/>
            <a:chOff x="3522587" y="3073664"/>
            <a:chExt cx="2373886" cy="2240512"/>
          </a:xfrm>
        </p:grpSpPr>
        <p:pic>
          <p:nvPicPr>
            <p:cNvPr id="16" name="Picture 15">
              <a:extLst>
                <a:ext uri="{FF2B5EF4-FFF2-40B4-BE49-F238E27FC236}">
                  <a16:creationId xmlns:a16="http://schemas.microsoft.com/office/drawing/2014/main" id="{BAD89DA2-FD37-4921-B711-E064E24BC9F9}"/>
                </a:ext>
              </a:extLst>
            </p:cNvPr>
            <p:cNvPicPr>
              <a:picLocks noChangeAspect="1"/>
            </p:cNvPicPr>
            <p:nvPr/>
          </p:nvPicPr>
          <p:blipFill>
            <a:blip r:embed="rId5"/>
            <a:stretch>
              <a:fillRect/>
            </a:stretch>
          </p:blipFill>
          <p:spPr>
            <a:xfrm>
              <a:off x="3522587" y="3073664"/>
              <a:ext cx="2213449" cy="18616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TextBox 28">
              <a:extLst>
                <a:ext uri="{FF2B5EF4-FFF2-40B4-BE49-F238E27FC236}">
                  <a16:creationId xmlns:a16="http://schemas.microsoft.com/office/drawing/2014/main" id="{1C765807-3582-4C8A-B3C2-3C186761876F}"/>
                </a:ext>
              </a:extLst>
            </p:cNvPr>
            <p:cNvSpPr txBox="1"/>
            <p:nvPr/>
          </p:nvSpPr>
          <p:spPr>
            <a:xfrm>
              <a:off x="4446517" y="4944844"/>
              <a:ext cx="1449956"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33CC"/>
                  </a:solidFill>
                  <a:effectLst/>
                  <a:uLnTx/>
                  <a:uFillTx/>
                  <a:latin typeface="Calibri"/>
                  <a:ea typeface="+mn-ea"/>
                  <a:cs typeface="+mn-cs"/>
                  <a:sym typeface="Wingdings"/>
                </a:rPr>
                <a:t> </a:t>
              </a:r>
              <a:r>
                <a:rPr kumimoji="0" lang="en-US" sz="1800" b="1" i="0" u="none" strike="noStrike" kern="1200" cap="none" spc="0" normalizeH="0" baseline="0" noProof="0" dirty="0">
                  <a:ln>
                    <a:noFill/>
                  </a:ln>
                  <a:solidFill>
                    <a:srgbClr val="FF33CC"/>
                  </a:solidFill>
                  <a:effectLst/>
                  <a:uLnTx/>
                  <a:uFillTx/>
                  <a:latin typeface="Calibri"/>
                  <a:ea typeface="+mn-ea"/>
                  <a:cs typeface="+mn-cs"/>
                </a:rPr>
                <a:t>Cigarettes</a:t>
              </a:r>
            </a:p>
          </p:txBody>
        </p:sp>
      </p:grpSp>
      <p:grpSp>
        <p:nvGrpSpPr>
          <p:cNvPr id="7" name="Group 6">
            <a:extLst>
              <a:ext uri="{FF2B5EF4-FFF2-40B4-BE49-F238E27FC236}">
                <a16:creationId xmlns:a16="http://schemas.microsoft.com/office/drawing/2014/main" id="{7D12DE71-9863-4B3E-8624-87DDEC127688}"/>
              </a:ext>
            </a:extLst>
          </p:cNvPr>
          <p:cNvGrpSpPr/>
          <p:nvPr/>
        </p:nvGrpSpPr>
        <p:grpSpPr>
          <a:xfrm>
            <a:off x="4225978" y="1586366"/>
            <a:ext cx="3049576" cy="2260288"/>
            <a:chOff x="3259254" y="565177"/>
            <a:chExt cx="3049576" cy="2260288"/>
          </a:xfrm>
        </p:grpSpPr>
        <p:pic>
          <p:nvPicPr>
            <p:cNvPr id="14" name="Picture 13">
              <a:extLst>
                <a:ext uri="{FF2B5EF4-FFF2-40B4-BE49-F238E27FC236}">
                  <a16:creationId xmlns:a16="http://schemas.microsoft.com/office/drawing/2014/main" id="{61A170A2-9DB5-4870-B80D-DE7144BA6759}"/>
                </a:ext>
              </a:extLst>
            </p:cNvPr>
            <p:cNvPicPr>
              <a:picLocks noChangeAspect="1"/>
            </p:cNvPicPr>
            <p:nvPr/>
          </p:nvPicPr>
          <p:blipFill>
            <a:blip r:embed="rId6"/>
            <a:stretch>
              <a:fillRect/>
            </a:stretch>
          </p:blipFill>
          <p:spPr>
            <a:xfrm>
              <a:off x="3259254" y="1080733"/>
              <a:ext cx="2621865" cy="17447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TextBox 30">
              <a:extLst>
                <a:ext uri="{FF2B5EF4-FFF2-40B4-BE49-F238E27FC236}">
                  <a16:creationId xmlns:a16="http://schemas.microsoft.com/office/drawing/2014/main" id="{1853E8CD-D3C2-4A21-BA9A-4F0854EB2C9E}"/>
                </a:ext>
              </a:extLst>
            </p:cNvPr>
            <p:cNvSpPr txBox="1"/>
            <p:nvPr/>
          </p:nvSpPr>
          <p:spPr>
            <a:xfrm>
              <a:off x="3953792" y="565177"/>
              <a:ext cx="2355038"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33CC"/>
                  </a:solidFill>
                  <a:effectLst/>
                  <a:uLnTx/>
                  <a:uFillTx/>
                  <a:latin typeface="Calibri"/>
                  <a:ea typeface="+mn-ea"/>
                  <a:cs typeface="+mn-cs"/>
                  <a:sym typeface="Wingdings"/>
                </a:rPr>
                <a:t> </a:t>
              </a:r>
              <a:r>
                <a:rPr kumimoji="0" lang="en-US" sz="1800" b="1" i="0" u="none" strike="noStrike" kern="1200" cap="none" spc="0" normalizeH="0" baseline="0" noProof="0" dirty="0">
                  <a:ln>
                    <a:noFill/>
                  </a:ln>
                  <a:solidFill>
                    <a:srgbClr val="FF33CC"/>
                  </a:solidFill>
                  <a:effectLst/>
                  <a:uLnTx/>
                  <a:uFillTx/>
                  <a:latin typeface="Calibri"/>
                  <a:ea typeface="+mn-ea"/>
                  <a:cs typeface="+mn-cs"/>
                </a:rPr>
                <a:t>Nail Polish Remover</a:t>
              </a:r>
            </a:p>
          </p:txBody>
        </p:sp>
      </p:grpSp>
      <p:grpSp>
        <p:nvGrpSpPr>
          <p:cNvPr id="8" name="Group 7">
            <a:extLst>
              <a:ext uri="{FF2B5EF4-FFF2-40B4-BE49-F238E27FC236}">
                <a16:creationId xmlns:a16="http://schemas.microsoft.com/office/drawing/2014/main" id="{E812F395-1E63-4330-A40F-1C394190BBB2}"/>
              </a:ext>
            </a:extLst>
          </p:cNvPr>
          <p:cNvGrpSpPr/>
          <p:nvPr/>
        </p:nvGrpSpPr>
        <p:grpSpPr>
          <a:xfrm>
            <a:off x="1025998" y="4194285"/>
            <a:ext cx="2804029" cy="2289019"/>
            <a:chOff x="113002" y="2962879"/>
            <a:chExt cx="2804029" cy="2289019"/>
          </a:xfrm>
        </p:grpSpPr>
        <p:sp>
          <p:nvSpPr>
            <p:cNvPr id="12" name="TextBox 31">
              <a:extLst>
                <a:ext uri="{FF2B5EF4-FFF2-40B4-BE49-F238E27FC236}">
                  <a16:creationId xmlns:a16="http://schemas.microsoft.com/office/drawing/2014/main" id="{1BB48E85-41F3-475F-B823-6A83B28151C5}"/>
                </a:ext>
              </a:extLst>
            </p:cNvPr>
            <p:cNvSpPr txBox="1"/>
            <p:nvPr/>
          </p:nvSpPr>
          <p:spPr>
            <a:xfrm>
              <a:off x="1262391" y="4882566"/>
              <a:ext cx="1654640"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33CC"/>
                  </a:solidFill>
                  <a:effectLst/>
                  <a:uLnTx/>
                  <a:uFillTx/>
                  <a:latin typeface="Calibri"/>
                  <a:ea typeface="+mn-ea"/>
                  <a:cs typeface="+mn-cs"/>
                  <a:sym typeface="Wingdings"/>
                </a:rPr>
                <a:t> </a:t>
              </a:r>
              <a:r>
                <a:rPr kumimoji="0" lang="en-US" sz="1800" b="1" i="0" u="none" strike="noStrike" kern="1200" cap="none" spc="0" normalizeH="0" baseline="0" noProof="0" dirty="0">
                  <a:ln>
                    <a:noFill/>
                  </a:ln>
                  <a:solidFill>
                    <a:srgbClr val="FF33CC"/>
                  </a:solidFill>
                  <a:effectLst/>
                  <a:uLnTx/>
                  <a:uFillTx/>
                  <a:latin typeface="Calibri"/>
                  <a:ea typeface="+mn-ea"/>
                  <a:cs typeface="+mn-cs"/>
                </a:rPr>
                <a:t>Embalming</a:t>
              </a:r>
            </a:p>
          </p:txBody>
        </p:sp>
        <p:pic>
          <p:nvPicPr>
            <p:cNvPr id="13" name="Picture 12">
              <a:extLst>
                <a:ext uri="{FF2B5EF4-FFF2-40B4-BE49-F238E27FC236}">
                  <a16:creationId xmlns:a16="http://schemas.microsoft.com/office/drawing/2014/main" id="{365FD387-10B4-403E-8104-6E63EDC53FD9}"/>
                </a:ext>
              </a:extLst>
            </p:cNvPr>
            <p:cNvPicPr>
              <a:picLocks noChangeAspect="1"/>
            </p:cNvPicPr>
            <p:nvPr/>
          </p:nvPicPr>
          <p:blipFill>
            <a:blip r:embed="rId7"/>
            <a:stretch>
              <a:fillRect/>
            </a:stretch>
          </p:blipFill>
          <p:spPr>
            <a:xfrm>
              <a:off x="113002" y="2962879"/>
              <a:ext cx="2736644" cy="18198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9" name="Group 8">
            <a:extLst>
              <a:ext uri="{FF2B5EF4-FFF2-40B4-BE49-F238E27FC236}">
                <a16:creationId xmlns:a16="http://schemas.microsoft.com/office/drawing/2014/main" id="{9188F967-8B3D-47BB-A685-1A3C026FABB0}"/>
              </a:ext>
            </a:extLst>
          </p:cNvPr>
          <p:cNvGrpSpPr/>
          <p:nvPr/>
        </p:nvGrpSpPr>
        <p:grpSpPr>
          <a:xfrm>
            <a:off x="4225978" y="4194285"/>
            <a:ext cx="2536013" cy="2437256"/>
            <a:chOff x="6577687" y="2934826"/>
            <a:chExt cx="2536013" cy="2437256"/>
          </a:xfrm>
        </p:grpSpPr>
        <p:sp>
          <p:nvSpPr>
            <p:cNvPr id="10" name="TextBox 35">
              <a:extLst>
                <a:ext uri="{FF2B5EF4-FFF2-40B4-BE49-F238E27FC236}">
                  <a16:creationId xmlns:a16="http://schemas.microsoft.com/office/drawing/2014/main" id="{DE5555B0-77CA-4F19-A93A-D2B9170D622F}"/>
                </a:ext>
              </a:extLst>
            </p:cNvPr>
            <p:cNvSpPr txBox="1"/>
            <p:nvPr/>
          </p:nvSpPr>
          <p:spPr>
            <a:xfrm>
              <a:off x="7663743" y="5002750"/>
              <a:ext cx="1449957"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33CC"/>
                  </a:solidFill>
                  <a:effectLst/>
                  <a:uLnTx/>
                  <a:uFillTx/>
                  <a:latin typeface="Calibri"/>
                  <a:ea typeface="+mn-ea"/>
                  <a:cs typeface="+mn-cs"/>
                  <a:sym typeface="Wingdings"/>
                </a:rPr>
                <a:t> </a:t>
              </a:r>
              <a:r>
                <a:rPr kumimoji="0" lang="en-US" sz="1800" b="1" i="0" u="none" strike="noStrike" kern="1200" cap="none" spc="0" normalizeH="0" baseline="0" noProof="0" dirty="0">
                  <a:ln>
                    <a:noFill/>
                  </a:ln>
                  <a:solidFill>
                    <a:srgbClr val="FF33CC"/>
                  </a:solidFill>
                  <a:effectLst/>
                  <a:uLnTx/>
                  <a:uFillTx/>
                  <a:latin typeface="Calibri"/>
                  <a:ea typeface="+mn-ea"/>
                  <a:cs typeface="+mn-cs"/>
                </a:rPr>
                <a:t>Fireworks</a:t>
              </a:r>
            </a:p>
          </p:txBody>
        </p:sp>
        <p:pic>
          <p:nvPicPr>
            <p:cNvPr id="11" name="Picture 10">
              <a:extLst>
                <a:ext uri="{FF2B5EF4-FFF2-40B4-BE49-F238E27FC236}">
                  <a16:creationId xmlns:a16="http://schemas.microsoft.com/office/drawing/2014/main" id="{156EEC1B-384E-4164-80BB-FF3AA1899E0B}"/>
                </a:ext>
              </a:extLst>
            </p:cNvPr>
            <p:cNvPicPr>
              <a:picLocks noChangeAspect="1"/>
            </p:cNvPicPr>
            <p:nvPr/>
          </p:nvPicPr>
          <p:blipFill>
            <a:blip r:embed="rId8"/>
            <a:stretch>
              <a:fillRect/>
            </a:stretch>
          </p:blipFill>
          <p:spPr>
            <a:xfrm>
              <a:off x="6577687" y="2934826"/>
              <a:ext cx="2486385" cy="18616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
        <p:nvSpPr>
          <p:cNvPr id="22" name="Rectangle 21">
            <a:extLst>
              <a:ext uri="{FF2B5EF4-FFF2-40B4-BE49-F238E27FC236}">
                <a16:creationId xmlns:a16="http://schemas.microsoft.com/office/drawing/2014/main" id="{151D3A16-5E2D-465E-B6EB-87B3ED8F4C48}"/>
              </a:ext>
            </a:extLst>
          </p:cNvPr>
          <p:cNvSpPr/>
          <p:nvPr/>
        </p:nvSpPr>
        <p:spPr>
          <a:xfrm>
            <a:off x="7423491" y="6032056"/>
            <a:ext cx="987771" cy="369332"/>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225"/>
              </a:spcBef>
              <a:spcAft>
                <a:spcPts val="225"/>
              </a:spcAft>
              <a:buClrTx/>
              <a:buSzTx/>
              <a:buFontTx/>
              <a:buNone/>
              <a:tabLst/>
              <a:defRPr/>
            </a:pPr>
            <a:r>
              <a:rPr kumimoji="0" lang="en-US" sz="1800" b="1" i="0" u="none" strike="noStrike" kern="1200" cap="none" spc="0" normalizeH="0" baseline="0" noProof="0" dirty="0">
                <a:ln>
                  <a:noFill/>
                </a:ln>
                <a:solidFill>
                  <a:srgbClr val="0C333C"/>
                </a:solidFill>
                <a:effectLst/>
                <a:uLnTx/>
                <a:uFillTx/>
                <a:latin typeface="Calibri" charset="0"/>
                <a:ea typeface="Calibri" charset="0"/>
                <a:cs typeface="Calibri" charset="0"/>
              </a:rPr>
              <a:t>Nicotine</a:t>
            </a:r>
          </a:p>
        </p:txBody>
      </p:sp>
      <p:sp>
        <p:nvSpPr>
          <p:cNvPr id="23" name="Rectangle 22">
            <a:extLst>
              <a:ext uri="{FF2B5EF4-FFF2-40B4-BE49-F238E27FC236}">
                <a16:creationId xmlns:a16="http://schemas.microsoft.com/office/drawing/2014/main" id="{D580F2B8-0859-4C45-91D6-B81A4740E49A}"/>
              </a:ext>
            </a:extLst>
          </p:cNvPr>
          <p:cNvSpPr/>
          <p:nvPr/>
        </p:nvSpPr>
        <p:spPr>
          <a:xfrm>
            <a:off x="838535" y="6123543"/>
            <a:ext cx="1563248" cy="369332"/>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225"/>
              </a:spcBef>
              <a:spcAft>
                <a:spcPts val="225"/>
              </a:spcAft>
              <a:buClrTx/>
              <a:buSzTx/>
              <a:buFontTx/>
              <a:buNone/>
              <a:tabLst/>
              <a:defRPr/>
            </a:pPr>
            <a:r>
              <a:rPr kumimoji="0" lang="en-US" sz="1800" b="1" i="0" u="none" strike="noStrike" kern="1200" cap="none" spc="0" normalizeH="0" baseline="0" noProof="0" dirty="0">
                <a:ln>
                  <a:noFill/>
                </a:ln>
                <a:solidFill>
                  <a:srgbClr val="0C333C"/>
                </a:solidFill>
                <a:effectLst/>
                <a:uLnTx/>
                <a:uFillTx/>
                <a:latin typeface="Calibri" charset="0"/>
                <a:ea typeface="Calibri" charset="0"/>
                <a:cs typeface="Calibri" charset="0"/>
              </a:rPr>
              <a:t>Formaldehyde</a:t>
            </a:r>
          </a:p>
        </p:txBody>
      </p:sp>
      <p:sp>
        <p:nvSpPr>
          <p:cNvPr id="24" name="Rectangle 23">
            <a:extLst>
              <a:ext uri="{FF2B5EF4-FFF2-40B4-BE49-F238E27FC236}">
                <a16:creationId xmlns:a16="http://schemas.microsoft.com/office/drawing/2014/main" id="{BA900E1D-3107-4C70-8332-177A19D6D3ED}"/>
              </a:ext>
            </a:extLst>
          </p:cNvPr>
          <p:cNvSpPr/>
          <p:nvPr/>
        </p:nvSpPr>
        <p:spPr>
          <a:xfrm>
            <a:off x="4099433" y="1558775"/>
            <a:ext cx="978153" cy="369332"/>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225"/>
              </a:spcBef>
              <a:spcAft>
                <a:spcPts val="225"/>
              </a:spcAft>
              <a:buClrTx/>
              <a:buSzTx/>
              <a:buFontTx/>
              <a:buNone/>
              <a:tabLst/>
              <a:defRPr/>
            </a:pPr>
            <a:r>
              <a:rPr kumimoji="0" lang="en-US" sz="1800" b="1" i="0" u="none" strike="noStrike" kern="1200" cap="none" spc="0" normalizeH="0" baseline="0" noProof="0" dirty="0">
                <a:ln>
                  <a:noFill/>
                </a:ln>
                <a:solidFill>
                  <a:srgbClr val="0C333C"/>
                </a:solidFill>
                <a:effectLst/>
                <a:uLnTx/>
                <a:uFillTx/>
                <a:latin typeface="Calibri" charset="0"/>
                <a:ea typeface="Calibri" charset="0"/>
                <a:cs typeface="Calibri" charset="0"/>
              </a:rPr>
              <a:t>Acetone</a:t>
            </a:r>
          </a:p>
        </p:txBody>
      </p:sp>
      <p:sp>
        <p:nvSpPr>
          <p:cNvPr id="25" name="Rectangle 24">
            <a:extLst>
              <a:ext uri="{FF2B5EF4-FFF2-40B4-BE49-F238E27FC236}">
                <a16:creationId xmlns:a16="http://schemas.microsoft.com/office/drawing/2014/main" id="{3484D335-55D8-4F1B-BD23-C500EEFE31FC}"/>
              </a:ext>
            </a:extLst>
          </p:cNvPr>
          <p:cNvSpPr/>
          <p:nvPr/>
        </p:nvSpPr>
        <p:spPr>
          <a:xfrm>
            <a:off x="4361174" y="6253395"/>
            <a:ext cx="1107996" cy="369332"/>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225"/>
              </a:spcBef>
              <a:spcAft>
                <a:spcPts val="225"/>
              </a:spcAft>
              <a:buClrTx/>
              <a:buSzTx/>
              <a:buFontTx/>
              <a:buNone/>
              <a:tabLst/>
              <a:defRPr/>
            </a:pPr>
            <a:r>
              <a:rPr kumimoji="0" lang="en-US" sz="1800" b="1" i="0" u="none" strike="noStrike" kern="1200" cap="none" spc="0" normalizeH="0" baseline="0" noProof="0" dirty="0">
                <a:ln>
                  <a:noFill/>
                </a:ln>
                <a:solidFill>
                  <a:srgbClr val="0C333C"/>
                </a:solidFill>
                <a:effectLst/>
                <a:uLnTx/>
                <a:uFillTx/>
                <a:latin typeface="Calibri" charset="0"/>
                <a:ea typeface="Calibri" charset="0"/>
                <a:cs typeface="Calibri" charset="0"/>
              </a:rPr>
              <a:t>Rubidium</a:t>
            </a:r>
          </a:p>
        </p:txBody>
      </p:sp>
      <p:sp>
        <p:nvSpPr>
          <p:cNvPr id="26" name="TextBox 4">
            <a:extLst>
              <a:ext uri="{FF2B5EF4-FFF2-40B4-BE49-F238E27FC236}">
                <a16:creationId xmlns:a16="http://schemas.microsoft.com/office/drawing/2014/main" id="{C5632D58-B851-470F-B64A-D6F310F5C1CA}"/>
              </a:ext>
            </a:extLst>
          </p:cNvPr>
          <p:cNvSpPr txBox="1"/>
          <p:nvPr/>
        </p:nvSpPr>
        <p:spPr>
          <a:xfrm>
            <a:off x="772952" y="1585130"/>
            <a:ext cx="1813810"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225"/>
              </a:spcBef>
              <a:spcAft>
                <a:spcPts val="225"/>
              </a:spcAft>
              <a:buClrTx/>
              <a:buSzTx/>
              <a:buFontTx/>
              <a:buNone/>
              <a:tabLst/>
              <a:defRPr/>
            </a:pPr>
            <a:r>
              <a:rPr kumimoji="0" lang="en-US" sz="1800" b="1" i="0" u="none" strike="noStrike" kern="1200" cap="none" spc="0" normalizeH="0" baseline="0" noProof="0" dirty="0">
                <a:ln>
                  <a:noFill/>
                </a:ln>
                <a:solidFill>
                  <a:srgbClr val="0C333C"/>
                </a:solidFill>
                <a:effectLst/>
                <a:uLnTx/>
                <a:uFillTx/>
                <a:latin typeface="Calibri" charset="0"/>
                <a:ea typeface="Calibri" charset="0"/>
                <a:cs typeface="Calibri" charset="0"/>
              </a:rPr>
              <a:t>Propylene glycol</a:t>
            </a:r>
          </a:p>
        </p:txBody>
      </p:sp>
      <p:sp>
        <p:nvSpPr>
          <p:cNvPr id="27" name="Rectangle 26">
            <a:extLst>
              <a:ext uri="{FF2B5EF4-FFF2-40B4-BE49-F238E27FC236}">
                <a16:creationId xmlns:a16="http://schemas.microsoft.com/office/drawing/2014/main" id="{30FF3361-2974-4EAA-8CD0-4F3FA9F60E54}"/>
              </a:ext>
            </a:extLst>
          </p:cNvPr>
          <p:cNvSpPr/>
          <p:nvPr/>
        </p:nvSpPr>
        <p:spPr>
          <a:xfrm>
            <a:off x="7423491" y="1617250"/>
            <a:ext cx="1461619" cy="369332"/>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225"/>
              </a:spcBef>
              <a:spcAft>
                <a:spcPts val="225"/>
              </a:spcAft>
              <a:buClrTx/>
              <a:buSzTx/>
              <a:buFontTx/>
              <a:buNone/>
              <a:tabLst/>
              <a:defRPr/>
            </a:pPr>
            <a:r>
              <a:rPr kumimoji="0" lang="en-US" sz="1800" b="1" i="0" u="none" strike="noStrike" kern="1200" cap="none" spc="0" normalizeH="0" baseline="0" noProof="0" dirty="0">
                <a:ln>
                  <a:noFill/>
                </a:ln>
                <a:solidFill>
                  <a:srgbClr val="0C333C"/>
                </a:solidFill>
                <a:effectLst/>
                <a:uLnTx/>
                <a:uFillTx/>
                <a:latin typeface="Calibri" charset="0"/>
                <a:ea typeface="Calibri" charset="0"/>
                <a:cs typeface="Calibri" charset="0"/>
              </a:rPr>
              <a:t>Ethylbenzene</a:t>
            </a:r>
          </a:p>
        </p:txBody>
      </p:sp>
      <p:pic>
        <p:nvPicPr>
          <p:cNvPr id="28" name="Picture 27" descr="A picture containing text, clipart, tableware, plate&#10;&#10;Description automatically generated">
            <a:extLst>
              <a:ext uri="{FF2B5EF4-FFF2-40B4-BE49-F238E27FC236}">
                <a16:creationId xmlns:a16="http://schemas.microsoft.com/office/drawing/2014/main" id="{68BCB218-E6FB-1A44-B781-E68F2E669112}"/>
              </a:ext>
            </a:extLst>
          </p:cNvPr>
          <p:cNvPicPr>
            <a:picLocks noChangeAspect="1"/>
          </p:cNvPicPr>
          <p:nvPr/>
        </p:nvPicPr>
        <p:blipFill>
          <a:blip r:embed="rId9"/>
          <a:stretch>
            <a:fillRect/>
          </a:stretch>
        </p:blipFill>
        <p:spPr>
          <a:xfrm>
            <a:off x="10060535" y="6269602"/>
            <a:ext cx="1924075" cy="403855"/>
          </a:xfrm>
          <a:prstGeom prst="rect">
            <a:avLst/>
          </a:prstGeom>
        </p:spPr>
      </p:pic>
    </p:spTree>
    <p:extLst>
      <p:ext uri="{BB962C8B-B14F-4D97-AF65-F5344CB8AC3E}">
        <p14:creationId xmlns:p14="http://schemas.microsoft.com/office/powerpoint/2010/main" val="3520110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2D8FED1-EA38-4B7B-96DD-756F2B03BE64}"/>
              </a:ext>
            </a:extLst>
          </p:cNvPr>
          <p:cNvSpPr>
            <a:spLocks noGrp="1"/>
          </p:cNvSpPr>
          <p:nvPr>
            <p:ph type="title"/>
          </p:nvPr>
        </p:nvSpPr>
        <p:spPr>
          <a:xfrm>
            <a:off x="630936" y="640080"/>
            <a:ext cx="4818888" cy="1481328"/>
          </a:xfrm>
        </p:spPr>
        <p:txBody>
          <a:bodyPr anchor="b">
            <a:normAutofit/>
          </a:bodyPr>
          <a:lstStyle/>
          <a:p>
            <a:r>
              <a:rPr lang="en-US" sz="4600" dirty="0"/>
              <a:t>How does nicotine harm teens?</a:t>
            </a:r>
          </a:p>
        </p:txBody>
      </p:sp>
      <p:sp>
        <p:nvSpPr>
          <p:cNvPr id="16"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074A4C2-583B-4E1C-BDEA-703F73505282}"/>
              </a:ext>
            </a:extLst>
          </p:cNvPr>
          <p:cNvSpPr>
            <a:spLocks noGrp="1"/>
          </p:cNvSpPr>
          <p:nvPr>
            <p:ph idx="1"/>
          </p:nvPr>
        </p:nvSpPr>
        <p:spPr>
          <a:xfrm>
            <a:off x="630936" y="2660904"/>
            <a:ext cx="4818888" cy="3547872"/>
          </a:xfrm>
        </p:spPr>
        <p:txBody>
          <a:bodyPr anchor="t">
            <a:normAutofit/>
          </a:bodyPr>
          <a:lstStyle/>
          <a:p>
            <a:pPr marL="347345" marR="0" indent="-347345" eaLnBrk="0" fontAlgn="base" hangingPunct="0">
              <a:spcBef>
                <a:spcPts val="530"/>
              </a:spcBef>
              <a:spcAft>
                <a:spcPts val="0"/>
              </a:spcAft>
            </a:pPr>
            <a:r>
              <a:rPr lang="en-US" sz="2400" dirty="0">
                <a:effectLst/>
                <a:latin typeface="Calibri" panose="020F0502020204030204" pitchFamily="34" charset="0"/>
                <a:ea typeface="MS PGothic" panose="020B0600070205080204" pitchFamily="34" charset="-128"/>
                <a:cs typeface="Calibri" panose="020F0502020204030204" pitchFamily="34" charset="0"/>
              </a:rPr>
              <a:t>People who start smoking or using tobacco products in adolescence, smoke more and have a harder time quitting than people who start as adults</a:t>
            </a:r>
            <a:r>
              <a:rPr lang="en-US" sz="2400" baseline="30000" dirty="0">
                <a:latin typeface="Calibri" panose="020F0502020204030204" pitchFamily="34" charset="0"/>
                <a:ea typeface="MS PGothic" panose="020B0600070205080204" pitchFamily="34" charset="-128"/>
                <a:cs typeface="Calibri" panose="020F0502020204030204" pitchFamily="34" charset="0"/>
              </a:rPr>
              <a:t>1</a:t>
            </a:r>
          </a:p>
          <a:p>
            <a:pPr marL="347345" marR="0" indent="-347345" eaLnBrk="0" fontAlgn="base" hangingPunct="0">
              <a:spcBef>
                <a:spcPts val="530"/>
              </a:spcBef>
              <a:spcAft>
                <a:spcPts val="0"/>
              </a:spcAft>
            </a:pP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7345" marR="0" indent="-347345" eaLnBrk="0" fontAlgn="base" hangingPunct="0">
              <a:spcBef>
                <a:spcPts val="530"/>
              </a:spcBef>
              <a:spcAft>
                <a:spcPts val="0"/>
              </a:spcAft>
            </a:pPr>
            <a:r>
              <a:rPr lang="en-US" sz="2400" dirty="0">
                <a:effectLst/>
                <a:latin typeface="Calibri" panose="020F0502020204030204" pitchFamily="34" charset="0"/>
                <a:ea typeface="MS PGothic" panose="020B0600070205080204" pitchFamily="34" charset="-128"/>
                <a:cs typeface="Calibri" panose="020F0502020204030204" pitchFamily="34" charset="0"/>
              </a:rPr>
              <a:t>Youth who use e-cigarettes are more likely to become combustible cigarette smokers</a:t>
            </a:r>
            <a:r>
              <a:rPr lang="en-US" sz="2400" baseline="30000" dirty="0">
                <a:effectLst/>
                <a:latin typeface="Calibri" panose="020F0502020204030204" pitchFamily="34" charset="0"/>
                <a:ea typeface="MS PGothic" panose="020B0600070205080204" pitchFamily="34" charset="-128"/>
                <a:cs typeface="Calibri" panose="020F0502020204030204" pitchFamily="34" charset="0"/>
              </a:rPr>
              <a:t>2</a:t>
            </a:r>
            <a:r>
              <a:rPr lang="en-US" sz="2400" dirty="0">
                <a:effectLst/>
                <a:latin typeface="Calibri" panose="020F0502020204030204" pitchFamily="34" charset="0"/>
                <a:ea typeface="MS PGothic" panose="020B0600070205080204" pitchFamily="34" charset="-128"/>
                <a:cs typeface="Calibri" panose="020F0502020204030204" pitchFamily="34"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200" dirty="0"/>
          </a:p>
        </p:txBody>
      </p:sp>
      <p:pic>
        <p:nvPicPr>
          <p:cNvPr id="4" name="Picture 2" descr="C:\Users\rcohen01\AppData\Local\Microsoft\Windows\Temporary Internet Files\Content.IE5\BBTIBQTZ\brain-diagram[1].png">
            <a:extLst>
              <a:ext uri="{FF2B5EF4-FFF2-40B4-BE49-F238E27FC236}">
                <a16:creationId xmlns:a16="http://schemas.microsoft.com/office/drawing/2014/main" id="{3064BFC2-7852-4EF7-A8AF-2824C88CE54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flipH="1">
            <a:off x="6269698" y="592945"/>
            <a:ext cx="5117667" cy="55778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text, clipart, tableware, plate&#10;&#10;Description automatically generated">
            <a:extLst>
              <a:ext uri="{FF2B5EF4-FFF2-40B4-BE49-F238E27FC236}">
                <a16:creationId xmlns:a16="http://schemas.microsoft.com/office/drawing/2014/main" id="{70FB7687-F45D-1B4A-A582-E53997401CDA}"/>
              </a:ext>
            </a:extLst>
          </p:cNvPr>
          <p:cNvPicPr>
            <a:picLocks noChangeAspect="1"/>
          </p:cNvPicPr>
          <p:nvPr/>
        </p:nvPicPr>
        <p:blipFill>
          <a:blip r:embed="rId4"/>
          <a:stretch>
            <a:fillRect/>
          </a:stretch>
        </p:blipFill>
        <p:spPr>
          <a:xfrm>
            <a:off x="10060535" y="6269602"/>
            <a:ext cx="1924075" cy="403855"/>
          </a:xfrm>
          <a:prstGeom prst="rect">
            <a:avLst/>
          </a:prstGeom>
        </p:spPr>
      </p:pic>
    </p:spTree>
    <p:extLst>
      <p:ext uri="{BB962C8B-B14F-4D97-AF65-F5344CB8AC3E}">
        <p14:creationId xmlns:p14="http://schemas.microsoft.com/office/powerpoint/2010/main" val="37236881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4433"/>
            <a:ext cx="10515600" cy="1325563"/>
          </a:xfrm>
        </p:spPr>
        <p:txBody>
          <a:bodyPr/>
          <a:lstStyle/>
          <a:p>
            <a:r>
              <a:rPr lang="en-US" dirty="0"/>
              <a:t>What do newer vaping products look like?</a:t>
            </a:r>
          </a:p>
        </p:txBody>
      </p:sp>
      <p:pic>
        <p:nvPicPr>
          <p:cNvPr id="11" name="Picture 10" descr="A picture containing text, clipart, tableware, plate&#10;&#10;Description automatically generated">
            <a:extLst>
              <a:ext uri="{FF2B5EF4-FFF2-40B4-BE49-F238E27FC236}">
                <a16:creationId xmlns:a16="http://schemas.microsoft.com/office/drawing/2014/main" id="{D9693554-92E0-2743-A7E3-00F6E1AA2585}"/>
              </a:ext>
            </a:extLst>
          </p:cNvPr>
          <p:cNvPicPr>
            <a:picLocks noChangeAspect="1"/>
          </p:cNvPicPr>
          <p:nvPr/>
        </p:nvPicPr>
        <p:blipFill>
          <a:blip r:embed="rId3"/>
          <a:stretch>
            <a:fillRect/>
          </a:stretch>
        </p:blipFill>
        <p:spPr>
          <a:xfrm>
            <a:off x="10060535" y="6269602"/>
            <a:ext cx="1924075" cy="403855"/>
          </a:xfrm>
          <a:prstGeom prst="rect">
            <a:avLst/>
          </a:prstGeom>
        </p:spPr>
      </p:pic>
      <p:pic>
        <p:nvPicPr>
          <p:cNvPr id="3" name="Picture 2">
            <a:extLst>
              <a:ext uri="{FF2B5EF4-FFF2-40B4-BE49-F238E27FC236}">
                <a16:creationId xmlns:a16="http://schemas.microsoft.com/office/drawing/2014/main" id="{99A97CEB-C039-07A3-8472-6A68174817B3}"/>
              </a:ext>
            </a:extLst>
          </p:cNvPr>
          <p:cNvPicPr>
            <a:picLocks noChangeAspect="1"/>
          </p:cNvPicPr>
          <p:nvPr/>
        </p:nvPicPr>
        <p:blipFill>
          <a:blip r:embed="rId4"/>
          <a:stretch>
            <a:fillRect/>
          </a:stretch>
        </p:blipFill>
        <p:spPr>
          <a:xfrm>
            <a:off x="3985115" y="1431545"/>
            <a:ext cx="4408714" cy="2314575"/>
          </a:xfrm>
          <a:prstGeom prst="rect">
            <a:avLst/>
          </a:prstGeom>
        </p:spPr>
      </p:pic>
      <p:pic>
        <p:nvPicPr>
          <p:cNvPr id="5" name="Picture 4">
            <a:extLst>
              <a:ext uri="{FF2B5EF4-FFF2-40B4-BE49-F238E27FC236}">
                <a16:creationId xmlns:a16="http://schemas.microsoft.com/office/drawing/2014/main" id="{97276B8F-9DC6-ACE0-46A5-CB48BA94B289}"/>
              </a:ext>
            </a:extLst>
          </p:cNvPr>
          <p:cNvPicPr>
            <a:picLocks noChangeAspect="1"/>
          </p:cNvPicPr>
          <p:nvPr/>
        </p:nvPicPr>
        <p:blipFill>
          <a:blip r:embed="rId5"/>
          <a:stretch>
            <a:fillRect/>
          </a:stretch>
        </p:blipFill>
        <p:spPr>
          <a:xfrm>
            <a:off x="-462162" y="1426698"/>
            <a:ext cx="2266686" cy="2266686"/>
          </a:xfrm>
          <a:prstGeom prst="rect">
            <a:avLst/>
          </a:prstGeom>
        </p:spPr>
      </p:pic>
      <p:pic>
        <p:nvPicPr>
          <p:cNvPr id="6" name="Picture 5">
            <a:extLst>
              <a:ext uri="{FF2B5EF4-FFF2-40B4-BE49-F238E27FC236}">
                <a16:creationId xmlns:a16="http://schemas.microsoft.com/office/drawing/2014/main" id="{7F477F49-EB88-C01B-1733-8C422FA2A031}"/>
              </a:ext>
            </a:extLst>
          </p:cNvPr>
          <p:cNvPicPr>
            <a:picLocks noChangeAspect="1"/>
          </p:cNvPicPr>
          <p:nvPr/>
        </p:nvPicPr>
        <p:blipFill>
          <a:blip r:embed="rId6"/>
          <a:stretch>
            <a:fillRect/>
          </a:stretch>
        </p:blipFill>
        <p:spPr>
          <a:xfrm>
            <a:off x="7146450" y="3822054"/>
            <a:ext cx="2967990" cy="2976280"/>
          </a:xfrm>
          <a:prstGeom prst="rect">
            <a:avLst/>
          </a:prstGeom>
        </p:spPr>
      </p:pic>
      <p:pic>
        <p:nvPicPr>
          <p:cNvPr id="7" name="Picture 6">
            <a:extLst>
              <a:ext uri="{FF2B5EF4-FFF2-40B4-BE49-F238E27FC236}">
                <a16:creationId xmlns:a16="http://schemas.microsoft.com/office/drawing/2014/main" id="{1C417BFC-B601-C32E-0FE5-3E6811B63BF8}"/>
              </a:ext>
            </a:extLst>
          </p:cNvPr>
          <p:cNvPicPr>
            <a:picLocks noChangeAspect="1"/>
          </p:cNvPicPr>
          <p:nvPr/>
        </p:nvPicPr>
        <p:blipFill>
          <a:blip r:embed="rId7"/>
          <a:stretch>
            <a:fillRect/>
          </a:stretch>
        </p:blipFill>
        <p:spPr>
          <a:xfrm>
            <a:off x="647304" y="3578885"/>
            <a:ext cx="3150869" cy="3150869"/>
          </a:xfrm>
          <a:prstGeom prst="rect">
            <a:avLst/>
          </a:prstGeom>
        </p:spPr>
      </p:pic>
      <p:pic>
        <p:nvPicPr>
          <p:cNvPr id="8" name="Picture 7">
            <a:extLst>
              <a:ext uri="{FF2B5EF4-FFF2-40B4-BE49-F238E27FC236}">
                <a16:creationId xmlns:a16="http://schemas.microsoft.com/office/drawing/2014/main" id="{96738CF6-A0C2-9A35-174B-3FBF501E37B7}"/>
              </a:ext>
            </a:extLst>
          </p:cNvPr>
          <p:cNvPicPr>
            <a:picLocks noChangeAspect="1"/>
          </p:cNvPicPr>
          <p:nvPr/>
        </p:nvPicPr>
        <p:blipFill>
          <a:blip r:embed="rId8"/>
          <a:stretch>
            <a:fillRect/>
          </a:stretch>
        </p:blipFill>
        <p:spPr>
          <a:xfrm>
            <a:off x="1333229" y="1981470"/>
            <a:ext cx="2266686" cy="2266686"/>
          </a:xfrm>
          <a:prstGeom prst="rect">
            <a:avLst/>
          </a:prstGeom>
        </p:spPr>
      </p:pic>
      <p:pic>
        <p:nvPicPr>
          <p:cNvPr id="9" name="Picture 8">
            <a:extLst>
              <a:ext uri="{FF2B5EF4-FFF2-40B4-BE49-F238E27FC236}">
                <a16:creationId xmlns:a16="http://schemas.microsoft.com/office/drawing/2014/main" id="{CF10FCCD-497C-5308-01B4-A5EAA06C1746}"/>
              </a:ext>
            </a:extLst>
          </p:cNvPr>
          <p:cNvPicPr>
            <a:picLocks noChangeAspect="1"/>
          </p:cNvPicPr>
          <p:nvPr/>
        </p:nvPicPr>
        <p:blipFill>
          <a:blip r:embed="rId9"/>
          <a:stretch>
            <a:fillRect/>
          </a:stretch>
        </p:blipFill>
        <p:spPr>
          <a:xfrm>
            <a:off x="4453757" y="4248156"/>
            <a:ext cx="2152650" cy="2124075"/>
          </a:xfrm>
          <a:prstGeom prst="rect">
            <a:avLst/>
          </a:prstGeom>
        </p:spPr>
      </p:pic>
      <p:pic>
        <p:nvPicPr>
          <p:cNvPr id="12" name="Picture 11">
            <a:extLst>
              <a:ext uri="{FF2B5EF4-FFF2-40B4-BE49-F238E27FC236}">
                <a16:creationId xmlns:a16="http://schemas.microsoft.com/office/drawing/2014/main" id="{2EAD35D0-F629-F6D2-331D-1D9197A894B8}"/>
              </a:ext>
            </a:extLst>
          </p:cNvPr>
          <p:cNvPicPr>
            <a:picLocks noChangeAspect="1"/>
          </p:cNvPicPr>
          <p:nvPr/>
        </p:nvPicPr>
        <p:blipFill>
          <a:blip r:embed="rId10"/>
          <a:stretch>
            <a:fillRect/>
          </a:stretch>
        </p:blipFill>
        <p:spPr>
          <a:xfrm>
            <a:off x="9961361" y="1540076"/>
            <a:ext cx="1977800" cy="2637066"/>
          </a:xfrm>
          <a:prstGeom prst="rect">
            <a:avLst/>
          </a:prstGeom>
        </p:spPr>
      </p:pic>
    </p:spTree>
    <p:extLst>
      <p:ext uri="{BB962C8B-B14F-4D97-AF65-F5344CB8AC3E}">
        <p14:creationId xmlns:p14="http://schemas.microsoft.com/office/powerpoint/2010/main" val="2858475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1EADB-665D-756B-8DBC-047F94F5F33F}"/>
              </a:ext>
            </a:extLst>
          </p:cNvPr>
          <p:cNvSpPr>
            <a:spLocks noGrp="1"/>
          </p:cNvSpPr>
          <p:nvPr>
            <p:ph type="title"/>
          </p:nvPr>
        </p:nvSpPr>
        <p:spPr/>
        <p:txBody>
          <a:bodyPr/>
          <a:lstStyle/>
          <a:p>
            <a:r>
              <a:rPr lang="en-US" dirty="0"/>
              <a:t>Other emerging nicotine products</a:t>
            </a:r>
          </a:p>
        </p:txBody>
      </p:sp>
      <p:pic>
        <p:nvPicPr>
          <p:cNvPr id="4" name="Content Placeholder 3">
            <a:extLst>
              <a:ext uri="{FF2B5EF4-FFF2-40B4-BE49-F238E27FC236}">
                <a16:creationId xmlns:a16="http://schemas.microsoft.com/office/drawing/2014/main" id="{E1CDB8DB-F942-C1F3-CCAD-7D0EB4E21A0A}"/>
              </a:ext>
            </a:extLst>
          </p:cNvPr>
          <p:cNvPicPr>
            <a:picLocks noGrp="1" noChangeAspect="1"/>
          </p:cNvPicPr>
          <p:nvPr>
            <p:ph idx="1"/>
          </p:nvPr>
        </p:nvPicPr>
        <p:blipFill>
          <a:blip r:embed="rId3"/>
          <a:stretch>
            <a:fillRect/>
          </a:stretch>
        </p:blipFill>
        <p:spPr>
          <a:xfrm>
            <a:off x="838200" y="1912937"/>
            <a:ext cx="4545197" cy="3032125"/>
          </a:xfrm>
          <a:prstGeom prst="rect">
            <a:avLst/>
          </a:prstGeom>
        </p:spPr>
      </p:pic>
      <p:pic>
        <p:nvPicPr>
          <p:cNvPr id="5" name="Picture 4">
            <a:extLst>
              <a:ext uri="{FF2B5EF4-FFF2-40B4-BE49-F238E27FC236}">
                <a16:creationId xmlns:a16="http://schemas.microsoft.com/office/drawing/2014/main" id="{207BB1C2-4330-44D5-18CE-9A348D7CA268}"/>
              </a:ext>
            </a:extLst>
          </p:cNvPr>
          <p:cNvPicPr>
            <a:picLocks noChangeAspect="1"/>
          </p:cNvPicPr>
          <p:nvPr/>
        </p:nvPicPr>
        <p:blipFill>
          <a:blip r:embed="rId4"/>
          <a:stretch>
            <a:fillRect/>
          </a:stretch>
        </p:blipFill>
        <p:spPr>
          <a:xfrm>
            <a:off x="6096000" y="1912937"/>
            <a:ext cx="4548188" cy="3032125"/>
          </a:xfrm>
          <a:prstGeom prst="rect">
            <a:avLst/>
          </a:prstGeom>
        </p:spPr>
      </p:pic>
    </p:spTree>
    <p:extLst>
      <p:ext uri="{BB962C8B-B14F-4D97-AF65-F5344CB8AC3E}">
        <p14:creationId xmlns:p14="http://schemas.microsoft.com/office/powerpoint/2010/main" val="1855547100"/>
      </p:ext>
    </p:extLst>
  </p:cSld>
  <p:clrMapOvr>
    <a:masterClrMapping/>
  </p:clrMapOvr>
</p:sld>
</file>

<file path=ppt/theme/theme1.xml><?xml version="1.0" encoding="utf-8"?>
<a:theme xmlns:a="http://schemas.openxmlformats.org/drawingml/2006/main" name="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Metadata/LabelInfo.xml><?xml version="1.0" encoding="utf-8"?>
<clbl:labelList xmlns:clbl="http://schemas.microsoft.com/office/2020/mipLabelMetadata">
  <clbl:label id="{3e861d16-48b7-4a0e-9806-8c04d81b7b2a}" enabled="0" method="" siteId="{3e861d16-48b7-4a0e-9806-8c04d81b7b2a}" removed="1"/>
</clbl:labelList>
</file>

<file path=docProps/app.xml><?xml version="1.0" encoding="utf-8"?>
<Properties xmlns="http://schemas.openxmlformats.org/officeDocument/2006/extended-properties" xmlns:vt="http://schemas.openxmlformats.org/officeDocument/2006/docPropsVTypes">
  <Template/>
  <TotalTime>12552</TotalTime>
  <Words>3701</Words>
  <Application>Microsoft Office PowerPoint</Application>
  <PresentationFormat>Widescreen</PresentationFormat>
  <Paragraphs>269</Paragraphs>
  <Slides>21</Slides>
  <Notes>21</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Aptos</vt:lpstr>
      <vt:lpstr>Arial</vt:lpstr>
      <vt:lpstr>Calibri</vt:lpstr>
      <vt:lpstr>Franklin Gothic Book</vt:lpstr>
      <vt:lpstr>Franklin Gothic Medium</vt:lpstr>
      <vt:lpstr>Poppins</vt:lpstr>
      <vt:lpstr>Symbol</vt:lpstr>
      <vt:lpstr>Times New Roman</vt:lpstr>
      <vt:lpstr>Wingdings</vt:lpstr>
      <vt:lpstr>Office Theme</vt:lpstr>
      <vt:lpstr>PowerPoint Presentation</vt:lpstr>
      <vt:lpstr>Introduction</vt:lpstr>
      <vt:lpstr>Agenda</vt:lpstr>
      <vt:lpstr>PowerPoint Presentation</vt:lpstr>
      <vt:lpstr>What is vaping?</vt:lpstr>
      <vt:lpstr>Where else can you find chemicals commonly found in vape aerosol? </vt:lpstr>
      <vt:lpstr>How does nicotine harm teens?</vt:lpstr>
      <vt:lpstr>What do newer vaping products look like?</vt:lpstr>
      <vt:lpstr>Other emerging nicotine products</vt:lpstr>
      <vt:lpstr>How do we know if teens are vaping?</vt:lpstr>
      <vt:lpstr>PowerPoint Presentation</vt:lpstr>
      <vt:lpstr>How has Massachusetts responded to tobacco industry tactics?</vt:lpstr>
      <vt:lpstr>Massachusetts’ Tobacco Law of 2019</vt:lpstr>
      <vt:lpstr>Middle and High School Vaping - 2023</vt:lpstr>
      <vt:lpstr>How can we tell if a teen is hooked?</vt:lpstr>
      <vt:lpstr>What can we do to help our young people?</vt:lpstr>
      <vt:lpstr>What resources are available to help teens quit? </vt:lpstr>
      <vt:lpstr>Where can I get more information about youth vaping?</vt:lpstr>
      <vt:lpstr>Are there local people I can speak with for more information? </vt:lpstr>
      <vt:lpstr>Our school’s vaping policies</vt:lpstr>
      <vt:lpstr>Are there local people I can speak with for more information? </vt:lpstr>
    </vt:vector>
  </TitlesOfParts>
  <Company>More Advertising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[Vaping Campaign Title]</dc:title>
  <dc:creator>Bob Boucher</dc:creator>
  <cp:lastModifiedBy>Cohen, Rachel (DPH)</cp:lastModifiedBy>
  <cp:revision>312</cp:revision>
  <dcterms:created xsi:type="dcterms:W3CDTF">2018-03-06T22:18:17Z</dcterms:created>
  <dcterms:modified xsi:type="dcterms:W3CDTF">2024-10-02T17:58:59Z</dcterms:modified>
</cp:coreProperties>
</file>